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83.JPG" ContentType="image/jpeg"/>
  <Override PartName="/ppt/notesSlides/notesSlide4.xml" ContentType="application/vnd.openxmlformats-officedocument.presentationml.notesSlide+xml"/>
  <Override PartName="/ppt/media/image84.JPG" ContentType="image/jpeg"/>
  <Override PartName="/ppt/media/image85.JPG" ContentType="image/jpeg"/>
  <Override PartName="/ppt/media/image86.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5"/>
  </p:notesMasterIdLst>
  <p:sldIdLst>
    <p:sldId id="354" r:id="rId2"/>
    <p:sldId id="330" r:id="rId3"/>
    <p:sldId id="258" r:id="rId4"/>
    <p:sldId id="256" r:id="rId5"/>
    <p:sldId id="365" r:id="rId6"/>
    <p:sldId id="259" r:id="rId7"/>
    <p:sldId id="260" r:id="rId8"/>
    <p:sldId id="262" r:id="rId9"/>
    <p:sldId id="261" r:id="rId10"/>
    <p:sldId id="328" r:id="rId11"/>
    <p:sldId id="345" r:id="rId12"/>
    <p:sldId id="264" r:id="rId13"/>
    <p:sldId id="266" r:id="rId14"/>
    <p:sldId id="267" r:id="rId15"/>
    <p:sldId id="268" r:id="rId16"/>
    <p:sldId id="269" r:id="rId17"/>
    <p:sldId id="270" r:id="rId18"/>
    <p:sldId id="271" r:id="rId19"/>
    <p:sldId id="257" r:id="rId20"/>
    <p:sldId id="272" r:id="rId21"/>
    <p:sldId id="276" r:id="rId22"/>
    <p:sldId id="329" r:id="rId23"/>
    <p:sldId id="277" r:id="rId24"/>
    <p:sldId id="355" r:id="rId25"/>
    <p:sldId id="364" r:id="rId26"/>
    <p:sldId id="346" r:id="rId27"/>
    <p:sldId id="278" r:id="rId28"/>
    <p:sldId id="356" r:id="rId29"/>
    <p:sldId id="357" r:id="rId30"/>
    <p:sldId id="347" r:id="rId31"/>
    <p:sldId id="279" r:id="rId32"/>
    <p:sldId id="280" r:id="rId33"/>
    <p:sldId id="358" r:id="rId34"/>
    <p:sldId id="359" r:id="rId35"/>
    <p:sldId id="348" r:id="rId36"/>
    <p:sldId id="349" r:id="rId37"/>
    <p:sldId id="350" r:id="rId38"/>
    <p:sldId id="282" r:id="rId39"/>
    <p:sldId id="360" r:id="rId40"/>
    <p:sldId id="361" r:id="rId41"/>
    <p:sldId id="283" r:id="rId42"/>
    <p:sldId id="351" r:id="rId43"/>
    <p:sldId id="284" r:id="rId44"/>
    <p:sldId id="362" r:id="rId45"/>
    <p:sldId id="363" r:id="rId46"/>
    <p:sldId id="352" r:id="rId47"/>
    <p:sldId id="285" r:id="rId48"/>
    <p:sldId id="353" r:id="rId49"/>
    <p:sldId id="286" r:id="rId50"/>
    <p:sldId id="287" r:id="rId51"/>
    <p:sldId id="289" r:id="rId52"/>
    <p:sldId id="366" r:id="rId53"/>
    <p:sldId id="290" r:id="rId54"/>
    <p:sldId id="292" r:id="rId55"/>
    <p:sldId id="293" r:id="rId56"/>
    <p:sldId id="294" r:id="rId57"/>
    <p:sldId id="305" r:id="rId58"/>
    <p:sldId id="312" r:id="rId59"/>
    <p:sldId id="306" r:id="rId60"/>
    <p:sldId id="309" r:id="rId61"/>
    <p:sldId id="310" r:id="rId62"/>
    <p:sldId id="311" r:id="rId63"/>
    <p:sldId id="295" r:id="rId64"/>
    <p:sldId id="307" r:id="rId65"/>
    <p:sldId id="296" r:id="rId66"/>
    <p:sldId id="297" r:id="rId67"/>
    <p:sldId id="298" r:id="rId68"/>
    <p:sldId id="303" r:id="rId69"/>
    <p:sldId id="308" r:id="rId70"/>
    <p:sldId id="299" r:id="rId71"/>
    <p:sldId id="300" r:id="rId72"/>
    <p:sldId id="301" r:id="rId73"/>
    <p:sldId id="302" r:id="rId74"/>
  </p:sldIdLst>
  <p:sldSz cx="10693400" cy="10693400"/>
  <p:notesSz cx="10693400" cy="106934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47" autoAdjust="0"/>
    <p:restoredTop sz="82054" autoAdjust="0"/>
  </p:normalViewPr>
  <p:slideViewPr>
    <p:cSldViewPr>
      <p:cViewPr varScale="1">
        <p:scale>
          <a:sx n="64" d="100"/>
          <a:sy n="64" d="100"/>
        </p:scale>
        <p:origin x="138" y="96"/>
      </p:cViewPr>
      <p:guideLst>
        <p:guide orient="horz" pos="2880"/>
        <p:guide pos="2160"/>
      </p:guideLst>
    </p:cSldViewPr>
  </p:slideViewPr>
  <p:notesTextViewPr>
    <p:cViewPr>
      <p:scale>
        <a:sx n="100" d="100"/>
        <a:sy n="100" d="100"/>
      </p:scale>
      <p:origin x="0" y="0"/>
    </p:cViewPr>
  </p:notesTextViewPr>
  <p:sorterViewPr>
    <p:cViewPr>
      <p:scale>
        <a:sx n="116" d="100"/>
        <a:sy n="116" d="100"/>
      </p:scale>
      <p:origin x="0" y="-5895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633913" cy="53657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6057900" y="0"/>
            <a:ext cx="4632325" cy="536575"/>
          </a:xfrm>
          <a:prstGeom prst="rect">
            <a:avLst/>
          </a:prstGeom>
        </p:spPr>
        <p:txBody>
          <a:bodyPr vert="horz" lIns="91440" tIns="45720" rIns="91440" bIns="45720" rtlCol="0"/>
          <a:lstStyle>
            <a:lvl1pPr algn="r">
              <a:defRPr sz="1200"/>
            </a:lvl1pPr>
          </a:lstStyle>
          <a:p>
            <a:fld id="{43C56722-03D6-4E32-B980-BD17D3637A42}" type="datetimeFigureOut">
              <a:rPr lang="fr-FR" smtClean="0"/>
              <a:t>28/05/2024</a:t>
            </a:fld>
            <a:endParaRPr lang="fr-FR"/>
          </a:p>
        </p:txBody>
      </p:sp>
      <p:sp>
        <p:nvSpPr>
          <p:cNvPr id="4" name="Espace réservé de l'image des diapositives 3"/>
          <p:cNvSpPr>
            <a:spLocks noGrp="1" noRot="1" noChangeAspect="1"/>
          </p:cNvSpPr>
          <p:nvPr>
            <p:ph type="sldImg" idx="2"/>
          </p:nvPr>
        </p:nvSpPr>
        <p:spPr>
          <a:xfrm>
            <a:off x="3541713" y="1336675"/>
            <a:ext cx="3609975" cy="3608388"/>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1069975" y="5146675"/>
            <a:ext cx="8553450" cy="42100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10156825"/>
            <a:ext cx="4633913" cy="53657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6057900" y="10156825"/>
            <a:ext cx="4632325" cy="536575"/>
          </a:xfrm>
          <a:prstGeom prst="rect">
            <a:avLst/>
          </a:prstGeom>
        </p:spPr>
        <p:txBody>
          <a:bodyPr vert="horz" lIns="91440" tIns="45720" rIns="91440" bIns="45720" rtlCol="0" anchor="b"/>
          <a:lstStyle>
            <a:lvl1pPr algn="r">
              <a:defRPr sz="1200"/>
            </a:lvl1pPr>
          </a:lstStyle>
          <a:p>
            <a:fld id="{F2E10663-1404-4DFE-839E-43989884E400}" type="slidenum">
              <a:rPr lang="fr-FR" smtClean="0"/>
              <a:t>‹N°›</a:t>
            </a:fld>
            <a:endParaRPr lang="fr-FR"/>
          </a:p>
        </p:txBody>
      </p:sp>
    </p:spTree>
    <p:extLst>
      <p:ext uri="{BB962C8B-B14F-4D97-AF65-F5344CB8AC3E}">
        <p14:creationId xmlns:p14="http://schemas.microsoft.com/office/powerpoint/2010/main" val="711872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F2E10663-1404-4DFE-839E-43989884E400}" type="slidenum">
              <a:rPr lang="fr-FR" smtClean="0"/>
              <a:t>2</a:t>
            </a:fld>
            <a:endParaRPr lang="fr-FR"/>
          </a:p>
        </p:txBody>
      </p:sp>
    </p:spTree>
    <p:extLst>
      <p:ext uri="{BB962C8B-B14F-4D97-AF65-F5344CB8AC3E}">
        <p14:creationId xmlns:p14="http://schemas.microsoft.com/office/powerpoint/2010/main" val="1467395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2E10663-1404-4DFE-839E-43989884E400}" type="slidenum">
              <a:rPr lang="fr-FR" smtClean="0"/>
              <a:t>5</a:t>
            </a:fld>
            <a:endParaRPr lang="fr-FR"/>
          </a:p>
        </p:txBody>
      </p:sp>
    </p:spTree>
    <p:extLst>
      <p:ext uri="{BB962C8B-B14F-4D97-AF65-F5344CB8AC3E}">
        <p14:creationId xmlns:p14="http://schemas.microsoft.com/office/powerpoint/2010/main" val="3801953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2E10663-1404-4DFE-839E-43989884E400}" type="slidenum">
              <a:rPr lang="fr-FR" smtClean="0"/>
              <a:t>53</a:t>
            </a:fld>
            <a:endParaRPr lang="fr-FR"/>
          </a:p>
        </p:txBody>
      </p:sp>
    </p:spTree>
    <p:extLst>
      <p:ext uri="{BB962C8B-B14F-4D97-AF65-F5344CB8AC3E}">
        <p14:creationId xmlns:p14="http://schemas.microsoft.com/office/powerpoint/2010/main" val="3367736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7C05063-CCE7-4B1A-B77B-B2FC5534C28D}" type="slidenum">
              <a:rPr lang="fr-FR" smtClean="0"/>
              <a:t>60</a:t>
            </a:fld>
            <a:endParaRPr lang="fr-FR"/>
          </a:p>
        </p:txBody>
      </p:sp>
    </p:spTree>
    <p:extLst>
      <p:ext uri="{BB962C8B-B14F-4D97-AF65-F5344CB8AC3E}">
        <p14:creationId xmlns:p14="http://schemas.microsoft.com/office/powerpoint/2010/main" val="3435864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7213" y="3314954"/>
            <a:ext cx="6428422" cy="224561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34427" y="5988304"/>
            <a:ext cx="5293995" cy="26733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5/28/2024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378142" y="2459482"/>
            <a:ext cx="3289839"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894867" y="2459482"/>
            <a:ext cx="3289839" cy="70576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5/28/2024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5/28/2024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378142" y="9944862"/>
            <a:ext cx="1739455" cy="276999"/>
          </a:xfrm>
        </p:spPr>
        <p:txBody>
          <a:bodyPr/>
          <a:lstStyle/>
          <a:p>
            <a:fld id="{A1010137-45E8-4307-A867-A447788E936E}" type="datetimeFigureOut">
              <a:rPr lang="fr-FR" smtClean="0"/>
              <a:t>28/05/2024</a:t>
            </a:fld>
            <a:endParaRPr lang="fr-FR"/>
          </a:p>
        </p:txBody>
      </p:sp>
      <p:sp>
        <p:nvSpPr>
          <p:cNvPr id="3" name="Espace réservé du pied de page 2"/>
          <p:cNvSpPr>
            <a:spLocks noGrp="1"/>
          </p:cNvSpPr>
          <p:nvPr>
            <p:ph type="ftr" sz="quarter" idx="11"/>
          </p:nvPr>
        </p:nvSpPr>
        <p:spPr>
          <a:xfrm>
            <a:off x="2571369" y="9944862"/>
            <a:ext cx="2420112" cy="276999"/>
          </a:xfrm>
        </p:spPr>
        <p:txBody>
          <a:bodyPr/>
          <a:lstStyle/>
          <a:p>
            <a:endParaRPr lang="fr-FR"/>
          </a:p>
        </p:txBody>
      </p:sp>
      <p:sp>
        <p:nvSpPr>
          <p:cNvPr id="4" name="Espace réservé du numéro de diapositive 3"/>
          <p:cNvSpPr>
            <a:spLocks noGrp="1"/>
          </p:cNvSpPr>
          <p:nvPr>
            <p:ph type="sldNum" sz="quarter" idx="12"/>
          </p:nvPr>
        </p:nvSpPr>
        <p:spPr>
          <a:xfrm>
            <a:off x="5445252" y="9944862"/>
            <a:ext cx="1739455" cy="276999"/>
          </a:xfrm>
        </p:spPr>
        <p:txBody>
          <a:bodyPr/>
          <a:lstStyle/>
          <a:p>
            <a:fld id="{359FAE4A-6A0C-40C2-BD51-5C4C0FAC6E38}" type="slidenum">
              <a:rPr lang="fr-FR" smtClean="0"/>
              <a:t>‹N°›</a:t>
            </a:fld>
            <a:endParaRPr lang="fr-FR"/>
          </a:p>
        </p:txBody>
      </p:sp>
    </p:spTree>
    <p:extLst>
      <p:ext uri="{BB962C8B-B14F-4D97-AF65-F5344CB8AC3E}">
        <p14:creationId xmlns:p14="http://schemas.microsoft.com/office/powerpoint/2010/main" val="2661248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378142" y="427736"/>
            <a:ext cx="6806565" cy="276999"/>
          </a:xfrm>
        </p:spPr>
        <p:txBody>
          <a:bodyPr/>
          <a:lstStyle/>
          <a:p>
            <a:r>
              <a:rPr lang="fr-FR"/>
              <a:t>Modifiez le style du titre</a:t>
            </a:r>
          </a:p>
        </p:txBody>
      </p:sp>
      <p:sp>
        <p:nvSpPr>
          <p:cNvPr id="3" name="Rectangle 4">
            <a:extLst>
              <a:ext uri="{FF2B5EF4-FFF2-40B4-BE49-F238E27FC236}">
                <a16:creationId xmlns:a16="http://schemas.microsoft.com/office/drawing/2014/main" id="{0B7044CE-DF8D-9E7C-B726-D8901D367213}"/>
              </a:ext>
            </a:extLst>
          </p:cNvPr>
          <p:cNvSpPr>
            <a:spLocks noGrp="1" noChangeArrowheads="1"/>
          </p:cNvSpPr>
          <p:nvPr>
            <p:ph type="dt" sz="half" idx="10"/>
          </p:nvPr>
        </p:nvSpPr>
        <p:spPr>
          <a:xfrm>
            <a:off x="378142" y="9944862"/>
            <a:ext cx="1739455" cy="276999"/>
          </a:xfrm>
          <a:ln/>
        </p:spPr>
        <p:txBody>
          <a:bodyPr/>
          <a:lstStyle>
            <a:lvl1pPr>
              <a:defRPr/>
            </a:lvl1pPr>
          </a:lstStyle>
          <a:p>
            <a:pPr>
              <a:defRPr/>
            </a:pPr>
            <a:endParaRPr lang="fr-FR" altLang="fr-FR"/>
          </a:p>
        </p:txBody>
      </p:sp>
      <p:sp>
        <p:nvSpPr>
          <p:cNvPr id="4" name="Rectangle 5">
            <a:extLst>
              <a:ext uri="{FF2B5EF4-FFF2-40B4-BE49-F238E27FC236}">
                <a16:creationId xmlns:a16="http://schemas.microsoft.com/office/drawing/2014/main" id="{1B8ACE29-EB7F-641B-4324-40B0223B8A21}"/>
              </a:ext>
            </a:extLst>
          </p:cNvPr>
          <p:cNvSpPr>
            <a:spLocks noGrp="1" noChangeArrowheads="1"/>
          </p:cNvSpPr>
          <p:nvPr>
            <p:ph type="ftr" sz="quarter" idx="11"/>
          </p:nvPr>
        </p:nvSpPr>
        <p:spPr>
          <a:xfrm>
            <a:off x="2571369" y="9944862"/>
            <a:ext cx="2420112" cy="276999"/>
          </a:xfrm>
          <a:ln/>
        </p:spPr>
        <p:txBody>
          <a:bodyPr/>
          <a:lstStyle>
            <a:lvl1pPr>
              <a:defRPr/>
            </a:lvl1pPr>
          </a:lstStyle>
          <a:p>
            <a:pPr>
              <a:defRPr/>
            </a:pPr>
            <a:endParaRPr lang="fr-FR" altLang="fr-FR"/>
          </a:p>
        </p:txBody>
      </p:sp>
      <p:sp>
        <p:nvSpPr>
          <p:cNvPr id="5" name="Rectangle 6">
            <a:extLst>
              <a:ext uri="{FF2B5EF4-FFF2-40B4-BE49-F238E27FC236}">
                <a16:creationId xmlns:a16="http://schemas.microsoft.com/office/drawing/2014/main" id="{DB2626F9-E23F-C5C9-79EA-67BE5756435F}"/>
              </a:ext>
            </a:extLst>
          </p:cNvPr>
          <p:cNvSpPr>
            <a:spLocks noGrp="1" noChangeArrowheads="1"/>
          </p:cNvSpPr>
          <p:nvPr>
            <p:ph type="sldNum" sz="quarter" idx="12"/>
          </p:nvPr>
        </p:nvSpPr>
        <p:spPr>
          <a:xfrm>
            <a:off x="5445252" y="9944862"/>
            <a:ext cx="1739455" cy="276999"/>
          </a:xfrm>
          <a:ln/>
        </p:spPr>
        <p:txBody>
          <a:bodyPr/>
          <a:lstStyle>
            <a:lvl1pPr>
              <a:defRPr/>
            </a:lvl1pPr>
          </a:lstStyle>
          <a:p>
            <a:pPr>
              <a:defRPr/>
            </a:pPr>
            <a:fld id="{E7754C24-FDA6-4AC3-9144-12F96E28DC9D}" type="slidenum">
              <a:rPr lang="fr-FR" altLang="fr-FR"/>
              <a:pPr>
                <a:defRPr/>
              </a:pPr>
              <a:t>‹N°›</a:t>
            </a:fld>
            <a:endParaRPr lang="fr-FR" altLang="fr-FR"/>
          </a:p>
        </p:txBody>
      </p:sp>
    </p:spTree>
    <p:extLst>
      <p:ext uri="{BB962C8B-B14F-4D97-AF65-F5344CB8AC3E}">
        <p14:creationId xmlns:p14="http://schemas.microsoft.com/office/powerpoint/2010/main" val="3315896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336675" y="3313633"/>
            <a:ext cx="8020050" cy="2159309"/>
          </a:xfrm>
        </p:spPr>
        <p:txBody>
          <a:bodyPr anchor="b"/>
          <a:lstStyle>
            <a:lvl1pPr algn="ctr">
              <a:defRPr sz="7016"/>
            </a:lvl1pPr>
          </a:lstStyle>
          <a:p>
            <a:r>
              <a:rPr lang="fr-FR"/>
              <a:t>Modifiez le style du titre</a:t>
            </a:r>
          </a:p>
        </p:txBody>
      </p:sp>
      <p:sp>
        <p:nvSpPr>
          <p:cNvPr id="3" name="Sous-titre 2"/>
          <p:cNvSpPr>
            <a:spLocks noGrp="1"/>
          </p:cNvSpPr>
          <p:nvPr>
            <p:ph type="subTitle" idx="1"/>
          </p:nvPr>
        </p:nvSpPr>
        <p:spPr>
          <a:xfrm>
            <a:off x="1336675" y="5616511"/>
            <a:ext cx="8020050" cy="431978"/>
          </a:xfrm>
        </p:spPr>
        <p:txBody>
          <a:bodyPr/>
          <a:lstStyle>
            <a:lvl1pPr marL="0" indent="0" algn="ctr">
              <a:buNone/>
              <a:defRPr sz="2807"/>
            </a:lvl1pPr>
            <a:lvl2pPr marL="534650" indent="0" algn="ctr">
              <a:buNone/>
              <a:defRPr sz="2339"/>
            </a:lvl2pPr>
            <a:lvl3pPr marL="1069299" indent="0" algn="ctr">
              <a:buNone/>
              <a:defRPr sz="2105"/>
            </a:lvl3pPr>
            <a:lvl4pPr marL="1603949" indent="0" algn="ctr">
              <a:buNone/>
              <a:defRPr sz="1871"/>
            </a:lvl4pPr>
            <a:lvl5pPr marL="2138599" indent="0" algn="ctr">
              <a:buNone/>
              <a:defRPr sz="1871"/>
            </a:lvl5pPr>
            <a:lvl6pPr marL="2673248" indent="0" algn="ctr">
              <a:buNone/>
              <a:defRPr sz="1871"/>
            </a:lvl6pPr>
            <a:lvl7pPr marL="3207898" indent="0" algn="ctr">
              <a:buNone/>
              <a:defRPr sz="1871"/>
            </a:lvl7pPr>
            <a:lvl8pPr marL="3742548" indent="0" algn="ctr">
              <a:buNone/>
              <a:defRPr sz="1871"/>
            </a:lvl8pPr>
            <a:lvl9pPr marL="4277197" indent="0" algn="ctr">
              <a:buNone/>
              <a:defRPr sz="1871"/>
            </a:lvl9pPr>
          </a:lstStyle>
          <a:p>
            <a:r>
              <a:rPr lang="fr-FR"/>
              <a:t>Modifiez le style des sous-titres du masque</a:t>
            </a:r>
          </a:p>
        </p:txBody>
      </p:sp>
      <p:sp>
        <p:nvSpPr>
          <p:cNvPr id="4" name="Rectangle 4">
            <a:extLst>
              <a:ext uri="{FF2B5EF4-FFF2-40B4-BE49-F238E27FC236}">
                <a16:creationId xmlns:a16="http://schemas.microsoft.com/office/drawing/2014/main" id="{46A8B09B-BAA4-6275-075F-CBCFA2CC28F8}"/>
              </a:ext>
            </a:extLst>
          </p:cNvPr>
          <p:cNvSpPr>
            <a:spLocks noGrp="1" noChangeArrowheads="1"/>
          </p:cNvSpPr>
          <p:nvPr>
            <p:ph type="dt" sz="half" idx="10"/>
          </p:nvPr>
        </p:nvSpPr>
        <p:spPr>
          <a:xfrm>
            <a:off x="378142" y="9944862"/>
            <a:ext cx="1739455" cy="276999"/>
          </a:xfrm>
          <a:ln/>
        </p:spPr>
        <p:txBody>
          <a:bodyPr/>
          <a:lstStyle>
            <a:lvl1pPr>
              <a:defRPr/>
            </a:lvl1pPr>
          </a:lstStyle>
          <a:p>
            <a:pPr>
              <a:defRPr/>
            </a:pPr>
            <a:endParaRPr lang="fr-FR" altLang="fr-FR"/>
          </a:p>
        </p:txBody>
      </p:sp>
      <p:sp>
        <p:nvSpPr>
          <p:cNvPr id="5" name="Rectangle 5">
            <a:extLst>
              <a:ext uri="{FF2B5EF4-FFF2-40B4-BE49-F238E27FC236}">
                <a16:creationId xmlns:a16="http://schemas.microsoft.com/office/drawing/2014/main" id="{9388B75E-929B-1672-642A-B4EA01ED0767}"/>
              </a:ext>
            </a:extLst>
          </p:cNvPr>
          <p:cNvSpPr>
            <a:spLocks noGrp="1" noChangeArrowheads="1"/>
          </p:cNvSpPr>
          <p:nvPr>
            <p:ph type="ftr" sz="quarter" idx="11"/>
          </p:nvPr>
        </p:nvSpPr>
        <p:spPr>
          <a:xfrm>
            <a:off x="2571369" y="9944862"/>
            <a:ext cx="2420112" cy="276999"/>
          </a:xfrm>
          <a:ln/>
        </p:spPr>
        <p:txBody>
          <a:bodyPr/>
          <a:lstStyle>
            <a:lvl1pPr>
              <a:defRPr/>
            </a:lvl1pPr>
          </a:lstStyle>
          <a:p>
            <a:pPr>
              <a:defRPr/>
            </a:pPr>
            <a:endParaRPr lang="fr-FR" altLang="fr-FR"/>
          </a:p>
        </p:txBody>
      </p:sp>
      <p:sp>
        <p:nvSpPr>
          <p:cNvPr id="6" name="Rectangle 6">
            <a:extLst>
              <a:ext uri="{FF2B5EF4-FFF2-40B4-BE49-F238E27FC236}">
                <a16:creationId xmlns:a16="http://schemas.microsoft.com/office/drawing/2014/main" id="{FDA36C02-06E9-BA96-4CB5-045FE1AAA6D6}"/>
              </a:ext>
            </a:extLst>
          </p:cNvPr>
          <p:cNvSpPr>
            <a:spLocks noGrp="1" noChangeArrowheads="1"/>
          </p:cNvSpPr>
          <p:nvPr>
            <p:ph type="sldNum" sz="quarter" idx="12"/>
          </p:nvPr>
        </p:nvSpPr>
        <p:spPr>
          <a:xfrm>
            <a:off x="5445252" y="9944862"/>
            <a:ext cx="1739455" cy="276999"/>
          </a:xfrm>
          <a:ln/>
        </p:spPr>
        <p:txBody>
          <a:bodyPr/>
          <a:lstStyle>
            <a:lvl1pPr>
              <a:defRPr/>
            </a:lvl1pPr>
          </a:lstStyle>
          <a:p>
            <a:pPr>
              <a:defRPr/>
            </a:pPr>
            <a:fld id="{723FFC68-F587-40D5-AE79-BF69353A28BF}" type="slidenum">
              <a:rPr lang="fr-FR" altLang="fr-FR"/>
              <a:pPr>
                <a:defRPr/>
              </a:pPr>
              <a:t>‹N°›</a:t>
            </a:fld>
            <a:endParaRPr lang="fr-FR" altLang="fr-FR"/>
          </a:p>
        </p:txBody>
      </p:sp>
    </p:spTree>
    <p:extLst>
      <p:ext uri="{BB962C8B-B14F-4D97-AF65-F5344CB8AC3E}">
        <p14:creationId xmlns:p14="http://schemas.microsoft.com/office/powerpoint/2010/main" val="1559491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8142" y="427736"/>
            <a:ext cx="6806565" cy="171094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8142" y="2459482"/>
            <a:ext cx="6806565"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71369" y="9944862"/>
            <a:ext cx="2420112"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8142" y="9944862"/>
            <a:ext cx="1739455"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5/28/2024</a:t>
            </a:fld>
            <a:endParaRPr lang="en-US"/>
          </a:p>
        </p:txBody>
      </p:sp>
      <p:sp>
        <p:nvSpPr>
          <p:cNvPr id="6" name="Holder 6"/>
          <p:cNvSpPr>
            <a:spLocks noGrp="1"/>
          </p:cNvSpPr>
          <p:nvPr>
            <p:ph type="sldNum" sz="quarter" idx="7"/>
          </p:nvPr>
        </p:nvSpPr>
        <p:spPr>
          <a:xfrm>
            <a:off x="5445252" y="9944862"/>
            <a:ext cx="1739455"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43.xml"/><Relationship Id="rId18" Type="http://schemas.openxmlformats.org/officeDocument/2006/relationships/slide" Target="slide67.xml"/><Relationship Id="rId3" Type="http://schemas.openxmlformats.org/officeDocument/2006/relationships/slide" Target="slide8.xml"/><Relationship Id="rId7" Type="http://schemas.openxmlformats.org/officeDocument/2006/relationships/slide" Target="slide17.xml"/><Relationship Id="rId12" Type="http://schemas.openxmlformats.org/officeDocument/2006/relationships/slide" Target="slide38.xml"/><Relationship Id="rId17" Type="http://schemas.openxmlformats.org/officeDocument/2006/relationships/slide" Target="slide63.xml"/><Relationship Id="rId2" Type="http://schemas.openxmlformats.org/officeDocument/2006/relationships/slide" Target="slide4.xml"/><Relationship Id="rId16" Type="http://schemas.openxmlformats.org/officeDocument/2006/relationships/slide" Target="slide55.xml"/><Relationship Id="rId1" Type="http://schemas.openxmlformats.org/officeDocument/2006/relationships/slideLayout" Target="../slideLayouts/slideLayout6.xml"/><Relationship Id="rId6" Type="http://schemas.openxmlformats.org/officeDocument/2006/relationships/slide" Target="slide16.xml"/><Relationship Id="rId11" Type="http://schemas.openxmlformats.org/officeDocument/2006/relationships/slide" Target="slide32.xml"/><Relationship Id="rId5" Type="http://schemas.openxmlformats.org/officeDocument/2006/relationships/slide" Target="slide15.xml"/><Relationship Id="rId15" Type="http://schemas.openxmlformats.org/officeDocument/2006/relationships/slide" Target="slide51.xml"/><Relationship Id="rId10" Type="http://schemas.openxmlformats.org/officeDocument/2006/relationships/slide" Target="slide27.xml"/><Relationship Id="rId4" Type="http://schemas.openxmlformats.org/officeDocument/2006/relationships/slide" Target="slide10.xml"/><Relationship Id="rId9" Type="http://schemas.openxmlformats.org/officeDocument/2006/relationships/slide" Target="slide23.xml"/><Relationship Id="rId14" Type="http://schemas.openxmlformats.org/officeDocument/2006/relationships/slide" Target="slide49.xml"/></Relationships>
</file>

<file path=ppt/slides/_rels/slide1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5.xml"/><Relationship Id="rId5" Type="http://schemas.openxmlformats.org/officeDocument/2006/relationships/slide" Target="slide1.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5.xml"/><Relationship Id="rId4" Type="http://schemas.openxmlformats.org/officeDocument/2006/relationships/slide" Target="slide1.xml"/></Relationships>
</file>

<file path=ppt/slides/_rels/slide1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www.sosesf.org/" TargetMode="External"/><Relationship Id="rId2" Type="http://schemas.openxmlformats.org/officeDocument/2006/relationships/image" Target="../media/image17.jpg"/><Relationship Id="rId1" Type="http://schemas.openxmlformats.org/officeDocument/2006/relationships/slideLayout" Target="../slideLayouts/slideLayout5.xml"/><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1.bin"/><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4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5.xml"/><Relationship Id="rId5" Type="http://schemas.openxmlformats.org/officeDocument/2006/relationships/slide" Target="slide1.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76.jp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6.xml"/><Relationship Id="rId4" Type="http://schemas.openxmlformats.org/officeDocument/2006/relationships/image" Target="../media/image82.jpeg"/></Relationships>
</file>

<file path=ppt/slides/_rels/slide59.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87.jp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5.xml"/><Relationship Id="rId4" Type="http://schemas.openxmlformats.org/officeDocument/2006/relationships/slide" Target="slide1.xml"/></Relationships>
</file>

<file path=ppt/slides/_rels/slide6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5.xml"/><Relationship Id="rId4" Type="http://schemas.openxmlformats.org/officeDocument/2006/relationships/image" Target="../media/image99.jpg"/></Relationships>
</file>

<file path=ppt/slides/_rels/slide7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5.xml"/><Relationship Id="rId5" Type="http://schemas.openxmlformats.org/officeDocument/2006/relationships/image" Target="../media/image103.jpg"/><Relationship Id="rId4" Type="http://schemas.openxmlformats.org/officeDocument/2006/relationships/image" Target="../media/image102.jpg"/></Relationships>
</file>

<file path=ppt/slides/_rels/slide72.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5.xml"/><Relationship Id="rId5" Type="http://schemas.openxmlformats.org/officeDocument/2006/relationships/image" Target="../media/image107.jpg"/><Relationship Id="rId4" Type="http://schemas.openxmlformats.org/officeDocument/2006/relationships/image" Target="../media/image106.jpg"/></Relationships>
</file>

<file path=ppt/slides/_rels/slide73.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F95B8B3-45A4-0DF3-EFB0-7CFE831B916B}"/>
              </a:ext>
            </a:extLst>
          </p:cNvPr>
          <p:cNvSpPr txBox="1"/>
          <p:nvPr/>
        </p:nvSpPr>
        <p:spPr>
          <a:xfrm>
            <a:off x="477157" y="165100"/>
            <a:ext cx="9753600" cy="1969770"/>
          </a:xfrm>
          <a:prstGeom prst="rect">
            <a:avLst/>
          </a:prstGeom>
          <a:noFill/>
        </p:spPr>
        <p:txBody>
          <a:bodyPr wrap="square" rtlCol="0">
            <a:spAutoFit/>
          </a:bodyPr>
          <a:lstStyle/>
          <a:p>
            <a:pPr algn="ctr"/>
            <a:r>
              <a:rPr lang="fr-FR" sz="2800" b="1" dirty="0"/>
              <a:t>La construction de seuils-bassin à Salagnac dans les </a:t>
            </a:r>
          </a:p>
          <a:p>
            <a:pPr algn="ctr"/>
            <a:r>
              <a:rPr lang="fr-FR" sz="2800" b="1" dirty="0"/>
              <a:t>Ravines </a:t>
            </a:r>
            <a:r>
              <a:rPr lang="fr-FR" sz="2800" b="1" dirty="0" err="1"/>
              <a:t>Maurepos</a:t>
            </a:r>
            <a:r>
              <a:rPr lang="fr-FR" sz="2800" b="1" dirty="0"/>
              <a:t>, </a:t>
            </a:r>
            <a:r>
              <a:rPr lang="fr-FR" sz="2800" b="1" dirty="0" err="1"/>
              <a:t>Bakwas</a:t>
            </a:r>
            <a:r>
              <a:rPr lang="fr-FR" sz="2800" b="1" dirty="0"/>
              <a:t> et Diable</a:t>
            </a:r>
          </a:p>
          <a:p>
            <a:pPr algn="ctr"/>
            <a:endParaRPr lang="fr-FR" sz="2400" b="1" dirty="0"/>
          </a:p>
          <a:p>
            <a:pPr algn="just"/>
            <a:r>
              <a:rPr lang="fr-FR" altLang="fr-FR" sz="1400" b="1" dirty="0"/>
              <a:t>Ces aménagements sont des éléments importants de l’amélioration des conditions de production vivrière et maraîchère sur le Plateau des Rochelois, au même titre que les chemins ruraux, les citernes et les pépinières. Ces aménagements sont traités dans un autre diaporama : « Salagnac chemins, citernes, pépinières.pptx ».</a:t>
            </a:r>
          </a:p>
        </p:txBody>
      </p:sp>
      <p:sp>
        <p:nvSpPr>
          <p:cNvPr id="3" name="ZoneTexte 2">
            <a:extLst>
              <a:ext uri="{FF2B5EF4-FFF2-40B4-BE49-F238E27FC236}">
                <a16:creationId xmlns:a16="http://schemas.microsoft.com/office/drawing/2014/main" id="{BF405E43-510F-7F6F-C605-0B8626B9F088}"/>
              </a:ext>
            </a:extLst>
          </p:cNvPr>
          <p:cNvSpPr txBox="1"/>
          <p:nvPr/>
        </p:nvSpPr>
        <p:spPr>
          <a:xfrm>
            <a:off x="469900" y="2134870"/>
            <a:ext cx="9753600" cy="6432530"/>
          </a:xfrm>
          <a:prstGeom prst="rect">
            <a:avLst/>
          </a:prstGeom>
          <a:noFill/>
        </p:spPr>
        <p:txBody>
          <a:bodyPr wrap="square" rtlCol="0">
            <a:spAutoFit/>
          </a:bodyPr>
          <a:lstStyle/>
          <a:p>
            <a:pPr algn="ctr"/>
            <a:r>
              <a:rPr lang="fr-FR" sz="2400" b="1" dirty="0"/>
              <a:t>Index</a:t>
            </a:r>
          </a:p>
          <a:p>
            <a:pPr algn="l"/>
            <a:endParaRPr lang="fr-FR" sz="1400" dirty="0"/>
          </a:p>
          <a:p>
            <a:pPr algn="l"/>
            <a:r>
              <a:rPr lang="fr-FR" sz="2000" dirty="0">
                <a:hlinkClick r:id="rId2" action="ppaction://hlinksldjump"/>
              </a:rPr>
              <a:t>Ravine </a:t>
            </a:r>
            <a:r>
              <a:rPr lang="fr-FR" sz="2000" dirty="0" err="1">
                <a:hlinkClick r:id="rId2" action="ppaction://hlinksldjump"/>
              </a:rPr>
              <a:t>Maurepos</a:t>
            </a:r>
            <a:endParaRPr lang="fr-FR" sz="2000" dirty="0"/>
          </a:p>
          <a:p>
            <a:pPr algn="l"/>
            <a:r>
              <a:rPr lang="fr-FR" sz="2000" dirty="0">
                <a:hlinkClick r:id="rId3" action="ppaction://hlinksldjump"/>
              </a:rPr>
              <a:t>B1-Maurepos</a:t>
            </a:r>
            <a:endParaRPr lang="fr-FR" sz="2000" dirty="0"/>
          </a:p>
          <a:p>
            <a:pPr algn="l"/>
            <a:r>
              <a:rPr lang="fr-FR" sz="2000" dirty="0">
                <a:hlinkClick r:id="rId4" action="ppaction://hlinksldjump"/>
              </a:rPr>
              <a:t>SB2-Maurepos</a:t>
            </a:r>
            <a:endParaRPr lang="fr-FR" sz="2000" dirty="0"/>
          </a:p>
          <a:p>
            <a:pPr algn="l"/>
            <a:r>
              <a:rPr lang="fr-FR" sz="2000" dirty="0">
                <a:hlinkClick r:id="rId5" action="ppaction://hlinksldjump"/>
              </a:rPr>
              <a:t>SB3-Maurepos</a:t>
            </a:r>
            <a:endParaRPr lang="fr-FR" sz="2000" dirty="0"/>
          </a:p>
          <a:p>
            <a:pPr algn="l"/>
            <a:r>
              <a:rPr lang="fr-FR" sz="2000" dirty="0">
                <a:hlinkClick r:id="rId6" action="ppaction://hlinksldjump"/>
              </a:rPr>
              <a:t>SB4-Maurepos</a:t>
            </a:r>
            <a:endParaRPr lang="fr-FR" sz="2000" dirty="0"/>
          </a:p>
          <a:p>
            <a:pPr algn="l"/>
            <a:r>
              <a:rPr lang="fr-FR" sz="2000" dirty="0">
                <a:hlinkClick r:id="rId7" action="ppaction://hlinksldjump"/>
              </a:rPr>
              <a:t>SB5-Maurepos</a:t>
            </a:r>
            <a:endParaRPr lang="fr-FR" sz="2000" dirty="0"/>
          </a:p>
          <a:p>
            <a:pPr algn="l"/>
            <a:r>
              <a:rPr lang="fr-FR" sz="2000" dirty="0">
                <a:hlinkClick r:id="rId8" action="ppaction://hlinksldjump"/>
              </a:rPr>
              <a:t>Ravine </a:t>
            </a:r>
            <a:r>
              <a:rPr lang="fr-FR" sz="2000" dirty="0" err="1">
                <a:hlinkClick r:id="rId8" action="ppaction://hlinksldjump"/>
              </a:rPr>
              <a:t>Bakwas</a:t>
            </a:r>
            <a:endParaRPr lang="fr-FR" sz="2000" dirty="0"/>
          </a:p>
          <a:p>
            <a:pPr algn="l"/>
            <a:r>
              <a:rPr lang="fr-FR" sz="2000" dirty="0">
                <a:hlinkClick r:id="rId9" action="ppaction://hlinksldjump"/>
              </a:rPr>
              <a:t>SB1-Bakwas</a:t>
            </a:r>
            <a:endParaRPr lang="fr-FR" sz="2000" dirty="0"/>
          </a:p>
          <a:p>
            <a:pPr algn="l"/>
            <a:r>
              <a:rPr lang="fr-FR" sz="2000" dirty="0">
                <a:hlinkClick r:id="rId10" action="ppaction://hlinksldjump"/>
              </a:rPr>
              <a:t>SB2-Bakwas</a:t>
            </a:r>
            <a:endParaRPr lang="fr-FR" sz="2000" dirty="0"/>
          </a:p>
          <a:p>
            <a:pPr algn="l"/>
            <a:r>
              <a:rPr lang="fr-FR" sz="2000" dirty="0">
                <a:hlinkClick r:id="rId11" action="ppaction://hlinksldjump"/>
              </a:rPr>
              <a:t>SB3-Bakwas</a:t>
            </a:r>
            <a:endParaRPr lang="fr-FR" sz="2000" dirty="0"/>
          </a:p>
          <a:p>
            <a:pPr algn="l"/>
            <a:r>
              <a:rPr lang="fr-FR" sz="2000" dirty="0">
                <a:hlinkClick r:id="rId12" action="ppaction://hlinksldjump"/>
              </a:rPr>
              <a:t>SB4-Bakwas</a:t>
            </a:r>
            <a:endParaRPr lang="fr-FR" sz="2000" dirty="0"/>
          </a:p>
          <a:p>
            <a:pPr algn="l"/>
            <a:r>
              <a:rPr lang="fr-FR" sz="2000" dirty="0">
                <a:hlinkClick r:id="rId13" action="ppaction://hlinksldjump"/>
              </a:rPr>
              <a:t>SB5-Bakwas</a:t>
            </a:r>
            <a:endParaRPr lang="fr-FR" sz="2000" dirty="0"/>
          </a:p>
          <a:p>
            <a:pPr algn="l"/>
            <a:r>
              <a:rPr lang="fr-FR" sz="2000" dirty="0">
                <a:hlinkClick r:id="rId14" action="ppaction://hlinksldjump"/>
              </a:rPr>
              <a:t>SG6-Bakwas</a:t>
            </a:r>
            <a:endParaRPr lang="fr-FR" sz="2000" dirty="0"/>
          </a:p>
          <a:p>
            <a:pPr algn="l"/>
            <a:r>
              <a:rPr lang="fr-FR" sz="2000" dirty="0">
                <a:hlinkClick r:id="rId15" action="ppaction://hlinksldjump"/>
              </a:rPr>
              <a:t>Ravine Diable</a:t>
            </a:r>
            <a:endParaRPr lang="fr-FR" sz="2000" dirty="0"/>
          </a:p>
          <a:p>
            <a:pPr algn="l"/>
            <a:r>
              <a:rPr lang="fr-FR" sz="2000" dirty="0">
                <a:hlinkClick r:id="rId16" action="ppaction://hlinksldjump"/>
              </a:rPr>
              <a:t>SB1-Diable</a:t>
            </a:r>
            <a:endParaRPr lang="fr-FR" sz="2000" dirty="0"/>
          </a:p>
          <a:p>
            <a:pPr algn="l"/>
            <a:r>
              <a:rPr lang="fr-FR" sz="2000" dirty="0">
                <a:hlinkClick r:id="rId17" action="ppaction://hlinksldjump"/>
              </a:rPr>
              <a:t>SB3-Diable</a:t>
            </a:r>
            <a:endParaRPr lang="fr-FR" sz="2000" dirty="0"/>
          </a:p>
          <a:p>
            <a:pPr algn="l"/>
            <a:r>
              <a:rPr lang="fr-FR" sz="2000" dirty="0">
                <a:hlinkClick r:id="rId18" action="ppaction://hlinksldjump"/>
              </a:rPr>
              <a:t>SB5-Diable</a:t>
            </a:r>
            <a:endParaRPr lang="fr-FR" sz="2000" dirty="0"/>
          </a:p>
          <a:p>
            <a:pPr algn="l"/>
            <a:endParaRPr lang="fr-FR" sz="2000" dirty="0"/>
          </a:p>
          <a:p>
            <a:pPr algn="l"/>
            <a:endParaRPr lang="fr-FR" sz="1400" dirty="0"/>
          </a:p>
        </p:txBody>
      </p:sp>
    </p:spTree>
    <p:extLst>
      <p:ext uri="{BB962C8B-B14F-4D97-AF65-F5344CB8AC3E}">
        <p14:creationId xmlns:p14="http://schemas.microsoft.com/office/powerpoint/2010/main" val="205001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a:extLst>
              <a:ext uri="{FF2B5EF4-FFF2-40B4-BE49-F238E27FC236}">
                <a16:creationId xmlns:a16="http://schemas.microsoft.com/office/drawing/2014/main" id="{D7EBB292-0B7E-4BFC-44BE-6C65190244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8725" y="748786"/>
            <a:ext cx="10104892" cy="7580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410C1DDB-7FB7-91F2-D74A-00F0E4E177A8}"/>
              </a:ext>
            </a:extLst>
          </p:cNvPr>
          <p:cNvSpPr txBox="1"/>
          <p:nvPr/>
        </p:nvSpPr>
        <p:spPr>
          <a:xfrm>
            <a:off x="378725" y="8762305"/>
            <a:ext cx="10134600" cy="1384995"/>
          </a:xfrm>
          <a:prstGeom prst="rect">
            <a:avLst/>
          </a:prstGeom>
          <a:noFill/>
        </p:spPr>
        <p:txBody>
          <a:bodyPr wrap="square" rtlCol="0">
            <a:spAutoFit/>
          </a:bodyPr>
          <a:lstStyle/>
          <a:p>
            <a:r>
              <a:rPr lang="fr-FR" sz="1400" dirty="0"/>
              <a:t>Bassin B1 </a:t>
            </a:r>
            <a:r>
              <a:rPr lang="fr-FR" sz="1400" dirty="0" err="1"/>
              <a:t>Maurepos</a:t>
            </a:r>
            <a:r>
              <a:rPr lang="fr-FR" sz="1400" dirty="0"/>
              <a:t> </a:t>
            </a:r>
            <a:r>
              <a:rPr lang="fr-FR" altLang="fr-FR" sz="1400" b="1" dirty="0"/>
              <a:t>réalisé en décembre 2012</a:t>
            </a:r>
          </a:p>
          <a:p>
            <a:endParaRPr lang="fr-FR" sz="1400" b="1" dirty="0"/>
          </a:p>
          <a:p>
            <a:r>
              <a:rPr lang="fr-FR" sz="1400" dirty="0"/>
              <a:t> Les travaux de finition sont très importants pour la durabilité des ouvrages et pour leur bonne utilisation.</a:t>
            </a:r>
          </a:p>
          <a:p>
            <a:endParaRPr lang="fr-FR" sz="1400" dirty="0"/>
          </a:p>
          <a:p>
            <a:r>
              <a:rPr lang="fr-FR" sz="1400" dirty="0"/>
              <a:t>Il est préférable de réaliser ces finitions après les premières épreuves climatiques et une observation de l’utilisation de l’ouvrages.</a:t>
            </a:r>
          </a:p>
        </p:txBody>
      </p:sp>
      <p:sp>
        <p:nvSpPr>
          <p:cNvPr id="3" name="ZoneTexte 2">
            <a:extLst>
              <a:ext uri="{FF2B5EF4-FFF2-40B4-BE49-F238E27FC236}">
                <a16:creationId xmlns:a16="http://schemas.microsoft.com/office/drawing/2014/main" id="{8C01682B-AD96-8DCD-517C-ADA70C0D56C0}"/>
              </a:ext>
            </a:extLst>
          </p:cNvPr>
          <p:cNvSpPr txBox="1"/>
          <p:nvPr/>
        </p:nvSpPr>
        <p:spPr>
          <a:xfrm>
            <a:off x="8697225" y="241300"/>
            <a:ext cx="1828800" cy="369332"/>
          </a:xfrm>
          <a:prstGeom prst="rect">
            <a:avLst/>
          </a:prstGeom>
          <a:solidFill>
            <a:schemeClr val="bg2"/>
          </a:solidFill>
        </p:spPr>
        <p:txBody>
          <a:bodyPr wrap="square" rtlCol="0">
            <a:spAutoFit/>
          </a:bodyPr>
          <a:lstStyle/>
          <a:p>
            <a:r>
              <a:rPr lang="fr-FR" dirty="0">
                <a:hlinkClick r:id="rId3" action="ppaction://hlinksldjump"/>
              </a:rPr>
              <a:t>Retour à l’index</a:t>
            </a:r>
            <a:endParaRPr lang="fr-F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772991CC-8211-8802-6F70-7B644B8C2D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325" y="1689100"/>
            <a:ext cx="8168569" cy="612642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55" name="Text Box 3">
            <a:extLst>
              <a:ext uri="{FF2B5EF4-FFF2-40B4-BE49-F238E27FC236}">
                <a16:creationId xmlns:a16="http://schemas.microsoft.com/office/drawing/2014/main" id="{17D9F5AE-DC9B-FED7-3591-7D91FB521CE6}"/>
              </a:ext>
            </a:extLst>
          </p:cNvPr>
          <p:cNvSpPr txBox="1">
            <a:spLocks noChangeArrowheads="1"/>
          </p:cNvSpPr>
          <p:nvPr/>
        </p:nvSpPr>
        <p:spPr bwMode="auto">
          <a:xfrm>
            <a:off x="1473127" y="1079500"/>
            <a:ext cx="580896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fr-FR" altLang="fr-FR" sz="2000" b="1" dirty="0"/>
              <a:t>Seuil - bassin SB2-Maurepos</a:t>
            </a:r>
          </a:p>
        </p:txBody>
      </p:sp>
      <p:sp>
        <p:nvSpPr>
          <p:cNvPr id="23556" name="Text Box 4">
            <a:extLst>
              <a:ext uri="{FF2B5EF4-FFF2-40B4-BE49-F238E27FC236}">
                <a16:creationId xmlns:a16="http://schemas.microsoft.com/office/drawing/2014/main" id="{328367A0-1A57-C3BD-3E62-467CF70B2F19}"/>
              </a:ext>
            </a:extLst>
          </p:cNvPr>
          <p:cNvSpPr txBox="1">
            <a:spLocks noChangeArrowheads="1"/>
          </p:cNvSpPr>
          <p:nvPr/>
        </p:nvSpPr>
        <p:spPr bwMode="auto">
          <a:xfrm>
            <a:off x="2146300" y="8318500"/>
            <a:ext cx="7010400" cy="524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fr-FR" altLang="fr-FR" sz="1403" dirty="0"/>
              <a:t>Un glacis latéral  a été construit pour récupérer les faibles précipitations  en saison sèche, afin d’arroser les pépinières</a:t>
            </a:r>
          </a:p>
        </p:txBody>
      </p:sp>
      <p:cxnSp>
        <p:nvCxnSpPr>
          <p:cNvPr id="3" name="Connecteur droit avec flèche 2">
            <a:extLst>
              <a:ext uri="{FF2B5EF4-FFF2-40B4-BE49-F238E27FC236}">
                <a16:creationId xmlns:a16="http://schemas.microsoft.com/office/drawing/2014/main" id="{13EE811B-C674-580E-7FA8-92A69AE86D7A}"/>
              </a:ext>
            </a:extLst>
          </p:cNvPr>
          <p:cNvCxnSpPr>
            <a:stCxn id="23556" idx="1"/>
          </p:cNvCxnSpPr>
          <p:nvPr/>
        </p:nvCxnSpPr>
        <p:spPr>
          <a:xfrm flipH="1" flipV="1">
            <a:off x="1612900" y="3365500"/>
            <a:ext cx="533400" cy="521505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 name="Connecteur droit avec flèche 1">
            <a:extLst>
              <a:ext uri="{FF2B5EF4-FFF2-40B4-BE49-F238E27FC236}">
                <a16:creationId xmlns:a16="http://schemas.microsoft.com/office/drawing/2014/main" id="{F2E2C4F4-433E-872F-E30E-BB2239A682B7}"/>
              </a:ext>
            </a:extLst>
          </p:cNvPr>
          <p:cNvCxnSpPr>
            <a:cxnSpLocks/>
          </p:cNvCxnSpPr>
          <p:nvPr/>
        </p:nvCxnSpPr>
        <p:spPr>
          <a:xfrm flipH="1">
            <a:off x="4571126" y="5346700"/>
            <a:ext cx="242174" cy="1981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217980" y="3600322"/>
            <a:ext cx="954405" cy="146685"/>
          </a:xfrm>
          <a:custGeom>
            <a:avLst/>
            <a:gdLst/>
            <a:ahLst/>
            <a:cxnLst/>
            <a:rect l="l" t="t" r="r" b="b"/>
            <a:pathLst>
              <a:path w="954405" h="146685">
                <a:moveTo>
                  <a:pt x="954328" y="0"/>
                </a:moveTo>
                <a:lnTo>
                  <a:pt x="0" y="0"/>
                </a:lnTo>
                <a:lnTo>
                  <a:pt x="0" y="146303"/>
                </a:lnTo>
                <a:lnTo>
                  <a:pt x="954328" y="146303"/>
                </a:lnTo>
                <a:lnTo>
                  <a:pt x="954328" y="0"/>
                </a:lnTo>
                <a:close/>
              </a:path>
            </a:pathLst>
          </a:custGeom>
          <a:solidFill>
            <a:srgbClr val="FFFF00"/>
          </a:solidFill>
        </p:spPr>
        <p:txBody>
          <a:bodyPr wrap="square" lIns="0" tIns="0" rIns="0" bIns="0" rtlCol="0"/>
          <a:lstStyle/>
          <a:p>
            <a:endParaRPr/>
          </a:p>
        </p:txBody>
      </p:sp>
      <p:sp>
        <p:nvSpPr>
          <p:cNvPr id="3" name="object 3"/>
          <p:cNvSpPr/>
          <p:nvPr/>
        </p:nvSpPr>
        <p:spPr>
          <a:xfrm>
            <a:off x="3794125" y="3892930"/>
            <a:ext cx="248920" cy="146685"/>
          </a:xfrm>
          <a:custGeom>
            <a:avLst/>
            <a:gdLst/>
            <a:ahLst/>
            <a:cxnLst/>
            <a:rect l="l" t="t" r="r" b="b"/>
            <a:pathLst>
              <a:path w="248920" h="146685">
                <a:moveTo>
                  <a:pt x="248412" y="0"/>
                </a:moveTo>
                <a:lnTo>
                  <a:pt x="0" y="0"/>
                </a:lnTo>
                <a:lnTo>
                  <a:pt x="0" y="146303"/>
                </a:lnTo>
                <a:lnTo>
                  <a:pt x="248412" y="146303"/>
                </a:lnTo>
                <a:lnTo>
                  <a:pt x="248412" y="0"/>
                </a:lnTo>
                <a:close/>
              </a:path>
            </a:pathLst>
          </a:custGeom>
          <a:solidFill>
            <a:srgbClr val="FFFF00"/>
          </a:solidFill>
        </p:spPr>
        <p:txBody>
          <a:bodyPr wrap="square" lIns="0" tIns="0" rIns="0" bIns="0" rtlCol="0"/>
          <a:lstStyle/>
          <a:p>
            <a:endParaRPr/>
          </a:p>
        </p:txBody>
      </p:sp>
      <p:sp>
        <p:nvSpPr>
          <p:cNvPr id="4" name="object 4"/>
          <p:cNvSpPr/>
          <p:nvPr/>
        </p:nvSpPr>
        <p:spPr>
          <a:xfrm>
            <a:off x="5711697" y="3455542"/>
            <a:ext cx="466725" cy="160020"/>
          </a:xfrm>
          <a:custGeom>
            <a:avLst/>
            <a:gdLst/>
            <a:ahLst/>
            <a:cxnLst/>
            <a:rect l="l" t="t" r="r" b="b"/>
            <a:pathLst>
              <a:path w="466725" h="160020">
                <a:moveTo>
                  <a:pt x="466344" y="0"/>
                </a:moveTo>
                <a:lnTo>
                  <a:pt x="0" y="0"/>
                </a:lnTo>
                <a:lnTo>
                  <a:pt x="0" y="160020"/>
                </a:lnTo>
                <a:lnTo>
                  <a:pt x="466344" y="160020"/>
                </a:lnTo>
                <a:lnTo>
                  <a:pt x="466344" y="0"/>
                </a:lnTo>
                <a:close/>
              </a:path>
            </a:pathLst>
          </a:custGeom>
          <a:solidFill>
            <a:srgbClr val="FFFF00"/>
          </a:solidFill>
        </p:spPr>
        <p:txBody>
          <a:bodyPr wrap="square" lIns="0" tIns="0" rIns="0" bIns="0" rtlCol="0"/>
          <a:lstStyle/>
          <a:p>
            <a:endParaRPr/>
          </a:p>
        </p:txBody>
      </p:sp>
      <p:graphicFrame>
        <p:nvGraphicFramePr>
          <p:cNvPr id="5" name="object 5"/>
          <p:cNvGraphicFramePr>
            <a:graphicFrameLocks noGrp="1"/>
          </p:cNvGraphicFramePr>
          <p:nvPr>
            <p:extLst>
              <p:ext uri="{D42A27DB-BD31-4B8C-83A1-F6EECF244321}">
                <p14:modId xmlns:p14="http://schemas.microsoft.com/office/powerpoint/2010/main" val="140020544"/>
              </p:ext>
            </p:extLst>
          </p:nvPr>
        </p:nvGraphicFramePr>
        <p:xfrm>
          <a:off x="469900" y="22859"/>
          <a:ext cx="5899782" cy="7997317"/>
        </p:xfrm>
        <a:graphic>
          <a:graphicData uri="http://schemas.openxmlformats.org/drawingml/2006/table">
            <a:tbl>
              <a:tblPr firstRow="1" bandRow="1">
                <a:tableStyleId>{2D5ABB26-0587-4C30-8999-92F81FD0307C}</a:tableStyleId>
              </a:tblPr>
              <a:tblGrid>
                <a:gridCol w="1338580">
                  <a:extLst>
                    <a:ext uri="{9D8B030D-6E8A-4147-A177-3AD203B41FA5}">
                      <a16:colId xmlns:a16="http://schemas.microsoft.com/office/drawing/2014/main" val="20000"/>
                    </a:ext>
                  </a:extLst>
                </a:gridCol>
                <a:gridCol w="670559">
                  <a:extLst>
                    <a:ext uri="{9D8B030D-6E8A-4147-A177-3AD203B41FA5}">
                      <a16:colId xmlns:a16="http://schemas.microsoft.com/office/drawing/2014/main" val="20001"/>
                    </a:ext>
                  </a:extLst>
                </a:gridCol>
                <a:gridCol w="1384300">
                  <a:extLst>
                    <a:ext uri="{9D8B030D-6E8A-4147-A177-3AD203B41FA5}">
                      <a16:colId xmlns:a16="http://schemas.microsoft.com/office/drawing/2014/main" val="20002"/>
                    </a:ext>
                  </a:extLst>
                </a:gridCol>
                <a:gridCol w="906144">
                  <a:extLst>
                    <a:ext uri="{9D8B030D-6E8A-4147-A177-3AD203B41FA5}">
                      <a16:colId xmlns:a16="http://schemas.microsoft.com/office/drawing/2014/main" val="20003"/>
                    </a:ext>
                  </a:extLst>
                </a:gridCol>
                <a:gridCol w="114935">
                  <a:extLst>
                    <a:ext uri="{9D8B030D-6E8A-4147-A177-3AD203B41FA5}">
                      <a16:colId xmlns:a16="http://schemas.microsoft.com/office/drawing/2014/main" val="20004"/>
                    </a:ext>
                  </a:extLst>
                </a:gridCol>
                <a:gridCol w="1485264">
                  <a:extLst>
                    <a:ext uri="{9D8B030D-6E8A-4147-A177-3AD203B41FA5}">
                      <a16:colId xmlns:a16="http://schemas.microsoft.com/office/drawing/2014/main" val="20005"/>
                    </a:ext>
                  </a:extLst>
                </a:gridCol>
              </a:tblGrid>
              <a:tr h="1744345">
                <a:tc gridSpan="6">
                  <a:txBody>
                    <a:bodyPr/>
                    <a:lstStyle/>
                    <a:p>
                      <a:pPr>
                        <a:lnSpc>
                          <a:spcPct val="100000"/>
                        </a:lnSpc>
                        <a:spcBef>
                          <a:spcPts val="20"/>
                        </a:spcBef>
                      </a:pPr>
                      <a:endParaRPr sz="1400" dirty="0">
                        <a:latin typeface="Times New Roman"/>
                        <a:cs typeface="Times New Roman"/>
                      </a:endParaRPr>
                    </a:p>
                    <a:p>
                      <a:pPr algn="ctr">
                        <a:lnSpc>
                          <a:spcPts val="1290"/>
                        </a:lnSpc>
                      </a:pPr>
                      <a:r>
                        <a:rPr sz="1400" b="1" dirty="0">
                          <a:latin typeface="Arial"/>
                          <a:cs typeface="Arial"/>
                        </a:rPr>
                        <a:t>Bilan</a:t>
                      </a:r>
                      <a:r>
                        <a:rPr sz="1400" b="1" spc="-20" dirty="0">
                          <a:latin typeface="Arial"/>
                          <a:cs typeface="Arial"/>
                        </a:rPr>
                        <a:t> </a:t>
                      </a:r>
                      <a:r>
                        <a:rPr sz="1400" b="1" dirty="0">
                          <a:latin typeface="Arial"/>
                          <a:cs typeface="Arial"/>
                        </a:rPr>
                        <a:t>des</a:t>
                      </a:r>
                      <a:r>
                        <a:rPr sz="1400" b="1" spc="-20" dirty="0">
                          <a:latin typeface="Arial"/>
                          <a:cs typeface="Arial"/>
                        </a:rPr>
                        <a:t> </a:t>
                      </a:r>
                      <a:r>
                        <a:rPr sz="1400" b="1" dirty="0">
                          <a:latin typeface="Arial"/>
                          <a:cs typeface="Arial"/>
                        </a:rPr>
                        <a:t>dépenses</a:t>
                      </a:r>
                      <a:r>
                        <a:rPr sz="1400" b="1" spc="-25" dirty="0">
                          <a:latin typeface="Arial"/>
                          <a:cs typeface="Arial"/>
                        </a:rPr>
                        <a:t> </a:t>
                      </a:r>
                      <a:r>
                        <a:rPr sz="1400" b="1" dirty="0">
                          <a:latin typeface="Arial"/>
                          <a:cs typeface="Arial"/>
                        </a:rPr>
                        <a:t>pour</a:t>
                      </a:r>
                      <a:r>
                        <a:rPr sz="1400" b="1" spc="-10" dirty="0">
                          <a:latin typeface="Arial"/>
                          <a:cs typeface="Arial"/>
                        </a:rPr>
                        <a:t> </a:t>
                      </a:r>
                      <a:r>
                        <a:rPr sz="1400" b="1" dirty="0">
                          <a:latin typeface="Arial"/>
                          <a:cs typeface="Arial"/>
                        </a:rPr>
                        <a:t>SB</a:t>
                      </a:r>
                      <a:r>
                        <a:rPr lang="fr-FR" sz="1400" b="1" dirty="0">
                          <a:latin typeface="Arial"/>
                          <a:cs typeface="Arial"/>
                        </a:rPr>
                        <a:t>2</a:t>
                      </a:r>
                      <a:r>
                        <a:rPr sz="1400" b="1" spc="-15" dirty="0">
                          <a:latin typeface="Arial"/>
                          <a:cs typeface="Arial"/>
                        </a:rPr>
                        <a:t> </a:t>
                      </a:r>
                      <a:r>
                        <a:rPr lang="fr-FR" sz="1400" b="1" spc="-15" dirty="0" err="1">
                          <a:latin typeface="Arial"/>
                          <a:cs typeface="Arial"/>
                        </a:rPr>
                        <a:t>Maurepos</a:t>
                      </a:r>
                      <a:endParaRPr sz="1400" dirty="0">
                        <a:latin typeface="Arial"/>
                        <a:cs typeface="Arial"/>
                      </a:endParaRPr>
                    </a:p>
                    <a:p>
                      <a:pPr marL="635" algn="ctr">
                        <a:lnSpc>
                          <a:spcPts val="1260"/>
                        </a:lnSpc>
                      </a:pPr>
                      <a:r>
                        <a:rPr sz="1400" b="1" dirty="0">
                          <a:latin typeface="Arial"/>
                          <a:cs typeface="Arial"/>
                        </a:rPr>
                        <a:t>Seuil</a:t>
                      </a:r>
                      <a:r>
                        <a:rPr sz="1400" b="1" spc="-20" dirty="0">
                          <a:latin typeface="Arial"/>
                          <a:cs typeface="Arial"/>
                        </a:rPr>
                        <a:t> </a:t>
                      </a:r>
                      <a:r>
                        <a:rPr sz="1400" b="1" dirty="0">
                          <a:latin typeface="Arial"/>
                          <a:cs typeface="Arial"/>
                        </a:rPr>
                        <a:t>maçonné</a:t>
                      </a:r>
                      <a:r>
                        <a:rPr sz="1400" b="1" spc="-25" dirty="0">
                          <a:latin typeface="Arial"/>
                          <a:cs typeface="Arial"/>
                        </a:rPr>
                        <a:t> </a:t>
                      </a:r>
                      <a:r>
                        <a:rPr sz="1400" b="1" dirty="0">
                          <a:latin typeface="Arial"/>
                          <a:cs typeface="Arial"/>
                        </a:rPr>
                        <a:t>et</a:t>
                      </a:r>
                      <a:r>
                        <a:rPr sz="1400" b="1" spc="-15" dirty="0">
                          <a:latin typeface="Arial"/>
                          <a:cs typeface="Arial"/>
                        </a:rPr>
                        <a:t> </a:t>
                      </a:r>
                      <a:r>
                        <a:rPr sz="1400" b="1" dirty="0" err="1">
                          <a:latin typeface="Arial"/>
                          <a:cs typeface="Arial"/>
                        </a:rPr>
                        <a:t>bassin</a:t>
                      </a:r>
                      <a:endParaRPr sz="1400" dirty="0">
                        <a:latin typeface="Arial"/>
                        <a:cs typeface="Arial"/>
                      </a:endParaRPr>
                    </a:p>
                    <a:p>
                      <a:pPr marR="62865" algn="r">
                        <a:lnSpc>
                          <a:spcPts val="1150"/>
                        </a:lnSpc>
                      </a:pPr>
                      <a:r>
                        <a:rPr sz="1000" dirty="0">
                          <a:latin typeface="Arial"/>
                          <a:cs typeface="Arial"/>
                        </a:rPr>
                        <a:t>Ingénieur</a:t>
                      </a:r>
                      <a:r>
                        <a:rPr sz="1000" spc="-55" dirty="0">
                          <a:latin typeface="Arial"/>
                          <a:cs typeface="Arial"/>
                        </a:rPr>
                        <a:t> </a:t>
                      </a:r>
                      <a:r>
                        <a:rPr sz="1000" dirty="0">
                          <a:latin typeface="Arial"/>
                          <a:cs typeface="Arial"/>
                        </a:rPr>
                        <a:t>Saintil</a:t>
                      </a:r>
                      <a:r>
                        <a:rPr sz="1000" spc="-60" dirty="0">
                          <a:latin typeface="Arial"/>
                          <a:cs typeface="Arial"/>
                        </a:rPr>
                        <a:t> </a:t>
                      </a:r>
                      <a:r>
                        <a:rPr sz="1000" spc="-10" dirty="0">
                          <a:latin typeface="Arial"/>
                          <a:cs typeface="Arial"/>
                        </a:rPr>
                        <a:t>CLOSSY</a:t>
                      </a:r>
                      <a:endParaRPr sz="1000" dirty="0">
                        <a:latin typeface="Arial"/>
                        <a:cs typeface="Arial"/>
                      </a:endParaRPr>
                    </a:p>
                    <a:p>
                      <a:pPr marL="4175760">
                        <a:lnSpc>
                          <a:spcPts val="1150"/>
                        </a:lnSpc>
                      </a:pPr>
                      <a:r>
                        <a:rPr sz="1000" i="1" spc="-10" dirty="0">
                          <a:latin typeface="Arial"/>
                          <a:cs typeface="Arial"/>
                        </a:rPr>
                        <a:t>Propriétaire</a:t>
                      </a:r>
                      <a:r>
                        <a:rPr sz="1000" i="1" spc="-5" dirty="0">
                          <a:latin typeface="Arial"/>
                          <a:cs typeface="Arial"/>
                        </a:rPr>
                        <a:t> </a:t>
                      </a:r>
                      <a:r>
                        <a:rPr sz="1000" i="1" dirty="0">
                          <a:latin typeface="Arial"/>
                          <a:cs typeface="Arial"/>
                        </a:rPr>
                        <a:t>terrain</a:t>
                      </a:r>
                      <a:r>
                        <a:rPr sz="1000" i="1" spc="5" dirty="0">
                          <a:latin typeface="Arial"/>
                          <a:cs typeface="Arial"/>
                        </a:rPr>
                        <a:t> </a:t>
                      </a:r>
                      <a:r>
                        <a:rPr sz="1000" i="1" dirty="0">
                          <a:latin typeface="Arial"/>
                          <a:cs typeface="Arial"/>
                        </a:rPr>
                        <a:t>:</a:t>
                      </a:r>
                      <a:r>
                        <a:rPr sz="1000" i="1" spc="10" dirty="0">
                          <a:latin typeface="Arial"/>
                          <a:cs typeface="Arial"/>
                        </a:rPr>
                        <a:t> </a:t>
                      </a:r>
                      <a:r>
                        <a:rPr sz="1000" i="1" spc="-10" dirty="0">
                          <a:latin typeface="Arial"/>
                          <a:cs typeface="Arial"/>
                        </a:rPr>
                        <a:t>Ledinord</a:t>
                      </a:r>
                      <a:endParaRPr sz="1000" dirty="0">
                        <a:latin typeface="Arial"/>
                        <a:cs typeface="Arial"/>
                      </a:endParaRPr>
                    </a:p>
                    <a:p>
                      <a:pPr marL="67945" marR="3122930">
                        <a:lnSpc>
                          <a:spcPct val="95900"/>
                        </a:lnSpc>
                        <a:spcBef>
                          <a:spcPts val="25"/>
                        </a:spcBef>
                      </a:pPr>
                      <a:r>
                        <a:rPr sz="1100" dirty="0">
                          <a:latin typeface="Arial"/>
                          <a:cs typeface="Arial"/>
                        </a:rPr>
                        <a:t>Date</a:t>
                      </a:r>
                      <a:r>
                        <a:rPr sz="1100" spc="-15" dirty="0">
                          <a:latin typeface="Arial"/>
                          <a:cs typeface="Arial"/>
                        </a:rPr>
                        <a:t> </a:t>
                      </a:r>
                      <a:r>
                        <a:rPr sz="1100" dirty="0">
                          <a:latin typeface="Arial"/>
                          <a:cs typeface="Arial"/>
                        </a:rPr>
                        <a:t>début</a:t>
                      </a:r>
                      <a:r>
                        <a:rPr sz="1100" spc="-25"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chantier</a:t>
                      </a:r>
                      <a:r>
                        <a:rPr sz="1100" spc="-20" dirty="0">
                          <a:latin typeface="Arial"/>
                          <a:cs typeface="Arial"/>
                        </a:rPr>
                        <a:t> </a:t>
                      </a:r>
                      <a:r>
                        <a:rPr sz="1100" dirty="0">
                          <a:latin typeface="Arial"/>
                          <a:cs typeface="Arial"/>
                        </a:rPr>
                        <a:t>:</a:t>
                      </a:r>
                      <a:r>
                        <a:rPr sz="1100" spc="-30" dirty="0">
                          <a:latin typeface="Arial"/>
                          <a:cs typeface="Arial"/>
                        </a:rPr>
                        <a:t> </a:t>
                      </a:r>
                      <a:r>
                        <a:rPr sz="1100" dirty="0">
                          <a:latin typeface="Arial"/>
                          <a:cs typeface="Arial"/>
                        </a:rPr>
                        <a:t>20</a:t>
                      </a:r>
                      <a:r>
                        <a:rPr sz="1100" spc="-20" dirty="0">
                          <a:latin typeface="Arial"/>
                          <a:cs typeface="Arial"/>
                        </a:rPr>
                        <a:t> </a:t>
                      </a:r>
                      <a:r>
                        <a:rPr sz="1100" dirty="0">
                          <a:latin typeface="Arial"/>
                          <a:cs typeface="Arial"/>
                        </a:rPr>
                        <a:t>décembre</a:t>
                      </a:r>
                      <a:r>
                        <a:rPr sz="1100" spc="-15" dirty="0">
                          <a:latin typeface="Arial"/>
                          <a:cs typeface="Arial"/>
                        </a:rPr>
                        <a:t> </a:t>
                      </a:r>
                      <a:r>
                        <a:rPr sz="1100" spc="-20" dirty="0">
                          <a:latin typeface="Arial"/>
                          <a:cs typeface="Arial"/>
                        </a:rPr>
                        <a:t>2012 </a:t>
                      </a:r>
                      <a:r>
                        <a:rPr sz="1100" dirty="0">
                          <a:latin typeface="Arial"/>
                          <a:cs typeface="Arial"/>
                        </a:rPr>
                        <a:t>Date</a:t>
                      </a:r>
                      <a:r>
                        <a:rPr sz="1100" spc="-10"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fin</a:t>
                      </a:r>
                      <a:r>
                        <a:rPr sz="1100" spc="-10"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chantier</a:t>
                      </a:r>
                      <a:r>
                        <a:rPr sz="1100" spc="-10" dirty="0">
                          <a:latin typeface="Arial"/>
                          <a:cs typeface="Arial"/>
                        </a:rPr>
                        <a:t> </a:t>
                      </a:r>
                      <a:r>
                        <a:rPr sz="1100" dirty="0">
                          <a:latin typeface="Arial"/>
                          <a:cs typeface="Arial"/>
                        </a:rPr>
                        <a:t>:</a:t>
                      </a:r>
                      <a:r>
                        <a:rPr sz="1100" spc="-20" dirty="0">
                          <a:latin typeface="Arial"/>
                          <a:cs typeface="Arial"/>
                        </a:rPr>
                        <a:t> </a:t>
                      </a:r>
                      <a:r>
                        <a:rPr sz="1100" dirty="0">
                          <a:latin typeface="Arial"/>
                          <a:cs typeface="Arial"/>
                        </a:rPr>
                        <a:t>Mars</a:t>
                      </a:r>
                      <a:r>
                        <a:rPr sz="1100" spc="-15" dirty="0">
                          <a:latin typeface="Arial"/>
                          <a:cs typeface="Arial"/>
                        </a:rPr>
                        <a:t> </a:t>
                      </a:r>
                      <a:r>
                        <a:rPr sz="1100" spc="-20" dirty="0">
                          <a:latin typeface="Arial"/>
                          <a:cs typeface="Arial"/>
                        </a:rPr>
                        <a:t>2013 </a:t>
                      </a:r>
                      <a:r>
                        <a:rPr sz="1100" dirty="0">
                          <a:latin typeface="Arial"/>
                          <a:cs typeface="Arial"/>
                        </a:rPr>
                        <a:t>Coordonnées</a:t>
                      </a:r>
                      <a:r>
                        <a:rPr sz="1100" spc="-40" dirty="0">
                          <a:latin typeface="Arial"/>
                          <a:cs typeface="Arial"/>
                        </a:rPr>
                        <a:t> </a:t>
                      </a:r>
                      <a:r>
                        <a:rPr sz="1100" dirty="0">
                          <a:latin typeface="Arial"/>
                          <a:cs typeface="Arial"/>
                        </a:rPr>
                        <a:t>GPS</a:t>
                      </a:r>
                      <a:r>
                        <a:rPr sz="1100" spc="-35" dirty="0">
                          <a:latin typeface="Arial"/>
                          <a:cs typeface="Arial"/>
                        </a:rPr>
                        <a:t> </a:t>
                      </a:r>
                      <a:r>
                        <a:rPr sz="1100" spc="-50" dirty="0">
                          <a:latin typeface="Arial"/>
                          <a:cs typeface="Arial"/>
                        </a:rPr>
                        <a:t>:</a:t>
                      </a:r>
                      <a:endParaRPr sz="1100" dirty="0">
                        <a:latin typeface="Arial"/>
                        <a:cs typeface="Arial"/>
                      </a:endParaRPr>
                    </a:p>
                    <a:p>
                      <a:pPr marL="67945">
                        <a:lnSpc>
                          <a:spcPts val="1240"/>
                        </a:lnSpc>
                      </a:pPr>
                      <a:r>
                        <a:rPr sz="1100" dirty="0">
                          <a:latin typeface="Arial"/>
                          <a:cs typeface="Arial"/>
                        </a:rPr>
                        <a:t>N </a:t>
                      </a:r>
                      <a:r>
                        <a:rPr sz="1100" spc="-10" dirty="0">
                          <a:latin typeface="Arial"/>
                          <a:cs typeface="Arial"/>
                        </a:rPr>
                        <a:t>18°24,953</a:t>
                      </a:r>
                      <a:endParaRPr sz="1100" dirty="0">
                        <a:latin typeface="Arial"/>
                        <a:cs typeface="Arial"/>
                      </a:endParaRPr>
                    </a:p>
                    <a:p>
                      <a:pPr marL="67945">
                        <a:lnSpc>
                          <a:spcPts val="1260"/>
                        </a:lnSpc>
                      </a:pPr>
                      <a:r>
                        <a:rPr sz="1100" dirty="0">
                          <a:latin typeface="Arial"/>
                          <a:cs typeface="Arial"/>
                        </a:rPr>
                        <a:t>W</a:t>
                      </a:r>
                      <a:r>
                        <a:rPr sz="1100" spc="-5" dirty="0">
                          <a:latin typeface="Arial"/>
                          <a:cs typeface="Arial"/>
                        </a:rPr>
                        <a:t> </a:t>
                      </a:r>
                      <a:r>
                        <a:rPr sz="1100" dirty="0">
                          <a:latin typeface="Arial"/>
                          <a:cs typeface="Arial"/>
                        </a:rPr>
                        <a:t>73°</a:t>
                      </a:r>
                      <a:r>
                        <a:rPr sz="1100" spc="-5" dirty="0">
                          <a:latin typeface="Arial"/>
                          <a:cs typeface="Arial"/>
                        </a:rPr>
                        <a:t> </a:t>
                      </a:r>
                      <a:r>
                        <a:rPr sz="1100" spc="-10" dirty="0">
                          <a:latin typeface="Arial"/>
                          <a:cs typeface="Arial"/>
                        </a:rPr>
                        <a:t>13,964</a:t>
                      </a:r>
                      <a:endParaRPr sz="1100" dirty="0">
                        <a:latin typeface="Arial"/>
                        <a:cs typeface="Arial"/>
                      </a:endParaRPr>
                    </a:p>
                    <a:p>
                      <a:pPr marL="67945">
                        <a:lnSpc>
                          <a:spcPts val="1235"/>
                        </a:lnSpc>
                      </a:pPr>
                      <a:r>
                        <a:rPr sz="1100" dirty="0">
                          <a:latin typeface="Arial"/>
                          <a:cs typeface="Arial"/>
                        </a:rPr>
                        <a:t>Altitude</a:t>
                      </a:r>
                      <a:r>
                        <a:rPr sz="1100" spc="-15" dirty="0">
                          <a:latin typeface="Arial"/>
                          <a:cs typeface="Arial"/>
                        </a:rPr>
                        <a:t> </a:t>
                      </a:r>
                      <a:r>
                        <a:rPr sz="1100" dirty="0">
                          <a:latin typeface="Arial"/>
                          <a:cs typeface="Arial"/>
                        </a:rPr>
                        <a:t>:</a:t>
                      </a:r>
                      <a:r>
                        <a:rPr sz="1100" spc="-20" dirty="0">
                          <a:latin typeface="Arial"/>
                          <a:cs typeface="Arial"/>
                        </a:rPr>
                        <a:t> </a:t>
                      </a:r>
                      <a:r>
                        <a:rPr sz="1100" dirty="0">
                          <a:latin typeface="Arial"/>
                          <a:cs typeface="Arial"/>
                        </a:rPr>
                        <a:t>920</a:t>
                      </a:r>
                      <a:r>
                        <a:rPr sz="1100" spc="-20" dirty="0">
                          <a:latin typeface="Arial"/>
                          <a:cs typeface="Arial"/>
                        </a:rPr>
                        <a:t> </a:t>
                      </a:r>
                      <a:r>
                        <a:rPr sz="1100" spc="-50" dirty="0">
                          <a:latin typeface="Arial"/>
                          <a:cs typeface="Arial"/>
                        </a:rPr>
                        <a:t>m</a:t>
                      </a:r>
                      <a:endParaRPr sz="1100" dirty="0">
                        <a:latin typeface="Arial"/>
                        <a:cs typeface="Arial"/>
                      </a:endParaRPr>
                    </a:p>
                  </a:txBody>
                  <a:tcPr marL="0" marR="0" marT="25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379220">
                <a:tc gridSpan="4">
                  <a:txBody>
                    <a:bodyPr/>
                    <a:lstStyle/>
                    <a:p>
                      <a:pPr marL="67945" marR="3203575">
                        <a:lnSpc>
                          <a:spcPts val="1260"/>
                        </a:lnSpc>
                        <a:spcBef>
                          <a:spcPts val="45"/>
                        </a:spcBef>
                      </a:pPr>
                      <a:r>
                        <a:rPr sz="1100" dirty="0">
                          <a:latin typeface="Arial"/>
                          <a:cs typeface="Arial"/>
                        </a:rPr>
                        <a:t>Longueur</a:t>
                      </a:r>
                      <a:r>
                        <a:rPr sz="1100" spc="-20" dirty="0">
                          <a:latin typeface="Arial"/>
                          <a:cs typeface="Arial"/>
                        </a:rPr>
                        <a:t> </a:t>
                      </a:r>
                      <a:r>
                        <a:rPr sz="1100" dirty="0">
                          <a:latin typeface="Arial"/>
                          <a:cs typeface="Arial"/>
                        </a:rPr>
                        <a:t>:</a:t>
                      </a:r>
                      <a:r>
                        <a:rPr sz="1100" spc="-5" dirty="0">
                          <a:latin typeface="Arial"/>
                          <a:cs typeface="Arial"/>
                        </a:rPr>
                        <a:t> </a:t>
                      </a:r>
                      <a:r>
                        <a:rPr sz="1100" dirty="0">
                          <a:latin typeface="Arial"/>
                          <a:cs typeface="Arial"/>
                        </a:rPr>
                        <a:t>10</a:t>
                      </a:r>
                      <a:r>
                        <a:rPr sz="1100" spc="-20" dirty="0">
                          <a:latin typeface="Arial"/>
                          <a:cs typeface="Arial"/>
                        </a:rPr>
                        <a:t> </a:t>
                      </a:r>
                      <a:r>
                        <a:rPr sz="1100" spc="-50" dirty="0">
                          <a:latin typeface="Arial"/>
                          <a:cs typeface="Arial"/>
                        </a:rPr>
                        <a:t>m</a:t>
                      </a:r>
                      <a:endParaRPr sz="1100" dirty="0">
                        <a:latin typeface="Arial"/>
                        <a:cs typeface="Arial"/>
                      </a:endParaRPr>
                    </a:p>
                    <a:p>
                      <a:pPr marL="67945">
                        <a:lnSpc>
                          <a:spcPts val="1215"/>
                        </a:lnSpc>
                      </a:pPr>
                      <a:r>
                        <a:rPr sz="1100" dirty="0">
                          <a:latin typeface="Arial"/>
                          <a:cs typeface="Arial"/>
                        </a:rPr>
                        <a:t>Largeur</a:t>
                      </a:r>
                      <a:r>
                        <a:rPr sz="1100" spc="-10" dirty="0">
                          <a:latin typeface="Arial"/>
                          <a:cs typeface="Arial"/>
                        </a:rPr>
                        <a:t> </a:t>
                      </a:r>
                      <a:r>
                        <a:rPr sz="1100" dirty="0">
                          <a:latin typeface="Arial"/>
                          <a:cs typeface="Arial"/>
                        </a:rPr>
                        <a:t>:</a:t>
                      </a:r>
                      <a:r>
                        <a:rPr sz="1100" spc="-10" dirty="0">
                          <a:latin typeface="Arial"/>
                          <a:cs typeface="Arial"/>
                        </a:rPr>
                        <a:t> </a:t>
                      </a:r>
                      <a:r>
                        <a:rPr sz="1100" dirty="0">
                          <a:latin typeface="Arial"/>
                          <a:cs typeface="Arial"/>
                        </a:rPr>
                        <a:t>1</a:t>
                      </a:r>
                      <a:r>
                        <a:rPr sz="1100" spc="-15" dirty="0">
                          <a:latin typeface="Arial"/>
                          <a:cs typeface="Arial"/>
                        </a:rPr>
                        <a:t> </a:t>
                      </a:r>
                      <a:r>
                        <a:rPr sz="1100" dirty="0">
                          <a:latin typeface="Arial"/>
                          <a:cs typeface="Arial"/>
                        </a:rPr>
                        <a:t>m</a:t>
                      </a:r>
                      <a:r>
                        <a:rPr sz="1100" spc="-5" dirty="0">
                          <a:latin typeface="Arial"/>
                          <a:cs typeface="Arial"/>
                        </a:rPr>
                        <a:t> </a:t>
                      </a:r>
                      <a:r>
                        <a:rPr sz="1100" dirty="0">
                          <a:latin typeface="Arial"/>
                          <a:cs typeface="Arial"/>
                        </a:rPr>
                        <a:t>à</a:t>
                      </a:r>
                      <a:r>
                        <a:rPr sz="1100" spc="-15" dirty="0">
                          <a:latin typeface="Arial"/>
                          <a:cs typeface="Arial"/>
                        </a:rPr>
                        <a:t> </a:t>
                      </a:r>
                      <a:r>
                        <a:rPr sz="1100" dirty="0">
                          <a:latin typeface="Arial"/>
                          <a:cs typeface="Arial"/>
                        </a:rPr>
                        <a:t>la</a:t>
                      </a:r>
                      <a:r>
                        <a:rPr sz="1100" spc="-5" dirty="0">
                          <a:latin typeface="Arial"/>
                          <a:cs typeface="Arial"/>
                        </a:rPr>
                        <a:t> </a:t>
                      </a:r>
                      <a:r>
                        <a:rPr sz="1100" dirty="0">
                          <a:latin typeface="Arial"/>
                          <a:cs typeface="Arial"/>
                        </a:rPr>
                        <a:t>bas</a:t>
                      </a:r>
                      <a:r>
                        <a:rPr sz="1100" spc="-15" dirty="0">
                          <a:latin typeface="Arial"/>
                          <a:cs typeface="Arial"/>
                        </a:rPr>
                        <a:t> </a:t>
                      </a:r>
                      <a:r>
                        <a:rPr sz="1100" dirty="0">
                          <a:latin typeface="Arial"/>
                          <a:cs typeface="Arial"/>
                        </a:rPr>
                        <a:t>et</a:t>
                      </a:r>
                      <a:r>
                        <a:rPr sz="1100" spc="-15" dirty="0">
                          <a:latin typeface="Arial"/>
                          <a:cs typeface="Arial"/>
                        </a:rPr>
                        <a:t> </a:t>
                      </a:r>
                      <a:r>
                        <a:rPr sz="1100" dirty="0">
                          <a:latin typeface="Arial"/>
                          <a:cs typeface="Arial"/>
                        </a:rPr>
                        <a:t>0m50</a:t>
                      </a:r>
                      <a:r>
                        <a:rPr sz="1100" spc="-10" dirty="0">
                          <a:latin typeface="Arial"/>
                          <a:cs typeface="Arial"/>
                        </a:rPr>
                        <a:t> </a:t>
                      </a:r>
                      <a:r>
                        <a:rPr sz="1100" dirty="0">
                          <a:latin typeface="Arial"/>
                          <a:cs typeface="Arial"/>
                        </a:rPr>
                        <a:t>au</a:t>
                      </a:r>
                      <a:r>
                        <a:rPr sz="1100" spc="-10" dirty="0">
                          <a:latin typeface="Arial"/>
                          <a:cs typeface="Arial"/>
                        </a:rPr>
                        <a:t> sommet</a:t>
                      </a:r>
                      <a:endParaRPr sz="1100" dirty="0">
                        <a:latin typeface="Arial"/>
                        <a:cs typeface="Arial"/>
                      </a:endParaRPr>
                    </a:p>
                    <a:p>
                      <a:pPr marL="67945">
                        <a:lnSpc>
                          <a:spcPts val="1260"/>
                        </a:lnSpc>
                      </a:pPr>
                      <a:r>
                        <a:rPr sz="1100" dirty="0">
                          <a:latin typeface="Arial"/>
                          <a:cs typeface="Arial"/>
                        </a:rPr>
                        <a:t>Hauteur</a:t>
                      </a:r>
                      <a:r>
                        <a:rPr sz="1100" spc="-5" dirty="0">
                          <a:latin typeface="Arial"/>
                          <a:cs typeface="Arial"/>
                        </a:rPr>
                        <a:t> </a:t>
                      </a:r>
                      <a:r>
                        <a:rPr sz="1100" dirty="0">
                          <a:latin typeface="Arial"/>
                          <a:cs typeface="Arial"/>
                        </a:rPr>
                        <a:t>au</a:t>
                      </a:r>
                      <a:r>
                        <a:rPr sz="1100" spc="-20" dirty="0">
                          <a:latin typeface="Arial"/>
                          <a:cs typeface="Arial"/>
                        </a:rPr>
                        <a:t> </a:t>
                      </a:r>
                      <a:r>
                        <a:rPr sz="1100" dirty="0">
                          <a:latin typeface="Arial"/>
                          <a:cs typeface="Arial"/>
                        </a:rPr>
                        <a:t>déversoir</a:t>
                      </a:r>
                      <a:r>
                        <a:rPr sz="1100" spc="-5" dirty="0">
                          <a:latin typeface="Arial"/>
                          <a:cs typeface="Arial"/>
                        </a:rPr>
                        <a:t> </a:t>
                      </a:r>
                      <a:r>
                        <a:rPr sz="1100" dirty="0">
                          <a:latin typeface="Arial"/>
                          <a:cs typeface="Arial"/>
                        </a:rPr>
                        <a:t>en</a:t>
                      </a:r>
                      <a:r>
                        <a:rPr sz="1100" spc="-30" dirty="0">
                          <a:latin typeface="Arial"/>
                          <a:cs typeface="Arial"/>
                        </a:rPr>
                        <a:t> </a:t>
                      </a:r>
                      <a:r>
                        <a:rPr sz="1100" dirty="0">
                          <a:latin typeface="Arial"/>
                          <a:cs typeface="Arial"/>
                        </a:rPr>
                        <a:t>amont</a:t>
                      </a:r>
                      <a:r>
                        <a:rPr sz="1100" spc="-10"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4m</a:t>
                      </a:r>
                      <a:r>
                        <a:rPr sz="1100" spc="-25" dirty="0">
                          <a:latin typeface="Arial"/>
                          <a:cs typeface="Arial"/>
                        </a:rPr>
                        <a:t> </a:t>
                      </a:r>
                      <a:r>
                        <a:rPr sz="1100" dirty="0">
                          <a:latin typeface="Arial"/>
                          <a:cs typeface="Arial"/>
                        </a:rPr>
                        <a:t>;</a:t>
                      </a:r>
                      <a:r>
                        <a:rPr sz="1100" spc="-5" dirty="0">
                          <a:latin typeface="Arial"/>
                          <a:cs typeface="Arial"/>
                        </a:rPr>
                        <a:t> </a:t>
                      </a:r>
                      <a:r>
                        <a:rPr sz="1100" dirty="0">
                          <a:latin typeface="Arial"/>
                          <a:cs typeface="Arial"/>
                        </a:rPr>
                        <a:t>en</a:t>
                      </a:r>
                      <a:r>
                        <a:rPr sz="1100" spc="-15" dirty="0">
                          <a:latin typeface="Arial"/>
                          <a:cs typeface="Arial"/>
                        </a:rPr>
                        <a:t> </a:t>
                      </a:r>
                      <a:r>
                        <a:rPr sz="1100" dirty="0">
                          <a:latin typeface="Arial"/>
                          <a:cs typeface="Arial"/>
                        </a:rPr>
                        <a:t>aval</a:t>
                      </a:r>
                      <a:r>
                        <a:rPr sz="1100" spc="-10" dirty="0">
                          <a:latin typeface="Arial"/>
                          <a:cs typeface="Arial"/>
                        </a:rPr>
                        <a:t> </a:t>
                      </a:r>
                      <a:r>
                        <a:rPr sz="1100" dirty="0">
                          <a:latin typeface="Arial"/>
                          <a:cs typeface="Arial"/>
                        </a:rPr>
                        <a:t>:</a:t>
                      </a:r>
                      <a:r>
                        <a:rPr sz="1100" spc="-15" dirty="0">
                          <a:latin typeface="Arial"/>
                          <a:cs typeface="Arial"/>
                        </a:rPr>
                        <a:t> </a:t>
                      </a:r>
                      <a:r>
                        <a:rPr sz="1100" spc="-20" dirty="0">
                          <a:latin typeface="Arial"/>
                          <a:cs typeface="Arial"/>
                        </a:rPr>
                        <a:t>2,20m</a:t>
                      </a:r>
                      <a:endParaRPr sz="1100" dirty="0">
                        <a:latin typeface="Arial"/>
                        <a:cs typeface="Arial"/>
                      </a:endParaRPr>
                    </a:p>
                    <a:p>
                      <a:pPr marL="67945">
                        <a:lnSpc>
                          <a:spcPts val="1150"/>
                        </a:lnSpc>
                      </a:pPr>
                      <a:r>
                        <a:rPr sz="1000" u="sng" dirty="0">
                          <a:uFill>
                            <a:solidFill>
                              <a:srgbClr val="000000"/>
                            </a:solidFill>
                          </a:uFill>
                          <a:latin typeface="Arial"/>
                          <a:cs typeface="Arial"/>
                        </a:rPr>
                        <a:t>+</a:t>
                      </a:r>
                      <a:r>
                        <a:rPr sz="1000" u="sng" spc="-25" dirty="0">
                          <a:uFill>
                            <a:solidFill>
                              <a:srgbClr val="000000"/>
                            </a:solidFill>
                          </a:uFill>
                          <a:latin typeface="Arial"/>
                          <a:cs typeface="Arial"/>
                        </a:rPr>
                        <a:t> </a:t>
                      </a:r>
                      <a:r>
                        <a:rPr sz="1000" u="sng" dirty="0">
                          <a:uFill>
                            <a:solidFill>
                              <a:srgbClr val="000000"/>
                            </a:solidFill>
                          </a:uFill>
                          <a:latin typeface="Arial"/>
                          <a:cs typeface="Arial"/>
                        </a:rPr>
                        <a:t>Glacis</a:t>
                      </a:r>
                      <a:r>
                        <a:rPr sz="1000" spc="-20" dirty="0">
                          <a:latin typeface="Arial"/>
                          <a:cs typeface="Arial"/>
                        </a:rPr>
                        <a:t> </a:t>
                      </a:r>
                      <a:r>
                        <a:rPr sz="1000" dirty="0">
                          <a:latin typeface="Arial"/>
                          <a:cs typeface="Arial"/>
                        </a:rPr>
                        <a:t>:</a:t>
                      </a:r>
                      <a:r>
                        <a:rPr sz="1000" spc="-25" dirty="0">
                          <a:latin typeface="Arial"/>
                          <a:cs typeface="Arial"/>
                        </a:rPr>
                        <a:t> </a:t>
                      </a:r>
                      <a:r>
                        <a:rPr sz="1000" dirty="0">
                          <a:latin typeface="Arial"/>
                          <a:cs typeface="Arial"/>
                        </a:rPr>
                        <a:t>environ</a:t>
                      </a:r>
                      <a:r>
                        <a:rPr sz="1000" spc="-25" dirty="0">
                          <a:latin typeface="Arial"/>
                          <a:cs typeface="Arial"/>
                        </a:rPr>
                        <a:t> </a:t>
                      </a:r>
                      <a:r>
                        <a:rPr sz="1000" dirty="0">
                          <a:latin typeface="Arial"/>
                          <a:cs typeface="Arial"/>
                        </a:rPr>
                        <a:t>40</a:t>
                      </a:r>
                      <a:r>
                        <a:rPr sz="1000" spc="-25" dirty="0">
                          <a:latin typeface="Arial"/>
                          <a:cs typeface="Arial"/>
                        </a:rPr>
                        <a:t> m2</a:t>
                      </a:r>
                      <a:endParaRPr sz="1000" dirty="0">
                        <a:latin typeface="Arial"/>
                        <a:cs typeface="Arial"/>
                      </a:endParaRPr>
                    </a:p>
                    <a:p>
                      <a:pPr marL="67945">
                        <a:lnSpc>
                          <a:spcPts val="1150"/>
                        </a:lnSpc>
                      </a:pPr>
                      <a:r>
                        <a:rPr sz="1000" dirty="0">
                          <a:latin typeface="Arial"/>
                          <a:cs typeface="Arial"/>
                        </a:rPr>
                        <a:t>Une</a:t>
                      </a:r>
                      <a:r>
                        <a:rPr sz="1000" spc="345" dirty="0">
                          <a:latin typeface="Arial"/>
                          <a:cs typeface="Arial"/>
                        </a:rPr>
                        <a:t> </a:t>
                      </a:r>
                      <a:r>
                        <a:rPr sz="1000" dirty="0">
                          <a:latin typeface="Arial"/>
                          <a:cs typeface="Arial"/>
                        </a:rPr>
                        <a:t>échelle</a:t>
                      </a:r>
                      <a:r>
                        <a:rPr sz="1000" spc="365" dirty="0">
                          <a:latin typeface="Arial"/>
                          <a:cs typeface="Arial"/>
                        </a:rPr>
                        <a:t> </a:t>
                      </a:r>
                      <a:r>
                        <a:rPr sz="1000" dirty="0">
                          <a:latin typeface="Arial"/>
                          <a:cs typeface="Arial"/>
                        </a:rPr>
                        <a:t>graduée</a:t>
                      </a:r>
                      <a:r>
                        <a:rPr sz="1000" spc="370" dirty="0">
                          <a:latin typeface="Arial"/>
                          <a:cs typeface="Arial"/>
                        </a:rPr>
                        <a:t> </a:t>
                      </a:r>
                      <a:r>
                        <a:rPr sz="1000" dirty="0">
                          <a:latin typeface="Arial"/>
                          <a:cs typeface="Arial"/>
                        </a:rPr>
                        <a:t>a</a:t>
                      </a:r>
                      <a:r>
                        <a:rPr sz="1000" spc="360" dirty="0">
                          <a:latin typeface="Arial"/>
                          <a:cs typeface="Arial"/>
                        </a:rPr>
                        <a:t> </a:t>
                      </a:r>
                      <a:r>
                        <a:rPr sz="1000" dirty="0">
                          <a:latin typeface="Arial"/>
                          <a:cs typeface="Arial"/>
                        </a:rPr>
                        <a:t>été</a:t>
                      </a:r>
                      <a:r>
                        <a:rPr sz="1000" spc="350" dirty="0">
                          <a:latin typeface="Arial"/>
                          <a:cs typeface="Arial"/>
                        </a:rPr>
                        <a:t> </a:t>
                      </a:r>
                      <a:r>
                        <a:rPr sz="1000" dirty="0">
                          <a:latin typeface="Arial"/>
                          <a:cs typeface="Arial"/>
                        </a:rPr>
                        <a:t>placée</a:t>
                      </a:r>
                      <a:r>
                        <a:rPr sz="1000" spc="350" dirty="0">
                          <a:latin typeface="Arial"/>
                          <a:cs typeface="Arial"/>
                        </a:rPr>
                        <a:t> </a:t>
                      </a:r>
                      <a:r>
                        <a:rPr sz="1000" dirty="0">
                          <a:latin typeface="Arial"/>
                          <a:cs typeface="Arial"/>
                        </a:rPr>
                        <a:t>pour</a:t>
                      </a:r>
                      <a:r>
                        <a:rPr sz="1000" spc="355" dirty="0">
                          <a:latin typeface="Arial"/>
                          <a:cs typeface="Arial"/>
                        </a:rPr>
                        <a:t> </a:t>
                      </a:r>
                      <a:r>
                        <a:rPr sz="1000" dirty="0">
                          <a:latin typeface="Arial"/>
                          <a:cs typeface="Arial"/>
                        </a:rPr>
                        <a:t>mesurer</a:t>
                      </a:r>
                      <a:r>
                        <a:rPr sz="1000" spc="370" dirty="0">
                          <a:latin typeface="Arial"/>
                          <a:cs typeface="Arial"/>
                        </a:rPr>
                        <a:t> </a:t>
                      </a:r>
                      <a:r>
                        <a:rPr sz="1000" dirty="0">
                          <a:latin typeface="Arial"/>
                          <a:cs typeface="Arial"/>
                        </a:rPr>
                        <a:t>l’accumulation</a:t>
                      </a:r>
                      <a:r>
                        <a:rPr sz="1000" spc="355" dirty="0">
                          <a:latin typeface="Arial"/>
                          <a:cs typeface="Arial"/>
                        </a:rPr>
                        <a:t> </a:t>
                      </a:r>
                      <a:r>
                        <a:rPr sz="1000" spc="-25" dirty="0">
                          <a:latin typeface="Arial"/>
                          <a:cs typeface="Arial"/>
                        </a:rPr>
                        <a:t>de</a:t>
                      </a:r>
                      <a:endParaRPr sz="1000" dirty="0">
                        <a:latin typeface="Arial"/>
                        <a:cs typeface="Arial"/>
                      </a:endParaRPr>
                    </a:p>
                    <a:p>
                      <a:pPr marL="67945">
                        <a:lnSpc>
                          <a:spcPts val="1150"/>
                        </a:lnSpc>
                      </a:pPr>
                      <a:r>
                        <a:rPr sz="1000" dirty="0">
                          <a:latin typeface="Arial"/>
                          <a:cs typeface="Arial"/>
                        </a:rPr>
                        <a:t>sédiments</a:t>
                      </a:r>
                      <a:r>
                        <a:rPr sz="1000" spc="-35" dirty="0">
                          <a:latin typeface="Arial"/>
                          <a:cs typeface="Arial"/>
                        </a:rPr>
                        <a:t> </a:t>
                      </a:r>
                      <a:r>
                        <a:rPr sz="1000" dirty="0">
                          <a:latin typeface="Arial"/>
                          <a:cs typeface="Arial"/>
                        </a:rPr>
                        <a:t>en</a:t>
                      </a:r>
                      <a:r>
                        <a:rPr sz="1000" spc="-35" dirty="0">
                          <a:latin typeface="Arial"/>
                          <a:cs typeface="Arial"/>
                        </a:rPr>
                        <a:t> </a:t>
                      </a:r>
                      <a:r>
                        <a:rPr sz="1000" dirty="0">
                          <a:latin typeface="Arial"/>
                          <a:cs typeface="Arial"/>
                        </a:rPr>
                        <a:t>amont</a:t>
                      </a:r>
                      <a:r>
                        <a:rPr sz="1000" spc="-25" dirty="0">
                          <a:latin typeface="Arial"/>
                          <a:cs typeface="Arial"/>
                        </a:rPr>
                        <a:t> </a:t>
                      </a:r>
                      <a:r>
                        <a:rPr sz="1000" dirty="0">
                          <a:latin typeface="Arial"/>
                          <a:cs typeface="Arial"/>
                        </a:rPr>
                        <a:t>du</a:t>
                      </a:r>
                      <a:r>
                        <a:rPr sz="1000" spc="-40" dirty="0">
                          <a:latin typeface="Arial"/>
                          <a:cs typeface="Arial"/>
                        </a:rPr>
                        <a:t> </a:t>
                      </a:r>
                      <a:r>
                        <a:rPr sz="1000" spc="-10" dirty="0">
                          <a:latin typeface="Arial"/>
                          <a:cs typeface="Arial"/>
                        </a:rPr>
                        <a:t>seuil.</a:t>
                      </a:r>
                      <a:endParaRPr sz="1000" dirty="0">
                        <a:latin typeface="Arial"/>
                        <a:cs typeface="Arial"/>
                      </a:endParaRPr>
                    </a:p>
                    <a:p>
                      <a:pPr marL="67945" marR="792480">
                        <a:lnSpc>
                          <a:spcPts val="1150"/>
                        </a:lnSpc>
                      </a:pPr>
                      <a:r>
                        <a:rPr sz="1000" b="1" dirty="0">
                          <a:latin typeface="Arial"/>
                          <a:cs typeface="Arial"/>
                        </a:rPr>
                        <a:t>Capacité</a:t>
                      </a:r>
                      <a:r>
                        <a:rPr sz="1000" b="1" spc="-10" dirty="0">
                          <a:latin typeface="Arial"/>
                          <a:cs typeface="Arial"/>
                        </a:rPr>
                        <a:t> </a:t>
                      </a:r>
                      <a:r>
                        <a:rPr sz="1000" b="1" dirty="0">
                          <a:latin typeface="Arial"/>
                          <a:cs typeface="Arial"/>
                        </a:rPr>
                        <a:t>de</a:t>
                      </a:r>
                      <a:r>
                        <a:rPr sz="1000" b="1" spc="-20" dirty="0">
                          <a:latin typeface="Arial"/>
                          <a:cs typeface="Arial"/>
                        </a:rPr>
                        <a:t> </a:t>
                      </a:r>
                      <a:r>
                        <a:rPr sz="1000" b="1" dirty="0">
                          <a:latin typeface="Arial"/>
                          <a:cs typeface="Arial"/>
                        </a:rPr>
                        <a:t>stockage</a:t>
                      </a:r>
                      <a:r>
                        <a:rPr sz="1000" b="1" spc="-15" dirty="0">
                          <a:latin typeface="Arial"/>
                          <a:cs typeface="Arial"/>
                        </a:rPr>
                        <a:t> </a:t>
                      </a:r>
                      <a:r>
                        <a:rPr sz="1000" b="1" spc="-10" dirty="0">
                          <a:latin typeface="Arial"/>
                          <a:cs typeface="Arial"/>
                        </a:rPr>
                        <a:t>amont/épisode</a:t>
                      </a:r>
                      <a:r>
                        <a:rPr sz="1000" b="1" spc="-20" dirty="0">
                          <a:latin typeface="Arial"/>
                          <a:cs typeface="Arial"/>
                        </a:rPr>
                        <a:t> </a:t>
                      </a:r>
                      <a:r>
                        <a:rPr sz="1000" b="1" dirty="0">
                          <a:latin typeface="Arial"/>
                          <a:cs typeface="Arial"/>
                        </a:rPr>
                        <a:t>pluvieux</a:t>
                      </a:r>
                      <a:r>
                        <a:rPr sz="1000" b="1" spc="-5" dirty="0">
                          <a:latin typeface="Arial"/>
                          <a:cs typeface="Arial"/>
                        </a:rPr>
                        <a:t> </a:t>
                      </a:r>
                      <a:r>
                        <a:rPr sz="1000" b="1" dirty="0">
                          <a:latin typeface="Arial"/>
                          <a:cs typeface="Arial"/>
                        </a:rPr>
                        <a:t>:</a:t>
                      </a:r>
                      <a:r>
                        <a:rPr sz="1000" b="1" spc="-15" dirty="0">
                          <a:latin typeface="Arial"/>
                          <a:cs typeface="Arial"/>
                        </a:rPr>
                        <a:t> </a:t>
                      </a:r>
                      <a:r>
                        <a:rPr sz="1000" b="1" dirty="0">
                          <a:latin typeface="Arial"/>
                          <a:cs typeface="Arial"/>
                        </a:rPr>
                        <a:t>1</a:t>
                      </a:r>
                      <a:r>
                        <a:rPr sz="1000" b="1" spc="-15" dirty="0">
                          <a:latin typeface="Arial"/>
                          <a:cs typeface="Arial"/>
                        </a:rPr>
                        <a:t> </a:t>
                      </a:r>
                      <a:r>
                        <a:rPr sz="1000" b="1" dirty="0">
                          <a:latin typeface="Arial"/>
                          <a:cs typeface="Arial"/>
                        </a:rPr>
                        <a:t>550</a:t>
                      </a:r>
                      <a:r>
                        <a:rPr sz="1000" b="1" spc="-20" dirty="0">
                          <a:latin typeface="Arial"/>
                          <a:cs typeface="Arial"/>
                        </a:rPr>
                        <a:t> </a:t>
                      </a:r>
                      <a:r>
                        <a:rPr sz="1000" b="1" spc="-25" dirty="0">
                          <a:latin typeface="Arial"/>
                          <a:cs typeface="Arial"/>
                        </a:rPr>
                        <a:t>m3 </a:t>
                      </a:r>
                      <a:r>
                        <a:rPr sz="1000" b="1" dirty="0">
                          <a:latin typeface="Arial"/>
                          <a:cs typeface="Arial"/>
                        </a:rPr>
                        <a:t>ou</a:t>
                      </a:r>
                      <a:r>
                        <a:rPr sz="1000" b="1" spc="-20" dirty="0">
                          <a:latin typeface="Arial"/>
                          <a:cs typeface="Arial"/>
                        </a:rPr>
                        <a:t> </a:t>
                      </a:r>
                      <a:r>
                        <a:rPr sz="1000" b="1" dirty="0">
                          <a:latin typeface="Arial"/>
                          <a:cs typeface="Arial"/>
                        </a:rPr>
                        <a:t>410</a:t>
                      </a:r>
                      <a:r>
                        <a:rPr sz="1000" b="1" spc="-10" dirty="0">
                          <a:latin typeface="Arial"/>
                          <a:cs typeface="Arial"/>
                        </a:rPr>
                        <a:t> </a:t>
                      </a:r>
                      <a:r>
                        <a:rPr sz="1000" b="1" dirty="0">
                          <a:latin typeface="Arial"/>
                          <a:cs typeface="Arial"/>
                        </a:rPr>
                        <a:t>000</a:t>
                      </a:r>
                      <a:r>
                        <a:rPr sz="1000" b="1" spc="-15" dirty="0">
                          <a:latin typeface="Arial"/>
                          <a:cs typeface="Arial"/>
                        </a:rPr>
                        <a:t> </a:t>
                      </a:r>
                      <a:r>
                        <a:rPr sz="1000" b="1" dirty="0">
                          <a:latin typeface="Arial"/>
                          <a:cs typeface="Arial"/>
                        </a:rPr>
                        <a:t>gal</a:t>
                      </a:r>
                      <a:r>
                        <a:rPr sz="1000" b="1" spc="-20" dirty="0">
                          <a:latin typeface="Arial"/>
                          <a:cs typeface="Arial"/>
                        </a:rPr>
                        <a:t> </a:t>
                      </a:r>
                      <a:r>
                        <a:rPr sz="1000" b="1" dirty="0">
                          <a:latin typeface="Arial"/>
                          <a:cs typeface="Arial"/>
                        </a:rPr>
                        <a:t>ou</a:t>
                      </a:r>
                      <a:r>
                        <a:rPr sz="1000" b="1" spc="-15" dirty="0">
                          <a:latin typeface="Arial"/>
                          <a:cs typeface="Arial"/>
                        </a:rPr>
                        <a:t> </a:t>
                      </a:r>
                      <a:r>
                        <a:rPr sz="1000" b="1" dirty="0">
                          <a:latin typeface="Arial"/>
                          <a:cs typeface="Arial"/>
                        </a:rPr>
                        <a:t>6</a:t>
                      </a:r>
                      <a:r>
                        <a:rPr sz="1000" b="1" spc="-10" dirty="0">
                          <a:latin typeface="Arial"/>
                          <a:cs typeface="Arial"/>
                        </a:rPr>
                        <a:t> </a:t>
                      </a:r>
                      <a:r>
                        <a:rPr sz="1000" b="1" dirty="0">
                          <a:latin typeface="Arial"/>
                          <a:cs typeface="Arial"/>
                        </a:rPr>
                        <a:t>834</a:t>
                      </a:r>
                      <a:r>
                        <a:rPr sz="1000" b="1" spc="-10" dirty="0">
                          <a:latin typeface="Arial"/>
                          <a:cs typeface="Arial"/>
                        </a:rPr>
                        <a:t> drums</a:t>
                      </a:r>
                      <a:endParaRPr sz="1000" dirty="0">
                        <a:latin typeface="Arial"/>
                        <a:cs typeface="Arial"/>
                      </a:endParaRPr>
                    </a:p>
                  </a:txBody>
                  <a:tcPr marL="0" marR="0" marT="57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2">
                  <a:txBody>
                    <a:bodyPr/>
                    <a:lstStyle/>
                    <a:p>
                      <a:pPr marL="66675" marR="482600">
                        <a:lnSpc>
                          <a:spcPct val="95900"/>
                        </a:lnSpc>
                        <a:spcBef>
                          <a:spcPts val="10"/>
                        </a:spcBef>
                      </a:pPr>
                      <a:r>
                        <a:rPr sz="1100" u="sng" dirty="0">
                          <a:uFill>
                            <a:solidFill>
                              <a:srgbClr val="000000"/>
                            </a:solidFill>
                          </a:uFill>
                          <a:latin typeface="Arial"/>
                          <a:cs typeface="Arial"/>
                        </a:rPr>
                        <a:t>Bassin</a:t>
                      </a:r>
                      <a:r>
                        <a:rPr sz="1100" u="sng" spc="-20" dirty="0">
                          <a:uFill>
                            <a:solidFill>
                              <a:srgbClr val="000000"/>
                            </a:solidFill>
                          </a:uFill>
                          <a:latin typeface="Arial"/>
                          <a:cs typeface="Arial"/>
                        </a:rPr>
                        <a:t> </a:t>
                      </a:r>
                      <a:r>
                        <a:rPr sz="1100" u="sng" dirty="0">
                          <a:uFill>
                            <a:solidFill>
                              <a:srgbClr val="000000"/>
                            </a:solidFill>
                          </a:uFill>
                          <a:latin typeface="Arial"/>
                          <a:cs typeface="Arial"/>
                        </a:rPr>
                        <a:t>en</a:t>
                      </a:r>
                      <a:r>
                        <a:rPr sz="1100" u="sng" spc="-15" dirty="0">
                          <a:uFill>
                            <a:solidFill>
                              <a:srgbClr val="000000"/>
                            </a:solidFill>
                          </a:uFill>
                          <a:latin typeface="Arial"/>
                          <a:cs typeface="Arial"/>
                        </a:rPr>
                        <a:t> </a:t>
                      </a:r>
                      <a:r>
                        <a:rPr sz="1100" u="sng" spc="-20" dirty="0">
                          <a:uFill>
                            <a:solidFill>
                              <a:srgbClr val="000000"/>
                            </a:solidFill>
                          </a:uFill>
                          <a:latin typeface="Arial"/>
                          <a:cs typeface="Arial"/>
                        </a:rPr>
                        <a:t>aval</a:t>
                      </a:r>
                      <a:r>
                        <a:rPr sz="1100" spc="-20" dirty="0">
                          <a:latin typeface="Arial"/>
                          <a:cs typeface="Arial"/>
                        </a:rPr>
                        <a:t> </a:t>
                      </a:r>
                      <a:r>
                        <a:rPr sz="1100" dirty="0">
                          <a:latin typeface="Arial"/>
                          <a:cs typeface="Arial"/>
                        </a:rPr>
                        <a:t>Longueur</a:t>
                      </a:r>
                      <a:r>
                        <a:rPr sz="1100" spc="-20" dirty="0">
                          <a:latin typeface="Arial"/>
                          <a:cs typeface="Arial"/>
                        </a:rPr>
                        <a:t> </a:t>
                      </a:r>
                      <a:r>
                        <a:rPr sz="1100" dirty="0">
                          <a:latin typeface="Arial"/>
                          <a:cs typeface="Arial"/>
                        </a:rPr>
                        <a:t>:</a:t>
                      </a:r>
                      <a:r>
                        <a:rPr sz="1100" spc="-5" dirty="0">
                          <a:latin typeface="Arial"/>
                          <a:cs typeface="Arial"/>
                        </a:rPr>
                        <a:t> </a:t>
                      </a:r>
                      <a:r>
                        <a:rPr sz="1100" dirty="0">
                          <a:latin typeface="Arial"/>
                          <a:cs typeface="Arial"/>
                        </a:rPr>
                        <a:t>5</a:t>
                      </a:r>
                      <a:r>
                        <a:rPr sz="1100" spc="-20" dirty="0">
                          <a:latin typeface="Arial"/>
                          <a:cs typeface="Arial"/>
                        </a:rPr>
                        <a:t> </a:t>
                      </a:r>
                      <a:r>
                        <a:rPr sz="1100" spc="-50" dirty="0">
                          <a:latin typeface="Arial"/>
                          <a:cs typeface="Arial"/>
                        </a:rPr>
                        <a:t>m </a:t>
                      </a:r>
                      <a:r>
                        <a:rPr sz="1100" dirty="0">
                          <a:latin typeface="Arial"/>
                          <a:cs typeface="Arial"/>
                        </a:rPr>
                        <a:t>Largeur</a:t>
                      </a:r>
                      <a:r>
                        <a:rPr sz="1100" spc="-20"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4,92</a:t>
                      </a:r>
                      <a:r>
                        <a:rPr sz="1100" spc="-20" dirty="0">
                          <a:latin typeface="Arial"/>
                          <a:cs typeface="Arial"/>
                        </a:rPr>
                        <a:t> </a:t>
                      </a:r>
                      <a:r>
                        <a:rPr sz="1100" spc="-50" dirty="0">
                          <a:latin typeface="Arial"/>
                          <a:cs typeface="Arial"/>
                        </a:rPr>
                        <a:t>m </a:t>
                      </a:r>
                      <a:r>
                        <a:rPr sz="1100" dirty="0">
                          <a:latin typeface="Arial"/>
                          <a:cs typeface="Arial"/>
                        </a:rPr>
                        <a:t>Hauteur</a:t>
                      </a:r>
                      <a:r>
                        <a:rPr sz="1100" spc="-25" dirty="0">
                          <a:latin typeface="Arial"/>
                          <a:cs typeface="Arial"/>
                        </a:rPr>
                        <a:t> </a:t>
                      </a:r>
                      <a:r>
                        <a:rPr sz="1100" dirty="0">
                          <a:latin typeface="Arial"/>
                          <a:cs typeface="Arial"/>
                        </a:rPr>
                        <a:t>:</a:t>
                      </a:r>
                      <a:r>
                        <a:rPr sz="1100" spc="-5" dirty="0">
                          <a:latin typeface="Arial"/>
                          <a:cs typeface="Arial"/>
                        </a:rPr>
                        <a:t> </a:t>
                      </a:r>
                      <a:r>
                        <a:rPr sz="1100" dirty="0">
                          <a:latin typeface="Arial"/>
                          <a:cs typeface="Arial"/>
                        </a:rPr>
                        <a:t>1,50</a:t>
                      </a:r>
                      <a:r>
                        <a:rPr sz="1100" spc="-25" dirty="0">
                          <a:latin typeface="Arial"/>
                          <a:cs typeface="Arial"/>
                        </a:rPr>
                        <a:t> </a:t>
                      </a:r>
                      <a:r>
                        <a:rPr sz="1100" spc="-50" dirty="0">
                          <a:latin typeface="Arial"/>
                          <a:cs typeface="Arial"/>
                        </a:rPr>
                        <a:t>m </a:t>
                      </a:r>
                      <a:r>
                        <a:rPr sz="1100" dirty="0">
                          <a:latin typeface="Arial"/>
                          <a:cs typeface="Arial"/>
                        </a:rPr>
                        <a:t>Volume</a:t>
                      </a:r>
                      <a:r>
                        <a:rPr sz="1100" spc="-10"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37</a:t>
                      </a:r>
                      <a:r>
                        <a:rPr sz="1100" spc="-20" dirty="0">
                          <a:latin typeface="Arial"/>
                          <a:cs typeface="Arial"/>
                        </a:rPr>
                        <a:t> </a:t>
                      </a:r>
                      <a:r>
                        <a:rPr sz="1100" spc="-25" dirty="0">
                          <a:latin typeface="Arial"/>
                          <a:cs typeface="Arial"/>
                        </a:rPr>
                        <a:t>m3 </a:t>
                      </a:r>
                      <a:r>
                        <a:rPr sz="1100" dirty="0">
                          <a:latin typeface="Arial"/>
                          <a:cs typeface="Arial"/>
                        </a:rPr>
                        <a:t>ou</a:t>
                      </a:r>
                      <a:r>
                        <a:rPr sz="1100" spc="-10" dirty="0">
                          <a:latin typeface="Arial"/>
                          <a:cs typeface="Arial"/>
                        </a:rPr>
                        <a:t> </a:t>
                      </a:r>
                      <a:r>
                        <a:rPr sz="1100" dirty="0">
                          <a:latin typeface="Arial"/>
                          <a:cs typeface="Arial"/>
                        </a:rPr>
                        <a:t>9</a:t>
                      </a:r>
                      <a:r>
                        <a:rPr sz="1100" spc="-5" dirty="0">
                          <a:latin typeface="Arial"/>
                          <a:cs typeface="Arial"/>
                        </a:rPr>
                        <a:t> </a:t>
                      </a:r>
                      <a:r>
                        <a:rPr sz="1100" dirty="0">
                          <a:latin typeface="Arial"/>
                          <a:cs typeface="Arial"/>
                        </a:rPr>
                        <a:t>749</a:t>
                      </a:r>
                      <a:r>
                        <a:rPr sz="1100" spc="-10" dirty="0">
                          <a:latin typeface="Arial"/>
                          <a:cs typeface="Arial"/>
                        </a:rPr>
                        <a:t> </a:t>
                      </a:r>
                      <a:r>
                        <a:rPr sz="1100" spc="-25" dirty="0">
                          <a:latin typeface="Arial"/>
                          <a:cs typeface="Arial"/>
                        </a:rPr>
                        <a:t>gal</a:t>
                      </a:r>
                      <a:endParaRPr sz="1100">
                        <a:latin typeface="Arial"/>
                        <a:cs typeface="Arial"/>
                      </a:endParaRPr>
                    </a:p>
                    <a:p>
                      <a:pPr marL="66675">
                        <a:lnSpc>
                          <a:spcPts val="1260"/>
                        </a:lnSpc>
                      </a:pPr>
                      <a:r>
                        <a:rPr sz="1100" dirty="0">
                          <a:latin typeface="Arial"/>
                          <a:cs typeface="Arial"/>
                        </a:rPr>
                        <a:t>ou</a:t>
                      </a:r>
                      <a:r>
                        <a:rPr sz="1100" spc="-10" dirty="0">
                          <a:latin typeface="Arial"/>
                          <a:cs typeface="Arial"/>
                        </a:rPr>
                        <a:t> </a:t>
                      </a:r>
                      <a:r>
                        <a:rPr sz="1100" dirty="0">
                          <a:latin typeface="Arial"/>
                          <a:cs typeface="Arial"/>
                        </a:rPr>
                        <a:t>163</a:t>
                      </a:r>
                      <a:r>
                        <a:rPr sz="1100" spc="-5" dirty="0">
                          <a:latin typeface="Arial"/>
                          <a:cs typeface="Arial"/>
                        </a:rPr>
                        <a:t> </a:t>
                      </a:r>
                      <a:r>
                        <a:rPr sz="1100" spc="-10" dirty="0">
                          <a:latin typeface="Arial"/>
                          <a:cs typeface="Arial"/>
                        </a:rPr>
                        <a:t>drums</a:t>
                      </a:r>
                      <a:endParaRPr sz="1100">
                        <a:latin typeface="Arial"/>
                        <a:cs typeface="Arial"/>
                      </a:endParaRPr>
                    </a:p>
                  </a:txBody>
                  <a:tcPr marL="0" marR="0" marT="12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1"/>
                  </a:ext>
                </a:extLst>
              </a:tr>
              <a:tr h="327660">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0">
                        <a:lnSpc>
                          <a:spcPts val="1275"/>
                        </a:lnSpc>
                      </a:pPr>
                      <a:r>
                        <a:rPr sz="1100" b="1" spc="-10" dirty="0">
                          <a:latin typeface="Arial"/>
                          <a:cs typeface="Arial"/>
                        </a:rPr>
                        <a:t>Nombre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ts val="1245"/>
                        </a:lnSpc>
                      </a:pPr>
                      <a:r>
                        <a:rPr sz="1100" b="1" dirty="0">
                          <a:latin typeface="Arial"/>
                          <a:cs typeface="Arial"/>
                        </a:rPr>
                        <a:t>Prix</a:t>
                      </a:r>
                      <a:r>
                        <a:rPr sz="1100" b="1" spc="-10" dirty="0">
                          <a:latin typeface="Arial"/>
                          <a:cs typeface="Arial"/>
                        </a:rPr>
                        <a:t> d’achat</a:t>
                      </a:r>
                      <a:endParaRPr sz="1100">
                        <a:latin typeface="Arial"/>
                        <a:cs typeface="Arial"/>
                      </a:endParaRPr>
                    </a:p>
                    <a:p>
                      <a:pPr algn="ctr">
                        <a:lnSpc>
                          <a:spcPts val="1235"/>
                        </a:lnSpc>
                      </a:pPr>
                      <a:r>
                        <a:rPr sz="1100" b="1" spc="-10" dirty="0">
                          <a:latin typeface="Arial"/>
                          <a:cs typeface="Arial"/>
                        </a:rPr>
                        <a:t>unitaire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3">
                  <a:txBody>
                    <a:bodyPr/>
                    <a:lstStyle/>
                    <a:p>
                      <a:pPr marL="814069" marR="807720" indent="40640">
                        <a:lnSpc>
                          <a:spcPts val="1260"/>
                        </a:lnSpc>
                      </a:pPr>
                      <a:r>
                        <a:rPr sz="1100" b="1" dirty="0">
                          <a:latin typeface="Arial"/>
                          <a:cs typeface="Arial"/>
                        </a:rPr>
                        <a:t>Prix</a:t>
                      </a:r>
                      <a:r>
                        <a:rPr sz="1100" b="1" spc="-10" dirty="0">
                          <a:latin typeface="Arial"/>
                          <a:cs typeface="Arial"/>
                        </a:rPr>
                        <a:t> d’achat </a:t>
                      </a:r>
                      <a:r>
                        <a:rPr sz="1100" b="1" dirty="0">
                          <a:latin typeface="Arial"/>
                          <a:cs typeface="Arial"/>
                        </a:rPr>
                        <a:t>1</a:t>
                      </a:r>
                      <a:r>
                        <a:rPr sz="1100" b="1" spc="-5" dirty="0">
                          <a:latin typeface="Arial"/>
                          <a:cs typeface="Arial"/>
                        </a:rPr>
                        <a:t> </a:t>
                      </a:r>
                      <a:r>
                        <a:rPr sz="1100" b="1" dirty="0">
                          <a:latin typeface="Arial"/>
                          <a:cs typeface="Arial"/>
                        </a:rPr>
                        <a:t>€</a:t>
                      </a:r>
                      <a:r>
                        <a:rPr sz="1100" b="1" spc="-5" dirty="0">
                          <a:latin typeface="Arial"/>
                          <a:cs typeface="Arial"/>
                        </a:rPr>
                        <a:t> </a:t>
                      </a:r>
                      <a:r>
                        <a:rPr sz="1100" b="1" dirty="0">
                          <a:latin typeface="Arial"/>
                          <a:cs typeface="Arial"/>
                        </a:rPr>
                        <a:t>=</a:t>
                      </a:r>
                      <a:r>
                        <a:rPr sz="1100" b="1" spc="5" dirty="0">
                          <a:latin typeface="Arial"/>
                          <a:cs typeface="Arial"/>
                        </a:rPr>
                        <a:t> </a:t>
                      </a:r>
                      <a:r>
                        <a:rPr sz="1100" b="1" dirty="0">
                          <a:latin typeface="Arial"/>
                          <a:cs typeface="Arial"/>
                        </a:rPr>
                        <a:t>54</a:t>
                      </a:r>
                      <a:r>
                        <a:rPr sz="1100" b="1" spc="-10" dirty="0">
                          <a:latin typeface="Arial"/>
                          <a:cs typeface="Arial"/>
                        </a:rPr>
                        <a:t> </a:t>
                      </a:r>
                      <a:r>
                        <a:rPr sz="1100" b="1" spc="-20" dirty="0">
                          <a:latin typeface="Arial"/>
                          <a:cs typeface="Arial"/>
                        </a:rPr>
                        <a:t>gdes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165735">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10"/>
                        </a:lnSpc>
                      </a:pPr>
                      <a:r>
                        <a:rPr sz="1100" b="1" dirty="0">
                          <a:latin typeface="Arial"/>
                          <a:cs typeface="Arial"/>
                        </a:rPr>
                        <a:t>En</a:t>
                      </a:r>
                      <a:r>
                        <a:rPr sz="1100" b="1" spc="-5" dirty="0">
                          <a:latin typeface="Arial"/>
                          <a:cs typeface="Arial"/>
                        </a:rPr>
                        <a:t> </a:t>
                      </a:r>
                      <a:r>
                        <a:rPr sz="1100" b="1" spc="-10" dirty="0">
                          <a:latin typeface="Arial"/>
                          <a:cs typeface="Arial"/>
                        </a:rPr>
                        <a:t>gourdes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6675">
                        <a:lnSpc>
                          <a:spcPts val="1210"/>
                        </a:lnSpc>
                      </a:pPr>
                      <a:r>
                        <a:rPr sz="1100" b="1" dirty="0">
                          <a:latin typeface="Arial"/>
                          <a:cs typeface="Arial"/>
                        </a:rPr>
                        <a:t>En</a:t>
                      </a:r>
                      <a:r>
                        <a:rPr sz="1100" b="1" spc="-5" dirty="0">
                          <a:latin typeface="Arial"/>
                          <a:cs typeface="Arial"/>
                        </a:rPr>
                        <a:t> </a:t>
                      </a:r>
                      <a:r>
                        <a:rPr sz="1100" b="1" spc="-10" dirty="0">
                          <a:latin typeface="Arial"/>
                          <a:cs typeface="Arial"/>
                        </a:rPr>
                        <a:t>euros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167640">
                <a:tc>
                  <a:txBody>
                    <a:bodyPr/>
                    <a:lstStyle/>
                    <a:p>
                      <a:pPr marL="67945">
                        <a:lnSpc>
                          <a:spcPts val="1220"/>
                        </a:lnSpc>
                      </a:pPr>
                      <a:r>
                        <a:rPr sz="1100" dirty="0">
                          <a:latin typeface="Arial"/>
                          <a:cs typeface="Arial"/>
                        </a:rPr>
                        <a:t>Fouille</a:t>
                      </a:r>
                      <a:r>
                        <a:rPr sz="1100" spc="-45" dirty="0">
                          <a:latin typeface="Arial"/>
                          <a:cs typeface="Arial"/>
                        </a:rPr>
                        <a:t> </a:t>
                      </a:r>
                      <a:r>
                        <a:rPr sz="1100" spc="-10" dirty="0">
                          <a:latin typeface="Arial"/>
                          <a:cs typeface="Arial"/>
                        </a:rPr>
                        <a:t>fondations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20"/>
                        </a:lnSpc>
                      </a:pPr>
                      <a:r>
                        <a:rPr sz="1100" spc="-10" dirty="0">
                          <a:latin typeface="Arial"/>
                          <a:cs typeface="Arial"/>
                        </a:rPr>
                        <a:t>Forfait</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166370">
                <a:tc>
                  <a:txBody>
                    <a:bodyPr/>
                    <a:lstStyle/>
                    <a:p>
                      <a:pPr marL="67945">
                        <a:lnSpc>
                          <a:spcPts val="1210"/>
                        </a:lnSpc>
                      </a:pPr>
                      <a:r>
                        <a:rPr sz="1100" dirty="0">
                          <a:latin typeface="Arial"/>
                          <a:cs typeface="Arial"/>
                        </a:rPr>
                        <a:t>Camion</a:t>
                      </a:r>
                      <a:r>
                        <a:rPr sz="1100" spc="-30" dirty="0">
                          <a:latin typeface="Arial"/>
                          <a:cs typeface="Arial"/>
                        </a:rPr>
                        <a:t> </a:t>
                      </a:r>
                      <a:r>
                        <a:rPr sz="1100" dirty="0">
                          <a:latin typeface="Arial"/>
                          <a:cs typeface="Arial"/>
                        </a:rPr>
                        <a:t>de</a:t>
                      </a:r>
                      <a:r>
                        <a:rPr sz="1100" spc="-15" dirty="0">
                          <a:latin typeface="Arial"/>
                          <a:cs typeface="Arial"/>
                        </a:rPr>
                        <a:t> </a:t>
                      </a:r>
                      <a:r>
                        <a:rPr sz="1100" spc="-20" dirty="0">
                          <a:latin typeface="Arial"/>
                          <a:cs typeface="Arial"/>
                        </a:rPr>
                        <a:t>sable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10"/>
                        </a:lnSpc>
                      </a:pPr>
                      <a:r>
                        <a:rPr sz="1100" dirty="0">
                          <a:latin typeface="Arial"/>
                          <a:cs typeface="Arial"/>
                        </a:rPr>
                        <a:t>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167005">
                <a:tc>
                  <a:txBody>
                    <a:bodyPr/>
                    <a:lstStyle/>
                    <a:p>
                      <a:pPr marL="67945">
                        <a:lnSpc>
                          <a:spcPts val="1220"/>
                        </a:lnSpc>
                      </a:pPr>
                      <a:r>
                        <a:rPr sz="1100" dirty="0">
                          <a:latin typeface="Arial"/>
                          <a:cs typeface="Arial"/>
                        </a:rPr>
                        <a:t>Piles</a:t>
                      </a:r>
                      <a:r>
                        <a:rPr sz="1100" spc="-25" dirty="0">
                          <a:latin typeface="Arial"/>
                          <a:cs typeface="Arial"/>
                        </a:rPr>
                        <a:t> </a:t>
                      </a:r>
                      <a:r>
                        <a:rPr sz="1100" spc="-10" dirty="0">
                          <a:latin typeface="Arial"/>
                          <a:cs typeface="Arial"/>
                        </a:rPr>
                        <a:t>roches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20"/>
                        </a:lnSpc>
                      </a:pPr>
                      <a:r>
                        <a:rPr sz="1100" spc="-10" dirty="0">
                          <a:latin typeface="Arial"/>
                          <a:cs typeface="Arial"/>
                        </a:rPr>
                        <a:t>105,15</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20"/>
                        </a:lnSpc>
                      </a:pPr>
                      <a:r>
                        <a:rPr sz="1100" spc="-25" dirty="0">
                          <a:latin typeface="Arial"/>
                          <a:cs typeface="Arial"/>
                        </a:rPr>
                        <a:t>400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20"/>
                        </a:lnSpc>
                      </a:pPr>
                      <a:r>
                        <a:rPr sz="1100" dirty="0">
                          <a:latin typeface="Arial"/>
                          <a:cs typeface="Arial"/>
                        </a:rPr>
                        <a:t>42</a:t>
                      </a:r>
                      <a:r>
                        <a:rPr sz="1100" spc="-5" dirty="0">
                          <a:latin typeface="Arial"/>
                          <a:cs typeface="Arial"/>
                        </a:rPr>
                        <a:t> </a:t>
                      </a:r>
                      <a:r>
                        <a:rPr sz="1100" spc="-25" dirty="0">
                          <a:latin typeface="Arial"/>
                          <a:cs typeface="Arial"/>
                        </a:rPr>
                        <a:t>060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167640">
                <a:tc>
                  <a:txBody>
                    <a:bodyPr/>
                    <a:lstStyle/>
                    <a:p>
                      <a:pPr marL="67945">
                        <a:lnSpc>
                          <a:spcPts val="1220"/>
                        </a:lnSpc>
                      </a:pPr>
                      <a:r>
                        <a:rPr sz="1100" dirty="0">
                          <a:latin typeface="Arial"/>
                          <a:cs typeface="Arial"/>
                        </a:rPr>
                        <a:t>Brouettes</a:t>
                      </a:r>
                      <a:r>
                        <a:rPr sz="1100" spc="-25" dirty="0">
                          <a:latin typeface="Arial"/>
                          <a:cs typeface="Arial"/>
                        </a:rPr>
                        <a:t> </a:t>
                      </a:r>
                      <a:r>
                        <a:rPr sz="1100" dirty="0">
                          <a:latin typeface="Arial"/>
                          <a:cs typeface="Arial"/>
                        </a:rPr>
                        <a:t>de</a:t>
                      </a:r>
                      <a:r>
                        <a:rPr sz="1100" spc="-20" dirty="0">
                          <a:latin typeface="Arial"/>
                          <a:cs typeface="Arial"/>
                        </a:rPr>
                        <a:t> sable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20"/>
                        </a:lnSpc>
                      </a:pPr>
                      <a:r>
                        <a:rPr sz="1100" spc="-25" dirty="0">
                          <a:latin typeface="Arial"/>
                          <a:cs typeface="Arial"/>
                        </a:rPr>
                        <a:t>478</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20"/>
                        </a:lnSpc>
                      </a:pPr>
                      <a:r>
                        <a:rPr sz="1100" spc="-25" dirty="0">
                          <a:latin typeface="Arial"/>
                          <a:cs typeface="Arial"/>
                        </a:rPr>
                        <a:t>25</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20"/>
                        </a:lnSpc>
                      </a:pPr>
                      <a:r>
                        <a:rPr sz="1100" dirty="0">
                          <a:latin typeface="Arial"/>
                          <a:cs typeface="Arial"/>
                        </a:rPr>
                        <a:t>11</a:t>
                      </a:r>
                      <a:r>
                        <a:rPr sz="1100" spc="-5" dirty="0">
                          <a:latin typeface="Arial"/>
                          <a:cs typeface="Arial"/>
                        </a:rPr>
                        <a:t> </a:t>
                      </a:r>
                      <a:r>
                        <a:rPr sz="1100" spc="-25" dirty="0">
                          <a:latin typeface="Arial"/>
                          <a:cs typeface="Arial"/>
                        </a:rPr>
                        <a:t>950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r h="165735">
                <a:tc>
                  <a:txBody>
                    <a:bodyPr/>
                    <a:lstStyle/>
                    <a:p>
                      <a:pPr marL="67945">
                        <a:lnSpc>
                          <a:spcPts val="1210"/>
                        </a:lnSpc>
                      </a:pPr>
                      <a:r>
                        <a:rPr sz="1100" dirty="0">
                          <a:latin typeface="Arial"/>
                          <a:cs typeface="Arial"/>
                        </a:rPr>
                        <a:t>Brouettes</a:t>
                      </a:r>
                      <a:r>
                        <a:rPr sz="1100" spc="-20" dirty="0">
                          <a:latin typeface="Arial"/>
                          <a:cs typeface="Arial"/>
                        </a:rPr>
                        <a:t> </a:t>
                      </a:r>
                      <a:r>
                        <a:rPr sz="1100" spc="-10" dirty="0">
                          <a:latin typeface="Arial"/>
                          <a:cs typeface="Arial"/>
                        </a:rPr>
                        <a:t>gravier</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10"/>
                        </a:lnSpc>
                      </a:pPr>
                      <a:r>
                        <a:rPr sz="1100" spc="-25" dirty="0">
                          <a:latin typeface="Arial"/>
                          <a:cs typeface="Arial"/>
                        </a:rPr>
                        <a:t>62</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10"/>
                        </a:lnSpc>
                      </a:pPr>
                      <a:r>
                        <a:rPr sz="1100" spc="-25" dirty="0">
                          <a:latin typeface="Arial"/>
                          <a:cs typeface="Arial"/>
                        </a:rPr>
                        <a:t>75</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107950">
                        <a:lnSpc>
                          <a:spcPts val="1210"/>
                        </a:lnSpc>
                      </a:pPr>
                      <a:r>
                        <a:rPr sz="1100" dirty="0">
                          <a:latin typeface="Arial"/>
                          <a:cs typeface="Arial"/>
                        </a:rPr>
                        <a:t>4 </a:t>
                      </a:r>
                      <a:r>
                        <a:rPr sz="1100" spc="-25" dirty="0">
                          <a:latin typeface="Arial"/>
                          <a:cs typeface="Arial"/>
                        </a:rPr>
                        <a:t>650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8"/>
                  </a:ext>
                </a:extLst>
              </a:tr>
              <a:tr h="167005">
                <a:tc>
                  <a:txBody>
                    <a:bodyPr/>
                    <a:lstStyle/>
                    <a:p>
                      <a:pPr marL="67945">
                        <a:lnSpc>
                          <a:spcPts val="1220"/>
                        </a:lnSpc>
                      </a:pPr>
                      <a:r>
                        <a:rPr sz="1100" dirty="0">
                          <a:latin typeface="Arial"/>
                          <a:cs typeface="Arial"/>
                        </a:rPr>
                        <a:t>drums</a:t>
                      </a:r>
                      <a:r>
                        <a:rPr sz="1100" spc="-20" dirty="0">
                          <a:latin typeface="Arial"/>
                          <a:cs typeface="Arial"/>
                        </a:rPr>
                        <a:t> </a:t>
                      </a:r>
                      <a:r>
                        <a:rPr sz="1100" spc="-10" dirty="0">
                          <a:latin typeface="Arial"/>
                          <a:cs typeface="Arial"/>
                        </a:rPr>
                        <a:t>d’eau</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20"/>
                        </a:lnSpc>
                      </a:pPr>
                      <a:r>
                        <a:rPr sz="1100" spc="-25" dirty="0">
                          <a:latin typeface="Arial"/>
                          <a:cs typeface="Arial"/>
                        </a:rPr>
                        <a:t>69</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20"/>
                        </a:lnSpc>
                      </a:pPr>
                      <a:r>
                        <a:rPr sz="1100" spc="-25" dirty="0">
                          <a:latin typeface="Arial"/>
                          <a:cs typeface="Arial"/>
                        </a:rPr>
                        <a:t>100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20"/>
                        </a:lnSpc>
                      </a:pPr>
                      <a:r>
                        <a:rPr sz="1100" dirty="0">
                          <a:latin typeface="Arial"/>
                          <a:cs typeface="Arial"/>
                        </a:rPr>
                        <a:t>6 </a:t>
                      </a:r>
                      <a:r>
                        <a:rPr sz="1100" spc="-25" dirty="0">
                          <a:latin typeface="Arial"/>
                          <a:cs typeface="Arial"/>
                        </a:rPr>
                        <a:t>900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9"/>
                  </a:ext>
                </a:extLst>
              </a:tr>
              <a:tr h="165735">
                <a:tc>
                  <a:txBody>
                    <a:bodyPr/>
                    <a:lstStyle/>
                    <a:p>
                      <a:pPr marL="67945">
                        <a:lnSpc>
                          <a:spcPts val="1210"/>
                        </a:lnSpc>
                      </a:pPr>
                      <a:r>
                        <a:rPr sz="1100" dirty="0">
                          <a:latin typeface="Arial"/>
                          <a:cs typeface="Arial"/>
                        </a:rPr>
                        <a:t>sacs</a:t>
                      </a:r>
                      <a:r>
                        <a:rPr sz="1100" spc="-5" dirty="0">
                          <a:latin typeface="Arial"/>
                          <a:cs typeface="Arial"/>
                        </a:rPr>
                        <a:t> </a:t>
                      </a:r>
                      <a:r>
                        <a:rPr sz="1100" dirty="0">
                          <a:latin typeface="Arial"/>
                          <a:cs typeface="Arial"/>
                        </a:rPr>
                        <a:t>de</a:t>
                      </a:r>
                      <a:r>
                        <a:rPr sz="1100" spc="-10" dirty="0">
                          <a:latin typeface="Arial"/>
                          <a:cs typeface="Arial"/>
                        </a:rPr>
                        <a:t> ciment</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10"/>
                        </a:lnSpc>
                      </a:pPr>
                      <a:r>
                        <a:rPr sz="1100" spc="-25" dirty="0">
                          <a:latin typeface="Arial"/>
                          <a:cs typeface="Arial"/>
                        </a:rPr>
                        <a:t>350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10"/>
                        </a:lnSpc>
                      </a:pPr>
                      <a:r>
                        <a:rPr sz="1100" spc="-10" dirty="0">
                          <a:latin typeface="Arial"/>
                          <a:cs typeface="Arial"/>
                        </a:rPr>
                        <a:t>117.500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0"/>
                  </a:ext>
                </a:extLst>
              </a:tr>
              <a:tr h="167005">
                <a:tc rowSpan="2">
                  <a:txBody>
                    <a:bodyPr/>
                    <a:lstStyle/>
                    <a:p>
                      <a:pPr marL="67945">
                        <a:lnSpc>
                          <a:spcPts val="1275"/>
                        </a:lnSpc>
                      </a:pPr>
                      <a:r>
                        <a:rPr sz="1100" dirty="0">
                          <a:latin typeface="Arial"/>
                          <a:cs typeface="Arial"/>
                        </a:rPr>
                        <a:t>Fer 3/8</a:t>
                      </a:r>
                      <a:r>
                        <a:rPr sz="1100" spc="285" dirty="0">
                          <a:latin typeface="Arial"/>
                          <a:cs typeface="Arial"/>
                        </a:rPr>
                        <a:t> </a:t>
                      </a:r>
                      <a:r>
                        <a:rPr sz="1100" dirty="0">
                          <a:latin typeface="Arial"/>
                          <a:cs typeface="Arial"/>
                        </a:rPr>
                        <a:t>et</a:t>
                      </a:r>
                      <a:r>
                        <a:rPr sz="1100" spc="-10" dirty="0">
                          <a:latin typeface="Arial"/>
                          <a:cs typeface="Arial"/>
                        </a:rPr>
                        <a:t> </a:t>
                      </a:r>
                      <a:r>
                        <a:rPr sz="1100" dirty="0">
                          <a:latin typeface="Arial"/>
                          <a:cs typeface="Arial"/>
                        </a:rPr>
                        <a:t>Fer</a:t>
                      </a:r>
                      <a:r>
                        <a:rPr sz="1100" spc="-10" dirty="0">
                          <a:latin typeface="Arial"/>
                          <a:cs typeface="Arial"/>
                        </a:rPr>
                        <a:t> </a:t>
                      </a:r>
                      <a:r>
                        <a:rPr sz="1100" spc="-25" dirty="0">
                          <a:latin typeface="Arial"/>
                          <a:cs typeface="Arial"/>
                        </a:rPr>
                        <a:t>1/4</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20"/>
                        </a:lnSpc>
                      </a:pPr>
                      <a:r>
                        <a:rPr sz="1100" dirty="0">
                          <a:latin typeface="Arial"/>
                          <a:cs typeface="Arial"/>
                        </a:rPr>
                        <a:t>14</a:t>
                      </a:r>
                      <a:r>
                        <a:rPr sz="1100" spc="-5" dirty="0">
                          <a:latin typeface="Arial"/>
                          <a:cs typeface="Arial"/>
                        </a:rPr>
                        <a:t> </a:t>
                      </a:r>
                      <a:r>
                        <a:rPr sz="1100" spc="-25" dirty="0">
                          <a:latin typeface="Arial"/>
                          <a:cs typeface="Arial"/>
                        </a:rPr>
                        <a:t>875</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1"/>
                  </a:ext>
                </a:extLst>
              </a:tr>
              <a:tr h="165735">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2"/>
                  </a:ext>
                </a:extLst>
              </a:tr>
              <a:tr h="167005">
                <a:tc rowSpan="4">
                  <a:txBody>
                    <a:bodyPr/>
                    <a:lstStyle/>
                    <a:p>
                      <a:pPr marL="67945" marR="492125">
                        <a:lnSpc>
                          <a:spcPts val="1260"/>
                        </a:lnSpc>
                        <a:spcBef>
                          <a:spcPts val="60"/>
                        </a:spcBef>
                      </a:pPr>
                      <a:r>
                        <a:rPr sz="1100" dirty="0">
                          <a:latin typeface="Arial"/>
                          <a:cs typeface="Arial"/>
                        </a:rPr>
                        <a:t>Aides</a:t>
                      </a:r>
                      <a:r>
                        <a:rPr sz="1100" spc="-20" dirty="0">
                          <a:latin typeface="Arial"/>
                          <a:cs typeface="Arial"/>
                        </a:rPr>
                        <a:t> boss </a:t>
                      </a:r>
                      <a:r>
                        <a:rPr sz="1100" spc="-10" dirty="0">
                          <a:latin typeface="Arial"/>
                          <a:cs typeface="Arial"/>
                        </a:rPr>
                        <a:t>Manoeuvres </a:t>
                      </a:r>
                      <a:r>
                        <a:rPr sz="1100" spc="-20" dirty="0">
                          <a:latin typeface="Arial"/>
                          <a:cs typeface="Arial"/>
                        </a:rPr>
                        <a:t>Boss</a:t>
                      </a:r>
                      <a:endParaRPr sz="1100">
                        <a:latin typeface="Arial"/>
                        <a:cs typeface="Arial"/>
                      </a:endParaRPr>
                    </a:p>
                    <a:p>
                      <a:pPr marL="67945">
                        <a:lnSpc>
                          <a:spcPts val="1240"/>
                        </a:lnSpc>
                      </a:pPr>
                      <a:r>
                        <a:rPr sz="1100" dirty="0">
                          <a:latin typeface="Arial"/>
                          <a:cs typeface="Arial"/>
                        </a:rPr>
                        <a:t>Boss</a:t>
                      </a:r>
                      <a:r>
                        <a:rPr sz="1100" spc="-15" dirty="0">
                          <a:latin typeface="Arial"/>
                          <a:cs typeface="Arial"/>
                        </a:rPr>
                        <a:t> </a:t>
                      </a:r>
                      <a:r>
                        <a:rPr sz="1100" spc="-10" dirty="0">
                          <a:latin typeface="Arial"/>
                          <a:cs typeface="Arial"/>
                        </a:rPr>
                        <a:t>adjoint</a:t>
                      </a:r>
                      <a:endParaRPr sz="1100">
                        <a:latin typeface="Arial"/>
                        <a:cs typeface="Arial"/>
                      </a:endParaRPr>
                    </a:p>
                  </a:txBody>
                  <a:tcPr marL="0" marR="0" marT="7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4" gridSpan="2">
                  <a:txBody>
                    <a:bodyPr/>
                    <a:lstStyle/>
                    <a:p>
                      <a:pPr>
                        <a:lnSpc>
                          <a:spcPct val="100000"/>
                        </a:lnSpc>
                      </a:pPr>
                      <a:endParaRPr sz="1200">
                        <a:latin typeface="Times New Roman"/>
                        <a:cs typeface="Times New Roman"/>
                      </a:endParaRPr>
                    </a:p>
                    <a:p>
                      <a:pPr>
                        <a:lnSpc>
                          <a:spcPct val="100000"/>
                        </a:lnSpc>
                        <a:spcBef>
                          <a:spcPts val="15"/>
                        </a:spcBef>
                      </a:pPr>
                      <a:endParaRPr sz="950">
                        <a:latin typeface="Times New Roman"/>
                        <a:cs typeface="Times New Roman"/>
                      </a:endParaRPr>
                    </a:p>
                    <a:p>
                      <a:pPr marL="68580">
                        <a:lnSpc>
                          <a:spcPct val="100000"/>
                        </a:lnSpc>
                      </a:pPr>
                      <a:r>
                        <a:rPr sz="1100" dirty="0">
                          <a:latin typeface="Arial"/>
                          <a:cs typeface="Arial"/>
                        </a:rPr>
                        <a:t>67</a:t>
                      </a:r>
                      <a:r>
                        <a:rPr sz="1100" spc="-5" dirty="0">
                          <a:latin typeface="Arial"/>
                          <a:cs typeface="Arial"/>
                        </a:rPr>
                        <a:t> </a:t>
                      </a:r>
                      <a:r>
                        <a:rPr sz="1100" spc="-25" dirty="0">
                          <a:latin typeface="Arial"/>
                          <a:cs typeface="Arial"/>
                        </a:rPr>
                        <a:t>950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4"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3"/>
                  </a:ext>
                </a:extLst>
              </a:tr>
              <a:tr h="167640">
                <a:tc vMerge="1">
                  <a:txBody>
                    <a:bodyPr/>
                    <a:lstStyle/>
                    <a:p>
                      <a:endParaRPr/>
                    </a:p>
                  </a:txBody>
                  <a:tcPr marL="0" marR="0" marT="7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v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4"/>
                  </a:ext>
                </a:extLst>
              </a:tr>
              <a:tr h="165735">
                <a:tc vMerge="1">
                  <a:txBody>
                    <a:bodyPr/>
                    <a:lstStyle/>
                    <a:p>
                      <a:endParaRPr/>
                    </a:p>
                  </a:txBody>
                  <a:tcPr marL="0" marR="0" marT="7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v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5"/>
                  </a:ext>
                </a:extLst>
              </a:tr>
              <a:tr h="167005">
                <a:tc vMerge="1">
                  <a:txBody>
                    <a:bodyPr/>
                    <a:lstStyle/>
                    <a:p>
                      <a:endParaRPr/>
                    </a:p>
                  </a:txBody>
                  <a:tcPr marL="0" marR="0" marT="7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v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6"/>
                  </a:ext>
                </a:extLst>
              </a:tr>
              <a:tr h="327660">
                <a:tc>
                  <a:txBody>
                    <a:bodyPr/>
                    <a:lstStyle/>
                    <a:p>
                      <a:pPr marL="67945" marR="104775">
                        <a:lnSpc>
                          <a:spcPts val="1260"/>
                        </a:lnSpc>
                      </a:pPr>
                      <a:r>
                        <a:rPr sz="1100" spc="-10" dirty="0">
                          <a:latin typeface="Arial"/>
                          <a:cs typeface="Arial"/>
                        </a:rPr>
                        <a:t>Transport </a:t>
                      </a:r>
                      <a:r>
                        <a:rPr sz="1100" dirty="0">
                          <a:latin typeface="Arial"/>
                          <a:cs typeface="Arial"/>
                        </a:rPr>
                        <a:t>matériaux</a:t>
                      </a:r>
                      <a:r>
                        <a:rPr sz="1100" spc="-50" dirty="0">
                          <a:latin typeface="Arial"/>
                          <a:cs typeface="Arial"/>
                        </a:rPr>
                        <a:t> </a:t>
                      </a:r>
                      <a:r>
                        <a:rPr sz="1100" spc="-10" dirty="0">
                          <a:latin typeface="Arial"/>
                          <a:cs typeface="Arial"/>
                        </a:rPr>
                        <a:t>(ciment)</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80"/>
                        </a:lnSpc>
                      </a:pPr>
                      <a:r>
                        <a:rPr sz="1100" dirty="0">
                          <a:latin typeface="Arial"/>
                          <a:cs typeface="Arial"/>
                        </a:rPr>
                        <a:t>8 </a:t>
                      </a:r>
                      <a:r>
                        <a:rPr sz="1100" spc="-25" dirty="0">
                          <a:latin typeface="Arial"/>
                          <a:cs typeface="Arial"/>
                        </a:rPr>
                        <a:t>000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7"/>
                  </a:ext>
                </a:extLst>
              </a:tr>
              <a:tr h="165735">
                <a:tc>
                  <a:txBody>
                    <a:bodyPr/>
                    <a:lstStyle/>
                    <a:p>
                      <a:pPr marL="67945">
                        <a:lnSpc>
                          <a:spcPts val="1210"/>
                        </a:lnSpc>
                      </a:pPr>
                      <a:r>
                        <a:rPr sz="1100" dirty="0">
                          <a:latin typeface="Arial"/>
                          <a:cs typeface="Arial"/>
                        </a:rPr>
                        <a:t>Nivellement</a:t>
                      </a:r>
                      <a:r>
                        <a:rPr sz="1100" spc="-45" dirty="0">
                          <a:latin typeface="Arial"/>
                          <a:cs typeface="Arial"/>
                        </a:rPr>
                        <a:t> </a:t>
                      </a:r>
                      <a:r>
                        <a:rPr sz="1100" spc="-10" dirty="0">
                          <a:latin typeface="Arial"/>
                          <a:cs typeface="Arial"/>
                        </a:rPr>
                        <a:t>terrain</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8"/>
                  </a:ext>
                </a:extLst>
              </a:tr>
              <a:tr h="167005">
                <a:tc>
                  <a:txBody>
                    <a:bodyPr/>
                    <a:lstStyle/>
                    <a:p>
                      <a:pPr marL="67945">
                        <a:lnSpc>
                          <a:spcPts val="1220"/>
                        </a:lnSpc>
                      </a:pPr>
                      <a:r>
                        <a:rPr sz="1100" dirty="0">
                          <a:latin typeface="Arial"/>
                          <a:cs typeface="Arial"/>
                        </a:rPr>
                        <a:t>Fils</a:t>
                      </a:r>
                      <a:r>
                        <a:rPr sz="1100" spc="-10" dirty="0">
                          <a:latin typeface="Arial"/>
                          <a:cs typeface="Arial"/>
                        </a:rPr>
                        <a:t> </a:t>
                      </a:r>
                      <a:r>
                        <a:rPr sz="1100" dirty="0">
                          <a:latin typeface="Arial"/>
                          <a:cs typeface="Arial"/>
                        </a:rPr>
                        <a:t>à</a:t>
                      </a:r>
                      <a:r>
                        <a:rPr sz="1100" spc="-10" dirty="0">
                          <a:latin typeface="Arial"/>
                          <a:cs typeface="Arial"/>
                        </a:rPr>
                        <a:t> ligature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20"/>
                        </a:lnSpc>
                      </a:pPr>
                      <a:r>
                        <a:rPr sz="1100" spc="-20" dirty="0">
                          <a:latin typeface="Arial"/>
                          <a:cs typeface="Arial"/>
                        </a:rPr>
                        <a:t>8950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9"/>
                  </a:ext>
                </a:extLst>
              </a:tr>
              <a:tr h="165735">
                <a:tc>
                  <a:txBody>
                    <a:bodyPr/>
                    <a:lstStyle/>
                    <a:p>
                      <a:pPr marL="67945">
                        <a:lnSpc>
                          <a:spcPts val="1210"/>
                        </a:lnSpc>
                      </a:pPr>
                      <a:r>
                        <a:rPr sz="1100" dirty="0">
                          <a:latin typeface="Arial"/>
                          <a:cs typeface="Arial"/>
                        </a:rPr>
                        <a:t>Tuyaux</a:t>
                      </a:r>
                      <a:r>
                        <a:rPr sz="1100" spc="-20" dirty="0">
                          <a:latin typeface="Arial"/>
                          <a:cs typeface="Arial"/>
                        </a:rPr>
                        <a:t> </a:t>
                      </a:r>
                      <a:r>
                        <a:rPr sz="1100" spc="-10" dirty="0">
                          <a:latin typeface="Arial"/>
                          <a:cs typeface="Arial"/>
                        </a:rPr>
                        <a:t>d’arrosage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0"/>
                  </a:ext>
                </a:extLst>
              </a:tr>
              <a:tr h="167005">
                <a:tc>
                  <a:txBody>
                    <a:bodyPr/>
                    <a:lstStyle/>
                    <a:p>
                      <a:pPr marL="67945">
                        <a:lnSpc>
                          <a:spcPts val="1220"/>
                        </a:lnSpc>
                      </a:pPr>
                      <a:r>
                        <a:rPr sz="1100" dirty="0">
                          <a:latin typeface="Arial"/>
                          <a:cs typeface="Arial"/>
                        </a:rPr>
                        <a:t>Petit</a:t>
                      </a:r>
                      <a:r>
                        <a:rPr sz="1100" spc="-40" dirty="0">
                          <a:latin typeface="Arial"/>
                          <a:cs typeface="Arial"/>
                        </a:rPr>
                        <a:t> </a:t>
                      </a:r>
                      <a:r>
                        <a:rPr sz="1100" dirty="0">
                          <a:latin typeface="Arial"/>
                          <a:cs typeface="Arial"/>
                        </a:rPr>
                        <a:t>outillage</a:t>
                      </a:r>
                      <a:r>
                        <a:rPr sz="1100" spc="-30" dirty="0">
                          <a:latin typeface="Arial"/>
                          <a:cs typeface="Arial"/>
                        </a:rPr>
                        <a:t> </a:t>
                      </a:r>
                      <a:r>
                        <a:rPr sz="1100" spc="-50" dirty="0">
                          <a:latin typeface="Arial"/>
                          <a:cs typeface="Arial"/>
                        </a:rPr>
                        <a:t>:</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1"/>
                  </a:ext>
                </a:extLst>
              </a:tr>
              <a:tr h="167640">
                <a:tc>
                  <a:txBody>
                    <a:bodyPr/>
                    <a:lstStyle/>
                    <a:p>
                      <a:pPr marL="67945">
                        <a:lnSpc>
                          <a:spcPts val="1220"/>
                        </a:lnSpc>
                      </a:pPr>
                      <a:r>
                        <a:rPr sz="1100" spc="-10" dirty="0">
                          <a:latin typeface="Arial"/>
                          <a:cs typeface="Arial"/>
                        </a:rPr>
                        <a:t>Planches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2"/>
                  </a:ext>
                </a:extLst>
              </a:tr>
              <a:tr h="165735">
                <a:tc>
                  <a:txBody>
                    <a:bodyPr/>
                    <a:lstStyle/>
                    <a:p>
                      <a:pPr marL="67945">
                        <a:lnSpc>
                          <a:spcPts val="1210"/>
                        </a:lnSpc>
                      </a:pPr>
                      <a:r>
                        <a:rPr sz="1100" dirty="0">
                          <a:latin typeface="Arial"/>
                          <a:cs typeface="Arial"/>
                        </a:rPr>
                        <a:t>Gasoil</a:t>
                      </a:r>
                      <a:r>
                        <a:rPr sz="1100" spc="-25" dirty="0">
                          <a:latin typeface="Arial"/>
                          <a:cs typeface="Arial"/>
                        </a:rPr>
                        <a:t> </a:t>
                      </a:r>
                      <a:r>
                        <a:rPr sz="1100" dirty="0">
                          <a:latin typeface="Arial"/>
                          <a:cs typeface="Arial"/>
                        </a:rPr>
                        <a:t>et</a:t>
                      </a:r>
                      <a:r>
                        <a:rPr sz="1100" spc="-15" dirty="0">
                          <a:latin typeface="Arial"/>
                          <a:cs typeface="Arial"/>
                        </a:rPr>
                        <a:t> </a:t>
                      </a:r>
                      <a:r>
                        <a:rPr sz="1100" spc="-10" dirty="0">
                          <a:latin typeface="Arial"/>
                          <a:cs typeface="Arial"/>
                        </a:rPr>
                        <a:t>gasoline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3"/>
                  </a:ext>
                </a:extLst>
              </a:tr>
              <a:tr h="167640">
                <a:tc>
                  <a:txBody>
                    <a:bodyPr/>
                    <a:lstStyle/>
                    <a:p>
                      <a:pPr marL="67945">
                        <a:lnSpc>
                          <a:spcPts val="1220"/>
                        </a:lnSpc>
                      </a:pPr>
                      <a:r>
                        <a:rPr sz="1100" dirty="0">
                          <a:latin typeface="Arial"/>
                          <a:cs typeface="Arial"/>
                        </a:rPr>
                        <a:t>Divers</a:t>
                      </a:r>
                      <a:r>
                        <a:rPr sz="1100" spc="-5"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10</a:t>
                      </a:r>
                      <a:r>
                        <a:rPr sz="1100" spc="-5" dirty="0">
                          <a:latin typeface="Arial"/>
                          <a:cs typeface="Arial"/>
                        </a:rPr>
                        <a:t> </a:t>
                      </a:r>
                      <a:r>
                        <a:rPr sz="1100" spc="-10" dirty="0">
                          <a:latin typeface="Arial"/>
                          <a:cs typeface="Arial"/>
                        </a:rPr>
                        <a:t>blocs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20"/>
                        </a:lnSpc>
                      </a:pPr>
                      <a:r>
                        <a:rPr sz="1100" spc="-25" dirty="0">
                          <a:latin typeface="Arial"/>
                          <a:cs typeface="Arial"/>
                        </a:rPr>
                        <a:t>10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20"/>
                        </a:lnSpc>
                      </a:pPr>
                      <a:r>
                        <a:rPr sz="1100" spc="-25" dirty="0">
                          <a:latin typeface="Arial"/>
                          <a:cs typeface="Arial"/>
                        </a:rPr>
                        <a:t>25</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20"/>
                        </a:lnSpc>
                      </a:pPr>
                      <a:r>
                        <a:rPr sz="1100" spc="-25" dirty="0">
                          <a:latin typeface="Arial"/>
                          <a:cs typeface="Arial"/>
                        </a:rPr>
                        <a:t>250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4"/>
                  </a:ext>
                </a:extLst>
              </a:tr>
              <a:tr h="165735">
                <a:tc>
                  <a:txBody>
                    <a:bodyPr/>
                    <a:lstStyle/>
                    <a:p>
                      <a:pPr marL="67945">
                        <a:lnSpc>
                          <a:spcPts val="1210"/>
                        </a:lnSpc>
                      </a:pPr>
                      <a:r>
                        <a:rPr sz="1100" spc="-10" dirty="0">
                          <a:latin typeface="Arial"/>
                          <a:cs typeface="Arial"/>
                        </a:rPr>
                        <a:t>Plywood</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8580">
                        <a:lnSpc>
                          <a:spcPts val="1210"/>
                        </a:lnSpc>
                      </a:pPr>
                      <a:r>
                        <a:rPr sz="1100" dirty="0">
                          <a:latin typeface="Arial"/>
                          <a:cs typeface="Arial"/>
                        </a:rPr>
                        <a:t>8 </a:t>
                      </a:r>
                      <a:r>
                        <a:rPr sz="1100" spc="-25" dirty="0">
                          <a:latin typeface="Arial"/>
                          <a:cs typeface="Arial"/>
                        </a:rPr>
                        <a:t>025</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5"/>
                  </a:ext>
                </a:extLst>
              </a:tr>
              <a:tr h="488950">
                <a:tc>
                  <a:txBody>
                    <a:bodyPr/>
                    <a:lstStyle/>
                    <a:p>
                      <a:pPr>
                        <a:lnSpc>
                          <a:spcPct val="100000"/>
                        </a:lnSpc>
                        <a:spcBef>
                          <a:spcPts val="20"/>
                        </a:spcBef>
                      </a:pPr>
                      <a:endParaRPr sz="1050">
                        <a:latin typeface="Times New Roman"/>
                        <a:cs typeface="Times New Roman"/>
                      </a:endParaRPr>
                    </a:p>
                    <a:p>
                      <a:pPr marL="67945">
                        <a:lnSpc>
                          <a:spcPct val="100000"/>
                        </a:lnSpc>
                      </a:pPr>
                      <a:r>
                        <a:rPr sz="1100" b="1" spc="-10" dirty="0">
                          <a:latin typeface="Arial"/>
                          <a:cs typeface="Arial"/>
                        </a:rPr>
                        <a:t>TOTAL</a:t>
                      </a:r>
                      <a:endParaRPr sz="1100">
                        <a:latin typeface="Arial"/>
                        <a:cs typeface="Arial"/>
                      </a:endParaRPr>
                    </a:p>
                  </a:txBody>
                  <a:tcPr marL="0" marR="0" marT="25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a:lnSpc>
                          <a:spcPct val="100000"/>
                        </a:lnSpc>
                        <a:spcBef>
                          <a:spcPts val="20"/>
                        </a:spcBef>
                      </a:pPr>
                      <a:endParaRPr sz="1050" dirty="0">
                        <a:latin typeface="Times New Roman"/>
                        <a:cs typeface="Times New Roman"/>
                      </a:endParaRPr>
                    </a:p>
                    <a:p>
                      <a:pPr marL="68580">
                        <a:lnSpc>
                          <a:spcPct val="100000"/>
                        </a:lnSpc>
                      </a:pPr>
                      <a:r>
                        <a:rPr sz="1100" b="1" dirty="0">
                          <a:latin typeface="Arial"/>
                          <a:cs typeface="Arial"/>
                        </a:rPr>
                        <a:t>291110</a:t>
                      </a:r>
                      <a:r>
                        <a:rPr sz="1100" b="1" spc="-25" dirty="0">
                          <a:latin typeface="Arial"/>
                          <a:cs typeface="Arial"/>
                        </a:rPr>
                        <a:t> </a:t>
                      </a:r>
                      <a:r>
                        <a:rPr sz="1100" b="1" spc="-20" dirty="0">
                          <a:latin typeface="Arial"/>
                          <a:cs typeface="Arial"/>
                        </a:rPr>
                        <a:t>gdes</a:t>
                      </a:r>
                      <a:endParaRPr sz="1100" dirty="0">
                        <a:latin typeface="Arial"/>
                        <a:cs typeface="Arial"/>
                      </a:endParaRPr>
                    </a:p>
                  </a:txBody>
                  <a:tcPr marL="0" marR="0" marT="25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a:lnSpc>
                          <a:spcPct val="100000"/>
                        </a:lnSpc>
                        <a:spcBef>
                          <a:spcPts val="20"/>
                        </a:spcBef>
                      </a:pPr>
                      <a:endParaRPr sz="1050" dirty="0">
                        <a:latin typeface="Times New Roman"/>
                        <a:cs typeface="Times New Roman"/>
                      </a:endParaRPr>
                    </a:p>
                    <a:p>
                      <a:pPr marL="106045">
                        <a:lnSpc>
                          <a:spcPct val="100000"/>
                        </a:lnSpc>
                      </a:pPr>
                      <a:r>
                        <a:rPr sz="1100" b="1" dirty="0">
                          <a:latin typeface="Arial"/>
                          <a:cs typeface="Arial"/>
                        </a:rPr>
                        <a:t>5</a:t>
                      </a:r>
                      <a:r>
                        <a:rPr sz="1100" b="1" spc="-10" dirty="0">
                          <a:latin typeface="Arial"/>
                          <a:cs typeface="Arial"/>
                        </a:rPr>
                        <a:t> </a:t>
                      </a:r>
                      <a:r>
                        <a:rPr sz="1100" b="1" dirty="0">
                          <a:latin typeface="Arial"/>
                          <a:cs typeface="Arial"/>
                        </a:rPr>
                        <a:t>390</a:t>
                      </a:r>
                      <a:r>
                        <a:rPr sz="1100" b="1" spc="-10" dirty="0">
                          <a:latin typeface="Arial"/>
                          <a:cs typeface="Arial"/>
                        </a:rPr>
                        <a:t> </a:t>
                      </a:r>
                      <a:r>
                        <a:rPr sz="1100" b="1" spc="-50" dirty="0">
                          <a:latin typeface="Arial"/>
                          <a:cs typeface="Arial"/>
                        </a:rPr>
                        <a:t>€</a:t>
                      </a:r>
                      <a:endParaRPr sz="1100" dirty="0">
                        <a:latin typeface="Arial"/>
                        <a:cs typeface="Arial"/>
                      </a:endParaRPr>
                    </a:p>
                  </a:txBody>
                  <a:tcPr marL="0" marR="0" marT="25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26"/>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32645" y="1297472"/>
            <a:ext cx="5477510" cy="7821295"/>
            <a:chOff x="1032645" y="1297472"/>
            <a:chExt cx="5477510" cy="7821295"/>
          </a:xfrm>
        </p:grpSpPr>
        <p:pic>
          <p:nvPicPr>
            <p:cNvPr id="3" name="object 3"/>
            <p:cNvPicPr/>
            <p:nvPr/>
          </p:nvPicPr>
          <p:blipFill>
            <a:blip r:embed="rId2" cstate="print"/>
            <a:stretch>
              <a:fillRect/>
            </a:stretch>
          </p:blipFill>
          <p:spPr>
            <a:xfrm>
              <a:off x="1032645" y="1297472"/>
              <a:ext cx="5477410" cy="7821235"/>
            </a:xfrm>
            <a:prstGeom prst="rect">
              <a:avLst/>
            </a:prstGeom>
          </p:spPr>
        </p:pic>
        <p:sp>
          <p:nvSpPr>
            <p:cNvPr id="4" name="object 4"/>
            <p:cNvSpPr/>
            <p:nvPr/>
          </p:nvSpPr>
          <p:spPr>
            <a:xfrm>
              <a:off x="1929130" y="8787129"/>
              <a:ext cx="2171700" cy="228600"/>
            </a:xfrm>
            <a:custGeom>
              <a:avLst/>
              <a:gdLst/>
              <a:ahLst/>
              <a:cxnLst/>
              <a:rect l="l" t="t" r="r" b="b"/>
              <a:pathLst>
                <a:path w="2171700" h="228600">
                  <a:moveTo>
                    <a:pt x="1257300" y="0"/>
                  </a:moveTo>
                  <a:lnTo>
                    <a:pt x="0" y="0"/>
                  </a:lnTo>
                  <a:lnTo>
                    <a:pt x="0" y="114300"/>
                  </a:lnTo>
                  <a:lnTo>
                    <a:pt x="1257300" y="114300"/>
                  </a:lnTo>
                  <a:lnTo>
                    <a:pt x="1257300" y="0"/>
                  </a:lnTo>
                  <a:close/>
                </a:path>
                <a:path w="2171700" h="228600">
                  <a:moveTo>
                    <a:pt x="2171700" y="114300"/>
                  </a:moveTo>
                  <a:lnTo>
                    <a:pt x="1257300" y="114300"/>
                  </a:lnTo>
                  <a:lnTo>
                    <a:pt x="1257300" y="228600"/>
                  </a:lnTo>
                  <a:lnTo>
                    <a:pt x="2171700" y="228600"/>
                  </a:lnTo>
                  <a:lnTo>
                    <a:pt x="2171700" y="114300"/>
                  </a:lnTo>
                  <a:close/>
                </a:path>
              </a:pathLst>
            </a:custGeom>
            <a:solidFill>
              <a:srgbClr val="FFFFFF"/>
            </a:solidFill>
          </p:spPr>
          <p:txBody>
            <a:bodyPr wrap="square" lIns="0" tIns="0" rIns="0" bIns="0" rtlCol="0"/>
            <a:lstStyle/>
            <a:p>
              <a:endParaRPr/>
            </a:p>
          </p:txBody>
        </p:sp>
      </p:grpSp>
      <p:sp>
        <p:nvSpPr>
          <p:cNvPr id="5" name="object 5"/>
          <p:cNvSpPr txBox="1"/>
          <p:nvPr/>
        </p:nvSpPr>
        <p:spPr>
          <a:xfrm>
            <a:off x="888288" y="9221215"/>
            <a:ext cx="5906212"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Arial"/>
                <a:cs typeface="Arial"/>
              </a:rPr>
              <a:t>Plans</a:t>
            </a:r>
            <a:r>
              <a:rPr lang="fr-FR" sz="1400" dirty="0">
                <a:latin typeface="Arial"/>
                <a:cs typeface="Arial"/>
              </a:rPr>
              <a:t> de </a:t>
            </a:r>
            <a:r>
              <a:rPr lang="fr-FR" sz="1400" b="1" dirty="0">
                <a:latin typeface="Arial"/>
                <a:cs typeface="Arial"/>
              </a:rPr>
              <a:t>SB2 </a:t>
            </a:r>
            <a:r>
              <a:rPr lang="fr-FR" sz="1400" b="1" dirty="0" err="1">
                <a:latin typeface="Arial"/>
                <a:cs typeface="Arial"/>
              </a:rPr>
              <a:t>Maurepos</a:t>
            </a:r>
            <a:r>
              <a:rPr sz="1400" b="1" spc="-25" dirty="0">
                <a:latin typeface="Arial"/>
                <a:cs typeface="Arial"/>
              </a:rPr>
              <a:t> </a:t>
            </a:r>
            <a:r>
              <a:rPr sz="1400" dirty="0">
                <a:latin typeface="Arial"/>
                <a:cs typeface="Arial"/>
              </a:rPr>
              <a:t>réalisés</a:t>
            </a:r>
            <a:r>
              <a:rPr sz="1400" spc="-30" dirty="0">
                <a:latin typeface="Arial"/>
                <a:cs typeface="Arial"/>
              </a:rPr>
              <a:t> </a:t>
            </a:r>
            <a:r>
              <a:rPr sz="1400" dirty="0">
                <a:latin typeface="Arial"/>
                <a:cs typeface="Arial"/>
              </a:rPr>
              <a:t>par</a:t>
            </a:r>
            <a:r>
              <a:rPr sz="1400" spc="-35" dirty="0">
                <a:latin typeface="Arial"/>
                <a:cs typeface="Arial"/>
              </a:rPr>
              <a:t> </a:t>
            </a:r>
            <a:r>
              <a:rPr sz="1400" dirty="0">
                <a:latin typeface="Arial"/>
                <a:cs typeface="Arial"/>
              </a:rPr>
              <a:t>Aliénor</a:t>
            </a:r>
            <a:r>
              <a:rPr sz="1400" spc="-25" dirty="0">
                <a:latin typeface="Arial"/>
                <a:cs typeface="Arial"/>
              </a:rPr>
              <a:t> </a:t>
            </a:r>
            <a:r>
              <a:rPr sz="1400" dirty="0">
                <a:latin typeface="Arial"/>
                <a:cs typeface="Arial"/>
              </a:rPr>
              <a:t>FAUCHER,</a:t>
            </a:r>
            <a:r>
              <a:rPr sz="1400" spc="-15" dirty="0">
                <a:latin typeface="Arial"/>
                <a:cs typeface="Arial"/>
              </a:rPr>
              <a:t> </a:t>
            </a:r>
            <a:r>
              <a:rPr sz="1400" spc="-10" dirty="0">
                <a:latin typeface="Arial"/>
                <a:cs typeface="Arial"/>
              </a:rPr>
              <a:t>architecte.</a:t>
            </a:r>
            <a:endParaRPr sz="1400" dirty="0">
              <a:latin typeface="Arial"/>
              <a:cs typeface="Arial"/>
            </a:endParaRPr>
          </a:p>
        </p:txBody>
      </p:sp>
      <p:sp>
        <p:nvSpPr>
          <p:cNvPr id="6" name="Text Box 4">
            <a:extLst>
              <a:ext uri="{FF2B5EF4-FFF2-40B4-BE49-F238E27FC236}">
                <a16:creationId xmlns:a16="http://schemas.microsoft.com/office/drawing/2014/main" id="{E199CF78-1B64-B995-7936-981E19C921CC}"/>
              </a:ext>
            </a:extLst>
          </p:cNvPr>
          <p:cNvSpPr txBox="1">
            <a:spLocks noChangeArrowheads="1"/>
          </p:cNvSpPr>
          <p:nvPr/>
        </p:nvSpPr>
        <p:spPr bwMode="auto">
          <a:xfrm>
            <a:off x="0" y="9766300"/>
            <a:ext cx="104521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eaLnBrk="1" hangingPunct="1">
              <a:spcBef>
                <a:spcPct val="50000"/>
              </a:spcBef>
              <a:buFontTx/>
              <a:buNone/>
            </a:pPr>
            <a:r>
              <a:rPr lang="fr-FR" altLang="fr-FR" sz="1400" dirty="0"/>
              <a:t>Un glacis latéral  a été construit pour récupérer les premières pluies dès la fin de la saison sèche, afin d’arroser les pépinières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686BA03D-5586-D5C9-979B-801864E058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 y="1035514"/>
            <a:ext cx="8839200" cy="66289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object 8"/>
          <p:cNvSpPr txBox="1"/>
          <p:nvPr/>
        </p:nvSpPr>
        <p:spPr>
          <a:xfrm>
            <a:off x="1147848" y="9055840"/>
            <a:ext cx="6959513" cy="180178"/>
          </a:xfrm>
          <a:prstGeom prst="rect">
            <a:avLst/>
          </a:prstGeom>
        </p:spPr>
        <p:txBody>
          <a:bodyPr vert="horz" wrap="square" lIns="0" tIns="13335" rIns="0" bIns="0" rtlCol="0">
            <a:spAutoFit/>
          </a:bodyPr>
          <a:lstStyle/>
          <a:p>
            <a:pPr marL="12700">
              <a:lnSpc>
                <a:spcPts val="1290"/>
              </a:lnSpc>
              <a:spcBef>
                <a:spcPts val="105"/>
              </a:spcBef>
            </a:pPr>
            <a:r>
              <a:rPr sz="1400" dirty="0">
                <a:latin typeface="Arial"/>
                <a:cs typeface="Arial"/>
              </a:rPr>
              <a:t>Au</a:t>
            </a:r>
            <a:r>
              <a:rPr sz="1400" spc="-25" dirty="0">
                <a:latin typeface="Arial"/>
                <a:cs typeface="Arial"/>
              </a:rPr>
              <a:t> </a:t>
            </a:r>
            <a:r>
              <a:rPr sz="1400" dirty="0">
                <a:latin typeface="Arial"/>
                <a:cs typeface="Arial"/>
              </a:rPr>
              <a:t>premier</a:t>
            </a:r>
            <a:r>
              <a:rPr sz="1400" spc="-5" dirty="0">
                <a:latin typeface="Arial"/>
                <a:cs typeface="Arial"/>
              </a:rPr>
              <a:t> </a:t>
            </a:r>
            <a:r>
              <a:rPr sz="1400" dirty="0">
                <a:latin typeface="Arial"/>
                <a:cs typeface="Arial"/>
              </a:rPr>
              <a:t>plan</a:t>
            </a:r>
            <a:r>
              <a:rPr sz="1400" spc="-20" dirty="0">
                <a:latin typeface="Arial"/>
                <a:cs typeface="Arial"/>
              </a:rPr>
              <a:t> </a:t>
            </a:r>
            <a:r>
              <a:rPr sz="1400" dirty="0">
                <a:latin typeface="Arial"/>
                <a:cs typeface="Arial"/>
              </a:rPr>
              <a:t>: </a:t>
            </a:r>
            <a:r>
              <a:rPr sz="1400" spc="-25" dirty="0">
                <a:latin typeface="Arial"/>
                <a:cs typeface="Arial"/>
              </a:rPr>
              <a:t>SB2</a:t>
            </a:r>
            <a:r>
              <a:rPr lang="fr-FR" sz="1400" spc="-25" dirty="0">
                <a:latin typeface="Arial"/>
                <a:cs typeface="Arial"/>
              </a:rPr>
              <a:t> </a:t>
            </a:r>
            <a:r>
              <a:rPr lang="fr-FR" sz="1400" spc="-25" dirty="0" err="1">
                <a:latin typeface="Arial"/>
                <a:cs typeface="Arial"/>
              </a:rPr>
              <a:t>Maurepos</a:t>
            </a:r>
            <a:r>
              <a:rPr lang="fr-FR" sz="1400" spc="-25" dirty="0">
                <a:latin typeface="Arial"/>
                <a:cs typeface="Arial"/>
              </a:rPr>
              <a:t> </a:t>
            </a:r>
            <a:r>
              <a:rPr sz="1400" dirty="0">
                <a:latin typeface="Arial"/>
                <a:cs typeface="Arial"/>
              </a:rPr>
              <a:t>A</a:t>
            </a:r>
            <a:r>
              <a:rPr sz="1400" spc="-15" dirty="0">
                <a:latin typeface="Arial"/>
                <a:cs typeface="Arial"/>
              </a:rPr>
              <a:t> </a:t>
            </a:r>
            <a:r>
              <a:rPr sz="1400" dirty="0" err="1">
                <a:latin typeface="Arial"/>
                <a:cs typeface="Arial"/>
              </a:rPr>
              <a:t>l’arrière</a:t>
            </a:r>
            <a:r>
              <a:rPr lang="fr-FR" sz="1400" spc="-10" dirty="0">
                <a:latin typeface="Arial"/>
                <a:cs typeface="Arial"/>
              </a:rPr>
              <a:t>-</a:t>
            </a:r>
            <a:r>
              <a:rPr sz="1400" dirty="0">
                <a:latin typeface="Arial"/>
                <a:cs typeface="Arial"/>
              </a:rPr>
              <a:t>plan</a:t>
            </a:r>
            <a:r>
              <a:rPr lang="fr-FR" sz="1400" dirty="0">
                <a:latin typeface="Arial"/>
                <a:cs typeface="Arial"/>
              </a:rPr>
              <a:t>, en aval</a:t>
            </a:r>
            <a:r>
              <a:rPr sz="1400" spc="-20" dirty="0">
                <a:latin typeface="Arial"/>
                <a:cs typeface="Arial"/>
              </a:rPr>
              <a:t> </a:t>
            </a:r>
            <a:r>
              <a:rPr sz="1400" dirty="0">
                <a:latin typeface="Arial"/>
                <a:cs typeface="Arial"/>
              </a:rPr>
              <a:t>:</a:t>
            </a:r>
            <a:r>
              <a:rPr sz="1400" spc="-15" dirty="0">
                <a:latin typeface="Arial"/>
                <a:cs typeface="Arial"/>
              </a:rPr>
              <a:t> </a:t>
            </a:r>
            <a:r>
              <a:rPr sz="1400" spc="-25" dirty="0">
                <a:latin typeface="Arial"/>
                <a:cs typeface="Arial"/>
              </a:rPr>
              <a:t>SB3</a:t>
            </a:r>
            <a:r>
              <a:rPr lang="fr-FR" sz="1400" spc="-25" dirty="0">
                <a:latin typeface="Arial"/>
                <a:cs typeface="Arial"/>
              </a:rPr>
              <a:t> </a:t>
            </a:r>
            <a:r>
              <a:rPr lang="fr-FR" sz="1400" spc="-25" dirty="0" err="1">
                <a:latin typeface="Arial"/>
                <a:cs typeface="Arial"/>
              </a:rPr>
              <a:t>Maurepos</a:t>
            </a:r>
            <a:endParaRPr sz="1400" dirty="0">
              <a:latin typeface="Arial"/>
              <a:cs typeface="Arial"/>
            </a:endParaRPr>
          </a:p>
        </p:txBody>
      </p:sp>
      <p:sp>
        <p:nvSpPr>
          <p:cNvPr id="13" name="Line 6">
            <a:extLst>
              <a:ext uri="{FF2B5EF4-FFF2-40B4-BE49-F238E27FC236}">
                <a16:creationId xmlns:a16="http://schemas.microsoft.com/office/drawing/2014/main" id="{367EC9FC-36FD-3DC6-FF04-CB172E94A838}"/>
              </a:ext>
            </a:extLst>
          </p:cNvPr>
          <p:cNvSpPr>
            <a:spLocks noChangeShapeType="1"/>
          </p:cNvSpPr>
          <p:nvPr/>
        </p:nvSpPr>
        <p:spPr bwMode="auto">
          <a:xfrm>
            <a:off x="3067050" y="5522913"/>
            <a:ext cx="0" cy="792162"/>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4" name="Text Box 7">
            <a:extLst>
              <a:ext uri="{FF2B5EF4-FFF2-40B4-BE49-F238E27FC236}">
                <a16:creationId xmlns:a16="http://schemas.microsoft.com/office/drawing/2014/main" id="{DD81D5EA-1995-3C5F-612E-D2BC818AF8D8}"/>
              </a:ext>
            </a:extLst>
          </p:cNvPr>
          <p:cNvSpPr txBox="1">
            <a:spLocks noChangeArrowheads="1"/>
          </p:cNvSpPr>
          <p:nvPr/>
        </p:nvSpPr>
        <p:spPr bwMode="auto">
          <a:xfrm>
            <a:off x="3138487" y="5883275"/>
            <a:ext cx="9366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fr-FR" altLang="fr-FR" sz="1400"/>
              <a:t>H = 4m</a:t>
            </a:r>
          </a:p>
        </p:txBody>
      </p:sp>
      <p:cxnSp>
        <p:nvCxnSpPr>
          <p:cNvPr id="17" name="Connecteur droit avec flèche 16">
            <a:extLst>
              <a:ext uri="{FF2B5EF4-FFF2-40B4-BE49-F238E27FC236}">
                <a16:creationId xmlns:a16="http://schemas.microsoft.com/office/drawing/2014/main" id="{637087C3-ED95-76AE-02A0-135E0A37D549}"/>
              </a:ext>
            </a:extLst>
          </p:cNvPr>
          <p:cNvCxnSpPr/>
          <p:nvPr/>
        </p:nvCxnSpPr>
        <p:spPr>
          <a:xfrm flipH="1" flipV="1">
            <a:off x="3898900" y="6459538"/>
            <a:ext cx="451802" cy="7159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9643CE69-8939-B916-3041-A76E96B663A7}"/>
              </a:ext>
            </a:extLst>
          </p:cNvPr>
          <p:cNvCxnSpPr>
            <a:cxnSpLocks/>
          </p:cNvCxnSpPr>
          <p:nvPr/>
        </p:nvCxnSpPr>
        <p:spPr>
          <a:xfrm flipV="1">
            <a:off x="3138487" y="4279900"/>
            <a:ext cx="0" cy="838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899464" y="3780154"/>
            <a:ext cx="920750" cy="146685"/>
          </a:xfrm>
          <a:custGeom>
            <a:avLst/>
            <a:gdLst/>
            <a:ahLst/>
            <a:cxnLst/>
            <a:rect l="l" t="t" r="r" b="b"/>
            <a:pathLst>
              <a:path w="920750" h="146685">
                <a:moveTo>
                  <a:pt x="920496" y="0"/>
                </a:moveTo>
                <a:lnTo>
                  <a:pt x="0" y="0"/>
                </a:lnTo>
                <a:lnTo>
                  <a:pt x="0" y="146303"/>
                </a:lnTo>
                <a:lnTo>
                  <a:pt x="920496" y="146303"/>
                </a:lnTo>
                <a:lnTo>
                  <a:pt x="920496" y="0"/>
                </a:lnTo>
                <a:close/>
              </a:path>
            </a:pathLst>
          </a:custGeom>
          <a:solidFill>
            <a:srgbClr val="FFFF00"/>
          </a:solidFill>
        </p:spPr>
        <p:txBody>
          <a:bodyPr wrap="square" lIns="0" tIns="0" rIns="0" bIns="0" rtlCol="0"/>
          <a:lstStyle/>
          <a:p>
            <a:endParaRPr/>
          </a:p>
        </p:txBody>
      </p:sp>
      <p:sp>
        <p:nvSpPr>
          <p:cNvPr id="4" name="object 4"/>
          <p:cNvSpPr/>
          <p:nvPr/>
        </p:nvSpPr>
        <p:spPr>
          <a:xfrm>
            <a:off x="5789421" y="3489070"/>
            <a:ext cx="388620" cy="160020"/>
          </a:xfrm>
          <a:custGeom>
            <a:avLst/>
            <a:gdLst/>
            <a:ahLst/>
            <a:cxnLst/>
            <a:rect l="l" t="t" r="r" b="b"/>
            <a:pathLst>
              <a:path w="388620" h="160020">
                <a:moveTo>
                  <a:pt x="388620" y="0"/>
                </a:moveTo>
                <a:lnTo>
                  <a:pt x="0" y="0"/>
                </a:lnTo>
                <a:lnTo>
                  <a:pt x="0" y="160020"/>
                </a:lnTo>
                <a:lnTo>
                  <a:pt x="388620" y="160020"/>
                </a:lnTo>
                <a:lnTo>
                  <a:pt x="388620" y="0"/>
                </a:lnTo>
                <a:close/>
              </a:path>
            </a:pathLst>
          </a:custGeom>
          <a:solidFill>
            <a:srgbClr val="FFFF00"/>
          </a:solidFill>
        </p:spPr>
        <p:txBody>
          <a:bodyPr wrap="square" lIns="0" tIns="0" rIns="0" bIns="0" rtlCol="0"/>
          <a:lstStyle/>
          <a:p>
            <a:endParaRPr/>
          </a:p>
        </p:txBody>
      </p:sp>
      <p:graphicFrame>
        <p:nvGraphicFramePr>
          <p:cNvPr id="5" name="object 5"/>
          <p:cNvGraphicFramePr>
            <a:graphicFrameLocks noGrp="1"/>
          </p:cNvGraphicFramePr>
          <p:nvPr>
            <p:extLst>
              <p:ext uri="{D42A27DB-BD31-4B8C-83A1-F6EECF244321}">
                <p14:modId xmlns:p14="http://schemas.microsoft.com/office/powerpoint/2010/main" val="1266617601"/>
              </p:ext>
            </p:extLst>
          </p:nvPr>
        </p:nvGraphicFramePr>
        <p:xfrm>
          <a:off x="850900" y="698500"/>
          <a:ext cx="8077200" cy="9206818"/>
        </p:xfrm>
        <a:graphic>
          <a:graphicData uri="http://schemas.openxmlformats.org/drawingml/2006/table">
            <a:tbl>
              <a:tblPr firstRow="1" bandRow="1">
                <a:tableStyleId>{2D5ABB26-0587-4C30-8999-92F81FD0307C}</a:tableStyleId>
              </a:tblPr>
              <a:tblGrid>
                <a:gridCol w="556260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tblGrid>
              <a:tr h="1828800">
                <a:tc gridSpan="2">
                  <a:txBody>
                    <a:bodyPr/>
                    <a:lstStyle/>
                    <a:p>
                      <a:pPr algn="ctr">
                        <a:lnSpc>
                          <a:spcPts val="1245"/>
                        </a:lnSpc>
                      </a:pPr>
                      <a:endParaRPr lang="fr-FR" sz="1400" b="1" dirty="0">
                        <a:latin typeface="Arial"/>
                        <a:cs typeface="Arial"/>
                      </a:endParaRPr>
                    </a:p>
                    <a:p>
                      <a:pPr algn="ctr">
                        <a:lnSpc>
                          <a:spcPts val="1245"/>
                        </a:lnSpc>
                      </a:pPr>
                      <a:r>
                        <a:rPr sz="2000" b="1" dirty="0">
                          <a:latin typeface="Arial"/>
                          <a:cs typeface="Arial"/>
                        </a:rPr>
                        <a:t>SB</a:t>
                      </a:r>
                      <a:r>
                        <a:rPr sz="2000" b="1" spc="-50" dirty="0">
                          <a:latin typeface="Arial"/>
                          <a:cs typeface="Arial"/>
                        </a:rPr>
                        <a:t>3</a:t>
                      </a:r>
                      <a:r>
                        <a:rPr lang="fr-FR" sz="2000" b="1" spc="-50" dirty="0">
                          <a:latin typeface="Arial"/>
                          <a:cs typeface="Arial"/>
                        </a:rPr>
                        <a:t>-</a:t>
                      </a:r>
                      <a:r>
                        <a:rPr lang="fr-FR" sz="2000" b="1" spc="-50" dirty="0" err="1">
                          <a:latin typeface="Arial"/>
                          <a:cs typeface="Arial"/>
                        </a:rPr>
                        <a:t>Maurepos</a:t>
                      </a:r>
                      <a:endParaRPr sz="2000" b="1" dirty="0">
                        <a:latin typeface="Arial"/>
                        <a:cs typeface="Arial"/>
                      </a:endParaRPr>
                    </a:p>
                    <a:p>
                      <a:pPr marL="635" algn="ctr">
                        <a:lnSpc>
                          <a:spcPts val="1270"/>
                        </a:lnSpc>
                      </a:pPr>
                      <a:endParaRPr lang="fr-FR" sz="2000" b="1" dirty="0">
                        <a:latin typeface="Arial"/>
                        <a:cs typeface="Arial"/>
                      </a:endParaRPr>
                    </a:p>
                    <a:p>
                      <a:pPr marL="635" algn="ctr">
                        <a:lnSpc>
                          <a:spcPts val="1270"/>
                        </a:lnSpc>
                      </a:pPr>
                      <a:r>
                        <a:rPr sz="2000" b="1" dirty="0" err="1">
                          <a:latin typeface="Arial"/>
                          <a:cs typeface="Arial"/>
                        </a:rPr>
                        <a:t>Seuil</a:t>
                      </a:r>
                      <a:r>
                        <a:rPr sz="2000" b="1" spc="-20" dirty="0">
                          <a:latin typeface="Arial"/>
                          <a:cs typeface="Arial"/>
                        </a:rPr>
                        <a:t> </a:t>
                      </a:r>
                      <a:r>
                        <a:rPr sz="2000" b="1" dirty="0">
                          <a:latin typeface="Arial"/>
                          <a:cs typeface="Arial"/>
                        </a:rPr>
                        <a:t>maçonné</a:t>
                      </a:r>
                      <a:r>
                        <a:rPr sz="2000" b="1" spc="-25" dirty="0">
                          <a:latin typeface="Arial"/>
                          <a:cs typeface="Arial"/>
                        </a:rPr>
                        <a:t> </a:t>
                      </a:r>
                      <a:r>
                        <a:rPr sz="2000" b="1" dirty="0">
                          <a:latin typeface="Arial"/>
                          <a:cs typeface="Arial"/>
                        </a:rPr>
                        <a:t>et</a:t>
                      </a:r>
                      <a:r>
                        <a:rPr sz="2000" b="1" spc="-15" dirty="0">
                          <a:latin typeface="Arial"/>
                          <a:cs typeface="Arial"/>
                        </a:rPr>
                        <a:t> </a:t>
                      </a:r>
                      <a:r>
                        <a:rPr sz="2000" b="1" dirty="0" err="1">
                          <a:latin typeface="Arial"/>
                          <a:cs typeface="Arial"/>
                        </a:rPr>
                        <a:t>bassin</a:t>
                      </a:r>
                      <a:endParaRPr sz="2000" b="1" dirty="0">
                        <a:latin typeface="Arial"/>
                        <a:cs typeface="Arial"/>
                      </a:endParaRPr>
                    </a:p>
                    <a:p>
                      <a:pPr marR="62865" algn="r">
                        <a:lnSpc>
                          <a:spcPts val="1150"/>
                        </a:lnSpc>
                      </a:pPr>
                      <a:r>
                        <a:rPr sz="1000" dirty="0">
                          <a:latin typeface="Arial"/>
                          <a:cs typeface="Arial"/>
                        </a:rPr>
                        <a:t>Ingénieur</a:t>
                      </a:r>
                      <a:r>
                        <a:rPr sz="1000" spc="-55" dirty="0">
                          <a:latin typeface="Arial"/>
                          <a:cs typeface="Arial"/>
                        </a:rPr>
                        <a:t> </a:t>
                      </a:r>
                      <a:r>
                        <a:rPr sz="1000" dirty="0">
                          <a:latin typeface="Arial"/>
                          <a:cs typeface="Arial"/>
                        </a:rPr>
                        <a:t>Saintil</a:t>
                      </a:r>
                      <a:r>
                        <a:rPr sz="1000" spc="-60" dirty="0">
                          <a:latin typeface="Arial"/>
                          <a:cs typeface="Arial"/>
                        </a:rPr>
                        <a:t> </a:t>
                      </a:r>
                      <a:r>
                        <a:rPr sz="1000" spc="-10" dirty="0">
                          <a:latin typeface="Arial"/>
                          <a:cs typeface="Arial"/>
                        </a:rPr>
                        <a:t>CLOSSY</a:t>
                      </a:r>
                      <a:endParaRPr sz="1000" dirty="0">
                        <a:latin typeface="Arial"/>
                        <a:cs typeface="Arial"/>
                      </a:endParaRPr>
                    </a:p>
                    <a:p>
                      <a:pPr marL="3816350">
                        <a:lnSpc>
                          <a:spcPts val="1145"/>
                        </a:lnSpc>
                      </a:pPr>
                      <a:r>
                        <a:rPr sz="1000" i="1" spc="-10" dirty="0">
                          <a:latin typeface="Arial"/>
                          <a:cs typeface="Arial"/>
                        </a:rPr>
                        <a:t>Propriétaire</a:t>
                      </a:r>
                      <a:r>
                        <a:rPr sz="1000" i="1" spc="-15" dirty="0">
                          <a:latin typeface="Arial"/>
                          <a:cs typeface="Arial"/>
                        </a:rPr>
                        <a:t> </a:t>
                      </a:r>
                      <a:r>
                        <a:rPr sz="1000" i="1" dirty="0">
                          <a:latin typeface="Arial"/>
                          <a:cs typeface="Arial"/>
                        </a:rPr>
                        <a:t>terrain : Elis</a:t>
                      </a:r>
                      <a:r>
                        <a:rPr sz="1000" i="1" spc="-5" dirty="0">
                          <a:latin typeface="Arial"/>
                          <a:cs typeface="Arial"/>
                        </a:rPr>
                        <a:t> </a:t>
                      </a:r>
                      <a:r>
                        <a:rPr sz="1000" i="1" spc="-10" dirty="0">
                          <a:latin typeface="Arial"/>
                          <a:cs typeface="Arial"/>
                        </a:rPr>
                        <a:t>TERASMA</a:t>
                      </a:r>
                      <a:endParaRPr sz="1000" dirty="0">
                        <a:latin typeface="Arial"/>
                        <a:cs typeface="Arial"/>
                      </a:endParaRPr>
                    </a:p>
                    <a:p>
                      <a:pPr marL="67945">
                        <a:lnSpc>
                          <a:spcPts val="1270"/>
                        </a:lnSpc>
                      </a:pPr>
                      <a:r>
                        <a:rPr sz="1100" dirty="0">
                          <a:latin typeface="Arial"/>
                          <a:cs typeface="Arial"/>
                        </a:rPr>
                        <a:t>Date</a:t>
                      </a:r>
                      <a:r>
                        <a:rPr sz="1100" spc="-15" dirty="0">
                          <a:latin typeface="Arial"/>
                          <a:cs typeface="Arial"/>
                        </a:rPr>
                        <a:t> </a:t>
                      </a:r>
                      <a:r>
                        <a:rPr sz="1100" dirty="0">
                          <a:latin typeface="Arial"/>
                          <a:cs typeface="Arial"/>
                        </a:rPr>
                        <a:t>début</a:t>
                      </a:r>
                      <a:r>
                        <a:rPr sz="1100" spc="-25"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chantier</a:t>
                      </a:r>
                      <a:r>
                        <a:rPr sz="1100" spc="-20" dirty="0">
                          <a:latin typeface="Arial"/>
                          <a:cs typeface="Arial"/>
                        </a:rPr>
                        <a:t> </a:t>
                      </a:r>
                      <a:r>
                        <a:rPr sz="1100" dirty="0">
                          <a:latin typeface="Arial"/>
                          <a:cs typeface="Arial"/>
                        </a:rPr>
                        <a:t>:</a:t>
                      </a:r>
                      <a:r>
                        <a:rPr sz="1100" spc="-35" dirty="0">
                          <a:latin typeface="Arial"/>
                          <a:cs typeface="Arial"/>
                        </a:rPr>
                        <a:t> </a:t>
                      </a:r>
                      <a:r>
                        <a:rPr sz="1100" dirty="0">
                          <a:latin typeface="Arial"/>
                          <a:cs typeface="Arial"/>
                        </a:rPr>
                        <a:t>juillet</a:t>
                      </a:r>
                      <a:r>
                        <a:rPr sz="1100" spc="-10" dirty="0">
                          <a:latin typeface="Arial"/>
                          <a:cs typeface="Arial"/>
                        </a:rPr>
                        <a:t> </a:t>
                      </a:r>
                      <a:r>
                        <a:rPr sz="1100" spc="-20" dirty="0">
                          <a:latin typeface="Arial"/>
                          <a:cs typeface="Arial"/>
                        </a:rPr>
                        <a:t>2013</a:t>
                      </a:r>
                      <a:endParaRPr sz="1100" dirty="0">
                        <a:latin typeface="Arial"/>
                        <a:cs typeface="Arial"/>
                      </a:endParaRPr>
                    </a:p>
                    <a:p>
                      <a:pPr marL="67945" marR="2937510">
                        <a:lnSpc>
                          <a:spcPts val="1260"/>
                        </a:lnSpc>
                        <a:spcBef>
                          <a:spcPts val="65"/>
                        </a:spcBef>
                      </a:pPr>
                      <a:r>
                        <a:rPr sz="1100" dirty="0">
                          <a:latin typeface="Arial"/>
                          <a:cs typeface="Arial"/>
                        </a:rPr>
                        <a:t>Date</a:t>
                      </a:r>
                      <a:r>
                        <a:rPr sz="1100" spc="-15"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fin</a:t>
                      </a:r>
                      <a:r>
                        <a:rPr sz="1100" spc="-20"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chantier</a:t>
                      </a:r>
                      <a:r>
                        <a:rPr sz="1100" spc="-15" dirty="0">
                          <a:latin typeface="Arial"/>
                          <a:cs typeface="Arial"/>
                        </a:rPr>
                        <a:t> </a:t>
                      </a:r>
                      <a:r>
                        <a:rPr sz="1100" dirty="0">
                          <a:latin typeface="Arial"/>
                          <a:cs typeface="Arial"/>
                        </a:rPr>
                        <a:t>:</a:t>
                      </a:r>
                      <a:r>
                        <a:rPr sz="1100" spc="-25" dirty="0">
                          <a:latin typeface="Arial"/>
                          <a:cs typeface="Arial"/>
                        </a:rPr>
                        <a:t> </a:t>
                      </a:r>
                      <a:r>
                        <a:rPr sz="1100" dirty="0">
                          <a:latin typeface="Arial"/>
                          <a:cs typeface="Arial"/>
                        </a:rPr>
                        <a:t>31</a:t>
                      </a:r>
                      <a:r>
                        <a:rPr sz="1100" spc="-15" dirty="0">
                          <a:latin typeface="Arial"/>
                          <a:cs typeface="Arial"/>
                        </a:rPr>
                        <a:t> </a:t>
                      </a:r>
                      <a:r>
                        <a:rPr sz="1100" dirty="0">
                          <a:latin typeface="Arial"/>
                          <a:cs typeface="Arial"/>
                        </a:rPr>
                        <a:t>septembre</a:t>
                      </a:r>
                      <a:r>
                        <a:rPr sz="1100" spc="-20" dirty="0">
                          <a:latin typeface="Arial"/>
                          <a:cs typeface="Arial"/>
                        </a:rPr>
                        <a:t> </a:t>
                      </a:r>
                      <a:r>
                        <a:rPr sz="1100" spc="-10" dirty="0">
                          <a:latin typeface="Arial"/>
                          <a:cs typeface="Arial"/>
                        </a:rPr>
                        <a:t>??2013 </a:t>
                      </a:r>
                      <a:r>
                        <a:rPr sz="1100" dirty="0">
                          <a:latin typeface="Arial"/>
                          <a:cs typeface="Arial"/>
                        </a:rPr>
                        <a:t>Coordonnées</a:t>
                      </a:r>
                      <a:r>
                        <a:rPr sz="1100" spc="-40" dirty="0">
                          <a:latin typeface="Arial"/>
                          <a:cs typeface="Arial"/>
                        </a:rPr>
                        <a:t> </a:t>
                      </a:r>
                      <a:r>
                        <a:rPr sz="1100" dirty="0">
                          <a:latin typeface="Arial"/>
                          <a:cs typeface="Arial"/>
                        </a:rPr>
                        <a:t>GPS</a:t>
                      </a:r>
                      <a:r>
                        <a:rPr sz="1100" spc="-35" dirty="0">
                          <a:latin typeface="Arial"/>
                          <a:cs typeface="Arial"/>
                        </a:rPr>
                        <a:t> </a:t>
                      </a:r>
                      <a:r>
                        <a:rPr sz="1100" spc="-50" dirty="0">
                          <a:latin typeface="Arial"/>
                          <a:cs typeface="Arial"/>
                        </a:rPr>
                        <a:t>:</a:t>
                      </a:r>
                      <a:endParaRPr sz="1100" dirty="0">
                        <a:latin typeface="Arial"/>
                        <a:cs typeface="Arial"/>
                      </a:endParaRPr>
                    </a:p>
                    <a:p>
                      <a:pPr marL="67945">
                        <a:lnSpc>
                          <a:spcPts val="1210"/>
                        </a:lnSpc>
                      </a:pPr>
                      <a:r>
                        <a:rPr sz="1100" dirty="0">
                          <a:latin typeface="Arial"/>
                          <a:cs typeface="Arial"/>
                        </a:rPr>
                        <a:t>N </a:t>
                      </a:r>
                      <a:r>
                        <a:rPr sz="1100" spc="-10" dirty="0">
                          <a:latin typeface="Arial"/>
                          <a:cs typeface="Arial"/>
                        </a:rPr>
                        <a:t>18°24,987</a:t>
                      </a:r>
                      <a:endParaRPr sz="1100" dirty="0">
                        <a:latin typeface="Arial"/>
                        <a:cs typeface="Arial"/>
                      </a:endParaRPr>
                    </a:p>
                    <a:p>
                      <a:pPr marL="67945">
                        <a:lnSpc>
                          <a:spcPts val="1260"/>
                        </a:lnSpc>
                      </a:pPr>
                      <a:r>
                        <a:rPr sz="1100" dirty="0">
                          <a:latin typeface="Arial"/>
                          <a:cs typeface="Arial"/>
                        </a:rPr>
                        <a:t>W</a:t>
                      </a:r>
                      <a:r>
                        <a:rPr sz="1100" spc="-5" dirty="0">
                          <a:latin typeface="Arial"/>
                          <a:cs typeface="Arial"/>
                        </a:rPr>
                        <a:t> </a:t>
                      </a:r>
                      <a:r>
                        <a:rPr sz="1100" dirty="0">
                          <a:latin typeface="Arial"/>
                          <a:cs typeface="Arial"/>
                        </a:rPr>
                        <a:t>73°</a:t>
                      </a:r>
                      <a:r>
                        <a:rPr sz="1100" spc="-5" dirty="0">
                          <a:latin typeface="Arial"/>
                          <a:cs typeface="Arial"/>
                        </a:rPr>
                        <a:t> </a:t>
                      </a:r>
                      <a:r>
                        <a:rPr sz="1100" spc="-10" dirty="0">
                          <a:latin typeface="Arial"/>
                          <a:cs typeface="Arial"/>
                        </a:rPr>
                        <a:t>13,985</a:t>
                      </a:r>
                      <a:endParaRPr sz="1100" dirty="0">
                        <a:latin typeface="Arial"/>
                        <a:cs typeface="Arial"/>
                      </a:endParaRPr>
                    </a:p>
                    <a:p>
                      <a:pPr marL="67945">
                        <a:lnSpc>
                          <a:spcPts val="1290"/>
                        </a:lnSpc>
                      </a:pPr>
                      <a:r>
                        <a:rPr sz="1100" dirty="0">
                          <a:latin typeface="Arial"/>
                          <a:cs typeface="Arial"/>
                        </a:rPr>
                        <a:t>Altitude</a:t>
                      </a:r>
                      <a:r>
                        <a:rPr sz="1100" spc="-15" dirty="0">
                          <a:latin typeface="Arial"/>
                          <a:cs typeface="Arial"/>
                        </a:rPr>
                        <a:t> </a:t>
                      </a:r>
                      <a:r>
                        <a:rPr sz="1100" dirty="0">
                          <a:latin typeface="Arial"/>
                          <a:cs typeface="Arial"/>
                        </a:rPr>
                        <a:t>:</a:t>
                      </a:r>
                      <a:r>
                        <a:rPr sz="1100" spc="-20" dirty="0">
                          <a:latin typeface="Arial"/>
                          <a:cs typeface="Arial"/>
                        </a:rPr>
                        <a:t> </a:t>
                      </a:r>
                      <a:r>
                        <a:rPr sz="1100" dirty="0">
                          <a:latin typeface="Arial"/>
                          <a:cs typeface="Arial"/>
                        </a:rPr>
                        <a:t>907</a:t>
                      </a:r>
                      <a:r>
                        <a:rPr sz="1100" spc="-20" dirty="0">
                          <a:latin typeface="Arial"/>
                          <a:cs typeface="Arial"/>
                        </a:rPr>
                        <a:t> </a:t>
                      </a:r>
                      <a:r>
                        <a:rPr sz="1100" spc="-50" dirty="0">
                          <a:latin typeface="Arial"/>
                          <a:cs typeface="Arial"/>
                        </a:rPr>
                        <a:t>m</a:t>
                      </a:r>
                      <a:endParaRPr sz="11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1647026">
                <a:tc>
                  <a:txBody>
                    <a:bodyPr/>
                    <a:lstStyle/>
                    <a:p>
                      <a:pPr marL="67945" marR="3239770">
                        <a:lnSpc>
                          <a:spcPct val="95900"/>
                        </a:lnSpc>
                        <a:spcBef>
                          <a:spcPts val="10"/>
                        </a:spcBef>
                      </a:pPr>
                      <a:r>
                        <a:rPr lang="fr-FR" sz="1100" u="sng" dirty="0">
                          <a:uFill>
                            <a:solidFill>
                              <a:srgbClr val="000000"/>
                            </a:solidFill>
                          </a:uFill>
                          <a:latin typeface="Arial"/>
                          <a:cs typeface="Arial"/>
                        </a:rPr>
                        <a:t>Seuil</a:t>
                      </a:r>
                      <a:r>
                        <a:rPr lang="fr-FR" sz="1100" u="sng" spc="-25" dirty="0">
                          <a:uFill>
                            <a:solidFill>
                              <a:srgbClr val="000000"/>
                            </a:solidFill>
                          </a:uFill>
                          <a:latin typeface="Arial"/>
                          <a:cs typeface="Arial"/>
                        </a:rPr>
                        <a:t> </a:t>
                      </a:r>
                      <a:r>
                        <a:rPr lang="fr-FR" sz="1100" u="sng" spc="-10" dirty="0">
                          <a:uFill>
                            <a:solidFill>
                              <a:srgbClr val="000000"/>
                            </a:solidFill>
                          </a:uFill>
                          <a:latin typeface="Arial"/>
                          <a:cs typeface="Arial"/>
                        </a:rPr>
                        <a:t>maçonné</a:t>
                      </a:r>
                      <a:r>
                        <a:rPr lang="fr-FR" sz="1100" spc="-10" dirty="0">
                          <a:latin typeface="Arial"/>
                          <a:cs typeface="Arial"/>
                        </a:rPr>
                        <a:t> </a:t>
                      </a:r>
                    </a:p>
                    <a:p>
                      <a:pPr marL="67945" marR="3239770">
                        <a:lnSpc>
                          <a:spcPct val="95900"/>
                        </a:lnSpc>
                        <a:spcBef>
                          <a:spcPts val="10"/>
                        </a:spcBef>
                      </a:pPr>
                      <a:r>
                        <a:rPr sz="1100" dirty="0" err="1">
                          <a:latin typeface="Arial"/>
                          <a:cs typeface="Arial"/>
                        </a:rPr>
                        <a:t>Largeur</a:t>
                      </a:r>
                      <a:r>
                        <a:rPr sz="1100" spc="-15" dirty="0">
                          <a:latin typeface="Arial"/>
                          <a:cs typeface="Arial"/>
                        </a:rPr>
                        <a:t> </a:t>
                      </a:r>
                      <a:r>
                        <a:rPr sz="1100" dirty="0">
                          <a:latin typeface="Arial"/>
                          <a:cs typeface="Arial"/>
                        </a:rPr>
                        <a:t>:</a:t>
                      </a:r>
                      <a:r>
                        <a:rPr sz="1100" spc="-15" dirty="0">
                          <a:latin typeface="Arial"/>
                          <a:cs typeface="Arial"/>
                        </a:rPr>
                        <a:t> </a:t>
                      </a:r>
                      <a:r>
                        <a:rPr sz="1100" spc="-10" dirty="0">
                          <a:latin typeface="Arial"/>
                          <a:cs typeface="Arial"/>
                        </a:rPr>
                        <a:t>0m50’</a:t>
                      </a:r>
                      <a:endParaRPr sz="1100" dirty="0">
                        <a:latin typeface="Arial"/>
                        <a:cs typeface="Arial"/>
                      </a:endParaRPr>
                    </a:p>
                    <a:p>
                      <a:pPr marL="67945">
                        <a:lnSpc>
                          <a:spcPts val="1260"/>
                        </a:lnSpc>
                      </a:pPr>
                      <a:r>
                        <a:rPr sz="1100" dirty="0">
                          <a:latin typeface="Arial"/>
                          <a:cs typeface="Arial"/>
                        </a:rPr>
                        <a:t>Hauteur</a:t>
                      </a:r>
                      <a:r>
                        <a:rPr sz="1100" spc="-5" dirty="0">
                          <a:latin typeface="Arial"/>
                          <a:cs typeface="Arial"/>
                        </a:rPr>
                        <a:t> </a:t>
                      </a:r>
                      <a:r>
                        <a:rPr sz="1100" dirty="0">
                          <a:latin typeface="Arial"/>
                          <a:cs typeface="Arial"/>
                        </a:rPr>
                        <a:t>au</a:t>
                      </a:r>
                      <a:r>
                        <a:rPr sz="1100" spc="-25" dirty="0">
                          <a:latin typeface="Arial"/>
                          <a:cs typeface="Arial"/>
                        </a:rPr>
                        <a:t> </a:t>
                      </a:r>
                      <a:r>
                        <a:rPr sz="1100" dirty="0">
                          <a:latin typeface="Arial"/>
                          <a:cs typeface="Arial"/>
                        </a:rPr>
                        <a:t>déversoir</a:t>
                      </a:r>
                      <a:r>
                        <a:rPr sz="1100" spc="-10" dirty="0">
                          <a:latin typeface="Arial"/>
                          <a:cs typeface="Arial"/>
                        </a:rPr>
                        <a:t> </a:t>
                      </a:r>
                      <a:r>
                        <a:rPr sz="1100" dirty="0">
                          <a:latin typeface="Arial"/>
                          <a:cs typeface="Arial"/>
                        </a:rPr>
                        <a:t>en</a:t>
                      </a:r>
                      <a:r>
                        <a:rPr sz="1100" spc="-40" dirty="0">
                          <a:latin typeface="Arial"/>
                          <a:cs typeface="Arial"/>
                        </a:rPr>
                        <a:t> </a:t>
                      </a:r>
                      <a:r>
                        <a:rPr sz="1100" dirty="0">
                          <a:latin typeface="Arial"/>
                          <a:cs typeface="Arial"/>
                        </a:rPr>
                        <a:t>amont</a:t>
                      </a:r>
                      <a:r>
                        <a:rPr sz="1100" spc="-15"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0,30m</a:t>
                      </a:r>
                      <a:r>
                        <a:rPr sz="1100" spc="-20" dirty="0">
                          <a:latin typeface="Arial"/>
                          <a:cs typeface="Arial"/>
                        </a:rPr>
                        <a:t> </a:t>
                      </a:r>
                      <a:r>
                        <a:rPr sz="1100" dirty="0">
                          <a:latin typeface="Arial"/>
                          <a:cs typeface="Arial"/>
                        </a:rPr>
                        <a:t>en</a:t>
                      </a:r>
                      <a:r>
                        <a:rPr sz="1100" spc="-15" dirty="0">
                          <a:latin typeface="Arial"/>
                          <a:cs typeface="Arial"/>
                        </a:rPr>
                        <a:t> </a:t>
                      </a:r>
                      <a:r>
                        <a:rPr sz="1100" dirty="0">
                          <a:latin typeface="Arial"/>
                          <a:cs typeface="Arial"/>
                        </a:rPr>
                        <a:t>aval</a:t>
                      </a:r>
                      <a:r>
                        <a:rPr sz="1100" spc="-25" dirty="0">
                          <a:latin typeface="Arial"/>
                          <a:cs typeface="Arial"/>
                        </a:rPr>
                        <a:t> </a:t>
                      </a:r>
                      <a:r>
                        <a:rPr sz="1100" dirty="0">
                          <a:latin typeface="Arial"/>
                          <a:cs typeface="Arial"/>
                        </a:rPr>
                        <a:t>:</a:t>
                      </a:r>
                      <a:r>
                        <a:rPr sz="1100" spc="-25" dirty="0">
                          <a:latin typeface="Arial"/>
                          <a:cs typeface="Arial"/>
                        </a:rPr>
                        <a:t> </a:t>
                      </a:r>
                      <a:r>
                        <a:rPr sz="1100" spc="-10" dirty="0">
                          <a:latin typeface="Arial"/>
                          <a:cs typeface="Arial"/>
                        </a:rPr>
                        <a:t>1,20m</a:t>
                      </a:r>
                      <a:endParaRPr sz="1100" dirty="0">
                        <a:latin typeface="Arial"/>
                        <a:cs typeface="Arial"/>
                      </a:endParaRPr>
                    </a:p>
                    <a:p>
                      <a:pPr>
                        <a:lnSpc>
                          <a:spcPct val="100000"/>
                        </a:lnSpc>
                        <a:spcBef>
                          <a:spcPts val="5"/>
                        </a:spcBef>
                      </a:pPr>
                      <a:endParaRPr sz="950" dirty="0">
                        <a:latin typeface="Times New Roman"/>
                        <a:cs typeface="Times New Roman"/>
                      </a:endParaRPr>
                    </a:p>
                    <a:p>
                      <a:pPr marL="67945">
                        <a:lnSpc>
                          <a:spcPts val="1175"/>
                        </a:lnSpc>
                      </a:pPr>
                      <a:r>
                        <a:rPr sz="1000" u="sng" dirty="0">
                          <a:uFill>
                            <a:solidFill>
                              <a:srgbClr val="000000"/>
                            </a:solidFill>
                          </a:uFill>
                          <a:latin typeface="Arial"/>
                          <a:cs typeface="Arial"/>
                        </a:rPr>
                        <a:t>+</a:t>
                      </a:r>
                      <a:r>
                        <a:rPr sz="1000" u="sng" spc="-30" dirty="0">
                          <a:uFill>
                            <a:solidFill>
                              <a:srgbClr val="000000"/>
                            </a:solidFill>
                          </a:uFill>
                          <a:latin typeface="Arial"/>
                          <a:cs typeface="Arial"/>
                        </a:rPr>
                        <a:t> </a:t>
                      </a:r>
                      <a:r>
                        <a:rPr sz="1000" u="sng" dirty="0">
                          <a:uFill>
                            <a:solidFill>
                              <a:srgbClr val="000000"/>
                            </a:solidFill>
                          </a:uFill>
                          <a:latin typeface="Arial"/>
                          <a:cs typeface="Arial"/>
                        </a:rPr>
                        <a:t>6</a:t>
                      </a:r>
                      <a:r>
                        <a:rPr sz="1000" u="sng" spc="-35" dirty="0">
                          <a:uFill>
                            <a:solidFill>
                              <a:srgbClr val="000000"/>
                            </a:solidFill>
                          </a:uFill>
                          <a:latin typeface="Arial"/>
                          <a:cs typeface="Arial"/>
                        </a:rPr>
                        <a:t> </a:t>
                      </a:r>
                      <a:r>
                        <a:rPr sz="1000" u="sng" dirty="0">
                          <a:uFill>
                            <a:solidFill>
                              <a:srgbClr val="000000"/>
                            </a:solidFill>
                          </a:uFill>
                          <a:latin typeface="Arial"/>
                          <a:cs typeface="Arial"/>
                        </a:rPr>
                        <a:t>drains</a:t>
                      </a:r>
                      <a:r>
                        <a:rPr sz="1000" u="sng" spc="-25" dirty="0">
                          <a:uFill>
                            <a:solidFill>
                              <a:srgbClr val="000000"/>
                            </a:solidFill>
                          </a:uFill>
                          <a:latin typeface="Arial"/>
                          <a:cs typeface="Arial"/>
                        </a:rPr>
                        <a:t> </a:t>
                      </a:r>
                      <a:r>
                        <a:rPr sz="1000" u="sng" dirty="0">
                          <a:uFill>
                            <a:solidFill>
                              <a:srgbClr val="000000"/>
                            </a:solidFill>
                          </a:uFill>
                          <a:latin typeface="Arial"/>
                          <a:cs typeface="Arial"/>
                        </a:rPr>
                        <a:t>avec</a:t>
                      </a:r>
                      <a:r>
                        <a:rPr sz="1000" u="sng" spc="-25" dirty="0">
                          <a:uFill>
                            <a:solidFill>
                              <a:srgbClr val="000000"/>
                            </a:solidFill>
                          </a:uFill>
                          <a:latin typeface="Arial"/>
                          <a:cs typeface="Arial"/>
                        </a:rPr>
                        <a:t> </a:t>
                      </a:r>
                      <a:r>
                        <a:rPr sz="1000" u="sng" dirty="0">
                          <a:uFill>
                            <a:solidFill>
                              <a:srgbClr val="000000"/>
                            </a:solidFill>
                          </a:uFill>
                          <a:latin typeface="Arial"/>
                          <a:cs typeface="Arial"/>
                        </a:rPr>
                        <a:t>barbacanes</a:t>
                      </a:r>
                      <a:r>
                        <a:rPr sz="1000" u="sng" spc="-30" dirty="0">
                          <a:uFill>
                            <a:solidFill>
                              <a:srgbClr val="000000"/>
                            </a:solidFill>
                          </a:uFill>
                          <a:latin typeface="Arial"/>
                          <a:cs typeface="Arial"/>
                        </a:rPr>
                        <a:t> </a:t>
                      </a:r>
                      <a:r>
                        <a:rPr sz="1000" u="sng" dirty="0">
                          <a:uFill>
                            <a:solidFill>
                              <a:srgbClr val="000000"/>
                            </a:solidFill>
                          </a:uFill>
                          <a:latin typeface="Arial"/>
                          <a:cs typeface="Arial"/>
                        </a:rPr>
                        <a:t>traversant</a:t>
                      </a:r>
                      <a:r>
                        <a:rPr sz="1000" u="sng" spc="-30" dirty="0">
                          <a:uFill>
                            <a:solidFill>
                              <a:srgbClr val="000000"/>
                            </a:solidFill>
                          </a:uFill>
                          <a:latin typeface="Arial"/>
                          <a:cs typeface="Arial"/>
                        </a:rPr>
                        <a:t> </a:t>
                      </a:r>
                      <a:r>
                        <a:rPr sz="1000" u="sng" dirty="0">
                          <a:uFill>
                            <a:solidFill>
                              <a:srgbClr val="000000"/>
                            </a:solidFill>
                          </a:uFill>
                          <a:latin typeface="Arial"/>
                          <a:cs typeface="Arial"/>
                        </a:rPr>
                        <a:t>le</a:t>
                      </a:r>
                      <a:r>
                        <a:rPr sz="1000" u="sng" spc="-20" dirty="0">
                          <a:uFill>
                            <a:solidFill>
                              <a:srgbClr val="000000"/>
                            </a:solidFill>
                          </a:uFill>
                          <a:latin typeface="Arial"/>
                          <a:cs typeface="Arial"/>
                        </a:rPr>
                        <a:t> seuil</a:t>
                      </a:r>
                      <a:endParaRPr sz="1000" dirty="0">
                        <a:latin typeface="Arial"/>
                        <a:cs typeface="Arial"/>
                      </a:endParaRPr>
                    </a:p>
                    <a:p>
                      <a:pPr marL="67945">
                        <a:lnSpc>
                          <a:spcPts val="1150"/>
                        </a:lnSpc>
                      </a:pPr>
                      <a:r>
                        <a:rPr sz="1000" u="sng" dirty="0">
                          <a:uFill>
                            <a:solidFill>
                              <a:srgbClr val="000000"/>
                            </a:solidFill>
                          </a:uFill>
                          <a:latin typeface="Arial"/>
                          <a:cs typeface="Arial"/>
                        </a:rPr>
                        <a:t>+</a:t>
                      </a:r>
                      <a:r>
                        <a:rPr sz="1000" u="sng" spc="-20" dirty="0">
                          <a:uFill>
                            <a:solidFill>
                              <a:srgbClr val="000000"/>
                            </a:solidFill>
                          </a:uFill>
                          <a:latin typeface="Arial"/>
                          <a:cs typeface="Arial"/>
                        </a:rPr>
                        <a:t> </a:t>
                      </a:r>
                      <a:r>
                        <a:rPr sz="1000" u="sng" dirty="0">
                          <a:uFill>
                            <a:solidFill>
                              <a:srgbClr val="000000"/>
                            </a:solidFill>
                          </a:uFill>
                          <a:latin typeface="Arial"/>
                          <a:cs typeface="Arial"/>
                        </a:rPr>
                        <a:t>Glacis</a:t>
                      </a:r>
                      <a:r>
                        <a:rPr sz="1000" spc="-10" dirty="0">
                          <a:latin typeface="Arial"/>
                          <a:cs typeface="Arial"/>
                        </a:rPr>
                        <a:t> </a:t>
                      </a:r>
                      <a:r>
                        <a:rPr sz="1000" dirty="0">
                          <a:latin typeface="Arial"/>
                          <a:cs typeface="Arial"/>
                        </a:rPr>
                        <a:t>:</a:t>
                      </a:r>
                      <a:r>
                        <a:rPr sz="1000" spc="-20" dirty="0">
                          <a:latin typeface="Arial"/>
                          <a:cs typeface="Arial"/>
                        </a:rPr>
                        <a:t> </a:t>
                      </a:r>
                      <a:r>
                        <a:rPr sz="1000" dirty="0">
                          <a:latin typeface="Arial"/>
                          <a:cs typeface="Arial"/>
                        </a:rPr>
                        <a:t>à</a:t>
                      </a:r>
                      <a:r>
                        <a:rPr sz="1000" spc="-25" dirty="0">
                          <a:latin typeface="Arial"/>
                          <a:cs typeface="Arial"/>
                        </a:rPr>
                        <a:t> </a:t>
                      </a:r>
                      <a:r>
                        <a:rPr sz="1000" spc="-10" dirty="0">
                          <a:latin typeface="Arial"/>
                          <a:cs typeface="Arial"/>
                        </a:rPr>
                        <a:t>faire</a:t>
                      </a:r>
                      <a:endParaRPr lang="fr-FR" sz="1000" spc="-10" dirty="0">
                        <a:latin typeface="Arial"/>
                        <a:cs typeface="Arial"/>
                      </a:endParaRPr>
                    </a:p>
                    <a:p>
                      <a:pPr marL="67945">
                        <a:lnSpc>
                          <a:spcPts val="1150"/>
                        </a:lnSpc>
                      </a:pPr>
                      <a:endParaRPr sz="1000" dirty="0">
                        <a:latin typeface="Arial"/>
                        <a:cs typeface="Arial"/>
                      </a:endParaRPr>
                    </a:p>
                    <a:p>
                      <a:pPr marL="67945">
                        <a:lnSpc>
                          <a:spcPts val="1150"/>
                        </a:lnSpc>
                      </a:pPr>
                      <a:r>
                        <a:rPr sz="1000" b="1" dirty="0">
                          <a:latin typeface="Arial"/>
                          <a:cs typeface="Arial"/>
                        </a:rPr>
                        <a:t>Capacité</a:t>
                      </a:r>
                      <a:r>
                        <a:rPr sz="1000" b="1" spc="35" dirty="0">
                          <a:latin typeface="Arial"/>
                          <a:cs typeface="Arial"/>
                        </a:rPr>
                        <a:t> </a:t>
                      </a:r>
                      <a:r>
                        <a:rPr sz="1000" b="1" dirty="0">
                          <a:latin typeface="Arial"/>
                          <a:cs typeface="Arial"/>
                        </a:rPr>
                        <a:t>de</a:t>
                      </a:r>
                      <a:r>
                        <a:rPr sz="1000" b="1" spc="40" dirty="0">
                          <a:latin typeface="Arial"/>
                          <a:cs typeface="Arial"/>
                        </a:rPr>
                        <a:t> </a:t>
                      </a:r>
                      <a:r>
                        <a:rPr sz="1000" b="1" dirty="0">
                          <a:latin typeface="Arial"/>
                          <a:cs typeface="Arial"/>
                        </a:rPr>
                        <a:t>stockage</a:t>
                      </a:r>
                      <a:r>
                        <a:rPr sz="1000" b="1" spc="40" dirty="0">
                          <a:latin typeface="Arial"/>
                          <a:cs typeface="Arial"/>
                        </a:rPr>
                        <a:t> </a:t>
                      </a:r>
                      <a:r>
                        <a:rPr sz="1000" b="1" dirty="0">
                          <a:latin typeface="Arial"/>
                          <a:cs typeface="Arial"/>
                        </a:rPr>
                        <a:t>amont/épisode</a:t>
                      </a:r>
                      <a:r>
                        <a:rPr sz="1000" b="1" spc="40" dirty="0">
                          <a:latin typeface="Arial"/>
                          <a:cs typeface="Arial"/>
                        </a:rPr>
                        <a:t> </a:t>
                      </a:r>
                      <a:r>
                        <a:rPr sz="1000" b="1" dirty="0">
                          <a:latin typeface="Arial"/>
                          <a:cs typeface="Arial"/>
                        </a:rPr>
                        <a:t>pluvieux</a:t>
                      </a:r>
                      <a:r>
                        <a:rPr sz="1000" b="1" spc="-15" dirty="0">
                          <a:latin typeface="Arial"/>
                          <a:cs typeface="Arial"/>
                        </a:rPr>
                        <a:t> </a:t>
                      </a:r>
                      <a:r>
                        <a:rPr sz="1000" b="1" dirty="0">
                          <a:latin typeface="Arial"/>
                          <a:cs typeface="Arial"/>
                        </a:rPr>
                        <a:t>:</a:t>
                      </a:r>
                      <a:r>
                        <a:rPr sz="1000" b="1" spc="45" dirty="0">
                          <a:latin typeface="Arial"/>
                          <a:cs typeface="Arial"/>
                        </a:rPr>
                        <a:t> </a:t>
                      </a:r>
                      <a:r>
                        <a:rPr sz="1000" b="1" dirty="0">
                          <a:latin typeface="Arial"/>
                          <a:cs typeface="Arial"/>
                        </a:rPr>
                        <a:t>….</a:t>
                      </a:r>
                      <a:r>
                        <a:rPr sz="1000" b="1" spc="50" dirty="0">
                          <a:latin typeface="Arial"/>
                          <a:cs typeface="Arial"/>
                        </a:rPr>
                        <a:t> </a:t>
                      </a:r>
                      <a:r>
                        <a:rPr sz="1000" b="1" dirty="0">
                          <a:latin typeface="Arial"/>
                          <a:cs typeface="Arial"/>
                        </a:rPr>
                        <a:t>m3</a:t>
                      </a:r>
                      <a:r>
                        <a:rPr sz="1000" b="1" spc="40" dirty="0">
                          <a:latin typeface="Arial"/>
                          <a:cs typeface="Arial"/>
                        </a:rPr>
                        <a:t> </a:t>
                      </a:r>
                      <a:r>
                        <a:rPr sz="1000" b="1" dirty="0">
                          <a:latin typeface="Arial"/>
                          <a:cs typeface="Arial"/>
                        </a:rPr>
                        <a:t>ou</a:t>
                      </a:r>
                      <a:r>
                        <a:rPr sz="1000" b="1" spc="40" dirty="0">
                          <a:latin typeface="Arial"/>
                          <a:cs typeface="Arial"/>
                        </a:rPr>
                        <a:t> </a:t>
                      </a:r>
                      <a:r>
                        <a:rPr sz="1000" b="1" dirty="0">
                          <a:latin typeface="Arial"/>
                          <a:cs typeface="Arial"/>
                        </a:rPr>
                        <a:t>….</a:t>
                      </a:r>
                      <a:r>
                        <a:rPr sz="1000" b="1" spc="50" dirty="0">
                          <a:latin typeface="Arial"/>
                          <a:cs typeface="Arial"/>
                        </a:rPr>
                        <a:t> </a:t>
                      </a:r>
                      <a:r>
                        <a:rPr sz="1000" b="1" dirty="0">
                          <a:latin typeface="Arial"/>
                          <a:cs typeface="Arial"/>
                        </a:rPr>
                        <a:t>gal</a:t>
                      </a:r>
                      <a:r>
                        <a:rPr sz="1000" b="1" spc="40" dirty="0">
                          <a:latin typeface="Arial"/>
                          <a:cs typeface="Arial"/>
                        </a:rPr>
                        <a:t> </a:t>
                      </a:r>
                      <a:r>
                        <a:rPr sz="1000" b="1" spc="-25" dirty="0">
                          <a:latin typeface="Arial"/>
                          <a:cs typeface="Arial"/>
                        </a:rPr>
                        <a:t>ou</a:t>
                      </a:r>
                      <a:endParaRPr sz="1000" dirty="0">
                        <a:latin typeface="Arial"/>
                        <a:cs typeface="Arial"/>
                      </a:endParaRPr>
                    </a:p>
                    <a:p>
                      <a:pPr marL="67945">
                        <a:lnSpc>
                          <a:spcPts val="1175"/>
                        </a:lnSpc>
                      </a:pPr>
                      <a:r>
                        <a:rPr sz="1000" b="1" dirty="0">
                          <a:latin typeface="Arial"/>
                          <a:cs typeface="Arial"/>
                        </a:rPr>
                        <a:t>….</a:t>
                      </a:r>
                      <a:r>
                        <a:rPr sz="1000" b="1" spc="-20" dirty="0">
                          <a:latin typeface="Arial"/>
                          <a:cs typeface="Arial"/>
                        </a:rPr>
                        <a:t> </a:t>
                      </a:r>
                      <a:r>
                        <a:rPr lang="fr-FR" sz="1000" b="1" spc="-10" dirty="0">
                          <a:latin typeface="Arial"/>
                          <a:cs typeface="Arial"/>
                        </a:rPr>
                        <a:t>D</a:t>
                      </a:r>
                      <a:r>
                        <a:rPr sz="1000" b="1" spc="-10" dirty="0">
                          <a:latin typeface="Arial"/>
                          <a:cs typeface="Arial"/>
                        </a:rPr>
                        <a:t>rums</a:t>
                      </a:r>
                      <a:endParaRPr sz="1000" dirty="0">
                        <a:latin typeface="Arial"/>
                        <a:cs typeface="Arial"/>
                      </a:endParaRPr>
                    </a:p>
                  </a:txBody>
                  <a:tcPr marL="0" marR="0" marT="12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0" marR="542290">
                        <a:lnSpc>
                          <a:spcPct val="95800"/>
                        </a:lnSpc>
                        <a:spcBef>
                          <a:spcPts val="15"/>
                        </a:spcBef>
                      </a:pPr>
                      <a:r>
                        <a:rPr sz="1100" u="sng" dirty="0">
                          <a:uFill>
                            <a:solidFill>
                              <a:srgbClr val="000000"/>
                            </a:solidFill>
                          </a:uFill>
                          <a:latin typeface="Arial"/>
                          <a:cs typeface="Arial"/>
                        </a:rPr>
                        <a:t>Bassin</a:t>
                      </a:r>
                      <a:r>
                        <a:rPr sz="1100" u="sng" spc="-20" dirty="0">
                          <a:uFill>
                            <a:solidFill>
                              <a:srgbClr val="000000"/>
                            </a:solidFill>
                          </a:uFill>
                          <a:latin typeface="Arial"/>
                          <a:cs typeface="Arial"/>
                        </a:rPr>
                        <a:t> </a:t>
                      </a:r>
                      <a:r>
                        <a:rPr sz="1100" u="sng" dirty="0">
                          <a:uFill>
                            <a:solidFill>
                              <a:srgbClr val="000000"/>
                            </a:solidFill>
                          </a:uFill>
                          <a:latin typeface="Arial"/>
                          <a:cs typeface="Arial"/>
                        </a:rPr>
                        <a:t>en</a:t>
                      </a:r>
                      <a:r>
                        <a:rPr sz="1100" u="sng" spc="-15" dirty="0">
                          <a:uFill>
                            <a:solidFill>
                              <a:srgbClr val="000000"/>
                            </a:solidFill>
                          </a:uFill>
                          <a:latin typeface="Arial"/>
                          <a:cs typeface="Arial"/>
                        </a:rPr>
                        <a:t> </a:t>
                      </a:r>
                      <a:r>
                        <a:rPr sz="1100" u="sng" spc="-20" dirty="0">
                          <a:uFill>
                            <a:solidFill>
                              <a:srgbClr val="000000"/>
                            </a:solidFill>
                          </a:uFill>
                          <a:latin typeface="Arial"/>
                          <a:cs typeface="Arial"/>
                        </a:rPr>
                        <a:t>aval</a:t>
                      </a:r>
                      <a:r>
                        <a:rPr sz="1100" spc="-20" dirty="0">
                          <a:latin typeface="Arial"/>
                          <a:cs typeface="Arial"/>
                        </a:rPr>
                        <a:t> </a:t>
                      </a:r>
                      <a:r>
                        <a:rPr sz="1100" dirty="0">
                          <a:latin typeface="Arial"/>
                          <a:cs typeface="Arial"/>
                        </a:rPr>
                        <a:t>Longueur</a:t>
                      </a:r>
                      <a:r>
                        <a:rPr sz="1100" spc="-15" dirty="0">
                          <a:latin typeface="Arial"/>
                          <a:cs typeface="Arial"/>
                        </a:rPr>
                        <a:t> </a:t>
                      </a:r>
                      <a:r>
                        <a:rPr sz="1100" dirty="0">
                          <a:latin typeface="Arial"/>
                          <a:cs typeface="Arial"/>
                        </a:rPr>
                        <a:t>:</a:t>
                      </a:r>
                      <a:r>
                        <a:rPr sz="1100" spc="-5" dirty="0">
                          <a:latin typeface="Arial"/>
                          <a:cs typeface="Arial"/>
                        </a:rPr>
                        <a:t> </a:t>
                      </a:r>
                      <a:r>
                        <a:rPr sz="1100" dirty="0">
                          <a:latin typeface="Arial"/>
                          <a:cs typeface="Arial"/>
                        </a:rPr>
                        <a:t>6</a:t>
                      </a:r>
                      <a:r>
                        <a:rPr sz="1100" spc="-15" dirty="0">
                          <a:latin typeface="Arial"/>
                          <a:cs typeface="Arial"/>
                        </a:rPr>
                        <a:t> </a:t>
                      </a:r>
                      <a:r>
                        <a:rPr sz="1100" spc="-50" dirty="0">
                          <a:latin typeface="Arial"/>
                          <a:cs typeface="Arial"/>
                        </a:rPr>
                        <a:t>m </a:t>
                      </a:r>
                      <a:r>
                        <a:rPr sz="1100" dirty="0">
                          <a:latin typeface="Arial"/>
                          <a:cs typeface="Arial"/>
                        </a:rPr>
                        <a:t>Largeur</a:t>
                      </a:r>
                      <a:r>
                        <a:rPr sz="1100" spc="-15" dirty="0">
                          <a:latin typeface="Arial"/>
                          <a:cs typeface="Arial"/>
                        </a:rPr>
                        <a:t> </a:t>
                      </a:r>
                      <a:r>
                        <a:rPr sz="1100" dirty="0">
                          <a:latin typeface="Arial"/>
                          <a:cs typeface="Arial"/>
                        </a:rPr>
                        <a:t>:</a:t>
                      </a:r>
                      <a:r>
                        <a:rPr sz="1100" spc="-10" dirty="0">
                          <a:latin typeface="Arial"/>
                          <a:cs typeface="Arial"/>
                        </a:rPr>
                        <a:t> </a:t>
                      </a:r>
                      <a:r>
                        <a:rPr sz="1100" dirty="0">
                          <a:latin typeface="Arial"/>
                          <a:cs typeface="Arial"/>
                        </a:rPr>
                        <a:t>4</a:t>
                      </a:r>
                      <a:r>
                        <a:rPr sz="1100" spc="-15" dirty="0">
                          <a:latin typeface="Arial"/>
                          <a:cs typeface="Arial"/>
                        </a:rPr>
                        <a:t> </a:t>
                      </a:r>
                      <a:r>
                        <a:rPr sz="1100" spc="-50" dirty="0">
                          <a:latin typeface="Arial"/>
                          <a:cs typeface="Arial"/>
                        </a:rPr>
                        <a:t>m </a:t>
                      </a:r>
                      <a:r>
                        <a:rPr sz="1100" dirty="0">
                          <a:latin typeface="Arial"/>
                          <a:cs typeface="Arial"/>
                        </a:rPr>
                        <a:t>Hauteur</a:t>
                      </a:r>
                      <a:r>
                        <a:rPr sz="1100" spc="-25" dirty="0">
                          <a:latin typeface="Arial"/>
                          <a:cs typeface="Arial"/>
                        </a:rPr>
                        <a:t> </a:t>
                      </a:r>
                      <a:r>
                        <a:rPr sz="1100" dirty="0">
                          <a:latin typeface="Arial"/>
                          <a:cs typeface="Arial"/>
                        </a:rPr>
                        <a:t>:</a:t>
                      </a:r>
                      <a:r>
                        <a:rPr sz="1100" spc="-5" dirty="0">
                          <a:latin typeface="Arial"/>
                          <a:cs typeface="Arial"/>
                        </a:rPr>
                        <a:t> </a:t>
                      </a:r>
                      <a:r>
                        <a:rPr sz="1100" dirty="0">
                          <a:latin typeface="Arial"/>
                          <a:cs typeface="Arial"/>
                        </a:rPr>
                        <a:t>2</a:t>
                      </a:r>
                      <a:r>
                        <a:rPr sz="1100" spc="-25" dirty="0">
                          <a:latin typeface="Arial"/>
                          <a:cs typeface="Arial"/>
                        </a:rPr>
                        <a:t> </a:t>
                      </a:r>
                      <a:r>
                        <a:rPr sz="1100" spc="-50" dirty="0">
                          <a:latin typeface="Arial"/>
                          <a:cs typeface="Arial"/>
                        </a:rPr>
                        <a:t>m </a:t>
                      </a:r>
                      <a:r>
                        <a:rPr sz="1100" dirty="0">
                          <a:latin typeface="Arial"/>
                          <a:cs typeface="Arial"/>
                        </a:rPr>
                        <a:t>Volume</a:t>
                      </a:r>
                      <a:r>
                        <a:rPr sz="1100" spc="-10"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48</a:t>
                      </a:r>
                      <a:r>
                        <a:rPr sz="1100" spc="-20" dirty="0">
                          <a:latin typeface="Arial"/>
                          <a:cs typeface="Arial"/>
                        </a:rPr>
                        <a:t> </a:t>
                      </a:r>
                      <a:r>
                        <a:rPr sz="1100" spc="-25" dirty="0">
                          <a:latin typeface="Arial"/>
                          <a:cs typeface="Arial"/>
                        </a:rPr>
                        <a:t>m3 </a:t>
                      </a:r>
                      <a:r>
                        <a:rPr sz="1100" dirty="0">
                          <a:latin typeface="Arial"/>
                          <a:cs typeface="Arial"/>
                        </a:rPr>
                        <a:t>ou</a:t>
                      </a:r>
                      <a:r>
                        <a:rPr sz="1100" spc="-10" dirty="0">
                          <a:latin typeface="Arial"/>
                          <a:cs typeface="Arial"/>
                        </a:rPr>
                        <a:t> </a:t>
                      </a:r>
                      <a:r>
                        <a:rPr sz="1100" dirty="0">
                          <a:latin typeface="Arial"/>
                          <a:cs typeface="Arial"/>
                        </a:rPr>
                        <a:t>12</a:t>
                      </a:r>
                      <a:r>
                        <a:rPr sz="1100" spc="-5" dirty="0">
                          <a:latin typeface="Arial"/>
                          <a:cs typeface="Arial"/>
                        </a:rPr>
                        <a:t> </a:t>
                      </a:r>
                      <a:r>
                        <a:rPr sz="1100" dirty="0">
                          <a:latin typeface="Arial"/>
                          <a:cs typeface="Arial"/>
                        </a:rPr>
                        <a:t>698</a:t>
                      </a:r>
                      <a:r>
                        <a:rPr sz="1100" spc="-15" dirty="0">
                          <a:latin typeface="Arial"/>
                          <a:cs typeface="Arial"/>
                        </a:rPr>
                        <a:t> </a:t>
                      </a:r>
                      <a:r>
                        <a:rPr sz="1100" spc="-25" dirty="0">
                          <a:latin typeface="Arial"/>
                          <a:cs typeface="Arial"/>
                        </a:rPr>
                        <a:t>gal</a:t>
                      </a:r>
                      <a:endParaRPr sz="1100">
                        <a:latin typeface="Arial"/>
                        <a:cs typeface="Arial"/>
                      </a:endParaRPr>
                    </a:p>
                    <a:p>
                      <a:pPr marL="69850">
                        <a:lnSpc>
                          <a:spcPts val="1270"/>
                        </a:lnSpc>
                      </a:pPr>
                      <a:r>
                        <a:rPr sz="1100" dirty="0">
                          <a:latin typeface="Arial"/>
                          <a:cs typeface="Arial"/>
                        </a:rPr>
                        <a:t>ou</a:t>
                      </a:r>
                      <a:r>
                        <a:rPr sz="1100" spc="-10" dirty="0">
                          <a:latin typeface="Arial"/>
                          <a:cs typeface="Arial"/>
                        </a:rPr>
                        <a:t> </a:t>
                      </a:r>
                      <a:r>
                        <a:rPr sz="1100" dirty="0">
                          <a:latin typeface="Arial"/>
                          <a:cs typeface="Arial"/>
                        </a:rPr>
                        <a:t>211</a:t>
                      </a:r>
                      <a:r>
                        <a:rPr sz="1100" spc="-5" dirty="0">
                          <a:latin typeface="Arial"/>
                          <a:cs typeface="Arial"/>
                        </a:rPr>
                        <a:t> </a:t>
                      </a:r>
                      <a:r>
                        <a:rPr sz="1100" spc="-10" dirty="0">
                          <a:latin typeface="Arial"/>
                          <a:cs typeface="Arial"/>
                        </a:rPr>
                        <a:t>drums</a:t>
                      </a:r>
                      <a:endParaRPr sz="110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5730992">
                <a:tc gridSpan="2">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spcBef>
                          <a:spcPts val="10"/>
                        </a:spcBef>
                      </a:pPr>
                      <a:endParaRPr sz="1100" dirty="0">
                        <a:latin typeface="Times New Roman"/>
                        <a:cs typeface="Times New Roman"/>
                      </a:endParaRPr>
                    </a:p>
                    <a:p>
                      <a:pPr marL="67945" marR="2846705" algn="just">
                        <a:lnSpc>
                          <a:spcPct val="95800"/>
                        </a:lnSpc>
                        <a:spcBef>
                          <a:spcPts val="5"/>
                        </a:spcBef>
                      </a:pPr>
                      <a:endParaRPr lang="fr-FR" sz="1100" dirty="0">
                        <a:latin typeface="Arial"/>
                        <a:cs typeface="Arial"/>
                      </a:endParaRPr>
                    </a:p>
                    <a:p>
                      <a:pPr marL="67945" marR="2846705" algn="just">
                        <a:lnSpc>
                          <a:spcPct val="95800"/>
                        </a:lnSpc>
                        <a:spcBef>
                          <a:spcPts val="5"/>
                        </a:spcBef>
                      </a:pPr>
                      <a:r>
                        <a:rPr sz="1400" dirty="0">
                          <a:latin typeface="Arial"/>
                          <a:cs typeface="Arial"/>
                        </a:rPr>
                        <a:t>Le</a:t>
                      </a:r>
                      <a:r>
                        <a:rPr sz="1400" spc="15" dirty="0">
                          <a:latin typeface="Arial"/>
                          <a:cs typeface="Arial"/>
                        </a:rPr>
                        <a:t> </a:t>
                      </a:r>
                      <a:r>
                        <a:rPr sz="1400" dirty="0">
                          <a:latin typeface="Arial"/>
                          <a:cs typeface="Arial"/>
                        </a:rPr>
                        <a:t>seuil</a:t>
                      </a:r>
                      <a:r>
                        <a:rPr sz="1400" spc="20" dirty="0">
                          <a:latin typeface="Arial"/>
                          <a:cs typeface="Arial"/>
                        </a:rPr>
                        <a:t> </a:t>
                      </a:r>
                      <a:r>
                        <a:rPr sz="1400" dirty="0">
                          <a:latin typeface="Arial"/>
                          <a:cs typeface="Arial"/>
                        </a:rPr>
                        <a:t>est</a:t>
                      </a:r>
                      <a:r>
                        <a:rPr sz="1400" spc="25" dirty="0">
                          <a:latin typeface="Arial"/>
                          <a:cs typeface="Arial"/>
                        </a:rPr>
                        <a:t> </a:t>
                      </a:r>
                      <a:r>
                        <a:rPr sz="1400" dirty="0">
                          <a:latin typeface="Arial"/>
                          <a:cs typeface="Arial"/>
                        </a:rPr>
                        <a:t>percé</a:t>
                      </a:r>
                      <a:r>
                        <a:rPr sz="1400" spc="20" dirty="0">
                          <a:latin typeface="Arial"/>
                          <a:cs typeface="Arial"/>
                        </a:rPr>
                        <a:t> </a:t>
                      </a:r>
                      <a:r>
                        <a:rPr sz="1400" dirty="0">
                          <a:latin typeface="Arial"/>
                          <a:cs typeface="Arial"/>
                        </a:rPr>
                        <a:t>de</a:t>
                      </a:r>
                      <a:r>
                        <a:rPr sz="1400" spc="10" dirty="0">
                          <a:latin typeface="Arial"/>
                          <a:cs typeface="Arial"/>
                        </a:rPr>
                        <a:t> </a:t>
                      </a:r>
                      <a:r>
                        <a:rPr sz="1400" dirty="0">
                          <a:latin typeface="Arial"/>
                          <a:cs typeface="Arial"/>
                        </a:rPr>
                        <a:t>barbacanes</a:t>
                      </a:r>
                      <a:r>
                        <a:rPr sz="1400" spc="20" dirty="0">
                          <a:latin typeface="Arial"/>
                          <a:cs typeface="Arial"/>
                        </a:rPr>
                        <a:t> </a:t>
                      </a:r>
                      <a:r>
                        <a:rPr sz="1400" dirty="0">
                          <a:latin typeface="Arial"/>
                          <a:cs typeface="Arial"/>
                        </a:rPr>
                        <a:t>pour</a:t>
                      </a:r>
                      <a:r>
                        <a:rPr sz="1400" spc="20" dirty="0">
                          <a:latin typeface="Arial"/>
                          <a:cs typeface="Arial"/>
                        </a:rPr>
                        <a:t> </a:t>
                      </a:r>
                      <a:r>
                        <a:rPr sz="1400" spc="-10" dirty="0">
                          <a:latin typeface="Arial"/>
                          <a:cs typeface="Arial"/>
                        </a:rPr>
                        <a:t>recueillir </a:t>
                      </a:r>
                      <a:r>
                        <a:rPr sz="1400" dirty="0">
                          <a:latin typeface="Arial"/>
                          <a:cs typeface="Arial"/>
                        </a:rPr>
                        <a:t>l’eau</a:t>
                      </a:r>
                      <a:r>
                        <a:rPr sz="1400" spc="295" dirty="0">
                          <a:latin typeface="Arial"/>
                          <a:cs typeface="Arial"/>
                        </a:rPr>
                        <a:t> </a:t>
                      </a:r>
                      <a:r>
                        <a:rPr sz="1400" dirty="0">
                          <a:latin typeface="Arial"/>
                          <a:cs typeface="Arial"/>
                        </a:rPr>
                        <a:t>infiltrée</a:t>
                      </a:r>
                      <a:r>
                        <a:rPr sz="1400" spc="300" dirty="0">
                          <a:latin typeface="Arial"/>
                          <a:cs typeface="Arial"/>
                        </a:rPr>
                        <a:t> </a:t>
                      </a:r>
                      <a:r>
                        <a:rPr sz="1400" dirty="0">
                          <a:latin typeface="Arial"/>
                          <a:cs typeface="Arial"/>
                        </a:rPr>
                        <a:t>dans</a:t>
                      </a:r>
                      <a:r>
                        <a:rPr sz="1400" spc="300" dirty="0">
                          <a:latin typeface="Arial"/>
                          <a:cs typeface="Arial"/>
                        </a:rPr>
                        <a:t> </a:t>
                      </a:r>
                      <a:r>
                        <a:rPr sz="1400" dirty="0">
                          <a:latin typeface="Arial"/>
                          <a:cs typeface="Arial"/>
                        </a:rPr>
                        <a:t>des</a:t>
                      </a:r>
                      <a:r>
                        <a:rPr sz="1400" spc="285" dirty="0">
                          <a:latin typeface="Arial"/>
                          <a:cs typeface="Arial"/>
                        </a:rPr>
                        <a:t> </a:t>
                      </a:r>
                      <a:r>
                        <a:rPr sz="1400" dirty="0">
                          <a:latin typeface="Arial"/>
                          <a:cs typeface="Arial"/>
                        </a:rPr>
                        <a:t>drains</a:t>
                      </a:r>
                      <a:r>
                        <a:rPr sz="1400" spc="285" dirty="0">
                          <a:latin typeface="Arial"/>
                          <a:cs typeface="Arial"/>
                        </a:rPr>
                        <a:t> </a:t>
                      </a:r>
                      <a:r>
                        <a:rPr sz="1400" dirty="0">
                          <a:latin typeface="Arial"/>
                          <a:cs typeface="Arial"/>
                        </a:rPr>
                        <a:t>en</a:t>
                      </a:r>
                      <a:r>
                        <a:rPr sz="1400" spc="285" dirty="0">
                          <a:latin typeface="Arial"/>
                          <a:cs typeface="Arial"/>
                        </a:rPr>
                        <a:t> </a:t>
                      </a:r>
                      <a:r>
                        <a:rPr sz="1400" dirty="0">
                          <a:latin typeface="Arial"/>
                          <a:cs typeface="Arial"/>
                        </a:rPr>
                        <a:t>amont.</a:t>
                      </a:r>
                      <a:r>
                        <a:rPr sz="1400" spc="325" dirty="0">
                          <a:latin typeface="Arial"/>
                          <a:cs typeface="Arial"/>
                        </a:rPr>
                        <a:t> </a:t>
                      </a:r>
                      <a:r>
                        <a:rPr sz="1400" spc="-25" dirty="0">
                          <a:latin typeface="Arial"/>
                          <a:cs typeface="Arial"/>
                        </a:rPr>
                        <a:t>Ce </a:t>
                      </a:r>
                      <a:r>
                        <a:rPr sz="1400" dirty="0">
                          <a:latin typeface="Arial"/>
                          <a:cs typeface="Arial"/>
                        </a:rPr>
                        <a:t>dispositif</a:t>
                      </a:r>
                      <a:r>
                        <a:rPr sz="1400" spc="375" dirty="0">
                          <a:latin typeface="Arial"/>
                          <a:cs typeface="Arial"/>
                        </a:rPr>
                        <a:t> </a:t>
                      </a:r>
                      <a:r>
                        <a:rPr sz="1400" dirty="0">
                          <a:latin typeface="Arial"/>
                          <a:cs typeface="Arial"/>
                        </a:rPr>
                        <a:t>permet</a:t>
                      </a:r>
                      <a:r>
                        <a:rPr sz="1400" spc="375" dirty="0">
                          <a:latin typeface="Arial"/>
                          <a:cs typeface="Arial"/>
                        </a:rPr>
                        <a:t> </a:t>
                      </a:r>
                      <a:r>
                        <a:rPr sz="1400" dirty="0">
                          <a:latin typeface="Arial"/>
                          <a:cs typeface="Arial"/>
                        </a:rPr>
                        <a:t>un</a:t>
                      </a:r>
                      <a:r>
                        <a:rPr sz="1400" spc="365" dirty="0">
                          <a:latin typeface="Arial"/>
                          <a:cs typeface="Arial"/>
                        </a:rPr>
                        <a:t> </a:t>
                      </a:r>
                      <a:r>
                        <a:rPr sz="1400" dirty="0">
                          <a:latin typeface="Arial"/>
                          <a:cs typeface="Arial"/>
                        </a:rPr>
                        <a:t>ressuyage</a:t>
                      </a:r>
                      <a:r>
                        <a:rPr sz="1400" spc="365" dirty="0">
                          <a:latin typeface="Arial"/>
                          <a:cs typeface="Arial"/>
                        </a:rPr>
                        <a:t> </a:t>
                      </a:r>
                      <a:r>
                        <a:rPr sz="1400" dirty="0">
                          <a:latin typeface="Arial"/>
                          <a:cs typeface="Arial"/>
                        </a:rPr>
                        <a:t>rapide</a:t>
                      </a:r>
                      <a:r>
                        <a:rPr sz="1400" spc="375" dirty="0">
                          <a:latin typeface="Arial"/>
                          <a:cs typeface="Arial"/>
                        </a:rPr>
                        <a:t> </a:t>
                      </a:r>
                      <a:r>
                        <a:rPr sz="1400" dirty="0">
                          <a:latin typeface="Arial"/>
                          <a:cs typeface="Arial"/>
                        </a:rPr>
                        <a:t>de</a:t>
                      </a:r>
                      <a:r>
                        <a:rPr sz="1400" spc="370" dirty="0">
                          <a:latin typeface="Arial"/>
                          <a:cs typeface="Arial"/>
                        </a:rPr>
                        <a:t> </a:t>
                      </a:r>
                      <a:r>
                        <a:rPr sz="1400" spc="-25" dirty="0">
                          <a:latin typeface="Arial"/>
                          <a:cs typeface="Arial"/>
                        </a:rPr>
                        <a:t>la </a:t>
                      </a:r>
                      <a:r>
                        <a:rPr sz="1400" dirty="0">
                          <a:latin typeface="Arial"/>
                          <a:cs typeface="Arial"/>
                        </a:rPr>
                        <a:t>terrasse</a:t>
                      </a:r>
                      <a:r>
                        <a:rPr sz="1400" spc="-30" dirty="0">
                          <a:latin typeface="Arial"/>
                          <a:cs typeface="Arial"/>
                        </a:rPr>
                        <a:t> </a:t>
                      </a:r>
                      <a:r>
                        <a:rPr sz="1400" dirty="0">
                          <a:latin typeface="Arial"/>
                          <a:cs typeface="Arial"/>
                        </a:rPr>
                        <a:t>fertile</a:t>
                      </a:r>
                      <a:r>
                        <a:rPr sz="1400" spc="-20" dirty="0">
                          <a:latin typeface="Arial"/>
                          <a:cs typeface="Arial"/>
                        </a:rPr>
                        <a:t> </a:t>
                      </a:r>
                      <a:r>
                        <a:rPr sz="1400" dirty="0">
                          <a:latin typeface="Arial"/>
                          <a:cs typeface="Arial"/>
                        </a:rPr>
                        <a:t>en</a:t>
                      </a:r>
                      <a:r>
                        <a:rPr sz="1400" spc="-20" dirty="0">
                          <a:latin typeface="Arial"/>
                          <a:cs typeface="Arial"/>
                        </a:rPr>
                        <a:t> </a:t>
                      </a:r>
                      <a:r>
                        <a:rPr sz="1400" spc="-10" dirty="0">
                          <a:latin typeface="Arial"/>
                          <a:cs typeface="Arial"/>
                        </a:rPr>
                        <a:t>amont.</a:t>
                      </a:r>
                      <a:endParaRPr sz="14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pic>
        <p:nvPicPr>
          <p:cNvPr id="6" name="object 6"/>
          <p:cNvPicPr/>
          <p:nvPr/>
        </p:nvPicPr>
        <p:blipFill>
          <a:blip r:embed="rId2" cstate="print"/>
          <a:stretch>
            <a:fillRect/>
          </a:stretch>
        </p:blipFill>
        <p:spPr>
          <a:xfrm>
            <a:off x="901063" y="4547234"/>
            <a:ext cx="4601427" cy="3818891"/>
          </a:xfrm>
          <a:prstGeom prst="rect">
            <a:avLst/>
          </a:prstGeom>
        </p:spPr>
      </p:pic>
      <p:grpSp>
        <p:nvGrpSpPr>
          <p:cNvPr id="7" name="object 7"/>
          <p:cNvGrpSpPr/>
          <p:nvPr/>
        </p:nvGrpSpPr>
        <p:grpSpPr>
          <a:xfrm>
            <a:off x="6213691" y="6642100"/>
            <a:ext cx="2305050" cy="1724025"/>
            <a:chOff x="3990340" y="7854315"/>
            <a:chExt cx="2305050" cy="1724025"/>
          </a:xfrm>
        </p:grpSpPr>
        <p:pic>
          <p:nvPicPr>
            <p:cNvPr id="8" name="object 8"/>
            <p:cNvPicPr/>
            <p:nvPr/>
          </p:nvPicPr>
          <p:blipFill>
            <a:blip r:embed="rId3" cstate="print"/>
            <a:stretch>
              <a:fillRect/>
            </a:stretch>
          </p:blipFill>
          <p:spPr>
            <a:xfrm>
              <a:off x="3990340" y="7854315"/>
              <a:ext cx="2305050" cy="1724025"/>
            </a:xfrm>
            <a:prstGeom prst="rect">
              <a:avLst/>
            </a:prstGeom>
          </p:spPr>
        </p:pic>
        <p:pic>
          <p:nvPicPr>
            <p:cNvPr id="9" name="object 9"/>
            <p:cNvPicPr/>
            <p:nvPr/>
          </p:nvPicPr>
          <p:blipFill>
            <a:blip r:embed="rId4" cstate="print"/>
            <a:stretch>
              <a:fillRect/>
            </a:stretch>
          </p:blipFill>
          <p:spPr>
            <a:xfrm>
              <a:off x="4663440" y="8531225"/>
              <a:ext cx="247650" cy="247650"/>
            </a:xfrm>
            <a:prstGeom prst="rect">
              <a:avLst/>
            </a:prstGeom>
          </p:spPr>
        </p:pic>
        <p:pic>
          <p:nvPicPr>
            <p:cNvPr id="10" name="object 10"/>
            <p:cNvPicPr/>
            <p:nvPr/>
          </p:nvPicPr>
          <p:blipFill>
            <a:blip r:embed="rId4" cstate="print"/>
            <a:stretch>
              <a:fillRect/>
            </a:stretch>
          </p:blipFill>
          <p:spPr>
            <a:xfrm>
              <a:off x="5695315" y="8529955"/>
              <a:ext cx="247650" cy="247650"/>
            </a:xfrm>
            <a:prstGeom prst="rect">
              <a:avLst/>
            </a:prstGeom>
          </p:spPr>
        </p:pic>
        <p:pic>
          <p:nvPicPr>
            <p:cNvPr id="11" name="object 11"/>
            <p:cNvPicPr/>
            <p:nvPr/>
          </p:nvPicPr>
          <p:blipFill>
            <a:blip r:embed="rId4" cstate="print"/>
            <a:stretch>
              <a:fillRect/>
            </a:stretch>
          </p:blipFill>
          <p:spPr>
            <a:xfrm>
              <a:off x="5123815" y="8529955"/>
              <a:ext cx="247650" cy="247650"/>
            </a:xfrm>
            <a:prstGeom prst="rect">
              <a:avLst/>
            </a:prstGeom>
          </p:spPr>
        </p:pic>
      </p:grpSp>
      <p:sp>
        <p:nvSpPr>
          <p:cNvPr id="2" name="Rectangle 1">
            <a:extLst>
              <a:ext uri="{FF2B5EF4-FFF2-40B4-BE49-F238E27FC236}">
                <a16:creationId xmlns:a16="http://schemas.microsoft.com/office/drawing/2014/main" id="{667DC06C-65FC-9139-21A0-B28A40080544}"/>
              </a:ext>
            </a:extLst>
          </p:cNvPr>
          <p:cNvSpPr/>
          <p:nvPr/>
        </p:nvSpPr>
        <p:spPr>
          <a:xfrm>
            <a:off x="899464" y="3489070"/>
            <a:ext cx="5437836" cy="5622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B986202A-18E1-DD61-0752-1F8E52E0E939}"/>
              </a:ext>
            </a:extLst>
          </p:cNvPr>
          <p:cNvSpPr txBox="1"/>
          <p:nvPr/>
        </p:nvSpPr>
        <p:spPr>
          <a:xfrm>
            <a:off x="8318500" y="165100"/>
            <a:ext cx="1828800" cy="369332"/>
          </a:xfrm>
          <a:prstGeom prst="rect">
            <a:avLst/>
          </a:prstGeom>
          <a:solidFill>
            <a:schemeClr val="bg2"/>
          </a:solidFill>
        </p:spPr>
        <p:txBody>
          <a:bodyPr wrap="square" rtlCol="0">
            <a:spAutoFit/>
          </a:bodyPr>
          <a:lstStyle/>
          <a:p>
            <a:r>
              <a:rPr lang="fr-FR" dirty="0">
                <a:hlinkClick r:id="rId5" action="ppaction://hlinksldjump"/>
              </a:rPr>
              <a:t>Retour à l’index</a:t>
            </a:r>
            <a:endParaRPr lang="fr-F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150998" y="3534790"/>
            <a:ext cx="641985" cy="146685"/>
          </a:xfrm>
          <a:custGeom>
            <a:avLst/>
            <a:gdLst/>
            <a:ahLst/>
            <a:cxnLst/>
            <a:rect l="l" t="t" r="r" b="b"/>
            <a:pathLst>
              <a:path w="641985" h="146685">
                <a:moveTo>
                  <a:pt x="641604" y="0"/>
                </a:moveTo>
                <a:lnTo>
                  <a:pt x="0" y="0"/>
                </a:lnTo>
                <a:lnTo>
                  <a:pt x="0" y="146303"/>
                </a:lnTo>
                <a:lnTo>
                  <a:pt x="641604" y="146303"/>
                </a:lnTo>
                <a:lnTo>
                  <a:pt x="641604" y="0"/>
                </a:lnTo>
                <a:close/>
              </a:path>
            </a:pathLst>
          </a:custGeom>
          <a:solidFill>
            <a:srgbClr val="FFFF00"/>
          </a:solidFill>
        </p:spPr>
        <p:txBody>
          <a:bodyPr wrap="square" lIns="0" tIns="0" rIns="0" bIns="0" rtlCol="0"/>
          <a:lstStyle/>
          <a:p>
            <a:endParaRPr/>
          </a:p>
        </p:txBody>
      </p:sp>
      <p:sp>
        <p:nvSpPr>
          <p:cNvPr id="3" name="object 3"/>
          <p:cNvSpPr/>
          <p:nvPr/>
        </p:nvSpPr>
        <p:spPr>
          <a:xfrm>
            <a:off x="5789421" y="3388486"/>
            <a:ext cx="388620" cy="161925"/>
          </a:xfrm>
          <a:custGeom>
            <a:avLst/>
            <a:gdLst/>
            <a:ahLst/>
            <a:cxnLst/>
            <a:rect l="l" t="t" r="r" b="b"/>
            <a:pathLst>
              <a:path w="388620" h="161925">
                <a:moveTo>
                  <a:pt x="388620" y="0"/>
                </a:moveTo>
                <a:lnTo>
                  <a:pt x="0" y="0"/>
                </a:lnTo>
                <a:lnTo>
                  <a:pt x="0" y="161544"/>
                </a:lnTo>
                <a:lnTo>
                  <a:pt x="388620" y="161544"/>
                </a:lnTo>
                <a:lnTo>
                  <a:pt x="388620" y="0"/>
                </a:lnTo>
                <a:close/>
              </a:path>
            </a:pathLst>
          </a:custGeom>
          <a:solidFill>
            <a:srgbClr val="FFFF00"/>
          </a:solidFill>
        </p:spPr>
        <p:txBody>
          <a:bodyPr wrap="square" lIns="0" tIns="0" rIns="0" bIns="0" rtlCol="0"/>
          <a:lstStyle/>
          <a:p>
            <a:endParaRPr/>
          </a:p>
        </p:txBody>
      </p:sp>
      <p:graphicFrame>
        <p:nvGraphicFramePr>
          <p:cNvPr id="4" name="object 4"/>
          <p:cNvGraphicFramePr>
            <a:graphicFrameLocks noGrp="1"/>
          </p:cNvGraphicFramePr>
          <p:nvPr>
            <p:extLst>
              <p:ext uri="{D42A27DB-BD31-4B8C-83A1-F6EECF244321}">
                <p14:modId xmlns:p14="http://schemas.microsoft.com/office/powerpoint/2010/main" val="2179539541"/>
              </p:ext>
            </p:extLst>
          </p:nvPr>
        </p:nvGraphicFramePr>
        <p:xfrm>
          <a:off x="827836" y="622300"/>
          <a:ext cx="7714566" cy="9144000"/>
        </p:xfrm>
        <a:graphic>
          <a:graphicData uri="http://schemas.openxmlformats.org/drawingml/2006/table">
            <a:tbl>
              <a:tblPr firstRow="1" bandRow="1">
                <a:tableStyleId>{2D5ABB26-0587-4C30-8999-92F81FD0307C}</a:tableStyleId>
              </a:tblPr>
              <a:tblGrid>
                <a:gridCol w="5621241">
                  <a:extLst>
                    <a:ext uri="{9D8B030D-6E8A-4147-A177-3AD203B41FA5}">
                      <a16:colId xmlns:a16="http://schemas.microsoft.com/office/drawing/2014/main" val="20000"/>
                    </a:ext>
                  </a:extLst>
                </a:gridCol>
                <a:gridCol w="2093325">
                  <a:extLst>
                    <a:ext uri="{9D8B030D-6E8A-4147-A177-3AD203B41FA5}">
                      <a16:colId xmlns:a16="http://schemas.microsoft.com/office/drawing/2014/main" val="20001"/>
                    </a:ext>
                  </a:extLst>
                </a:gridCol>
              </a:tblGrid>
              <a:tr h="2051398">
                <a:tc gridSpan="2">
                  <a:txBody>
                    <a:bodyPr/>
                    <a:lstStyle/>
                    <a:p>
                      <a:pPr algn="ctr">
                        <a:lnSpc>
                          <a:spcPts val="1260"/>
                        </a:lnSpc>
                      </a:pPr>
                      <a:endParaRPr lang="fr-FR" sz="2000" b="1" dirty="0">
                        <a:latin typeface="Arial"/>
                        <a:cs typeface="Arial"/>
                      </a:endParaRPr>
                    </a:p>
                    <a:p>
                      <a:pPr algn="ctr">
                        <a:lnSpc>
                          <a:spcPts val="1260"/>
                        </a:lnSpc>
                      </a:pPr>
                      <a:r>
                        <a:rPr sz="2000" b="1" dirty="0">
                          <a:latin typeface="Arial"/>
                          <a:cs typeface="Arial"/>
                        </a:rPr>
                        <a:t>SB</a:t>
                      </a:r>
                      <a:r>
                        <a:rPr sz="2000" b="1" spc="-50" dirty="0">
                          <a:latin typeface="Arial"/>
                          <a:cs typeface="Arial"/>
                        </a:rPr>
                        <a:t>4</a:t>
                      </a:r>
                      <a:r>
                        <a:rPr lang="fr-FR" sz="2000" b="1" spc="-50" dirty="0">
                          <a:latin typeface="Arial"/>
                          <a:cs typeface="Arial"/>
                        </a:rPr>
                        <a:t>-</a:t>
                      </a:r>
                      <a:r>
                        <a:rPr lang="fr-FR" sz="2000" b="1" spc="-10" dirty="0" err="1">
                          <a:latin typeface="Arial"/>
                          <a:cs typeface="Arial"/>
                        </a:rPr>
                        <a:t>Maurepos</a:t>
                      </a:r>
                      <a:endParaRPr sz="2000" dirty="0">
                        <a:latin typeface="Arial"/>
                        <a:cs typeface="Arial"/>
                      </a:endParaRPr>
                    </a:p>
                    <a:p>
                      <a:pPr marL="635" algn="ctr">
                        <a:lnSpc>
                          <a:spcPts val="1260"/>
                        </a:lnSpc>
                      </a:pPr>
                      <a:endParaRPr lang="fr-FR" sz="2000" b="1" dirty="0">
                        <a:latin typeface="Arial"/>
                        <a:cs typeface="Arial"/>
                      </a:endParaRPr>
                    </a:p>
                    <a:p>
                      <a:pPr marL="635" algn="ctr">
                        <a:lnSpc>
                          <a:spcPts val="1260"/>
                        </a:lnSpc>
                      </a:pPr>
                      <a:r>
                        <a:rPr sz="2000" b="1" dirty="0" err="1">
                          <a:latin typeface="Arial"/>
                          <a:cs typeface="Arial"/>
                        </a:rPr>
                        <a:t>Seuil</a:t>
                      </a:r>
                      <a:r>
                        <a:rPr sz="2000" b="1" spc="-20" dirty="0">
                          <a:latin typeface="Arial"/>
                          <a:cs typeface="Arial"/>
                        </a:rPr>
                        <a:t> </a:t>
                      </a:r>
                      <a:r>
                        <a:rPr sz="2000" b="1" dirty="0">
                          <a:latin typeface="Arial"/>
                          <a:cs typeface="Arial"/>
                        </a:rPr>
                        <a:t>maçonné</a:t>
                      </a:r>
                      <a:r>
                        <a:rPr sz="2000" b="1" spc="-25" dirty="0">
                          <a:latin typeface="Arial"/>
                          <a:cs typeface="Arial"/>
                        </a:rPr>
                        <a:t> </a:t>
                      </a:r>
                      <a:r>
                        <a:rPr sz="2000" b="1" dirty="0">
                          <a:latin typeface="Arial"/>
                          <a:cs typeface="Arial"/>
                        </a:rPr>
                        <a:t>et</a:t>
                      </a:r>
                      <a:r>
                        <a:rPr sz="2000" b="1" spc="-15" dirty="0">
                          <a:latin typeface="Arial"/>
                          <a:cs typeface="Arial"/>
                        </a:rPr>
                        <a:t> </a:t>
                      </a:r>
                      <a:r>
                        <a:rPr sz="2000" b="1" dirty="0" err="1">
                          <a:latin typeface="Arial"/>
                          <a:cs typeface="Arial"/>
                        </a:rPr>
                        <a:t>bassin</a:t>
                      </a:r>
                      <a:endParaRPr sz="2000" dirty="0">
                        <a:latin typeface="Arial"/>
                        <a:cs typeface="Arial"/>
                      </a:endParaRPr>
                    </a:p>
                    <a:p>
                      <a:pPr marR="62865" algn="r">
                        <a:lnSpc>
                          <a:spcPts val="1145"/>
                        </a:lnSpc>
                      </a:pPr>
                      <a:r>
                        <a:rPr sz="1000" dirty="0">
                          <a:latin typeface="Arial"/>
                          <a:cs typeface="Arial"/>
                        </a:rPr>
                        <a:t>Ingénieur</a:t>
                      </a:r>
                      <a:r>
                        <a:rPr sz="1000" spc="-55" dirty="0">
                          <a:latin typeface="Arial"/>
                          <a:cs typeface="Arial"/>
                        </a:rPr>
                        <a:t> </a:t>
                      </a:r>
                      <a:r>
                        <a:rPr sz="1000" dirty="0">
                          <a:latin typeface="Arial"/>
                          <a:cs typeface="Arial"/>
                        </a:rPr>
                        <a:t>Saintil</a:t>
                      </a:r>
                      <a:r>
                        <a:rPr sz="1000" spc="-60" dirty="0">
                          <a:latin typeface="Arial"/>
                          <a:cs typeface="Arial"/>
                        </a:rPr>
                        <a:t> </a:t>
                      </a:r>
                      <a:r>
                        <a:rPr sz="1000" spc="-10" dirty="0">
                          <a:latin typeface="Arial"/>
                          <a:cs typeface="Arial"/>
                        </a:rPr>
                        <a:t>CLOSSY</a:t>
                      </a:r>
                      <a:endParaRPr sz="1000" dirty="0">
                        <a:latin typeface="Arial"/>
                        <a:cs typeface="Arial"/>
                      </a:endParaRPr>
                    </a:p>
                    <a:p>
                      <a:pPr marL="67945">
                        <a:lnSpc>
                          <a:spcPts val="1270"/>
                        </a:lnSpc>
                      </a:pPr>
                      <a:r>
                        <a:rPr sz="1100" dirty="0">
                          <a:latin typeface="Arial"/>
                          <a:cs typeface="Arial"/>
                        </a:rPr>
                        <a:t>Date</a:t>
                      </a:r>
                      <a:r>
                        <a:rPr sz="1100" spc="-15" dirty="0">
                          <a:latin typeface="Arial"/>
                          <a:cs typeface="Arial"/>
                        </a:rPr>
                        <a:t> </a:t>
                      </a:r>
                      <a:r>
                        <a:rPr sz="1100" dirty="0">
                          <a:latin typeface="Arial"/>
                          <a:cs typeface="Arial"/>
                        </a:rPr>
                        <a:t>début</a:t>
                      </a:r>
                      <a:r>
                        <a:rPr sz="1100" spc="-25"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chantier</a:t>
                      </a:r>
                      <a:r>
                        <a:rPr sz="1100" spc="-20" dirty="0">
                          <a:latin typeface="Arial"/>
                          <a:cs typeface="Arial"/>
                        </a:rPr>
                        <a:t> </a:t>
                      </a:r>
                      <a:r>
                        <a:rPr sz="1100" dirty="0">
                          <a:latin typeface="Arial"/>
                          <a:cs typeface="Arial"/>
                        </a:rPr>
                        <a:t>:</a:t>
                      </a:r>
                      <a:r>
                        <a:rPr sz="1100" spc="-35" dirty="0">
                          <a:latin typeface="Arial"/>
                          <a:cs typeface="Arial"/>
                        </a:rPr>
                        <a:t> </a:t>
                      </a:r>
                      <a:r>
                        <a:rPr sz="1100" dirty="0">
                          <a:latin typeface="Arial"/>
                          <a:cs typeface="Arial"/>
                        </a:rPr>
                        <a:t>juillet</a:t>
                      </a:r>
                      <a:r>
                        <a:rPr sz="1100" spc="-5" dirty="0">
                          <a:latin typeface="Arial"/>
                          <a:cs typeface="Arial"/>
                        </a:rPr>
                        <a:t> </a:t>
                      </a:r>
                      <a:r>
                        <a:rPr sz="1100" spc="-20" dirty="0">
                          <a:latin typeface="Arial"/>
                          <a:cs typeface="Arial"/>
                        </a:rPr>
                        <a:t>2013</a:t>
                      </a:r>
                      <a:endParaRPr sz="1100" dirty="0">
                        <a:latin typeface="Arial"/>
                        <a:cs typeface="Arial"/>
                      </a:endParaRPr>
                    </a:p>
                    <a:p>
                      <a:pPr marL="67945" marR="3093720">
                        <a:lnSpc>
                          <a:spcPts val="1260"/>
                        </a:lnSpc>
                        <a:spcBef>
                          <a:spcPts val="65"/>
                        </a:spcBef>
                      </a:pPr>
                      <a:r>
                        <a:rPr sz="1100" dirty="0">
                          <a:latin typeface="Arial"/>
                          <a:cs typeface="Arial"/>
                        </a:rPr>
                        <a:t>Date</a:t>
                      </a:r>
                      <a:r>
                        <a:rPr sz="1100" spc="-15"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fin</a:t>
                      </a:r>
                      <a:r>
                        <a:rPr sz="1100" spc="-20"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chantier</a:t>
                      </a:r>
                      <a:r>
                        <a:rPr sz="1100" spc="-15" dirty="0">
                          <a:latin typeface="Arial"/>
                          <a:cs typeface="Arial"/>
                        </a:rPr>
                        <a:t> </a:t>
                      </a:r>
                      <a:r>
                        <a:rPr sz="1100" dirty="0">
                          <a:latin typeface="Arial"/>
                          <a:cs typeface="Arial"/>
                        </a:rPr>
                        <a:t>:</a:t>
                      </a:r>
                      <a:r>
                        <a:rPr sz="1100" spc="-25" dirty="0">
                          <a:latin typeface="Arial"/>
                          <a:cs typeface="Arial"/>
                        </a:rPr>
                        <a:t> </a:t>
                      </a:r>
                      <a:r>
                        <a:rPr sz="1100" dirty="0">
                          <a:latin typeface="Arial"/>
                          <a:cs typeface="Arial"/>
                        </a:rPr>
                        <a:t>30</a:t>
                      </a:r>
                      <a:r>
                        <a:rPr sz="1100" spc="-15" dirty="0">
                          <a:latin typeface="Arial"/>
                          <a:cs typeface="Arial"/>
                        </a:rPr>
                        <a:t> </a:t>
                      </a:r>
                      <a:r>
                        <a:rPr sz="1100" dirty="0">
                          <a:latin typeface="Arial"/>
                          <a:cs typeface="Arial"/>
                        </a:rPr>
                        <a:t>septembre</a:t>
                      </a:r>
                      <a:r>
                        <a:rPr sz="1100" spc="-20" dirty="0">
                          <a:latin typeface="Arial"/>
                          <a:cs typeface="Arial"/>
                        </a:rPr>
                        <a:t> 2013 </a:t>
                      </a:r>
                      <a:r>
                        <a:rPr sz="1100" dirty="0">
                          <a:latin typeface="Arial"/>
                          <a:cs typeface="Arial"/>
                        </a:rPr>
                        <a:t>Coordonnées</a:t>
                      </a:r>
                      <a:r>
                        <a:rPr sz="1100" spc="-40" dirty="0">
                          <a:latin typeface="Arial"/>
                          <a:cs typeface="Arial"/>
                        </a:rPr>
                        <a:t> </a:t>
                      </a:r>
                      <a:r>
                        <a:rPr sz="1100" dirty="0">
                          <a:latin typeface="Arial"/>
                          <a:cs typeface="Arial"/>
                        </a:rPr>
                        <a:t>GPS</a:t>
                      </a:r>
                      <a:r>
                        <a:rPr sz="1100" spc="-35" dirty="0">
                          <a:latin typeface="Arial"/>
                          <a:cs typeface="Arial"/>
                        </a:rPr>
                        <a:t> </a:t>
                      </a:r>
                      <a:r>
                        <a:rPr sz="1100" spc="-50" dirty="0">
                          <a:latin typeface="Arial"/>
                          <a:cs typeface="Arial"/>
                        </a:rPr>
                        <a:t>:</a:t>
                      </a:r>
                      <a:endParaRPr sz="1100" dirty="0">
                        <a:latin typeface="Arial"/>
                        <a:cs typeface="Arial"/>
                      </a:endParaRPr>
                    </a:p>
                    <a:p>
                      <a:pPr marL="67945">
                        <a:lnSpc>
                          <a:spcPts val="1205"/>
                        </a:lnSpc>
                      </a:pPr>
                      <a:r>
                        <a:rPr sz="1100" dirty="0">
                          <a:latin typeface="Arial"/>
                          <a:cs typeface="Arial"/>
                        </a:rPr>
                        <a:t>N </a:t>
                      </a:r>
                      <a:r>
                        <a:rPr sz="1100" spc="-10" dirty="0">
                          <a:latin typeface="Arial"/>
                          <a:cs typeface="Arial"/>
                        </a:rPr>
                        <a:t>18°25,029</a:t>
                      </a:r>
                      <a:endParaRPr sz="1100" dirty="0">
                        <a:latin typeface="Arial"/>
                        <a:cs typeface="Arial"/>
                      </a:endParaRPr>
                    </a:p>
                    <a:p>
                      <a:pPr marL="67945">
                        <a:lnSpc>
                          <a:spcPts val="1265"/>
                        </a:lnSpc>
                      </a:pPr>
                      <a:r>
                        <a:rPr sz="1100" dirty="0">
                          <a:latin typeface="Arial"/>
                          <a:cs typeface="Arial"/>
                        </a:rPr>
                        <a:t>W</a:t>
                      </a:r>
                      <a:r>
                        <a:rPr sz="1100" spc="-5" dirty="0">
                          <a:latin typeface="Arial"/>
                          <a:cs typeface="Arial"/>
                        </a:rPr>
                        <a:t> </a:t>
                      </a:r>
                      <a:r>
                        <a:rPr sz="1100" dirty="0">
                          <a:latin typeface="Arial"/>
                          <a:cs typeface="Arial"/>
                        </a:rPr>
                        <a:t>73°</a:t>
                      </a:r>
                      <a:r>
                        <a:rPr sz="1100" spc="-5" dirty="0">
                          <a:latin typeface="Arial"/>
                          <a:cs typeface="Arial"/>
                        </a:rPr>
                        <a:t> </a:t>
                      </a:r>
                      <a:r>
                        <a:rPr sz="1100" spc="-10" dirty="0">
                          <a:latin typeface="Arial"/>
                          <a:cs typeface="Arial"/>
                        </a:rPr>
                        <a:t>13,988</a:t>
                      </a:r>
                      <a:endParaRPr sz="1100" dirty="0">
                        <a:latin typeface="Arial"/>
                        <a:cs typeface="Arial"/>
                      </a:endParaRPr>
                    </a:p>
                    <a:p>
                      <a:pPr marL="67945">
                        <a:lnSpc>
                          <a:spcPts val="1290"/>
                        </a:lnSpc>
                      </a:pPr>
                      <a:r>
                        <a:rPr sz="1100" dirty="0">
                          <a:latin typeface="Arial"/>
                          <a:cs typeface="Arial"/>
                        </a:rPr>
                        <a:t>Altitude</a:t>
                      </a:r>
                      <a:r>
                        <a:rPr sz="1100" spc="-15" dirty="0">
                          <a:latin typeface="Arial"/>
                          <a:cs typeface="Arial"/>
                        </a:rPr>
                        <a:t> </a:t>
                      </a:r>
                      <a:r>
                        <a:rPr sz="1100" dirty="0">
                          <a:latin typeface="Arial"/>
                          <a:cs typeface="Arial"/>
                        </a:rPr>
                        <a:t>:</a:t>
                      </a:r>
                      <a:r>
                        <a:rPr sz="1100" spc="-20" dirty="0">
                          <a:latin typeface="Arial"/>
                          <a:cs typeface="Arial"/>
                        </a:rPr>
                        <a:t> </a:t>
                      </a:r>
                      <a:r>
                        <a:rPr sz="1100" dirty="0">
                          <a:latin typeface="Arial"/>
                          <a:cs typeface="Arial"/>
                        </a:rPr>
                        <a:t>888</a:t>
                      </a:r>
                      <a:r>
                        <a:rPr sz="1100" spc="-20" dirty="0">
                          <a:latin typeface="Arial"/>
                          <a:cs typeface="Arial"/>
                        </a:rPr>
                        <a:t> </a:t>
                      </a:r>
                      <a:r>
                        <a:rPr sz="1100" spc="-50" dirty="0">
                          <a:latin typeface="Arial"/>
                          <a:cs typeface="Arial"/>
                        </a:rPr>
                        <a:t>m</a:t>
                      </a:r>
                      <a:endParaRPr sz="11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2299458">
                <a:tc>
                  <a:txBody>
                    <a:bodyPr/>
                    <a:lstStyle/>
                    <a:p>
                      <a:pPr marL="67945" marR="3201670">
                        <a:lnSpc>
                          <a:spcPct val="95600"/>
                        </a:lnSpc>
                        <a:spcBef>
                          <a:spcPts val="25"/>
                        </a:spcBef>
                      </a:pPr>
                      <a:r>
                        <a:rPr sz="1100" u="sng" dirty="0">
                          <a:uFill>
                            <a:solidFill>
                              <a:srgbClr val="000000"/>
                            </a:solidFill>
                          </a:uFill>
                          <a:latin typeface="Arial"/>
                          <a:cs typeface="Arial"/>
                        </a:rPr>
                        <a:t>Seuil</a:t>
                      </a:r>
                      <a:r>
                        <a:rPr sz="1100" u="sng" spc="-25" dirty="0">
                          <a:uFill>
                            <a:solidFill>
                              <a:srgbClr val="000000"/>
                            </a:solidFill>
                          </a:uFill>
                          <a:latin typeface="Arial"/>
                          <a:cs typeface="Arial"/>
                        </a:rPr>
                        <a:t> </a:t>
                      </a:r>
                      <a:r>
                        <a:rPr sz="1100" u="sng" spc="-10" dirty="0">
                          <a:uFill>
                            <a:solidFill>
                              <a:srgbClr val="000000"/>
                            </a:solidFill>
                          </a:uFill>
                          <a:latin typeface="Arial"/>
                          <a:cs typeface="Arial"/>
                        </a:rPr>
                        <a:t>maçonné</a:t>
                      </a:r>
                      <a:r>
                        <a:rPr sz="1100" spc="-10" dirty="0">
                          <a:latin typeface="Arial"/>
                          <a:cs typeface="Arial"/>
                        </a:rPr>
                        <a:t> </a:t>
                      </a:r>
                      <a:r>
                        <a:rPr sz="1100" dirty="0">
                          <a:latin typeface="Arial"/>
                          <a:cs typeface="Arial"/>
                        </a:rPr>
                        <a:t>Longueur</a:t>
                      </a:r>
                      <a:r>
                        <a:rPr sz="1100" spc="-20" dirty="0">
                          <a:latin typeface="Arial"/>
                          <a:cs typeface="Arial"/>
                        </a:rPr>
                        <a:t> </a:t>
                      </a:r>
                      <a:r>
                        <a:rPr sz="1100" dirty="0">
                          <a:latin typeface="Arial"/>
                          <a:cs typeface="Arial"/>
                        </a:rPr>
                        <a:t>:</a:t>
                      </a:r>
                      <a:r>
                        <a:rPr sz="1100" spc="-5" dirty="0">
                          <a:latin typeface="Arial"/>
                          <a:cs typeface="Arial"/>
                        </a:rPr>
                        <a:t> </a:t>
                      </a:r>
                      <a:r>
                        <a:rPr sz="1100" dirty="0">
                          <a:latin typeface="Arial"/>
                          <a:cs typeface="Arial"/>
                        </a:rPr>
                        <a:t>18</a:t>
                      </a:r>
                      <a:r>
                        <a:rPr sz="1100" spc="-20" dirty="0">
                          <a:latin typeface="Arial"/>
                          <a:cs typeface="Arial"/>
                        </a:rPr>
                        <a:t> </a:t>
                      </a:r>
                      <a:r>
                        <a:rPr sz="1100" spc="-50" dirty="0">
                          <a:latin typeface="Arial"/>
                          <a:cs typeface="Arial"/>
                        </a:rPr>
                        <a:t>m </a:t>
                      </a:r>
                      <a:r>
                        <a:rPr sz="1100" dirty="0">
                          <a:latin typeface="Arial"/>
                          <a:cs typeface="Arial"/>
                        </a:rPr>
                        <a:t>Largeur</a:t>
                      </a:r>
                      <a:r>
                        <a:rPr sz="1100" spc="-15" dirty="0">
                          <a:latin typeface="Arial"/>
                          <a:cs typeface="Arial"/>
                        </a:rPr>
                        <a:t> </a:t>
                      </a:r>
                      <a:r>
                        <a:rPr sz="1100" dirty="0">
                          <a:latin typeface="Arial"/>
                          <a:cs typeface="Arial"/>
                        </a:rPr>
                        <a:t>:</a:t>
                      </a:r>
                      <a:r>
                        <a:rPr sz="1100" spc="-15" dirty="0">
                          <a:latin typeface="Arial"/>
                          <a:cs typeface="Arial"/>
                        </a:rPr>
                        <a:t> </a:t>
                      </a:r>
                      <a:r>
                        <a:rPr sz="1100" spc="-10" dirty="0">
                          <a:latin typeface="Arial"/>
                          <a:cs typeface="Arial"/>
                        </a:rPr>
                        <a:t>0m60’</a:t>
                      </a:r>
                      <a:endParaRPr sz="1100" dirty="0">
                        <a:latin typeface="Arial"/>
                        <a:cs typeface="Arial"/>
                      </a:endParaRPr>
                    </a:p>
                    <a:p>
                      <a:pPr marL="67945">
                        <a:lnSpc>
                          <a:spcPts val="1270"/>
                        </a:lnSpc>
                      </a:pPr>
                      <a:r>
                        <a:rPr sz="1100" dirty="0">
                          <a:latin typeface="Arial"/>
                          <a:cs typeface="Arial"/>
                        </a:rPr>
                        <a:t>Hauteur</a:t>
                      </a:r>
                      <a:r>
                        <a:rPr sz="1100" spc="-5" dirty="0">
                          <a:latin typeface="Arial"/>
                          <a:cs typeface="Arial"/>
                        </a:rPr>
                        <a:t> </a:t>
                      </a:r>
                      <a:r>
                        <a:rPr sz="1100" dirty="0">
                          <a:latin typeface="Arial"/>
                          <a:cs typeface="Arial"/>
                        </a:rPr>
                        <a:t>au</a:t>
                      </a:r>
                      <a:r>
                        <a:rPr sz="1100" spc="-25" dirty="0">
                          <a:latin typeface="Arial"/>
                          <a:cs typeface="Arial"/>
                        </a:rPr>
                        <a:t> </a:t>
                      </a:r>
                      <a:r>
                        <a:rPr sz="1100" dirty="0">
                          <a:latin typeface="Arial"/>
                          <a:cs typeface="Arial"/>
                        </a:rPr>
                        <a:t>déversoir</a:t>
                      </a:r>
                      <a:r>
                        <a:rPr sz="1100" spc="-10" dirty="0">
                          <a:latin typeface="Arial"/>
                          <a:cs typeface="Arial"/>
                        </a:rPr>
                        <a:t> </a:t>
                      </a:r>
                      <a:r>
                        <a:rPr sz="1100" dirty="0">
                          <a:latin typeface="Arial"/>
                          <a:cs typeface="Arial"/>
                        </a:rPr>
                        <a:t>en</a:t>
                      </a:r>
                      <a:r>
                        <a:rPr sz="1100" spc="-40" dirty="0">
                          <a:latin typeface="Arial"/>
                          <a:cs typeface="Arial"/>
                        </a:rPr>
                        <a:t> </a:t>
                      </a:r>
                      <a:r>
                        <a:rPr sz="1100" dirty="0">
                          <a:latin typeface="Arial"/>
                          <a:cs typeface="Arial"/>
                        </a:rPr>
                        <a:t>amont</a:t>
                      </a:r>
                      <a:r>
                        <a:rPr sz="1100" spc="-15"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1,50m</a:t>
                      </a:r>
                      <a:r>
                        <a:rPr sz="1100" spc="-20" dirty="0">
                          <a:latin typeface="Arial"/>
                          <a:cs typeface="Arial"/>
                        </a:rPr>
                        <a:t> </a:t>
                      </a:r>
                      <a:r>
                        <a:rPr sz="1100" dirty="0">
                          <a:latin typeface="Arial"/>
                          <a:cs typeface="Arial"/>
                        </a:rPr>
                        <a:t>en</a:t>
                      </a:r>
                      <a:r>
                        <a:rPr sz="1100" spc="-15" dirty="0">
                          <a:latin typeface="Arial"/>
                          <a:cs typeface="Arial"/>
                        </a:rPr>
                        <a:t> </a:t>
                      </a:r>
                      <a:r>
                        <a:rPr sz="1100" dirty="0">
                          <a:latin typeface="Arial"/>
                          <a:cs typeface="Arial"/>
                        </a:rPr>
                        <a:t>aval</a:t>
                      </a:r>
                      <a:r>
                        <a:rPr sz="1100" spc="-25" dirty="0">
                          <a:latin typeface="Arial"/>
                          <a:cs typeface="Arial"/>
                        </a:rPr>
                        <a:t> </a:t>
                      </a:r>
                      <a:r>
                        <a:rPr sz="1100" dirty="0">
                          <a:latin typeface="Arial"/>
                          <a:cs typeface="Arial"/>
                        </a:rPr>
                        <a:t>:</a:t>
                      </a:r>
                      <a:r>
                        <a:rPr sz="1100" spc="-25" dirty="0">
                          <a:latin typeface="Arial"/>
                          <a:cs typeface="Arial"/>
                        </a:rPr>
                        <a:t> </a:t>
                      </a:r>
                      <a:r>
                        <a:rPr sz="1100" spc="-10" dirty="0">
                          <a:latin typeface="Arial"/>
                          <a:cs typeface="Arial"/>
                        </a:rPr>
                        <a:t>1,50m</a:t>
                      </a:r>
                      <a:endParaRPr sz="1100" dirty="0">
                        <a:latin typeface="Arial"/>
                        <a:cs typeface="Arial"/>
                      </a:endParaRPr>
                    </a:p>
                    <a:p>
                      <a:pPr>
                        <a:lnSpc>
                          <a:spcPct val="100000"/>
                        </a:lnSpc>
                      </a:pPr>
                      <a:endParaRPr sz="950" dirty="0">
                        <a:latin typeface="Times New Roman"/>
                        <a:cs typeface="Times New Roman"/>
                      </a:endParaRPr>
                    </a:p>
                    <a:p>
                      <a:pPr marL="67945">
                        <a:lnSpc>
                          <a:spcPts val="1175"/>
                        </a:lnSpc>
                        <a:spcBef>
                          <a:spcPts val="5"/>
                        </a:spcBef>
                      </a:pPr>
                      <a:r>
                        <a:rPr sz="1000" u="sng" dirty="0">
                          <a:uFill>
                            <a:solidFill>
                              <a:srgbClr val="000000"/>
                            </a:solidFill>
                          </a:uFill>
                          <a:latin typeface="Arial"/>
                          <a:cs typeface="Arial"/>
                        </a:rPr>
                        <a:t>+</a:t>
                      </a:r>
                      <a:r>
                        <a:rPr sz="1000" u="sng" spc="-20" dirty="0">
                          <a:uFill>
                            <a:solidFill>
                              <a:srgbClr val="000000"/>
                            </a:solidFill>
                          </a:uFill>
                          <a:latin typeface="Arial"/>
                          <a:cs typeface="Arial"/>
                        </a:rPr>
                        <a:t> </a:t>
                      </a:r>
                      <a:r>
                        <a:rPr sz="1000" u="sng" dirty="0">
                          <a:uFill>
                            <a:solidFill>
                              <a:srgbClr val="000000"/>
                            </a:solidFill>
                          </a:uFill>
                          <a:latin typeface="Arial"/>
                          <a:cs typeface="Arial"/>
                        </a:rPr>
                        <a:t>Glacis</a:t>
                      </a:r>
                      <a:r>
                        <a:rPr sz="1000" spc="-10" dirty="0">
                          <a:latin typeface="Arial"/>
                          <a:cs typeface="Arial"/>
                        </a:rPr>
                        <a:t> </a:t>
                      </a:r>
                      <a:r>
                        <a:rPr sz="1000" dirty="0">
                          <a:latin typeface="Arial"/>
                          <a:cs typeface="Arial"/>
                        </a:rPr>
                        <a:t>:</a:t>
                      </a:r>
                      <a:r>
                        <a:rPr sz="1000" spc="-20" dirty="0">
                          <a:latin typeface="Arial"/>
                          <a:cs typeface="Arial"/>
                        </a:rPr>
                        <a:t> </a:t>
                      </a:r>
                      <a:r>
                        <a:rPr sz="1000" dirty="0">
                          <a:latin typeface="Arial"/>
                          <a:cs typeface="Arial"/>
                        </a:rPr>
                        <a:t>6,10</a:t>
                      </a:r>
                      <a:r>
                        <a:rPr sz="1000" spc="-15" dirty="0">
                          <a:latin typeface="Arial"/>
                          <a:cs typeface="Arial"/>
                        </a:rPr>
                        <a:t> </a:t>
                      </a:r>
                      <a:r>
                        <a:rPr sz="1000" dirty="0">
                          <a:latin typeface="Arial"/>
                          <a:cs typeface="Arial"/>
                        </a:rPr>
                        <a:t>X</a:t>
                      </a:r>
                      <a:r>
                        <a:rPr sz="1000" spc="-25" dirty="0">
                          <a:latin typeface="Arial"/>
                          <a:cs typeface="Arial"/>
                        </a:rPr>
                        <a:t> </a:t>
                      </a:r>
                      <a:r>
                        <a:rPr sz="1000" dirty="0">
                          <a:latin typeface="Arial"/>
                          <a:cs typeface="Arial"/>
                        </a:rPr>
                        <a:t>4,70</a:t>
                      </a:r>
                      <a:r>
                        <a:rPr sz="1000" spc="-15" dirty="0">
                          <a:latin typeface="Arial"/>
                          <a:cs typeface="Arial"/>
                        </a:rPr>
                        <a:t> </a:t>
                      </a:r>
                      <a:r>
                        <a:rPr sz="1000" dirty="0">
                          <a:latin typeface="Arial"/>
                          <a:cs typeface="Arial"/>
                        </a:rPr>
                        <a:t>=</a:t>
                      </a:r>
                      <a:r>
                        <a:rPr sz="1000" spc="-15" dirty="0">
                          <a:latin typeface="Arial"/>
                          <a:cs typeface="Arial"/>
                        </a:rPr>
                        <a:t> </a:t>
                      </a:r>
                      <a:r>
                        <a:rPr sz="1000" dirty="0">
                          <a:latin typeface="Arial"/>
                          <a:cs typeface="Arial"/>
                        </a:rPr>
                        <a:t>28,70</a:t>
                      </a:r>
                      <a:r>
                        <a:rPr sz="1000" spc="-25" dirty="0">
                          <a:latin typeface="Arial"/>
                          <a:cs typeface="Arial"/>
                        </a:rPr>
                        <a:t> m2</a:t>
                      </a:r>
                      <a:endParaRPr sz="1000" dirty="0">
                        <a:latin typeface="Arial"/>
                        <a:cs typeface="Arial"/>
                      </a:endParaRPr>
                    </a:p>
                    <a:p>
                      <a:pPr marL="67945" marR="896619">
                        <a:lnSpc>
                          <a:spcPts val="1150"/>
                        </a:lnSpc>
                        <a:spcBef>
                          <a:spcPts val="55"/>
                        </a:spcBef>
                      </a:pPr>
                      <a:endParaRPr lang="fr-FR" sz="1000" b="1" dirty="0">
                        <a:latin typeface="Arial"/>
                        <a:cs typeface="Arial"/>
                      </a:endParaRPr>
                    </a:p>
                    <a:p>
                      <a:pPr marL="67945" marR="896619">
                        <a:lnSpc>
                          <a:spcPts val="1150"/>
                        </a:lnSpc>
                        <a:spcBef>
                          <a:spcPts val="55"/>
                        </a:spcBef>
                      </a:pPr>
                      <a:endParaRPr lang="fr-FR" sz="1000" b="1" dirty="0">
                        <a:latin typeface="Arial"/>
                        <a:cs typeface="Arial"/>
                      </a:endParaRPr>
                    </a:p>
                    <a:p>
                      <a:pPr marL="67945" marR="896619">
                        <a:lnSpc>
                          <a:spcPts val="1150"/>
                        </a:lnSpc>
                        <a:spcBef>
                          <a:spcPts val="55"/>
                        </a:spcBef>
                      </a:pPr>
                      <a:r>
                        <a:rPr sz="1000" b="1" dirty="0" err="1">
                          <a:latin typeface="Arial"/>
                          <a:cs typeface="Arial"/>
                        </a:rPr>
                        <a:t>Capacité</a:t>
                      </a:r>
                      <a:r>
                        <a:rPr sz="1000" b="1" spc="-10" dirty="0">
                          <a:latin typeface="Arial"/>
                          <a:cs typeface="Arial"/>
                        </a:rPr>
                        <a:t> </a:t>
                      </a:r>
                      <a:r>
                        <a:rPr sz="1000" b="1" dirty="0">
                          <a:latin typeface="Arial"/>
                          <a:cs typeface="Arial"/>
                        </a:rPr>
                        <a:t>de</a:t>
                      </a:r>
                      <a:r>
                        <a:rPr sz="1000" b="1" spc="-25" dirty="0">
                          <a:latin typeface="Arial"/>
                          <a:cs typeface="Arial"/>
                        </a:rPr>
                        <a:t> </a:t>
                      </a:r>
                      <a:r>
                        <a:rPr sz="1000" b="1" dirty="0">
                          <a:latin typeface="Arial"/>
                          <a:cs typeface="Arial"/>
                        </a:rPr>
                        <a:t>stockage</a:t>
                      </a:r>
                      <a:r>
                        <a:rPr sz="1000" b="1" spc="-10" dirty="0">
                          <a:latin typeface="Arial"/>
                          <a:cs typeface="Arial"/>
                        </a:rPr>
                        <a:t> </a:t>
                      </a:r>
                      <a:r>
                        <a:rPr sz="1000" b="1" spc="-10" dirty="0" err="1">
                          <a:latin typeface="Arial"/>
                          <a:cs typeface="Arial"/>
                        </a:rPr>
                        <a:t>amont</a:t>
                      </a:r>
                      <a:r>
                        <a:rPr lang="fr-FR" sz="1000" b="1" spc="-10" dirty="0">
                          <a:latin typeface="Arial"/>
                          <a:cs typeface="Arial"/>
                        </a:rPr>
                        <a:t> par </a:t>
                      </a:r>
                      <a:r>
                        <a:rPr sz="1000" b="1" spc="-10" dirty="0" err="1">
                          <a:latin typeface="Arial"/>
                          <a:cs typeface="Arial"/>
                        </a:rPr>
                        <a:t>épisode</a:t>
                      </a:r>
                      <a:r>
                        <a:rPr sz="1000" b="1" spc="-25" dirty="0">
                          <a:latin typeface="Arial"/>
                          <a:cs typeface="Arial"/>
                        </a:rPr>
                        <a:t> </a:t>
                      </a:r>
                      <a:r>
                        <a:rPr sz="1000" b="1" dirty="0">
                          <a:latin typeface="Arial"/>
                          <a:cs typeface="Arial"/>
                        </a:rPr>
                        <a:t>pluvieux</a:t>
                      </a:r>
                      <a:r>
                        <a:rPr sz="1000" b="1" spc="-5" dirty="0">
                          <a:latin typeface="Arial"/>
                          <a:cs typeface="Arial"/>
                        </a:rPr>
                        <a:t> </a:t>
                      </a:r>
                      <a:r>
                        <a:rPr sz="1000" b="1" dirty="0">
                          <a:latin typeface="Arial"/>
                          <a:cs typeface="Arial"/>
                        </a:rPr>
                        <a:t>:</a:t>
                      </a:r>
                      <a:r>
                        <a:rPr sz="1000" b="1" spc="-20" dirty="0">
                          <a:latin typeface="Arial"/>
                          <a:cs typeface="Arial"/>
                        </a:rPr>
                        <a:t> </a:t>
                      </a:r>
                      <a:r>
                        <a:rPr sz="1000" b="1" dirty="0">
                          <a:latin typeface="Arial"/>
                          <a:cs typeface="Arial"/>
                        </a:rPr>
                        <a:t>420</a:t>
                      </a:r>
                      <a:r>
                        <a:rPr sz="1000" b="1" spc="-20" dirty="0">
                          <a:latin typeface="Arial"/>
                          <a:cs typeface="Arial"/>
                        </a:rPr>
                        <a:t> </a:t>
                      </a:r>
                      <a:r>
                        <a:rPr sz="1000" b="1" spc="-25" dirty="0">
                          <a:latin typeface="Arial"/>
                          <a:cs typeface="Arial"/>
                        </a:rPr>
                        <a:t>m3 </a:t>
                      </a:r>
                      <a:r>
                        <a:rPr sz="1000" b="1" dirty="0">
                          <a:latin typeface="Arial"/>
                          <a:cs typeface="Arial"/>
                        </a:rPr>
                        <a:t>ou</a:t>
                      </a:r>
                      <a:r>
                        <a:rPr sz="1000" b="1" spc="-20" dirty="0">
                          <a:latin typeface="Arial"/>
                          <a:cs typeface="Arial"/>
                        </a:rPr>
                        <a:t> </a:t>
                      </a:r>
                      <a:r>
                        <a:rPr sz="1000" b="1" dirty="0">
                          <a:latin typeface="Arial"/>
                          <a:cs typeface="Arial"/>
                        </a:rPr>
                        <a:t>111</a:t>
                      </a:r>
                      <a:r>
                        <a:rPr sz="1000" b="1" spc="-5" dirty="0">
                          <a:latin typeface="Arial"/>
                          <a:cs typeface="Arial"/>
                        </a:rPr>
                        <a:t> </a:t>
                      </a:r>
                      <a:r>
                        <a:rPr sz="1000" b="1" dirty="0">
                          <a:latin typeface="Arial"/>
                          <a:cs typeface="Arial"/>
                        </a:rPr>
                        <a:t>111</a:t>
                      </a:r>
                      <a:r>
                        <a:rPr sz="1000" b="1" spc="-20" dirty="0">
                          <a:latin typeface="Arial"/>
                          <a:cs typeface="Arial"/>
                        </a:rPr>
                        <a:t> </a:t>
                      </a:r>
                      <a:r>
                        <a:rPr sz="1000" b="1" dirty="0">
                          <a:latin typeface="Arial"/>
                          <a:cs typeface="Arial"/>
                        </a:rPr>
                        <a:t>gal</a:t>
                      </a:r>
                      <a:r>
                        <a:rPr sz="1000" b="1" spc="-20" dirty="0">
                          <a:latin typeface="Arial"/>
                          <a:cs typeface="Arial"/>
                        </a:rPr>
                        <a:t> </a:t>
                      </a:r>
                      <a:r>
                        <a:rPr sz="1000" b="1" dirty="0" err="1">
                          <a:latin typeface="Arial"/>
                          <a:cs typeface="Arial"/>
                        </a:rPr>
                        <a:t>ou</a:t>
                      </a:r>
                      <a:r>
                        <a:rPr sz="1000" b="1" spc="-15" dirty="0">
                          <a:latin typeface="Arial"/>
                          <a:cs typeface="Arial"/>
                        </a:rPr>
                        <a:t> </a:t>
                      </a:r>
                      <a:r>
                        <a:rPr sz="1000" b="1" dirty="0">
                          <a:latin typeface="Arial"/>
                          <a:cs typeface="Arial"/>
                        </a:rPr>
                        <a:t>1851</a:t>
                      </a:r>
                      <a:r>
                        <a:rPr sz="1000" b="1" spc="-10" dirty="0">
                          <a:latin typeface="Arial"/>
                          <a:cs typeface="Arial"/>
                        </a:rPr>
                        <a:t> drums.</a:t>
                      </a:r>
                      <a:endParaRPr lang="fr-FR" sz="1000" b="1" spc="-10" dirty="0">
                        <a:latin typeface="Arial"/>
                        <a:cs typeface="Arial"/>
                      </a:endParaRPr>
                    </a:p>
                    <a:p>
                      <a:pPr marL="67945" marR="896619">
                        <a:lnSpc>
                          <a:spcPts val="1150"/>
                        </a:lnSpc>
                        <a:spcBef>
                          <a:spcPts val="55"/>
                        </a:spcBef>
                      </a:pPr>
                      <a:endParaRPr sz="1000" dirty="0">
                        <a:latin typeface="Arial"/>
                        <a:cs typeface="Arial"/>
                      </a:endParaRPr>
                    </a:p>
                    <a:p>
                      <a:pPr marL="67945">
                        <a:lnSpc>
                          <a:spcPts val="1110"/>
                        </a:lnSpc>
                      </a:pPr>
                      <a:r>
                        <a:rPr sz="1000" dirty="0">
                          <a:latin typeface="Arial"/>
                          <a:cs typeface="Arial"/>
                        </a:rPr>
                        <a:t>+</a:t>
                      </a:r>
                      <a:r>
                        <a:rPr sz="1000" spc="-5" dirty="0">
                          <a:latin typeface="Arial"/>
                          <a:cs typeface="Arial"/>
                        </a:rPr>
                        <a:t> </a:t>
                      </a:r>
                      <a:r>
                        <a:rPr sz="1000" u="sng" dirty="0">
                          <a:uFill>
                            <a:solidFill>
                              <a:srgbClr val="000000"/>
                            </a:solidFill>
                          </a:uFill>
                          <a:latin typeface="Arial"/>
                          <a:cs typeface="Arial"/>
                        </a:rPr>
                        <a:t>Canal</a:t>
                      </a:r>
                      <a:r>
                        <a:rPr sz="1000" u="sng" spc="-15" dirty="0">
                          <a:uFill>
                            <a:solidFill>
                              <a:srgbClr val="000000"/>
                            </a:solidFill>
                          </a:uFill>
                          <a:latin typeface="Arial"/>
                          <a:cs typeface="Arial"/>
                        </a:rPr>
                        <a:t> </a:t>
                      </a:r>
                      <a:r>
                        <a:rPr sz="1000" u="sng" spc="-10" dirty="0">
                          <a:uFill>
                            <a:solidFill>
                              <a:srgbClr val="000000"/>
                            </a:solidFill>
                          </a:uFill>
                          <a:latin typeface="Arial"/>
                          <a:cs typeface="Arial"/>
                        </a:rPr>
                        <a:t>d’évacuation </a:t>
                      </a:r>
                      <a:r>
                        <a:rPr sz="1000" u="sng" dirty="0">
                          <a:uFill>
                            <a:solidFill>
                              <a:srgbClr val="000000"/>
                            </a:solidFill>
                          </a:uFill>
                          <a:latin typeface="Arial"/>
                          <a:cs typeface="Arial"/>
                        </a:rPr>
                        <a:t>du</a:t>
                      </a:r>
                      <a:r>
                        <a:rPr sz="1000" u="sng" spc="-5" dirty="0">
                          <a:uFill>
                            <a:solidFill>
                              <a:srgbClr val="000000"/>
                            </a:solidFill>
                          </a:uFill>
                          <a:latin typeface="Arial"/>
                          <a:cs typeface="Arial"/>
                        </a:rPr>
                        <a:t> </a:t>
                      </a:r>
                      <a:r>
                        <a:rPr sz="1000" u="sng" dirty="0">
                          <a:uFill>
                            <a:solidFill>
                              <a:srgbClr val="000000"/>
                            </a:solidFill>
                          </a:uFill>
                          <a:latin typeface="Arial"/>
                          <a:cs typeface="Arial"/>
                        </a:rPr>
                        <a:t>bassin</a:t>
                      </a:r>
                      <a:r>
                        <a:rPr sz="1000" u="sng" spc="-10" dirty="0">
                          <a:uFill>
                            <a:solidFill>
                              <a:srgbClr val="000000"/>
                            </a:solidFill>
                          </a:uFill>
                          <a:latin typeface="Arial"/>
                          <a:cs typeface="Arial"/>
                        </a:rPr>
                        <a:t> </a:t>
                      </a:r>
                      <a:r>
                        <a:rPr sz="1000" u="sng" spc="-25" dirty="0">
                          <a:uFill>
                            <a:solidFill>
                              <a:srgbClr val="000000"/>
                            </a:solidFill>
                          </a:uFill>
                          <a:latin typeface="Arial"/>
                          <a:cs typeface="Arial"/>
                        </a:rPr>
                        <a:t>B8</a:t>
                      </a:r>
                      <a:endParaRPr sz="1000" dirty="0">
                        <a:latin typeface="Arial"/>
                        <a:cs typeface="Arial"/>
                      </a:endParaRPr>
                    </a:p>
                    <a:p>
                      <a:pPr>
                        <a:lnSpc>
                          <a:spcPct val="100000"/>
                        </a:lnSpc>
                        <a:spcBef>
                          <a:spcPts val="10"/>
                        </a:spcBef>
                      </a:pPr>
                      <a:endParaRPr sz="1050" dirty="0">
                        <a:latin typeface="Times New Roman"/>
                        <a:cs typeface="Times New Roman"/>
                      </a:endParaRPr>
                    </a:p>
                    <a:p>
                      <a:pPr marL="67945">
                        <a:lnSpc>
                          <a:spcPts val="1290"/>
                        </a:lnSpc>
                      </a:pPr>
                      <a:r>
                        <a:rPr sz="1100" b="1" dirty="0">
                          <a:latin typeface="Arial"/>
                          <a:cs typeface="Arial"/>
                        </a:rPr>
                        <a:t>SB4</a:t>
                      </a:r>
                      <a:r>
                        <a:rPr sz="1100" b="1" spc="245" dirty="0">
                          <a:latin typeface="Arial"/>
                          <a:cs typeface="Arial"/>
                        </a:rPr>
                        <a:t> </a:t>
                      </a:r>
                      <a:r>
                        <a:rPr sz="1100" b="1" dirty="0">
                          <a:latin typeface="Arial"/>
                          <a:cs typeface="Arial"/>
                        </a:rPr>
                        <a:t>est</a:t>
                      </a:r>
                      <a:r>
                        <a:rPr sz="1100" b="1" spc="254" dirty="0">
                          <a:latin typeface="Arial"/>
                          <a:cs typeface="Arial"/>
                        </a:rPr>
                        <a:t> </a:t>
                      </a:r>
                      <a:r>
                        <a:rPr sz="1100" b="1" dirty="0">
                          <a:latin typeface="Arial"/>
                          <a:cs typeface="Arial"/>
                        </a:rPr>
                        <a:t>l’exutoire</a:t>
                      </a:r>
                      <a:r>
                        <a:rPr sz="1100" b="1" spc="254" dirty="0">
                          <a:latin typeface="Arial"/>
                          <a:cs typeface="Arial"/>
                        </a:rPr>
                        <a:t> </a:t>
                      </a:r>
                      <a:r>
                        <a:rPr sz="1100" dirty="0">
                          <a:latin typeface="Arial"/>
                          <a:cs typeface="Arial"/>
                        </a:rPr>
                        <a:t>en</a:t>
                      </a:r>
                      <a:r>
                        <a:rPr sz="1100" spc="235" dirty="0">
                          <a:latin typeface="Arial"/>
                          <a:cs typeface="Arial"/>
                        </a:rPr>
                        <a:t> </a:t>
                      </a:r>
                      <a:r>
                        <a:rPr sz="1100" dirty="0">
                          <a:latin typeface="Arial"/>
                          <a:cs typeface="Arial"/>
                        </a:rPr>
                        <a:t>fond</a:t>
                      </a:r>
                      <a:r>
                        <a:rPr sz="1100" spc="254" dirty="0">
                          <a:latin typeface="Arial"/>
                          <a:cs typeface="Arial"/>
                        </a:rPr>
                        <a:t> </a:t>
                      </a:r>
                      <a:r>
                        <a:rPr sz="1100" dirty="0">
                          <a:latin typeface="Arial"/>
                          <a:cs typeface="Arial"/>
                        </a:rPr>
                        <a:t>de</a:t>
                      </a:r>
                      <a:r>
                        <a:rPr sz="1100" spc="235" dirty="0">
                          <a:latin typeface="Arial"/>
                          <a:cs typeface="Arial"/>
                        </a:rPr>
                        <a:t> </a:t>
                      </a:r>
                      <a:r>
                        <a:rPr sz="1100" dirty="0">
                          <a:latin typeface="Arial"/>
                          <a:cs typeface="Arial"/>
                        </a:rPr>
                        <a:t>ravine</a:t>
                      </a:r>
                      <a:r>
                        <a:rPr sz="1100" spc="260" dirty="0">
                          <a:latin typeface="Arial"/>
                          <a:cs typeface="Arial"/>
                        </a:rPr>
                        <a:t> </a:t>
                      </a:r>
                      <a:r>
                        <a:rPr sz="1100" dirty="0">
                          <a:latin typeface="Arial"/>
                          <a:cs typeface="Arial"/>
                        </a:rPr>
                        <a:t>du</a:t>
                      </a:r>
                      <a:r>
                        <a:rPr sz="1100" spc="250" dirty="0">
                          <a:latin typeface="Arial"/>
                          <a:cs typeface="Arial"/>
                        </a:rPr>
                        <a:t> </a:t>
                      </a:r>
                      <a:r>
                        <a:rPr sz="1100" dirty="0">
                          <a:latin typeface="Arial"/>
                          <a:cs typeface="Arial"/>
                        </a:rPr>
                        <a:t>bassin</a:t>
                      </a:r>
                      <a:r>
                        <a:rPr sz="1100" spc="260" dirty="0">
                          <a:latin typeface="Arial"/>
                          <a:cs typeface="Arial"/>
                        </a:rPr>
                        <a:t> </a:t>
                      </a:r>
                      <a:r>
                        <a:rPr sz="1100" dirty="0">
                          <a:latin typeface="Arial"/>
                          <a:cs typeface="Arial"/>
                        </a:rPr>
                        <a:t>B8</a:t>
                      </a:r>
                      <a:r>
                        <a:rPr sz="1100" spc="250" dirty="0">
                          <a:latin typeface="Arial"/>
                          <a:cs typeface="Arial"/>
                        </a:rPr>
                        <a:t> </a:t>
                      </a:r>
                      <a:r>
                        <a:rPr sz="1100" spc="-10" dirty="0">
                          <a:latin typeface="Arial"/>
                          <a:cs typeface="Arial"/>
                        </a:rPr>
                        <a:t>recueillant</a:t>
                      </a:r>
                      <a:endParaRPr sz="1100" dirty="0">
                        <a:latin typeface="Arial"/>
                        <a:cs typeface="Arial"/>
                      </a:endParaRPr>
                    </a:p>
                    <a:p>
                      <a:pPr marL="67945">
                        <a:lnSpc>
                          <a:spcPts val="1290"/>
                        </a:lnSpc>
                      </a:pPr>
                      <a:r>
                        <a:rPr sz="1100" dirty="0">
                          <a:latin typeface="Arial"/>
                          <a:cs typeface="Arial"/>
                        </a:rPr>
                        <a:t>l’excédent</a:t>
                      </a:r>
                      <a:r>
                        <a:rPr sz="1100" spc="-25" dirty="0">
                          <a:latin typeface="Arial"/>
                          <a:cs typeface="Arial"/>
                        </a:rPr>
                        <a:t> </a:t>
                      </a:r>
                      <a:r>
                        <a:rPr sz="1100" dirty="0">
                          <a:latin typeface="Arial"/>
                          <a:cs typeface="Arial"/>
                        </a:rPr>
                        <a:t>des</a:t>
                      </a:r>
                      <a:r>
                        <a:rPr sz="1100" spc="-20" dirty="0">
                          <a:latin typeface="Arial"/>
                          <a:cs typeface="Arial"/>
                        </a:rPr>
                        <a:t> </a:t>
                      </a:r>
                      <a:r>
                        <a:rPr sz="1100" dirty="0">
                          <a:latin typeface="Arial"/>
                          <a:cs typeface="Arial"/>
                        </a:rPr>
                        <a:t>eaux</a:t>
                      </a:r>
                      <a:r>
                        <a:rPr sz="1100" spc="-20" dirty="0">
                          <a:latin typeface="Arial"/>
                          <a:cs typeface="Arial"/>
                        </a:rPr>
                        <a:t> </a:t>
                      </a:r>
                      <a:r>
                        <a:rPr sz="1100" dirty="0">
                          <a:latin typeface="Arial"/>
                          <a:cs typeface="Arial"/>
                        </a:rPr>
                        <a:t>de</a:t>
                      </a:r>
                      <a:r>
                        <a:rPr sz="1100" spc="-35" dirty="0">
                          <a:latin typeface="Arial"/>
                          <a:cs typeface="Arial"/>
                        </a:rPr>
                        <a:t> </a:t>
                      </a:r>
                      <a:r>
                        <a:rPr sz="1100" dirty="0">
                          <a:latin typeface="Arial"/>
                          <a:cs typeface="Arial"/>
                        </a:rPr>
                        <a:t>ruissellement</a:t>
                      </a:r>
                      <a:r>
                        <a:rPr sz="1100" spc="-20" dirty="0">
                          <a:latin typeface="Arial"/>
                          <a:cs typeface="Arial"/>
                        </a:rPr>
                        <a:t> </a:t>
                      </a:r>
                      <a:r>
                        <a:rPr sz="1100" dirty="0">
                          <a:latin typeface="Arial"/>
                          <a:cs typeface="Arial"/>
                        </a:rPr>
                        <a:t>du</a:t>
                      </a:r>
                      <a:r>
                        <a:rPr sz="1100" spc="-35" dirty="0">
                          <a:latin typeface="Arial"/>
                          <a:cs typeface="Arial"/>
                        </a:rPr>
                        <a:t> </a:t>
                      </a:r>
                      <a:r>
                        <a:rPr sz="1100" dirty="0">
                          <a:latin typeface="Arial"/>
                          <a:cs typeface="Arial"/>
                        </a:rPr>
                        <a:t>chemin</a:t>
                      </a:r>
                      <a:r>
                        <a:rPr sz="1100" spc="-35" dirty="0">
                          <a:latin typeface="Arial"/>
                          <a:cs typeface="Arial"/>
                        </a:rPr>
                        <a:t> </a:t>
                      </a:r>
                      <a:r>
                        <a:rPr sz="1100" spc="-10" dirty="0">
                          <a:latin typeface="Arial"/>
                          <a:cs typeface="Arial"/>
                        </a:rPr>
                        <a:t>rural.</a:t>
                      </a:r>
                      <a:endParaRPr sz="1100" dirty="0">
                        <a:latin typeface="Arial"/>
                        <a:cs typeface="Arial"/>
                      </a:endParaRPr>
                    </a:p>
                  </a:txBody>
                  <a:tcPr marL="0" marR="0" marT="3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0" marR="426720">
                        <a:lnSpc>
                          <a:spcPct val="95900"/>
                        </a:lnSpc>
                        <a:spcBef>
                          <a:spcPts val="20"/>
                        </a:spcBef>
                      </a:pPr>
                      <a:r>
                        <a:rPr sz="1100" u="sng" dirty="0">
                          <a:uFill>
                            <a:solidFill>
                              <a:srgbClr val="000000"/>
                            </a:solidFill>
                          </a:uFill>
                          <a:latin typeface="Arial"/>
                          <a:cs typeface="Arial"/>
                        </a:rPr>
                        <a:t>Bassin</a:t>
                      </a:r>
                      <a:r>
                        <a:rPr sz="1100" u="sng" spc="-20" dirty="0">
                          <a:uFill>
                            <a:solidFill>
                              <a:srgbClr val="000000"/>
                            </a:solidFill>
                          </a:uFill>
                          <a:latin typeface="Arial"/>
                          <a:cs typeface="Arial"/>
                        </a:rPr>
                        <a:t> </a:t>
                      </a:r>
                      <a:r>
                        <a:rPr sz="1100" u="sng" dirty="0">
                          <a:uFill>
                            <a:solidFill>
                              <a:srgbClr val="000000"/>
                            </a:solidFill>
                          </a:uFill>
                          <a:latin typeface="Arial"/>
                          <a:cs typeface="Arial"/>
                        </a:rPr>
                        <a:t>en</a:t>
                      </a:r>
                      <a:r>
                        <a:rPr sz="1100" u="sng" spc="-15" dirty="0">
                          <a:uFill>
                            <a:solidFill>
                              <a:srgbClr val="000000"/>
                            </a:solidFill>
                          </a:uFill>
                          <a:latin typeface="Arial"/>
                          <a:cs typeface="Arial"/>
                        </a:rPr>
                        <a:t> </a:t>
                      </a:r>
                      <a:r>
                        <a:rPr sz="1100" u="sng" spc="-20" dirty="0">
                          <a:uFill>
                            <a:solidFill>
                              <a:srgbClr val="000000"/>
                            </a:solidFill>
                          </a:uFill>
                          <a:latin typeface="Arial"/>
                          <a:cs typeface="Arial"/>
                        </a:rPr>
                        <a:t>aval</a:t>
                      </a:r>
                      <a:r>
                        <a:rPr sz="1100" spc="-20" dirty="0">
                          <a:latin typeface="Arial"/>
                          <a:cs typeface="Arial"/>
                        </a:rPr>
                        <a:t> </a:t>
                      </a:r>
                      <a:r>
                        <a:rPr sz="1100" dirty="0">
                          <a:latin typeface="Arial"/>
                          <a:cs typeface="Arial"/>
                        </a:rPr>
                        <a:t>Longueur</a:t>
                      </a:r>
                      <a:r>
                        <a:rPr sz="1100" spc="-25" dirty="0">
                          <a:latin typeface="Arial"/>
                          <a:cs typeface="Arial"/>
                        </a:rPr>
                        <a:t> </a:t>
                      </a:r>
                      <a:r>
                        <a:rPr sz="1100" dirty="0">
                          <a:latin typeface="Arial"/>
                          <a:cs typeface="Arial"/>
                        </a:rPr>
                        <a:t>:</a:t>
                      </a:r>
                      <a:r>
                        <a:rPr sz="1100" spc="-10" dirty="0">
                          <a:latin typeface="Arial"/>
                          <a:cs typeface="Arial"/>
                        </a:rPr>
                        <a:t> 4,35m </a:t>
                      </a:r>
                      <a:r>
                        <a:rPr sz="1100" dirty="0">
                          <a:latin typeface="Arial"/>
                          <a:cs typeface="Arial"/>
                        </a:rPr>
                        <a:t>Largeur</a:t>
                      </a:r>
                      <a:r>
                        <a:rPr sz="1100" spc="-15" dirty="0">
                          <a:latin typeface="Arial"/>
                          <a:cs typeface="Arial"/>
                        </a:rPr>
                        <a:t> </a:t>
                      </a:r>
                      <a:r>
                        <a:rPr sz="1100" dirty="0">
                          <a:latin typeface="Arial"/>
                          <a:cs typeface="Arial"/>
                        </a:rPr>
                        <a:t>:</a:t>
                      </a:r>
                      <a:r>
                        <a:rPr sz="1100" spc="-10" dirty="0">
                          <a:latin typeface="Arial"/>
                          <a:cs typeface="Arial"/>
                        </a:rPr>
                        <a:t> </a:t>
                      </a:r>
                      <a:r>
                        <a:rPr sz="1100" dirty="0">
                          <a:latin typeface="Arial"/>
                          <a:cs typeface="Arial"/>
                        </a:rPr>
                        <a:t>3</a:t>
                      </a:r>
                      <a:r>
                        <a:rPr sz="1100" spc="-15" dirty="0">
                          <a:latin typeface="Arial"/>
                          <a:cs typeface="Arial"/>
                        </a:rPr>
                        <a:t> </a:t>
                      </a:r>
                      <a:r>
                        <a:rPr sz="1100" spc="-50" dirty="0">
                          <a:latin typeface="Arial"/>
                          <a:cs typeface="Arial"/>
                        </a:rPr>
                        <a:t>m </a:t>
                      </a:r>
                      <a:r>
                        <a:rPr sz="1100" dirty="0">
                          <a:latin typeface="Arial"/>
                          <a:cs typeface="Arial"/>
                        </a:rPr>
                        <a:t>Hauteur</a:t>
                      </a:r>
                      <a:r>
                        <a:rPr sz="1100" spc="-25" dirty="0">
                          <a:latin typeface="Arial"/>
                          <a:cs typeface="Arial"/>
                        </a:rPr>
                        <a:t> </a:t>
                      </a:r>
                      <a:r>
                        <a:rPr sz="1100" dirty="0">
                          <a:latin typeface="Arial"/>
                          <a:cs typeface="Arial"/>
                        </a:rPr>
                        <a:t>:</a:t>
                      </a:r>
                      <a:r>
                        <a:rPr sz="1100" spc="-5" dirty="0">
                          <a:latin typeface="Arial"/>
                          <a:cs typeface="Arial"/>
                        </a:rPr>
                        <a:t> </a:t>
                      </a:r>
                      <a:r>
                        <a:rPr sz="1100" dirty="0">
                          <a:latin typeface="Arial"/>
                          <a:cs typeface="Arial"/>
                        </a:rPr>
                        <a:t>1,45</a:t>
                      </a:r>
                      <a:r>
                        <a:rPr sz="1100" spc="-25" dirty="0">
                          <a:latin typeface="Arial"/>
                          <a:cs typeface="Arial"/>
                        </a:rPr>
                        <a:t> </a:t>
                      </a:r>
                      <a:r>
                        <a:rPr sz="1100" spc="-50" dirty="0">
                          <a:latin typeface="Arial"/>
                          <a:cs typeface="Arial"/>
                        </a:rPr>
                        <a:t>m </a:t>
                      </a:r>
                      <a:r>
                        <a:rPr sz="1100" dirty="0">
                          <a:latin typeface="Arial"/>
                          <a:cs typeface="Arial"/>
                        </a:rPr>
                        <a:t>Volume</a:t>
                      </a:r>
                      <a:r>
                        <a:rPr sz="1100" spc="-10"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19</a:t>
                      </a:r>
                      <a:r>
                        <a:rPr sz="1100" spc="-20" dirty="0">
                          <a:latin typeface="Arial"/>
                          <a:cs typeface="Arial"/>
                        </a:rPr>
                        <a:t> </a:t>
                      </a:r>
                      <a:r>
                        <a:rPr sz="1100" spc="-25" dirty="0">
                          <a:latin typeface="Arial"/>
                          <a:cs typeface="Arial"/>
                        </a:rPr>
                        <a:t>m3 </a:t>
                      </a:r>
                      <a:r>
                        <a:rPr sz="1100" dirty="0">
                          <a:latin typeface="Arial"/>
                          <a:cs typeface="Arial"/>
                        </a:rPr>
                        <a:t>ou</a:t>
                      </a:r>
                      <a:r>
                        <a:rPr sz="1100" spc="-10" dirty="0">
                          <a:latin typeface="Arial"/>
                          <a:cs typeface="Arial"/>
                        </a:rPr>
                        <a:t> </a:t>
                      </a:r>
                      <a:r>
                        <a:rPr sz="1100" dirty="0">
                          <a:latin typeface="Arial"/>
                          <a:cs typeface="Arial"/>
                        </a:rPr>
                        <a:t>5</a:t>
                      </a:r>
                      <a:r>
                        <a:rPr sz="1100" spc="-5" dirty="0">
                          <a:latin typeface="Arial"/>
                          <a:cs typeface="Arial"/>
                        </a:rPr>
                        <a:t> </a:t>
                      </a:r>
                      <a:r>
                        <a:rPr sz="1100" dirty="0">
                          <a:latin typeface="Arial"/>
                          <a:cs typeface="Arial"/>
                        </a:rPr>
                        <a:t>000</a:t>
                      </a:r>
                      <a:r>
                        <a:rPr sz="1100" spc="-10" dirty="0">
                          <a:latin typeface="Arial"/>
                          <a:cs typeface="Arial"/>
                        </a:rPr>
                        <a:t> </a:t>
                      </a:r>
                      <a:r>
                        <a:rPr sz="1100" spc="-25" dirty="0">
                          <a:latin typeface="Arial"/>
                          <a:cs typeface="Arial"/>
                        </a:rPr>
                        <a:t>gal</a:t>
                      </a:r>
                      <a:endParaRPr sz="1100" dirty="0">
                        <a:latin typeface="Arial"/>
                        <a:cs typeface="Arial"/>
                      </a:endParaRPr>
                    </a:p>
                    <a:p>
                      <a:pPr marL="69850">
                        <a:lnSpc>
                          <a:spcPts val="1260"/>
                        </a:lnSpc>
                      </a:pPr>
                      <a:r>
                        <a:rPr sz="1100" dirty="0">
                          <a:latin typeface="Arial"/>
                          <a:cs typeface="Arial"/>
                        </a:rPr>
                        <a:t>ou</a:t>
                      </a:r>
                      <a:r>
                        <a:rPr sz="1100" spc="-5" dirty="0">
                          <a:latin typeface="Arial"/>
                          <a:cs typeface="Arial"/>
                        </a:rPr>
                        <a:t> </a:t>
                      </a:r>
                      <a:r>
                        <a:rPr sz="1100" dirty="0">
                          <a:latin typeface="Arial"/>
                          <a:cs typeface="Arial"/>
                        </a:rPr>
                        <a:t>84</a:t>
                      </a:r>
                      <a:r>
                        <a:rPr sz="1100" spc="-5" dirty="0">
                          <a:latin typeface="Arial"/>
                          <a:cs typeface="Arial"/>
                        </a:rPr>
                        <a:t> </a:t>
                      </a:r>
                      <a:r>
                        <a:rPr sz="1100" spc="-20" dirty="0">
                          <a:latin typeface="Arial"/>
                          <a:cs typeface="Arial"/>
                        </a:rPr>
                        <a:t>drums</a:t>
                      </a:r>
                      <a:endParaRPr sz="1100" dirty="0">
                        <a:latin typeface="Arial"/>
                        <a:cs typeface="Arial"/>
                      </a:endParaRPr>
                    </a:p>
                  </a:txBody>
                  <a:tcPr marL="0" marR="0" marT="25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4793144">
                <a:tc gridSpan="2">
                  <a:txBody>
                    <a:bodyPr/>
                    <a:lstStyle/>
                    <a:p>
                      <a:pPr>
                        <a:lnSpc>
                          <a:spcPct val="100000"/>
                        </a:lnSpc>
                      </a:pPr>
                      <a:endParaRPr sz="10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grpSp>
        <p:nvGrpSpPr>
          <p:cNvPr id="5" name="object 5"/>
          <p:cNvGrpSpPr/>
          <p:nvPr/>
        </p:nvGrpSpPr>
        <p:grpSpPr>
          <a:xfrm>
            <a:off x="1358264" y="5024754"/>
            <a:ext cx="6122036" cy="4594861"/>
            <a:chOff x="1358264" y="5024754"/>
            <a:chExt cx="4831080" cy="3620135"/>
          </a:xfrm>
        </p:grpSpPr>
        <p:pic>
          <p:nvPicPr>
            <p:cNvPr id="6" name="object 6"/>
            <p:cNvPicPr/>
            <p:nvPr/>
          </p:nvPicPr>
          <p:blipFill>
            <a:blip r:embed="rId2" cstate="print"/>
            <a:stretch>
              <a:fillRect/>
            </a:stretch>
          </p:blipFill>
          <p:spPr>
            <a:xfrm>
              <a:off x="1358264" y="5024754"/>
              <a:ext cx="4831080" cy="3620134"/>
            </a:xfrm>
            <a:prstGeom prst="rect">
              <a:avLst/>
            </a:prstGeom>
          </p:spPr>
        </p:pic>
        <p:pic>
          <p:nvPicPr>
            <p:cNvPr id="7" name="object 7"/>
            <p:cNvPicPr/>
            <p:nvPr/>
          </p:nvPicPr>
          <p:blipFill>
            <a:blip r:embed="rId3" cstate="print"/>
            <a:stretch>
              <a:fillRect/>
            </a:stretch>
          </p:blipFill>
          <p:spPr>
            <a:xfrm>
              <a:off x="5090794" y="8355964"/>
              <a:ext cx="76200" cy="228600"/>
            </a:xfrm>
            <a:prstGeom prst="rect">
              <a:avLst/>
            </a:prstGeom>
          </p:spPr>
        </p:pic>
        <p:sp>
          <p:nvSpPr>
            <p:cNvPr id="8" name="object 8"/>
            <p:cNvSpPr/>
            <p:nvPr/>
          </p:nvSpPr>
          <p:spPr>
            <a:xfrm>
              <a:off x="4787264" y="6502145"/>
              <a:ext cx="233045" cy="127635"/>
            </a:xfrm>
            <a:custGeom>
              <a:avLst/>
              <a:gdLst/>
              <a:ahLst/>
              <a:cxnLst/>
              <a:rect l="l" t="t" r="r" b="b"/>
              <a:pathLst>
                <a:path w="233045" h="127634">
                  <a:moveTo>
                    <a:pt x="50037" y="58292"/>
                  </a:moveTo>
                  <a:lnTo>
                    <a:pt x="0" y="127253"/>
                  </a:lnTo>
                  <a:lnTo>
                    <a:pt x="85217" y="125984"/>
                  </a:lnTo>
                  <a:lnTo>
                    <a:pt x="75052" y="106425"/>
                  </a:lnTo>
                  <a:lnTo>
                    <a:pt x="60706" y="106425"/>
                  </a:lnTo>
                  <a:lnTo>
                    <a:pt x="51943" y="89535"/>
                  </a:lnTo>
                  <a:lnTo>
                    <a:pt x="63225" y="83668"/>
                  </a:lnTo>
                  <a:lnTo>
                    <a:pt x="50037" y="58292"/>
                  </a:lnTo>
                  <a:close/>
                </a:path>
                <a:path w="233045" h="127634">
                  <a:moveTo>
                    <a:pt x="63225" y="83668"/>
                  </a:moveTo>
                  <a:lnTo>
                    <a:pt x="51943" y="89535"/>
                  </a:lnTo>
                  <a:lnTo>
                    <a:pt x="60706" y="106425"/>
                  </a:lnTo>
                  <a:lnTo>
                    <a:pt x="72006" y="100563"/>
                  </a:lnTo>
                  <a:lnTo>
                    <a:pt x="63225" y="83668"/>
                  </a:lnTo>
                  <a:close/>
                </a:path>
                <a:path w="233045" h="127634">
                  <a:moveTo>
                    <a:pt x="72006" y="100563"/>
                  </a:moveTo>
                  <a:lnTo>
                    <a:pt x="60706" y="106425"/>
                  </a:lnTo>
                  <a:lnTo>
                    <a:pt x="75052" y="106425"/>
                  </a:lnTo>
                  <a:lnTo>
                    <a:pt x="72006" y="100563"/>
                  </a:lnTo>
                  <a:close/>
                </a:path>
                <a:path w="233045" h="127634">
                  <a:moveTo>
                    <a:pt x="224155" y="0"/>
                  </a:moveTo>
                  <a:lnTo>
                    <a:pt x="63225" y="83668"/>
                  </a:lnTo>
                  <a:lnTo>
                    <a:pt x="72006" y="100563"/>
                  </a:lnTo>
                  <a:lnTo>
                    <a:pt x="233045" y="17017"/>
                  </a:lnTo>
                  <a:lnTo>
                    <a:pt x="224155" y="0"/>
                  </a:lnTo>
                  <a:close/>
                </a:path>
              </a:pathLst>
            </a:custGeom>
            <a:solidFill>
              <a:srgbClr val="0000FF"/>
            </a:solidFill>
          </p:spPr>
          <p:txBody>
            <a:bodyPr wrap="square" lIns="0" tIns="0" rIns="0" bIns="0" rtlCol="0"/>
            <a:lstStyle/>
            <a:p>
              <a:endParaRPr/>
            </a:p>
          </p:txBody>
        </p:sp>
        <p:pic>
          <p:nvPicPr>
            <p:cNvPr id="9" name="object 9"/>
            <p:cNvPicPr/>
            <p:nvPr/>
          </p:nvPicPr>
          <p:blipFill>
            <a:blip r:embed="rId3" cstate="print"/>
            <a:stretch>
              <a:fillRect/>
            </a:stretch>
          </p:blipFill>
          <p:spPr>
            <a:xfrm>
              <a:off x="5090794" y="7782559"/>
              <a:ext cx="76200" cy="228600"/>
            </a:xfrm>
            <a:prstGeom prst="rect">
              <a:avLst/>
            </a:prstGeom>
          </p:spPr>
        </p:pic>
        <p:sp>
          <p:nvSpPr>
            <p:cNvPr id="10" name="object 10"/>
            <p:cNvSpPr/>
            <p:nvPr/>
          </p:nvSpPr>
          <p:spPr>
            <a:xfrm>
              <a:off x="5015864" y="6502145"/>
              <a:ext cx="233045" cy="127635"/>
            </a:xfrm>
            <a:custGeom>
              <a:avLst/>
              <a:gdLst/>
              <a:ahLst/>
              <a:cxnLst/>
              <a:rect l="l" t="t" r="r" b="b"/>
              <a:pathLst>
                <a:path w="233045" h="127634">
                  <a:moveTo>
                    <a:pt x="50037" y="58292"/>
                  </a:moveTo>
                  <a:lnTo>
                    <a:pt x="0" y="127253"/>
                  </a:lnTo>
                  <a:lnTo>
                    <a:pt x="85217" y="125984"/>
                  </a:lnTo>
                  <a:lnTo>
                    <a:pt x="75052" y="106425"/>
                  </a:lnTo>
                  <a:lnTo>
                    <a:pt x="60706" y="106425"/>
                  </a:lnTo>
                  <a:lnTo>
                    <a:pt x="51943" y="89535"/>
                  </a:lnTo>
                  <a:lnTo>
                    <a:pt x="63225" y="83668"/>
                  </a:lnTo>
                  <a:lnTo>
                    <a:pt x="50037" y="58292"/>
                  </a:lnTo>
                  <a:close/>
                </a:path>
                <a:path w="233045" h="127634">
                  <a:moveTo>
                    <a:pt x="63225" y="83668"/>
                  </a:moveTo>
                  <a:lnTo>
                    <a:pt x="51943" y="89535"/>
                  </a:lnTo>
                  <a:lnTo>
                    <a:pt x="60706" y="106425"/>
                  </a:lnTo>
                  <a:lnTo>
                    <a:pt x="72006" y="100563"/>
                  </a:lnTo>
                  <a:lnTo>
                    <a:pt x="63225" y="83668"/>
                  </a:lnTo>
                  <a:close/>
                </a:path>
                <a:path w="233045" h="127634">
                  <a:moveTo>
                    <a:pt x="72006" y="100563"/>
                  </a:moveTo>
                  <a:lnTo>
                    <a:pt x="60706" y="106425"/>
                  </a:lnTo>
                  <a:lnTo>
                    <a:pt x="75052" y="106425"/>
                  </a:lnTo>
                  <a:lnTo>
                    <a:pt x="72006" y="100563"/>
                  </a:lnTo>
                  <a:close/>
                </a:path>
                <a:path w="233045" h="127634">
                  <a:moveTo>
                    <a:pt x="224155" y="0"/>
                  </a:moveTo>
                  <a:lnTo>
                    <a:pt x="63225" y="83668"/>
                  </a:lnTo>
                  <a:lnTo>
                    <a:pt x="72006" y="100563"/>
                  </a:lnTo>
                  <a:lnTo>
                    <a:pt x="233045" y="17017"/>
                  </a:lnTo>
                  <a:lnTo>
                    <a:pt x="224155" y="0"/>
                  </a:lnTo>
                  <a:close/>
                </a:path>
              </a:pathLst>
            </a:custGeom>
            <a:solidFill>
              <a:srgbClr val="0000FF"/>
            </a:solidFill>
          </p:spPr>
          <p:txBody>
            <a:bodyPr wrap="square" lIns="0" tIns="0" rIns="0" bIns="0" rtlCol="0"/>
            <a:lstStyle/>
            <a:p>
              <a:endParaRPr/>
            </a:p>
          </p:txBody>
        </p:sp>
      </p:grpSp>
      <p:sp>
        <p:nvSpPr>
          <p:cNvPr id="11" name="Rectangle 10">
            <a:extLst>
              <a:ext uri="{FF2B5EF4-FFF2-40B4-BE49-F238E27FC236}">
                <a16:creationId xmlns:a16="http://schemas.microsoft.com/office/drawing/2014/main" id="{2F03DDB1-0AA8-5DF4-D2DD-60016142DBCD}"/>
              </a:ext>
            </a:extLst>
          </p:cNvPr>
          <p:cNvSpPr/>
          <p:nvPr/>
        </p:nvSpPr>
        <p:spPr>
          <a:xfrm>
            <a:off x="5789421" y="3213100"/>
            <a:ext cx="641985" cy="4683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7C8141EC-F23F-973E-E702-90A5A3765301}"/>
              </a:ext>
            </a:extLst>
          </p:cNvPr>
          <p:cNvSpPr/>
          <p:nvPr/>
        </p:nvSpPr>
        <p:spPr>
          <a:xfrm>
            <a:off x="2150998" y="3453511"/>
            <a:ext cx="641985" cy="2929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C98A0829-048D-D998-0787-63CE8D134C9C}"/>
              </a:ext>
            </a:extLst>
          </p:cNvPr>
          <p:cNvSpPr txBox="1"/>
          <p:nvPr/>
        </p:nvSpPr>
        <p:spPr>
          <a:xfrm>
            <a:off x="8394700" y="88900"/>
            <a:ext cx="1828800" cy="369332"/>
          </a:xfrm>
          <a:prstGeom prst="rect">
            <a:avLst/>
          </a:prstGeom>
          <a:solidFill>
            <a:schemeClr val="bg2"/>
          </a:solidFill>
        </p:spPr>
        <p:txBody>
          <a:bodyPr wrap="square" rtlCol="0">
            <a:spAutoFit/>
          </a:bodyPr>
          <a:lstStyle/>
          <a:p>
            <a:r>
              <a:rPr lang="fr-FR" dirty="0">
                <a:hlinkClick r:id="rId4" action="ppaction://hlinksldjump"/>
              </a:rPr>
              <a:t>Retour à l’index</a:t>
            </a:r>
            <a:endParaRPr lang="fr-F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5789421" y="3652138"/>
            <a:ext cx="464820" cy="161925"/>
          </a:xfrm>
          <a:custGeom>
            <a:avLst/>
            <a:gdLst/>
            <a:ahLst/>
            <a:cxnLst/>
            <a:rect l="l" t="t" r="r" b="b"/>
            <a:pathLst>
              <a:path w="464820" h="161925">
                <a:moveTo>
                  <a:pt x="464820" y="0"/>
                </a:moveTo>
                <a:lnTo>
                  <a:pt x="0" y="0"/>
                </a:lnTo>
                <a:lnTo>
                  <a:pt x="0" y="161544"/>
                </a:lnTo>
                <a:lnTo>
                  <a:pt x="464820" y="161544"/>
                </a:lnTo>
                <a:lnTo>
                  <a:pt x="464820" y="0"/>
                </a:lnTo>
                <a:close/>
              </a:path>
            </a:pathLst>
          </a:custGeom>
          <a:solidFill>
            <a:srgbClr val="FFFF00"/>
          </a:solidFill>
        </p:spPr>
        <p:txBody>
          <a:bodyPr wrap="square" lIns="0" tIns="0" rIns="0" bIns="0" rtlCol="0"/>
          <a:lstStyle/>
          <a:p>
            <a:endParaRPr/>
          </a:p>
        </p:txBody>
      </p:sp>
      <p:pic>
        <p:nvPicPr>
          <p:cNvPr id="4" name="object 4"/>
          <p:cNvPicPr/>
          <p:nvPr/>
        </p:nvPicPr>
        <p:blipFill>
          <a:blip r:embed="rId2" cstate="print"/>
          <a:stretch>
            <a:fillRect/>
          </a:stretch>
        </p:blipFill>
        <p:spPr>
          <a:xfrm>
            <a:off x="1243964" y="5074919"/>
            <a:ext cx="5267325" cy="3952875"/>
          </a:xfrm>
          <a:prstGeom prst="rect">
            <a:avLst/>
          </a:prstGeom>
        </p:spPr>
      </p:pic>
      <p:graphicFrame>
        <p:nvGraphicFramePr>
          <p:cNvPr id="5" name="object 5"/>
          <p:cNvGraphicFramePr>
            <a:graphicFrameLocks noGrp="1"/>
          </p:cNvGraphicFramePr>
          <p:nvPr>
            <p:extLst>
              <p:ext uri="{D42A27DB-BD31-4B8C-83A1-F6EECF244321}">
                <p14:modId xmlns:p14="http://schemas.microsoft.com/office/powerpoint/2010/main" val="3502883466"/>
              </p:ext>
            </p:extLst>
          </p:nvPr>
        </p:nvGraphicFramePr>
        <p:xfrm>
          <a:off x="827836" y="546101"/>
          <a:ext cx="7871664" cy="9259442"/>
        </p:xfrm>
        <a:graphic>
          <a:graphicData uri="http://schemas.openxmlformats.org/drawingml/2006/table">
            <a:tbl>
              <a:tblPr firstRow="1" bandRow="1">
                <a:tableStyleId>{2D5ABB26-0587-4C30-8999-92F81FD0307C}</a:tableStyleId>
              </a:tblPr>
              <a:tblGrid>
                <a:gridCol w="5734864">
                  <a:extLst>
                    <a:ext uri="{9D8B030D-6E8A-4147-A177-3AD203B41FA5}">
                      <a16:colId xmlns:a16="http://schemas.microsoft.com/office/drawing/2014/main" val="20000"/>
                    </a:ext>
                  </a:extLst>
                </a:gridCol>
                <a:gridCol w="2136800">
                  <a:extLst>
                    <a:ext uri="{9D8B030D-6E8A-4147-A177-3AD203B41FA5}">
                      <a16:colId xmlns:a16="http://schemas.microsoft.com/office/drawing/2014/main" val="20001"/>
                    </a:ext>
                  </a:extLst>
                </a:gridCol>
              </a:tblGrid>
              <a:tr h="1760968">
                <a:tc gridSpan="2">
                  <a:txBody>
                    <a:bodyPr/>
                    <a:lstStyle/>
                    <a:p>
                      <a:pPr>
                        <a:lnSpc>
                          <a:spcPct val="100000"/>
                        </a:lnSpc>
                        <a:spcBef>
                          <a:spcPts val="5"/>
                        </a:spcBef>
                      </a:pPr>
                      <a:endParaRPr sz="1050" dirty="0">
                        <a:latin typeface="Times New Roman"/>
                        <a:cs typeface="Times New Roman"/>
                      </a:endParaRPr>
                    </a:p>
                    <a:p>
                      <a:pPr algn="ctr">
                        <a:lnSpc>
                          <a:spcPts val="1295"/>
                        </a:lnSpc>
                      </a:pPr>
                      <a:r>
                        <a:rPr sz="2000" b="1" dirty="0">
                          <a:latin typeface="Arial"/>
                          <a:cs typeface="Arial"/>
                        </a:rPr>
                        <a:t>SB</a:t>
                      </a:r>
                      <a:r>
                        <a:rPr sz="2000" b="1" spc="-50" dirty="0">
                          <a:latin typeface="Arial"/>
                          <a:cs typeface="Arial"/>
                        </a:rPr>
                        <a:t>5</a:t>
                      </a:r>
                      <a:r>
                        <a:rPr lang="fr-FR" sz="2000" b="1" spc="-50" dirty="0">
                          <a:latin typeface="Arial"/>
                          <a:cs typeface="Arial"/>
                        </a:rPr>
                        <a:t>-</a:t>
                      </a:r>
                      <a:r>
                        <a:rPr lang="fr-FR" sz="2000" b="1" spc="-10" dirty="0" err="1">
                          <a:latin typeface="Arial"/>
                          <a:cs typeface="Arial"/>
                        </a:rPr>
                        <a:t>Maurepos</a:t>
                      </a:r>
                      <a:endParaRPr sz="2000" dirty="0">
                        <a:latin typeface="Arial"/>
                        <a:cs typeface="Arial"/>
                      </a:endParaRPr>
                    </a:p>
                    <a:p>
                      <a:pPr marL="635" algn="ctr">
                        <a:lnSpc>
                          <a:spcPts val="1270"/>
                        </a:lnSpc>
                      </a:pPr>
                      <a:endParaRPr lang="fr-FR" sz="2000" b="1" dirty="0">
                        <a:latin typeface="Arial"/>
                        <a:cs typeface="Arial"/>
                      </a:endParaRPr>
                    </a:p>
                    <a:p>
                      <a:pPr marL="635" algn="ctr">
                        <a:lnSpc>
                          <a:spcPts val="1270"/>
                        </a:lnSpc>
                      </a:pPr>
                      <a:r>
                        <a:rPr sz="2000" b="1" dirty="0" err="1">
                          <a:latin typeface="Arial"/>
                          <a:cs typeface="Arial"/>
                        </a:rPr>
                        <a:t>Seuil</a:t>
                      </a:r>
                      <a:r>
                        <a:rPr sz="2000" b="1" spc="-20" dirty="0">
                          <a:latin typeface="Arial"/>
                          <a:cs typeface="Arial"/>
                        </a:rPr>
                        <a:t> </a:t>
                      </a:r>
                      <a:r>
                        <a:rPr sz="2000" b="1" dirty="0">
                          <a:latin typeface="Arial"/>
                          <a:cs typeface="Arial"/>
                        </a:rPr>
                        <a:t>maçonné</a:t>
                      </a:r>
                      <a:r>
                        <a:rPr sz="2000" b="1" spc="-25" dirty="0">
                          <a:latin typeface="Arial"/>
                          <a:cs typeface="Arial"/>
                        </a:rPr>
                        <a:t> </a:t>
                      </a:r>
                      <a:r>
                        <a:rPr sz="2000" b="1" dirty="0">
                          <a:latin typeface="Arial"/>
                          <a:cs typeface="Arial"/>
                        </a:rPr>
                        <a:t>et</a:t>
                      </a:r>
                      <a:r>
                        <a:rPr sz="2000" b="1" spc="-15" dirty="0">
                          <a:latin typeface="Arial"/>
                          <a:cs typeface="Arial"/>
                        </a:rPr>
                        <a:t> </a:t>
                      </a:r>
                      <a:r>
                        <a:rPr sz="2000" b="1" dirty="0" err="1">
                          <a:latin typeface="Arial"/>
                          <a:cs typeface="Arial"/>
                        </a:rPr>
                        <a:t>bassin</a:t>
                      </a:r>
                      <a:endParaRPr sz="2000" dirty="0">
                        <a:latin typeface="Arial"/>
                        <a:cs typeface="Arial"/>
                      </a:endParaRPr>
                    </a:p>
                    <a:p>
                      <a:pPr marR="62865" algn="r">
                        <a:lnSpc>
                          <a:spcPts val="1145"/>
                        </a:lnSpc>
                      </a:pPr>
                      <a:r>
                        <a:rPr sz="1000" dirty="0">
                          <a:latin typeface="Arial"/>
                          <a:cs typeface="Arial"/>
                        </a:rPr>
                        <a:t>Ingénieur</a:t>
                      </a:r>
                      <a:r>
                        <a:rPr sz="1000" spc="-55" dirty="0">
                          <a:latin typeface="Arial"/>
                          <a:cs typeface="Arial"/>
                        </a:rPr>
                        <a:t> </a:t>
                      </a:r>
                      <a:r>
                        <a:rPr sz="1000" dirty="0">
                          <a:latin typeface="Arial"/>
                          <a:cs typeface="Arial"/>
                        </a:rPr>
                        <a:t>Saintil</a:t>
                      </a:r>
                      <a:r>
                        <a:rPr sz="1000" spc="-60" dirty="0">
                          <a:latin typeface="Arial"/>
                          <a:cs typeface="Arial"/>
                        </a:rPr>
                        <a:t> </a:t>
                      </a:r>
                      <a:r>
                        <a:rPr sz="1000" spc="-10" dirty="0">
                          <a:latin typeface="Arial"/>
                          <a:cs typeface="Arial"/>
                        </a:rPr>
                        <a:t>CLOSSY</a:t>
                      </a:r>
                      <a:endParaRPr sz="1000" dirty="0">
                        <a:latin typeface="Arial"/>
                        <a:cs typeface="Arial"/>
                      </a:endParaRPr>
                    </a:p>
                    <a:p>
                      <a:pPr marL="67945" marR="3278504">
                        <a:lnSpc>
                          <a:spcPct val="95900"/>
                        </a:lnSpc>
                        <a:spcBef>
                          <a:spcPts val="30"/>
                        </a:spcBef>
                      </a:pPr>
                      <a:r>
                        <a:rPr sz="1100" dirty="0">
                          <a:latin typeface="Arial"/>
                          <a:cs typeface="Arial"/>
                        </a:rPr>
                        <a:t>Date</a:t>
                      </a:r>
                      <a:r>
                        <a:rPr sz="1100" spc="-20" dirty="0">
                          <a:latin typeface="Arial"/>
                          <a:cs typeface="Arial"/>
                        </a:rPr>
                        <a:t> </a:t>
                      </a:r>
                      <a:r>
                        <a:rPr sz="1100" dirty="0">
                          <a:latin typeface="Arial"/>
                          <a:cs typeface="Arial"/>
                        </a:rPr>
                        <a:t>début</a:t>
                      </a:r>
                      <a:r>
                        <a:rPr sz="1100" spc="-25"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chantier</a:t>
                      </a:r>
                      <a:r>
                        <a:rPr sz="1100" spc="-25" dirty="0">
                          <a:latin typeface="Arial"/>
                          <a:cs typeface="Arial"/>
                        </a:rPr>
                        <a:t> </a:t>
                      </a:r>
                      <a:r>
                        <a:rPr sz="1100" dirty="0">
                          <a:latin typeface="Arial"/>
                          <a:cs typeface="Arial"/>
                        </a:rPr>
                        <a:t>:</a:t>
                      </a:r>
                      <a:r>
                        <a:rPr sz="1100" spc="-30" dirty="0">
                          <a:latin typeface="Arial"/>
                          <a:cs typeface="Arial"/>
                        </a:rPr>
                        <a:t> </a:t>
                      </a:r>
                      <a:r>
                        <a:rPr sz="1100" dirty="0">
                          <a:latin typeface="Arial"/>
                          <a:cs typeface="Arial"/>
                        </a:rPr>
                        <a:t>septembre</a:t>
                      </a:r>
                      <a:r>
                        <a:rPr sz="1100" spc="-15" dirty="0">
                          <a:latin typeface="Arial"/>
                          <a:cs typeface="Arial"/>
                        </a:rPr>
                        <a:t> </a:t>
                      </a:r>
                      <a:r>
                        <a:rPr sz="1100" spc="-20" dirty="0">
                          <a:latin typeface="Arial"/>
                          <a:cs typeface="Arial"/>
                        </a:rPr>
                        <a:t>2013 </a:t>
                      </a:r>
                      <a:r>
                        <a:rPr sz="1100" dirty="0">
                          <a:latin typeface="Arial"/>
                          <a:cs typeface="Arial"/>
                        </a:rPr>
                        <a:t>Date</a:t>
                      </a:r>
                      <a:r>
                        <a:rPr sz="1100" spc="-10"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fin</a:t>
                      </a:r>
                      <a:r>
                        <a:rPr sz="1100" spc="-10"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chantier</a:t>
                      </a:r>
                      <a:r>
                        <a:rPr sz="1100" spc="-10" dirty="0">
                          <a:latin typeface="Arial"/>
                          <a:cs typeface="Arial"/>
                        </a:rPr>
                        <a:t> </a:t>
                      </a:r>
                      <a:r>
                        <a:rPr sz="1100" dirty="0">
                          <a:latin typeface="Arial"/>
                          <a:cs typeface="Arial"/>
                        </a:rPr>
                        <a:t>:</a:t>
                      </a:r>
                      <a:r>
                        <a:rPr sz="1100" spc="-20" dirty="0">
                          <a:latin typeface="Arial"/>
                          <a:cs typeface="Arial"/>
                        </a:rPr>
                        <a:t> </a:t>
                      </a:r>
                      <a:r>
                        <a:rPr sz="1100" dirty="0">
                          <a:latin typeface="Arial"/>
                          <a:cs typeface="Arial"/>
                        </a:rPr>
                        <a:t>octobre</a:t>
                      </a:r>
                      <a:r>
                        <a:rPr sz="1100" spc="-20" dirty="0">
                          <a:latin typeface="Arial"/>
                          <a:cs typeface="Arial"/>
                        </a:rPr>
                        <a:t> 2013 </a:t>
                      </a:r>
                      <a:r>
                        <a:rPr sz="1100" dirty="0">
                          <a:latin typeface="Arial"/>
                          <a:cs typeface="Arial"/>
                        </a:rPr>
                        <a:t>Coordonnées</a:t>
                      </a:r>
                      <a:r>
                        <a:rPr sz="1100" spc="-40" dirty="0">
                          <a:latin typeface="Arial"/>
                          <a:cs typeface="Arial"/>
                        </a:rPr>
                        <a:t> </a:t>
                      </a:r>
                      <a:r>
                        <a:rPr sz="1100" dirty="0">
                          <a:latin typeface="Arial"/>
                          <a:cs typeface="Arial"/>
                        </a:rPr>
                        <a:t>GPS</a:t>
                      </a:r>
                      <a:r>
                        <a:rPr sz="1100" spc="-35" dirty="0">
                          <a:latin typeface="Arial"/>
                          <a:cs typeface="Arial"/>
                        </a:rPr>
                        <a:t> </a:t>
                      </a:r>
                      <a:r>
                        <a:rPr sz="1100" spc="-50" dirty="0">
                          <a:latin typeface="Arial"/>
                          <a:cs typeface="Arial"/>
                        </a:rPr>
                        <a:t>:</a:t>
                      </a:r>
                      <a:endParaRPr sz="1100" dirty="0">
                        <a:latin typeface="Arial"/>
                        <a:cs typeface="Arial"/>
                      </a:endParaRPr>
                    </a:p>
                    <a:p>
                      <a:pPr marL="67945">
                        <a:lnSpc>
                          <a:spcPts val="1235"/>
                        </a:lnSpc>
                      </a:pPr>
                      <a:r>
                        <a:rPr sz="1100" dirty="0">
                          <a:latin typeface="Arial"/>
                          <a:cs typeface="Arial"/>
                        </a:rPr>
                        <a:t>N </a:t>
                      </a:r>
                      <a:r>
                        <a:rPr sz="1100" spc="-10" dirty="0">
                          <a:latin typeface="Arial"/>
                          <a:cs typeface="Arial"/>
                        </a:rPr>
                        <a:t>18°25,134</a:t>
                      </a:r>
                      <a:endParaRPr sz="1100" dirty="0">
                        <a:latin typeface="Arial"/>
                        <a:cs typeface="Arial"/>
                      </a:endParaRPr>
                    </a:p>
                    <a:p>
                      <a:pPr marL="67945">
                        <a:lnSpc>
                          <a:spcPts val="1265"/>
                        </a:lnSpc>
                      </a:pPr>
                      <a:r>
                        <a:rPr sz="1100" dirty="0">
                          <a:latin typeface="Arial"/>
                          <a:cs typeface="Arial"/>
                        </a:rPr>
                        <a:t>W</a:t>
                      </a:r>
                      <a:r>
                        <a:rPr sz="1100" spc="-5" dirty="0">
                          <a:latin typeface="Arial"/>
                          <a:cs typeface="Arial"/>
                        </a:rPr>
                        <a:t> </a:t>
                      </a:r>
                      <a:r>
                        <a:rPr sz="1100" dirty="0">
                          <a:latin typeface="Arial"/>
                          <a:cs typeface="Arial"/>
                        </a:rPr>
                        <a:t>73°</a:t>
                      </a:r>
                      <a:r>
                        <a:rPr sz="1100" spc="-5" dirty="0">
                          <a:latin typeface="Arial"/>
                          <a:cs typeface="Arial"/>
                        </a:rPr>
                        <a:t> </a:t>
                      </a:r>
                      <a:r>
                        <a:rPr sz="1100" spc="-10" dirty="0">
                          <a:latin typeface="Arial"/>
                          <a:cs typeface="Arial"/>
                        </a:rPr>
                        <a:t>14,023</a:t>
                      </a:r>
                      <a:endParaRPr sz="1100" dirty="0">
                        <a:latin typeface="Arial"/>
                        <a:cs typeface="Arial"/>
                      </a:endParaRPr>
                    </a:p>
                    <a:p>
                      <a:pPr marL="67945">
                        <a:lnSpc>
                          <a:spcPts val="1220"/>
                        </a:lnSpc>
                      </a:pPr>
                      <a:r>
                        <a:rPr sz="1100" dirty="0">
                          <a:latin typeface="Arial"/>
                          <a:cs typeface="Arial"/>
                        </a:rPr>
                        <a:t>Altitude</a:t>
                      </a:r>
                      <a:r>
                        <a:rPr sz="1100" spc="-15" dirty="0">
                          <a:latin typeface="Arial"/>
                          <a:cs typeface="Arial"/>
                        </a:rPr>
                        <a:t> </a:t>
                      </a:r>
                      <a:r>
                        <a:rPr sz="1100" dirty="0">
                          <a:latin typeface="Arial"/>
                          <a:cs typeface="Arial"/>
                        </a:rPr>
                        <a:t>:</a:t>
                      </a:r>
                      <a:r>
                        <a:rPr sz="1100" spc="-20" dirty="0">
                          <a:latin typeface="Arial"/>
                          <a:cs typeface="Arial"/>
                        </a:rPr>
                        <a:t> 850m</a:t>
                      </a:r>
                      <a:endParaRPr sz="1100" dirty="0">
                        <a:latin typeface="Arial"/>
                        <a:cs typeface="Arial"/>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tcPr>
                </a:tc>
                <a:tc hMerge="1">
                  <a:txBody>
                    <a:bodyPr/>
                    <a:lstStyle/>
                    <a:p>
                      <a:endParaRPr/>
                    </a:p>
                  </a:txBody>
                  <a:tcPr marL="0" marR="0" marT="0" marB="0"/>
                </a:tc>
                <a:extLst>
                  <a:ext uri="{0D108BD9-81ED-4DB2-BD59-A6C34878D82A}">
                    <a16:rowId xmlns:a16="http://schemas.microsoft.com/office/drawing/2014/main" val="10000"/>
                  </a:ext>
                </a:extLst>
              </a:tr>
              <a:tr h="1998426">
                <a:tc>
                  <a:txBody>
                    <a:bodyPr/>
                    <a:lstStyle/>
                    <a:p>
                      <a:pPr marL="67945">
                        <a:lnSpc>
                          <a:spcPts val="1210"/>
                        </a:lnSpc>
                      </a:pPr>
                      <a:r>
                        <a:rPr sz="1100" u="sng" dirty="0">
                          <a:uFill>
                            <a:solidFill>
                              <a:srgbClr val="000000"/>
                            </a:solidFill>
                          </a:uFill>
                          <a:latin typeface="Arial"/>
                          <a:cs typeface="Arial"/>
                        </a:rPr>
                        <a:t>Seuil</a:t>
                      </a:r>
                      <a:r>
                        <a:rPr sz="1100" u="sng" spc="-25" dirty="0">
                          <a:uFill>
                            <a:solidFill>
                              <a:srgbClr val="000000"/>
                            </a:solidFill>
                          </a:uFill>
                          <a:latin typeface="Arial"/>
                          <a:cs typeface="Arial"/>
                        </a:rPr>
                        <a:t> </a:t>
                      </a:r>
                      <a:r>
                        <a:rPr sz="1100" u="sng" spc="-10" dirty="0">
                          <a:uFill>
                            <a:solidFill>
                              <a:srgbClr val="000000"/>
                            </a:solidFill>
                          </a:uFill>
                          <a:latin typeface="Arial"/>
                          <a:cs typeface="Arial"/>
                        </a:rPr>
                        <a:t>maçonné</a:t>
                      </a:r>
                      <a:endParaRPr sz="1100" dirty="0">
                        <a:latin typeface="Arial"/>
                        <a:cs typeface="Arial"/>
                      </a:endParaRPr>
                    </a:p>
                    <a:p>
                      <a:pPr marL="67945" marR="3085465">
                        <a:lnSpc>
                          <a:spcPts val="1260"/>
                        </a:lnSpc>
                        <a:spcBef>
                          <a:spcPts val="65"/>
                        </a:spcBef>
                      </a:pPr>
                      <a:r>
                        <a:rPr sz="1100" dirty="0">
                          <a:latin typeface="Arial"/>
                          <a:cs typeface="Arial"/>
                        </a:rPr>
                        <a:t>Longueur</a:t>
                      </a:r>
                      <a:r>
                        <a:rPr sz="1100" spc="-25" dirty="0">
                          <a:latin typeface="Arial"/>
                          <a:cs typeface="Arial"/>
                        </a:rPr>
                        <a:t> </a:t>
                      </a:r>
                      <a:r>
                        <a:rPr sz="1100" dirty="0">
                          <a:latin typeface="Arial"/>
                          <a:cs typeface="Arial"/>
                        </a:rPr>
                        <a:t>:</a:t>
                      </a:r>
                      <a:r>
                        <a:rPr sz="1100" spc="-5" dirty="0">
                          <a:latin typeface="Arial"/>
                          <a:cs typeface="Arial"/>
                        </a:rPr>
                        <a:t> </a:t>
                      </a:r>
                      <a:r>
                        <a:rPr sz="1100" dirty="0">
                          <a:latin typeface="Arial"/>
                          <a:cs typeface="Arial"/>
                        </a:rPr>
                        <a:t>8,30</a:t>
                      </a:r>
                      <a:r>
                        <a:rPr sz="1100" spc="-25" dirty="0">
                          <a:latin typeface="Arial"/>
                          <a:cs typeface="Arial"/>
                        </a:rPr>
                        <a:t> </a:t>
                      </a:r>
                      <a:r>
                        <a:rPr sz="1100" spc="-50" dirty="0">
                          <a:latin typeface="Arial"/>
                          <a:cs typeface="Arial"/>
                        </a:rPr>
                        <a:t>m </a:t>
                      </a:r>
                      <a:r>
                        <a:rPr sz="1100" dirty="0">
                          <a:latin typeface="Arial"/>
                          <a:cs typeface="Arial"/>
                        </a:rPr>
                        <a:t>Largeur</a:t>
                      </a:r>
                      <a:r>
                        <a:rPr sz="1100" spc="-15" dirty="0">
                          <a:latin typeface="Arial"/>
                          <a:cs typeface="Arial"/>
                        </a:rPr>
                        <a:t> </a:t>
                      </a:r>
                      <a:r>
                        <a:rPr sz="1100" dirty="0">
                          <a:latin typeface="Arial"/>
                          <a:cs typeface="Arial"/>
                        </a:rPr>
                        <a:t>:</a:t>
                      </a:r>
                      <a:r>
                        <a:rPr sz="1100" spc="-15" dirty="0">
                          <a:latin typeface="Arial"/>
                          <a:cs typeface="Arial"/>
                        </a:rPr>
                        <a:t> </a:t>
                      </a:r>
                      <a:r>
                        <a:rPr sz="1100" spc="-10" dirty="0">
                          <a:latin typeface="Arial"/>
                          <a:cs typeface="Arial"/>
                        </a:rPr>
                        <a:t>0,50m</a:t>
                      </a:r>
                      <a:endParaRPr sz="1100" dirty="0">
                        <a:latin typeface="Arial"/>
                        <a:cs typeface="Arial"/>
                      </a:endParaRPr>
                    </a:p>
                    <a:p>
                      <a:pPr marL="67945">
                        <a:lnSpc>
                          <a:spcPts val="1240"/>
                        </a:lnSpc>
                      </a:pPr>
                      <a:r>
                        <a:rPr sz="1100" dirty="0">
                          <a:latin typeface="Arial"/>
                          <a:cs typeface="Arial"/>
                        </a:rPr>
                        <a:t>Hauteur</a:t>
                      </a:r>
                      <a:r>
                        <a:rPr sz="1100" spc="-15" dirty="0">
                          <a:latin typeface="Arial"/>
                          <a:cs typeface="Arial"/>
                        </a:rPr>
                        <a:t> </a:t>
                      </a:r>
                      <a:r>
                        <a:rPr sz="1100" dirty="0">
                          <a:latin typeface="Arial"/>
                          <a:cs typeface="Arial"/>
                        </a:rPr>
                        <a:t>au</a:t>
                      </a:r>
                      <a:r>
                        <a:rPr sz="1100" spc="-25" dirty="0">
                          <a:latin typeface="Arial"/>
                          <a:cs typeface="Arial"/>
                        </a:rPr>
                        <a:t> </a:t>
                      </a:r>
                      <a:r>
                        <a:rPr sz="1100" dirty="0">
                          <a:latin typeface="Arial"/>
                          <a:cs typeface="Arial"/>
                        </a:rPr>
                        <a:t>déversoir</a:t>
                      </a:r>
                      <a:r>
                        <a:rPr sz="1100" spc="-15" dirty="0">
                          <a:latin typeface="Arial"/>
                          <a:cs typeface="Arial"/>
                        </a:rPr>
                        <a:t> </a:t>
                      </a:r>
                      <a:r>
                        <a:rPr sz="1100" dirty="0">
                          <a:latin typeface="Arial"/>
                          <a:cs typeface="Arial"/>
                        </a:rPr>
                        <a:t>en</a:t>
                      </a:r>
                      <a:r>
                        <a:rPr sz="1100" spc="-40" dirty="0">
                          <a:latin typeface="Arial"/>
                          <a:cs typeface="Arial"/>
                        </a:rPr>
                        <a:t> </a:t>
                      </a:r>
                      <a:r>
                        <a:rPr sz="1100" dirty="0">
                          <a:latin typeface="Arial"/>
                          <a:cs typeface="Arial"/>
                        </a:rPr>
                        <a:t>aval</a:t>
                      </a:r>
                      <a:r>
                        <a:rPr sz="1100" spc="-15" dirty="0">
                          <a:latin typeface="Arial"/>
                          <a:cs typeface="Arial"/>
                        </a:rPr>
                        <a:t> </a:t>
                      </a:r>
                      <a:r>
                        <a:rPr sz="1100" dirty="0">
                          <a:latin typeface="Arial"/>
                          <a:cs typeface="Arial"/>
                        </a:rPr>
                        <a:t>:</a:t>
                      </a:r>
                      <a:r>
                        <a:rPr sz="1100" spc="-5" dirty="0">
                          <a:latin typeface="Arial"/>
                          <a:cs typeface="Arial"/>
                        </a:rPr>
                        <a:t> </a:t>
                      </a:r>
                      <a:r>
                        <a:rPr sz="1100" spc="-20" dirty="0">
                          <a:latin typeface="Arial"/>
                          <a:cs typeface="Arial"/>
                        </a:rPr>
                        <a:t>1,00m</a:t>
                      </a:r>
                      <a:endParaRPr sz="1100" dirty="0">
                        <a:latin typeface="Arial"/>
                        <a:cs typeface="Arial"/>
                      </a:endParaRPr>
                    </a:p>
                    <a:p>
                      <a:pPr>
                        <a:lnSpc>
                          <a:spcPct val="100000"/>
                        </a:lnSpc>
                        <a:spcBef>
                          <a:spcPts val="25"/>
                        </a:spcBef>
                      </a:pPr>
                      <a:endParaRPr sz="1000" dirty="0">
                        <a:latin typeface="Times New Roman"/>
                        <a:cs typeface="Times New Roman"/>
                      </a:endParaRPr>
                    </a:p>
                    <a:p>
                      <a:pPr marL="67945" marR="895985">
                        <a:lnSpc>
                          <a:spcPts val="1150"/>
                        </a:lnSpc>
                        <a:spcBef>
                          <a:spcPts val="5"/>
                        </a:spcBef>
                      </a:pPr>
                      <a:r>
                        <a:rPr sz="1000" b="1" dirty="0">
                          <a:latin typeface="Arial"/>
                          <a:cs typeface="Arial"/>
                        </a:rPr>
                        <a:t>Capacité</a:t>
                      </a:r>
                      <a:r>
                        <a:rPr sz="1000" b="1" spc="-10" dirty="0">
                          <a:latin typeface="Arial"/>
                          <a:cs typeface="Arial"/>
                        </a:rPr>
                        <a:t> </a:t>
                      </a:r>
                      <a:r>
                        <a:rPr sz="1000" b="1" dirty="0">
                          <a:latin typeface="Arial"/>
                          <a:cs typeface="Arial"/>
                        </a:rPr>
                        <a:t>de</a:t>
                      </a:r>
                      <a:r>
                        <a:rPr sz="1000" b="1" spc="-25" dirty="0">
                          <a:latin typeface="Arial"/>
                          <a:cs typeface="Arial"/>
                        </a:rPr>
                        <a:t> </a:t>
                      </a:r>
                      <a:r>
                        <a:rPr sz="1000" b="1" dirty="0">
                          <a:latin typeface="Arial"/>
                          <a:cs typeface="Arial"/>
                        </a:rPr>
                        <a:t>stockage</a:t>
                      </a:r>
                      <a:r>
                        <a:rPr sz="1000" b="1" spc="-10" dirty="0">
                          <a:latin typeface="Arial"/>
                          <a:cs typeface="Arial"/>
                        </a:rPr>
                        <a:t> </a:t>
                      </a:r>
                      <a:r>
                        <a:rPr sz="1000" b="1" spc="-10" dirty="0" err="1">
                          <a:latin typeface="Arial"/>
                          <a:cs typeface="Arial"/>
                        </a:rPr>
                        <a:t>amont</a:t>
                      </a:r>
                      <a:r>
                        <a:rPr lang="fr-FR" sz="1000" b="1" spc="-10" dirty="0">
                          <a:latin typeface="Arial"/>
                          <a:cs typeface="Arial"/>
                        </a:rPr>
                        <a:t> par </a:t>
                      </a:r>
                      <a:r>
                        <a:rPr sz="1000" b="1" spc="-10" dirty="0" err="1">
                          <a:latin typeface="Arial"/>
                          <a:cs typeface="Arial"/>
                        </a:rPr>
                        <a:t>épisode</a:t>
                      </a:r>
                      <a:r>
                        <a:rPr sz="1000" b="1" spc="-25" dirty="0">
                          <a:latin typeface="Arial"/>
                          <a:cs typeface="Arial"/>
                        </a:rPr>
                        <a:t> </a:t>
                      </a:r>
                      <a:r>
                        <a:rPr sz="1000" b="1" dirty="0">
                          <a:latin typeface="Arial"/>
                          <a:cs typeface="Arial"/>
                        </a:rPr>
                        <a:t>pluvieux</a:t>
                      </a:r>
                      <a:r>
                        <a:rPr sz="1000" b="1" spc="-5" dirty="0">
                          <a:latin typeface="Arial"/>
                          <a:cs typeface="Arial"/>
                        </a:rPr>
                        <a:t> </a:t>
                      </a:r>
                      <a:r>
                        <a:rPr sz="1000" b="1" dirty="0">
                          <a:latin typeface="Arial"/>
                          <a:cs typeface="Arial"/>
                        </a:rPr>
                        <a:t>:</a:t>
                      </a:r>
                      <a:r>
                        <a:rPr sz="1000" b="1" spc="-20" dirty="0">
                          <a:latin typeface="Arial"/>
                          <a:cs typeface="Arial"/>
                        </a:rPr>
                        <a:t> </a:t>
                      </a:r>
                      <a:r>
                        <a:rPr sz="1000" b="1" dirty="0">
                          <a:latin typeface="Arial"/>
                          <a:cs typeface="Arial"/>
                        </a:rPr>
                        <a:t>150</a:t>
                      </a:r>
                      <a:r>
                        <a:rPr sz="1000" b="1" spc="-20" dirty="0">
                          <a:latin typeface="Arial"/>
                          <a:cs typeface="Arial"/>
                        </a:rPr>
                        <a:t> </a:t>
                      </a:r>
                      <a:r>
                        <a:rPr sz="1000" b="1" spc="-25" dirty="0">
                          <a:latin typeface="Arial"/>
                          <a:cs typeface="Arial"/>
                        </a:rPr>
                        <a:t>m3 </a:t>
                      </a:r>
                      <a:r>
                        <a:rPr sz="1000" b="1" dirty="0">
                          <a:latin typeface="Arial"/>
                          <a:cs typeface="Arial"/>
                        </a:rPr>
                        <a:t>ou</a:t>
                      </a:r>
                      <a:r>
                        <a:rPr sz="1000" b="1" spc="-25" dirty="0">
                          <a:latin typeface="Arial"/>
                          <a:cs typeface="Arial"/>
                        </a:rPr>
                        <a:t> </a:t>
                      </a:r>
                      <a:r>
                        <a:rPr sz="1000" b="1" dirty="0">
                          <a:latin typeface="Arial"/>
                          <a:cs typeface="Arial"/>
                        </a:rPr>
                        <a:t>39</a:t>
                      </a:r>
                      <a:r>
                        <a:rPr sz="1000" b="1" spc="-30" dirty="0">
                          <a:latin typeface="Arial"/>
                          <a:cs typeface="Arial"/>
                        </a:rPr>
                        <a:t> </a:t>
                      </a:r>
                      <a:r>
                        <a:rPr sz="1000" b="1" dirty="0">
                          <a:latin typeface="Arial"/>
                          <a:cs typeface="Arial"/>
                        </a:rPr>
                        <a:t>682gal</a:t>
                      </a:r>
                      <a:r>
                        <a:rPr sz="1000" b="1" spc="-25" dirty="0">
                          <a:latin typeface="Arial"/>
                          <a:cs typeface="Arial"/>
                        </a:rPr>
                        <a:t> </a:t>
                      </a:r>
                      <a:r>
                        <a:rPr sz="1000" b="1" dirty="0">
                          <a:latin typeface="Arial"/>
                          <a:cs typeface="Arial"/>
                        </a:rPr>
                        <a:t>ou</a:t>
                      </a:r>
                      <a:r>
                        <a:rPr sz="1000" b="1" spc="-10" dirty="0">
                          <a:latin typeface="Arial"/>
                          <a:cs typeface="Arial"/>
                        </a:rPr>
                        <a:t> </a:t>
                      </a:r>
                      <a:r>
                        <a:rPr sz="1000" b="1" dirty="0">
                          <a:latin typeface="Arial"/>
                          <a:cs typeface="Arial"/>
                        </a:rPr>
                        <a:t>661</a:t>
                      </a:r>
                      <a:r>
                        <a:rPr sz="1000" b="1" spc="-15" dirty="0">
                          <a:latin typeface="Arial"/>
                          <a:cs typeface="Arial"/>
                        </a:rPr>
                        <a:t> </a:t>
                      </a:r>
                      <a:r>
                        <a:rPr sz="1000" b="1" spc="-10" dirty="0">
                          <a:latin typeface="Arial"/>
                          <a:cs typeface="Arial"/>
                        </a:rPr>
                        <a:t>drums.</a:t>
                      </a:r>
                      <a:endParaRPr sz="1000" dirty="0">
                        <a:latin typeface="Arial"/>
                        <a:cs typeface="Arial"/>
                      </a:endParaRPr>
                    </a:p>
                    <a:p>
                      <a:pPr>
                        <a:lnSpc>
                          <a:spcPct val="100000"/>
                        </a:lnSpc>
                        <a:spcBef>
                          <a:spcPts val="25"/>
                        </a:spcBef>
                      </a:pPr>
                      <a:endParaRPr sz="1000" dirty="0">
                        <a:latin typeface="Times New Roman"/>
                        <a:cs typeface="Times New Roman"/>
                      </a:endParaRPr>
                    </a:p>
                    <a:p>
                      <a:pPr marL="67945">
                        <a:lnSpc>
                          <a:spcPts val="1290"/>
                        </a:lnSpc>
                        <a:spcBef>
                          <a:spcPts val="5"/>
                        </a:spcBef>
                      </a:pPr>
                      <a:r>
                        <a:rPr sz="1100" b="1" dirty="0">
                          <a:latin typeface="Arial"/>
                          <a:cs typeface="Arial"/>
                        </a:rPr>
                        <a:t>SB5</a:t>
                      </a:r>
                      <a:r>
                        <a:rPr lang="fr-FR" sz="1100" b="1" dirty="0">
                          <a:latin typeface="Arial"/>
                          <a:cs typeface="Arial"/>
                        </a:rPr>
                        <a:t> </a:t>
                      </a:r>
                      <a:r>
                        <a:rPr lang="fr-FR" sz="1100" b="1" dirty="0" err="1">
                          <a:latin typeface="Arial"/>
                          <a:cs typeface="Arial"/>
                        </a:rPr>
                        <a:t>Maurepos</a:t>
                      </a:r>
                      <a:r>
                        <a:rPr sz="1100" b="1" spc="245" dirty="0">
                          <a:latin typeface="Arial"/>
                          <a:cs typeface="Arial"/>
                        </a:rPr>
                        <a:t> </a:t>
                      </a:r>
                      <a:r>
                        <a:rPr sz="1100" b="1" dirty="0">
                          <a:latin typeface="Arial"/>
                          <a:cs typeface="Arial"/>
                        </a:rPr>
                        <a:t>est</a:t>
                      </a:r>
                      <a:r>
                        <a:rPr sz="1100" b="1" spc="254" dirty="0">
                          <a:latin typeface="Arial"/>
                          <a:cs typeface="Arial"/>
                        </a:rPr>
                        <a:t> </a:t>
                      </a:r>
                      <a:r>
                        <a:rPr sz="1100" b="1" dirty="0">
                          <a:latin typeface="Arial"/>
                          <a:cs typeface="Arial"/>
                        </a:rPr>
                        <a:t>l’exutoire</a:t>
                      </a:r>
                      <a:r>
                        <a:rPr sz="1100" b="1" spc="254" dirty="0">
                          <a:latin typeface="Arial"/>
                          <a:cs typeface="Arial"/>
                        </a:rPr>
                        <a:t> </a:t>
                      </a:r>
                      <a:r>
                        <a:rPr sz="1100" dirty="0">
                          <a:latin typeface="Arial"/>
                          <a:cs typeface="Arial"/>
                        </a:rPr>
                        <a:t>en</a:t>
                      </a:r>
                      <a:r>
                        <a:rPr sz="1100" spc="235" dirty="0">
                          <a:latin typeface="Arial"/>
                          <a:cs typeface="Arial"/>
                        </a:rPr>
                        <a:t> </a:t>
                      </a:r>
                      <a:r>
                        <a:rPr sz="1100" dirty="0">
                          <a:latin typeface="Arial"/>
                          <a:cs typeface="Arial"/>
                        </a:rPr>
                        <a:t>fond</a:t>
                      </a:r>
                      <a:r>
                        <a:rPr sz="1100" spc="254" dirty="0">
                          <a:latin typeface="Arial"/>
                          <a:cs typeface="Arial"/>
                        </a:rPr>
                        <a:t> </a:t>
                      </a:r>
                      <a:r>
                        <a:rPr sz="1100" dirty="0">
                          <a:latin typeface="Arial"/>
                          <a:cs typeface="Arial"/>
                        </a:rPr>
                        <a:t>de</a:t>
                      </a:r>
                      <a:r>
                        <a:rPr sz="1100" spc="235" dirty="0">
                          <a:latin typeface="Arial"/>
                          <a:cs typeface="Arial"/>
                        </a:rPr>
                        <a:t> </a:t>
                      </a:r>
                      <a:r>
                        <a:rPr sz="1100" dirty="0">
                          <a:latin typeface="Arial"/>
                          <a:cs typeface="Arial"/>
                        </a:rPr>
                        <a:t>ravine</a:t>
                      </a:r>
                      <a:r>
                        <a:rPr sz="1100" spc="260" dirty="0">
                          <a:latin typeface="Arial"/>
                          <a:cs typeface="Arial"/>
                        </a:rPr>
                        <a:t> </a:t>
                      </a:r>
                      <a:r>
                        <a:rPr sz="1100" dirty="0">
                          <a:latin typeface="Arial"/>
                          <a:cs typeface="Arial"/>
                        </a:rPr>
                        <a:t>du</a:t>
                      </a:r>
                      <a:r>
                        <a:rPr sz="1100" spc="245" dirty="0">
                          <a:latin typeface="Arial"/>
                          <a:cs typeface="Arial"/>
                        </a:rPr>
                        <a:t> </a:t>
                      </a:r>
                      <a:r>
                        <a:rPr sz="1100" dirty="0">
                          <a:latin typeface="Arial"/>
                          <a:cs typeface="Arial"/>
                        </a:rPr>
                        <a:t>bassin</a:t>
                      </a:r>
                      <a:r>
                        <a:rPr sz="1100" spc="260" dirty="0">
                          <a:latin typeface="Arial"/>
                          <a:cs typeface="Arial"/>
                        </a:rPr>
                        <a:t> </a:t>
                      </a:r>
                      <a:r>
                        <a:rPr sz="1100" dirty="0">
                          <a:latin typeface="Arial"/>
                          <a:cs typeface="Arial"/>
                        </a:rPr>
                        <a:t>B9</a:t>
                      </a:r>
                      <a:r>
                        <a:rPr sz="1100" spc="250" dirty="0">
                          <a:latin typeface="Arial"/>
                          <a:cs typeface="Arial"/>
                        </a:rPr>
                        <a:t> </a:t>
                      </a:r>
                      <a:r>
                        <a:rPr sz="1100" spc="-10" dirty="0" err="1">
                          <a:latin typeface="Arial"/>
                          <a:cs typeface="Arial"/>
                        </a:rPr>
                        <a:t>recueillant</a:t>
                      </a:r>
                      <a:r>
                        <a:rPr lang="fr-FR" sz="1100" spc="-10" dirty="0">
                          <a:latin typeface="Arial"/>
                          <a:cs typeface="Arial"/>
                        </a:rPr>
                        <a:t> </a:t>
                      </a:r>
                      <a:r>
                        <a:rPr sz="1100" dirty="0" err="1">
                          <a:latin typeface="Arial"/>
                          <a:cs typeface="Arial"/>
                        </a:rPr>
                        <a:t>l’excédent</a:t>
                      </a:r>
                      <a:r>
                        <a:rPr sz="1100" spc="-25" dirty="0">
                          <a:latin typeface="Arial"/>
                          <a:cs typeface="Arial"/>
                        </a:rPr>
                        <a:t> </a:t>
                      </a:r>
                      <a:r>
                        <a:rPr sz="1100" dirty="0">
                          <a:latin typeface="Arial"/>
                          <a:cs typeface="Arial"/>
                        </a:rPr>
                        <a:t>des</a:t>
                      </a:r>
                      <a:r>
                        <a:rPr sz="1100" spc="-20" dirty="0">
                          <a:latin typeface="Arial"/>
                          <a:cs typeface="Arial"/>
                        </a:rPr>
                        <a:t> </a:t>
                      </a:r>
                      <a:r>
                        <a:rPr sz="1100" dirty="0">
                          <a:latin typeface="Arial"/>
                          <a:cs typeface="Arial"/>
                        </a:rPr>
                        <a:t>eaux</a:t>
                      </a:r>
                      <a:r>
                        <a:rPr sz="1100" spc="-20" dirty="0">
                          <a:latin typeface="Arial"/>
                          <a:cs typeface="Arial"/>
                        </a:rPr>
                        <a:t> </a:t>
                      </a:r>
                      <a:r>
                        <a:rPr sz="1100" dirty="0">
                          <a:latin typeface="Arial"/>
                          <a:cs typeface="Arial"/>
                        </a:rPr>
                        <a:t>de</a:t>
                      </a:r>
                      <a:r>
                        <a:rPr sz="1100" spc="-35" dirty="0">
                          <a:latin typeface="Arial"/>
                          <a:cs typeface="Arial"/>
                        </a:rPr>
                        <a:t> </a:t>
                      </a:r>
                      <a:r>
                        <a:rPr sz="1100" dirty="0">
                          <a:latin typeface="Arial"/>
                          <a:cs typeface="Arial"/>
                        </a:rPr>
                        <a:t>ruissellement</a:t>
                      </a:r>
                      <a:r>
                        <a:rPr sz="1100" spc="-20" dirty="0">
                          <a:latin typeface="Arial"/>
                          <a:cs typeface="Arial"/>
                        </a:rPr>
                        <a:t> </a:t>
                      </a:r>
                      <a:r>
                        <a:rPr sz="1100" dirty="0">
                          <a:latin typeface="Arial"/>
                          <a:cs typeface="Arial"/>
                        </a:rPr>
                        <a:t>du</a:t>
                      </a:r>
                      <a:r>
                        <a:rPr sz="1100" spc="-35" dirty="0">
                          <a:latin typeface="Arial"/>
                          <a:cs typeface="Arial"/>
                        </a:rPr>
                        <a:t> </a:t>
                      </a:r>
                      <a:r>
                        <a:rPr sz="1100" dirty="0">
                          <a:latin typeface="Arial"/>
                          <a:cs typeface="Arial"/>
                        </a:rPr>
                        <a:t>chemin</a:t>
                      </a:r>
                      <a:r>
                        <a:rPr sz="1100" spc="-35" dirty="0">
                          <a:latin typeface="Arial"/>
                          <a:cs typeface="Arial"/>
                        </a:rPr>
                        <a:t> </a:t>
                      </a:r>
                      <a:r>
                        <a:rPr sz="1100" spc="-10" dirty="0">
                          <a:latin typeface="Arial"/>
                          <a:cs typeface="Arial"/>
                        </a:rPr>
                        <a:t>rural.</a:t>
                      </a:r>
                      <a:endParaRPr sz="1100" dirty="0">
                        <a:latin typeface="Arial"/>
                        <a:cs typeface="Arial"/>
                      </a:endParaRPr>
                    </a:p>
                  </a:txBody>
                  <a:tcPr marL="0" marR="0" marT="0" marB="0">
                    <a:lnL w="6350">
                      <a:solidFill>
                        <a:srgbClr val="000000"/>
                      </a:solidFill>
                      <a:prstDash val="solid"/>
                    </a:lnL>
                  </a:tcPr>
                </a:tc>
                <a:tc>
                  <a:txBody>
                    <a:bodyPr/>
                    <a:lstStyle/>
                    <a:p>
                      <a:pPr marL="70485">
                        <a:lnSpc>
                          <a:spcPts val="1210"/>
                        </a:lnSpc>
                      </a:pPr>
                      <a:r>
                        <a:rPr sz="1100" u="sng" dirty="0">
                          <a:uFill>
                            <a:solidFill>
                              <a:srgbClr val="000000"/>
                            </a:solidFill>
                          </a:uFill>
                          <a:latin typeface="Arial"/>
                          <a:cs typeface="Arial"/>
                        </a:rPr>
                        <a:t>Bassin</a:t>
                      </a:r>
                      <a:r>
                        <a:rPr sz="1100" u="sng" spc="-20" dirty="0">
                          <a:uFill>
                            <a:solidFill>
                              <a:srgbClr val="000000"/>
                            </a:solidFill>
                          </a:uFill>
                          <a:latin typeface="Arial"/>
                          <a:cs typeface="Arial"/>
                        </a:rPr>
                        <a:t> </a:t>
                      </a:r>
                      <a:r>
                        <a:rPr sz="1100" u="sng" dirty="0">
                          <a:uFill>
                            <a:solidFill>
                              <a:srgbClr val="000000"/>
                            </a:solidFill>
                          </a:uFill>
                          <a:latin typeface="Arial"/>
                          <a:cs typeface="Arial"/>
                        </a:rPr>
                        <a:t>en</a:t>
                      </a:r>
                      <a:r>
                        <a:rPr sz="1100" u="sng" spc="-15" dirty="0">
                          <a:uFill>
                            <a:solidFill>
                              <a:srgbClr val="000000"/>
                            </a:solidFill>
                          </a:uFill>
                          <a:latin typeface="Arial"/>
                          <a:cs typeface="Arial"/>
                        </a:rPr>
                        <a:t> </a:t>
                      </a:r>
                      <a:r>
                        <a:rPr sz="1100" u="sng" spc="-20" dirty="0">
                          <a:uFill>
                            <a:solidFill>
                              <a:srgbClr val="000000"/>
                            </a:solidFill>
                          </a:uFill>
                          <a:latin typeface="Arial"/>
                          <a:cs typeface="Arial"/>
                        </a:rPr>
                        <a:t>aval</a:t>
                      </a:r>
                      <a:endParaRPr sz="1100">
                        <a:latin typeface="Arial"/>
                        <a:cs typeface="Arial"/>
                      </a:endParaRPr>
                    </a:p>
                    <a:p>
                      <a:pPr marL="70485" marR="426720">
                        <a:lnSpc>
                          <a:spcPct val="95900"/>
                        </a:lnSpc>
                        <a:spcBef>
                          <a:spcPts val="30"/>
                        </a:spcBef>
                      </a:pPr>
                      <a:r>
                        <a:rPr sz="1100" dirty="0">
                          <a:latin typeface="Arial"/>
                          <a:cs typeface="Arial"/>
                        </a:rPr>
                        <a:t>Longueur</a:t>
                      </a:r>
                      <a:r>
                        <a:rPr sz="1100" spc="-25" dirty="0">
                          <a:latin typeface="Arial"/>
                          <a:cs typeface="Arial"/>
                        </a:rPr>
                        <a:t> </a:t>
                      </a:r>
                      <a:r>
                        <a:rPr sz="1100" dirty="0">
                          <a:latin typeface="Arial"/>
                          <a:cs typeface="Arial"/>
                        </a:rPr>
                        <a:t>:</a:t>
                      </a:r>
                      <a:r>
                        <a:rPr sz="1100" spc="-10" dirty="0">
                          <a:latin typeface="Arial"/>
                          <a:cs typeface="Arial"/>
                        </a:rPr>
                        <a:t> 5,50m </a:t>
                      </a:r>
                      <a:r>
                        <a:rPr sz="1100" dirty="0">
                          <a:latin typeface="Arial"/>
                          <a:cs typeface="Arial"/>
                        </a:rPr>
                        <a:t>Largeur</a:t>
                      </a:r>
                      <a:r>
                        <a:rPr sz="1100" spc="-20"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2,85</a:t>
                      </a:r>
                      <a:r>
                        <a:rPr sz="1100" spc="-20" dirty="0">
                          <a:latin typeface="Arial"/>
                          <a:cs typeface="Arial"/>
                        </a:rPr>
                        <a:t> </a:t>
                      </a:r>
                      <a:r>
                        <a:rPr sz="1100" spc="-50" dirty="0">
                          <a:latin typeface="Arial"/>
                          <a:cs typeface="Arial"/>
                        </a:rPr>
                        <a:t>m </a:t>
                      </a:r>
                      <a:r>
                        <a:rPr sz="1100" dirty="0">
                          <a:latin typeface="Arial"/>
                          <a:cs typeface="Arial"/>
                        </a:rPr>
                        <a:t>Hauteur</a:t>
                      </a:r>
                      <a:r>
                        <a:rPr sz="1100" spc="-25" dirty="0">
                          <a:latin typeface="Arial"/>
                          <a:cs typeface="Arial"/>
                        </a:rPr>
                        <a:t> </a:t>
                      </a:r>
                      <a:r>
                        <a:rPr sz="1100" dirty="0">
                          <a:latin typeface="Arial"/>
                          <a:cs typeface="Arial"/>
                        </a:rPr>
                        <a:t>:</a:t>
                      </a:r>
                      <a:r>
                        <a:rPr sz="1100" spc="-5" dirty="0">
                          <a:latin typeface="Arial"/>
                          <a:cs typeface="Arial"/>
                        </a:rPr>
                        <a:t> </a:t>
                      </a:r>
                      <a:r>
                        <a:rPr sz="1100" dirty="0">
                          <a:latin typeface="Arial"/>
                          <a:cs typeface="Arial"/>
                        </a:rPr>
                        <a:t>0,55</a:t>
                      </a:r>
                      <a:r>
                        <a:rPr sz="1100" spc="-25" dirty="0">
                          <a:latin typeface="Arial"/>
                          <a:cs typeface="Arial"/>
                        </a:rPr>
                        <a:t> </a:t>
                      </a:r>
                      <a:r>
                        <a:rPr sz="1100" spc="-50" dirty="0">
                          <a:latin typeface="Arial"/>
                          <a:cs typeface="Arial"/>
                        </a:rPr>
                        <a:t>m </a:t>
                      </a:r>
                      <a:r>
                        <a:rPr sz="1100" dirty="0">
                          <a:latin typeface="Arial"/>
                          <a:cs typeface="Arial"/>
                        </a:rPr>
                        <a:t>Volume</a:t>
                      </a:r>
                      <a:r>
                        <a:rPr sz="1100" spc="-15" dirty="0">
                          <a:latin typeface="Arial"/>
                          <a:cs typeface="Arial"/>
                        </a:rPr>
                        <a:t> </a:t>
                      </a:r>
                      <a:r>
                        <a:rPr sz="1100" dirty="0">
                          <a:latin typeface="Arial"/>
                          <a:cs typeface="Arial"/>
                        </a:rPr>
                        <a:t>:</a:t>
                      </a:r>
                      <a:r>
                        <a:rPr sz="1100" spc="-15" dirty="0">
                          <a:latin typeface="Arial"/>
                          <a:cs typeface="Arial"/>
                        </a:rPr>
                        <a:t> </a:t>
                      </a:r>
                      <a:r>
                        <a:rPr sz="1100" spc="-10" dirty="0">
                          <a:latin typeface="Arial"/>
                          <a:cs typeface="Arial"/>
                        </a:rPr>
                        <a:t>8,62m3 </a:t>
                      </a:r>
                      <a:r>
                        <a:rPr sz="1100" dirty="0">
                          <a:latin typeface="Arial"/>
                          <a:cs typeface="Arial"/>
                        </a:rPr>
                        <a:t>ou</a:t>
                      </a:r>
                      <a:r>
                        <a:rPr sz="1100" spc="-10" dirty="0">
                          <a:latin typeface="Arial"/>
                          <a:cs typeface="Arial"/>
                        </a:rPr>
                        <a:t> </a:t>
                      </a:r>
                      <a:r>
                        <a:rPr sz="1100" dirty="0">
                          <a:latin typeface="Arial"/>
                          <a:cs typeface="Arial"/>
                        </a:rPr>
                        <a:t>2</a:t>
                      </a:r>
                      <a:r>
                        <a:rPr sz="1100" spc="-5" dirty="0">
                          <a:latin typeface="Arial"/>
                          <a:cs typeface="Arial"/>
                        </a:rPr>
                        <a:t> </a:t>
                      </a:r>
                      <a:r>
                        <a:rPr sz="1100" dirty="0">
                          <a:latin typeface="Arial"/>
                          <a:cs typeface="Arial"/>
                        </a:rPr>
                        <a:t>280</a:t>
                      </a:r>
                      <a:r>
                        <a:rPr sz="1100" spc="-10" dirty="0">
                          <a:latin typeface="Arial"/>
                          <a:cs typeface="Arial"/>
                        </a:rPr>
                        <a:t> </a:t>
                      </a:r>
                      <a:r>
                        <a:rPr sz="1100" spc="-25" dirty="0">
                          <a:latin typeface="Arial"/>
                          <a:cs typeface="Arial"/>
                        </a:rPr>
                        <a:t>gal</a:t>
                      </a:r>
                      <a:endParaRPr sz="1100">
                        <a:latin typeface="Arial"/>
                        <a:cs typeface="Arial"/>
                      </a:endParaRPr>
                    </a:p>
                    <a:p>
                      <a:pPr marL="70485">
                        <a:lnSpc>
                          <a:spcPts val="1260"/>
                        </a:lnSpc>
                      </a:pPr>
                      <a:r>
                        <a:rPr sz="1100" dirty="0">
                          <a:latin typeface="Arial"/>
                          <a:cs typeface="Arial"/>
                        </a:rPr>
                        <a:t>ou</a:t>
                      </a:r>
                      <a:r>
                        <a:rPr sz="1100" spc="-5" dirty="0">
                          <a:latin typeface="Arial"/>
                          <a:cs typeface="Arial"/>
                        </a:rPr>
                        <a:t> </a:t>
                      </a:r>
                      <a:r>
                        <a:rPr sz="1100" dirty="0">
                          <a:latin typeface="Arial"/>
                          <a:cs typeface="Arial"/>
                        </a:rPr>
                        <a:t>38</a:t>
                      </a:r>
                      <a:r>
                        <a:rPr sz="1100" spc="-5" dirty="0">
                          <a:latin typeface="Arial"/>
                          <a:cs typeface="Arial"/>
                        </a:rPr>
                        <a:t> </a:t>
                      </a:r>
                      <a:r>
                        <a:rPr sz="1100" spc="-20" dirty="0">
                          <a:latin typeface="Arial"/>
                          <a:cs typeface="Arial"/>
                        </a:rPr>
                        <a:t>drums</a:t>
                      </a:r>
                      <a:endParaRPr sz="1100">
                        <a:latin typeface="Arial"/>
                        <a:cs typeface="Arial"/>
                      </a:endParaRPr>
                    </a:p>
                  </a:txBody>
                  <a:tcPr marL="0" marR="0" marT="0" marB="0">
                    <a:lnR w="6350">
                      <a:solidFill>
                        <a:srgbClr val="000000"/>
                      </a:solidFill>
                      <a:prstDash val="solid"/>
                    </a:lnR>
                  </a:tcPr>
                </a:tc>
                <a:extLst>
                  <a:ext uri="{0D108BD9-81ED-4DB2-BD59-A6C34878D82A}">
                    <a16:rowId xmlns:a16="http://schemas.microsoft.com/office/drawing/2014/main" val="10001"/>
                  </a:ext>
                </a:extLst>
              </a:tr>
              <a:tr h="5500048">
                <a:tc gridSpan="2">
                  <a:txBody>
                    <a:bodyPr/>
                    <a:lstStyle/>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marL="845185">
                        <a:lnSpc>
                          <a:spcPct val="100000"/>
                        </a:lnSpc>
                        <a:spcBef>
                          <a:spcPts val="944"/>
                        </a:spcBef>
                      </a:pPr>
                      <a:r>
                        <a:rPr sz="1000" dirty="0">
                          <a:latin typeface="Arial"/>
                          <a:cs typeface="Arial"/>
                        </a:rPr>
                        <a:t>Exutoire</a:t>
                      </a:r>
                      <a:r>
                        <a:rPr sz="1000" spc="-35" dirty="0">
                          <a:latin typeface="Arial"/>
                          <a:cs typeface="Arial"/>
                        </a:rPr>
                        <a:t> </a:t>
                      </a:r>
                      <a:r>
                        <a:rPr sz="1000" dirty="0">
                          <a:latin typeface="Arial"/>
                          <a:cs typeface="Arial"/>
                        </a:rPr>
                        <a:t>de</a:t>
                      </a:r>
                      <a:r>
                        <a:rPr sz="1000" spc="-35" dirty="0">
                          <a:latin typeface="Arial"/>
                          <a:cs typeface="Arial"/>
                        </a:rPr>
                        <a:t> B9</a:t>
                      </a:r>
                      <a:endParaRPr sz="1000" dirty="0">
                        <a:latin typeface="Arial"/>
                        <a:cs typeface="Arial"/>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marL="67945">
                        <a:lnSpc>
                          <a:spcPct val="100000"/>
                        </a:lnSpc>
                        <a:spcBef>
                          <a:spcPts val="760"/>
                        </a:spcBef>
                      </a:pPr>
                      <a:endParaRPr lang="fr-FR" sz="1400" dirty="0">
                        <a:latin typeface="Arial"/>
                        <a:cs typeface="Arial"/>
                      </a:endParaRPr>
                    </a:p>
                    <a:p>
                      <a:pPr marL="67945">
                        <a:lnSpc>
                          <a:spcPct val="100000"/>
                        </a:lnSpc>
                        <a:spcBef>
                          <a:spcPts val="760"/>
                        </a:spcBef>
                      </a:pPr>
                      <a:r>
                        <a:rPr sz="1400" dirty="0" err="1">
                          <a:latin typeface="Arial"/>
                          <a:cs typeface="Arial"/>
                        </a:rPr>
                        <a:t>Compte</a:t>
                      </a:r>
                      <a:r>
                        <a:rPr sz="1400" spc="-45" dirty="0">
                          <a:latin typeface="Arial"/>
                          <a:cs typeface="Arial"/>
                        </a:rPr>
                        <a:t> </a:t>
                      </a:r>
                      <a:r>
                        <a:rPr sz="1400" dirty="0">
                          <a:latin typeface="Arial"/>
                          <a:cs typeface="Arial"/>
                        </a:rPr>
                        <a:t>tenu</a:t>
                      </a:r>
                      <a:r>
                        <a:rPr sz="1400" spc="-30" dirty="0">
                          <a:latin typeface="Arial"/>
                          <a:cs typeface="Arial"/>
                        </a:rPr>
                        <a:t> </a:t>
                      </a:r>
                      <a:r>
                        <a:rPr sz="1400" dirty="0">
                          <a:latin typeface="Arial"/>
                          <a:cs typeface="Arial"/>
                        </a:rPr>
                        <a:t>du</a:t>
                      </a:r>
                      <a:r>
                        <a:rPr sz="1400" spc="-30" dirty="0">
                          <a:latin typeface="Arial"/>
                          <a:cs typeface="Arial"/>
                        </a:rPr>
                        <a:t> </a:t>
                      </a:r>
                      <a:r>
                        <a:rPr sz="1400" dirty="0">
                          <a:latin typeface="Arial"/>
                          <a:cs typeface="Arial"/>
                        </a:rPr>
                        <a:t>relief</a:t>
                      </a:r>
                      <a:r>
                        <a:rPr sz="1400" spc="-15" dirty="0">
                          <a:latin typeface="Arial"/>
                          <a:cs typeface="Arial"/>
                        </a:rPr>
                        <a:t> </a:t>
                      </a:r>
                      <a:r>
                        <a:rPr sz="1400" dirty="0">
                          <a:latin typeface="Arial"/>
                          <a:cs typeface="Arial"/>
                        </a:rPr>
                        <a:t>abrupt,</a:t>
                      </a:r>
                      <a:r>
                        <a:rPr sz="1400" spc="-15" dirty="0">
                          <a:latin typeface="Arial"/>
                          <a:cs typeface="Arial"/>
                        </a:rPr>
                        <a:t> </a:t>
                      </a:r>
                      <a:r>
                        <a:rPr sz="1400" dirty="0">
                          <a:latin typeface="Arial"/>
                          <a:cs typeface="Arial"/>
                        </a:rPr>
                        <a:t>il</a:t>
                      </a:r>
                      <a:r>
                        <a:rPr sz="1400" spc="-20" dirty="0">
                          <a:latin typeface="Arial"/>
                          <a:cs typeface="Arial"/>
                        </a:rPr>
                        <a:t> </a:t>
                      </a:r>
                      <a:r>
                        <a:rPr sz="1400" dirty="0">
                          <a:latin typeface="Arial"/>
                          <a:cs typeface="Arial"/>
                        </a:rPr>
                        <a:t>aurait</a:t>
                      </a:r>
                      <a:r>
                        <a:rPr sz="1400" spc="-10" dirty="0">
                          <a:latin typeface="Arial"/>
                          <a:cs typeface="Arial"/>
                        </a:rPr>
                        <a:t> </a:t>
                      </a:r>
                      <a:r>
                        <a:rPr sz="1400" dirty="0">
                          <a:latin typeface="Arial"/>
                          <a:cs typeface="Arial"/>
                        </a:rPr>
                        <a:t>été</a:t>
                      </a:r>
                      <a:r>
                        <a:rPr sz="1400" spc="-25" dirty="0">
                          <a:latin typeface="Arial"/>
                          <a:cs typeface="Arial"/>
                        </a:rPr>
                        <a:t> </a:t>
                      </a:r>
                      <a:r>
                        <a:rPr sz="1400" dirty="0">
                          <a:latin typeface="Arial"/>
                          <a:cs typeface="Arial"/>
                        </a:rPr>
                        <a:t>suffisant</a:t>
                      </a:r>
                      <a:r>
                        <a:rPr sz="1400" spc="-10" dirty="0">
                          <a:latin typeface="Arial"/>
                          <a:cs typeface="Arial"/>
                        </a:rPr>
                        <a:t> </a:t>
                      </a:r>
                      <a:r>
                        <a:rPr sz="1400" dirty="0">
                          <a:latin typeface="Arial"/>
                          <a:cs typeface="Arial"/>
                        </a:rPr>
                        <a:t>de</a:t>
                      </a:r>
                      <a:r>
                        <a:rPr sz="1400" spc="-30" dirty="0">
                          <a:latin typeface="Arial"/>
                          <a:cs typeface="Arial"/>
                        </a:rPr>
                        <a:t> </a:t>
                      </a:r>
                      <a:r>
                        <a:rPr sz="1400" dirty="0">
                          <a:latin typeface="Arial"/>
                          <a:cs typeface="Arial"/>
                        </a:rPr>
                        <a:t>végétaliser</a:t>
                      </a:r>
                      <a:r>
                        <a:rPr sz="1400" spc="-30" dirty="0">
                          <a:latin typeface="Arial"/>
                          <a:cs typeface="Arial"/>
                        </a:rPr>
                        <a:t> </a:t>
                      </a:r>
                      <a:r>
                        <a:rPr sz="1400" dirty="0">
                          <a:latin typeface="Arial"/>
                          <a:cs typeface="Arial"/>
                        </a:rPr>
                        <a:t>la</a:t>
                      </a:r>
                      <a:r>
                        <a:rPr sz="1400" spc="-20" dirty="0">
                          <a:latin typeface="Arial"/>
                          <a:cs typeface="Arial"/>
                        </a:rPr>
                        <a:t> </a:t>
                      </a:r>
                      <a:r>
                        <a:rPr sz="1400" dirty="0">
                          <a:latin typeface="Arial"/>
                          <a:cs typeface="Arial"/>
                        </a:rPr>
                        <a:t>pente</a:t>
                      </a:r>
                      <a:r>
                        <a:rPr sz="1400" spc="-30" dirty="0">
                          <a:latin typeface="Arial"/>
                          <a:cs typeface="Arial"/>
                        </a:rPr>
                        <a:t> </a:t>
                      </a:r>
                      <a:r>
                        <a:rPr sz="1400" dirty="0">
                          <a:latin typeface="Arial"/>
                          <a:cs typeface="Arial"/>
                        </a:rPr>
                        <a:t>avec</a:t>
                      </a:r>
                      <a:r>
                        <a:rPr sz="1400" spc="-15" dirty="0">
                          <a:latin typeface="Arial"/>
                          <a:cs typeface="Arial"/>
                        </a:rPr>
                        <a:t> </a:t>
                      </a:r>
                      <a:r>
                        <a:rPr sz="1400" dirty="0">
                          <a:latin typeface="Arial"/>
                          <a:cs typeface="Arial"/>
                        </a:rPr>
                        <a:t>du</a:t>
                      </a:r>
                      <a:r>
                        <a:rPr sz="1400" spc="-30" dirty="0">
                          <a:latin typeface="Arial"/>
                          <a:cs typeface="Arial"/>
                        </a:rPr>
                        <a:t> </a:t>
                      </a:r>
                      <a:r>
                        <a:rPr sz="1400" spc="-10" dirty="0">
                          <a:latin typeface="Arial"/>
                          <a:cs typeface="Arial"/>
                        </a:rPr>
                        <a:t>roseau</a:t>
                      </a:r>
                      <a:endParaRPr sz="1400" dirty="0">
                        <a:latin typeface="Arial"/>
                        <a:cs typeface="Arial"/>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sp>
        <p:nvSpPr>
          <p:cNvPr id="2" name="Rectangle 1">
            <a:extLst>
              <a:ext uri="{FF2B5EF4-FFF2-40B4-BE49-F238E27FC236}">
                <a16:creationId xmlns:a16="http://schemas.microsoft.com/office/drawing/2014/main" id="{4D8E1077-27D9-BF0C-A45B-F5A8057C1557}"/>
              </a:ext>
            </a:extLst>
          </p:cNvPr>
          <p:cNvSpPr/>
          <p:nvPr/>
        </p:nvSpPr>
        <p:spPr>
          <a:xfrm>
            <a:off x="5789421" y="3652138"/>
            <a:ext cx="464820" cy="1619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CA5015AD-CA86-AC77-91D8-326401EB294E}"/>
              </a:ext>
            </a:extLst>
          </p:cNvPr>
          <p:cNvSpPr txBox="1"/>
          <p:nvPr/>
        </p:nvSpPr>
        <p:spPr>
          <a:xfrm>
            <a:off x="8394700" y="100568"/>
            <a:ext cx="1828800" cy="369332"/>
          </a:xfrm>
          <a:prstGeom prst="rect">
            <a:avLst/>
          </a:prstGeom>
          <a:solidFill>
            <a:schemeClr val="bg2"/>
          </a:solidFill>
        </p:spPr>
        <p:txBody>
          <a:bodyPr wrap="square" rtlCol="0">
            <a:spAutoFit/>
          </a:bodyPr>
          <a:lstStyle/>
          <a:p>
            <a:r>
              <a:rPr lang="fr-FR" dirty="0">
                <a:hlinkClick r:id="rId3" action="ppaction://hlinksldjump"/>
              </a:rPr>
              <a:t>Retour à l’index</a:t>
            </a:r>
            <a:endParaRPr lang="fr-F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p:nvPr/>
        </p:nvSpPr>
        <p:spPr>
          <a:xfrm>
            <a:off x="769936" y="636702"/>
            <a:ext cx="9453564" cy="7804701"/>
          </a:xfrm>
          <a:prstGeom prst="rect">
            <a:avLst/>
          </a:prstGeom>
        </p:spPr>
        <p:txBody>
          <a:bodyPr vert="horz" wrap="square" lIns="0" tIns="12700" rIns="0" bIns="0" rtlCol="0">
            <a:spAutoFit/>
          </a:bodyPr>
          <a:lstStyle/>
          <a:p>
            <a:pPr algn="ctr">
              <a:lnSpc>
                <a:spcPct val="100000"/>
              </a:lnSpc>
              <a:spcBef>
                <a:spcPts val="100"/>
              </a:spcBef>
            </a:pPr>
            <a:r>
              <a:rPr sz="2400" b="1" u="sng" dirty="0">
                <a:uFill>
                  <a:solidFill>
                    <a:srgbClr val="000000"/>
                  </a:solidFill>
                </a:uFill>
                <a:latin typeface="Arial"/>
                <a:cs typeface="Arial"/>
              </a:rPr>
              <a:t>Ravine</a:t>
            </a:r>
            <a:r>
              <a:rPr sz="2400" b="1" u="sng" spc="-35" dirty="0">
                <a:uFill>
                  <a:solidFill>
                    <a:srgbClr val="000000"/>
                  </a:solidFill>
                </a:uFill>
                <a:latin typeface="Arial"/>
                <a:cs typeface="Arial"/>
              </a:rPr>
              <a:t> </a:t>
            </a:r>
            <a:r>
              <a:rPr sz="2400" b="1" u="sng" spc="-10" dirty="0">
                <a:uFill>
                  <a:solidFill>
                    <a:srgbClr val="000000"/>
                  </a:solidFill>
                </a:uFill>
                <a:latin typeface="Arial"/>
                <a:cs typeface="Arial"/>
              </a:rPr>
              <a:t>Bakwas</a:t>
            </a:r>
            <a:endParaRPr sz="2400" b="1" dirty="0">
              <a:latin typeface="Arial"/>
              <a:cs typeface="Arial"/>
            </a:endParaRPr>
          </a:p>
          <a:p>
            <a:pPr>
              <a:lnSpc>
                <a:spcPct val="100000"/>
              </a:lnSpc>
            </a:pPr>
            <a:endParaRPr sz="1400" dirty="0">
              <a:latin typeface="Arial"/>
              <a:cs typeface="Arial"/>
            </a:endParaRPr>
          </a:p>
          <a:p>
            <a:pPr>
              <a:lnSpc>
                <a:spcPct val="100000"/>
              </a:lnSpc>
              <a:spcBef>
                <a:spcPts val="15"/>
              </a:spcBef>
            </a:pPr>
            <a:endParaRPr sz="1400" dirty="0">
              <a:latin typeface="Arial"/>
              <a:cs typeface="Arial"/>
            </a:endParaRPr>
          </a:p>
          <a:p>
            <a:pPr marL="12700">
              <a:lnSpc>
                <a:spcPts val="1290"/>
              </a:lnSpc>
            </a:pPr>
            <a:r>
              <a:rPr sz="1400" dirty="0">
                <a:latin typeface="Arial"/>
                <a:cs typeface="Arial"/>
              </a:rPr>
              <a:t>Versant</a:t>
            </a:r>
            <a:r>
              <a:rPr sz="1400" spc="-35" dirty="0">
                <a:latin typeface="Arial"/>
                <a:cs typeface="Arial"/>
              </a:rPr>
              <a:t> </a:t>
            </a:r>
            <a:r>
              <a:rPr sz="1400" dirty="0">
                <a:latin typeface="Arial"/>
                <a:cs typeface="Arial"/>
              </a:rPr>
              <a:t>sud</a:t>
            </a:r>
            <a:r>
              <a:rPr sz="1400" spc="-20" dirty="0">
                <a:latin typeface="Arial"/>
                <a:cs typeface="Arial"/>
              </a:rPr>
              <a:t> </a:t>
            </a:r>
            <a:r>
              <a:rPr sz="1400" dirty="0">
                <a:latin typeface="Arial"/>
                <a:cs typeface="Arial"/>
              </a:rPr>
              <a:t>plateau</a:t>
            </a:r>
            <a:r>
              <a:rPr sz="1400" spc="-20" dirty="0">
                <a:latin typeface="Arial"/>
                <a:cs typeface="Arial"/>
              </a:rPr>
              <a:t> </a:t>
            </a:r>
            <a:r>
              <a:rPr sz="1400" dirty="0">
                <a:latin typeface="Arial"/>
                <a:cs typeface="Arial"/>
              </a:rPr>
              <a:t>des</a:t>
            </a:r>
            <a:r>
              <a:rPr sz="1400" spc="-35" dirty="0">
                <a:latin typeface="Arial"/>
                <a:cs typeface="Arial"/>
              </a:rPr>
              <a:t> </a:t>
            </a:r>
            <a:r>
              <a:rPr sz="1400" dirty="0">
                <a:latin typeface="Arial"/>
                <a:cs typeface="Arial"/>
              </a:rPr>
              <a:t>Rochelois,</a:t>
            </a:r>
            <a:r>
              <a:rPr sz="1400" spc="-10" dirty="0">
                <a:latin typeface="Arial"/>
                <a:cs typeface="Arial"/>
              </a:rPr>
              <a:t> </a:t>
            </a:r>
            <a:r>
              <a:rPr sz="1400" dirty="0">
                <a:latin typeface="Arial"/>
                <a:cs typeface="Arial"/>
              </a:rPr>
              <a:t>à</a:t>
            </a:r>
            <a:r>
              <a:rPr sz="1400" spc="-20" dirty="0">
                <a:latin typeface="Arial"/>
                <a:cs typeface="Arial"/>
              </a:rPr>
              <a:t> </a:t>
            </a:r>
            <a:r>
              <a:rPr sz="1400" dirty="0">
                <a:latin typeface="Arial"/>
                <a:cs typeface="Arial"/>
              </a:rPr>
              <a:t>proximité</a:t>
            </a:r>
            <a:r>
              <a:rPr sz="1400" spc="-20" dirty="0">
                <a:latin typeface="Arial"/>
                <a:cs typeface="Arial"/>
              </a:rPr>
              <a:t> </a:t>
            </a:r>
            <a:r>
              <a:rPr sz="1400" dirty="0">
                <a:latin typeface="Arial"/>
                <a:cs typeface="Arial"/>
              </a:rPr>
              <a:t>du</a:t>
            </a:r>
            <a:r>
              <a:rPr sz="1400" spc="-20" dirty="0">
                <a:latin typeface="Arial"/>
                <a:cs typeface="Arial"/>
              </a:rPr>
              <a:t> </a:t>
            </a:r>
            <a:r>
              <a:rPr sz="1400" dirty="0">
                <a:latin typeface="Arial"/>
                <a:cs typeface="Arial"/>
              </a:rPr>
              <a:t>centre</a:t>
            </a:r>
            <a:r>
              <a:rPr sz="1400" spc="-15" dirty="0">
                <a:latin typeface="Arial"/>
                <a:cs typeface="Arial"/>
              </a:rPr>
              <a:t> </a:t>
            </a:r>
            <a:r>
              <a:rPr sz="1400" dirty="0">
                <a:latin typeface="Arial"/>
                <a:cs typeface="Arial"/>
              </a:rPr>
              <a:t>de</a:t>
            </a:r>
            <a:r>
              <a:rPr sz="1400" spc="-25" dirty="0">
                <a:latin typeface="Arial"/>
                <a:cs typeface="Arial"/>
              </a:rPr>
              <a:t> </a:t>
            </a:r>
            <a:r>
              <a:rPr sz="1400" spc="-10" dirty="0">
                <a:latin typeface="Arial"/>
                <a:cs typeface="Arial"/>
              </a:rPr>
              <a:t>Salagnac.</a:t>
            </a:r>
            <a:endParaRPr sz="1400" dirty="0">
              <a:latin typeface="Arial"/>
              <a:cs typeface="Arial"/>
            </a:endParaRPr>
          </a:p>
          <a:p>
            <a:pPr marL="12700">
              <a:lnSpc>
                <a:spcPts val="1260"/>
              </a:lnSpc>
            </a:pPr>
            <a:r>
              <a:rPr sz="1400" dirty="0">
                <a:latin typeface="Arial"/>
                <a:cs typeface="Arial"/>
              </a:rPr>
              <a:t>Bassin</a:t>
            </a:r>
            <a:r>
              <a:rPr sz="1400" spc="60" dirty="0">
                <a:latin typeface="Arial"/>
                <a:cs typeface="Arial"/>
              </a:rPr>
              <a:t> </a:t>
            </a:r>
            <a:r>
              <a:rPr sz="1400" dirty="0">
                <a:latin typeface="Arial"/>
                <a:cs typeface="Arial"/>
              </a:rPr>
              <a:t>versant</a:t>
            </a:r>
            <a:r>
              <a:rPr sz="1400" spc="70" dirty="0">
                <a:latin typeface="Arial"/>
                <a:cs typeface="Arial"/>
              </a:rPr>
              <a:t> </a:t>
            </a:r>
            <a:r>
              <a:rPr sz="1400" dirty="0">
                <a:latin typeface="Arial"/>
                <a:cs typeface="Arial"/>
              </a:rPr>
              <a:t>dominant</a:t>
            </a:r>
            <a:r>
              <a:rPr sz="1400" spc="75" dirty="0">
                <a:latin typeface="Arial"/>
                <a:cs typeface="Arial"/>
              </a:rPr>
              <a:t> </a:t>
            </a:r>
            <a:r>
              <a:rPr sz="1400" dirty="0">
                <a:latin typeface="Arial"/>
                <a:cs typeface="Arial"/>
              </a:rPr>
              <a:t>la</a:t>
            </a:r>
            <a:r>
              <a:rPr sz="1400" spc="75" dirty="0">
                <a:latin typeface="Arial"/>
                <a:cs typeface="Arial"/>
              </a:rPr>
              <a:t> </a:t>
            </a:r>
            <a:r>
              <a:rPr sz="1400" dirty="0">
                <a:latin typeface="Arial"/>
                <a:cs typeface="Arial"/>
              </a:rPr>
              <a:t>source</a:t>
            </a:r>
            <a:r>
              <a:rPr sz="1400" spc="75" dirty="0">
                <a:latin typeface="Arial"/>
                <a:cs typeface="Arial"/>
              </a:rPr>
              <a:t> </a:t>
            </a:r>
            <a:r>
              <a:rPr sz="1400" dirty="0">
                <a:latin typeface="Arial"/>
                <a:cs typeface="Arial"/>
              </a:rPr>
              <a:t>Vielle</a:t>
            </a:r>
            <a:r>
              <a:rPr sz="1400" spc="70" dirty="0">
                <a:latin typeface="Arial"/>
                <a:cs typeface="Arial"/>
              </a:rPr>
              <a:t> </a:t>
            </a:r>
            <a:r>
              <a:rPr sz="1400" dirty="0">
                <a:latin typeface="Arial"/>
                <a:cs typeface="Arial"/>
              </a:rPr>
              <a:t>de</a:t>
            </a:r>
            <a:r>
              <a:rPr sz="1400" spc="75" dirty="0">
                <a:latin typeface="Arial"/>
                <a:cs typeface="Arial"/>
              </a:rPr>
              <a:t> </a:t>
            </a:r>
            <a:r>
              <a:rPr sz="1400" dirty="0">
                <a:latin typeface="Arial"/>
                <a:cs typeface="Arial"/>
              </a:rPr>
              <a:t>l’Etang</a:t>
            </a:r>
            <a:r>
              <a:rPr sz="1400" spc="75" dirty="0">
                <a:latin typeface="Arial"/>
                <a:cs typeface="Arial"/>
              </a:rPr>
              <a:t> </a:t>
            </a:r>
            <a:r>
              <a:rPr sz="1400" dirty="0">
                <a:latin typeface="Arial"/>
                <a:cs typeface="Arial"/>
              </a:rPr>
              <a:t>Rey</a:t>
            </a:r>
            <a:r>
              <a:rPr sz="1400" spc="85" dirty="0">
                <a:latin typeface="Arial"/>
                <a:cs typeface="Arial"/>
              </a:rPr>
              <a:t> </a:t>
            </a:r>
            <a:r>
              <a:rPr sz="1400" dirty="0">
                <a:latin typeface="Arial"/>
                <a:cs typeface="Arial"/>
              </a:rPr>
              <a:t>et</a:t>
            </a:r>
            <a:r>
              <a:rPr sz="1400" spc="85" dirty="0">
                <a:latin typeface="Arial"/>
                <a:cs typeface="Arial"/>
              </a:rPr>
              <a:t> </a:t>
            </a:r>
            <a:r>
              <a:rPr sz="1400" dirty="0">
                <a:latin typeface="Arial"/>
                <a:cs typeface="Arial"/>
              </a:rPr>
              <a:t>le</a:t>
            </a:r>
            <a:r>
              <a:rPr sz="1400" spc="70" dirty="0">
                <a:latin typeface="Arial"/>
                <a:cs typeface="Arial"/>
              </a:rPr>
              <a:t> </a:t>
            </a:r>
            <a:r>
              <a:rPr sz="1400" dirty="0">
                <a:latin typeface="Arial"/>
                <a:cs typeface="Arial"/>
              </a:rPr>
              <a:t>captage</a:t>
            </a:r>
            <a:r>
              <a:rPr sz="1400" spc="75" dirty="0">
                <a:latin typeface="Arial"/>
                <a:cs typeface="Arial"/>
              </a:rPr>
              <a:t> </a:t>
            </a:r>
            <a:r>
              <a:rPr sz="1400" dirty="0">
                <a:latin typeface="Arial"/>
                <a:cs typeface="Arial"/>
              </a:rPr>
              <a:t>de</a:t>
            </a:r>
            <a:r>
              <a:rPr sz="1400" spc="65" dirty="0">
                <a:latin typeface="Arial"/>
                <a:cs typeface="Arial"/>
              </a:rPr>
              <a:t> </a:t>
            </a:r>
            <a:r>
              <a:rPr sz="1400" dirty="0">
                <a:latin typeface="Arial"/>
                <a:cs typeface="Arial"/>
              </a:rPr>
              <a:t>l’adduction</a:t>
            </a:r>
            <a:r>
              <a:rPr sz="1400" spc="75" dirty="0">
                <a:latin typeface="Arial"/>
                <a:cs typeface="Arial"/>
              </a:rPr>
              <a:t> </a:t>
            </a:r>
            <a:r>
              <a:rPr sz="1400" spc="-10" dirty="0">
                <a:latin typeface="Arial"/>
                <a:cs typeface="Arial"/>
              </a:rPr>
              <a:t>d’eau</a:t>
            </a:r>
            <a:endParaRPr sz="1400" dirty="0">
              <a:latin typeface="Arial"/>
              <a:cs typeface="Arial"/>
            </a:endParaRPr>
          </a:p>
          <a:p>
            <a:pPr marL="12700" marR="3771900">
              <a:lnSpc>
                <a:spcPts val="1270"/>
              </a:lnSpc>
              <a:spcBef>
                <a:spcPts val="55"/>
              </a:spcBef>
            </a:pPr>
            <a:r>
              <a:rPr sz="1400" dirty="0">
                <a:latin typeface="Arial"/>
                <a:cs typeface="Arial"/>
              </a:rPr>
              <a:t>de</a:t>
            </a:r>
            <a:r>
              <a:rPr sz="1400" spc="-15" dirty="0">
                <a:latin typeface="Arial"/>
                <a:cs typeface="Arial"/>
              </a:rPr>
              <a:t> </a:t>
            </a:r>
            <a:r>
              <a:rPr sz="1400" dirty="0">
                <a:latin typeface="Arial"/>
                <a:cs typeface="Arial"/>
              </a:rPr>
              <a:t>la</a:t>
            </a:r>
            <a:r>
              <a:rPr sz="1400" spc="-15" dirty="0">
                <a:latin typeface="Arial"/>
                <a:cs typeface="Arial"/>
              </a:rPr>
              <a:t> </a:t>
            </a:r>
            <a:r>
              <a:rPr sz="1400" dirty="0">
                <a:latin typeface="Arial"/>
                <a:cs typeface="Arial"/>
              </a:rPr>
              <a:t>ville</a:t>
            </a:r>
            <a:r>
              <a:rPr sz="1400" spc="-15" dirty="0">
                <a:latin typeface="Arial"/>
                <a:cs typeface="Arial"/>
              </a:rPr>
              <a:t> </a:t>
            </a:r>
            <a:r>
              <a:rPr sz="1400" dirty="0">
                <a:latin typeface="Arial"/>
                <a:cs typeface="Arial"/>
              </a:rPr>
              <a:t>de</a:t>
            </a:r>
            <a:r>
              <a:rPr sz="1400" spc="-10" dirty="0">
                <a:latin typeface="Arial"/>
                <a:cs typeface="Arial"/>
              </a:rPr>
              <a:t> </a:t>
            </a:r>
            <a:r>
              <a:rPr sz="1400" dirty="0">
                <a:latin typeface="Arial"/>
                <a:cs typeface="Arial"/>
              </a:rPr>
              <a:t>Fonds</a:t>
            </a:r>
            <a:r>
              <a:rPr sz="1400" spc="-25" dirty="0">
                <a:latin typeface="Arial"/>
                <a:cs typeface="Arial"/>
              </a:rPr>
              <a:t> </a:t>
            </a:r>
            <a:r>
              <a:rPr sz="1400" dirty="0">
                <a:latin typeface="Arial"/>
                <a:cs typeface="Arial"/>
              </a:rPr>
              <a:t>des</a:t>
            </a:r>
            <a:r>
              <a:rPr sz="1400" spc="-20" dirty="0">
                <a:latin typeface="Arial"/>
                <a:cs typeface="Arial"/>
              </a:rPr>
              <a:t> </a:t>
            </a:r>
            <a:r>
              <a:rPr sz="1400" spc="-10" dirty="0">
                <a:latin typeface="Arial"/>
                <a:cs typeface="Arial"/>
              </a:rPr>
              <a:t>Nègres. </a:t>
            </a:r>
            <a:r>
              <a:rPr sz="1400" dirty="0">
                <a:latin typeface="Arial"/>
                <a:cs typeface="Arial"/>
              </a:rPr>
              <a:t>Orientée</a:t>
            </a:r>
            <a:r>
              <a:rPr sz="1400" spc="-15" dirty="0">
                <a:latin typeface="Arial"/>
                <a:cs typeface="Arial"/>
              </a:rPr>
              <a:t> </a:t>
            </a:r>
            <a:r>
              <a:rPr sz="1400" spc="-10" dirty="0">
                <a:latin typeface="Arial"/>
                <a:cs typeface="Arial"/>
              </a:rPr>
              <a:t>Nord-</a:t>
            </a:r>
            <a:r>
              <a:rPr sz="1400" spc="-20" dirty="0">
                <a:latin typeface="Arial"/>
                <a:cs typeface="Arial"/>
              </a:rPr>
              <a:t>Sud,</a:t>
            </a:r>
            <a:endParaRPr sz="1400" dirty="0">
              <a:latin typeface="Arial"/>
              <a:cs typeface="Arial"/>
            </a:endParaRPr>
          </a:p>
          <a:p>
            <a:pPr marL="12700">
              <a:lnSpc>
                <a:spcPts val="1230"/>
              </a:lnSpc>
            </a:pPr>
            <a:r>
              <a:rPr sz="1400" dirty="0">
                <a:latin typeface="Arial"/>
                <a:cs typeface="Arial"/>
              </a:rPr>
              <a:t>Tête</a:t>
            </a:r>
            <a:r>
              <a:rPr sz="1400" spc="-15" dirty="0">
                <a:latin typeface="Arial"/>
                <a:cs typeface="Arial"/>
              </a:rPr>
              <a:t> </a:t>
            </a:r>
            <a:r>
              <a:rPr sz="1400" dirty="0">
                <a:latin typeface="Arial"/>
                <a:cs typeface="Arial"/>
              </a:rPr>
              <a:t>de</a:t>
            </a:r>
            <a:r>
              <a:rPr sz="1400" spc="-25" dirty="0">
                <a:latin typeface="Arial"/>
                <a:cs typeface="Arial"/>
              </a:rPr>
              <a:t> </a:t>
            </a:r>
            <a:r>
              <a:rPr sz="1400" dirty="0">
                <a:latin typeface="Arial"/>
                <a:cs typeface="Arial"/>
              </a:rPr>
              <a:t>ravine</a:t>
            </a:r>
            <a:r>
              <a:rPr sz="1400" spc="-25" dirty="0">
                <a:latin typeface="Arial"/>
                <a:cs typeface="Arial"/>
              </a:rPr>
              <a:t> </a:t>
            </a:r>
            <a:r>
              <a:rPr sz="1400" dirty="0">
                <a:latin typeface="Arial"/>
                <a:cs typeface="Arial"/>
              </a:rPr>
              <a:t>aménagée,</a:t>
            </a:r>
            <a:r>
              <a:rPr sz="1400" spc="-10" dirty="0">
                <a:latin typeface="Arial"/>
                <a:cs typeface="Arial"/>
              </a:rPr>
              <a:t> </a:t>
            </a:r>
            <a:r>
              <a:rPr sz="1400" dirty="0">
                <a:latin typeface="Arial"/>
                <a:cs typeface="Arial"/>
              </a:rPr>
              <a:t>de</a:t>
            </a:r>
            <a:r>
              <a:rPr sz="1400" spc="-20" dirty="0">
                <a:latin typeface="Arial"/>
                <a:cs typeface="Arial"/>
              </a:rPr>
              <a:t> </a:t>
            </a:r>
            <a:r>
              <a:rPr sz="1400" dirty="0">
                <a:latin typeface="Arial"/>
                <a:cs typeface="Arial"/>
              </a:rPr>
              <a:t>970</a:t>
            </a:r>
            <a:r>
              <a:rPr sz="1400" spc="-15" dirty="0">
                <a:latin typeface="Arial"/>
                <a:cs typeface="Arial"/>
              </a:rPr>
              <a:t> </a:t>
            </a:r>
            <a:r>
              <a:rPr sz="1400" dirty="0">
                <a:latin typeface="Arial"/>
                <a:cs typeface="Arial"/>
              </a:rPr>
              <a:t>à</a:t>
            </a:r>
            <a:r>
              <a:rPr sz="1400" spc="-25" dirty="0">
                <a:latin typeface="Arial"/>
                <a:cs typeface="Arial"/>
              </a:rPr>
              <a:t> </a:t>
            </a:r>
            <a:r>
              <a:rPr sz="1400" dirty="0">
                <a:latin typeface="Arial"/>
                <a:cs typeface="Arial"/>
              </a:rPr>
              <a:t>920</a:t>
            </a:r>
            <a:r>
              <a:rPr sz="1400" spc="-20" dirty="0">
                <a:latin typeface="Arial"/>
                <a:cs typeface="Arial"/>
              </a:rPr>
              <a:t> </a:t>
            </a:r>
            <a:r>
              <a:rPr sz="1400" spc="-25" dirty="0">
                <a:latin typeface="Arial"/>
                <a:cs typeface="Arial"/>
              </a:rPr>
              <a:t>m.</a:t>
            </a:r>
            <a:endParaRPr sz="1400" dirty="0">
              <a:latin typeface="Arial"/>
              <a:cs typeface="Arial"/>
            </a:endParaRPr>
          </a:p>
          <a:p>
            <a:pPr>
              <a:lnSpc>
                <a:spcPct val="100000"/>
              </a:lnSpc>
            </a:pPr>
            <a:endParaRPr sz="1400" dirty="0">
              <a:latin typeface="Arial"/>
              <a:cs typeface="Arial"/>
            </a:endParaRPr>
          </a:p>
          <a:p>
            <a:pPr>
              <a:lnSpc>
                <a:spcPct val="100000"/>
              </a:lnSpc>
              <a:spcBef>
                <a:spcPts val="55"/>
              </a:spcBef>
            </a:pPr>
            <a:endParaRPr sz="1400" dirty="0">
              <a:latin typeface="Arial"/>
              <a:cs typeface="Arial"/>
            </a:endParaRPr>
          </a:p>
          <a:p>
            <a:pPr algn="ctr">
              <a:lnSpc>
                <a:spcPct val="100000"/>
              </a:lnSpc>
            </a:pPr>
            <a:r>
              <a:rPr sz="1400" u="sng" dirty="0">
                <a:uFill>
                  <a:solidFill>
                    <a:srgbClr val="000000"/>
                  </a:solidFill>
                </a:uFill>
                <a:latin typeface="Arial"/>
                <a:cs typeface="Arial"/>
              </a:rPr>
              <a:t>Aménagement</a:t>
            </a:r>
            <a:r>
              <a:rPr sz="1400" u="sng" spc="-10" dirty="0">
                <a:uFill>
                  <a:solidFill>
                    <a:srgbClr val="000000"/>
                  </a:solidFill>
                </a:uFill>
                <a:latin typeface="Arial"/>
                <a:cs typeface="Arial"/>
              </a:rPr>
              <a:t> </a:t>
            </a:r>
            <a:r>
              <a:rPr sz="1400" u="sng" dirty="0">
                <a:uFill>
                  <a:solidFill>
                    <a:srgbClr val="000000"/>
                  </a:solidFill>
                </a:uFill>
                <a:latin typeface="Arial"/>
                <a:cs typeface="Arial"/>
              </a:rPr>
              <a:t>de</a:t>
            </a:r>
            <a:r>
              <a:rPr sz="1400" u="sng" spc="-25" dirty="0">
                <a:uFill>
                  <a:solidFill>
                    <a:srgbClr val="000000"/>
                  </a:solidFill>
                </a:uFill>
                <a:latin typeface="Arial"/>
                <a:cs typeface="Arial"/>
              </a:rPr>
              <a:t> </a:t>
            </a:r>
            <a:r>
              <a:rPr sz="1400" u="sng" dirty="0">
                <a:uFill>
                  <a:solidFill>
                    <a:srgbClr val="000000"/>
                  </a:solidFill>
                </a:uFill>
                <a:latin typeface="Arial"/>
                <a:cs typeface="Arial"/>
              </a:rPr>
              <a:t>la</a:t>
            </a:r>
            <a:r>
              <a:rPr sz="1400" u="sng" spc="-30" dirty="0">
                <a:uFill>
                  <a:solidFill>
                    <a:srgbClr val="000000"/>
                  </a:solidFill>
                </a:uFill>
                <a:latin typeface="Arial"/>
                <a:cs typeface="Arial"/>
              </a:rPr>
              <a:t> </a:t>
            </a:r>
            <a:r>
              <a:rPr sz="1400" u="sng" dirty="0">
                <a:uFill>
                  <a:solidFill>
                    <a:srgbClr val="000000"/>
                  </a:solidFill>
                </a:uFill>
                <a:latin typeface="Arial"/>
                <a:cs typeface="Arial"/>
              </a:rPr>
              <a:t>tête</a:t>
            </a:r>
            <a:r>
              <a:rPr sz="1400" u="sng" spc="-25" dirty="0">
                <a:uFill>
                  <a:solidFill>
                    <a:srgbClr val="000000"/>
                  </a:solidFill>
                </a:uFill>
                <a:latin typeface="Arial"/>
                <a:cs typeface="Arial"/>
              </a:rPr>
              <a:t> </a:t>
            </a:r>
            <a:r>
              <a:rPr sz="1400" u="sng" dirty="0">
                <a:uFill>
                  <a:solidFill>
                    <a:srgbClr val="000000"/>
                  </a:solidFill>
                </a:uFill>
                <a:latin typeface="Arial"/>
                <a:cs typeface="Arial"/>
              </a:rPr>
              <a:t>de</a:t>
            </a:r>
            <a:r>
              <a:rPr sz="1400" u="sng" spc="-30" dirty="0">
                <a:uFill>
                  <a:solidFill>
                    <a:srgbClr val="000000"/>
                  </a:solidFill>
                </a:uFill>
                <a:latin typeface="Arial"/>
                <a:cs typeface="Arial"/>
              </a:rPr>
              <a:t> </a:t>
            </a:r>
            <a:r>
              <a:rPr sz="1400" u="sng" dirty="0">
                <a:uFill>
                  <a:solidFill>
                    <a:srgbClr val="000000"/>
                  </a:solidFill>
                </a:uFill>
                <a:latin typeface="Arial"/>
                <a:cs typeface="Arial"/>
              </a:rPr>
              <a:t>ravine</a:t>
            </a:r>
            <a:r>
              <a:rPr sz="1400" u="sng" spc="-15" dirty="0">
                <a:uFill>
                  <a:solidFill>
                    <a:srgbClr val="000000"/>
                  </a:solidFill>
                </a:uFill>
                <a:latin typeface="Arial"/>
                <a:cs typeface="Arial"/>
              </a:rPr>
              <a:t> </a:t>
            </a:r>
            <a:r>
              <a:rPr sz="1400" u="sng" dirty="0">
                <a:uFill>
                  <a:solidFill>
                    <a:srgbClr val="000000"/>
                  </a:solidFill>
                </a:uFill>
                <a:latin typeface="Arial"/>
                <a:cs typeface="Arial"/>
              </a:rPr>
              <a:t>réalisé</a:t>
            </a:r>
            <a:r>
              <a:rPr sz="1400" u="sng" spc="-20" dirty="0">
                <a:uFill>
                  <a:solidFill>
                    <a:srgbClr val="000000"/>
                  </a:solidFill>
                </a:uFill>
                <a:latin typeface="Arial"/>
                <a:cs typeface="Arial"/>
              </a:rPr>
              <a:t> </a:t>
            </a:r>
            <a:r>
              <a:rPr sz="1400" u="sng" dirty="0">
                <a:uFill>
                  <a:solidFill>
                    <a:srgbClr val="000000"/>
                  </a:solidFill>
                </a:uFill>
                <a:latin typeface="Arial"/>
                <a:cs typeface="Arial"/>
              </a:rPr>
              <a:t>par</a:t>
            </a:r>
            <a:r>
              <a:rPr sz="1400" u="sng" spc="-10" dirty="0">
                <a:uFill>
                  <a:solidFill>
                    <a:srgbClr val="000000"/>
                  </a:solidFill>
                </a:uFill>
                <a:latin typeface="Arial"/>
                <a:cs typeface="Arial"/>
              </a:rPr>
              <a:t> </a:t>
            </a:r>
            <a:r>
              <a:rPr sz="1400" u="sng" dirty="0">
                <a:uFill>
                  <a:solidFill>
                    <a:srgbClr val="000000"/>
                  </a:solidFill>
                </a:uFill>
                <a:latin typeface="Arial"/>
                <a:cs typeface="Arial"/>
              </a:rPr>
              <a:t>SOS</a:t>
            </a:r>
            <a:r>
              <a:rPr lang="fr-FR" sz="1400" u="sng" spc="-20" dirty="0">
                <a:uFill>
                  <a:solidFill>
                    <a:srgbClr val="000000"/>
                  </a:solidFill>
                </a:uFill>
                <a:latin typeface="Arial"/>
                <a:cs typeface="Arial"/>
              </a:rPr>
              <a:t>-</a:t>
            </a:r>
            <a:r>
              <a:rPr sz="1400" u="sng" dirty="0">
                <a:uFill>
                  <a:solidFill>
                    <a:srgbClr val="000000"/>
                  </a:solidFill>
                </a:uFill>
                <a:latin typeface="Arial"/>
                <a:cs typeface="Arial"/>
              </a:rPr>
              <a:t>ESF,</a:t>
            </a:r>
            <a:r>
              <a:rPr sz="1400" u="sng" spc="-10" dirty="0">
                <a:uFill>
                  <a:solidFill>
                    <a:srgbClr val="000000"/>
                  </a:solidFill>
                </a:uFill>
                <a:latin typeface="Arial"/>
                <a:cs typeface="Arial"/>
              </a:rPr>
              <a:t> </a:t>
            </a:r>
            <a:r>
              <a:rPr sz="1400" u="sng" dirty="0">
                <a:uFill>
                  <a:solidFill>
                    <a:srgbClr val="000000"/>
                  </a:solidFill>
                </a:uFill>
                <a:latin typeface="Arial"/>
                <a:cs typeface="Arial"/>
              </a:rPr>
              <a:t>de</a:t>
            </a:r>
            <a:r>
              <a:rPr sz="1400" u="sng" spc="-30" dirty="0">
                <a:uFill>
                  <a:solidFill>
                    <a:srgbClr val="000000"/>
                  </a:solidFill>
                </a:uFill>
                <a:latin typeface="Arial"/>
                <a:cs typeface="Arial"/>
              </a:rPr>
              <a:t> </a:t>
            </a:r>
            <a:r>
              <a:rPr sz="1400" u="sng" dirty="0">
                <a:uFill>
                  <a:solidFill>
                    <a:srgbClr val="000000"/>
                  </a:solidFill>
                </a:uFill>
                <a:latin typeface="Arial"/>
                <a:cs typeface="Arial"/>
              </a:rPr>
              <a:t>juillet</a:t>
            </a:r>
            <a:r>
              <a:rPr sz="1400" u="sng" spc="-10" dirty="0">
                <a:uFill>
                  <a:solidFill>
                    <a:srgbClr val="000000"/>
                  </a:solidFill>
                </a:uFill>
                <a:latin typeface="Arial"/>
                <a:cs typeface="Arial"/>
              </a:rPr>
              <a:t> </a:t>
            </a:r>
            <a:r>
              <a:rPr sz="1400" u="sng" dirty="0">
                <a:uFill>
                  <a:solidFill>
                    <a:srgbClr val="000000"/>
                  </a:solidFill>
                </a:uFill>
                <a:latin typeface="Arial"/>
                <a:cs typeface="Arial"/>
              </a:rPr>
              <a:t>2013</a:t>
            </a:r>
            <a:r>
              <a:rPr sz="1400" u="sng" spc="-30" dirty="0">
                <a:uFill>
                  <a:solidFill>
                    <a:srgbClr val="000000"/>
                  </a:solidFill>
                </a:uFill>
                <a:latin typeface="Arial"/>
                <a:cs typeface="Arial"/>
              </a:rPr>
              <a:t> </a:t>
            </a:r>
            <a:r>
              <a:rPr sz="1400" u="sng" dirty="0">
                <a:uFill>
                  <a:solidFill>
                    <a:srgbClr val="000000"/>
                  </a:solidFill>
                </a:uFill>
                <a:latin typeface="Arial"/>
                <a:cs typeface="Arial"/>
              </a:rPr>
              <a:t>à</a:t>
            </a:r>
            <a:r>
              <a:rPr sz="1400" u="sng" spc="-25" dirty="0">
                <a:uFill>
                  <a:solidFill>
                    <a:srgbClr val="000000"/>
                  </a:solidFill>
                </a:uFill>
                <a:latin typeface="Arial"/>
                <a:cs typeface="Arial"/>
              </a:rPr>
              <a:t> </a:t>
            </a:r>
            <a:r>
              <a:rPr sz="1400" u="sng" dirty="0">
                <a:uFill>
                  <a:solidFill>
                    <a:srgbClr val="000000"/>
                  </a:solidFill>
                </a:uFill>
                <a:latin typeface="Arial"/>
                <a:cs typeface="Arial"/>
              </a:rPr>
              <a:t>avril</a:t>
            </a:r>
            <a:r>
              <a:rPr sz="1400" u="sng" spc="-20" dirty="0">
                <a:uFill>
                  <a:solidFill>
                    <a:srgbClr val="000000"/>
                  </a:solidFill>
                </a:uFill>
                <a:latin typeface="Arial"/>
                <a:cs typeface="Arial"/>
              </a:rPr>
              <a:t> </a:t>
            </a:r>
            <a:r>
              <a:rPr sz="1400" u="sng" spc="-10" dirty="0">
                <a:uFill>
                  <a:solidFill>
                    <a:srgbClr val="000000"/>
                  </a:solidFill>
                </a:uFill>
                <a:latin typeface="Arial"/>
                <a:cs typeface="Arial"/>
              </a:rPr>
              <a:t>2014.</a:t>
            </a:r>
            <a:endParaRPr sz="1400" dirty="0">
              <a:latin typeface="Arial"/>
              <a:cs typeface="Arial"/>
            </a:endParaRPr>
          </a:p>
          <a:p>
            <a:pPr>
              <a:lnSpc>
                <a:spcPct val="100000"/>
              </a:lnSpc>
              <a:spcBef>
                <a:spcPts val="30"/>
              </a:spcBef>
            </a:pPr>
            <a:endParaRPr sz="1400" dirty="0">
              <a:latin typeface="Arial"/>
              <a:cs typeface="Arial"/>
            </a:endParaRPr>
          </a:p>
          <a:p>
            <a:pPr marL="12700" marR="8890">
              <a:lnSpc>
                <a:spcPts val="1270"/>
              </a:lnSpc>
            </a:pPr>
            <a:r>
              <a:rPr sz="1400" dirty="0">
                <a:latin typeface="Arial"/>
                <a:cs typeface="Arial"/>
              </a:rPr>
              <a:t>Financement</a:t>
            </a:r>
            <a:r>
              <a:rPr sz="1400" spc="-20" dirty="0">
                <a:latin typeface="Arial"/>
                <a:cs typeface="Arial"/>
              </a:rPr>
              <a:t> </a:t>
            </a:r>
            <a:r>
              <a:rPr sz="1400" dirty="0">
                <a:latin typeface="Arial"/>
                <a:cs typeface="Arial"/>
              </a:rPr>
              <a:t>:</a:t>
            </a:r>
            <a:r>
              <a:rPr sz="1400" spc="114" dirty="0">
                <a:latin typeface="Arial"/>
                <a:cs typeface="Arial"/>
              </a:rPr>
              <a:t> </a:t>
            </a:r>
            <a:r>
              <a:rPr sz="1400" dirty="0">
                <a:latin typeface="Arial"/>
                <a:cs typeface="Arial"/>
              </a:rPr>
              <a:t>SCAC</a:t>
            </a:r>
            <a:r>
              <a:rPr sz="1400" spc="110" dirty="0">
                <a:latin typeface="Arial"/>
                <a:cs typeface="Arial"/>
              </a:rPr>
              <a:t> </a:t>
            </a:r>
            <a:r>
              <a:rPr sz="1400" dirty="0">
                <a:latin typeface="Arial"/>
                <a:cs typeface="Arial"/>
              </a:rPr>
              <a:t>Ambassade</a:t>
            </a:r>
            <a:r>
              <a:rPr sz="1400" spc="114" dirty="0">
                <a:latin typeface="Arial"/>
                <a:cs typeface="Arial"/>
              </a:rPr>
              <a:t> </a:t>
            </a:r>
            <a:r>
              <a:rPr sz="1400" dirty="0">
                <a:latin typeface="Arial"/>
                <a:cs typeface="Arial"/>
              </a:rPr>
              <a:t>de</a:t>
            </a:r>
            <a:r>
              <a:rPr sz="1400" spc="110" dirty="0">
                <a:latin typeface="Arial"/>
                <a:cs typeface="Arial"/>
              </a:rPr>
              <a:t> </a:t>
            </a:r>
            <a:r>
              <a:rPr sz="1400" dirty="0">
                <a:latin typeface="Arial"/>
                <a:cs typeface="Arial"/>
              </a:rPr>
              <a:t>France</a:t>
            </a:r>
            <a:r>
              <a:rPr sz="1400" spc="110" dirty="0">
                <a:latin typeface="Arial"/>
                <a:cs typeface="Arial"/>
              </a:rPr>
              <a:t> </a:t>
            </a:r>
            <a:r>
              <a:rPr sz="1400" dirty="0">
                <a:latin typeface="Arial"/>
                <a:cs typeface="Arial"/>
              </a:rPr>
              <a:t>et</a:t>
            </a:r>
            <a:r>
              <a:rPr sz="1400" spc="110" dirty="0">
                <a:latin typeface="Arial"/>
                <a:cs typeface="Arial"/>
              </a:rPr>
              <a:t> </a:t>
            </a:r>
            <a:r>
              <a:rPr sz="1400" dirty="0" err="1">
                <a:latin typeface="Arial"/>
                <a:cs typeface="Arial"/>
              </a:rPr>
              <a:t>donateurs</a:t>
            </a:r>
            <a:r>
              <a:rPr sz="1400" spc="100" dirty="0">
                <a:latin typeface="Arial"/>
                <a:cs typeface="Arial"/>
              </a:rPr>
              <a:t> </a:t>
            </a:r>
            <a:r>
              <a:rPr sz="1400" dirty="0">
                <a:latin typeface="Arial"/>
                <a:cs typeface="Arial"/>
              </a:rPr>
              <a:t>SOS</a:t>
            </a:r>
            <a:r>
              <a:rPr lang="fr-FR" sz="1400" spc="110" dirty="0">
                <a:latin typeface="Arial"/>
                <a:cs typeface="Arial"/>
              </a:rPr>
              <a:t>-</a:t>
            </a:r>
            <a:r>
              <a:rPr sz="1400" dirty="0">
                <a:latin typeface="Arial"/>
                <a:cs typeface="Arial"/>
              </a:rPr>
              <a:t>ESF,</a:t>
            </a:r>
            <a:r>
              <a:rPr sz="1400" spc="110" dirty="0">
                <a:latin typeface="Arial"/>
                <a:cs typeface="Arial"/>
              </a:rPr>
              <a:t> </a:t>
            </a:r>
            <a:r>
              <a:rPr sz="1400" dirty="0">
                <a:latin typeface="Arial"/>
                <a:cs typeface="Arial"/>
              </a:rPr>
              <a:t>après</a:t>
            </a:r>
            <a:r>
              <a:rPr sz="1400" spc="114" dirty="0">
                <a:latin typeface="Arial"/>
                <a:cs typeface="Arial"/>
              </a:rPr>
              <a:t> </a:t>
            </a:r>
            <a:r>
              <a:rPr sz="1400" dirty="0">
                <a:latin typeface="Arial"/>
                <a:cs typeface="Arial"/>
              </a:rPr>
              <a:t>le</a:t>
            </a:r>
            <a:r>
              <a:rPr sz="1400" spc="114" dirty="0">
                <a:latin typeface="Arial"/>
                <a:cs typeface="Arial"/>
              </a:rPr>
              <a:t> </a:t>
            </a:r>
            <a:r>
              <a:rPr sz="1400" dirty="0">
                <a:latin typeface="Arial"/>
                <a:cs typeface="Arial"/>
              </a:rPr>
              <a:t>passage</a:t>
            </a:r>
            <a:r>
              <a:rPr sz="1400" spc="114" dirty="0">
                <a:latin typeface="Arial"/>
                <a:cs typeface="Arial"/>
              </a:rPr>
              <a:t> </a:t>
            </a:r>
            <a:r>
              <a:rPr sz="1400" spc="-25" dirty="0">
                <a:latin typeface="Arial"/>
                <a:cs typeface="Arial"/>
              </a:rPr>
              <a:t>du </a:t>
            </a:r>
            <a:r>
              <a:rPr sz="1400" dirty="0">
                <a:latin typeface="Arial"/>
                <a:cs typeface="Arial"/>
              </a:rPr>
              <a:t>cyclone</a:t>
            </a:r>
            <a:r>
              <a:rPr sz="1400" spc="-30" dirty="0">
                <a:latin typeface="Arial"/>
                <a:cs typeface="Arial"/>
              </a:rPr>
              <a:t> </a:t>
            </a:r>
            <a:r>
              <a:rPr sz="1400" dirty="0">
                <a:latin typeface="Arial"/>
                <a:cs typeface="Arial"/>
              </a:rPr>
              <a:t>Sandy</a:t>
            </a:r>
            <a:r>
              <a:rPr sz="1400" spc="-30" dirty="0">
                <a:latin typeface="Arial"/>
                <a:cs typeface="Arial"/>
              </a:rPr>
              <a:t> </a:t>
            </a:r>
            <a:r>
              <a:rPr sz="1400" dirty="0">
                <a:latin typeface="Arial"/>
                <a:cs typeface="Arial"/>
              </a:rPr>
              <a:t>en</a:t>
            </a:r>
            <a:r>
              <a:rPr sz="1400" spc="-35" dirty="0">
                <a:latin typeface="Arial"/>
                <a:cs typeface="Arial"/>
              </a:rPr>
              <a:t> </a:t>
            </a:r>
            <a:r>
              <a:rPr sz="1400" dirty="0">
                <a:latin typeface="Arial"/>
                <a:cs typeface="Arial"/>
              </a:rPr>
              <a:t>septembre</a:t>
            </a:r>
            <a:r>
              <a:rPr sz="1400" spc="-35" dirty="0">
                <a:latin typeface="Arial"/>
                <a:cs typeface="Arial"/>
              </a:rPr>
              <a:t> </a:t>
            </a:r>
            <a:r>
              <a:rPr sz="1400" spc="-10" dirty="0">
                <a:latin typeface="Arial"/>
                <a:cs typeface="Arial"/>
              </a:rPr>
              <a:t>2012.</a:t>
            </a:r>
            <a:endParaRPr sz="1400" dirty="0">
              <a:latin typeface="Arial"/>
              <a:cs typeface="Arial"/>
            </a:endParaRPr>
          </a:p>
          <a:p>
            <a:pPr>
              <a:lnSpc>
                <a:spcPct val="100000"/>
              </a:lnSpc>
              <a:spcBef>
                <a:spcPts val="20"/>
              </a:spcBef>
            </a:pPr>
            <a:endParaRPr sz="1400" dirty="0">
              <a:latin typeface="Arial"/>
              <a:cs typeface="Arial"/>
            </a:endParaRPr>
          </a:p>
          <a:p>
            <a:pPr marL="12700">
              <a:lnSpc>
                <a:spcPct val="100000"/>
              </a:lnSpc>
            </a:pPr>
            <a:r>
              <a:rPr sz="1400" b="1" dirty="0">
                <a:solidFill>
                  <a:schemeClr val="tx1"/>
                </a:solidFill>
                <a:latin typeface="Arial"/>
                <a:cs typeface="Arial"/>
              </a:rPr>
              <a:t>176</a:t>
            </a:r>
            <a:r>
              <a:rPr sz="1400" spc="270" dirty="0">
                <a:solidFill>
                  <a:srgbClr val="FF0000"/>
                </a:solidFill>
                <a:latin typeface="Arial"/>
                <a:cs typeface="Arial"/>
              </a:rPr>
              <a:t> </a:t>
            </a:r>
            <a:r>
              <a:rPr sz="1400" dirty="0">
                <a:latin typeface="Arial"/>
                <a:cs typeface="Arial"/>
              </a:rPr>
              <a:t>personnes</a:t>
            </a:r>
            <a:r>
              <a:rPr sz="1400" spc="-35" dirty="0">
                <a:latin typeface="Arial"/>
                <a:cs typeface="Arial"/>
              </a:rPr>
              <a:t> </a:t>
            </a:r>
            <a:r>
              <a:rPr sz="1400" dirty="0">
                <a:latin typeface="Arial"/>
                <a:cs typeface="Arial"/>
              </a:rPr>
              <a:t>ont</a:t>
            </a:r>
            <a:r>
              <a:rPr sz="1400" spc="-25" dirty="0">
                <a:latin typeface="Arial"/>
                <a:cs typeface="Arial"/>
              </a:rPr>
              <a:t> </a:t>
            </a:r>
            <a:r>
              <a:rPr sz="1400" dirty="0">
                <a:latin typeface="Arial"/>
                <a:cs typeface="Arial"/>
              </a:rPr>
              <a:t>travaillé</a:t>
            </a:r>
            <a:r>
              <a:rPr sz="1400" spc="-25" dirty="0">
                <a:latin typeface="Arial"/>
                <a:cs typeface="Arial"/>
              </a:rPr>
              <a:t> </a:t>
            </a:r>
            <a:r>
              <a:rPr sz="1400" dirty="0">
                <a:latin typeface="Arial"/>
                <a:cs typeface="Arial"/>
              </a:rPr>
              <a:t>sur</a:t>
            </a:r>
            <a:r>
              <a:rPr sz="1400" spc="-10" dirty="0">
                <a:latin typeface="Arial"/>
                <a:cs typeface="Arial"/>
              </a:rPr>
              <a:t> </a:t>
            </a:r>
            <a:r>
              <a:rPr sz="1400" dirty="0">
                <a:latin typeface="Arial"/>
                <a:cs typeface="Arial"/>
              </a:rPr>
              <a:t>les</a:t>
            </a:r>
            <a:r>
              <a:rPr sz="1400" spc="-25" dirty="0">
                <a:latin typeface="Arial"/>
                <a:cs typeface="Arial"/>
              </a:rPr>
              <a:t> </a:t>
            </a:r>
            <a:r>
              <a:rPr sz="1400" dirty="0">
                <a:latin typeface="Arial"/>
                <a:cs typeface="Arial"/>
              </a:rPr>
              <a:t>cinq</a:t>
            </a:r>
            <a:r>
              <a:rPr sz="1400" spc="-20" dirty="0">
                <a:latin typeface="Arial"/>
                <a:cs typeface="Arial"/>
              </a:rPr>
              <a:t> </a:t>
            </a:r>
            <a:r>
              <a:rPr sz="1400" dirty="0">
                <a:latin typeface="Arial"/>
                <a:cs typeface="Arial"/>
              </a:rPr>
              <a:t>chantiers</a:t>
            </a:r>
            <a:r>
              <a:rPr sz="1400" spc="-30" dirty="0">
                <a:latin typeface="Arial"/>
                <a:cs typeface="Arial"/>
              </a:rPr>
              <a:t> </a:t>
            </a:r>
            <a:r>
              <a:rPr sz="1400" dirty="0">
                <a:latin typeface="Arial"/>
                <a:cs typeface="Arial"/>
              </a:rPr>
              <a:t>présentés</a:t>
            </a:r>
            <a:r>
              <a:rPr sz="1400" spc="-25" dirty="0">
                <a:latin typeface="Arial"/>
                <a:cs typeface="Arial"/>
              </a:rPr>
              <a:t> </a:t>
            </a:r>
            <a:r>
              <a:rPr sz="1400" dirty="0">
                <a:latin typeface="Arial"/>
                <a:cs typeface="Arial"/>
              </a:rPr>
              <a:t>dans</a:t>
            </a:r>
            <a:r>
              <a:rPr sz="1400" spc="-20" dirty="0">
                <a:latin typeface="Arial"/>
                <a:cs typeface="Arial"/>
              </a:rPr>
              <a:t> </a:t>
            </a:r>
            <a:r>
              <a:rPr sz="1400" dirty="0">
                <a:latin typeface="Arial"/>
                <a:cs typeface="Arial"/>
              </a:rPr>
              <a:t>ce</a:t>
            </a:r>
            <a:r>
              <a:rPr sz="1400" spc="-30" dirty="0">
                <a:latin typeface="Arial"/>
                <a:cs typeface="Arial"/>
              </a:rPr>
              <a:t> </a:t>
            </a:r>
            <a:r>
              <a:rPr sz="1400" spc="-10" dirty="0">
                <a:latin typeface="Arial"/>
                <a:cs typeface="Arial"/>
              </a:rPr>
              <a:t>dossier.</a:t>
            </a:r>
            <a:endParaRPr sz="1400" dirty="0">
              <a:latin typeface="Arial"/>
              <a:cs typeface="Arial"/>
            </a:endParaRPr>
          </a:p>
          <a:p>
            <a:pPr>
              <a:lnSpc>
                <a:spcPct val="100000"/>
              </a:lnSpc>
            </a:pPr>
            <a:endParaRPr sz="1400" dirty="0">
              <a:latin typeface="Arial"/>
              <a:cs typeface="Arial"/>
            </a:endParaRPr>
          </a:p>
          <a:p>
            <a:pPr>
              <a:lnSpc>
                <a:spcPct val="100000"/>
              </a:lnSpc>
              <a:spcBef>
                <a:spcPts val="45"/>
              </a:spcBef>
            </a:pPr>
            <a:endParaRPr sz="1400" dirty="0">
              <a:latin typeface="Arial"/>
              <a:cs typeface="Arial"/>
            </a:endParaRPr>
          </a:p>
          <a:p>
            <a:pPr marL="12700" marR="7620">
              <a:lnSpc>
                <a:spcPts val="1260"/>
              </a:lnSpc>
              <a:spcBef>
                <a:spcPts val="5"/>
              </a:spcBef>
            </a:pPr>
            <a:r>
              <a:rPr sz="1400" dirty="0">
                <a:latin typeface="Arial"/>
                <a:cs typeface="Arial"/>
              </a:rPr>
              <a:t>Les</a:t>
            </a:r>
            <a:r>
              <a:rPr sz="1400" spc="45" dirty="0">
                <a:latin typeface="Arial"/>
                <a:cs typeface="Arial"/>
              </a:rPr>
              <a:t> </a:t>
            </a:r>
            <a:r>
              <a:rPr sz="1400" dirty="0">
                <a:latin typeface="Arial"/>
                <a:cs typeface="Arial"/>
              </a:rPr>
              <a:t>5</a:t>
            </a:r>
            <a:r>
              <a:rPr sz="1400" spc="60" dirty="0">
                <a:latin typeface="Arial"/>
                <a:cs typeface="Arial"/>
              </a:rPr>
              <a:t> </a:t>
            </a:r>
            <a:r>
              <a:rPr sz="1400" dirty="0">
                <a:latin typeface="Arial"/>
                <a:cs typeface="Arial"/>
              </a:rPr>
              <a:t>bassins</a:t>
            </a:r>
            <a:r>
              <a:rPr sz="1400" spc="60" dirty="0">
                <a:latin typeface="Arial"/>
                <a:cs typeface="Arial"/>
              </a:rPr>
              <a:t> </a:t>
            </a:r>
            <a:r>
              <a:rPr sz="1400" dirty="0">
                <a:latin typeface="Arial"/>
                <a:cs typeface="Arial"/>
              </a:rPr>
              <a:t>ont</a:t>
            </a:r>
            <a:r>
              <a:rPr sz="1400" spc="65" dirty="0">
                <a:latin typeface="Arial"/>
                <a:cs typeface="Arial"/>
              </a:rPr>
              <a:t> </a:t>
            </a:r>
            <a:r>
              <a:rPr sz="1400" dirty="0">
                <a:latin typeface="Arial"/>
                <a:cs typeface="Arial"/>
              </a:rPr>
              <a:t>au</a:t>
            </a:r>
            <a:r>
              <a:rPr sz="1400" spc="45" dirty="0">
                <a:latin typeface="Arial"/>
                <a:cs typeface="Arial"/>
              </a:rPr>
              <a:t> </a:t>
            </a:r>
            <a:r>
              <a:rPr sz="1400" dirty="0">
                <a:latin typeface="Arial"/>
                <a:cs typeface="Arial"/>
              </a:rPr>
              <a:t>total</a:t>
            </a:r>
            <a:r>
              <a:rPr sz="1400" spc="55" dirty="0">
                <a:latin typeface="Arial"/>
                <a:cs typeface="Arial"/>
              </a:rPr>
              <a:t> </a:t>
            </a:r>
            <a:r>
              <a:rPr sz="1400" dirty="0">
                <a:latin typeface="Arial"/>
                <a:cs typeface="Arial"/>
              </a:rPr>
              <a:t>une</a:t>
            </a:r>
            <a:r>
              <a:rPr sz="1400" spc="60" dirty="0">
                <a:latin typeface="Arial"/>
                <a:cs typeface="Arial"/>
              </a:rPr>
              <a:t> </a:t>
            </a:r>
            <a:r>
              <a:rPr sz="1400" dirty="0">
                <a:latin typeface="Arial"/>
                <a:cs typeface="Arial"/>
              </a:rPr>
              <a:t>capacité</a:t>
            </a:r>
            <a:r>
              <a:rPr sz="1400" spc="60" dirty="0">
                <a:latin typeface="Arial"/>
                <a:cs typeface="Arial"/>
              </a:rPr>
              <a:t> </a:t>
            </a:r>
            <a:r>
              <a:rPr sz="1400" dirty="0">
                <a:latin typeface="Arial"/>
                <a:cs typeface="Arial"/>
              </a:rPr>
              <a:t>de</a:t>
            </a:r>
            <a:r>
              <a:rPr sz="1400" spc="45" dirty="0">
                <a:latin typeface="Arial"/>
                <a:cs typeface="Arial"/>
              </a:rPr>
              <a:t> </a:t>
            </a:r>
            <a:r>
              <a:rPr sz="1400" dirty="0">
                <a:latin typeface="Arial"/>
                <a:cs typeface="Arial"/>
              </a:rPr>
              <a:t>stockage</a:t>
            </a:r>
            <a:r>
              <a:rPr sz="1400" spc="60" dirty="0">
                <a:latin typeface="Arial"/>
                <a:cs typeface="Arial"/>
              </a:rPr>
              <a:t> </a:t>
            </a:r>
            <a:r>
              <a:rPr sz="1400" dirty="0">
                <a:latin typeface="Arial"/>
                <a:cs typeface="Arial"/>
              </a:rPr>
              <a:t>de</a:t>
            </a:r>
            <a:r>
              <a:rPr sz="1400" spc="75" dirty="0">
                <a:latin typeface="Arial"/>
                <a:cs typeface="Arial"/>
              </a:rPr>
              <a:t> </a:t>
            </a:r>
            <a:r>
              <a:rPr sz="1400" b="1" dirty="0">
                <a:latin typeface="Arial"/>
                <a:cs typeface="Arial"/>
              </a:rPr>
              <a:t>283</a:t>
            </a:r>
            <a:r>
              <a:rPr sz="1400" b="1" spc="45" dirty="0">
                <a:latin typeface="Arial"/>
                <a:cs typeface="Arial"/>
              </a:rPr>
              <a:t> </a:t>
            </a:r>
            <a:r>
              <a:rPr sz="1400" b="1" dirty="0">
                <a:latin typeface="Arial"/>
                <a:cs typeface="Arial"/>
              </a:rPr>
              <a:t>m3</a:t>
            </a:r>
            <a:r>
              <a:rPr sz="1400" b="1" spc="60" dirty="0">
                <a:latin typeface="Arial"/>
                <a:cs typeface="Arial"/>
              </a:rPr>
              <a:t> </a:t>
            </a:r>
            <a:r>
              <a:rPr sz="1400" b="1" dirty="0">
                <a:latin typeface="Arial"/>
                <a:cs typeface="Arial"/>
              </a:rPr>
              <a:t>ou</a:t>
            </a:r>
            <a:r>
              <a:rPr sz="1400" b="1" spc="55" dirty="0">
                <a:latin typeface="Arial"/>
                <a:cs typeface="Arial"/>
              </a:rPr>
              <a:t> </a:t>
            </a:r>
            <a:r>
              <a:rPr sz="1400" b="1" dirty="0">
                <a:latin typeface="Arial"/>
                <a:cs typeface="Arial"/>
              </a:rPr>
              <a:t>76</a:t>
            </a:r>
            <a:r>
              <a:rPr sz="1400" b="1" spc="-15" dirty="0">
                <a:latin typeface="Arial"/>
                <a:cs typeface="Arial"/>
              </a:rPr>
              <a:t> </a:t>
            </a:r>
            <a:r>
              <a:rPr sz="1400" b="1" dirty="0">
                <a:latin typeface="Arial"/>
                <a:cs typeface="Arial"/>
              </a:rPr>
              <a:t>766</a:t>
            </a:r>
            <a:r>
              <a:rPr sz="1400" b="1" spc="55" dirty="0">
                <a:latin typeface="Arial"/>
                <a:cs typeface="Arial"/>
              </a:rPr>
              <a:t> </a:t>
            </a:r>
            <a:r>
              <a:rPr sz="1400" b="1" dirty="0">
                <a:latin typeface="Arial"/>
                <a:cs typeface="Arial"/>
              </a:rPr>
              <a:t>gal</a:t>
            </a:r>
            <a:r>
              <a:rPr sz="1400" b="1" spc="70" dirty="0">
                <a:latin typeface="Arial"/>
                <a:cs typeface="Arial"/>
              </a:rPr>
              <a:t> </a:t>
            </a:r>
            <a:r>
              <a:rPr sz="1400" dirty="0">
                <a:latin typeface="Arial"/>
                <a:cs typeface="Arial"/>
              </a:rPr>
              <a:t>par</a:t>
            </a:r>
            <a:r>
              <a:rPr sz="1400" spc="65" dirty="0">
                <a:latin typeface="Arial"/>
                <a:cs typeface="Arial"/>
              </a:rPr>
              <a:t> </a:t>
            </a:r>
            <a:r>
              <a:rPr sz="1400" spc="-10" dirty="0">
                <a:latin typeface="Arial"/>
                <a:cs typeface="Arial"/>
              </a:rPr>
              <a:t>épisode </a:t>
            </a:r>
            <a:r>
              <a:rPr sz="1400" spc="-10" dirty="0" err="1">
                <a:latin typeface="Arial"/>
                <a:cs typeface="Arial"/>
              </a:rPr>
              <a:t>pluvieux</a:t>
            </a:r>
            <a:r>
              <a:rPr sz="1400" spc="-10" dirty="0">
                <a:latin typeface="Arial"/>
                <a:cs typeface="Arial"/>
              </a:rPr>
              <a:t>.</a:t>
            </a:r>
            <a:endParaRPr lang="fr-FR" sz="1400" spc="-10" dirty="0">
              <a:latin typeface="Arial"/>
              <a:cs typeface="Arial"/>
            </a:endParaRPr>
          </a:p>
          <a:p>
            <a:pPr marL="12700" marR="7620">
              <a:lnSpc>
                <a:spcPts val="1260"/>
              </a:lnSpc>
              <a:spcBef>
                <a:spcPts val="5"/>
              </a:spcBef>
            </a:pPr>
            <a:endParaRPr sz="1400" dirty="0">
              <a:latin typeface="Arial"/>
              <a:cs typeface="Arial"/>
            </a:endParaRPr>
          </a:p>
          <a:p>
            <a:pPr marL="12700">
              <a:lnSpc>
                <a:spcPts val="1205"/>
              </a:lnSpc>
            </a:pPr>
            <a:r>
              <a:rPr sz="1400" dirty="0">
                <a:latin typeface="Arial"/>
                <a:cs typeface="Arial"/>
              </a:rPr>
              <a:t>Cette</a:t>
            </a:r>
            <a:r>
              <a:rPr sz="1400" spc="-35" dirty="0">
                <a:latin typeface="Arial"/>
                <a:cs typeface="Arial"/>
              </a:rPr>
              <a:t> </a:t>
            </a:r>
            <a:r>
              <a:rPr sz="1400" dirty="0">
                <a:latin typeface="Arial"/>
                <a:cs typeface="Arial"/>
              </a:rPr>
              <a:t>eau</a:t>
            </a:r>
            <a:r>
              <a:rPr sz="1400" spc="-30" dirty="0">
                <a:latin typeface="Arial"/>
                <a:cs typeface="Arial"/>
              </a:rPr>
              <a:t> </a:t>
            </a:r>
            <a:r>
              <a:rPr sz="1400" dirty="0">
                <a:latin typeface="Arial"/>
                <a:cs typeface="Arial"/>
              </a:rPr>
              <a:t>est</a:t>
            </a:r>
            <a:r>
              <a:rPr sz="1400" spc="-10" dirty="0">
                <a:latin typeface="Arial"/>
                <a:cs typeface="Arial"/>
              </a:rPr>
              <a:t> </a:t>
            </a:r>
            <a:r>
              <a:rPr sz="1400" dirty="0" err="1">
                <a:latin typeface="Arial"/>
                <a:cs typeface="Arial"/>
              </a:rPr>
              <a:t>utilisée</a:t>
            </a:r>
            <a:r>
              <a:rPr sz="1400" spc="-10" dirty="0">
                <a:latin typeface="Arial"/>
                <a:cs typeface="Arial"/>
              </a:rPr>
              <a:t> </a:t>
            </a:r>
            <a:r>
              <a:rPr sz="1400" spc="-50" dirty="0">
                <a:latin typeface="Arial"/>
                <a:cs typeface="Arial"/>
              </a:rPr>
              <a:t>:</a:t>
            </a:r>
            <a:endParaRPr lang="fr-FR" sz="1400" spc="-50" dirty="0">
              <a:latin typeface="Arial"/>
              <a:cs typeface="Arial"/>
            </a:endParaRPr>
          </a:p>
          <a:p>
            <a:pPr marL="12700">
              <a:lnSpc>
                <a:spcPts val="1205"/>
              </a:lnSpc>
            </a:pPr>
            <a:endParaRPr sz="1400" dirty="0">
              <a:latin typeface="Arial"/>
              <a:cs typeface="Arial"/>
            </a:endParaRPr>
          </a:p>
          <a:p>
            <a:pPr marL="469265" indent="-227965">
              <a:lnSpc>
                <a:spcPts val="1265"/>
              </a:lnSpc>
              <a:buChar char="-"/>
              <a:tabLst>
                <a:tab pos="469265" algn="l"/>
              </a:tabLst>
            </a:pPr>
            <a:r>
              <a:rPr sz="1400" dirty="0">
                <a:latin typeface="Arial"/>
                <a:cs typeface="Arial"/>
              </a:rPr>
              <a:t>pour</a:t>
            </a:r>
            <a:r>
              <a:rPr sz="1400" spc="-20" dirty="0">
                <a:latin typeface="Arial"/>
                <a:cs typeface="Arial"/>
              </a:rPr>
              <a:t> </a:t>
            </a:r>
            <a:r>
              <a:rPr sz="1400" dirty="0">
                <a:latin typeface="Arial"/>
                <a:cs typeface="Arial"/>
              </a:rPr>
              <a:t>l’arrosage</a:t>
            </a:r>
            <a:r>
              <a:rPr sz="1400" spc="-35" dirty="0">
                <a:latin typeface="Arial"/>
                <a:cs typeface="Arial"/>
              </a:rPr>
              <a:t> </a:t>
            </a:r>
            <a:r>
              <a:rPr sz="1400" dirty="0">
                <a:latin typeface="Arial"/>
                <a:cs typeface="Arial"/>
              </a:rPr>
              <a:t>des</a:t>
            </a:r>
            <a:r>
              <a:rPr sz="1400" spc="-35" dirty="0">
                <a:latin typeface="Arial"/>
                <a:cs typeface="Arial"/>
              </a:rPr>
              <a:t> </a:t>
            </a:r>
            <a:r>
              <a:rPr sz="1400" dirty="0">
                <a:latin typeface="Arial"/>
                <a:cs typeface="Arial"/>
              </a:rPr>
              <a:t>pépinières</a:t>
            </a:r>
            <a:r>
              <a:rPr sz="1400" spc="-15" dirty="0">
                <a:latin typeface="Arial"/>
                <a:cs typeface="Arial"/>
              </a:rPr>
              <a:t> </a:t>
            </a:r>
            <a:r>
              <a:rPr sz="1400" spc="-10" dirty="0">
                <a:latin typeface="Arial"/>
                <a:cs typeface="Arial"/>
              </a:rPr>
              <a:t>maraîchères,</a:t>
            </a:r>
            <a:endParaRPr sz="1400" dirty="0">
              <a:latin typeface="Arial"/>
              <a:cs typeface="Arial"/>
            </a:endParaRPr>
          </a:p>
          <a:p>
            <a:pPr marL="469265" indent="-227965">
              <a:lnSpc>
                <a:spcPts val="1265"/>
              </a:lnSpc>
              <a:buChar char="-"/>
              <a:tabLst>
                <a:tab pos="469265" algn="l"/>
              </a:tabLst>
            </a:pPr>
            <a:r>
              <a:rPr sz="1400" dirty="0">
                <a:latin typeface="Arial"/>
                <a:cs typeface="Arial"/>
              </a:rPr>
              <a:t>pour</a:t>
            </a:r>
            <a:r>
              <a:rPr sz="1400" spc="-25" dirty="0">
                <a:latin typeface="Arial"/>
                <a:cs typeface="Arial"/>
              </a:rPr>
              <a:t> </a:t>
            </a:r>
            <a:r>
              <a:rPr sz="1400" dirty="0">
                <a:latin typeface="Arial"/>
                <a:cs typeface="Arial"/>
              </a:rPr>
              <a:t>l’abreuvement</a:t>
            </a:r>
            <a:r>
              <a:rPr sz="1400" spc="-30" dirty="0">
                <a:latin typeface="Arial"/>
                <a:cs typeface="Arial"/>
              </a:rPr>
              <a:t> </a:t>
            </a:r>
            <a:r>
              <a:rPr sz="1400" dirty="0">
                <a:latin typeface="Arial"/>
                <a:cs typeface="Arial"/>
              </a:rPr>
              <a:t>du</a:t>
            </a:r>
            <a:r>
              <a:rPr sz="1400" spc="-25" dirty="0">
                <a:latin typeface="Arial"/>
                <a:cs typeface="Arial"/>
              </a:rPr>
              <a:t> </a:t>
            </a:r>
            <a:r>
              <a:rPr sz="1400" spc="-10" dirty="0">
                <a:latin typeface="Arial"/>
                <a:cs typeface="Arial"/>
              </a:rPr>
              <a:t>bétail,</a:t>
            </a:r>
            <a:endParaRPr sz="1400" dirty="0">
              <a:latin typeface="Arial"/>
              <a:cs typeface="Arial"/>
            </a:endParaRPr>
          </a:p>
          <a:p>
            <a:pPr marL="469265" indent="-227965">
              <a:lnSpc>
                <a:spcPts val="1265"/>
              </a:lnSpc>
              <a:buChar char="-"/>
              <a:tabLst>
                <a:tab pos="469265" algn="l"/>
              </a:tabLst>
            </a:pPr>
            <a:r>
              <a:rPr sz="1400" dirty="0">
                <a:latin typeface="Arial"/>
                <a:cs typeface="Arial"/>
              </a:rPr>
              <a:t>pour</a:t>
            </a:r>
            <a:r>
              <a:rPr sz="1400" spc="204" dirty="0">
                <a:latin typeface="Arial"/>
                <a:cs typeface="Arial"/>
              </a:rPr>
              <a:t> </a:t>
            </a:r>
            <a:r>
              <a:rPr sz="1400" dirty="0">
                <a:latin typeface="Arial"/>
                <a:cs typeface="Arial"/>
              </a:rPr>
              <a:t>les</a:t>
            </a:r>
            <a:r>
              <a:rPr sz="1400" spc="215" dirty="0">
                <a:latin typeface="Arial"/>
                <a:cs typeface="Arial"/>
              </a:rPr>
              <a:t> </a:t>
            </a:r>
            <a:r>
              <a:rPr sz="1400" dirty="0">
                <a:latin typeface="Arial"/>
                <a:cs typeface="Arial"/>
              </a:rPr>
              <a:t>usages</a:t>
            </a:r>
            <a:r>
              <a:rPr sz="1400" spc="200" dirty="0">
                <a:latin typeface="Arial"/>
                <a:cs typeface="Arial"/>
              </a:rPr>
              <a:t> </a:t>
            </a:r>
            <a:r>
              <a:rPr sz="1400" dirty="0">
                <a:latin typeface="Arial"/>
                <a:cs typeface="Arial"/>
              </a:rPr>
              <a:t>domestiques,</a:t>
            </a:r>
            <a:r>
              <a:rPr sz="1400" spc="210" dirty="0">
                <a:latin typeface="Arial"/>
                <a:cs typeface="Arial"/>
              </a:rPr>
              <a:t> </a:t>
            </a:r>
            <a:r>
              <a:rPr sz="1400" dirty="0">
                <a:latin typeface="Arial"/>
                <a:cs typeface="Arial"/>
              </a:rPr>
              <a:t>à</a:t>
            </a:r>
            <a:r>
              <a:rPr sz="1400" spc="204" dirty="0">
                <a:latin typeface="Arial"/>
                <a:cs typeface="Arial"/>
              </a:rPr>
              <a:t> </a:t>
            </a:r>
            <a:r>
              <a:rPr sz="1400" dirty="0">
                <a:latin typeface="Arial"/>
                <a:cs typeface="Arial"/>
              </a:rPr>
              <a:t>l’exclusion</a:t>
            </a:r>
            <a:r>
              <a:rPr sz="1400" spc="210" dirty="0">
                <a:latin typeface="Arial"/>
                <a:cs typeface="Arial"/>
              </a:rPr>
              <a:t> </a:t>
            </a:r>
            <a:r>
              <a:rPr sz="1400" dirty="0">
                <a:latin typeface="Arial"/>
                <a:cs typeface="Arial"/>
              </a:rPr>
              <a:t>de</a:t>
            </a:r>
            <a:r>
              <a:rPr sz="1400" spc="200" dirty="0">
                <a:latin typeface="Arial"/>
                <a:cs typeface="Arial"/>
              </a:rPr>
              <a:t> </a:t>
            </a:r>
            <a:r>
              <a:rPr sz="1400" dirty="0">
                <a:latin typeface="Arial"/>
                <a:cs typeface="Arial"/>
              </a:rPr>
              <a:t>l’eau</a:t>
            </a:r>
            <a:r>
              <a:rPr sz="1400" spc="215" dirty="0">
                <a:latin typeface="Arial"/>
                <a:cs typeface="Arial"/>
              </a:rPr>
              <a:t> </a:t>
            </a:r>
            <a:r>
              <a:rPr sz="1400" dirty="0">
                <a:latin typeface="Arial"/>
                <a:cs typeface="Arial"/>
              </a:rPr>
              <a:t>de</a:t>
            </a:r>
            <a:r>
              <a:rPr sz="1400" spc="195" dirty="0">
                <a:latin typeface="Arial"/>
                <a:cs typeface="Arial"/>
              </a:rPr>
              <a:t> </a:t>
            </a:r>
            <a:r>
              <a:rPr sz="1400" dirty="0">
                <a:latin typeface="Arial"/>
                <a:cs typeface="Arial"/>
              </a:rPr>
              <a:t>boisson</a:t>
            </a:r>
            <a:r>
              <a:rPr sz="1400" spc="200" dirty="0">
                <a:latin typeface="Arial"/>
                <a:cs typeface="Arial"/>
              </a:rPr>
              <a:t> </a:t>
            </a:r>
            <a:r>
              <a:rPr sz="1400" dirty="0">
                <a:latin typeface="Arial"/>
                <a:cs typeface="Arial"/>
              </a:rPr>
              <a:t>procurée</a:t>
            </a:r>
            <a:r>
              <a:rPr sz="1400" spc="200" dirty="0">
                <a:latin typeface="Arial"/>
                <a:cs typeface="Arial"/>
              </a:rPr>
              <a:t> </a:t>
            </a:r>
            <a:r>
              <a:rPr sz="1400" dirty="0">
                <a:latin typeface="Arial"/>
                <a:cs typeface="Arial"/>
              </a:rPr>
              <a:t>par</a:t>
            </a:r>
            <a:r>
              <a:rPr sz="1400" spc="210" dirty="0">
                <a:latin typeface="Arial"/>
                <a:cs typeface="Arial"/>
              </a:rPr>
              <a:t> </a:t>
            </a:r>
            <a:r>
              <a:rPr sz="1400" spc="-25" dirty="0">
                <a:latin typeface="Arial"/>
                <a:cs typeface="Arial"/>
              </a:rPr>
              <a:t>les</a:t>
            </a:r>
            <a:endParaRPr sz="1400" dirty="0">
              <a:latin typeface="Arial"/>
              <a:cs typeface="Arial"/>
            </a:endParaRPr>
          </a:p>
          <a:p>
            <a:pPr marL="469265">
              <a:lnSpc>
                <a:spcPts val="1290"/>
              </a:lnSpc>
            </a:pPr>
            <a:r>
              <a:rPr sz="1400" dirty="0">
                <a:latin typeface="Arial"/>
                <a:cs typeface="Arial"/>
              </a:rPr>
              <a:t>citernes</a:t>
            </a:r>
            <a:r>
              <a:rPr sz="1400" spc="-45" dirty="0">
                <a:latin typeface="Arial"/>
                <a:cs typeface="Arial"/>
              </a:rPr>
              <a:t> </a:t>
            </a:r>
            <a:r>
              <a:rPr sz="1400" dirty="0">
                <a:latin typeface="Arial"/>
                <a:cs typeface="Arial"/>
              </a:rPr>
              <a:t>familiales</a:t>
            </a:r>
            <a:r>
              <a:rPr sz="1400" spc="-30" dirty="0">
                <a:latin typeface="Arial"/>
                <a:cs typeface="Arial"/>
              </a:rPr>
              <a:t> </a:t>
            </a:r>
            <a:r>
              <a:rPr sz="1400" dirty="0">
                <a:latin typeface="Arial"/>
                <a:cs typeface="Arial"/>
              </a:rPr>
              <a:t>implantées</a:t>
            </a:r>
            <a:r>
              <a:rPr sz="1400" spc="-30" dirty="0">
                <a:latin typeface="Arial"/>
                <a:cs typeface="Arial"/>
              </a:rPr>
              <a:t> </a:t>
            </a:r>
            <a:r>
              <a:rPr sz="1400" dirty="0">
                <a:latin typeface="Arial"/>
                <a:cs typeface="Arial"/>
              </a:rPr>
              <a:t>depuis</a:t>
            </a:r>
            <a:r>
              <a:rPr sz="1400" spc="-40" dirty="0">
                <a:latin typeface="Arial"/>
                <a:cs typeface="Arial"/>
              </a:rPr>
              <a:t> </a:t>
            </a:r>
            <a:r>
              <a:rPr sz="1400" dirty="0">
                <a:latin typeface="Arial"/>
                <a:cs typeface="Arial"/>
              </a:rPr>
              <a:t>une</a:t>
            </a:r>
            <a:r>
              <a:rPr sz="1400" spc="-40" dirty="0">
                <a:latin typeface="Arial"/>
                <a:cs typeface="Arial"/>
              </a:rPr>
              <a:t> </a:t>
            </a:r>
            <a:r>
              <a:rPr sz="1400" dirty="0">
                <a:latin typeface="Arial"/>
                <a:cs typeface="Arial"/>
              </a:rPr>
              <a:t>trentaine</a:t>
            </a:r>
            <a:r>
              <a:rPr sz="1400" spc="-30" dirty="0">
                <a:latin typeface="Arial"/>
                <a:cs typeface="Arial"/>
              </a:rPr>
              <a:t> </a:t>
            </a:r>
            <a:r>
              <a:rPr sz="1400" spc="-10" dirty="0">
                <a:latin typeface="Arial"/>
                <a:cs typeface="Arial"/>
              </a:rPr>
              <a:t>d’années.</a:t>
            </a:r>
            <a:endParaRPr sz="1400" dirty="0">
              <a:latin typeface="Arial"/>
              <a:cs typeface="Arial"/>
            </a:endParaRPr>
          </a:p>
          <a:p>
            <a:pPr>
              <a:lnSpc>
                <a:spcPct val="100000"/>
              </a:lnSpc>
            </a:pPr>
            <a:endParaRPr sz="1400" dirty="0">
              <a:latin typeface="Arial"/>
              <a:cs typeface="Arial"/>
            </a:endParaRPr>
          </a:p>
          <a:p>
            <a:pPr>
              <a:lnSpc>
                <a:spcPct val="100000"/>
              </a:lnSpc>
              <a:spcBef>
                <a:spcPts val="25"/>
              </a:spcBef>
            </a:pPr>
            <a:endParaRPr sz="1400" dirty="0">
              <a:latin typeface="Arial"/>
              <a:cs typeface="Arial"/>
            </a:endParaRPr>
          </a:p>
          <a:p>
            <a:pPr marL="12700" marR="7620">
              <a:lnSpc>
                <a:spcPts val="1270"/>
              </a:lnSpc>
            </a:pPr>
            <a:r>
              <a:rPr sz="1400" dirty="0">
                <a:latin typeface="Arial"/>
                <a:cs typeface="Arial"/>
              </a:rPr>
              <a:t>La</a:t>
            </a:r>
            <a:r>
              <a:rPr sz="1400" spc="310" dirty="0">
                <a:latin typeface="Arial"/>
                <a:cs typeface="Arial"/>
              </a:rPr>
              <a:t> </a:t>
            </a:r>
            <a:r>
              <a:rPr sz="1400" dirty="0">
                <a:latin typeface="Arial"/>
                <a:cs typeface="Arial"/>
              </a:rPr>
              <a:t>tête</a:t>
            </a:r>
            <a:r>
              <a:rPr sz="1400" spc="315" dirty="0">
                <a:latin typeface="Arial"/>
                <a:cs typeface="Arial"/>
              </a:rPr>
              <a:t> </a:t>
            </a:r>
            <a:r>
              <a:rPr sz="1400" dirty="0">
                <a:latin typeface="Arial"/>
                <a:cs typeface="Arial"/>
              </a:rPr>
              <a:t>de</a:t>
            </a:r>
            <a:r>
              <a:rPr sz="1400" spc="315" dirty="0">
                <a:latin typeface="Arial"/>
                <a:cs typeface="Arial"/>
              </a:rPr>
              <a:t> </a:t>
            </a:r>
            <a:r>
              <a:rPr sz="1400" dirty="0">
                <a:latin typeface="Arial"/>
                <a:cs typeface="Arial"/>
              </a:rPr>
              <a:t>ravine</a:t>
            </a:r>
            <a:r>
              <a:rPr sz="1400" spc="315" dirty="0">
                <a:latin typeface="Arial"/>
                <a:cs typeface="Arial"/>
              </a:rPr>
              <a:t> </a:t>
            </a:r>
            <a:r>
              <a:rPr sz="1400" dirty="0">
                <a:latin typeface="Arial"/>
                <a:cs typeface="Arial"/>
              </a:rPr>
              <a:t>aménagée</a:t>
            </a:r>
            <a:r>
              <a:rPr sz="1400" spc="330" dirty="0">
                <a:latin typeface="Arial"/>
                <a:cs typeface="Arial"/>
              </a:rPr>
              <a:t> </a:t>
            </a:r>
            <a:r>
              <a:rPr sz="1400" dirty="0">
                <a:latin typeface="Arial"/>
                <a:cs typeface="Arial"/>
              </a:rPr>
              <a:t>pourra</a:t>
            </a:r>
            <a:r>
              <a:rPr sz="1400" spc="315" dirty="0">
                <a:latin typeface="Arial"/>
                <a:cs typeface="Arial"/>
              </a:rPr>
              <a:t> </a:t>
            </a:r>
            <a:r>
              <a:rPr sz="1400" dirty="0">
                <a:latin typeface="Arial"/>
                <a:cs typeface="Arial"/>
              </a:rPr>
              <a:t>servir</a:t>
            </a:r>
            <a:r>
              <a:rPr sz="1400" spc="330" dirty="0">
                <a:latin typeface="Arial"/>
                <a:cs typeface="Arial"/>
              </a:rPr>
              <a:t> </a:t>
            </a:r>
            <a:r>
              <a:rPr sz="1400" dirty="0">
                <a:latin typeface="Arial"/>
                <a:cs typeface="Arial"/>
              </a:rPr>
              <a:t>de</a:t>
            </a:r>
            <a:r>
              <a:rPr sz="1400" spc="315" dirty="0">
                <a:latin typeface="Arial"/>
                <a:cs typeface="Arial"/>
              </a:rPr>
              <a:t> </a:t>
            </a:r>
            <a:r>
              <a:rPr sz="1400" dirty="0">
                <a:latin typeface="Arial"/>
                <a:cs typeface="Arial"/>
              </a:rPr>
              <a:t>support</a:t>
            </a:r>
            <a:r>
              <a:rPr sz="1400" spc="325" dirty="0">
                <a:latin typeface="Arial"/>
                <a:cs typeface="Arial"/>
              </a:rPr>
              <a:t> </a:t>
            </a:r>
            <a:r>
              <a:rPr sz="1400" dirty="0">
                <a:latin typeface="Arial"/>
                <a:cs typeface="Arial"/>
              </a:rPr>
              <a:t>pédagogique</a:t>
            </a:r>
            <a:r>
              <a:rPr sz="1400" spc="310" dirty="0">
                <a:latin typeface="Arial"/>
                <a:cs typeface="Arial"/>
              </a:rPr>
              <a:t> </a:t>
            </a:r>
            <a:r>
              <a:rPr sz="1400" dirty="0">
                <a:latin typeface="Arial"/>
                <a:cs typeface="Arial"/>
              </a:rPr>
              <a:t>pour</a:t>
            </a:r>
            <a:r>
              <a:rPr sz="1400" spc="335" dirty="0">
                <a:latin typeface="Arial"/>
                <a:cs typeface="Arial"/>
              </a:rPr>
              <a:t> </a:t>
            </a:r>
            <a:r>
              <a:rPr sz="1400" dirty="0">
                <a:latin typeface="Arial"/>
                <a:cs typeface="Arial"/>
              </a:rPr>
              <a:t>des</a:t>
            </a:r>
            <a:r>
              <a:rPr sz="1400" spc="320" dirty="0">
                <a:latin typeface="Arial"/>
                <a:cs typeface="Arial"/>
              </a:rPr>
              <a:t> </a:t>
            </a:r>
            <a:r>
              <a:rPr sz="1400" spc="-10" dirty="0">
                <a:latin typeface="Arial"/>
                <a:cs typeface="Arial"/>
              </a:rPr>
              <a:t>groupes </a:t>
            </a:r>
            <a:r>
              <a:rPr sz="1400" dirty="0">
                <a:latin typeface="Arial"/>
                <a:cs typeface="Arial"/>
              </a:rPr>
              <a:t>accueillis</a:t>
            </a:r>
            <a:r>
              <a:rPr sz="1400" spc="-35" dirty="0">
                <a:latin typeface="Arial"/>
                <a:cs typeface="Arial"/>
              </a:rPr>
              <a:t> </a:t>
            </a:r>
            <a:r>
              <a:rPr sz="1400" dirty="0">
                <a:latin typeface="Arial"/>
                <a:cs typeface="Arial"/>
              </a:rPr>
              <a:t>en</a:t>
            </a:r>
            <a:r>
              <a:rPr sz="1400" spc="-30" dirty="0">
                <a:latin typeface="Arial"/>
                <a:cs typeface="Arial"/>
              </a:rPr>
              <a:t> </a:t>
            </a:r>
            <a:r>
              <a:rPr sz="1400" dirty="0">
                <a:latin typeface="Arial"/>
                <a:cs typeface="Arial"/>
              </a:rPr>
              <a:t>formation</a:t>
            </a:r>
            <a:r>
              <a:rPr sz="1400" spc="-35" dirty="0">
                <a:latin typeface="Arial"/>
                <a:cs typeface="Arial"/>
              </a:rPr>
              <a:t> </a:t>
            </a:r>
            <a:r>
              <a:rPr sz="1400" dirty="0">
                <a:latin typeface="Arial"/>
                <a:cs typeface="Arial"/>
              </a:rPr>
              <a:t>par</a:t>
            </a:r>
            <a:r>
              <a:rPr sz="1400" spc="-25" dirty="0">
                <a:latin typeface="Arial"/>
                <a:cs typeface="Arial"/>
              </a:rPr>
              <a:t> </a:t>
            </a:r>
            <a:r>
              <a:rPr sz="1400" dirty="0">
                <a:latin typeface="Arial"/>
                <a:cs typeface="Arial"/>
              </a:rPr>
              <a:t>le</a:t>
            </a:r>
            <a:r>
              <a:rPr sz="1400" spc="-25" dirty="0">
                <a:latin typeface="Arial"/>
                <a:cs typeface="Arial"/>
              </a:rPr>
              <a:t> </a:t>
            </a:r>
            <a:r>
              <a:rPr sz="1400" dirty="0">
                <a:latin typeface="Arial"/>
                <a:cs typeface="Arial"/>
              </a:rPr>
              <a:t>Centre</a:t>
            </a:r>
            <a:r>
              <a:rPr sz="1400" spc="-35" dirty="0">
                <a:latin typeface="Arial"/>
                <a:cs typeface="Arial"/>
              </a:rPr>
              <a:t> </a:t>
            </a:r>
            <a:r>
              <a:rPr sz="1400" dirty="0">
                <a:latin typeface="Arial"/>
                <a:cs typeface="Arial"/>
              </a:rPr>
              <a:t>de</a:t>
            </a:r>
            <a:r>
              <a:rPr sz="1400" spc="-25" dirty="0">
                <a:latin typeface="Arial"/>
                <a:cs typeface="Arial"/>
              </a:rPr>
              <a:t> </a:t>
            </a:r>
            <a:r>
              <a:rPr sz="1400" dirty="0">
                <a:latin typeface="Arial"/>
                <a:cs typeface="Arial"/>
              </a:rPr>
              <a:t>Salagnac,</a:t>
            </a:r>
            <a:r>
              <a:rPr sz="1400" spc="-20" dirty="0">
                <a:latin typeface="Arial"/>
                <a:cs typeface="Arial"/>
              </a:rPr>
              <a:t> </a:t>
            </a:r>
            <a:r>
              <a:rPr sz="1400" dirty="0">
                <a:latin typeface="Arial"/>
                <a:cs typeface="Arial"/>
              </a:rPr>
              <a:t>sur</a:t>
            </a:r>
            <a:r>
              <a:rPr sz="1400" spc="-20" dirty="0">
                <a:latin typeface="Arial"/>
                <a:cs typeface="Arial"/>
              </a:rPr>
              <a:t> </a:t>
            </a:r>
            <a:r>
              <a:rPr sz="1400" dirty="0">
                <a:latin typeface="Arial"/>
                <a:cs typeface="Arial"/>
              </a:rPr>
              <a:t>les</a:t>
            </a:r>
            <a:r>
              <a:rPr sz="1400" spc="-35" dirty="0">
                <a:latin typeface="Arial"/>
                <a:cs typeface="Arial"/>
              </a:rPr>
              <a:t> </a:t>
            </a:r>
            <a:r>
              <a:rPr sz="1400" dirty="0">
                <a:latin typeface="Arial"/>
                <a:cs typeface="Arial"/>
              </a:rPr>
              <a:t>thématiques</a:t>
            </a:r>
            <a:r>
              <a:rPr sz="1400" spc="-35" dirty="0">
                <a:latin typeface="Arial"/>
                <a:cs typeface="Arial"/>
              </a:rPr>
              <a:t> </a:t>
            </a:r>
            <a:r>
              <a:rPr sz="1400" dirty="0" err="1">
                <a:latin typeface="Arial"/>
                <a:cs typeface="Arial"/>
              </a:rPr>
              <a:t>suivantes</a:t>
            </a:r>
            <a:r>
              <a:rPr sz="1400" spc="-35" dirty="0">
                <a:latin typeface="Arial"/>
                <a:cs typeface="Arial"/>
              </a:rPr>
              <a:t> </a:t>
            </a:r>
            <a:r>
              <a:rPr sz="1400" spc="-50" dirty="0">
                <a:latin typeface="Arial"/>
                <a:cs typeface="Arial"/>
              </a:rPr>
              <a:t>:</a:t>
            </a:r>
            <a:endParaRPr lang="fr-FR" sz="1400" spc="-50" dirty="0">
              <a:latin typeface="Arial"/>
              <a:cs typeface="Arial"/>
            </a:endParaRPr>
          </a:p>
          <a:p>
            <a:pPr marL="12700" marR="7620">
              <a:lnSpc>
                <a:spcPts val="1270"/>
              </a:lnSpc>
            </a:pPr>
            <a:endParaRPr sz="1400" dirty="0">
              <a:latin typeface="Arial"/>
              <a:cs typeface="Arial"/>
            </a:endParaRPr>
          </a:p>
          <a:p>
            <a:pPr marL="469265" indent="-227965">
              <a:lnSpc>
                <a:spcPts val="1205"/>
              </a:lnSpc>
              <a:buChar char="-"/>
              <a:tabLst>
                <a:tab pos="469265" algn="l"/>
              </a:tabLst>
            </a:pPr>
            <a:r>
              <a:rPr sz="1400" dirty="0">
                <a:latin typeface="Arial"/>
                <a:cs typeface="Arial"/>
              </a:rPr>
              <a:t>l’aménagement</a:t>
            </a:r>
            <a:r>
              <a:rPr sz="1400" spc="-35" dirty="0">
                <a:latin typeface="Arial"/>
                <a:cs typeface="Arial"/>
              </a:rPr>
              <a:t> </a:t>
            </a:r>
            <a:r>
              <a:rPr sz="1400" dirty="0">
                <a:latin typeface="Arial"/>
                <a:cs typeface="Arial"/>
              </a:rPr>
              <a:t>de</a:t>
            </a:r>
            <a:r>
              <a:rPr sz="1400" spc="-30" dirty="0">
                <a:latin typeface="Arial"/>
                <a:cs typeface="Arial"/>
              </a:rPr>
              <a:t> </a:t>
            </a:r>
            <a:r>
              <a:rPr sz="1400" dirty="0">
                <a:latin typeface="Arial"/>
                <a:cs typeface="Arial"/>
              </a:rPr>
              <a:t>bassins</a:t>
            </a:r>
            <a:r>
              <a:rPr sz="1400" spc="-30" dirty="0">
                <a:latin typeface="Arial"/>
                <a:cs typeface="Arial"/>
              </a:rPr>
              <a:t> </a:t>
            </a:r>
            <a:r>
              <a:rPr sz="1400" dirty="0">
                <a:latin typeface="Arial"/>
                <a:cs typeface="Arial"/>
              </a:rPr>
              <a:t>versants</a:t>
            </a:r>
            <a:r>
              <a:rPr sz="1400" spc="-30" dirty="0">
                <a:latin typeface="Arial"/>
                <a:cs typeface="Arial"/>
              </a:rPr>
              <a:t> </a:t>
            </a:r>
            <a:r>
              <a:rPr sz="1400" dirty="0">
                <a:latin typeface="Arial"/>
                <a:cs typeface="Arial"/>
              </a:rPr>
              <a:t>en</a:t>
            </a:r>
            <a:r>
              <a:rPr sz="1400" spc="-40" dirty="0">
                <a:latin typeface="Arial"/>
                <a:cs typeface="Arial"/>
              </a:rPr>
              <a:t> </a:t>
            </a:r>
            <a:r>
              <a:rPr sz="1400" dirty="0">
                <a:latin typeface="Arial"/>
                <a:cs typeface="Arial"/>
              </a:rPr>
              <a:t>montagne</a:t>
            </a:r>
            <a:r>
              <a:rPr sz="1400" spc="-25" dirty="0">
                <a:latin typeface="Arial"/>
                <a:cs typeface="Arial"/>
              </a:rPr>
              <a:t> </a:t>
            </a:r>
            <a:r>
              <a:rPr sz="1400" spc="-10" dirty="0">
                <a:latin typeface="Arial"/>
                <a:cs typeface="Arial"/>
              </a:rPr>
              <a:t>humide,</a:t>
            </a:r>
            <a:endParaRPr sz="1400" dirty="0">
              <a:latin typeface="Arial"/>
              <a:cs typeface="Arial"/>
            </a:endParaRPr>
          </a:p>
          <a:p>
            <a:pPr marL="469265" indent="-227965">
              <a:lnSpc>
                <a:spcPts val="1265"/>
              </a:lnSpc>
              <a:buChar char="-"/>
              <a:tabLst>
                <a:tab pos="469265" algn="l"/>
              </a:tabLst>
            </a:pPr>
            <a:r>
              <a:rPr sz="1400" dirty="0">
                <a:latin typeface="Arial"/>
                <a:cs typeface="Arial"/>
              </a:rPr>
              <a:t>la</a:t>
            </a:r>
            <a:r>
              <a:rPr sz="1400" spc="-40" dirty="0">
                <a:latin typeface="Arial"/>
                <a:cs typeface="Arial"/>
              </a:rPr>
              <a:t> </a:t>
            </a:r>
            <a:r>
              <a:rPr sz="1400" dirty="0">
                <a:latin typeface="Arial"/>
                <a:cs typeface="Arial"/>
              </a:rPr>
              <a:t>gestion</a:t>
            </a:r>
            <a:r>
              <a:rPr sz="1400" spc="-25" dirty="0">
                <a:latin typeface="Arial"/>
                <a:cs typeface="Arial"/>
              </a:rPr>
              <a:t> </a:t>
            </a:r>
            <a:r>
              <a:rPr sz="1400" dirty="0">
                <a:latin typeface="Arial"/>
                <a:cs typeface="Arial"/>
              </a:rPr>
              <a:t>conservatoire</a:t>
            </a:r>
            <a:r>
              <a:rPr sz="1400" spc="-35" dirty="0">
                <a:latin typeface="Arial"/>
                <a:cs typeface="Arial"/>
              </a:rPr>
              <a:t> </a:t>
            </a:r>
            <a:r>
              <a:rPr sz="1400" dirty="0">
                <a:latin typeface="Arial"/>
                <a:cs typeface="Arial"/>
              </a:rPr>
              <a:t>des</a:t>
            </a:r>
            <a:r>
              <a:rPr sz="1400" spc="-20" dirty="0">
                <a:latin typeface="Arial"/>
                <a:cs typeface="Arial"/>
              </a:rPr>
              <a:t> </a:t>
            </a:r>
            <a:r>
              <a:rPr sz="1400" dirty="0">
                <a:latin typeface="Arial"/>
                <a:cs typeface="Arial"/>
              </a:rPr>
              <a:t>eaux</a:t>
            </a:r>
            <a:r>
              <a:rPr sz="1400" spc="-25" dirty="0">
                <a:latin typeface="Arial"/>
                <a:cs typeface="Arial"/>
              </a:rPr>
              <a:t> </a:t>
            </a:r>
            <a:r>
              <a:rPr sz="1400" dirty="0">
                <a:latin typeface="Arial"/>
                <a:cs typeface="Arial"/>
              </a:rPr>
              <a:t>et</a:t>
            </a:r>
            <a:r>
              <a:rPr sz="1400" spc="-30" dirty="0">
                <a:latin typeface="Arial"/>
                <a:cs typeface="Arial"/>
              </a:rPr>
              <a:t> </a:t>
            </a:r>
            <a:r>
              <a:rPr sz="1400" dirty="0">
                <a:latin typeface="Arial"/>
                <a:cs typeface="Arial"/>
              </a:rPr>
              <a:t>des</a:t>
            </a:r>
            <a:r>
              <a:rPr sz="1400" spc="-20" dirty="0">
                <a:latin typeface="Arial"/>
                <a:cs typeface="Arial"/>
              </a:rPr>
              <a:t> </a:t>
            </a:r>
            <a:r>
              <a:rPr sz="1400" dirty="0">
                <a:latin typeface="Arial"/>
                <a:cs typeface="Arial"/>
              </a:rPr>
              <a:t>sols</a:t>
            </a:r>
            <a:r>
              <a:rPr sz="1400" spc="-35" dirty="0">
                <a:latin typeface="Arial"/>
                <a:cs typeface="Arial"/>
              </a:rPr>
              <a:t> </a:t>
            </a:r>
            <a:r>
              <a:rPr sz="1400" dirty="0">
                <a:latin typeface="Arial"/>
                <a:cs typeface="Arial"/>
              </a:rPr>
              <a:t>pour</a:t>
            </a:r>
            <a:r>
              <a:rPr sz="1400" spc="-20" dirty="0">
                <a:latin typeface="Arial"/>
                <a:cs typeface="Arial"/>
              </a:rPr>
              <a:t> </a:t>
            </a:r>
            <a:r>
              <a:rPr sz="1400" dirty="0">
                <a:latin typeface="Arial"/>
                <a:cs typeface="Arial"/>
              </a:rPr>
              <a:t>corriger</a:t>
            </a:r>
            <a:r>
              <a:rPr sz="1400" spc="-30" dirty="0">
                <a:latin typeface="Arial"/>
                <a:cs typeface="Arial"/>
              </a:rPr>
              <a:t> </a:t>
            </a:r>
            <a:r>
              <a:rPr sz="1400" dirty="0">
                <a:latin typeface="Arial"/>
                <a:cs typeface="Arial"/>
              </a:rPr>
              <a:t>l’érosion</a:t>
            </a:r>
            <a:r>
              <a:rPr sz="1400" spc="-25" dirty="0">
                <a:latin typeface="Arial"/>
                <a:cs typeface="Arial"/>
              </a:rPr>
              <a:t> </a:t>
            </a:r>
            <a:r>
              <a:rPr sz="1400" spc="-10" dirty="0">
                <a:latin typeface="Arial"/>
                <a:cs typeface="Arial"/>
              </a:rPr>
              <a:t>aratoire</a:t>
            </a:r>
            <a:endParaRPr sz="1400" dirty="0">
              <a:latin typeface="Arial"/>
              <a:cs typeface="Arial"/>
            </a:endParaRPr>
          </a:p>
          <a:p>
            <a:pPr marL="469265" indent="-227965">
              <a:lnSpc>
                <a:spcPts val="1290"/>
              </a:lnSpc>
              <a:buChar char="-"/>
              <a:tabLst>
                <a:tab pos="469265" algn="l"/>
              </a:tabLst>
            </a:pPr>
            <a:r>
              <a:rPr sz="1400" dirty="0">
                <a:latin typeface="Arial"/>
                <a:cs typeface="Arial"/>
              </a:rPr>
              <a:t>et</a:t>
            </a:r>
            <a:r>
              <a:rPr sz="1400" spc="-15" dirty="0">
                <a:latin typeface="Arial"/>
                <a:cs typeface="Arial"/>
              </a:rPr>
              <a:t> </a:t>
            </a:r>
            <a:r>
              <a:rPr sz="1400" spc="-10" dirty="0">
                <a:latin typeface="Arial"/>
                <a:cs typeface="Arial"/>
              </a:rPr>
              <a:t>l’intensification</a:t>
            </a:r>
            <a:r>
              <a:rPr sz="1400" spc="-15" dirty="0">
                <a:latin typeface="Arial"/>
                <a:cs typeface="Arial"/>
              </a:rPr>
              <a:t> </a:t>
            </a:r>
            <a:r>
              <a:rPr sz="1400" dirty="0">
                <a:latin typeface="Arial"/>
                <a:cs typeface="Arial"/>
              </a:rPr>
              <a:t>des</a:t>
            </a:r>
            <a:r>
              <a:rPr sz="1400" spc="-10" dirty="0">
                <a:latin typeface="Arial"/>
                <a:cs typeface="Arial"/>
              </a:rPr>
              <a:t> </a:t>
            </a:r>
            <a:r>
              <a:rPr sz="1400" dirty="0">
                <a:latin typeface="Arial"/>
                <a:cs typeface="Arial"/>
              </a:rPr>
              <a:t>productions</a:t>
            </a:r>
            <a:r>
              <a:rPr sz="1400" spc="-15" dirty="0">
                <a:latin typeface="Arial"/>
                <a:cs typeface="Arial"/>
              </a:rPr>
              <a:t> </a:t>
            </a:r>
            <a:r>
              <a:rPr sz="1400" dirty="0">
                <a:latin typeface="Arial"/>
                <a:cs typeface="Arial"/>
              </a:rPr>
              <a:t>agricoles</a:t>
            </a:r>
            <a:r>
              <a:rPr sz="1400" spc="-10" dirty="0">
                <a:latin typeface="Arial"/>
                <a:cs typeface="Arial"/>
              </a:rPr>
              <a:t> </a:t>
            </a:r>
            <a:r>
              <a:rPr sz="1400" dirty="0">
                <a:latin typeface="Arial"/>
                <a:cs typeface="Arial"/>
              </a:rPr>
              <a:t>pour</a:t>
            </a:r>
            <a:r>
              <a:rPr sz="1400" spc="-35" dirty="0">
                <a:latin typeface="Arial"/>
                <a:cs typeface="Arial"/>
              </a:rPr>
              <a:t> </a:t>
            </a:r>
            <a:r>
              <a:rPr sz="1400" dirty="0">
                <a:latin typeface="Arial"/>
                <a:cs typeface="Arial"/>
              </a:rPr>
              <a:t>améliorer</a:t>
            </a:r>
            <a:r>
              <a:rPr sz="1400" spc="-5" dirty="0">
                <a:latin typeface="Arial"/>
                <a:cs typeface="Arial"/>
              </a:rPr>
              <a:t> </a:t>
            </a:r>
            <a:r>
              <a:rPr sz="1400" dirty="0">
                <a:latin typeface="Arial"/>
                <a:cs typeface="Arial"/>
              </a:rPr>
              <a:t>la</a:t>
            </a:r>
            <a:r>
              <a:rPr sz="1400" spc="-25" dirty="0">
                <a:latin typeface="Arial"/>
                <a:cs typeface="Arial"/>
              </a:rPr>
              <a:t> </a:t>
            </a:r>
            <a:r>
              <a:rPr sz="1400" dirty="0">
                <a:latin typeface="Arial"/>
                <a:cs typeface="Arial"/>
              </a:rPr>
              <a:t>sécurité</a:t>
            </a:r>
            <a:r>
              <a:rPr sz="1400" spc="-5" dirty="0">
                <a:latin typeface="Arial"/>
                <a:cs typeface="Arial"/>
              </a:rPr>
              <a:t> </a:t>
            </a:r>
            <a:r>
              <a:rPr sz="1400" spc="-10" dirty="0">
                <a:latin typeface="Arial"/>
                <a:cs typeface="Arial"/>
              </a:rPr>
              <a:t>alimentaire.</a:t>
            </a:r>
            <a:endParaRPr sz="1400" dirty="0">
              <a:latin typeface="Arial"/>
              <a:cs typeface="Arial"/>
            </a:endParaRPr>
          </a:p>
          <a:p>
            <a:pPr>
              <a:lnSpc>
                <a:spcPct val="100000"/>
              </a:lnSpc>
            </a:pPr>
            <a:endParaRPr sz="1400" dirty="0">
              <a:latin typeface="Arial"/>
              <a:cs typeface="Arial"/>
            </a:endParaRPr>
          </a:p>
          <a:p>
            <a:pPr>
              <a:lnSpc>
                <a:spcPct val="100000"/>
              </a:lnSpc>
              <a:spcBef>
                <a:spcPts val="25"/>
              </a:spcBef>
            </a:pPr>
            <a:endParaRPr sz="1400" dirty="0">
              <a:latin typeface="Arial"/>
              <a:cs typeface="Arial"/>
            </a:endParaRPr>
          </a:p>
          <a:p>
            <a:pPr marL="12700" marR="5080">
              <a:lnSpc>
                <a:spcPts val="1270"/>
              </a:lnSpc>
            </a:pPr>
            <a:r>
              <a:rPr sz="1400" dirty="0">
                <a:latin typeface="Arial"/>
                <a:cs typeface="Arial"/>
              </a:rPr>
              <a:t>Pendant</a:t>
            </a:r>
            <a:r>
              <a:rPr sz="1400" spc="185" dirty="0">
                <a:latin typeface="Arial"/>
                <a:cs typeface="Arial"/>
              </a:rPr>
              <a:t> </a:t>
            </a:r>
            <a:r>
              <a:rPr sz="1400" dirty="0">
                <a:latin typeface="Arial"/>
                <a:cs typeface="Arial"/>
              </a:rPr>
              <a:t>les</a:t>
            </a:r>
            <a:r>
              <a:rPr sz="1400" spc="180" dirty="0">
                <a:latin typeface="Arial"/>
                <a:cs typeface="Arial"/>
              </a:rPr>
              <a:t> </a:t>
            </a:r>
            <a:r>
              <a:rPr sz="1400" dirty="0">
                <a:latin typeface="Arial"/>
                <a:cs typeface="Arial"/>
              </a:rPr>
              <a:t>cycles</a:t>
            </a:r>
            <a:r>
              <a:rPr sz="1400" spc="185" dirty="0">
                <a:latin typeface="Arial"/>
                <a:cs typeface="Arial"/>
              </a:rPr>
              <a:t> </a:t>
            </a:r>
            <a:r>
              <a:rPr sz="1400" dirty="0">
                <a:latin typeface="Arial"/>
                <a:cs typeface="Arial"/>
              </a:rPr>
              <a:t>de</a:t>
            </a:r>
            <a:r>
              <a:rPr sz="1400" spc="165" dirty="0">
                <a:latin typeface="Arial"/>
                <a:cs typeface="Arial"/>
              </a:rPr>
              <a:t> </a:t>
            </a:r>
            <a:r>
              <a:rPr sz="1400" dirty="0">
                <a:latin typeface="Arial"/>
                <a:cs typeface="Arial"/>
              </a:rPr>
              <a:t>formation,</a:t>
            </a:r>
            <a:r>
              <a:rPr sz="1400" spc="195" dirty="0">
                <a:latin typeface="Arial"/>
                <a:cs typeface="Arial"/>
              </a:rPr>
              <a:t> </a:t>
            </a:r>
            <a:r>
              <a:rPr sz="1400" dirty="0">
                <a:latin typeface="Arial"/>
                <a:cs typeface="Arial"/>
              </a:rPr>
              <a:t>il</a:t>
            </a:r>
            <a:r>
              <a:rPr sz="1400" spc="175" dirty="0">
                <a:latin typeface="Arial"/>
                <a:cs typeface="Arial"/>
              </a:rPr>
              <a:t> </a:t>
            </a:r>
            <a:r>
              <a:rPr sz="1400" dirty="0">
                <a:latin typeface="Arial"/>
                <a:cs typeface="Arial"/>
              </a:rPr>
              <a:t>sera</a:t>
            </a:r>
            <a:r>
              <a:rPr sz="1400" spc="185" dirty="0">
                <a:latin typeface="Arial"/>
                <a:cs typeface="Arial"/>
              </a:rPr>
              <a:t> </a:t>
            </a:r>
            <a:r>
              <a:rPr sz="1400" dirty="0">
                <a:latin typeface="Arial"/>
                <a:cs typeface="Arial"/>
              </a:rPr>
              <a:t>possible</a:t>
            </a:r>
            <a:r>
              <a:rPr sz="1400" spc="180" dirty="0">
                <a:latin typeface="Arial"/>
                <a:cs typeface="Arial"/>
              </a:rPr>
              <a:t> </a:t>
            </a:r>
            <a:r>
              <a:rPr sz="1400" dirty="0">
                <a:latin typeface="Arial"/>
                <a:cs typeface="Arial"/>
              </a:rPr>
              <a:t>d’observer</a:t>
            </a:r>
            <a:r>
              <a:rPr sz="1400" spc="190" dirty="0">
                <a:latin typeface="Arial"/>
                <a:cs typeface="Arial"/>
              </a:rPr>
              <a:t> </a:t>
            </a:r>
            <a:r>
              <a:rPr sz="1400" dirty="0">
                <a:latin typeface="Arial"/>
                <a:cs typeface="Arial"/>
              </a:rPr>
              <a:t>différents</a:t>
            </a:r>
            <a:r>
              <a:rPr sz="1400" spc="170" dirty="0">
                <a:latin typeface="Arial"/>
                <a:cs typeface="Arial"/>
              </a:rPr>
              <a:t> </a:t>
            </a:r>
            <a:r>
              <a:rPr sz="1400" dirty="0">
                <a:latin typeface="Arial"/>
                <a:cs typeface="Arial"/>
              </a:rPr>
              <a:t>types</a:t>
            </a:r>
            <a:r>
              <a:rPr sz="1400" spc="190" dirty="0">
                <a:latin typeface="Arial"/>
                <a:cs typeface="Arial"/>
              </a:rPr>
              <a:t> </a:t>
            </a:r>
            <a:r>
              <a:rPr sz="1400" dirty="0">
                <a:latin typeface="Arial"/>
                <a:cs typeface="Arial"/>
              </a:rPr>
              <a:t>d’ouvrages </a:t>
            </a:r>
            <a:r>
              <a:rPr sz="1400" spc="-50" dirty="0">
                <a:latin typeface="Arial"/>
                <a:cs typeface="Arial"/>
              </a:rPr>
              <a:t>: </a:t>
            </a:r>
            <a:r>
              <a:rPr sz="1400" dirty="0">
                <a:latin typeface="Arial"/>
                <a:cs typeface="Arial"/>
              </a:rPr>
              <a:t>seuils</a:t>
            </a:r>
            <a:r>
              <a:rPr sz="1400" spc="-30" dirty="0">
                <a:latin typeface="Arial"/>
                <a:cs typeface="Arial"/>
              </a:rPr>
              <a:t> </a:t>
            </a:r>
            <a:r>
              <a:rPr sz="1400" dirty="0">
                <a:latin typeface="Arial"/>
                <a:cs typeface="Arial"/>
              </a:rPr>
              <a:t>maçonnés,</a:t>
            </a:r>
            <a:r>
              <a:rPr sz="1400" spc="-15" dirty="0">
                <a:latin typeface="Arial"/>
                <a:cs typeface="Arial"/>
              </a:rPr>
              <a:t> </a:t>
            </a:r>
            <a:r>
              <a:rPr sz="1400" dirty="0">
                <a:latin typeface="Arial"/>
                <a:cs typeface="Arial"/>
              </a:rPr>
              <a:t>seuils</a:t>
            </a:r>
            <a:r>
              <a:rPr sz="1400" spc="-35" dirty="0">
                <a:latin typeface="Arial"/>
                <a:cs typeface="Arial"/>
              </a:rPr>
              <a:t> </a:t>
            </a:r>
            <a:r>
              <a:rPr sz="1400" dirty="0">
                <a:latin typeface="Arial"/>
                <a:cs typeface="Arial"/>
              </a:rPr>
              <a:t>en</a:t>
            </a:r>
            <a:r>
              <a:rPr sz="1400" spc="-25" dirty="0">
                <a:latin typeface="Arial"/>
                <a:cs typeface="Arial"/>
              </a:rPr>
              <a:t> </a:t>
            </a:r>
            <a:r>
              <a:rPr sz="1400" dirty="0">
                <a:latin typeface="Arial"/>
                <a:cs typeface="Arial"/>
              </a:rPr>
              <a:t>gabions,</a:t>
            </a:r>
            <a:r>
              <a:rPr sz="1400" spc="-25" dirty="0">
                <a:latin typeface="Arial"/>
                <a:cs typeface="Arial"/>
              </a:rPr>
              <a:t> </a:t>
            </a:r>
            <a:r>
              <a:rPr sz="1400" dirty="0">
                <a:latin typeface="Arial"/>
                <a:cs typeface="Arial"/>
              </a:rPr>
              <a:t>seuils</a:t>
            </a:r>
            <a:r>
              <a:rPr sz="1400" spc="-20" dirty="0">
                <a:latin typeface="Arial"/>
                <a:cs typeface="Arial"/>
              </a:rPr>
              <a:t> </a:t>
            </a:r>
            <a:r>
              <a:rPr sz="1400" dirty="0">
                <a:latin typeface="Arial"/>
                <a:cs typeface="Arial"/>
              </a:rPr>
              <a:t>en</a:t>
            </a:r>
            <a:r>
              <a:rPr sz="1400" spc="-35" dirty="0">
                <a:latin typeface="Arial"/>
                <a:cs typeface="Arial"/>
              </a:rPr>
              <a:t> </a:t>
            </a:r>
            <a:r>
              <a:rPr sz="1400" dirty="0">
                <a:latin typeface="Arial"/>
                <a:cs typeface="Arial"/>
              </a:rPr>
              <a:t>murs</a:t>
            </a:r>
            <a:r>
              <a:rPr sz="1400" spc="-20" dirty="0">
                <a:latin typeface="Arial"/>
                <a:cs typeface="Arial"/>
              </a:rPr>
              <a:t> </a:t>
            </a:r>
            <a:r>
              <a:rPr sz="1400" dirty="0">
                <a:latin typeface="Arial"/>
                <a:cs typeface="Arial"/>
              </a:rPr>
              <a:t>secs</a:t>
            </a:r>
            <a:r>
              <a:rPr sz="1400" spc="-20" dirty="0">
                <a:latin typeface="Arial"/>
                <a:cs typeface="Arial"/>
              </a:rPr>
              <a:t> </a:t>
            </a:r>
            <a:r>
              <a:rPr sz="1400" dirty="0">
                <a:latin typeface="Arial"/>
                <a:cs typeface="Arial"/>
              </a:rPr>
              <a:t>et</a:t>
            </a:r>
            <a:r>
              <a:rPr sz="1400" spc="-25" dirty="0">
                <a:latin typeface="Arial"/>
                <a:cs typeface="Arial"/>
              </a:rPr>
              <a:t> </a:t>
            </a:r>
            <a:r>
              <a:rPr sz="1400" dirty="0">
                <a:latin typeface="Arial"/>
                <a:cs typeface="Arial"/>
              </a:rPr>
              <a:t>techniques</a:t>
            </a:r>
            <a:r>
              <a:rPr sz="1400" spc="-25" dirty="0">
                <a:latin typeface="Arial"/>
                <a:cs typeface="Arial"/>
              </a:rPr>
              <a:t> </a:t>
            </a:r>
            <a:r>
              <a:rPr sz="1400" dirty="0">
                <a:latin typeface="Arial"/>
                <a:cs typeface="Arial"/>
              </a:rPr>
              <a:t>de</a:t>
            </a:r>
            <a:r>
              <a:rPr sz="1400" spc="-40" dirty="0">
                <a:latin typeface="Arial"/>
                <a:cs typeface="Arial"/>
              </a:rPr>
              <a:t> </a:t>
            </a:r>
            <a:r>
              <a:rPr sz="1400" spc="-10" dirty="0">
                <a:latin typeface="Arial"/>
                <a:cs typeface="Arial"/>
              </a:rPr>
              <a:t>végétalisation.</a:t>
            </a:r>
            <a:endParaRPr sz="1400" dirty="0">
              <a:latin typeface="Arial"/>
              <a:cs typeface="Arial"/>
            </a:endParaRPr>
          </a:p>
          <a:p>
            <a:pPr>
              <a:lnSpc>
                <a:spcPct val="100000"/>
              </a:lnSpc>
            </a:pPr>
            <a:endParaRPr sz="1400" dirty="0">
              <a:latin typeface="Arial"/>
              <a:cs typeface="Arial"/>
            </a:endParaRPr>
          </a:p>
          <a:p>
            <a:pPr>
              <a:lnSpc>
                <a:spcPct val="100000"/>
              </a:lnSpc>
            </a:pPr>
            <a:endParaRPr sz="1400" dirty="0">
              <a:latin typeface="Arial"/>
              <a:cs typeface="Arial"/>
            </a:endParaRPr>
          </a:p>
          <a:p>
            <a:pPr marL="12700" marR="5715">
              <a:lnSpc>
                <a:spcPts val="1260"/>
              </a:lnSpc>
            </a:pPr>
            <a:r>
              <a:rPr sz="1400" dirty="0">
                <a:latin typeface="Arial"/>
                <a:cs typeface="Arial"/>
              </a:rPr>
              <a:t>Il</a:t>
            </a:r>
            <a:r>
              <a:rPr sz="1400" spc="254" dirty="0">
                <a:latin typeface="Arial"/>
                <a:cs typeface="Arial"/>
              </a:rPr>
              <a:t> </a:t>
            </a:r>
            <a:r>
              <a:rPr sz="1400" dirty="0">
                <a:latin typeface="Arial"/>
                <a:cs typeface="Arial"/>
              </a:rPr>
              <a:t>reste</a:t>
            </a:r>
            <a:r>
              <a:rPr sz="1400" spc="270" dirty="0">
                <a:latin typeface="Arial"/>
                <a:cs typeface="Arial"/>
              </a:rPr>
              <a:t> </a:t>
            </a:r>
            <a:r>
              <a:rPr sz="1400" dirty="0">
                <a:latin typeface="Arial"/>
                <a:cs typeface="Arial"/>
              </a:rPr>
              <a:t>à</a:t>
            </a:r>
            <a:r>
              <a:rPr sz="1400" spc="280" dirty="0">
                <a:latin typeface="Arial"/>
                <a:cs typeface="Arial"/>
              </a:rPr>
              <a:t> </a:t>
            </a:r>
            <a:r>
              <a:rPr sz="1400" dirty="0">
                <a:latin typeface="Arial"/>
                <a:cs typeface="Arial"/>
              </a:rPr>
              <a:t>prévoir</a:t>
            </a:r>
            <a:r>
              <a:rPr sz="1400" spc="275" dirty="0">
                <a:latin typeface="Arial"/>
                <a:cs typeface="Arial"/>
              </a:rPr>
              <a:t> </a:t>
            </a:r>
            <a:r>
              <a:rPr sz="1400" dirty="0">
                <a:latin typeface="Arial"/>
                <a:cs typeface="Arial"/>
              </a:rPr>
              <a:t>un</a:t>
            </a:r>
            <a:r>
              <a:rPr sz="1400" spc="270" dirty="0">
                <a:latin typeface="Arial"/>
                <a:cs typeface="Arial"/>
              </a:rPr>
              <a:t> </a:t>
            </a:r>
            <a:r>
              <a:rPr sz="1400" dirty="0">
                <a:latin typeface="Arial"/>
                <a:cs typeface="Arial"/>
              </a:rPr>
              <a:t>suivi</a:t>
            </a:r>
            <a:r>
              <a:rPr sz="1400" spc="265" dirty="0">
                <a:latin typeface="Arial"/>
                <a:cs typeface="Arial"/>
              </a:rPr>
              <a:t> </a:t>
            </a:r>
            <a:r>
              <a:rPr sz="1400" dirty="0">
                <a:latin typeface="Arial"/>
                <a:cs typeface="Arial"/>
              </a:rPr>
              <a:t>sur</a:t>
            </a:r>
            <a:r>
              <a:rPr sz="1400" spc="275" dirty="0">
                <a:latin typeface="Arial"/>
                <a:cs typeface="Arial"/>
              </a:rPr>
              <a:t> </a:t>
            </a:r>
            <a:r>
              <a:rPr sz="1400" dirty="0">
                <a:latin typeface="Arial"/>
                <a:cs typeface="Arial"/>
              </a:rPr>
              <a:t>une</a:t>
            </a:r>
            <a:r>
              <a:rPr sz="1400" spc="275" dirty="0">
                <a:latin typeface="Arial"/>
                <a:cs typeface="Arial"/>
              </a:rPr>
              <a:t> </a:t>
            </a:r>
            <a:r>
              <a:rPr sz="1400" dirty="0">
                <a:latin typeface="Arial"/>
                <a:cs typeface="Arial"/>
              </a:rPr>
              <a:t>durée</a:t>
            </a:r>
            <a:r>
              <a:rPr sz="1400" spc="260" dirty="0">
                <a:latin typeface="Arial"/>
                <a:cs typeface="Arial"/>
              </a:rPr>
              <a:t> </a:t>
            </a:r>
            <a:r>
              <a:rPr sz="1400" dirty="0">
                <a:latin typeface="Arial"/>
                <a:cs typeface="Arial"/>
              </a:rPr>
              <a:t>suffisante</a:t>
            </a:r>
            <a:r>
              <a:rPr sz="1400" spc="275" dirty="0">
                <a:latin typeface="Arial"/>
                <a:cs typeface="Arial"/>
              </a:rPr>
              <a:t> </a:t>
            </a:r>
            <a:r>
              <a:rPr sz="1400" dirty="0">
                <a:latin typeface="Arial"/>
                <a:cs typeface="Arial"/>
              </a:rPr>
              <a:t>permettant</a:t>
            </a:r>
            <a:r>
              <a:rPr sz="1400" spc="275" dirty="0">
                <a:latin typeface="Arial"/>
                <a:cs typeface="Arial"/>
              </a:rPr>
              <a:t> </a:t>
            </a:r>
            <a:r>
              <a:rPr sz="1400" dirty="0">
                <a:latin typeface="Arial"/>
                <a:cs typeface="Arial"/>
              </a:rPr>
              <a:t>de</a:t>
            </a:r>
            <a:r>
              <a:rPr sz="1400" spc="260" dirty="0">
                <a:latin typeface="Arial"/>
                <a:cs typeface="Arial"/>
              </a:rPr>
              <a:t> </a:t>
            </a:r>
            <a:r>
              <a:rPr sz="1400" dirty="0">
                <a:latin typeface="Arial"/>
                <a:cs typeface="Arial"/>
              </a:rPr>
              <a:t>mesurer</a:t>
            </a:r>
            <a:r>
              <a:rPr sz="1400" spc="275" dirty="0">
                <a:latin typeface="Arial"/>
                <a:cs typeface="Arial"/>
              </a:rPr>
              <a:t> </a:t>
            </a:r>
            <a:r>
              <a:rPr sz="1400" dirty="0">
                <a:latin typeface="Arial"/>
                <a:cs typeface="Arial"/>
              </a:rPr>
              <a:t>les</a:t>
            </a:r>
            <a:r>
              <a:rPr sz="1400" spc="275" dirty="0">
                <a:latin typeface="Arial"/>
                <a:cs typeface="Arial"/>
              </a:rPr>
              <a:t> </a:t>
            </a:r>
            <a:r>
              <a:rPr sz="1400" spc="-10" dirty="0">
                <a:latin typeface="Arial"/>
                <a:cs typeface="Arial"/>
              </a:rPr>
              <a:t>impacts environnementaux,</a:t>
            </a:r>
            <a:r>
              <a:rPr sz="1400" spc="10" dirty="0">
                <a:latin typeface="Arial"/>
                <a:cs typeface="Arial"/>
              </a:rPr>
              <a:t> </a:t>
            </a:r>
            <a:r>
              <a:rPr sz="1400" dirty="0">
                <a:latin typeface="Arial"/>
                <a:cs typeface="Arial"/>
              </a:rPr>
              <a:t>sociaux</a:t>
            </a:r>
            <a:r>
              <a:rPr sz="1400" spc="15" dirty="0">
                <a:latin typeface="Arial"/>
                <a:cs typeface="Arial"/>
              </a:rPr>
              <a:t> </a:t>
            </a:r>
            <a:r>
              <a:rPr sz="1400" dirty="0">
                <a:latin typeface="Arial"/>
                <a:cs typeface="Arial"/>
              </a:rPr>
              <a:t>et</a:t>
            </a:r>
            <a:r>
              <a:rPr sz="1400" spc="20" dirty="0">
                <a:latin typeface="Arial"/>
                <a:cs typeface="Arial"/>
              </a:rPr>
              <a:t> </a:t>
            </a:r>
            <a:r>
              <a:rPr sz="1400" spc="-10" dirty="0">
                <a:latin typeface="Arial"/>
                <a:cs typeface="Arial"/>
              </a:rPr>
              <a:t>économiques.</a:t>
            </a:r>
            <a:endParaRPr sz="1400" dirty="0">
              <a:latin typeface="Arial"/>
              <a:cs typeface="Arial"/>
            </a:endParaRPr>
          </a:p>
        </p:txBody>
      </p:sp>
      <p:sp>
        <p:nvSpPr>
          <p:cNvPr id="2" name="ZoneTexte 1">
            <a:extLst>
              <a:ext uri="{FF2B5EF4-FFF2-40B4-BE49-F238E27FC236}">
                <a16:creationId xmlns:a16="http://schemas.microsoft.com/office/drawing/2014/main" id="{9BF4B723-0891-C872-E900-2F2916539760}"/>
              </a:ext>
            </a:extLst>
          </p:cNvPr>
          <p:cNvSpPr txBox="1"/>
          <p:nvPr/>
        </p:nvSpPr>
        <p:spPr>
          <a:xfrm>
            <a:off x="8166100" y="165100"/>
            <a:ext cx="1828800" cy="369332"/>
          </a:xfrm>
          <a:prstGeom prst="rect">
            <a:avLst/>
          </a:prstGeom>
          <a:solidFill>
            <a:schemeClr val="bg2"/>
          </a:solidFill>
        </p:spPr>
        <p:txBody>
          <a:bodyPr wrap="square" rtlCol="0">
            <a:spAutoFit/>
          </a:bodyPr>
          <a:lstStyle/>
          <a:p>
            <a:r>
              <a:rPr lang="fr-FR" dirty="0">
                <a:hlinkClick r:id="rId2" action="ppaction://hlinksldjump"/>
              </a:rPr>
              <a:t>Retour à l’index</a:t>
            </a:r>
            <a:endParaRPr lang="fr-F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Bakwas">
            <a:extLst>
              <a:ext uri="{FF2B5EF4-FFF2-40B4-BE49-F238E27FC236}">
                <a16:creationId xmlns:a16="http://schemas.microsoft.com/office/drawing/2014/main" id="{7FF2B04C-855A-9F15-F569-962FB400C2C7}"/>
              </a:ext>
            </a:extLst>
          </p:cNvPr>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l="20071"/>
          <a:stretch/>
        </p:blipFill>
        <p:spPr>
          <a:xfrm>
            <a:off x="463550" y="1038605"/>
            <a:ext cx="9537700" cy="6712175"/>
          </a:xfrm>
          <a:prstGeom prst="rect">
            <a:avLst/>
          </a:prstGeom>
        </p:spPr>
      </p:pic>
      <p:sp>
        <p:nvSpPr>
          <p:cNvPr id="4" name="ZoneTexte 3">
            <a:extLst>
              <a:ext uri="{FF2B5EF4-FFF2-40B4-BE49-F238E27FC236}">
                <a16:creationId xmlns:a16="http://schemas.microsoft.com/office/drawing/2014/main" id="{F6923D88-BEB6-F3A5-65D2-1A52FE583A4F}"/>
              </a:ext>
            </a:extLst>
          </p:cNvPr>
          <p:cNvSpPr txBox="1"/>
          <p:nvPr/>
        </p:nvSpPr>
        <p:spPr>
          <a:xfrm>
            <a:off x="7023100" y="1038605"/>
            <a:ext cx="1752600" cy="307777"/>
          </a:xfrm>
          <a:prstGeom prst="rect">
            <a:avLst/>
          </a:prstGeom>
          <a:solidFill>
            <a:schemeClr val="bg2"/>
          </a:solidFill>
        </p:spPr>
        <p:txBody>
          <a:bodyPr wrap="square" rtlCol="0">
            <a:spAutoFit/>
          </a:bodyPr>
          <a:lstStyle/>
          <a:p>
            <a:r>
              <a:rPr lang="fr-FR" sz="1400" dirty="0"/>
              <a:t>Centre de Salagnac</a:t>
            </a:r>
          </a:p>
        </p:txBody>
      </p:sp>
      <p:sp>
        <p:nvSpPr>
          <p:cNvPr id="5" name="ZoneTexte 4">
            <a:extLst>
              <a:ext uri="{FF2B5EF4-FFF2-40B4-BE49-F238E27FC236}">
                <a16:creationId xmlns:a16="http://schemas.microsoft.com/office/drawing/2014/main" id="{D5598B8F-7A6E-3B41-21C7-FBE3CC17FFE4}"/>
              </a:ext>
            </a:extLst>
          </p:cNvPr>
          <p:cNvSpPr txBox="1"/>
          <p:nvPr/>
        </p:nvSpPr>
        <p:spPr>
          <a:xfrm>
            <a:off x="6413500" y="3258073"/>
            <a:ext cx="3200400" cy="307777"/>
          </a:xfrm>
          <a:prstGeom prst="rect">
            <a:avLst/>
          </a:prstGeom>
          <a:solidFill>
            <a:schemeClr val="bg2"/>
          </a:solidFill>
        </p:spPr>
        <p:txBody>
          <a:bodyPr wrap="square" rtlCol="0">
            <a:spAutoFit/>
          </a:bodyPr>
          <a:lstStyle/>
          <a:p>
            <a:r>
              <a:rPr lang="fr-FR" sz="1400" dirty="0"/>
              <a:t>Chemin rural de Paillant à </a:t>
            </a:r>
            <a:r>
              <a:rPr lang="fr-FR" sz="1400" dirty="0" err="1"/>
              <a:t>Moneyron</a:t>
            </a:r>
            <a:endParaRPr lang="fr-FR" sz="1400" dirty="0"/>
          </a:p>
        </p:txBody>
      </p:sp>
      <p:cxnSp>
        <p:nvCxnSpPr>
          <p:cNvPr id="7" name="Connecteur droit avec flèche 6">
            <a:extLst>
              <a:ext uri="{FF2B5EF4-FFF2-40B4-BE49-F238E27FC236}">
                <a16:creationId xmlns:a16="http://schemas.microsoft.com/office/drawing/2014/main" id="{8BF257B7-3AE4-D441-D65C-A979A746F865}"/>
              </a:ext>
            </a:extLst>
          </p:cNvPr>
          <p:cNvCxnSpPr/>
          <p:nvPr/>
        </p:nvCxnSpPr>
        <p:spPr>
          <a:xfrm>
            <a:off x="1841500" y="2192762"/>
            <a:ext cx="609600" cy="6096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1DE8B7DD-8762-748B-8855-1D759299399F}"/>
              </a:ext>
            </a:extLst>
          </p:cNvPr>
          <p:cNvCxnSpPr>
            <a:cxnSpLocks/>
          </p:cNvCxnSpPr>
          <p:nvPr/>
        </p:nvCxnSpPr>
        <p:spPr>
          <a:xfrm>
            <a:off x="2984500" y="3411962"/>
            <a:ext cx="457200" cy="8374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9F8E5C2E-7832-0807-4E3D-1F003960B88B}"/>
              </a:ext>
            </a:extLst>
          </p:cNvPr>
          <p:cNvCxnSpPr/>
          <p:nvPr/>
        </p:nvCxnSpPr>
        <p:spPr>
          <a:xfrm>
            <a:off x="3670300" y="4554240"/>
            <a:ext cx="152400" cy="2286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2F859021-A259-E51C-9648-C5E0016BF8B6}"/>
              </a:ext>
            </a:extLst>
          </p:cNvPr>
          <p:cNvCxnSpPr/>
          <p:nvPr/>
        </p:nvCxnSpPr>
        <p:spPr>
          <a:xfrm>
            <a:off x="4279900" y="5697962"/>
            <a:ext cx="228600" cy="457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B95587CB-1FF2-14D0-F74E-ACEC0837F765}"/>
              </a:ext>
            </a:extLst>
          </p:cNvPr>
          <p:cNvCxnSpPr>
            <a:cxnSpLocks/>
          </p:cNvCxnSpPr>
          <p:nvPr/>
        </p:nvCxnSpPr>
        <p:spPr>
          <a:xfrm>
            <a:off x="4508500" y="6457671"/>
            <a:ext cx="304800" cy="114456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DCC1955C-693B-BCDB-3897-1CCFB2F1C157}"/>
              </a:ext>
            </a:extLst>
          </p:cNvPr>
          <p:cNvSpPr txBox="1"/>
          <p:nvPr/>
        </p:nvSpPr>
        <p:spPr>
          <a:xfrm>
            <a:off x="165100" y="8086923"/>
            <a:ext cx="10134600" cy="307777"/>
          </a:xfrm>
          <a:prstGeom prst="rect">
            <a:avLst/>
          </a:prstGeom>
          <a:noFill/>
        </p:spPr>
        <p:txBody>
          <a:bodyPr wrap="square" rtlCol="0">
            <a:spAutoFit/>
          </a:bodyPr>
          <a:lstStyle/>
          <a:p>
            <a:r>
              <a:rPr lang="fr-FR" sz="1400" dirty="0"/>
              <a:t>Les seuils de la ravine </a:t>
            </a:r>
            <a:r>
              <a:rPr lang="fr-FR" sz="1400" dirty="0" err="1"/>
              <a:t>Bakwas</a:t>
            </a:r>
            <a:r>
              <a:rPr lang="fr-FR" sz="1400" dirty="0"/>
              <a:t> : SB1 </a:t>
            </a:r>
            <a:r>
              <a:rPr lang="fr-FR" sz="1400" dirty="0" err="1"/>
              <a:t>Bakwas</a:t>
            </a:r>
            <a:r>
              <a:rPr lang="fr-FR" sz="1400" dirty="0"/>
              <a:t>, SB2 </a:t>
            </a:r>
            <a:r>
              <a:rPr lang="fr-FR" sz="1400" dirty="0" err="1"/>
              <a:t>Bakwas</a:t>
            </a:r>
            <a:r>
              <a:rPr lang="fr-FR" sz="1400" dirty="0"/>
              <a:t>, SB3 </a:t>
            </a:r>
            <a:r>
              <a:rPr lang="fr-FR" sz="1400" dirty="0" err="1"/>
              <a:t>Bakwas</a:t>
            </a:r>
            <a:r>
              <a:rPr lang="fr-FR" sz="1400" dirty="0"/>
              <a:t>, SB4 </a:t>
            </a:r>
            <a:r>
              <a:rPr lang="fr-FR" sz="1400" dirty="0" err="1"/>
              <a:t>Bakwas</a:t>
            </a:r>
            <a:r>
              <a:rPr lang="fr-FR" sz="1400" dirty="0"/>
              <a:t>, SB5 </a:t>
            </a:r>
            <a:r>
              <a:rPr lang="fr-FR" sz="1400" dirty="0" err="1"/>
              <a:t>Bakwas</a:t>
            </a:r>
            <a:r>
              <a:rPr lang="fr-FR" sz="1400" dirty="0"/>
              <a:t> et SG6 </a:t>
            </a:r>
            <a:r>
              <a:rPr lang="fr-FR" sz="1400" dirty="0" err="1"/>
              <a:t>Bakwas</a:t>
            </a:r>
            <a:endParaRPr lang="fr-FR" sz="1400" dirty="0"/>
          </a:p>
        </p:txBody>
      </p:sp>
    </p:spTree>
    <p:extLst>
      <p:ext uri="{BB962C8B-B14F-4D97-AF65-F5344CB8AC3E}">
        <p14:creationId xmlns:p14="http://schemas.microsoft.com/office/powerpoint/2010/main" val="2551129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a:extLst>
              <a:ext uri="{FF2B5EF4-FFF2-40B4-BE49-F238E27FC236}">
                <a16:creationId xmlns:a16="http://schemas.microsoft.com/office/drawing/2014/main" id="{99A68CF2-69A6-3C07-06F8-4A7925024A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1208" y="2398589"/>
            <a:ext cx="9089390" cy="6789196"/>
          </a:xfrm>
          <a:prstGeom prst="rect">
            <a:avLst/>
          </a:prstGeom>
          <a:solidFill>
            <a:srgbClr val="FFFF00"/>
          </a:solidFill>
          <a:ln w="9525">
            <a:solidFill>
              <a:schemeClr val="tx1"/>
            </a:solidFill>
            <a:miter lim="800000"/>
            <a:headEnd/>
            <a:tailEnd/>
          </a:ln>
        </p:spPr>
      </p:pic>
      <p:sp>
        <p:nvSpPr>
          <p:cNvPr id="3079" name="Oval 8">
            <a:extLst>
              <a:ext uri="{FF2B5EF4-FFF2-40B4-BE49-F238E27FC236}">
                <a16:creationId xmlns:a16="http://schemas.microsoft.com/office/drawing/2014/main" id="{DFD20B53-239F-075F-C100-662D3DA9D6C8}"/>
              </a:ext>
            </a:extLst>
          </p:cNvPr>
          <p:cNvSpPr>
            <a:spLocks noChangeArrowheads="1"/>
          </p:cNvSpPr>
          <p:nvPr/>
        </p:nvSpPr>
        <p:spPr bwMode="auto">
          <a:xfrm>
            <a:off x="4277360" y="7960642"/>
            <a:ext cx="668338" cy="267335"/>
          </a:xfrm>
          <a:prstGeom prst="ellipse">
            <a:avLst/>
          </a:prstGeom>
          <a:solidFill>
            <a:srgbClr val="FF6600">
              <a:alpha val="5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3080" name="Text Box 7">
            <a:extLst>
              <a:ext uri="{FF2B5EF4-FFF2-40B4-BE49-F238E27FC236}">
                <a16:creationId xmlns:a16="http://schemas.microsoft.com/office/drawing/2014/main" id="{3CDF1EFD-DA02-361A-DC49-48CE94EF93B1}"/>
              </a:ext>
            </a:extLst>
          </p:cNvPr>
          <p:cNvSpPr txBox="1">
            <a:spLocks noChangeArrowheads="1"/>
          </p:cNvSpPr>
          <p:nvPr/>
        </p:nvSpPr>
        <p:spPr bwMode="auto">
          <a:xfrm>
            <a:off x="2673350" y="6583124"/>
            <a:ext cx="1737678" cy="534670"/>
          </a:xfrm>
          <a:prstGeom prst="rect">
            <a:avLst/>
          </a:prstGeom>
          <a:solidFill>
            <a:srgbClr val="FF66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1169">
                <a:ea typeface="Times New Roman" panose="02020603050405020304" pitchFamily="18" charset="0"/>
                <a:cs typeface="Arial" panose="020B0604020202020204" pitchFamily="34" charset="0"/>
              </a:rPr>
              <a:t>Salagnac</a:t>
            </a:r>
            <a:endParaRPr lang="fr-FR" altLang="fr-FR" sz="1286">
              <a:ea typeface="Times New Roman" panose="02020603050405020304" pitchFamily="18" charset="0"/>
              <a:cs typeface="Arial" panose="020B0604020202020204" pitchFamily="34" charset="0"/>
            </a:endParaRPr>
          </a:p>
          <a:p>
            <a:pPr algn="ctr"/>
            <a:r>
              <a:rPr lang="fr-FR" altLang="fr-FR" sz="1169">
                <a:ea typeface="Times New Roman" panose="02020603050405020304" pitchFamily="18" charset="0"/>
                <a:cs typeface="Arial" panose="020B0604020202020204" pitchFamily="34" charset="0"/>
              </a:rPr>
              <a:t>Plateau des Rochelois</a:t>
            </a:r>
            <a:endParaRPr lang="fr-FR" altLang="fr-FR">
              <a:ea typeface="Times New Roman" panose="02020603050405020304" pitchFamily="18" charset="0"/>
              <a:cs typeface="Arial" panose="020B0604020202020204" pitchFamily="34" charset="0"/>
            </a:endParaRPr>
          </a:p>
        </p:txBody>
      </p:sp>
      <p:sp>
        <p:nvSpPr>
          <p:cNvPr id="3081" name="Line 6">
            <a:extLst>
              <a:ext uri="{FF2B5EF4-FFF2-40B4-BE49-F238E27FC236}">
                <a16:creationId xmlns:a16="http://schemas.microsoft.com/office/drawing/2014/main" id="{37D737F2-931B-8A66-9C15-0F7580212F4F}"/>
              </a:ext>
            </a:extLst>
          </p:cNvPr>
          <p:cNvSpPr>
            <a:spLocks noChangeShapeType="1"/>
          </p:cNvSpPr>
          <p:nvPr/>
        </p:nvSpPr>
        <p:spPr bwMode="auto">
          <a:xfrm>
            <a:off x="4411027" y="7138216"/>
            <a:ext cx="133668" cy="802005"/>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082" name="Rectangle 14">
            <a:extLst>
              <a:ext uri="{FF2B5EF4-FFF2-40B4-BE49-F238E27FC236}">
                <a16:creationId xmlns:a16="http://schemas.microsoft.com/office/drawing/2014/main" id="{DAB67955-E718-50F2-88A2-C7FC4331BE1C}"/>
              </a:ext>
            </a:extLst>
          </p:cNvPr>
          <p:cNvSpPr>
            <a:spLocks noChangeArrowheads="1"/>
          </p:cNvSpPr>
          <p:nvPr/>
        </p:nvSpPr>
        <p:spPr bwMode="auto">
          <a:xfrm>
            <a:off x="723738" y="1077589"/>
            <a:ext cx="900956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ea typeface="Times New Roman" panose="02020603050405020304" pitchFamily="18" charset="0"/>
                <a:cs typeface="Arial" panose="020B0604020202020204" pitchFamily="34" charset="0"/>
              </a:rPr>
              <a:t>Situation géographique du site d’intervention de SOS-ESF</a:t>
            </a:r>
          </a:p>
          <a:p>
            <a:pPr algn="ctr" eaLnBrk="1" hangingPunct="1"/>
            <a:r>
              <a:rPr lang="fr-FR" altLang="fr-FR" sz="2000" b="1" dirty="0">
                <a:ea typeface="Times New Roman" panose="02020603050405020304" pitchFamily="18" charset="0"/>
                <a:cs typeface="Arial" panose="020B0604020202020204" pitchFamily="34" charset="0"/>
              </a:rPr>
              <a:t> en zone montagneuse humide :</a:t>
            </a:r>
          </a:p>
          <a:p>
            <a:pPr algn="ctr" eaLnBrk="1" hangingPunct="1"/>
            <a:r>
              <a:rPr lang="fr-FR" altLang="fr-FR" sz="2000" b="1" dirty="0">
                <a:ea typeface="Times New Roman" panose="02020603050405020304" pitchFamily="18" charset="0"/>
                <a:cs typeface="Arial" panose="020B0604020202020204" pitchFamily="34" charset="0"/>
              </a:rPr>
              <a:t>Le Plateau des Rochelois</a:t>
            </a:r>
          </a:p>
        </p:txBody>
      </p:sp>
      <p:sp>
        <p:nvSpPr>
          <p:cNvPr id="3083" name="Rectangle 18">
            <a:extLst>
              <a:ext uri="{FF2B5EF4-FFF2-40B4-BE49-F238E27FC236}">
                <a16:creationId xmlns:a16="http://schemas.microsoft.com/office/drawing/2014/main" id="{6E50C330-8BF6-626E-ED36-8A3FEBC12DDF}"/>
              </a:ext>
            </a:extLst>
          </p:cNvPr>
          <p:cNvSpPr>
            <a:spLocks noChangeArrowheads="1"/>
          </p:cNvSpPr>
          <p:nvPr/>
        </p:nvSpPr>
        <p:spPr bwMode="auto">
          <a:xfrm>
            <a:off x="0" y="209325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 name="Connecteur droit avec flèche 2">
            <a:extLst>
              <a:ext uri="{FF2B5EF4-FFF2-40B4-BE49-F238E27FC236}">
                <a16:creationId xmlns:a16="http://schemas.microsoft.com/office/drawing/2014/main" id="{8F50CF28-14F3-AC0C-F320-865980041513}"/>
              </a:ext>
            </a:extLst>
          </p:cNvPr>
          <p:cNvCxnSpPr>
            <a:cxnSpLocks/>
          </p:cNvCxnSpPr>
          <p:nvPr/>
        </p:nvCxnSpPr>
        <p:spPr>
          <a:xfrm flipV="1">
            <a:off x="3670300" y="7785100"/>
            <a:ext cx="250953" cy="5334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 name="object 5"/>
          <p:cNvSpPr txBox="1"/>
          <p:nvPr/>
        </p:nvSpPr>
        <p:spPr>
          <a:xfrm>
            <a:off x="887983" y="6326835"/>
            <a:ext cx="103505" cy="193675"/>
          </a:xfrm>
          <a:prstGeom prst="rect">
            <a:avLst/>
          </a:prstGeom>
        </p:spPr>
        <p:txBody>
          <a:bodyPr vert="horz" wrap="square" lIns="0" tIns="12700" rIns="0" bIns="0" rtlCol="0">
            <a:spAutoFit/>
          </a:bodyPr>
          <a:lstStyle/>
          <a:p>
            <a:pPr marL="12700">
              <a:lnSpc>
                <a:spcPct val="100000"/>
              </a:lnSpc>
              <a:spcBef>
                <a:spcPts val="100"/>
              </a:spcBef>
            </a:pPr>
            <a:r>
              <a:rPr sz="1100" dirty="0">
                <a:latin typeface="Arial"/>
                <a:cs typeface="Arial"/>
              </a:rPr>
              <a:t>p</a:t>
            </a:r>
            <a:endParaRPr sz="1100">
              <a:latin typeface="Arial"/>
              <a:cs typeface="Arial"/>
            </a:endParaRPr>
          </a:p>
        </p:txBody>
      </p:sp>
      <p:pic>
        <p:nvPicPr>
          <p:cNvPr id="6" name="object 6"/>
          <p:cNvPicPr/>
          <p:nvPr/>
        </p:nvPicPr>
        <p:blipFill>
          <a:blip r:embed="rId2" cstate="print"/>
          <a:stretch>
            <a:fillRect/>
          </a:stretch>
        </p:blipFill>
        <p:spPr>
          <a:xfrm>
            <a:off x="0" y="12699"/>
            <a:ext cx="6640197" cy="4960641"/>
          </a:xfrm>
          <a:prstGeom prst="rect">
            <a:avLst/>
          </a:prstGeom>
        </p:spPr>
      </p:pic>
      <p:sp>
        <p:nvSpPr>
          <p:cNvPr id="7" name="ZoneTexte 6">
            <a:extLst>
              <a:ext uri="{FF2B5EF4-FFF2-40B4-BE49-F238E27FC236}">
                <a16:creationId xmlns:a16="http://schemas.microsoft.com/office/drawing/2014/main" id="{ACF005B3-CE93-6BDA-52A9-F73301D85EA8}"/>
              </a:ext>
            </a:extLst>
          </p:cNvPr>
          <p:cNvSpPr txBox="1"/>
          <p:nvPr/>
        </p:nvSpPr>
        <p:spPr>
          <a:xfrm>
            <a:off x="6794500" y="2624223"/>
            <a:ext cx="3823463" cy="1169551"/>
          </a:xfrm>
          <a:prstGeom prst="rect">
            <a:avLst/>
          </a:prstGeom>
          <a:noFill/>
        </p:spPr>
        <p:txBody>
          <a:bodyPr wrap="square" rtlCol="0">
            <a:spAutoFit/>
          </a:bodyPr>
          <a:lstStyle/>
          <a:p>
            <a:r>
              <a:rPr lang="fr-FR" sz="1400" dirty="0">
                <a:latin typeface="Arial"/>
                <a:cs typeface="Arial"/>
              </a:rPr>
              <a:t>Ravine</a:t>
            </a:r>
            <a:r>
              <a:rPr lang="fr-FR" sz="1400" spc="-30" dirty="0">
                <a:latin typeface="Arial"/>
                <a:cs typeface="Arial"/>
              </a:rPr>
              <a:t> </a:t>
            </a:r>
            <a:r>
              <a:rPr lang="fr-FR" sz="1400" dirty="0" err="1">
                <a:latin typeface="Arial"/>
                <a:cs typeface="Arial"/>
              </a:rPr>
              <a:t>Bakwas</a:t>
            </a:r>
            <a:r>
              <a:rPr lang="fr-FR" sz="1400" spc="-15" dirty="0">
                <a:latin typeface="Arial"/>
                <a:cs typeface="Arial"/>
              </a:rPr>
              <a:t> </a:t>
            </a:r>
            <a:r>
              <a:rPr lang="fr-FR" sz="1400" dirty="0">
                <a:latin typeface="Arial"/>
                <a:cs typeface="Arial"/>
              </a:rPr>
              <a:t>:</a:t>
            </a:r>
            <a:r>
              <a:rPr lang="fr-FR" sz="1400" spc="-20" dirty="0">
                <a:latin typeface="Arial"/>
                <a:cs typeface="Arial"/>
              </a:rPr>
              <a:t> </a:t>
            </a:r>
            <a:r>
              <a:rPr lang="fr-FR" sz="1400" dirty="0">
                <a:latin typeface="Arial"/>
                <a:cs typeface="Arial"/>
              </a:rPr>
              <a:t>seuils</a:t>
            </a:r>
            <a:r>
              <a:rPr lang="fr-FR" sz="1400" spc="-15" dirty="0">
                <a:latin typeface="Arial"/>
                <a:cs typeface="Arial"/>
              </a:rPr>
              <a:t> </a:t>
            </a:r>
            <a:r>
              <a:rPr lang="fr-FR" sz="1400" dirty="0">
                <a:latin typeface="Arial"/>
                <a:cs typeface="Arial"/>
              </a:rPr>
              <a:t>en</a:t>
            </a:r>
            <a:r>
              <a:rPr lang="fr-FR" sz="1400" spc="-20" dirty="0">
                <a:latin typeface="Arial"/>
                <a:cs typeface="Arial"/>
              </a:rPr>
              <a:t> </a:t>
            </a:r>
            <a:r>
              <a:rPr lang="fr-FR" sz="1400" dirty="0">
                <a:latin typeface="Arial"/>
                <a:cs typeface="Arial"/>
              </a:rPr>
              <a:t>pierres</a:t>
            </a:r>
            <a:r>
              <a:rPr lang="fr-FR" sz="1400" spc="-25" dirty="0">
                <a:latin typeface="Arial"/>
                <a:cs typeface="Arial"/>
              </a:rPr>
              <a:t> </a:t>
            </a:r>
            <a:r>
              <a:rPr lang="fr-FR" sz="1400" dirty="0">
                <a:latin typeface="Arial"/>
                <a:cs typeface="Arial"/>
              </a:rPr>
              <a:t>sèches</a:t>
            </a:r>
            <a:r>
              <a:rPr lang="fr-FR" sz="1400" spc="-25" dirty="0">
                <a:latin typeface="Arial"/>
                <a:cs typeface="Arial"/>
              </a:rPr>
              <a:t> </a:t>
            </a:r>
            <a:r>
              <a:rPr lang="fr-FR" sz="1400" dirty="0">
                <a:latin typeface="Arial"/>
                <a:cs typeface="Arial"/>
              </a:rPr>
              <a:t>construits</a:t>
            </a:r>
            <a:r>
              <a:rPr lang="fr-FR" sz="1400" spc="-10" dirty="0">
                <a:latin typeface="Arial"/>
                <a:cs typeface="Arial"/>
              </a:rPr>
              <a:t> </a:t>
            </a:r>
            <a:r>
              <a:rPr lang="fr-FR" sz="1400" dirty="0">
                <a:latin typeface="Arial"/>
                <a:cs typeface="Arial"/>
              </a:rPr>
              <a:t>en</a:t>
            </a:r>
            <a:r>
              <a:rPr lang="fr-FR" sz="1400" spc="-30" dirty="0">
                <a:latin typeface="Arial"/>
                <a:cs typeface="Arial"/>
              </a:rPr>
              <a:t> </a:t>
            </a:r>
            <a:r>
              <a:rPr lang="fr-FR" sz="1400" spc="-10" dirty="0">
                <a:latin typeface="Arial"/>
                <a:cs typeface="Arial"/>
              </a:rPr>
              <a:t>2010-</a:t>
            </a:r>
            <a:r>
              <a:rPr lang="fr-FR" sz="1400" dirty="0">
                <a:latin typeface="Arial"/>
                <a:cs typeface="Arial"/>
              </a:rPr>
              <a:t>2011</a:t>
            </a:r>
            <a:r>
              <a:rPr lang="fr-FR" sz="1400" spc="-30" dirty="0">
                <a:latin typeface="Arial"/>
                <a:cs typeface="Arial"/>
              </a:rPr>
              <a:t> </a:t>
            </a:r>
            <a:r>
              <a:rPr lang="fr-FR" sz="1400" dirty="0">
                <a:latin typeface="Arial"/>
                <a:cs typeface="Arial"/>
              </a:rPr>
              <a:t>par</a:t>
            </a:r>
            <a:r>
              <a:rPr lang="fr-FR" sz="1400" spc="-20" dirty="0">
                <a:latin typeface="Arial"/>
                <a:cs typeface="Arial"/>
              </a:rPr>
              <a:t> </a:t>
            </a:r>
            <a:r>
              <a:rPr lang="fr-FR" sz="1400" dirty="0">
                <a:latin typeface="Arial"/>
                <a:cs typeface="Arial"/>
              </a:rPr>
              <a:t>le</a:t>
            </a:r>
            <a:r>
              <a:rPr lang="fr-FR" sz="1400" spc="-20" dirty="0">
                <a:latin typeface="Arial"/>
                <a:cs typeface="Arial"/>
              </a:rPr>
              <a:t> </a:t>
            </a:r>
            <a:r>
              <a:rPr lang="fr-FR" sz="1400" dirty="0">
                <a:latin typeface="Arial"/>
                <a:cs typeface="Arial"/>
              </a:rPr>
              <a:t>projet</a:t>
            </a:r>
            <a:r>
              <a:rPr lang="fr-FR" sz="1400" spc="-5" dirty="0">
                <a:latin typeface="Arial"/>
                <a:cs typeface="Arial"/>
              </a:rPr>
              <a:t> </a:t>
            </a:r>
            <a:r>
              <a:rPr lang="fr-FR" sz="1400" spc="-10" dirty="0">
                <a:latin typeface="Arial"/>
                <a:cs typeface="Arial"/>
              </a:rPr>
              <a:t>PADELA (</a:t>
            </a:r>
            <a:r>
              <a:rPr lang="fr-FR" sz="1400" dirty="0">
                <a:latin typeface="Arial"/>
                <a:cs typeface="Arial"/>
              </a:rPr>
              <a:t>ils seront</a:t>
            </a:r>
            <a:r>
              <a:rPr lang="fr-FR" sz="1400" spc="-25" dirty="0">
                <a:latin typeface="Arial"/>
                <a:cs typeface="Arial"/>
              </a:rPr>
              <a:t> </a:t>
            </a:r>
            <a:r>
              <a:rPr lang="fr-FR" sz="1400" dirty="0">
                <a:latin typeface="Arial"/>
                <a:cs typeface="Arial"/>
              </a:rPr>
              <a:t>détruits</a:t>
            </a:r>
            <a:r>
              <a:rPr lang="fr-FR" sz="1400" spc="-30" dirty="0">
                <a:latin typeface="Arial"/>
                <a:cs typeface="Arial"/>
              </a:rPr>
              <a:t> </a:t>
            </a:r>
            <a:r>
              <a:rPr lang="fr-FR" sz="1400" dirty="0">
                <a:latin typeface="Arial"/>
                <a:cs typeface="Arial"/>
              </a:rPr>
              <a:t>en</a:t>
            </a:r>
            <a:r>
              <a:rPr lang="fr-FR" sz="1400" spc="-30" dirty="0">
                <a:latin typeface="Arial"/>
                <a:cs typeface="Arial"/>
              </a:rPr>
              <a:t> </a:t>
            </a:r>
            <a:r>
              <a:rPr lang="fr-FR" sz="1400" dirty="0">
                <a:latin typeface="Arial"/>
                <a:cs typeface="Arial"/>
              </a:rPr>
              <a:t>septembre</a:t>
            </a:r>
            <a:r>
              <a:rPr lang="fr-FR" sz="1400" spc="-35" dirty="0">
                <a:latin typeface="Arial"/>
                <a:cs typeface="Arial"/>
              </a:rPr>
              <a:t> </a:t>
            </a:r>
            <a:r>
              <a:rPr lang="fr-FR" sz="1400" dirty="0">
                <a:latin typeface="Arial"/>
                <a:cs typeface="Arial"/>
              </a:rPr>
              <a:t>2012</a:t>
            </a:r>
            <a:r>
              <a:rPr lang="fr-FR" sz="1400" spc="-20" dirty="0">
                <a:latin typeface="Arial"/>
                <a:cs typeface="Arial"/>
              </a:rPr>
              <a:t> </a:t>
            </a:r>
            <a:r>
              <a:rPr lang="fr-FR" sz="1400" dirty="0">
                <a:latin typeface="Arial"/>
                <a:cs typeface="Arial"/>
              </a:rPr>
              <a:t>par</a:t>
            </a:r>
            <a:r>
              <a:rPr lang="fr-FR" sz="1400" spc="-25" dirty="0">
                <a:latin typeface="Arial"/>
                <a:cs typeface="Arial"/>
              </a:rPr>
              <a:t> </a:t>
            </a:r>
            <a:r>
              <a:rPr lang="fr-FR" sz="1400" dirty="0">
                <a:latin typeface="Arial"/>
                <a:cs typeface="Arial"/>
              </a:rPr>
              <a:t>le</a:t>
            </a:r>
            <a:r>
              <a:rPr lang="fr-FR" sz="1400" spc="-20" dirty="0">
                <a:latin typeface="Arial"/>
                <a:cs typeface="Arial"/>
              </a:rPr>
              <a:t> </a:t>
            </a:r>
            <a:r>
              <a:rPr lang="fr-FR" sz="1400" dirty="0">
                <a:latin typeface="Arial"/>
                <a:cs typeface="Arial"/>
              </a:rPr>
              <a:t>cyclone</a:t>
            </a:r>
            <a:r>
              <a:rPr lang="fr-FR" sz="1400" spc="-25" dirty="0">
                <a:latin typeface="Arial"/>
                <a:cs typeface="Arial"/>
              </a:rPr>
              <a:t> </a:t>
            </a:r>
            <a:r>
              <a:rPr lang="fr-FR" sz="1400" spc="-10" dirty="0">
                <a:latin typeface="Arial"/>
                <a:cs typeface="Arial"/>
              </a:rPr>
              <a:t>Sandy)</a:t>
            </a:r>
          </a:p>
          <a:p>
            <a:r>
              <a:rPr lang="fr-FR" sz="1400" dirty="0">
                <a:latin typeface="Arial"/>
                <a:cs typeface="Arial"/>
              </a:rPr>
              <a:t>Photo</a:t>
            </a:r>
            <a:r>
              <a:rPr lang="fr-FR" sz="1400" spc="-30" dirty="0">
                <a:latin typeface="Arial"/>
                <a:cs typeface="Arial"/>
              </a:rPr>
              <a:t> </a:t>
            </a:r>
            <a:r>
              <a:rPr lang="fr-FR" sz="1400" dirty="0">
                <a:latin typeface="Arial"/>
                <a:cs typeface="Arial"/>
              </a:rPr>
              <a:t>:</a:t>
            </a:r>
            <a:r>
              <a:rPr lang="fr-FR" sz="1400" spc="-15" dirty="0">
                <a:latin typeface="Arial"/>
                <a:cs typeface="Arial"/>
              </a:rPr>
              <a:t> </a:t>
            </a:r>
            <a:r>
              <a:rPr lang="fr-FR" sz="1400" dirty="0">
                <a:latin typeface="Arial"/>
                <a:cs typeface="Arial"/>
              </a:rPr>
              <a:t>Mars</a:t>
            </a:r>
            <a:r>
              <a:rPr lang="fr-FR" sz="1400" spc="-20" dirty="0">
                <a:latin typeface="Arial"/>
                <a:cs typeface="Arial"/>
              </a:rPr>
              <a:t> 2011</a:t>
            </a:r>
            <a:endParaRPr lang="fr-FR" sz="1400" dirty="0">
              <a:latin typeface="Arial"/>
              <a:cs typeface="Arial"/>
            </a:endParaRPr>
          </a:p>
        </p:txBody>
      </p:sp>
      <p:sp>
        <p:nvSpPr>
          <p:cNvPr id="19" name="object 2">
            <a:extLst>
              <a:ext uri="{FF2B5EF4-FFF2-40B4-BE49-F238E27FC236}">
                <a16:creationId xmlns:a16="http://schemas.microsoft.com/office/drawing/2014/main" id="{BB5B0FA9-8D7E-A5B9-4276-1735BF788B2D}"/>
              </a:ext>
            </a:extLst>
          </p:cNvPr>
          <p:cNvSpPr txBox="1"/>
          <p:nvPr/>
        </p:nvSpPr>
        <p:spPr>
          <a:xfrm>
            <a:off x="1003300" y="9964232"/>
            <a:ext cx="4772025" cy="141605"/>
          </a:xfrm>
          <a:prstGeom prst="rect">
            <a:avLst/>
          </a:prstGeom>
        </p:spPr>
        <p:txBody>
          <a:bodyPr vert="horz" wrap="square" lIns="0" tIns="0" rIns="0" bIns="0" rtlCol="0">
            <a:spAutoFit/>
          </a:bodyPr>
          <a:lstStyle/>
          <a:p>
            <a:pPr>
              <a:lnSpc>
                <a:spcPts val="1100"/>
              </a:lnSpc>
              <a:tabLst>
                <a:tab pos="3874135" algn="l"/>
              </a:tabLst>
            </a:pPr>
            <a:r>
              <a:rPr sz="1000" dirty="0">
                <a:latin typeface="Arial"/>
                <a:cs typeface="Arial"/>
              </a:rPr>
              <a:t>SOS</a:t>
            </a:r>
            <a:r>
              <a:rPr sz="1000" spc="-25" dirty="0">
                <a:latin typeface="Arial"/>
                <a:cs typeface="Arial"/>
              </a:rPr>
              <a:t> </a:t>
            </a:r>
            <a:r>
              <a:rPr sz="1000" dirty="0">
                <a:latin typeface="Arial"/>
                <a:cs typeface="Arial"/>
              </a:rPr>
              <a:t>Enfants</a:t>
            </a:r>
            <a:r>
              <a:rPr sz="1000" spc="-25" dirty="0">
                <a:latin typeface="Arial"/>
                <a:cs typeface="Arial"/>
              </a:rPr>
              <a:t> </a:t>
            </a:r>
            <a:r>
              <a:rPr sz="1000" dirty="0">
                <a:latin typeface="Arial"/>
                <a:cs typeface="Arial"/>
              </a:rPr>
              <a:t>sans</a:t>
            </a:r>
            <a:r>
              <a:rPr sz="1000" spc="-30" dirty="0">
                <a:latin typeface="Arial"/>
                <a:cs typeface="Arial"/>
              </a:rPr>
              <a:t> </a:t>
            </a:r>
            <a:r>
              <a:rPr sz="1000" dirty="0">
                <a:latin typeface="Arial"/>
                <a:cs typeface="Arial"/>
              </a:rPr>
              <a:t>Frontières</a:t>
            </a:r>
            <a:r>
              <a:rPr sz="1000" spc="225" dirty="0">
                <a:latin typeface="Arial"/>
                <a:cs typeface="Arial"/>
              </a:rPr>
              <a:t> </a:t>
            </a:r>
            <a:r>
              <a:rPr sz="1000" dirty="0">
                <a:latin typeface="Arial"/>
                <a:cs typeface="Arial"/>
              </a:rPr>
              <a:t>56</a:t>
            </a:r>
            <a:r>
              <a:rPr sz="1000" spc="-30" dirty="0">
                <a:latin typeface="Arial"/>
                <a:cs typeface="Arial"/>
              </a:rPr>
              <a:t> </a:t>
            </a:r>
            <a:r>
              <a:rPr sz="1000" dirty="0">
                <a:latin typeface="Arial"/>
                <a:cs typeface="Arial"/>
              </a:rPr>
              <a:t>rue</a:t>
            </a:r>
            <a:r>
              <a:rPr sz="1000" spc="-30" dirty="0">
                <a:latin typeface="Arial"/>
                <a:cs typeface="Arial"/>
              </a:rPr>
              <a:t> </a:t>
            </a:r>
            <a:r>
              <a:rPr sz="1000" dirty="0">
                <a:latin typeface="Arial"/>
                <a:cs typeface="Arial"/>
              </a:rPr>
              <a:t>de</a:t>
            </a:r>
            <a:r>
              <a:rPr sz="1000" spc="-20" dirty="0">
                <a:latin typeface="Arial"/>
                <a:cs typeface="Arial"/>
              </a:rPr>
              <a:t> </a:t>
            </a:r>
            <a:r>
              <a:rPr sz="1000" dirty="0">
                <a:latin typeface="Arial"/>
                <a:cs typeface="Arial"/>
              </a:rPr>
              <a:t>Tocqueville</a:t>
            </a:r>
            <a:r>
              <a:rPr sz="1000" spc="-25" dirty="0">
                <a:latin typeface="Arial"/>
                <a:cs typeface="Arial"/>
              </a:rPr>
              <a:t> </a:t>
            </a:r>
            <a:r>
              <a:rPr sz="1000" dirty="0">
                <a:latin typeface="Arial"/>
                <a:cs typeface="Arial"/>
              </a:rPr>
              <a:t>75017</a:t>
            </a:r>
            <a:r>
              <a:rPr sz="1000" spc="-20" dirty="0">
                <a:latin typeface="Arial"/>
                <a:cs typeface="Arial"/>
              </a:rPr>
              <a:t> </a:t>
            </a:r>
            <a:r>
              <a:rPr sz="1000" spc="-10" dirty="0">
                <a:latin typeface="Arial"/>
                <a:cs typeface="Arial"/>
              </a:rPr>
              <a:t>PARIS</a:t>
            </a:r>
            <a:r>
              <a:rPr sz="1000" dirty="0">
                <a:latin typeface="Arial"/>
                <a:cs typeface="Arial"/>
              </a:rPr>
              <a:t>	</a:t>
            </a:r>
            <a:r>
              <a:rPr sz="1000" spc="-10" dirty="0">
                <a:solidFill>
                  <a:srgbClr val="0000FF"/>
                </a:solidFill>
                <a:latin typeface="Arial"/>
                <a:cs typeface="Arial"/>
                <a:hlinkClick r:id="rId3"/>
              </a:rPr>
              <a:t>www.sosesf.org</a:t>
            </a:r>
            <a:endParaRPr sz="1000" dirty="0">
              <a:latin typeface="Arial"/>
              <a:cs typeface="Arial"/>
            </a:endParaRPr>
          </a:p>
        </p:txBody>
      </p:sp>
      <p:grpSp>
        <p:nvGrpSpPr>
          <p:cNvPr id="20" name="object 3">
            <a:extLst>
              <a:ext uri="{FF2B5EF4-FFF2-40B4-BE49-F238E27FC236}">
                <a16:creationId xmlns:a16="http://schemas.microsoft.com/office/drawing/2014/main" id="{F55D9A6B-705E-3C0F-4DFB-ECD0F98F9C39}"/>
              </a:ext>
            </a:extLst>
          </p:cNvPr>
          <p:cNvGrpSpPr/>
          <p:nvPr/>
        </p:nvGrpSpPr>
        <p:grpSpPr>
          <a:xfrm>
            <a:off x="-941070" y="4071620"/>
            <a:ext cx="9255125" cy="6659880"/>
            <a:chOff x="901191" y="901170"/>
            <a:chExt cx="9255125" cy="6659880"/>
          </a:xfrm>
        </p:grpSpPr>
        <p:sp>
          <p:nvSpPr>
            <p:cNvPr id="21" name="object 4">
              <a:extLst>
                <a:ext uri="{FF2B5EF4-FFF2-40B4-BE49-F238E27FC236}">
                  <a16:creationId xmlns:a16="http://schemas.microsoft.com/office/drawing/2014/main" id="{2C63A84B-BD44-A460-ECA6-A4A1E1856F31}"/>
                </a:ext>
              </a:extLst>
            </p:cNvPr>
            <p:cNvSpPr/>
            <p:nvPr/>
          </p:nvSpPr>
          <p:spPr>
            <a:xfrm>
              <a:off x="901191" y="901170"/>
              <a:ext cx="9255125" cy="6659880"/>
            </a:xfrm>
            <a:custGeom>
              <a:avLst/>
              <a:gdLst/>
              <a:ahLst/>
              <a:cxnLst/>
              <a:rect l="l" t="t" r="r" b="b"/>
              <a:pathLst>
                <a:path w="9255125" h="6659880">
                  <a:moveTo>
                    <a:pt x="9255059" y="0"/>
                  </a:moveTo>
                  <a:lnTo>
                    <a:pt x="0" y="0"/>
                  </a:lnTo>
                  <a:lnTo>
                    <a:pt x="0" y="6659392"/>
                  </a:lnTo>
                  <a:lnTo>
                    <a:pt x="9255059" y="6659392"/>
                  </a:lnTo>
                  <a:lnTo>
                    <a:pt x="9255059" y="0"/>
                  </a:lnTo>
                  <a:close/>
                </a:path>
              </a:pathLst>
            </a:custGeom>
            <a:solidFill>
              <a:srgbClr val="FFFFFF"/>
            </a:solidFill>
          </p:spPr>
          <p:txBody>
            <a:bodyPr wrap="square" lIns="0" tIns="0" rIns="0" bIns="0" rtlCol="0"/>
            <a:lstStyle/>
            <a:p>
              <a:endParaRPr/>
            </a:p>
          </p:txBody>
        </p:sp>
        <p:pic>
          <p:nvPicPr>
            <p:cNvPr id="22" name="object 5">
              <a:extLst>
                <a:ext uri="{FF2B5EF4-FFF2-40B4-BE49-F238E27FC236}">
                  <a16:creationId xmlns:a16="http://schemas.microsoft.com/office/drawing/2014/main" id="{8EEBFB59-D8FD-CE4A-C855-BD84AA989B9C}"/>
                </a:ext>
              </a:extLst>
            </p:cNvPr>
            <p:cNvPicPr/>
            <p:nvPr/>
          </p:nvPicPr>
          <p:blipFill>
            <a:blip r:embed="rId4" cstate="print"/>
            <a:stretch>
              <a:fillRect/>
            </a:stretch>
          </p:blipFill>
          <p:spPr>
            <a:xfrm>
              <a:off x="1884541" y="1456862"/>
              <a:ext cx="8017709" cy="6012096"/>
            </a:xfrm>
            <a:prstGeom prst="rect">
              <a:avLst/>
            </a:prstGeom>
          </p:spPr>
        </p:pic>
      </p:grpSp>
      <p:sp>
        <p:nvSpPr>
          <p:cNvPr id="23" name="object 7">
            <a:extLst>
              <a:ext uri="{FF2B5EF4-FFF2-40B4-BE49-F238E27FC236}">
                <a16:creationId xmlns:a16="http://schemas.microsoft.com/office/drawing/2014/main" id="{4D117BD2-8DCA-A7A0-9C26-5ED032F7DFB1}"/>
              </a:ext>
            </a:extLst>
          </p:cNvPr>
          <p:cNvSpPr txBox="1"/>
          <p:nvPr/>
        </p:nvSpPr>
        <p:spPr>
          <a:xfrm>
            <a:off x="3332608" y="9831392"/>
            <a:ext cx="588645" cy="210820"/>
          </a:xfrm>
          <a:prstGeom prst="rect">
            <a:avLst/>
          </a:prstGeom>
        </p:spPr>
        <p:txBody>
          <a:bodyPr vert="horz" wrap="square" lIns="0" tIns="14605" rIns="0" bIns="0" rtlCol="0">
            <a:spAutoFit/>
          </a:bodyPr>
          <a:lstStyle/>
          <a:p>
            <a:pPr marL="12700">
              <a:lnSpc>
                <a:spcPct val="100000"/>
              </a:lnSpc>
              <a:spcBef>
                <a:spcPts val="115"/>
              </a:spcBef>
            </a:pPr>
            <a:r>
              <a:rPr sz="1200" b="1" spc="-10" dirty="0">
                <a:solidFill>
                  <a:srgbClr val="FFFF00"/>
                </a:solidFill>
                <a:latin typeface="Arial"/>
                <a:cs typeface="Arial"/>
              </a:rPr>
              <a:t>AMONT</a:t>
            </a:r>
            <a:endParaRPr sz="1200">
              <a:latin typeface="Arial"/>
              <a:cs typeface="Arial"/>
            </a:endParaRPr>
          </a:p>
        </p:txBody>
      </p:sp>
      <p:sp>
        <p:nvSpPr>
          <p:cNvPr id="24" name="object 8">
            <a:extLst>
              <a:ext uri="{FF2B5EF4-FFF2-40B4-BE49-F238E27FC236}">
                <a16:creationId xmlns:a16="http://schemas.microsoft.com/office/drawing/2014/main" id="{954765E6-C496-8984-FD2F-2AAC04C07415}"/>
              </a:ext>
            </a:extLst>
          </p:cNvPr>
          <p:cNvSpPr txBox="1"/>
          <p:nvPr/>
        </p:nvSpPr>
        <p:spPr>
          <a:xfrm>
            <a:off x="4057588" y="6188052"/>
            <a:ext cx="1900555" cy="1157605"/>
          </a:xfrm>
          <a:prstGeom prst="rect">
            <a:avLst/>
          </a:prstGeom>
        </p:spPr>
        <p:txBody>
          <a:bodyPr vert="horz" wrap="square" lIns="0" tIns="14605" rIns="0" bIns="0" rtlCol="0">
            <a:spAutoFit/>
          </a:bodyPr>
          <a:lstStyle/>
          <a:p>
            <a:pPr marR="5080" algn="r">
              <a:lnSpc>
                <a:spcPct val="100000"/>
              </a:lnSpc>
              <a:spcBef>
                <a:spcPts val="115"/>
              </a:spcBef>
            </a:pPr>
            <a:r>
              <a:rPr sz="1200" b="1" spc="-20" dirty="0">
                <a:solidFill>
                  <a:srgbClr val="FFFF00"/>
                </a:solidFill>
                <a:latin typeface="Arial"/>
                <a:cs typeface="Arial"/>
              </a:rPr>
              <a:t>AVAL</a:t>
            </a:r>
            <a:endParaRPr sz="1200" dirty="0">
              <a:latin typeface="Arial"/>
              <a:cs typeface="Arial"/>
            </a:endParaRPr>
          </a:p>
          <a:p>
            <a:pPr marL="12700" marR="595630" indent="367030">
              <a:lnSpc>
                <a:spcPts val="4010"/>
              </a:lnSpc>
            </a:pPr>
            <a:r>
              <a:rPr sz="1200" b="1" dirty="0">
                <a:solidFill>
                  <a:srgbClr val="FFFFFF"/>
                </a:solidFill>
                <a:latin typeface="Arial"/>
                <a:cs typeface="Arial"/>
              </a:rPr>
              <a:t>Bakwas</a:t>
            </a:r>
            <a:r>
              <a:rPr sz="1200" b="1" spc="20" dirty="0">
                <a:solidFill>
                  <a:srgbClr val="FFFFFF"/>
                </a:solidFill>
                <a:latin typeface="Arial"/>
                <a:cs typeface="Arial"/>
              </a:rPr>
              <a:t> </a:t>
            </a:r>
            <a:r>
              <a:rPr sz="1200" b="1" spc="-25" dirty="0">
                <a:solidFill>
                  <a:srgbClr val="FFFFFF"/>
                </a:solidFill>
                <a:latin typeface="Arial"/>
                <a:cs typeface="Arial"/>
              </a:rPr>
              <a:t>SB4 </a:t>
            </a:r>
            <a:r>
              <a:rPr sz="1200" b="1" dirty="0">
                <a:solidFill>
                  <a:srgbClr val="FFFFFF"/>
                </a:solidFill>
                <a:latin typeface="Arial"/>
                <a:cs typeface="Arial"/>
              </a:rPr>
              <a:t>Bakwas</a:t>
            </a:r>
            <a:r>
              <a:rPr sz="1200" b="1" spc="25" dirty="0">
                <a:solidFill>
                  <a:srgbClr val="FFFFFF"/>
                </a:solidFill>
                <a:latin typeface="Arial"/>
                <a:cs typeface="Arial"/>
              </a:rPr>
              <a:t> </a:t>
            </a:r>
            <a:r>
              <a:rPr sz="1200" b="1" spc="-25" dirty="0">
                <a:solidFill>
                  <a:srgbClr val="FFFFFF"/>
                </a:solidFill>
                <a:latin typeface="Arial"/>
                <a:cs typeface="Arial"/>
              </a:rPr>
              <a:t>SB3</a:t>
            </a:r>
            <a:endParaRPr sz="1200" dirty="0">
              <a:latin typeface="Arial"/>
              <a:cs typeface="Arial"/>
            </a:endParaRPr>
          </a:p>
        </p:txBody>
      </p:sp>
      <p:sp>
        <p:nvSpPr>
          <p:cNvPr id="25" name="object 9">
            <a:extLst>
              <a:ext uri="{FF2B5EF4-FFF2-40B4-BE49-F238E27FC236}">
                <a16:creationId xmlns:a16="http://schemas.microsoft.com/office/drawing/2014/main" id="{D073BE3E-1E8B-ABF4-5DF2-775C68A452D1}"/>
              </a:ext>
            </a:extLst>
          </p:cNvPr>
          <p:cNvSpPr txBox="1"/>
          <p:nvPr/>
        </p:nvSpPr>
        <p:spPr>
          <a:xfrm>
            <a:off x="5810393" y="5385720"/>
            <a:ext cx="1938020" cy="210820"/>
          </a:xfrm>
          <a:prstGeom prst="rect">
            <a:avLst/>
          </a:prstGeom>
        </p:spPr>
        <p:txBody>
          <a:bodyPr vert="horz" wrap="square" lIns="0" tIns="14605" rIns="0" bIns="0" rtlCol="0">
            <a:spAutoFit/>
          </a:bodyPr>
          <a:lstStyle/>
          <a:p>
            <a:pPr marL="12700">
              <a:lnSpc>
                <a:spcPct val="100000"/>
              </a:lnSpc>
              <a:spcBef>
                <a:spcPts val="115"/>
              </a:spcBef>
            </a:pPr>
            <a:r>
              <a:rPr sz="1200" b="1" dirty="0">
                <a:solidFill>
                  <a:srgbClr val="3399FF"/>
                </a:solidFill>
                <a:latin typeface="Arial"/>
                <a:cs typeface="Arial"/>
              </a:rPr>
              <a:t>Source</a:t>
            </a:r>
            <a:r>
              <a:rPr sz="1200" b="1" spc="25" dirty="0">
                <a:solidFill>
                  <a:srgbClr val="3399FF"/>
                </a:solidFill>
                <a:latin typeface="Arial"/>
                <a:cs typeface="Arial"/>
              </a:rPr>
              <a:t> </a:t>
            </a:r>
            <a:r>
              <a:rPr sz="1200" b="1" dirty="0">
                <a:solidFill>
                  <a:srgbClr val="3399FF"/>
                </a:solidFill>
                <a:latin typeface="Arial"/>
                <a:cs typeface="Arial"/>
              </a:rPr>
              <a:t>de</a:t>
            </a:r>
            <a:r>
              <a:rPr sz="1200" b="1" spc="30" dirty="0">
                <a:solidFill>
                  <a:srgbClr val="3399FF"/>
                </a:solidFill>
                <a:latin typeface="Arial"/>
                <a:cs typeface="Arial"/>
              </a:rPr>
              <a:t> </a:t>
            </a:r>
            <a:r>
              <a:rPr sz="1200" b="1" dirty="0">
                <a:solidFill>
                  <a:srgbClr val="3399FF"/>
                </a:solidFill>
                <a:latin typeface="Arial"/>
                <a:cs typeface="Arial"/>
              </a:rPr>
              <a:t>Vielle</a:t>
            </a:r>
            <a:r>
              <a:rPr sz="1200" b="1" spc="30" dirty="0">
                <a:solidFill>
                  <a:srgbClr val="3399FF"/>
                </a:solidFill>
                <a:latin typeface="Arial"/>
                <a:cs typeface="Arial"/>
              </a:rPr>
              <a:t> </a:t>
            </a:r>
            <a:r>
              <a:rPr sz="1200" b="1" dirty="0">
                <a:solidFill>
                  <a:srgbClr val="3399FF"/>
                </a:solidFill>
                <a:latin typeface="Arial"/>
                <a:cs typeface="Arial"/>
              </a:rPr>
              <a:t>(à</a:t>
            </a:r>
            <a:r>
              <a:rPr sz="1200" b="1" spc="35" dirty="0">
                <a:solidFill>
                  <a:srgbClr val="3399FF"/>
                </a:solidFill>
                <a:latin typeface="Arial"/>
                <a:cs typeface="Arial"/>
              </a:rPr>
              <a:t> </a:t>
            </a:r>
            <a:r>
              <a:rPr sz="1200" b="1" spc="-25" dirty="0">
                <a:solidFill>
                  <a:srgbClr val="3399FF"/>
                </a:solidFill>
                <a:latin typeface="Arial"/>
                <a:cs typeface="Arial"/>
              </a:rPr>
              <a:t>-</a:t>
            </a:r>
            <a:r>
              <a:rPr sz="1200" b="1" spc="-20" dirty="0">
                <a:solidFill>
                  <a:srgbClr val="3399FF"/>
                </a:solidFill>
                <a:latin typeface="Arial"/>
                <a:cs typeface="Arial"/>
              </a:rPr>
              <a:t>150m)</a:t>
            </a:r>
            <a:endParaRPr sz="1200">
              <a:latin typeface="Arial"/>
              <a:cs typeface="Arial"/>
            </a:endParaRPr>
          </a:p>
        </p:txBody>
      </p:sp>
      <p:sp>
        <p:nvSpPr>
          <p:cNvPr id="26" name="object 10">
            <a:extLst>
              <a:ext uri="{FF2B5EF4-FFF2-40B4-BE49-F238E27FC236}">
                <a16:creationId xmlns:a16="http://schemas.microsoft.com/office/drawing/2014/main" id="{C9712DED-1053-A0FC-D96D-6E6CC786B505}"/>
              </a:ext>
            </a:extLst>
          </p:cNvPr>
          <p:cNvSpPr/>
          <p:nvPr/>
        </p:nvSpPr>
        <p:spPr>
          <a:xfrm>
            <a:off x="6562727" y="5647189"/>
            <a:ext cx="77470" cy="291465"/>
          </a:xfrm>
          <a:custGeom>
            <a:avLst/>
            <a:gdLst/>
            <a:ahLst/>
            <a:cxnLst/>
            <a:rect l="l" t="t" r="r" b="b"/>
            <a:pathLst>
              <a:path w="77470" h="291464">
                <a:moveTo>
                  <a:pt x="25708" y="213818"/>
                </a:moveTo>
                <a:lnTo>
                  <a:pt x="0" y="213818"/>
                </a:lnTo>
                <a:lnTo>
                  <a:pt x="38562" y="290916"/>
                </a:lnTo>
                <a:lnTo>
                  <a:pt x="70698" y="226667"/>
                </a:lnTo>
                <a:lnTo>
                  <a:pt x="25708" y="226667"/>
                </a:lnTo>
                <a:lnTo>
                  <a:pt x="25708" y="213818"/>
                </a:lnTo>
                <a:close/>
              </a:path>
              <a:path w="77470" h="291464">
                <a:moveTo>
                  <a:pt x="51416" y="0"/>
                </a:moveTo>
                <a:lnTo>
                  <a:pt x="25708" y="0"/>
                </a:lnTo>
                <a:lnTo>
                  <a:pt x="25708" y="226667"/>
                </a:lnTo>
                <a:lnTo>
                  <a:pt x="51416" y="226667"/>
                </a:lnTo>
                <a:lnTo>
                  <a:pt x="51416" y="0"/>
                </a:lnTo>
                <a:close/>
              </a:path>
              <a:path w="77470" h="291464">
                <a:moveTo>
                  <a:pt x="77125" y="213818"/>
                </a:moveTo>
                <a:lnTo>
                  <a:pt x="51416" y="213818"/>
                </a:lnTo>
                <a:lnTo>
                  <a:pt x="51416" y="226667"/>
                </a:lnTo>
                <a:lnTo>
                  <a:pt x="70698" y="226667"/>
                </a:lnTo>
                <a:lnTo>
                  <a:pt x="77125" y="213818"/>
                </a:lnTo>
                <a:close/>
              </a:path>
            </a:pathLst>
          </a:custGeom>
          <a:solidFill>
            <a:srgbClr val="3366FF"/>
          </a:solidFill>
        </p:spPr>
        <p:txBody>
          <a:bodyPr wrap="square" lIns="0" tIns="0" rIns="0" bIns="0" rtlCol="0"/>
          <a:lstStyle/>
          <a:p>
            <a:endParaRPr/>
          </a:p>
        </p:txBody>
      </p:sp>
      <p:sp>
        <p:nvSpPr>
          <p:cNvPr id="27" name="object 11">
            <a:extLst>
              <a:ext uri="{FF2B5EF4-FFF2-40B4-BE49-F238E27FC236}">
                <a16:creationId xmlns:a16="http://schemas.microsoft.com/office/drawing/2014/main" id="{03A8168A-48F0-A9E0-D2A3-672BB75C0676}"/>
              </a:ext>
            </a:extLst>
          </p:cNvPr>
          <p:cNvSpPr txBox="1"/>
          <p:nvPr/>
        </p:nvSpPr>
        <p:spPr>
          <a:xfrm>
            <a:off x="3039532" y="7573245"/>
            <a:ext cx="1818005" cy="1303020"/>
          </a:xfrm>
          <a:prstGeom prst="rect">
            <a:avLst/>
          </a:prstGeom>
        </p:spPr>
        <p:txBody>
          <a:bodyPr vert="horz" wrap="square" lIns="0" tIns="14605" rIns="0" bIns="0" rtlCol="0">
            <a:spAutoFit/>
          </a:bodyPr>
          <a:lstStyle/>
          <a:p>
            <a:pPr marL="450215">
              <a:lnSpc>
                <a:spcPct val="100000"/>
              </a:lnSpc>
              <a:spcBef>
                <a:spcPts val="115"/>
              </a:spcBef>
            </a:pPr>
            <a:r>
              <a:rPr sz="1200" b="1" dirty="0">
                <a:solidFill>
                  <a:srgbClr val="990000"/>
                </a:solidFill>
                <a:latin typeface="Arial"/>
                <a:cs typeface="Arial"/>
              </a:rPr>
              <a:t>Bakwas</a:t>
            </a:r>
            <a:r>
              <a:rPr sz="1200" b="1" spc="20" dirty="0">
                <a:solidFill>
                  <a:srgbClr val="990000"/>
                </a:solidFill>
                <a:latin typeface="Arial"/>
                <a:cs typeface="Arial"/>
              </a:rPr>
              <a:t> </a:t>
            </a:r>
            <a:r>
              <a:rPr sz="1200" b="1" spc="-25" dirty="0">
                <a:solidFill>
                  <a:srgbClr val="990000"/>
                </a:solidFill>
                <a:latin typeface="Arial"/>
                <a:cs typeface="Arial"/>
              </a:rPr>
              <a:t>SG6</a:t>
            </a:r>
            <a:endParaRPr sz="1200" dirty="0">
              <a:latin typeface="Arial"/>
              <a:cs typeface="Arial"/>
            </a:endParaRPr>
          </a:p>
          <a:p>
            <a:pPr>
              <a:lnSpc>
                <a:spcPct val="100000"/>
              </a:lnSpc>
              <a:spcBef>
                <a:spcPts val="40"/>
              </a:spcBef>
            </a:pPr>
            <a:endParaRPr sz="1200" dirty="0">
              <a:latin typeface="Arial"/>
              <a:cs typeface="Arial"/>
            </a:endParaRPr>
          </a:p>
          <a:p>
            <a:pPr marL="376555">
              <a:lnSpc>
                <a:spcPct val="100000"/>
              </a:lnSpc>
              <a:spcBef>
                <a:spcPts val="5"/>
              </a:spcBef>
            </a:pPr>
            <a:r>
              <a:rPr sz="1200" b="1" dirty="0">
                <a:solidFill>
                  <a:srgbClr val="FFFFFF"/>
                </a:solidFill>
                <a:latin typeface="Arial"/>
                <a:cs typeface="Arial"/>
              </a:rPr>
              <a:t>Bakwas</a:t>
            </a:r>
            <a:r>
              <a:rPr sz="1200" b="1" spc="20" dirty="0">
                <a:solidFill>
                  <a:srgbClr val="FFFFFF"/>
                </a:solidFill>
                <a:latin typeface="Arial"/>
                <a:cs typeface="Arial"/>
              </a:rPr>
              <a:t> </a:t>
            </a:r>
            <a:r>
              <a:rPr sz="1200" b="1" spc="-25" dirty="0">
                <a:solidFill>
                  <a:srgbClr val="FFFFFF"/>
                </a:solidFill>
                <a:latin typeface="Arial"/>
                <a:cs typeface="Arial"/>
              </a:rPr>
              <a:t>SB2</a:t>
            </a:r>
            <a:endParaRPr sz="1200" dirty="0">
              <a:latin typeface="Arial"/>
              <a:cs typeface="Arial"/>
            </a:endParaRPr>
          </a:p>
          <a:p>
            <a:pPr>
              <a:lnSpc>
                <a:spcPct val="100000"/>
              </a:lnSpc>
              <a:spcBef>
                <a:spcPts val="50"/>
              </a:spcBef>
            </a:pPr>
            <a:endParaRPr sz="1700" dirty="0">
              <a:latin typeface="Arial"/>
              <a:cs typeface="Arial"/>
            </a:endParaRPr>
          </a:p>
          <a:p>
            <a:pPr marL="12700">
              <a:lnSpc>
                <a:spcPct val="100000"/>
              </a:lnSpc>
            </a:pPr>
            <a:r>
              <a:rPr sz="1200" b="1" dirty="0">
                <a:solidFill>
                  <a:srgbClr val="FFFFFF"/>
                </a:solidFill>
                <a:latin typeface="Arial"/>
                <a:cs typeface="Arial"/>
              </a:rPr>
              <a:t>Bakwas</a:t>
            </a:r>
            <a:r>
              <a:rPr sz="1200" b="1" spc="20" dirty="0">
                <a:solidFill>
                  <a:srgbClr val="FFFFFF"/>
                </a:solidFill>
                <a:latin typeface="Arial"/>
                <a:cs typeface="Arial"/>
              </a:rPr>
              <a:t> </a:t>
            </a:r>
            <a:r>
              <a:rPr sz="1200" b="1" spc="-25" dirty="0">
                <a:solidFill>
                  <a:srgbClr val="FFFFFF"/>
                </a:solidFill>
                <a:latin typeface="Arial"/>
                <a:cs typeface="Arial"/>
              </a:rPr>
              <a:t>SB1</a:t>
            </a:r>
            <a:endParaRPr sz="1200" dirty="0">
              <a:latin typeface="Arial"/>
              <a:cs typeface="Arial"/>
            </a:endParaRPr>
          </a:p>
          <a:p>
            <a:pPr marL="888365">
              <a:lnSpc>
                <a:spcPct val="100000"/>
              </a:lnSpc>
              <a:spcBef>
                <a:spcPts val="850"/>
              </a:spcBef>
            </a:pPr>
            <a:r>
              <a:rPr sz="1200" b="1" dirty="0">
                <a:solidFill>
                  <a:srgbClr val="FFFFFF"/>
                </a:solidFill>
                <a:latin typeface="Arial"/>
                <a:cs typeface="Arial"/>
              </a:rPr>
              <a:t>Bakwas</a:t>
            </a:r>
            <a:r>
              <a:rPr sz="1200" b="1" spc="25" dirty="0">
                <a:solidFill>
                  <a:srgbClr val="FFFFFF"/>
                </a:solidFill>
                <a:latin typeface="Arial"/>
                <a:cs typeface="Arial"/>
              </a:rPr>
              <a:t> </a:t>
            </a:r>
            <a:r>
              <a:rPr sz="1200" b="1" spc="-25" dirty="0">
                <a:solidFill>
                  <a:srgbClr val="FFFFFF"/>
                </a:solidFill>
                <a:latin typeface="Arial"/>
                <a:cs typeface="Arial"/>
              </a:rPr>
              <a:t>SB5</a:t>
            </a:r>
            <a:endParaRPr sz="1200" dirty="0">
              <a:latin typeface="Arial"/>
              <a:cs typeface="Arial"/>
            </a:endParaRPr>
          </a:p>
        </p:txBody>
      </p:sp>
      <p:sp>
        <p:nvSpPr>
          <p:cNvPr id="18" name="object 6">
            <a:extLst>
              <a:ext uri="{FF2B5EF4-FFF2-40B4-BE49-F238E27FC236}">
                <a16:creationId xmlns:a16="http://schemas.microsoft.com/office/drawing/2014/main" id="{B5C94C54-876F-CDC1-12A0-9DEBA06F86AB}"/>
              </a:ext>
            </a:extLst>
          </p:cNvPr>
          <p:cNvSpPr txBox="1"/>
          <p:nvPr/>
        </p:nvSpPr>
        <p:spPr>
          <a:xfrm>
            <a:off x="5775325" y="10009634"/>
            <a:ext cx="4772024" cy="633635"/>
          </a:xfrm>
          <a:prstGeom prst="rect">
            <a:avLst/>
          </a:prstGeom>
          <a:solidFill>
            <a:schemeClr val="bg1"/>
          </a:solidFill>
        </p:spPr>
        <p:txBody>
          <a:bodyPr vert="horz" wrap="square" lIns="0" tIns="12065" rIns="0" bIns="0" rtlCol="0">
            <a:spAutoFit/>
          </a:bodyPr>
          <a:lstStyle/>
          <a:p>
            <a:pPr marL="556260" marR="5080" indent="-544195" algn="just">
              <a:lnSpc>
                <a:spcPct val="153900"/>
              </a:lnSpc>
              <a:spcBef>
                <a:spcPts val="95"/>
              </a:spcBef>
            </a:pPr>
            <a:r>
              <a:rPr sz="1400" u="sng" dirty="0">
                <a:uFill>
                  <a:solidFill>
                    <a:srgbClr val="000000"/>
                  </a:solidFill>
                </a:uFill>
                <a:latin typeface="Arial"/>
                <a:cs typeface="Arial"/>
              </a:rPr>
              <a:t>Ravine</a:t>
            </a:r>
            <a:r>
              <a:rPr sz="1400" u="sng" spc="15" dirty="0">
                <a:uFill>
                  <a:solidFill>
                    <a:srgbClr val="000000"/>
                  </a:solidFill>
                </a:uFill>
                <a:latin typeface="Arial"/>
                <a:cs typeface="Arial"/>
              </a:rPr>
              <a:t> </a:t>
            </a:r>
            <a:r>
              <a:rPr sz="1400" u="sng" dirty="0">
                <a:uFill>
                  <a:solidFill>
                    <a:srgbClr val="000000"/>
                  </a:solidFill>
                </a:uFill>
                <a:latin typeface="Arial"/>
                <a:cs typeface="Arial"/>
              </a:rPr>
              <a:t>BAKWAS,</a:t>
            </a:r>
            <a:r>
              <a:rPr sz="1400" u="sng" spc="30" dirty="0">
                <a:uFill>
                  <a:solidFill>
                    <a:srgbClr val="000000"/>
                  </a:solidFill>
                </a:uFill>
                <a:latin typeface="Arial"/>
                <a:cs typeface="Arial"/>
              </a:rPr>
              <a:t> </a:t>
            </a:r>
            <a:r>
              <a:rPr sz="1400" u="sng" dirty="0">
                <a:uFill>
                  <a:solidFill>
                    <a:srgbClr val="000000"/>
                  </a:solidFill>
                </a:uFill>
                <a:latin typeface="Arial"/>
                <a:cs typeface="Arial"/>
              </a:rPr>
              <a:t>à</a:t>
            </a:r>
            <a:r>
              <a:rPr sz="1400" u="sng" spc="25" dirty="0">
                <a:uFill>
                  <a:solidFill>
                    <a:srgbClr val="000000"/>
                  </a:solidFill>
                </a:uFill>
                <a:latin typeface="Arial"/>
                <a:cs typeface="Arial"/>
              </a:rPr>
              <a:t> </a:t>
            </a:r>
            <a:r>
              <a:rPr sz="1400" u="sng" dirty="0">
                <a:uFill>
                  <a:solidFill>
                    <a:srgbClr val="000000"/>
                  </a:solidFill>
                </a:uFill>
                <a:latin typeface="Arial"/>
                <a:cs typeface="Arial"/>
              </a:rPr>
              <a:t>proximité</a:t>
            </a:r>
            <a:r>
              <a:rPr sz="1400" u="sng" spc="25" dirty="0">
                <a:uFill>
                  <a:solidFill>
                    <a:srgbClr val="000000"/>
                  </a:solidFill>
                </a:uFill>
                <a:latin typeface="Arial"/>
                <a:cs typeface="Arial"/>
              </a:rPr>
              <a:t> </a:t>
            </a:r>
            <a:r>
              <a:rPr sz="1400" u="sng" dirty="0">
                <a:uFill>
                  <a:solidFill>
                    <a:srgbClr val="000000"/>
                  </a:solidFill>
                </a:uFill>
                <a:latin typeface="Arial"/>
                <a:cs typeface="Arial"/>
              </a:rPr>
              <a:t>du</a:t>
            </a:r>
            <a:r>
              <a:rPr sz="1400" u="sng" spc="20" dirty="0">
                <a:uFill>
                  <a:solidFill>
                    <a:srgbClr val="000000"/>
                  </a:solidFill>
                </a:uFill>
                <a:latin typeface="Arial"/>
                <a:cs typeface="Arial"/>
              </a:rPr>
              <a:t> </a:t>
            </a:r>
            <a:r>
              <a:rPr sz="1400" u="sng" dirty="0">
                <a:uFill>
                  <a:solidFill>
                    <a:srgbClr val="000000"/>
                  </a:solidFill>
                </a:uFill>
                <a:latin typeface="Arial"/>
                <a:cs typeface="Arial"/>
              </a:rPr>
              <a:t>centre de</a:t>
            </a:r>
            <a:r>
              <a:rPr sz="1400" u="sng" spc="20" dirty="0">
                <a:uFill>
                  <a:solidFill>
                    <a:srgbClr val="000000"/>
                  </a:solidFill>
                </a:uFill>
                <a:latin typeface="Arial"/>
                <a:cs typeface="Arial"/>
              </a:rPr>
              <a:t> </a:t>
            </a:r>
            <a:r>
              <a:rPr sz="1400" u="sng" spc="-10" dirty="0" err="1">
                <a:uFill>
                  <a:solidFill>
                    <a:srgbClr val="000000"/>
                  </a:solidFill>
                </a:uFill>
                <a:latin typeface="Arial"/>
                <a:cs typeface="Arial"/>
              </a:rPr>
              <a:t>Salagnac</a:t>
            </a:r>
            <a:r>
              <a:rPr sz="1400" spc="-10" dirty="0">
                <a:latin typeface="Arial"/>
                <a:cs typeface="Arial"/>
              </a:rPr>
              <a:t> </a:t>
            </a:r>
            <a:r>
              <a:rPr lang="fr-FR" sz="1400" spc="-10" dirty="0">
                <a:latin typeface="Arial"/>
                <a:cs typeface="Arial"/>
              </a:rPr>
              <a:t>: p</a:t>
            </a:r>
            <a:r>
              <a:rPr sz="1400" dirty="0" err="1">
                <a:latin typeface="Arial"/>
                <a:cs typeface="Arial"/>
              </a:rPr>
              <a:t>osition</a:t>
            </a:r>
            <a:r>
              <a:rPr sz="1400" spc="15" dirty="0">
                <a:latin typeface="Arial"/>
                <a:cs typeface="Arial"/>
              </a:rPr>
              <a:t> </a:t>
            </a:r>
            <a:r>
              <a:rPr sz="1400" dirty="0">
                <a:latin typeface="Arial"/>
                <a:cs typeface="Arial"/>
              </a:rPr>
              <a:t>des</a:t>
            </a:r>
            <a:r>
              <a:rPr lang="fr-FR" sz="1400" dirty="0">
                <a:latin typeface="Arial"/>
                <a:cs typeface="Arial"/>
              </a:rPr>
              <a:t> </a:t>
            </a:r>
            <a:r>
              <a:rPr sz="1400" dirty="0" err="1">
                <a:latin typeface="Arial"/>
                <a:cs typeface="Arial"/>
              </a:rPr>
              <a:t>aménagements</a:t>
            </a:r>
            <a:r>
              <a:rPr sz="1400" spc="10" dirty="0">
                <a:latin typeface="Arial"/>
                <a:cs typeface="Arial"/>
              </a:rPr>
              <a:t> </a:t>
            </a:r>
            <a:r>
              <a:rPr sz="1400" spc="-10" dirty="0">
                <a:latin typeface="Arial"/>
                <a:cs typeface="Arial"/>
              </a:rPr>
              <a:t>réalisés</a:t>
            </a:r>
            <a:endParaRPr sz="1400" dirty="0">
              <a:latin typeface="Arial"/>
              <a:cs typeface="Arial"/>
            </a:endParaRPr>
          </a:p>
        </p:txBody>
      </p:sp>
      <p:cxnSp>
        <p:nvCxnSpPr>
          <p:cNvPr id="9" name="Connecteur droit avec flèche 8">
            <a:extLst>
              <a:ext uri="{FF2B5EF4-FFF2-40B4-BE49-F238E27FC236}">
                <a16:creationId xmlns:a16="http://schemas.microsoft.com/office/drawing/2014/main" id="{5E63C6B7-DC3C-2882-3749-82522ED191DE}"/>
              </a:ext>
            </a:extLst>
          </p:cNvPr>
          <p:cNvCxnSpPr>
            <a:cxnSpLocks/>
          </p:cNvCxnSpPr>
          <p:nvPr/>
        </p:nvCxnSpPr>
        <p:spPr>
          <a:xfrm flipV="1">
            <a:off x="4203700" y="7345657"/>
            <a:ext cx="381000" cy="2470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DD49DF3C-82DF-03D1-28D5-421F04B6A91E}"/>
              </a:ext>
            </a:extLst>
          </p:cNvPr>
          <p:cNvCxnSpPr>
            <a:cxnSpLocks/>
          </p:cNvCxnSpPr>
          <p:nvPr/>
        </p:nvCxnSpPr>
        <p:spPr>
          <a:xfrm flipV="1">
            <a:off x="5429393" y="6520510"/>
            <a:ext cx="773922" cy="1512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CF858A44-7C27-C94F-BA7F-054125987D3F}"/>
              </a:ext>
            </a:extLst>
          </p:cNvPr>
          <p:cNvCxnSpPr>
            <a:cxnSpLocks/>
          </p:cNvCxnSpPr>
          <p:nvPr/>
        </p:nvCxnSpPr>
        <p:spPr>
          <a:xfrm flipH="1">
            <a:off x="5007865" y="8774599"/>
            <a:ext cx="154761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540510" y="1040637"/>
            <a:ext cx="7158990" cy="168444"/>
          </a:xfrm>
          <a:prstGeom prst="rect">
            <a:avLst/>
          </a:prstGeom>
        </p:spPr>
        <p:txBody>
          <a:bodyPr vert="horz" wrap="square" lIns="0" tIns="12065" rIns="0" bIns="0" rtlCol="0">
            <a:spAutoFit/>
          </a:bodyPr>
          <a:lstStyle/>
          <a:p>
            <a:pPr algn="ctr">
              <a:lnSpc>
                <a:spcPts val="1170"/>
              </a:lnSpc>
            </a:pPr>
            <a:r>
              <a:rPr sz="1400" b="1" dirty="0">
                <a:latin typeface="Arial"/>
                <a:cs typeface="Arial"/>
              </a:rPr>
              <a:t>OUVRAGES</a:t>
            </a:r>
            <a:r>
              <a:rPr sz="1400" b="1" spc="-25" dirty="0">
                <a:latin typeface="Arial"/>
                <a:cs typeface="Arial"/>
              </a:rPr>
              <a:t> </a:t>
            </a:r>
            <a:r>
              <a:rPr sz="1400" b="1" dirty="0">
                <a:latin typeface="Arial"/>
                <a:cs typeface="Arial"/>
              </a:rPr>
              <a:t>DANS</a:t>
            </a:r>
            <a:r>
              <a:rPr sz="1400" b="1" spc="-20" dirty="0">
                <a:latin typeface="Arial"/>
                <a:cs typeface="Arial"/>
              </a:rPr>
              <a:t> </a:t>
            </a:r>
            <a:r>
              <a:rPr sz="1400" b="1" dirty="0">
                <a:latin typeface="Arial"/>
                <a:cs typeface="Arial"/>
              </a:rPr>
              <a:t>LA</a:t>
            </a:r>
            <a:r>
              <a:rPr sz="1400" b="1" spc="-20" dirty="0">
                <a:latin typeface="Arial"/>
                <a:cs typeface="Arial"/>
              </a:rPr>
              <a:t> </a:t>
            </a:r>
            <a:r>
              <a:rPr sz="1400" b="1" dirty="0">
                <a:latin typeface="Arial"/>
                <a:cs typeface="Arial"/>
              </a:rPr>
              <a:t>TETE</a:t>
            </a:r>
            <a:r>
              <a:rPr sz="1400" b="1" spc="-20" dirty="0">
                <a:latin typeface="Arial"/>
                <a:cs typeface="Arial"/>
              </a:rPr>
              <a:t> </a:t>
            </a:r>
            <a:r>
              <a:rPr sz="1400" b="1" dirty="0">
                <a:latin typeface="Arial"/>
                <a:cs typeface="Arial"/>
              </a:rPr>
              <a:t>DE</a:t>
            </a:r>
            <a:r>
              <a:rPr sz="1400" b="1" spc="-10" dirty="0">
                <a:latin typeface="Arial"/>
                <a:cs typeface="Arial"/>
              </a:rPr>
              <a:t> </a:t>
            </a:r>
            <a:r>
              <a:rPr sz="1400" b="1" dirty="0">
                <a:latin typeface="Arial"/>
                <a:cs typeface="Arial"/>
              </a:rPr>
              <a:t>RAVINE</a:t>
            </a:r>
            <a:r>
              <a:rPr sz="1400" b="1" spc="-5" dirty="0">
                <a:latin typeface="Arial"/>
                <a:cs typeface="Arial"/>
              </a:rPr>
              <a:t> </a:t>
            </a:r>
            <a:r>
              <a:rPr sz="1400" b="1" spc="-10" dirty="0">
                <a:latin typeface="Arial"/>
                <a:cs typeface="Arial"/>
              </a:rPr>
              <a:t>BAKWAS</a:t>
            </a:r>
            <a:r>
              <a:rPr lang="fr-FR" sz="1400" b="1" spc="-10" dirty="0">
                <a:latin typeface="Arial"/>
                <a:cs typeface="Arial"/>
              </a:rPr>
              <a:t> </a:t>
            </a:r>
            <a:r>
              <a:rPr sz="1400" b="1" spc="-10" dirty="0">
                <a:latin typeface="Arial"/>
                <a:cs typeface="Arial"/>
              </a:rPr>
              <a:t>(Plateau</a:t>
            </a:r>
            <a:r>
              <a:rPr sz="1400" b="1" spc="-20" dirty="0">
                <a:latin typeface="Arial"/>
                <a:cs typeface="Arial"/>
              </a:rPr>
              <a:t> </a:t>
            </a:r>
            <a:r>
              <a:rPr sz="1400" b="1" dirty="0">
                <a:latin typeface="Arial"/>
                <a:cs typeface="Arial"/>
              </a:rPr>
              <a:t>des</a:t>
            </a:r>
            <a:r>
              <a:rPr sz="1400" b="1" spc="-15" dirty="0">
                <a:latin typeface="Arial"/>
                <a:cs typeface="Arial"/>
              </a:rPr>
              <a:t> </a:t>
            </a:r>
            <a:r>
              <a:rPr sz="1400" b="1" spc="-10" dirty="0">
                <a:latin typeface="Arial"/>
                <a:cs typeface="Arial"/>
              </a:rPr>
              <a:t>Rochelois)</a:t>
            </a:r>
            <a:endParaRPr sz="1400" dirty="0">
              <a:latin typeface="Arial"/>
              <a:cs typeface="Arial"/>
            </a:endParaRPr>
          </a:p>
        </p:txBody>
      </p:sp>
      <p:sp>
        <p:nvSpPr>
          <p:cNvPr id="3" name="object 3"/>
          <p:cNvSpPr/>
          <p:nvPr/>
        </p:nvSpPr>
        <p:spPr>
          <a:xfrm>
            <a:off x="4511928" y="8969958"/>
            <a:ext cx="429895" cy="145415"/>
          </a:xfrm>
          <a:custGeom>
            <a:avLst/>
            <a:gdLst/>
            <a:ahLst/>
            <a:cxnLst/>
            <a:rect l="l" t="t" r="r" b="b"/>
            <a:pathLst>
              <a:path w="429895" h="145415">
                <a:moveTo>
                  <a:pt x="429768" y="0"/>
                </a:moveTo>
                <a:lnTo>
                  <a:pt x="0" y="0"/>
                </a:lnTo>
                <a:lnTo>
                  <a:pt x="0" y="145084"/>
                </a:lnTo>
                <a:lnTo>
                  <a:pt x="429768" y="145084"/>
                </a:lnTo>
                <a:lnTo>
                  <a:pt x="429768" y="0"/>
                </a:lnTo>
                <a:close/>
              </a:path>
            </a:pathLst>
          </a:custGeom>
          <a:solidFill>
            <a:srgbClr val="FFFF00"/>
          </a:solidFill>
        </p:spPr>
        <p:txBody>
          <a:bodyPr wrap="square" lIns="0" tIns="0" rIns="0" bIns="0" rtlCol="0"/>
          <a:lstStyle/>
          <a:p>
            <a:endParaRPr/>
          </a:p>
        </p:txBody>
      </p:sp>
      <p:sp>
        <p:nvSpPr>
          <p:cNvPr id="4" name="object 4"/>
          <p:cNvSpPr/>
          <p:nvPr/>
        </p:nvSpPr>
        <p:spPr>
          <a:xfrm>
            <a:off x="5312409" y="8969958"/>
            <a:ext cx="535305" cy="145415"/>
          </a:xfrm>
          <a:custGeom>
            <a:avLst/>
            <a:gdLst/>
            <a:ahLst/>
            <a:cxnLst/>
            <a:rect l="l" t="t" r="r" b="b"/>
            <a:pathLst>
              <a:path w="535304" h="145415">
                <a:moveTo>
                  <a:pt x="534924" y="0"/>
                </a:moveTo>
                <a:lnTo>
                  <a:pt x="0" y="0"/>
                </a:lnTo>
                <a:lnTo>
                  <a:pt x="0" y="145084"/>
                </a:lnTo>
                <a:lnTo>
                  <a:pt x="534924" y="145084"/>
                </a:lnTo>
                <a:lnTo>
                  <a:pt x="534924" y="0"/>
                </a:lnTo>
                <a:close/>
              </a:path>
            </a:pathLst>
          </a:custGeom>
          <a:solidFill>
            <a:srgbClr val="FFFF00"/>
          </a:solidFill>
        </p:spPr>
        <p:txBody>
          <a:bodyPr wrap="square" lIns="0" tIns="0" rIns="0" bIns="0" rtlCol="0"/>
          <a:lstStyle/>
          <a:p>
            <a:endParaRPr/>
          </a:p>
        </p:txBody>
      </p:sp>
      <p:graphicFrame>
        <p:nvGraphicFramePr>
          <p:cNvPr id="5" name="object 5"/>
          <p:cNvGraphicFramePr>
            <a:graphicFrameLocks noGrp="1"/>
          </p:cNvGraphicFramePr>
          <p:nvPr>
            <p:extLst>
              <p:ext uri="{D42A27DB-BD31-4B8C-83A1-F6EECF244321}">
                <p14:modId xmlns:p14="http://schemas.microsoft.com/office/powerpoint/2010/main" val="3156117773"/>
              </p:ext>
            </p:extLst>
          </p:nvPr>
        </p:nvGraphicFramePr>
        <p:xfrm>
          <a:off x="827836" y="1498345"/>
          <a:ext cx="8405064" cy="8344155"/>
        </p:xfrm>
        <a:graphic>
          <a:graphicData uri="http://schemas.openxmlformats.org/drawingml/2006/table">
            <a:tbl>
              <a:tblPr firstRow="1" bandRow="1">
                <a:tableStyleId>{2D5ABB26-0587-4C30-8999-92F81FD0307C}</a:tableStyleId>
              </a:tblPr>
              <a:tblGrid>
                <a:gridCol w="1661937">
                  <a:extLst>
                    <a:ext uri="{9D8B030D-6E8A-4147-A177-3AD203B41FA5}">
                      <a16:colId xmlns:a16="http://schemas.microsoft.com/office/drawing/2014/main" val="20000"/>
                    </a:ext>
                  </a:extLst>
                </a:gridCol>
                <a:gridCol w="717401">
                  <a:extLst>
                    <a:ext uri="{9D8B030D-6E8A-4147-A177-3AD203B41FA5}">
                      <a16:colId xmlns:a16="http://schemas.microsoft.com/office/drawing/2014/main" val="20001"/>
                    </a:ext>
                  </a:extLst>
                </a:gridCol>
                <a:gridCol w="1466158">
                  <a:extLst>
                    <a:ext uri="{9D8B030D-6E8A-4147-A177-3AD203B41FA5}">
                      <a16:colId xmlns:a16="http://schemas.microsoft.com/office/drawing/2014/main" val="20002"/>
                    </a:ext>
                  </a:extLst>
                </a:gridCol>
                <a:gridCol w="1303252">
                  <a:extLst>
                    <a:ext uri="{9D8B030D-6E8A-4147-A177-3AD203B41FA5}">
                      <a16:colId xmlns:a16="http://schemas.microsoft.com/office/drawing/2014/main" val="20003"/>
                    </a:ext>
                  </a:extLst>
                </a:gridCol>
                <a:gridCol w="1140345">
                  <a:extLst>
                    <a:ext uri="{9D8B030D-6E8A-4147-A177-3AD203B41FA5}">
                      <a16:colId xmlns:a16="http://schemas.microsoft.com/office/drawing/2014/main" val="20004"/>
                    </a:ext>
                  </a:extLst>
                </a:gridCol>
                <a:gridCol w="1139438">
                  <a:extLst>
                    <a:ext uri="{9D8B030D-6E8A-4147-A177-3AD203B41FA5}">
                      <a16:colId xmlns:a16="http://schemas.microsoft.com/office/drawing/2014/main" val="20005"/>
                    </a:ext>
                  </a:extLst>
                </a:gridCol>
                <a:gridCol w="976533">
                  <a:extLst>
                    <a:ext uri="{9D8B030D-6E8A-4147-A177-3AD203B41FA5}">
                      <a16:colId xmlns:a16="http://schemas.microsoft.com/office/drawing/2014/main" val="20006"/>
                    </a:ext>
                  </a:extLst>
                </a:gridCol>
              </a:tblGrid>
              <a:tr h="883522">
                <a:tc>
                  <a:txBody>
                    <a:bodyPr/>
                    <a:lstStyle/>
                    <a:p>
                      <a:pPr>
                        <a:lnSpc>
                          <a:spcPct val="100000"/>
                        </a:lnSpc>
                        <a:spcBef>
                          <a:spcPts val="15"/>
                        </a:spcBef>
                      </a:pPr>
                      <a:endParaRPr sz="950">
                        <a:latin typeface="Times New Roman"/>
                        <a:cs typeface="Times New Roman"/>
                      </a:endParaRPr>
                    </a:p>
                    <a:p>
                      <a:pPr marL="67945">
                        <a:lnSpc>
                          <a:spcPct val="100000"/>
                        </a:lnSpc>
                        <a:spcBef>
                          <a:spcPts val="5"/>
                        </a:spcBef>
                      </a:pPr>
                      <a:r>
                        <a:rPr sz="1000" dirty="0">
                          <a:latin typeface="Arial"/>
                          <a:cs typeface="Arial"/>
                        </a:rPr>
                        <a:t>N°</a:t>
                      </a:r>
                      <a:r>
                        <a:rPr sz="1000" spc="-20" dirty="0">
                          <a:latin typeface="Arial"/>
                          <a:cs typeface="Arial"/>
                        </a:rPr>
                        <a:t> </a:t>
                      </a:r>
                      <a:r>
                        <a:rPr sz="1000" spc="-10" dirty="0">
                          <a:latin typeface="Arial"/>
                          <a:cs typeface="Arial"/>
                        </a:rPr>
                        <a:t>ouvrage</a:t>
                      </a:r>
                      <a:endParaRPr sz="100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40"/>
                        </a:spcBef>
                      </a:pPr>
                      <a:endParaRPr sz="1000">
                        <a:latin typeface="Times New Roman"/>
                        <a:cs typeface="Times New Roman"/>
                      </a:endParaRPr>
                    </a:p>
                    <a:p>
                      <a:pPr marL="69850" marR="86995">
                        <a:lnSpc>
                          <a:spcPts val="1150"/>
                        </a:lnSpc>
                      </a:pPr>
                      <a:r>
                        <a:rPr sz="1000" dirty="0">
                          <a:latin typeface="Arial"/>
                          <a:cs typeface="Arial"/>
                        </a:rPr>
                        <a:t>Date</a:t>
                      </a:r>
                      <a:r>
                        <a:rPr sz="1000" spc="-40" dirty="0">
                          <a:latin typeface="Arial"/>
                          <a:cs typeface="Arial"/>
                        </a:rPr>
                        <a:t> </a:t>
                      </a:r>
                      <a:r>
                        <a:rPr sz="1000" spc="-25" dirty="0">
                          <a:latin typeface="Arial"/>
                          <a:cs typeface="Arial"/>
                        </a:rPr>
                        <a:t>de </a:t>
                      </a:r>
                      <a:r>
                        <a:rPr sz="1000" spc="-10" dirty="0">
                          <a:latin typeface="Arial"/>
                          <a:cs typeface="Arial"/>
                        </a:rPr>
                        <a:t>construction</a:t>
                      </a:r>
                      <a:endParaRPr sz="1000">
                        <a:latin typeface="Arial"/>
                        <a:cs typeface="Arial"/>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40"/>
                        </a:spcBef>
                      </a:pPr>
                      <a:endParaRPr sz="1000">
                        <a:latin typeface="Times New Roman"/>
                        <a:cs typeface="Times New Roman"/>
                      </a:endParaRPr>
                    </a:p>
                    <a:p>
                      <a:pPr marL="67945" marR="191135">
                        <a:lnSpc>
                          <a:spcPts val="1150"/>
                        </a:lnSpc>
                      </a:pPr>
                      <a:r>
                        <a:rPr sz="1000" spc="-10" dirty="0">
                          <a:latin typeface="Arial"/>
                          <a:cs typeface="Arial"/>
                        </a:rPr>
                        <a:t>Coordonnées </a:t>
                      </a:r>
                      <a:r>
                        <a:rPr sz="1000" spc="-25" dirty="0">
                          <a:latin typeface="Arial"/>
                          <a:cs typeface="Arial"/>
                        </a:rPr>
                        <a:t>GPS</a:t>
                      </a:r>
                      <a:endParaRPr sz="1000">
                        <a:latin typeface="Arial"/>
                        <a:cs typeface="Arial"/>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5"/>
                        </a:spcBef>
                      </a:pPr>
                      <a:endParaRPr sz="950">
                        <a:latin typeface="Times New Roman"/>
                        <a:cs typeface="Times New Roman"/>
                      </a:endParaRPr>
                    </a:p>
                    <a:p>
                      <a:pPr marL="68580">
                        <a:lnSpc>
                          <a:spcPct val="100000"/>
                        </a:lnSpc>
                        <a:spcBef>
                          <a:spcPts val="5"/>
                        </a:spcBef>
                      </a:pPr>
                      <a:r>
                        <a:rPr sz="1000" dirty="0">
                          <a:latin typeface="Arial"/>
                          <a:cs typeface="Arial"/>
                        </a:rPr>
                        <a:t>Coût</a:t>
                      </a:r>
                      <a:r>
                        <a:rPr sz="1000" spc="-40" dirty="0">
                          <a:latin typeface="Arial"/>
                          <a:cs typeface="Arial"/>
                        </a:rPr>
                        <a:t> </a:t>
                      </a:r>
                      <a:r>
                        <a:rPr sz="1000" dirty="0">
                          <a:latin typeface="Arial"/>
                          <a:cs typeface="Arial"/>
                        </a:rPr>
                        <a:t>total</a:t>
                      </a:r>
                      <a:r>
                        <a:rPr sz="1000" spc="-25" dirty="0">
                          <a:latin typeface="Arial"/>
                          <a:cs typeface="Arial"/>
                        </a:rPr>
                        <a:t> (€)</a:t>
                      </a:r>
                      <a:endParaRPr sz="100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40"/>
                        </a:spcBef>
                      </a:pPr>
                      <a:endParaRPr sz="1000">
                        <a:latin typeface="Times New Roman"/>
                        <a:cs typeface="Times New Roman"/>
                      </a:endParaRPr>
                    </a:p>
                    <a:p>
                      <a:pPr marL="67945" marR="146685">
                        <a:lnSpc>
                          <a:spcPts val="1150"/>
                        </a:lnSpc>
                      </a:pPr>
                      <a:r>
                        <a:rPr sz="1000" spc="-10" dirty="0">
                          <a:latin typeface="Arial"/>
                          <a:cs typeface="Arial"/>
                        </a:rPr>
                        <a:t>Capacité stockage bassin (mesurée)</a:t>
                      </a:r>
                      <a:endParaRPr sz="1000">
                        <a:latin typeface="Arial"/>
                        <a:cs typeface="Arial"/>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125730">
                        <a:lnSpc>
                          <a:spcPct val="95900"/>
                        </a:lnSpc>
                      </a:pPr>
                      <a:r>
                        <a:rPr sz="1000" spc="-25" dirty="0">
                          <a:latin typeface="Arial"/>
                          <a:cs typeface="Arial"/>
                        </a:rPr>
                        <a:t>Eau </a:t>
                      </a:r>
                      <a:r>
                        <a:rPr sz="1000" spc="-10" dirty="0">
                          <a:latin typeface="Arial"/>
                          <a:cs typeface="Arial"/>
                        </a:rPr>
                        <a:t>retenue amont (estimée) </a:t>
                      </a:r>
                      <a:r>
                        <a:rPr sz="900" dirty="0">
                          <a:latin typeface="Arial"/>
                          <a:cs typeface="Arial"/>
                        </a:rPr>
                        <a:t>par </a:t>
                      </a:r>
                      <a:r>
                        <a:rPr sz="900" spc="-10" dirty="0">
                          <a:latin typeface="Arial"/>
                          <a:cs typeface="Arial"/>
                        </a:rPr>
                        <a:t>épisode pluvieux</a:t>
                      </a:r>
                      <a:endParaRPr sz="9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40"/>
                        </a:spcBef>
                      </a:pPr>
                      <a:endParaRPr sz="1000">
                        <a:latin typeface="Times New Roman"/>
                        <a:cs typeface="Times New Roman"/>
                      </a:endParaRPr>
                    </a:p>
                    <a:p>
                      <a:pPr marL="67945" marR="86995">
                        <a:lnSpc>
                          <a:spcPts val="1150"/>
                        </a:lnSpc>
                      </a:pPr>
                      <a:r>
                        <a:rPr sz="1000" spc="-10" dirty="0">
                          <a:latin typeface="Arial"/>
                          <a:cs typeface="Arial"/>
                        </a:rPr>
                        <a:t>Observa- tions</a:t>
                      </a:r>
                      <a:endParaRPr sz="1000">
                        <a:latin typeface="Arial"/>
                        <a:cs typeface="Arial"/>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1368013">
                <a:tc>
                  <a:txBody>
                    <a:bodyPr/>
                    <a:lstStyle/>
                    <a:p>
                      <a:pPr>
                        <a:lnSpc>
                          <a:spcPct val="100000"/>
                        </a:lnSpc>
                        <a:spcBef>
                          <a:spcPts val="15"/>
                        </a:spcBef>
                      </a:pPr>
                      <a:endParaRPr sz="950" dirty="0">
                        <a:latin typeface="Times New Roman"/>
                        <a:cs typeface="Times New Roman"/>
                      </a:endParaRPr>
                    </a:p>
                    <a:p>
                      <a:pPr marL="67945">
                        <a:lnSpc>
                          <a:spcPct val="100000"/>
                        </a:lnSpc>
                        <a:spcBef>
                          <a:spcPts val="5"/>
                        </a:spcBef>
                      </a:pPr>
                      <a:r>
                        <a:rPr sz="1000" spc="-25" dirty="0">
                          <a:latin typeface="Arial"/>
                          <a:cs typeface="Arial"/>
                        </a:rPr>
                        <a:t>SB1</a:t>
                      </a:r>
                      <a:r>
                        <a:rPr lang="fr-FR" sz="1000" spc="-25" dirty="0">
                          <a:latin typeface="Arial"/>
                          <a:cs typeface="Arial"/>
                        </a:rPr>
                        <a:t> </a:t>
                      </a:r>
                      <a:r>
                        <a:rPr lang="fr-FR" sz="1000" spc="-25" dirty="0" err="1">
                          <a:latin typeface="Arial"/>
                          <a:cs typeface="Arial"/>
                        </a:rPr>
                        <a:t>Bakwas</a:t>
                      </a:r>
                      <a:endParaRPr sz="1000" dirty="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40"/>
                        </a:spcBef>
                      </a:pPr>
                      <a:endParaRPr sz="1000">
                        <a:latin typeface="Times New Roman"/>
                        <a:cs typeface="Times New Roman"/>
                      </a:endParaRPr>
                    </a:p>
                    <a:p>
                      <a:pPr marL="69850" marR="171450">
                        <a:lnSpc>
                          <a:spcPts val="1150"/>
                        </a:lnSpc>
                      </a:pPr>
                      <a:r>
                        <a:rPr sz="1000" dirty="0">
                          <a:latin typeface="Arial"/>
                          <a:cs typeface="Arial"/>
                        </a:rPr>
                        <a:t>Juillet</a:t>
                      </a:r>
                      <a:r>
                        <a:rPr sz="1000" spc="-50" dirty="0">
                          <a:latin typeface="Arial"/>
                          <a:cs typeface="Arial"/>
                        </a:rPr>
                        <a:t> - </a:t>
                      </a:r>
                      <a:r>
                        <a:rPr sz="1000" spc="-10" dirty="0">
                          <a:latin typeface="Arial"/>
                          <a:cs typeface="Arial"/>
                        </a:rPr>
                        <a:t>septembre </a:t>
                      </a:r>
                      <a:r>
                        <a:rPr sz="1000" spc="-20" dirty="0">
                          <a:latin typeface="Arial"/>
                          <a:cs typeface="Arial"/>
                        </a:rPr>
                        <a:t>2013</a:t>
                      </a:r>
                      <a:endParaRPr sz="1000">
                        <a:latin typeface="Arial"/>
                        <a:cs typeface="Arial"/>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5"/>
                        </a:spcBef>
                      </a:pPr>
                      <a:endParaRPr sz="950">
                        <a:latin typeface="Times New Roman"/>
                        <a:cs typeface="Times New Roman"/>
                      </a:endParaRPr>
                    </a:p>
                    <a:p>
                      <a:pPr marL="67945">
                        <a:lnSpc>
                          <a:spcPts val="1175"/>
                        </a:lnSpc>
                        <a:spcBef>
                          <a:spcPts val="5"/>
                        </a:spcBef>
                      </a:pPr>
                      <a:r>
                        <a:rPr sz="1000" dirty="0">
                          <a:latin typeface="Arial"/>
                          <a:cs typeface="Arial"/>
                        </a:rPr>
                        <a:t>N</a:t>
                      </a:r>
                      <a:r>
                        <a:rPr sz="1000" spc="-25" dirty="0">
                          <a:latin typeface="Arial"/>
                          <a:cs typeface="Arial"/>
                        </a:rPr>
                        <a:t> </a:t>
                      </a:r>
                      <a:r>
                        <a:rPr sz="1000" dirty="0">
                          <a:latin typeface="Arial"/>
                          <a:cs typeface="Arial"/>
                        </a:rPr>
                        <a:t>18°</a:t>
                      </a:r>
                      <a:r>
                        <a:rPr sz="1000" spc="-15" dirty="0">
                          <a:latin typeface="Arial"/>
                          <a:cs typeface="Arial"/>
                        </a:rPr>
                        <a:t> </a:t>
                      </a:r>
                      <a:r>
                        <a:rPr sz="1000" dirty="0">
                          <a:latin typeface="Arial"/>
                          <a:cs typeface="Arial"/>
                        </a:rPr>
                        <a:t>24,</a:t>
                      </a:r>
                      <a:r>
                        <a:rPr sz="1000" spc="-15" dirty="0">
                          <a:latin typeface="Arial"/>
                          <a:cs typeface="Arial"/>
                        </a:rPr>
                        <a:t> </a:t>
                      </a:r>
                      <a:r>
                        <a:rPr sz="1000" spc="-25" dirty="0">
                          <a:latin typeface="Arial"/>
                          <a:cs typeface="Arial"/>
                        </a:rPr>
                        <a:t>444</a:t>
                      </a:r>
                      <a:endParaRPr sz="1000">
                        <a:latin typeface="Arial"/>
                        <a:cs typeface="Arial"/>
                      </a:endParaRPr>
                    </a:p>
                    <a:p>
                      <a:pPr marL="67945">
                        <a:lnSpc>
                          <a:spcPts val="1175"/>
                        </a:lnSpc>
                      </a:pPr>
                      <a:r>
                        <a:rPr sz="1000" dirty="0">
                          <a:latin typeface="Arial"/>
                          <a:cs typeface="Arial"/>
                        </a:rPr>
                        <a:t>W</a:t>
                      </a:r>
                      <a:r>
                        <a:rPr sz="1000" spc="-20" dirty="0">
                          <a:latin typeface="Arial"/>
                          <a:cs typeface="Arial"/>
                        </a:rPr>
                        <a:t> </a:t>
                      </a:r>
                      <a:r>
                        <a:rPr sz="1000" dirty="0">
                          <a:latin typeface="Arial"/>
                          <a:cs typeface="Arial"/>
                        </a:rPr>
                        <a:t>73°</a:t>
                      </a:r>
                      <a:r>
                        <a:rPr sz="1000" spc="-10" dirty="0">
                          <a:latin typeface="Arial"/>
                          <a:cs typeface="Arial"/>
                        </a:rPr>
                        <a:t> </a:t>
                      </a:r>
                      <a:r>
                        <a:rPr sz="1000" dirty="0">
                          <a:latin typeface="Arial"/>
                          <a:cs typeface="Arial"/>
                        </a:rPr>
                        <a:t>13</a:t>
                      </a:r>
                      <a:r>
                        <a:rPr sz="1000" spc="-15" dirty="0">
                          <a:latin typeface="Arial"/>
                          <a:cs typeface="Arial"/>
                        </a:rPr>
                        <a:t> </a:t>
                      </a:r>
                      <a:r>
                        <a:rPr sz="1000" spc="-25" dirty="0">
                          <a:latin typeface="Arial"/>
                          <a:cs typeface="Arial"/>
                        </a:rPr>
                        <a:t>738</a:t>
                      </a:r>
                      <a:endParaRPr sz="1000">
                        <a:latin typeface="Arial"/>
                        <a:cs typeface="Arial"/>
                      </a:endParaRPr>
                    </a:p>
                    <a:p>
                      <a:pPr>
                        <a:lnSpc>
                          <a:spcPct val="100000"/>
                        </a:lnSpc>
                        <a:spcBef>
                          <a:spcPts val="10"/>
                        </a:spcBef>
                      </a:pPr>
                      <a:endParaRPr sz="950">
                        <a:latin typeface="Times New Roman"/>
                        <a:cs typeface="Times New Roman"/>
                      </a:endParaRPr>
                    </a:p>
                    <a:p>
                      <a:pPr marL="67945">
                        <a:lnSpc>
                          <a:spcPct val="100000"/>
                        </a:lnSpc>
                        <a:spcBef>
                          <a:spcPts val="5"/>
                        </a:spcBef>
                      </a:pPr>
                      <a:r>
                        <a:rPr sz="1000" dirty="0">
                          <a:latin typeface="Arial"/>
                          <a:cs typeface="Arial"/>
                        </a:rPr>
                        <a:t>Alt.</a:t>
                      </a:r>
                      <a:r>
                        <a:rPr sz="1000" spc="-20" dirty="0">
                          <a:latin typeface="Arial"/>
                          <a:cs typeface="Arial"/>
                        </a:rPr>
                        <a:t> </a:t>
                      </a:r>
                      <a:r>
                        <a:rPr sz="1000" dirty="0">
                          <a:latin typeface="Arial"/>
                          <a:cs typeface="Arial"/>
                        </a:rPr>
                        <a:t>950</a:t>
                      </a:r>
                      <a:r>
                        <a:rPr sz="1000" spc="-30" dirty="0">
                          <a:latin typeface="Arial"/>
                          <a:cs typeface="Arial"/>
                        </a:rPr>
                        <a:t> </a:t>
                      </a:r>
                      <a:r>
                        <a:rPr sz="1000" spc="-50" dirty="0">
                          <a:latin typeface="Arial"/>
                          <a:cs typeface="Arial"/>
                        </a:rPr>
                        <a:t>m</a:t>
                      </a:r>
                      <a:endParaRPr sz="100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spcBef>
                          <a:spcPts val="20"/>
                        </a:spcBef>
                      </a:pPr>
                      <a:endParaRPr sz="850">
                        <a:latin typeface="Times New Roman"/>
                        <a:cs typeface="Times New Roman"/>
                      </a:endParaRPr>
                    </a:p>
                    <a:p>
                      <a:pPr marL="68580">
                        <a:lnSpc>
                          <a:spcPct val="100000"/>
                        </a:lnSpc>
                      </a:pPr>
                      <a:r>
                        <a:rPr sz="1000" dirty="0">
                          <a:latin typeface="Arial"/>
                          <a:cs typeface="Arial"/>
                        </a:rPr>
                        <a:t>5</a:t>
                      </a:r>
                      <a:r>
                        <a:rPr sz="1000" spc="-20" dirty="0">
                          <a:latin typeface="Arial"/>
                          <a:cs typeface="Arial"/>
                        </a:rPr>
                        <a:t> </a:t>
                      </a:r>
                      <a:r>
                        <a:rPr sz="1000" dirty="0">
                          <a:latin typeface="Arial"/>
                          <a:cs typeface="Arial"/>
                        </a:rPr>
                        <a:t>523</a:t>
                      </a:r>
                      <a:r>
                        <a:rPr sz="1000" spc="-15" dirty="0">
                          <a:latin typeface="Arial"/>
                          <a:cs typeface="Arial"/>
                        </a:rPr>
                        <a:t> </a:t>
                      </a:r>
                      <a:r>
                        <a:rPr sz="1000" spc="-50" dirty="0">
                          <a:latin typeface="Arial"/>
                          <a:cs typeface="Arial"/>
                        </a:rPr>
                        <a:t>€</a:t>
                      </a:r>
                      <a:endParaRPr sz="1000">
                        <a:latin typeface="Arial"/>
                        <a:cs typeface="Arial"/>
                      </a:endParaRPr>
                    </a:p>
                    <a:p>
                      <a:pPr>
                        <a:lnSpc>
                          <a:spcPct val="100000"/>
                        </a:lnSpc>
                        <a:spcBef>
                          <a:spcPts val="15"/>
                        </a:spcBef>
                      </a:pPr>
                      <a:endParaRPr sz="950">
                        <a:latin typeface="Times New Roman"/>
                        <a:cs typeface="Times New Roman"/>
                      </a:endParaRPr>
                    </a:p>
                    <a:p>
                      <a:pPr marL="68580">
                        <a:lnSpc>
                          <a:spcPct val="100000"/>
                        </a:lnSpc>
                      </a:pPr>
                      <a:r>
                        <a:rPr sz="1000" spc="-25" dirty="0">
                          <a:latin typeface="Arial"/>
                          <a:cs typeface="Arial"/>
                        </a:rPr>
                        <a:t>Ou</a:t>
                      </a:r>
                      <a:endParaRPr sz="1000">
                        <a:latin typeface="Arial"/>
                        <a:cs typeface="Arial"/>
                      </a:endParaRPr>
                    </a:p>
                    <a:p>
                      <a:pPr>
                        <a:lnSpc>
                          <a:spcPct val="100000"/>
                        </a:lnSpc>
                      </a:pPr>
                      <a:endParaRPr sz="950">
                        <a:latin typeface="Times New Roman"/>
                        <a:cs typeface="Times New Roman"/>
                      </a:endParaRPr>
                    </a:p>
                    <a:p>
                      <a:pPr marL="68580">
                        <a:lnSpc>
                          <a:spcPct val="100000"/>
                        </a:lnSpc>
                      </a:pPr>
                      <a:r>
                        <a:rPr sz="1000" dirty="0">
                          <a:latin typeface="Arial"/>
                          <a:cs typeface="Arial"/>
                        </a:rPr>
                        <a:t>298</a:t>
                      </a:r>
                      <a:r>
                        <a:rPr sz="1000" spc="-25" dirty="0">
                          <a:latin typeface="Arial"/>
                          <a:cs typeface="Arial"/>
                        </a:rPr>
                        <a:t> </a:t>
                      </a:r>
                      <a:r>
                        <a:rPr sz="1000" dirty="0">
                          <a:latin typeface="Arial"/>
                          <a:cs typeface="Arial"/>
                        </a:rPr>
                        <a:t>270</a:t>
                      </a:r>
                      <a:r>
                        <a:rPr sz="1000" spc="-20" dirty="0">
                          <a:latin typeface="Arial"/>
                          <a:cs typeface="Arial"/>
                        </a:rPr>
                        <a:t> gdes</a:t>
                      </a:r>
                      <a:endParaRPr sz="10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spcBef>
                          <a:spcPts val="20"/>
                        </a:spcBef>
                      </a:pPr>
                      <a:endParaRPr sz="850">
                        <a:latin typeface="Times New Roman"/>
                        <a:cs typeface="Times New Roman"/>
                      </a:endParaRPr>
                    </a:p>
                    <a:p>
                      <a:pPr marL="67945">
                        <a:lnSpc>
                          <a:spcPct val="100000"/>
                        </a:lnSpc>
                      </a:pPr>
                      <a:r>
                        <a:rPr sz="1000" dirty="0">
                          <a:latin typeface="Arial"/>
                          <a:cs typeface="Arial"/>
                        </a:rPr>
                        <a:t>72</a:t>
                      </a:r>
                      <a:r>
                        <a:rPr sz="1000" spc="-30" dirty="0">
                          <a:latin typeface="Arial"/>
                          <a:cs typeface="Arial"/>
                        </a:rPr>
                        <a:t> </a:t>
                      </a:r>
                      <a:r>
                        <a:rPr sz="1000" spc="-25" dirty="0">
                          <a:latin typeface="Arial"/>
                          <a:cs typeface="Arial"/>
                        </a:rPr>
                        <a:t>m3</a:t>
                      </a:r>
                      <a:endParaRPr sz="1000">
                        <a:latin typeface="Arial"/>
                        <a:cs typeface="Arial"/>
                      </a:endParaRPr>
                    </a:p>
                    <a:p>
                      <a:pPr>
                        <a:lnSpc>
                          <a:spcPct val="100000"/>
                        </a:lnSpc>
                        <a:spcBef>
                          <a:spcPts val="15"/>
                        </a:spcBef>
                      </a:pPr>
                      <a:endParaRPr sz="950">
                        <a:latin typeface="Times New Roman"/>
                        <a:cs typeface="Times New Roman"/>
                      </a:endParaRPr>
                    </a:p>
                    <a:p>
                      <a:pPr marL="67945">
                        <a:lnSpc>
                          <a:spcPct val="100000"/>
                        </a:lnSpc>
                      </a:pPr>
                      <a:r>
                        <a:rPr sz="1000" spc="-25" dirty="0">
                          <a:latin typeface="Arial"/>
                          <a:cs typeface="Arial"/>
                        </a:rPr>
                        <a:t>Ou</a:t>
                      </a:r>
                      <a:endParaRPr sz="1000">
                        <a:latin typeface="Arial"/>
                        <a:cs typeface="Arial"/>
                      </a:endParaRPr>
                    </a:p>
                    <a:p>
                      <a:pPr>
                        <a:lnSpc>
                          <a:spcPct val="100000"/>
                        </a:lnSpc>
                      </a:pPr>
                      <a:endParaRPr sz="950">
                        <a:latin typeface="Times New Roman"/>
                        <a:cs typeface="Times New Roman"/>
                      </a:endParaRPr>
                    </a:p>
                    <a:p>
                      <a:pPr marL="67945">
                        <a:lnSpc>
                          <a:spcPct val="100000"/>
                        </a:lnSpc>
                      </a:pPr>
                      <a:r>
                        <a:rPr sz="1000" dirty="0">
                          <a:latin typeface="Arial"/>
                          <a:cs typeface="Arial"/>
                        </a:rPr>
                        <a:t>19</a:t>
                      </a:r>
                      <a:r>
                        <a:rPr sz="1000" spc="-25" dirty="0">
                          <a:latin typeface="Arial"/>
                          <a:cs typeface="Arial"/>
                        </a:rPr>
                        <a:t> </a:t>
                      </a:r>
                      <a:r>
                        <a:rPr sz="1000" dirty="0">
                          <a:latin typeface="Arial"/>
                          <a:cs typeface="Arial"/>
                        </a:rPr>
                        <a:t>000</a:t>
                      </a:r>
                      <a:r>
                        <a:rPr sz="1000" spc="-25" dirty="0">
                          <a:latin typeface="Arial"/>
                          <a:cs typeface="Arial"/>
                        </a:rPr>
                        <a:t> gal</a:t>
                      </a:r>
                      <a:endParaRPr sz="10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spcBef>
                          <a:spcPts val="20"/>
                        </a:spcBef>
                      </a:pPr>
                      <a:endParaRPr sz="850">
                        <a:latin typeface="Times New Roman"/>
                        <a:cs typeface="Times New Roman"/>
                      </a:endParaRPr>
                    </a:p>
                    <a:p>
                      <a:pPr marL="67945">
                        <a:lnSpc>
                          <a:spcPct val="100000"/>
                        </a:lnSpc>
                      </a:pPr>
                      <a:r>
                        <a:rPr sz="1000" dirty="0">
                          <a:latin typeface="Arial"/>
                          <a:cs typeface="Arial"/>
                        </a:rPr>
                        <a:t>2</a:t>
                      </a:r>
                      <a:r>
                        <a:rPr sz="1000" spc="-20" dirty="0">
                          <a:latin typeface="Arial"/>
                          <a:cs typeface="Arial"/>
                        </a:rPr>
                        <a:t> </a:t>
                      </a:r>
                      <a:r>
                        <a:rPr sz="1000" dirty="0">
                          <a:latin typeface="Arial"/>
                          <a:cs typeface="Arial"/>
                        </a:rPr>
                        <a:t>100</a:t>
                      </a:r>
                      <a:r>
                        <a:rPr sz="1000" spc="-15" dirty="0">
                          <a:latin typeface="Arial"/>
                          <a:cs typeface="Arial"/>
                        </a:rPr>
                        <a:t> </a:t>
                      </a:r>
                      <a:r>
                        <a:rPr sz="1000" spc="-25" dirty="0">
                          <a:latin typeface="Arial"/>
                          <a:cs typeface="Arial"/>
                        </a:rPr>
                        <a:t>m3</a:t>
                      </a:r>
                      <a:endParaRPr sz="10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1216157">
                <a:tc>
                  <a:txBody>
                    <a:bodyPr/>
                    <a:lstStyle/>
                    <a:p>
                      <a:pPr>
                        <a:lnSpc>
                          <a:spcPct val="100000"/>
                        </a:lnSpc>
                        <a:spcBef>
                          <a:spcPts val="15"/>
                        </a:spcBef>
                      </a:pPr>
                      <a:endParaRPr sz="950" dirty="0">
                        <a:latin typeface="Times New Roman"/>
                        <a:cs typeface="Times New Roman"/>
                      </a:endParaRPr>
                    </a:p>
                    <a:p>
                      <a:pPr marL="67945">
                        <a:lnSpc>
                          <a:spcPct val="100000"/>
                        </a:lnSpc>
                        <a:spcBef>
                          <a:spcPts val="5"/>
                        </a:spcBef>
                      </a:pPr>
                      <a:r>
                        <a:rPr sz="1000" spc="-25" dirty="0">
                          <a:latin typeface="Arial"/>
                          <a:cs typeface="Arial"/>
                        </a:rPr>
                        <a:t>SB2</a:t>
                      </a:r>
                      <a:r>
                        <a:rPr lang="fr-FR" sz="1000" spc="-25" dirty="0">
                          <a:latin typeface="Arial"/>
                          <a:cs typeface="Arial"/>
                        </a:rPr>
                        <a:t> </a:t>
                      </a:r>
                      <a:r>
                        <a:rPr lang="fr-FR" sz="1000" spc="-25" dirty="0" err="1">
                          <a:latin typeface="Arial"/>
                          <a:cs typeface="Arial"/>
                        </a:rPr>
                        <a:t>Bakwas</a:t>
                      </a:r>
                      <a:endParaRPr sz="1000" dirty="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5"/>
                        </a:spcBef>
                      </a:pPr>
                      <a:endParaRPr sz="1000">
                        <a:latin typeface="Times New Roman"/>
                        <a:cs typeface="Times New Roman"/>
                      </a:endParaRPr>
                    </a:p>
                    <a:p>
                      <a:pPr marL="69850" marR="171450">
                        <a:lnSpc>
                          <a:spcPct val="95500"/>
                        </a:lnSpc>
                      </a:pPr>
                      <a:r>
                        <a:rPr sz="1000" spc="-10" dirty="0">
                          <a:latin typeface="Arial"/>
                          <a:cs typeface="Arial"/>
                        </a:rPr>
                        <a:t>Juillet- septembre </a:t>
                      </a:r>
                      <a:r>
                        <a:rPr sz="1000" spc="-20" dirty="0">
                          <a:latin typeface="Arial"/>
                          <a:cs typeface="Arial"/>
                        </a:rPr>
                        <a:t>2013</a:t>
                      </a:r>
                      <a:endParaRPr sz="100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5"/>
                        </a:spcBef>
                      </a:pPr>
                      <a:endParaRPr sz="950">
                        <a:latin typeface="Times New Roman"/>
                        <a:cs typeface="Times New Roman"/>
                      </a:endParaRPr>
                    </a:p>
                    <a:p>
                      <a:pPr marL="67945">
                        <a:lnSpc>
                          <a:spcPts val="1170"/>
                        </a:lnSpc>
                        <a:spcBef>
                          <a:spcPts val="5"/>
                        </a:spcBef>
                      </a:pPr>
                      <a:r>
                        <a:rPr sz="1000" dirty="0">
                          <a:latin typeface="Arial"/>
                          <a:cs typeface="Arial"/>
                        </a:rPr>
                        <a:t>N</a:t>
                      </a:r>
                      <a:r>
                        <a:rPr sz="1000" spc="-25" dirty="0">
                          <a:latin typeface="Arial"/>
                          <a:cs typeface="Arial"/>
                        </a:rPr>
                        <a:t> </a:t>
                      </a:r>
                      <a:r>
                        <a:rPr sz="1000" dirty="0">
                          <a:latin typeface="Arial"/>
                          <a:cs typeface="Arial"/>
                        </a:rPr>
                        <a:t>18°</a:t>
                      </a:r>
                      <a:r>
                        <a:rPr sz="1000" spc="-10" dirty="0">
                          <a:latin typeface="Arial"/>
                          <a:cs typeface="Arial"/>
                        </a:rPr>
                        <a:t> 24,384</a:t>
                      </a:r>
                      <a:endParaRPr sz="1000">
                        <a:latin typeface="Arial"/>
                        <a:cs typeface="Arial"/>
                      </a:endParaRPr>
                    </a:p>
                    <a:p>
                      <a:pPr marL="67945">
                        <a:lnSpc>
                          <a:spcPts val="1170"/>
                        </a:lnSpc>
                      </a:pPr>
                      <a:r>
                        <a:rPr sz="1000" dirty="0">
                          <a:latin typeface="Arial"/>
                          <a:cs typeface="Arial"/>
                        </a:rPr>
                        <a:t>W</a:t>
                      </a:r>
                      <a:r>
                        <a:rPr sz="1000" spc="-20" dirty="0">
                          <a:latin typeface="Arial"/>
                          <a:cs typeface="Arial"/>
                        </a:rPr>
                        <a:t> </a:t>
                      </a:r>
                      <a:r>
                        <a:rPr sz="1000" dirty="0">
                          <a:latin typeface="Arial"/>
                          <a:cs typeface="Arial"/>
                        </a:rPr>
                        <a:t>73°</a:t>
                      </a:r>
                      <a:r>
                        <a:rPr sz="1000" spc="-15" dirty="0">
                          <a:latin typeface="Arial"/>
                          <a:cs typeface="Arial"/>
                        </a:rPr>
                        <a:t> </a:t>
                      </a:r>
                      <a:r>
                        <a:rPr sz="1000" spc="-10" dirty="0">
                          <a:latin typeface="Arial"/>
                          <a:cs typeface="Arial"/>
                        </a:rPr>
                        <a:t>13,695</a:t>
                      </a:r>
                      <a:endParaRPr sz="1000">
                        <a:latin typeface="Arial"/>
                        <a:cs typeface="Arial"/>
                      </a:endParaRPr>
                    </a:p>
                    <a:p>
                      <a:pPr>
                        <a:lnSpc>
                          <a:spcPct val="100000"/>
                        </a:lnSpc>
                        <a:spcBef>
                          <a:spcPts val="10"/>
                        </a:spcBef>
                      </a:pPr>
                      <a:endParaRPr sz="950">
                        <a:latin typeface="Times New Roman"/>
                        <a:cs typeface="Times New Roman"/>
                      </a:endParaRPr>
                    </a:p>
                    <a:p>
                      <a:pPr marL="67945">
                        <a:lnSpc>
                          <a:spcPct val="100000"/>
                        </a:lnSpc>
                      </a:pPr>
                      <a:r>
                        <a:rPr sz="1000" dirty="0">
                          <a:latin typeface="Arial"/>
                          <a:cs typeface="Arial"/>
                        </a:rPr>
                        <a:t>Alt.</a:t>
                      </a:r>
                      <a:r>
                        <a:rPr sz="1000" spc="-20" dirty="0">
                          <a:latin typeface="Arial"/>
                          <a:cs typeface="Arial"/>
                        </a:rPr>
                        <a:t> </a:t>
                      </a:r>
                      <a:r>
                        <a:rPr sz="1000" dirty="0">
                          <a:latin typeface="Arial"/>
                          <a:cs typeface="Arial"/>
                        </a:rPr>
                        <a:t>944</a:t>
                      </a:r>
                      <a:r>
                        <a:rPr sz="1000" spc="-30" dirty="0">
                          <a:latin typeface="Arial"/>
                          <a:cs typeface="Arial"/>
                        </a:rPr>
                        <a:t> </a:t>
                      </a:r>
                      <a:r>
                        <a:rPr sz="1000" spc="-50" dirty="0">
                          <a:latin typeface="Arial"/>
                          <a:cs typeface="Arial"/>
                        </a:rPr>
                        <a:t>m</a:t>
                      </a:r>
                      <a:endParaRPr sz="100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p>
                      <a:pPr marL="68580">
                        <a:lnSpc>
                          <a:spcPct val="100000"/>
                        </a:lnSpc>
                        <a:spcBef>
                          <a:spcPts val="985"/>
                        </a:spcBef>
                      </a:pPr>
                      <a:r>
                        <a:rPr sz="1000" dirty="0">
                          <a:latin typeface="Arial"/>
                          <a:cs typeface="Arial"/>
                        </a:rPr>
                        <a:t>3</a:t>
                      </a:r>
                      <a:r>
                        <a:rPr sz="1000" spc="-20" dirty="0">
                          <a:latin typeface="Arial"/>
                          <a:cs typeface="Arial"/>
                        </a:rPr>
                        <a:t> </a:t>
                      </a:r>
                      <a:r>
                        <a:rPr sz="1000" dirty="0">
                          <a:latin typeface="Arial"/>
                          <a:cs typeface="Arial"/>
                        </a:rPr>
                        <a:t>153</a:t>
                      </a:r>
                      <a:r>
                        <a:rPr sz="1000" spc="-15" dirty="0">
                          <a:latin typeface="Arial"/>
                          <a:cs typeface="Arial"/>
                        </a:rPr>
                        <a:t> </a:t>
                      </a:r>
                      <a:r>
                        <a:rPr sz="1000" spc="-50" dirty="0">
                          <a:latin typeface="Arial"/>
                          <a:cs typeface="Arial"/>
                        </a:rPr>
                        <a:t>€</a:t>
                      </a:r>
                      <a:endParaRPr sz="1000">
                        <a:latin typeface="Arial"/>
                        <a:cs typeface="Arial"/>
                      </a:endParaRPr>
                    </a:p>
                    <a:p>
                      <a:pPr>
                        <a:lnSpc>
                          <a:spcPct val="100000"/>
                        </a:lnSpc>
                        <a:spcBef>
                          <a:spcPts val="10"/>
                        </a:spcBef>
                      </a:pPr>
                      <a:endParaRPr sz="950">
                        <a:latin typeface="Times New Roman"/>
                        <a:cs typeface="Times New Roman"/>
                      </a:endParaRPr>
                    </a:p>
                    <a:p>
                      <a:pPr marL="68580">
                        <a:lnSpc>
                          <a:spcPct val="100000"/>
                        </a:lnSpc>
                      </a:pPr>
                      <a:r>
                        <a:rPr sz="1000" spc="-25" dirty="0">
                          <a:latin typeface="Arial"/>
                          <a:cs typeface="Arial"/>
                        </a:rPr>
                        <a:t>Ou</a:t>
                      </a:r>
                      <a:endParaRPr sz="1000">
                        <a:latin typeface="Arial"/>
                        <a:cs typeface="Arial"/>
                      </a:endParaRPr>
                    </a:p>
                    <a:p>
                      <a:pPr>
                        <a:lnSpc>
                          <a:spcPct val="100000"/>
                        </a:lnSpc>
                        <a:spcBef>
                          <a:spcPts val="15"/>
                        </a:spcBef>
                      </a:pPr>
                      <a:endParaRPr sz="950">
                        <a:latin typeface="Times New Roman"/>
                        <a:cs typeface="Times New Roman"/>
                      </a:endParaRPr>
                    </a:p>
                    <a:p>
                      <a:pPr marL="68580">
                        <a:lnSpc>
                          <a:spcPct val="100000"/>
                        </a:lnSpc>
                      </a:pPr>
                      <a:r>
                        <a:rPr sz="1000" dirty="0">
                          <a:latin typeface="Arial"/>
                          <a:cs typeface="Arial"/>
                        </a:rPr>
                        <a:t>170</a:t>
                      </a:r>
                      <a:r>
                        <a:rPr sz="1000" spc="-25" dirty="0">
                          <a:latin typeface="Arial"/>
                          <a:cs typeface="Arial"/>
                        </a:rPr>
                        <a:t> </a:t>
                      </a:r>
                      <a:r>
                        <a:rPr sz="1000" dirty="0">
                          <a:latin typeface="Arial"/>
                          <a:cs typeface="Arial"/>
                        </a:rPr>
                        <a:t>250</a:t>
                      </a:r>
                      <a:r>
                        <a:rPr sz="1000" spc="-20" dirty="0">
                          <a:latin typeface="Arial"/>
                          <a:cs typeface="Arial"/>
                        </a:rPr>
                        <a:t> gdes</a:t>
                      </a:r>
                      <a:endParaRPr sz="10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p>
                      <a:pPr marL="67945">
                        <a:lnSpc>
                          <a:spcPct val="100000"/>
                        </a:lnSpc>
                        <a:spcBef>
                          <a:spcPts val="985"/>
                        </a:spcBef>
                      </a:pPr>
                      <a:r>
                        <a:rPr sz="1000" dirty="0">
                          <a:latin typeface="Arial"/>
                          <a:cs typeface="Arial"/>
                        </a:rPr>
                        <a:t>23</a:t>
                      </a:r>
                      <a:r>
                        <a:rPr sz="1000" spc="-30" dirty="0">
                          <a:latin typeface="Arial"/>
                          <a:cs typeface="Arial"/>
                        </a:rPr>
                        <a:t> </a:t>
                      </a:r>
                      <a:r>
                        <a:rPr sz="1000" spc="-25" dirty="0">
                          <a:latin typeface="Arial"/>
                          <a:cs typeface="Arial"/>
                        </a:rPr>
                        <a:t>m3</a:t>
                      </a:r>
                      <a:endParaRPr sz="1000">
                        <a:latin typeface="Arial"/>
                        <a:cs typeface="Arial"/>
                      </a:endParaRPr>
                    </a:p>
                    <a:p>
                      <a:pPr>
                        <a:lnSpc>
                          <a:spcPct val="100000"/>
                        </a:lnSpc>
                        <a:spcBef>
                          <a:spcPts val="10"/>
                        </a:spcBef>
                      </a:pPr>
                      <a:endParaRPr sz="950">
                        <a:latin typeface="Times New Roman"/>
                        <a:cs typeface="Times New Roman"/>
                      </a:endParaRPr>
                    </a:p>
                    <a:p>
                      <a:pPr marL="67945">
                        <a:lnSpc>
                          <a:spcPct val="100000"/>
                        </a:lnSpc>
                      </a:pPr>
                      <a:r>
                        <a:rPr sz="1000" spc="-25" dirty="0">
                          <a:latin typeface="Arial"/>
                          <a:cs typeface="Arial"/>
                        </a:rPr>
                        <a:t>Ou</a:t>
                      </a:r>
                      <a:endParaRPr sz="1000">
                        <a:latin typeface="Arial"/>
                        <a:cs typeface="Arial"/>
                      </a:endParaRPr>
                    </a:p>
                    <a:p>
                      <a:pPr>
                        <a:lnSpc>
                          <a:spcPct val="100000"/>
                        </a:lnSpc>
                        <a:spcBef>
                          <a:spcPts val="15"/>
                        </a:spcBef>
                      </a:pPr>
                      <a:endParaRPr sz="950">
                        <a:latin typeface="Times New Roman"/>
                        <a:cs typeface="Times New Roman"/>
                      </a:endParaRPr>
                    </a:p>
                    <a:p>
                      <a:pPr marL="67945">
                        <a:lnSpc>
                          <a:spcPct val="100000"/>
                        </a:lnSpc>
                      </a:pPr>
                      <a:r>
                        <a:rPr sz="1000" dirty="0">
                          <a:latin typeface="Arial"/>
                          <a:cs typeface="Arial"/>
                        </a:rPr>
                        <a:t>6</a:t>
                      </a:r>
                      <a:r>
                        <a:rPr sz="1000" spc="-20" dirty="0">
                          <a:latin typeface="Arial"/>
                          <a:cs typeface="Arial"/>
                        </a:rPr>
                        <a:t> </a:t>
                      </a:r>
                      <a:r>
                        <a:rPr sz="1000" dirty="0">
                          <a:latin typeface="Arial"/>
                          <a:cs typeface="Arial"/>
                        </a:rPr>
                        <a:t>085</a:t>
                      </a:r>
                      <a:r>
                        <a:rPr sz="1000" spc="-15" dirty="0">
                          <a:latin typeface="Arial"/>
                          <a:cs typeface="Arial"/>
                        </a:rPr>
                        <a:t> </a:t>
                      </a:r>
                      <a:r>
                        <a:rPr sz="1000" spc="-25" dirty="0">
                          <a:latin typeface="Arial"/>
                          <a:cs typeface="Arial"/>
                        </a:rPr>
                        <a:t>gal</a:t>
                      </a:r>
                      <a:endParaRPr sz="10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p>
                      <a:pPr marL="67945">
                        <a:lnSpc>
                          <a:spcPct val="100000"/>
                        </a:lnSpc>
                        <a:spcBef>
                          <a:spcPts val="985"/>
                        </a:spcBef>
                      </a:pPr>
                      <a:r>
                        <a:rPr sz="1000" dirty="0">
                          <a:latin typeface="Arial"/>
                          <a:cs typeface="Arial"/>
                        </a:rPr>
                        <a:t>590</a:t>
                      </a:r>
                      <a:r>
                        <a:rPr sz="1000" spc="-25" dirty="0">
                          <a:latin typeface="Arial"/>
                          <a:cs typeface="Arial"/>
                        </a:rPr>
                        <a:t> m3</a:t>
                      </a:r>
                      <a:endParaRPr sz="10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1214843">
                <a:tc>
                  <a:txBody>
                    <a:bodyPr/>
                    <a:lstStyle/>
                    <a:p>
                      <a:pPr>
                        <a:lnSpc>
                          <a:spcPct val="100000"/>
                        </a:lnSpc>
                        <a:spcBef>
                          <a:spcPts val="5"/>
                        </a:spcBef>
                      </a:pPr>
                      <a:endParaRPr sz="950" dirty="0">
                        <a:latin typeface="Times New Roman"/>
                        <a:cs typeface="Times New Roman"/>
                      </a:endParaRPr>
                    </a:p>
                    <a:p>
                      <a:pPr marL="67945">
                        <a:lnSpc>
                          <a:spcPct val="100000"/>
                        </a:lnSpc>
                        <a:spcBef>
                          <a:spcPts val="5"/>
                        </a:spcBef>
                      </a:pPr>
                      <a:r>
                        <a:rPr sz="1000" spc="-25" dirty="0">
                          <a:latin typeface="Arial"/>
                          <a:cs typeface="Arial"/>
                        </a:rPr>
                        <a:t>SB3</a:t>
                      </a:r>
                      <a:r>
                        <a:rPr lang="fr-FR" sz="1000" spc="-25" dirty="0">
                          <a:latin typeface="Arial"/>
                          <a:cs typeface="Arial"/>
                        </a:rPr>
                        <a:t> </a:t>
                      </a:r>
                      <a:r>
                        <a:rPr lang="fr-FR" sz="1000" spc="-25" dirty="0" err="1">
                          <a:latin typeface="Arial"/>
                          <a:cs typeface="Arial"/>
                        </a:rPr>
                        <a:t>Bakwas</a:t>
                      </a:r>
                      <a:endParaRPr sz="1000" dirty="0">
                        <a:latin typeface="Arial"/>
                        <a:cs typeface="Arial"/>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30"/>
                        </a:spcBef>
                      </a:pPr>
                      <a:endParaRPr sz="1000">
                        <a:latin typeface="Times New Roman"/>
                        <a:cs typeface="Times New Roman"/>
                      </a:endParaRPr>
                    </a:p>
                    <a:p>
                      <a:pPr marL="69850" marR="149860">
                        <a:lnSpc>
                          <a:spcPts val="1150"/>
                        </a:lnSpc>
                      </a:pPr>
                      <a:r>
                        <a:rPr sz="1000" spc="-10" dirty="0">
                          <a:latin typeface="Arial"/>
                          <a:cs typeface="Arial"/>
                        </a:rPr>
                        <a:t>Juillet Septembre </a:t>
                      </a:r>
                      <a:r>
                        <a:rPr sz="1000" spc="-20" dirty="0">
                          <a:latin typeface="Arial"/>
                          <a:cs typeface="Arial"/>
                        </a:rPr>
                        <a:t>2013</a:t>
                      </a:r>
                      <a:endParaRPr sz="1000">
                        <a:latin typeface="Arial"/>
                        <a:cs typeface="Arial"/>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5"/>
                        </a:spcBef>
                      </a:pPr>
                      <a:endParaRPr sz="950">
                        <a:latin typeface="Times New Roman"/>
                        <a:cs typeface="Times New Roman"/>
                      </a:endParaRPr>
                    </a:p>
                    <a:p>
                      <a:pPr marL="67945">
                        <a:lnSpc>
                          <a:spcPts val="1175"/>
                        </a:lnSpc>
                        <a:spcBef>
                          <a:spcPts val="5"/>
                        </a:spcBef>
                      </a:pPr>
                      <a:r>
                        <a:rPr sz="1000" dirty="0">
                          <a:latin typeface="Arial"/>
                          <a:cs typeface="Arial"/>
                        </a:rPr>
                        <a:t>N</a:t>
                      </a:r>
                      <a:r>
                        <a:rPr sz="1000" spc="-15" dirty="0">
                          <a:latin typeface="Arial"/>
                          <a:cs typeface="Arial"/>
                        </a:rPr>
                        <a:t> </a:t>
                      </a:r>
                      <a:r>
                        <a:rPr sz="1000" spc="-10" dirty="0">
                          <a:latin typeface="Arial"/>
                          <a:cs typeface="Arial"/>
                        </a:rPr>
                        <a:t>18°24,366</a:t>
                      </a:r>
                      <a:endParaRPr sz="1000">
                        <a:latin typeface="Arial"/>
                        <a:cs typeface="Arial"/>
                      </a:endParaRPr>
                    </a:p>
                    <a:p>
                      <a:pPr marL="67945">
                        <a:lnSpc>
                          <a:spcPts val="1175"/>
                        </a:lnSpc>
                      </a:pPr>
                      <a:r>
                        <a:rPr sz="1000" dirty="0">
                          <a:latin typeface="Arial"/>
                          <a:cs typeface="Arial"/>
                        </a:rPr>
                        <a:t>W</a:t>
                      </a:r>
                      <a:r>
                        <a:rPr sz="1000" spc="-20" dirty="0">
                          <a:latin typeface="Arial"/>
                          <a:cs typeface="Arial"/>
                        </a:rPr>
                        <a:t> </a:t>
                      </a:r>
                      <a:r>
                        <a:rPr sz="1000" spc="-10" dirty="0">
                          <a:latin typeface="Arial"/>
                          <a:cs typeface="Arial"/>
                        </a:rPr>
                        <a:t>73°13,664</a:t>
                      </a:r>
                      <a:endParaRPr sz="1000">
                        <a:latin typeface="Arial"/>
                        <a:cs typeface="Arial"/>
                      </a:endParaRPr>
                    </a:p>
                    <a:p>
                      <a:pPr>
                        <a:lnSpc>
                          <a:spcPct val="100000"/>
                        </a:lnSpc>
                        <a:spcBef>
                          <a:spcPts val="10"/>
                        </a:spcBef>
                      </a:pPr>
                      <a:endParaRPr sz="950">
                        <a:latin typeface="Times New Roman"/>
                        <a:cs typeface="Times New Roman"/>
                      </a:endParaRPr>
                    </a:p>
                    <a:p>
                      <a:pPr marL="67945">
                        <a:lnSpc>
                          <a:spcPct val="100000"/>
                        </a:lnSpc>
                      </a:pPr>
                      <a:r>
                        <a:rPr sz="1000" dirty="0">
                          <a:latin typeface="Arial"/>
                          <a:cs typeface="Arial"/>
                        </a:rPr>
                        <a:t>Alt.</a:t>
                      </a:r>
                      <a:r>
                        <a:rPr sz="1000" spc="-25" dirty="0">
                          <a:latin typeface="Arial"/>
                          <a:cs typeface="Arial"/>
                        </a:rPr>
                        <a:t> </a:t>
                      </a:r>
                      <a:r>
                        <a:rPr sz="1000" spc="-20" dirty="0">
                          <a:latin typeface="Arial"/>
                          <a:cs typeface="Arial"/>
                        </a:rPr>
                        <a:t>930m</a:t>
                      </a:r>
                      <a:endParaRPr sz="1000">
                        <a:latin typeface="Arial"/>
                        <a:cs typeface="Arial"/>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p>
                      <a:pPr marL="68580">
                        <a:lnSpc>
                          <a:spcPct val="100000"/>
                        </a:lnSpc>
                        <a:spcBef>
                          <a:spcPts val="990"/>
                        </a:spcBef>
                      </a:pPr>
                      <a:r>
                        <a:rPr sz="1000" dirty="0">
                          <a:latin typeface="Arial"/>
                          <a:cs typeface="Arial"/>
                        </a:rPr>
                        <a:t>5</a:t>
                      </a:r>
                      <a:r>
                        <a:rPr sz="1000" spc="-20" dirty="0">
                          <a:latin typeface="Arial"/>
                          <a:cs typeface="Arial"/>
                        </a:rPr>
                        <a:t> </a:t>
                      </a:r>
                      <a:r>
                        <a:rPr sz="1000" dirty="0">
                          <a:latin typeface="Arial"/>
                          <a:cs typeface="Arial"/>
                        </a:rPr>
                        <a:t>188</a:t>
                      </a:r>
                      <a:r>
                        <a:rPr sz="1000" spc="-15" dirty="0">
                          <a:latin typeface="Arial"/>
                          <a:cs typeface="Arial"/>
                        </a:rPr>
                        <a:t> </a:t>
                      </a:r>
                      <a:r>
                        <a:rPr sz="1000" spc="-50" dirty="0">
                          <a:latin typeface="Arial"/>
                          <a:cs typeface="Arial"/>
                        </a:rPr>
                        <a:t>€</a:t>
                      </a:r>
                      <a:endParaRPr sz="1000">
                        <a:latin typeface="Arial"/>
                        <a:cs typeface="Arial"/>
                      </a:endParaRPr>
                    </a:p>
                    <a:p>
                      <a:pPr>
                        <a:lnSpc>
                          <a:spcPct val="100000"/>
                        </a:lnSpc>
                        <a:spcBef>
                          <a:spcPts val="10"/>
                        </a:spcBef>
                      </a:pPr>
                      <a:endParaRPr sz="950">
                        <a:latin typeface="Times New Roman"/>
                        <a:cs typeface="Times New Roman"/>
                      </a:endParaRPr>
                    </a:p>
                    <a:p>
                      <a:pPr marL="68580">
                        <a:lnSpc>
                          <a:spcPct val="100000"/>
                        </a:lnSpc>
                      </a:pPr>
                      <a:r>
                        <a:rPr sz="1000" spc="-25" dirty="0">
                          <a:latin typeface="Arial"/>
                          <a:cs typeface="Arial"/>
                        </a:rPr>
                        <a:t>Ou</a:t>
                      </a:r>
                      <a:endParaRPr sz="1000">
                        <a:latin typeface="Arial"/>
                        <a:cs typeface="Arial"/>
                      </a:endParaRPr>
                    </a:p>
                    <a:p>
                      <a:pPr>
                        <a:lnSpc>
                          <a:spcPct val="100000"/>
                        </a:lnSpc>
                        <a:spcBef>
                          <a:spcPts val="10"/>
                        </a:spcBef>
                      </a:pPr>
                      <a:endParaRPr sz="950">
                        <a:latin typeface="Times New Roman"/>
                        <a:cs typeface="Times New Roman"/>
                      </a:endParaRPr>
                    </a:p>
                    <a:p>
                      <a:pPr marL="68580">
                        <a:lnSpc>
                          <a:spcPct val="100000"/>
                        </a:lnSpc>
                      </a:pPr>
                      <a:r>
                        <a:rPr sz="1000" dirty="0">
                          <a:latin typeface="Arial"/>
                          <a:cs typeface="Arial"/>
                        </a:rPr>
                        <a:t>280</a:t>
                      </a:r>
                      <a:r>
                        <a:rPr sz="1000" spc="-25" dirty="0">
                          <a:latin typeface="Arial"/>
                          <a:cs typeface="Arial"/>
                        </a:rPr>
                        <a:t> </a:t>
                      </a:r>
                      <a:r>
                        <a:rPr sz="1000" dirty="0">
                          <a:latin typeface="Arial"/>
                          <a:cs typeface="Arial"/>
                        </a:rPr>
                        <a:t>150</a:t>
                      </a:r>
                      <a:r>
                        <a:rPr sz="1000" spc="-20" dirty="0">
                          <a:latin typeface="Arial"/>
                          <a:cs typeface="Arial"/>
                        </a:rPr>
                        <a:t> gdes</a:t>
                      </a:r>
                      <a:endParaRPr sz="10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p>
                      <a:pPr marL="67945">
                        <a:lnSpc>
                          <a:spcPct val="100000"/>
                        </a:lnSpc>
                        <a:spcBef>
                          <a:spcPts val="990"/>
                        </a:spcBef>
                      </a:pPr>
                      <a:r>
                        <a:rPr sz="1000" dirty="0">
                          <a:latin typeface="Arial"/>
                          <a:cs typeface="Arial"/>
                        </a:rPr>
                        <a:t>48</a:t>
                      </a:r>
                      <a:r>
                        <a:rPr sz="1000" spc="-30" dirty="0">
                          <a:latin typeface="Arial"/>
                          <a:cs typeface="Arial"/>
                        </a:rPr>
                        <a:t> </a:t>
                      </a:r>
                      <a:r>
                        <a:rPr sz="1000" spc="-25" dirty="0">
                          <a:latin typeface="Arial"/>
                          <a:cs typeface="Arial"/>
                        </a:rPr>
                        <a:t>m3</a:t>
                      </a:r>
                      <a:endParaRPr sz="1000">
                        <a:latin typeface="Arial"/>
                        <a:cs typeface="Arial"/>
                      </a:endParaRPr>
                    </a:p>
                    <a:p>
                      <a:pPr>
                        <a:lnSpc>
                          <a:spcPct val="100000"/>
                        </a:lnSpc>
                        <a:spcBef>
                          <a:spcPts val="10"/>
                        </a:spcBef>
                      </a:pPr>
                      <a:endParaRPr sz="950">
                        <a:latin typeface="Times New Roman"/>
                        <a:cs typeface="Times New Roman"/>
                      </a:endParaRPr>
                    </a:p>
                    <a:p>
                      <a:pPr marL="67945">
                        <a:lnSpc>
                          <a:spcPct val="100000"/>
                        </a:lnSpc>
                      </a:pPr>
                      <a:r>
                        <a:rPr sz="1000" spc="-25" dirty="0">
                          <a:latin typeface="Arial"/>
                          <a:cs typeface="Arial"/>
                        </a:rPr>
                        <a:t>Ou</a:t>
                      </a:r>
                      <a:endParaRPr sz="1000">
                        <a:latin typeface="Arial"/>
                        <a:cs typeface="Arial"/>
                      </a:endParaRPr>
                    </a:p>
                    <a:p>
                      <a:pPr>
                        <a:lnSpc>
                          <a:spcPct val="100000"/>
                        </a:lnSpc>
                        <a:spcBef>
                          <a:spcPts val="10"/>
                        </a:spcBef>
                      </a:pPr>
                      <a:endParaRPr sz="950">
                        <a:latin typeface="Times New Roman"/>
                        <a:cs typeface="Times New Roman"/>
                      </a:endParaRPr>
                    </a:p>
                    <a:p>
                      <a:pPr marL="67945">
                        <a:lnSpc>
                          <a:spcPct val="100000"/>
                        </a:lnSpc>
                      </a:pPr>
                      <a:r>
                        <a:rPr sz="1000" dirty="0">
                          <a:latin typeface="Arial"/>
                          <a:cs typeface="Arial"/>
                        </a:rPr>
                        <a:t>12</a:t>
                      </a:r>
                      <a:r>
                        <a:rPr sz="1000" spc="-25" dirty="0">
                          <a:latin typeface="Arial"/>
                          <a:cs typeface="Arial"/>
                        </a:rPr>
                        <a:t> </a:t>
                      </a:r>
                      <a:r>
                        <a:rPr sz="1000" dirty="0">
                          <a:latin typeface="Arial"/>
                          <a:cs typeface="Arial"/>
                        </a:rPr>
                        <a:t>682</a:t>
                      </a:r>
                      <a:r>
                        <a:rPr sz="1000" spc="-20" dirty="0">
                          <a:latin typeface="Arial"/>
                          <a:cs typeface="Arial"/>
                        </a:rPr>
                        <a:t> </a:t>
                      </a:r>
                      <a:r>
                        <a:rPr sz="1000" spc="-25" dirty="0">
                          <a:latin typeface="Arial"/>
                          <a:cs typeface="Arial"/>
                        </a:rPr>
                        <a:t>gal</a:t>
                      </a:r>
                      <a:endParaRPr sz="10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p>
                      <a:pPr marL="67945">
                        <a:lnSpc>
                          <a:spcPct val="100000"/>
                        </a:lnSpc>
                        <a:spcBef>
                          <a:spcPts val="990"/>
                        </a:spcBef>
                      </a:pPr>
                      <a:r>
                        <a:rPr sz="1000" dirty="0">
                          <a:latin typeface="Arial"/>
                          <a:cs typeface="Arial"/>
                        </a:rPr>
                        <a:t>1</a:t>
                      </a:r>
                      <a:r>
                        <a:rPr sz="1000" spc="-20" dirty="0">
                          <a:latin typeface="Arial"/>
                          <a:cs typeface="Arial"/>
                        </a:rPr>
                        <a:t> </a:t>
                      </a:r>
                      <a:r>
                        <a:rPr sz="1000" dirty="0">
                          <a:latin typeface="Arial"/>
                          <a:cs typeface="Arial"/>
                        </a:rPr>
                        <a:t>550</a:t>
                      </a:r>
                      <a:r>
                        <a:rPr sz="1000" spc="-15" dirty="0">
                          <a:latin typeface="Arial"/>
                          <a:cs typeface="Arial"/>
                        </a:rPr>
                        <a:t> </a:t>
                      </a:r>
                      <a:r>
                        <a:rPr sz="1000" spc="-25" dirty="0">
                          <a:latin typeface="Arial"/>
                          <a:cs typeface="Arial"/>
                        </a:rPr>
                        <a:t>m3</a:t>
                      </a:r>
                      <a:endParaRPr sz="10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1368013">
                <a:tc>
                  <a:txBody>
                    <a:bodyPr/>
                    <a:lstStyle/>
                    <a:p>
                      <a:pPr>
                        <a:lnSpc>
                          <a:spcPct val="100000"/>
                        </a:lnSpc>
                        <a:spcBef>
                          <a:spcPts val="15"/>
                        </a:spcBef>
                      </a:pPr>
                      <a:endParaRPr sz="950" dirty="0">
                        <a:latin typeface="Times New Roman"/>
                        <a:cs typeface="Times New Roman"/>
                      </a:endParaRPr>
                    </a:p>
                    <a:p>
                      <a:pPr marL="67945">
                        <a:lnSpc>
                          <a:spcPct val="100000"/>
                        </a:lnSpc>
                        <a:spcBef>
                          <a:spcPts val="5"/>
                        </a:spcBef>
                      </a:pPr>
                      <a:r>
                        <a:rPr sz="1000" spc="-25" dirty="0">
                          <a:latin typeface="Arial"/>
                          <a:cs typeface="Arial"/>
                        </a:rPr>
                        <a:t>SB4</a:t>
                      </a:r>
                      <a:r>
                        <a:rPr lang="fr-FR" sz="1000" spc="-25" dirty="0">
                          <a:latin typeface="Arial"/>
                          <a:cs typeface="Arial"/>
                        </a:rPr>
                        <a:t> </a:t>
                      </a:r>
                      <a:r>
                        <a:rPr lang="fr-FR" sz="1000" spc="-25" dirty="0" err="1">
                          <a:latin typeface="Arial"/>
                          <a:cs typeface="Arial"/>
                        </a:rPr>
                        <a:t>Bakwas</a:t>
                      </a:r>
                      <a:endParaRPr sz="1000" dirty="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40"/>
                        </a:spcBef>
                      </a:pPr>
                      <a:endParaRPr sz="1000">
                        <a:latin typeface="Times New Roman"/>
                        <a:cs typeface="Times New Roman"/>
                      </a:endParaRPr>
                    </a:p>
                    <a:p>
                      <a:pPr marL="69850" marR="171450">
                        <a:lnSpc>
                          <a:spcPts val="1150"/>
                        </a:lnSpc>
                      </a:pPr>
                      <a:r>
                        <a:rPr sz="1000" spc="-10" dirty="0">
                          <a:latin typeface="Arial"/>
                          <a:cs typeface="Arial"/>
                        </a:rPr>
                        <a:t>Août. septembre </a:t>
                      </a:r>
                      <a:r>
                        <a:rPr sz="1000" spc="-20" dirty="0">
                          <a:latin typeface="Arial"/>
                          <a:cs typeface="Arial"/>
                        </a:rPr>
                        <a:t>2013</a:t>
                      </a:r>
                      <a:endParaRPr sz="1000">
                        <a:latin typeface="Arial"/>
                        <a:cs typeface="Arial"/>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5"/>
                        </a:spcBef>
                      </a:pPr>
                      <a:endParaRPr sz="950">
                        <a:latin typeface="Times New Roman"/>
                        <a:cs typeface="Times New Roman"/>
                      </a:endParaRPr>
                    </a:p>
                    <a:p>
                      <a:pPr marL="67945">
                        <a:lnSpc>
                          <a:spcPts val="1175"/>
                        </a:lnSpc>
                        <a:spcBef>
                          <a:spcPts val="5"/>
                        </a:spcBef>
                      </a:pPr>
                      <a:r>
                        <a:rPr sz="1000" dirty="0">
                          <a:latin typeface="Arial"/>
                          <a:cs typeface="Arial"/>
                        </a:rPr>
                        <a:t>N</a:t>
                      </a:r>
                      <a:r>
                        <a:rPr sz="1000" spc="-15" dirty="0">
                          <a:latin typeface="Arial"/>
                          <a:cs typeface="Arial"/>
                        </a:rPr>
                        <a:t> </a:t>
                      </a:r>
                      <a:r>
                        <a:rPr sz="1000" spc="-10" dirty="0">
                          <a:latin typeface="Arial"/>
                          <a:cs typeface="Arial"/>
                        </a:rPr>
                        <a:t>18°24,272</a:t>
                      </a:r>
                      <a:endParaRPr sz="1000">
                        <a:latin typeface="Arial"/>
                        <a:cs typeface="Arial"/>
                      </a:endParaRPr>
                    </a:p>
                    <a:p>
                      <a:pPr marL="67945">
                        <a:lnSpc>
                          <a:spcPts val="1175"/>
                        </a:lnSpc>
                      </a:pPr>
                      <a:r>
                        <a:rPr sz="1000" dirty="0">
                          <a:latin typeface="Arial"/>
                          <a:cs typeface="Arial"/>
                        </a:rPr>
                        <a:t>W</a:t>
                      </a:r>
                      <a:r>
                        <a:rPr sz="1000" spc="-20" dirty="0">
                          <a:latin typeface="Arial"/>
                          <a:cs typeface="Arial"/>
                        </a:rPr>
                        <a:t> </a:t>
                      </a:r>
                      <a:r>
                        <a:rPr sz="1000" dirty="0">
                          <a:latin typeface="Arial"/>
                          <a:cs typeface="Arial"/>
                        </a:rPr>
                        <a:t>73°</a:t>
                      </a:r>
                      <a:r>
                        <a:rPr sz="1000" spc="-15" dirty="0">
                          <a:latin typeface="Arial"/>
                          <a:cs typeface="Arial"/>
                        </a:rPr>
                        <a:t> </a:t>
                      </a:r>
                      <a:r>
                        <a:rPr sz="1000" spc="-10" dirty="0">
                          <a:latin typeface="Arial"/>
                          <a:cs typeface="Arial"/>
                        </a:rPr>
                        <a:t>13,229</a:t>
                      </a:r>
                      <a:endParaRPr sz="1000">
                        <a:latin typeface="Arial"/>
                        <a:cs typeface="Arial"/>
                      </a:endParaRPr>
                    </a:p>
                    <a:p>
                      <a:pPr>
                        <a:lnSpc>
                          <a:spcPct val="100000"/>
                        </a:lnSpc>
                        <a:spcBef>
                          <a:spcPts val="10"/>
                        </a:spcBef>
                      </a:pPr>
                      <a:endParaRPr sz="950">
                        <a:latin typeface="Times New Roman"/>
                        <a:cs typeface="Times New Roman"/>
                      </a:endParaRPr>
                    </a:p>
                    <a:p>
                      <a:pPr marL="67945">
                        <a:lnSpc>
                          <a:spcPct val="100000"/>
                        </a:lnSpc>
                      </a:pPr>
                      <a:r>
                        <a:rPr sz="1000" spc="-10" dirty="0">
                          <a:latin typeface="Arial"/>
                          <a:cs typeface="Arial"/>
                        </a:rPr>
                        <a:t>Alt.920m</a:t>
                      </a:r>
                      <a:endParaRPr sz="100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spcBef>
                          <a:spcPts val="20"/>
                        </a:spcBef>
                      </a:pPr>
                      <a:endParaRPr sz="850">
                        <a:latin typeface="Times New Roman"/>
                        <a:cs typeface="Times New Roman"/>
                      </a:endParaRPr>
                    </a:p>
                    <a:p>
                      <a:pPr marL="68580">
                        <a:lnSpc>
                          <a:spcPct val="100000"/>
                        </a:lnSpc>
                      </a:pPr>
                      <a:r>
                        <a:rPr sz="1000" dirty="0">
                          <a:latin typeface="Arial"/>
                          <a:cs typeface="Arial"/>
                        </a:rPr>
                        <a:t>4</a:t>
                      </a:r>
                      <a:r>
                        <a:rPr sz="1000" spc="-20" dirty="0">
                          <a:latin typeface="Arial"/>
                          <a:cs typeface="Arial"/>
                        </a:rPr>
                        <a:t> </a:t>
                      </a:r>
                      <a:r>
                        <a:rPr sz="1000" dirty="0">
                          <a:latin typeface="Arial"/>
                          <a:cs typeface="Arial"/>
                        </a:rPr>
                        <a:t>402</a:t>
                      </a:r>
                      <a:r>
                        <a:rPr sz="1000" spc="-15" dirty="0">
                          <a:latin typeface="Arial"/>
                          <a:cs typeface="Arial"/>
                        </a:rPr>
                        <a:t> </a:t>
                      </a:r>
                      <a:r>
                        <a:rPr sz="1000" spc="-50" dirty="0">
                          <a:latin typeface="Arial"/>
                          <a:cs typeface="Arial"/>
                        </a:rPr>
                        <a:t>€</a:t>
                      </a:r>
                      <a:endParaRPr sz="1000">
                        <a:latin typeface="Arial"/>
                        <a:cs typeface="Arial"/>
                      </a:endParaRPr>
                    </a:p>
                    <a:p>
                      <a:pPr>
                        <a:lnSpc>
                          <a:spcPct val="100000"/>
                        </a:lnSpc>
                        <a:spcBef>
                          <a:spcPts val="10"/>
                        </a:spcBef>
                      </a:pPr>
                      <a:endParaRPr sz="950">
                        <a:latin typeface="Times New Roman"/>
                        <a:cs typeface="Times New Roman"/>
                      </a:endParaRPr>
                    </a:p>
                    <a:p>
                      <a:pPr marL="68580">
                        <a:lnSpc>
                          <a:spcPct val="100000"/>
                        </a:lnSpc>
                      </a:pPr>
                      <a:r>
                        <a:rPr sz="1000" spc="-25" dirty="0">
                          <a:latin typeface="Arial"/>
                          <a:cs typeface="Arial"/>
                        </a:rPr>
                        <a:t>ou</a:t>
                      </a:r>
                      <a:endParaRPr sz="1000">
                        <a:latin typeface="Arial"/>
                        <a:cs typeface="Arial"/>
                      </a:endParaRPr>
                    </a:p>
                    <a:p>
                      <a:pPr>
                        <a:lnSpc>
                          <a:spcPct val="100000"/>
                        </a:lnSpc>
                        <a:spcBef>
                          <a:spcPts val="5"/>
                        </a:spcBef>
                      </a:pPr>
                      <a:endParaRPr sz="950">
                        <a:latin typeface="Times New Roman"/>
                        <a:cs typeface="Times New Roman"/>
                      </a:endParaRPr>
                    </a:p>
                    <a:p>
                      <a:pPr marL="68580">
                        <a:lnSpc>
                          <a:spcPct val="100000"/>
                        </a:lnSpc>
                      </a:pPr>
                      <a:r>
                        <a:rPr sz="1000" dirty="0">
                          <a:latin typeface="Arial"/>
                          <a:cs typeface="Arial"/>
                        </a:rPr>
                        <a:t>237</a:t>
                      </a:r>
                      <a:r>
                        <a:rPr sz="1000" spc="-25" dirty="0">
                          <a:latin typeface="Arial"/>
                          <a:cs typeface="Arial"/>
                        </a:rPr>
                        <a:t> </a:t>
                      </a:r>
                      <a:r>
                        <a:rPr sz="1000" dirty="0">
                          <a:latin typeface="Arial"/>
                          <a:cs typeface="Arial"/>
                        </a:rPr>
                        <a:t>725</a:t>
                      </a:r>
                      <a:r>
                        <a:rPr sz="1000" spc="-20" dirty="0">
                          <a:latin typeface="Arial"/>
                          <a:cs typeface="Arial"/>
                        </a:rPr>
                        <a:t> gdes</a:t>
                      </a:r>
                      <a:endParaRPr sz="10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spcBef>
                          <a:spcPts val="20"/>
                        </a:spcBef>
                      </a:pPr>
                      <a:endParaRPr sz="850">
                        <a:latin typeface="Times New Roman"/>
                        <a:cs typeface="Times New Roman"/>
                      </a:endParaRPr>
                    </a:p>
                    <a:p>
                      <a:pPr marL="67945">
                        <a:lnSpc>
                          <a:spcPct val="100000"/>
                        </a:lnSpc>
                      </a:pPr>
                      <a:r>
                        <a:rPr sz="1000" dirty="0">
                          <a:latin typeface="Arial"/>
                          <a:cs typeface="Arial"/>
                        </a:rPr>
                        <a:t>50</a:t>
                      </a:r>
                      <a:r>
                        <a:rPr sz="1000" spc="-30" dirty="0">
                          <a:latin typeface="Arial"/>
                          <a:cs typeface="Arial"/>
                        </a:rPr>
                        <a:t> </a:t>
                      </a:r>
                      <a:r>
                        <a:rPr sz="1000" spc="-25" dirty="0">
                          <a:latin typeface="Arial"/>
                          <a:cs typeface="Arial"/>
                        </a:rPr>
                        <a:t>m3</a:t>
                      </a:r>
                      <a:endParaRPr sz="1000">
                        <a:latin typeface="Arial"/>
                        <a:cs typeface="Arial"/>
                      </a:endParaRPr>
                    </a:p>
                    <a:p>
                      <a:pPr>
                        <a:lnSpc>
                          <a:spcPct val="100000"/>
                        </a:lnSpc>
                        <a:spcBef>
                          <a:spcPts val="10"/>
                        </a:spcBef>
                      </a:pPr>
                      <a:endParaRPr sz="950">
                        <a:latin typeface="Times New Roman"/>
                        <a:cs typeface="Times New Roman"/>
                      </a:endParaRPr>
                    </a:p>
                    <a:p>
                      <a:pPr marL="67945">
                        <a:lnSpc>
                          <a:spcPct val="100000"/>
                        </a:lnSpc>
                      </a:pPr>
                      <a:r>
                        <a:rPr sz="1000" spc="-25" dirty="0">
                          <a:latin typeface="Arial"/>
                          <a:cs typeface="Arial"/>
                        </a:rPr>
                        <a:t>Ou</a:t>
                      </a:r>
                      <a:endParaRPr sz="1000">
                        <a:latin typeface="Arial"/>
                        <a:cs typeface="Arial"/>
                      </a:endParaRPr>
                    </a:p>
                    <a:p>
                      <a:pPr>
                        <a:lnSpc>
                          <a:spcPct val="100000"/>
                        </a:lnSpc>
                        <a:spcBef>
                          <a:spcPts val="5"/>
                        </a:spcBef>
                      </a:pPr>
                      <a:endParaRPr sz="950">
                        <a:latin typeface="Times New Roman"/>
                        <a:cs typeface="Times New Roman"/>
                      </a:endParaRPr>
                    </a:p>
                    <a:p>
                      <a:pPr marL="67945">
                        <a:lnSpc>
                          <a:spcPct val="100000"/>
                        </a:lnSpc>
                      </a:pPr>
                      <a:r>
                        <a:rPr sz="1000" dirty="0">
                          <a:latin typeface="Arial"/>
                          <a:cs typeface="Arial"/>
                        </a:rPr>
                        <a:t>13</a:t>
                      </a:r>
                      <a:r>
                        <a:rPr sz="1000" spc="-25" dirty="0">
                          <a:latin typeface="Arial"/>
                          <a:cs typeface="Arial"/>
                        </a:rPr>
                        <a:t> </a:t>
                      </a:r>
                      <a:r>
                        <a:rPr sz="1000" dirty="0">
                          <a:latin typeface="Arial"/>
                          <a:cs typeface="Arial"/>
                        </a:rPr>
                        <a:t>210</a:t>
                      </a:r>
                      <a:r>
                        <a:rPr sz="1000" spc="-25" dirty="0">
                          <a:latin typeface="Arial"/>
                          <a:cs typeface="Arial"/>
                        </a:rPr>
                        <a:t> gal</a:t>
                      </a:r>
                      <a:endParaRPr sz="10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spcBef>
                          <a:spcPts val="20"/>
                        </a:spcBef>
                      </a:pPr>
                      <a:endParaRPr sz="850">
                        <a:latin typeface="Times New Roman"/>
                        <a:cs typeface="Times New Roman"/>
                      </a:endParaRPr>
                    </a:p>
                    <a:p>
                      <a:pPr marL="67945">
                        <a:lnSpc>
                          <a:spcPct val="100000"/>
                        </a:lnSpc>
                      </a:pPr>
                      <a:r>
                        <a:rPr sz="1000" dirty="0">
                          <a:latin typeface="Arial"/>
                          <a:cs typeface="Arial"/>
                        </a:rPr>
                        <a:t>2</a:t>
                      </a:r>
                      <a:r>
                        <a:rPr sz="1000" spc="-20" dirty="0">
                          <a:latin typeface="Arial"/>
                          <a:cs typeface="Arial"/>
                        </a:rPr>
                        <a:t> </a:t>
                      </a:r>
                      <a:r>
                        <a:rPr sz="1000" dirty="0">
                          <a:latin typeface="Arial"/>
                          <a:cs typeface="Arial"/>
                        </a:rPr>
                        <a:t>520</a:t>
                      </a:r>
                      <a:r>
                        <a:rPr sz="1000" spc="-15" dirty="0">
                          <a:latin typeface="Arial"/>
                          <a:cs typeface="Arial"/>
                        </a:rPr>
                        <a:t> </a:t>
                      </a:r>
                      <a:r>
                        <a:rPr sz="1000" spc="-25" dirty="0">
                          <a:latin typeface="Arial"/>
                          <a:cs typeface="Arial"/>
                        </a:rPr>
                        <a:t>m3</a:t>
                      </a:r>
                      <a:endParaRPr sz="10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913104">
                <a:tc>
                  <a:txBody>
                    <a:bodyPr/>
                    <a:lstStyle/>
                    <a:p>
                      <a:pPr>
                        <a:lnSpc>
                          <a:spcPct val="100000"/>
                        </a:lnSpc>
                        <a:spcBef>
                          <a:spcPts val="15"/>
                        </a:spcBef>
                      </a:pPr>
                      <a:endParaRPr sz="950" dirty="0">
                        <a:latin typeface="Times New Roman"/>
                        <a:cs typeface="Times New Roman"/>
                      </a:endParaRPr>
                    </a:p>
                    <a:p>
                      <a:pPr marL="67945">
                        <a:lnSpc>
                          <a:spcPct val="100000"/>
                        </a:lnSpc>
                        <a:spcBef>
                          <a:spcPts val="5"/>
                        </a:spcBef>
                      </a:pPr>
                      <a:r>
                        <a:rPr sz="1000" spc="-25" dirty="0">
                          <a:latin typeface="Arial"/>
                          <a:cs typeface="Arial"/>
                        </a:rPr>
                        <a:t>SB5</a:t>
                      </a:r>
                      <a:r>
                        <a:rPr lang="fr-FR" sz="1000" spc="-25" dirty="0">
                          <a:latin typeface="Arial"/>
                          <a:cs typeface="Arial"/>
                        </a:rPr>
                        <a:t> </a:t>
                      </a:r>
                      <a:r>
                        <a:rPr lang="fr-FR" sz="1000" spc="-25" dirty="0" err="1">
                          <a:latin typeface="Arial"/>
                          <a:cs typeface="Arial"/>
                        </a:rPr>
                        <a:t>Bakwas</a:t>
                      </a:r>
                      <a:endParaRPr sz="1000" dirty="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5"/>
                        </a:spcBef>
                      </a:pPr>
                      <a:endParaRPr sz="1000">
                        <a:latin typeface="Times New Roman"/>
                        <a:cs typeface="Times New Roman"/>
                      </a:endParaRPr>
                    </a:p>
                    <a:p>
                      <a:pPr marL="69850" marR="332740">
                        <a:lnSpc>
                          <a:spcPct val="95500"/>
                        </a:lnSpc>
                      </a:pPr>
                      <a:r>
                        <a:rPr sz="1000" spc="-10" dirty="0">
                          <a:latin typeface="Arial"/>
                          <a:cs typeface="Arial"/>
                        </a:rPr>
                        <a:t>Février- </a:t>
                      </a:r>
                      <a:r>
                        <a:rPr sz="1000" spc="-20" dirty="0">
                          <a:latin typeface="Arial"/>
                          <a:cs typeface="Arial"/>
                        </a:rPr>
                        <a:t>Mars 2014</a:t>
                      </a:r>
                      <a:endParaRPr sz="100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5"/>
                        </a:spcBef>
                      </a:pPr>
                      <a:endParaRPr sz="950">
                        <a:latin typeface="Times New Roman"/>
                        <a:cs typeface="Times New Roman"/>
                      </a:endParaRPr>
                    </a:p>
                    <a:p>
                      <a:pPr marL="67945">
                        <a:lnSpc>
                          <a:spcPts val="1175"/>
                        </a:lnSpc>
                        <a:spcBef>
                          <a:spcPts val="5"/>
                        </a:spcBef>
                      </a:pPr>
                      <a:r>
                        <a:rPr sz="1000" dirty="0">
                          <a:latin typeface="Arial"/>
                          <a:cs typeface="Arial"/>
                        </a:rPr>
                        <a:t>N</a:t>
                      </a:r>
                      <a:r>
                        <a:rPr sz="1000" spc="-15" dirty="0">
                          <a:latin typeface="Arial"/>
                          <a:cs typeface="Arial"/>
                        </a:rPr>
                        <a:t> </a:t>
                      </a:r>
                      <a:r>
                        <a:rPr sz="1000" spc="-10" dirty="0">
                          <a:latin typeface="Arial"/>
                          <a:cs typeface="Arial"/>
                        </a:rPr>
                        <a:t>18°24,473</a:t>
                      </a:r>
                      <a:endParaRPr sz="1000">
                        <a:latin typeface="Arial"/>
                        <a:cs typeface="Arial"/>
                      </a:endParaRPr>
                    </a:p>
                    <a:p>
                      <a:pPr marL="67945">
                        <a:lnSpc>
                          <a:spcPts val="1175"/>
                        </a:lnSpc>
                      </a:pPr>
                      <a:r>
                        <a:rPr sz="1000" dirty="0">
                          <a:latin typeface="Arial"/>
                          <a:cs typeface="Arial"/>
                        </a:rPr>
                        <a:t>W</a:t>
                      </a:r>
                      <a:r>
                        <a:rPr sz="1000" spc="-20" dirty="0">
                          <a:latin typeface="Arial"/>
                          <a:cs typeface="Arial"/>
                        </a:rPr>
                        <a:t> </a:t>
                      </a:r>
                      <a:r>
                        <a:rPr sz="1000" dirty="0">
                          <a:latin typeface="Arial"/>
                          <a:cs typeface="Arial"/>
                        </a:rPr>
                        <a:t>73°</a:t>
                      </a:r>
                      <a:r>
                        <a:rPr sz="1000" spc="-15" dirty="0">
                          <a:latin typeface="Arial"/>
                          <a:cs typeface="Arial"/>
                        </a:rPr>
                        <a:t> </a:t>
                      </a:r>
                      <a:r>
                        <a:rPr sz="1000" spc="-10" dirty="0">
                          <a:latin typeface="Arial"/>
                          <a:cs typeface="Arial"/>
                        </a:rPr>
                        <a:t>13,764</a:t>
                      </a:r>
                      <a:endParaRPr sz="1000">
                        <a:latin typeface="Arial"/>
                        <a:cs typeface="Arial"/>
                      </a:endParaRPr>
                    </a:p>
                    <a:p>
                      <a:pPr>
                        <a:lnSpc>
                          <a:spcPct val="100000"/>
                        </a:lnSpc>
                        <a:spcBef>
                          <a:spcPts val="55"/>
                        </a:spcBef>
                      </a:pPr>
                      <a:endParaRPr sz="900">
                        <a:latin typeface="Times New Roman"/>
                        <a:cs typeface="Times New Roman"/>
                      </a:endParaRPr>
                    </a:p>
                    <a:p>
                      <a:pPr marL="67945">
                        <a:lnSpc>
                          <a:spcPct val="100000"/>
                        </a:lnSpc>
                      </a:pPr>
                      <a:r>
                        <a:rPr sz="1000" dirty="0">
                          <a:latin typeface="Arial"/>
                          <a:cs typeface="Arial"/>
                        </a:rPr>
                        <a:t>Alt.</a:t>
                      </a:r>
                      <a:r>
                        <a:rPr sz="1000" spc="-25" dirty="0">
                          <a:latin typeface="Arial"/>
                          <a:cs typeface="Arial"/>
                        </a:rPr>
                        <a:t> </a:t>
                      </a:r>
                      <a:r>
                        <a:rPr sz="1000" spc="-20" dirty="0">
                          <a:latin typeface="Arial"/>
                          <a:cs typeface="Arial"/>
                        </a:rPr>
                        <a:t>961m</a:t>
                      </a:r>
                      <a:endParaRPr sz="100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5"/>
                        </a:spcBef>
                      </a:pPr>
                      <a:endParaRPr sz="950">
                        <a:latin typeface="Times New Roman"/>
                        <a:cs typeface="Times New Roman"/>
                      </a:endParaRPr>
                    </a:p>
                    <a:p>
                      <a:pPr marL="68580">
                        <a:lnSpc>
                          <a:spcPct val="100000"/>
                        </a:lnSpc>
                        <a:spcBef>
                          <a:spcPts val="5"/>
                        </a:spcBef>
                      </a:pPr>
                      <a:r>
                        <a:rPr sz="1000" dirty="0">
                          <a:latin typeface="Arial"/>
                          <a:cs typeface="Arial"/>
                        </a:rPr>
                        <a:t>4</a:t>
                      </a:r>
                      <a:r>
                        <a:rPr sz="1000" spc="-15" dirty="0">
                          <a:latin typeface="Arial"/>
                          <a:cs typeface="Arial"/>
                        </a:rPr>
                        <a:t> </a:t>
                      </a:r>
                      <a:r>
                        <a:rPr sz="1000" spc="-20" dirty="0">
                          <a:latin typeface="Arial"/>
                          <a:cs typeface="Arial"/>
                        </a:rPr>
                        <a:t>256€</a:t>
                      </a:r>
                      <a:endParaRPr sz="1000">
                        <a:latin typeface="Arial"/>
                        <a:cs typeface="Arial"/>
                      </a:endParaRPr>
                    </a:p>
                    <a:p>
                      <a:pPr>
                        <a:lnSpc>
                          <a:spcPct val="100000"/>
                        </a:lnSpc>
                        <a:spcBef>
                          <a:spcPts val="55"/>
                        </a:spcBef>
                      </a:pPr>
                      <a:endParaRPr sz="900">
                        <a:latin typeface="Times New Roman"/>
                        <a:cs typeface="Times New Roman"/>
                      </a:endParaRPr>
                    </a:p>
                    <a:p>
                      <a:pPr marL="68580">
                        <a:lnSpc>
                          <a:spcPct val="100000"/>
                        </a:lnSpc>
                      </a:pPr>
                      <a:r>
                        <a:rPr sz="1000" dirty="0">
                          <a:latin typeface="Arial"/>
                          <a:cs typeface="Arial"/>
                        </a:rPr>
                        <a:t>229</a:t>
                      </a:r>
                      <a:r>
                        <a:rPr sz="1000" spc="-25" dirty="0">
                          <a:latin typeface="Arial"/>
                          <a:cs typeface="Arial"/>
                        </a:rPr>
                        <a:t> </a:t>
                      </a:r>
                      <a:r>
                        <a:rPr sz="1000" dirty="0">
                          <a:latin typeface="Arial"/>
                          <a:cs typeface="Arial"/>
                        </a:rPr>
                        <a:t>850</a:t>
                      </a:r>
                      <a:r>
                        <a:rPr sz="1000" spc="-20" dirty="0">
                          <a:latin typeface="Arial"/>
                          <a:cs typeface="Arial"/>
                        </a:rPr>
                        <a:t> gdes</a:t>
                      </a:r>
                      <a:endParaRPr sz="100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5"/>
                        </a:spcBef>
                      </a:pPr>
                      <a:endParaRPr sz="950">
                        <a:latin typeface="Times New Roman"/>
                        <a:cs typeface="Times New Roman"/>
                      </a:endParaRPr>
                    </a:p>
                    <a:p>
                      <a:pPr marL="67945">
                        <a:lnSpc>
                          <a:spcPct val="100000"/>
                        </a:lnSpc>
                        <a:spcBef>
                          <a:spcPts val="5"/>
                        </a:spcBef>
                      </a:pPr>
                      <a:r>
                        <a:rPr sz="1000" dirty="0">
                          <a:latin typeface="Arial"/>
                          <a:cs typeface="Arial"/>
                        </a:rPr>
                        <a:t>40</a:t>
                      </a:r>
                      <a:r>
                        <a:rPr sz="1000" spc="-30" dirty="0">
                          <a:latin typeface="Arial"/>
                          <a:cs typeface="Arial"/>
                        </a:rPr>
                        <a:t> </a:t>
                      </a:r>
                      <a:r>
                        <a:rPr sz="1000" spc="-25" dirty="0">
                          <a:latin typeface="Arial"/>
                          <a:cs typeface="Arial"/>
                        </a:rPr>
                        <a:t>m3</a:t>
                      </a:r>
                      <a:endParaRPr sz="1000">
                        <a:latin typeface="Arial"/>
                        <a:cs typeface="Arial"/>
                      </a:endParaRPr>
                    </a:p>
                    <a:p>
                      <a:pPr>
                        <a:lnSpc>
                          <a:spcPct val="100000"/>
                        </a:lnSpc>
                      </a:pPr>
                      <a:endParaRPr sz="1100">
                        <a:latin typeface="Times New Roman"/>
                        <a:cs typeface="Times New Roman"/>
                      </a:endParaRPr>
                    </a:p>
                    <a:p>
                      <a:pPr marL="67945">
                        <a:lnSpc>
                          <a:spcPct val="100000"/>
                        </a:lnSpc>
                        <a:spcBef>
                          <a:spcPts val="975"/>
                        </a:spcBef>
                      </a:pPr>
                      <a:r>
                        <a:rPr sz="1000" dirty="0">
                          <a:latin typeface="Arial"/>
                          <a:cs typeface="Arial"/>
                        </a:rPr>
                        <a:t>10</a:t>
                      </a:r>
                      <a:r>
                        <a:rPr sz="1000" spc="-25" dirty="0">
                          <a:latin typeface="Arial"/>
                          <a:cs typeface="Arial"/>
                        </a:rPr>
                        <a:t> </a:t>
                      </a:r>
                      <a:r>
                        <a:rPr sz="1000" dirty="0">
                          <a:latin typeface="Arial"/>
                          <a:cs typeface="Arial"/>
                        </a:rPr>
                        <a:t>568</a:t>
                      </a:r>
                      <a:r>
                        <a:rPr sz="1000" spc="-20" dirty="0">
                          <a:latin typeface="Arial"/>
                          <a:cs typeface="Arial"/>
                        </a:rPr>
                        <a:t> </a:t>
                      </a:r>
                      <a:r>
                        <a:rPr sz="1000" spc="-25" dirty="0">
                          <a:latin typeface="Arial"/>
                          <a:cs typeface="Arial"/>
                        </a:rPr>
                        <a:t>gal</a:t>
                      </a:r>
                      <a:endParaRPr sz="100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5"/>
                        </a:spcBef>
                      </a:pPr>
                      <a:endParaRPr sz="950">
                        <a:latin typeface="Times New Roman"/>
                        <a:cs typeface="Times New Roman"/>
                      </a:endParaRPr>
                    </a:p>
                    <a:p>
                      <a:pPr marL="67945">
                        <a:lnSpc>
                          <a:spcPct val="100000"/>
                        </a:lnSpc>
                        <a:spcBef>
                          <a:spcPts val="5"/>
                        </a:spcBef>
                      </a:pPr>
                      <a:r>
                        <a:rPr sz="1000" dirty="0">
                          <a:latin typeface="Arial"/>
                          <a:cs typeface="Arial"/>
                        </a:rPr>
                        <a:t>415</a:t>
                      </a:r>
                      <a:r>
                        <a:rPr sz="1000" spc="-25" dirty="0">
                          <a:latin typeface="Arial"/>
                          <a:cs typeface="Arial"/>
                        </a:rPr>
                        <a:t> m3</a:t>
                      </a:r>
                      <a:endParaRPr sz="100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612023">
                <a:tc>
                  <a:txBody>
                    <a:bodyPr/>
                    <a:lstStyle/>
                    <a:p>
                      <a:pPr marL="67945" marR="182245">
                        <a:lnSpc>
                          <a:spcPts val="1150"/>
                        </a:lnSpc>
                        <a:spcBef>
                          <a:spcPts val="40"/>
                        </a:spcBef>
                      </a:pPr>
                      <a:r>
                        <a:rPr sz="1000" spc="-20" dirty="0">
                          <a:latin typeface="Arial"/>
                          <a:cs typeface="Arial"/>
                        </a:rPr>
                        <a:t>Pour </a:t>
                      </a:r>
                      <a:r>
                        <a:rPr sz="1000" dirty="0">
                          <a:latin typeface="Arial"/>
                          <a:cs typeface="Arial"/>
                        </a:rPr>
                        <a:t>mémoire</a:t>
                      </a:r>
                      <a:r>
                        <a:rPr sz="1000" spc="-65" dirty="0">
                          <a:latin typeface="Arial"/>
                          <a:cs typeface="Arial"/>
                        </a:rPr>
                        <a:t> </a:t>
                      </a:r>
                      <a:r>
                        <a:rPr sz="1000" spc="-50" dirty="0">
                          <a:latin typeface="Arial"/>
                          <a:cs typeface="Arial"/>
                        </a:rPr>
                        <a:t>: </a:t>
                      </a:r>
                      <a:r>
                        <a:rPr sz="1000" spc="-25" dirty="0">
                          <a:latin typeface="Arial"/>
                          <a:cs typeface="Arial"/>
                        </a:rPr>
                        <a:t>SG6</a:t>
                      </a:r>
                      <a:r>
                        <a:rPr lang="fr-FR" sz="1000" spc="-25" dirty="0">
                          <a:latin typeface="Arial"/>
                          <a:cs typeface="Arial"/>
                        </a:rPr>
                        <a:t> </a:t>
                      </a:r>
                      <a:r>
                        <a:rPr lang="fr-FR" sz="1000" spc="-25" dirty="0" err="1">
                          <a:latin typeface="Arial"/>
                          <a:cs typeface="Arial"/>
                        </a:rPr>
                        <a:t>Bakwas</a:t>
                      </a:r>
                      <a:endParaRPr sz="1000" dirty="0">
                        <a:latin typeface="Arial"/>
                        <a:cs typeface="Arial"/>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spcBef>
                          <a:spcPts val="20"/>
                        </a:spcBef>
                      </a:pPr>
                      <a:endParaRPr sz="850">
                        <a:latin typeface="Times New Roman"/>
                        <a:cs typeface="Times New Roman"/>
                      </a:endParaRPr>
                    </a:p>
                    <a:p>
                      <a:pPr marL="69850">
                        <a:lnSpc>
                          <a:spcPct val="100000"/>
                        </a:lnSpc>
                      </a:pPr>
                      <a:r>
                        <a:rPr sz="1000" dirty="0">
                          <a:latin typeface="Arial"/>
                          <a:cs typeface="Arial"/>
                        </a:rPr>
                        <a:t>Mai</a:t>
                      </a:r>
                      <a:r>
                        <a:rPr sz="1000" spc="-30" dirty="0">
                          <a:latin typeface="Arial"/>
                          <a:cs typeface="Arial"/>
                        </a:rPr>
                        <a:t> </a:t>
                      </a:r>
                      <a:r>
                        <a:rPr sz="1000" spc="-20" dirty="0">
                          <a:latin typeface="Arial"/>
                          <a:cs typeface="Arial"/>
                        </a:rPr>
                        <a:t>2014</a:t>
                      </a:r>
                      <a:endParaRPr sz="10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229870">
                        <a:lnSpc>
                          <a:spcPts val="1150"/>
                        </a:lnSpc>
                      </a:pPr>
                      <a:r>
                        <a:rPr sz="1000" spc="-10" dirty="0">
                          <a:latin typeface="Arial"/>
                          <a:cs typeface="Arial"/>
                        </a:rPr>
                        <a:t>Situé entre </a:t>
                      </a:r>
                      <a:r>
                        <a:rPr sz="1000" dirty="0">
                          <a:latin typeface="Arial"/>
                          <a:cs typeface="Arial"/>
                        </a:rPr>
                        <a:t>SB2</a:t>
                      </a:r>
                      <a:r>
                        <a:rPr sz="1000" spc="-25" dirty="0">
                          <a:latin typeface="Arial"/>
                          <a:cs typeface="Arial"/>
                        </a:rPr>
                        <a:t> et SB3</a:t>
                      </a:r>
                      <a:endParaRPr sz="10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768480">
                <a:tc>
                  <a:txBody>
                    <a:bodyPr/>
                    <a:lstStyle/>
                    <a:p>
                      <a:pPr>
                        <a:lnSpc>
                          <a:spcPct val="100000"/>
                        </a:lnSpc>
                        <a:spcBef>
                          <a:spcPts val="5"/>
                        </a:spcBef>
                      </a:pPr>
                      <a:endParaRPr sz="950">
                        <a:latin typeface="Times New Roman"/>
                        <a:cs typeface="Times New Roman"/>
                      </a:endParaRPr>
                    </a:p>
                    <a:p>
                      <a:pPr marL="67945">
                        <a:lnSpc>
                          <a:spcPct val="100000"/>
                        </a:lnSpc>
                        <a:spcBef>
                          <a:spcPts val="5"/>
                        </a:spcBef>
                      </a:pPr>
                      <a:r>
                        <a:rPr sz="1000" b="1" spc="-10" dirty="0">
                          <a:latin typeface="Arial"/>
                          <a:cs typeface="Arial"/>
                        </a:rPr>
                        <a:t>TOTAUX</a:t>
                      </a:r>
                      <a:endParaRPr sz="1000">
                        <a:latin typeface="Arial"/>
                        <a:cs typeface="Arial"/>
                      </a:endParaRPr>
                    </a:p>
                    <a:p>
                      <a:pPr>
                        <a:lnSpc>
                          <a:spcPct val="100000"/>
                        </a:lnSpc>
                        <a:spcBef>
                          <a:spcPts val="20"/>
                        </a:spcBef>
                      </a:pPr>
                      <a:endParaRPr sz="850">
                        <a:latin typeface="Times New Roman"/>
                        <a:cs typeface="Times New Roman"/>
                      </a:endParaRPr>
                    </a:p>
                    <a:p>
                      <a:pPr marL="67945">
                        <a:lnSpc>
                          <a:spcPct val="100000"/>
                        </a:lnSpc>
                      </a:pPr>
                      <a:r>
                        <a:rPr sz="900" b="1" dirty="0">
                          <a:latin typeface="Arial"/>
                          <a:cs typeface="Arial"/>
                        </a:rPr>
                        <a:t>au </a:t>
                      </a:r>
                      <a:r>
                        <a:rPr sz="900" b="1" spc="-10" dirty="0">
                          <a:latin typeface="Arial"/>
                          <a:cs typeface="Arial"/>
                        </a:rPr>
                        <a:t>1.04.2014</a:t>
                      </a:r>
                      <a:endParaRPr sz="900">
                        <a:latin typeface="Arial"/>
                        <a:cs typeface="Arial"/>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5"/>
                        </a:spcBef>
                      </a:pPr>
                      <a:endParaRPr sz="950">
                        <a:latin typeface="Times New Roman"/>
                        <a:cs typeface="Times New Roman"/>
                      </a:endParaRPr>
                    </a:p>
                    <a:p>
                      <a:pPr marL="68580" algn="just">
                        <a:lnSpc>
                          <a:spcPts val="1185"/>
                        </a:lnSpc>
                        <a:spcBef>
                          <a:spcPts val="5"/>
                        </a:spcBef>
                      </a:pPr>
                      <a:r>
                        <a:rPr sz="1000" b="1" dirty="0">
                          <a:latin typeface="Arial"/>
                          <a:cs typeface="Arial"/>
                        </a:rPr>
                        <a:t>22</a:t>
                      </a:r>
                      <a:r>
                        <a:rPr sz="1000" b="1" spc="-25" dirty="0">
                          <a:latin typeface="Arial"/>
                          <a:cs typeface="Arial"/>
                        </a:rPr>
                        <a:t> </a:t>
                      </a:r>
                      <a:r>
                        <a:rPr sz="1000" b="1" dirty="0">
                          <a:latin typeface="Arial"/>
                          <a:cs typeface="Arial"/>
                        </a:rPr>
                        <a:t>522</a:t>
                      </a:r>
                      <a:r>
                        <a:rPr sz="1000" b="1" spc="-25" dirty="0">
                          <a:latin typeface="Arial"/>
                          <a:cs typeface="Arial"/>
                        </a:rPr>
                        <a:t> </a:t>
                      </a:r>
                      <a:r>
                        <a:rPr sz="1000" b="1" spc="-50" dirty="0">
                          <a:latin typeface="Arial"/>
                          <a:cs typeface="Arial"/>
                        </a:rPr>
                        <a:t>€</a:t>
                      </a:r>
                      <a:endParaRPr sz="1000">
                        <a:latin typeface="Arial"/>
                        <a:cs typeface="Arial"/>
                      </a:endParaRPr>
                    </a:p>
                    <a:p>
                      <a:pPr marL="68580" marR="120014" algn="just">
                        <a:lnSpc>
                          <a:spcPct val="95600"/>
                        </a:lnSpc>
                        <a:spcBef>
                          <a:spcPts val="25"/>
                        </a:spcBef>
                      </a:pPr>
                      <a:r>
                        <a:rPr sz="800" dirty="0">
                          <a:latin typeface="Arial"/>
                          <a:cs typeface="Arial"/>
                        </a:rPr>
                        <a:t>Ce</a:t>
                      </a:r>
                      <a:r>
                        <a:rPr sz="800" spc="-20" dirty="0">
                          <a:latin typeface="Arial"/>
                          <a:cs typeface="Arial"/>
                        </a:rPr>
                        <a:t> </a:t>
                      </a:r>
                      <a:r>
                        <a:rPr sz="800" dirty="0">
                          <a:latin typeface="Arial"/>
                          <a:cs typeface="Arial"/>
                        </a:rPr>
                        <a:t>total</a:t>
                      </a:r>
                      <a:r>
                        <a:rPr sz="800" spc="-15" dirty="0">
                          <a:latin typeface="Arial"/>
                          <a:cs typeface="Arial"/>
                        </a:rPr>
                        <a:t> </a:t>
                      </a:r>
                      <a:r>
                        <a:rPr sz="800" dirty="0">
                          <a:latin typeface="Arial"/>
                          <a:cs typeface="Arial"/>
                        </a:rPr>
                        <a:t>ne</a:t>
                      </a:r>
                      <a:r>
                        <a:rPr sz="800" spc="-5" dirty="0">
                          <a:latin typeface="Arial"/>
                          <a:cs typeface="Arial"/>
                        </a:rPr>
                        <a:t> </a:t>
                      </a:r>
                      <a:r>
                        <a:rPr sz="800" spc="-10" dirty="0">
                          <a:latin typeface="Arial"/>
                          <a:cs typeface="Arial"/>
                        </a:rPr>
                        <a:t>tient </a:t>
                      </a:r>
                      <a:r>
                        <a:rPr sz="800" dirty="0">
                          <a:latin typeface="Arial"/>
                          <a:cs typeface="Arial"/>
                        </a:rPr>
                        <a:t>pas</a:t>
                      </a:r>
                      <a:r>
                        <a:rPr sz="800" spc="-15" dirty="0">
                          <a:latin typeface="Arial"/>
                          <a:cs typeface="Arial"/>
                        </a:rPr>
                        <a:t> </a:t>
                      </a:r>
                      <a:r>
                        <a:rPr sz="800" dirty="0">
                          <a:latin typeface="Arial"/>
                          <a:cs typeface="Arial"/>
                        </a:rPr>
                        <a:t>compte</a:t>
                      </a:r>
                      <a:r>
                        <a:rPr sz="800" spc="-20" dirty="0">
                          <a:latin typeface="Arial"/>
                          <a:cs typeface="Arial"/>
                        </a:rPr>
                        <a:t> </a:t>
                      </a:r>
                      <a:r>
                        <a:rPr sz="800" spc="-25" dirty="0">
                          <a:latin typeface="Arial"/>
                          <a:cs typeface="Arial"/>
                        </a:rPr>
                        <a:t>des</a:t>
                      </a:r>
                      <a:r>
                        <a:rPr sz="800" spc="-10" dirty="0">
                          <a:latin typeface="Arial"/>
                          <a:cs typeface="Arial"/>
                        </a:rPr>
                        <a:t> finitions</a:t>
                      </a:r>
                      <a:endParaRPr sz="800">
                        <a:latin typeface="Arial"/>
                        <a:cs typeface="Arial"/>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5"/>
                        </a:spcBef>
                      </a:pPr>
                      <a:endParaRPr sz="950">
                        <a:latin typeface="Times New Roman"/>
                        <a:cs typeface="Times New Roman"/>
                      </a:endParaRPr>
                    </a:p>
                    <a:p>
                      <a:pPr marL="67945">
                        <a:lnSpc>
                          <a:spcPts val="1175"/>
                        </a:lnSpc>
                        <a:spcBef>
                          <a:spcPts val="5"/>
                        </a:spcBef>
                      </a:pPr>
                      <a:r>
                        <a:rPr sz="1000" b="1" dirty="0">
                          <a:latin typeface="Arial"/>
                          <a:cs typeface="Arial"/>
                        </a:rPr>
                        <a:t>283</a:t>
                      </a:r>
                      <a:r>
                        <a:rPr sz="1000" b="1" spc="-25" dirty="0">
                          <a:latin typeface="Arial"/>
                          <a:cs typeface="Arial"/>
                        </a:rPr>
                        <a:t> </a:t>
                      </a:r>
                      <a:r>
                        <a:rPr sz="1000" b="1" dirty="0">
                          <a:latin typeface="Arial"/>
                          <a:cs typeface="Arial"/>
                        </a:rPr>
                        <a:t>m3</a:t>
                      </a:r>
                      <a:r>
                        <a:rPr sz="1000" b="1" spc="-20" dirty="0">
                          <a:latin typeface="Arial"/>
                          <a:cs typeface="Arial"/>
                        </a:rPr>
                        <a:t> </a:t>
                      </a:r>
                      <a:r>
                        <a:rPr sz="1000" b="1" spc="-25" dirty="0">
                          <a:latin typeface="Arial"/>
                          <a:cs typeface="Arial"/>
                        </a:rPr>
                        <a:t>ou</a:t>
                      </a:r>
                      <a:endParaRPr sz="1000">
                        <a:latin typeface="Arial"/>
                        <a:cs typeface="Arial"/>
                      </a:endParaRPr>
                    </a:p>
                    <a:p>
                      <a:pPr marL="67945">
                        <a:lnSpc>
                          <a:spcPts val="1175"/>
                        </a:lnSpc>
                      </a:pPr>
                      <a:r>
                        <a:rPr sz="1000" b="1" dirty="0">
                          <a:latin typeface="Arial"/>
                          <a:cs typeface="Arial"/>
                        </a:rPr>
                        <a:t>76</a:t>
                      </a:r>
                      <a:r>
                        <a:rPr sz="1000" b="1" spc="-25" dirty="0">
                          <a:latin typeface="Arial"/>
                          <a:cs typeface="Arial"/>
                        </a:rPr>
                        <a:t> </a:t>
                      </a:r>
                      <a:r>
                        <a:rPr sz="1000" b="1" dirty="0">
                          <a:latin typeface="Arial"/>
                          <a:cs typeface="Arial"/>
                        </a:rPr>
                        <a:t>766</a:t>
                      </a:r>
                      <a:r>
                        <a:rPr sz="1000" b="1" spc="-25" dirty="0">
                          <a:latin typeface="Arial"/>
                          <a:cs typeface="Arial"/>
                        </a:rPr>
                        <a:t> gal</a:t>
                      </a:r>
                      <a:endParaRPr sz="1000">
                        <a:latin typeface="Arial"/>
                        <a:cs typeface="Arial"/>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5"/>
                        </a:spcBef>
                      </a:pPr>
                      <a:endParaRPr sz="950" dirty="0">
                        <a:latin typeface="Times New Roman"/>
                        <a:cs typeface="Times New Roman"/>
                      </a:endParaRPr>
                    </a:p>
                    <a:p>
                      <a:pPr marL="67945">
                        <a:lnSpc>
                          <a:spcPts val="1175"/>
                        </a:lnSpc>
                        <a:spcBef>
                          <a:spcPts val="5"/>
                        </a:spcBef>
                      </a:pPr>
                      <a:r>
                        <a:rPr sz="1000" b="1" dirty="0">
                          <a:latin typeface="Arial"/>
                          <a:cs typeface="Arial"/>
                        </a:rPr>
                        <a:t>7</a:t>
                      </a:r>
                      <a:r>
                        <a:rPr sz="1000" b="1" spc="-20" dirty="0">
                          <a:latin typeface="Arial"/>
                          <a:cs typeface="Arial"/>
                        </a:rPr>
                        <a:t> </a:t>
                      </a:r>
                      <a:r>
                        <a:rPr sz="1000" b="1" dirty="0">
                          <a:latin typeface="Arial"/>
                          <a:cs typeface="Arial"/>
                        </a:rPr>
                        <a:t>175</a:t>
                      </a:r>
                      <a:r>
                        <a:rPr sz="1000" b="1" spc="-15" dirty="0">
                          <a:latin typeface="Arial"/>
                          <a:cs typeface="Arial"/>
                        </a:rPr>
                        <a:t> </a:t>
                      </a:r>
                      <a:r>
                        <a:rPr sz="1000" b="1" spc="-25" dirty="0">
                          <a:latin typeface="Arial"/>
                          <a:cs typeface="Arial"/>
                        </a:rPr>
                        <a:t>m3</a:t>
                      </a:r>
                      <a:endParaRPr sz="1000" dirty="0">
                        <a:latin typeface="Arial"/>
                        <a:cs typeface="Arial"/>
                      </a:endParaRPr>
                    </a:p>
                    <a:p>
                      <a:pPr marL="67945">
                        <a:lnSpc>
                          <a:spcPts val="1150"/>
                        </a:lnSpc>
                      </a:pPr>
                      <a:r>
                        <a:rPr sz="1000" b="1" spc="-25" dirty="0">
                          <a:latin typeface="Arial"/>
                          <a:cs typeface="Arial"/>
                        </a:rPr>
                        <a:t>ou</a:t>
                      </a:r>
                      <a:endParaRPr sz="1000" dirty="0">
                        <a:latin typeface="Arial"/>
                        <a:cs typeface="Arial"/>
                      </a:endParaRPr>
                    </a:p>
                    <a:p>
                      <a:pPr marL="67945">
                        <a:lnSpc>
                          <a:spcPts val="1150"/>
                        </a:lnSpc>
                      </a:pPr>
                      <a:r>
                        <a:rPr sz="1000" b="1" dirty="0">
                          <a:latin typeface="Arial"/>
                          <a:cs typeface="Arial"/>
                        </a:rPr>
                        <a:t>1</a:t>
                      </a:r>
                      <a:r>
                        <a:rPr sz="1000" b="1" spc="-20" dirty="0">
                          <a:latin typeface="Arial"/>
                          <a:cs typeface="Arial"/>
                        </a:rPr>
                        <a:t> </a:t>
                      </a:r>
                      <a:r>
                        <a:rPr sz="1000" b="1" dirty="0">
                          <a:latin typeface="Arial"/>
                          <a:cs typeface="Arial"/>
                        </a:rPr>
                        <a:t>898</a:t>
                      </a:r>
                      <a:r>
                        <a:rPr sz="1000" b="1" spc="-15" dirty="0">
                          <a:latin typeface="Arial"/>
                          <a:cs typeface="Arial"/>
                        </a:rPr>
                        <a:t> </a:t>
                      </a:r>
                      <a:r>
                        <a:rPr sz="1000" b="1" spc="-25" dirty="0">
                          <a:latin typeface="Arial"/>
                          <a:cs typeface="Arial"/>
                        </a:rPr>
                        <a:t>150</a:t>
                      </a:r>
                      <a:endParaRPr sz="1000" dirty="0">
                        <a:latin typeface="Arial"/>
                        <a:cs typeface="Arial"/>
                      </a:endParaRPr>
                    </a:p>
                    <a:p>
                      <a:pPr marL="67945">
                        <a:lnSpc>
                          <a:spcPts val="1115"/>
                        </a:lnSpc>
                      </a:pPr>
                      <a:r>
                        <a:rPr sz="1000" b="1" spc="-25" dirty="0">
                          <a:latin typeface="Arial"/>
                          <a:cs typeface="Arial"/>
                        </a:rPr>
                        <a:t>gal</a:t>
                      </a:r>
                      <a:endParaRPr sz="1000" dirty="0">
                        <a:latin typeface="Arial"/>
                        <a:cs typeface="Arial"/>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30"/>
                        </a:spcBef>
                      </a:pPr>
                      <a:endParaRPr sz="1000" dirty="0">
                        <a:latin typeface="Times New Roman"/>
                        <a:cs typeface="Times New Roman"/>
                      </a:endParaRPr>
                    </a:p>
                    <a:p>
                      <a:pPr marL="67945" marR="102870">
                        <a:lnSpc>
                          <a:spcPts val="1150"/>
                        </a:lnSpc>
                      </a:pPr>
                      <a:r>
                        <a:rPr sz="1000" spc="-20" dirty="0">
                          <a:latin typeface="Arial"/>
                          <a:cs typeface="Arial"/>
                        </a:rPr>
                        <a:t>(par </a:t>
                      </a:r>
                      <a:r>
                        <a:rPr sz="1000" spc="-10" dirty="0">
                          <a:latin typeface="Arial"/>
                          <a:cs typeface="Arial"/>
                        </a:rPr>
                        <a:t>épisode pluvieux)</a:t>
                      </a:r>
                      <a:endParaRPr sz="1000" dirty="0">
                        <a:latin typeface="Arial"/>
                        <a:cs typeface="Arial"/>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bl>
          </a:graphicData>
        </a:graphic>
      </p:graphicFrame>
      <p:sp>
        <p:nvSpPr>
          <p:cNvPr id="6" name="Rectangle 5">
            <a:extLst>
              <a:ext uri="{FF2B5EF4-FFF2-40B4-BE49-F238E27FC236}">
                <a16:creationId xmlns:a16="http://schemas.microsoft.com/office/drawing/2014/main" id="{BE4DD874-250F-0EEC-C3EE-268F1696ADD4}"/>
              </a:ext>
            </a:extLst>
          </p:cNvPr>
          <p:cNvSpPr/>
          <p:nvPr/>
        </p:nvSpPr>
        <p:spPr>
          <a:xfrm>
            <a:off x="4511928" y="8969958"/>
            <a:ext cx="1596772" cy="1684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hidden="1">
            <a:extLst>
              <a:ext uri="{FF2B5EF4-FFF2-40B4-BE49-F238E27FC236}">
                <a16:creationId xmlns:a16="http://schemas.microsoft.com/office/drawing/2014/main" id="{C689B2EB-8028-0612-C49E-15238D7C8ABB}"/>
              </a:ext>
            </a:extLst>
          </p:cNvPr>
          <p:cNvSpPr>
            <a:spLocks noGrp="1" noChangeArrowheads="1"/>
          </p:cNvSpPr>
          <p:nvPr>
            <p:ph type="title"/>
          </p:nvPr>
        </p:nvSpPr>
        <p:spPr/>
        <p:txBody>
          <a:bodyPr/>
          <a:lstStyle/>
          <a:p>
            <a:pPr eaLnBrk="1" hangingPunct="1"/>
            <a:endParaRPr lang="fr-FR" altLang="fr-FR"/>
          </a:p>
        </p:txBody>
      </p:sp>
      <p:sp>
        <p:nvSpPr>
          <p:cNvPr id="13315" name="Rectangle 3">
            <a:extLst>
              <a:ext uri="{FF2B5EF4-FFF2-40B4-BE49-F238E27FC236}">
                <a16:creationId xmlns:a16="http://schemas.microsoft.com/office/drawing/2014/main" id="{4A3C48B2-4055-F152-5AEF-36A7479CDCD9}"/>
              </a:ext>
            </a:extLst>
          </p:cNvPr>
          <p:cNvSpPr>
            <a:spLocks noGrp="1" noChangeAspect="1" noChangeArrowheads="1"/>
          </p:cNvSpPr>
          <p:nvPr isPhoto="1"/>
        </p:nvSpPr>
        <p:spPr bwMode="auto">
          <a:xfrm>
            <a:off x="1052633" y="939090"/>
            <a:ext cx="8630836" cy="6473592"/>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fr-FR"/>
          </a:p>
        </p:txBody>
      </p:sp>
      <p:sp>
        <p:nvSpPr>
          <p:cNvPr id="13316" name="Rectangle 4">
            <a:extLst>
              <a:ext uri="{FF2B5EF4-FFF2-40B4-BE49-F238E27FC236}">
                <a16:creationId xmlns:a16="http://schemas.microsoft.com/office/drawing/2014/main" id="{56A56FC9-6AA6-E64D-A5B2-F2C09C1BF1EA}"/>
              </a:ext>
            </a:extLst>
          </p:cNvPr>
          <p:cNvSpPr>
            <a:spLocks noChangeArrowheads="1"/>
          </p:cNvSpPr>
          <p:nvPr/>
        </p:nvSpPr>
        <p:spPr bwMode="auto">
          <a:xfrm>
            <a:off x="774700" y="370393"/>
            <a:ext cx="94488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fr-FR" altLang="fr-FR" sz="1400" b="1" dirty="0"/>
              <a:t>Chantier de construction de seuils et de bassins dans la ravine BAKWAS en juillet-août 2013</a:t>
            </a:r>
          </a:p>
        </p:txBody>
      </p:sp>
      <p:sp>
        <p:nvSpPr>
          <p:cNvPr id="2" name="object 4">
            <a:extLst>
              <a:ext uri="{FF2B5EF4-FFF2-40B4-BE49-F238E27FC236}">
                <a16:creationId xmlns:a16="http://schemas.microsoft.com/office/drawing/2014/main" id="{D5F25980-A784-C2D2-C9A5-BE562721E1FE}"/>
              </a:ext>
            </a:extLst>
          </p:cNvPr>
          <p:cNvSpPr txBox="1"/>
          <p:nvPr/>
        </p:nvSpPr>
        <p:spPr>
          <a:xfrm>
            <a:off x="622300" y="8242300"/>
            <a:ext cx="9448800" cy="180178"/>
          </a:xfrm>
          <a:prstGeom prst="rect">
            <a:avLst/>
          </a:prstGeom>
        </p:spPr>
        <p:txBody>
          <a:bodyPr vert="horz" wrap="square" lIns="0" tIns="13335" rIns="0" bIns="0" rtlCol="0">
            <a:spAutoFit/>
          </a:bodyPr>
          <a:lstStyle/>
          <a:p>
            <a:pPr marL="12700">
              <a:lnSpc>
                <a:spcPts val="1290"/>
              </a:lnSpc>
              <a:spcBef>
                <a:spcPts val="105"/>
              </a:spcBef>
            </a:pPr>
            <a:r>
              <a:rPr sz="1400" dirty="0">
                <a:latin typeface="Arial"/>
                <a:cs typeface="Arial"/>
              </a:rPr>
              <a:t>Il</a:t>
            </a:r>
            <a:r>
              <a:rPr sz="1400" spc="-35" dirty="0">
                <a:latin typeface="Arial"/>
                <a:cs typeface="Arial"/>
              </a:rPr>
              <a:t> </a:t>
            </a:r>
            <a:r>
              <a:rPr sz="1400" dirty="0">
                <a:latin typeface="Arial"/>
                <a:cs typeface="Arial"/>
              </a:rPr>
              <a:t>est</a:t>
            </a:r>
            <a:r>
              <a:rPr sz="1400" spc="-25" dirty="0">
                <a:latin typeface="Arial"/>
                <a:cs typeface="Arial"/>
              </a:rPr>
              <a:t> </a:t>
            </a:r>
            <a:r>
              <a:rPr sz="1400" dirty="0">
                <a:latin typeface="Arial"/>
                <a:cs typeface="Arial"/>
              </a:rPr>
              <a:t>prévu</a:t>
            </a:r>
            <a:r>
              <a:rPr sz="1400" spc="-20" dirty="0">
                <a:latin typeface="Arial"/>
                <a:cs typeface="Arial"/>
              </a:rPr>
              <a:t> </a:t>
            </a:r>
            <a:r>
              <a:rPr sz="1400" dirty="0">
                <a:latin typeface="Arial"/>
                <a:cs typeface="Arial"/>
              </a:rPr>
              <a:t>d’implanter</a:t>
            </a:r>
            <a:r>
              <a:rPr sz="1400" spc="-15" dirty="0">
                <a:latin typeface="Arial"/>
                <a:cs typeface="Arial"/>
              </a:rPr>
              <a:t> </a:t>
            </a:r>
            <a:r>
              <a:rPr sz="1400" dirty="0">
                <a:latin typeface="Arial"/>
                <a:cs typeface="Arial"/>
              </a:rPr>
              <a:t>des</a:t>
            </a:r>
            <a:r>
              <a:rPr sz="1400" spc="-25" dirty="0">
                <a:latin typeface="Arial"/>
                <a:cs typeface="Arial"/>
              </a:rPr>
              <a:t> </a:t>
            </a:r>
            <a:r>
              <a:rPr sz="1400" dirty="0">
                <a:latin typeface="Arial"/>
                <a:cs typeface="Arial"/>
              </a:rPr>
              <a:t>gabions</a:t>
            </a:r>
            <a:r>
              <a:rPr sz="1400" spc="-15" dirty="0">
                <a:latin typeface="Arial"/>
                <a:cs typeface="Arial"/>
              </a:rPr>
              <a:t> </a:t>
            </a:r>
            <a:r>
              <a:rPr sz="1400" dirty="0">
                <a:latin typeface="Arial"/>
                <a:cs typeface="Arial"/>
              </a:rPr>
              <a:t>entre</a:t>
            </a:r>
            <a:r>
              <a:rPr sz="1400" spc="-30" dirty="0">
                <a:latin typeface="Arial"/>
                <a:cs typeface="Arial"/>
              </a:rPr>
              <a:t> </a:t>
            </a:r>
            <a:r>
              <a:rPr sz="1400" dirty="0">
                <a:latin typeface="Arial"/>
                <a:cs typeface="Arial"/>
              </a:rPr>
              <a:t>les</a:t>
            </a:r>
            <a:r>
              <a:rPr sz="1400" spc="-20" dirty="0">
                <a:latin typeface="Arial"/>
                <a:cs typeface="Arial"/>
              </a:rPr>
              <a:t> </a:t>
            </a:r>
            <a:r>
              <a:rPr sz="1400" dirty="0">
                <a:latin typeface="Arial"/>
                <a:cs typeface="Arial"/>
              </a:rPr>
              <a:t>deux</a:t>
            </a:r>
            <a:r>
              <a:rPr sz="1400" spc="-20" dirty="0">
                <a:latin typeface="Arial"/>
                <a:cs typeface="Arial"/>
              </a:rPr>
              <a:t> </a:t>
            </a:r>
            <a:r>
              <a:rPr sz="1400" dirty="0">
                <a:latin typeface="Arial"/>
                <a:cs typeface="Arial"/>
              </a:rPr>
              <a:t>seuils</a:t>
            </a:r>
            <a:r>
              <a:rPr sz="1400" spc="-15" dirty="0">
                <a:latin typeface="Arial"/>
                <a:cs typeface="Arial"/>
              </a:rPr>
              <a:t> </a:t>
            </a:r>
            <a:r>
              <a:rPr sz="1400" dirty="0">
                <a:latin typeface="Arial"/>
                <a:cs typeface="Arial"/>
              </a:rPr>
              <a:t>maçonnés,</a:t>
            </a:r>
            <a:r>
              <a:rPr sz="1400" spc="-25" dirty="0">
                <a:latin typeface="Arial"/>
                <a:cs typeface="Arial"/>
              </a:rPr>
              <a:t> </a:t>
            </a:r>
            <a:r>
              <a:rPr sz="1400" dirty="0">
                <a:latin typeface="Arial"/>
                <a:cs typeface="Arial"/>
              </a:rPr>
              <a:t>pour</a:t>
            </a:r>
            <a:r>
              <a:rPr sz="1400" spc="-40" dirty="0">
                <a:latin typeface="Arial"/>
                <a:cs typeface="Arial"/>
              </a:rPr>
              <a:t> </a:t>
            </a:r>
            <a:r>
              <a:rPr sz="1400" dirty="0">
                <a:latin typeface="Arial"/>
                <a:cs typeface="Arial"/>
              </a:rPr>
              <a:t>ralentir</a:t>
            </a:r>
            <a:r>
              <a:rPr sz="1400" spc="-15" dirty="0">
                <a:latin typeface="Arial"/>
                <a:cs typeface="Arial"/>
              </a:rPr>
              <a:t> </a:t>
            </a:r>
            <a:r>
              <a:rPr sz="1400" dirty="0">
                <a:latin typeface="Arial"/>
                <a:cs typeface="Arial"/>
              </a:rPr>
              <a:t>la</a:t>
            </a:r>
            <a:r>
              <a:rPr sz="1400" spc="-30" dirty="0">
                <a:latin typeface="Arial"/>
                <a:cs typeface="Arial"/>
              </a:rPr>
              <a:t> </a:t>
            </a:r>
            <a:r>
              <a:rPr sz="1400" spc="-10" dirty="0" err="1">
                <a:latin typeface="Arial"/>
                <a:cs typeface="Arial"/>
              </a:rPr>
              <a:t>vitesse</a:t>
            </a:r>
            <a:r>
              <a:rPr lang="fr-FR" sz="1400" spc="-10" dirty="0">
                <a:latin typeface="Arial"/>
                <a:cs typeface="Arial"/>
              </a:rPr>
              <a:t> </a:t>
            </a:r>
            <a:r>
              <a:rPr sz="1400" dirty="0">
                <a:latin typeface="Arial"/>
                <a:cs typeface="Arial"/>
              </a:rPr>
              <a:t>de</a:t>
            </a:r>
            <a:r>
              <a:rPr sz="1400" spc="-15" dirty="0">
                <a:latin typeface="Arial"/>
                <a:cs typeface="Arial"/>
              </a:rPr>
              <a:t> </a:t>
            </a:r>
            <a:r>
              <a:rPr sz="1400" dirty="0">
                <a:latin typeface="Arial"/>
                <a:cs typeface="Arial"/>
              </a:rPr>
              <a:t>l’eau</a:t>
            </a:r>
            <a:r>
              <a:rPr sz="1400" spc="-10" dirty="0">
                <a:latin typeface="Arial"/>
                <a:cs typeface="Arial"/>
              </a:rPr>
              <a:t> </a:t>
            </a:r>
            <a:r>
              <a:rPr sz="1400" dirty="0">
                <a:latin typeface="Arial"/>
                <a:cs typeface="Arial"/>
              </a:rPr>
              <a:t>dans</a:t>
            </a:r>
            <a:r>
              <a:rPr sz="1400" spc="-10" dirty="0">
                <a:latin typeface="Arial"/>
                <a:cs typeface="Arial"/>
              </a:rPr>
              <a:t> </a:t>
            </a:r>
            <a:r>
              <a:rPr sz="1400" dirty="0">
                <a:latin typeface="Arial"/>
                <a:cs typeface="Arial"/>
              </a:rPr>
              <a:t>la</a:t>
            </a:r>
            <a:r>
              <a:rPr sz="1400" spc="-15" dirty="0">
                <a:latin typeface="Arial"/>
                <a:cs typeface="Arial"/>
              </a:rPr>
              <a:t> </a:t>
            </a:r>
            <a:r>
              <a:rPr sz="1400" dirty="0">
                <a:latin typeface="Arial"/>
                <a:cs typeface="Arial"/>
              </a:rPr>
              <a:t>forte</a:t>
            </a:r>
            <a:r>
              <a:rPr sz="1400" spc="-10" dirty="0">
                <a:latin typeface="Arial"/>
                <a:cs typeface="Arial"/>
              </a:rPr>
              <a:t> pente.</a:t>
            </a:r>
            <a:endParaRPr sz="1400" dirty="0">
              <a:latin typeface="Arial"/>
              <a:cs typeface="Arial"/>
            </a:endParaRPr>
          </a:p>
        </p:txBody>
      </p:sp>
      <p:sp>
        <p:nvSpPr>
          <p:cNvPr id="3" name="object 3">
            <a:extLst>
              <a:ext uri="{FF2B5EF4-FFF2-40B4-BE49-F238E27FC236}">
                <a16:creationId xmlns:a16="http://schemas.microsoft.com/office/drawing/2014/main" id="{DCC05995-17DC-5C85-D9F8-0EA19BB9F27B}"/>
              </a:ext>
            </a:extLst>
          </p:cNvPr>
          <p:cNvSpPr txBox="1"/>
          <p:nvPr/>
        </p:nvSpPr>
        <p:spPr>
          <a:xfrm>
            <a:off x="1052633" y="7593675"/>
            <a:ext cx="5551806" cy="228909"/>
          </a:xfrm>
          <a:prstGeom prst="rect">
            <a:avLst/>
          </a:prstGeom>
        </p:spPr>
        <p:txBody>
          <a:bodyPr vert="horz" wrap="square" lIns="0" tIns="13335" rIns="0" bIns="0" rtlCol="0">
            <a:spAutoFit/>
          </a:bodyPr>
          <a:lstStyle/>
          <a:p>
            <a:pPr marL="12700">
              <a:lnSpc>
                <a:spcPct val="100000"/>
              </a:lnSpc>
              <a:spcBef>
                <a:spcPts val="105"/>
              </a:spcBef>
            </a:pPr>
            <a:r>
              <a:rPr sz="1400" u="sng" dirty="0">
                <a:uFill>
                  <a:solidFill>
                    <a:srgbClr val="000000"/>
                  </a:solidFill>
                </a:uFill>
                <a:latin typeface="Arial"/>
                <a:cs typeface="Arial"/>
              </a:rPr>
              <a:t>En</a:t>
            </a:r>
            <a:r>
              <a:rPr sz="1400" u="sng" spc="-5" dirty="0">
                <a:uFill>
                  <a:solidFill>
                    <a:srgbClr val="000000"/>
                  </a:solidFill>
                </a:uFill>
                <a:latin typeface="Arial"/>
                <a:cs typeface="Arial"/>
              </a:rPr>
              <a:t> </a:t>
            </a:r>
            <a:r>
              <a:rPr sz="1400" u="sng" spc="-10" dirty="0">
                <a:uFill>
                  <a:solidFill>
                    <a:srgbClr val="000000"/>
                  </a:solidFill>
                </a:uFill>
                <a:latin typeface="Arial"/>
                <a:cs typeface="Arial"/>
              </a:rPr>
              <a:t>arrière-</a:t>
            </a:r>
            <a:r>
              <a:rPr sz="1400" u="sng" dirty="0">
                <a:uFill>
                  <a:solidFill>
                    <a:srgbClr val="000000"/>
                  </a:solidFill>
                </a:uFill>
                <a:latin typeface="Arial"/>
                <a:cs typeface="Arial"/>
              </a:rPr>
              <a:t>plan</a:t>
            </a:r>
            <a:r>
              <a:rPr sz="1400" u="sng" spc="-15" dirty="0">
                <a:uFill>
                  <a:solidFill>
                    <a:srgbClr val="000000"/>
                  </a:solidFill>
                </a:uFill>
                <a:latin typeface="Arial"/>
                <a:cs typeface="Arial"/>
              </a:rPr>
              <a:t> </a:t>
            </a:r>
            <a:r>
              <a:rPr sz="1400" u="sng" dirty="0">
                <a:uFill>
                  <a:solidFill>
                    <a:srgbClr val="000000"/>
                  </a:solidFill>
                </a:uFill>
                <a:latin typeface="Arial"/>
                <a:cs typeface="Arial"/>
              </a:rPr>
              <a:t>: SB2</a:t>
            </a:r>
            <a:r>
              <a:rPr lang="fr-FR" sz="1400" u="sng" dirty="0">
                <a:uFill>
                  <a:solidFill>
                    <a:srgbClr val="000000"/>
                  </a:solidFill>
                </a:uFill>
                <a:latin typeface="Arial"/>
                <a:cs typeface="Arial"/>
              </a:rPr>
              <a:t> </a:t>
            </a:r>
            <a:r>
              <a:rPr lang="fr-FR" sz="1400" u="sng" dirty="0" err="1">
                <a:uFill>
                  <a:solidFill>
                    <a:srgbClr val="000000"/>
                  </a:solidFill>
                </a:uFill>
                <a:latin typeface="Arial"/>
                <a:cs typeface="Arial"/>
              </a:rPr>
              <a:t>Bakwas</a:t>
            </a:r>
            <a:r>
              <a:rPr sz="1400" u="sng" spc="-10" dirty="0">
                <a:uFill>
                  <a:solidFill>
                    <a:srgbClr val="000000"/>
                  </a:solidFill>
                </a:uFill>
                <a:latin typeface="Arial"/>
                <a:cs typeface="Arial"/>
              </a:rPr>
              <a:t> </a:t>
            </a:r>
            <a:r>
              <a:rPr sz="1400" u="sng" dirty="0">
                <a:uFill>
                  <a:solidFill>
                    <a:srgbClr val="000000"/>
                  </a:solidFill>
                </a:uFill>
                <a:latin typeface="Arial"/>
                <a:cs typeface="Arial"/>
              </a:rPr>
              <a:t>;</a:t>
            </a:r>
            <a:r>
              <a:rPr sz="1400" u="sng" spc="-10" dirty="0">
                <a:uFill>
                  <a:solidFill>
                    <a:srgbClr val="000000"/>
                  </a:solidFill>
                </a:uFill>
                <a:latin typeface="Arial"/>
                <a:cs typeface="Arial"/>
              </a:rPr>
              <a:t> </a:t>
            </a:r>
            <a:r>
              <a:rPr sz="1400" u="sng" dirty="0">
                <a:uFill>
                  <a:solidFill>
                    <a:srgbClr val="000000"/>
                  </a:solidFill>
                </a:uFill>
                <a:latin typeface="Arial"/>
                <a:cs typeface="Arial"/>
              </a:rPr>
              <a:t>en</a:t>
            </a:r>
            <a:r>
              <a:rPr sz="1400" u="sng" spc="-5" dirty="0">
                <a:uFill>
                  <a:solidFill>
                    <a:srgbClr val="000000"/>
                  </a:solidFill>
                </a:uFill>
                <a:latin typeface="Arial"/>
                <a:cs typeface="Arial"/>
              </a:rPr>
              <a:t> </a:t>
            </a:r>
            <a:r>
              <a:rPr sz="1400" u="sng" dirty="0">
                <a:uFill>
                  <a:solidFill>
                    <a:srgbClr val="000000"/>
                  </a:solidFill>
                </a:uFill>
                <a:latin typeface="Arial"/>
                <a:cs typeface="Arial"/>
              </a:rPr>
              <a:t>premier</a:t>
            </a:r>
            <a:r>
              <a:rPr sz="1400" u="sng" spc="-5" dirty="0">
                <a:uFill>
                  <a:solidFill>
                    <a:srgbClr val="000000"/>
                  </a:solidFill>
                </a:uFill>
                <a:latin typeface="Arial"/>
                <a:cs typeface="Arial"/>
              </a:rPr>
              <a:t> </a:t>
            </a:r>
            <a:r>
              <a:rPr sz="1400" u="sng" dirty="0">
                <a:uFill>
                  <a:solidFill>
                    <a:srgbClr val="000000"/>
                  </a:solidFill>
                </a:uFill>
                <a:latin typeface="Arial"/>
                <a:cs typeface="Arial"/>
              </a:rPr>
              <a:t>plan</a:t>
            </a:r>
            <a:r>
              <a:rPr sz="1400" u="sng" spc="-5" dirty="0">
                <a:uFill>
                  <a:solidFill>
                    <a:srgbClr val="000000"/>
                  </a:solidFill>
                </a:uFill>
                <a:latin typeface="Arial"/>
                <a:cs typeface="Arial"/>
              </a:rPr>
              <a:t> </a:t>
            </a:r>
            <a:r>
              <a:rPr sz="1400" u="sng" dirty="0">
                <a:uFill>
                  <a:solidFill>
                    <a:srgbClr val="000000"/>
                  </a:solidFill>
                </a:uFill>
                <a:latin typeface="Arial"/>
                <a:cs typeface="Arial"/>
              </a:rPr>
              <a:t>:</a:t>
            </a:r>
            <a:r>
              <a:rPr sz="1400" u="sng" spc="-10" dirty="0">
                <a:uFill>
                  <a:solidFill>
                    <a:srgbClr val="000000"/>
                  </a:solidFill>
                </a:uFill>
                <a:latin typeface="Arial"/>
                <a:cs typeface="Arial"/>
              </a:rPr>
              <a:t> </a:t>
            </a:r>
            <a:r>
              <a:rPr sz="1400" u="sng" spc="-20" dirty="0">
                <a:uFill>
                  <a:solidFill>
                    <a:srgbClr val="000000"/>
                  </a:solidFill>
                </a:uFill>
                <a:latin typeface="Arial"/>
                <a:cs typeface="Arial"/>
              </a:rPr>
              <a:t>SB3</a:t>
            </a:r>
            <a:r>
              <a:rPr lang="fr-FR" sz="1400" u="sng" spc="-20" dirty="0">
                <a:uFill>
                  <a:solidFill>
                    <a:srgbClr val="000000"/>
                  </a:solidFill>
                </a:uFill>
                <a:latin typeface="Arial"/>
                <a:cs typeface="Arial"/>
              </a:rPr>
              <a:t> </a:t>
            </a:r>
            <a:r>
              <a:rPr lang="fr-FR" sz="1400" u="sng" spc="-20" dirty="0" err="1">
                <a:uFill>
                  <a:solidFill>
                    <a:srgbClr val="000000"/>
                  </a:solidFill>
                </a:uFill>
                <a:latin typeface="Arial"/>
                <a:cs typeface="Arial"/>
              </a:rPr>
              <a:t>Bakwas</a:t>
            </a:r>
            <a:r>
              <a:rPr sz="1400" u="sng" spc="-20" dirty="0">
                <a:uFill>
                  <a:solidFill>
                    <a:srgbClr val="000000"/>
                  </a:solidFill>
                </a:uFill>
                <a:latin typeface="Arial"/>
                <a:cs typeface="Arial"/>
              </a:rPr>
              <a:t>.</a:t>
            </a:r>
            <a:endParaRPr sz="1400" dirty="0">
              <a:latin typeface="Arial"/>
              <a:cs typeface="Arial"/>
            </a:endParaRPr>
          </a:p>
        </p:txBody>
      </p:sp>
      <p:cxnSp>
        <p:nvCxnSpPr>
          <p:cNvPr id="5" name="Connecteur droit avec flèche 4">
            <a:extLst>
              <a:ext uri="{FF2B5EF4-FFF2-40B4-BE49-F238E27FC236}">
                <a16:creationId xmlns:a16="http://schemas.microsoft.com/office/drawing/2014/main" id="{87AC21EF-FF8D-FEF0-7CA6-6E3FB8A214A7}"/>
              </a:ext>
            </a:extLst>
          </p:cNvPr>
          <p:cNvCxnSpPr/>
          <p:nvPr/>
        </p:nvCxnSpPr>
        <p:spPr>
          <a:xfrm flipH="1">
            <a:off x="6413500" y="3517900"/>
            <a:ext cx="609600" cy="6579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DD549860-CD1B-6C31-CA9C-5D8E43BFEA1C}"/>
              </a:ext>
            </a:extLst>
          </p:cNvPr>
          <p:cNvCxnSpPr>
            <a:cxnSpLocks/>
          </p:cNvCxnSpPr>
          <p:nvPr/>
        </p:nvCxnSpPr>
        <p:spPr>
          <a:xfrm flipH="1">
            <a:off x="1841500" y="6032500"/>
            <a:ext cx="914400" cy="457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5198109" y="3482974"/>
            <a:ext cx="1026160" cy="161925"/>
          </a:xfrm>
          <a:custGeom>
            <a:avLst/>
            <a:gdLst/>
            <a:ahLst/>
            <a:cxnLst/>
            <a:rect l="l" t="t" r="r" b="b"/>
            <a:pathLst>
              <a:path w="1026160" h="161925">
                <a:moveTo>
                  <a:pt x="1025651" y="0"/>
                </a:moveTo>
                <a:lnTo>
                  <a:pt x="0" y="0"/>
                </a:lnTo>
                <a:lnTo>
                  <a:pt x="0" y="161544"/>
                </a:lnTo>
                <a:lnTo>
                  <a:pt x="1025651" y="161544"/>
                </a:lnTo>
                <a:lnTo>
                  <a:pt x="1025651" y="0"/>
                </a:lnTo>
                <a:close/>
              </a:path>
            </a:pathLst>
          </a:custGeom>
          <a:solidFill>
            <a:srgbClr val="FFFF00"/>
          </a:solidFill>
        </p:spPr>
        <p:txBody>
          <a:bodyPr wrap="square" lIns="0" tIns="0" rIns="0" bIns="0" rtlCol="0"/>
          <a:lstStyle/>
          <a:p>
            <a:endParaRPr/>
          </a:p>
        </p:txBody>
      </p:sp>
      <p:graphicFrame>
        <p:nvGraphicFramePr>
          <p:cNvPr id="4" name="object 4"/>
          <p:cNvGraphicFramePr>
            <a:graphicFrameLocks noGrp="1"/>
          </p:cNvGraphicFramePr>
          <p:nvPr>
            <p:extLst>
              <p:ext uri="{D42A27DB-BD31-4B8C-83A1-F6EECF244321}">
                <p14:modId xmlns:p14="http://schemas.microsoft.com/office/powerpoint/2010/main" val="1248940699"/>
              </p:ext>
            </p:extLst>
          </p:nvPr>
        </p:nvGraphicFramePr>
        <p:xfrm>
          <a:off x="390105" y="1206500"/>
          <a:ext cx="6728664" cy="8445500"/>
        </p:xfrm>
        <a:graphic>
          <a:graphicData uri="http://schemas.openxmlformats.org/drawingml/2006/table">
            <a:tbl>
              <a:tblPr firstRow="1" bandRow="1">
                <a:tableStyleId>{2D5ABB26-0587-4C30-8999-92F81FD0307C}</a:tableStyleId>
              </a:tblPr>
              <a:tblGrid>
                <a:gridCol w="4902923">
                  <a:extLst>
                    <a:ext uri="{9D8B030D-6E8A-4147-A177-3AD203B41FA5}">
                      <a16:colId xmlns:a16="http://schemas.microsoft.com/office/drawing/2014/main" val="20000"/>
                    </a:ext>
                  </a:extLst>
                </a:gridCol>
                <a:gridCol w="1825741">
                  <a:extLst>
                    <a:ext uri="{9D8B030D-6E8A-4147-A177-3AD203B41FA5}">
                      <a16:colId xmlns:a16="http://schemas.microsoft.com/office/drawing/2014/main" val="20001"/>
                    </a:ext>
                  </a:extLst>
                </a:gridCol>
              </a:tblGrid>
              <a:tr h="1598930">
                <a:tc gridSpan="2">
                  <a:txBody>
                    <a:bodyPr/>
                    <a:lstStyle/>
                    <a:p>
                      <a:pPr>
                        <a:lnSpc>
                          <a:spcPct val="100000"/>
                        </a:lnSpc>
                        <a:spcBef>
                          <a:spcPts val="20"/>
                        </a:spcBef>
                      </a:pPr>
                      <a:endParaRPr sz="1050" dirty="0">
                        <a:latin typeface="Times New Roman"/>
                        <a:cs typeface="Times New Roman"/>
                      </a:endParaRPr>
                    </a:p>
                    <a:p>
                      <a:pPr algn="ctr">
                        <a:lnSpc>
                          <a:spcPts val="1290"/>
                        </a:lnSpc>
                      </a:pPr>
                      <a:r>
                        <a:rPr sz="2000" b="1" dirty="0">
                          <a:latin typeface="Arial"/>
                          <a:cs typeface="Arial"/>
                        </a:rPr>
                        <a:t>SB</a:t>
                      </a:r>
                      <a:r>
                        <a:rPr sz="2000" b="1" spc="-50" dirty="0">
                          <a:latin typeface="Arial"/>
                          <a:cs typeface="Arial"/>
                        </a:rPr>
                        <a:t>1</a:t>
                      </a:r>
                      <a:r>
                        <a:rPr lang="fr-FR" sz="2000" b="1" spc="-50" dirty="0">
                          <a:latin typeface="Arial"/>
                          <a:cs typeface="Arial"/>
                        </a:rPr>
                        <a:t>-</a:t>
                      </a:r>
                      <a:r>
                        <a:rPr lang="fr-FR" sz="2000" b="1" spc="-10" dirty="0" err="1">
                          <a:latin typeface="Arial"/>
                          <a:cs typeface="Arial"/>
                        </a:rPr>
                        <a:t>Bakwas</a:t>
                      </a:r>
                      <a:endParaRPr sz="2000" dirty="0">
                        <a:latin typeface="Arial"/>
                        <a:cs typeface="Arial"/>
                      </a:endParaRPr>
                    </a:p>
                    <a:p>
                      <a:pPr algn="ctr">
                        <a:lnSpc>
                          <a:spcPts val="1260"/>
                        </a:lnSpc>
                      </a:pPr>
                      <a:endParaRPr lang="fr-FR" sz="2000" b="1" dirty="0">
                        <a:latin typeface="Arial"/>
                        <a:cs typeface="Arial"/>
                      </a:endParaRPr>
                    </a:p>
                    <a:p>
                      <a:pPr algn="ctr">
                        <a:lnSpc>
                          <a:spcPts val="1260"/>
                        </a:lnSpc>
                      </a:pPr>
                      <a:r>
                        <a:rPr sz="2000" b="1" dirty="0" err="1">
                          <a:latin typeface="Arial"/>
                          <a:cs typeface="Arial"/>
                        </a:rPr>
                        <a:t>Seuil</a:t>
                      </a:r>
                      <a:r>
                        <a:rPr sz="2000" b="1" spc="-20" dirty="0">
                          <a:latin typeface="Arial"/>
                          <a:cs typeface="Arial"/>
                        </a:rPr>
                        <a:t> </a:t>
                      </a:r>
                      <a:r>
                        <a:rPr sz="2000" b="1" dirty="0">
                          <a:latin typeface="Arial"/>
                          <a:cs typeface="Arial"/>
                        </a:rPr>
                        <a:t>maçonné</a:t>
                      </a:r>
                      <a:r>
                        <a:rPr sz="2000" b="1" spc="-25" dirty="0">
                          <a:latin typeface="Arial"/>
                          <a:cs typeface="Arial"/>
                        </a:rPr>
                        <a:t> </a:t>
                      </a:r>
                      <a:r>
                        <a:rPr sz="2000" b="1" dirty="0">
                          <a:latin typeface="Arial"/>
                          <a:cs typeface="Arial"/>
                        </a:rPr>
                        <a:t>et</a:t>
                      </a:r>
                      <a:r>
                        <a:rPr sz="2000" b="1" spc="-15" dirty="0">
                          <a:latin typeface="Arial"/>
                          <a:cs typeface="Arial"/>
                        </a:rPr>
                        <a:t> </a:t>
                      </a:r>
                      <a:r>
                        <a:rPr sz="2000" b="1" dirty="0" err="1">
                          <a:latin typeface="Arial"/>
                          <a:cs typeface="Arial"/>
                        </a:rPr>
                        <a:t>bassin</a:t>
                      </a:r>
                      <a:endParaRPr sz="2000" dirty="0">
                        <a:latin typeface="Arial"/>
                        <a:cs typeface="Arial"/>
                      </a:endParaRPr>
                    </a:p>
                    <a:p>
                      <a:pPr marR="62865" algn="r">
                        <a:lnSpc>
                          <a:spcPts val="1145"/>
                        </a:lnSpc>
                      </a:pPr>
                      <a:r>
                        <a:rPr sz="1200" dirty="0">
                          <a:latin typeface="Arial"/>
                          <a:cs typeface="Arial"/>
                        </a:rPr>
                        <a:t>Ingénieur</a:t>
                      </a:r>
                      <a:r>
                        <a:rPr sz="1200" spc="-55" dirty="0">
                          <a:latin typeface="Arial"/>
                          <a:cs typeface="Arial"/>
                        </a:rPr>
                        <a:t> </a:t>
                      </a:r>
                      <a:r>
                        <a:rPr sz="1200" dirty="0">
                          <a:latin typeface="Arial"/>
                          <a:cs typeface="Arial"/>
                        </a:rPr>
                        <a:t>Saintil</a:t>
                      </a:r>
                      <a:r>
                        <a:rPr sz="1200" spc="-60" dirty="0">
                          <a:latin typeface="Arial"/>
                          <a:cs typeface="Arial"/>
                        </a:rPr>
                        <a:t> </a:t>
                      </a:r>
                      <a:r>
                        <a:rPr sz="1200" spc="-10" dirty="0">
                          <a:latin typeface="Arial"/>
                          <a:cs typeface="Arial"/>
                        </a:rPr>
                        <a:t>CLOSSY</a:t>
                      </a:r>
                      <a:endParaRPr sz="1200" dirty="0">
                        <a:latin typeface="Arial"/>
                        <a:cs typeface="Arial"/>
                      </a:endParaRPr>
                    </a:p>
                    <a:p>
                      <a:pPr marL="67945">
                        <a:lnSpc>
                          <a:spcPts val="1270"/>
                        </a:lnSpc>
                      </a:pPr>
                      <a:r>
                        <a:rPr sz="1200" dirty="0">
                          <a:latin typeface="Arial"/>
                          <a:cs typeface="Arial"/>
                        </a:rPr>
                        <a:t>Date</a:t>
                      </a:r>
                      <a:r>
                        <a:rPr sz="1200" spc="-15" dirty="0">
                          <a:latin typeface="Arial"/>
                          <a:cs typeface="Arial"/>
                        </a:rPr>
                        <a:t> </a:t>
                      </a:r>
                      <a:r>
                        <a:rPr sz="1200" dirty="0">
                          <a:latin typeface="Arial"/>
                          <a:cs typeface="Arial"/>
                        </a:rPr>
                        <a:t>début</a:t>
                      </a:r>
                      <a:r>
                        <a:rPr sz="1200" spc="-25" dirty="0">
                          <a:latin typeface="Arial"/>
                          <a:cs typeface="Arial"/>
                        </a:rPr>
                        <a:t> </a:t>
                      </a:r>
                      <a:r>
                        <a:rPr sz="1200" dirty="0">
                          <a:latin typeface="Arial"/>
                          <a:cs typeface="Arial"/>
                        </a:rPr>
                        <a:t>de</a:t>
                      </a:r>
                      <a:r>
                        <a:rPr sz="1200" spc="-25" dirty="0">
                          <a:latin typeface="Arial"/>
                          <a:cs typeface="Arial"/>
                        </a:rPr>
                        <a:t> </a:t>
                      </a:r>
                      <a:r>
                        <a:rPr sz="1200" dirty="0">
                          <a:latin typeface="Arial"/>
                          <a:cs typeface="Arial"/>
                        </a:rPr>
                        <a:t>chantier</a:t>
                      </a:r>
                      <a:r>
                        <a:rPr sz="1200" spc="-20" dirty="0">
                          <a:latin typeface="Arial"/>
                          <a:cs typeface="Arial"/>
                        </a:rPr>
                        <a:t> </a:t>
                      </a:r>
                      <a:r>
                        <a:rPr sz="1200" dirty="0">
                          <a:latin typeface="Arial"/>
                          <a:cs typeface="Arial"/>
                        </a:rPr>
                        <a:t>:</a:t>
                      </a:r>
                      <a:r>
                        <a:rPr sz="1200" spc="-35" dirty="0">
                          <a:latin typeface="Arial"/>
                          <a:cs typeface="Arial"/>
                        </a:rPr>
                        <a:t> </a:t>
                      </a:r>
                      <a:r>
                        <a:rPr sz="1200" dirty="0">
                          <a:latin typeface="Arial"/>
                          <a:cs typeface="Arial"/>
                        </a:rPr>
                        <a:t>juillet</a:t>
                      </a:r>
                      <a:r>
                        <a:rPr sz="1200" spc="-10" dirty="0">
                          <a:latin typeface="Arial"/>
                          <a:cs typeface="Arial"/>
                        </a:rPr>
                        <a:t> </a:t>
                      </a:r>
                      <a:r>
                        <a:rPr sz="1200" spc="-20" dirty="0">
                          <a:latin typeface="Arial"/>
                          <a:cs typeface="Arial"/>
                        </a:rPr>
                        <a:t>2013</a:t>
                      </a:r>
                      <a:endParaRPr sz="1200" dirty="0">
                        <a:latin typeface="Arial"/>
                        <a:cs typeface="Arial"/>
                      </a:endParaRPr>
                    </a:p>
                    <a:p>
                      <a:pPr marL="67945" marR="3094355">
                        <a:lnSpc>
                          <a:spcPts val="1260"/>
                        </a:lnSpc>
                        <a:spcBef>
                          <a:spcPts val="65"/>
                        </a:spcBef>
                      </a:pPr>
                      <a:r>
                        <a:rPr sz="1200" dirty="0">
                          <a:latin typeface="Arial"/>
                          <a:cs typeface="Arial"/>
                        </a:rPr>
                        <a:t>Date</a:t>
                      </a:r>
                      <a:r>
                        <a:rPr sz="1200" spc="-15" dirty="0">
                          <a:latin typeface="Arial"/>
                          <a:cs typeface="Arial"/>
                        </a:rPr>
                        <a:t> </a:t>
                      </a:r>
                      <a:r>
                        <a:rPr sz="1200" dirty="0">
                          <a:latin typeface="Arial"/>
                          <a:cs typeface="Arial"/>
                        </a:rPr>
                        <a:t>de</a:t>
                      </a:r>
                      <a:r>
                        <a:rPr sz="1200" spc="-25" dirty="0">
                          <a:latin typeface="Arial"/>
                          <a:cs typeface="Arial"/>
                        </a:rPr>
                        <a:t> </a:t>
                      </a:r>
                      <a:r>
                        <a:rPr sz="1200" dirty="0">
                          <a:latin typeface="Arial"/>
                          <a:cs typeface="Arial"/>
                        </a:rPr>
                        <a:t>fin</a:t>
                      </a:r>
                      <a:r>
                        <a:rPr sz="1200" spc="-20" dirty="0">
                          <a:latin typeface="Arial"/>
                          <a:cs typeface="Arial"/>
                        </a:rPr>
                        <a:t> </a:t>
                      </a:r>
                      <a:r>
                        <a:rPr sz="1200" dirty="0">
                          <a:latin typeface="Arial"/>
                          <a:cs typeface="Arial"/>
                        </a:rPr>
                        <a:t>de</a:t>
                      </a:r>
                      <a:r>
                        <a:rPr sz="1200" spc="-25" dirty="0">
                          <a:latin typeface="Arial"/>
                          <a:cs typeface="Arial"/>
                        </a:rPr>
                        <a:t> </a:t>
                      </a:r>
                      <a:r>
                        <a:rPr sz="1200" dirty="0">
                          <a:latin typeface="Arial"/>
                          <a:cs typeface="Arial"/>
                        </a:rPr>
                        <a:t>chantier</a:t>
                      </a:r>
                      <a:r>
                        <a:rPr sz="1200" spc="-15" dirty="0">
                          <a:latin typeface="Arial"/>
                          <a:cs typeface="Arial"/>
                        </a:rPr>
                        <a:t> </a:t>
                      </a:r>
                      <a:r>
                        <a:rPr sz="1200" dirty="0">
                          <a:latin typeface="Arial"/>
                          <a:cs typeface="Arial"/>
                        </a:rPr>
                        <a:t>:</a:t>
                      </a:r>
                      <a:r>
                        <a:rPr sz="1200" spc="-25" dirty="0">
                          <a:latin typeface="Arial"/>
                          <a:cs typeface="Arial"/>
                        </a:rPr>
                        <a:t> </a:t>
                      </a:r>
                      <a:r>
                        <a:rPr sz="1200" dirty="0">
                          <a:latin typeface="Arial"/>
                          <a:cs typeface="Arial"/>
                        </a:rPr>
                        <a:t>31</a:t>
                      </a:r>
                      <a:r>
                        <a:rPr sz="1200" spc="-15" dirty="0">
                          <a:latin typeface="Arial"/>
                          <a:cs typeface="Arial"/>
                        </a:rPr>
                        <a:t> </a:t>
                      </a:r>
                      <a:r>
                        <a:rPr sz="1200" dirty="0">
                          <a:latin typeface="Arial"/>
                          <a:cs typeface="Arial"/>
                        </a:rPr>
                        <a:t>septembre</a:t>
                      </a:r>
                      <a:r>
                        <a:rPr sz="1200" spc="-25" dirty="0">
                          <a:latin typeface="Arial"/>
                          <a:cs typeface="Arial"/>
                        </a:rPr>
                        <a:t> </a:t>
                      </a:r>
                      <a:r>
                        <a:rPr sz="1200" spc="-20" dirty="0">
                          <a:latin typeface="Arial"/>
                          <a:cs typeface="Arial"/>
                        </a:rPr>
                        <a:t>2013 </a:t>
                      </a:r>
                      <a:endParaRPr lang="fr-FR" sz="1200" spc="-20" dirty="0">
                        <a:latin typeface="Arial"/>
                        <a:cs typeface="Arial"/>
                      </a:endParaRPr>
                    </a:p>
                    <a:p>
                      <a:pPr marL="67945" marR="3094355">
                        <a:lnSpc>
                          <a:spcPts val="1260"/>
                        </a:lnSpc>
                        <a:spcBef>
                          <a:spcPts val="65"/>
                        </a:spcBef>
                      </a:pPr>
                      <a:r>
                        <a:rPr sz="1200" dirty="0" err="1">
                          <a:latin typeface="Arial"/>
                          <a:cs typeface="Arial"/>
                        </a:rPr>
                        <a:t>Coordonnées</a:t>
                      </a:r>
                      <a:r>
                        <a:rPr sz="1200" spc="-40" dirty="0">
                          <a:latin typeface="Arial"/>
                          <a:cs typeface="Arial"/>
                        </a:rPr>
                        <a:t> </a:t>
                      </a:r>
                      <a:r>
                        <a:rPr sz="1200" dirty="0">
                          <a:latin typeface="Arial"/>
                          <a:cs typeface="Arial"/>
                        </a:rPr>
                        <a:t>GPS</a:t>
                      </a:r>
                      <a:r>
                        <a:rPr sz="1200" spc="-35" dirty="0">
                          <a:latin typeface="Arial"/>
                          <a:cs typeface="Arial"/>
                        </a:rPr>
                        <a:t> </a:t>
                      </a:r>
                      <a:r>
                        <a:rPr sz="1200" spc="-50" dirty="0">
                          <a:latin typeface="Arial"/>
                          <a:cs typeface="Arial"/>
                        </a:rPr>
                        <a:t>:</a:t>
                      </a:r>
                      <a:endParaRPr sz="1200" dirty="0">
                        <a:latin typeface="Arial"/>
                        <a:cs typeface="Arial"/>
                      </a:endParaRPr>
                    </a:p>
                    <a:p>
                      <a:pPr marL="67945">
                        <a:lnSpc>
                          <a:spcPts val="1210"/>
                        </a:lnSpc>
                      </a:pPr>
                      <a:r>
                        <a:rPr sz="1200" dirty="0">
                          <a:latin typeface="Arial"/>
                          <a:cs typeface="Arial"/>
                        </a:rPr>
                        <a:t>N </a:t>
                      </a:r>
                      <a:r>
                        <a:rPr sz="1200" spc="-10" dirty="0">
                          <a:latin typeface="Arial"/>
                          <a:cs typeface="Arial"/>
                        </a:rPr>
                        <a:t>18°24,444</a:t>
                      </a:r>
                      <a:endParaRPr sz="1200" dirty="0">
                        <a:latin typeface="Arial"/>
                        <a:cs typeface="Arial"/>
                      </a:endParaRPr>
                    </a:p>
                    <a:p>
                      <a:pPr marL="67945">
                        <a:lnSpc>
                          <a:spcPts val="1260"/>
                        </a:lnSpc>
                      </a:pPr>
                      <a:r>
                        <a:rPr sz="1200" dirty="0">
                          <a:latin typeface="Arial"/>
                          <a:cs typeface="Arial"/>
                        </a:rPr>
                        <a:t>W</a:t>
                      </a:r>
                      <a:r>
                        <a:rPr sz="1200" spc="-5" dirty="0">
                          <a:latin typeface="Arial"/>
                          <a:cs typeface="Arial"/>
                        </a:rPr>
                        <a:t> </a:t>
                      </a:r>
                      <a:r>
                        <a:rPr sz="1200" dirty="0">
                          <a:latin typeface="Arial"/>
                          <a:cs typeface="Arial"/>
                        </a:rPr>
                        <a:t>73°</a:t>
                      </a:r>
                      <a:r>
                        <a:rPr sz="1200" spc="-5" dirty="0">
                          <a:latin typeface="Arial"/>
                          <a:cs typeface="Arial"/>
                        </a:rPr>
                        <a:t> </a:t>
                      </a:r>
                      <a:r>
                        <a:rPr sz="1200" spc="-10" dirty="0">
                          <a:latin typeface="Arial"/>
                          <a:cs typeface="Arial"/>
                        </a:rPr>
                        <a:t>13,738</a:t>
                      </a:r>
                      <a:endParaRPr sz="1200" dirty="0">
                        <a:latin typeface="Arial"/>
                        <a:cs typeface="Arial"/>
                      </a:endParaRPr>
                    </a:p>
                    <a:p>
                      <a:pPr marL="67945">
                        <a:lnSpc>
                          <a:spcPts val="1235"/>
                        </a:lnSpc>
                      </a:pPr>
                      <a:r>
                        <a:rPr sz="1200" dirty="0">
                          <a:latin typeface="Arial"/>
                          <a:cs typeface="Arial"/>
                        </a:rPr>
                        <a:t>Altitude</a:t>
                      </a:r>
                      <a:r>
                        <a:rPr sz="1200" spc="-15" dirty="0">
                          <a:latin typeface="Arial"/>
                          <a:cs typeface="Arial"/>
                        </a:rPr>
                        <a:t> </a:t>
                      </a:r>
                      <a:r>
                        <a:rPr sz="1200" dirty="0">
                          <a:latin typeface="Arial"/>
                          <a:cs typeface="Arial"/>
                        </a:rPr>
                        <a:t>:</a:t>
                      </a:r>
                      <a:r>
                        <a:rPr sz="1200" spc="-20" dirty="0">
                          <a:latin typeface="Arial"/>
                          <a:cs typeface="Arial"/>
                        </a:rPr>
                        <a:t> </a:t>
                      </a:r>
                      <a:r>
                        <a:rPr sz="1200" dirty="0">
                          <a:latin typeface="Arial"/>
                          <a:cs typeface="Arial"/>
                        </a:rPr>
                        <a:t>950</a:t>
                      </a:r>
                      <a:r>
                        <a:rPr sz="1200" spc="-20" dirty="0">
                          <a:latin typeface="Arial"/>
                          <a:cs typeface="Arial"/>
                        </a:rPr>
                        <a:t> </a:t>
                      </a:r>
                      <a:r>
                        <a:rPr sz="1200" spc="-50" dirty="0">
                          <a:latin typeface="Arial"/>
                          <a:cs typeface="Arial"/>
                        </a:rPr>
                        <a:t>m</a:t>
                      </a:r>
                      <a:endParaRPr sz="1200" dirty="0">
                        <a:latin typeface="Arial"/>
                        <a:cs typeface="Arial"/>
                      </a:endParaRPr>
                    </a:p>
                  </a:txBody>
                  <a:tcPr marL="0" marR="0" marT="25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1130300">
                <a:tc>
                  <a:txBody>
                    <a:bodyPr/>
                    <a:lstStyle/>
                    <a:p>
                      <a:pPr marL="67945" marR="3009900">
                        <a:lnSpc>
                          <a:spcPct val="95900"/>
                        </a:lnSpc>
                        <a:spcBef>
                          <a:spcPts val="10"/>
                        </a:spcBef>
                      </a:pPr>
                      <a:r>
                        <a:rPr sz="1200" u="sng" dirty="0" err="1">
                          <a:uFill>
                            <a:solidFill>
                              <a:srgbClr val="000000"/>
                            </a:solidFill>
                          </a:uFill>
                          <a:latin typeface="Arial"/>
                          <a:cs typeface="Arial"/>
                        </a:rPr>
                        <a:t>Seuil</a:t>
                      </a:r>
                      <a:r>
                        <a:rPr sz="1200" u="sng" spc="-25" dirty="0">
                          <a:uFill>
                            <a:solidFill>
                              <a:srgbClr val="000000"/>
                            </a:solidFill>
                          </a:uFill>
                          <a:latin typeface="Arial"/>
                          <a:cs typeface="Arial"/>
                        </a:rPr>
                        <a:t> </a:t>
                      </a:r>
                      <a:r>
                        <a:rPr sz="1200" dirty="0">
                          <a:latin typeface="Arial"/>
                          <a:cs typeface="Arial"/>
                        </a:rPr>
                        <a:t>Longueur</a:t>
                      </a:r>
                      <a:r>
                        <a:rPr sz="1200" spc="-30" dirty="0">
                          <a:latin typeface="Arial"/>
                          <a:cs typeface="Arial"/>
                        </a:rPr>
                        <a:t> </a:t>
                      </a:r>
                      <a:r>
                        <a:rPr sz="1200" dirty="0">
                          <a:latin typeface="Arial"/>
                          <a:cs typeface="Arial"/>
                        </a:rPr>
                        <a:t>:</a:t>
                      </a:r>
                      <a:r>
                        <a:rPr sz="1200" spc="-10" dirty="0">
                          <a:latin typeface="Arial"/>
                          <a:cs typeface="Arial"/>
                        </a:rPr>
                        <a:t> </a:t>
                      </a:r>
                      <a:r>
                        <a:rPr sz="1200" dirty="0">
                          <a:latin typeface="Arial"/>
                          <a:cs typeface="Arial"/>
                        </a:rPr>
                        <a:t>20,24</a:t>
                      </a:r>
                      <a:r>
                        <a:rPr sz="1200" spc="-30" dirty="0">
                          <a:latin typeface="Arial"/>
                          <a:cs typeface="Arial"/>
                        </a:rPr>
                        <a:t> </a:t>
                      </a:r>
                      <a:r>
                        <a:rPr sz="1200" spc="-50" dirty="0">
                          <a:latin typeface="Arial"/>
                          <a:cs typeface="Arial"/>
                        </a:rPr>
                        <a:t>m </a:t>
                      </a:r>
                      <a:r>
                        <a:rPr sz="1200" dirty="0">
                          <a:latin typeface="Arial"/>
                          <a:cs typeface="Arial"/>
                        </a:rPr>
                        <a:t>Largeur</a:t>
                      </a:r>
                      <a:r>
                        <a:rPr sz="1200" spc="-15" dirty="0">
                          <a:latin typeface="Arial"/>
                          <a:cs typeface="Arial"/>
                        </a:rPr>
                        <a:t> </a:t>
                      </a:r>
                      <a:r>
                        <a:rPr sz="1200" dirty="0">
                          <a:latin typeface="Arial"/>
                          <a:cs typeface="Arial"/>
                        </a:rPr>
                        <a:t>:</a:t>
                      </a:r>
                      <a:r>
                        <a:rPr sz="1200" spc="-15" dirty="0">
                          <a:latin typeface="Arial"/>
                          <a:cs typeface="Arial"/>
                        </a:rPr>
                        <a:t> </a:t>
                      </a:r>
                      <a:r>
                        <a:rPr sz="1200" spc="-20" dirty="0">
                          <a:latin typeface="Arial"/>
                          <a:cs typeface="Arial"/>
                        </a:rPr>
                        <a:t>0m50</a:t>
                      </a:r>
                      <a:endParaRPr sz="1200" dirty="0">
                        <a:latin typeface="Arial"/>
                        <a:cs typeface="Arial"/>
                      </a:endParaRPr>
                    </a:p>
                    <a:p>
                      <a:pPr marL="67945">
                        <a:lnSpc>
                          <a:spcPts val="1240"/>
                        </a:lnSpc>
                      </a:pPr>
                      <a:r>
                        <a:rPr sz="1200" dirty="0">
                          <a:latin typeface="Arial"/>
                          <a:cs typeface="Arial"/>
                        </a:rPr>
                        <a:t>Hauteur</a:t>
                      </a:r>
                      <a:r>
                        <a:rPr sz="1200" spc="-15" dirty="0">
                          <a:latin typeface="Arial"/>
                          <a:cs typeface="Arial"/>
                        </a:rPr>
                        <a:t> </a:t>
                      </a:r>
                      <a:r>
                        <a:rPr sz="1200" dirty="0">
                          <a:latin typeface="Arial"/>
                          <a:cs typeface="Arial"/>
                        </a:rPr>
                        <a:t>au</a:t>
                      </a:r>
                      <a:r>
                        <a:rPr sz="1200" spc="-25" dirty="0">
                          <a:latin typeface="Arial"/>
                          <a:cs typeface="Arial"/>
                        </a:rPr>
                        <a:t> </a:t>
                      </a:r>
                      <a:r>
                        <a:rPr sz="1200" dirty="0">
                          <a:latin typeface="Arial"/>
                          <a:cs typeface="Arial"/>
                        </a:rPr>
                        <a:t>déversoir</a:t>
                      </a:r>
                      <a:r>
                        <a:rPr sz="1200" spc="-5" dirty="0">
                          <a:latin typeface="Arial"/>
                          <a:cs typeface="Arial"/>
                        </a:rPr>
                        <a:t> </a:t>
                      </a:r>
                      <a:r>
                        <a:rPr sz="1200" dirty="0">
                          <a:latin typeface="Arial"/>
                          <a:cs typeface="Arial"/>
                        </a:rPr>
                        <a:t>en</a:t>
                      </a:r>
                      <a:r>
                        <a:rPr sz="1200" spc="-40" dirty="0">
                          <a:latin typeface="Arial"/>
                          <a:cs typeface="Arial"/>
                        </a:rPr>
                        <a:t> </a:t>
                      </a:r>
                      <a:r>
                        <a:rPr sz="1200" dirty="0">
                          <a:latin typeface="Arial"/>
                          <a:cs typeface="Arial"/>
                        </a:rPr>
                        <a:t>amont</a:t>
                      </a:r>
                      <a:r>
                        <a:rPr sz="1200" spc="-10" dirty="0">
                          <a:latin typeface="Arial"/>
                          <a:cs typeface="Arial"/>
                        </a:rPr>
                        <a:t> </a:t>
                      </a:r>
                      <a:r>
                        <a:rPr sz="1200" dirty="0">
                          <a:latin typeface="Arial"/>
                          <a:cs typeface="Arial"/>
                        </a:rPr>
                        <a:t>:</a:t>
                      </a:r>
                      <a:r>
                        <a:rPr sz="1200" spc="-20" dirty="0">
                          <a:latin typeface="Arial"/>
                          <a:cs typeface="Arial"/>
                        </a:rPr>
                        <a:t> </a:t>
                      </a:r>
                      <a:r>
                        <a:rPr sz="1200" dirty="0">
                          <a:latin typeface="Arial"/>
                          <a:cs typeface="Arial"/>
                        </a:rPr>
                        <a:t>1,80m</a:t>
                      </a:r>
                      <a:r>
                        <a:rPr sz="1200" spc="-15" dirty="0">
                          <a:latin typeface="Arial"/>
                          <a:cs typeface="Arial"/>
                        </a:rPr>
                        <a:t> </a:t>
                      </a:r>
                      <a:r>
                        <a:rPr sz="1200" dirty="0">
                          <a:latin typeface="Arial"/>
                          <a:cs typeface="Arial"/>
                        </a:rPr>
                        <a:t>;</a:t>
                      </a:r>
                      <a:r>
                        <a:rPr sz="1200" spc="-20" dirty="0">
                          <a:latin typeface="Arial"/>
                          <a:cs typeface="Arial"/>
                        </a:rPr>
                        <a:t> </a:t>
                      </a:r>
                      <a:r>
                        <a:rPr sz="1200" dirty="0">
                          <a:latin typeface="Arial"/>
                          <a:cs typeface="Arial"/>
                        </a:rPr>
                        <a:t>en</a:t>
                      </a:r>
                      <a:r>
                        <a:rPr sz="1200" spc="-10" dirty="0">
                          <a:latin typeface="Arial"/>
                          <a:cs typeface="Arial"/>
                        </a:rPr>
                        <a:t> </a:t>
                      </a:r>
                      <a:r>
                        <a:rPr sz="1200" dirty="0">
                          <a:latin typeface="Arial"/>
                          <a:cs typeface="Arial"/>
                        </a:rPr>
                        <a:t>aval</a:t>
                      </a:r>
                      <a:r>
                        <a:rPr sz="1200" spc="-25" dirty="0">
                          <a:latin typeface="Arial"/>
                          <a:cs typeface="Arial"/>
                        </a:rPr>
                        <a:t> </a:t>
                      </a:r>
                      <a:r>
                        <a:rPr sz="1200" dirty="0">
                          <a:latin typeface="Arial"/>
                          <a:cs typeface="Arial"/>
                        </a:rPr>
                        <a:t>:</a:t>
                      </a:r>
                      <a:r>
                        <a:rPr sz="1200" spc="-15" dirty="0">
                          <a:latin typeface="Arial"/>
                          <a:cs typeface="Arial"/>
                        </a:rPr>
                        <a:t> </a:t>
                      </a:r>
                      <a:r>
                        <a:rPr sz="1200" spc="-10" dirty="0">
                          <a:latin typeface="Arial"/>
                          <a:cs typeface="Arial"/>
                        </a:rPr>
                        <a:t>3,10m</a:t>
                      </a:r>
                      <a:endParaRPr sz="1200" dirty="0">
                        <a:latin typeface="Arial"/>
                        <a:cs typeface="Arial"/>
                      </a:endParaRPr>
                    </a:p>
                    <a:p>
                      <a:pPr marL="67945" marR="623570">
                        <a:lnSpc>
                          <a:spcPts val="1140"/>
                        </a:lnSpc>
                        <a:spcBef>
                          <a:spcPts val="65"/>
                        </a:spcBef>
                      </a:pPr>
                      <a:r>
                        <a:rPr sz="1200" b="1" dirty="0">
                          <a:latin typeface="Arial"/>
                          <a:cs typeface="Arial"/>
                        </a:rPr>
                        <a:t>Capacité</a:t>
                      </a:r>
                      <a:r>
                        <a:rPr sz="1200" b="1" spc="-10" dirty="0">
                          <a:latin typeface="Arial"/>
                          <a:cs typeface="Arial"/>
                        </a:rPr>
                        <a:t> </a:t>
                      </a:r>
                      <a:r>
                        <a:rPr sz="1200" b="1" dirty="0">
                          <a:latin typeface="Arial"/>
                          <a:cs typeface="Arial"/>
                        </a:rPr>
                        <a:t>de</a:t>
                      </a:r>
                      <a:r>
                        <a:rPr sz="1200" b="1" spc="-20" dirty="0">
                          <a:latin typeface="Arial"/>
                          <a:cs typeface="Arial"/>
                        </a:rPr>
                        <a:t> </a:t>
                      </a:r>
                      <a:r>
                        <a:rPr sz="1200" b="1" dirty="0">
                          <a:latin typeface="Arial"/>
                          <a:cs typeface="Arial"/>
                        </a:rPr>
                        <a:t>stockage</a:t>
                      </a:r>
                      <a:r>
                        <a:rPr sz="1200" b="1" spc="-15" dirty="0">
                          <a:latin typeface="Arial"/>
                          <a:cs typeface="Arial"/>
                        </a:rPr>
                        <a:t> </a:t>
                      </a:r>
                      <a:r>
                        <a:rPr sz="1200" b="1" spc="-10" dirty="0">
                          <a:latin typeface="Arial"/>
                          <a:cs typeface="Arial"/>
                        </a:rPr>
                        <a:t>amont/épisode</a:t>
                      </a:r>
                      <a:r>
                        <a:rPr sz="1200" b="1" spc="-20" dirty="0">
                          <a:latin typeface="Arial"/>
                          <a:cs typeface="Arial"/>
                        </a:rPr>
                        <a:t> </a:t>
                      </a:r>
                      <a:r>
                        <a:rPr sz="1200" b="1" dirty="0">
                          <a:latin typeface="Arial"/>
                          <a:cs typeface="Arial"/>
                        </a:rPr>
                        <a:t>pluvieux</a:t>
                      </a:r>
                      <a:r>
                        <a:rPr sz="1200" b="1" spc="-5" dirty="0">
                          <a:latin typeface="Arial"/>
                          <a:cs typeface="Arial"/>
                        </a:rPr>
                        <a:t> </a:t>
                      </a:r>
                      <a:r>
                        <a:rPr sz="1200" b="1" dirty="0">
                          <a:latin typeface="Arial"/>
                          <a:cs typeface="Arial"/>
                        </a:rPr>
                        <a:t>:</a:t>
                      </a:r>
                      <a:r>
                        <a:rPr sz="1200" b="1" spc="-15" dirty="0">
                          <a:latin typeface="Arial"/>
                          <a:cs typeface="Arial"/>
                        </a:rPr>
                        <a:t> </a:t>
                      </a:r>
                      <a:r>
                        <a:rPr sz="1200" dirty="0">
                          <a:latin typeface="Arial"/>
                          <a:cs typeface="Arial"/>
                        </a:rPr>
                        <a:t>2</a:t>
                      </a:r>
                      <a:r>
                        <a:rPr sz="1200" spc="-10" dirty="0">
                          <a:latin typeface="Arial"/>
                          <a:cs typeface="Arial"/>
                        </a:rPr>
                        <a:t> </a:t>
                      </a:r>
                      <a:r>
                        <a:rPr sz="1200" dirty="0">
                          <a:latin typeface="Arial"/>
                          <a:cs typeface="Arial"/>
                        </a:rPr>
                        <a:t>100</a:t>
                      </a:r>
                      <a:r>
                        <a:rPr sz="1200" spc="-30" dirty="0">
                          <a:latin typeface="Arial"/>
                          <a:cs typeface="Arial"/>
                        </a:rPr>
                        <a:t> </a:t>
                      </a:r>
                      <a:r>
                        <a:rPr sz="1200" dirty="0">
                          <a:latin typeface="Arial"/>
                          <a:cs typeface="Arial"/>
                        </a:rPr>
                        <a:t>m3</a:t>
                      </a:r>
                      <a:r>
                        <a:rPr sz="1200" spc="-20" dirty="0">
                          <a:latin typeface="Arial"/>
                          <a:cs typeface="Arial"/>
                        </a:rPr>
                        <a:t> </a:t>
                      </a:r>
                      <a:r>
                        <a:rPr sz="1200" spc="-25" dirty="0">
                          <a:latin typeface="Arial"/>
                          <a:cs typeface="Arial"/>
                        </a:rPr>
                        <a:t>ou </a:t>
                      </a:r>
                      <a:r>
                        <a:rPr sz="1200" dirty="0">
                          <a:latin typeface="Arial"/>
                          <a:cs typeface="Arial"/>
                        </a:rPr>
                        <a:t>555</a:t>
                      </a:r>
                      <a:r>
                        <a:rPr sz="1200" spc="-15" dirty="0">
                          <a:latin typeface="Arial"/>
                          <a:cs typeface="Arial"/>
                        </a:rPr>
                        <a:t> </a:t>
                      </a:r>
                      <a:r>
                        <a:rPr sz="1200" dirty="0">
                          <a:latin typeface="Arial"/>
                          <a:cs typeface="Arial"/>
                        </a:rPr>
                        <a:t>555</a:t>
                      </a:r>
                      <a:r>
                        <a:rPr sz="1200" spc="-15" dirty="0">
                          <a:latin typeface="Arial"/>
                          <a:cs typeface="Arial"/>
                        </a:rPr>
                        <a:t> </a:t>
                      </a:r>
                      <a:r>
                        <a:rPr sz="1200" dirty="0">
                          <a:latin typeface="Arial"/>
                          <a:cs typeface="Arial"/>
                        </a:rPr>
                        <a:t>gal</a:t>
                      </a:r>
                      <a:r>
                        <a:rPr sz="1200" spc="-25" dirty="0">
                          <a:latin typeface="Arial"/>
                          <a:cs typeface="Arial"/>
                        </a:rPr>
                        <a:t> </a:t>
                      </a:r>
                      <a:r>
                        <a:rPr sz="1200" dirty="0">
                          <a:latin typeface="Arial"/>
                          <a:cs typeface="Arial"/>
                        </a:rPr>
                        <a:t>ou</a:t>
                      </a:r>
                      <a:r>
                        <a:rPr sz="1200" spc="-15" dirty="0">
                          <a:latin typeface="Arial"/>
                          <a:cs typeface="Arial"/>
                        </a:rPr>
                        <a:t> </a:t>
                      </a:r>
                      <a:r>
                        <a:rPr sz="1200" dirty="0">
                          <a:latin typeface="Arial"/>
                          <a:cs typeface="Arial"/>
                        </a:rPr>
                        <a:t>9</a:t>
                      </a:r>
                      <a:r>
                        <a:rPr sz="1200" spc="-25" dirty="0">
                          <a:latin typeface="Arial"/>
                          <a:cs typeface="Arial"/>
                        </a:rPr>
                        <a:t> </a:t>
                      </a:r>
                      <a:r>
                        <a:rPr sz="1200" dirty="0">
                          <a:latin typeface="Arial"/>
                          <a:cs typeface="Arial"/>
                        </a:rPr>
                        <a:t>259</a:t>
                      </a:r>
                      <a:r>
                        <a:rPr sz="1200" spc="-20" dirty="0">
                          <a:latin typeface="Arial"/>
                          <a:cs typeface="Arial"/>
                        </a:rPr>
                        <a:t> drums</a:t>
                      </a:r>
                      <a:endParaRPr sz="1200" dirty="0">
                        <a:latin typeface="Arial"/>
                        <a:cs typeface="Arial"/>
                      </a:endParaRPr>
                    </a:p>
                  </a:txBody>
                  <a:tcPr marL="0" marR="0" marT="12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45"/>
                        </a:lnSpc>
                      </a:pPr>
                      <a:r>
                        <a:rPr sz="1200" u="sng" dirty="0">
                          <a:uFill>
                            <a:solidFill>
                              <a:srgbClr val="000000"/>
                            </a:solidFill>
                          </a:uFill>
                          <a:latin typeface="Arial"/>
                          <a:cs typeface="Arial"/>
                        </a:rPr>
                        <a:t>Bassin</a:t>
                      </a:r>
                      <a:r>
                        <a:rPr sz="1200" u="sng" spc="-20" dirty="0">
                          <a:uFill>
                            <a:solidFill>
                              <a:srgbClr val="000000"/>
                            </a:solidFill>
                          </a:uFill>
                          <a:latin typeface="Arial"/>
                          <a:cs typeface="Arial"/>
                        </a:rPr>
                        <a:t> </a:t>
                      </a:r>
                      <a:r>
                        <a:rPr sz="1200" u="sng" dirty="0">
                          <a:uFill>
                            <a:solidFill>
                              <a:srgbClr val="000000"/>
                            </a:solidFill>
                          </a:uFill>
                          <a:latin typeface="Arial"/>
                          <a:cs typeface="Arial"/>
                        </a:rPr>
                        <a:t>en</a:t>
                      </a:r>
                      <a:r>
                        <a:rPr sz="1200" u="sng" spc="-15" dirty="0">
                          <a:uFill>
                            <a:solidFill>
                              <a:srgbClr val="000000"/>
                            </a:solidFill>
                          </a:uFill>
                          <a:latin typeface="Arial"/>
                          <a:cs typeface="Arial"/>
                        </a:rPr>
                        <a:t> </a:t>
                      </a:r>
                      <a:r>
                        <a:rPr sz="1200" u="sng" spc="-20" dirty="0">
                          <a:uFill>
                            <a:solidFill>
                              <a:srgbClr val="000000"/>
                            </a:solidFill>
                          </a:uFill>
                          <a:latin typeface="Arial"/>
                          <a:cs typeface="Arial"/>
                        </a:rPr>
                        <a:t>aval</a:t>
                      </a:r>
                      <a:endParaRPr sz="1200" dirty="0">
                        <a:latin typeface="Arial"/>
                        <a:cs typeface="Arial"/>
                      </a:endParaRPr>
                    </a:p>
                    <a:p>
                      <a:pPr marL="67945" marR="146050">
                        <a:lnSpc>
                          <a:spcPct val="95900"/>
                        </a:lnSpc>
                        <a:spcBef>
                          <a:spcPts val="25"/>
                        </a:spcBef>
                      </a:pPr>
                      <a:r>
                        <a:rPr sz="1200" dirty="0">
                          <a:latin typeface="Arial"/>
                          <a:cs typeface="Arial"/>
                        </a:rPr>
                        <a:t>L</a:t>
                      </a:r>
                      <a:r>
                        <a:rPr sz="1200" spc="-10" dirty="0">
                          <a:latin typeface="Arial"/>
                          <a:cs typeface="Arial"/>
                        </a:rPr>
                        <a:t> </a:t>
                      </a:r>
                      <a:r>
                        <a:rPr sz="1200" dirty="0">
                          <a:latin typeface="Arial"/>
                          <a:cs typeface="Arial"/>
                        </a:rPr>
                        <a:t>x</a:t>
                      </a:r>
                      <a:r>
                        <a:rPr sz="1200" spc="-5" dirty="0">
                          <a:latin typeface="Arial"/>
                          <a:cs typeface="Arial"/>
                        </a:rPr>
                        <a:t> </a:t>
                      </a:r>
                      <a:r>
                        <a:rPr sz="1200" dirty="0">
                          <a:latin typeface="Arial"/>
                          <a:cs typeface="Arial"/>
                        </a:rPr>
                        <a:t>l</a:t>
                      </a:r>
                      <a:r>
                        <a:rPr sz="1200" spc="-20" dirty="0">
                          <a:latin typeface="Arial"/>
                          <a:cs typeface="Arial"/>
                        </a:rPr>
                        <a:t> </a:t>
                      </a:r>
                      <a:r>
                        <a:rPr sz="1200" dirty="0">
                          <a:latin typeface="Arial"/>
                          <a:cs typeface="Arial"/>
                        </a:rPr>
                        <a:t>=</a:t>
                      </a:r>
                      <a:r>
                        <a:rPr sz="1200" spc="-5" dirty="0">
                          <a:latin typeface="Arial"/>
                          <a:cs typeface="Arial"/>
                        </a:rPr>
                        <a:t> </a:t>
                      </a:r>
                      <a:r>
                        <a:rPr sz="1200" dirty="0">
                          <a:latin typeface="Arial"/>
                          <a:cs typeface="Arial"/>
                        </a:rPr>
                        <a:t>6,20m x</a:t>
                      </a:r>
                      <a:r>
                        <a:rPr sz="1200" spc="-20" dirty="0">
                          <a:latin typeface="Arial"/>
                          <a:cs typeface="Arial"/>
                        </a:rPr>
                        <a:t> </a:t>
                      </a:r>
                      <a:r>
                        <a:rPr sz="1200" dirty="0">
                          <a:latin typeface="Arial"/>
                          <a:cs typeface="Arial"/>
                        </a:rPr>
                        <a:t>5,90</a:t>
                      </a:r>
                      <a:r>
                        <a:rPr sz="1200" spc="-25" dirty="0">
                          <a:latin typeface="Arial"/>
                          <a:cs typeface="Arial"/>
                        </a:rPr>
                        <a:t> </a:t>
                      </a:r>
                      <a:r>
                        <a:rPr sz="1200" spc="-50" dirty="0">
                          <a:latin typeface="Arial"/>
                          <a:cs typeface="Arial"/>
                        </a:rPr>
                        <a:t>m </a:t>
                      </a:r>
                      <a:r>
                        <a:rPr sz="1200" dirty="0">
                          <a:latin typeface="Arial"/>
                          <a:cs typeface="Arial"/>
                        </a:rPr>
                        <a:t>Hauteur</a:t>
                      </a:r>
                      <a:r>
                        <a:rPr sz="1200" spc="-20" dirty="0">
                          <a:latin typeface="Arial"/>
                          <a:cs typeface="Arial"/>
                        </a:rPr>
                        <a:t> </a:t>
                      </a:r>
                      <a:r>
                        <a:rPr sz="1200" dirty="0">
                          <a:latin typeface="Arial"/>
                          <a:cs typeface="Arial"/>
                        </a:rPr>
                        <a:t>:</a:t>
                      </a:r>
                      <a:r>
                        <a:rPr sz="1200" spc="-5" dirty="0">
                          <a:latin typeface="Arial"/>
                          <a:cs typeface="Arial"/>
                        </a:rPr>
                        <a:t> </a:t>
                      </a:r>
                      <a:r>
                        <a:rPr sz="1200" spc="-10" dirty="0">
                          <a:latin typeface="Arial"/>
                          <a:cs typeface="Arial"/>
                        </a:rPr>
                        <a:t>1,95m </a:t>
                      </a:r>
                      <a:r>
                        <a:rPr sz="1200" b="1" dirty="0">
                          <a:latin typeface="Arial"/>
                          <a:cs typeface="Arial"/>
                        </a:rPr>
                        <a:t>Volume</a:t>
                      </a:r>
                      <a:r>
                        <a:rPr sz="1200" b="1" spc="-15" dirty="0">
                          <a:latin typeface="Arial"/>
                          <a:cs typeface="Arial"/>
                        </a:rPr>
                        <a:t> </a:t>
                      </a:r>
                      <a:r>
                        <a:rPr sz="1200" b="1" dirty="0">
                          <a:latin typeface="Arial"/>
                          <a:cs typeface="Arial"/>
                        </a:rPr>
                        <a:t>:</a:t>
                      </a:r>
                      <a:r>
                        <a:rPr sz="1200" b="1" spc="-10" dirty="0">
                          <a:latin typeface="Arial"/>
                          <a:cs typeface="Arial"/>
                        </a:rPr>
                        <a:t> </a:t>
                      </a:r>
                      <a:r>
                        <a:rPr sz="1200" b="1" dirty="0">
                          <a:latin typeface="Arial"/>
                          <a:cs typeface="Arial"/>
                        </a:rPr>
                        <a:t>72</a:t>
                      </a:r>
                      <a:r>
                        <a:rPr sz="1200" b="1" spc="-15" dirty="0">
                          <a:latin typeface="Arial"/>
                          <a:cs typeface="Arial"/>
                        </a:rPr>
                        <a:t> </a:t>
                      </a:r>
                      <a:r>
                        <a:rPr sz="1200" b="1" spc="-25" dirty="0">
                          <a:latin typeface="Arial"/>
                          <a:cs typeface="Arial"/>
                        </a:rPr>
                        <a:t>m3</a:t>
                      </a:r>
                      <a:endParaRPr sz="1200" dirty="0">
                        <a:latin typeface="Arial"/>
                        <a:cs typeface="Arial"/>
                      </a:endParaRPr>
                    </a:p>
                    <a:p>
                      <a:pPr marL="67945">
                        <a:lnSpc>
                          <a:spcPts val="1240"/>
                        </a:lnSpc>
                      </a:pPr>
                      <a:r>
                        <a:rPr sz="1200" dirty="0">
                          <a:latin typeface="Arial"/>
                          <a:cs typeface="Arial"/>
                        </a:rPr>
                        <a:t>ou</a:t>
                      </a:r>
                      <a:r>
                        <a:rPr sz="1200" spc="-10" dirty="0">
                          <a:latin typeface="Arial"/>
                          <a:cs typeface="Arial"/>
                        </a:rPr>
                        <a:t> </a:t>
                      </a:r>
                      <a:r>
                        <a:rPr sz="1200" dirty="0">
                          <a:latin typeface="Arial"/>
                          <a:cs typeface="Arial"/>
                        </a:rPr>
                        <a:t>19</a:t>
                      </a:r>
                      <a:r>
                        <a:rPr sz="1200" spc="-5" dirty="0">
                          <a:latin typeface="Arial"/>
                          <a:cs typeface="Arial"/>
                        </a:rPr>
                        <a:t> </a:t>
                      </a:r>
                      <a:r>
                        <a:rPr sz="1200" dirty="0">
                          <a:latin typeface="Arial"/>
                          <a:cs typeface="Arial"/>
                        </a:rPr>
                        <a:t>000</a:t>
                      </a:r>
                      <a:r>
                        <a:rPr sz="1200" spc="-15" dirty="0">
                          <a:latin typeface="Arial"/>
                          <a:cs typeface="Arial"/>
                        </a:rPr>
                        <a:t> </a:t>
                      </a:r>
                      <a:r>
                        <a:rPr sz="1200" spc="-25" dirty="0">
                          <a:latin typeface="Arial"/>
                          <a:cs typeface="Arial"/>
                        </a:rPr>
                        <a:t>gal</a:t>
                      </a:r>
                      <a:endParaRPr sz="1200" dirty="0">
                        <a:latin typeface="Arial"/>
                        <a:cs typeface="Arial"/>
                      </a:endParaRPr>
                    </a:p>
                    <a:p>
                      <a:pPr marL="67945">
                        <a:lnSpc>
                          <a:spcPts val="1290"/>
                        </a:lnSpc>
                      </a:pPr>
                      <a:r>
                        <a:rPr sz="1200" dirty="0">
                          <a:latin typeface="Arial"/>
                          <a:cs typeface="Arial"/>
                        </a:rPr>
                        <a:t>ou</a:t>
                      </a:r>
                      <a:r>
                        <a:rPr sz="1200" spc="-10" dirty="0">
                          <a:latin typeface="Arial"/>
                          <a:cs typeface="Arial"/>
                        </a:rPr>
                        <a:t> </a:t>
                      </a:r>
                      <a:r>
                        <a:rPr sz="1200" dirty="0">
                          <a:latin typeface="Arial"/>
                          <a:cs typeface="Arial"/>
                        </a:rPr>
                        <a:t>317</a:t>
                      </a:r>
                      <a:r>
                        <a:rPr sz="1200" spc="-5" dirty="0">
                          <a:latin typeface="Arial"/>
                          <a:cs typeface="Arial"/>
                        </a:rPr>
                        <a:t> </a:t>
                      </a:r>
                      <a:r>
                        <a:rPr sz="1200" spc="-10" dirty="0">
                          <a:latin typeface="Arial"/>
                          <a:cs typeface="Arial"/>
                        </a:rPr>
                        <a:t>drums</a:t>
                      </a:r>
                      <a:endParaRPr sz="12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5293360">
                <a:tc gridSpan="2">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marL="67945">
                        <a:lnSpc>
                          <a:spcPct val="100000"/>
                        </a:lnSpc>
                        <a:spcBef>
                          <a:spcPts val="765"/>
                        </a:spcBef>
                      </a:pPr>
                      <a:r>
                        <a:rPr sz="1400" dirty="0">
                          <a:latin typeface="Arial"/>
                          <a:cs typeface="Arial"/>
                        </a:rPr>
                        <a:t>Seuil</a:t>
                      </a:r>
                      <a:r>
                        <a:rPr sz="1400" spc="-30" dirty="0">
                          <a:latin typeface="Arial"/>
                          <a:cs typeface="Arial"/>
                        </a:rPr>
                        <a:t> </a:t>
                      </a:r>
                      <a:r>
                        <a:rPr sz="1400" dirty="0">
                          <a:latin typeface="Arial"/>
                          <a:cs typeface="Arial"/>
                        </a:rPr>
                        <a:t>et</a:t>
                      </a:r>
                      <a:r>
                        <a:rPr sz="1400" spc="-15" dirty="0">
                          <a:latin typeface="Arial"/>
                          <a:cs typeface="Arial"/>
                        </a:rPr>
                        <a:t> </a:t>
                      </a:r>
                      <a:r>
                        <a:rPr sz="1400" dirty="0">
                          <a:latin typeface="Arial"/>
                          <a:cs typeface="Arial"/>
                        </a:rPr>
                        <a:t>bassin</a:t>
                      </a:r>
                      <a:r>
                        <a:rPr sz="1400" spc="-15" dirty="0">
                          <a:latin typeface="Arial"/>
                          <a:cs typeface="Arial"/>
                        </a:rPr>
                        <a:t> </a:t>
                      </a:r>
                      <a:r>
                        <a:rPr sz="1400" dirty="0">
                          <a:latin typeface="Arial"/>
                          <a:cs typeface="Arial"/>
                        </a:rPr>
                        <a:t>SB1</a:t>
                      </a:r>
                      <a:r>
                        <a:rPr sz="1400" spc="-25" dirty="0">
                          <a:latin typeface="Arial"/>
                          <a:cs typeface="Arial"/>
                        </a:rPr>
                        <a:t> </a:t>
                      </a:r>
                      <a:r>
                        <a:rPr lang="fr-FR" sz="1400" spc="-25" dirty="0" err="1">
                          <a:latin typeface="Arial"/>
                          <a:cs typeface="Arial"/>
                        </a:rPr>
                        <a:t>Bakwas</a:t>
                      </a:r>
                      <a:r>
                        <a:rPr lang="fr-FR" sz="1400" spc="-25" dirty="0">
                          <a:latin typeface="Arial"/>
                          <a:cs typeface="Arial"/>
                        </a:rPr>
                        <a:t> </a:t>
                      </a:r>
                      <a:r>
                        <a:rPr sz="1400" dirty="0" err="1">
                          <a:latin typeface="Arial"/>
                          <a:cs typeface="Arial"/>
                        </a:rPr>
                        <a:t>réalisés</a:t>
                      </a:r>
                      <a:r>
                        <a:rPr sz="1400" spc="-15" dirty="0">
                          <a:latin typeface="Arial"/>
                          <a:cs typeface="Arial"/>
                        </a:rPr>
                        <a:t> </a:t>
                      </a:r>
                      <a:r>
                        <a:rPr sz="1400" dirty="0">
                          <a:latin typeface="Arial"/>
                          <a:cs typeface="Arial"/>
                        </a:rPr>
                        <a:t>par</a:t>
                      </a:r>
                      <a:r>
                        <a:rPr sz="1400" spc="-20" dirty="0">
                          <a:latin typeface="Arial"/>
                          <a:cs typeface="Arial"/>
                        </a:rPr>
                        <a:t> </a:t>
                      </a:r>
                      <a:r>
                        <a:rPr sz="1400" dirty="0">
                          <a:latin typeface="Arial"/>
                          <a:cs typeface="Arial"/>
                        </a:rPr>
                        <a:t>33</a:t>
                      </a:r>
                      <a:r>
                        <a:rPr sz="1400" spc="-20" dirty="0">
                          <a:latin typeface="Arial"/>
                          <a:cs typeface="Arial"/>
                        </a:rPr>
                        <a:t> </a:t>
                      </a:r>
                      <a:r>
                        <a:rPr sz="1400" dirty="0">
                          <a:latin typeface="Arial"/>
                          <a:cs typeface="Arial"/>
                        </a:rPr>
                        <a:t>personnes,</a:t>
                      </a:r>
                      <a:r>
                        <a:rPr sz="1400" spc="-5" dirty="0">
                          <a:latin typeface="Arial"/>
                          <a:cs typeface="Arial"/>
                        </a:rPr>
                        <a:t> </a:t>
                      </a:r>
                      <a:r>
                        <a:rPr sz="1400" dirty="0">
                          <a:latin typeface="Arial"/>
                          <a:cs typeface="Arial"/>
                        </a:rPr>
                        <a:t>qui</a:t>
                      </a:r>
                      <a:r>
                        <a:rPr sz="1400" spc="-25" dirty="0">
                          <a:latin typeface="Arial"/>
                          <a:cs typeface="Arial"/>
                        </a:rPr>
                        <a:t> </a:t>
                      </a:r>
                      <a:r>
                        <a:rPr sz="1400" dirty="0">
                          <a:latin typeface="Arial"/>
                          <a:cs typeface="Arial"/>
                        </a:rPr>
                        <a:t>ont</a:t>
                      </a:r>
                      <a:r>
                        <a:rPr sz="1400" spc="-20" dirty="0">
                          <a:latin typeface="Arial"/>
                          <a:cs typeface="Arial"/>
                        </a:rPr>
                        <a:t> </a:t>
                      </a:r>
                      <a:r>
                        <a:rPr sz="1400" dirty="0">
                          <a:latin typeface="Arial"/>
                          <a:cs typeface="Arial"/>
                        </a:rPr>
                        <a:t>fourni</a:t>
                      </a:r>
                      <a:r>
                        <a:rPr sz="1400" spc="-25" dirty="0">
                          <a:latin typeface="Arial"/>
                          <a:cs typeface="Arial"/>
                        </a:rPr>
                        <a:t> </a:t>
                      </a:r>
                      <a:r>
                        <a:rPr sz="1400" dirty="0">
                          <a:latin typeface="Arial"/>
                          <a:cs typeface="Arial"/>
                        </a:rPr>
                        <a:t>au</a:t>
                      </a:r>
                      <a:r>
                        <a:rPr sz="1400" spc="-25" dirty="0">
                          <a:latin typeface="Arial"/>
                          <a:cs typeface="Arial"/>
                        </a:rPr>
                        <a:t> </a:t>
                      </a:r>
                      <a:r>
                        <a:rPr sz="1400" dirty="0">
                          <a:latin typeface="Arial"/>
                          <a:cs typeface="Arial"/>
                        </a:rPr>
                        <a:t>total</a:t>
                      </a:r>
                      <a:r>
                        <a:rPr sz="1400" spc="-20" dirty="0">
                          <a:latin typeface="Arial"/>
                          <a:cs typeface="Arial"/>
                        </a:rPr>
                        <a:t> </a:t>
                      </a:r>
                      <a:r>
                        <a:rPr sz="1400" dirty="0">
                          <a:latin typeface="Arial"/>
                          <a:cs typeface="Arial"/>
                        </a:rPr>
                        <a:t>302</a:t>
                      </a:r>
                      <a:r>
                        <a:rPr sz="1400" spc="-35" dirty="0">
                          <a:latin typeface="Arial"/>
                          <a:cs typeface="Arial"/>
                        </a:rPr>
                        <a:t> </a:t>
                      </a:r>
                      <a:r>
                        <a:rPr sz="1400" dirty="0">
                          <a:latin typeface="Arial"/>
                          <a:cs typeface="Arial"/>
                        </a:rPr>
                        <a:t>journées</a:t>
                      </a:r>
                      <a:r>
                        <a:rPr sz="1400" spc="-25" dirty="0">
                          <a:latin typeface="Arial"/>
                          <a:cs typeface="Arial"/>
                        </a:rPr>
                        <a:t> </a:t>
                      </a:r>
                      <a:r>
                        <a:rPr sz="1400" dirty="0">
                          <a:latin typeface="Arial"/>
                          <a:cs typeface="Arial"/>
                        </a:rPr>
                        <a:t>de</a:t>
                      </a:r>
                      <a:r>
                        <a:rPr sz="1400" spc="-25" dirty="0">
                          <a:latin typeface="Arial"/>
                          <a:cs typeface="Arial"/>
                        </a:rPr>
                        <a:t> </a:t>
                      </a:r>
                      <a:r>
                        <a:rPr sz="1400" spc="-10" dirty="0">
                          <a:latin typeface="Arial"/>
                          <a:cs typeface="Arial"/>
                        </a:rPr>
                        <a:t>travail.</a:t>
                      </a:r>
                      <a:endParaRPr sz="1400" dirty="0">
                        <a:latin typeface="Arial"/>
                        <a:cs typeface="Arial"/>
                      </a:endParaRPr>
                    </a:p>
                    <a:p>
                      <a:pPr>
                        <a:lnSpc>
                          <a:spcPct val="100000"/>
                        </a:lnSpc>
                        <a:spcBef>
                          <a:spcPts val="5"/>
                        </a:spcBef>
                      </a:pPr>
                      <a:endParaRPr sz="1400" dirty="0">
                        <a:latin typeface="Times New Roman"/>
                        <a:cs typeface="Times New Roman"/>
                      </a:endParaRPr>
                    </a:p>
                    <a:p>
                      <a:pPr marL="67945">
                        <a:lnSpc>
                          <a:spcPct val="100000"/>
                        </a:lnSpc>
                        <a:spcBef>
                          <a:spcPts val="5"/>
                        </a:spcBef>
                      </a:pPr>
                      <a:r>
                        <a:rPr sz="1400" dirty="0">
                          <a:latin typeface="Arial"/>
                          <a:cs typeface="Arial"/>
                        </a:rPr>
                        <a:t>Il</a:t>
                      </a:r>
                      <a:r>
                        <a:rPr sz="1400" spc="-35" dirty="0">
                          <a:latin typeface="Arial"/>
                          <a:cs typeface="Arial"/>
                        </a:rPr>
                        <a:t> </a:t>
                      </a:r>
                      <a:r>
                        <a:rPr sz="1400" dirty="0">
                          <a:latin typeface="Arial"/>
                          <a:cs typeface="Arial"/>
                        </a:rPr>
                        <a:t>est</a:t>
                      </a:r>
                      <a:r>
                        <a:rPr sz="1400" spc="-25" dirty="0">
                          <a:latin typeface="Arial"/>
                          <a:cs typeface="Arial"/>
                        </a:rPr>
                        <a:t> </a:t>
                      </a:r>
                      <a:r>
                        <a:rPr sz="1400" dirty="0">
                          <a:latin typeface="Arial"/>
                          <a:cs typeface="Arial"/>
                        </a:rPr>
                        <a:t>prévu</a:t>
                      </a:r>
                      <a:r>
                        <a:rPr sz="1400" spc="-20" dirty="0">
                          <a:latin typeface="Arial"/>
                          <a:cs typeface="Arial"/>
                        </a:rPr>
                        <a:t> </a:t>
                      </a:r>
                      <a:r>
                        <a:rPr sz="1400" dirty="0">
                          <a:latin typeface="Arial"/>
                          <a:cs typeface="Arial"/>
                        </a:rPr>
                        <a:t>d’adjoindre</a:t>
                      </a:r>
                      <a:r>
                        <a:rPr sz="1400" spc="-20" dirty="0">
                          <a:latin typeface="Arial"/>
                          <a:cs typeface="Arial"/>
                        </a:rPr>
                        <a:t> </a:t>
                      </a:r>
                      <a:r>
                        <a:rPr sz="1400" dirty="0">
                          <a:latin typeface="Arial"/>
                          <a:cs typeface="Arial"/>
                        </a:rPr>
                        <a:t>un</a:t>
                      </a:r>
                      <a:r>
                        <a:rPr sz="1400" spc="-20" dirty="0">
                          <a:latin typeface="Arial"/>
                          <a:cs typeface="Arial"/>
                        </a:rPr>
                        <a:t> </a:t>
                      </a:r>
                      <a:r>
                        <a:rPr sz="1400" dirty="0">
                          <a:latin typeface="Arial"/>
                          <a:cs typeface="Arial"/>
                        </a:rPr>
                        <a:t>glacis</a:t>
                      </a:r>
                      <a:r>
                        <a:rPr sz="1400" spc="-15" dirty="0">
                          <a:latin typeface="Arial"/>
                          <a:cs typeface="Arial"/>
                        </a:rPr>
                        <a:t> </a:t>
                      </a:r>
                      <a:r>
                        <a:rPr sz="1400" dirty="0">
                          <a:latin typeface="Arial"/>
                          <a:cs typeface="Arial"/>
                        </a:rPr>
                        <a:t>latéral</a:t>
                      </a:r>
                      <a:r>
                        <a:rPr sz="1400" spc="-35" dirty="0">
                          <a:latin typeface="Arial"/>
                          <a:cs typeface="Arial"/>
                        </a:rPr>
                        <a:t> </a:t>
                      </a:r>
                      <a:r>
                        <a:rPr sz="1400" dirty="0">
                          <a:latin typeface="Arial"/>
                          <a:cs typeface="Arial"/>
                        </a:rPr>
                        <a:t>pour</a:t>
                      </a:r>
                      <a:r>
                        <a:rPr sz="1400" spc="-25" dirty="0">
                          <a:latin typeface="Arial"/>
                          <a:cs typeface="Arial"/>
                        </a:rPr>
                        <a:t> </a:t>
                      </a:r>
                      <a:r>
                        <a:rPr sz="1400" dirty="0">
                          <a:latin typeface="Arial"/>
                          <a:cs typeface="Arial"/>
                        </a:rPr>
                        <a:t>récupérer</a:t>
                      </a:r>
                      <a:r>
                        <a:rPr sz="1400" spc="-25" dirty="0">
                          <a:latin typeface="Arial"/>
                          <a:cs typeface="Arial"/>
                        </a:rPr>
                        <a:t> </a:t>
                      </a:r>
                      <a:r>
                        <a:rPr sz="1400" dirty="0">
                          <a:latin typeface="Arial"/>
                          <a:cs typeface="Arial"/>
                        </a:rPr>
                        <a:t>les</a:t>
                      </a:r>
                      <a:r>
                        <a:rPr sz="1400" spc="-20" dirty="0">
                          <a:latin typeface="Arial"/>
                          <a:cs typeface="Arial"/>
                        </a:rPr>
                        <a:t> </a:t>
                      </a:r>
                      <a:r>
                        <a:rPr sz="1400" dirty="0">
                          <a:latin typeface="Arial"/>
                          <a:cs typeface="Arial"/>
                        </a:rPr>
                        <a:t>pluies</a:t>
                      </a:r>
                      <a:r>
                        <a:rPr sz="1400" spc="-25" dirty="0">
                          <a:latin typeface="Arial"/>
                          <a:cs typeface="Arial"/>
                        </a:rPr>
                        <a:t> </a:t>
                      </a:r>
                      <a:r>
                        <a:rPr sz="1400" dirty="0">
                          <a:latin typeface="Arial"/>
                          <a:cs typeface="Arial"/>
                        </a:rPr>
                        <a:t>de</a:t>
                      </a:r>
                      <a:r>
                        <a:rPr sz="1400" spc="-30" dirty="0">
                          <a:latin typeface="Arial"/>
                          <a:cs typeface="Arial"/>
                        </a:rPr>
                        <a:t> </a:t>
                      </a:r>
                      <a:r>
                        <a:rPr sz="1400" dirty="0">
                          <a:latin typeface="Arial"/>
                          <a:cs typeface="Arial"/>
                        </a:rPr>
                        <a:t>faible</a:t>
                      </a:r>
                      <a:r>
                        <a:rPr sz="1400" spc="-25" dirty="0">
                          <a:latin typeface="Arial"/>
                          <a:cs typeface="Arial"/>
                        </a:rPr>
                        <a:t> </a:t>
                      </a:r>
                      <a:r>
                        <a:rPr sz="1400" spc="-10" dirty="0">
                          <a:latin typeface="Arial"/>
                          <a:cs typeface="Arial"/>
                        </a:rPr>
                        <a:t>intensité.</a:t>
                      </a:r>
                      <a:endParaRPr sz="14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pic>
        <p:nvPicPr>
          <p:cNvPr id="5" name="object 5"/>
          <p:cNvPicPr/>
          <p:nvPr/>
        </p:nvPicPr>
        <p:blipFill>
          <a:blip r:embed="rId2" cstate="print"/>
          <a:stretch>
            <a:fillRect/>
          </a:stretch>
        </p:blipFill>
        <p:spPr>
          <a:xfrm>
            <a:off x="1010285" y="4184649"/>
            <a:ext cx="5488305" cy="4109085"/>
          </a:xfrm>
          <a:prstGeom prst="rect">
            <a:avLst/>
          </a:prstGeom>
        </p:spPr>
      </p:pic>
      <p:sp>
        <p:nvSpPr>
          <p:cNvPr id="2" name="ZoneTexte 1">
            <a:extLst>
              <a:ext uri="{FF2B5EF4-FFF2-40B4-BE49-F238E27FC236}">
                <a16:creationId xmlns:a16="http://schemas.microsoft.com/office/drawing/2014/main" id="{6D633318-0B3D-B728-2FD7-0EF23208369C}"/>
              </a:ext>
            </a:extLst>
          </p:cNvPr>
          <p:cNvSpPr txBox="1"/>
          <p:nvPr/>
        </p:nvSpPr>
        <p:spPr>
          <a:xfrm>
            <a:off x="411272" y="9822418"/>
            <a:ext cx="9994900" cy="738664"/>
          </a:xfrm>
          <a:prstGeom prst="rect">
            <a:avLst/>
          </a:prstGeom>
          <a:noFill/>
        </p:spPr>
        <p:txBody>
          <a:bodyPr wrap="square" rtlCol="0">
            <a:spAutoFit/>
          </a:bodyPr>
          <a:lstStyle/>
          <a:p>
            <a:pPr algn="just"/>
            <a:r>
              <a:rPr lang="fr-FR" sz="1400" dirty="0">
                <a:effectLst/>
                <a:latin typeface="Calibri" panose="020F0502020204030204" pitchFamily="34" charset="0"/>
                <a:ea typeface="Calibri" panose="020F0502020204030204" pitchFamily="34" charset="0"/>
                <a:cs typeface="Times New Roman" panose="02020603050405020304" pitchFamily="18" charset="0"/>
              </a:rPr>
              <a:t> SB1 est construit en aval de SB5, selon des dispositions plus rudimentaires car c’est le premier seuil qui fut construit. Il comporte un seuil maçonné, un bassin de stockage d’eau de 87 m³, sans glacis et sans bassin de décantation. (Damien RAYNAL, 2014)</a:t>
            </a:r>
          </a:p>
          <a:p>
            <a:endParaRPr lang="fr-FR" sz="1400" dirty="0"/>
          </a:p>
        </p:txBody>
      </p:sp>
      <p:sp>
        <p:nvSpPr>
          <p:cNvPr id="6" name="ZoneTexte 5">
            <a:extLst>
              <a:ext uri="{FF2B5EF4-FFF2-40B4-BE49-F238E27FC236}">
                <a16:creationId xmlns:a16="http://schemas.microsoft.com/office/drawing/2014/main" id="{9756896B-BF29-F3DD-7C71-57B125D9A8BF}"/>
              </a:ext>
            </a:extLst>
          </p:cNvPr>
          <p:cNvSpPr txBox="1"/>
          <p:nvPr/>
        </p:nvSpPr>
        <p:spPr>
          <a:xfrm>
            <a:off x="8089900" y="393700"/>
            <a:ext cx="1828800" cy="369332"/>
          </a:xfrm>
          <a:prstGeom prst="rect">
            <a:avLst/>
          </a:prstGeom>
          <a:solidFill>
            <a:schemeClr val="bg2"/>
          </a:solidFill>
        </p:spPr>
        <p:txBody>
          <a:bodyPr wrap="square" rtlCol="0">
            <a:spAutoFit/>
          </a:bodyPr>
          <a:lstStyle/>
          <a:p>
            <a:r>
              <a:rPr lang="fr-FR" dirty="0">
                <a:hlinkClick r:id="rId3" action="ppaction://hlinksldjump"/>
              </a:rPr>
              <a:t>Retour à l’index</a:t>
            </a:r>
            <a:endParaRPr lang="fr-F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5F3A739-9794-7C5F-2F91-5CBD9F0EB5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100" y="-9071"/>
            <a:ext cx="5764530" cy="4317365"/>
          </a:xfrm>
          <a:prstGeom prst="rect">
            <a:avLst/>
          </a:prstGeom>
          <a:noFill/>
          <a:ln>
            <a:noFill/>
          </a:ln>
        </p:spPr>
      </p:pic>
      <p:sp>
        <p:nvSpPr>
          <p:cNvPr id="3" name="ZoneTexte 2">
            <a:extLst>
              <a:ext uri="{FF2B5EF4-FFF2-40B4-BE49-F238E27FC236}">
                <a16:creationId xmlns:a16="http://schemas.microsoft.com/office/drawing/2014/main" id="{8A7B9583-1362-FA5A-EF90-FAE640061A25}"/>
              </a:ext>
            </a:extLst>
          </p:cNvPr>
          <p:cNvSpPr txBox="1"/>
          <p:nvPr/>
        </p:nvSpPr>
        <p:spPr>
          <a:xfrm>
            <a:off x="393700" y="8470900"/>
            <a:ext cx="9005207" cy="307777"/>
          </a:xfrm>
          <a:prstGeom prst="rect">
            <a:avLst/>
          </a:prstGeom>
          <a:noFill/>
        </p:spPr>
        <p:txBody>
          <a:bodyPr wrap="square" rtlCol="0">
            <a:spAutoFit/>
          </a:bodyPr>
          <a:lstStyle/>
          <a:p>
            <a:r>
              <a:rPr lang="fr-FR" sz="1400" b="1" dirty="0"/>
              <a:t>SB1 </a:t>
            </a:r>
            <a:r>
              <a:rPr lang="fr-FR" sz="1400" b="1" dirty="0" err="1"/>
              <a:t>Bakwas</a:t>
            </a:r>
            <a:r>
              <a:rPr lang="fr-FR" sz="1400" b="1" dirty="0"/>
              <a:t> (dessins Damien RAYNAL avec </a:t>
            </a:r>
            <a:r>
              <a:rPr lang="fr-FR" sz="1400" b="1" dirty="0" err="1"/>
              <a:t>Turbocad</a:t>
            </a:r>
            <a:r>
              <a:rPr lang="fr-FR" sz="1400" b="1" dirty="0"/>
              <a:t> 3D)</a:t>
            </a:r>
          </a:p>
        </p:txBody>
      </p:sp>
      <p:pic>
        <p:nvPicPr>
          <p:cNvPr id="4" name="Image 3">
            <a:extLst>
              <a:ext uri="{FF2B5EF4-FFF2-40B4-BE49-F238E27FC236}">
                <a16:creationId xmlns:a16="http://schemas.microsoft.com/office/drawing/2014/main" id="{B6E6599C-C727-402A-FBB9-4999CEA3A7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143" y="3822700"/>
            <a:ext cx="5764530" cy="4317365"/>
          </a:xfrm>
          <a:prstGeom prst="rect">
            <a:avLst/>
          </a:prstGeom>
          <a:noFill/>
          <a:ln>
            <a:noFill/>
          </a:ln>
        </p:spPr>
      </p:pic>
    </p:spTree>
    <p:extLst>
      <p:ext uri="{BB962C8B-B14F-4D97-AF65-F5344CB8AC3E}">
        <p14:creationId xmlns:p14="http://schemas.microsoft.com/office/powerpoint/2010/main" val="2376405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04DE1A0-2F36-E44D-D0C6-7F635247DA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100" y="165100"/>
            <a:ext cx="5764530" cy="4317365"/>
          </a:xfrm>
          <a:prstGeom prst="rect">
            <a:avLst/>
          </a:prstGeom>
          <a:noFill/>
          <a:ln>
            <a:noFill/>
          </a:ln>
        </p:spPr>
      </p:pic>
      <p:pic>
        <p:nvPicPr>
          <p:cNvPr id="3" name="Image 2">
            <a:extLst>
              <a:ext uri="{FF2B5EF4-FFF2-40B4-BE49-F238E27FC236}">
                <a16:creationId xmlns:a16="http://schemas.microsoft.com/office/drawing/2014/main" id="{26D9E873-BDF7-C37B-7935-D891B10ADA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4482465"/>
            <a:ext cx="5764530" cy="4317365"/>
          </a:xfrm>
          <a:prstGeom prst="rect">
            <a:avLst/>
          </a:prstGeom>
          <a:noFill/>
          <a:ln>
            <a:noFill/>
          </a:ln>
        </p:spPr>
      </p:pic>
      <p:sp>
        <p:nvSpPr>
          <p:cNvPr id="4" name="ZoneTexte 3">
            <a:extLst>
              <a:ext uri="{FF2B5EF4-FFF2-40B4-BE49-F238E27FC236}">
                <a16:creationId xmlns:a16="http://schemas.microsoft.com/office/drawing/2014/main" id="{5670DDEB-7F9F-FE72-5F55-2B2C58AE2E7F}"/>
              </a:ext>
            </a:extLst>
          </p:cNvPr>
          <p:cNvSpPr txBox="1"/>
          <p:nvPr/>
        </p:nvSpPr>
        <p:spPr>
          <a:xfrm>
            <a:off x="317500" y="9004300"/>
            <a:ext cx="9005207" cy="307777"/>
          </a:xfrm>
          <a:prstGeom prst="rect">
            <a:avLst/>
          </a:prstGeom>
          <a:noFill/>
        </p:spPr>
        <p:txBody>
          <a:bodyPr wrap="square" rtlCol="0">
            <a:spAutoFit/>
          </a:bodyPr>
          <a:lstStyle/>
          <a:p>
            <a:r>
              <a:rPr lang="fr-FR" sz="1400" b="1" dirty="0"/>
              <a:t>SB1 </a:t>
            </a:r>
            <a:r>
              <a:rPr lang="fr-FR" sz="1400" b="1" dirty="0" err="1"/>
              <a:t>Bakwas</a:t>
            </a:r>
            <a:r>
              <a:rPr lang="fr-FR" sz="1400" b="1" dirty="0"/>
              <a:t> (dessins Damien RAYNAL avec </a:t>
            </a:r>
            <a:r>
              <a:rPr lang="fr-FR" sz="1400" b="1" dirty="0" err="1"/>
              <a:t>Turbocad</a:t>
            </a:r>
            <a:r>
              <a:rPr lang="fr-FR" sz="1400" b="1" dirty="0"/>
              <a:t> 3D)</a:t>
            </a:r>
          </a:p>
        </p:txBody>
      </p:sp>
    </p:spTree>
    <p:extLst>
      <p:ext uri="{BB962C8B-B14F-4D97-AF65-F5344CB8AC3E}">
        <p14:creationId xmlns:p14="http://schemas.microsoft.com/office/powerpoint/2010/main" val="1975043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89DE22D-D4AB-2626-4CEC-3FCD7AA40D6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300" y="30480"/>
            <a:ext cx="5756910" cy="3235960"/>
          </a:xfrm>
          <a:prstGeom prst="rect">
            <a:avLst/>
          </a:prstGeom>
          <a:noFill/>
          <a:ln>
            <a:noFill/>
          </a:ln>
        </p:spPr>
      </p:pic>
      <p:sp>
        <p:nvSpPr>
          <p:cNvPr id="3" name="ZoneTexte 2">
            <a:extLst>
              <a:ext uri="{FF2B5EF4-FFF2-40B4-BE49-F238E27FC236}">
                <a16:creationId xmlns:a16="http://schemas.microsoft.com/office/drawing/2014/main" id="{67177EE1-565D-5593-E238-4FD8B0F91C6C}"/>
              </a:ext>
            </a:extLst>
          </p:cNvPr>
          <p:cNvSpPr txBox="1"/>
          <p:nvPr/>
        </p:nvSpPr>
        <p:spPr>
          <a:xfrm>
            <a:off x="546100" y="10137659"/>
            <a:ext cx="6172200" cy="307777"/>
          </a:xfrm>
          <a:prstGeom prst="rect">
            <a:avLst/>
          </a:prstGeom>
          <a:noFill/>
        </p:spPr>
        <p:txBody>
          <a:bodyPr wrap="square" rtlCol="0">
            <a:spAutoFit/>
          </a:bodyPr>
          <a:lstStyle/>
          <a:p>
            <a:r>
              <a:rPr lang="fr-FR" sz="1400" b="1" dirty="0"/>
              <a:t>SB1 </a:t>
            </a:r>
            <a:r>
              <a:rPr lang="fr-FR" sz="1400" b="1" dirty="0" err="1"/>
              <a:t>Bakwas</a:t>
            </a:r>
            <a:r>
              <a:rPr lang="fr-FR" sz="1400" b="1" dirty="0"/>
              <a:t> en 2014 (photos Damien RAYNAL)</a:t>
            </a:r>
          </a:p>
        </p:txBody>
      </p:sp>
      <p:pic>
        <p:nvPicPr>
          <p:cNvPr id="4" name="Image 3">
            <a:extLst>
              <a:ext uri="{FF2B5EF4-FFF2-40B4-BE49-F238E27FC236}">
                <a16:creationId xmlns:a16="http://schemas.microsoft.com/office/drawing/2014/main" id="{648332F6-BE8B-BB0B-0D6D-B4B290E8C4E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535" y="3394710"/>
            <a:ext cx="5756910" cy="3235960"/>
          </a:xfrm>
          <a:prstGeom prst="rect">
            <a:avLst/>
          </a:prstGeom>
          <a:noFill/>
          <a:ln>
            <a:noFill/>
          </a:ln>
        </p:spPr>
      </p:pic>
      <p:pic>
        <p:nvPicPr>
          <p:cNvPr id="5" name="Image 4">
            <a:extLst>
              <a:ext uri="{FF2B5EF4-FFF2-40B4-BE49-F238E27FC236}">
                <a16:creationId xmlns:a16="http://schemas.microsoft.com/office/drawing/2014/main" id="{DFEFAC2D-CE18-4EDE-D25C-D923A072B71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535" y="6774860"/>
            <a:ext cx="5756910" cy="3235960"/>
          </a:xfrm>
          <a:prstGeom prst="rect">
            <a:avLst/>
          </a:prstGeom>
          <a:noFill/>
          <a:ln>
            <a:noFill/>
          </a:ln>
        </p:spPr>
      </p:pic>
    </p:spTree>
    <p:extLst>
      <p:ext uri="{BB962C8B-B14F-4D97-AF65-F5344CB8AC3E}">
        <p14:creationId xmlns:p14="http://schemas.microsoft.com/office/powerpoint/2010/main" val="3019807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632582" y="4301362"/>
            <a:ext cx="353695" cy="146685"/>
          </a:xfrm>
          <a:custGeom>
            <a:avLst/>
            <a:gdLst/>
            <a:ahLst/>
            <a:cxnLst/>
            <a:rect l="l" t="t" r="r" b="b"/>
            <a:pathLst>
              <a:path w="353694" h="146685">
                <a:moveTo>
                  <a:pt x="353568" y="0"/>
                </a:moveTo>
                <a:lnTo>
                  <a:pt x="0" y="0"/>
                </a:lnTo>
                <a:lnTo>
                  <a:pt x="0" y="146303"/>
                </a:lnTo>
                <a:lnTo>
                  <a:pt x="353568" y="146303"/>
                </a:lnTo>
                <a:lnTo>
                  <a:pt x="353568" y="0"/>
                </a:lnTo>
                <a:close/>
              </a:path>
            </a:pathLst>
          </a:custGeom>
          <a:solidFill>
            <a:srgbClr val="FFFF00"/>
          </a:solidFill>
        </p:spPr>
        <p:txBody>
          <a:bodyPr wrap="square" lIns="0" tIns="0" rIns="0" bIns="0" rtlCol="0"/>
          <a:lstStyle/>
          <a:p>
            <a:endParaRPr/>
          </a:p>
        </p:txBody>
      </p:sp>
      <p:sp>
        <p:nvSpPr>
          <p:cNvPr id="4" name="object 4"/>
          <p:cNvSpPr/>
          <p:nvPr/>
        </p:nvSpPr>
        <p:spPr>
          <a:xfrm>
            <a:off x="5198109" y="3995038"/>
            <a:ext cx="1026160" cy="160020"/>
          </a:xfrm>
          <a:custGeom>
            <a:avLst/>
            <a:gdLst/>
            <a:ahLst/>
            <a:cxnLst/>
            <a:rect l="l" t="t" r="r" b="b"/>
            <a:pathLst>
              <a:path w="1026160" h="160020">
                <a:moveTo>
                  <a:pt x="1025651" y="0"/>
                </a:moveTo>
                <a:lnTo>
                  <a:pt x="0" y="0"/>
                </a:lnTo>
                <a:lnTo>
                  <a:pt x="0" y="160020"/>
                </a:lnTo>
                <a:lnTo>
                  <a:pt x="1025651" y="160020"/>
                </a:lnTo>
                <a:lnTo>
                  <a:pt x="1025651" y="0"/>
                </a:lnTo>
                <a:close/>
              </a:path>
            </a:pathLst>
          </a:custGeom>
          <a:solidFill>
            <a:srgbClr val="FFFF00"/>
          </a:solidFill>
        </p:spPr>
        <p:txBody>
          <a:bodyPr wrap="square" lIns="0" tIns="0" rIns="0" bIns="0" rtlCol="0"/>
          <a:lstStyle/>
          <a:p>
            <a:endParaRPr/>
          </a:p>
        </p:txBody>
      </p:sp>
      <p:graphicFrame>
        <p:nvGraphicFramePr>
          <p:cNvPr id="5" name="object 5"/>
          <p:cNvGraphicFramePr>
            <a:graphicFrameLocks noGrp="1"/>
          </p:cNvGraphicFramePr>
          <p:nvPr>
            <p:extLst>
              <p:ext uri="{D42A27DB-BD31-4B8C-83A1-F6EECF244321}">
                <p14:modId xmlns:p14="http://schemas.microsoft.com/office/powerpoint/2010/main" val="2409061374"/>
              </p:ext>
            </p:extLst>
          </p:nvPr>
        </p:nvGraphicFramePr>
        <p:xfrm>
          <a:off x="827836" y="1502229"/>
          <a:ext cx="5899785" cy="8281800"/>
        </p:xfrm>
        <a:graphic>
          <a:graphicData uri="http://schemas.openxmlformats.org/drawingml/2006/table">
            <a:tbl>
              <a:tblPr firstRow="1" bandRow="1">
                <a:tableStyleId>{2D5ABB26-0587-4C30-8999-92F81FD0307C}</a:tableStyleId>
              </a:tblPr>
              <a:tblGrid>
                <a:gridCol w="4298950">
                  <a:extLst>
                    <a:ext uri="{9D8B030D-6E8A-4147-A177-3AD203B41FA5}">
                      <a16:colId xmlns:a16="http://schemas.microsoft.com/office/drawing/2014/main" val="20000"/>
                    </a:ext>
                  </a:extLst>
                </a:gridCol>
                <a:gridCol w="1600835">
                  <a:extLst>
                    <a:ext uri="{9D8B030D-6E8A-4147-A177-3AD203B41FA5}">
                      <a16:colId xmlns:a16="http://schemas.microsoft.com/office/drawing/2014/main" val="20001"/>
                    </a:ext>
                  </a:extLst>
                </a:gridCol>
              </a:tblGrid>
              <a:tr h="1942769">
                <a:tc gridSpan="2">
                  <a:txBody>
                    <a:bodyPr/>
                    <a:lstStyle/>
                    <a:p>
                      <a:pPr>
                        <a:lnSpc>
                          <a:spcPct val="100000"/>
                        </a:lnSpc>
                        <a:spcBef>
                          <a:spcPts val="20"/>
                        </a:spcBef>
                      </a:pPr>
                      <a:endParaRPr sz="1050" dirty="0">
                        <a:latin typeface="Times New Roman"/>
                        <a:cs typeface="Times New Roman"/>
                      </a:endParaRPr>
                    </a:p>
                    <a:p>
                      <a:pPr algn="ctr">
                        <a:lnSpc>
                          <a:spcPts val="1290"/>
                        </a:lnSpc>
                      </a:pPr>
                      <a:r>
                        <a:rPr sz="2000" b="1" dirty="0">
                          <a:latin typeface="Arial"/>
                          <a:cs typeface="Arial"/>
                        </a:rPr>
                        <a:t>SB2</a:t>
                      </a:r>
                      <a:r>
                        <a:rPr lang="fr-FR" sz="2000" b="1" dirty="0">
                          <a:latin typeface="Arial"/>
                          <a:cs typeface="Arial"/>
                        </a:rPr>
                        <a:t>-</a:t>
                      </a:r>
                      <a:r>
                        <a:rPr sz="2000" b="1" spc="-10" dirty="0" err="1">
                          <a:latin typeface="Arial"/>
                          <a:cs typeface="Arial"/>
                        </a:rPr>
                        <a:t>Bakwas</a:t>
                      </a:r>
                      <a:endParaRPr sz="2000" dirty="0">
                        <a:latin typeface="Arial"/>
                        <a:cs typeface="Arial"/>
                      </a:endParaRPr>
                    </a:p>
                    <a:p>
                      <a:pPr algn="ctr">
                        <a:lnSpc>
                          <a:spcPts val="1290"/>
                        </a:lnSpc>
                      </a:pPr>
                      <a:endParaRPr lang="fr-FR" sz="2000" b="1" dirty="0">
                        <a:latin typeface="Arial"/>
                        <a:cs typeface="Arial"/>
                      </a:endParaRPr>
                    </a:p>
                    <a:p>
                      <a:pPr algn="ctr">
                        <a:lnSpc>
                          <a:spcPts val="1290"/>
                        </a:lnSpc>
                      </a:pPr>
                      <a:r>
                        <a:rPr sz="2000" b="1" dirty="0" err="1">
                          <a:latin typeface="Arial"/>
                          <a:cs typeface="Arial"/>
                        </a:rPr>
                        <a:t>Seuil</a:t>
                      </a:r>
                      <a:r>
                        <a:rPr sz="2000" b="1" spc="-15" dirty="0">
                          <a:latin typeface="Arial"/>
                          <a:cs typeface="Arial"/>
                        </a:rPr>
                        <a:t> </a:t>
                      </a:r>
                      <a:r>
                        <a:rPr sz="2000" b="1" dirty="0">
                          <a:latin typeface="Arial"/>
                          <a:cs typeface="Arial"/>
                        </a:rPr>
                        <a:t>maçonné</a:t>
                      </a:r>
                      <a:r>
                        <a:rPr sz="2000" b="1" spc="-25" dirty="0">
                          <a:latin typeface="Arial"/>
                          <a:cs typeface="Arial"/>
                        </a:rPr>
                        <a:t> </a:t>
                      </a:r>
                      <a:r>
                        <a:rPr sz="2000" b="1" dirty="0">
                          <a:latin typeface="Arial"/>
                          <a:cs typeface="Arial"/>
                        </a:rPr>
                        <a:t>et</a:t>
                      </a:r>
                      <a:r>
                        <a:rPr sz="2000" b="1" spc="-15" dirty="0">
                          <a:latin typeface="Arial"/>
                          <a:cs typeface="Arial"/>
                        </a:rPr>
                        <a:t> </a:t>
                      </a:r>
                      <a:r>
                        <a:rPr sz="2000" b="1" dirty="0" err="1">
                          <a:latin typeface="Arial"/>
                          <a:cs typeface="Arial"/>
                        </a:rPr>
                        <a:t>bassin</a:t>
                      </a:r>
                      <a:endParaRPr sz="2000" dirty="0">
                        <a:latin typeface="Arial"/>
                        <a:cs typeface="Arial"/>
                      </a:endParaRPr>
                    </a:p>
                    <a:p>
                      <a:pPr>
                        <a:lnSpc>
                          <a:spcPct val="100000"/>
                        </a:lnSpc>
                        <a:spcBef>
                          <a:spcPts val="5"/>
                        </a:spcBef>
                      </a:pPr>
                      <a:endParaRPr sz="1050" dirty="0">
                        <a:latin typeface="Times New Roman"/>
                        <a:cs typeface="Times New Roman"/>
                      </a:endParaRPr>
                    </a:p>
                    <a:p>
                      <a:pPr marR="62865" algn="r">
                        <a:lnSpc>
                          <a:spcPts val="1175"/>
                        </a:lnSpc>
                        <a:spcBef>
                          <a:spcPts val="5"/>
                        </a:spcBef>
                      </a:pPr>
                      <a:r>
                        <a:rPr sz="1000" dirty="0">
                          <a:latin typeface="Arial"/>
                          <a:cs typeface="Arial"/>
                        </a:rPr>
                        <a:t>Ingénieur</a:t>
                      </a:r>
                      <a:r>
                        <a:rPr sz="1000" spc="-55" dirty="0">
                          <a:latin typeface="Arial"/>
                          <a:cs typeface="Arial"/>
                        </a:rPr>
                        <a:t> </a:t>
                      </a:r>
                      <a:r>
                        <a:rPr sz="1000" dirty="0">
                          <a:latin typeface="Arial"/>
                          <a:cs typeface="Arial"/>
                        </a:rPr>
                        <a:t>Saintil</a:t>
                      </a:r>
                      <a:r>
                        <a:rPr sz="1000" spc="-60" dirty="0">
                          <a:latin typeface="Arial"/>
                          <a:cs typeface="Arial"/>
                        </a:rPr>
                        <a:t> </a:t>
                      </a:r>
                      <a:r>
                        <a:rPr sz="1000" spc="-10" dirty="0">
                          <a:latin typeface="Arial"/>
                          <a:cs typeface="Arial"/>
                        </a:rPr>
                        <a:t>CLOSSY</a:t>
                      </a:r>
                      <a:endParaRPr sz="1000" dirty="0">
                        <a:latin typeface="Arial"/>
                        <a:cs typeface="Arial"/>
                      </a:endParaRPr>
                    </a:p>
                    <a:p>
                      <a:pPr marL="67945">
                        <a:lnSpc>
                          <a:spcPts val="1265"/>
                        </a:lnSpc>
                      </a:pPr>
                      <a:r>
                        <a:rPr sz="1100" dirty="0">
                          <a:latin typeface="Arial"/>
                          <a:cs typeface="Arial"/>
                        </a:rPr>
                        <a:t>Date</a:t>
                      </a:r>
                      <a:r>
                        <a:rPr sz="1100" spc="-15" dirty="0">
                          <a:latin typeface="Arial"/>
                          <a:cs typeface="Arial"/>
                        </a:rPr>
                        <a:t> </a:t>
                      </a:r>
                      <a:r>
                        <a:rPr sz="1100" dirty="0">
                          <a:latin typeface="Arial"/>
                          <a:cs typeface="Arial"/>
                        </a:rPr>
                        <a:t>début</a:t>
                      </a:r>
                      <a:r>
                        <a:rPr sz="1100" spc="-25"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chantier</a:t>
                      </a:r>
                      <a:r>
                        <a:rPr sz="1100" spc="-20" dirty="0">
                          <a:latin typeface="Arial"/>
                          <a:cs typeface="Arial"/>
                        </a:rPr>
                        <a:t> </a:t>
                      </a:r>
                      <a:r>
                        <a:rPr sz="1100" dirty="0">
                          <a:latin typeface="Arial"/>
                          <a:cs typeface="Arial"/>
                        </a:rPr>
                        <a:t>:</a:t>
                      </a:r>
                      <a:r>
                        <a:rPr sz="1100" spc="-35" dirty="0">
                          <a:latin typeface="Arial"/>
                          <a:cs typeface="Arial"/>
                        </a:rPr>
                        <a:t> </a:t>
                      </a:r>
                      <a:r>
                        <a:rPr sz="1100" dirty="0">
                          <a:latin typeface="Arial"/>
                          <a:cs typeface="Arial"/>
                        </a:rPr>
                        <a:t>juillet</a:t>
                      </a:r>
                      <a:r>
                        <a:rPr sz="1100" spc="-10" dirty="0">
                          <a:latin typeface="Arial"/>
                          <a:cs typeface="Arial"/>
                        </a:rPr>
                        <a:t> </a:t>
                      </a:r>
                      <a:r>
                        <a:rPr sz="1100" spc="-20" dirty="0">
                          <a:latin typeface="Arial"/>
                          <a:cs typeface="Arial"/>
                        </a:rPr>
                        <a:t>2013</a:t>
                      </a:r>
                      <a:endParaRPr sz="1100" dirty="0">
                        <a:latin typeface="Arial"/>
                        <a:cs typeface="Arial"/>
                      </a:endParaRPr>
                    </a:p>
                    <a:p>
                      <a:pPr marL="67945" marR="3094355">
                        <a:lnSpc>
                          <a:spcPts val="1270"/>
                        </a:lnSpc>
                        <a:spcBef>
                          <a:spcPts val="50"/>
                        </a:spcBef>
                      </a:pPr>
                      <a:r>
                        <a:rPr sz="1100" dirty="0">
                          <a:latin typeface="Arial"/>
                          <a:cs typeface="Arial"/>
                        </a:rPr>
                        <a:t>Date</a:t>
                      </a:r>
                      <a:r>
                        <a:rPr sz="1100" spc="-15"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fin</a:t>
                      </a:r>
                      <a:r>
                        <a:rPr sz="1100" spc="-20"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chantier</a:t>
                      </a:r>
                      <a:r>
                        <a:rPr sz="1100" spc="-15" dirty="0">
                          <a:latin typeface="Arial"/>
                          <a:cs typeface="Arial"/>
                        </a:rPr>
                        <a:t> </a:t>
                      </a:r>
                      <a:r>
                        <a:rPr sz="1100" dirty="0">
                          <a:latin typeface="Arial"/>
                          <a:cs typeface="Arial"/>
                        </a:rPr>
                        <a:t>:</a:t>
                      </a:r>
                      <a:r>
                        <a:rPr sz="1100" spc="-25" dirty="0">
                          <a:latin typeface="Arial"/>
                          <a:cs typeface="Arial"/>
                        </a:rPr>
                        <a:t> </a:t>
                      </a:r>
                      <a:r>
                        <a:rPr sz="1100" dirty="0">
                          <a:latin typeface="Arial"/>
                          <a:cs typeface="Arial"/>
                        </a:rPr>
                        <a:t>30</a:t>
                      </a:r>
                      <a:r>
                        <a:rPr sz="1100" spc="-15" dirty="0">
                          <a:latin typeface="Arial"/>
                          <a:cs typeface="Arial"/>
                        </a:rPr>
                        <a:t> </a:t>
                      </a:r>
                      <a:r>
                        <a:rPr sz="1100" dirty="0">
                          <a:latin typeface="Arial"/>
                          <a:cs typeface="Arial"/>
                        </a:rPr>
                        <a:t>septembre</a:t>
                      </a:r>
                      <a:r>
                        <a:rPr sz="1100" spc="-25" dirty="0">
                          <a:latin typeface="Arial"/>
                          <a:cs typeface="Arial"/>
                        </a:rPr>
                        <a:t> </a:t>
                      </a:r>
                      <a:r>
                        <a:rPr sz="1100" spc="-20" dirty="0">
                          <a:latin typeface="Arial"/>
                          <a:cs typeface="Arial"/>
                        </a:rPr>
                        <a:t>2013 </a:t>
                      </a:r>
                      <a:r>
                        <a:rPr sz="1100" dirty="0">
                          <a:latin typeface="Arial"/>
                          <a:cs typeface="Arial"/>
                        </a:rPr>
                        <a:t>Coordonnées</a:t>
                      </a:r>
                      <a:r>
                        <a:rPr sz="1100" spc="-40" dirty="0">
                          <a:latin typeface="Arial"/>
                          <a:cs typeface="Arial"/>
                        </a:rPr>
                        <a:t> </a:t>
                      </a:r>
                      <a:r>
                        <a:rPr sz="1100" dirty="0">
                          <a:latin typeface="Arial"/>
                          <a:cs typeface="Arial"/>
                        </a:rPr>
                        <a:t>GPS</a:t>
                      </a:r>
                      <a:r>
                        <a:rPr sz="1100" spc="-35" dirty="0">
                          <a:latin typeface="Arial"/>
                          <a:cs typeface="Arial"/>
                        </a:rPr>
                        <a:t> </a:t>
                      </a:r>
                      <a:r>
                        <a:rPr sz="1100" spc="-50" dirty="0">
                          <a:latin typeface="Arial"/>
                          <a:cs typeface="Arial"/>
                        </a:rPr>
                        <a:t>:</a:t>
                      </a:r>
                      <a:endParaRPr sz="1100" dirty="0">
                        <a:latin typeface="Arial"/>
                        <a:cs typeface="Arial"/>
                      </a:endParaRPr>
                    </a:p>
                    <a:p>
                      <a:pPr marL="67945">
                        <a:lnSpc>
                          <a:spcPts val="1205"/>
                        </a:lnSpc>
                      </a:pPr>
                      <a:r>
                        <a:rPr sz="1100" dirty="0">
                          <a:latin typeface="Arial"/>
                          <a:cs typeface="Arial"/>
                        </a:rPr>
                        <a:t>N </a:t>
                      </a:r>
                      <a:r>
                        <a:rPr sz="1100" spc="-10" dirty="0">
                          <a:latin typeface="Arial"/>
                          <a:cs typeface="Arial"/>
                        </a:rPr>
                        <a:t>18°24,384</a:t>
                      </a:r>
                      <a:endParaRPr sz="1100" dirty="0">
                        <a:latin typeface="Arial"/>
                        <a:cs typeface="Arial"/>
                      </a:endParaRPr>
                    </a:p>
                    <a:p>
                      <a:pPr marL="67945">
                        <a:lnSpc>
                          <a:spcPts val="1270"/>
                        </a:lnSpc>
                      </a:pPr>
                      <a:r>
                        <a:rPr sz="1100" dirty="0">
                          <a:latin typeface="Arial"/>
                          <a:cs typeface="Arial"/>
                        </a:rPr>
                        <a:t>W</a:t>
                      </a:r>
                      <a:r>
                        <a:rPr sz="1100" spc="-5" dirty="0">
                          <a:latin typeface="Arial"/>
                          <a:cs typeface="Arial"/>
                        </a:rPr>
                        <a:t> </a:t>
                      </a:r>
                      <a:r>
                        <a:rPr sz="1100" dirty="0">
                          <a:latin typeface="Arial"/>
                          <a:cs typeface="Arial"/>
                        </a:rPr>
                        <a:t>73°</a:t>
                      </a:r>
                      <a:r>
                        <a:rPr sz="1100" spc="-5" dirty="0">
                          <a:latin typeface="Arial"/>
                          <a:cs typeface="Arial"/>
                        </a:rPr>
                        <a:t> </a:t>
                      </a:r>
                      <a:r>
                        <a:rPr sz="1100" spc="-10" dirty="0">
                          <a:latin typeface="Arial"/>
                          <a:cs typeface="Arial"/>
                        </a:rPr>
                        <a:t>13,695</a:t>
                      </a:r>
                      <a:endParaRPr sz="1100" dirty="0">
                        <a:latin typeface="Arial"/>
                        <a:cs typeface="Arial"/>
                      </a:endParaRPr>
                    </a:p>
                    <a:p>
                      <a:pPr marL="67945">
                        <a:lnSpc>
                          <a:spcPts val="1290"/>
                        </a:lnSpc>
                      </a:pPr>
                      <a:r>
                        <a:rPr sz="1100" dirty="0">
                          <a:latin typeface="Arial"/>
                          <a:cs typeface="Arial"/>
                        </a:rPr>
                        <a:t>Altitude</a:t>
                      </a:r>
                      <a:r>
                        <a:rPr sz="1100" spc="-15" dirty="0">
                          <a:latin typeface="Arial"/>
                          <a:cs typeface="Arial"/>
                        </a:rPr>
                        <a:t> </a:t>
                      </a:r>
                      <a:r>
                        <a:rPr sz="1100" dirty="0">
                          <a:latin typeface="Arial"/>
                          <a:cs typeface="Arial"/>
                        </a:rPr>
                        <a:t>:</a:t>
                      </a:r>
                      <a:r>
                        <a:rPr sz="1100" spc="-20" dirty="0">
                          <a:latin typeface="Arial"/>
                          <a:cs typeface="Arial"/>
                        </a:rPr>
                        <a:t> </a:t>
                      </a:r>
                      <a:r>
                        <a:rPr sz="1100" dirty="0">
                          <a:latin typeface="Arial"/>
                          <a:cs typeface="Arial"/>
                        </a:rPr>
                        <a:t>944</a:t>
                      </a:r>
                      <a:r>
                        <a:rPr sz="1100" spc="-20" dirty="0">
                          <a:latin typeface="Arial"/>
                          <a:cs typeface="Arial"/>
                        </a:rPr>
                        <a:t> </a:t>
                      </a:r>
                      <a:r>
                        <a:rPr sz="1100" spc="-50" dirty="0">
                          <a:latin typeface="Arial"/>
                          <a:cs typeface="Arial"/>
                        </a:rPr>
                        <a:t>m</a:t>
                      </a:r>
                      <a:endParaRPr sz="1100" dirty="0">
                        <a:latin typeface="Arial"/>
                        <a:cs typeface="Arial"/>
                      </a:endParaRPr>
                    </a:p>
                  </a:txBody>
                  <a:tcPr marL="0" marR="0" marT="25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1684824">
                <a:tc>
                  <a:txBody>
                    <a:bodyPr/>
                    <a:lstStyle/>
                    <a:p>
                      <a:pPr>
                        <a:lnSpc>
                          <a:spcPct val="100000"/>
                        </a:lnSpc>
                        <a:spcBef>
                          <a:spcPts val="5"/>
                        </a:spcBef>
                      </a:pPr>
                      <a:endParaRPr sz="1100" dirty="0">
                        <a:latin typeface="Times New Roman"/>
                        <a:cs typeface="Times New Roman"/>
                      </a:endParaRPr>
                    </a:p>
                    <a:p>
                      <a:pPr marL="67945" marR="3163570">
                        <a:lnSpc>
                          <a:spcPct val="95900"/>
                        </a:lnSpc>
                      </a:pPr>
                      <a:r>
                        <a:rPr sz="1100" u="sng" dirty="0">
                          <a:uFill>
                            <a:solidFill>
                              <a:srgbClr val="000000"/>
                            </a:solidFill>
                          </a:uFill>
                          <a:latin typeface="Arial"/>
                          <a:cs typeface="Arial"/>
                        </a:rPr>
                        <a:t>Seuil</a:t>
                      </a:r>
                      <a:r>
                        <a:rPr sz="1100" u="sng" spc="-25" dirty="0">
                          <a:uFill>
                            <a:solidFill>
                              <a:srgbClr val="000000"/>
                            </a:solidFill>
                          </a:uFill>
                          <a:latin typeface="Arial"/>
                          <a:cs typeface="Arial"/>
                        </a:rPr>
                        <a:t> </a:t>
                      </a:r>
                      <a:r>
                        <a:rPr sz="1100" u="sng" spc="-10" dirty="0">
                          <a:uFill>
                            <a:solidFill>
                              <a:srgbClr val="000000"/>
                            </a:solidFill>
                          </a:uFill>
                          <a:latin typeface="Arial"/>
                          <a:cs typeface="Arial"/>
                        </a:rPr>
                        <a:t>maçonné</a:t>
                      </a:r>
                      <a:r>
                        <a:rPr sz="1100" spc="-10" dirty="0">
                          <a:latin typeface="Arial"/>
                          <a:cs typeface="Arial"/>
                        </a:rPr>
                        <a:t> </a:t>
                      </a:r>
                      <a:r>
                        <a:rPr sz="1100" dirty="0">
                          <a:latin typeface="Arial"/>
                          <a:cs typeface="Arial"/>
                        </a:rPr>
                        <a:t>Longueur</a:t>
                      </a:r>
                      <a:r>
                        <a:rPr sz="1100" spc="-20" dirty="0">
                          <a:latin typeface="Arial"/>
                          <a:cs typeface="Arial"/>
                        </a:rPr>
                        <a:t> </a:t>
                      </a:r>
                      <a:r>
                        <a:rPr sz="1100" dirty="0">
                          <a:latin typeface="Arial"/>
                          <a:cs typeface="Arial"/>
                        </a:rPr>
                        <a:t>:</a:t>
                      </a:r>
                      <a:r>
                        <a:rPr sz="1100" spc="-5" dirty="0">
                          <a:latin typeface="Arial"/>
                          <a:cs typeface="Arial"/>
                        </a:rPr>
                        <a:t> </a:t>
                      </a:r>
                      <a:r>
                        <a:rPr sz="1100" dirty="0">
                          <a:latin typeface="Arial"/>
                          <a:cs typeface="Arial"/>
                        </a:rPr>
                        <a:t>12</a:t>
                      </a:r>
                      <a:r>
                        <a:rPr sz="1100" spc="-20" dirty="0">
                          <a:latin typeface="Arial"/>
                          <a:cs typeface="Arial"/>
                        </a:rPr>
                        <a:t> </a:t>
                      </a:r>
                      <a:r>
                        <a:rPr sz="1100" spc="-50" dirty="0">
                          <a:latin typeface="Arial"/>
                          <a:cs typeface="Arial"/>
                        </a:rPr>
                        <a:t>m </a:t>
                      </a:r>
                      <a:r>
                        <a:rPr sz="1100" dirty="0">
                          <a:latin typeface="Arial"/>
                          <a:cs typeface="Arial"/>
                        </a:rPr>
                        <a:t>Largeur</a:t>
                      </a:r>
                      <a:r>
                        <a:rPr sz="1100" spc="-20"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0,50</a:t>
                      </a:r>
                      <a:r>
                        <a:rPr sz="1100" spc="-20" dirty="0">
                          <a:latin typeface="Arial"/>
                          <a:cs typeface="Arial"/>
                        </a:rPr>
                        <a:t> </a:t>
                      </a:r>
                      <a:r>
                        <a:rPr sz="1100" spc="-25" dirty="0">
                          <a:latin typeface="Arial"/>
                          <a:cs typeface="Arial"/>
                        </a:rPr>
                        <a:t>m’</a:t>
                      </a:r>
                      <a:endParaRPr sz="1100" dirty="0">
                        <a:latin typeface="Arial"/>
                        <a:cs typeface="Arial"/>
                      </a:endParaRPr>
                    </a:p>
                    <a:p>
                      <a:pPr marL="67945">
                        <a:lnSpc>
                          <a:spcPts val="1270"/>
                        </a:lnSpc>
                      </a:pPr>
                      <a:r>
                        <a:rPr sz="1100" dirty="0">
                          <a:latin typeface="Arial"/>
                          <a:cs typeface="Arial"/>
                        </a:rPr>
                        <a:t>Hauteur</a:t>
                      </a:r>
                      <a:r>
                        <a:rPr sz="1100" spc="-15" dirty="0">
                          <a:latin typeface="Arial"/>
                          <a:cs typeface="Arial"/>
                        </a:rPr>
                        <a:t> </a:t>
                      </a:r>
                      <a:r>
                        <a:rPr sz="1100" dirty="0">
                          <a:latin typeface="Arial"/>
                          <a:cs typeface="Arial"/>
                        </a:rPr>
                        <a:t>au</a:t>
                      </a:r>
                      <a:r>
                        <a:rPr sz="1100" spc="-25" dirty="0">
                          <a:latin typeface="Arial"/>
                          <a:cs typeface="Arial"/>
                        </a:rPr>
                        <a:t> </a:t>
                      </a:r>
                      <a:r>
                        <a:rPr sz="1100" dirty="0">
                          <a:latin typeface="Arial"/>
                          <a:cs typeface="Arial"/>
                        </a:rPr>
                        <a:t>déversoir</a:t>
                      </a:r>
                      <a:r>
                        <a:rPr sz="1100" spc="-10" dirty="0">
                          <a:latin typeface="Arial"/>
                          <a:cs typeface="Arial"/>
                        </a:rPr>
                        <a:t> </a:t>
                      </a:r>
                      <a:r>
                        <a:rPr sz="1100" dirty="0">
                          <a:latin typeface="Arial"/>
                          <a:cs typeface="Arial"/>
                        </a:rPr>
                        <a:t>en</a:t>
                      </a:r>
                      <a:r>
                        <a:rPr sz="1100" spc="-40" dirty="0">
                          <a:latin typeface="Arial"/>
                          <a:cs typeface="Arial"/>
                        </a:rPr>
                        <a:t> </a:t>
                      </a:r>
                      <a:r>
                        <a:rPr sz="1100" dirty="0">
                          <a:latin typeface="Arial"/>
                          <a:cs typeface="Arial"/>
                        </a:rPr>
                        <a:t>amont</a:t>
                      </a:r>
                      <a:r>
                        <a:rPr sz="1100" spc="-15"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1,30m</a:t>
                      </a:r>
                      <a:r>
                        <a:rPr sz="1100" spc="-20" dirty="0">
                          <a:latin typeface="Arial"/>
                          <a:cs typeface="Arial"/>
                        </a:rPr>
                        <a:t> </a:t>
                      </a:r>
                      <a:r>
                        <a:rPr sz="1100" dirty="0">
                          <a:latin typeface="Arial"/>
                          <a:cs typeface="Arial"/>
                        </a:rPr>
                        <a:t>en</a:t>
                      </a:r>
                      <a:r>
                        <a:rPr sz="1100" spc="-15" dirty="0">
                          <a:latin typeface="Arial"/>
                          <a:cs typeface="Arial"/>
                        </a:rPr>
                        <a:t> </a:t>
                      </a:r>
                      <a:r>
                        <a:rPr sz="1100" dirty="0">
                          <a:latin typeface="Arial"/>
                          <a:cs typeface="Arial"/>
                        </a:rPr>
                        <a:t>aval</a:t>
                      </a:r>
                      <a:r>
                        <a:rPr sz="1100" spc="-25" dirty="0">
                          <a:latin typeface="Arial"/>
                          <a:cs typeface="Arial"/>
                        </a:rPr>
                        <a:t> </a:t>
                      </a:r>
                      <a:r>
                        <a:rPr sz="1100" dirty="0">
                          <a:latin typeface="Arial"/>
                          <a:cs typeface="Arial"/>
                        </a:rPr>
                        <a:t>:</a:t>
                      </a:r>
                      <a:r>
                        <a:rPr sz="1100" spc="-30" dirty="0">
                          <a:latin typeface="Arial"/>
                          <a:cs typeface="Arial"/>
                        </a:rPr>
                        <a:t> </a:t>
                      </a:r>
                      <a:r>
                        <a:rPr sz="1100" dirty="0">
                          <a:latin typeface="Arial"/>
                          <a:cs typeface="Arial"/>
                        </a:rPr>
                        <a:t>1,55</a:t>
                      </a:r>
                      <a:r>
                        <a:rPr sz="1100" spc="-20" dirty="0">
                          <a:latin typeface="Arial"/>
                          <a:cs typeface="Arial"/>
                        </a:rPr>
                        <a:t> </a:t>
                      </a:r>
                      <a:r>
                        <a:rPr sz="1100" spc="-50" dirty="0">
                          <a:latin typeface="Arial"/>
                          <a:cs typeface="Arial"/>
                        </a:rPr>
                        <a:t>m</a:t>
                      </a:r>
                      <a:endParaRPr sz="1100" dirty="0">
                        <a:latin typeface="Arial"/>
                        <a:cs typeface="Arial"/>
                      </a:endParaRPr>
                    </a:p>
                    <a:p>
                      <a:pPr>
                        <a:lnSpc>
                          <a:spcPct val="100000"/>
                        </a:lnSpc>
                      </a:pPr>
                      <a:endParaRPr sz="950" dirty="0">
                        <a:latin typeface="Times New Roman"/>
                        <a:cs typeface="Times New Roman"/>
                      </a:endParaRPr>
                    </a:p>
                    <a:p>
                      <a:pPr marL="67945">
                        <a:lnSpc>
                          <a:spcPct val="100000"/>
                        </a:lnSpc>
                        <a:tabLst>
                          <a:tab pos="776605" algn="l"/>
                        </a:tabLst>
                      </a:pPr>
                      <a:r>
                        <a:rPr sz="1000" u="sng" dirty="0">
                          <a:uFill>
                            <a:solidFill>
                              <a:srgbClr val="000000"/>
                            </a:solidFill>
                          </a:uFill>
                          <a:latin typeface="Arial"/>
                          <a:cs typeface="Arial"/>
                        </a:rPr>
                        <a:t>+</a:t>
                      </a:r>
                      <a:r>
                        <a:rPr sz="1000" u="sng" spc="-25" dirty="0">
                          <a:uFill>
                            <a:solidFill>
                              <a:srgbClr val="000000"/>
                            </a:solidFill>
                          </a:uFill>
                          <a:latin typeface="Arial"/>
                          <a:cs typeface="Arial"/>
                        </a:rPr>
                        <a:t> </a:t>
                      </a:r>
                      <a:r>
                        <a:rPr sz="1000" u="sng" dirty="0">
                          <a:uFill>
                            <a:solidFill>
                              <a:srgbClr val="000000"/>
                            </a:solidFill>
                          </a:uFill>
                          <a:latin typeface="Arial"/>
                          <a:cs typeface="Arial"/>
                        </a:rPr>
                        <a:t>Glacis</a:t>
                      </a:r>
                      <a:r>
                        <a:rPr sz="1000" u="sng" spc="-25" dirty="0">
                          <a:uFill>
                            <a:solidFill>
                              <a:srgbClr val="000000"/>
                            </a:solidFill>
                          </a:uFill>
                          <a:latin typeface="Arial"/>
                          <a:cs typeface="Arial"/>
                        </a:rPr>
                        <a:t> </a:t>
                      </a:r>
                      <a:r>
                        <a:rPr sz="1000" u="sng" spc="-50" dirty="0">
                          <a:uFill>
                            <a:solidFill>
                              <a:srgbClr val="000000"/>
                            </a:solidFill>
                          </a:uFill>
                          <a:latin typeface="Arial"/>
                          <a:cs typeface="Arial"/>
                        </a:rPr>
                        <a:t>:</a:t>
                      </a:r>
                      <a:r>
                        <a:rPr sz="1000" dirty="0">
                          <a:latin typeface="Arial"/>
                          <a:cs typeface="Arial"/>
                        </a:rPr>
                        <a:t>	S</a:t>
                      </a:r>
                      <a:r>
                        <a:rPr sz="1000" spc="-20" dirty="0">
                          <a:latin typeface="Arial"/>
                          <a:cs typeface="Arial"/>
                        </a:rPr>
                        <a:t> </a:t>
                      </a:r>
                      <a:r>
                        <a:rPr sz="1000" dirty="0">
                          <a:latin typeface="Arial"/>
                          <a:cs typeface="Arial"/>
                        </a:rPr>
                        <a:t>=</a:t>
                      </a:r>
                      <a:r>
                        <a:rPr sz="1000" spc="-10" dirty="0">
                          <a:latin typeface="Arial"/>
                          <a:cs typeface="Arial"/>
                        </a:rPr>
                        <a:t> </a:t>
                      </a:r>
                      <a:r>
                        <a:rPr sz="1000" dirty="0">
                          <a:latin typeface="Arial"/>
                          <a:cs typeface="Arial"/>
                        </a:rPr>
                        <a:t>4,35</a:t>
                      </a:r>
                      <a:r>
                        <a:rPr sz="1000" spc="-10" dirty="0">
                          <a:latin typeface="Arial"/>
                          <a:cs typeface="Arial"/>
                        </a:rPr>
                        <a:t> </a:t>
                      </a:r>
                      <a:r>
                        <a:rPr sz="1000" dirty="0">
                          <a:latin typeface="Arial"/>
                          <a:cs typeface="Arial"/>
                        </a:rPr>
                        <a:t>X</a:t>
                      </a:r>
                      <a:r>
                        <a:rPr sz="1000" spc="-20" dirty="0">
                          <a:latin typeface="Arial"/>
                          <a:cs typeface="Arial"/>
                        </a:rPr>
                        <a:t> </a:t>
                      </a:r>
                      <a:r>
                        <a:rPr sz="1000" dirty="0">
                          <a:latin typeface="Arial"/>
                          <a:cs typeface="Arial"/>
                        </a:rPr>
                        <a:t>4,25</a:t>
                      </a:r>
                      <a:r>
                        <a:rPr sz="1000" spc="-15" dirty="0">
                          <a:latin typeface="Arial"/>
                          <a:cs typeface="Arial"/>
                        </a:rPr>
                        <a:t> </a:t>
                      </a:r>
                      <a:r>
                        <a:rPr sz="1000" dirty="0">
                          <a:latin typeface="Arial"/>
                          <a:cs typeface="Arial"/>
                        </a:rPr>
                        <a:t>=</a:t>
                      </a:r>
                      <a:r>
                        <a:rPr sz="1000" spc="-5" dirty="0">
                          <a:latin typeface="Arial"/>
                          <a:cs typeface="Arial"/>
                        </a:rPr>
                        <a:t> </a:t>
                      </a:r>
                      <a:r>
                        <a:rPr sz="1000" dirty="0">
                          <a:latin typeface="Arial"/>
                          <a:cs typeface="Arial"/>
                        </a:rPr>
                        <a:t>16</a:t>
                      </a:r>
                      <a:r>
                        <a:rPr sz="1000" spc="-15" dirty="0">
                          <a:latin typeface="Arial"/>
                          <a:cs typeface="Arial"/>
                        </a:rPr>
                        <a:t> </a:t>
                      </a:r>
                      <a:r>
                        <a:rPr sz="1000" spc="-25" dirty="0">
                          <a:latin typeface="Arial"/>
                          <a:cs typeface="Arial"/>
                        </a:rPr>
                        <a:t>m2</a:t>
                      </a:r>
                      <a:endParaRPr sz="1000" dirty="0">
                        <a:latin typeface="Arial"/>
                        <a:cs typeface="Arial"/>
                      </a:endParaRPr>
                    </a:p>
                    <a:p>
                      <a:pPr>
                        <a:lnSpc>
                          <a:spcPct val="100000"/>
                        </a:lnSpc>
                      </a:pPr>
                      <a:endParaRPr sz="950" dirty="0">
                        <a:latin typeface="Times New Roman"/>
                        <a:cs typeface="Times New Roman"/>
                      </a:endParaRPr>
                    </a:p>
                    <a:p>
                      <a:pPr marL="67945">
                        <a:lnSpc>
                          <a:spcPts val="1175"/>
                        </a:lnSpc>
                      </a:pPr>
                      <a:r>
                        <a:rPr sz="1000" b="1" dirty="0">
                          <a:latin typeface="Arial"/>
                          <a:cs typeface="Arial"/>
                        </a:rPr>
                        <a:t>Capacité</a:t>
                      </a:r>
                      <a:r>
                        <a:rPr sz="1000" b="1" spc="-10" dirty="0">
                          <a:latin typeface="Arial"/>
                          <a:cs typeface="Arial"/>
                        </a:rPr>
                        <a:t> </a:t>
                      </a:r>
                      <a:r>
                        <a:rPr sz="1000" b="1" dirty="0">
                          <a:latin typeface="Arial"/>
                          <a:cs typeface="Arial"/>
                        </a:rPr>
                        <a:t>de</a:t>
                      </a:r>
                      <a:r>
                        <a:rPr sz="1000" b="1" spc="-25" dirty="0">
                          <a:latin typeface="Arial"/>
                          <a:cs typeface="Arial"/>
                        </a:rPr>
                        <a:t> </a:t>
                      </a:r>
                      <a:r>
                        <a:rPr sz="1000" b="1" dirty="0">
                          <a:latin typeface="Arial"/>
                          <a:cs typeface="Arial"/>
                        </a:rPr>
                        <a:t>stockage</a:t>
                      </a:r>
                      <a:r>
                        <a:rPr sz="1000" b="1" spc="-10" dirty="0">
                          <a:latin typeface="Arial"/>
                          <a:cs typeface="Arial"/>
                        </a:rPr>
                        <a:t> amont/épisode</a:t>
                      </a:r>
                      <a:r>
                        <a:rPr sz="1000" b="1" spc="-25" dirty="0">
                          <a:latin typeface="Arial"/>
                          <a:cs typeface="Arial"/>
                        </a:rPr>
                        <a:t> </a:t>
                      </a:r>
                      <a:r>
                        <a:rPr sz="1000" b="1" dirty="0">
                          <a:latin typeface="Arial"/>
                          <a:cs typeface="Arial"/>
                        </a:rPr>
                        <a:t>pluvieux</a:t>
                      </a:r>
                      <a:r>
                        <a:rPr sz="1000" b="1" spc="-5" dirty="0">
                          <a:latin typeface="Arial"/>
                          <a:cs typeface="Arial"/>
                        </a:rPr>
                        <a:t> </a:t>
                      </a:r>
                      <a:r>
                        <a:rPr sz="1000" b="1" dirty="0">
                          <a:latin typeface="Arial"/>
                          <a:cs typeface="Arial"/>
                        </a:rPr>
                        <a:t>:</a:t>
                      </a:r>
                      <a:r>
                        <a:rPr sz="1000" b="1" spc="-20" dirty="0">
                          <a:latin typeface="Arial"/>
                          <a:cs typeface="Arial"/>
                        </a:rPr>
                        <a:t> </a:t>
                      </a:r>
                      <a:r>
                        <a:rPr sz="1000" b="1" dirty="0">
                          <a:latin typeface="Arial"/>
                          <a:cs typeface="Arial"/>
                        </a:rPr>
                        <a:t>590</a:t>
                      </a:r>
                      <a:r>
                        <a:rPr sz="1000" b="1" spc="-20" dirty="0">
                          <a:latin typeface="Arial"/>
                          <a:cs typeface="Arial"/>
                        </a:rPr>
                        <a:t> </a:t>
                      </a:r>
                      <a:r>
                        <a:rPr sz="1000" b="1" spc="-25" dirty="0">
                          <a:latin typeface="Arial"/>
                          <a:cs typeface="Arial"/>
                        </a:rPr>
                        <a:t>m3</a:t>
                      </a:r>
                      <a:endParaRPr sz="1000" dirty="0">
                        <a:latin typeface="Arial"/>
                        <a:cs typeface="Arial"/>
                      </a:endParaRPr>
                    </a:p>
                    <a:p>
                      <a:pPr marL="67945">
                        <a:lnSpc>
                          <a:spcPts val="1175"/>
                        </a:lnSpc>
                      </a:pPr>
                      <a:r>
                        <a:rPr sz="1000" dirty="0">
                          <a:latin typeface="Arial"/>
                          <a:cs typeface="Arial"/>
                        </a:rPr>
                        <a:t>ou</a:t>
                      </a:r>
                      <a:r>
                        <a:rPr sz="1000" spc="-25" dirty="0">
                          <a:latin typeface="Arial"/>
                          <a:cs typeface="Arial"/>
                        </a:rPr>
                        <a:t> </a:t>
                      </a:r>
                      <a:r>
                        <a:rPr sz="1000" dirty="0">
                          <a:latin typeface="Arial"/>
                          <a:cs typeface="Arial"/>
                        </a:rPr>
                        <a:t>15</a:t>
                      </a:r>
                      <a:r>
                        <a:rPr sz="1000" spc="-20" dirty="0">
                          <a:latin typeface="Arial"/>
                          <a:cs typeface="Arial"/>
                        </a:rPr>
                        <a:t> </a:t>
                      </a:r>
                      <a:r>
                        <a:rPr sz="1000" dirty="0">
                          <a:latin typeface="Arial"/>
                          <a:cs typeface="Arial"/>
                        </a:rPr>
                        <a:t>608</a:t>
                      </a:r>
                      <a:r>
                        <a:rPr sz="1000" spc="-20" dirty="0">
                          <a:latin typeface="Arial"/>
                          <a:cs typeface="Arial"/>
                        </a:rPr>
                        <a:t> </a:t>
                      </a:r>
                      <a:r>
                        <a:rPr sz="1000" dirty="0">
                          <a:latin typeface="Arial"/>
                          <a:cs typeface="Arial"/>
                        </a:rPr>
                        <a:t>gal</a:t>
                      </a:r>
                      <a:r>
                        <a:rPr sz="1000" spc="-15" dirty="0">
                          <a:latin typeface="Arial"/>
                          <a:cs typeface="Arial"/>
                        </a:rPr>
                        <a:t> </a:t>
                      </a:r>
                      <a:r>
                        <a:rPr sz="1000" dirty="0">
                          <a:latin typeface="Arial"/>
                          <a:cs typeface="Arial"/>
                        </a:rPr>
                        <a:t>ou</a:t>
                      </a:r>
                      <a:r>
                        <a:rPr sz="1000" spc="-25" dirty="0">
                          <a:latin typeface="Arial"/>
                          <a:cs typeface="Arial"/>
                        </a:rPr>
                        <a:t> </a:t>
                      </a:r>
                      <a:r>
                        <a:rPr sz="1000" dirty="0">
                          <a:latin typeface="Arial"/>
                          <a:cs typeface="Arial"/>
                        </a:rPr>
                        <a:t>260</a:t>
                      </a:r>
                      <a:r>
                        <a:rPr sz="1000" spc="-15" dirty="0">
                          <a:latin typeface="Arial"/>
                          <a:cs typeface="Arial"/>
                        </a:rPr>
                        <a:t> </a:t>
                      </a:r>
                      <a:r>
                        <a:rPr sz="1000" spc="-20" dirty="0">
                          <a:latin typeface="Arial"/>
                          <a:cs typeface="Arial"/>
                        </a:rPr>
                        <a:t>drums</a:t>
                      </a:r>
                      <a:endParaRPr sz="1000" dirty="0">
                        <a:latin typeface="Arial"/>
                        <a:cs typeface="Arial"/>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45"/>
                        </a:lnSpc>
                      </a:pPr>
                      <a:r>
                        <a:rPr sz="1100" u="sng" dirty="0">
                          <a:uFill>
                            <a:solidFill>
                              <a:srgbClr val="000000"/>
                            </a:solidFill>
                          </a:uFill>
                          <a:latin typeface="Arial"/>
                          <a:cs typeface="Arial"/>
                        </a:rPr>
                        <a:t>Bassin</a:t>
                      </a:r>
                      <a:r>
                        <a:rPr sz="1100" u="sng" spc="-20" dirty="0">
                          <a:uFill>
                            <a:solidFill>
                              <a:srgbClr val="000000"/>
                            </a:solidFill>
                          </a:uFill>
                          <a:latin typeface="Arial"/>
                          <a:cs typeface="Arial"/>
                        </a:rPr>
                        <a:t> </a:t>
                      </a:r>
                      <a:r>
                        <a:rPr sz="1100" u="sng" dirty="0">
                          <a:uFill>
                            <a:solidFill>
                              <a:srgbClr val="000000"/>
                            </a:solidFill>
                          </a:uFill>
                          <a:latin typeface="Arial"/>
                          <a:cs typeface="Arial"/>
                        </a:rPr>
                        <a:t>en</a:t>
                      </a:r>
                      <a:r>
                        <a:rPr sz="1100" u="sng" spc="-15" dirty="0">
                          <a:uFill>
                            <a:solidFill>
                              <a:srgbClr val="000000"/>
                            </a:solidFill>
                          </a:uFill>
                          <a:latin typeface="Arial"/>
                          <a:cs typeface="Arial"/>
                        </a:rPr>
                        <a:t> </a:t>
                      </a:r>
                      <a:r>
                        <a:rPr sz="1100" u="sng" spc="-20" dirty="0">
                          <a:uFill>
                            <a:solidFill>
                              <a:srgbClr val="000000"/>
                            </a:solidFill>
                          </a:uFill>
                          <a:latin typeface="Arial"/>
                          <a:cs typeface="Arial"/>
                        </a:rPr>
                        <a:t>aval</a:t>
                      </a:r>
                      <a:endParaRPr sz="1100">
                        <a:latin typeface="Arial"/>
                        <a:cs typeface="Arial"/>
                      </a:endParaRPr>
                    </a:p>
                    <a:p>
                      <a:pPr marL="67945" marR="146050">
                        <a:lnSpc>
                          <a:spcPts val="1270"/>
                        </a:lnSpc>
                        <a:spcBef>
                          <a:spcPts val="50"/>
                        </a:spcBef>
                      </a:pPr>
                      <a:r>
                        <a:rPr sz="1100" dirty="0">
                          <a:latin typeface="Arial"/>
                          <a:cs typeface="Arial"/>
                        </a:rPr>
                        <a:t>L</a:t>
                      </a:r>
                      <a:r>
                        <a:rPr sz="1100" spc="-10" dirty="0">
                          <a:latin typeface="Arial"/>
                          <a:cs typeface="Arial"/>
                        </a:rPr>
                        <a:t> </a:t>
                      </a:r>
                      <a:r>
                        <a:rPr sz="1100" dirty="0">
                          <a:latin typeface="Arial"/>
                          <a:cs typeface="Arial"/>
                        </a:rPr>
                        <a:t>x</a:t>
                      </a:r>
                      <a:r>
                        <a:rPr sz="1100" spc="-5" dirty="0">
                          <a:latin typeface="Arial"/>
                          <a:cs typeface="Arial"/>
                        </a:rPr>
                        <a:t> </a:t>
                      </a:r>
                      <a:r>
                        <a:rPr sz="1100" dirty="0">
                          <a:latin typeface="Arial"/>
                          <a:cs typeface="Arial"/>
                        </a:rPr>
                        <a:t>l</a:t>
                      </a:r>
                      <a:r>
                        <a:rPr sz="1100" spc="-20" dirty="0">
                          <a:latin typeface="Arial"/>
                          <a:cs typeface="Arial"/>
                        </a:rPr>
                        <a:t> </a:t>
                      </a:r>
                      <a:r>
                        <a:rPr sz="1100" dirty="0">
                          <a:latin typeface="Arial"/>
                          <a:cs typeface="Arial"/>
                        </a:rPr>
                        <a:t>=</a:t>
                      </a:r>
                      <a:r>
                        <a:rPr sz="1100" spc="-5" dirty="0">
                          <a:latin typeface="Arial"/>
                          <a:cs typeface="Arial"/>
                        </a:rPr>
                        <a:t> </a:t>
                      </a:r>
                      <a:r>
                        <a:rPr sz="1100" dirty="0">
                          <a:latin typeface="Arial"/>
                          <a:cs typeface="Arial"/>
                        </a:rPr>
                        <a:t>4,10m x</a:t>
                      </a:r>
                      <a:r>
                        <a:rPr sz="1100" spc="-20" dirty="0">
                          <a:latin typeface="Arial"/>
                          <a:cs typeface="Arial"/>
                        </a:rPr>
                        <a:t> </a:t>
                      </a:r>
                      <a:r>
                        <a:rPr sz="1100" dirty="0">
                          <a:latin typeface="Arial"/>
                          <a:cs typeface="Arial"/>
                        </a:rPr>
                        <a:t>3,80</a:t>
                      </a:r>
                      <a:r>
                        <a:rPr sz="1100" spc="-25" dirty="0">
                          <a:latin typeface="Arial"/>
                          <a:cs typeface="Arial"/>
                        </a:rPr>
                        <a:t> </a:t>
                      </a:r>
                      <a:r>
                        <a:rPr sz="1100" spc="-50" dirty="0">
                          <a:latin typeface="Arial"/>
                          <a:cs typeface="Arial"/>
                        </a:rPr>
                        <a:t>m </a:t>
                      </a:r>
                      <a:r>
                        <a:rPr sz="1100" dirty="0">
                          <a:latin typeface="Arial"/>
                          <a:cs typeface="Arial"/>
                        </a:rPr>
                        <a:t>Hauteur</a:t>
                      </a:r>
                      <a:r>
                        <a:rPr sz="1100" spc="-25" dirty="0">
                          <a:latin typeface="Arial"/>
                          <a:cs typeface="Arial"/>
                        </a:rPr>
                        <a:t> </a:t>
                      </a:r>
                      <a:r>
                        <a:rPr sz="1100" dirty="0">
                          <a:latin typeface="Arial"/>
                          <a:cs typeface="Arial"/>
                        </a:rPr>
                        <a:t>:</a:t>
                      </a:r>
                      <a:r>
                        <a:rPr sz="1100" spc="-5" dirty="0">
                          <a:latin typeface="Arial"/>
                          <a:cs typeface="Arial"/>
                        </a:rPr>
                        <a:t> </a:t>
                      </a:r>
                      <a:r>
                        <a:rPr sz="1100" dirty="0">
                          <a:latin typeface="Arial"/>
                          <a:cs typeface="Arial"/>
                        </a:rPr>
                        <a:t>1,40</a:t>
                      </a:r>
                      <a:r>
                        <a:rPr sz="1100" spc="-25" dirty="0">
                          <a:latin typeface="Arial"/>
                          <a:cs typeface="Arial"/>
                        </a:rPr>
                        <a:t> </a:t>
                      </a:r>
                      <a:r>
                        <a:rPr sz="1100" spc="-50" dirty="0">
                          <a:latin typeface="Arial"/>
                          <a:cs typeface="Arial"/>
                        </a:rPr>
                        <a:t>m</a:t>
                      </a:r>
                      <a:endParaRPr sz="1100">
                        <a:latin typeface="Arial"/>
                        <a:cs typeface="Arial"/>
                      </a:endParaRPr>
                    </a:p>
                    <a:p>
                      <a:pPr>
                        <a:lnSpc>
                          <a:spcPct val="100000"/>
                        </a:lnSpc>
                        <a:spcBef>
                          <a:spcPts val="30"/>
                        </a:spcBef>
                      </a:pPr>
                      <a:endParaRPr sz="1000">
                        <a:latin typeface="Times New Roman"/>
                        <a:cs typeface="Times New Roman"/>
                      </a:endParaRPr>
                    </a:p>
                    <a:p>
                      <a:pPr marL="67945">
                        <a:lnSpc>
                          <a:spcPts val="1290"/>
                        </a:lnSpc>
                        <a:spcBef>
                          <a:spcPts val="5"/>
                        </a:spcBef>
                      </a:pPr>
                      <a:r>
                        <a:rPr sz="1100" b="1" dirty="0">
                          <a:latin typeface="Arial"/>
                          <a:cs typeface="Arial"/>
                        </a:rPr>
                        <a:t>Volume</a:t>
                      </a:r>
                      <a:r>
                        <a:rPr sz="1100" b="1" spc="-15" dirty="0">
                          <a:latin typeface="Arial"/>
                          <a:cs typeface="Arial"/>
                        </a:rPr>
                        <a:t> </a:t>
                      </a:r>
                      <a:r>
                        <a:rPr sz="1100" b="1" dirty="0">
                          <a:latin typeface="Arial"/>
                          <a:cs typeface="Arial"/>
                        </a:rPr>
                        <a:t>:</a:t>
                      </a:r>
                      <a:r>
                        <a:rPr sz="1100" b="1" spc="-10" dirty="0">
                          <a:latin typeface="Arial"/>
                          <a:cs typeface="Arial"/>
                        </a:rPr>
                        <a:t> </a:t>
                      </a:r>
                      <a:r>
                        <a:rPr sz="1100" b="1" dirty="0">
                          <a:latin typeface="Arial"/>
                          <a:cs typeface="Arial"/>
                        </a:rPr>
                        <a:t>23</a:t>
                      </a:r>
                      <a:r>
                        <a:rPr sz="1100" b="1" spc="-15" dirty="0">
                          <a:latin typeface="Arial"/>
                          <a:cs typeface="Arial"/>
                        </a:rPr>
                        <a:t> </a:t>
                      </a:r>
                      <a:r>
                        <a:rPr sz="1100" b="1" spc="-25" dirty="0">
                          <a:latin typeface="Arial"/>
                          <a:cs typeface="Arial"/>
                        </a:rPr>
                        <a:t>m3</a:t>
                      </a:r>
                      <a:endParaRPr sz="1100">
                        <a:latin typeface="Arial"/>
                        <a:cs typeface="Arial"/>
                      </a:endParaRPr>
                    </a:p>
                    <a:p>
                      <a:pPr marL="67945">
                        <a:lnSpc>
                          <a:spcPts val="1260"/>
                        </a:lnSpc>
                      </a:pPr>
                      <a:r>
                        <a:rPr sz="1100" dirty="0">
                          <a:latin typeface="Arial"/>
                          <a:cs typeface="Arial"/>
                        </a:rPr>
                        <a:t>ou</a:t>
                      </a:r>
                      <a:r>
                        <a:rPr sz="1100" spc="-10" dirty="0">
                          <a:latin typeface="Arial"/>
                          <a:cs typeface="Arial"/>
                        </a:rPr>
                        <a:t> </a:t>
                      </a:r>
                      <a:r>
                        <a:rPr sz="1100" dirty="0">
                          <a:latin typeface="Arial"/>
                          <a:cs typeface="Arial"/>
                        </a:rPr>
                        <a:t>6</a:t>
                      </a:r>
                      <a:r>
                        <a:rPr sz="1100" spc="-5" dirty="0">
                          <a:latin typeface="Arial"/>
                          <a:cs typeface="Arial"/>
                        </a:rPr>
                        <a:t> </a:t>
                      </a:r>
                      <a:r>
                        <a:rPr sz="1100" dirty="0">
                          <a:latin typeface="Arial"/>
                          <a:cs typeface="Arial"/>
                        </a:rPr>
                        <a:t>085</a:t>
                      </a:r>
                      <a:r>
                        <a:rPr sz="1100" spc="-10" dirty="0">
                          <a:latin typeface="Arial"/>
                          <a:cs typeface="Arial"/>
                        </a:rPr>
                        <a:t> </a:t>
                      </a:r>
                      <a:r>
                        <a:rPr sz="1100" spc="-25" dirty="0">
                          <a:latin typeface="Arial"/>
                          <a:cs typeface="Arial"/>
                        </a:rPr>
                        <a:t>gal</a:t>
                      </a:r>
                      <a:endParaRPr sz="1100">
                        <a:latin typeface="Arial"/>
                        <a:cs typeface="Arial"/>
                      </a:endParaRPr>
                    </a:p>
                    <a:p>
                      <a:pPr marL="67945">
                        <a:lnSpc>
                          <a:spcPts val="1290"/>
                        </a:lnSpc>
                      </a:pPr>
                      <a:r>
                        <a:rPr sz="1100" dirty="0">
                          <a:latin typeface="Arial"/>
                          <a:cs typeface="Arial"/>
                        </a:rPr>
                        <a:t>ou</a:t>
                      </a:r>
                      <a:r>
                        <a:rPr sz="1100" spc="-10" dirty="0">
                          <a:latin typeface="Arial"/>
                          <a:cs typeface="Arial"/>
                        </a:rPr>
                        <a:t> </a:t>
                      </a:r>
                      <a:r>
                        <a:rPr sz="1100" dirty="0">
                          <a:latin typeface="Arial"/>
                          <a:cs typeface="Arial"/>
                        </a:rPr>
                        <a:t>101</a:t>
                      </a:r>
                      <a:r>
                        <a:rPr sz="1100" spc="-5" dirty="0">
                          <a:latin typeface="Arial"/>
                          <a:cs typeface="Arial"/>
                        </a:rPr>
                        <a:t> </a:t>
                      </a:r>
                      <a:r>
                        <a:rPr sz="1100" spc="-10" dirty="0">
                          <a:latin typeface="Arial"/>
                          <a:cs typeface="Arial"/>
                        </a:rPr>
                        <a:t>drums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4636096">
                <a:tc gridSpan="2">
                  <a:txBody>
                    <a:bodyPr/>
                    <a:lstStyle/>
                    <a:p>
                      <a:pPr>
                        <a:lnSpc>
                          <a:spcPct val="100000"/>
                        </a:lnSpc>
                      </a:pPr>
                      <a:endParaRPr sz="10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pic>
        <p:nvPicPr>
          <p:cNvPr id="6" name="object 6"/>
          <p:cNvPicPr/>
          <p:nvPr/>
        </p:nvPicPr>
        <p:blipFill>
          <a:blip r:embed="rId2" cstate="print"/>
          <a:stretch>
            <a:fillRect/>
          </a:stretch>
        </p:blipFill>
        <p:spPr>
          <a:xfrm>
            <a:off x="1322705" y="5631814"/>
            <a:ext cx="4914900" cy="3686175"/>
          </a:xfrm>
          <a:prstGeom prst="rect">
            <a:avLst/>
          </a:prstGeom>
        </p:spPr>
      </p:pic>
      <p:sp>
        <p:nvSpPr>
          <p:cNvPr id="2" name="ZoneTexte 1">
            <a:extLst>
              <a:ext uri="{FF2B5EF4-FFF2-40B4-BE49-F238E27FC236}">
                <a16:creationId xmlns:a16="http://schemas.microsoft.com/office/drawing/2014/main" id="{0101D01A-AEFD-8A44-EE38-023FAAFA1312}"/>
              </a:ext>
            </a:extLst>
          </p:cNvPr>
          <p:cNvSpPr txBox="1"/>
          <p:nvPr/>
        </p:nvSpPr>
        <p:spPr>
          <a:xfrm>
            <a:off x="0" y="9852680"/>
            <a:ext cx="10693400" cy="523220"/>
          </a:xfrm>
          <a:prstGeom prst="rect">
            <a:avLst/>
          </a:prstGeom>
          <a:noFill/>
        </p:spPr>
        <p:txBody>
          <a:bodyPr wrap="square" rtlCol="0">
            <a:spAutoFit/>
          </a:bodyPr>
          <a:lstStyle/>
          <a:p>
            <a:pPr algn="just"/>
            <a:r>
              <a:rPr lang="fr-FR" sz="1400" dirty="0">
                <a:effectLst/>
                <a:latin typeface="Arial" panose="020B0604020202020204" pitchFamily="34" charset="0"/>
                <a:ea typeface="Calibri" panose="020F0502020204030204" pitchFamily="34" charset="0"/>
                <a:cs typeface="Arial" panose="020B0604020202020204" pitchFamily="34" charset="0"/>
              </a:rPr>
              <a:t>SB2 </a:t>
            </a:r>
            <a:r>
              <a:rPr lang="fr-FR" sz="1400" dirty="0" err="1">
                <a:effectLst/>
                <a:latin typeface="Arial" panose="020B0604020202020204" pitchFamily="34" charset="0"/>
                <a:ea typeface="Calibri" panose="020F0502020204030204" pitchFamily="34" charset="0"/>
                <a:cs typeface="Arial" panose="020B0604020202020204" pitchFamily="34" charset="0"/>
              </a:rPr>
              <a:t>Bakwas</a:t>
            </a:r>
            <a:r>
              <a:rPr lang="fr-FR" sz="1400" dirty="0">
                <a:effectLst/>
                <a:latin typeface="Arial" panose="020B0604020202020204" pitchFamily="34" charset="0"/>
                <a:ea typeface="Calibri" panose="020F0502020204030204" pitchFamily="34" charset="0"/>
                <a:cs typeface="Arial" panose="020B0604020202020204" pitchFamily="34" charset="0"/>
              </a:rPr>
              <a:t> est basé sur la même architecture que SB5 </a:t>
            </a:r>
            <a:r>
              <a:rPr lang="fr-FR" sz="1400" dirty="0" err="1">
                <a:effectLst/>
                <a:latin typeface="Arial" panose="020B0604020202020204" pitchFamily="34" charset="0"/>
                <a:ea typeface="Calibri" panose="020F0502020204030204" pitchFamily="34" charset="0"/>
                <a:cs typeface="Arial" panose="020B0604020202020204" pitchFamily="34" charset="0"/>
              </a:rPr>
              <a:t>Bakwas</a:t>
            </a:r>
            <a:r>
              <a:rPr lang="fr-FR" sz="1400" dirty="0">
                <a:effectLst/>
                <a:latin typeface="Arial" panose="020B0604020202020204" pitchFamily="34" charset="0"/>
                <a:ea typeface="Calibri" panose="020F0502020204030204" pitchFamily="34" charset="0"/>
                <a:cs typeface="Arial" panose="020B0604020202020204" pitchFamily="34" charset="0"/>
              </a:rPr>
              <a:t> avec un seuil maçonné, un glacis, un bassin de stockage de 20 m³, 2 murets latéraux de protection et un glacis aval anti-érosion. Il ne dispose pas de bassin de décantation.</a:t>
            </a:r>
          </a:p>
        </p:txBody>
      </p:sp>
      <p:sp>
        <p:nvSpPr>
          <p:cNvPr id="7" name="ZoneTexte 6">
            <a:extLst>
              <a:ext uri="{FF2B5EF4-FFF2-40B4-BE49-F238E27FC236}">
                <a16:creationId xmlns:a16="http://schemas.microsoft.com/office/drawing/2014/main" id="{CE74BF46-6EC6-0D8C-A08B-B835FB681F2B}"/>
              </a:ext>
            </a:extLst>
          </p:cNvPr>
          <p:cNvSpPr txBox="1"/>
          <p:nvPr/>
        </p:nvSpPr>
        <p:spPr>
          <a:xfrm>
            <a:off x="8089900" y="393700"/>
            <a:ext cx="1828800" cy="369332"/>
          </a:xfrm>
          <a:prstGeom prst="rect">
            <a:avLst/>
          </a:prstGeom>
          <a:solidFill>
            <a:schemeClr val="bg2"/>
          </a:solidFill>
        </p:spPr>
        <p:txBody>
          <a:bodyPr wrap="square" rtlCol="0">
            <a:spAutoFit/>
          </a:bodyPr>
          <a:lstStyle/>
          <a:p>
            <a:r>
              <a:rPr lang="fr-FR" dirty="0">
                <a:hlinkClick r:id="rId3" action="ppaction://hlinksldjump"/>
              </a:rPr>
              <a:t>Retour à l’index</a:t>
            </a:r>
            <a:endParaRPr lang="fr-F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0F91C20-5CD2-57D6-9B71-48742426C984}"/>
              </a:ext>
            </a:extLst>
          </p:cNvPr>
          <p:cNvSpPr txBox="1"/>
          <p:nvPr/>
        </p:nvSpPr>
        <p:spPr>
          <a:xfrm>
            <a:off x="88900" y="8239323"/>
            <a:ext cx="8167007" cy="307777"/>
          </a:xfrm>
          <a:prstGeom prst="rect">
            <a:avLst/>
          </a:prstGeom>
          <a:noFill/>
        </p:spPr>
        <p:txBody>
          <a:bodyPr wrap="square" rtlCol="0">
            <a:spAutoFit/>
          </a:bodyPr>
          <a:lstStyle/>
          <a:p>
            <a:r>
              <a:rPr lang="fr-FR" sz="1400" b="1" dirty="0"/>
              <a:t>SB2 </a:t>
            </a:r>
            <a:r>
              <a:rPr lang="fr-FR" sz="1400" b="1" dirty="0" err="1"/>
              <a:t>Bakwas</a:t>
            </a:r>
            <a:r>
              <a:rPr lang="fr-FR" sz="1400" b="1" dirty="0"/>
              <a:t> (dessins Damien RAYNAL avec </a:t>
            </a:r>
            <a:r>
              <a:rPr lang="fr-FR" sz="1400" b="1" dirty="0" err="1"/>
              <a:t>Turbocad</a:t>
            </a:r>
            <a:r>
              <a:rPr lang="fr-FR" sz="1400" b="1" dirty="0"/>
              <a:t> 3D)</a:t>
            </a:r>
          </a:p>
        </p:txBody>
      </p:sp>
      <p:pic>
        <p:nvPicPr>
          <p:cNvPr id="3" name="Image 2">
            <a:extLst>
              <a:ext uri="{FF2B5EF4-FFF2-40B4-BE49-F238E27FC236}">
                <a16:creationId xmlns:a16="http://schemas.microsoft.com/office/drawing/2014/main" id="{73BCB4B1-044E-A8AA-180C-0B0833E9B8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586" y="-23586"/>
            <a:ext cx="5764530" cy="4317365"/>
          </a:xfrm>
          <a:prstGeom prst="rect">
            <a:avLst/>
          </a:prstGeom>
          <a:noFill/>
          <a:ln>
            <a:noFill/>
          </a:ln>
        </p:spPr>
      </p:pic>
      <p:pic>
        <p:nvPicPr>
          <p:cNvPr id="4" name="Image 3">
            <a:extLst>
              <a:ext uri="{FF2B5EF4-FFF2-40B4-BE49-F238E27FC236}">
                <a16:creationId xmlns:a16="http://schemas.microsoft.com/office/drawing/2014/main" id="{433819DA-B4B3-BA5F-726F-DC87741EFF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30" y="3822700"/>
            <a:ext cx="5764530" cy="4317365"/>
          </a:xfrm>
          <a:prstGeom prst="rect">
            <a:avLst/>
          </a:prstGeom>
          <a:noFill/>
          <a:ln>
            <a:noFill/>
          </a:ln>
        </p:spPr>
      </p:pic>
    </p:spTree>
    <p:extLst>
      <p:ext uri="{BB962C8B-B14F-4D97-AF65-F5344CB8AC3E}">
        <p14:creationId xmlns:p14="http://schemas.microsoft.com/office/powerpoint/2010/main" val="2200244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2A16C70-6B3F-7423-9581-190C037DC3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57" y="4458335"/>
            <a:ext cx="5764530" cy="4317365"/>
          </a:xfrm>
          <a:prstGeom prst="rect">
            <a:avLst/>
          </a:prstGeom>
          <a:noFill/>
          <a:ln>
            <a:noFill/>
          </a:ln>
        </p:spPr>
      </p:pic>
      <p:pic>
        <p:nvPicPr>
          <p:cNvPr id="4" name="Image 3">
            <a:extLst>
              <a:ext uri="{FF2B5EF4-FFF2-40B4-BE49-F238E27FC236}">
                <a16:creationId xmlns:a16="http://schemas.microsoft.com/office/drawing/2014/main" id="{E3A4F543-7ED1-5EDE-C2A5-EEBC835B9F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957" y="165100"/>
            <a:ext cx="5764530" cy="4317365"/>
          </a:xfrm>
          <a:prstGeom prst="rect">
            <a:avLst/>
          </a:prstGeom>
          <a:noFill/>
          <a:ln>
            <a:noFill/>
          </a:ln>
        </p:spPr>
      </p:pic>
      <p:sp>
        <p:nvSpPr>
          <p:cNvPr id="5" name="ZoneTexte 4">
            <a:extLst>
              <a:ext uri="{FF2B5EF4-FFF2-40B4-BE49-F238E27FC236}">
                <a16:creationId xmlns:a16="http://schemas.microsoft.com/office/drawing/2014/main" id="{24CBBD1B-8346-3541-E989-8EB4C6BD3777}"/>
              </a:ext>
            </a:extLst>
          </p:cNvPr>
          <p:cNvSpPr txBox="1"/>
          <p:nvPr/>
        </p:nvSpPr>
        <p:spPr>
          <a:xfrm>
            <a:off x="88900" y="9080500"/>
            <a:ext cx="8167007" cy="307777"/>
          </a:xfrm>
          <a:prstGeom prst="rect">
            <a:avLst/>
          </a:prstGeom>
          <a:noFill/>
        </p:spPr>
        <p:txBody>
          <a:bodyPr wrap="square" rtlCol="0">
            <a:spAutoFit/>
          </a:bodyPr>
          <a:lstStyle/>
          <a:p>
            <a:r>
              <a:rPr lang="fr-FR" sz="1400" b="1" dirty="0"/>
              <a:t>SB2 </a:t>
            </a:r>
            <a:r>
              <a:rPr lang="fr-FR" sz="1400" b="1" dirty="0" err="1"/>
              <a:t>Bakwas</a:t>
            </a:r>
            <a:r>
              <a:rPr lang="fr-FR" sz="1400" b="1" dirty="0"/>
              <a:t> (dessins Damien RAYNAL avec </a:t>
            </a:r>
            <a:r>
              <a:rPr lang="fr-FR" sz="1400" b="1" dirty="0" err="1"/>
              <a:t>Turbocad</a:t>
            </a:r>
            <a:r>
              <a:rPr lang="fr-FR" sz="1400" b="1" dirty="0"/>
              <a:t> 3D)</a:t>
            </a:r>
          </a:p>
        </p:txBody>
      </p:sp>
    </p:spTree>
    <p:extLst>
      <p:ext uri="{BB962C8B-B14F-4D97-AF65-F5344CB8AC3E}">
        <p14:creationId xmlns:p14="http://schemas.microsoft.com/office/powerpoint/2010/main" val="3500929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4">
            <a:extLst>
              <a:ext uri="{FF2B5EF4-FFF2-40B4-BE49-F238E27FC236}">
                <a16:creationId xmlns:a16="http://schemas.microsoft.com/office/drawing/2014/main" id="{6D605F2F-264A-7D3E-9925-52E3C5B9BCA2}"/>
              </a:ext>
            </a:extLst>
          </p:cNvPr>
          <p:cNvSpPr txBox="1">
            <a:spLocks noChangeArrowheads="1"/>
          </p:cNvSpPr>
          <p:nvPr/>
        </p:nvSpPr>
        <p:spPr bwMode="auto">
          <a:xfrm>
            <a:off x="1" y="1726538"/>
            <a:ext cx="1040007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t>Le Plateau des Rochelois autour du Centre de Salagnac </a:t>
            </a:r>
          </a:p>
          <a:p>
            <a:pPr algn="ctr" eaLnBrk="1" hangingPunct="1"/>
            <a:r>
              <a:rPr lang="fr-FR" altLang="fr-FR" sz="2000" b="1" dirty="0"/>
              <a:t>en 2013</a:t>
            </a:r>
            <a:r>
              <a:rPr lang="fr-FR" altLang="fr-FR" sz="2000" dirty="0"/>
              <a:t> </a:t>
            </a:r>
          </a:p>
        </p:txBody>
      </p:sp>
      <p:graphicFrame>
        <p:nvGraphicFramePr>
          <p:cNvPr id="4100" name="Object 5">
            <a:extLst>
              <a:ext uri="{FF2B5EF4-FFF2-40B4-BE49-F238E27FC236}">
                <a16:creationId xmlns:a16="http://schemas.microsoft.com/office/drawing/2014/main" id="{80DADD9C-0068-511F-9497-A3EFC758C771}"/>
              </a:ext>
            </a:extLst>
          </p:cNvPr>
          <p:cNvGraphicFramePr>
            <a:graphicFrameLocks noChangeAspect="1"/>
          </p:cNvGraphicFramePr>
          <p:nvPr>
            <p:extLst>
              <p:ext uri="{D42A27DB-BD31-4B8C-83A1-F6EECF244321}">
                <p14:modId xmlns:p14="http://schemas.microsoft.com/office/powerpoint/2010/main" val="1315221301"/>
              </p:ext>
            </p:extLst>
          </p:nvPr>
        </p:nvGraphicFramePr>
        <p:xfrm>
          <a:off x="1373351" y="2603500"/>
          <a:ext cx="7653373" cy="5744469"/>
        </p:xfrm>
        <a:graphic>
          <a:graphicData uri="http://schemas.openxmlformats.org/presentationml/2006/ole">
            <mc:AlternateContent xmlns:mc="http://schemas.openxmlformats.org/markup-compatibility/2006">
              <mc:Choice xmlns:v="urn:schemas-microsoft-com:vml" Requires="v">
                <p:oleObj name="Slide" r:id="rId2" imgW="4467028" imgH="3351487" progId="PowerPoint.Slide.8">
                  <p:embed/>
                </p:oleObj>
              </mc:Choice>
              <mc:Fallback>
                <p:oleObj name="Slide" r:id="rId2" imgW="4467028" imgH="3351487" progId="PowerPoint.Slide.8">
                  <p:embed/>
                  <p:pic>
                    <p:nvPicPr>
                      <p:cNvPr id="4100" name="Object 5">
                        <a:extLst>
                          <a:ext uri="{FF2B5EF4-FFF2-40B4-BE49-F238E27FC236}">
                            <a16:creationId xmlns:a16="http://schemas.microsoft.com/office/drawing/2014/main" id="{80DADD9C-0068-511F-9497-A3EFC758C771}"/>
                          </a:ext>
                        </a:extLst>
                      </p:cNvPr>
                      <p:cNvPicPr>
                        <a:picLocks noChangeAspect="1" noChangeArrowheads="1"/>
                      </p:cNvPicPr>
                      <p:nvPr/>
                    </p:nvPicPr>
                    <p:blipFill>
                      <a:blip r:embed="rId3"/>
                      <a:srcRect/>
                      <a:stretch>
                        <a:fillRect/>
                      </a:stretch>
                    </p:blipFill>
                    <p:spPr bwMode="auto">
                      <a:xfrm>
                        <a:off x="1373351" y="2603500"/>
                        <a:ext cx="7653373" cy="5744469"/>
                      </a:xfrm>
                      <a:prstGeom prst="rect">
                        <a:avLst/>
                      </a:prstGeom>
                      <a:noFill/>
                      <a:ln>
                        <a:noFill/>
                      </a:ln>
                    </p:spPr>
                  </p:pic>
                </p:oleObj>
              </mc:Fallback>
            </mc:AlternateContent>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3DF58AF-3D88-CEFA-B394-7F59F4A9FF8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300" y="88900"/>
            <a:ext cx="5756910" cy="3235960"/>
          </a:xfrm>
          <a:prstGeom prst="rect">
            <a:avLst/>
          </a:prstGeom>
          <a:noFill/>
          <a:ln>
            <a:noFill/>
          </a:ln>
        </p:spPr>
      </p:pic>
      <p:pic>
        <p:nvPicPr>
          <p:cNvPr id="3" name="Image 2">
            <a:extLst>
              <a:ext uri="{FF2B5EF4-FFF2-40B4-BE49-F238E27FC236}">
                <a16:creationId xmlns:a16="http://schemas.microsoft.com/office/drawing/2014/main" id="{CD4B7B85-3DE9-2109-CE4D-252FC5EC53E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300" y="3517900"/>
            <a:ext cx="5756910" cy="3235960"/>
          </a:xfrm>
          <a:prstGeom prst="rect">
            <a:avLst/>
          </a:prstGeom>
          <a:noFill/>
          <a:ln>
            <a:noFill/>
          </a:ln>
        </p:spPr>
      </p:pic>
      <p:sp>
        <p:nvSpPr>
          <p:cNvPr id="4" name="ZoneTexte 3">
            <a:extLst>
              <a:ext uri="{FF2B5EF4-FFF2-40B4-BE49-F238E27FC236}">
                <a16:creationId xmlns:a16="http://schemas.microsoft.com/office/drawing/2014/main" id="{188848D8-4477-BBF2-C46E-B13608C91135}"/>
              </a:ext>
            </a:extLst>
          </p:cNvPr>
          <p:cNvSpPr txBox="1"/>
          <p:nvPr/>
        </p:nvSpPr>
        <p:spPr>
          <a:xfrm>
            <a:off x="241300" y="7099300"/>
            <a:ext cx="5334000" cy="307777"/>
          </a:xfrm>
          <a:prstGeom prst="rect">
            <a:avLst/>
          </a:prstGeom>
          <a:noFill/>
        </p:spPr>
        <p:txBody>
          <a:bodyPr wrap="square" rtlCol="0">
            <a:spAutoFit/>
          </a:bodyPr>
          <a:lstStyle/>
          <a:p>
            <a:r>
              <a:rPr lang="fr-FR" sz="1400" b="1" dirty="0">
                <a:latin typeface="Arial" panose="020B0604020202020204" pitchFamily="34" charset="0"/>
                <a:cs typeface="Arial" panose="020B0604020202020204" pitchFamily="34" charset="0"/>
              </a:rPr>
              <a:t>SB2-Bakwas en 2014 (photos Damien RAYNAL)  </a:t>
            </a:r>
          </a:p>
        </p:txBody>
      </p:sp>
    </p:spTree>
    <p:extLst>
      <p:ext uri="{BB962C8B-B14F-4D97-AF65-F5344CB8AC3E}">
        <p14:creationId xmlns:p14="http://schemas.microsoft.com/office/powerpoint/2010/main" val="22225661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2987166" y="4982336"/>
            <a:ext cx="3164712" cy="228909"/>
          </a:xfrm>
          <a:prstGeom prst="rect">
            <a:avLst/>
          </a:prstGeom>
        </p:spPr>
        <p:txBody>
          <a:bodyPr vert="horz" wrap="square" lIns="0" tIns="13335" rIns="0" bIns="0" rtlCol="0">
            <a:spAutoFit/>
          </a:bodyPr>
          <a:lstStyle/>
          <a:p>
            <a:pPr marL="12700">
              <a:lnSpc>
                <a:spcPct val="100000"/>
              </a:lnSpc>
              <a:spcBef>
                <a:spcPts val="105"/>
              </a:spcBef>
            </a:pPr>
            <a:r>
              <a:rPr sz="1400" dirty="0">
                <a:latin typeface="Arial"/>
                <a:cs typeface="Arial"/>
              </a:rPr>
              <a:t>SB2</a:t>
            </a:r>
            <a:r>
              <a:rPr lang="fr-FR" sz="1400" dirty="0">
                <a:latin typeface="Arial"/>
                <a:cs typeface="Arial"/>
              </a:rPr>
              <a:t> </a:t>
            </a:r>
            <a:r>
              <a:rPr lang="fr-FR" sz="1400" dirty="0" err="1">
                <a:latin typeface="Arial"/>
                <a:cs typeface="Arial"/>
              </a:rPr>
              <a:t>Bakwas</a:t>
            </a:r>
            <a:r>
              <a:rPr sz="1400" dirty="0">
                <a:latin typeface="Arial"/>
                <a:cs typeface="Arial"/>
              </a:rPr>
              <a:t>.</a:t>
            </a:r>
            <a:r>
              <a:rPr sz="1400" spc="-25" dirty="0">
                <a:latin typeface="Arial"/>
                <a:cs typeface="Arial"/>
              </a:rPr>
              <a:t> </a:t>
            </a:r>
            <a:r>
              <a:rPr sz="1400" dirty="0">
                <a:latin typeface="Arial"/>
                <a:cs typeface="Arial"/>
              </a:rPr>
              <a:t>Photo</a:t>
            </a:r>
            <a:r>
              <a:rPr sz="1400" spc="-25" dirty="0">
                <a:latin typeface="Arial"/>
                <a:cs typeface="Arial"/>
              </a:rPr>
              <a:t> </a:t>
            </a:r>
            <a:r>
              <a:rPr sz="1400" dirty="0">
                <a:latin typeface="Arial"/>
                <a:cs typeface="Arial"/>
              </a:rPr>
              <a:t>octobre</a:t>
            </a:r>
            <a:r>
              <a:rPr sz="1400" spc="-25" dirty="0">
                <a:latin typeface="Arial"/>
                <a:cs typeface="Arial"/>
              </a:rPr>
              <a:t> </a:t>
            </a:r>
            <a:r>
              <a:rPr sz="1400" spc="-20" dirty="0">
                <a:latin typeface="Arial"/>
                <a:cs typeface="Arial"/>
              </a:rPr>
              <a:t>2013</a:t>
            </a:r>
            <a:endParaRPr sz="1400" dirty="0">
              <a:latin typeface="Arial"/>
              <a:cs typeface="Arial"/>
            </a:endParaRPr>
          </a:p>
        </p:txBody>
      </p:sp>
      <p:sp>
        <p:nvSpPr>
          <p:cNvPr id="4" name="object 4"/>
          <p:cNvSpPr txBox="1"/>
          <p:nvPr/>
        </p:nvSpPr>
        <p:spPr>
          <a:xfrm>
            <a:off x="1958085" y="9378188"/>
            <a:ext cx="4680584"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Arial"/>
                <a:cs typeface="Arial"/>
              </a:rPr>
              <a:t>Règle</a:t>
            </a:r>
            <a:r>
              <a:rPr sz="1400" spc="-30" dirty="0">
                <a:latin typeface="Arial"/>
                <a:cs typeface="Arial"/>
              </a:rPr>
              <a:t> </a:t>
            </a:r>
            <a:r>
              <a:rPr sz="1400" dirty="0">
                <a:latin typeface="Arial"/>
                <a:cs typeface="Arial"/>
              </a:rPr>
              <a:t>graduée</a:t>
            </a:r>
            <a:r>
              <a:rPr sz="1400" spc="-25" dirty="0">
                <a:latin typeface="Arial"/>
                <a:cs typeface="Arial"/>
              </a:rPr>
              <a:t> </a:t>
            </a:r>
            <a:r>
              <a:rPr sz="1400" dirty="0">
                <a:latin typeface="Arial"/>
                <a:cs typeface="Arial"/>
              </a:rPr>
              <a:t>pour</a:t>
            </a:r>
            <a:r>
              <a:rPr sz="1400" spc="-35" dirty="0">
                <a:latin typeface="Arial"/>
                <a:cs typeface="Arial"/>
              </a:rPr>
              <a:t> </a:t>
            </a:r>
            <a:r>
              <a:rPr sz="1400" dirty="0">
                <a:latin typeface="Arial"/>
                <a:cs typeface="Arial"/>
              </a:rPr>
              <a:t>mesurer</a:t>
            </a:r>
            <a:r>
              <a:rPr sz="1400" spc="-30" dirty="0">
                <a:latin typeface="Arial"/>
                <a:cs typeface="Arial"/>
              </a:rPr>
              <a:t> </a:t>
            </a:r>
            <a:r>
              <a:rPr sz="1400" dirty="0">
                <a:latin typeface="Arial"/>
                <a:cs typeface="Arial"/>
              </a:rPr>
              <a:t>l’accumulation</a:t>
            </a:r>
            <a:r>
              <a:rPr sz="1400" spc="-30" dirty="0">
                <a:latin typeface="Arial"/>
                <a:cs typeface="Arial"/>
              </a:rPr>
              <a:t> </a:t>
            </a:r>
            <a:r>
              <a:rPr sz="1400" dirty="0">
                <a:latin typeface="Arial"/>
                <a:cs typeface="Arial"/>
              </a:rPr>
              <a:t>de</a:t>
            </a:r>
            <a:r>
              <a:rPr sz="1400" spc="-35" dirty="0">
                <a:latin typeface="Arial"/>
                <a:cs typeface="Arial"/>
              </a:rPr>
              <a:t> </a:t>
            </a:r>
            <a:r>
              <a:rPr sz="1400" spc="-10" dirty="0">
                <a:latin typeface="Arial"/>
                <a:cs typeface="Arial"/>
              </a:rPr>
              <a:t>sédiments.</a:t>
            </a:r>
            <a:endParaRPr sz="1400" dirty="0">
              <a:latin typeface="Arial"/>
              <a:cs typeface="Arial"/>
            </a:endParaRPr>
          </a:p>
        </p:txBody>
      </p:sp>
      <p:pic>
        <p:nvPicPr>
          <p:cNvPr id="5" name="object 5"/>
          <p:cNvPicPr/>
          <p:nvPr/>
        </p:nvPicPr>
        <p:blipFill>
          <a:blip r:embed="rId2" cstate="print"/>
          <a:stretch>
            <a:fillRect/>
          </a:stretch>
        </p:blipFill>
        <p:spPr>
          <a:xfrm>
            <a:off x="1471294" y="1323339"/>
            <a:ext cx="4779009" cy="3576320"/>
          </a:xfrm>
          <a:prstGeom prst="rect">
            <a:avLst/>
          </a:prstGeom>
        </p:spPr>
      </p:pic>
      <p:pic>
        <p:nvPicPr>
          <p:cNvPr id="6" name="object 6"/>
          <p:cNvPicPr/>
          <p:nvPr/>
        </p:nvPicPr>
        <p:blipFill>
          <a:blip r:embed="rId3" cstate="print"/>
          <a:stretch>
            <a:fillRect/>
          </a:stretch>
        </p:blipFill>
        <p:spPr>
          <a:xfrm>
            <a:off x="1471294" y="5586094"/>
            <a:ext cx="4680584" cy="351409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772791" y="3804538"/>
            <a:ext cx="538480" cy="146685"/>
          </a:xfrm>
          <a:custGeom>
            <a:avLst/>
            <a:gdLst/>
            <a:ahLst/>
            <a:cxnLst/>
            <a:rect l="l" t="t" r="r" b="b"/>
            <a:pathLst>
              <a:path w="538479" h="146685">
                <a:moveTo>
                  <a:pt x="537971" y="0"/>
                </a:moveTo>
                <a:lnTo>
                  <a:pt x="0" y="0"/>
                </a:lnTo>
                <a:lnTo>
                  <a:pt x="0" y="146303"/>
                </a:lnTo>
                <a:lnTo>
                  <a:pt x="537971" y="146303"/>
                </a:lnTo>
                <a:lnTo>
                  <a:pt x="537971" y="0"/>
                </a:lnTo>
                <a:close/>
              </a:path>
            </a:pathLst>
          </a:custGeom>
          <a:solidFill>
            <a:srgbClr val="FFFF00"/>
          </a:solidFill>
        </p:spPr>
        <p:txBody>
          <a:bodyPr wrap="square" lIns="0" tIns="0" rIns="0" bIns="0" rtlCol="0"/>
          <a:lstStyle/>
          <a:p>
            <a:endParaRPr/>
          </a:p>
        </p:txBody>
      </p:sp>
      <p:sp>
        <p:nvSpPr>
          <p:cNvPr id="4" name="object 4"/>
          <p:cNvSpPr/>
          <p:nvPr/>
        </p:nvSpPr>
        <p:spPr>
          <a:xfrm>
            <a:off x="5198109" y="3819778"/>
            <a:ext cx="1026160" cy="160020"/>
          </a:xfrm>
          <a:custGeom>
            <a:avLst/>
            <a:gdLst/>
            <a:ahLst/>
            <a:cxnLst/>
            <a:rect l="l" t="t" r="r" b="b"/>
            <a:pathLst>
              <a:path w="1026160" h="160020">
                <a:moveTo>
                  <a:pt x="1025651" y="0"/>
                </a:moveTo>
                <a:lnTo>
                  <a:pt x="0" y="0"/>
                </a:lnTo>
                <a:lnTo>
                  <a:pt x="0" y="160020"/>
                </a:lnTo>
                <a:lnTo>
                  <a:pt x="1025651" y="160020"/>
                </a:lnTo>
                <a:lnTo>
                  <a:pt x="1025651" y="0"/>
                </a:lnTo>
                <a:close/>
              </a:path>
            </a:pathLst>
          </a:custGeom>
          <a:solidFill>
            <a:srgbClr val="FFFF00"/>
          </a:solidFill>
        </p:spPr>
        <p:txBody>
          <a:bodyPr wrap="square" lIns="0" tIns="0" rIns="0" bIns="0" rtlCol="0"/>
          <a:lstStyle/>
          <a:p>
            <a:endParaRPr/>
          </a:p>
        </p:txBody>
      </p:sp>
      <p:graphicFrame>
        <p:nvGraphicFramePr>
          <p:cNvPr id="5" name="object 5"/>
          <p:cNvGraphicFramePr>
            <a:graphicFrameLocks noGrp="1"/>
          </p:cNvGraphicFramePr>
          <p:nvPr>
            <p:extLst>
              <p:ext uri="{D42A27DB-BD31-4B8C-83A1-F6EECF244321}">
                <p14:modId xmlns:p14="http://schemas.microsoft.com/office/powerpoint/2010/main" val="1069411157"/>
              </p:ext>
            </p:extLst>
          </p:nvPr>
        </p:nvGraphicFramePr>
        <p:xfrm>
          <a:off x="827836" y="1411477"/>
          <a:ext cx="5899785" cy="7917180"/>
        </p:xfrm>
        <a:graphic>
          <a:graphicData uri="http://schemas.openxmlformats.org/drawingml/2006/table">
            <a:tbl>
              <a:tblPr firstRow="1" bandRow="1">
                <a:tableStyleId>{2D5ABB26-0587-4C30-8999-92F81FD0307C}</a:tableStyleId>
              </a:tblPr>
              <a:tblGrid>
                <a:gridCol w="4298950">
                  <a:extLst>
                    <a:ext uri="{9D8B030D-6E8A-4147-A177-3AD203B41FA5}">
                      <a16:colId xmlns:a16="http://schemas.microsoft.com/office/drawing/2014/main" val="20000"/>
                    </a:ext>
                  </a:extLst>
                </a:gridCol>
                <a:gridCol w="1600835">
                  <a:extLst>
                    <a:ext uri="{9D8B030D-6E8A-4147-A177-3AD203B41FA5}">
                      <a16:colId xmlns:a16="http://schemas.microsoft.com/office/drawing/2014/main" val="20001"/>
                    </a:ext>
                  </a:extLst>
                </a:gridCol>
              </a:tblGrid>
              <a:tr h="1597025">
                <a:tc gridSpan="2">
                  <a:txBody>
                    <a:bodyPr/>
                    <a:lstStyle/>
                    <a:p>
                      <a:pPr algn="ctr">
                        <a:lnSpc>
                          <a:spcPts val="1245"/>
                        </a:lnSpc>
                      </a:pPr>
                      <a:endParaRPr lang="fr-FR" sz="1400" b="1" dirty="0">
                        <a:latin typeface="Arial"/>
                        <a:cs typeface="Arial"/>
                      </a:endParaRPr>
                    </a:p>
                    <a:p>
                      <a:pPr algn="ctr">
                        <a:lnSpc>
                          <a:spcPts val="1245"/>
                        </a:lnSpc>
                      </a:pPr>
                      <a:r>
                        <a:rPr sz="2000" b="1" dirty="0">
                          <a:latin typeface="Arial"/>
                          <a:cs typeface="Arial"/>
                        </a:rPr>
                        <a:t>SB3</a:t>
                      </a:r>
                      <a:r>
                        <a:rPr lang="fr-FR" sz="2000" b="1" dirty="0">
                          <a:latin typeface="Arial"/>
                          <a:cs typeface="Arial"/>
                        </a:rPr>
                        <a:t>-</a:t>
                      </a:r>
                      <a:r>
                        <a:rPr sz="2000" b="1" spc="-10" dirty="0" err="1">
                          <a:latin typeface="Arial"/>
                          <a:cs typeface="Arial"/>
                        </a:rPr>
                        <a:t>Bakwas</a:t>
                      </a:r>
                      <a:endParaRPr sz="2000" dirty="0">
                        <a:latin typeface="Arial"/>
                        <a:cs typeface="Arial"/>
                      </a:endParaRPr>
                    </a:p>
                    <a:p>
                      <a:pPr algn="ctr">
                        <a:lnSpc>
                          <a:spcPts val="1290"/>
                        </a:lnSpc>
                      </a:pPr>
                      <a:endParaRPr lang="fr-FR" sz="2000" b="1" dirty="0">
                        <a:latin typeface="Arial"/>
                        <a:cs typeface="Arial"/>
                      </a:endParaRPr>
                    </a:p>
                    <a:p>
                      <a:pPr algn="ctr">
                        <a:lnSpc>
                          <a:spcPts val="1290"/>
                        </a:lnSpc>
                      </a:pPr>
                      <a:r>
                        <a:rPr sz="2000" b="1" dirty="0" err="1">
                          <a:latin typeface="Arial"/>
                          <a:cs typeface="Arial"/>
                        </a:rPr>
                        <a:t>Seuil</a:t>
                      </a:r>
                      <a:r>
                        <a:rPr sz="2000" b="1" spc="-20" dirty="0">
                          <a:latin typeface="Arial"/>
                          <a:cs typeface="Arial"/>
                        </a:rPr>
                        <a:t> </a:t>
                      </a:r>
                      <a:r>
                        <a:rPr sz="2000" b="1" dirty="0">
                          <a:latin typeface="Arial"/>
                          <a:cs typeface="Arial"/>
                        </a:rPr>
                        <a:t>maçonné</a:t>
                      </a:r>
                      <a:r>
                        <a:rPr sz="2000" b="1" spc="-25" dirty="0">
                          <a:latin typeface="Arial"/>
                          <a:cs typeface="Arial"/>
                        </a:rPr>
                        <a:t> </a:t>
                      </a:r>
                      <a:r>
                        <a:rPr sz="2000" b="1" dirty="0">
                          <a:latin typeface="Arial"/>
                          <a:cs typeface="Arial"/>
                        </a:rPr>
                        <a:t>et</a:t>
                      </a:r>
                      <a:r>
                        <a:rPr sz="2000" b="1" spc="-15" dirty="0">
                          <a:latin typeface="Arial"/>
                          <a:cs typeface="Arial"/>
                        </a:rPr>
                        <a:t> </a:t>
                      </a:r>
                      <a:r>
                        <a:rPr sz="2000" b="1" dirty="0" err="1">
                          <a:latin typeface="Arial"/>
                          <a:cs typeface="Arial"/>
                        </a:rPr>
                        <a:t>bassin</a:t>
                      </a:r>
                      <a:endParaRPr sz="2000" dirty="0">
                        <a:latin typeface="Arial"/>
                        <a:cs typeface="Arial"/>
                      </a:endParaRPr>
                    </a:p>
                    <a:p>
                      <a:pPr>
                        <a:lnSpc>
                          <a:spcPct val="100000"/>
                        </a:lnSpc>
                        <a:spcBef>
                          <a:spcPts val="5"/>
                        </a:spcBef>
                      </a:pPr>
                      <a:endParaRPr sz="1050" dirty="0">
                        <a:latin typeface="Times New Roman"/>
                        <a:cs typeface="Times New Roman"/>
                      </a:endParaRPr>
                    </a:p>
                    <a:p>
                      <a:pPr marR="62865" algn="r">
                        <a:lnSpc>
                          <a:spcPts val="1175"/>
                        </a:lnSpc>
                      </a:pPr>
                      <a:r>
                        <a:rPr sz="1000" dirty="0">
                          <a:latin typeface="Arial"/>
                          <a:cs typeface="Arial"/>
                        </a:rPr>
                        <a:t>Ingénieur</a:t>
                      </a:r>
                      <a:r>
                        <a:rPr sz="1000" spc="-55" dirty="0">
                          <a:latin typeface="Arial"/>
                          <a:cs typeface="Arial"/>
                        </a:rPr>
                        <a:t> </a:t>
                      </a:r>
                      <a:r>
                        <a:rPr sz="1000" dirty="0">
                          <a:latin typeface="Arial"/>
                          <a:cs typeface="Arial"/>
                        </a:rPr>
                        <a:t>Saintil</a:t>
                      </a:r>
                      <a:r>
                        <a:rPr sz="1000" spc="-60" dirty="0">
                          <a:latin typeface="Arial"/>
                          <a:cs typeface="Arial"/>
                        </a:rPr>
                        <a:t> </a:t>
                      </a:r>
                      <a:r>
                        <a:rPr sz="1000" spc="-10" dirty="0">
                          <a:latin typeface="Arial"/>
                          <a:cs typeface="Arial"/>
                        </a:rPr>
                        <a:t>CLOSSY</a:t>
                      </a:r>
                      <a:endParaRPr sz="1000" dirty="0">
                        <a:latin typeface="Arial"/>
                        <a:cs typeface="Arial"/>
                      </a:endParaRPr>
                    </a:p>
                    <a:p>
                      <a:pPr marL="67945">
                        <a:lnSpc>
                          <a:spcPts val="1265"/>
                        </a:lnSpc>
                      </a:pPr>
                      <a:r>
                        <a:rPr sz="1100" dirty="0">
                          <a:latin typeface="Arial"/>
                          <a:cs typeface="Arial"/>
                        </a:rPr>
                        <a:t>Date</a:t>
                      </a:r>
                      <a:r>
                        <a:rPr sz="1100" spc="-15" dirty="0">
                          <a:latin typeface="Arial"/>
                          <a:cs typeface="Arial"/>
                        </a:rPr>
                        <a:t> </a:t>
                      </a:r>
                      <a:r>
                        <a:rPr sz="1100" dirty="0">
                          <a:latin typeface="Arial"/>
                          <a:cs typeface="Arial"/>
                        </a:rPr>
                        <a:t>début</a:t>
                      </a:r>
                      <a:r>
                        <a:rPr sz="1100" spc="-25"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chantier</a:t>
                      </a:r>
                      <a:r>
                        <a:rPr sz="1100" spc="-20" dirty="0">
                          <a:latin typeface="Arial"/>
                          <a:cs typeface="Arial"/>
                        </a:rPr>
                        <a:t> </a:t>
                      </a:r>
                      <a:r>
                        <a:rPr sz="1100" dirty="0">
                          <a:latin typeface="Arial"/>
                          <a:cs typeface="Arial"/>
                        </a:rPr>
                        <a:t>:</a:t>
                      </a:r>
                      <a:r>
                        <a:rPr sz="1100" spc="-35" dirty="0">
                          <a:latin typeface="Arial"/>
                          <a:cs typeface="Arial"/>
                        </a:rPr>
                        <a:t> </a:t>
                      </a:r>
                      <a:r>
                        <a:rPr sz="1100" dirty="0">
                          <a:latin typeface="Arial"/>
                          <a:cs typeface="Arial"/>
                        </a:rPr>
                        <a:t>juillet</a:t>
                      </a:r>
                      <a:r>
                        <a:rPr sz="1100" spc="-10" dirty="0">
                          <a:latin typeface="Arial"/>
                          <a:cs typeface="Arial"/>
                        </a:rPr>
                        <a:t> </a:t>
                      </a:r>
                      <a:r>
                        <a:rPr sz="1100" spc="-20" dirty="0">
                          <a:latin typeface="Arial"/>
                          <a:cs typeface="Arial"/>
                        </a:rPr>
                        <a:t>2013</a:t>
                      </a:r>
                      <a:endParaRPr sz="1100" dirty="0">
                        <a:latin typeface="Arial"/>
                        <a:cs typeface="Arial"/>
                      </a:endParaRPr>
                    </a:p>
                    <a:p>
                      <a:pPr marL="67945" marR="3094355">
                        <a:lnSpc>
                          <a:spcPts val="1270"/>
                        </a:lnSpc>
                        <a:spcBef>
                          <a:spcPts val="55"/>
                        </a:spcBef>
                      </a:pPr>
                      <a:r>
                        <a:rPr sz="1100" dirty="0">
                          <a:latin typeface="Arial"/>
                          <a:cs typeface="Arial"/>
                        </a:rPr>
                        <a:t>Date</a:t>
                      </a:r>
                      <a:r>
                        <a:rPr sz="1100" spc="-15"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fin</a:t>
                      </a:r>
                      <a:r>
                        <a:rPr sz="1100" spc="-20"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chantier</a:t>
                      </a:r>
                      <a:r>
                        <a:rPr sz="1100" spc="-15" dirty="0">
                          <a:latin typeface="Arial"/>
                          <a:cs typeface="Arial"/>
                        </a:rPr>
                        <a:t> </a:t>
                      </a:r>
                      <a:r>
                        <a:rPr sz="1100" dirty="0">
                          <a:latin typeface="Arial"/>
                          <a:cs typeface="Arial"/>
                        </a:rPr>
                        <a:t>:</a:t>
                      </a:r>
                      <a:r>
                        <a:rPr sz="1100" spc="-25" dirty="0">
                          <a:latin typeface="Arial"/>
                          <a:cs typeface="Arial"/>
                        </a:rPr>
                        <a:t> </a:t>
                      </a:r>
                      <a:r>
                        <a:rPr sz="1100" dirty="0">
                          <a:latin typeface="Arial"/>
                          <a:cs typeface="Arial"/>
                        </a:rPr>
                        <a:t>30</a:t>
                      </a:r>
                      <a:r>
                        <a:rPr sz="1100" spc="-15" dirty="0">
                          <a:latin typeface="Arial"/>
                          <a:cs typeface="Arial"/>
                        </a:rPr>
                        <a:t> </a:t>
                      </a:r>
                      <a:r>
                        <a:rPr sz="1100" dirty="0">
                          <a:latin typeface="Arial"/>
                          <a:cs typeface="Arial"/>
                        </a:rPr>
                        <a:t>septembre</a:t>
                      </a:r>
                      <a:r>
                        <a:rPr sz="1100" spc="-25" dirty="0">
                          <a:latin typeface="Arial"/>
                          <a:cs typeface="Arial"/>
                        </a:rPr>
                        <a:t> </a:t>
                      </a:r>
                      <a:r>
                        <a:rPr sz="1100" spc="-20" dirty="0">
                          <a:latin typeface="Arial"/>
                          <a:cs typeface="Arial"/>
                        </a:rPr>
                        <a:t>2013 </a:t>
                      </a:r>
                      <a:r>
                        <a:rPr sz="1100" dirty="0">
                          <a:latin typeface="Arial"/>
                          <a:cs typeface="Arial"/>
                        </a:rPr>
                        <a:t>Coordonnées</a:t>
                      </a:r>
                      <a:r>
                        <a:rPr sz="1100" spc="-40" dirty="0">
                          <a:latin typeface="Arial"/>
                          <a:cs typeface="Arial"/>
                        </a:rPr>
                        <a:t> </a:t>
                      </a:r>
                      <a:r>
                        <a:rPr sz="1100" dirty="0">
                          <a:latin typeface="Arial"/>
                          <a:cs typeface="Arial"/>
                        </a:rPr>
                        <a:t>GPS</a:t>
                      </a:r>
                      <a:r>
                        <a:rPr sz="1100" spc="-35" dirty="0">
                          <a:latin typeface="Arial"/>
                          <a:cs typeface="Arial"/>
                        </a:rPr>
                        <a:t> </a:t>
                      </a:r>
                      <a:r>
                        <a:rPr sz="1100" spc="-50" dirty="0">
                          <a:latin typeface="Arial"/>
                          <a:cs typeface="Arial"/>
                        </a:rPr>
                        <a:t>:</a:t>
                      </a:r>
                      <a:endParaRPr sz="1100" dirty="0">
                        <a:latin typeface="Arial"/>
                        <a:cs typeface="Arial"/>
                      </a:endParaRPr>
                    </a:p>
                    <a:p>
                      <a:pPr marL="67945">
                        <a:lnSpc>
                          <a:spcPts val="1205"/>
                        </a:lnSpc>
                      </a:pPr>
                      <a:r>
                        <a:rPr sz="1100" dirty="0">
                          <a:latin typeface="Arial"/>
                          <a:cs typeface="Arial"/>
                        </a:rPr>
                        <a:t>N </a:t>
                      </a:r>
                      <a:r>
                        <a:rPr sz="1100" spc="-10" dirty="0">
                          <a:latin typeface="Arial"/>
                          <a:cs typeface="Arial"/>
                        </a:rPr>
                        <a:t>18°24,336</a:t>
                      </a:r>
                      <a:endParaRPr sz="1100" dirty="0">
                        <a:latin typeface="Arial"/>
                        <a:cs typeface="Arial"/>
                      </a:endParaRPr>
                    </a:p>
                    <a:p>
                      <a:pPr marL="67945">
                        <a:lnSpc>
                          <a:spcPts val="1265"/>
                        </a:lnSpc>
                      </a:pPr>
                      <a:r>
                        <a:rPr sz="1100" dirty="0">
                          <a:latin typeface="Arial"/>
                          <a:cs typeface="Arial"/>
                        </a:rPr>
                        <a:t>W</a:t>
                      </a:r>
                      <a:r>
                        <a:rPr sz="1100" spc="-5" dirty="0">
                          <a:latin typeface="Arial"/>
                          <a:cs typeface="Arial"/>
                        </a:rPr>
                        <a:t> </a:t>
                      </a:r>
                      <a:r>
                        <a:rPr sz="1100" dirty="0">
                          <a:latin typeface="Arial"/>
                          <a:cs typeface="Arial"/>
                        </a:rPr>
                        <a:t>73°</a:t>
                      </a:r>
                      <a:r>
                        <a:rPr sz="1100" spc="-5" dirty="0">
                          <a:latin typeface="Arial"/>
                          <a:cs typeface="Arial"/>
                        </a:rPr>
                        <a:t> </a:t>
                      </a:r>
                      <a:r>
                        <a:rPr sz="1100" spc="-10" dirty="0">
                          <a:latin typeface="Arial"/>
                          <a:cs typeface="Arial"/>
                        </a:rPr>
                        <a:t>13,664</a:t>
                      </a:r>
                      <a:endParaRPr sz="1100" dirty="0">
                        <a:latin typeface="Arial"/>
                        <a:cs typeface="Arial"/>
                      </a:endParaRPr>
                    </a:p>
                    <a:p>
                      <a:pPr marL="67945">
                        <a:lnSpc>
                          <a:spcPts val="1225"/>
                        </a:lnSpc>
                      </a:pPr>
                      <a:r>
                        <a:rPr sz="1100" dirty="0">
                          <a:latin typeface="Arial"/>
                          <a:cs typeface="Arial"/>
                        </a:rPr>
                        <a:t>Altitude</a:t>
                      </a:r>
                      <a:r>
                        <a:rPr sz="1100" spc="-15" dirty="0">
                          <a:latin typeface="Arial"/>
                          <a:cs typeface="Arial"/>
                        </a:rPr>
                        <a:t> </a:t>
                      </a:r>
                      <a:r>
                        <a:rPr sz="1100" dirty="0">
                          <a:latin typeface="Arial"/>
                          <a:cs typeface="Arial"/>
                        </a:rPr>
                        <a:t>:</a:t>
                      </a:r>
                      <a:r>
                        <a:rPr sz="1100" spc="-20" dirty="0">
                          <a:latin typeface="Arial"/>
                          <a:cs typeface="Arial"/>
                        </a:rPr>
                        <a:t> </a:t>
                      </a:r>
                      <a:r>
                        <a:rPr sz="1100" dirty="0">
                          <a:latin typeface="Arial"/>
                          <a:cs typeface="Arial"/>
                        </a:rPr>
                        <a:t>930</a:t>
                      </a:r>
                      <a:r>
                        <a:rPr sz="1100" spc="-20" dirty="0">
                          <a:latin typeface="Arial"/>
                          <a:cs typeface="Arial"/>
                        </a:rPr>
                        <a:t> </a:t>
                      </a:r>
                      <a:r>
                        <a:rPr sz="1100" spc="-50" dirty="0">
                          <a:latin typeface="Arial"/>
                          <a:cs typeface="Arial"/>
                        </a:rPr>
                        <a:t>m</a:t>
                      </a:r>
                      <a:endParaRPr sz="11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1686560">
                <a:tc>
                  <a:txBody>
                    <a:bodyPr/>
                    <a:lstStyle/>
                    <a:p>
                      <a:pPr marL="67945" marR="3164205">
                        <a:lnSpc>
                          <a:spcPts val="1260"/>
                        </a:lnSpc>
                        <a:spcBef>
                          <a:spcPts val="60"/>
                        </a:spcBef>
                      </a:pPr>
                      <a:r>
                        <a:rPr sz="1100" u="sng" dirty="0">
                          <a:uFill>
                            <a:solidFill>
                              <a:srgbClr val="000000"/>
                            </a:solidFill>
                          </a:uFill>
                          <a:latin typeface="Arial"/>
                          <a:cs typeface="Arial"/>
                        </a:rPr>
                        <a:t>Seuil</a:t>
                      </a:r>
                      <a:r>
                        <a:rPr sz="1100" u="sng" spc="-25" dirty="0">
                          <a:uFill>
                            <a:solidFill>
                              <a:srgbClr val="000000"/>
                            </a:solidFill>
                          </a:uFill>
                          <a:latin typeface="Arial"/>
                          <a:cs typeface="Arial"/>
                        </a:rPr>
                        <a:t> </a:t>
                      </a:r>
                      <a:r>
                        <a:rPr sz="1100" u="sng" spc="-10" dirty="0">
                          <a:uFill>
                            <a:solidFill>
                              <a:srgbClr val="000000"/>
                            </a:solidFill>
                          </a:uFill>
                          <a:latin typeface="Arial"/>
                          <a:cs typeface="Arial"/>
                        </a:rPr>
                        <a:t>maçonné</a:t>
                      </a:r>
                      <a:r>
                        <a:rPr sz="1100" spc="-10" dirty="0">
                          <a:latin typeface="Arial"/>
                          <a:cs typeface="Arial"/>
                        </a:rPr>
                        <a:t> </a:t>
                      </a:r>
                      <a:r>
                        <a:rPr sz="1100" dirty="0">
                          <a:latin typeface="Arial"/>
                          <a:cs typeface="Arial"/>
                        </a:rPr>
                        <a:t>Longueur</a:t>
                      </a:r>
                      <a:r>
                        <a:rPr sz="1100" spc="-20" dirty="0">
                          <a:latin typeface="Arial"/>
                          <a:cs typeface="Arial"/>
                        </a:rPr>
                        <a:t> </a:t>
                      </a:r>
                      <a:r>
                        <a:rPr sz="1100" dirty="0">
                          <a:latin typeface="Arial"/>
                          <a:cs typeface="Arial"/>
                        </a:rPr>
                        <a:t>:</a:t>
                      </a:r>
                      <a:r>
                        <a:rPr sz="1100" spc="-5" dirty="0">
                          <a:latin typeface="Arial"/>
                          <a:cs typeface="Arial"/>
                        </a:rPr>
                        <a:t> </a:t>
                      </a:r>
                      <a:r>
                        <a:rPr sz="1100" dirty="0">
                          <a:latin typeface="Arial"/>
                          <a:cs typeface="Arial"/>
                        </a:rPr>
                        <a:t>17</a:t>
                      </a:r>
                      <a:r>
                        <a:rPr sz="1100" spc="-20" dirty="0">
                          <a:latin typeface="Arial"/>
                          <a:cs typeface="Arial"/>
                        </a:rPr>
                        <a:t> </a:t>
                      </a:r>
                      <a:r>
                        <a:rPr sz="1100" spc="-50" dirty="0">
                          <a:latin typeface="Arial"/>
                          <a:cs typeface="Arial"/>
                        </a:rPr>
                        <a:t>m </a:t>
                      </a:r>
                      <a:r>
                        <a:rPr sz="1100" dirty="0">
                          <a:latin typeface="Arial"/>
                          <a:cs typeface="Arial"/>
                        </a:rPr>
                        <a:t>Largeur</a:t>
                      </a:r>
                      <a:r>
                        <a:rPr sz="1100" spc="-20"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0,50</a:t>
                      </a:r>
                      <a:r>
                        <a:rPr sz="1100" spc="-20" dirty="0">
                          <a:latin typeface="Arial"/>
                          <a:cs typeface="Arial"/>
                        </a:rPr>
                        <a:t> </a:t>
                      </a:r>
                      <a:r>
                        <a:rPr sz="1100" spc="-25" dirty="0">
                          <a:latin typeface="Arial"/>
                          <a:cs typeface="Arial"/>
                        </a:rPr>
                        <a:t>m’</a:t>
                      </a:r>
                      <a:endParaRPr sz="1100">
                        <a:latin typeface="Arial"/>
                        <a:cs typeface="Arial"/>
                      </a:endParaRPr>
                    </a:p>
                    <a:p>
                      <a:pPr marL="67945">
                        <a:lnSpc>
                          <a:spcPts val="1240"/>
                        </a:lnSpc>
                      </a:pPr>
                      <a:r>
                        <a:rPr sz="1100" dirty="0">
                          <a:latin typeface="Arial"/>
                          <a:cs typeface="Arial"/>
                        </a:rPr>
                        <a:t>Hauteur</a:t>
                      </a:r>
                      <a:r>
                        <a:rPr sz="1100" spc="-15" dirty="0">
                          <a:latin typeface="Arial"/>
                          <a:cs typeface="Arial"/>
                        </a:rPr>
                        <a:t> </a:t>
                      </a:r>
                      <a:r>
                        <a:rPr sz="1100" dirty="0">
                          <a:latin typeface="Arial"/>
                          <a:cs typeface="Arial"/>
                        </a:rPr>
                        <a:t>au</a:t>
                      </a:r>
                      <a:r>
                        <a:rPr sz="1100" spc="-25" dirty="0">
                          <a:latin typeface="Arial"/>
                          <a:cs typeface="Arial"/>
                        </a:rPr>
                        <a:t> </a:t>
                      </a:r>
                      <a:r>
                        <a:rPr sz="1100" dirty="0">
                          <a:latin typeface="Arial"/>
                          <a:cs typeface="Arial"/>
                        </a:rPr>
                        <a:t>déversoir</a:t>
                      </a:r>
                      <a:r>
                        <a:rPr sz="1100" spc="-10" dirty="0">
                          <a:latin typeface="Arial"/>
                          <a:cs typeface="Arial"/>
                        </a:rPr>
                        <a:t> </a:t>
                      </a:r>
                      <a:r>
                        <a:rPr sz="1100" dirty="0">
                          <a:latin typeface="Arial"/>
                          <a:cs typeface="Arial"/>
                        </a:rPr>
                        <a:t>en</a:t>
                      </a:r>
                      <a:r>
                        <a:rPr sz="1100" spc="-40" dirty="0">
                          <a:latin typeface="Arial"/>
                          <a:cs typeface="Arial"/>
                        </a:rPr>
                        <a:t> </a:t>
                      </a:r>
                      <a:r>
                        <a:rPr sz="1100" dirty="0">
                          <a:latin typeface="Arial"/>
                          <a:cs typeface="Arial"/>
                        </a:rPr>
                        <a:t>amont</a:t>
                      </a:r>
                      <a:r>
                        <a:rPr sz="1100" spc="-15"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1,86m</a:t>
                      </a:r>
                      <a:r>
                        <a:rPr sz="1100" spc="-20" dirty="0">
                          <a:latin typeface="Arial"/>
                          <a:cs typeface="Arial"/>
                        </a:rPr>
                        <a:t> </a:t>
                      </a:r>
                      <a:r>
                        <a:rPr sz="1100" dirty="0">
                          <a:latin typeface="Arial"/>
                          <a:cs typeface="Arial"/>
                        </a:rPr>
                        <a:t>en</a:t>
                      </a:r>
                      <a:r>
                        <a:rPr sz="1100" spc="-15" dirty="0">
                          <a:latin typeface="Arial"/>
                          <a:cs typeface="Arial"/>
                        </a:rPr>
                        <a:t> </a:t>
                      </a:r>
                      <a:r>
                        <a:rPr sz="1100" dirty="0">
                          <a:latin typeface="Arial"/>
                          <a:cs typeface="Arial"/>
                        </a:rPr>
                        <a:t>aval</a:t>
                      </a:r>
                      <a:r>
                        <a:rPr sz="1100" spc="-25" dirty="0">
                          <a:latin typeface="Arial"/>
                          <a:cs typeface="Arial"/>
                        </a:rPr>
                        <a:t> </a:t>
                      </a:r>
                      <a:r>
                        <a:rPr sz="1100" dirty="0">
                          <a:latin typeface="Arial"/>
                          <a:cs typeface="Arial"/>
                        </a:rPr>
                        <a:t>:</a:t>
                      </a:r>
                      <a:r>
                        <a:rPr sz="1100" spc="-30" dirty="0">
                          <a:latin typeface="Arial"/>
                          <a:cs typeface="Arial"/>
                        </a:rPr>
                        <a:t> </a:t>
                      </a:r>
                      <a:r>
                        <a:rPr sz="1100" dirty="0">
                          <a:latin typeface="Arial"/>
                          <a:cs typeface="Arial"/>
                        </a:rPr>
                        <a:t>2,50</a:t>
                      </a:r>
                      <a:r>
                        <a:rPr sz="1100" spc="-20" dirty="0">
                          <a:latin typeface="Arial"/>
                          <a:cs typeface="Arial"/>
                        </a:rPr>
                        <a:t> </a:t>
                      </a:r>
                      <a:r>
                        <a:rPr sz="1100" spc="-50" dirty="0">
                          <a:latin typeface="Arial"/>
                          <a:cs typeface="Arial"/>
                        </a:rPr>
                        <a:t>m</a:t>
                      </a:r>
                      <a:endParaRPr sz="1100">
                        <a:latin typeface="Arial"/>
                        <a:cs typeface="Arial"/>
                      </a:endParaRPr>
                    </a:p>
                    <a:p>
                      <a:pPr>
                        <a:lnSpc>
                          <a:spcPct val="100000"/>
                        </a:lnSpc>
                      </a:pPr>
                      <a:endParaRPr sz="950">
                        <a:latin typeface="Times New Roman"/>
                        <a:cs typeface="Times New Roman"/>
                      </a:endParaRPr>
                    </a:p>
                    <a:p>
                      <a:pPr marL="67945">
                        <a:lnSpc>
                          <a:spcPct val="100000"/>
                        </a:lnSpc>
                        <a:tabLst>
                          <a:tab pos="953769" algn="l"/>
                        </a:tabLst>
                      </a:pPr>
                      <a:r>
                        <a:rPr sz="1000" u="sng" dirty="0">
                          <a:uFill>
                            <a:solidFill>
                              <a:srgbClr val="000000"/>
                            </a:solidFill>
                          </a:uFill>
                          <a:latin typeface="Arial"/>
                          <a:cs typeface="Arial"/>
                        </a:rPr>
                        <a:t>+</a:t>
                      </a:r>
                      <a:r>
                        <a:rPr sz="1000" u="sng" spc="-25" dirty="0">
                          <a:uFill>
                            <a:solidFill>
                              <a:srgbClr val="000000"/>
                            </a:solidFill>
                          </a:uFill>
                          <a:latin typeface="Arial"/>
                          <a:cs typeface="Arial"/>
                        </a:rPr>
                        <a:t> </a:t>
                      </a:r>
                      <a:r>
                        <a:rPr sz="1000" u="sng" dirty="0">
                          <a:uFill>
                            <a:solidFill>
                              <a:srgbClr val="000000"/>
                            </a:solidFill>
                          </a:uFill>
                          <a:latin typeface="Arial"/>
                          <a:cs typeface="Arial"/>
                        </a:rPr>
                        <a:t>Glacis</a:t>
                      </a:r>
                      <a:r>
                        <a:rPr sz="1000" u="sng" spc="-25" dirty="0">
                          <a:uFill>
                            <a:solidFill>
                              <a:srgbClr val="000000"/>
                            </a:solidFill>
                          </a:uFill>
                          <a:latin typeface="Arial"/>
                          <a:cs typeface="Arial"/>
                        </a:rPr>
                        <a:t> </a:t>
                      </a:r>
                      <a:r>
                        <a:rPr sz="1000" u="sng" spc="-50" dirty="0">
                          <a:uFill>
                            <a:solidFill>
                              <a:srgbClr val="000000"/>
                            </a:solidFill>
                          </a:uFill>
                          <a:latin typeface="Arial"/>
                          <a:cs typeface="Arial"/>
                        </a:rPr>
                        <a:t>:</a:t>
                      </a:r>
                      <a:r>
                        <a:rPr sz="1000" dirty="0">
                          <a:latin typeface="Arial"/>
                          <a:cs typeface="Arial"/>
                        </a:rPr>
                        <a:t>	S</a:t>
                      </a:r>
                      <a:r>
                        <a:rPr sz="1000" spc="-20" dirty="0">
                          <a:latin typeface="Arial"/>
                          <a:cs typeface="Arial"/>
                        </a:rPr>
                        <a:t> </a:t>
                      </a:r>
                      <a:r>
                        <a:rPr sz="1000" dirty="0">
                          <a:latin typeface="Arial"/>
                          <a:cs typeface="Arial"/>
                        </a:rPr>
                        <a:t>=</a:t>
                      </a:r>
                      <a:r>
                        <a:rPr sz="1000" spc="-10" dirty="0">
                          <a:latin typeface="Arial"/>
                          <a:cs typeface="Arial"/>
                        </a:rPr>
                        <a:t> </a:t>
                      </a:r>
                      <a:r>
                        <a:rPr sz="1000" dirty="0">
                          <a:latin typeface="Arial"/>
                          <a:cs typeface="Arial"/>
                        </a:rPr>
                        <a:t>5,60</a:t>
                      </a:r>
                      <a:r>
                        <a:rPr sz="1000" spc="-10" dirty="0">
                          <a:latin typeface="Arial"/>
                          <a:cs typeface="Arial"/>
                        </a:rPr>
                        <a:t> </a:t>
                      </a:r>
                      <a:r>
                        <a:rPr sz="1000" dirty="0">
                          <a:latin typeface="Arial"/>
                          <a:cs typeface="Arial"/>
                        </a:rPr>
                        <a:t>X</a:t>
                      </a:r>
                      <a:r>
                        <a:rPr sz="1000" spc="-5" dirty="0">
                          <a:latin typeface="Arial"/>
                          <a:cs typeface="Arial"/>
                        </a:rPr>
                        <a:t> </a:t>
                      </a:r>
                      <a:r>
                        <a:rPr sz="1000" dirty="0">
                          <a:latin typeface="Arial"/>
                          <a:cs typeface="Arial"/>
                        </a:rPr>
                        <a:t>5</a:t>
                      </a:r>
                      <a:r>
                        <a:rPr sz="1000" spc="-15" dirty="0">
                          <a:latin typeface="Arial"/>
                          <a:cs typeface="Arial"/>
                        </a:rPr>
                        <a:t> </a:t>
                      </a:r>
                      <a:r>
                        <a:rPr sz="1000" dirty="0">
                          <a:latin typeface="Arial"/>
                          <a:cs typeface="Arial"/>
                        </a:rPr>
                        <a:t>;4</a:t>
                      </a:r>
                      <a:r>
                        <a:rPr sz="1000" spc="-20" dirty="0">
                          <a:latin typeface="Arial"/>
                          <a:cs typeface="Arial"/>
                        </a:rPr>
                        <a:t> </a:t>
                      </a:r>
                      <a:r>
                        <a:rPr sz="1000" dirty="0">
                          <a:latin typeface="Arial"/>
                          <a:cs typeface="Arial"/>
                        </a:rPr>
                        <a:t>=</a:t>
                      </a:r>
                      <a:r>
                        <a:rPr sz="1000" spc="-5" dirty="0">
                          <a:latin typeface="Arial"/>
                          <a:cs typeface="Arial"/>
                        </a:rPr>
                        <a:t> </a:t>
                      </a:r>
                      <a:r>
                        <a:rPr sz="1000" b="1" dirty="0">
                          <a:latin typeface="Arial"/>
                          <a:cs typeface="Arial"/>
                        </a:rPr>
                        <a:t>30,25</a:t>
                      </a:r>
                      <a:r>
                        <a:rPr sz="1000" b="1" spc="-15" dirty="0">
                          <a:latin typeface="Arial"/>
                          <a:cs typeface="Arial"/>
                        </a:rPr>
                        <a:t> </a:t>
                      </a:r>
                      <a:r>
                        <a:rPr sz="1000" b="1" spc="-25" dirty="0">
                          <a:latin typeface="Arial"/>
                          <a:cs typeface="Arial"/>
                        </a:rPr>
                        <a:t>m2</a:t>
                      </a:r>
                      <a:endParaRPr sz="1000">
                        <a:latin typeface="Arial"/>
                        <a:cs typeface="Arial"/>
                      </a:endParaRPr>
                    </a:p>
                    <a:p>
                      <a:pPr>
                        <a:lnSpc>
                          <a:spcPct val="100000"/>
                        </a:lnSpc>
                        <a:spcBef>
                          <a:spcPts val="45"/>
                        </a:spcBef>
                      </a:pPr>
                      <a:endParaRPr sz="1000">
                        <a:latin typeface="Times New Roman"/>
                        <a:cs typeface="Times New Roman"/>
                      </a:endParaRPr>
                    </a:p>
                    <a:p>
                      <a:pPr marL="67945" marR="792480">
                        <a:lnSpc>
                          <a:spcPts val="1140"/>
                        </a:lnSpc>
                      </a:pPr>
                      <a:r>
                        <a:rPr sz="1000" b="1" dirty="0">
                          <a:latin typeface="Arial"/>
                          <a:cs typeface="Arial"/>
                        </a:rPr>
                        <a:t>Capacité</a:t>
                      </a:r>
                      <a:r>
                        <a:rPr sz="1000" b="1" spc="-10" dirty="0">
                          <a:latin typeface="Arial"/>
                          <a:cs typeface="Arial"/>
                        </a:rPr>
                        <a:t> </a:t>
                      </a:r>
                      <a:r>
                        <a:rPr sz="1000" b="1" dirty="0">
                          <a:latin typeface="Arial"/>
                          <a:cs typeface="Arial"/>
                        </a:rPr>
                        <a:t>de</a:t>
                      </a:r>
                      <a:r>
                        <a:rPr sz="1000" b="1" spc="-25" dirty="0">
                          <a:latin typeface="Arial"/>
                          <a:cs typeface="Arial"/>
                        </a:rPr>
                        <a:t> </a:t>
                      </a:r>
                      <a:r>
                        <a:rPr sz="1000" b="1" dirty="0">
                          <a:latin typeface="Arial"/>
                          <a:cs typeface="Arial"/>
                        </a:rPr>
                        <a:t>stockage</a:t>
                      </a:r>
                      <a:r>
                        <a:rPr sz="1000" b="1" spc="-10" dirty="0">
                          <a:latin typeface="Arial"/>
                          <a:cs typeface="Arial"/>
                        </a:rPr>
                        <a:t> amont/épisode</a:t>
                      </a:r>
                      <a:r>
                        <a:rPr sz="1000" b="1" spc="-25" dirty="0">
                          <a:latin typeface="Arial"/>
                          <a:cs typeface="Arial"/>
                        </a:rPr>
                        <a:t> </a:t>
                      </a:r>
                      <a:r>
                        <a:rPr sz="1000" b="1" dirty="0">
                          <a:latin typeface="Arial"/>
                          <a:cs typeface="Arial"/>
                        </a:rPr>
                        <a:t>pluvieux</a:t>
                      </a:r>
                      <a:r>
                        <a:rPr sz="1000" b="1" spc="-5" dirty="0">
                          <a:latin typeface="Arial"/>
                          <a:cs typeface="Arial"/>
                        </a:rPr>
                        <a:t> </a:t>
                      </a:r>
                      <a:r>
                        <a:rPr sz="1000" b="1" dirty="0">
                          <a:latin typeface="Arial"/>
                          <a:cs typeface="Arial"/>
                        </a:rPr>
                        <a:t>:</a:t>
                      </a:r>
                      <a:r>
                        <a:rPr sz="1000" b="1" spc="-15" dirty="0">
                          <a:latin typeface="Arial"/>
                          <a:cs typeface="Arial"/>
                        </a:rPr>
                        <a:t> </a:t>
                      </a:r>
                      <a:r>
                        <a:rPr sz="1000" b="1" dirty="0">
                          <a:latin typeface="Arial"/>
                          <a:cs typeface="Arial"/>
                        </a:rPr>
                        <a:t>1</a:t>
                      </a:r>
                      <a:r>
                        <a:rPr sz="1000" b="1" spc="-15" dirty="0">
                          <a:latin typeface="Arial"/>
                          <a:cs typeface="Arial"/>
                        </a:rPr>
                        <a:t> </a:t>
                      </a:r>
                      <a:r>
                        <a:rPr sz="1000" b="1" dirty="0">
                          <a:latin typeface="Arial"/>
                          <a:cs typeface="Arial"/>
                        </a:rPr>
                        <a:t>550</a:t>
                      </a:r>
                      <a:r>
                        <a:rPr sz="1000" b="1" spc="-25" dirty="0">
                          <a:latin typeface="Arial"/>
                          <a:cs typeface="Arial"/>
                        </a:rPr>
                        <a:t> m3 </a:t>
                      </a:r>
                      <a:r>
                        <a:rPr sz="1000" b="1" dirty="0">
                          <a:latin typeface="Arial"/>
                          <a:cs typeface="Arial"/>
                        </a:rPr>
                        <a:t>Ou</a:t>
                      </a:r>
                      <a:r>
                        <a:rPr sz="1000" b="1" spc="-45" dirty="0">
                          <a:latin typeface="Arial"/>
                          <a:cs typeface="Arial"/>
                        </a:rPr>
                        <a:t> </a:t>
                      </a:r>
                      <a:r>
                        <a:rPr sz="1000" b="1" dirty="0">
                          <a:latin typeface="Arial"/>
                          <a:cs typeface="Arial"/>
                        </a:rPr>
                        <a:t>410053.</a:t>
                      </a:r>
                      <a:r>
                        <a:rPr sz="1000" b="1" spc="-35" dirty="0">
                          <a:latin typeface="Arial"/>
                          <a:cs typeface="Arial"/>
                        </a:rPr>
                        <a:t> </a:t>
                      </a:r>
                      <a:r>
                        <a:rPr sz="1000" b="1" spc="-25" dirty="0">
                          <a:latin typeface="Arial"/>
                          <a:cs typeface="Arial"/>
                        </a:rPr>
                        <a:t>gal</a:t>
                      </a:r>
                      <a:endParaRPr sz="1000">
                        <a:latin typeface="Arial"/>
                        <a:cs typeface="Arial"/>
                      </a:endParaRPr>
                    </a:p>
                    <a:p>
                      <a:pPr marL="67945">
                        <a:lnSpc>
                          <a:spcPts val="1125"/>
                        </a:lnSpc>
                      </a:pPr>
                      <a:r>
                        <a:rPr sz="1000" b="1" dirty="0">
                          <a:latin typeface="Arial"/>
                          <a:cs typeface="Arial"/>
                        </a:rPr>
                        <a:t>ou</a:t>
                      </a:r>
                      <a:r>
                        <a:rPr sz="1000" b="1" spc="-15" dirty="0">
                          <a:latin typeface="Arial"/>
                          <a:cs typeface="Arial"/>
                        </a:rPr>
                        <a:t> </a:t>
                      </a:r>
                      <a:r>
                        <a:rPr sz="1000" b="1" dirty="0">
                          <a:latin typeface="Arial"/>
                          <a:cs typeface="Arial"/>
                        </a:rPr>
                        <a:t>6</a:t>
                      </a:r>
                      <a:r>
                        <a:rPr sz="1000" b="1" spc="-20" dirty="0">
                          <a:latin typeface="Arial"/>
                          <a:cs typeface="Arial"/>
                        </a:rPr>
                        <a:t> </a:t>
                      </a:r>
                      <a:r>
                        <a:rPr sz="1000" b="1" dirty="0">
                          <a:latin typeface="Arial"/>
                          <a:cs typeface="Arial"/>
                        </a:rPr>
                        <a:t>834</a:t>
                      </a:r>
                      <a:r>
                        <a:rPr sz="1000" b="1" spc="-15" dirty="0">
                          <a:latin typeface="Arial"/>
                          <a:cs typeface="Arial"/>
                        </a:rPr>
                        <a:t> </a:t>
                      </a:r>
                      <a:r>
                        <a:rPr sz="1000" b="1" spc="-10" dirty="0">
                          <a:latin typeface="Arial"/>
                          <a:cs typeface="Arial"/>
                        </a:rPr>
                        <a:t>drums</a:t>
                      </a:r>
                      <a:endParaRPr sz="1000">
                        <a:latin typeface="Arial"/>
                        <a:cs typeface="Arial"/>
                      </a:endParaRPr>
                    </a:p>
                  </a:txBody>
                  <a:tcPr marL="0" marR="0" marT="7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427990">
                        <a:lnSpc>
                          <a:spcPct val="95800"/>
                        </a:lnSpc>
                        <a:spcBef>
                          <a:spcPts val="20"/>
                        </a:spcBef>
                      </a:pPr>
                      <a:r>
                        <a:rPr sz="1100" u="sng" dirty="0">
                          <a:uFill>
                            <a:solidFill>
                              <a:srgbClr val="000000"/>
                            </a:solidFill>
                          </a:uFill>
                          <a:latin typeface="Arial"/>
                          <a:cs typeface="Arial"/>
                        </a:rPr>
                        <a:t>Bassin</a:t>
                      </a:r>
                      <a:r>
                        <a:rPr sz="1100" u="sng" spc="-20" dirty="0">
                          <a:uFill>
                            <a:solidFill>
                              <a:srgbClr val="000000"/>
                            </a:solidFill>
                          </a:uFill>
                          <a:latin typeface="Arial"/>
                          <a:cs typeface="Arial"/>
                        </a:rPr>
                        <a:t> </a:t>
                      </a:r>
                      <a:r>
                        <a:rPr sz="1100" u="sng" dirty="0">
                          <a:uFill>
                            <a:solidFill>
                              <a:srgbClr val="000000"/>
                            </a:solidFill>
                          </a:uFill>
                          <a:latin typeface="Arial"/>
                          <a:cs typeface="Arial"/>
                        </a:rPr>
                        <a:t>en</a:t>
                      </a:r>
                      <a:r>
                        <a:rPr sz="1100" u="sng" spc="-15" dirty="0">
                          <a:uFill>
                            <a:solidFill>
                              <a:srgbClr val="000000"/>
                            </a:solidFill>
                          </a:uFill>
                          <a:latin typeface="Arial"/>
                          <a:cs typeface="Arial"/>
                        </a:rPr>
                        <a:t> </a:t>
                      </a:r>
                      <a:r>
                        <a:rPr sz="1100" u="sng" spc="-20" dirty="0">
                          <a:uFill>
                            <a:solidFill>
                              <a:srgbClr val="000000"/>
                            </a:solidFill>
                          </a:uFill>
                          <a:latin typeface="Arial"/>
                          <a:cs typeface="Arial"/>
                        </a:rPr>
                        <a:t>aval</a:t>
                      </a:r>
                      <a:r>
                        <a:rPr sz="1100" spc="-20" dirty="0">
                          <a:latin typeface="Arial"/>
                          <a:cs typeface="Arial"/>
                        </a:rPr>
                        <a:t> </a:t>
                      </a:r>
                      <a:r>
                        <a:rPr sz="1100" dirty="0">
                          <a:latin typeface="Arial"/>
                          <a:cs typeface="Arial"/>
                        </a:rPr>
                        <a:t>Longueur</a:t>
                      </a:r>
                      <a:r>
                        <a:rPr sz="1100" spc="-25" dirty="0">
                          <a:latin typeface="Arial"/>
                          <a:cs typeface="Arial"/>
                        </a:rPr>
                        <a:t> </a:t>
                      </a:r>
                      <a:r>
                        <a:rPr sz="1100" dirty="0">
                          <a:latin typeface="Arial"/>
                          <a:cs typeface="Arial"/>
                        </a:rPr>
                        <a:t>:</a:t>
                      </a:r>
                      <a:r>
                        <a:rPr sz="1100" spc="-10" dirty="0">
                          <a:latin typeface="Arial"/>
                          <a:cs typeface="Arial"/>
                        </a:rPr>
                        <a:t> 5,58m </a:t>
                      </a:r>
                      <a:r>
                        <a:rPr sz="1100" dirty="0">
                          <a:latin typeface="Arial"/>
                          <a:cs typeface="Arial"/>
                        </a:rPr>
                        <a:t>Largeur</a:t>
                      </a:r>
                      <a:r>
                        <a:rPr sz="1100" spc="-20"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5,10</a:t>
                      </a:r>
                      <a:r>
                        <a:rPr sz="1100" spc="-20" dirty="0">
                          <a:latin typeface="Arial"/>
                          <a:cs typeface="Arial"/>
                        </a:rPr>
                        <a:t> </a:t>
                      </a:r>
                      <a:r>
                        <a:rPr sz="1100" spc="-50" dirty="0">
                          <a:latin typeface="Arial"/>
                          <a:cs typeface="Arial"/>
                        </a:rPr>
                        <a:t>m </a:t>
                      </a:r>
                      <a:r>
                        <a:rPr sz="1100" dirty="0">
                          <a:latin typeface="Arial"/>
                          <a:cs typeface="Arial"/>
                        </a:rPr>
                        <a:t>Hauteur</a:t>
                      </a:r>
                      <a:r>
                        <a:rPr sz="1100" spc="-25" dirty="0">
                          <a:latin typeface="Arial"/>
                          <a:cs typeface="Arial"/>
                        </a:rPr>
                        <a:t> </a:t>
                      </a:r>
                      <a:r>
                        <a:rPr sz="1100" dirty="0">
                          <a:latin typeface="Arial"/>
                          <a:cs typeface="Arial"/>
                        </a:rPr>
                        <a:t>:</a:t>
                      </a:r>
                      <a:r>
                        <a:rPr sz="1100" spc="-5" dirty="0">
                          <a:latin typeface="Arial"/>
                          <a:cs typeface="Arial"/>
                        </a:rPr>
                        <a:t> </a:t>
                      </a:r>
                      <a:r>
                        <a:rPr sz="1100" dirty="0">
                          <a:latin typeface="Arial"/>
                          <a:cs typeface="Arial"/>
                        </a:rPr>
                        <a:t>1,70</a:t>
                      </a:r>
                      <a:r>
                        <a:rPr sz="1100" spc="-25" dirty="0">
                          <a:latin typeface="Arial"/>
                          <a:cs typeface="Arial"/>
                        </a:rPr>
                        <a:t> </a:t>
                      </a:r>
                      <a:r>
                        <a:rPr sz="1100" spc="-50" dirty="0">
                          <a:latin typeface="Arial"/>
                          <a:cs typeface="Arial"/>
                        </a:rPr>
                        <a:t>m</a:t>
                      </a:r>
                      <a:endParaRPr sz="1100">
                        <a:latin typeface="Arial"/>
                        <a:cs typeface="Arial"/>
                      </a:endParaRPr>
                    </a:p>
                    <a:p>
                      <a:pPr>
                        <a:lnSpc>
                          <a:spcPct val="100000"/>
                        </a:lnSpc>
                        <a:spcBef>
                          <a:spcPts val="5"/>
                        </a:spcBef>
                      </a:pPr>
                      <a:endParaRPr sz="1050">
                        <a:latin typeface="Times New Roman"/>
                        <a:cs typeface="Times New Roman"/>
                      </a:endParaRPr>
                    </a:p>
                    <a:p>
                      <a:pPr marL="67945">
                        <a:lnSpc>
                          <a:spcPts val="1290"/>
                        </a:lnSpc>
                      </a:pPr>
                      <a:r>
                        <a:rPr sz="1100" b="1" dirty="0">
                          <a:latin typeface="Arial"/>
                          <a:cs typeface="Arial"/>
                        </a:rPr>
                        <a:t>Volume</a:t>
                      </a:r>
                      <a:r>
                        <a:rPr sz="1100" b="1" spc="-15" dirty="0">
                          <a:latin typeface="Arial"/>
                          <a:cs typeface="Arial"/>
                        </a:rPr>
                        <a:t> </a:t>
                      </a:r>
                      <a:r>
                        <a:rPr sz="1100" b="1" dirty="0">
                          <a:latin typeface="Arial"/>
                          <a:cs typeface="Arial"/>
                        </a:rPr>
                        <a:t>:</a:t>
                      </a:r>
                      <a:r>
                        <a:rPr sz="1100" b="1" spc="-10" dirty="0">
                          <a:latin typeface="Arial"/>
                          <a:cs typeface="Arial"/>
                        </a:rPr>
                        <a:t> </a:t>
                      </a:r>
                      <a:r>
                        <a:rPr sz="1100" b="1" dirty="0">
                          <a:latin typeface="Arial"/>
                          <a:cs typeface="Arial"/>
                        </a:rPr>
                        <a:t>48</a:t>
                      </a:r>
                      <a:r>
                        <a:rPr sz="1100" b="1" spc="-15" dirty="0">
                          <a:latin typeface="Arial"/>
                          <a:cs typeface="Arial"/>
                        </a:rPr>
                        <a:t> </a:t>
                      </a:r>
                      <a:r>
                        <a:rPr sz="1100" b="1" spc="-25" dirty="0">
                          <a:latin typeface="Arial"/>
                          <a:cs typeface="Arial"/>
                        </a:rPr>
                        <a:t>m3</a:t>
                      </a:r>
                      <a:endParaRPr sz="1100">
                        <a:latin typeface="Arial"/>
                        <a:cs typeface="Arial"/>
                      </a:endParaRPr>
                    </a:p>
                    <a:p>
                      <a:pPr marL="67945">
                        <a:lnSpc>
                          <a:spcPts val="1260"/>
                        </a:lnSpc>
                      </a:pPr>
                      <a:r>
                        <a:rPr sz="1100" dirty="0">
                          <a:latin typeface="Arial"/>
                          <a:cs typeface="Arial"/>
                        </a:rPr>
                        <a:t>ou</a:t>
                      </a:r>
                      <a:r>
                        <a:rPr sz="1100" spc="-10" dirty="0">
                          <a:latin typeface="Arial"/>
                          <a:cs typeface="Arial"/>
                        </a:rPr>
                        <a:t> </a:t>
                      </a:r>
                      <a:r>
                        <a:rPr sz="1100" dirty="0">
                          <a:latin typeface="Arial"/>
                          <a:cs typeface="Arial"/>
                        </a:rPr>
                        <a:t>12</a:t>
                      </a:r>
                      <a:r>
                        <a:rPr sz="1100" spc="-5" dirty="0">
                          <a:latin typeface="Arial"/>
                          <a:cs typeface="Arial"/>
                        </a:rPr>
                        <a:t> </a:t>
                      </a:r>
                      <a:r>
                        <a:rPr sz="1100" dirty="0">
                          <a:latin typeface="Arial"/>
                          <a:cs typeface="Arial"/>
                        </a:rPr>
                        <a:t>682</a:t>
                      </a:r>
                      <a:r>
                        <a:rPr sz="1100" spc="-15" dirty="0">
                          <a:latin typeface="Arial"/>
                          <a:cs typeface="Arial"/>
                        </a:rPr>
                        <a:t> </a:t>
                      </a:r>
                      <a:r>
                        <a:rPr sz="1100" spc="-25" dirty="0">
                          <a:latin typeface="Arial"/>
                          <a:cs typeface="Arial"/>
                        </a:rPr>
                        <a:t>gal</a:t>
                      </a:r>
                      <a:endParaRPr sz="1100">
                        <a:latin typeface="Arial"/>
                        <a:cs typeface="Arial"/>
                      </a:endParaRPr>
                    </a:p>
                    <a:p>
                      <a:pPr marL="67945">
                        <a:lnSpc>
                          <a:spcPts val="1290"/>
                        </a:lnSpc>
                      </a:pPr>
                      <a:r>
                        <a:rPr sz="1100" dirty="0">
                          <a:latin typeface="Arial"/>
                          <a:cs typeface="Arial"/>
                        </a:rPr>
                        <a:t>ou</a:t>
                      </a:r>
                      <a:r>
                        <a:rPr sz="1100" spc="-10" dirty="0">
                          <a:latin typeface="Arial"/>
                          <a:cs typeface="Arial"/>
                        </a:rPr>
                        <a:t> </a:t>
                      </a:r>
                      <a:r>
                        <a:rPr sz="1100" dirty="0">
                          <a:latin typeface="Arial"/>
                          <a:cs typeface="Arial"/>
                        </a:rPr>
                        <a:t>212</a:t>
                      </a:r>
                      <a:r>
                        <a:rPr sz="1100" spc="-5" dirty="0">
                          <a:latin typeface="Arial"/>
                          <a:cs typeface="Arial"/>
                        </a:rPr>
                        <a:t> </a:t>
                      </a:r>
                      <a:r>
                        <a:rPr sz="1100" spc="-10" dirty="0">
                          <a:latin typeface="Arial"/>
                          <a:cs typeface="Arial"/>
                        </a:rPr>
                        <a:t>drums</a:t>
                      </a:r>
                      <a:endParaRPr sz="1100">
                        <a:latin typeface="Arial"/>
                        <a:cs typeface="Arial"/>
                      </a:endParaRPr>
                    </a:p>
                  </a:txBody>
                  <a:tcPr marL="0" marR="0" marT="25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4299585">
                <a:tc gridSpan="2">
                  <a:txBody>
                    <a:bodyPr/>
                    <a:lstStyle/>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spcBef>
                          <a:spcPts val="20"/>
                        </a:spcBef>
                      </a:pPr>
                      <a:endParaRPr sz="850" dirty="0">
                        <a:latin typeface="Times New Roman"/>
                        <a:cs typeface="Times New Roman"/>
                      </a:endParaRPr>
                    </a:p>
                    <a:p>
                      <a:pPr marR="709930" algn="r">
                        <a:lnSpc>
                          <a:spcPct val="100000"/>
                        </a:lnSpc>
                      </a:pPr>
                      <a:r>
                        <a:rPr sz="1000" dirty="0">
                          <a:latin typeface="Arial"/>
                          <a:cs typeface="Arial"/>
                        </a:rPr>
                        <a:t>Octobre</a:t>
                      </a:r>
                      <a:r>
                        <a:rPr sz="1000" spc="-50" dirty="0">
                          <a:latin typeface="Arial"/>
                          <a:cs typeface="Arial"/>
                        </a:rPr>
                        <a:t> </a:t>
                      </a:r>
                      <a:r>
                        <a:rPr sz="1000" spc="-20" dirty="0">
                          <a:latin typeface="Arial"/>
                          <a:cs typeface="Arial"/>
                        </a:rPr>
                        <a:t>2013</a:t>
                      </a:r>
                      <a:endParaRPr sz="10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pic>
        <p:nvPicPr>
          <p:cNvPr id="6" name="object 6"/>
          <p:cNvPicPr/>
          <p:nvPr/>
        </p:nvPicPr>
        <p:blipFill>
          <a:blip r:embed="rId2" cstate="print"/>
          <a:stretch>
            <a:fillRect/>
          </a:stretch>
        </p:blipFill>
        <p:spPr>
          <a:xfrm>
            <a:off x="1398269" y="5011419"/>
            <a:ext cx="4768214" cy="3581400"/>
          </a:xfrm>
          <a:prstGeom prst="rect">
            <a:avLst/>
          </a:prstGeom>
        </p:spPr>
      </p:pic>
      <p:sp>
        <p:nvSpPr>
          <p:cNvPr id="2" name="ZoneTexte 1">
            <a:extLst>
              <a:ext uri="{FF2B5EF4-FFF2-40B4-BE49-F238E27FC236}">
                <a16:creationId xmlns:a16="http://schemas.microsoft.com/office/drawing/2014/main" id="{47A8D684-E7B5-46DE-E63F-E4F4FB98D95F}"/>
              </a:ext>
            </a:extLst>
          </p:cNvPr>
          <p:cNvSpPr txBox="1"/>
          <p:nvPr/>
        </p:nvSpPr>
        <p:spPr>
          <a:xfrm>
            <a:off x="317500" y="9395480"/>
            <a:ext cx="10058400" cy="523220"/>
          </a:xfrm>
          <a:prstGeom prst="rect">
            <a:avLst/>
          </a:prstGeom>
          <a:noFill/>
        </p:spPr>
        <p:txBody>
          <a:bodyPr wrap="square" rtlCol="0">
            <a:spAutoFit/>
          </a:bodyPr>
          <a:lstStyle/>
          <a:p>
            <a:r>
              <a:rPr lang="fr-FR" sz="1400" dirty="0">
                <a:effectLst/>
                <a:latin typeface="Arial" panose="020B0604020202020204" pitchFamily="34" charset="0"/>
                <a:ea typeface="Calibri" panose="020F0502020204030204" pitchFamily="34" charset="0"/>
                <a:cs typeface="Arial" panose="020B0604020202020204" pitchFamily="34" charset="0"/>
              </a:rPr>
              <a:t>SB3 </a:t>
            </a:r>
            <a:r>
              <a:rPr lang="fr-FR" sz="1400" dirty="0" err="1">
                <a:effectLst/>
                <a:latin typeface="Arial" panose="020B0604020202020204" pitchFamily="34" charset="0"/>
                <a:ea typeface="Calibri" panose="020F0502020204030204" pitchFamily="34" charset="0"/>
                <a:cs typeface="Arial" panose="020B0604020202020204" pitchFamily="34" charset="0"/>
              </a:rPr>
              <a:t>Bakwas</a:t>
            </a:r>
            <a:r>
              <a:rPr lang="fr-FR" sz="1400" dirty="0">
                <a:effectLst/>
                <a:latin typeface="Arial" panose="020B0604020202020204" pitchFamily="34" charset="0"/>
                <a:ea typeface="Calibri" panose="020F0502020204030204" pitchFamily="34" charset="0"/>
                <a:cs typeface="Arial" panose="020B0604020202020204" pitchFamily="34" charset="0"/>
              </a:rPr>
              <a:t> a la même architecture que SB2 </a:t>
            </a:r>
            <a:r>
              <a:rPr lang="fr-FR" sz="1400" dirty="0" err="1">
                <a:effectLst/>
                <a:latin typeface="Arial" panose="020B0604020202020204" pitchFamily="34" charset="0"/>
                <a:ea typeface="Calibri" panose="020F0502020204030204" pitchFamily="34" charset="0"/>
                <a:cs typeface="Arial" panose="020B0604020202020204" pitchFamily="34" charset="0"/>
              </a:rPr>
              <a:t>Bakwas</a:t>
            </a:r>
            <a:r>
              <a:rPr lang="fr-FR" sz="1400" dirty="0">
                <a:effectLst/>
                <a:latin typeface="Arial" panose="020B0604020202020204" pitchFamily="34" charset="0"/>
                <a:ea typeface="Calibri" panose="020F0502020204030204" pitchFamily="34" charset="0"/>
                <a:cs typeface="Arial" panose="020B0604020202020204" pitchFamily="34" charset="0"/>
              </a:rPr>
              <a:t> et SB5 </a:t>
            </a:r>
            <a:r>
              <a:rPr lang="fr-FR" sz="1400" dirty="0" err="1">
                <a:effectLst/>
                <a:latin typeface="Arial" panose="020B0604020202020204" pitchFamily="34" charset="0"/>
                <a:ea typeface="Calibri" panose="020F0502020204030204" pitchFamily="34" charset="0"/>
                <a:cs typeface="Arial" panose="020B0604020202020204" pitchFamily="34" charset="0"/>
              </a:rPr>
              <a:t>Bakwas</a:t>
            </a:r>
            <a:r>
              <a:rPr lang="fr-FR" sz="1400" dirty="0">
                <a:effectLst/>
                <a:latin typeface="Arial" panose="020B0604020202020204" pitchFamily="34" charset="0"/>
                <a:ea typeface="Calibri" panose="020F0502020204030204" pitchFamily="34" charset="0"/>
                <a:cs typeface="Arial" panose="020B0604020202020204" pitchFamily="34" charset="0"/>
              </a:rPr>
              <a:t>, avec un seuil maçonné, un glacis, un bassin de stockage de 54 m³, 2 murets latéraux de protection et un glacis aval anti-érosion.</a:t>
            </a:r>
            <a:endParaRPr lang="fr-FR" sz="1400" dirty="0">
              <a:latin typeface="Arial" panose="020B0604020202020204" pitchFamily="34" charset="0"/>
              <a:cs typeface="Arial" panose="020B0604020202020204" pitchFamily="34" charset="0"/>
            </a:endParaRPr>
          </a:p>
        </p:txBody>
      </p:sp>
      <p:sp>
        <p:nvSpPr>
          <p:cNvPr id="7" name="ZoneTexte 6">
            <a:extLst>
              <a:ext uri="{FF2B5EF4-FFF2-40B4-BE49-F238E27FC236}">
                <a16:creationId xmlns:a16="http://schemas.microsoft.com/office/drawing/2014/main" id="{13831D7B-2E4C-F144-FECC-D9D1DE936340}"/>
              </a:ext>
            </a:extLst>
          </p:cNvPr>
          <p:cNvSpPr txBox="1"/>
          <p:nvPr/>
        </p:nvSpPr>
        <p:spPr>
          <a:xfrm>
            <a:off x="8089900" y="393700"/>
            <a:ext cx="1828800" cy="369332"/>
          </a:xfrm>
          <a:prstGeom prst="rect">
            <a:avLst/>
          </a:prstGeom>
          <a:solidFill>
            <a:schemeClr val="bg2"/>
          </a:solidFill>
        </p:spPr>
        <p:txBody>
          <a:bodyPr wrap="square" rtlCol="0">
            <a:spAutoFit/>
          </a:bodyPr>
          <a:lstStyle/>
          <a:p>
            <a:r>
              <a:rPr lang="fr-FR" dirty="0">
                <a:hlinkClick r:id="rId3" action="ppaction://hlinksldjump"/>
              </a:rPr>
              <a:t>Retour à l’index</a:t>
            </a:r>
            <a:endParaRPr lang="fr-F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3148B21-16AA-211C-66D8-FA70E97811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100" y="19957"/>
            <a:ext cx="5764530" cy="4317365"/>
          </a:xfrm>
          <a:prstGeom prst="rect">
            <a:avLst/>
          </a:prstGeom>
          <a:noFill/>
          <a:ln>
            <a:noFill/>
          </a:ln>
        </p:spPr>
      </p:pic>
      <p:pic>
        <p:nvPicPr>
          <p:cNvPr id="3" name="Image 2">
            <a:extLst>
              <a:ext uri="{FF2B5EF4-FFF2-40B4-BE49-F238E27FC236}">
                <a16:creationId xmlns:a16="http://schemas.microsoft.com/office/drawing/2014/main" id="{A020CE8C-A8B7-3763-1276-42365B506E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4279900"/>
            <a:ext cx="5764530" cy="4317365"/>
          </a:xfrm>
          <a:prstGeom prst="rect">
            <a:avLst/>
          </a:prstGeom>
          <a:noFill/>
          <a:ln>
            <a:noFill/>
          </a:ln>
        </p:spPr>
      </p:pic>
      <p:sp>
        <p:nvSpPr>
          <p:cNvPr id="4" name="ZoneTexte 3">
            <a:extLst>
              <a:ext uri="{FF2B5EF4-FFF2-40B4-BE49-F238E27FC236}">
                <a16:creationId xmlns:a16="http://schemas.microsoft.com/office/drawing/2014/main" id="{B7574603-A2B3-5C45-EA24-B332687C9433}"/>
              </a:ext>
            </a:extLst>
          </p:cNvPr>
          <p:cNvSpPr txBox="1"/>
          <p:nvPr/>
        </p:nvSpPr>
        <p:spPr>
          <a:xfrm>
            <a:off x="195943" y="8624479"/>
            <a:ext cx="8167007" cy="307777"/>
          </a:xfrm>
          <a:prstGeom prst="rect">
            <a:avLst/>
          </a:prstGeom>
          <a:noFill/>
        </p:spPr>
        <p:txBody>
          <a:bodyPr wrap="square" rtlCol="0">
            <a:spAutoFit/>
          </a:bodyPr>
          <a:lstStyle/>
          <a:p>
            <a:r>
              <a:rPr lang="fr-FR" sz="1400" b="1" dirty="0"/>
              <a:t>SB3 </a:t>
            </a:r>
            <a:r>
              <a:rPr lang="fr-FR" sz="1400" b="1" dirty="0" err="1"/>
              <a:t>Bakwas</a:t>
            </a:r>
            <a:r>
              <a:rPr lang="fr-FR" sz="1400" b="1" dirty="0"/>
              <a:t> (dessins Damien RAYNAL avec </a:t>
            </a:r>
            <a:r>
              <a:rPr lang="fr-FR" sz="1400" b="1" dirty="0" err="1"/>
              <a:t>Turbocad</a:t>
            </a:r>
            <a:r>
              <a:rPr lang="fr-FR" sz="1400" b="1" dirty="0"/>
              <a:t> 3D)</a:t>
            </a:r>
          </a:p>
        </p:txBody>
      </p:sp>
    </p:spTree>
    <p:extLst>
      <p:ext uri="{BB962C8B-B14F-4D97-AF65-F5344CB8AC3E}">
        <p14:creationId xmlns:p14="http://schemas.microsoft.com/office/powerpoint/2010/main" val="2487143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95C20D4-374A-8551-53BF-9CBB5C28B2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471" y="38100"/>
            <a:ext cx="5764530" cy="4317365"/>
          </a:xfrm>
          <a:prstGeom prst="rect">
            <a:avLst/>
          </a:prstGeom>
          <a:noFill/>
          <a:ln>
            <a:noFill/>
          </a:ln>
        </p:spPr>
      </p:pic>
      <p:pic>
        <p:nvPicPr>
          <p:cNvPr id="3" name="Image 2">
            <a:extLst>
              <a:ext uri="{FF2B5EF4-FFF2-40B4-BE49-F238E27FC236}">
                <a16:creationId xmlns:a16="http://schemas.microsoft.com/office/drawing/2014/main" id="{BA85C490-33B4-C96C-7F33-1CB78525C1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71" y="4355465"/>
            <a:ext cx="5764530" cy="4317365"/>
          </a:xfrm>
          <a:prstGeom prst="rect">
            <a:avLst/>
          </a:prstGeom>
          <a:noFill/>
          <a:ln>
            <a:noFill/>
          </a:ln>
        </p:spPr>
      </p:pic>
      <p:sp>
        <p:nvSpPr>
          <p:cNvPr id="4" name="ZoneTexte 3">
            <a:extLst>
              <a:ext uri="{FF2B5EF4-FFF2-40B4-BE49-F238E27FC236}">
                <a16:creationId xmlns:a16="http://schemas.microsoft.com/office/drawing/2014/main" id="{311D9E52-9849-C9A3-2E49-3E38283F7837}"/>
              </a:ext>
            </a:extLst>
          </p:cNvPr>
          <p:cNvSpPr txBox="1"/>
          <p:nvPr/>
        </p:nvSpPr>
        <p:spPr>
          <a:xfrm>
            <a:off x="165100" y="8772723"/>
            <a:ext cx="8167007" cy="307777"/>
          </a:xfrm>
          <a:prstGeom prst="rect">
            <a:avLst/>
          </a:prstGeom>
          <a:noFill/>
        </p:spPr>
        <p:txBody>
          <a:bodyPr wrap="square" rtlCol="0">
            <a:spAutoFit/>
          </a:bodyPr>
          <a:lstStyle/>
          <a:p>
            <a:r>
              <a:rPr lang="fr-FR" sz="1400" b="1" dirty="0"/>
              <a:t>SB3 </a:t>
            </a:r>
            <a:r>
              <a:rPr lang="fr-FR" sz="1400" b="1" dirty="0" err="1"/>
              <a:t>Bakwas</a:t>
            </a:r>
            <a:r>
              <a:rPr lang="fr-FR" sz="1400" b="1" dirty="0"/>
              <a:t> (dessins Damien RAYNAL avec </a:t>
            </a:r>
            <a:r>
              <a:rPr lang="fr-FR" sz="1400" b="1" dirty="0" err="1"/>
              <a:t>Turbocad</a:t>
            </a:r>
            <a:r>
              <a:rPr lang="fr-FR" sz="1400" b="1" dirty="0"/>
              <a:t> 3D)</a:t>
            </a:r>
          </a:p>
        </p:txBody>
      </p:sp>
    </p:spTree>
    <p:extLst>
      <p:ext uri="{BB962C8B-B14F-4D97-AF65-F5344CB8AC3E}">
        <p14:creationId xmlns:p14="http://schemas.microsoft.com/office/powerpoint/2010/main" val="24342065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7ED19E5-780A-2BBD-5670-5092FEEA56D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100" y="469900"/>
            <a:ext cx="5756910" cy="3235960"/>
          </a:xfrm>
          <a:prstGeom prst="rect">
            <a:avLst/>
          </a:prstGeom>
          <a:noFill/>
          <a:ln>
            <a:noFill/>
          </a:ln>
        </p:spPr>
      </p:pic>
      <p:pic>
        <p:nvPicPr>
          <p:cNvPr id="3" name="Image 2">
            <a:extLst>
              <a:ext uri="{FF2B5EF4-FFF2-40B4-BE49-F238E27FC236}">
                <a16:creationId xmlns:a16="http://schemas.microsoft.com/office/drawing/2014/main" id="{FA652BCC-33C8-D17D-2B87-56DD0C2434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032" y="3898900"/>
            <a:ext cx="5747385" cy="3230880"/>
          </a:xfrm>
          <a:prstGeom prst="rect">
            <a:avLst/>
          </a:prstGeom>
          <a:noFill/>
          <a:ln>
            <a:noFill/>
          </a:ln>
        </p:spPr>
      </p:pic>
      <p:sp>
        <p:nvSpPr>
          <p:cNvPr id="4" name="ZoneTexte 3">
            <a:extLst>
              <a:ext uri="{FF2B5EF4-FFF2-40B4-BE49-F238E27FC236}">
                <a16:creationId xmlns:a16="http://schemas.microsoft.com/office/drawing/2014/main" id="{5CB6B639-CA9F-4F99-9976-3F4849E23332}"/>
              </a:ext>
            </a:extLst>
          </p:cNvPr>
          <p:cNvSpPr txBox="1"/>
          <p:nvPr/>
        </p:nvSpPr>
        <p:spPr>
          <a:xfrm>
            <a:off x="317500" y="7708900"/>
            <a:ext cx="10058400" cy="307777"/>
          </a:xfrm>
          <a:prstGeom prst="rect">
            <a:avLst/>
          </a:prstGeom>
          <a:noFill/>
        </p:spPr>
        <p:txBody>
          <a:bodyPr wrap="square" rtlCol="0">
            <a:spAutoFit/>
          </a:bodyPr>
          <a:lstStyle/>
          <a:p>
            <a:r>
              <a:rPr lang="fr-FR" sz="1400" b="1" dirty="0">
                <a:latin typeface="Arial" panose="020B0604020202020204" pitchFamily="34" charset="0"/>
                <a:cs typeface="Arial" panose="020B0604020202020204" pitchFamily="34" charset="0"/>
              </a:rPr>
              <a:t>SB3 </a:t>
            </a:r>
            <a:r>
              <a:rPr lang="fr-FR" sz="1400" b="1" dirty="0" err="1">
                <a:latin typeface="Arial" panose="020B0604020202020204" pitchFamily="34" charset="0"/>
                <a:cs typeface="Arial" panose="020B0604020202020204" pitchFamily="34" charset="0"/>
              </a:rPr>
              <a:t>Bakwas</a:t>
            </a:r>
            <a:r>
              <a:rPr lang="fr-FR" sz="1400" b="1" dirty="0">
                <a:latin typeface="Arial" panose="020B0604020202020204" pitchFamily="34" charset="0"/>
                <a:cs typeface="Arial" panose="020B0604020202020204" pitchFamily="34" charset="0"/>
              </a:rPr>
              <a:t> en 2014</a:t>
            </a:r>
            <a:r>
              <a:rPr lang="fr-FR" sz="1400" dirty="0">
                <a:latin typeface="Arial" panose="020B0604020202020204" pitchFamily="34" charset="0"/>
                <a:cs typeface="Arial" panose="020B0604020202020204" pitchFamily="34" charset="0"/>
              </a:rPr>
              <a:t> </a:t>
            </a:r>
            <a:r>
              <a:rPr lang="fr-FR" sz="1400" b="1" dirty="0">
                <a:latin typeface="Arial" panose="020B0604020202020204" pitchFamily="34" charset="0"/>
                <a:cs typeface="Arial" panose="020B0604020202020204" pitchFamily="34" charset="0"/>
              </a:rPr>
              <a:t>(photos Damien RAYNAL)</a:t>
            </a:r>
          </a:p>
        </p:txBody>
      </p:sp>
    </p:spTree>
    <p:extLst>
      <p:ext uri="{BB962C8B-B14F-4D97-AF65-F5344CB8AC3E}">
        <p14:creationId xmlns:p14="http://schemas.microsoft.com/office/powerpoint/2010/main" val="3355551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F21ACB9-ADC0-2A58-64FB-46DA69108BA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100" y="165100"/>
            <a:ext cx="5756910" cy="3235960"/>
          </a:xfrm>
          <a:prstGeom prst="rect">
            <a:avLst/>
          </a:prstGeom>
          <a:noFill/>
          <a:ln>
            <a:noFill/>
          </a:ln>
        </p:spPr>
      </p:pic>
      <p:pic>
        <p:nvPicPr>
          <p:cNvPr id="3" name="Image 2">
            <a:extLst>
              <a:ext uri="{FF2B5EF4-FFF2-40B4-BE49-F238E27FC236}">
                <a16:creationId xmlns:a16="http://schemas.microsoft.com/office/drawing/2014/main" id="{05D88D2E-B1F5-00AE-E3D4-96388AF8C6A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265" y="3517900"/>
            <a:ext cx="5756910" cy="3235960"/>
          </a:xfrm>
          <a:prstGeom prst="rect">
            <a:avLst/>
          </a:prstGeom>
          <a:noFill/>
          <a:ln>
            <a:noFill/>
          </a:ln>
        </p:spPr>
      </p:pic>
      <p:sp>
        <p:nvSpPr>
          <p:cNvPr id="4" name="ZoneTexte 3">
            <a:extLst>
              <a:ext uri="{FF2B5EF4-FFF2-40B4-BE49-F238E27FC236}">
                <a16:creationId xmlns:a16="http://schemas.microsoft.com/office/drawing/2014/main" id="{1BE5319C-C95E-DD2C-00CC-93A247C8C8F4}"/>
              </a:ext>
            </a:extLst>
          </p:cNvPr>
          <p:cNvSpPr txBox="1"/>
          <p:nvPr/>
        </p:nvSpPr>
        <p:spPr>
          <a:xfrm>
            <a:off x="199265" y="7023100"/>
            <a:ext cx="6172200" cy="307777"/>
          </a:xfrm>
          <a:prstGeom prst="rect">
            <a:avLst/>
          </a:prstGeom>
          <a:noFill/>
        </p:spPr>
        <p:txBody>
          <a:bodyPr wrap="square" rtlCol="0">
            <a:spAutoFit/>
          </a:bodyPr>
          <a:lstStyle/>
          <a:p>
            <a:r>
              <a:rPr lang="fr-FR" sz="1400" b="1" dirty="0"/>
              <a:t>SB3 </a:t>
            </a:r>
            <a:r>
              <a:rPr lang="fr-FR" sz="1400" b="1" dirty="0" err="1"/>
              <a:t>Bakwas</a:t>
            </a:r>
            <a:r>
              <a:rPr lang="fr-FR" sz="1400" b="1" dirty="0"/>
              <a:t> en 2014 (photos Damien RAYNAL)</a:t>
            </a:r>
          </a:p>
        </p:txBody>
      </p:sp>
    </p:spTree>
    <p:extLst>
      <p:ext uri="{BB962C8B-B14F-4D97-AF65-F5344CB8AC3E}">
        <p14:creationId xmlns:p14="http://schemas.microsoft.com/office/powerpoint/2010/main" val="15314783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A65D2D8-65E5-58DB-F494-3374CACB689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300" y="165100"/>
            <a:ext cx="5756910" cy="3235960"/>
          </a:xfrm>
          <a:prstGeom prst="rect">
            <a:avLst/>
          </a:prstGeom>
          <a:noFill/>
          <a:ln>
            <a:noFill/>
          </a:ln>
        </p:spPr>
      </p:pic>
      <p:pic>
        <p:nvPicPr>
          <p:cNvPr id="3" name="Image 2">
            <a:extLst>
              <a:ext uri="{FF2B5EF4-FFF2-40B4-BE49-F238E27FC236}">
                <a16:creationId xmlns:a16="http://schemas.microsoft.com/office/drawing/2014/main" id="{1E3AFF8B-BE91-621D-6AE0-16112B41D0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1300" y="3594100"/>
            <a:ext cx="5747385" cy="3230880"/>
          </a:xfrm>
          <a:prstGeom prst="rect">
            <a:avLst/>
          </a:prstGeom>
          <a:noFill/>
          <a:ln>
            <a:noFill/>
          </a:ln>
        </p:spPr>
      </p:pic>
      <p:sp>
        <p:nvSpPr>
          <p:cNvPr id="4" name="ZoneTexte 3">
            <a:extLst>
              <a:ext uri="{FF2B5EF4-FFF2-40B4-BE49-F238E27FC236}">
                <a16:creationId xmlns:a16="http://schemas.microsoft.com/office/drawing/2014/main" id="{B90F5ABE-BA5F-C0B1-ACCD-66C1E7A6319E}"/>
              </a:ext>
            </a:extLst>
          </p:cNvPr>
          <p:cNvSpPr txBox="1"/>
          <p:nvPr/>
        </p:nvSpPr>
        <p:spPr>
          <a:xfrm>
            <a:off x="250371" y="7138452"/>
            <a:ext cx="6172200" cy="307777"/>
          </a:xfrm>
          <a:prstGeom prst="rect">
            <a:avLst/>
          </a:prstGeom>
          <a:noFill/>
        </p:spPr>
        <p:txBody>
          <a:bodyPr wrap="square" rtlCol="0">
            <a:spAutoFit/>
          </a:bodyPr>
          <a:lstStyle/>
          <a:p>
            <a:r>
              <a:rPr lang="fr-FR" sz="1400" b="1" dirty="0"/>
              <a:t>SB3 </a:t>
            </a:r>
            <a:r>
              <a:rPr lang="fr-FR" sz="1400" b="1" dirty="0" err="1"/>
              <a:t>Bakwas</a:t>
            </a:r>
            <a:r>
              <a:rPr lang="fr-FR" sz="1400" b="1" dirty="0"/>
              <a:t> en 2014 (photos Damien RAYNAL)</a:t>
            </a:r>
          </a:p>
        </p:txBody>
      </p:sp>
    </p:spTree>
    <p:extLst>
      <p:ext uri="{BB962C8B-B14F-4D97-AF65-F5344CB8AC3E}">
        <p14:creationId xmlns:p14="http://schemas.microsoft.com/office/powerpoint/2010/main" val="405724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789421" y="3482974"/>
            <a:ext cx="388620" cy="161925"/>
          </a:xfrm>
          <a:custGeom>
            <a:avLst/>
            <a:gdLst/>
            <a:ahLst/>
            <a:cxnLst/>
            <a:rect l="l" t="t" r="r" b="b"/>
            <a:pathLst>
              <a:path w="388620" h="161925">
                <a:moveTo>
                  <a:pt x="388620" y="0"/>
                </a:moveTo>
                <a:lnTo>
                  <a:pt x="0" y="0"/>
                </a:lnTo>
                <a:lnTo>
                  <a:pt x="0" y="161544"/>
                </a:lnTo>
                <a:lnTo>
                  <a:pt x="388620" y="161544"/>
                </a:lnTo>
                <a:lnTo>
                  <a:pt x="388620" y="0"/>
                </a:lnTo>
                <a:close/>
              </a:path>
            </a:pathLst>
          </a:custGeom>
          <a:solidFill>
            <a:srgbClr val="FFFF00"/>
          </a:solidFill>
        </p:spPr>
        <p:txBody>
          <a:bodyPr wrap="square" lIns="0" tIns="0" rIns="0" bIns="0" rtlCol="0"/>
          <a:lstStyle/>
          <a:p>
            <a:endParaRPr/>
          </a:p>
        </p:txBody>
      </p:sp>
      <p:graphicFrame>
        <p:nvGraphicFramePr>
          <p:cNvPr id="3" name="object 3"/>
          <p:cNvGraphicFramePr>
            <a:graphicFrameLocks noGrp="1"/>
          </p:cNvGraphicFramePr>
          <p:nvPr>
            <p:extLst>
              <p:ext uri="{D42A27DB-BD31-4B8C-83A1-F6EECF244321}">
                <p14:modId xmlns:p14="http://schemas.microsoft.com/office/powerpoint/2010/main" val="94304267"/>
              </p:ext>
            </p:extLst>
          </p:nvPr>
        </p:nvGraphicFramePr>
        <p:xfrm>
          <a:off x="827836" y="1074673"/>
          <a:ext cx="6652464" cy="8615045"/>
        </p:xfrm>
        <a:graphic>
          <a:graphicData uri="http://schemas.openxmlformats.org/drawingml/2006/table">
            <a:tbl>
              <a:tblPr firstRow="1" bandRow="1">
                <a:tableStyleId>{2D5ABB26-0587-4C30-8999-92F81FD0307C}</a:tableStyleId>
              </a:tblPr>
              <a:tblGrid>
                <a:gridCol w="4847399">
                  <a:extLst>
                    <a:ext uri="{9D8B030D-6E8A-4147-A177-3AD203B41FA5}">
                      <a16:colId xmlns:a16="http://schemas.microsoft.com/office/drawing/2014/main" val="20000"/>
                    </a:ext>
                  </a:extLst>
                </a:gridCol>
                <a:gridCol w="1805065">
                  <a:extLst>
                    <a:ext uri="{9D8B030D-6E8A-4147-A177-3AD203B41FA5}">
                      <a16:colId xmlns:a16="http://schemas.microsoft.com/office/drawing/2014/main" val="20001"/>
                    </a:ext>
                  </a:extLst>
                </a:gridCol>
              </a:tblGrid>
              <a:tr h="1758314">
                <a:tc gridSpan="2">
                  <a:txBody>
                    <a:bodyPr/>
                    <a:lstStyle/>
                    <a:p>
                      <a:pPr>
                        <a:lnSpc>
                          <a:spcPct val="100000"/>
                        </a:lnSpc>
                        <a:spcBef>
                          <a:spcPts val="50"/>
                        </a:spcBef>
                      </a:pPr>
                      <a:endParaRPr sz="1000" dirty="0">
                        <a:latin typeface="Times New Roman"/>
                        <a:cs typeface="Times New Roman"/>
                      </a:endParaRPr>
                    </a:p>
                    <a:p>
                      <a:pPr algn="ctr">
                        <a:lnSpc>
                          <a:spcPts val="1295"/>
                        </a:lnSpc>
                      </a:pPr>
                      <a:r>
                        <a:rPr sz="2000" b="1" dirty="0">
                          <a:latin typeface="Arial"/>
                          <a:cs typeface="Arial"/>
                        </a:rPr>
                        <a:t>SB4 </a:t>
                      </a:r>
                      <a:r>
                        <a:rPr sz="2000" b="1" spc="-10" dirty="0">
                          <a:latin typeface="Arial"/>
                          <a:cs typeface="Arial"/>
                        </a:rPr>
                        <a:t>Bakwas</a:t>
                      </a:r>
                      <a:endParaRPr sz="2000" dirty="0">
                        <a:latin typeface="Arial"/>
                        <a:cs typeface="Arial"/>
                      </a:endParaRPr>
                    </a:p>
                    <a:p>
                      <a:pPr algn="ctr">
                        <a:lnSpc>
                          <a:spcPts val="1270"/>
                        </a:lnSpc>
                      </a:pPr>
                      <a:endParaRPr lang="fr-FR" sz="2000" b="1" dirty="0">
                        <a:latin typeface="Arial"/>
                        <a:cs typeface="Arial"/>
                      </a:endParaRPr>
                    </a:p>
                    <a:p>
                      <a:pPr algn="ctr">
                        <a:lnSpc>
                          <a:spcPts val="1270"/>
                        </a:lnSpc>
                      </a:pPr>
                      <a:r>
                        <a:rPr sz="2000" b="1" dirty="0" err="1">
                          <a:latin typeface="Arial"/>
                          <a:cs typeface="Arial"/>
                        </a:rPr>
                        <a:t>Seuil</a:t>
                      </a:r>
                      <a:r>
                        <a:rPr sz="2000" b="1" spc="-20" dirty="0">
                          <a:latin typeface="Arial"/>
                          <a:cs typeface="Arial"/>
                        </a:rPr>
                        <a:t> </a:t>
                      </a:r>
                      <a:r>
                        <a:rPr sz="2000" b="1" dirty="0">
                          <a:latin typeface="Arial"/>
                          <a:cs typeface="Arial"/>
                        </a:rPr>
                        <a:t>maçonné</a:t>
                      </a:r>
                      <a:r>
                        <a:rPr sz="2000" b="1" spc="-25" dirty="0">
                          <a:latin typeface="Arial"/>
                          <a:cs typeface="Arial"/>
                        </a:rPr>
                        <a:t> </a:t>
                      </a:r>
                      <a:r>
                        <a:rPr sz="2000" b="1" dirty="0">
                          <a:latin typeface="Arial"/>
                          <a:cs typeface="Arial"/>
                        </a:rPr>
                        <a:t>et</a:t>
                      </a:r>
                      <a:r>
                        <a:rPr sz="2000" b="1" spc="-15" dirty="0">
                          <a:latin typeface="Arial"/>
                          <a:cs typeface="Arial"/>
                        </a:rPr>
                        <a:t> </a:t>
                      </a:r>
                      <a:r>
                        <a:rPr sz="2000" b="1" dirty="0" err="1">
                          <a:latin typeface="Arial"/>
                          <a:cs typeface="Arial"/>
                        </a:rPr>
                        <a:t>bassin</a:t>
                      </a:r>
                      <a:endParaRPr sz="2000" dirty="0">
                        <a:latin typeface="Arial"/>
                        <a:cs typeface="Arial"/>
                      </a:endParaRPr>
                    </a:p>
                    <a:p>
                      <a:pPr marR="62865" algn="r">
                        <a:lnSpc>
                          <a:spcPts val="1145"/>
                        </a:lnSpc>
                      </a:pPr>
                      <a:r>
                        <a:rPr sz="1000" dirty="0">
                          <a:latin typeface="Arial"/>
                          <a:cs typeface="Arial"/>
                        </a:rPr>
                        <a:t>Ingénieur</a:t>
                      </a:r>
                      <a:r>
                        <a:rPr sz="1000" spc="-55" dirty="0">
                          <a:latin typeface="Arial"/>
                          <a:cs typeface="Arial"/>
                        </a:rPr>
                        <a:t> </a:t>
                      </a:r>
                      <a:r>
                        <a:rPr sz="1000" dirty="0">
                          <a:latin typeface="Arial"/>
                          <a:cs typeface="Arial"/>
                        </a:rPr>
                        <a:t>Saintil</a:t>
                      </a:r>
                      <a:r>
                        <a:rPr sz="1000" spc="-60" dirty="0">
                          <a:latin typeface="Arial"/>
                          <a:cs typeface="Arial"/>
                        </a:rPr>
                        <a:t> </a:t>
                      </a:r>
                      <a:r>
                        <a:rPr sz="1000" spc="-10" dirty="0">
                          <a:latin typeface="Arial"/>
                          <a:cs typeface="Arial"/>
                        </a:rPr>
                        <a:t>CLOSSY</a:t>
                      </a:r>
                      <a:endParaRPr sz="1000" dirty="0">
                        <a:latin typeface="Arial"/>
                        <a:cs typeface="Arial"/>
                      </a:endParaRPr>
                    </a:p>
                    <a:p>
                      <a:pPr marL="67945">
                        <a:lnSpc>
                          <a:spcPts val="1265"/>
                        </a:lnSpc>
                      </a:pPr>
                      <a:r>
                        <a:rPr sz="1100" dirty="0">
                          <a:latin typeface="Arial"/>
                          <a:cs typeface="Arial"/>
                        </a:rPr>
                        <a:t>Date</a:t>
                      </a:r>
                      <a:r>
                        <a:rPr sz="1100" spc="-15" dirty="0">
                          <a:latin typeface="Arial"/>
                          <a:cs typeface="Arial"/>
                        </a:rPr>
                        <a:t> </a:t>
                      </a:r>
                      <a:r>
                        <a:rPr sz="1100" dirty="0">
                          <a:latin typeface="Arial"/>
                          <a:cs typeface="Arial"/>
                        </a:rPr>
                        <a:t>début</a:t>
                      </a:r>
                      <a:r>
                        <a:rPr sz="1100" spc="-20" dirty="0">
                          <a:latin typeface="Arial"/>
                          <a:cs typeface="Arial"/>
                        </a:rPr>
                        <a:t> </a:t>
                      </a:r>
                      <a:r>
                        <a:rPr sz="1100" dirty="0">
                          <a:latin typeface="Arial"/>
                          <a:cs typeface="Arial"/>
                        </a:rPr>
                        <a:t>de</a:t>
                      </a:r>
                      <a:r>
                        <a:rPr sz="1100" spc="-20" dirty="0">
                          <a:latin typeface="Arial"/>
                          <a:cs typeface="Arial"/>
                        </a:rPr>
                        <a:t> </a:t>
                      </a:r>
                      <a:r>
                        <a:rPr sz="1100" dirty="0">
                          <a:latin typeface="Arial"/>
                          <a:cs typeface="Arial"/>
                        </a:rPr>
                        <a:t>chantier</a:t>
                      </a:r>
                      <a:r>
                        <a:rPr sz="1100" spc="-20" dirty="0">
                          <a:latin typeface="Arial"/>
                          <a:cs typeface="Arial"/>
                        </a:rPr>
                        <a:t> </a:t>
                      </a:r>
                      <a:r>
                        <a:rPr sz="1100" dirty="0">
                          <a:latin typeface="Arial"/>
                          <a:cs typeface="Arial"/>
                        </a:rPr>
                        <a:t>:</a:t>
                      </a:r>
                      <a:r>
                        <a:rPr sz="1100" spc="-25" dirty="0">
                          <a:latin typeface="Arial"/>
                          <a:cs typeface="Arial"/>
                        </a:rPr>
                        <a:t> </a:t>
                      </a:r>
                      <a:r>
                        <a:rPr sz="1100" dirty="0">
                          <a:latin typeface="Arial"/>
                          <a:cs typeface="Arial"/>
                        </a:rPr>
                        <a:t>août</a:t>
                      </a:r>
                      <a:r>
                        <a:rPr sz="1100" spc="-10" dirty="0">
                          <a:latin typeface="Arial"/>
                          <a:cs typeface="Arial"/>
                        </a:rPr>
                        <a:t> </a:t>
                      </a:r>
                      <a:r>
                        <a:rPr sz="1100" spc="-20" dirty="0">
                          <a:latin typeface="Arial"/>
                          <a:cs typeface="Arial"/>
                        </a:rPr>
                        <a:t>2013</a:t>
                      </a:r>
                      <a:endParaRPr sz="1100" dirty="0">
                        <a:latin typeface="Arial"/>
                        <a:cs typeface="Arial"/>
                      </a:endParaRPr>
                    </a:p>
                    <a:p>
                      <a:pPr marL="67945" marR="3094355">
                        <a:lnSpc>
                          <a:spcPts val="1270"/>
                        </a:lnSpc>
                        <a:spcBef>
                          <a:spcPts val="55"/>
                        </a:spcBef>
                      </a:pPr>
                      <a:r>
                        <a:rPr sz="1100" dirty="0">
                          <a:latin typeface="Arial"/>
                          <a:cs typeface="Arial"/>
                        </a:rPr>
                        <a:t>Date</a:t>
                      </a:r>
                      <a:r>
                        <a:rPr sz="1100" spc="-15"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fin</a:t>
                      </a:r>
                      <a:r>
                        <a:rPr sz="1100" spc="-20"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chantier</a:t>
                      </a:r>
                      <a:r>
                        <a:rPr sz="1100" spc="-15" dirty="0">
                          <a:latin typeface="Arial"/>
                          <a:cs typeface="Arial"/>
                        </a:rPr>
                        <a:t> </a:t>
                      </a:r>
                      <a:r>
                        <a:rPr sz="1100" dirty="0">
                          <a:latin typeface="Arial"/>
                          <a:cs typeface="Arial"/>
                        </a:rPr>
                        <a:t>:</a:t>
                      </a:r>
                      <a:r>
                        <a:rPr sz="1100" spc="-25" dirty="0">
                          <a:latin typeface="Arial"/>
                          <a:cs typeface="Arial"/>
                        </a:rPr>
                        <a:t> </a:t>
                      </a:r>
                      <a:r>
                        <a:rPr sz="1100" dirty="0">
                          <a:latin typeface="Arial"/>
                          <a:cs typeface="Arial"/>
                        </a:rPr>
                        <a:t>30</a:t>
                      </a:r>
                      <a:r>
                        <a:rPr sz="1100" spc="-15" dirty="0">
                          <a:latin typeface="Arial"/>
                          <a:cs typeface="Arial"/>
                        </a:rPr>
                        <a:t> </a:t>
                      </a:r>
                      <a:r>
                        <a:rPr sz="1100" dirty="0">
                          <a:latin typeface="Arial"/>
                          <a:cs typeface="Arial"/>
                        </a:rPr>
                        <a:t>septembre</a:t>
                      </a:r>
                      <a:r>
                        <a:rPr sz="1100" spc="-25" dirty="0">
                          <a:latin typeface="Arial"/>
                          <a:cs typeface="Arial"/>
                        </a:rPr>
                        <a:t> </a:t>
                      </a:r>
                      <a:r>
                        <a:rPr sz="1100" spc="-20" dirty="0">
                          <a:latin typeface="Arial"/>
                          <a:cs typeface="Arial"/>
                        </a:rPr>
                        <a:t>2013 </a:t>
                      </a:r>
                      <a:r>
                        <a:rPr sz="1100" dirty="0">
                          <a:latin typeface="Arial"/>
                          <a:cs typeface="Arial"/>
                        </a:rPr>
                        <a:t>Coordonnées</a:t>
                      </a:r>
                      <a:r>
                        <a:rPr sz="1100" spc="-40" dirty="0">
                          <a:latin typeface="Arial"/>
                          <a:cs typeface="Arial"/>
                        </a:rPr>
                        <a:t> </a:t>
                      </a:r>
                      <a:r>
                        <a:rPr sz="1100" dirty="0">
                          <a:latin typeface="Arial"/>
                          <a:cs typeface="Arial"/>
                        </a:rPr>
                        <a:t>GPS</a:t>
                      </a:r>
                      <a:r>
                        <a:rPr sz="1100" spc="-35" dirty="0">
                          <a:latin typeface="Arial"/>
                          <a:cs typeface="Arial"/>
                        </a:rPr>
                        <a:t> </a:t>
                      </a:r>
                      <a:r>
                        <a:rPr sz="1100" spc="-50" dirty="0">
                          <a:latin typeface="Arial"/>
                          <a:cs typeface="Arial"/>
                        </a:rPr>
                        <a:t>:</a:t>
                      </a:r>
                      <a:endParaRPr sz="1100" dirty="0">
                        <a:latin typeface="Arial"/>
                        <a:cs typeface="Arial"/>
                      </a:endParaRPr>
                    </a:p>
                    <a:p>
                      <a:pPr marL="67945">
                        <a:lnSpc>
                          <a:spcPts val="1205"/>
                        </a:lnSpc>
                      </a:pPr>
                      <a:r>
                        <a:rPr sz="1100" dirty="0">
                          <a:latin typeface="Arial"/>
                          <a:cs typeface="Arial"/>
                        </a:rPr>
                        <a:t>N </a:t>
                      </a:r>
                      <a:r>
                        <a:rPr sz="1100" spc="-10" dirty="0">
                          <a:latin typeface="Arial"/>
                          <a:cs typeface="Arial"/>
                        </a:rPr>
                        <a:t>18°24,272</a:t>
                      </a:r>
                      <a:endParaRPr sz="1100" dirty="0">
                        <a:latin typeface="Arial"/>
                        <a:cs typeface="Arial"/>
                      </a:endParaRPr>
                    </a:p>
                    <a:p>
                      <a:pPr marL="67945">
                        <a:lnSpc>
                          <a:spcPts val="1265"/>
                        </a:lnSpc>
                      </a:pPr>
                      <a:r>
                        <a:rPr sz="1100" dirty="0">
                          <a:latin typeface="Arial"/>
                          <a:cs typeface="Arial"/>
                        </a:rPr>
                        <a:t>W</a:t>
                      </a:r>
                      <a:r>
                        <a:rPr sz="1100" spc="-5" dirty="0">
                          <a:latin typeface="Arial"/>
                          <a:cs typeface="Arial"/>
                        </a:rPr>
                        <a:t> </a:t>
                      </a:r>
                      <a:r>
                        <a:rPr sz="1100" dirty="0">
                          <a:latin typeface="Arial"/>
                          <a:cs typeface="Arial"/>
                        </a:rPr>
                        <a:t>73°</a:t>
                      </a:r>
                      <a:r>
                        <a:rPr sz="1100" spc="-5" dirty="0">
                          <a:latin typeface="Arial"/>
                          <a:cs typeface="Arial"/>
                        </a:rPr>
                        <a:t> </a:t>
                      </a:r>
                      <a:r>
                        <a:rPr sz="1100" spc="-10" dirty="0">
                          <a:latin typeface="Arial"/>
                          <a:cs typeface="Arial"/>
                        </a:rPr>
                        <a:t>13,229</a:t>
                      </a:r>
                      <a:endParaRPr sz="1100" dirty="0">
                        <a:latin typeface="Arial"/>
                        <a:cs typeface="Arial"/>
                      </a:endParaRPr>
                    </a:p>
                    <a:p>
                      <a:pPr marL="67945">
                        <a:lnSpc>
                          <a:spcPts val="1220"/>
                        </a:lnSpc>
                      </a:pPr>
                      <a:r>
                        <a:rPr sz="1100" dirty="0">
                          <a:latin typeface="Arial"/>
                          <a:cs typeface="Arial"/>
                        </a:rPr>
                        <a:t>Altitude</a:t>
                      </a:r>
                      <a:r>
                        <a:rPr sz="1100" spc="-15" dirty="0">
                          <a:latin typeface="Arial"/>
                          <a:cs typeface="Arial"/>
                        </a:rPr>
                        <a:t> </a:t>
                      </a:r>
                      <a:r>
                        <a:rPr sz="1100" dirty="0">
                          <a:latin typeface="Arial"/>
                          <a:cs typeface="Arial"/>
                        </a:rPr>
                        <a:t>:</a:t>
                      </a:r>
                      <a:r>
                        <a:rPr sz="1100" spc="-20" dirty="0">
                          <a:latin typeface="Arial"/>
                          <a:cs typeface="Arial"/>
                        </a:rPr>
                        <a:t> </a:t>
                      </a:r>
                      <a:r>
                        <a:rPr sz="1100" dirty="0">
                          <a:latin typeface="Arial"/>
                          <a:cs typeface="Arial"/>
                        </a:rPr>
                        <a:t>921</a:t>
                      </a:r>
                      <a:r>
                        <a:rPr sz="1100" spc="-20" dirty="0">
                          <a:latin typeface="Arial"/>
                          <a:cs typeface="Arial"/>
                        </a:rPr>
                        <a:t> </a:t>
                      </a:r>
                      <a:r>
                        <a:rPr sz="1100" spc="-50" dirty="0">
                          <a:latin typeface="Arial"/>
                          <a:cs typeface="Arial"/>
                        </a:rPr>
                        <a:t>m</a:t>
                      </a:r>
                      <a:endParaRPr sz="11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1687195">
                <a:tc>
                  <a:txBody>
                    <a:bodyPr/>
                    <a:lstStyle/>
                    <a:p>
                      <a:pPr marL="67945" marR="3009900">
                        <a:lnSpc>
                          <a:spcPts val="1260"/>
                        </a:lnSpc>
                        <a:spcBef>
                          <a:spcPts val="60"/>
                        </a:spcBef>
                      </a:pPr>
                      <a:r>
                        <a:rPr sz="1100" dirty="0">
                          <a:latin typeface="Arial"/>
                          <a:cs typeface="Arial"/>
                        </a:rPr>
                        <a:t>Longueur</a:t>
                      </a:r>
                      <a:r>
                        <a:rPr sz="1100" spc="-30" dirty="0">
                          <a:latin typeface="Arial"/>
                          <a:cs typeface="Arial"/>
                        </a:rPr>
                        <a:t> </a:t>
                      </a:r>
                      <a:r>
                        <a:rPr sz="1100" dirty="0">
                          <a:latin typeface="Arial"/>
                          <a:cs typeface="Arial"/>
                        </a:rPr>
                        <a:t>:</a:t>
                      </a:r>
                      <a:r>
                        <a:rPr sz="1100" spc="-10" dirty="0">
                          <a:latin typeface="Arial"/>
                          <a:cs typeface="Arial"/>
                        </a:rPr>
                        <a:t> </a:t>
                      </a:r>
                      <a:r>
                        <a:rPr sz="1100" dirty="0">
                          <a:latin typeface="Arial"/>
                          <a:cs typeface="Arial"/>
                        </a:rPr>
                        <a:t>19,60</a:t>
                      </a:r>
                      <a:r>
                        <a:rPr sz="1100" spc="-30" dirty="0">
                          <a:latin typeface="Arial"/>
                          <a:cs typeface="Arial"/>
                        </a:rPr>
                        <a:t> </a:t>
                      </a:r>
                      <a:r>
                        <a:rPr sz="1100" spc="-50" dirty="0">
                          <a:latin typeface="Arial"/>
                          <a:cs typeface="Arial"/>
                        </a:rPr>
                        <a:t>m </a:t>
                      </a:r>
                      <a:endParaRPr lang="fr-FR" sz="1100" spc="-50" dirty="0">
                        <a:latin typeface="Arial"/>
                        <a:cs typeface="Arial"/>
                      </a:endParaRPr>
                    </a:p>
                    <a:p>
                      <a:pPr marL="67945" marR="3009900">
                        <a:lnSpc>
                          <a:spcPts val="1260"/>
                        </a:lnSpc>
                        <a:spcBef>
                          <a:spcPts val="60"/>
                        </a:spcBef>
                      </a:pPr>
                      <a:r>
                        <a:rPr sz="1100" dirty="0" err="1">
                          <a:latin typeface="Arial"/>
                          <a:cs typeface="Arial"/>
                        </a:rPr>
                        <a:t>Largeur</a:t>
                      </a:r>
                      <a:r>
                        <a:rPr sz="1100" spc="-20"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0,50</a:t>
                      </a:r>
                      <a:r>
                        <a:rPr sz="1100" spc="-20" dirty="0">
                          <a:latin typeface="Arial"/>
                          <a:cs typeface="Arial"/>
                        </a:rPr>
                        <a:t> </a:t>
                      </a:r>
                      <a:r>
                        <a:rPr sz="1100" spc="-25" dirty="0">
                          <a:latin typeface="Arial"/>
                          <a:cs typeface="Arial"/>
                        </a:rPr>
                        <a:t>m’</a:t>
                      </a:r>
                      <a:endParaRPr sz="1100" dirty="0">
                        <a:latin typeface="Arial"/>
                        <a:cs typeface="Arial"/>
                      </a:endParaRPr>
                    </a:p>
                    <a:p>
                      <a:pPr marL="67945">
                        <a:lnSpc>
                          <a:spcPts val="1240"/>
                        </a:lnSpc>
                      </a:pPr>
                      <a:r>
                        <a:rPr sz="1100" dirty="0">
                          <a:latin typeface="Arial"/>
                          <a:cs typeface="Arial"/>
                        </a:rPr>
                        <a:t>Hauteur</a:t>
                      </a:r>
                      <a:r>
                        <a:rPr sz="1100" spc="-15" dirty="0">
                          <a:latin typeface="Arial"/>
                          <a:cs typeface="Arial"/>
                        </a:rPr>
                        <a:t> </a:t>
                      </a:r>
                      <a:r>
                        <a:rPr sz="1100" dirty="0">
                          <a:latin typeface="Arial"/>
                          <a:cs typeface="Arial"/>
                        </a:rPr>
                        <a:t>au</a:t>
                      </a:r>
                      <a:r>
                        <a:rPr sz="1100" spc="-25" dirty="0">
                          <a:latin typeface="Arial"/>
                          <a:cs typeface="Arial"/>
                        </a:rPr>
                        <a:t> </a:t>
                      </a:r>
                      <a:r>
                        <a:rPr sz="1100" dirty="0">
                          <a:latin typeface="Arial"/>
                          <a:cs typeface="Arial"/>
                        </a:rPr>
                        <a:t>déversoir</a:t>
                      </a:r>
                      <a:r>
                        <a:rPr sz="1100" spc="-10" dirty="0">
                          <a:latin typeface="Arial"/>
                          <a:cs typeface="Arial"/>
                        </a:rPr>
                        <a:t> </a:t>
                      </a:r>
                      <a:r>
                        <a:rPr sz="1100" dirty="0">
                          <a:latin typeface="Arial"/>
                          <a:cs typeface="Arial"/>
                        </a:rPr>
                        <a:t>en</a:t>
                      </a:r>
                      <a:r>
                        <a:rPr sz="1100" spc="-40" dirty="0">
                          <a:latin typeface="Arial"/>
                          <a:cs typeface="Arial"/>
                        </a:rPr>
                        <a:t> </a:t>
                      </a:r>
                      <a:r>
                        <a:rPr sz="1100" dirty="0">
                          <a:latin typeface="Arial"/>
                          <a:cs typeface="Arial"/>
                        </a:rPr>
                        <a:t>amont</a:t>
                      </a:r>
                      <a:r>
                        <a:rPr sz="1100" spc="-15"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1,85m</a:t>
                      </a:r>
                      <a:r>
                        <a:rPr sz="1100" spc="-20" dirty="0">
                          <a:latin typeface="Arial"/>
                          <a:cs typeface="Arial"/>
                        </a:rPr>
                        <a:t> </a:t>
                      </a:r>
                      <a:r>
                        <a:rPr sz="1100" dirty="0">
                          <a:latin typeface="Arial"/>
                          <a:cs typeface="Arial"/>
                        </a:rPr>
                        <a:t>en</a:t>
                      </a:r>
                      <a:r>
                        <a:rPr sz="1100" spc="-15" dirty="0">
                          <a:latin typeface="Arial"/>
                          <a:cs typeface="Arial"/>
                        </a:rPr>
                        <a:t> </a:t>
                      </a:r>
                      <a:r>
                        <a:rPr sz="1100" dirty="0">
                          <a:latin typeface="Arial"/>
                          <a:cs typeface="Arial"/>
                        </a:rPr>
                        <a:t>aval</a:t>
                      </a:r>
                      <a:r>
                        <a:rPr sz="1100" spc="-25" dirty="0">
                          <a:latin typeface="Arial"/>
                          <a:cs typeface="Arial"/>
                        </a:rPr>
                        <a:t> </a:t>
                      </a:r>
                      <a:r>
                        <a:rPr sz="1100" dirty="0">
                          <a:latin typeface="Arial"/>
                          <a:cs typeface="Arial"/>
                        </a:rPr>
                        <a:t>:</a:t>
                      </a:r>
                      <a:r>
                        <a:rPr sz="1100" spc="-30" dirty="0">
                          <a:latin typeface="Arial"/>
                          <a:cs typeface="Arial"/>
                        </a:rPr>
                        <a:t> </a:t>
                      </a:r>
                      <a:r>
                        <a:rPr sz="1100" dirty="0">
                          <a:latin typeface="Arial"/>
                          <a:cs typeface="Arial"/>
                        </a:rPr>
                        <a:t>1,90</a:t>
                      </a:r>
                      <a:r>
                        <a:rPr sz="1100" spc="-20" dirty="0">
                          <a:latin typeface="Arial"/>
                          <a:cs typeface="Arial"/>
                        </a:rPr>
                        <a:t> </a:t>
                      </a:r>
                      <a:r>
                        <a:rPr sz="1100" spc="-50" dirty="0">
                          <a:latin typeface="Arial"/>
                          <a:cs typeface="Arial"/>
                        </a:rPr>
                        <a:t>m</a:t>
                      </a:r>
                      <a:endParaRPr sz="1100" dirty="0">
                        <a:latin typeface="Arial"/>
                        <a:cs typeface="Arial"/>
                      </a:endParaRPr>
                    </a:p>
                    <a:p>
                      <a:pPr>
                        <a:lnSpc>
                          <a:spcPct val="100000"/>
                        </a:lnSpc>
                        <a:spcBef>
                          <a:spcPts val="5"/>
                        </a:spcBef>
                      </a:pPr>
                      <a:endParaRPr sz="950" dirty="0">
                        <a:latin typeface="Times New Roman"/>
                        <a:cs typeface="Times New Roman"/>
                      </a:endParaRPr>
                    </a:p>
                    <a:p>
                      <a:pPr marL="67945">
                        <a:lnSpc>
                          <a:spcPct val="100000"/>
                        </a:lnSpc>
                      </a:pPr>
                      <a:r>
                        <a:rPr sz="1000" u="sng" dirty="0">
                          <a:uFill>
                            <a:solidFill>
                              <a:srgbClr val="000000"/>
                            </a:solidFill>
                          </a:uFill>
                          <a:latin typeface="Arial"/>
                          <a:cs typeface="Arial"/>
                        </a:rPr>
                        <a:t>Pas</a:t>
                      </a:r>
                      <a:r>
                        <a:rPr sz="1000" u="sng" spc="-20" dirty="0">
                          <a:uFill>
                            <a:solidFill>
                              <a:srgbClr val="000000"/>
                            </a:solidFill>
                          </a:uFill>
                          <a:latin typeface="Arial"/>
                          <a:cs typeface="Arial"/>
                        </a:rPr>
                        <a:t> </a:t>
                      </a:r>
                      <a:r>
                        <a:rPr sz="1000" u="sng" dirty="0">
                          <a:uFill>
                            <a:solidFill>
                              <a:srgbClr val="000000"/>
                            </a:solidFill>
                          </a:uFill>
                          <a:latin typeface="Arial"/>
                          <a:cs typeface="Arial"/>
                        </a:rPr>
                        <a:t>de</a:t>
                      </a:r>
                      <a:r>
                        <a:rPr sz="1000" u="sng" spc="-15" dirty="0">
                          <a:uFill>
                            <a:solidFill>
                              <a:srgbClr val="000000"/>
                            </a:solidFill>
                          </a:uFill>
                          <a:latin typeface="Arial"/>
                          <a:cs typeface="Arial"/>
                        </a:rPr>
                        <a:t> </a:t>
                      </a:r>
                      <a:r>
                        <a:rPr sz="1000" u="sng" spc="-10" dirty="0">
                          <a:uFill>
                            <a:solidFill>
                              <a:srgbClr val="000000"/>
                            </a:solidFill>
                          </a:uFill>
                          <a:latin typeface="Arial"/>
                          <a:cs typeface="Arial"/>
                        </a:rPr>
                        <a:t>glacis</a:t>
                      </a:r>
                      <a:r>
                        <a:rPr sz="1000" u="sng" spc="500" dirty="0">
                          <a:uFill>
                            <a:solidFill>
                              <a:srgbClr val="000000"/>
                            </a:solidFill>
                          </a:uFill>
                          <a:latin typeface="Arial"/>
                          <a:cs typeface="Arial"/>
                        </a:rPr>
                        <a:t> </a:t>
                      </a:r>
                      <a:endParaRPr sz="1000" dirty="0">
                        <a:latin typeface="Arial"/>
                        <a:cs typeface="Arial"/>
                      </a:endParaRPr>
                    </a:p>
                    <a:p>
                      <a:pPr>
                        <a:lnSpc>
                          <a:spcPct val="100000"/>
                        </a:lnSpc>
                        <a:spcBef>
                          <a:spcPts val="40"/>
                        </a:spcBef>
                      </a:pPr>
                      <a:endParaRPr sz="1000" dirty="0">
                        <a:latin typeface="Times New Roman"/>
                        <a:cs typeface="Times New Roman"/>
                      </a:endParaRPr>
                    </a:p>
                    <a:p>
                      <a:pPr marL="67945" marR="793115">
                        <a:lnSpc>
                          <a:spcPts val="1140"/>
                        </a:lnSpc>
                      </a:pPr>
                      <a:r>
                        <a:rPr sz="1000" b="1" dirty="0">
                          <a:latin typeface="Arial"/>
                          <a:cs typeface="Arial"/>
                        </a:rPr>
                        <a:t>Capacité</a:t>
                      </a:r>
                      <a:r>
                        <a:rPr sz="1000" b="1" spc="-10" dirty="0">
                          <a:latin typeface="Arial"/>
                          <a:cs typeface="Arial"/>
                        </a:rPr>
                        <a:t> </a:t>
                      </a:r>
                      <a:r>
                        <a:rPr sz="1000" b="1" dirty="0">
                          <a:latin typeface="Arial"/>
                          <a:cs typeface="Arial"/>
                        </a:rPr>
                        <a:t>de</a:t>
                      </a:r>
                      <a:r>
                        <a:rPr sz="1000" b="1" spc="-25" dirty="0">
                          <a:latin typeface="Arial"/>
                          <a:cs typeface="Arial"/>
                        </a:rPr>
                        <a:t> </a:t>
                      </a:r>
                      <a:r>
                        <a:rPr sz="1000" b="1" dirty="0">
                          <a:latin typeface="Arial"/>
                          <a:cs typeface="Arial"/>
                        </a:rPr>
                        <a:t>stockage</a:t>
                      </a:r>
                      <a:r>
                        <a:rPr sz="1000" b="1" spc="-10" dirty="0">
                          <a:latin typeface="Arial"/>
                          <a:cs typeface="Arial"/>
                        </a:rPr>
                        <a:t> amont/épisode</a:t>
                      </a:r>
                      <a:r>
                        <a:rPr sz="1000" b="1" spc="-25" dirty="0">
                          <a:latin typeface="Arial"/>
                          <a:cs typeface="Arial"/>
                        </a:rPr>
                        <a:t> </a:t>
                      </a:r>
                      <a:r>
                        <a:rPr sz="1000" b="1" dirty="0">
                          <a:latin typeface="Arial"/>
                          <a:cs typeface="Arial"/>
                        </a:rPr>
                        <a:t>pluvieux</a:t>
                      </a:r>
                      <a:r>
                        <a:rPr sz="1000" b="1" spc="-5" dirty="0">
                          <a:latin typeface="Arial"/>
                          <a:cs typeface="Arial"/>
                        </a:rPr>
                        <a:t> </a:t>
                      </a:r>
                      <a:r>
                        <a:rPr sz="1000" b="1" dirty="0">
                          <a:latin typeface="Arial"/>
                          <a:cs typeface="Arial"/>
                        </a:rPr>
                        <a:t>:</a:t>
                      </a:r>
                      <a:r>
                        <a:rPr sz="1000" b="1" spc="-15" dirty="0">
                          <a:latin typeface="Arial"/>
                          <a:cs typeface="Arial"/>
                        </a:rPr>
                        <a:t> </a:t>
                      </a:r>
                      <a:r>
                        <a:rPr sz="1000" b="1" dirty="0">
                          <a:latin typeface="Arial"/>
                          <a:cs typeface="Arial"/>
                        </a:rPr>
                        <a:t>2</a:t>
                      </a:r>
                      <a:r>
                        <a:rPr sz="1000" b="1" spc="-15" dirty="0">
                          <a:latin typeface="Arial"/>
                          <a:cs typeface="Arial"/>
                        </a:rPr>
                        <a:t> </a:t>
                      </a:r>
                      <a:r>
                        <a:rPr sz="1000" b="1" dirty="0">
                          <a:latin typeface="Arial"/>
                          <a:cs typeface="Arial"/>
                        </a:rPr>
                        <a:t>520</a:t>
                      </a:r>
                      <a:r>
                        <a:rPr sz="1000" b="1" spc="-25" dirty="0">
                          <a:latin typeface="Arial"/>
                          <a:cs typeface="Arial"/>
                        </a:rPr>
                        <a:t> m3 </a:t>
                      </a:r>
                      <a:endParaRPr lang="fr-FR" sz="1000" b="1" spc="-25" dirty="0">
                        <a:latin typeface="Arial"/>
                        <a:cs typeface="Arial"/>
                      </a:endParaRPr>
                    </a:p>
                    <a:p>
                      <a:pPr marL="67945" marR="793115">
                        <a:lnSpc>
                          <a:spcPts val="1140"/>
                        </a:lnSpc>
                      </a:pPr>
                      <a:r>
                        <a:rPr lang="fr-FR" sz="1000" b="1" spc="-25" dirty="0">
                          <a:latin typeface="Arial"/>
                          <a:cs typeface="Arial"/>
                        </a:rPr>
                        <a:t>o</a:t>
                      </a:r>
                      <a:r>
                        <a:rPr sz="1000" b="1" dirty="0">
                          <a:latin typeface="Arial"/>
                          <a:cs typeface="Arial"/>
                        </a:rPr>
                        <a:t>u</a:t>
                      </a:r>
                      <a:r>
                        <a:rPr sz="1000" b="1" spc="-35" dirty="0">
                          <a:latin typeface="Arial"/>
                          <a:cs typeface="Arial"/>
                        </a:rPr>
                        <a:t> </a:t>
                      </a:r>
                      <a:r>
                        <a:rPr sz="1000" b="1" dirty="0">
                          <a:latin typeface="Arial"/>
                          <a:cs typeface="Arial"/>
                        </a:rPr>
                        <a:t>666</a:t>
                      </a:r>
                      <a:r>
                        <a:rPr lang="fr-FR" sz="1000" b="1" dirty="0">
                          <a:latin typeface="Arial"/>
                          <a:cs typeface="Arial"/>
                        </a:rPr>
                        <a:t> </a:t>
                      </a:r>
                      <a:r>
                        <a:rPr sz="1000" b="1" dirty="0">
                          <a:latin typeface="Arial"/>
                          <a:cs typeface="Arial"/>
                        </a:rPr>
                        <a:t>666</a:t>
                      </a:r>
                      <a:r>
                        <a:rPr sz="1000" b="1" spc="-20" dirty="0">
                          <a:latin typeface="Arial"/>
                          <a:cs typeface="Arial"/>
                        </a:rPr>
                        <a:t> </a:t>
                      </a:r>
                      <a:r>
                        <a:rPr sz="1000" b="1" spc="-25" dirty="0">
                          <a:latin typeface="Arial"/>
                          <a:cs typeface="Arial"/>
                        </a:rPr>
                        <a:t>gal</a:t>
                      </a:r>
                      <a:r>
                        <a:rPr lang="fr-FR" sz="1000" b="1" spc="-25" dirty="0">
                          <a:latin typeface="Arial"/>
                          <a:cs typeface="Arial"/>
                        </a:rPr>
                        <a:t>  </a:t>
                      </a:r>
                      <a:r>
                        <a:rPr sz="1000" b="1" dirty="0" err="1">
                          <a:latin typeface="Arial"/>
                          <a:cs typeface="Arial"/>
                        </a:rPr>
                        <a:t>ou</a:t>
                      </a:r>
                      <a:r>
                        <a:rPr sz="1000" b="1" spc="-30" dirty="0">
                          <a:latin typeface="Arial"/>
                          <a:cs typeface="Arial"/>
                        </a:rPr>
                        <a:t> </a:t>
                      </a:r>
                      <a:r>
                        <a:rPr sz="1000" b="1" dirty="0">
                          <a:latin typeface="Arial"/>
                          <a:cs typeface="Arial"/>
                        </a:rPr>
                        <a:t>11</a:t>
                      </a:r>
                      <a:r>
                        <a:rPr sz="1000" b="1" spc="-25" dirty="0">
                          <a:latin typeface="Arial"/>
                          <a:cs typeface="Arial"/>
                        </a:rPr>
                        <a:t> </a:t>
                      </a:r>
                      <a:r>
                        <a:rPr sz="1000" b="1" dirty="0">
                          <a:latin typeface="Arial"/>
                          <a:cs typeface="Arial"/>
                        </a:rPr>
                        <a:t>111</a:t>
                      </a:r>
                      <a:r>
                        <a:rPr sz="1000" b="1" spc="-20" dirty="0">
                          <a:latin typeface="Arial"/>
                          <a:cs typeface="Arial"/>
                        </a:rPr>
                        <a:t> drums</a:t>
                      </a:r>
                      <a:endParaRPr sz="1000" dirty="0">
                        <a:latin typeface="Arial"/>
                        <a:cs typeface="Arial"/>
                      </a:endParaRPr>
                    </a:p>
                  </a:txBody>
                  <a:tcPr marL="0" marR="0" marT="7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60"/>
                        </a:lnSpc>
                      </a:pPr>
                      <a:r>
                        <a:rPr sz="1100" u="sng" dirty="0">
                          <a:uFill>
                            <a:solidFill>
                              <a:srgbClr val="000000"/>
                            </a:solidFill>
                          </a:uFill>
                          <a:latin typeface="Arial"/>
                          <a:cs typeface="Arial"/>
                        </a:rPr>
                        <a:t>Bassin</a:t>
                      </a:r>
                      <a:r>
                        <a:rPr sz="1100" u="sng" spc="-20" dirty="0">
                          <a:uFill>
                            <a:solidFill>
                              <a:srgbClr val="000000"/>
                            </a:solidFill>
                          </a:uFill>
                          <a:latin typeface="Arial"/>
                          <a:cs typeface="Arial"/>
                        </a:rPr>
                        <a:t> </a:t>
                      </a:r>
                      <a:r>
                        <a:rPr sz="1100" u="sng" dirty="0">
                          <a:uFill>
                            <a:solidFill>
                              <a:srgbClr val="000000"/>
                            </a:solidFill>
                          </a:uFill>
                          <a:latin typeface="Arial"/>
                          <a:cs typeface="Arial"/>
                        </a:rPr>
                        <a:t>en</a:t>
                      </a:r>
                      <a:r>
                        <a:rPr sz="1100" u="sng" spc="-15" dirty="0">
                          <a:uFill>
                            <a:solidFill>
                              <a:srgbClr val="000000"/>
                            </a:solidFill>
                          </a:uFill>
                          <a:latin typeface="Arial"/>
                          <a:cs typeface="Arial"/>
                        </a:rPr>
                        <a:t> </a:t>
                      </a:r>
                      <a:r>
                        <a:rPr sz="1100" u="sng" spc="-20" dirty="0">
                          <a:uFill>
                            <a:solidFill>
                              <a:srgbClr val="000000"/>
                            </a:solidFill>
                          </a:uFill>
                          <a:latin typeface="Arial"/>
                          <a:cs typeface="Arial"/>
                        </a:rPr>
                        <a:t>aval</a:t>
                      </a:r>
                      <a:endParaRPr sz="1100" dirty="0">
                        <a:latin typeface="Arial"/>
                        <a:cs typeface="Arial"/>
                      </a:endParaRPr>
                    </a:p>
                    <a:p>
                      <a:pPr marL="67945" marR="188595">
                        <a:lnSpc>
                          <a:spcPts val="1260"/>
                        </a:lnSpc>
                        <a:spcBef>
                          <a:spcPts val="60"/>
                        </a:spcBef>
                      </a:pPr>
                      <a:r>
                        <a:rPr sz="1100" dirty="0">
                          <a:latin typeface="Arial"/>
                          <a:cs typeface="Arial"/>
                        </a:rPr>
                        <a:t>L</a:t>
                      </a:r>
                      <a:r>
                        <a:rPr sz="1100" spc="-10" dirty="0">
                          <a:latin typeface="Arial"/>
                          <a:cs typeface="Arial"/>
                        </a:rPr>
                        <a:t> </a:t>
                      </a:r>
                      <a:r>
                        <a:rPr sz="1100" dirty="0">
                          <a:latin typeface="Arial"/>
                          <a:cs typeface="Arial"/>
                        </a:rPr>
                        <a:t>x</a:t>
                      </a:r>
                      <a:r>
                        <a:rPr sz="1100" spc="-5" dirty="0">
                          <a:latin typeface="Arial"/>
                          <a:cs typeface="Arial"/>
                        </a:rPr>
                        <a:t> </a:t>
                      </a:r>
                      <a:r>
                        <a:rPr sz="1100" dirty="0">
                          <a:latin typeface="Arial"/>
                          <a:cs typeface="Arial"/>
                        </a:rPr>
                        <a:t>l</a:t>
                      </a:r>
                      <a:r>
                        <a:rPr sz="1100" spc="-20" dirty="0">
                          <a:latin typeface="Arial"/>
                          <a:cs typeface="Arial"/>
                        </a:rPr>
                        <a:t> </a:t>
                      </a:r>
                      <a:r>
                        <a:rPr sz="1100" dirty="0">
                          <a:latin typeface="Arial"/>
                          <a:cs typeface="Arial"/>
                        </a:rPr>
                        <a:t>: 3,80m x</a:t>
                      </a:r>
                      <a:r>
                        <a:rPr sz="1100" spc="-20" dirty="0">
                          <a:latin typeface="Arial"/>
                          <a:cs typeface="Arial"/>
                        </a:rPr>
                        <a:t> </a:t>
                      </a:r>
                      <a:r>
                        <a:rPr sz="1100" dirty="0">
                          <a:latin typeface="Arial"/>
                          <a:cs typeface="Arial"/>
                        </a:rPr>
                        <a:t>5,30</a:t>
                      </a:r>
                      <a:r>
                        <a:rPr sz="1100" spc="-25" dirty="0">
                          <a:latin typeface="Arial"/>
                          <a:cs typeface="Arial"/>
                        </a:rPr>
                        <a:t> </a:t>
                      </a:r>
                      <a:r>
                        <a:rPr sz="1100" spc="-50" dirty="0">
                          <a:latin typeface="Arial"/>
                          <a:cs typeface="Arial"/>
                        </a:rPr>
                        <a:t>m </a:t>
                      </a:r>
                      <a:r>
                        <a:rPr sz="1100" dirty="0">
                          <a:latin typeface="Arial"/>
                          <a:cs typeface="Arial"/>
                        </a:rPr>
                        <a:t>Hauteur</a:t>
                      </a:r>
                      <a:r>
                        <a:rPr sz="1100" spc="-25" dirty="0">
                          <a:latin typeface="Arial"/>
                          <a:cs typeface="Arial"/>
                        </a:rPr>
                        <a:t> </a:t>
                      </a:r>
                      <a:r>
                        <a:rPr sz="1100" dirty="0">
                          <a:latin typeface="Arial"/>
                          <a:cs typeface="Arial"/>
                        </a:rPr>
                        <a:t>:</a:t>
                      </a:r>
                      <a:r>
                        <a:rPr sz="1100" spc="-5" dirty="0">
                          <a:latin typeface="Arial"/>
                          <a:cs typeface="Arial"/>
                        </a:rPr>
                        <a:t> </a:t>
                      </a:r>
                      <a:r>
                        <a:rPr sz="1100" dirty="0">
                          <a:latin typeface="Arial"/>
                          <a:cs typeface="Arial"/>
                        </a:rPr>
                        <a:t>1,70</a:t>
                      </a:r>
                      <a:r>
                        <a:rPr sz="1100" spc="-25" dirty="0">
                          <a:latin typeface="Arial"/>
                          <a:cs typeface="Arial"/>
                        </a:rPr>
                        <a:t> </a:t>
                      </a:r>
                      <a:r>
                        <a:rPr sz="1100" spc="-50" dirty="0">
                          <a:latin typeface="Arial"/>
                          <a:cs typeface="Arial"/>
                        </a:rPr>
                        <a:t>m</a:t>
                      </a:r>
                      <a:endParaRPr sz="1100" dirty="0">
                        <a:latin typeface="Arial"/>
                        <a:cs typeface="Arial"/>
                      </a:endParaRPr>
                    </a:p>
                    <a:p>
                      <a:pPr>
                        <a:lnSpc>
                          <a:spcPct val="100000"/>
                        </a:lnSpc>
                      </a:pPr>
                      <a:endParaRPr sz="1100" dirty="0">
                        <a:latin typeface="Times New Roman"/>
                        <a:cs typeface="Times New Roman"/>
                      </a:endParaRPr>
                    </a:p>
                    <a:p>
                      <a:pPr marL="67945" marR="543560">
                        <a:lnSpc>
                          <a:spcPts val="1270"/>
                        </a:lnSpc>
                      </a:pPr>
                      <a:r>
                        <a:rPr sz="1100" dirty="0">
                          <a:latin typeface="Arial"/>
                          <a:cs typeface="Arial"/>
                        </a:rPr>
                        <a:t>Volume</a:t>
                      </a:r>
                      <a:r>
                        <a:rPr sz="1100" spc="-10"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50</a:t>
                      </a:r>
                      <a:r>
                        <a:rPr sz="1100" spc="-20" dirty="0">
                          <a:latin typeface="Arial"/>
                          <a:cs typeface="Arial"/>
                        </a:rPr>
                        <a:t> </a:t>
                      </a:r>
                      <a:r>
                        <a:rPr sz="1100" spc="-25" dirty="0">
                          <a:latin typeface="Arial"/>
                          <a:cs typeface="Arial"/>
                        </a:rPr>
                        <a:t>m3 </a:t>
                      </a:r>
                      <a:r>
                        <a:rPr lang="fr-FR" sz="1100" spc="-25" dirty="0">
                          <a:latin typeface="Arial"/>
                          <a:cs typeface="Arial"/>
                        </a:rPr>
                        <a:t>o</a:t>
                      </a:r>
                      <a:r>
                        <a:rPr sz="1100" dirty="0">
                          <a:latin typeface="Arial"/>
                          <a:cs typeface="Arial"/>
                        </a:rPr>
                        <a:t>u</a:t>
                      </a:r>
                      <a:r>
                        <a:rPr sz="1100" spc="-10" dirty="0">
                          <a:latin typeface="Arial"/>
                          <a:cs typeface="Arial"/>
                        </a:rPr>
                        <a:t> </a:t>
                      </a:r>
                      <a:r>
                        <a:rPr sz="1100" dirty="0">
                          <a:latin typeface="Arial"/>
                          <a:cs typeface="Arial"/>
                        </a:rPr>
                        <a:t>13</a:t>
                      </a:r>
                      <a:r>
                        <a:rPr sz="1100" spc="-10" dirty="0">
                          <a:latin typeface="Arial"/>
                          <a:cs typeface="Arial"/>
                        </a:rPr>
                        <a:t> </a:t>
                      </a:r>
                      <a:r>
                        <a:rPr sz="1100" dirty="0">
                          <a:latin typeface="Arial"/>
                          <a:cs typeface="Arial"/>
                        </a:rPr>
                        <a:t>210</a:t>
                      </a:r>
                      <a:r>
                        <a:rPr sz="1100" spc="-5" dirty="0">
                          <a:latin typeface="Arial"/>
                          <a:cs typeface="Arial"/>
                        </a:rPr>
                        <a:t> </a:t>
                      </a:r>
                      <a:r>
                        <a:rPr sz="1100" spc="-25" dirty="0">
                          <a:latin typeface="Arial"/>
                          <a:cs typeface="Arial"/>
                        </a:rPr>
                        <a:t>gal</a:t>
                      </a:r>
                      <a:endParaRPr sz="1100" dirty="0">
                        <a:latin typeface="Arial"/>
                        <a:cs typeface="Arial"/>
                      </a:endParaRPr>
                    </a:p>
                    <a:p>
                      <a:pPr marL="67945">
                        <a:lnSpc>
                          <a:spcPts val="1230"/>
                        </a:lnSpc>
                      </a:pPr>
                      <a:r>
                        <a:rPr sz="1100" dirty="0">
                          <a:latin typeface="Arial"/>
                          <a:cs typeface="Arial"/>
                        </a:rPr>
                        <a:t>ou</a:t>
                      </a:r>
                      <a:r>
                        <a:rPr sz="1100" spc="-10" dirty="0">
                          <a:latin typeface="Arial"/>
                          <a:cs typeface="Arial"/>
                        </a:rPr>
                        <a:t> </a:t>
                      </a:r>
                      <a:r>
                        <a:rPr sz="1100" dirty="0">
                          <a:latin typeface="Arial"/>
                          <a:cs typeface="Arial"/>
                        </a:rPr>
                        <a:t>220</a:t>
                      </a:r>
                      <a:r>
                        <a:rPr sz="1100" spc="-5" dirty="0">
                          <a:latin typeface="Arial"/>
                          <a:cs typeface="Arial"/>
                        </a:rPr>
                        <a:t> </a:t>
                      </a:r>
                      <a:r>
                        <a:rPr sz="1100" spc="-10" dirty="0">
                          <a:latin typeface="Arial"/>
                          <a:cs typeface="Arial"/>
                        </a:rPr>
                        <a:t>drums</a:t>
                      </a:r>
                      <a:endParaRPr sz="11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5162550">
                <a:tc gridSpan="2">
                  <a:txBody>
                    <a:bodyPr/>
                    <a:lstStyle/>
                    <a:p>
                      <a:pPr>
                        <a:lnSpc>
                          <a:spcPct val="100000"/>
                        </a:lnSpc>
                      </a:pPr>
                      <a:endParaRPr sz="10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pic>
        <p:nvPicPr>
          <p:cNvPr id="4" name="object 4"/>
          <p:cNvPicPr/>
          <p:nvPr/>
        </p:nvPicPr>
        <p:blipFill>
          <a:blip r:embed="rId2" cstate="print"/>
          <a:stretch>
            <a:fillRect/>
          </a:stretch>
        </p:blipFill>
        <p:spPr>
          <a:xfrm>
            <a:off x="1126489" y="5180964"/>
            <a:ext cx="5353050" cy="4019550"/>
          </a:xfrm>
          <a:prstGeom prst="rect">
            <a:avLst/>
          </a:prstGeom>
        </p:spPr>
      </p:pic>
      <p:sp>
        <p:nvSpPr>
          <p:cNvPr id="5" name="ZoneTexte 4">
            <a:extLst>
              <a:ext uri="{FF2B5EF4-FFF2-40B4-BE49-F238E27FC236}">
                <a16:creationId xmlns:a16="http://schemas.microsoft.com/office/drawing/2014/main" id="{C8531536-E8A8-1EC0-4ADE-24DFE0B6BA30}"/>
              </a:ext>
            </a:extLst>
          </p:cNvPr>
          <p:cNvSpPr txBox="1"/>
          <p:nvPr/>
        </p:nvSpPr>
        <p:spPr>
          <a:xfrm>
            <a:off x="165100" y="9749527"/>
            <a:ext cx="10524703" cy="523220"/>
          </a:xfrm>
          <a:prstGeom prst="rect">
            <a:avLst/>
          </a:prstGeom>
          <a:noFill/>
        </p:spPr>
        <p:txBody>
          <a:bodyPr wrap="square" rtlCol="0">
            <a:spAutoFit/>
          </a:bodyPr>
          <a:lstStyle/>
          <a:p>
            <a:pPr algn="just"/>
            <a:r>
              <a:rPr lang="fr-FR" sz="1400" dirty="0">
                <a:effectLst/>
                <a:latin typeface="Arial" panose="020B0604020202020204" pitchFamily="34" charset="0"/>
                <a:ea typeface="Calibri" panose="020F0502020204030204" pitchFamily="34" charset="0"/>
                <a:cs typeface="Arial" panose="020B0604020202020204" pitchFamily="34" charset="0"/>
              </a:rPr>
              <a:t>SB4 </a:t>
            </a:r>
            <a:r>
              <a:rPr lang="fr-FR" sz="1400" dirty="0" err="1">
                <a:effectLst/>
                <a:latin typeface="Arial" panose="020B0604020202020204" pitchFamily="34" charset="0"/>
                <a:ea typeface="Calibri" panose="020F0502020204030204" pitchFamily="34" charset="0"/>
                <a:cs typeface="Arial" panose="020B0604020202020204" pitchFamily="34" charset="0"/>
              </a:rPr>
              <a:t>Bakwas</a:t>
            </a:r>
            <a:r>
              <a:rPr lang="fr-FR" sz="1400" dirty="0">
                <a:effectLst/>
                <a:latin typeface="Arial" panose="020B0604020202020204" pitchFamily="34" charset="0"/>
                <a:ea typeface="Calibri" panose="020F0502020204030204" pitchFamily="34" charset="0"/>
                <a:cs typeface="Arial" panose="020B0604020202020204" pitchFamily="34" charset="0"/>
              </a:rPr>
              <a:t> est le bassin le plus en aval. Il comporte un seuil maçonné, un bassin de stockage de 50 m³, 2 murets latéraux de protection et un glacis aval anti-érosion.</a:t>
            </a:r>
          </a:p>
        </p:txBody>
      </p:sp>
      <p:sp>
        <p:nvSpPr>
          <p:cNvPr id="6" name="ZoneTexte 5">
            <a:extLst>
              <a:ext uri="{FF2B5EF4-FFF2-40B4-BE49-F238E27FC236}">
                <a16:creationId xmlns:a16="http://schemas.microsoft.com/office/drawing/2014/main" id="{B86AD54F-4754-0BD7-3716-E1CC141CA95D}"/>
              </a:ext>
            </a:extLst>
          </p:cNvPr>
          <p:cNvSpPr txBox="1"/>
          <p:nvPr/>
        </p:nvSpPr>
        <p:spPr>
          <a:xfrm>
            <a:off x="8089900" y="393700"/>
            <a:ext cx="1828800" cy="369332"/>
          </a:xfrm>
          <a:prstGeom prst="rect">
            <a:avLst/>
          </a:prstGeom>
          <a:solidFill>
            <a:schemeClr val="bg2"/>
          </a:solidFill>
        </p:spPr>
        <p:txBody>
          <a:bodyPr wrap="square" rtlCol="0">
            <a:spAutoFit/>
          </a:bodyPr>
          <a:lstStyle/>
          <a:p>
            <a:r>
              <a:rPr lang="fr-FR" dirty="0">
                <a:hlinkClick r:id="rId3" action="ppaction://hlinksldjump"/>
              </a:rPr>
              <a:t>Retour à l’index</a:t>
            </a:r>
            <a:endParaRPr lang="fr-F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36E3055-A5F6-2FFD-AAD9-1D245E250B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71"/>
            <a:ext cx="5764530" cy="4317365"/>
          </a:xfrm>
          <a:prstGeom prst="rect">
            <a:avLst/>
          </a:prstGeom>
          <a:noFill/>
          <a:ln>
            <a:noFill/>
          </a:ln>
        </p:spPr>
      </p:pic>
      <p:pic>
        <p:nvPicPr>
          <p:cNvPr id="3" name="Image 2">
            <a:extLst>
              <a:ext uri="{FF2B5EF4-FFF2-40B4-BE49-F238E27FC236}">
                <a16:creationId xmlns:a16="http://schemas.microsoft.com/office/drawing/2014/main" id="{EAF28DCB-1E62-0B76-70B9-990A223EEF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957" y="4360907"/>
            <a:ext cx="5764530" cy="4317365"/>
          </a:xfrm>
          <a:prstGeom prst="rect">
            <a:avLst/>
          </a:prstGeom>
          <a:noFill/>
          <a:ln>
            <a:noFill/>
          </a:ln>
        </p:spPr>
      </p:pic>
      <p:sp>
        <p:nvSpPr>
          <p:cNvPr id="4" name="ZoneTexte 3">
            <a:extLst>
              <a:ext uri="{FF2B5EF4-FFF2-40B4-BE49-F238E27FC236}">
                <a16:creationId xmlns:a16="http://schemas.microsoft.com/office/drawing/2014/main" id="{FF45A2B3-2392-F0E3-C623-AEE465B7808B}"/>
              </a:ext>
            </a:extLst>
          </p:cNvPr>
          <p:cNvSpPr txBox="1"/>
          <p:nvPr/>
        </p:nvSpPr>
        <p:spPr>
          <a:xfrm>
            <a:off x="165100" y="8772723"/>
            <a:ext cx="8167007" cy="307777"/>
          </a:xfrm>
          <a:prstGeom prst="rect">
            <a:avLst/>
          </a:prstGeom>
          <a:noFill/>
        </p:spPr>
        <p:txBody>
          <a:bodyPr wrap="square" rtlCol="0">
            <a:spAutoFit/>
          </a:bodyPr>
          <a:lstStyle/>
          <a:p>
            <a:r>
              <a:rPr lang="fr-FR" sz="1400" b="1" dirty="0"/>
              <a:t>SB4 </a:t>
            </a:r>
            <a:r>
              <a:rPr lang="fr-FR" sz="1400" b="1" dirty="0" err="1"/>
              <a:t>Bakwas</a:t>
            </a:r>
            <a:r>
              <a:rPr lang="fr-FR" sz="1400" b="1" dirty="0"/>
              <a:t> (dessins Damien RAYNAL avec </a:t>
            </a:r>
            <a:r>
              <a:rPr lang="fr-FR" sz="1400" b="1" dirty="0" err="1"/>
              <a:t>Turbocad</a:t>
            </a:r>
            <a:r>
              <a:rPr lang="fr-FR" sz="1400" b="1" dirty="0"/>
              <a:t> 3D)</a:t>
            </a:r>
          </a:p>
        </p:txBody>
      </p:sp>
    </p:spTree>
    <p:extLst>
      <p:ext uri="{BB962C8B-B14F-4D97-AF65-F5344CB8AC3E}">
        <p14:creationId xmlns:p14="http://schemas.microsoft.com/office/powerpoint/2010/main" val="3775170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98500" y="655321"/>
            <a:ext cx="8422336" cy="8089138"/>
          </a:xfrm>
          <a:prstGeom prst="rect">
            <a:avLst/>
          </a:prstGeom>
        </p:spPr>
        <p:txBody>
          <a:bodyPr vert="horz" wrap="square" lIns="0" tIns="12065" rIns="0" bIns="0" rtlCol="0">
            <a:spAutoFit/>
          </a:bodyPr>
          <a:lstStyle/>
          <a:p>
            <a:pPr marL="12700" marR="5715" algn="ctr">
              <a:lnSpc>
                <a:spcPct val="110100"/>
              </a:lnSpc>
              <a:spcBef>
                <a:spcPts val="95"/>
              </a:spcBef>
            </a:pPr>
            <a:r>
              <a:rPr lang="fr-FR" sz="2400" b="1" dirty="0">
                <a:uFill>
                  <a:solidFill>
                    <a:srgbClr val="000000"/>
                  </a:solidFill>
                </a:uFill>
                <a:latin typeface="Arial"/>
                <a:cs typeface="Arial"/>
              </a:rPr>
              <a:t>Ravine</a:t>
            </a:r>
            <a:r>
              <a:rPr lang="fr-FR" sz="2400" b="1" spc="-20" dirty="0">
                <a:uFill>
                  <a:solidFill>
                    <a:srgbClr val="000000"/>
                  </a:solidFill>
                </a:uFill>
                <a:latin typeface="Arial"/>
                <a:cs typeface="Arial"/>
              </a:rPr>
              <a:t> </a:t>
            </a:r>
            <a:r>
              <a:rPr lang="fr-FR" sz="2400" b="1" dirty="0" err="1">
                <a:uFill>
                  <a:solidFill>
                    <a:srgbClr val="000000"/>
                  </a:solidFill>
                </a:uFill>
                <a:latin typeface="Arial"/>
                <a:cs typeface="Arial"/>
              </a:rPr>
              <a:t>Maurepos</a:t>
            </a:r>
            <a:endParaRPr lang="fr-FR" sz="2400" b="1" dirty="0">
              <a:uFill>
                <a:solidFill>
                  <a:srgbClr val="000000"/>
                </a:solidFill>
              </a:uFill>
              <a:latin typeface="Arial"/>
              <a:cs typeface="Arial"/>
            </a:endParaRPr>
          </a:p>
          <a:p>
            <a:pPr marL="12700" marR="5715" algn="just">
              <a:lnSpc>
                <a:spcPct val="110100"/>
              </a:lnSpc>
              <a:spcBef>
                <a:spcPts val="95"/>
              </a:spcBef>
            </a:pPr>
            <a:endParaRPr lang="fr-FR" sz="2000" b="1" dirty="0">
              <a:latin typeface="Arial"/>
              <a:cs typeface="Arial"/>
            </a:endParaRPr>
          </a:p>
          <a:p>
            <a:pPr marL="12700" marR="5715" algn="just">
              <a:lnSpc>
                <a:spcPct val="110100"/>
              </a:lnSpc>
              <a:spcBef>
                <a:spcPts val="95"/>
              </a:spcBef>
            </a:pPr>
            <a:r>
              <a:rPr sz="1400" dirty="0">
                <a:latin typeface="Arial"/>
                <a:cs typeface="Arial"/>
              </a:rPr>
              <a:t>La</a:t>
            </a:r>
            <a:r>
              <a:rPr sz="1400" spc="95" dirty="0">
                <a:latin typeface="Arial"/>
                <a:cs typeface="Arial"/>
              </a:rPr>
              <a:t> </a:t>
            </a:r>
            <a:r>
              <a:rPr sz="1400" dirty="0">
                <a:latin typeface="Arial"/>
                <a:cs typeface="Arial"/>
              </a:rPr>
              <a:t>ravine</a:t>
            </a:r>
            <a:r>
              <a:rPr sz="1400" spc="110" dirty="0">
                <a:latin typeface="Arial"/>
                <a:cs typeface="Arial"/>
              </a:rPr>
              <a:t> </a:t>
            </a:r>
            <a:r>
              <a:rPr sz="1400" dirty="0" err="1">
                <a:latin typeface="Arial"/>
                <a:cs typeface="Arial"/>
              </a:rPr>
              <a:t>Maurepos</a:t>
            </a:r>
            <a:r>
              <a:rPr lang="fr-FR" sz="1400" dirty="0">
                <a:latin typeface="Arial"/>
                <a:cs typeface="Arial"/>
              </a:rPr>
              <a:t> (parfois orthographiée Monrepos)</a:t>
            </a:r>
            <a:r>
              <a:rPr sz="1400" spc="120" dirty="0">
                <a:latin typeface="Arial"/>
                <a:cs typeface="Arial"/>
              </a:rPr>
              <a:t> </a:t>
            </a:r>
            <a:r>
              <a:rPr sz="1400" dirty="0">
                <a:latin typeface="Arial"/>
                <a:cs typeface="Arial"/>
              </a:rPr>
              <a:t>est</a:t>
            </a:r>
            <a:r>
              <a:rPr sz="1400" spc="110" dirty="0">
                <a:latin typeface="Arial"/>
                <a:cs typeface="Arial"/>
              </a:rPr>
              <a:t> </a:t>
            </a:r>
            <a:r>
              <a:rPr sz="1400" dirty="0">
                <a:latin typeface="Arial"/>
                <a:cs typeface="Arial"/>
              </a:rPr>
              <a:t>orientée</a:t>
            </a:r>
            <a:r>
              <a:rPr sz="1400" spc="114" dirty="0">
                <a:latin typeface="Arial"/>
                <a:cs typeface="Arial"/>
              </a:rPr>
              <a:t> </a:t>
            </a:r>
            <a:r>
              <a:rPr sz="1400" spc="-10" dirty="0">
                <a:latin typeface="Arial"/>
                <a:cs typeface="Arial"/>
              </a:rPr>
              <a:t>sud-</a:t>
            </a:r>
            <a:r>
              <a:rPr sz="1400" dirty="0">
                <a:latin typeface="Arial"/>
                <a:cs typeface="Arial"/>
              </a:rPr>
              <a:t>nord,</a:t>
            </a:r>
            <a:r>
              <a:rPr sz="1400" spc="120" dirty="0">
                <a:latin typeface="Arial"/>
                <a:cs typeface="Arial"/>
              </a:rPr>
              <a:t> </a:t>
            </a:r>
            <a:r>
              <a:rPr sz="1400" dirty="0">
                <a:latin typeface="Arial"/>
                <a:cs typeface="Arial"/>
              </a:rPr>
              <a:t>sur</a:t>
            </a:r>
            <a:r>
              <a:rPr sz="1400" spc="114" dirty="0">
                <a:latin typeface="Arial"/>
                <a:cs typeface="Arial"/>
              </a:rPr>
              <a:t> </a:t>
            </a:r>
            <a:r>
              <a:rPr sz="1400" dirty="0">
                <a:latin typeface="Arial"/>
                <a:cs typeface="Arial"/>
              </a:rPr>
              <a:t>le</a:t>
            </a:r>
            <a:r>
              <a:rPr sz="1400" spc="114" dirty="0">
                <a:latin typeface="Arial"/>
                <a:cs typeface="Arial"/>
              </a:rPr>
              <a:t> </a:t>
            </a:r>
            <a:r>
              <a:rPr sz="1400" dirty="0">
                <a:latin typeface="Arial"/>
                <a:cs typeface="Arial"/>
              </a:rPr>
              <a:t>pourtour</a:t>
            </a:r>
            <a:r>
              <a:rPr sz="1400" spc="120" dirty="0">
                <a:latin typeface="Arial"/>
                <a:cs typeface="Arial"/>
              </a:rPr>
              <a:t> </a:t>
            </a:r>
            <a:r>
              <a:rPr sz="1400" dirty="0">
                <a:latin typeface="Arial"/>
                <a:cs typeface="Arial"/>
              </a:rPr>
              <a:t>nord</a:t>
            </a:r>
            <a:r>
              <a:rPr sz="1400" spc="114" dirty="0">
                <a:latin typeface="Arial"/>
                <a:cs typeface="Arial"/>
              </a:rPr>
              <a:t> </a:t>
            </a:r>
            <a:r>
              <a:rPr sz="1400" dirty="0">
                <a:latin typeface="Arial"/>
                <a:cs typeface="Arial"/>
              </a:rPr>
              <a:t>du</a:t>
            </a:r>
            <a:r>
              <a:rPr sz="1400" spc="110" dirty="0">
                <a:latin typeface="Arial"/>
                <a:cs typeface="Arial"/>
              </a:rPr>
              <a:t> </a:t>
            </a:r>
            <a:r>
              <a:rPr sz="1400" dirty="0">
                <a:latin typeface="Arial"/>
                <a:cs typeface="Arial"/>
              </a:rPr>
              <a:t>plateau</a:t>
            </a:r>
            <a:r>
              <a:rPr sz="1400" spc="114" dirty="0">
                <a:latin typeface="Arial"/>
                <a:cs typeface="Arial"/>
              </a:rPr>
              <a:t> </a:t>
            </a:r>
            <a:r>
              <a:rPr sz="1400" dirty="0">
                <a:latin typeface="Arial"/>
                <a:cs typeface="Arial"/>
              </a:rPr>
              <a:t>des</a:t>
            </a:r>
            <a:r>
              <a:rPr sz="1400" spc="114" dirty="0">
                <a:latin typeface="Arial"/>
                <a:cs typeface="Arial"/>
              </a:rPr>
              <a:t> </a:t>
            </a:r>
            <a:r>
              <a:rPr sz="1400" spc="-10" dirty="0">
                <a:latin typeface="Arial"/>
                <a:cs typeface="Arial"/>
              </a:rPr>
              <a:t>Rochelois. </a:t>
            </a:r>
            <a:r>
              <a:rPr sz="1400" dirty="0">
                <a:latin typeface="Arial"/>
                <a:cs typeface="Arial"/>
              </a:rPr>
              <a:t>Son</a:t>
            </a:r>
            <a:r>
              <a:rPr sz="1400" spc="180" dirty="0">
                <a:latin typeface="Arial"/>
                <a:cs typeface="Arial"/>
              </a:rPr>
              <a:t> </a:t>
            </a:r>
            <a:r>
              <a:rPr sz="1400" dirty="0">
                <a:latin typeface="Arial"/>
                <a:cs typeface="Arial"/>
              </a:rPr>
              <a:t>bassin</a:t>
            </a:r>
            <a:r>
              <a:rPr sz="1400" spc="185" dirty="0">
                <a:latin typeface="Arial"/>
                <a:cs typeface="Arial"/>
              </a:rPr>
              <a:t> </a:t>
            </a:r>
            <a:r>
              <a:rPr sz="1400" dirty="0">
                <a:latin typeface="Arial"/>
                <a:cs typeface="Arial"/>
              </a:rPr>
              <a:t>versant</a:t>
            </a:r>
            <a:r>
              <a:rPr sz="1400" spc="180" dirty="0">
                <a:latin typeface="Arial"/>
                <a:cs typeface="Arial"/>
              </a:rPr>
              <a:t> </a:t>
            </a:r>
            <a:r>
              <a:rPr sz="1400" dirty="0">
                <a:latin typeface="Arial"/>
                <a:cs typeface="Arial"/>
              </a:rPr>
              <a:t>rassemble</a:t>
            </a:r>
            <a:r>
              <a:rPr sz="1400" spc="185" dirty="0">
                <a:latin typeface="Arial"/>
                <a:cs typeface="Arial"/>
              </a:rPr>
              <a:t> </a:t>
            </a:r>
            <a:r>
              <a:rPr sz="1400" dirty="0">
                <a:latin typeface="Arial"/>
                <a:cs typeface="Arial"/>
              </a:rPr>
              <a:t>les</a:t>
            </a:r>
            <a:r>
              <a:rPr sz="1400" spc="190" dirty="0">
                <a:latin typeface="Arial"/>
                <a:cs typeface="Arial"/>
              </a:rPr>
              <a:t> </a:t>
            </a:r>
            <a:r>
              <a:rPr sz="1400" dirty="0">
                <a:latin typeface="Arial"/>
                <a:cs typeface="Arial"/>
              </a:rPr>
              <a:t>eaux</a:t>
            </a:r>
            <a:r>
              <a:rPr sz="1400" spc="170" dirty="0">
                <a:latin typeface="Arial"/>
                <a:cs typeface="Arial"/>
              </a:rPr>
              <a:t> </a:t>
            </a:r>
            <a:r>
              <a:rPr sz="1400" dirty="0">
                <a:latin typeface="Arial"/>
                <a:cs typeface="Arial"/>
              </a:rPr>
              <a:t>qui</a:t>
            </a:r>
            <a:r>
              <a:rPr sz="1400" spc="180" dirty="0">
                <a:latin typeface="Arial"/>
                <a:cs typeface="Arial"/>
              </a:rPr>
              <a:t> </a:t>
            </a:r>
            <a:r>
              <a:rPr sz="1400" dirty="0">
                <a:latin typeface="Arial"/>
                <a:cs typeface="Arial"/>
              </a:rPr>
              <a:t>se</a:t>
            </a:r>
            <a:r>
              <a:rPr sz="1400" spc="170" dirty="0">
                <a:latin typeface="Arial"/>
                <a:cs typeface="Arial"/>
              </a:rPr>
              <a:t> </a:t>
            </a:r>
            <a:r>
              <a:rPr sz="1400" dirty="0">
                <a:latin typeface="Arial"/>
                <a:cs typeface="Arial"/>
              </a:rPr>
              <a:t>dirigent</a:t>
            </a:r>
            <a:r>
              <a:rPr sz="1400" spc="195" dirty="0">
                <a:latin typeface="Arial"/>
                <a:cs typeface="Arial"/>
              </a:rPr>
              <a:t> </a:t>
            </a:r>
            <a:r>
              <a:rPr sz="1400" dirty="0">
                <a:latin typeface="Arial"/>
                <a:cs typeface="Arial"/>
              </a:rPr>
              <a:t>vers</a:t>
            </a:r>
            <a:r>
              <a:rPr sz="1400" spc="175" dirty="0">
                <a:latin typeface="Arial"/>
                <a:cs typeface="Arial"/>
              </a:rPr>
              <a:t> </a:t>
            </a:r>
            <a:r>
              <a:rPr sz="1400" dirty="0">
                <a:latin typeface="Arial"/>
                <a:cs typeface="Arial"/>
              </a:rPr>
              <a:t>Cholette,</a:t>
            </a:r>
            <a:r>
              <a:rPr sz="1400" spc="180" dirty="0">
                <a:latin typeface="Arial"/>
                <a:cs typeface="Arial"/>
              </a:rPr>
              <a:t> </a:t>
            </a:r>
            <a:r>
              <a:rPr sz="1400" dirty="0">
                <a:latin typeface="Arial"/>
                <a:cs typeface="Arial"/>
              </a:rPr>
              <a:t>puis</a:t>
            </a:r>
            <a:r>
              <a:rPr sz="1400" spc="215" dirty="0">
                <a:latin typeface="Arial"/>
                <a:cs typeface="Arial"/>
              </a:rPr>
              <a:t> </a:t>
            </a:r>
            <a:r>
              <a:rPr sz="1400" dirty="0">
                <a:latin typeface="Arial"/>
                <a:cs typeface="Arial"/>
              </a:rPr>
              <a:t>vers</a:t>
            </a:r>
            <a:r>
              <a:rPr sz="1400" spc="180" dirty="0">
                <a:latin typeface="Arial"/>
                <a:cs typeface="Arial"/>
              </a:rPr>
              <a:t> </a:t>
            </a:r>
            <a:r>
              <a:rPr sz="1400" dirty="0">
                <a:latin typeface="Arial"/>
                <a:cs typeface="Arial"/>
              </a:rPr>
              <a:t>la</a:t>
            </a:r>
            <a:r>
              <a:rPr sz="1400" spc="190" dirty="0">
                <a:latin typeface="Arial"/>
                <a:cs typeface="Arial"/>
              </a:rPr>
              <a:t> </a:t>
            </a:r>
            <a:r>
              <a:rPr sz="1400" spc="-10" dirty="0">
                <a:latin typeface="Arial"/>
                <a:cs typeface="Arial"/>
              </a:rPr>
              <a:t>plaine </a:t>
            </a:r>
            <a:r>
              <a:rPr sz="1400" dirty="0">
                <a:latin typeface="Arial"/>
                <a:cs typeface="Arial"/>
              </a:rPr>
              <a:t>côtière de</a:t>
            </a:r>
            <a:r>
              <a:rPr sz="1400" spc="10" dirty="0">
                <a:latin typeface="Arial"/>
                <a:cs typeface="Arial"/>
              </a:rPr>
              <a:t> </a:t>
            </a:r>
            <a:r>
              <a:rPr sz="1400" dirty="0">
                <a:latin typeface="Arial"/>
                <a:cs typeface="Arial"/>
              </a:rPr>
              <a:t>Dupuy à</a:t>
            </a:r>
            <a:r>
              <a:rPr sz="1400" spc="5" dirty="0">
                <a:latin typeface="Arial"/>
                <a:cs typeface="Arial"/>
              </a:rPr>
              <a:t> </a:t>
            </a:r>
            <a:r>
              <a:rPr sz="1400" dirty="0">
                <a:latin typeface="Arial"/>
                <a:cs typeface="Arial"/>
              </a:rPr>
              <a:t>proximité de</a:t>
            </a:r>
            <a:r>
              <a:rPr sz="1400" spc="10" dirty="0">
                <a:latin typeface="Arial"/>
                <a:cs typeface="Arial"/>
              </a:rPr>
              <a:t> </a:t>
            </a:r>
            <a:r>
              <a:rPr sz="1400" dirty="0">
                <a:latin typeface="Arial"/>
                <a:cs typeface="Arial"/>
              </a:rPr>
              <a:t>Petite</a:t>
            </a:r>
            <a:r>
              <a:rPr sz="1400" spc="10" dirty="0">
                <a:latin typeface="Arial"/>
                <a:cs typeface="Arial"/>
              </a:rPr>
              <a:t> </a:t>
            </a:r>
            <a:r>
              <a:rPr sz="1400" dirty="0">
                <a:latin typeface="Arial"/>
                <a:cs typeface="Arial"/>
              </a:rPr>
              <a:t>Rivière de Nippes.</a:t>
            </a:r>
            <a:r>
              <a:rPr sz="1400" spc="25" dirty="0">
                <a:latin typeface="Arial"/>
                <a:cs typeface="Arial"/>
              </a:rPr>
              <a:t> </a:t>
            </a:r>
            <a:r>
              <a:rPr sz="1400" dirty="0">
                <a:latin typeface="Arial"/>
                <a:cs typeface="Arial"/>
              </a:rPr>
              <a:t>La ravine</a:t>
            </a:r>
            <a:r>
              <a:rPr sz="1400" spc="10" dirty="0">
                <a:latin typeface="Arial"/>
                <a:cs typeface="Arial"/>
              </a:rPr>
              <a:t> </a:t>
            </a:r>
            <a:r>
              <a:rPr sz="1400" dirty="0">
                <a:latin typeface="Arial"/>
                <a:cs typeface="Arial"/>
              </a:rPr>
              <a:t>sépare</a:t>
            </a:r>
            <a:r>
              <a:rPr sz="1400" spc="20" dirty="0">
                <a:latin typeface="Arial"/>
                <a:cs typeface="Arial"/>
              </a:rPr>
              <a:t> </a:t>
            </a:r>
            <a:r>
              <a:rPr sz="1400" dirty="0">
                <a:latin typeface="Arial"/>
                <a:cs typeface="Arial"/>
              </a:rPr>
              <a:t>l’habitation</a:t>
            </a:r>
            <a:r>
              <a:rPr sz="1400" spc="10" dirty="0">
                <a:latin typeface="Arial"/>
                <a:cs typeface="Arial"/>
              </a:rPr>
              <a:t> </a:t>
            </a:r>
            <a:r>
              <a:rPr sz="1400" spc="-10" dirty="0">
                <a:latin typeface="Arial"/>
                <a:cs typeface="Arial"/>
              </a:rPr>
              <a:t>Catin </a:t>
            </a:r>
            <a:r>
              <a:rPr sz="1400" dirty="0">
                <a:latin typeface="Arial"/>
                <a:cs typeface="Arial"/>
              </a:rPr>
              <a:t>à</a:t>
            </a:r>
            <a:r>
              <a:rPr sz="1400" spc="-30" dirty="0">
                <a:latin typeface="Arial"/>
                <a:cs typeface="Arial"/>
              </a:rPr>
              <a:t> </a:t>
            </a:r>
            <a:r>
              <a:rPr sz="1400" dirty="0">
                <a:latin typeface="Arial"/>
                <a:cs typeface="Arial"/>
              </a:rPr>
              <a:t>l’ouest</a:t>
            </a:r>
            <a:r>
              <a:rPr sz="1400" spc="-15" dirty="0">
                <a:latin typeface="Arial"/>
                <a:cs typeface="Arial"/>
              </a:rPr>
              <a:t> </a:t>
            </a:r>
            <a:r>
              <a:rPr sz="1400" dirty="0">
                <a:latin typeface="Arial"/>
                <a:cs typeface="Arial"/>
              </a:rPr>
              <a:t>de</a:t>
            </a:r>
            <a:r>
              <a:rPr sz="1400" spc="-30" dirty="0">
                <a:latin typeface="Arial"/>
                <a:cs typeface="Arial"/>
              </a:rPr>
              <a:t> </a:t>
            </a:r>
            <a:r>
              <a:rPr sz="1400" dirty="0">
                <a:latin typeface="Arial"/>
                <a:cs typeface="Arial"/>
              </a:rPr>
              <a:t>l’habitation</a:t>
            </a:r>
            <a:r>
              <a:rPr sz="1400" spc="-30" dirty="0">
                <a:latin typeface="Arial"/>
                <a:cs typeface="Arial"/>
              </a:rPr>
              <a:t> </a:t>
            </a:r>
            <a:r>
              <a:rPr sz="1400" dirty="0">
                <a:latin typeface="Arial"/>
                <a:cs typeface="Arial"/>
              </a:rPr>
              <a:t>Maurepos</a:t>
            </a:r>
            <a:r>
              <a:rPr sz="1400" spc="-25" dirty="0">
                <a:latin typeface="Arial"/>
                <a:cs typeface="Arial"/>
              </a:rPr>
              <a:t> </a:t>
            </a:r>
            <a:r>
              <a:rPr sz="1400" dirty="0">
                <a:latin typeface="Arial"/>
                <a:cs typeface="Arial"/>
              </a:rPr>
              <a:t>à</a:t>
            </a:r>
            <a:r>
              <a:rPr sz="1400" spc="-20" dirty="0">
                <a:latin typeface="Arial"/>
                <a:cs typeface="Arial"/>
              </a:rPr>
              <a:t> </a:t>
            </a:r>
            <a:r>
              <a:rPr sz="1400" dirty="0">
                <a:latin typeface="Arial"/>
                <a:cs typeface="Arial"/>
              </a:rPr>
              <a:t>l’est.</a:t>
            </a:r>
            <a:r>
              <a:rPr sz="1400" spc="-10" dirty="0">
                <a:latin typeface="Arial"/>
                <a:cs typeface="Arial"/>
              </a:rPr>
              <a:t> </a:t>
            </a:r>
            <a:r>
              <a:rPr sz="1400" dirty="0">
                <a:latin typeface="Arial"/>
                <a:cs typeface="Arial"/>
              </a:rPr>
              <a:t>En</a:t>
            </a:r>
            <a:r>
              <a:rPr sz="1400" spc="-30" dirty="0">
                <a:latin typeface="Arial"/>
                <a:cs typeface="Arial"/>
              </a:rPr>
              <a:t> </a:t>
            </a:r>
            <a:r>
              <a:rPr sz="1400" dirty="0">
                <a:latin typeface="Arial"/>
                <a:cs typeface="Arial"/>
              </a:rPr>
              <a:t>tête</a:t>
            </a:r>
            <a:r>
              <a:rPr sz="1400" spc="-30" dirty="0">
                <a:latin typeface="Arial"/>
                <a:cs typeface="Arial"/>
              </a:rPr>
              <a:t> </a:t>
            </a:r>
            <a:r>
              <a:rPr sz="1400" dirty="0">
                <a:latin typeface="Arial"/>
                <a:cs typeface="Arial"/>
              </a:rPr>
              <a:t>de</a:t>
            </a:r>
            <a:r>
              <a:rPr sz="1400" spc="-25" dirty="0">
                <a:latin typeface="Arial"/>
                <a:cs typeface="Arial"/>
              </a:rPr>
              <a:t> </a:t>
            </a:r>
            <a:r>
              <a:rPr sz="1400" dirty="0">
                <a:latin typeface="Arial"/>
                <a:cs typeface="Arial"/>
              </a:rPr>
              <a:t>ravine,</a:t>
            </a:r>
            <a:r>
              <a:rPr sz="1400" spc="-10" dirty="0">
                <a:latin typeface="Arial"/>
                <a:cs typeface="Arial"/>
              </a:rPr>
              <a:t> </a:t>
            </a:r>
            <a:r>
              <a:rPr sz="1400" dirty="0">
                <a:latin typeface="Arial"/>
                <a:cs typeface="Arial"/>
              </a:rPr>
              <a:t>l’altitude</a:t>
            </a:r>
            <a:r>
              <a:rPr sz="1400" spc="-30" dirty="0">
                <a:latin typeface="Arial"/>
                <a:cs typeface="Arial"/>
              </a:rPr>
              <a:t> </a:t>
            </a:r>
            <a:r>
              <a:rPr sz="1400" dirty="0">
                <a:latin typeface="Arial"/>
                <a:cs typeface="Arial"/>
              </a:rPr>
              <a:t>est</a:t>
            </a:r>
            <a:r>
              <a:rPr sz="1400" spc="-25" dirty="0">
                <a:latin typeface="Arial"/>
                <a:cs typeface="Arial"/>
              </a:rPr>
              <a:t> </a:t>
            </a:r>
            <a:r>
              <a:rPr sz="1400" dirty="0">
                <a:latin typeface="Arial"/>
                <a:cs typeface="Arial"/>
              </a:rPr>
              <a:t>de</a:t>
            </a:r>
            <a:r>
              <a:rPr sz="1400" spc="-15" dirty="0">
                <a:latin typeface="Arial"/>
                <a:cs typeface="Arial"/>
              </a:rPr>
              <a:t> </a:t>
            </a:r>
            <a:r>
              <a:rPr sz="1400" spc="-10" dirty="0">
                <a:latin typeface="Arial"/>
                <a:cs typeface="Arial"/>
              </a:rPr>
              <a:t>945m.</a:t>
            </a:r>
            <a:endParaRPr sz="1400" dirty="0">
              <a:latin typeface="Arial"/>
              <a:cs typeface="Arial"/>
            </a:endParaRPr>
          </a:p>
          <a:p>
            <a:pPr>
              <a:lnSpc>
                <a:spcPct val="100000"/>
              </a:lnSpc>
            </a:pPr>
            <a:endParaRPr sz="1400" dirty="0">
              <a:latin typeface="Arial"/>
              <a:cs typeface="Arial"/>
            </a:endParaRPr>
          </a:p>
          <a:p>
            <a:pPr marL="1910080" marR="804545" indent="-1104265">
              <a:lnSpc>
                <a:spcPts val="1260"/>
              </a:lnSpc>
              <a:spcBef>
                <a:spcPts val="5"/>
              </a:spcBef>
            </a:pPr>
            <a:r>
              <a:rPr sz="1400" b="1" u="sng" dirty="0">
                <a:uFill>
                  <a:solidFill>
                    <a:srgbClr val="000000"/>
                  </a:solidFill>
                </a:uFill>
                <a:latin typeface="Arial"/>
                <a:cs typeface="Arial"/>
              </a:rPr>
              <a:t>Aménagement</a:t>
            </a:r>
            <a:r>
              <a:rPr sz="1400" b="1" u="sng" spc="-15" dirty="0">
                <a:uFill>
                  <a:solidFill>
                    <a:srgbClr val="000000"/>
                  </a:solidFill>
                </a:uFill>
                <a:latin typeface="Arial"/>
                <a:cs typeface="Arial"/>
              </a:rPr>
              <a:t> </a:t>
            </a:r>
            <a:r>
              <a:rPr sz="1400" b="1" u="sng" dirty="0">
                <a:uFill>
                  <a:solidFill>
                    <a:srgbClr val="000000"/>
                  </a:solidFill>
                </a:uFill>
                <a:latin typeface="Arial"/>
                <a:cs typeface="Arial"/>
              </a:rPr>
              <a:t>de</a:t>
            </a:r>
            <a:r>
              <a:rPr sz="1400" b="1" u="sng" spc="-25" dirty="0">
                <a:uFill>
                  <a:solidFill>
                    <a:srgbClr val="000000"/>
                  </a:solidFill>
                </a:uFill>
                <a:latin typeface="Arial"/>
                <a:cs typeface="Arial"/>
              </a:rPr>
              <a:t> </a:t>
            </a:r>
            <a:r>
              <a:rPr sz="1400" b="1" u="sng" dirty="0">
                <a:uFill>
                  <a:solidFill>
                    <a:srgbClr val="000000"/>
                  </a:solidFill>
                </a:uFill>
                <a:latin typeface="Arial"/>
                <a:cs typeface="Arial"/>
              </a:rPr>
              <a:t>la</a:t>
            </a:r>
            <a:r>
              <a:rPr sz="1400" b="1" u="sng" spc="-30" dirty="0">
                <a:uFill>
                  <a:solidFill>
                    <a:srgbClr val="000000"/>
                  </a:solidFill>
                </a:uFill>
                <a:latin typeface="Arial"/>
                <a:cs typeface="Arial"/>
              </a:rPr>
              <a:t> </a:t>
            </a:r>
            <a:r>
              <a:rPr sz="1400" b="1" u="sng" dirty="0">
                <a:uFill>
                  <a:solidFill>
                    <a:srgbClr val="000000"/>
                  </a:solidFill>
                </a:uFill>
                <a:latin typeface="Arial"/>
                <a:cs typeface="Arial"/>
              </a:rPr>
              <a:t>tête</a:t>
            </a:r>
            <a:r>
              <a:rPr sz="1400" b="1" u="sng" spc="-30" dirty="0">
                <a:uFill>
                  <a:solidFill>
                    <a:srgbClr val="000000"/>
                  </a:solidFill>
                </a:uFill>
                <a:latin typeface="Arial"/>
                <a:cs typeface="Arial"/>
              </a:rPr>
              <a:t> </a:t>
            </a:r>
            <a:r>
              <a:rPr sz="1400" b="1" u="sng" dirty="0">
                <a:uFill>
                  <a:solidFill>
                    <a:srgbClr val="000000"/>
                  </a:solidFill>
                </a:uFill>
                <a:latin typeface="Arial"/>
                <a:cs typeface="Arial"/>
              </a:rPr>
              <a:t>de</a:t>
            </a:r>
            <a:r>
              <a:rPr sz="1400" b="1" u="sng" spc="-30" dirty="0">
                <a:uFill>
                  <a:solidFill>
                    <a:srgbClr val="000000"/>
                  </a:solidFill>
                </a:uFill>
                <a:latin typeface="Arial"/>
                <a:cs typeface="Arial"/>
              </a:rPr>
              <a:t> </a:t>
            </a:r>
            <a:r>
              <a:rPr sz="1400" b="1" u="sng" dirty="0">
                <a:uFill>
                  <a:solidFill>
                    <a:srgbClr val="000000"/>
                  </a:solidFill>
                </a:uFill>
                <a:latin typeface="Arial"/>
                <a:cs typeface="Arial"/>
              </a:rPr>
              <a:t>ravine</a:t>
            </a:r>
            <a:r>
              <a:rPr sz="1400" b="1" u="sng" spc="-20" dirty="0">
                <a:uFill>
                  <a:solidFill>
                    <a:srgbClr val="000000"/>
                  </a:solidFill>
                </a:uFill>
                <a:latin typeface="Arial"/>
                <a:cs typeface="Arial"/>
              </a:rPr>
              <a:t> </a:t>
            </a:r>
            <a:r>
              <a:rPr sz="1400" b="1" u="sng" dirty="0">
                <a:uFill>
                  <a:solidFill>
                    <a:srgbClr val="000000"/>
                  </a:solidFill>
                </a:uFill>
                <a:latin typeface="Arial"/>
                <a:cs typeface="Arial"/>
              </a:rPr>
              <a:t>Maurepos</a:t>
            </a:r>
            <a:r>
              <a:rPr sz="1400" b="1" u="sng" spc="-30" dirty="0">
                <a:uFill>
                  <a:solidFill>
                    <a:srgbClr val="000000"/>
                  </a:solidFill>
                </a:uFill>
                <a:latin typeface="Arial"/>
                <a:cs typeface="Arial"/>
              </a:rPr>
              <a:t> </a:t>
            </a:r>
            <a:r>
              <a:rPr sz="1400" b="1" u="sng" dirty="0">
                <a:uFill>
                  <a:solidFill>
                    <a:srgbClr val="000000"/>
                  </a:solidFill>
                </a:uFill>
                <a:latin typeface="Arial"/>
                <a:cs typeface="Arial"/>
              </a:rPr>
              <a:t>réalisé</a:t>
            </a:r>
            <a:r>
              <a:rPr sz="1400" b="1" u="sng" spc="-20" dirty="0">
                <a:uFill>
                  <a:solidFill>
                    <a:srgbClr val="000000"/>
                  </a:solidFill>
                </a:uFill>
                <a:latin typeface="Arial"/>
                <a:cs typeface="Arial"/>
              </a:rPr>
              <a:t> </a:t>
            </a:r>
            <a:r>
              <a:rPr sz="1400" b="1" u="sng" dirty="0">
                <a:uFill>
                  <a:solidFill>
                    <a:srgbClr val="000000"/>
                  </a:solidFill>
                </a:uFill>
                <a:latin typeface="Arial"/>
                <a:cs typeface="Arial"/>
              </a:rPr>
              <a:t>par</a:t>
            </a:r>
            <a:r>
              <a:rPr sz="1400" b="1" u="sng" spc="-15" dirty="0">
                <a:uFill>
                  <a:solidFill>
                    <a:srgbClr val="000000"/>
                  </a:solidFill>
                </a:uFill>
                <a:latin typeface="Arial"/>
                <a:cs typeface="Arial"/>
              </a:rPr>
              <a:t> </a:t>
            </a:r>
            <a:r>
              <a:rPr sz="1400" b="1" u="sng" dirty="0">
                <a:uFill>
                  <a:solidFill>
                    <a:srgbClr val="000000"/>
                  </a:solidFill>
                </a:uFill>
                <a:latin typeface="Arial"/>
                <a:cs typeface="Arial"/>
              </a:rPr>
              <a:t>SOS</a:t>
            </a:r>
            <a:r>
              <a:rPr lang="fr-FR" sz="1400" b="1" u="sng" spc="-15" dirty="0">
                <a:uFill>
                  <a:solidFill>
                    <a:srgbClr val="000000"/>
                  </a:solidFill>
                </a:uFill>
                <a:latin typeface="Arial"/>
                <a:cs typeface="Arial"/>
              </a:rPr>
              <a:t>-</a:t>
            </a:r>
            <a:r>
              <a:rPr sz="1400" b="1" u="sng" spc="-20" dirty="0">
                <a:uFill>
                  <a:solidFill>
                    <a:srgbClr val="000000"/>
                  </a:solidFill>
                </a:uFill>
                <a:latin typeface="Arial"/>
                <a:cs typeface="Arial"/>
              </a:rPr>
              <a:t>ESF,</a:t>
            </a:r>
            <a:r>
              <a:rPr sz="1400" b="1" spc="-20" dirty="0">
                <a:latin typeface="Arial"/>
                <a:cs typeface="Arial"/>
              </a:rPr>
              <a:t> </a:t>
            </a:r>
            <a:r>
              <a:rPr sz="1400" b="1" u="sng" dirty="0">
                <a:uFill>
                  <a:solidFill>
                    <a:srgbClr val="000000"/>
                  </a:solidFill>
                </a:uFill>
                <a:latin typeface="Arial"/>
                <a:cs typeface="Arial"/>
              </a:rPr>
              <a:t>de</a:t>
            </a:r>
            <a:r>
              <a:rPr sz="1400" b="1" u="sng" spc="-20" dirty="0">
                <a:uFill>
                  <a:solidFill>
                    <a:srgbClr val="000000"/>
                  </a:solidFill>
                </a:uFill>
                <a:latin typeface="Arial"/>
                <a:cs typeface="Arial"/>
              </a:rPr>
              <a:t> </a:t>
            </a:r>
            <a:r>
              <a:rPr sz="1400" b="1" u="sng" dirty="0">
                <a:uFill>
                  <a:solidFill>
                    <a:srgbClr val="000000"/>
                  </a:solidFill>
                </a:uFill>
                <a:latin typeface="Arial"/>
                <a:cs typeface="Arial"/>
              </a:rPr>
              <a:t>décembre</a:t>
            </a:r>
            <a:r>
              <a:rPr sz="1400" b="1" u="sng" spc="-15" dirty="0">
                <a:uFill>
                  <a:solidFill>
                    <a:srgbClr val="000000"/>
                  </a:solidFill>
                </a:uFill>
                <a:latin typeface="Arial"/>
                <a:cs typeface="Arial"/>
              </a:rPr>
              <a:t> </a:t>
            </a:r>
            <a:r>
              <a:rPr sz="1400" b="1" u="sng" dirty="0">
                <a:uFill>
                  <a:solidFill>
                    <a:srgbClr val="000000"/>
                  </a:solidFill>
                </a:uFill>
                <a:latin typeface="Arial"/>
                <a:cs typeface="Arial"/>
              </a:rPr>
              <a:t>2012</a:t>
            </a:r>
            <a:r>
              <a:rPr sz="1400" b="1" u="sng" spc="-25" dirty="0">
                <a:uFill>
                  <a:solidFill>
                    <a:srgbClr val="000000"/>
                  </a:solidFill>
                </a:uFill>
                <a:latin typeface="Arial"/>
                <a:cs typeface="Arial"/>
              </a:rPr>
              <a:t> </a:t>
            </a:r>
            <a:r>
              <a:rPr sz="1400" b="1" u="sng" dirty="0">
                <a:uFill>
                  <a:solidFill>
                    <a:srgbClr val="000000"/>
                  </a:solidFill>
                </a:uFill>
                <a:latin typeface="Arial"/>
                <a:cs typeface="Arial"/>
              </a:rPr>
              <a:t>à</a:t>
            </a:r>
            <a:r>
              <a:rPr sz="1400" b="1" u="sng" spc="-30" dirty="0">
                <a:uFill>
                  <a:solidFill>
                    <a:srgbClr val="000000"/>
                  </a:solidFill>
                </a:uFill>
                <a:latin typeface="Arial"/>
                <a:cs typeface="Arial"/>
              </a:rPr>
              <a:t> </a:t>
            </a:r>
            <a:r>
              <a:rPr sz="1400" b="1" u="sng" dirty="0" err="1">
                <a:uFill>
                  <a:solidFill>
                    <a:srgbClr val="000000"/>
                  </a:solidFill>
                </a:uFill>
                <a:latin typeface="Arial"/>
                <a:cs typeface="Arial"/>
              </a:rPr>
              <a:t>avril</a:t>
            </a:r>
            <a:r>
              <a:rPr sz="1400" b="1" u="sng" spc="-15" dirty="0">
                <a:uFill>
                  <a:solidFill>
                    <a:srgbClr val="000000"/>
                  </a:solidFill>
                </a:uFill>
                <a:latin typeface="Arial"/>
                <a:cs typeface="Arial"/>
              </a:rPr>
              <a:t> </a:t>
            </a:r>
            <a:r>
              <a:rPr sz="1400" b="1" u="sng" spc="-20" dirty="0">
                <a:uFill>
                  <a:solidFill>
                    <a:srgbClr val="000000"/>
                  </a:solidFill>
                </a:uFill>
                <a:latin typeface="Arial"/>
                <a:cs typeface="Arial"/>
              </a:rPr>
              <a:t>2014</a:t>
            </a:r>
            <a:endParaRPr sz="1400" b="1" dirty="0">
              <a:latin typeface="Arial"/>
              <a:cs typeface="Arial"/>
            </a:endParaRPr>
          </a:p>
          <a:p>
            <a:pPr>
              <a:lnSpc>
                <a:spcPct val="100000"/>
              </a:lnSpc>
              <a:spcBef>
                <a:spcPts val="55"/>
              </a:spcBef>
            </a:pPr>
            <a:endParaRPr sz="1400" dirty="0">
              <a:latin typeface="Arial"/>
              <a:cs typeface="Arial"/>
            </a:endParaRPr>
          </a:p>
          <a:p>
            <a:pPr marL="12700" marR="8890">
              <a:lnSpc>
                <a:spcPts val="1270"/>
              </a:lnSpc>
            </a:pPr>
            <a:r>
              <a:rPr sz="1400" dirty="0">
                <a:latin typeface="Arial"/>
                <a:cs typeface="Arial"/>
              </a:rPr>
              <a:t>Financement</a:t>
            </a:r>
            <a:r>
              <a:rPr sz="1400" spc="-20" dirty="0">
                <a:latin typeface="Arial"/>
                <a:cs typeface="Arial"/>
              </a:rPr>
              <a:t> </a:t>
            </a:r>
            <a:r>
              <a:rPr sz="1400" dirty="0">
                <a:latin typeface="Arial"/>
                <a:cs typeface="Arial"/>
              </a:rPr>
              <a:t>:</a:t>
            </a:r>
            <a:r>
              <a:rPr sz="1400" spc="114" dirty="0">
                <a:latin typeface="Arial"/>
                <a:cs typeface="Arial"/>
              </a:rPr>
              <a:t> </a:t>
            </a:r>
            <a:r>
              <a:rPr sz="1400" dirty="0">
                <a:latin typeface="Arial"/>
                <a:cs typeface="Arial"/>
              </a:rPr>
              <a:t>SCAC</a:t>
            </a:r>
            <a:r>
              <a:rPr sz="1400" spc="110" dirty="0">
                <a:latin typeface="Arial"/>
                <a:cs typeface="Arial"/>
              </a:rPr>
              <a:t> </a:t>
            </a:r>
            <a:r>
              <a:rPr sz="1400" dirty="0">
                <a:latin typeface="Arial"/>
                <a:cs typeface="Arial"/>
              </a:rPr>
              <a:t>Ambassade</a:t>
            </a:r>
            <a:r>
              <a:rPr sz="1400" spc="114" dirty="0">
                <a:latin typeface="Arial"/>
                <a:cs typeface="Arial"/>
              </a:rPr>
              <a:t> </a:t>
            </a:r>
            <a:r>
              <a:rPr sz="1400" dirty="0">
                <a:latin typeface="Arial"/>
                <a:cs typeface="Arial"/>
              </a:rPr>
              <a:t>de</a:t>
            </a:r>
            <a:r>
              <a:rPr sz="1400" spc="110" dirty="0">
                <a:latin typeface="Arial"/>
                <a:cs typeface="Arial"/>
              </a:rPr>
              <a:t> </a:t>
            </a:r>
            <a:r>
              <a:rPr sz="1400" dirty="0">
                <a:latin typeface="Arial"/>
                <a:cs typeface="Arial"/>
              </a:rPr>
              <a:t>France</a:t>
            </a:r>
            <a:r>
              <a:rPr sz="1400" spc="110" dirty="0">
                <a:latin typeface="Arial"/>
                <a:cs typeface="Arial"/>
              </a:rPr>
              <a:t> </a:t>
            </a:r>
            <a:r>
              <a:rPr sz="1400" dirty="0">
                <a:latin typeface="Arial"/>
                <a:cs typeface="Arial"/>
              </a:rPr>
              <a:t>et</a:t>
            </a:r>
            <a:r>
              <a:rPr sz="1400" spc="110" dirty="0">
                <a:latin typeface="Arial"/>
                <a:cs typeface="Arial"/>
              </a:rPr>
              <a:t> </a:t>
            </a:r>
            <a:r>
              <a:rPr sz="1400" dirty="0" err="1">
                <a:latin typeface="Arial"/>
                <a:cs typeface="Arial"/>
              </a:rPr>
              <a:t>donateurs</a:t>
            </a:r>
            <a:r>
              <a:rPr sz="1400" spc="100" dirty="0">
                <a:latin typeface="Arial"/>
                <a:cs typeface="Arial"/>
              </a:rPr>
              <a:t> </a:t>
            </a:r>
            <a:r>
              <a:rPr sz="1400" dirty="0">
                <a:latin typeface="Arial"/>
                <a:cs typeface="Arial"/>
              </a:rPr>
              <a:t>SOS</a:t>
            </a:r>
            <a:r>
              <a:rPr lang="fr-FR" sz="1400" spc="110" dirty="0">
                <a:latin typeface="Arial"/>
                <a:cs typeface="Arial"/>
              </a:rPr>
              <a:t>-</a:t>
            </a:r>
            <a:r>
              <a:rPr sz="1400" dirty="0">
                <a:latin typeface="Arial"/>
                <a:cs typeface="Arial"/>
              </a:rPr>
              <a:t>ESF,</a:t>
            </a:r>
            <a:r>
              <a:rPr sz="1400" spc="110" dirty="0">
                <a:latin typeface="Arial"/>
                <a:cs typeface="Arial"/>
              </a:rPr>
              <a:t> </a:t>
            </a:r>
            <a:r>
              <a:rPr sz="1400" dirty="0">
                <a:latin typeface="Arial"/>
                <a:cs typeface="Arial"/>
              </a:rPr>
              <a:t>après</a:t>
            </a:r>
            <a:r>
              <a:rPr sz="1400" spc="114" dirty="0">
                <a:latin typeface="Arial"/>
                <a:cs typeface="Arial"/>
              </a:rPr>
              <a:t> </a:t>
            </a:r>
            <a:r>
              <a:rPr sz="1400" dirty="0">
                <a:latin typeface="Arial"/>
                <a:cs typeface="Arial"/>
              </a:rPr>
              <a:t>le</a:t>
            </a:r>
            <a:r>
              <a:rPr sz="1400" spc="114" dirty="0">
                <a:latin typeface="Arial"/>
                <a:cs typeface="Arial"/>
              </a:rPr>
              <a:t> </a:t>
            </a:r>
            <a:r>
              <a:rPr sz="1400" dirty="0">
                <a:latin typeface="Arial"/>
                <a:cs typeface="Arial"/>
              </a:rPr>
              <a:t>passage</a:t>
            </a:r>
            <a:r>
              <a:rPr sz="1400" spc="114" dirty="0">
                <a:latin typeface="Arial"/>
                <a:cs typeface="Arial"/>
              </a:rPr>
              <a:t> </a:t>
            </a:r>
            <a:r>
              <a:rPr sz="1400" spc="-25" dirty="0">
                <a:latin typeface="Arial"/>
                <a:cs typeface="Arial"/>
              </a:rPr>
              <a:t>du </a:t>
            </a:r>
            <a:r>
              <a:rPr sz="1400" dirty="0">
                <a:latin typeface="Arial"/>
                <a:cs typeface="Arial"/>
              </a:rPr>
              <a:t>cyclone</a:t>
            </a:r>
            <a:r>
              <a:rPr sz="1400" spc="-30" dirty="0">
                <a:latin typeface="Arial"/>
                <a:cs typeface="Arial"/>
              </a:rPr>
              <a:t> </a:t>
            </a:r>
            <a:r>
              <a:rPr sz="1400" dirty="0">
                <a:latin typeface="Arial"/>
                <a:cs typeface="Arial"/>
              </a:rPr>
              <a:t>Sandy</a:t>
            </a:r>
            <a:r>
              <a:rPr sz="1400" spc="-30" dirty="0">
                <a:latin typeface="Arial"/>
                <a:cs typeface="Arial"/>
              </a:rPr>
              <a:t> </a:t>
            </a:r>
            <a:r>
              <a:rPr sz="1400" dirty="0">
                <a:latin typeface="Arial"/>
                <a:cs typeface="Arial"/>
              </a:rPr>
              <a:t>en</a:t>
            </a:r>
            <a:r>
              <a:rPr sz="1400" spc="-35" dirty="0">
                <a:latin typeface="Arial"/>
                <a:cs typeface="Arial"/>
              </a:rPr>
              <a:t> </a:t>
            </a:r>
            <a:r>
              <a:rPr sz="1400" dirty="0">
                <a:latin typeface="Arial"/>
                <a:cs typeface="Arial"/>
              </a:rPr>
              <a:t>septembre</a:t>
            </a:r>
            <a:r>
              <a:rPr sz="1400" spc="-35" dirty="0">
                <a:latin typeface="Arial"/>
                <a:cs typeface="Arial"/>
              </a:rPr>
              <a:t> </a:t>
            </a:r>
            <a:r>
              <a:rPr sz="1400" spc="-10" dirty="0">
                <a:latin typeface="Arial"/>
                <a:cs typeface="Arial"/>
              </a:rPr>
              <a:t>2012.</a:t>
            </a:r>
            <a:endParaRPr sz="1400" dirty="0">
              <a:latin typeface="Arial"/>
              <a:cs typeface="Arial"/>
            </a:endParaRPr>
          </a:p>
          <a:p>
            <a:pPr>
              <a:lnSpc>
                <a:spcPct val="100000"/>
              </a:lnSpc>
              <a:spcBef>
                <a:spcPts val="15"/>
              </a:spcBef>
            </a:pPr>
            <a:endParaRPr sz="1400" dirty="0">
              <a:latin typeface="Arial"/>
              <a:cs typeface="Arial"/>
            </a:endParaRPr>
          </a:p>
          <a:p>
            <a:pPr marL="12700">
              <a:lnSpc>
                <a:spcPts val="1295"/>
              </a:lnSpc>
            </a:pPr>
            <a:r>
              <a:rPr sz="1400" dirty="0">
                <a:latin typeface="Arial"/>
                <a:cs typeface="Arial"/>
              </a:rPr>
              <a:t>Suite</a:t>
            </a:r>
            <a:r>
              <a:rPr sz="1400" spc="25" dirty="0">
                <a:latin typeface="Arial"/>
                <a:cs typeface="Arial"/>
              </a:rPr>
              <a:t> </a:t>
            </a:r>
            <a:r>
              <a:rPr sz="1400" dirty="0">
                <a:latin typeface="Arial"/>
                <a:cs typeface="Arial"/>
              </a:rPr>
              <a:t>aux</a:t>
            </a:r>
            <a:r>
              <a:rPr sz="1400" spc="35" dirty="0">
                <a:latin typeface="Arial"/>
                <a:cs typeface="Arial"/>
              </a:rPr>
              <a:t> </a:t>
            </a:r>
            <a:r>
              <a:rPr sz="1400" dirty="0">
                <a:latin typeface="Arial"/>
                <a:cs typeface="Arial"/>
              </a:rPr>
              <a:t>chantiers</a:t>
            </a:r>
            <a:r>
              <a:rPr sz="1400" spc="25" dirty="0">
                <a:latin typeface="Arial"/>
                <a:cs typeface="Arial"/>
              </a:rPr>
              <a:t> </a:t>
            </a:r>
            <a:r>
              <a:rPr sz="1400" dirty="0">
                <a:latin typeface="Arial"/>
                <a:cs typeface="Arial"/>
              </a:rPr>
              <a:t>réalisés</a:t>
            </a:r>
            <a:r>
              <a:rPr sz="1400" spc="35" dirty="0">
                <a:latin typeface="Arial"/>
                <a:cs typeface="Arial"/>
              </a:rPr>
              <a:t> </a:t>
            </a:r>
            <a:r>
              <a:rPr sz="1400" dirty="0">
                <a:latin typeface="Arial"/>
                <a:cs typeface="Arial"/>
              </a:rPr>
              <a:t>par</a:t>
            </a:r>
            <a:r>
              <a:rPr sz="1400" spc="40" dirty="0">
                <a:latin typeface="Arial"/>
                <a:cs typeface="Arial"/>
              </a:rPr>
              <a:t> </a:t>
            </a:r>
            <a:r>
              <a:rPr sz="1400" dirty="0">
                <a:latin typeface="Arial"/>
                <a:cs typeface="Arial"/>
              </a:rPr>
              <a:t>SOS</a:t>
            </a:r>
            <a:r>
              <a:rPr lang="fr-FR" sz="1400" spc="30" dirty="0">
                <a:latin typeface="Arial"/>
                <a:cs typeface="Arial"/>
              </a:rPr>
              <a:t>-</a:t>
            </a:r>
            <a:r>
              <a:rPr sz="1400" dirty="0">
                <a:latin typeface="Arial"/>
                <a:cs typeface="Arial"/>
              </a:rPr>
              <a:t>ESF,</a:t>
            </a:r>
            <a:r>
              <a:rPr sz="1400" spc="40" dirty="0">
                <a:latin typeface="Arial"/>
                <a:cs typeface="Arial"/>
              </a:rPr>
              <a:t> </a:t>
            </a:r>
            <a:r>
              <a:rPr sz="1400" dirty="0">
                <a:latin typeface="Arial"/>
                <a:cs typeface="Arial"/>
              </a:rPr>
              <a:t>la</a:t>
            </a:r>
            <a:r>
              <a:rPr sz="1400" spc="35" dirty="0">
                <a:latin typeface="Arial"/>
                <a:cs typeface="Arial"/>
              </a:rPr>
              <a:t> </a:t>
            </a:r>
            <a:r>
              <a:rPr sz="1400" dirty="0">
                <a:latin typeface="Arial"/>
                <a:cs typeface="Arial"/>
              </a:rPr>
              <a:t>tête</a:t>
            </a:r>
            <a:r>
              <a:rPr sz="1400" spc="35" dirty="0">
                <a:latin typeface="Arial"/>
                <a:cs typeface="Arial"/>
              </a:rPr>
              <a:t> </a:t>
            </a:r>
            <a:r>
              <a:rPr sz="1400" dirty="0">
                <a:latin typeface="Arial"/>
                <a:cs typeface="Arial"/>
              </a:rPr>
              <a:t>de</a:t>
            </a:r>
            <a:r>
              <a:rPr sz="1400" spc="30" dirty="0">
                <a:latin typeface="Arial"/>
                <a:cs typeface="Arial"/>
              </a:rPr>
              <a:t> </a:t>
            </a:r>
            <a:r>
              <a:rPr sz="1400" dirty="0">
                <a:latin typeface="Arial"/>
                <a:cs typeface="Arial"/>
              </a:rPr>
              <a:t>la</a:t>
            </a:r>
            <a:r>
              <a:rPr sz="1400" spc="35" dirty="0">
                <a:latin typeface="Arial"/>
                <a:cs typeface="Arial"/>
              </a:rPr>
              <a:t> </a:t>
            </a:r>
            <a:r>
              <a:rPr sz="1400" dirty="0">
                <a:latin typeface="Arial"/>
                <a:cs typeface="Arial"/>
              </a:rPr>
              <a:t>ravine</a:t>
            </a:r>
            <a:r>
              <a:rPr sz="1400" spc="40" dirty="0">
                <a:latin typeface="Arial"/>
                <a:cs typeface="Arial"/>
              </a:rPr>
              <a:t> </a:t>
            </a:r>
            <a:r>
              <a:rPr sz="1400" dirty="0">
                <a:latin typeface="Arial"/>
                <a:cs typeface="Arial"/>
              </a:rPr>
              <a:t>Maurepos</a:t>
            </a:r>
            <a:r>
              <a:rPr sz="1400" spc="30" dirty="0">
                <a:latin typeface="Arial"/>
                <a:cs typeface="Arial"/>
              </a:rPr>
              <a:t> </a:t>
            </a:r>
            <a:r>
              <a:rPr sz="1400" dirty="0">
                <a:latin typeface="Arial"/>
                <a:cs typeface="Arial"/>
              </a:rPr>
              <a:t>(de</a:t>
            </a:r>
            <a:r>
              <a:rPr sz="1400" spc="30" dirty="0">
                <a:latin typeface="Arial"/>
                <a:cs typeface="Arial"/>
              </a:rPr>
              <a:t> </a:t>
            </a:r>
            <a:r>
              <a:rPr sz="1400" dirty="0">
                <a:latin typeface="Arial"/>
                <a:cs typeface="Arial"/>
              </a:rPr>
              <a:t>800m</a:t>
            </a:r>
            <a:r>
              <a:rPr sz="1400" spc="40" dirty="0">
                <a:latin typeface="Arial"/>
                <a:cs typeface="Arial"/>
              </a:rPr>
              <a:t> </a:t>
            </a:r>
            <a:r>
              <a:rPr sz="1400" dirty="0">
                <a:latin typeface="Arial"/>
                <a:cs typeface="Arial"/>
              </a:rPr>
              <a:t>à</a:t>
            </a:r>
            <a:r>
              <a:rPr sz="1400" spc="20" dirty="0">
                <a:latin typeface="Arial"/>
                <a:cs typeface="Arial"/>
              </a:rPr>
              <a:t> </a:t>
            </a:r>
            <a:r>
              <a:rPr sz="1400" dirty="0">
                <a:latin typeface="Arial"/>
                <a:cs typeface="Arial"/>
              </a:rPr>
              <a:t>945</a:t>
            </a:r>
            <a:r>
              <a:rPr sz="1400" spc="40" dirty="0">
                <a:latin typeface="Arial"/>
                <a:cs typeface="Arial"/>
              </a:rPr>
              <a:t> </a:t>
            </a:r>
            <a:r>
              <a:rPr sz="1400" spc="-50" dirty="0">
                <a:latin typeface="Arial"/>
                <a:cs typeface="Arial"/>
              </a:rPr>
              <a:t>m</a:t>
            </a:r>
            <a:r>
              <a:rPr lang="fr-FR" sz="1400" spc="-50" dirty="0">
                <a:latin typeface="Arial"/>
                <a:cs typeface="Arial"/>
              </a:rPr>
              <a:t> </a:t>
            </a:r>
            <a:r>
              <a:rPr sz="1400" dirty="0" err="1">
                <a:latin typeface="Arial"/>
                <a:cs typeface="Arial"/>
              </a:rPr>
              <a:t>d’altitude</a:t>
            </a:r>
            <a:r>
              <a:rPr sz="1400" dirty="0">
                <a:latin typeface="Arial"/>
                <a:cs typeface="Arial"/>
              </a:rPr>
              <a:t>)</a:t>
            </a:r>
            <a:r>
              <a:rPr sz="1400" spc="-25" dirty="0">
                <a:latin typeface="Arial"/>
                <a:cs typeface="Arial"/>
              </a:rPr>
              <a:t> </a:t>
            </a:r>
            <a:r>
              <a:rPr sz="1400" dirty="0">
                <a:latin typeface="Arial"/>
                <a:cs typeface="Arial"/>
              </a:rPr>
              <a:t>est</a:t>
            </a:r>
            <a:r>
              <a:rPr sz="1400" spc="-20" dirty="0">
                <a:latin typeface="Arial"/>
                <a:cs typeface="Arial"/>
              </a:rPr>
              <a:t> </a:t>
            </a:r>
            <a:r>
              <a:rPr sz="1400" dirty="0" err="1">
                <a:latin typeface="Arial"/>
                <a:cs typeface="Arial"/>
              </a:rPr>
              <a:t>équipée</a:t>
            </a:r>
            <a:r>
              <a:rPr sz="1400" spc="-40" dirty="0">
                <a:latin typeface="Arial"/>
                <a:cs typeface="Arial"/>
              </a:rPr>
              <a:t> </a:t>
            </a:r>
            <a:r>
              <a:rPr sz="1400" dirty="0">
                <a:latin typeface="Arial"/>
                <a:cs typeface="Arial"/>
              </a:rPr>
              <a:t>de</a:t>
            </a:r>
            <a:r>
              <a:rPr lang="fr-FR" sz="1400" dirty="0">
                <a:latin typeface="Arial"/>
                <a:cs typeface="Arial"/>
              </a:rPr>
              <a:t> </a:t>
            </a:r>
            <a:r>
              <a:rPr lang="fr-FR" sz="1400" spc="-25" dirty="0">
                <a:latin typeface="Arial"/>
                <a:cs typeface="Arial"/>
              </a:rPr>
              <a:t>4</a:t>
            </a:r>
            <a:r>
              <a:rPr sz="1400" spc="-25" dirty="0">
                <a:latin typeface="Arial"/>
                <a:cs typeface="Arial"/>
              </a:rPr>
              <a:t> </a:t>
            </a:r>
            <a:r>
              <a:rPr sz="1400" spc="-10" dirty="0" err="1">
                <a:latin typeface="Arial"/>
                <a:cs typeface="Arial"/>
              </a:rPr>
              <a:t>seuils-</a:t>
            </a:r>
            <a:r>
              <a:rPr sz="1400" dirty="0" err="1">
                <a:latin typeface="Arial"/>
                <a:cs typeface="Arial"/>
              </a:rPr>
              <a:t>bassins</a:t>
            </a:r>
            <a:r>
              <a:rPr sz="1400" spc="-15" dirty="0">
                <a:latin typeface="Arial"/>
                <a:cs typeface="Arial"/>
              </a:rPr>
              <a:t> </a:t>
            </a:r>
            <a:r>
              <a:rPr lang="fr-FR" sz="1400" spc="-15" dirty="0">
                <a:latin typeface="Arial"/>
                <a:cs typeface="Arial"/>
              </a:rPr>
              <a:t>(</a:t>
            </a:r>
            <a:r>
              <a:rPr sz="1400" dirty="0">
                <a:latin typeface="Arial"/>
                <a:cs typeface="Arial"/>
              </a:rPr>
              <a:t>SB2,</a:t>
            </a:r>
            <a:r>
              <a:rPr sz="1400" spc="-10" dirty="0">
                <a:latin typeface="Arial"/>
                <a:cs typeface="Arial"/>
              </a:rPr>
              <a:t> </a:t>
            </a:r>
            <a:r>
              <a:rPr sz="1400" dirty="0">
                <a:latin typeface="Arial"/>
                <a:cs typeface="Arial"/>
              </a:rPr>
              <a:t>SB3,</a:t>
            </a:r>
            <a:r>
              <a:rPr sz="1400" spc="-15" dirty="0">
                <a:latin typeface="Arial"/>
                <a:cs typeface="Arial"/>
              </a:rPr>
              <a:t> </a:t>
            </a:r>
            <a:r>
              <a:rPr sz="1400" dirty="0">
                <a:latin typeface="Arial"/>
                <a:cs typeface="Arial"/>
              </a:rPr>
              <a:t>SB4,</a:t>
            </a:r>
            <a:r>
              <a:rPr sz="1400" spc="-10" dirty="0">
                <a:latin typeface="Arial"/>
                <a:cs typeface="Arial"/>
              </a:rPr>
              <a:t> </a:t>
            </a:r>
            <a:r>
              <a:rPr sz="1400" dirty="0">
                <a:latin typeface="Arial"/>
                <a:cs typeface="Arial"/>
              </a:rPr>
              <a:t>SB5)</a:t>
            </a:r>
            <a:r>
              <a:rPr sz="1400" spc="5" dirty="0">
                <a:latin typeface="Arial"/>
                <a:cs typeface="Arial"/>
              </a:rPr>
              <a:t> </a:t>
            </a:r>
            <a:r>
              <a:rPr lang="fr-FR" sz="1400" spc="5" dirty="0">
                <a:latin typeface="Arial"/>
                <a:cs typeface="Arial"/>
              </a:rPr>
              <a:t>et un bassin B1 </a:t>
            </a:r>
            <a:r>
              <a:rPr sz="1400" dirty="0" err="1">
                <a:latin typeface="Arial"/>
                <a:cs typeface="Arial"/>
              </a:rPr>
              <a:t>équipant</a:t>
            </a:r>
            <a:r>
              <a:rPr sz="1400" spc="-5" dirty="0">
                <a:latin typeface="Arial"/>
                <a:cs typeface="Arial"/>
              </a:rPr>
              <a:t> </a:t>
            </a:r>
            <a:r>
              <a:rPr sz="1400" dirty="0">
                <a:latin typeface="Arial"/>
                <a:cs typeface="Arial"/>
              </a:rPr>
              <a:t>le</a:t>
            </a:r>
            <a:r>
              <a:rPr sz="1400" spc="-25" dirty="0">
                <a:latin typeface="Arial"/>
                <a:cs typeface="Arial"/>
              </a:rPr>
              <a:t> </a:t>
            </a:r>
            <a:r>
              <a:rPr sz="1400" dirty="0">
                <a:latin typeface="Arial"/>
                <a:cs typeface="Arial"/>
              </a:rPr>
              <a:t>fond</a:t>
            </a:r>
            <a:r>
              <a:rPr sz="1400" spc="-10" dirty="0">
                <a:latin typeface="Arial"/>
                <a:cs typeface="Arial"/>
              </a:rPr>
              <a:t> </a:t>
            </a:r>
            <a:r>
              <a:rPr sz="1400" dirty="0">
                <a:latin typeface="Arial"/>
                <a:cs typeface="Arial"/>
              </a:rPr>
              <a:t>de</a:t>
            </a:r>
            <a:r>
              <a:rPr sz="1400" spc="-20" dirty="0">
                <a:latin typeface="Arial"/>
                <a:cs typeface="Arial"/>
              </a:rPr>
              <a:t> </a:t>
            </a:r>
            <a:r>
              <a:rPr sz="1400" dirty="0">
                <a:latin typeface="Arial"/>
                <a:cs typeface="Arial"/>
              </a:rPr>
              <a:t>la</a:t>
            </a:r>
            <a:r>
              <a:rPr sz="1400" spc="-20" dirty="0">
                <a:latin typeface="Arial"/>
                <a:cs typeface="Arial"/>
              </a:rPr>
              <a:t> </a:t>
            </a:r>
            <a:r>
              <a:rPr sz="1400" spc="-10" dirty="0">
                <a:latin typeface="Arial"/>
                <a:cs typeface="Arial"/>
              </a:rPr>
              <a:t>ravine,</a:t>
            </a:r>
            <a:r>
              <a:rPr lang="fr-FR" sz="1400" spc="-10" dirty="0">
                <a:latin typeface="Arial"/>
                <a:cs typeface="Arial"/>
              </a:rPr>
              <a:t> </a:t>
            </a:r>
            <a:r>
              <a:rPr sz="1400" dirty="0">
                <a:latin typeface="Arial"/>
                <a:cs typeface="Arial"/>
              </a:rPr>
              <a:t>1</a:t>
            </a:r>
            <a:r>
              <a:rPr sz="1400" spc="-35" dirty="0">
                <a:latin typeface="Arial"/>
                <a:cs typeface="Arial"/>
              </a:rPr>
              <a:t> </a:t>
            </a:r>
            <a:r>
              <a:rPr sz="1400" dirty="0">
                <a:latin typeface="Arial"/>
                <a:cs typeface="Arial"/>
              </a:rPr>
              <a:t>327</a:t>
            </a:r>
            <a:r>
              <a:rPr sz="1400" spc="-20" dirty="0">
                <a:latin typeface="Arial"/>
                <a:cs typeface="Arial"/>
              </a:rPr>
              <a:t> </a:t>
            </a:r>
            <a:r>
              <a:rPr sz="1400" dirty="0">
                <a:latin typeface="Arial"/>
                <a:cs typeface="Arial"/>
              </a:rPr>
              <a:t>mètres</a:t>
            </a:r>
            <a:r>
              <a:rPr sz="1400" spc="-20" dirty="0">
                <a:latin typeface="Arial"/>
                <a:cs typeface="Arial"/>
              </a:rPr>
              <a:t> </a:t>
            </a:r>
            <a:r>
              <a:rPr sz="1400" dirty="0">
                <a:latin typeface="Arial"/>
                <a:cs typeface="Arial"/>
              </a:rPr>
              <a:t>de</a:t>
            </a:r>
            <a:r>
              <a:rPr sz="1400" spc="-20" dirty="0">
                <a:latin typeface="Arial"/>
                <a:cs typeface="Arial"/>
              </a:rPr>
              <a:t> </a:t>
            </a:r>
            <a:r>
              <a:rPr sz="1400" dirty="0">
                <a:latin typeface="Arial"/>
                <a:cs typeface="Arial"/>
              </a:rPr>
              <a:t>bandes</a:t>
            </a:r>
            <a:r>
              <a:rPr sz="1400" spc="-35" dirty="0">
                <a:latin typeface="Arial"/>
                <a:cs typeface="Arial"/>
              </a:rPr>
              <a:t> </a:t>
            </a:r>
            <a:r>
              <a:rPr sz="1400" dirty="0">
                <a:latin typeface="Arial"/>
                <a:cs typeface="Arial"/>
              </a:rPr>
              <a:t>de</a:t>
            </a:r>
            <a:r>
              <a:rPr sz="1400" spc="-20" dirty="0">
                <a:latin typeface="Arial"/>
                <a:cs typeface="Arial"/>
              </a:rPr>
              <a:t> </a:t>
            </a:r>
            <a:r>
              <a:rPr sz="1400" dirty="0">
                <a:latin typeface="Arial"/>
                <a:cs typeface="Arial"/>
              </a:rPr>
              <a:t>roulement</a:t>
            </a:r>
            <a:r>
              <a:rPr sz="1400" spc="-10" dirty="0">
                <a:latin typeface="Arial"/>
                <a:cs typeface="Arial"/>
              </a:rPr>
              <a:t> </a:t>
            </a:r>
            <a:r>
              <a:rPr sz="1400" dirty="0">
                <a:latin typeface="Arial"/>
                <a:cs typeface="Arial"/>
              </a:rPr>
              <a:t>représentant</a:t>
            </a:r>
            <a:r>
              <a:rPr sz="1400" spc="-20" dirty="0">
                <a:latin typeface="Arial"/>
                <a:cs typeface="Arial"/>
              </a:rPr>
              <a:t> </a:t>
            </a:r>
            <a:r>
              <a:rPr sz="1400" dirty="0">
                <a:latin typeface="Arial"/>
                <a:cs typeface="Arial"/>
              </a:rPr>
              <a:t>une</a:t>
            </a:r>
            <a:r>
              <a:rPr sz="1400" spc="-20" dirty="0">
                <a:latin typeface="Arial"/>
                <a:cs typeface="Arial"/>
              </a:rPr>
              <a:t> </a:t>
            </a:r>
            <a:r>
              <a:rPr sz="1400" dirty="0">
                <a:latin typeface="Arial"/>
                <a:cs typeface="Arial"/>
              </a:rPr>
              <a:t>surface</a:t>
            </a:r>
            <a:r>
              <a:rPr sz="1400" spc="-20" dirty="0">
                <a:latin typeface="Arial"/>
                <a:cs typeface="Arial"/>
              </a:rPr>
              <a:t> </a:t>
            </a:r>
            <a:r>
              <a:rPr sz="1400" dirty="0">
                <a:latin typeface="Arial"/>
                <a:cs typeface="Arial"/>
              </a:rPr>
              <a:t>importante</a:t>
            </a:r>
            <a:r>
              <a:rPr sz="1400" spc="-20" dirty="0">
                <a:latin typeface="Arial"/>
                <a:cs typeface="Arial"/>
              </a:rPr>
              <a:t> </a:t>
            </a:r>
            <a:r>
              <a:rPr sz="1400" dirty="0">
                <a:latin typeface="Arial"/>
                <a:cs typeface="Arial"/>
              </a:rPr>
              <a:t>de</a:t>
            </a:r>
            <a:r>
              <a:rPr sz="1400" spc="-20" dirty="0">
                <a:latin typeface="Arial"/>
                <a:cs typeface="Arial"/>
              </a:rPr>
              <a:t> </a:t>
            </a:r>
            <a:r>
              <a:rPr sz="1400" spc="-10" dirty="0" err="1">
                <a:latin typeface="Arial"/>
                <a:cs typeface="Arial"/>
              </a:rPr>
              <a:t>recueil</a:t>
            </a:r>
            <a:r>
              <a:rPr lang="fr-FR" sz="1400" spc="-10" dirty="0">
                <a:latin typeface="Arial"/>
                <a:cs typeface="Arial"/>
              </a:rPr>
              <a:t> </a:t>
            </a:r>
            <a:r>
              <a:rPr sz="1400" dirty="0">
                <a:latin typeface="Arial"/>
                <a:cs typeface="Arial"/>
              </a:rPr>
              <a:t>des</a:t>
            </a:r>
            <a:r>
              <a:rPr sz="1400" spc="-5" dirty="0">
                <a:latin typeface="Arial"/>
                <a:cs typeface="Arial"/>
              </a:rPr>
              <a:t> </a:t>
            </a:r>
            <a:r>
              <a:rPr sz="1400" dirty="0">
                <a:latin typeface="Arial"/>
                <a:cs typeface="Arial"/>
              </a:rPr>
              <a:t>eaux</a:t>
            </a:r>
            <a:r>
              <a:rPr sz="1400" spc="-10" dirty="0">
                <a:latin typeface="Arial"/>
                <a:cs typeface="Arial"/>
              </a:rPr>
              <a:t> </a:t>
            </a:r>
            <a:r>
              <a:rPr sz="1400" dirty="0">
                <a:latin typeface="Arial"/>
                <a:cs typeface="Arial"/>
              </a:rPr>
              <a:t>de</a:t>
            </a:r>
            <a:r>
              <a:rPr sz="1400" spc="-15" dirty="0">
                <a:latin typeface="Arial"/>
                <a:cs typeface="Arial"/>
              </a:rPr>
              <a:t> </a:t>
            </a:r>
            <a:r>
              <a:rPr sz="1400" spc="-10" dirty="0" err="1">
                <a:latin typeface="Arial"/>
                <a:cs typeface="Arial"/>
              </a:rPr>
              <a:t>pluie</a:t>
            </a:r>
            <a:r>
              <a:rPr lang="fr-FR" sz="1400" spc="-10" dirty="0">
                <a:latin typeface="Arial"/>
                <a:cs typeface="Arial"/>
              </a:rPr>
              <a:t>.</a:t>
            </a:r>
            <a:endParaRPr sz="1400" dirty="0">
              <a:latin typeface="Arial"/>
              <a:cs typeface="Arial"/>
            </a:endParaRPr>
          </a:p>
          <a:p>
            <a:pPr>
              <a:lnSpc>
                <a:spcPct val="100000"/>
              </a:lnSpc>
            </a:pPr>
            <a:endParaRPr sz="1400" dirty="0">
              <a:latin typeface="Arial"/>
              <a:cs typeface="Arial"/>
            </a:endParaRPr>
          </a:p>
          <a:p>
            <a:pPr marL="12700" marR="7620" algn="just">
              <a:lnSpc>
                <a:spcPct val="95800"/>
              </a:lnSpc>
            </a:pPr>
            <a:r>
              <a:rPr sz="1400" dirty="0">
                <a:latin typeface="Arial"/>
                <a:cs typeface="Arial"/>
              </a:rPr>
              <a:t>Remarque</a:t>
            </a:r>
            <a:r>
              <a:rPr sz="1400" spc="-35" dirty="0">
                <a:latin typeface="Arial"/>
                <a:cs typeface="Arial"/>
              </a:rPr>
              <a:t> </a:t>
            </a:r>
            <a:r>
              <a:rPr sz="1400" dirty="0">
                <a:latin typeface="Arial"/>
                <a:cs typeface="Arial"/>
              </a:rPr>
              <a:t>:</a:t>
            </a:r>
            <a:r>
              <a:rPr sz="1400" spc="150" dirty="0">
                <a:latin typeface="Arial"/>
                <a:cs typeface="Arial"/>
              </a:rPr>
              <a:t> </a:t>
            </a:r>
            <a:r>
              <a:rPr sz="1400" dirty="0">
                <a:latin typeface="Arial"/>
                <a:cs typeface="Arial"/>
              </a:rPr>
              <a:t>l’équipe</a:t>
            </a:r>
            <a:r>
              <a:rPr sz="1400" spc="145" dirty="0">
                <a:latin typeface="Arial"/>
                <a:cs typeface="Arial"/>
              </a:rPr>
              <a:t> </a:t>
            </a:r>
            <a:r>
              <a:rPr sz="1400" dirty="0">
                <a:latin typeface="Arial"/>
                <a:cs typeface="Arial"/>
              </a:rPr>
              <a:t>de</a:t>
            </a:r>
            <a:r>
              <a:rPr sz="1400" spc="130" dirty="0">
                <a:latin typeface="Arial"/>
                <a:cs typeface="Arial"/>
              </a:rPr>
              <a:t> </a:t>
            </a:r>
            <a:r>
              <a:rPr sz="1400" dirty="0">
                <a:latin typeface="Arial"/>
                <a:cs typeface="Arial"/>
              </a:rPr>
              <a:t>SOS</a:t>
            </a:r>
            <a:r>
              <a:rPr lang="fr-FR" sz="1400" spc="145" dirty="0">
                <a:latin typeface="Arial"/>
                <a:cs typeface="Arial"/>
              </a:rPr>
              <a:t>-</a:t>
            </a:r>
            <a:r>
              <a:rPr sz="1400" dirty="0">
                <a:latin typeface="Arial"/>
                <a:cs typeface="Arial"/>
              </a:rPr>
              <a:t>ESF</a:t>
            </a:r>
            <a:r>
              <a:rPr sz="1400" spc="140" dirty="0">
                <a:latin typeface="Arial"/>
                <a:cs typeface="Arial"/>
              </a:rPr>
              <a:t> </a:t>
            </a:r>
            <a:r>
              <a:rPr sz="1400" dirty="0">
                <a:latin typeface="Arial"/>
                <a:cs typeface="Arial"/>
              </a:rPr>
              <a:t>ne</a:t>
            </a:r>
            <a:r>
              <a:rPr sz="1400" spc="140" dirty="0">
                <a:latin typeface="Arial"/>
                <a:cs typeface="Arial"/>
              </a:rPr>
              <a:t> </a:t>
            </a:r>
            <a:r>
              <a:rPr sz="1400" dirty="0">
                <a:latin typeface="Arial"/>
                <a:cs typeface="Arial"/>
              </a:rPr>
              <a:t>s’est</a:t>
            </a:r>
            <a:r>
              <a:rPr sz="1400" spc="145" dirty="0">
                <a:latin typeface="Arial"/>
                <a:cs typeface="Arial"/>
              </a:rPr>
              <a:t> </a:t>
            </a:r>
            <a:r>
              <a:rPr sz="1400" dirty="0">
                <a:latin typeface="Arial"/>
                <a:cs typeface="Arial"/>
              </a:rPr>
              <a:t>pas</a:t>
            </a:r>
            <a:r>
              <a:rPr sz="1400" spc="130" dirty="0">
                <a:latin typeface="Arial"/>
                <a:cs typeface="Arial"/>
              </a:rPr>
              <a:t> </a:t>
            </a:r>
            <a:r>
              <a:rPr sz="1400" dirty="0">
                <a:latin typeface="Arial"/>
                <a:cs typeface="Arial"/>
              </a:rPr>
              <a:t>investie</a:t>
            </a:r>
            <a:r>
              <a:rPr sz="1400" spc="150" dirty="0">
                <a:latin typeface="Arial"/>
                <a:cs typeface="Arial"/>
              </a:rPr>
              <a:t> </a:t>
            </a:r>
            <a:r>
              <a:rPr sz="1400" dirty="0">
                <a:latin typeface="Arial"/>
                <a:cs typeface="Arial"/>
              </a:rPr>
              <a:t>dans</a:t>
            </a:r>
            <a:r>
              <a:rPr sz="1400" spc="140" dirty="0">
                <a:latin typeface="Arial"/>
                <a:cs typeface="Arial"/>
              </a:rPr>
              <a:t> </a:t>
            </a:r>
            <a:r>
              <a:rPr sz="1400" dirty="0">
                <a:latin typeface="Arial"/>
                <a:cs typeface="Arial"/>
              </a:rPr>
              <a:t>les</a:t>
            </a:r>
            <a:r>
              <a:rPr sz="1400" spc="135" dirty="0">
                <a:latin typeface="Arial"/>
                <a:cs typeface="Arial"/>
              </a:rPr>
              <a:t> </a:t>
            </a:r>
            <a:r>
              <a:rPr sz="1400" dirty="0">
                <a:latin typeface="Arial"/>
                <a:cs typeface="Arial"/>
              </a:rPr>
              <a:t>parties</a:t>
            </a:r>
            <a:r>
              <a:rPr sz="1400" spc="140" dirty="0">
                <a:latin typeface="Arial"/>
                <a:cs typeface="Arial"/>
              </a:rPr>
              <a:t> </a:t>
            </a:r>
            <a:r>
              <a:rPr sz="1400" dirty="0">
                <a:latin typeface="Arial"/>
                <a:cs typeface="Arial"/>
              </a:rPr>
              <a:t>plus</a:t>
            </a:r>
            <a:r>
              <a:rPr sz="1400" spc="135" dirty="0">
                <a:latin typeface="Arial"/>
                <a:cs typeface="Arial"/>
              </a:rPr>
              <a:t> </a:t>
            </a:r>
            <a:r>
              <a:rPr sz="1400" dirty="0">
                <a:latin typeface="Arial"/>
                <a:cs typeface="Arial"/>
              </a:rPr>
              <a:t>en</a:t>
            </a:r>
            <a:r>
              <a:rPr sz="1400" spc="140" dirty="0">
                <a:latin typeface="Arial"/>
                <a:cs typeface="Arial"/>
              </a:rPr>
              <a:t> </a:t>
            </a:r>
            <a:r>
              <a:rPr sz="1400" dirty="0">
                <a:latin typeface="Arial"/>
                <a:cs typeface="Arial"/>
              </a:rPr>
              <a:t>aval,</a:t>
            </a:r>
            <a:r>
              <a:rPr sz="1400" spc="150" dirty="0">
                <a:latin typeface="Arial"/>
                <a:cs typeface="Arial"/>
              </a:rPr>
              <a:t> </a:t>
            </a:r>
            <a:r>
              <a:rPr sz="1400" spc="-25" dirty="0">
                <a:latin typeface="Arial"/>
                <a:cs typeface="Arial"/>
              </a:rPr>
              <a:t>qui </a:t>
            </a:r>
            <a:r>
              <a:rPr sz="1400" dirty="0">
                <a:latin typeface="Arial"/>
                <a:cs typeface="Arial"/>
              </a:rPr>
              <a:t>nécessiteraient</a:t>
            </a:r>
            <a:r>
              <a:rPr sz="1400" spc="155" dirty="0">
                <a:latin typeface="Arial"/>
                <a:cs typeface="Arial"/>
              </a:rPr>
              <a:t> </a:t>
            </a:r>
            <a:r>
              <a:rPr sz="1400" dirty="0">
                <a:latin typeface="Arial"/>
                <a:cs typeface="Arial"/>
              </a:rPr>
              <a:t>des</a:t>
            </a:r>
            <a:r>
              <a:rPr sz="1400" spc="175" dirty="0">
                <a:latin typeface="Arial"/>
                <a:cs typeface="Arial"/>
              </a:rPr>
              <a:t> </a:t>
            </a:r>
            <a:r>
              <a:rPr sz="1400" dirty="0">
                <a:latin typeface="Arial"/>
                <a:cs typeface="Arial"/>
              </a:rPr>
              <a:t>ouvrages</a:t>
            </a:r>
            <a:r>
              <a:rPr sz="1400" spc="175" dirty="0">
                <a:latin typeface="Arial"/>
                <a:cs typeface="Arial"/>
              </a:rPr>
              <a:t> </a:t>
            </a:r>
            <a:r>
              <a:rPr sz="1400" dirty="0">
                <a:latin typeface="Arial"/>
                <a:cs typeface="Arial"/>
              </a:rPr>
              <a:t>plus</a:t>
            </a:r>
            <a:r>
              <a:rPr sz="1400" spc="175" dirty="0">
                <a:latin typeface="Arial"/>
                <a:cs typeface="Arial"/>
              </a:rPr>
              <a:t> </a:t>
            </a:r>
            <a:r>
              <a:rPr sz="1400" dirty="0">
                <a:latin typeface="Arial"/>
                <a:cs typeface="Arial"/>
              </a:rPr>
              <a:t>conséquents</a:t>
            </a:r>
            <a:r>
              <a:rPr sz="1400" spc="165" dirty="0">
                <a:latin typeface="Arial"/>
                <a:cs typeface="Arial"/>
              </a:rPr>
              <a:t> </a:t>
            </a:r>
            <a:r>
              <a:rPr sz="1400" dirty="0">
                <a:latin typeface="Arial"/>
                <a:cs typeface="Arial"/>
              </a:rPr>
              <a:t>de</a:t>
            </a:r>
            <a:r>
              <a:rPr sz="1400" spc="170" dirty="0">
                <a:latin typeface="Arial"/>
                <a:cs typeface="Arial"/>
              </a:rPr>
              <a:t> </a:t>
            </a:r>
            <a:r>
              <a:rPr sz="1400" dirty="0">
                <a:latin typeface="Arial"/>
                <a:cs typeface="Arial"/>
              </a:rPr>
              <a:t>correction</a:t>
            </a:r>
            <a:r>
              <a:rPr sz="1400" spc="160" dirty="0">
                <a:latin typeface="Arial"/>
                <a:cs typeface="Arial"/>
              </a:rPr>
              <a:t> </a:t>
            </a:r>
            <a:r>
              <a:rPr sz="1400" dirty="0">
                <a:latin typeface="Arial"/>
                <a:cs typeface="Arial"/>
              </a:rPr>
              <a:t>torrentielle.</a:t>
            </a:r>
            <a:r>
              <a:rPr sz="1400" spc="180" dirty="0">
                <a:latin typeface="Arial"/>
                <a:cs typeface="Arial"/>
              </a:rPr>
              <a:t> </a:t>
            </a:r>
            <a:r>
              <a:rPr sz="1400" dirty="0">
                <a:latin typeface="Arial"/>
                <a:cs typeface="Arial"/>
              </a:rPr>
              <a:t>Elle</a:t>
            </a:r>
            <a:r>
              <a:rPr sz="1400" spc="175" dirty="0">
                <a:latin typeface="Arial"/>
                <a:cs typeface="Arial"/>
              </a:rPr>
              <a:t> </a:t>
            </a:r>
            <a:r>
              <a:rPr sz="1400" dirty="0">
                <a:latin typeface="Arial"/>
                <a:cs typeface="Arial"/>
              </a:rPr>
              <a:t>a</a:t>
            </a:r>
            <a:r>
              <a:rPr sz="1400" spc="175" dirty="0">
                <a:latin typeface="Arial"/>
                <a:cs typeface="Arial"/>
              </a:rPr>
              <a:t> </a:t>
            </a:r>
            <a:r>
              <a:rPr sz="1400" spc="-10" dirty="0">
                <a:latin typeface="Arial"/>
                <a:cs typeface="Arial"/>
              </a:rPr>
              <a:t>privilégié </a:t>
            </a:r>
            <a:r>
              <a:rPr sz="1400" dirty="0">
                <a:latin typeface="Arial"/>
                <a:cs typeface="Arial"/>
              </a:rPr>
              <a:t>des</a:t>
            </a:r>
            <a:r>
              <a:rPr sz="1400" spc="140" dirty="0">
                <a:latin typeface="Arial"/>
                <a:cs typeface="Arial"/>
              </a:rPr>
              <a:t> </a:t>
            </a:r>
            <a:r>
              <a:rPr sz="1400" dirty="0">
                <a:latin typeface="Arial"/>
                <a:cs typeface="Arial"/>
              </a:rPr>
              <a:t>aménagements</a:t>
            </a:r>
            <a:r>
              <a:rPr sz="1400" spc="135" dirty="0">
                <a:latin typeface="Arial"/>
                <a:cs typeface="Arial"/>
              </a:rPr>
              <a:t> </a:t>
            </a:r>
            <a:r>
              <a:rPr sz="1400" dirty="0">
                <a:latin typeface="Arial"/>
                <a:cs typeface="Arial"/>
              </a:rPr>
              <a:t>en</a:t>
            </a:r>
            <a:r>
              <a:rPr sz="1400" spc="130" dirty="0">
                <a:latin typeface="Arial"/>
                <a:cs typeface="Arial"/>
              </a:rPr>
              <a:t> </a:t>
            </a:r>
            <a:r>
              <a:rPr sz="1400" dirty="0">
                <a:latin typeface="Arial"/>
                <a:cs typeface="Arial"/>
              </a:rPr>
              <a:t>tête</a:t>
            </a:r>
            <a:r>
              <a:rPr sz="1400" spc="145" dirty="0">
                <a:latin typeface="Arial"/>
                <a:cs typeface="Arial"/>
              </a:rPr>
              <a:t> </a:t>
            </a:r>
            <a:r>
              <a:rPr sz="1400" dirty="0">
                <a:latin typeface="Arial"/>
                <a:cs typeface="Arial"/>
              </a:rPr>
              <a:t>de</a:t>
            </a:r>
            <a:r>
              <a:rPr sz="1400" spc="130" dirty="0">
                <a:latin typeface="Arial"/>
                <a:cs typeface="Arial"/>
              </a:rPr>
              <a:t> </a:t>
            </a:r>
            <a:r>
              <a:rPr sz="1400" dirty="0">
                <a:latin typeface="Arial"/>
                <a:cs typeface="Arial"/>
              </a:rPr>
              <a:t>ravine,</a:t>
            </a:r>
            <a:r>
              <a:rPr sz="1400" spc="150" dirty="0">
                <a:latin typeface="Arial"/>
                <a:cs typeface="Arial"/>
              </a:rPr>
              <a:t> </a:t>
            </a:r>
            <a:r>
              <a:rPr sz="1400" dirty="0">
                <a:latin typeface="Arial"/>
                <a:cs typeface="Arial"/>
              </a:rPr>
              <a:t>qui</a:t>
            </a:r>
            <a:r>
              <a:rPr sz="1400" spc="150" dirty="0">
                <a:latin typeface="Arial"/>
                <a:cs typeface="Arial"/>
              </a:rPr>
              <a:t> </a:t>
            </a:r>
            <a:r>
              <a:rPr sz="1400" dirty="0">
                <a:latin typeface="Arial"/>
                <a:cs typeface="Arial"/>
              </a:rPr>
              <a:t>permettent</a:t>
            </a:r>
            <a:r>
              <a:rPr sz="1400" spc="150" dirty="0">
                <a:latin typeface="Arial"/>
                <a:cs typeface="Arial"/>
              </a:rPr>
              <a:t> </a:t>
            </a:r>
            <a:r>
              <a:rPr sz="1400" dirty="0">
                <a:latin typeface="Arial"/>
                <a:cs typeface="Arial"/>
              </a:rPr>
              <a:t>un</a:t>
            </a:r>
            <a:r>
              <a:rPr sz="1400" spc="140" dirty="0">
                <a:latin typeface="Arial"/>
                <a:cs typeface="Arial"/>
              </a:rPr>
              <a:t> </a:t>
            </a:r>
            <a:r>
              <a:rPr sz="1400" dirty="0">
                <a:latin typeface="Arial"/>
                <a:cs typeface="Arial"/>
              </a:rPr>
              <a:t>retour</a:t>
            </a:r>
            <a:r>
              <a:rPr sz="1400" spc="150" dirty="0">
                <a:latin typeface="Arial"/>
                <a:cs typeface="Arial"/>
              </a:rPr>
              <a:t> </a:t>
            </a:r>
            <a:r>
              <a:rPr sz="1400" dirty="0">
                <a:latin typeface="Arial"/>
                <a:cs typeface="Arial"/>
              </a:rPr>
              <a:t>sur</a:t>
            </a:r>
            <a:r>
              <a:rPr sz="1400" spc="150" dirty="0">
                <a:latin typeface="Arial"/>
                <a:cs typeface="Arial"/>
              </a:rPr>
              <a:t> </a:t>
            </a:r>
            <a:r>
              <a:rPr sz="1400" dirty="0">
                <a:latin typeface="Arial"/>
                <a:cs typeface="Arial"/>
              </a:rPr>
              <a:t>investissement</a:t>
            </a:r>
            <a:r>
              <a:rPr sz="1400" spc="140" dirty="0">
                <a:latin typeface="Arial"/>
                <a:cs typeface="Arial"/>
              </a:rPr>
              <a:t> </a:t>
            </a:r>
            <a:r>
              <a:rPr sz="1400" spc="-10" dirty="0">
                <a:latin typeface="Arial"/>
                <a:cs typeface="Arial"/>
              </a:rPr>
              <a:t>rapide </a:t>
            </a:r>
            <a:r>
              <a:rPr sz="1400" dirty="0">
                <a:latin typeface="Arial"/>
                <a:cs typeface="Arial"/>
              </a:rPr>
              <a:t>avec</a:t>
            </a:r>
            <a:r>
              <a:rPr sz="1400" spc="-35" dirty="0">
                <a:latin typeface="Arial"/>
                <a:cs typeface="Arial"/>
              </a:rPr>
              <a:t> </a:t>
            </a:r>
            <a:r>
              <a:rPr sz="1400" dirty="0">
                <a:latin typeface="Arial"/>
                <a:cs typeface="Arial"/>
              </a:rPr>
              <a:t>l’amélioration</a:t>
            </a:r>
            <a:r>
              <a:rPr sz="1400" spc="-40" dirty="0">
                <a:latin typeface="Arial"/>
                <a:cs typeface="Arial"/>
              </a:rPr>
              <a:t> </a:t>
            </a:r>
            <a:r>
              <a:rPr sz="1400" dirty="0">
                <a:latin typeface="Arial"/>
                <a:cs typeface="Arial"/>
              </a:rPr>
              <a:t>des</a:t>
            </a:r>
            <a:r>
              <a:rPr sz="1400" spc="-35" dirty="0">
                <a:latin typeface="Arial"/>
                <a:cs typeface="Arial"/>
              </a:rPr>
              <a:t> </a:t>
            </a:r>
            <a:r>
              <a:rPr sz="1400" dirty="0">
                <a:latin typeface="Arial"/>
                <a:cs typeface="Arial"/>
              </a:rPr>
              <a:t>productions</a:t>
            </a:r>
            <a:r>
              <a:rPr sz="1400" spc="-45" dirty="0">
                <a:latin typeface="Arial"/>
                <a:cs typeface="Arial"/>
              </a:rPr>
              <a:t> </a:t>
            </a:r>
            <a:r>
              <a:rPr sz="1400" spc="-10" dirty="0">
                <a:latin typeface="Arial"/>
                <a:cs typeface="Arial"/>
              </a:rPr>
              <a:t>agricoles.</a:t>
            </a:r>
            <a:endParaRPr sz="1400" dirty="0">
              <a:latin typeface="Arial"/>
              <a:cs typeface="Arial"/>
            </a:endParaRPr>
          </a:p>
          <a:p>
            <a:pPr>
              <a:lnSpc>
                <a:spcPct val="100000"/>
              </a:lnSpc>
            </a:pPr>
            <a:endParaRPr sz="1400" dirty="0">
              <a:latin typeface="Arial"/>
              <a:cs typeface="Arial"/>
            </a:endParaRPr>
          </a:p>
          <a:p>
            <a:pPr marL="12700" marR="5080" algn="just">
              <a:lnSpc>
                <a:spcPct val="95800"/>
              </a:lnSpc>
              <a:spcBef>
                <a:spcPts val="5"/>
              </a:spcBef>
            </a:pPr>
            <a:r>
              <a:rPr sz="1400" dirty="0">
                <a:latin typeface="Arial"/>
                <a:cs typeface="Arial"/>
              </a:rPr>
              <a:t>La</a:t>
            </a:r>
            <a:r>
              <a:rPr sz="1400" spc="35" dirty="0">
                <a:latin typeface="Arial"/>
                <a:cs typeface="Arial"/>
              </a:rPr>
              <a:t> </a:t>
            </a:r>
            <a:r>
              <a:rPr sz="1400" dirty="0">
                <a:latin typeface="Arial"/>
                <a:cs typeface="Arial"/>
              </a:rPr>
              <a:t>ravine</a:t>
            </a:r>
            <a:r>
              <a:rPr sz="1400" spc="25" dirty="0">
                <a:latin typeface="Arial"/>
                <a:cs typeface="Arial"/>
              </a:rPr>
              <a:t> </a:t>
            </a:r>
            <a:r>
              <a:rPr sz="1400" dirty="0">
                <a:latin typeface="Arial"/>
                <a:cs typeface="Arial"/>
              </a:rPr>
              <a:t>Maurepos</a:t>
            </a:r>
            <a:r>
              <a:rPr sz="1400" spc="35" dirty="0">
                <a:latin typeface="Arial"/>
                <a:cs typeface="Arial"/>
              </a:rPr>
              <a:t> </a:t>
            </a:r>
            <a:r>
              <a:rPr sz="1400" dirty="0">
                <a:latin typeface="Arial"/>
                <a:cs typeface="Arial"/>
              </a:rPr>
              <a:t>a</a:t>
            </a:r>
            <a:r>
              <a:rPr sz="1400" spc="25" dirty="0">
                <a:latin typeface="Arial"/>
                <a:cs typeface="Arial"/>
              </a:rPr>
              <a:t> </a:t>
            </a:r>
            <a:r>
              <a:rPr sz="1400" dirty="0">
                <a:latin typeface="Arial"/>
                <a:cs typeface="Arial"/>
              </a:rPr>
              <a:t>de</a:t>
            </a:r>
            <a:r>
              <a:rPr sz="1400" spc="40" dirty="0">
                <a:latin typeface="Arial"/>
                <a:cs typeface="Arial"/>
              </a:rPr>
              <a:t> </a:t>
            </a:r>
            <a:r>
              <a:rPr sz="1400" dirty="0">
                <a:latin typeface="Arial"/>
                <a:cs typeface="Arial"/>
              </a:rPr>
              <a:t>bonnes</a:t>
            </a:r>
            <a:r>
              <a:rPr sz="1400" spc="25" dirty="0">
                <a:latin typeface="Arial"/>
                <a:cs typeface="Arial"/>
              </a:rPr>
              <a:t> </a:t>
            </a:r>
            <a:r>
              <a:rPr sz="1400" dirty="0">
                <a:latin typeface="Arial"/>
                <a:cs typeface="Arial"/>
              </a:rPr>
              <a:t>potentialités</a:t>
            </a:r>
            <a:r>
              <a:rPr sz="1400" spc="30" dirty="0">
                <a:latin typeface="Arial"/>
                <a:cs typeface="Arial"/>
              </a:rPr>
              <a:t> </a:t>
            </a:r>
            <a:r>
              <a:rPr sz="1400" dirty="0">
                <a:latin typeface="Arial"/>
                <a:cs typeface="Arial"/>
              </a:rPr>
              <a:t>agricoles,</a:t>
            </a:r>
            <a:r>
              <a:rPr sz="1400" spc="30" dirty="0">
                <a:latin typeface="Arial"/>
                <a:cs typeface="Arial"/>
              </a:rPr>
              <a:t> </a:t>
            </a:r>
            <a:r>
              <a:rPr sz="1400" dirty="0">
                <a:latin typeface="Arial"/>
                <a:cs typeface="Arial"/>
              </a:rPr>
              <a:t>car</a:t>
            </a:r>
            <a:r>
              <a:rPr sz="1400" spc="35" dirty="0">
                <a:latin typeface="Arial"/>
                <a:cs typeface="Arial"/>
              </a:rPr>
              <a:t> </a:t>
            </a:r>
            <a:r>
              <a:rPr sz="1400" dirty="0">
                <a:latin typeface="Arial"/>
                <a:cs typeface="Arial"/>
              </a:rPr>
              <a:t>elle</a:t>
            </a:r>
            <a:r>
              <a:rPr sz="1400" spc="35" dirty="0">
                <a:latin typeface="Arial"/>
                <a:cs typeface="Arial"/>
              </a:rPr>
              <a:t> </a:t>
            </a:r>
            <a:r>
              <a:rPr sz="1400" dirty="0">
                <a:latin typeface="Arial"/>
                <a:cs typeface="Arial"/>
              </a:rPr>
              <a:t>est</a:t>
            </a:r>
            <a:r>
              <a:rPr sz="1400" spc="35" dirty="0">
                <a:latin typeface="Arial"/>
                <a:cs typeface="Arial"/>
              </a:rPr>
              <a:t> </a:t>
            </a:r>
            <a:r>
              <a:rPr sz="1400" dirty="0">
                <a:latin typeface="Arial"/>
                <a:cs typeface="Arial"/>
              </a:rPr>
              <a:t>abritée</a:t>
            </a:r>
            <a:r>
              <a:rPr sz="1400" spc="35" dirty="0">
                <a:latin typeface="Arial"/>
                <a:cs typeface="Arial"/>
              </a:rPr>
              <a:t> </a:t>
            </a:r>
            <a:r>
              <a:rPr sz="1400" dirty="0">
                <a:latin typeface="Arial"/>
                <a:cs typeface="Arial"/>
              </a:rPr>
              <a:t>des</a:t>
            </a:r>
            <a:r>
              <a:rPr sz="1400" spc="30" dirty="0">
                <a:latin typeface="Arial"/>
                <a:cs typeface="Arial"/>
              </a:rPr>
              <a:t> </a:t>
            </a:r>
            <a:r>
              <a:rPr sz="1400" dirty="0">
                <a:latin typeface="Arial"/>
                <a:cs typeface="Arial"/>
              </a:rPr>
              <a:t>vents</a:t>
            </a:r>
            <a:r>
              <a:rPr sz="1400" spc="25" dirty="0">
                <a:latin typeface="Arial"/>
                <a:cs typeface="Arial"/>
              </a:rPr>
              <a:t> </a:t>
            </a:r>
            <a:r>
              <a:rPr sz="1400" dirty="0">
                <a:latin typeface="Arial"/>
                <a:cs typeface="Arial"/>
              </a:rPr>
              <a:t>et</a:t>
            </a:r>
            <a:r>
              <a:rPr sz="1400" spc="35" dirty="0">
                <a:latin typeface="Arial"/>
                <a:cs typeface="Arial"/>
              </a:rPr>
              <a:t> </a:t>
            </a:r>
            <a:r>
              <a:rPr sz="1400" spc="-25" dirty="0">
                <a:latin typeface="Arial"/>
                <a:cs typeface="Arial"/>
              </a:rPr>
              <a:t>les </a:t>
            </a:r>
            <a:r>
              <a:rPr sz="1400" dirty="0">
                <a:latin typeface="Arial"/>
                <a:cs typeface="Arial"/>
              </a:rPr>
              <a:t>agriculteurs</a:t>
            </a:r>
            <a:r>
              <a:rPr sz="1400" spc="145" dirty="0">
                <a:latin typeface="Arial"/>
                <a:cs typeface="Arial"/>
              </a:rPr>
              <a:t> </a:t>
            </a:r>
            <a:r>
              <a:rPr sz="1400" dirty="0">
                <a:latin typeface="Arial"/>
                <a:cs typeface="Arial"/>
              </a:rPr>
              <a:t>ont,</a:t>
            </a:r>
            <a:r>
              <a:rPr sz="1400" spc="150" dirty="0">
                <a:latin typeface="Arial"/>
                <a:cs typeface="Arial"/>
              </a:rPr>
              <a:t> </a:t>
            </a:r>
            <a:r>
              <a:rPr sz="1400" dirty="0">
                <a:latin typeface="Arial"/>
                <a:cs typeface="Arial"/>
              </a:rPr>
              <a:t>depuis</a:t>
            </a:r>
            <a:r>
              <a:rPr sz="1400" spc="145" dirty="0">
                <a:latin typeface="Arial"/>
                <a:cs typeface="Arial"/>
              </a:rPr>
              <a:t> </a:t>
            </a:r>
            <a:r>
              <a:rPr sz="1400" dirty="0">
                <a:latin typeface="Arial"/>
                <a:cs typeface="Arial"/>
              </a:rPr>
              <a:t>les</a:t>
            </a:r>
            <a:r>
              <a:rPr sz="1400" spc="155" dirty="0">
                <a:latin typeface="Arial"/>
                <a:cs typeface="Arial"/>
              </a:rPr>
              <a:t> </a:t>
            </a:r>
            <a:r>
              <a:rPr sz="1400" dirty="0">
                <a:latin typeface="Arial"/>
                <a:cs typeface="Arial"/>
              </a:rPr>
              <a:t>années</a:t>
            </a:r>
            <a:r>
              <a:rPr sz="1400" spc="145" dirty="0">
                <a:latin typeface="Arial"/>
                <a:cs typeface="Arial"/>
              </a:rPr>
              <a:t> </a:t>
            </a:r>
            <a:r>
              <a:rPr sz="1400" dirty="0">
                <a:latin typeface="Arial"/>
                <a:cs typeface="Arial"/>
              </a:rPr>
              <a:t>80,</a:t>
            </a:r>
            <a:r>
              <a:rPr sz="1400" spc="150" dirty="0">
                <a:latin typeface="Arial"/>
                <a:cs typeface="Arial"/>
              </a:rPr>
              <a:t> </a:t>
            </a:r>
            <a:r>
              <a:rPr sz="1400" dirty="0">
                <a:latin typeface="Arial"/>
                <a:cs typeface="Arial"/>
              </a:rPr>
              <a:t>aménagé</a:t>
            </a:r>
            <a:r>
              <a:rPr sz="1400" spc="155" dirty="0">
                <a:latin typeface="Arial"/>
                <a:cs typeface="Arial"/>
              </a:rPr>
              <a:t> </a:t>
            </a:r>
            <a:r>
              <a:rPr sz="1400" dirty="0">
                <a:latin typeface="Arial"/>
                <a:cs typeface="Arial"/>
              </a:rPr>
              <a:t>quelques</a:t>
            </a:r>
            <a:r>
              <a:rPr sz="1400" spc="145" dirty="0">
                <a:latin typeface="Arial"/>
                <a:cs typeface="Arial"/>
              </a:rPr>
              <a:t> </a:t>
            </a:r>
            <a:r>
              <a:rPr sz="1400" dirty="0">
                <a:latin typeface="Arial"/>
                <a:cs typeface="Arial"/>
              </a:rPr>
              <a:t>terrasses</a:t>
            </a:r>
            <a:r>
              <a:rPr sz="1400" spc="155" dirty="0">
                <a:latin typeface="Arial"/>
                <a:cs typeface="Arial"/>
              </a:rPr>
              <a:t> </a:t>
            </a:r>
            <a:r>
              <a:rPr sz="1400" dirty="0">
                <a:latin typeface="Arial"/>
                <a:cs typeface="Arial"/>
              </a:rPr>
              <a:t>avec</a:t>
            </a:r>
            <a:r>
              <a:rPr sz="1400" spc="150" dirty="0">
                <a:latin typeface="Arial"/>
                <a:cs typeface="Arial"/>
              </a:rPr>
              <a:t> </a:t>
            </a:r>
            <a:r>
              <a:rPr sz="1400" dirty="0">
                <a:latin typeface="Arial"/>
                <a:cs typeface="Arial"/>
              </a:rPr>
              <a:t>des</a:t>
            </a:r>
            <a:r>
              <a:rPr sz="1400" spc="140" dirty="0">
                <a:latin typeface="Arial"/>
                <a:cs typeface="Arial"/>
              </a:rPr>
              <a:t> </a:t>
            </a:r>
            <a:r>
              <a:rPr sz="1400" dirty="0">
                <a:latin typeface="Arial"/>
                <a:cs typeface="Arial"/>
              </a:rPr>
              <a:t>murets</a:t>
            </a:r>
            <a:r>
              <a:rPr sz="1400" spc="160" dirty="0">
                <a:latin typeface="Arial"/>
                <a:cs typeface="Arial"/>
              </a:rPr>
              <a:t> </a:t>
            </a:r>
            <a:r>
              <a:rPr sz="1400" spc="-25" dirty="0">
                <a:latin typeface="Arial"/>
                <a:cs typeface="Arial"/>
              </a:rPr>
              <a:t>de </a:t>
            </a:r>
            <a:r>
              <a:rPr sz="1400" dirty="0">
                <a:latin typeface="Arial"/>
                <a:cs typeface="Arial"/>
              </a:rPr>
              <a:t>pierres</a:t>
            </a:r>
            <a:r>
              <a:rPr sz="1400" spc="50" dirty="0">
                <a:latin typeface="Arial"/>
                <a:cs typeface="Arial"/>
              </a:rPr>
              <a:t> </a:t>
            </a:r>
            <a:r>
              <a:rPr sz="1400" dirty="0">
                <a:latin typeface="Arial"/>
                <a:cs typeface="Arial"/>
              </a:rPr>
              <a:t>sèches.</a:t>
            </a:r>
            <a:r>
              <a:rPr sz="1400" spc="60" dirty="0">
                <a:latin typeface="Arial"/>
                <a:cs typeface="Arial"/>
              </a:rPr>
              <a:t> </a:t>
            </a:r>
            <a:r>
              <a:rPr sz="1400" dirty="0">
                <a:latin typeface="Arial"/>
                <a:cs typeface="Arial"/>
              </a:rPr>
              <a:t>Les</a:t>
            </a:r>
            <a:r>
              <a:rPr sz="1400" spc="45" dirty="0">
                <a:latin typeface="Arial"/>
                <a:cs typeface="Arial"/>
              </a:rPr>
              <a:t> </a:t>
            </a:r>
            <a:r>
              <a:rPr sz="1400" dirty="0">
                <a:latin typeface="Arial"/>
                <a:cs typeface="Arial"/>
              </a:rPr>
              <a:t>aménagements</a:t>
            </a:r>
            <a:r>
              <a:rPr sz="1400" spc="45" dirty="0">
                <a:latin typeface="Arial"/>
                <a:cs typeface="Arial"/>
              </a:rPr>
              <a:t> </a:t>
            </a:r>
            <a:r>
              <a:rPr sz="1400" dirty="0">
                <a:latin typeface="Arial"/>
                <a:cs typeface="Arial"/>
              </a:rPr>
              <a:t>devraient</a:t>
            </a:r>
            <a:r>
              <a:rPr sz="1400" spc="70" dirty="0">
                <a:latin typeface="Arial"/>
                <a:cs typeface="Arial"/>
              </a:rPr>
              <a:t> </a:t>
            </a:r>
            <a:r>
              <a:rPr sz="1400" dirty="0">
                <a:latin typeface="Arial"/>
                <a:cs typeface="Arial"/>
              </a:rPr>
              <a:t>apporter</a:t>
            </a:r>
            <a:r>
              <a:rPr sz="1400" spc="65" dirty="0">
                <a:latin typeface="Arial"/>
                <a:cs typeface="Arial"/>
              </a:rPr>
              <a:t> </a:t>
            </a:r>
            <a:r>
              <a:rPr sz="1400" dirty="0">
                <a:latin typeface="Arial"/>
                <a:cs typeface="Arial"/>
              </a:rPr>
              <a:t>une</a:t>
            </a:r>
            <a:r>
              <a:rPr sz="1400" spc="55" dirty="0">
                <a:latin typeface="Arial"/>
                <a:cs typeface="Arial"/>
              </a:rPr>
              <a:t> </a:t>
            </a:r>
            <a:r>
              <a:rPr sz="1400" dirty="0">
                <a:latin typeface="Arial"/>
                <a:cs typeface="Arial"/>
              </a:rPr>
              <a:t>bonne</a:t>
            </a:r>
            <a:r>
              <a:rPr sz="1400" spc="50" dirty="0">
                <a:latin typeface="Arial"/>
                <a:cs typeface="Arial"/>
              </a:rPr>
              <a:t> </a:t>
            </a:r>
            <a:r>
              <a:rPr sz="1400" dirty="0">
                <a:latin typeface="Arial"/>
                <a:cs typeface="Arial"/>
              </a:rPr>
              <a:t>disponibilité</a:t>
            </a:r>
            <a:r>
              <a:rPr sz="1400" spc="55" dirty="0">
                <a:latin typeface="Arial"/>
                <a:cs typeface="Arial"/>
              </a:rPr>
              <a:t> </a:t>
            </a:r>
            <a:r>
              <a:rPr sz="1400" dirty="0">
                <a:latin typeface="Arial"/>
                <a:cs typeface="Arial"/>
              </a:rPr>
              <a:t>en</a:t>
            </a:r>
            <a:r>
              <a:rPr sz="1400" spc="55" dirty="0">
                <a:latin typeface="Arial"/>
                <a:cs typeface="Arial"/>
              </a:rPr>
              <a:t> </a:t>
            </a:r>
            <a:r>
              <a:rPr sz="1400" dirty="0">
                <a:latin typeface="Arial"/>
                <a:cs typeface="Arial"/>
              </a:rPr>
              <a:t>eau</a:t>
            </a:r>
            <a:r>
              <a:rPr sz="1400" spc="55" dirty="0">
                <a:latin typeface="Arial"/>
                <a:cs typeface="Arial"/>
              </a:rPr>
              <a:t> </a:t>
            </a:r>
            <a:r>
              <a:rPr sz="1400" spc="-20" dirty="0">
                <a:latin typeface="Arial"/>
                <a:cs typeface="Arial"/>
              </a:rPr>
              <a:t>pour </a:t>
            </a:r>
            <a:r>
              <a:rPr sz="1400" dirty="0">
                <a:latin typeface="Arial"/>
                <a:cs typeface="Arial"/>
              </a:rPr>
              <a:t>la</a:t>
            </a:r>
            <a:r>
              <a:rPr sz="1400" spc="-30" dirty="0">
                <a:latin typeface="Arial"/>
                <a:cs typeface="Arial"/>
              </a:rPr>
              <a:t> </a:t>
            </a:r>
            <a:r>
              <a:rPr sz="1400" dirty="0">
                <a:latin typeface="Arial"/>
                <a:cs typeface="Arial"/>
              </a:rPr>
              <a:t>réalisation</a:t>
            </a:r>
            <a:r>
              <a:rPr sz="1400" spc="-30" dirty="0">
                <a:latin typeface="Arial"/>
                <a:cs typeface="Arial"/>
              </a:rPr>
              <a:t> </a:t>
            </a:r>
            <a:r>
              <a:rPr sz="1400" dirty="0">
                <a:latin typeface="Arial"/>
                <a:cs typeface="Arial"/>
              </a:rPr>
              <a:t>de</a:t>
            </a:r>
            <a:r>
              <a:rPr sz="1400" spc="-30" dirty="0">
                <a:latin typeface="Arial"/>
                <a:cs typeface="Arial"/>
              </a:rPr>
              <a:t> </a:t>
            </a:r>
            <a:r>
              <a:rPr sz="1400" dirty="0">
                <a:latin typeface="Arial"/>
                <a:cs typeface="Arial"/>
              </a:rPr>
              <a:t>pépinières</a:t>
            </a:r>
            <a:r>
              <a:rPr sz="1400" spc="-25" dirty="0">
                <a:latin typeface="Arial"/>
                <a:cs typeface="Arial"/>
              </a:rPr>
              <a:t> </a:t>
            </a:r>
            <a:r>
              <a:rPr sz="1400" spc="-10" dirty="0">
                <a:latin typeface="Arial"/>
                <a:cs typeface="Arial"/>
              </a:rPr>
              <a:t>maraîchères.</a:t>
            </a:r>
            <a:endParaRPr sz="1400" dirty="0">
              <a:latin typeface="Arial"/>
              <a:cs typeface="Arial"/>
            </a:endParaRPr>
          </a:p>
          <a:p>
            <a:pPr>
              <a:lnSpc>
                <a:spcPct val="100000"/>
              </a:lnSpc>
            </a:pPr>
            <a:endParaRPr sz="1400" dirty="0">
              <a:latin typeface="Arial"/>
              <a:cs typeface="Arial"/>
            </a:endParaRPr>
          </a:p>
          <a:p>
            <a:pPr marL="12700" marR="6985" algn="just">
              <a:lnSpc>
                <a:spcPct val="95900"/>
              </a:lnSpc>
            </a:pPr>
            <a:r>
              <a:rPr sz="1400" dirty="0">
                <a:latin typeface="Arial"/>
                <a:cs typeface="Arial"/>
              </a:rPr>
              <a:t>La</a:t>
            </a:r>
            <a:r>
              <a:rPr sz="1400" spc="310" dirty="0">
                <a:latin typeface="Arial"/>
                <a:cs typeface="Arial"/>
              </a:rPr>
              <a:t> </a:t>
            </a:r>
            <a:r>
              <a:rPr sz="1400" dirty="0">
                <a:latin typeface="Arial"/>
                <a:cs typeface="Arial"/>
              </a:rPr>
              <a:t>tête</a:t>
            </a:r>
            <a:r>
              <a:rPr sz="1400" spc="315" dirty="0">
                <a:latin typeface="Arial"/>
                <a:cs typeface="Arial"/>
              </a:rPr>
              <a:t> </a:t>
            </a:r>
            <a:r>
              <a:rPr sz="1400" dirty="0">
                <a:latin typeface="Arial"/>
                <a:cs typeface="Arial"/>
              </a:rPr>
              <a:t>de</a:t>
            </a:r>
            <a:r>
              <a:rPr sz="1400" spc="310" dirty="0">
                <a:latin typeface="Arial"/>
                <a:cs typeface="Arial"/>
              </a:rPr>
              <a:t> </a:t>
            </a:r>
            <a:r>
              <a:rPr sz="1400" dirty="0">
                <a:latin typeface="Arial"/>
                <a:cs typeface="Arial"/>
              </a:rPr>
              <a:t>ravine</a:t>
            </a:r>
            <a:r>
              <a:rPr sz="1400" spc="315" dirty="0">
                <a:latin typeface="Arial"/>
                <a:cs typeface="Arial"/>
              </a:rPr>
              <a:t> </a:t>
            </a:r>
            <a:r>
              <a:rPr sz="1400" dirty="0">
                <a:latin typeface="Arial"/>
                <a:cs typeface="Arial"/>
              </a:rPr>
              <a:t>aménagée</a:t>
            </a:r>
            <a:r>
              <a:rPr sz="1400" spc="330" dirty="0">
                <a:latin typeface="Arial"/>
                <a:cs typeface="Arial"/>
              </a:rPr>
              <a:t> </a:t>
            </a:r>
            <a:r>
              <a:rPr sz="1400" dirty="0">
                <a:latin typeface="Arial"/>
                <a:cs typeface="Arial"/>
              </a:rPr>
              <a:t>pourra</a:t>
            </a:r>
            <a:r>
              <a:rPr sz="1400" spc="315" dirty="0">
                <a:latin typeface="Arial"/>
                <a:cs typeface="Arial"/>
              </a:rPr>
              <a:t> </a:t>
            </a:r>
            <a:r>
              <a:rPr sz="1400" dirty="0">
                <a:latin typeface="Arial"/>
                <a:cs typeface="Arial"/>
              </a:rPr>
              <a:t>servir</a:t>
            </a:r>
            <a:r>
              <a:rPr sz="1400" spc="335" dirty="0">
                <a:latin typeface="Arial"/>
                <a:cs typeface="Arial"/>
              </a:rPr>
              <a:t> </a:t>
            </a:r>
            <a:r>
              <a:rPr sz="1400" dirty="0">
                <a:latin typeface="Arial"/>
                <a:cs typeface="Arial"/>
              </a:rPr>
              <a:t>de</a:t>
            </a:r>
            <a:r>
              <a:rPr sz="1400" spc="310" dirty="0">
                <a:latin typeface="Arial"/>
                <a:cs typeface="Arial"/>
              </a:rPr>
              <a:t> </a:t>
            </a:r>
            <a:r>
              <a:rPr sz="1400" dirty="0">
                <a:latin typeface="Arial"/>
                <a:cs typeface="Arial"/>
              </a:rPr>
              <a:t>support</a:t>
            </a:r>
            <a:r>
              <a:rPr sz="1400" spc="325" dirty="0">
                <a:latin typeface="Arial"/>
                <a:cs typeface="Arial"/>
              </a:rPr>
              <a:t> </a:t>
            </a:r>
            <a:r>
              <a:rPr sz="1400" dirty="0">
                <a:latin typeface="Arial"/>
                <a:cs typeface="Arial"/>
              </a:rPr>
              <a:t>pédagogique</a:t>
            </a:r>
            <a:r>
              <a:rPr sz="1400" spc="310" dirty="0">
                <a:latin typeface="Arial"/>
                <a:cs typeface="Arial"/>
              </a:rPr>
              <a:t> </a:t>
            </a:r>
            <a:r>
              <a:rPr sz="1400" dirty="0">
                <a:latin typeface="Arial"/>
                <a:cs typeface="Arial"/>
              </a:rPr>
              <a:t>pour</a:t>
            </a:r>
            <a:r>
              <a:rPr sz="1400" spc="335" dirty="0">
                <a:latin typeface="Arial"/>
                <a:cs typeface="Arial"/>
              </a:rPr>
              <a:t> </a:t>
            </a:r>
            <a:r>
              <a:rPr sz="1400" dirty="0">
                <a:latin typeface="Arial"/>
                <a:cs typeface="Arial"/>
              </a:rPr>
              <a:t>des</a:t>
            </a:r>
            <a:r>
              <a:rPr sz="1400" spc="320" dirty="0">
                <a:latin typeface="Arial"/>
                <a:cs typeface="Arial"/>
              </a:rPr>
              <a:t> </a:t>
            </a:r>
            <a:r>
              <a:rPr sz="1400" spc="-10" dirty="0">
                <a:latin typeface="Arial"/>
                <a:cs typeface="Arial"/>
              </a:rPr>
              <a:t>groupes </a:t>
            </a:r>
            <a:r>
              <a:rPr sz="1400" dirty="0">
                <a:latin typeface="Arial"/>
                <a:cs typeface="Arial"/>
              </a:rPr>
              <a:t>accueillis</a:t>
            </a:r>
            <a:r>
              <a:rPr sz="1400" spc="-10" dirty="0">
                <a:latin typeface="Arial"/>
                <a:cs typeface="Arial"/>
              </a:rPr>
              <a:t> </a:t>
            </a:r>
            <a:r>
              <a:rPr sz="1400" dirty="0">
                <a:latin typeface="Arial"/>
                <a:cs typeface="Arial"/>
              </a:rPr>
              <a:t>en</a:t>
            </a:r>
            <a:r>
              <a:rPr sz="1400" spc="-15" dirty="0">
                <a:latin typeface="Arial"/>
                <a:cs typeface="Arial"/>
              </a:rPr>
              <a:t> </a:t>
            </a:r>
            <a:r>
              <a:rPr sz="1400" dirty="0">
                <a:latin typeface="Arial"/>
                <a:cs typeface="Arial"/>
              </a:rPr>
              <a:t>formation par</a:t>
            </a:r>
            <a:r>
              <a:rPr sz="1400" spc="-5" dirty="0">
                <a:latin typeface="Arial"/>
                <a:cs typeface="Arial"/>
              </a:rPr>
              <a:t> </a:t>
            </a:r>
            <a:r>
              <a:rPr sz="1400" dirty="0">
                <a:latin typeface="Arial"/>
                <a:cs typeface="Arial"/>
              </a:rPr>
              <a:t>le</a:t>
            </a:r>
            <a:r>
              <a:rPr sz="1400" spc="-5" dirty="0">
                <a:latin typeface="Arial"/>
                <a:cs typeface="Arial"/>
              </a:rPr>
              <a:t> </a:t>
            </a:r>
            <a:r>
              <a:rPr sz="1400" dirty="0">
                <a:latin typeface="Arial"/>
                <a:cs typeface="Arial"/>
              </a:rPr>
              <a:t>Centre</a:t>
            </a:r>
            <a:r>
              <a:rPr sz="1400" spc="-10" dirty="0">
                <a:latin typeface="Arial"/>
                <a:cs typeface="Arial"/>
              </a:rPr>
              <a:t> </a:t>
            </a:r>
            <a:r>
              <a:rPr sz="1400" dirty="0">
                <a:latin typeface="Arial"/>
                <a:cs typeface="Arial"/>
              </a:rPr>
              <a:t>de</a:t>
            </a:r>
            <a:r>
              <a:rPr sz="1400" spc="-20" dirty="0">
                <a:latin typeface="Arial"/>
                <a:cs typeface="Arial"/>
              </a:rPr>
              <a:t> </a:t>
            </a:r>
            <a:r>
              <a:rPr sz="1400" dirty="0">
                <a:latin typeface="Arial"/>
                <a:cs typeface="Arial"/>
              </a:rPr>
              <a:t>Salagnac.</a:t>
            </a:r>
            <a:r>
              <a:rPr sz="1400" spc="-5" dirty="0">
                <a:latin typeface="Arial"/>
                <a:cs typeface="Arial"/>
              </a:rPr>
              <a:t> </a:t>
            </a:r>
            <a:r>
              <a:rPr sz="1400" dirty="0">
                <a:latin typeface="Arial"/>
                <a:cs typeface="Arial"/>
              </a:rPr>
              <a:t>Les</a:t>
            </a:r>
            <a:r>
              <a:rPr sz="1400" spc="-25" dirty="0">
                <a:latin typeface="Arial"/>
                <a:cs typeface="Arial"/>
              </a:rPr>
              <a:t> </a:t>
            </a:r>
            <a:r>
              <a:rPr sz="1400" dirty="0">
                <a:latin typeface="Arial"/>
                <a:cs typeface="Arial"/>
              </a:rPr>
              <a:t>cycles</a:t>
            </a:r>
            <a:r>
              <a:rPr sz="1400" spc="-5" dirty="0">
                <a:latin typeface="Arial"/>
                <a:cs typeface="Arial"/>
              </a:rPr>
              <a:t> </a:t>
            </a:r>
            <a:r>
              <a:rPr sz="1400" dirty="0">
                <a:latin typeface="Arial"/>
                <a:cs typeface="Arial"/>
              </a:rPr>
              <a:t>de</a:t>
            </a:r>
            <a:r>
              <a:rPr sz="1400" spc="-25" dirty="0">
                <a:latin typeface="Arial"/>
                <a:cs typeface="Arial"/>
              </a:rPr>
              <a:t> </a:t>
            </a:r>
            <a:r>
              <a:rPr sz="1400" dirty="0">
                <a:latin typeface="Arial"/>
                <a:cs typeface="Arial"/>
              </a:rPr>
              <a:t>formation</a:t>
            </a:r>
            <a:r>
              <a:rPr sz="1400" spc="-10" dirty="0">
                <a:latin typeface="Arial"/>
                <a:cs typeface="Arial"/>
              </a:rPr>
              <a:t> </a:t>
            </a:r>
            <a:r>
              <a:rPr sz="1400" dirty="0">
                <a:latin typeface="Arial"/>
                <a:cs typeface="Arial"/>
              </a:rPr>
              <a:t>pourront </a:t>
            </a:r>
            <a:r>
              <a:rPr sz="1400" spc="-10" dirty="0">
                <a:latin typeface="Arial"/>
                <a:cs typeface="Arial"/>
              </a:rPr>
              <a:t>proposer </a:t>
            </a:r>
            <a:r>
              <a:rPr sz="1400" dirty="0">
                <a:latin typeface="Arial"/>
                <a:cs typeface="Arial"/>
              </a:rPr>
              <a:t>l’observation</a:t>
            </a:r>
            <a:r>
              <a:rPr sz="1400" spc="-40" dirty="0">
                <a:latin typeface="Arial"/>
                <a:cs typeface="Arial"/>
              </a:rPr>
              <a:t> </a:t>
            </a:r>
            <a:r>
              <a:rPr sz="1400" dirty="0">
                <a:latin typeface="Arial"/>
                <a:cs typeface="Arial"/>
              </a:rPr>
              <a:t>à</a:t>
            </a:r>
            <a:r>
              <a:rPr sz="1400" spc="-40" dirty="0">
                <a:latin typeface="Arial"/>
                <a:cs typeface="Arial"/>
              </a:rPr>
              <a:t> </a:t>
            </a:r>
            <a:r>
              <a:rPr sz="1400" dirty="0">
                <a:latin typeface="Arial"/>
                <a:cs typeface="Arial"/>
              </a:rPr>
              <a:t>Maurepos</a:t>
            </a:r>
            <a:r>
              <a:rPr sz="1400" spc="-30" dirty="0">
                <a:latin typeface="Arial"/>
                <a:cs typeface="Arial"/>
              </a:rPr>
              <a:t> </a:t>
            </a:r>
            <a:r>
              <a:rPr sz="1400" dirty="0">
                <a:latin typeface="Arial"/>
                <a:cs typeface="Arial"/>
              </a:rPr>
              <a:t>et</a:t>
            </a:r>
            <a:r>
              <a:rPr sz="1400" spc="-40" dirty="0">
                <a:latin typeface="Arial"/>
                <a:cs typeface="Arial"/>
              </a:rPr>
              <a:t> </a:t>
            </a:r>
            <a:r>
              <a:rPr sz="1400" dirty="0">
                <a:latin typeface="Arial"/>
                <a:cs typeface="Arial"/>
              </a:rPr>
              <a:t>Catin</a:t>
            </a:r>
            <a:r>
              <a:rPr sz="1400" spc="-35" dirty="0">
                <a:latin typeface="Arial"/>
                <a:cs typeface="Arial"/>
              </a:rPr>
              <a:t> </a:t>
            </a:r>
            <a:r>
              <a:rPr sz="1400" dirty="0">
                <a:latin typeface="Arial"/>
                <a:cs typeface="Arial"/>
              </a:rPr>
              <a:t>d’aménagements</a:t>
            </a:r>
            <a:r>
              <a:rPr sz="1400" spc="-25" dirty="0">
                <a:latin typeface="Arial"/>
                <a:cs typeface="Arial"/>
              </a:rPr>
              <a:t> </a:t>
            </a:r>
            <a:r>
              <a:rPr sz="1400" dirty="0">
                <a:latin typeface="Arial"/>
                <a:cs typeface="Arial"/>
              </a:rPr>
              <a:t>intégrant</a:t>
            </a:r>
            <a:r>
              <a:rPr sz="1400" spc="-45" dirty="0">
                <a:latin typeface="Arial"/>
                <a:cs typeface="Arial"/>
              </a:rPr>
              <a:t> </a:t>
            </a:r>
            <a:r>
              <a:rPr sz="1400" spc="-50" dirty="0">
                <a:latin typeface="Arial"/>
                <a:cs typeface="Arial"/>
              </a:rPr>
              <a:t>:</a:t>
            </a:r>
            <a:endParaRPr sz="1400" dirty="0">
              <a:latin typeface="Arial"/>
              <a:cs typeface="Arial"/>
            </a:endParaRPr>
          </a:p>
          <a:p>
            <a:pPr>
              <a:lnSpc>
                <a:spcPct val="100000"/>
              </a:lnSpc>
              <a:spcBef>
                <a:spcPts val="50"/>
              </a:spcBef>
            </a:pPr>
            <a:endParaRPr sz="1400" dirty="0">
              <a:latin typeface="Arial"/>
              <a:cs typeface="Arial"/>
            </a:endParaRPr>
          </a:p>
          <a:p>
            <a:pPr marL="469265" indent="-227965">
              <a:lnSpc>
                <a:spcPts val="1295"/>
              </a:lnSpc>
              <a:buChar char="-"/>
              <a:tabLst>
                <a:tab pos="469265" algn="l"/>
              </a:tabLst>
            </a:pPr>
            <a:r>
              <a:rPr sz="1400" dirty="0">
                <a:latin typeface="Arial"/>
                <a:cs typeface="Arial"/>
              </a:rPr>
              <a:t>l’amélioration</a:t>
            </a:r>
            <a:r>
              <a:rPr sz="1400" spc="-30" dirty="0">
                <a:latin typeface="Arial"/>
                <a:cs typeface="Arial"/>
              </a:rPr>
              <a:t> </a:t>
            </a:r>
            <a:r>
              <a:rPr sz="1400" dirty="0">
                <a:latin typeface="Arial"/>
                <a:cs typeface="Arial"/>
              </a:rPr>
              <a:t>des</a:t>
            </a:r>
            <a:r>
              <a:rPr sz="1400" spc="-20" dirty="0">
                <a:latin typeface="Arial"/>
                <a:cs typeface="Arial"/>
              </a:rPr>
              <a:t> </a:t>
            </a:r>
            <a:r>
              <a:rPr sz="1400" dirty="0">
                <a:latin typeface="Arial"/>
                <a:cs typeface="Arial"/>
              </a:rPr>
              <a:t>voies</a:t>
            </a:r>
            <a:r>
              <a:rPr sz="1400" spc="-40" dirty="0">
                <a:latin typeface="Arial"/>
                <a:cs typeface="Arial"/>
              </a:rPr>
              <a:t> </a:t>
            </a:r>
            <a:r>
              <a:rPr sz="1400" dirty="0">
                <a:latin typeface="Arial"/>
                <a:cs typeface="Arial"/>
              </a:rPr>
              <a:t>de</a:t>
            </a:r>
            <a:r>
              <a:rPr sz="1400" spc="-25" dirty="0">
                <a:latin typeface="Arial"/>
                <a:cs typeface="Arial"/>
              </a:rPr>
              <a:t> </a:t>
            </a:r>
            <a:r>
              <a:rPr sz="1400" spc="-10" dirty="0">
                <a:latin typeface="Arial"/>
                <a:cs typeface="Arial"/>
              </a:rPr>
              <a:t>communication</a:t>
            </a:r>
            <a:endParaRPr sz="1400" dirty="0">
              <a:latin typeface="Arial"/>
              <a:cs typeface="Arial"/>
            </a:endParaRPr>
          </a:p>
          <a:p>
            <a:pPr marL="469265" indent="-227965">
              <a:lnSpc>
                <a:spcPts val="1265"/>
              </a:lnSpc>
              <a:buChar char="-"/>
              <a:tabLst>
                <a:tab pos="469265" algn="l"/>
              </a:tabLst>
            </a:pPr>
            <a:r>
              <a:rPr sz="1400" dirty="0">
                <a:latin typeface="Arial"/>
                <a:cs typeface="Arial"/>
              </a:rPr>
              <a:t>une</a:t>
            </a:r>
            <a:r>
              <a:rPr sz="1400" spc="-20" dirty="0">
                <a:latin typeface="Arial"/>
                <a:cs typeface="Arial"/>
              </a:rPr>
              <a:t> </a:t>
            </a:r>
            <a:r>
              <a:rPr sz="1400" dirty="0">
                <a:latin typeface="Arial"/>
                <a:cs typeface="Arial"/>
              </a:rPr>
              <a:t>meilleure</a:t>
            </a:r>
            <a:r>
              <a:rPr sz="1400" spc="-20" dirty="0">
                <a:latin typeface="Arial"/>
                <a:cs typeface="Arial"/>
              </a:rPr>
              <a:t> </a:t>
            </a:r>
            <a:r>
              <a:rPr sz="1400" dirty="0">
                <a:latin typeface="Arial"/>
                <a:cs typeface="Arial"/>
              </a:rPr>
              <a:t>gestion</a:t>
            </a:r>
            <a:r>
              <a:rPr sz="1400" spc="-20" dirty="0">
                <a:latin typeface="Arial"/>
                <a:cs typeface="Arial"/>
              </a:rPr>
              <a:t> </a:t>
            </a:r>
            <a:r>
              <a:rPr sz="1400" dirty="0">
                <a:latin typeface="Arial"/>
                <a:cs typeface="Arial"/>
              </a:rPr>
              <a:t>des</a:t>
            </a:r>
            <a:r>
              <a:rPr sz="1400" spc="-20" dirty="0">
                <a:latin typeface="Arial"/>
                <a:cs typeface="Arial"/>
              </a:rPr>
              <a:t> </a:t>
            </a:r>
            <a:r>
              <a:rPr sz="1400" dirty="0">
                <a:latin typeface="Arial"/>
                <a:cs typeface="Arial"/>
              </a:rPr>
              <a:t>eaux</a:t>
            </a:r>
            <a:r>
              <a:rPr sz="1400" spc="-20" dirty="0">
                <a:latin typeface="Arial"/>
                <a:cs typeface="Arial"/>
              </a:rPr>
              <a:t> </a:t>
            </a:r>
            <a:r>
              <a:rPr sz="1400" dirty="0">
                <a:latin typeface="Arial"/>
                <a:cs typeface="Arial"/>
              </a:rPr>
              <a:t>et</a:t>
            </a:r>
            <a:r>
              <a:rPr sz="1400" spc="-20" dirty="0">
                <a:latin typeface="Arial"/>
                <a:cs typeface="Arial"/>
              </a:rPr>
              <a:t> </a:t>
            </a:r>
            <a:r>
              <a:rPr sz="1400" dirty="0">
                <a:latin typeface="Arial"/>
                <a:cs typeface="Arial"/>
              </a:rPr>
              <a:t>des</a:t>
            </a:r>
            <a:r>
              <a:rPr sz="1400" spc="-15" dirty="0">
                <a:latin typeface="Arial"/>
                <a:cs typeface="Arial"/>
              </a:rPr>
              <a:t> </a:t>
            </a:r>
            <a:r>
              <a:rPr sz="1400" spc="-20" dirty="0">
                <a:latin typeface="Arial"/>
                <a:cs typeface="Arial"/>
              </a:rPr>
              <a:t>sols,</a:t>
            </a:r>
            <a:endParaRPr sz="1400" dirty="0">
              <a:latin typeface="Arial"/>
              <a:cs typeface="Arial"/>
            </a:endParaRPr>
          </a:p>
          <a:p>
            <a:pPr marL="469265" marR="8255" indent="-228600">
              <a:lnSpc>
                <a:spcPts val="1270"/>
              </a:lnSpc>
              <a:spcBef>
                <a:spcPts val="55"/>
              </a:spcBef>
              <a:buChar char="-"/>
              <a:tabLst>
                <a:tab pos="469265" algn="l"/>
              </a:tabLst>
            </a:pPr>
            <a:r>
              <a:rPr sz="1400" dirty="0">
                <a:latin typeface="Arial"/>
                <a:cs typeface="Arial"/>
              </a:rPr>
              <a:t>avec</a:t>
            </a:r>
            <a:r>
              <a:rPr sz="1400" spc="-5" dirty="0">
                <a:latin typeface="Arial"/>
                <a:cs typeface="Arial"/>
              </a:rPr>
              <a:t> </a:t>
            </a:r>
            <a:r>
              <a:rPr sz="1400" dirty="0">
                <a:latin typeface="Arial"/>
                <a:cs typeface="Arial"/>
              </a:rPr>
              <a:t>pour</a:t>
            </a:r>
            <a:r>
              <a:rPr sz="1400" spc="-5" dirty="0">
                <a:latin typeface="Arial"/>
                <a:cs typeface="Arial"/>
              </a:rPr>
              <a:t> </a:t>
            </a:r>
            <a:r>
              <a:rPr sz="1400" dirty="0">
                <a:latin typeface="Arial"/>
                <a:cs typeface="Arial"/>
              </a:rPr>
              <a:t>conséquence</a:t>
            </a:r>
            <a:r>
              <a:rPr sz="1400" spc="-20" dirty="0">
                <a:latin typeface="Arial"/>
                <a:cs typeface="Arial"/>
              </a:rPr>
              <a:t> </a:t>
            </a:r>
            <a:r>
              <a:rPr sz="1400" dirty="0">
                <a:latin typeface="Arial"/>
                <a:cs typeface="Arial"/>
              </a:rPr>
              <a:t>l’augmentation</a:t>
            </a:r>
            <a:r>
              <a:rPr sz="1400" spc="5" dirty="0">
                <a:latin typeface="Arial"/>
                <a:cs typeface="Arial"/>
              </a:rPr>
              <a:t> </a:t>
            </a:r>
            <a:r>
              <a:rPr sz="1400" dirty="0">
                <a:latin typeface="Arial"/>
                <a:cs typeface="Arial"/>
              </a:rPr>
              <a:t>des</a:t>
            </a:r>
            <a:r>
              <a:rPr sz="1400" spc="5" dirty="0">
                <a:latin typeface="Arial"/>
                <a:cs typeface="Arial"/>
              </a:rPr>
              <a:t> </a:t>
            </a:r>
            <a:r>
              <a:rPr sz="1400" dirty="0">
                <a:latin typeface="Arial"/>
                <a:cs typeface="Arial"/>
              </a:rPr>
              <a:t>productions</a:t>
            </a:r>
            <a:r>
              <a:rPr sz="1400" spc="5" dirty="0">
                <a:latin typeface="Arial"/>
                <a:cs typeface="Arial"/>
              </a:rPr>
              <a:t> </a:t>
            </a:r>
            <a:r>
              <a:rPr sz="1400" dirty="0">
                <a:latin typeface="Arial"/>
                <a:cs typeface="Arial"/>
              </a:rPr>
              <a:t>agricoles et</a:t>
            </a:r>
            <a:r>
              <a:rPr sz="1400" spc="15" dirty="0">
                <a:latin typeface="Arial"/>
                <a:cs typeface="Arial"/>
              </a:rPr>
              <a:t> </a:t>
            </a:r>
            <a:r>
              <a:rPr sz="1400" dirty="0">
                <a:latin typeface="Arial"/>
                <a:cs typeface="Arial"/>
              </a:rPr>
              <a:t>un</a:t>
            </a:r>
            <a:r>
              <a:rPr sz="1400" spc="-20" dirty="0">
                <a:latin typeface="Arial"/>
                <a:cs typeface="Arial"/>
              </a:rPr>
              <a:t> </a:t>
            </a:r>
            <a:r>
              <a:rPr sz="1400" spc="-10" dirty="0">
                <a:latin typeface="Arial"/>
                <a:cs typeface="Arial"/>
              </a:rPr>
              <a:t>renforcement </a:t>
            </a:r>
            <a:r>
              <a:rPr sz="1400" dirty="0">
                <a:latin typeface="Arial"/>
                <a:cs typeface="Arial"/>
              </a:rPr>
              <a:t>de</a:t>
            </a:r>
            <a:r>
              <a:rPr sz="1400" spc="-20" dirty="0">
                <a:latin typeface="Arial"/>
                <a:cs typeface="Arial"/>
              </a:rPr>
              <a:t> </a:t>
            </a:r>
            <a:r>
              <a:rPr sz="1400" dirty="0">
                <a:latin typeface="Arial"/>
                <a:cs typeface="Arial"/>
              </a:rPr>
              <a:t>la</a:t>
            </a:r>
            <a:r>
              <a:rPr sz="1400" spc="-20" dirty="0">
                <a:latin typeface="Arial"/>
                <a:cs typeface="Arial"/>
              </a:rPr>
              <a:t> </a:t>
            </a:r>
            <a:r>
              <a:rPr sz="1400" dirty="0">
                <a:latin typeface="Arial"/>
                <a:cs typeface="Arial"/>
              </a:rPr>
              <a:t>sécurité</a:t>
            </a:r>
            <a:r>
              <a:rPr sz="1400" spc="-15" dirty="0">
                <a:latin typeface="Arial"/>
                <a:cs typeface="Arial"/>
              </a:rPr>
              <a:t> </a:t>
            </a:r>
            <a:r>
              <a:rPr sz="1400" spc="-10" dirty="0">
                <a:latin typeface="Arial"/>
                <a:cs typeface="Arial"/>
              </a:rPr>
              <a:t>alimentaire.</a:t>
            </a:r>
            <a:endParaRPr sz="1400" dirty="0">
              <a:latin typeface="Arial"/>
              <a:cs typeface="Arial"/>
            </a:endParaRPr>
          </a:p>
          <a:p>
            <a:pPr marL="12700">
              <a:lnSpc>
                <a:spcPts val="1205"/>
              </a:lnSpc>
            </a:pPr>
            <a:r>
              <a:rPr sz="1400" dirty="0">
                <a:latin typeface="Arial"/>
                <a:cs typeface="Arial"/>
              </a:rPr>
              <a:t>Il</a:t>
            </a:r>
            <a:r>
              <a:rPr sz="1400" spc="-15" dirty="0">
                <a:latin typeface="Arial"/>
                <a:cs typeface="Arial"/>
              </a:rPr>
              <a:t> </a:t>
            </a:r>
            <a:r>
              <a:rPr sz="1400" dirty="0">
                <a:latin typeface="Arial"/>
                <a:cs typeface="Arial"/>
              </a:rPr>
              <a:t>reste</a:t>
            </a:r>
            <a:r>
              <a:rPr sz="1400" spc="-5" dirty="0">
                <a:latin typeface="Arial"/>
                <a:cs typeface="Arial"/>
              </a:rPr>
              <a:t> </a:t>
            </a:r>
            <a:r>
              <a:rPr sz="1400" dirty="0">
                <a:latin typeface="Arial"/>
                <a:cs typeface="Arial"/>
              </a:rPr>
              <a:t>à prévoir</a:t>
            </a:r>
            <a:r>
              <a:rPr sz="1400" spc="-5" dirty="0">
                <a:latin typeface="Arial"/>
                <a:cs typeface="Arial"/>
              </a:rPr>
              <a:t> </a:t>
            </a:r>
            <a:r>
              <a:rPr sz="1400" dirty="0">
                <a:latin typeface="Arial"/>
                <a:cs typeface="Arial"/>
              </a:rPr>
              <a:t>un</a:t>
            </a:r>
            <a:r>
              <a:rPr sz="1400" spc="-10" dirty="0">
                <a:latin typeface="Arial"/>
                <a:cs typeface="Arial"/>
              </a:rPr>
              <a:t> </a:t>
            </a:r>
            <a:r>
              <a:rPr sz="1400" dirty="0">
                <a:latin typeface="Arial"/>
                <a:cs typeface="Arial"/>
              </a:rPr>
              <a:t>suivi</a:t>
            </a:r>
            <a:r>
              <a:rPr sz="1400" spc="-5" dirty="0">
                <a:latin typeface="Arial"/>
                <a:cs typeface="Arial"/>
              </a:rPr>
              <a:t> </a:t>
            </a:r>
            <a:r>
              <a:rPr sz="1400" dirty="0">
                <a:latin typeface="Arial"/>
                <a:cs typeface="Arial"/>
              </a:rPr>
              <a:t>dans</a:t>
            </a:r>
            <a:r>
              <a:rPr sz="1400" spc="5" dirty="0">
                <a:latin typeface="Arial"/>
                <a:cs typeface="Arial"/>
              </a:rPr>
              <a:t> </a:t>
            </a:r>
            <a:r>
              <a:rPr sz="1400" dirty="0">
                <a:latin typeface="Arial"/>
                <a:cs typeface="Arial"/>
              </a:rPr>
              <a:t>la</a:t>
            </a:r>
            <a:r>
              <a:rPr sz="1400" spc="-5" dirty="0">
                <a:latin typeface="Arial"/>
                <a:cs typeface="Arial"/>
              </a:rPr>
              <a:t> </a:t>
            </a:r>
            <a:r>
              <a:rPr sz="1400" dirty="0">
                <a:latin typeface="Arial"/>
                <a:cs typeface="Arial"/>
              </a:rPr>
              <a:t>durée</a:t>
            </a:r>
            <a:r>
              <a:rPr sz="1400" spc="-10" dirty="0">
                <a:latin typeface="Arial"/>
                <a:cs typeface="Arial"/>
              </a:rPr>
              <a:t> </a:t>
            </a:r>
            <a:r>
              <a:rPr sz="1400" dirty="0">
                <a:latin typeface="Arial"/>
                <a:cs typeface="Arial"/>
              </a:rPr>
              <a:t>pour</a:t>
            </a:r>
            <a:r>
              <a:rPr sz="1400" spc="-15" dirty="0">
                <a:latin typeface="Arial"/>
                <a:cs typeface="Arial"/>
              </a:rPr>
              <a:t> </a:t>
            </a:r>
            <a:r>
              <a:rPr sz="1400" dirty="0">
                <a:latin typeface="Arial"/>
                <a:cs typeface="Arial"/>
              </a:rPr>
              <a:t>mesurer</a:t>
            </a:r>
            <a:r>
              <a:rPr sz="1400" spc="-5" dirty="0">
                <a:latin typeface="Arial"/>
                <a:cs typeface="Arial"/>
              </a:rPr>
              <a:t> </a:t>
            </a:r>
            <a:r>
              <a:rPr sz="1400" dirty="0">
                <a:latin typeface="Arial"/>
                <a:cs typeface="Arial"/>
              </a:rPr>
              <a:t>les</a:t>
            </a:r>
            <a:r>
              <a:rPr sz="1400" spc="5" dirty="0">
                <a:latin typeface="Arial"/>
                <a:cs typeface="Arial"/>
              </a:rPr>
              <a:t> </a:t>
            </a:r>
            <a:r>
              <a:rPr sz="1400" dirty="0">
                <a:latin typeface="Arial"/>
                <a:cs typeface="Arial"/>
              </a:rPr>
              <a:t>impacts</a:t>
            </a:r>
            <a:r>
              <a:rPr sz="1400" spc="5" dirty="0">
                <a:latin typeface="Arial"/>
                <a:cs typeface="Arial"/>
              </a:rPr>
              <a:t> </a:t>
            </a:r>
            <a:r>
              <a:rPr sz="1400" spc="-10" dirty="0">
                <a:latin typeface="Arial"/>
                <a:cs typeface="Arial"/>
              </a:rPr>
              <a:t>environnementaux,</a:t>
            </a:r>
            <a:r>
              <a:rPr sz="1400" dirty="0">
                <a:latin typeface="Arial"/>
                <a:cs typeface="Arial"/>
              </a:rPr>
              <a:t> </a:t>
            </a:r>
            <a:r>
              <a:rPr sz="1400" spc="-10" dirty="0">
                <a:latin typeface="Arial"/>
                <a:cs typeface="Arial"/>
              </a:rPr>
              <a:t>sociaux</a:t>
            </a:r>
            <a:endParaRPr sz="1400" dirty="0">
              <a:latin typeface="Arial"/>
              <a:cs typeface="Arial"/>
            </a:endParaRPr>
          </a:p>
          <a:p>
            <a:pPr marL="12700">
              <a:lnSpc>
                <a:spcPts val="1295"/>
              </a:lnSpc>
            </a:pPr>
            <a:r>
              <a:rPr sz="1400" dirty="0">
                <a:latin typeface="Arial"/>
                <a:cs typeface="Arial"/>
              </a:rPr>
              <a:t>et</a:t>
            </a:r>
            <a:r>
              <a:rPr sz="1400" spc="-35" dirty="0">
                <a:latin typeface="Arial"/>
                <a:cs typeface="Arial"/>
              </a:rPr>
              <a:t> </a:t>
            </a:r>
            <a:r>
              <a:rPr sz="1400" dirty="0">
                <a:latin typeface="Arial"/>
                <a:cs typeface="Arial"/>
              </a:rPr>
              <a:t>économiques</a:t>
            </a:r>
            <a:r>
              <a:rPr sz="1400" spc="-30" dirty="0">
                <a:latin typeface="Arial"/>
                <a:cs typeface="Arial"/>
              </a:rPr>
              <a:t> </a:t>
            </a:r>
            <a:r>
              <a:rPr sz="1400" dirty="0">
                <a:latin typeface="Arial"/>
                <a:cs typeface="Arial"/>
              </a:rPr>
              <a:t>des</a:t>
            </a:r>
            <a:r>
              <a:rPr sz="1400" spc="-20" dirty="0">
                <a:latin typeface="Arial"/>
                <a:cs typeface="Arial"/>
              </a:rPr>
              <a:t> </a:t>
            </a:r>
            <a:r>
              <a:rPr sz="1400" dirty="0">
                <a:latin typeface="Arial"/>
                <a:cs typeface="Arial"/>
              </a:rPr>
              <a:t>aménagements</a:t>
            </a:r>
            <a:r>
              <a:rPr sz="1400" spc="-40" dirty="0">
                <a:latin typeface="Arial"/>
                <a:cs typeface="Arial"/>
              </a:rPr>
              <a:t> </a:t>
            </a:r>
            <a:r>
              <a:rPr sz="1400" dirty="0">
                <a:latin typeface="Arial"/>
                <a:cs typeface="Arial"/>
              </a:rPr>
              <a:t>réalisés</a:t>
            </a:r>
            <a:r>
              <a:rPr sz="1400" spc="-35" dirty="0">
                <a:latin typeface="Arial"/>
                <a:cs typeface="Arial"/>
              </a:rPr>
              <a:t> </a:t>
            </a:r>
            <a:r>
              <a:rPr sz="1400" dirty="0">
                <a:latin typeface="Arial"/>
                <a:cs typeface="Arial"/>
              </a:rPr>
              <a:t>dans</a:t>
            </a:r>
            <a:r>
              <a:rPr sz="1400" spc="-25" dirty="0">
                <a:latin typeface="Arial"/>
                <a:cs typeface="Arial"/>
              </a:rPr>
              <a:t> </a:t>
            </a:r>
            <a:r>
              <a:rPr sz="1400" dirty="0">
                <a:latin typeface="Arial"/>
                <a:cs typeface="Arial"/>
              </a:rPr>
              <a:t>cette</a:t>
            </a:r>
            <a:r>
              <a:rPr sz="1400" spc="-40" dirty="0">
                <a:latin typeface="Arial"/>
                <a:cs typeface="Arial"/>
              </a:rPr>
              <a:t> </a:t>
            </a:r>
            <a:r>
              <a:rPr sz="1400" dirty="0">
                <a:latin typeface="Arial"/>
                <a:cs typeface="Arial"/>
              </a:rPr>
              <a:t>catégorie</a:t>
            </a:r>
            <a:r>
              <a:rPr sz="1400" spc="-25" dirty="0">
                <a:latin typeface="Arial"/>
                <a:cs typeface="Arial"/>
              </a:rPr>
              <a:t> </a:t>
            </a:r>
            <a:r>
              <a:rPr sz="1400" dirty="0">
                <a:latin typeface="Arial"/>
                <a:cs typeface="Arial"/>
              </a:rPr>
              <a:t>de</a:t>
            </a:r>
            <a:r>
              <a:rPr sz="1400" spc="-35" dirty="0">
                <a:latin typeface="Arial"/>
                <a:cs typeface="Arial"/>
              </a:rPr>
              <a:t> </a:t>
            </a:r>
            <a:r>
              <a:rPr sz="1400" spc="-10" dirty="0">
                <a:latin typeface="Arial"/>
                <a:cs typeface="Arial"/>
              </a:rPr>
              <a:t>ravines.</a:t>
            </a:r>
            <a:endParaRPr sz="1400" dirty="0">
              <a:latin typeface="Arial"/>
              <a:cs typeface="Arial"/>
            </a:endParaRPr>
          </a:p>
          <a:p>
            <a:pPr>
              <a:lnSpc>
                <a:spcPct val="100000"/>
              </a:lnSpc>
              <a:spcBef>
                <a:spcPts val="15"/>
              </a:spcBef>
            </a:pPr>
            <a:endParaRPr sz="1400" dirty="0">
              <a:latin typeface="Arial"/>
              <a:cs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227E42F-0F33-A71A-F8D1-95FFD483FF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71" y="165100"/>
            <a:ext cx="5764530" cy="4317365"/>
          </a:xfrm>
          <a:prstGeom prst="rect">
            <a:avLst/>
          </a:prstGeom>
          <a:noFill/>
          <a:ln>
            <a:noFill/>
          </a:ln>
        </p:spPr>
      </p:pic>
      <p:pic>
        <p:nvPicPr>
          <p:cNvPr id="3" name="Image 2">
            <a:extLst>
              <a:ext uri="{FF2B5EF4-FFF2-40B4-BE49-F238E27FC236}">
                <a16:creationId xmlns:a16="http://schemas.microsoft.com/office/drawing/2014/main" id="{AED28ECB-E6BD-6559-1534-4441038230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82465"/>
            <a:ext cx="5764530" cy="4317365"/>
          </a:xfrm>
          <a:prstGeom prst="rect">
            <a:avLst/>
          </a:prstGeom>
          <a:noFill/>
          <a:ln>
            <a:noFill/>
          </a:ln>
        </p:spPr>
      </p:pic>
      <p:sp>
        <p:nvSpPr>
          <p:cNvPr id="4" name="ZoneTexte 3">
            <a:extLst>
              <a:ext uri="{FF2B5EF4-FFF2-40B4-BE49-F238E27FC236}">
                <a16:creationId xmlns:a16="http://schemas.microsoft.com/office/drawing/2014/main" id="{5FDA60E3-9DB0-B3E0-B938-9B4B881FC109}"/>
              </a:ext>
            </a:extLst>
          </p:cNvPr>
          <p:cNvSpPr txBox="1"/>
          <p:nvPr/>
        </p:nvSpPr>
        <p:spPr>
          <a:xfrm>
            <a:off x="165100" y="8772723"/>
            <a:ext cx="8167007" cy="307777"/>
          </a:xfrm>
          <a:prstGeom prst="rect">
            <a:avLst/>
          </a:prstGeom>
          <a:noFill/>
        </p:spPr>
        <p:txBody>
          <a:bodyPr wrap="square" rtlCol="0">
            <a:spAutoFit/>
          </a:bodyPr>
          <a:lstStyle/>
          <a:p>
            <a:r>
              <a:rPr lang="fr-FR" sz="1400" b="1" dirty="0"/>
              <a:t>SB4 </a:t>
            </a:r>
            <a:r>
              <a:rPr lang="fr-FR" sz="1400" b="1" dirty="0" err="1"/>
              <a:t>Bakwas</a:t>
            </a:r>
            <a:r>
              <a:rPr lang="fr-FR" sz="1400" b="1" dirty="0"/>
              <a:t> (dessins Damien RAYNAL avec </a:t>
            </a:r>
            <a:r>
              <a:rPr lang="fr-FR" sz="1400" b="1" dirty="0" err="1"/>
              <a:t>Turbocad</a:t>
            </a:r>
            <a:r>
              <a:rPr lang="fr-FR" sz="1400" b="1" dirty="0"/>
              <a:t> 3D)</a:t>
            </a:r>
          </a:p>
        </p:txBody>
      </p:sp>
    </p:spTree>
    <p:extLst>
      <p:ext uri="{BB962C8B-B14F-4D97-AF65-F5344CB8AC3E}">
        <p14:creationId xmlns:p14="http://schemas.microsoft.com/office/powerpoint/2010/main" val="961053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3365500" y="4909184"/>
            <a:ext cx="2767583"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Arial"/>
                <a:cs typeface="Arial"/>
              </a:rPr>
              <a:t>Photo</a:t>
            </a:r>
            <a:r>
              <a:rPr sz="1400" spc="-15" dirty="0">
                <a:latin typeface="Arial"/>
                <a:cs typeface="Arial"/>
              </a:rPr>
              <a:t> </a:t>
            </a:r>
            <a:r>
              <a:rPr sz="1400" dirty="0">
                <a:latin typeface="Arial"/>
                <a:cs typeface="Arial"/>
              </a:rPr>
              <a:t>prise</a:t>
            </a:r>
            <a:r>
              <a:rPr sz="1400" spc="-20" dirty="0">
                <a:latin typeface="Arial"/>
                <a:cs typeface="Arial"/>
              </a:rPr>
              <a:t> </a:t>
            </a:r>
            <a:r>
              <a:rPr sz="1400" dirty="0">
                <a:latin typeface="Arial"/>
                <a:cs typeface="Arial"/>
              </a:rPr>
              <a:t>fin</a:t>
            </a:r>
            <a:r>
              <a:rPr sz="1400" spc="-10" dirty="0">
                <a:latin typeface="Arial"/>
                <a:cs typeface="Arial"/>
              </a:rPr>
              <a:t> </a:t>
            </a:r>
            <a:r>
              <a:rPr sz="1400" dirty="0">
                <a:latin typeface="Arial"/>
                <a:cs typeface="Arial"/>
              </a:rPr>
              <a:t>octobre</a:t>
            </a:r>
            <a:r>
              <a:rPr sz="1400" spc="-25" dirty="0">
                <a:latin typeface="Arial"/>
                <a:cs typeface="Arial"/>
              </a:rPr>
              <a:t> </a:t>
            </a:r>
            <a:r>
              <a:rPr sz="1400" spc="-20" dirty="0">
                <a:latin typeface="Arial"/>
                <a:cs typeface="Arial"/>
              </a:rPr>
              <a:t>2013</a:t>
            </a:r>
            <a:endParaRPr sz="1400" dirty="0">
              <a:latin typeface="Arial"/>
              <a:cs typeface="Arial"/>
            </a:endParaRPr>
          </a:p>
        </p:txBody>
      </p:sp>
      <p:sp>
        <p:nvSpPr>
          <p:cNvPr id="4" name="object 4"/>
          <p:cNvSpPr txBox="1"/>
          <p:nvPr/>
        </p:nvSpPr>
        <p:spPr>
          <a:xfrm>
            <a:off x="886764" y="9291319"/>
            <a:ext cx="6822136" cy="371897"/>
          </a:xfrm>
          <a:prstGeom prst="rect">
            <a:avLst/>
          </a:prstGeom>
        </p:spPr>
        <p:txBody>
          <a:bodyPr vert="horz" wrap="square" lIns="0" tIns="12700" rIns="0" bIns="0" rtlCol="0">
            <a:spAutoFit/>
          </a:bodyPr>
          <a:lstStyle/>
          <a:p>
            <a:pPr marL="12700">
              <a:lnSpc>
                <a:spcPts val="1410"/>
              </a:lnSpc>
              <a:spcBef>
                <a:spcPts val="100"/>
              </a:spcBef>
            </a:pPr>
            <a:r>
              <a:rPr sz="1400" dirty="0">
                <a:latin typeface="Arial"/>
                <a:cs typeface="Arial"/>
              </a:rPr>
              <a:t>La</a:t>
            </a:r>
            <a:r>
              <a:rPr sz="1400" spc="-10" dirty="0">
                <a:latin typeface="Arial"/>
                <a:cs typeface="Arial"/>
              </a:rPr>
              <a:t> </a:t>
            </a:r>
            <a:r>
              <a:rPr sz="1400" dirty="0">
                <a:latin typeface="Arial"/>
                <a:cs typeface="Arial"/>
              </a:rPr>
              <a:t>photo</a:t>
            </a:r>
            <a:r>
              <a:rPr sz="1400" spc="-5" dirty="0">
                <a:latin typeface="Arial"/>
                <a:cs typeface="Arial"/>
              </a:rPr>
              <a:t> </a:t>
            </a:r>
            <a:r>
              <a:rPr sz="1400" dirty="0">
                <a:latin typeface="Arial"/>
                <a:cs typeface="Arial"/>
              </a:rPr>
              <a:t>a</a:t>
            </a:r>
            <a:r>
              <a:rPr sz="1400" spc="-10" dirty="0">
                <a:latin typeface="Arial"/>
                <a:cs typeface="Arial"/>
              </a:rPr>
              <a:t> </a:t>
            </a:r>
            <a:r>
              <a:rPr sz="1400" dirty="0">
                <a:latin typeface="Arial"/>
                <a:cs typeface="Arial"/>
              </a:rPr>
              <a:t>été</a:t>
            </a:r>
            <a:r>
              <a:rPr sz="1400" spc="-10" dirty="0">
                <a:latin typeface="Arial"/>
                <a:cs typeface="Arial"/>
              </a:rPr>
              <a:t> </a:t>
            </a:r>
            <a:r>
              <a:rPr sz="1400" dirty="0">
                <a:latin typeface="Arial"/>
                <a:cs typeface="Arial"/>
              </a:rPr>
              <a:t>prise</a:t>
            </a:r>
            <a:r>
              <a:rPr sz="1400" spc="-5" dirty="0">
                <a:latin typeface="Arial"/>
                <a:cs typeface="Arial"/>
              </a:rPr>
              <a:t> </a:t>
            </a:r>
            <a:r>
              <a:rPr sz="1400" dirty="0">
                <a:latin typeface="Arial"/>
                <a:cs typeface="Arial"/>
              </a:rPr>
              <a:t>le</a:t>
            </a:r>
            <a:r>
              <a:rPr sz="1400" spc="-25" dirty="0">
                <a:latin typeface="Arial"/>
                <a:cs typeface="Arial"/>
              </a:rPr>
              <a:t> </a:t>
            </a:r>
            <a:r>
              <a:rPr sz="1400" dirty="0">
                <a:latin typeface="Arial"/>
                <a:cs typeface="Arial"/>
              </a:rPr>
              <a:t>13</a:t>
            </a:r>
            <a:r>
              <a:rPr sz="1400" spc="-5" dirty="0">
                <a:latin typeface="Arial"/>
                <a:cs typeface="Arial"/>
              </a:rPr>
              <a:t> </a:t>
            </a:r>
            <a:r>
              <a:rPr sz="1400" dirty="0">
                <a:latin typeface="Arial"/>
                <a:cs typeface="Arial"/>
              </a:rPr>
              <a:t>septembre</a:t>
            </a:r>
            <a:r>
              <a:rPr sz="1400" spc="-20" dirty="0">
                <a:latin typeface="Arial"/>
                <a:cs typeface="Arial"/>
              </a:rPr>
              <a:t> </a:t>
            </a:r>
            <a:r>
              <a:rPr sz="1400" dirty="0">
                <a:latin typeface="Arial"/>
                <a:cs typeface="Arial"/>
              </a:rPr>
              <a:t>2013</a:t>
            </a:r>
            <a:r>
              <a:rPr sz="1400" spc="-20" dirty="0">
                <a:latin typeface="Arial"/>
                <a:cs typeface="Arial"/>
              </a:rPr>
              <a:t> </a:t>
            </a:r>
            <a:r>
              <a:rPr sz="1400" dirty="0">
                <a:latin typeface="Arial"/>
                <a:cs typeface="Arial"/>
              </a:rPr>
              <a:t>après</a:t>
            </a:r>
            <a:r>
              <a:rPr sz="1400" spc="-5" dirty="0">
                <a:latin typeface="Arial"/>
                <a:cs typeface="Arial"/>
              </a:rPr>
              <a:t> </a:t>
            </a:r>
            <a:r>
              <a:rPr sz="1400" dirty="0">
                <a:latin typeface="Arial"/>
                <a:cs typeface="Arial"/>
              </a:rPr>
              <a:t>deux</a:t>
            </a:r>
            <a:r>
              <a:rPr sz="1400" spc="-20" dirty="0">
                <a:latin typeface="Arial"/>
                <a:cs typeface="Arial"/>
              </a:rPr>
              <a:t> </a:t>
            </a:r>
            <a:r>
              <a:rPr sz="1400" dirty="0">
                <a:latin typeface="Arial"/>
                <a:cs typeface="Arial"/>
              </a:rPr>
              <a:t>pluies</a:t>
            </a:r>
            <a:r>
              <a:rPr sz="1400" spc="-20" dirty="0">
                <a:latin typeface="Arial"/>
                <a:cs typeface="Arial"/>
              </a:rPr>
              <a:t> </a:t>
            </a:r>
            <a:r>
              <a:rPr sz="1400" dirty="0">
                <a:latin typeface="Arial"/>
                <a:cs typeface="Arial"/>
              </a:rPr>
              <a:t>de</a:t>
            </a:r>
            <a:r>
              <a:rPr sz="1400" spc="-15" dirty="0">
                <a:latin typeface="Arial"/>
                <a:cs typeface="Arial"/>
              </a:rPr>
              <a:t> </a:t>
            </a:r>
            <a:r>
              <a:rPr sz="1400" dirty="0">
                <a:latin typeface="Arial"/>
                <a:cs typeface="Arial"/>
              </a:rPr>
              <a:t>forte</a:t>
            </a:r>
            <a:r>
              <a:rPr sz="1400" spc="-5" dirty="0">
                <a:latin typeface="Arial"/>
                <a:cs typeface="Arial"/>
              </a:rPr>
              <a:t> </a:t>
            </a:r>
            <a:r>
              <a:rPr sz="1400" dirty="0">
                <a:latin typeface="Arial"/>
                <a:cs typeface="Arial"/>
              </a:rPr>
              <a:t>intensité</a:t>
            </a:r>
            <a:r>
              <a:rPr sz="1400" spc="5" dirty="0">
                <a:latin typeface="Arial"/>
                <a:cs typeface="Arial"/>
              </a:rPr>
              <a:t> </a:t>
            </a:r>
            <a:r>
              <a:rPr sz="1400" dirty="0">
                <a:latin typeface="Arial"/>
                <a:cs typeface="Arial"/>
              </a:rPr>
              <a:t>:</a:t>
            </a:r>
            <a:r>
              <a:rPr sz="1400" spc="-5" dirty="0">
                <a:latin typeface="Arial"/>
                <a:cs typeface="Arial"/>
              </a:rPr>
              <a:t> </a:t>
            </a:r>
            <a:r>
              <a:rPr sz="1400" spc="-25" dirty="0">
                <a:latin typeface="Arial"/>
                <a:cs typeface="Arial"/>
              </a:rPr>
              <a:t>47</a:t>
            </a:r>
            <a:r>
              <a:rPr lang="fr-FR" sz="1400" spc="-25" dirty="0">
                <a:latin typeface="Arial"/>
                <a:cs typeface="Arial"/>
              </a:rPr>
              <a:t> </a:t>
            </a:r>
            <a:r>
              <a:rPr sz="1400" dirty="0">
                <a:latin typeface="Arial"/>
                <a:cs typeface="Arial"/>
              </a:rPr>
              <a:t>mm</a:t>
            </a:r>
            <a:r>
              <a:rPr sz="1400" spc="-15" dirty="0">
                <a:latin typeface="Arial"/>
                <a:cs typeface="Arial"/>
              </a:rPr>
              <a:t> </a:t>
            </a:r>
            <a:r>
              <a:rPr sz="1400" dirty="0">
                <a:latin typeface="Arial"/>
                <a:cs typeface="Arial"/>
              </a:rPr>
              <a:t>(en</a:t>
            </a:r>
            <a:r>
              <a:rPr sz="1400" spc="-15" dirty="0">
                <a:latin typeface="Arial"/>
                <a:cs typeface="Arial"/>
              </a:rPr>
              <a:t> </a:t>
            </a:r>
            <a:r>
              <a:rPr sz="1400" dirty="0">
                <a:latin typeface="Arial"/>
                <a:cs typeface="Arial"/>
              </a:rPr>
              <a:t>moins</a:t>
            </a:r>
            <a:r>
              <a:rPr sz="1400" spc="-5" dirty="0">
                <a:latin typeface="Arial"/>
                <a:cs typeface="Arial"/>
              </a:rPr>
              <a:t> </a:t>
            </a:r>
            <a:r>
              <a:rPr sz="1400" dirty="0">
                <a:latin typeface="Arial"/>
                <a:cs typeface="Arial"/>
              </a:rPr>
              <a:t>d’une</a:t>
            </a:r>
            <a:r>
              <a:rPr sz="1400" spc="-20" dirty="0">
                <a:latin typeface="Arial"/>
                <a:cs typeface="Arial"/>
              </a:rPr>
              <a:t> </a:t>
            </a:r>
            <a:r>
              <a:rPr sz="1400" dirty="0">
                <a:latin typeface="Arial"/>
                <a:cs typeface="Arial"/>
              </a:rPr>
              <a:t>heure)</a:t>
            </a:r>
            <a:r>
              <a:rPr sz="1400" spc="-5" dirty="0">
                <a:latin typeface="Arial"/>
                <a:cs typeface="Arial"/>
              </a:rPr>
              <a:t> </a:t>
            </a:r>
            <a:r>
              <a:rPr sz="1400" dirty="0">
                <a:latin typeface="Arial"/>
                <a:cs typeface="Arial"/>
              </a:rPr>
              <a:t>et</a:t>
            </a:r>
            <a:r>
              <a:rPr sz="1400" spc="-15" dirty="0">
                <a:latin typeface="Arial"/>
                <a:cs typeface="Arial"/>
              </a:rPr>
              <a:t> </a:t>
            </a:r>
            <a:r>
              <a:rPr sz="1400" dirty="0">
                <a:latin typeface="Arial"/>
                <a:cs typeface="Arial"/>
              </a:rPr>
              <a:t>67</a:t>
            </a:r>
            <a:r>
              <a:rPr sz="1400" spc="-15" dirty="0">
                <a:latin typeface="Arial"/>
                <a:cs typeface="Arial"/>
              </a:rPr>
              <a:t> </a:t>
            </a:r>
            <a:r>
              <a:rPr sz="1400" dirty="0">
                <a:latin typeface="Arial"/>
                <a:cs typeface="Arial"/>
              </a:rPr>
              <a:t>mm</a:t>
            </a:r>
            <a:r>
              <a:rPr sz="1400" spc="-5" dirty="0">
                <a:latin typeface="Arial"/>
                <a:cs typeface="Arial"/>
              </a:rPr>
              <a:t> </a:t>
            </a:r>
            <a:r>
              <a:rPr sz="1400" dirty="0">
                <a:latin typeface="Arial"/>
                <a:cs typeface="Arial"/>
              </a:rPr>
              <a:t>(en</a:t>
            </a:r>
            <a:r>
              <a:rPr sz="1400" spc="-5" dirty="0">
                <a:latin typeface="Arial"/>
                <a:cs typeface="Arial"/>
              </a:rPr>
              <a:t> </a:t>
            </a:r>
            <a:r>
              <a:rPr sz="1400" dirty="0">
                <a:latin typeface="Arial"/>
                <a:cs typeface="Arial"/>
              </a:rPr>
              <a:t>moins</a:t>
            </a:r>
            <a:r>
              <a:rPr sz="1400" spc="-5" dirty="0">
                <a:latin typeface="Arial"/>
                <a:cs typeface="Arial"/>
              </a:rPr>
              <a:t> </a:t>
            </a:r>
            <a:r>
              <a:rPr sz="1400" dirty="0">
                <a:latin typeface="Arial"/>
                <a:cs typeface="Arial"/>
              </a:rPr>
              <a:t>d’une</a:t>
            </a:r>
            <a:r>
              <a:rPr sz="1400" spc="-5" dirty="0">
                <a:latin typeface="Arial"/>
                <a:cs typeface="Arial"/>
              </a:rPr>
              <a:t> </a:t>
            </a:r>
            <a:r>
              <a:rPr sz="1400" spc="-10" dirty="0">
                <a:latin typeface="Arial"/>
                <a:cs typeface="Arial"/>
              </a:rPr>
              <a:t>heure).</a:t>
            </a:r>
            <a:endParaRPr sz="1400" dirty="0">
              <a:latin typeface="Arial"/>
              <a:cs typeface="Arial"/>
            </a:endParaRPr>
          </a:p>
        </p:txBody>
      </p:sp>
      <p:pic>
        <p:nvPicPr>
          <p:cNvPr id="5" name="object 5"/>
          <p:cNvPicPr/>
          <p:nvPr/>
        </p:nvPicPr>
        <p:blipFill>
          <a:blip r:embed="rId2" cstate="print"/>
          <a:stretch>
            <a:fillRect/>
          </a:stretch>
        </p:blipFill>
        <p:spPr>
          <a:xfrm>
            <a:off x="1356994" y="1128394"/>
            <a:ext cx="4914900" cy="3686174"/>
          </a:xfrm>
          <a:prstGeom prst="rect">
            <a:avLst/>
          </a:prstGeom>
        </p:spPr>
      </p:pic>
      <p:pic>
        <p:nvPicPr>
          <p:cNvPr id="6" name="object 6"/>
          <p:cNvPicPr/>
          <p:nvPr/>
        </p:nvPicPr>
        <p:blipFill>
          <a:blip r:embed="rId3" cstate="print"/>
          <a:stretch>
            <a:fillRect/>
          </a:stretch>
        </p:blipFill>
        <p:spPr>
          <a:xfrm>
            <a:off x="1270635" y="5288279"/>
            <a:ext cx="5019675" cy="3762375"/>
          </a:xfrm>
          <a:prstGeom prst="rect">
            <a:avLst/>
          </a:prstGeom>
        </p:spPr>
      </p:pic>
      <p:sp>
        <p:nvSpPr>
          <p:cNvPr id="7" name="object 7"/>
          <p:cNvSpPr txBox="1"/>
          <p:nvPr/>
        </p:nvSpPr>
        <p:spPr>
          <a:xfrm>
            <a:off x="1585594" y="4328794"/>
            <a:ext cx="571500" cy="247015"/>
          </a:xfrm>
          <a:prstGeom prst="rect">
            <a:avLst/>
          </a:prstGeom>
          <a:solidFill>
            <a:srgbClr val="FFFFFF"/>
          </a:solidFill>
          <a:ln w="9525">
            <a:solidFill>
              <a:srgbClr val="000000"/>
            </a:solidFill>
          </a:ln>
        </p:spPr>
        <p:txBody>
          <a:bodyPr vert="horz" wrap="square" lIns="0" tIns="43180" rIns="0" bIns="0" rtlCol="0">
            <a:spAutoFit/>
          </a:bodyPr>
          <a:lstStyle/>
          <a:p>
            <a:pPr marL="97155">
              <a:lnSpc>
                <a:spcPct val="100000"/>
              </a:lnSpc>
              <a:spcBef>
                <a:spcPts val="340"/>
              </a:spcBef>
            </a:pPr>
            <a:r>
              <a:rPr sz="1000" spc="-20" dirty="0">
                <a:latin typeface="Arial"/>
                <a:cs typeface="Arial"/>
              </a:rPr>
              <a:t>Amont</a:t>
            </a:r>
            <a:endParaRPr sz="1000">
              <a:latin typeface="Arial"/>
              <a:cs typeface="Arial"/>
            </a:endParaRPr>
          </a:p>
        </p:txBody>
      </p:sp>
      <p:cxnSp>
        <p:nvCxnSpPr>
          <p:cNvPr id="10" name="Connecteur droit avec flèche 9">
            <a:extLst>
              <a:ext uri="{FF2B5EF4-FFF2-40B4-BE49-F238E27FC236}">
                <a16:creationId xmlns:a16="http://schemas.microsoft.com/office/drawing/2014/main" id="{C1DD0CE1-AC38-2643-54D3-6710B1220F54}"/>
              </a:ext>
            </a:extLst>
          </p:cNvPr>
          <p:cNvCxnSpPr/>
          <p:nvPr/>
        </p:nvCxnSpPr>
        <p:spPr>
          <a:xfrm flipH="1" flipV="1">
            <a:off x="4356100" y="3289300"/>
            <a:ext cx="1219200" cy="22860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 name="object 2">
            <a:extLst>
              <a:ext uri="{FF2B5EF4-FFF2-40B4-BE49-F238E27FC236}">
                <a16:creationId xmlns:a16="http://schemas.microsoft.com/office/drawing/2014/main" id="{D196B902-52FC-9D4E-2A8E-A5726C52DFAC}"/>
              </a:ext>
            </a:extLst>
          </p:cNvPr>
          <p:cNvSpPr txBox="1"/>
          <p:nvPr/>
        </p:nvSpPr>
        <p:spPr>
          <a:xfrm>
            <a:off x="1871344" y="4921884"/>
            <a:ext cx="1406525" cy="228268"/>
          </a:xfrm>
          <a:prstGeom prst="rect">
            <a:avLst/>
          </a:prstGeom>
        </p:spPr>
        <p:txBody>
          <a:bodyPr vert="horz" wrap="square" lIns="0" tIns="12700" rIns="0" bIns="0" rtlCol="0">
            <a:spAutoFit/>
          </a:bodyPr>
          <a:lstStyle/>
          <a:p>
            <a:pPr marL="12700">
              <a:lnSpc>
                <a:spcPct val="100000"/>
              </a:lnSpc>
              <a:spcBef>
                <a:spcPts val="100"/>
              </a:spcBef>
            </a:pPr>
            <a:r>
              <a:rPr sz="1400" b="1" dirty="0">
                <a:latin typeface="Arial"/>
                <a:cs typeface="Arial"/>
              </a:rPr>
              <a:t>SB4</a:t>
            </a:r>
            <a:r>
              <a:rPr sz="1400" b="1" spc="-15" dirty="0">
                <a:latin typeface="Arial"/>
                <a:cs typeface="Arial"/>
              </a:rPr>
              <a:t> </a:t>
            </a:r>
            <a:r>
              <a:rPr sz="1400" b="1" spc="-10" dirty="0" err="1">
                <a:latin typeface="Arial"/>
                <a:cs typeface="Arial"/>
              </a:rPr>
              <a:t>Bakwas</a:t>
            </a:r>
            <a:endParaRPr sz="1400" b="1" dirty="0">
              <a:latin typeface="Arial"/>
              <a:cs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6809EE1-49B7-C0B8-8F55-4CB5C18426C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8900"/>
            <a:ext cx="5756910" cy="3235960"/>
          </a:xfrm>
          <a:prstGeom prst="rect">
            <a:avLst/>
          </a:prstGeom>
          <a:noFill/>
          <a:ln>
            <a:noFill/>
          </a:ln>
        </p:spPr>
      </p:pic>
      <p:pic>
        <p:nvPicPr>
          <p:cNvPr id="3" name="Image 2">
            <a:extLst>
              <a:ext uri="{FF2B5EF4-FFF2-40B4-BE49-F238E27FC236}">
                <a16:creationId xmlns:a16="http://schemas.microsoft.com/office/drawing/2014/main" id="{70DBE11B-05E9-6902-8632-CEA2BD5FFBD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11" y="3426460"/>
            <a:ext cx="5756910" cy="3235960"/>
          </a:xfrm>
          <a:prstGeom prst="rect">
            <a:avLst/>
          </a:prstGeom>
          <a:noFill/>
          <a:ln>
            <a:noFill/>
          </a:ln>
        </p:spPr>
      </p:pic>
      <p:sp>
        <p:nvSpPr>
          <p:cNvPr id="4" name="ZoneTexte 3">
            <a:extLst>
              <a:ext uri="{FF2B5EF4-FFF2-40B4-BE49-F238E27FC236}">
                <a16:creationId xmlns:a16="http://schemas.microsoft.com/office/drawing/2014/main" id="{B8F94635-7448-1E14-9327-3A79AB7E7DBE}"/>
              </a:ext>
            </a:extLst>
          </p:cNvPr>
          <p:cNvSpPr txBox="1"/>
          <p:nvPr/>
        </p:nvSpPr>
        <p:spPr>
          <a:xfrm>
            <a:off x="241300" y="10118859"/>
            <a:ext cx="5943600" cy="307777"/>
          </a:xfrm>
          <a:prstGeom prst="rect">
            <a:avLst/>
          </a:prstGeom>
          <a:noFill/>
        </p:spPr>
        <p:txBody>
          <a:bodyPr wrap="square" rtlCol="0">
            <a:spAutoFit/>
          </a:bodyPr>
          <a:lstStyle/>
          <a:p>
            <a:r>
              <a:rPr lang="fr-FR" sz="1400" b="1" dirty="0"/>
              <a:t>SB4 </a:t>
            </a:r>
            <a:r>
              <a:rPr lang="fr-FR" sz="1400" b="1" dirty="0" err="1"/>
              <a:t>Bakwas</a:t>
            </a:r>
            <a:r>
              <a:rPr lang="fr-FR" sz="1400" b="1" dirty="0"/>
              <a:t> en 2014 (photos Damien RAYNAL) </a:t>
            </a:r>
            <a:endParaRPr lang="fr-FR" sz="1400" dirty="0"/>
          </a:p>
        </p:txBody>
      </p:sp>
      <p:pic>
        <p:nvPicPr>
          <p:cNvPr id="5" name="Image 4">
            <a:extLst>
              <a:ext uri="{FF2B5EF4-FFF2-40B4-BE49-F238E27FC236}">
                <a16:creationId xmlns:a16="http://schemas.microsoft.com/office/drawing/2014/main" id="{5F2A788A-F6C7-CDA0-3C3D-355DACBFB22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811" y="6764020"/>
            <a:ext cx="5747385" cy="3230880"/>
          </a:xfrm>
          <a:prstGeom prst="rect">
            <a:avLst/>
          </a:prstGeom>
          <a:noFill/>
          <a:ln>
            <a:noFill/>
          </a:ln>
        </p:spPr>
      </p:pic>
    </p:spTree>
    <p:extLst>
      <p:ext uri="{BB962C8B-B14F-4D97-AF65-F5344CB8AC3E}">
        <p14:creationId xmlns:p14="http://schemas.microsoft.com/office/powerpoint/2010/main" val="17215485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5711697" y="3482974"/>
            <a:ext cx="466725" cy="161925"/>
          </a:xfrm>
          <a:custGeom>
            <a:avLst/>
            <a:gdLst/>
            <a:ahLst/>
            <a:cxnLst/>
            <a:rect l="l" t="t" r="r" b="b"/>
            <a:pathLst>
              <a:path w="466725" h="161925">
                <a:moveTo>
                  <a:pt x="466344" y="0"/>
                </a:moveTo>
                <a:lnTo>
                  <a:pt x="0" y="0"/>
                </a:lnTo>
                <a:lnTo>
                  <a:pt x="0" y="161544"/>
                </a:lnTo>
                <a:lnTo>
                  <a:pt x="466344" y="161544"/>
                </a:lnTo>
                <a:lnTo>
                  <a:pt x="466344" y="0"/>
                </a:lnTo>
                <a:close/>
              </a:path>
            </a:pathLst>
          </a:custGeom>
          <a:solidFill>
            <a:srgbClr val="FFFF00"/>
          </a:solidFill>
        </p:spPr>
        <p:txBody>
          <a:bodyPr wrap="square" lIns="0" tIns="0" rIns="0" bIns="0" rtlCol="0"/>
          <a:lstStyle/>
          <a:p>
            <a:endParaRPr/>
          </a:p>
        </p:txBody>
      </p:sp>
      <p:graphicFrame>
        <p:nvGraphicFramePr>
          <p:cNvPr id="4" name="object 4"/>
          <p:cNvGraphicFramePr>
            <a:graphicFrameLocks noGrp="1"/>
          </p:cNvGraphicFramePr>
          <p:nvPr>
            <p:extLst>
              <p:ext uri="{D42A27DB-BD31-4B8C-83A1-F6EECF244321}">
                <p14:modId xmlns:p14="http://schemas.microsoft.com/office/powerpoint/2010/main" val="2348611266"/>
              </p:ext>
            </p:extLst>
          </p:nvPr>
        </p:nvGraphicFramePr>
        <p:xfrm>
          <a:off x="827836" y="1236217"/>
          <a:ext cx="5899785" cy="8276082"/>
        </p:xfrm>
        <a:graphic>
          <a:graphicData uri="http://schemas.openxmlformats.org/drawingml/2006/table">
            <a:tbl>
              <a:tblPr firstRow="1" bandRow="1">
                <a:tableStyleId>{2D5ABB26-0587-4C30-8999-92F81FD0307C}</a:tableStyleId>
              </a:tblPr>
              <a:tblGrid>
                <a:gridCol w="4298950">
                  <a:extLst>
                    <a:ext uri="{9D8B030D-6E8A-4147-A177-3AD203B41FA5}">
                      <a16:colId xmlns:a16="http://schemas.microsoft.com/office/drawing/2014/main" val="20000"/>
                    </a:ext>
                  </a:extLst>
                </a:gridCol>
                <a:gridCol w="1600835">
                  <a:extLst>
                    <a:ext uri="{9D8B030D-6E8A-4147-A177-3AD203B41FA5}">
                      <a16:colId xmlns:a16="http://schemas.microsoft.com/office/drawing/2014/main" val="20001"/>
                    </a:ext>
                  </a:extLst>
                </a:gridCol>
              </a:tblGrid>
              <a:tr h="1597025">
                <a:tc gridSpan="2">
                  <a:txBody>
                    <a:bodyPr/>
                    <a:lstStyle/>
                    <a:p>
                      <a:pPr>
                        <a:lnSpc>
                          <a:spcPct val="100000"/>
                        </a:lnSpc>
                        <a:spcBef>
                          <a:spcPts val="5"/>
                        </a:spcBef>
                      </a:pPr>
                      <a:endParaRPr sz="1050" dirty="0">
                        <a:latin typeface="Times New Roman"/>
                        <a:cs typeface="Times New Roman"/>
                      </a:endParaRPr>
                    </a:p>
                    <a:p>
                      <a:pPr algn="ctr">
                        <a:lnSpc>
                          <a:spcPts val="1295"/>
                        </a:lnSpc>
                      </a:pPr>
                      <a:r>
                        <a:rPr sz="2000" b="1" dirty="0">
                          <a:latin typeface="Arial"/>
                          <a:cs typeface="Arial"/>
                        </a:rPr>
                        <a:t>SB5 </a:t>
                      </a:r>
                      <a:r>
                        <a:rPr sz="2000" b="1" spc="-10" dirty="0">
                          <a:latin typeface="Arial"/>
                          <a:cs typeface="Arial"/>
                        </a:rPr>
                        <a:t>Bakwas</a:t>
                      </a:r>
                      <a:endParaRPr sz="2000" dirty="0">
                        <a:latin typeface="Arial"/>
                        <a:cs typeface="Arial"/>
                      </a:endParaRPr>
                    </a:p>
                    <a:p>
                      <a:pPr algn="ctr">
                        <a:lnSpc>
                          <a:spcPts val="1270"/>
                        </a:lnSpc>
                      </a:pPr>
                      <a:endParaRPr lang="fr-FR" sz="2000" b="1" dirty="0">
                        <a:latin typeface="Arial"/>
                        <a:cs typeface="Arial"/>
                      </a:endParaRPr>
                    </a:p>
                    <a:p>
                      <a:pPr algn="ctr">
                        <a:lnSpc>
                          <a:spcPts val="1270"/>
                        </a:lnSpc>
                      </a:pPr>
                      <a:r>
                        <a:rPr sz="2000" b="1" dirty="0" err="1">
                          <a:latin typeface="Arial"/>
                          <a:cs typeface="Arial"/>
                        </a:rPr>
                        <a:t>Seuil</a:t>
                      </a:r>
                      <a:r>
                        <a:rPr sz="2000" b="1" spc="-20" dirty="0">
                          <a:latin typeface="Arial"/>
                          <a:cs typeface="Arial"/>
                        </a:rPr>
                        <a:t> </a:t>
                      </a:r>
                      <a:r>
                        <a:rPr sz="2000" b="1" dirty="0">
                          <a:latin typeface="Arial"/>
                          <a:cs typeface="Arial"/>
                        </a:rPr>
                        <a:t>maçonné</a:t>
                      </a:r>
                      <a:r>
                        <a:rPr sz="2000" b="1" spc="-25" dirty="0">
                          <a:latin typeface="Arial"/>
                          <a:cs typeface="Arial"/>
                        </a:rPr>
                        <a:t> </a:t>
                      </a:r>
                      <a:r>
                        <a:rPr sz="2000" b="1" dirty="0">
                          <a:latin typeface="Arial"/>
                          <a:cs typeface="Arial"/>
                        </a:rPr>
                        <a:t>et</a:t>
                      </a:r>
                      <a:r>
                        <a:rPr sz="2000" b="1" spc="-15" dirty="0">
                          <a:latin typeface="Arial"/>
                          <a:cs typeface="Arial"/>
                        </a:rPr>
                        <a:t> </a:t>
                      </a:r>
                      <a:r>
                        <a:rPr sz="2000" b="1" dirty="0" err="1">
                          <a:latin typeface="Arial"/>
                          <a:cs typeface="Arial"/>
                        </a:rPr>
                        <a:t>bassin</a:t>
                      </a:r>
                      <a:endParaRPr sz="2000" dirty="0">
                        <a:latin typeface="Arial"/>
                        <a:cs typeface="Arial"/>
                      </a:endParaRPr>
                    </a:p>
                    <a:p>
                      <a:pPr marR="62865" algn="r">
                        <a:lnSpc>
                          <a:spcPts val="1145"/>
                        </a:lnSpc>
                      </a:pPr>
                      <a:r>
                        <a:rPr sz="1000" dirty="0">
                          <a:latin typeface="Arial"/>
                          <a:cs typeface="Arial"/>
                        </a:rPr>
                        <a:t>Ingénieur</a:t>
                      </a:r>
                      <a:r>
                        <a:rPr sz="1000" spc="-55" dirty="0">
                          <a:latin typeface="Arial"/>
                          <a:cs typeface="Arial"/>
                        </a:rPr>
                        <a:t> </a:t>
                      </a:r>
                      <a:r>
                        <a:rPr sz="1000" dirty="0">
                          <a:latin typeface="Arial"/>
                          <a:cs typeface="Arial"/>
                        </a:rPr>
                        <a:t>Saintil</a:t>
                      </a:r>
                      <a:r>
                        <a:rPr sz="1000" spc="-60" dirty="0">
                          <a:latin typeface="Arial"/>
                          <a:cs typeface="Arial"/>
                        </a:rPr>
                        <a:t> </a:t>
                      </a:r>
                      <a:r>
                        <a:rPr sz="1000" spc="-10" dirty="0">
                          <a:latin typeface="Arial"/>
                          <a:cs typeface="Arial"/>
                        </a:rPr>
                        <a:t>CLOSSY</a:t>
                      </a:r>
                      <a:endParaRPr sz="1000" dirty="0">
                        <a:latin typeface="Arial"/>
                        <a:cs typeface="Arial"/>
                      </a:endParaRPr>
                    </a:p>
                    <a:p>
                      <a:pPr marL="67945" marR="3590925" algn="just">
                        <a:lnSpc>
                          <a:spcPct val="95900"/>
                        </a:lnSpc>
                        <a:spcBef>
                          <a:spcPts val="30"/>
                        </a:spcBef>
                      </a:pPr>
                      <a:r>
                        <a:rPr sz="1100" dirty="0">
                          <a:latin typeface="Arial"/>
                          <a:cs typeface="Arial"/>
                        </a:rPr>
                        <a:t>Date</a:t>
                      </a:r>
                      <a:r>
                        <a:rPr sz="1100" spc="-15" dirty="0">
                          <a:latin typeface="Arial"/>
                          <a:cs typeface="Arial"/>
                        </a:rPr>
                        <a:t> </a:t>
                      </a:r>
                      <a:r>
                        <a:rPr sz="1100" dirty="0">
                          <a:latin typeface="Arial"/>
                          <a:cs typeface="Arial"/>
                        </a:rPr>
                        <a:t>début</a:t>
                      </a:r>
                      <a:r>
                        <a:rPr sz="1100" spc="-20"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chantier</a:t>
                      </a:r>
                      <a:r>
                        <a:rPr sz="1100" spc="-15" dirty="0">
                          <a:latin typeface="Arial"/>
                          <a:cs typeface="Arial"/>
                        </a:rPr>
                        <a:t> </a:t>
                      </a:r>
                      <a:r>
                        <a:rPr sz="1100" dirty="0">
                          <a:latin typeface="Arial"/>
                          <a:cs typeface="Arial"/>
                        </a:rPr>
                        <a:t>:</a:t>
                      </a:r>
                      <a:r>
                        <a:rPr sz="1100" spc="-30" dirty="0">
                          <a:latin typeface="Arial"/>
                          <a:cs typeface="Arial"/>
                        </a:rPr>
                        <a:t> </a:t>
                      </a:r>
                      <a:r>
                        <a:rPr sz="1100" spc="-10" dirty="0">
                          <a:latin typeface="Arial"/>
                          <a:cs typeface="Arial"/>
                        </a:rPr>
                        <a:t>25.02.2014 </a:t>
                      </a:r>
                      <a:r>
                        <a:rPr sz="1100" dirty="0">
                          <a:latin typeface="Arial"/>
                          <a:cs typeface="Arial"/>
                        </a:rPr>
                        <a:t>Date</a:t>
                      </a:r>
                      <a:r>
                        <a:rPr sz="1100" spc="-15"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fin</a:t>
                      </a:r>
                      <a:r>
                        <a:rPr sz="1100" spc="-15" dirty="0">
                          <a:latin typeface="Arial"/>
                          <a:cs typeface="Arial"/>
                        </a:rPr>
                        <a:t> </a:t>
                      </a:r>
                      <a:r>
                        <a:rPr sz="1100" dirty="0">
                          <a:latin typeface="Arial"/>
                          <a:cs typeface="Arial"/>
                        </a:rPr>
                        <a:t>de</a:t>
                      </a:r>
                      <a:r>
                        <a:rPr sz="1100" spc="-20" dirty="0">
                          <a:latin typeface="Arial"/>
                          <a:cs typeface="Arial"/>
                        </a:rPr>
                        <a:t> </a:t>
                      </a:r>
                      <a:r>
                        <a:rPr sz="1100" dirty="0">
                          <a:latin typeface="Arial"/>
                          <a:cs typeface="Arial"/>
                        </a:rPr>
                        <a:t>chantier</a:t>
                      </a:r>
                      <a:r>
                        <a:rPr sz="1100" spc="-20" dirty="0">
                          <a:latin typeface="Arial"/>
                          <a:cs typeface="Arial"/>
                        </a:rPr>
                        <a:t> </a:t>
                      </a:r>
                      <a:r>
                        <a:rPr sz="1100" dirty="0">
                          <a:latin typeface="Arial"/>
                          <a:cs typeface="Arial"/>
                        </a:rPr>
                        <a:t>:</a:t>
                      </a:r>
                      <a:r>
                        <a:rPr sz="1100" spc="-15" dirty="0">
                          <a:latin typeface="Arial"/>
                          <a:cs typeface="Arial"/>
                        </a:rPr>
                        <a:t> </a:t>
                      </a:r>
                      <a:r>
                        <a:rPr sz="1100" spc="-10" dirty="0">
                          <a:latin typeface="Arial"/>
                          <a:cs typeface="Arial"/>
                        </a:rPr>
                        <a:t>08.03.2014 </a:t>
                      </a:r>
                      <a:r>
                        <a:rPr sz="1100" dirty="0">
                          <a:latin typeface="Arial"/>
                          <a:cs typeface="Arial"/>
                        </a:rPr>
                        <a:t>Coordonnées</a:t>
                      </a:r>
                      <a:r>
                        <a:rPr sz="1100" spc="-40" dirty="0">
                          <a:latin typeface="Arial"/>
                          <a:cs typeface="Arial"/>
                        </a:rPr>
                        <a:t> </a:t>
                      </a:r>
                      <a:r>
                        <a:rPr sz="1100" dirty="0">
                          <a:latin typeface="Arial"/>
                          <a:cs typeface="Arial"/>
                        </a:rPr>
                        <a:t>GPS</a:t>
                      </a:r>
                      <a:r>
                        <a:rPr sz="1100" spc="-35" dirty="0">
                          <a:latin typeface="Arial"/>
                          <a:cs typeface="Arial"/>
                        </a:rPr>
                        <a:t> </a:t>
                      </a:r>
                      <a:r>
                        <a:rPr sz="1100" spc="-50" dirty="0">
                          <a:latin typeface="Arial"/>
                          <a:cs typeface="Arial"/>
                        </a:rPr>
                        <a:t>:</a:t>
                      </a:r>
                      <a:endParaRPr sz="1100" dirty="0">
                        <a:latin typeface="Arial"/>
                        <a:cs typeface="Arial"/>
                      </a:endParaRPr>
                    </a:p>
                    <a:p>
                      <a:pPr marL="67945">
                        <a:lnSpc>
                          <a:spcPts val="1235"/>
                        </a:lnSpc>
                        <a:tabLst>
                          <a:tab pos="2517775" algn="l"/>
                        </a:tabLst>
                      </a:pPr>
                      <a:r>
                        <a:rPr sz="1100" dirty="0">
                          <a:latin typeface="Arial"/>
                          <a:cs typeface="Arial"/>
                        </a:rPr>
                        <a:t>N </a:t>
                      </a:r>
                      <a:r>
                        <a:rPr sz="1100" spc="-10" dirty="0">
                          <a:latin typeface="Arial"/>
                          <a:cs typeface="Arial"/>
                        </a:rPr>
                        <a:t>18°24,473</a:t>
                      </a:r>
                      <a:r>
                        <a:rPr sz="1100" dirty="0">
                          <a:latin typeface="Arial"/>
                          <a:cs typeface="Arial"/>
                        </a:rPr>
                        <a:t>	</a:t>
                      </a:r>
                      <a:r>
                        <a:rPr sz="900" i="1" dirty="0">
                          <a:latin typeface="Arial"/>
                          <a:cs typeface="Arial"/>
                        </a:rPr>
                        <a:t>2</a:t>
                      </a:r>
                      <a:r>
                        <a:rPr sz="900" i="1" spc="-30" dirty="0">
                          <a:latin typeface="Arial"/>
                          <a:cs typeface="Arial"/>
                        </a:rPr>
                        <a:t> </a:t>
                      </a:r>
                      <a:r>
                        <a:rPr sz="900" i="1" dirty="0">
                          <a:latin typeface="Arial"/>
                          <a:cs typeface="Arial"/>
                        </a:rPr>
                        <a:t>propriétaires</a:t>
                      </a:r>
                      <a:r>
                        <a:rPr sz="900" i="1" spc="10" dirty="0">
                          <a:latin typeface="Arial"/>
                          <a:cs typeface="Arial"/>
                        </a:rPr>
                        <a:t> </a:t>
                      </a:r>
                      <a:r>
                        <a:rPr sz="900" i="1" dirty="0">
                          <a:latin typeface="Arial"/>
                          <a:cs typeface="Arial"/>
                        </a:rPr>
                        <a:t>:</a:t>
                      </a:r>
                      <a:r>
                        <a:rPr sz="900" i="1" spc="-20" dirty="0">
                          <a:latin typeface="Arial"/>
                          <a:cs typeface="Arial"/>
                        </a:rPr>
                        <a:t> </a:t>
                      </a:r>
                      <a:r>
                        <a:rPr sz="900" i="1" spc="-10" dirty="0">
                          <a:latin typeface="Arial"/>
                          <a:cs typeface="Arial"/>
                        </a:rPr>
                        <a:t>Jean-</a:t>
                      </a:r>
                      <a:r>
                        <a:rPr sz="900" i="1" dirty="0">
                          <a:latin typeface="Arial"/>
                          <a:cs typeface="Arial"/>
                        </a:rPr>
                        <a:t>Rousseau</a:t>
                      </a:r>
                      <a:r>
                        <a:rPr sz="900" i="1" spc="-5" dirty="0">
                          <a:latin typeface="Arial"/>
                          <a:cs typeface="Arial"/>
                        </a:rPr>
                        <a:t> </a:t>
                      </a:r>
                      <a:r>
                        <a:rPr sz="900" i="1" dirty="0">
                          <a:latin typeface="Arial"/>
                          <a:cs typeface="Arial"/>
                        </a:rPr>
                        <a:t>SAMEDI</a:t>
                      </a:r>
                      <a:r>
                        <a:rPr sz="900" i="1" spc="-25" dirty="0">
                          <a:latin typeface="Arial"/>
                          <a:cs typeface="Arial"/>
                        </a:rPr>
                        <a:t> </a:t>
                      </a:r>
                      <a:r>
                        <a:rPr sz="900" i="1" dirty="0">
                          <a:latin typeface="Arial"/>
                          <a:cs typeface="Arial"/>
                        </a:rPr>
                        <a:t>et</a:t>
                      </a:r>
                      <a:r>
                        <a:rPr sz="900" i="1" spc="-5" dirty="0">
                          <a:latin typeface="Arial"/>
                          <a:cs typeface="Arial"/>
                        </a:rPr>
                        <a:t> </a:t>
                      </a:r>
                      <a:r>
                        <a:rPr sz="900" i="1" dirty="0">
                          <a:latin typeface="Arial"/>
                          <a:cs typeface="Arial"/>
                        </a:rPr>
                        <a:t>Alberto</a:t>
                      </a:r>
                      <a:r>
                        <a:rPr sz="900" i="1" spc="-5" dirty="0">
                          <a:latin typeface="Arial"/>
                          <a:cs typeface="Arial"/>
                        </a:rPr>
                        <a:t> </a:t>
                      </a:r>
                      <a:r>
                        <a:rPr sz="900" i="1" spc="-10" dirty="0">
                          <a:latin typeface="Arial"/>
                          <a:cs typeface="Arial"/>
                        </a:rPr>
                        <a:t>BRUNACHE</a:t>
                      </a:r>
                      <a:endParaRPr sz="900" dirty="0">
                        <a:latin typeface="Arial"/>
                        <a:cs typeface="Arial"/>
                      </a:endParaRPr>
                    </a:p>
                    <a:p>
                      <a:pPr marL="67945">
                        <a:lnSpc>
                          <a:spcPts val="1265"/>
                        </a:lnSpc>
                      </a:pPr>
                      <a:r>
                        <a:rPr sz="1100" dirty="0">
                          <a:latin typeface="Arial"/>
                          <a:cs typeface="Arial"/>
                        </a:rPr>
                        <a:t>W</a:t>
                      </a:r>
                      <a:r>
                        <a:rPr sz="1100" spc="-5" dirty="0">
                          <a:latin typeface="Arial"/>
                          <a:cs typeface="Arial"/>
                        </a:rPr>
                        <a:t> </a:t>
                      </a:r>
                      <a:r>
                        <a:rPr sz="1100" dirty="0">
                          <a:latin typeface="Arial"/>
                          <a:cs typeface="Arial"/>
                        </a:rPr>
                        <a:t>73°</a:t>
                      </a:r>
                      <a:r>
                        <a:rPr sz="1100" spc="-5" dirty="0">
                          <a:latin typeface="Arial"/>
                          <a:cs typeface="Arial"/>
                        </a:rPr>
                        <a:t> </a:t>
                      </a:r>
                      <a:r>
                        <a:rPr sz="1100" spc="-10" dirty="0">
                          <a:latin typeface="Arial"/>
                          <a:cs typeface="Arial"/>
                        </a:rPr>
                        <a:t>13,764</a:t>
                      </a:r>
                      <a:endParaRPr sz="1100" dirty="0">
                        <a:latin typeface="Arial"/>
                        <a:cs typeface="Arial"/>
                      </a:endParaRPr>
                    </a:p>
                    <a:p>
                      <a:pPr marL="67945">
                        <a:lnSpc>
                          <a:spcPts val="1220"/>
                        </a:lnSpc>
                      </a:pPr>
                      <a:r>
                        <a:rPr sz="1100" dirty="0">
                          <a:latin typeface="Arial"/>
                          <a:cs typeface="Arial"/>
                        </a:rPr>
                        <a:t>Altitude</a:t>
                      </a:r>
                      <a:r>
                        <a:rPr sz="1100" spc="-15" dirty="0">
                          <a:latin typeface="Arial"/>
                          <a:cs typeface="Arial"/>
                        </a:rPr>
                        <a:t> </a:t>
                      </a:r>
                      <a:r>
                        <a:rPr sz="1100" dirty="0">
                          <a:latin typeface="Arial"/>
                          <a:cs typeface="Arial"/>
                        </a:rPr>
                        <a:t>:</a:t>
                      </a:r>
                      <a:r>
                        <a:rPr sz="1100" spc="-20" dirty="0">
                          <a:latin typeface="Arial"/>
                          <a:cs typeface="Arial"/>
                        </a:rPr>
                        <a:t> 961m</a:t>
                      </a:r>
                      <a:endParaRPr sz="1100" dirty="0">
                        <a:latin typeface="Arial"/>
                        <a:cs typeface="Arial"/>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1540510">
                <a:tc>
                  <a:txBody>
                    <a:bodyPr/>
                    <a:lstStyle/>
                    <a:p>
                      <a:pPr marL="67945" marR="3164205">
                        <a:lnSpc>
                          <a:spcPts val="1260"/>
                        </a:lnSpc>
                        <a:spcBef>
                          <a:spcPts val="60"/>
                        </a:spcBef>
                      </a:pPr>
                      <a:r>
                        <a:rPr sz="1100" dirty="0">
                          <a:latin typeface="Arial"/>
                          <a:cs typeface="Arial"/>
                        </a:rPr>
                        <a:t>Longueur</a:t>
                      </a:r>
                      <a:r>
                        <a:rPr sz="1100" spc="-20" dirty="0">
                          <a:latin typeface="Arial"/>
                          <a:cs typeface="Arial"/>
                        </a:rPr>
                        <a:t> </a:t>
                      </a:r>
                      <a:r>
                        <a:rPr sz="1100" dirty="0">
                          <a:latin typeface="Arial"/>
                          <a:cs typeface="Arial"/>
                        </a:rPr>
                        <a:t>:</a:t>
                      </a:r>
                      <a:r>
                        <a:rPr sz="1100" spc="-5" dirty="0">
                          <a:latin typeface="Arial"/>
                          <a:cs typeface="Arial"/>
                        </a:rPr>
                        <a:t> </a:t>
                      </a:r>
                      <a:r>
                        <a:rPr sz="1100" dirty="0">
                          <a:latin typeface="Arial"/>
                          <a:cs typeface="Arial"/>
                        </a:rPr>
                        <a:t>16</a:t>
                      </a:r>
                      <a:r>
                        <a:rPr sz="1100" spc="-20" dirty="0">
                          <a:latin typeface="Arial"/>
                          <a:cs typeface="Arial"/>
                        </a:rPr>
                        <a:t> </a:t>
                      </a:r>
                      <a:r>
                        <a:rPr sz="1100" spc="-50" dirty="0">
                          <a:latin typeface="Arial"/>
                          <a:cs typeface="Arial"/>
                        </a:rPr>
                        <a:t>m </a:t>
                      </a:r>
                      <a:r>
                        <a:rPr sz="1100" dirty="0">
                          <a:latin typeface="Arial"/>
                          <a:cs typeface="Arial"/>
                        </a:rPr>
                        <a:t>Largeur</a:t>
                      </a:r>
                      <a:r>
                        <a:rPr sz="1100" spc="-20"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0,60</a:t>
                      </a:r>
                      <a:r>
                        <a:rPr sz="1100" spc="-20" dirty="0">
                          <a:latin typeface="Arial"/>
                          <a:cs typeface="Arial"/>
                        </a:rPr>
                        <a:t> </a:t>
                      </a:r>
                      <a:r>
                        <a:rPr sz="1100" spc="-25" dirty="0">
                          <a:latin typeface="Arial"/>
                          <a:cs typeface="Arial"/>
                        </a:rPr>
                        <a:t>m’</a:t>
                      </a:r>
                      <a:endParaRPr sz="1100" dirty="0">
                        <a:latin typeface="Arial"/>
                        <a:cs typeface="Arial"/>
                      </a:endParaRPr>
                    </a:p>
                    <a:p>
                      <a:pPr marL="67945">
                        <a:lnSpc>
                          <a:spcPts val="1210"/>
                        </a:lnSpc>
                      </a:pPr>
                      <a:r>
                        <a:rPr sz="1100" dirty="0">
                          <a:latin typeface="Arial"/>
                          <a:cs typeface="Arial"/>
                        </a:rPr>
                        <a:t>Hauteur</a:t>
                      </a:r>
                      <a:r>
                        <a:rPr sz="1100" spc="-15" dirty="0">
                          <a:latin typeface="Arial"/>
                          <a:cs typeface="Arial"/>
                        </a:rPr>
                        <a:t> </a:t>
                      </a:r>
                      <a:r>
                        <a:rPr sz="1100" dirty="0">
                          <a:latin typeface="Arial"/>
                          <a:cs typeface="Arial"/>
                        </a:rPr>
                        <a:t>au</a:t>
                      </a:r>
                      <a:r>
                        <a:rPr sz="1100" spc="-25" dirty="0">
                          <a:latin typeface="Arial"/>
                          <a:cs typeface="Arial"/>
                        </a:rPr>
                        <a:t> </a:t>
                      </a:r>
                      <a:r>
                        <a:rPr sz="1100" dirty="0">
                          <a:latin typeface="Arial"/>
                          <a:cs typeface="Arial"/>
                        </a:rPr>
                        <a:t>déversoir</a:t>
                      </a:r>
                      <a:r>
                        <a:rPr sz="1100" spc="-10" dirty="0">
                          <a:latin typeface="Arial"/>
                          <a:cs typeface="Arial"/>
                        </a:rPr>
                        <a:t> </a:t>
                      </a:r>
                      <a:r>
                        <a:rPr sz="1100" dirty="0">
                          <a:latin typeface="Arial"/>
                          <a:cs typeface="Arial"/>
                        </a:rPr>
                        <a:t>en</a:t>
                      </a:r>
                      <a:r>
                        <a:rPr sz="1100" spc="-40" dirty="0">
                          <a:latin typeface="Arial"/>
                          <a:cs typeface="Arial"/>
                        </a:rPr>
                        <a:t> </a:t>
                      </a:r>
                      <a:r>
                        <a:rPr sz="1100" dirty="0">
                          <a:latin typeface="Arial"/>
                          <a:cs typeface="Arial"/>
                        </a:rPr>
                        <a:t>amont</a:t>
                      </a:r>
                      <a:r>
                        <a:rPr sz="1100" spc="-15"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1,70m</a:t>
                      </a:r>
                    </a:p>
                    <a:p>
                      <a:pPr marL="67945">
                        <a:lnSpc>
                          <a:spcPts val="1170"/>
                        </a:lnSpc>
                      </a:pPr>
                      <a:r>
                        <a:rPr sz="1000" u="sng" dirty="0">
                          <a:uFill>
                            <a:solidFill>
                              <a:srgbClr val="000000"/>
                            </a:solidFill>
                          </a:uFill>
                          <a:latin typeface="Arial"/>
                          <a:cs typeface="Arial"/>
                        </a:rPr>
                        <a:t>Pas</a:t>
                      </a:r>
                      <a:r>
                        <a:rPr sz="1000" u="sng" spc="-20" dirty="0">
                          <a:uFill>
                            <a:solidFill>
                              <a:srgbClr val="000000"/>
                            </a:solidFill>
                          </a:uFill>
                          <a:latin typeface="Arial"/>
                          <a:cs typeface="Arial"/>
                        </a:rPr>
                        <a:t> </a:t>
                      </a:r>
                      <a:r>
                        <a:rPr sz="1000" u="sng" dirty="0">
                          <a:uFill>
                            <a:solidFill>
                              <a:srgbClr val="000000"/>
                            </a:solidFill>
                          </a:uFill>
                          <a:latin typeface="Arial"/>
                          <a:cs typeface="Arial"/>
                        </a:rPr>
                        <a:t>de</a:t>
                      </a:r>
                      <a:r>
                        <a:rPr sz="1000" u="sng" spc="-15" dirty="0">
                          <a:uFill>
                            <a:solidFill>
                              <a:srgbClr val="000000"/>
                            </a:solidFill>
                          </a:uFill>
                          <a:latin typeface="Arial"/>
                          <a:cs typeface="Arial"/>
                        </a:rPr>
                        <a:t> </a:t>
                      </a:r>
                      <a:r>
                        <a:rPr sz="1000" u="sng" spc="-10" dirty="0">
                          <a:uFill>
                            <a:solidFill>
                              <a:srgbClr val="000000"/>
                            </a:solidFill>
                          </a:uFill>
                          <a:latin typeface="Arial"/>
                          <a:cs typeface="Arial"/>
                        </a:rPr>
                        <a:t>glacis</a:t>
                      </a:r>
                      <a:r>
                        <a:rPr sz="1000" u="sng" spc="500" dirty="0">
                          <a:uFill>
                            <a:solidFill>
                              <a:srgbClr val="000000"/>
                            </a:solidFill>
                          </a:uFill>
                          <a:latin typeface="Arial"/>
                          <a:cs typeface="Arial"/>
                        </a:rPr>
                        <a:t> </a:t>
                      </a:r>
                      <a:endParaRPr sz="1000" dirty="0">
                        <a:latin typeface="Arial"/>
                        <a:cs typeface="Arial"/>
                      </a:endParaRPr>
                    </a:p>
                    <a:p>
                      <a:pPr>
                        <a:lnSpc>
                          <a:spcPct val="100000"/>
                        </a:lnSpc>
                        <a:spcBef>
                          <a:spcPts val="35"/>
                        </a:spcBef>
                      </a:pPr>
                      <a:endParaRPr sz="1000" dirty="0">
                        <a:latin typeface="Times New Roman"/>
                        <a:cs typeface="Times New Roman"/>
                      </a:endParaRPr>
                    </a:p>
                    <a:p>
                      <a:pPr marL="67945" marR="897890">
                        <a:lnSpc>
                          <a:spcPts val="1150"/>
                        </a:lnSpc>
                      </a:pPr>
                      <a:r>
                        <a:rPr sz="1000" b="1" dirty="0">
                          <a:latin typeface="Arial"/>
                          <a:cs typeface="Arial"/>
                        </a:rPr>
                        <a:t>Capacité</a:t>
                      </a:r>
                      <a:r>
                        <a:rPr sz="1000" b="1" spc="-10" dirty="0">
                          <a:latin typeface="Arial"/>
                          <a:cs typeface="Arial"/>
                        </a:rPr>
                        <a:t> </a:t>
                      </a:r>
                      <a:r>
                        <a:rPr sz="1000" b="1" dirty="0">
                          <a:latin typeface="Arial"/>
                          <a:cs typeface="Arial"/>
                        </a:rPr>
                        <a:t>de</a:t>
                      </a:r>
                      <a:r>
                        <a:rPr sz="1000" b="1" spc="-25" dirty="0">
                          <a:latin typeface="Arial"/>
                          <a:cs typeface="Arial"/>
                        </a:rPr>
                        <a:t> </a:t>
                      </a:r>
                      <a:r>
                        <a:rPr sz="1000" b="1" dirty="0">
                          <a:latin typeface="Arial"/>
                          <a:cs typeface="Arial"/>
                        </a:rPr>
                        <a:t>stockage</a:t>
                      </a:r>
                      <a:r>
                        <a:rPr sz="1000" b="1" spc="-10" dirty="0">
                          <a:latin typeface="Arial"/>
                          <a:cs typeface="Arial"/>
                        </a:rPr>
                        <a:t> amont/épisode</a:t>
                      </a:r>
                      <a:r>
                        <a:rPr sz="1000" b="1" spc="-25" dirty="0">
                          <a:latin typeface="Arial"/>
                          <a:cs typeface="Arial"/>
                        </a:rPr>
                        <a:t> </a:t>
                      </a:r>
                      <a:r>
                        <a:rPr sz="1000" b="1" dirty="0">
                          <a:latin typeface="Arial"/>
                          <a:cs typeface="Arial"/>
                        </a:rPr>
                        <a:t>pluvieux</a:t>
                      </a:r>
                      <a:r>
                        <a:rPr sz="1000" b="1" spc="-5" dirty="0">
                          <a:latin typeface="Arial"/>
                          <a:cs typeface="Arial"/>
                        </a:rPr>
                        <a:t> </a:t>
                      </a:r>
                      <a:r>
                        <a:rPr sz="1000" b="1" dirty="0">
                          <a:latin typeface="Arial"/>
                          <a:cs typeface="Arial"/>
                        </a:rPr>
                        <a:t>:</a:t>
                      </a:r>
                      <a:r>
                        <a:rPr sz="1000" b="1" spc="-20" dirty="0">
                          <a:latin typeface="Arial"/>
                          <a:cs typeface="Arial"/>
                        </a:rPr>
                        <a:t> </a:t>
                      </a:r>
                      <a:r>
                        <a:rPr sz="1000" b="1" dirty="0">
                          <a:latin typeface="Arial"/>
                          <a:cs typeface="Arial"/>
                        </a:rPr>
                        <a:t>415</a:t>
                      </a:r>
                      <a:r>
                        <a:rPr sz="1000" b="1" spc="-20" dirty="0">
                          <a:latin typeface="Arial"/>
                          <a:cs typeface="Arial"/>
                        </a:rPr>
                        <a:t> </a:t>
                      </a:r>
                      <a:r>
                        <a:rPr sz="1000" b="1" spc="-25" dirty="0">
                          <a:latin typeface="Arial"/>
                          <a:cs typeface="Arial"/>
                        </a:rPr>
                        <a:t>m3 </a:t>
                      </a:r>
                      <a:r>
                        <a:rPr sz="1000" b="1" dirty="0">
                          <a:latin typeface="Arial"/>
                          <a:cs typeface="Arial"/>
                        </a:rPr>
                        <a:t>Ou</a:t>
                      </a:r>
                      <a:r>
                        <a:rPr sz="1000" b="1" spc="-20" dirty="0">
                          <a:latin typeface="Arial"/>
                          <a:cs typeface="Arial"/>
                        </a:rPr>
                        <a:t> </a:t>
                      </a:r>
                      <a:r>
                        <a:rPr sz="1000" b="1" dirty="0">
                          <a:latin typeface="Arial"/>
                          <a:cs typeface="Arial"/>
                        </a:rPr>
                        <a:t>109</a:t>
                      </a:r>
                      <a:r>
                        <a:rPr sz="1000" b="1" spc="-25" dirty="0">
                          <a:latin typeface="Arial"/>
                          <a:cs typeface="Arial"/>
                        </a:rPr>
                        <a:t> </a:t>
                      </a:r>
                      <a:r>
                        <a:rPr sz="1000" b="1" dirty="0">
                          <a:latin typeface="Arial"/>
                          <a:cs typeface="Arial"/>
                        </a:rPr>
                        <a:t>643</a:t>
                      </a:r>
                      <a:r>
                        <a:rPr sz="1000" b="1" spc="-25" dirty="0">
                          <a:latin typeface="Arial"/>
                          <a:cs typeface="Arial"/>
                        </a:rPr>
                        <a:t> gal</a:t>
                      </a:r>
                      <a:endParaRPr sz="1000" dirty="0">
                        <a:latin typeface="Arial"/>
                        <a:cs typeface="Arial"/>
                      </a:endParaRPr>
                    </a:p>
                    <a:p>
                      <a:pPr marL="67945">
                        <a:lnSpc>
                          <a:spcPts val="1110"/>
                        </a:lnSpc>
                      </a:pPr>
                      <a:r>
                        <a:rPr sz="1000" b="1" dirty="0">
                          <a:latin typeface="Arial"/>
                          <a:cs typeface="Arial"/>
                        </a:rPr>
                        <a:t>ou</a:t>
                      </a:r>
                      <a:r>
                        <a:rPr sz="1000" b="1" spc="-25" dirty="0">
                          <a:latin typeface="Arial"/>
                          <a:cs typeface="Arial"/>
                        </a:rPr>
                        <a:t> </a:t>
                      </a:r>
                      <a:r>
                        <a:rPr sz="1000" b="1" dirty="0">
                          <a:latin typeface="Arial"/>
                          <a:cs typeface="Arial"/>
                        </a:rPr>
                        <a:t>182,7</a:t>
                      </a:r>
                      <a:r>
                        <a:rPr sz="1000" b="1" spc="-25" dirty="0">
                          <a:latin typeface="Arial"/>
                          <a:cs typeface="Arial"/>
                        </a:rPr>
                        <a:t> </a:t>
                      </a:r>
                      <a:r>
                        <a:rPr sz="1000" b="1" spc="-10" dirty="0">
                          <a:latin typeface="Arial"/>
                          <a:cs typeface="Arial"/>
                        </a:rPr>
                        <a:t>drums</a:t>
                      </a:r>
                      <a:endParaRPr sz="1000" dirty="0">
                        <a:latin typeface="Arial"/>
                        <a:cs typeface="Arial"/>
                      </a:endParaRPr>
                    </a:p>
                  </a:txBody>
                  <a:tcPr marL="0" marR="0" marT="7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572770" algn="just">
                        <a:lnSpc>
                          <a:spcPts val="1260"/>
                        </a:lnSpc>
                        <a:spcBef>
                          <a:spcPts val="60"/>
                        </a:spcBef>
                      </a:pPr>
                      <a:r>
                        <a:rPr sz="1100" u="sng" dirty="0">
                          <a:uFill>
                            <a:solidFill>
                              <a:srgbClr val="000000"/>
                            </a:solidFill>
                          </a:uFill>
                          <a:latin typeface="Arial"/>
                          <a:cs typeface="Arial"/>
                        </a:rPr>
                        <a:t>Bassin</a:t>
                      </a:r>
                      <a:r>
                        <a:rPr sz="1100" u="sng" spc="-20" dirty="0">
                          <a:uFill>
                            <a:solidFill>
                              <a:srgbClr val="000000"/>
                            </a:solidFill>
                          </a:uFill>
                          <a:latin typeface="Arial"/>
                          <a:cs typeface="Arial"/>
                        </a:rPr>
                        <a:t> </a:t>
                      </a:r>
                      <a:r>
                        <a:rPr sz="1100" u="sng" dirty="0">
                          <a:uFill>
                            <a:solidFill>
                              <a:srgbClr val="000000"/>
                            </a:solidFill>
                          </a:uFill>
                          <a:latin typeface="Arial"/>
                          <a:cs typeface="Arial"/>
                        </a:rPr>
                        <a:t>en</a:t>
                      </a:r>
                      <a:r>
                        <a:rPr sz="1100" u="sng" spc="-15" dirty="0">
                          <a:uFill>
                            <a:solidFill>
                              <a:srgbClr val="000000"/>
                            </a:solidFill>
                          </a:uFill>
                          <a:latin typeface="Arial"/>
                          <a:cs typeface="Arial"/>
                        </a:rPr>
                        <a:t> </a:t>
                      </a:r>
                      <a:r>
                        <a:rPr sz="1100" u="sng" spc="-20" dirty="0">
                          <a:uFill>
                            <a:solidFill>
                              <a:srgbClr val="000000"/>
                            </a:solidFill>
                          </a:uFill>
                          <a:latin typeface="Arial"/>
                          <a:cs typeface="Arial"/>
                        </a:rPr>
                        <a:t>aval</a:t>
                      </a:r>
                      <a:r>
                        <a:rPr sz="1100" spc="-20" dirty="0">
                          <a:latin typeface="Arial"/>
                          <a:cs typeface="Arial"/>
                        </a:rPr>
                        <a:t> </a:t>
                      </a:r>
                      <a:r>
                        <a:rPr sz="1100" dirty="0">
                          <a:latin typeface="Arial"/>
                          <a:cs typeface="Arial"/>
                        </a:rPr>
                        <a:t>L</a:t>
                      </a:r>
                      <a:r>
                        <a:rPr sz="1100" spc="-5" dirty="0">
                          <a:latin typeface="Arial"/>
                          <a:cs typeface="Arial"/>
                        </a:rPr>
                        <a:t> </a:t>
                      </a:r>
                      <a:r>
                        <a:rPr sz="1100" dirty="0">
                          <a:latin typeface="Arial"/>
                          <a:cs typeface="Arial"/>
                        </a:rPr>
                        <a:t>x l</a:t>
                      </a:r>
                      <a:r>
                        <a:rPr sz="1100" spc="-15" dirty="0">
                          <a:latin typeface="Arial"/>
                          <a:cs typeface="Arial"/>
                        </a:rPr>
                        <a:t> </a:t>
                      </a:r>
                      <a:r>
                        <a:rPr sz="1100" dirty="0">
                          <a:latin typeface="Arial"/>
                          <a:cs typeface="Arial"/>
                        </a:rPr>
                        <a:t>=</a:t>
                      </a:r>
                      <a:r>
                        <a:rPr sz="1100" spc="5" dirty="0">
                          <a:latin typeface="Arial"/>
                          <a:cs typeface="Arial"/>
                        </a:rPr>
                        <a:t> </a:t>
                      </a:r>
                      <a:r>
                        <a:rPr sz="1100" dirty="0">
                          <a:latin typeface="Arial"/>
                          <a:cs typeface="Arial"/>
                        </a:rPr>
                        <a:t>5m</a:t>
                      </a:r>
                      <a:r>
                        <a:rPr sz="1100" spc="-10" dirty="0">
                          <a:latin typeface="Arial"/>
                          <a:cs typeface="Arial"/>
                        </a:rPr>
                        <a:t> </a:t>
                      </a:r>
                      <a:r>
                        <a:rPr sz="1100" dirty="0">
                          <a:latin typeface="Arial"/>
                          <a:cs typeface="Arial"/>
                        </a:rPr>
                        <a:t>x</a:t>
                      </a:r>
                      <a:r>
                        <a:rPr sz="1100" spc="5" dirty="0">
                          <a:latin typeface="Arial"/>
                          <a:cs typeface="Arial"/>
                        </a:rPr>
                        <a:t> </a:t>
                      </a:r>
                      <a:r>
                        <a:rPr sz="1100" spc="-25" dirty="0">
                          <a:latin typeface="Arial"/>
                          <a:cs typeface="Arial"/>
                        </a:rPr>
                        <a:t>4m </a:t>
                      </a:r>
                      <a:r>
                        <a:rPr sz="1100" dirty="0">
                          <a:latin typeface="Arial"/>
                          <a:cs typeface="Arial"/>
                        </a:rPr>
                        <a:t>Hauteur</a:t>
                      </a:r>
                      <a:r>
                        <a:rPr sz="1100" spc="-25" dirty="0">
                          <a:latin typeface="Arial"/>
                          <a:cs typeface="Arial"/>
                        </a:rPr>
                        <a:t> </a:t>
                      </a:r>
                      <a:r>
                        <a:rPr sz="1100" dirty="0">
                          <a:latin typeface="Arial"/>
                          <a:cs typeface="Arial"/>
                        </a:rPr>
                        <a:t>:</a:t>
                      </a:r>
                      <a:r>
                        <a:rPr sz="1100" spc="-5" dirty="0">
                          <a:latin typeface="Arial"/>
                          <a:cs typeface="Arial"/>
                        </a:rPr>
                        <a:t> </a:t>
                      </a:r>
                      <a:r>
                        <a:rPr sz="1100" dirty="0">
                          <a:latin typeface="Arial"/>
                          <a:cs typeface="Arial"/>
                        </a:rPr>
                        <a:t>2</a:t>
                      </a:r>
                      <a:r>
                        <a:rPr sz="1100" spc="-25" dirty="0">
                          <a:latin typeface="Arial"/>
                          <a:cs typeface="Arial"/>
                        </a:rPr>
                        <a:t> </a:t>
                      </a:r>
                      <a:r>
                        <a:rPr sz="1100" spc="-50" dirty="0">
                          <a:latin typeface="Arial"/>
                          <a:cs typeface="Arial"/>
                        </a:rPr>
                        <a:t>m</a:t>
                      </a:r>
                      <a:endParaRPr sz="1100">
                        <a:latin typeface="Arial"/>
                        <a:cs typeface="Arial"/>
                      </a:endParaRPr>
                    </a:p>
                    <a:p>
                      <a:pPr>
                        <a:lnSpc>
                          <a:spcPct val="100000"/>
                        </a:lnSpc>
                      </a:pPr>
                      <a:endParaRPr sz="1100">
                        <a:latin typeface="Times New Roman"/>
                        <a:cs typeface="Times New Roman"/>
                      </a:endParaRPr>
                    </a:p>
                    <a:p>
                      <a:pPr marL="67945" marR="543560" algn="just">
                        <a:lnSpc>
                          <a:spcPts val="1270"/>
                        </a:lnSpc>
                      </a:pPr>
                      <a:r>
                        <a:rPr sz="1100" dirty="0">
                          <a:latin typeface="Arial"/>
                          <a:cs typeface="Arial"/>
                        </a:rPr>
                        <a:t>Volume</a:t>
                      </a:r>
                      <a:r>
                        <a:rPr sz="1100" spc="-10"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40</a:t>
                      </a:r>
                      <a:r>
                        <a:rPr sz="1100" spc="-20" dirty="0">
                          <a:latin typeface="Arial"/>
                          <a:cs typeface="Arial"/>
                        </a:rPr>
                        <a:t> </a:t>
                      </a:r>
                      <a:r>
                        <a:rPr sz="1100" spc="-25" dirty="0">
                          <a:latin typeface="Arial"/>
                          <a:cs typeface="Arial"/>
                        </a:rPr>
                        <a:t>m3 </a:t>
                      </a:r>
                      <a:r>
                        <a:rPr sz="1100" dirty="0">
                          <a:latin typeface="Arial"/>
                          <a:cs typeface="Arial"/>
                        </a:rPr>
                        <a:t>Ou</a:t>
                      </a:r>
                      <a:r>
                        <a:rPr sz="1100" spc="-10" dirty="0">
                          <a:latin typeface="Arial"/>
                          <a:cs typeface="Arial"/>
                        </a:rPr>
                        <a:t> </a:t>
                      </a:r>
                      <a:r>
                        <a:rPr sz="1100" dirty="0">
                          <a:latin typeface="Arial"/>
                          <a:cs typeface="Arial"/>
                        </a:rPr>
                        <a:t>10</a:t>
                      </a:r>
                      <a:r>
                        <a:rPr sz="1100" spc="-10" dirty="0">
                          <a:latin typeface="Arial"/>
                          <a:cs typeface="Arial"/>
                        </a:rPr>
                        <a:t> </a:t>
                      </a:r>
                      <a:r>
                        <a:rPr sz="1100" dirty="0">
                          <a:latin typeface="Arial"/>
                          <a:cs typeface="Arial"/>
                        </a:rPr>
                        <a:t>568</a:t>
                      </a:r>
                      <a:r>
                        <a:rPr sz="1100" spc="-5" dirty="0">
                          <a:latin typeface="Arial"/>
                          <a:cs typeface="Arial"/>
                        </a:rPr>
                        <a:t> </a:t>
                      </a:r>
                      <a:r>
                        <a:rPr sz="1100" spc="-25" dirty="0">
                          <a:latin typeface="Arial"/>
                          <a:cs typeface="Arial"/>
                        </a:rPr>
                        <a:t>gal</a:t>
                      </a:r>
                      <a:endParaRPr sz="1100">
                        <a:latin typeface="Arial"/>
                        <a:cs typeface="Arial"/>
                      </a:endParaRPr>
                    </a:p>
                    <a:p>
                      <a:pPr marL="67945" algn="just">
                        <a:lnSpc>
                          <a:spcPts val="1230"/>
                        </a:lnSpc>
                      </a:pPr>
                      <a:r>
                        <a:rPr sz="1100" dirty="0">
                          <a:latin typeface="Arial"/>
                          <a:cs typeface="Arial"/>
                        </a:rPr>
                        <a:t>ou</a:t>
                      </a:r>
                      <a:r>
                        <a:rPr sz="1100" spc="-10" dirty="0">
                          <a:latin typeface="Arial"/>
                          <a:cs typeface="Arial"/>
                        </a:rPr>
                        <a:t> </a:t>
                      </a:r>
                      <a:r>
                        <a:rPr sz="1100" dirty="0">
                          <a:latin typeface="Arial"/>
                          <a:cs typeface="Arial"/>
                        </a:rPr>
                        <a:t>176</a:t>
                      </a:r>
                      <a:r>
                        <a:rPr sz="1100" spc="-5" dirty="0">
                          <a:latin typeface="Arial"/>
                          <a:cs typeface="Arial"/>
                        </a:rPr>
                        <a:t> </a:t>
                      </a:r>
                      <a:r>
                        <a:rPr sz="1100" spc="-10" dirty="0">
                          <a:latin typeface="Arial"/>
                          <a:cs typeface="Arial"/>
                        </a:rPr>
                        <a:t>drums</a:t>
                      </a:r>
                      <a:endParaRPr sz="1100">
                        <a:latin typeface="Arial"/>
                        <a:cs typeface="Arial"/>
                      </a:endParaRPr>
                    </a:p>
                  </a:txBody>
                  <a:tcPr marL="0" marR="0" marT="76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4987290">
                <a:tc gridSpan="2">
                  <a:txBody>
                    <a:bodyPr/>
                    <a:lstStyle/>
                    <a:p>
                      <a:pPr>
                        <a:lnSpc>
                          <a:spcPct val="100000"/>
                        </a:lnSpc>
                      </a:pPr>
                      <a:endParaRPr sz="10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pic>
        <p:nvPicPr>
          <p:cNvPr id="5" name="object 5"/>
          <p:cNvPicPr/>
          <p:nvPr/>
        </p:nvPicPr>
        <p:blipFill>
          <a:blip r:embed="rId2" cstate="print"/>
          <a:stretch>
            <a:fillRect/>
          </a:stretch>
        </p:blipFill>
        <p:spPr>
          <a:xfrm>
            <a:off x="1243964" y="4899659"/>
            <a:ext cx="5256530" cy="3945254"/>
          </a:xfrm>
          <a:prstGeom prst="rect">
            <a:avLst/>
          </a:prstGeom>
        </p:spPr>
      </p:pic>
      <p:sp>
        <p:nvSpPr>
          <p:cNvPr id="2" name="ZoneTexte 1">
            <a:extLst>
              <a:ext uri="{FF2B5EF4-FFF2-40B4-BE49-F238E27FC236}">
                <a16:creationId xmlns:a16="http://schemas.microsoft.com/office/drawing/2014/main" id="{C9E234AA-91F5-7E40-E916-D38056855CC0}"/>
              </a:ext>
            </a:extLst>
          </p:cNvPr>
          <p:cNvSpPr txBox="1"/>
          <p:nvPr/>
        </p:nvSpPr>
        <p:spPr>
          <a:xfrm>
            <a:off x="92213" y="9512299"/>
            <a:ext cx="10508974" cy="738664"/>
          </a:xfrm>
          <a:prstGeom prst="rect">
            <a:avLst/>
          </a:prstGeom>
          <a:noFill/>
        </p:spPr>
        <p:txBody>
          <a:bodyPr wrap="square" rtlCol="0">
            <a:spAutoFit/>
          </a:bodyPr>
          <a:lstStyle/>
          <a:p>
            <a:r>
              <a:rPr lang="fr-FR" sz="1400" dirty="0">
                <a:effectLst/>
                <a:latin typeface="Arial" panose="020B0604020202020204" pitchFamily="34" charset="0"/>
                <a:ea typeface="Calibri" panose="020F0502020204030204" pitchFamily="34" charset="0"/>
                <a:cs typeface="Arial" panose="020B0604020202020204" pitchFamily="34" charset="0"/>
              </a:rPr>
              <a:t>SB5 </a:t>
            </a:r>
            <a:r>
              <a:rPr lang="fr-FR" sz="1400" dirty="0" err="1">
                <a:effectLst/>
                <a:latin typeface="Arial" panose="020B0604020202020204" pitchFamily="34" charset="0"/>
                <a:ea typeface="Calibri" panose="020F0502020204030204" pitchFamily="34" charset="0"/>
                <a:cs typeface="Arial" panose="020B0604020202020204" pitchFamily="34" charset="0"/>
              </a:rPr>
              <a:t>Bakwas</a:t>
            </a:r>
            <a:r>
              <a:rPr lang="fr-FR" sz="1400" dirty="0">
                <a:effectLst/>
                <a:latin typeface="Arial" panose="020B0604020202020204" pitchFamily="34" charset="0"/>
                <a:ea typeface="Calibri" panose="020F0502020204030204" pitchFamily="34" charset="0"/>
                <a:cs typeface="Arial" panose="020B0604020202020204" pitchFamily="34" charset="0"/>
              </a:rPr>
              <a:t> se situe tout en amont de la ravine. Il est composé d’un seuil maçonné, d’un glacis, d’un bassin de décantation, d’un bassin de stockage  de 52 m³, et pour terminer de 2 murets de protection et d’un glacis de protection en aval. Ces dispositifs de protection servent à éviter l’érosion en aval de l’ouvrage.</a:t>
            </a:r>
            <a:r>
              <a:rPr lang="fr-FR" sz="1400" b="1" dirty="0">
                <a:latin typeface="Arial" panose="020B0604020202020204" pitchFamily="34" charset="0"/>
                <a:cs typeface="Arial" panose="020B0604020202020204" pitchFamily="34" charset="0"/>
              </a:rPr>
              <a:t> </a:t>
            </a:r>
          </a:p>
        </p:txBody>
      </p:sp>
      <p:sp>
        <p:nvSpPr>
          <p:cNvPr id="6" name="ZoneTexte 5">
            <a:extLst>
              <a:ext uri="{FF2B5EF4-FFF2-40B4-BE49-F238E27FC236}">
                <a16:creationId xmlns:a16="http://schemas.microsoft.com/office/drawing/2014/main" id="{83E46B00-F0E2-2686-D73F-16E1B2C600D9}"/>
              </a:ext>
            </a:extLst>
          </p:cNvPr>
          <p:cNvSpPr txBox="1"/>
          <p:nvPr/>
        </p:nvSpPr>
        <p:spPr>
          <a:xfrm>
            <a:off x="8089900" y="393700"/>
            <a:ext cx="1828800" cy="369332"/>
          </a:xfrm>
          <a:prstGeom prst="rect">
            <a:avLst/>
          </a:prstGeom>
          <a:solidFill>
            <a:schemeClr val="bg2"/>
          </a:solidFill>
        </p:spPr>
        <p:txBody>
          <a:bodyPr wrap="square" rtlCol="0">
            <a:spAutoFit/>
          </a:bodyPr>
          <a:lstStyle/>
          <a:p>
            <a:r>
              <a:rPr lang="fr-FR" dirty="0">
                <a:hlinkClick r:id="rId3" action="ppaction://hlinksldjump"/>
              </a:rPr>
              <a:t>Retour à l’index</a:t>
            </a:r>
            <a:endParaRPr lang="fr-F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393AB69-E06B-D931-5E03-F4F2352691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071"/>
            <a:ext cx="5764530" cy="4317365"/>
          </a:xfrm>
          <a:prstGeom prst="rect">
            <a:avLst/>
          </a:prstGeom>
          <a:noFill/>
          <a:ln>
            <a:noFill/>
          </a:ln>
        </p:spPr>
      </p:pic>
      <p:pic>
        <p:nvPicPr>
          <p:cNvPr id="3" name="Image 2">
            <a:extLst>
              <a:ext uri="{FF2B5EF4-FFF2-40B4-BE49-F238E27FC236}">
                <a16:creationId xmlns:a16="http://schemas.microsoft.com/office/drawing/2014/main" id="{60CD82A8-BD98-7C1E-5B6D-2173E765DA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326436"/>
            <a:ext cx="5764530" cy="4317365"/>
          </a:xfrm>
          <a:prstGeom prst="rect">
            <a:avLst/>
          </a:prstGeom>
          <a:noFill/>
          <a:ln>
            <a:noFill/>
          </a:ln>
        </p:spPr>
      </p:pic>
      <p:sp>
        <p:nvSpPr>
          <p:cNvPr id="4" name="ZoneTexte 3">
            <a:extLst>
              <a:ext uri="{FF2B5EF4-FFF2-40B4-BE49-F238E27FC236}">
                <a16:creationId xmlns:a16="http://schemas.microsoft.com/office/drawing/2014/main" id="{7EC3F7AE-35B0-4452-5071-3BBA32214B29}"/>
              </a:ext>
            </a:extLst>
          </p:cNvPr>
          <p:cNvSpPr txBox="1"/>
          <p:nvPr/>
        </p:nvSpPr>
        <p:spPr>
          <a:xfrm>
            <a:off x="165100" y="8772723"/>
            <a:ext cx="8167007" cy="307777"/>
          </a:xfrm>
          <a:prstGeom prst="rect">
            <a:avLst/>
          </a:prstGeom>
          <a:noFill/>
        </p:spPr>
        <p:txBody>
          <a:bodyPr wrap="square" rtlCol="0">
            <a:spAutoFit/>
          </a:bodyPr>
          <a:lstStyle/>
          <a:p>
            <a:r>
              <a:rPr lang="fr-FR" sz="1400" b="1" dirty="0"/>
              <a:t>SB5 </a:t>
            </a:r>
            <a:r>
              <a:rPr lang="fr-FR" sz="1400" b="1" dirty="0" err="1"/>
              <a:t>Bakwas</a:t>
            </a:r>
            <a:r>
              <a:rPr lang="fr-FR" sz="1400" b="1" dirty="0"/>
              <a:t> (dessins Damien RAYNAL avec </a:t>
            </a:r>
            <a:r>
              <a:rPr lang="fr-FR" sz="1400" b="1" dirty="0" err="1"/>
              <a:t>Turbocad</a:t>
            </a:r>
            <a:r>
              <a:rPr lang="fr-FR" sz="1400" b="1" dirty="0"/>
              <a:t> 3D)</a:t>
            </a:r>
          </a:p>
        </p:txBody>
      </p:sp>
    </p:spTree>
    <p:extLst>
      <p:ext uri="{BB962C8B-B14F-4D97-AF65-F5344CB8AC3E}">
        <p14:creationId xmlns:p14="http://schemas.microsoft.com/office/powerpoint/2010/main" val="13966734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BFA6A88-0B66-937A-791E-12E0657D76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88900"/>
            <a:ext cx="5764530" cy="4317365"/>
          </a:xfrm>
          <a:prstGeom prst="rect">
            <a:avLst/>
          </a:prstGeom>
          <a:noFill/>
          <a:ln>
            <a:noFill/>
          </a:ln>
        </p:spPr>
      </p:pic>
      <p:pic>
        <p:nvPicPr>
          <p:cNvPr id="3" name="Image 2">
            <a:extLst>
              <a:ext uri="{FF2B5EF4-FFF2-40B4-BE49-F238E27FC236}">
                <a16:creationId xmlns:a16="http://schemas.microsoft.com/office/drawing/2014/main" id="{7B927F97-E195-1F79-8953-D3A263D750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72" y="4279900"/>
            <a:ext cx="5786301" cy="4333670"/>
          </a:xfrm>
          <a:prstGeom prst="rect">
            <a:avLst/>
          </a:prstGeom>
          <a:noFill/>
          <a:ln>
            <a:noFill/>
          </a:ln>
        </p:spPr>
      </p:pic>
      <p:sp>
        <p:nvSpPr>
          <p:cNvPr id="4" name="ZoneTexte 3">
            <a:extLst>
              <a:ext uri="{FF2B5EF4-FFF2-40B4-BE49-F238E27FC236}">
                <a16:creationId xmlns:a16="http://schemas.microsoft.com/office/drawing/2014/main" id="{A6A1FF46-FB24-826C-6604-108DD85F64AF}"/>
              </a:ext>
            </a:extLst>
          </p:cNvPr>
          <p:cNvSpPr txBox="1"/>
          <p:nvPr/>
        </p:nvSpPr>
        <p:spPr>
          <a:xfrm>
            <a:off x="393700" y="8851900"/>
            <a:ext cx="8167007" cy="307777"/>
          </a:xfrm>
          <a:prstGeom prst="rect">
            <a:avLst/>
          </a:prstGeom>
          <a:noFill/>
        </p:spPr>
        <p:txBody>
          <a:bodyPr wrap="square" rtlCol="0">
            <a:spAutoFit/>
          </a:bodyPr>
          <a:lstStyle/>
          <a:p>
            <a:r>
              <a:rPr lang="fr-FR" sz="1400" b="1" dirty="0"/>
              <a:t>SB5 </a:t>
            </a:r>
            <a:r>
              <a:rPr lang="fr-FR" sz="1400" b="1" dirty="0" err="1"/>
              <a:t>Bakwas</a:t>
            </a:r>
            <a:r>
              <a:rPr lang="fr-FR" sz="1400" b="1" dirty="0"/>
              <a:t> (dessins Damien RAYNAL avec </a:t>
            </a:r>
            <a:r>
              <a:rPr lang="fr-FR" sz="1400" b="1" dirty="0" err="1"/>
              <a:t>Turbocad</a:t>
            </a:r>
            <a:r>
              <a:rPr lang="fr-FR" sz="1400" b="1" dirty="0"/>
              <a:t> 3D)</a:t>
            </a:r>
          </a:p>
        </p:txBody>
      </p:sp>
    </p:spTree>
    <p:extLst>
      <p:ext uri="{BB962C8B-B14F-4D97-AF65-F5344CB8AC3E}">
        <p14:creationId xmlns:p14="http://schemas.microsoft.com/office/powerpoint/2010/main" val="17992405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B54B14C-EBB9-CE24-4B5A-4C99A021653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100" y="88900"/>
            <a:ext cx="5756910" cy="3235960"/>
          </a:xfrm>
          <a:prstGeom prst="rect">
            <a:avLst/>
          </a:prstGeom>
          <a:noFill/>
          <a:ln>
            <a:noFill/>
          </a:ln>
        </p:spPr>
      </p:pic>
      <p:pic>
        <p:nvPicPr>
          <p:cNvPr id="4" name="Image 3">
            <a:extLst>
              <a:ext uri="{FF2B5EF4-FFF2-40B4-BE49-F238E27FC236}">
                <a16:creationId xmlns:a16="http://schemas.microsoft.com/office/drawing/2014/main" id="{3F20BF7C-FAA1-1F19-3A19-9062621435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105" y="3441700"/>
            <a:ext cx="5747385" cy="3230880"/>
          </a:xfrm>
          <a:prstGeom prst="rect">
            <a:avLst/>
          </a:prstGeom>
          <a:noFill/>
          <a:ln>
            <a:noFill/>
          </a:ln>
        </p:spPr>
      </p:pic>
      <p:pic>
        <p:nvPicPr>
          <p:cNvPr id="5" name="Image 4">
            <a:extLst>
              <a:ext uri="{FF2B5EF4-FFF2-40B4-BE49-F238E27FC236}">
                <a16:creationId xmlns:a16="http://schemas.microsoft.com/office/drawing/2014/main" id="{2E3EE299-7F09-317E-0105-9FD543C0519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105" y="6814999"/>
            <a:ext cx="5756910" cy="3235960"/>
          </a:xfrm>
          <a:prstGeom prst="rect">
            <a:avLst/>
          </a:prstGeom>
          <a:noFill/>
          <a:ln>
            <a:noFill/>
          </a:ln>
        </p:spPr>
      </p:pic>
      <p:sp>
        <p:nvSpPr>
          <p:cNvPr id="6" name="ZoneTexte 5">
            <a:extLst>
              <a:ext uri="{FF2B5EF4-FFF2-40B4-BE49-F238E27FC236}">
                <a16:creationId xmlns:a16="http://schemas.microsoft.com/office/drawing/2014/main" id="{C4FB79DF-18CF-BEF1-A44C-6C6818408F90}"/>
              </a:ext>
            </a:extLst>
          </p:cNvPr>
          <p:cNvSpPr txBox="1"/>
          <p:nvPr/>
        </p:nvSpPr>
        <p:spPr>
          <a:xfrm>
            <a:off x="189292" y="10298211"/>
            <a:ext cx="6019800" cy="307777"/>
          </a:xfrm>
          <a:prstGeom prst="rect">
            <a:avLst/>
          </a:prstGeom>
          <a:noFill/>
        </p:spPr>
        <p:txBody>
          <a:bodyPr wrap="square" rtlCol="0">
            <a:spAutoFit/>
          </a:bodyPr>
          <a:lstStyle/>
          <a:p>
            <a:r>
              <a:rPr lang="fr-FR" sz="1400" b="1" dirty="0"/>
              <a:t>SB5 </a:t>
            </a:r>
            <a:r>
              <a:rPr lang="fr-FR" sz="1400" b="1" dirty="0" err="1"/>
              <a:t>Bakwas</a:t>
            </a:r>
            <a:r>
              <a:rPr lang="fr-FR" sz="1400" b="1" dirty="0"/>
              <a:t> en 2014 (photos Damien RAYNAL) </a:t>
            </a:r>
          </a:p>
        </p:txBody>
      </p:sp>
    </p:spTree>
    <p:extLst>
      <p:ext uri="{BB962C8B-B14F-4D97-AF65-F5344CB8AC3E}">
        <p14:creationId xmlns:p14="http://schemas.microsoft.com/office/powerpoint/2010/main" val="795084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070100" y="4106333"/>
            <a:ext cx="1332230" cy="228268"/>
          </a:xfrm>
          <a:prstGeom prst="rect">
            <a:avLst/>
          </a:prstGeom>
        </p:spPr>
        <p:txBody>
          <a:bodyPr vert="horz" wrap="square" lIns="0" tIns="12700" rIns="0" bIns="0" rtlCol="0">
            <a:spAutoFit/>
          </a:bodyPr>
          <a:lstStyle/>
          <a:p>
            <a:pPr marL="12700">
              <a:lnSpc>
                <a:spcPct val="100000"/>
              </a:lnSpc>
              <a:spcBef>
                <a:spcPts val="100"/>
              </a:spcBef>
            </a:pPr>
            <a:r>
              <a:rPr sz="1400" b="1" dirty="0">
                <a:latin typeface="Arial"/>
                <a:cs typeface="Arial"/>
              </a:rPr>
              <a:t>SB5</a:t>
            </a:r>
            <a:r>
              <a:rPr sz="1400" b="1" spc="-10" dirty="0">
                <a:latin typeface="Arial"/>
                <a:cs typeface="Arial"/>
              </a:rPr>
              <a:t> </a:t>
            </a:r>
            <a:r>
              <a:rPr sz="1400" b="1" spc="-10" dirty="0" err="1">
                <a:latin typeface="Arial"/>
                <a:cs typeface="Arial"/>
              </a:rPr>
              <a:t>Bakwas</a:t>
            </a:r>
            <a:endParaRPr sz="1400" b="1" dirty="0">
              <a:latin typeface="Arial"/>
              <a:cs typeface="Arial"/>
            </a:endParaRPr>
          </a:p>
        </p:txBody>
      </p:sp>
      <p:sp>
        <p:nvSpPr>
          <p:cNvPr id="3" name="object 3"/>
          <p:cNvSpPr txBox="1"/>
          <p:nvPr/>
        </p:nvSpPr>
        <p:spPr>
          <a:xfrm>
            <a:off x="886764" y="4127500"/>
            <a:ext cx="7050736" cy="513602"/>
          </a:xfrm>
          <a:prstGeom prst="rect">
            <a:avLst/>
          </a:prstGeom>
        </p:spPr>
        <p:txBody>
          <a:bodyPr vert="horz" wrap="square" lIns="0" tIns="13335" rIns="0" bIns="0" rtlCol="0">
            <a:spAutoFit/>
          </a:bodyPr>
          <a:lstStyle/>
          <a:p>
            <a:pPr marL="4242435">
              <a:lnSpc>
                <a:spcPts val="1290"/>
              </a:lnSpc>
              <a:spcBef>
                <a:spcPts val="105"/>
              </a:spcBef>
            </a:pPr>
            <a:r>
              <a:rPr sz="1400" dirty="0">
                <a:latin typeface="Arial"/>
                <a:cs typeface="Arial"/>
              </a:rPr>
              <a:t>Mars</a:t>
            </a:r>
            <a:r>
              <a:rPr sz="1400" spc="-5" dirty="0">
                <a:latin typeface="Arial"/>
                <a:cs typeface="Arial"/>
              </a:rPr>
              <a:t> </a:t>
            </a:r>
            <a:r>
              <a:rPr sz="1400" spc="-20" dirty="0">
                <a:latin typeface="Arial"/>
                <a:cs typeface="Arial"/>
              </a:rPr>
              <a:t>1014</a:t>
            </a:r>
            <a:endParaRPr sz="1400" dirty="0">
              <a:latin typeface="Arial"/>
              <a:cs typeface="Arial"/>
            </a:endParaRPr>
          </a:p>
          <a:p>
            <a:pPr marL="12700">
              <a:lnSpc>
                <a:spcPts val="1290"/>
              </a:lnSpc>
            </a:pPr>
            <a:endParaRPr lang="fr-FR" sz="1400" dirty="0">
              <a:latin typeface="Arial"/>
              <a:cs typeface="Arial"/>
            </a:endParaRPr>
          </a:p>
          <a:p>
            <a:pPr marL="12700">
              <a:lnSpc>
                <a:spcPts val="1290"/>
              </a:lnSpc>
            </a:pPr>
            <a:r>
              <a:rPr sz="1400" dirty="0">
                <a:latin typeface="Arial"/>
                <a:cs typeface="Arial"/>
              </a:rPr>
              <a:t>Il</a:t>
            </a:r>
            <a:r>
              <a:rPr sz="1400" spc="-35" dirty="0">
                <a:latin typeface="Arial"/>
                <a:cs typeface="Arial"/>
              </a:rPr>
              <a:t> </a:t>
            </a:r>
            <a:r>
              <a:rPr sz="1400" dirty="0">
                <a:latin typeface="Arial"/>
                <a:cs typeface="Arial"/>
              </a:rPr>
              <a:t>est</a:t>
            </a:r>
            <a:r>
              <a:rPr sz="1400" spc="-30" dirty="0">
                <a:latin typeface="Arial"/>
                <a:cs typeface="Arial"/>
              </a:rPr>
              <a:t> </a:t>
            </a:r>
            <a:r>
              <a:rPr sz="1400" dirty="0">
                <a:latin typeface="Arial"/>
                <a:cs typeface="Arial"/>
              </a:rPr>
              <a:t>prévu</a:t>
            </a:r>
            <a:r>
              <a:rPr sz="1400" spc="-25" dirty="0">
                <a:latin typeface="Arial"/>
                <a:cs typeface="Arial"/>
              </a:rPr>
              <a:t> </a:t>
            </a:r>
            <a:r>
              <a:rPr sz="1400" dirty="0">
                <a:latin typeface="Arial"/>
                <a:cs typeface="Arial"/>
              </a:rPr>
              <a:t>un</a:t>
            </a:r>
            <a:r>
              <a:rPr sz="1400" spc="-30" dirty="0">
                <a:latin typeface="Arial"/>
                <a:cs typeface="Arial"/>
              </a:rPr>
              <a:t> </a:t>
            </a:r>
            <a:r>
              <a:rPr sz="1400" dirty="0">
                <a:latin typeface="Arial"/>
                <a:cs typeface="Arial"/>
              </a:rPr>
              <a:t>chantier</a:t>
            </a:r>
            <a:r>
              <a:rPr sz="1400" spc="-20" dirty="0">
                <a:latin typeface="Arial"/>
                <a:cs typeface="Arial"/>
              </a:rPr>
              <a:t> </a:t>
            </a:r>
            <a:r>
              <a:rPr sz="1400" dirty="0">
                <a:latin typeface="Arial"/>
                <a:cs typeface="Arial"/>
              </a:rPr>
              <a:t>de</a:t>
            </a:r>
            <a:r>
              <a:rPr sz="1400" spc="-25" dirty="0">
                <a:latin typeface="Arial"/>
                <a:cs typeface="Arial"/>
              </a:rPr>
              <a:t> </a:t>
            </a:r>
            <a:r>
              <a:rPr sz="1400" dirty="0">
                <a:latin typeface="Arial"/>
                <a:cs typeface="Arial"/>
              </a:rPr>
              <a:t>végétalisation</a:t>
            </a:r>
            <a:r>
              <a:rPr sz="1400" spc="-25" dirty="0">
                <a:latin typeface="Arial"/>
                <a:cs typeface="Arial"/>
              </a:rPr>
              <a:t> </a:t>
            </a:r>
            <a:r>
              <a:rPr sz="1400" dirty="0">
                <a:latin typeface="Arial"/>
                <a:cs typeface="Arial"/>
              </a:rPr>
              <a:t>en</a:t>
            </a:r>
            <a:r>
              <a:rPr sz="1400" spc="-30" dirty="0">
                <a:latin typeface="Arial"/>
                <a:cs typeface="Arial"/>
              </a:rPr>
              <a:t> </a:t>
            </a:r>
            <a:r>
              <a:rPr sz="1400" dirty="0">
                <a:latin typeface="Arial"/>
                <a:cs typeface="Arial"/>
              </a:rPr>
              <a:t>amont</a:t>
            </a:r>
            <a:r>
              <a:rPr sz="1400" spc="-15" dirty="0">
                <a:latin typeface="Arial"/>
                <a:cs typeface="Arial"/>
              </a:rPr>
              <a:t> </a:t>
            </a:r>
            <a:r>
              <a:rPr sz="1400" dirty="0">
                <a:latin typeface="Arial"/>
                <a:cs typeface="Arial"/>
              </a:rPr>
              <a:t>du</a:t>
            </a:r>
            <a:r>
              <a:rPr sz="1400" spc="-35" dirty="0">
                <a:latin typeface="Arial"/>
                <a:cs typeface="Arial"/>
              </a:rPr>
              <a:t> </a:t>
            </a:r>
            <a:r>
              <a:rPr sz="1400" dirty="0">
                <a:latin typeface="Arial"/>
                <a:cs typeface="Arial"/>
              </a:rPr>
              <a:t>seuil</a:t>
            </a:r>
            <a:r>
              <a:rPr sz="1400" spc="-20" dirty="0">
                <a:latin typeface="Arial"/>
                <a:cs typeface="Arial"/>
              </a:rPr>
              <a:t> </a:t>
            </a:r>
            <a:r>
              <a:rPr sz="1400" dirty="0">
                <a:latin typeface="Arial"/>
                <a:cs typeface="Arial"/>
              </a:rPr>
              <a:t>pour</a:t>
            </a:r>
            <a:r>
              <a:rPr sz="1400" spc="-30" dirty="0">
                <a:latin typeface="Arial"/>
                <a:cs typeface="Arial"/>
              </a:rPr>
              <a:t> </a:t>
            </a:r>
            <a:r>
              <a:rPr sz="1400" dirty="0">
                <a:latin typeface="Arial"/>
                <a:cs typeface="Arial"/>
              </a:rPr>
              <a:t>réduire</a:t>
            </a:r>
            <a:r>
              <a:rPr sz="1400" spc="-35" dirty="0">
                <a:latin typeface="Arial"/>
                <a:cs typeface="Arial"/>
              </a:rPr>
              <a:t> </a:t>
            </a:r>
            <a:r>
              <a:rPr sz="1400" dirty="0">
                <a:latin typeface="Arial"/>
                <a:cs typeface="Arial"/>
              </a:rPr>
              <a:t>l’érosion</a:t>
            </a:r>
            <a:r>
              <a:rPr sz="1400" spc="-20" dirty="0">
                <a:latin typeface="Arial"/>
                <a:cs typeface="Arial"/>
              </a:rPr>
              <a:t> </a:t>
            </a:r>
            <a:r>
              <a:rPr sz="1400" spc="-10" dirty="0">
                <a:latin typeface="Arial"/>
                <a:cs typeface="Arial"/>
              </a:rPr>
              <a:t>aratoire.</a:t>
            </a:r>
            <a:endParaRPr sz="1400" dirty="0">
              <a:latin typeface="Arial"/>
              <a:cs typeface="Arial"/>
            </a:endParaRPr>
          </a:p>
        </p:txBody>
      </p:sp>
      <p:sp>
        <p:nvSpPr>
          <p:cNvPr id="4" name="object 4"/>
          <p:cNvSpPr txBox="1"/>
          <p:nvPr/>
        </p:nvSpPr>
        <p:spPr>
          <a:xfrm>
            <a:off x="886764" y="8911843"/>
            <a:ext cx="7584136" cy="1228541"/>
          </a:xfrm>
          <a:prstGeom prst="rect">
            <a:avLst/>
          </a:prstGeom>
        </p:spPr>
        <p:txBody>
          <a:bodyPr vert="horz" wrap="square" lIns="0" tIns="12700" rIns="0" bIns="0" rtlCol="0">
            <a:spAutoFit/>
          </a:bodyPr>
          <a:lstStyle/>
          <a:p>
            <a:pPr marL="4242435">
              <a:lnSpc>
                <a:spcPts val="1290"/>
              </a:lnSpc>
              <a:spcBef>
                <a:spcPts val="100"/>
              </a:spcBef>
            </a:pPr>
            <a:r>
              <a:rPr sz="1400" dirty="0">
                <a:latin typeface="Arial"/>
                <a:cs typeface="Arial"/>
              </a:rPr>
              <a:t>Mars</a:t>
            </a:r>
            <a:r>
              <a:rPr sz="1400" spc="-5" dirty="0">
                <a:latin typeface="Arial"/>
                <a:cs typeface="Arial"/>
              </a:rPr>
              <a:t> </a:t>
            </a:r>
            <a:r>
              <a:rPr sz="1400" spc="-20" dirty="0">
                <a:latin typeface="Arial"/>
                <a:cs typeface="Arial"/>
              </a:rPr>
              <a:t>2014</a:t>
            </a:r>
            <a:endParaRPr sz="1400" dirty="0">
              <a:latin typeface="Arial"/>
              <a:cs typeface="Arial"/>
            </a:endParaRPr>
          </a:p>
          <a:p>
            <a:pPr marL="12700">
              <a:lnSpc>
                <a:spcPts val="1290"/>
              </a:lnSpc>
            </a:pPr>
            <a:endParaRPr lang="fr-FR" sz="1400" dirty="0">
              <a:latin typeface="Arial"/>
              <a:cs typeface="Arial"/>
            </a:endParaRPr>
          </a:p>
          <a:p>
            <a:pPr marL="12700">
              <a:lnSpc>
                <a:spcPts val="1290"/>
              </a:lnSpc>
            </a:pPr>
            <a:r>
              <a:rPr sz="1400" dirty="0">
                <a:latin typeface="Arial"/>
                <a:cs typeface="Arial"/>
              </a:rPr>
              <a:t>SB5</a:t>
            </a:r>
            <a:r>
              <a:rPr sz="1400" spc="-15" dirty="0">
                <a:latin typeface="Arial"/>
                <a:cs typeface="Arial"/>
              </a:rPr>
              <a:t> </a:t>
            </a:r>
            <a:r>
              <a:rPr lang="fr-FR" sz="1400" spc="-15" dirty="0" err="1">
                <a:latin typeface="Arial"/>
                <a:cs typeface="Arial"/>
              </a:rPr>
              <a:t>Bakwas</a:t>
            </a:r>
            <a:r>
              <a:rPr lang="fr-FR" sz="1400" spc="-15" dirty="0">
                <a:latin typeface="Arial"/>
                <a:cs typeface="Arial"/>
              </a:rPr>
              <a:t> </a:t>
            </a:r>
            <a:r>
              <a:rPr sz="1400" dirty="0">
                <a:latin typeface="Arial"/>
                <a:cs typeface="Arial"/>
              </a:rPr>
              <a:t>a</a:t>
            </a:r>
            <a:r>
              <a:rPr sz="1400" spc="-10" dirty="0">
                <a:latin typeface="Arial"/>
                <a:cs typeface="Arial"/>
              </a:rPr>
              <a:t> </a:t>
            </a:r>
            <a:r>
              <a:rPr sz="1400" dirty="0">
                <a:latin typeface="Arial"/>
                <a:cs typeface="Arial"/>
              </a:rPr>
              <a:t>été</a:t>
            </a:r>
            <a:r>
              <a:rPr sz="1400" spc="-25" dirty="0">
                <a:latin typeface="Arial"/>
                <a:cs typeface="Arial"/>
              </a:rPr>
              <a:t> </a:t>
            </a:r>
            <a:r>
              <a:rPr sz="1400" dirty="0">
                <a:latin typeface="Arial"/>
                <a:cs typeface="Arial"/>
              </a:rPr>
              <a:t>construit</a:t>
            </a:r>
            <a:r>
              <a:rPr sz="1400" spc="-20" dirty="0">
                <a:latin typeface="Arial"/>
                <a:cs typeface="Arial"/>
              </a:rPr>
              <a:t> </a:t>
            </a:r>
            <a:r>
              <a:rPr sz="1400" dirty="0">
                <a:latin typeface="Arial"/>
                <a:cs typeface="Arial"/>
              </a:rPr>
              <a:t>à</a:t>
            </a:r>
            <a:r>
              <a:rPr sz="1400" spc="-15" dirty="0">
                <a:latin typeface="Arial"/>
                <a:cs typeface="Arial"/>
              </a:rPr>
              <a:t> </a:t>
            </a:r>
            <a:r>
              <a:rPr sz="1400" dirty="0">
                <a:latin typeface="Arial"/>
                <a:cs typeface="Arial"/>
              </a:rPr>
              <a:t>la</a:t>
            </a:r>
            <a:r>
              <a:rPr sz="1400" spc="-20" dirty="0">
                <a:latin typeface="Arial"/>
                <a:cs typeface="Arial"/>
              </a:rPr>
              <a:t> </a:t>
            </a:r>
            <a:r>
              <a:rPr sz="1400" dirty="0">
                <a:latin typeface="Arial"/>
                <a:cs typeface="Arial"/>
              </a:rPr>
              <a:t>demande</a:t>
            </a:r>
            <a:r>
              <a:rPr sz="1400" spc="-20" dirty="0">
                <a:latin typeface="Arial"/>
                <a:cs typeface="Arial"/>
              </a:rPr>
              <a:t> </a:t>
            </a:r>
            <a:r>
              <a:rPr sz="1400" dirty="0">
                <a:latin typeface="Arial"/>
                <a:cs typeface="Arial"/>
              </a:rPr>
              <a:t>de</a:t>
            </a:r>
            <a:r>
              <a:rPr sz="1400" spc="-20" dirty="0">
                <a:latin typeface="Arial"/>
                <a:cs typeface="Arial"/>
              </a:rPr>
              <a:t> </a:t>
            </a:r>
            <a:r>
              <a:rPr sz="1400" dirty="0">
                <a:latin typeface="Arial"/>
                <a:cs typeface="Arial"/>
              </a:rPr>
              <a:t>la</a:t>
            </a:r>
            <a:r>
              <a:rPr sz="1400" spc="-15" dirty="0">
                <a:latin typeface="Arial"/>
                <a:cs typeface="Arial"/>
              </a:rPr>
              <a:t> </a:t>
            </a:r>
            <a:r>
              <a:rPr sz="1400" dirty="0">
                <a:latin typeface="Arial"/>
                <a:cs typeface="Arial"/>
              </a:rPr>
              <a:t>population</a:t>
            </a:r>
            <a:r>
              <a:rPr sz="1400" spc="-15" dirty="0">
                <a:latin typeface="Arial"/>
                <a:cs typeface="Arial"/>
              </a:rPr>
              <a:t> </a:t>
            </a:r>
            <a:r>
              <a:rPr sz="1400" dirty="0">
                <a:latin typeface="Arial"/>
                <a:cs typeface="Arial"/>
              </a:rPr>
              <a:t>et</a:t>
            </a:r>
            <a:r>
              <a:rPr sz="1400" spc="-20" dirty="0">
                <a:latin typeface="Arial"/>
                <a:cs typeface="Arial"/>
              </a:rPr>
              <a:t> </a:t>
            </a:r>
            <a:r>
              <a:rPr sz="1400" dirty="0">
                <a:latin typeface="Arial"/>
                <a:cs typeface="Arial"/>
              </a:rPr>
              <a:t>du</a:t>
            </a:r>
            <a:r>
              <a:rPr sz="1400" spc="-15" dirty="0">
                <a:latin typeface="Arial"/>
                <a:cs typeface="Arial"/>
              </a:rPr>
              <a:t> </a:t>
            </a:r>
            <a:r>
              <a:rPr sz="1400" dirty="0">
                <a:latin typeface="Arial"/>
                <a:cs typeface="Arial"/>
              </a:rPr>
              <a:t>directeur</a:t>
            </a:r>
            <a:r>
              <a:rPr sz="1400" spc="-10" dirty="0">
                <a:latin typeface="Arial"/>
                <a:cs typeface="Arial"/>
              </a:rPr>
              <a:t> </a:t>
            </a:r>
            <a:r>
              <a:rPr sz="1400" dirty="0">
                <a:latin typeface="Arial"/>
                <a:cs typeface="Arial"/>
              </a:rPr>
              <a:t>du</a:t>
            </a:r>
            <a:r>
              <a:rPr sz="1400" spc="-25" dirty="0">
                <a:latin typeface="Arial"/>
                <a:cs typeface="Arial"/>
              </a:rPr>
              <a:t> </a:t>
            </a:r>
            <a:r>
              <a:rPr sz="1400" dirty="0">
                <a:latin typeface="Arial"/>
                <a:cs typeface="Arial"/>
              </a:rPr>
              <a:t>Centre</a:t>
            </a:r>
            <a:r>
              <a:rPr sz="1400" spc="-15" dirty="0">
                <a:latin typeface="Arial"/>
                <a:cs typeface="Arial"/>
              </a:rPr>
              <a:t> </a:t>
            </a:r>
            <a:r>
              <a:rPr sz="1400" dirty="0">
                <a:latin typeface="Arial"/>
                <a:cs typeface="Arial"/>
              </a:rPr>
              <a:t>de</a:t>
            </a:r>
            <a:r>
              <a:rPr sz="1400" spc="-20" dirty="0">
                <a:latin typeface="Arial"/>
                <a:cs typeface="Arial"/>
              </a:rPr>
              <a:t> </a:t>
            </a:r>
            <a:r>
              <a:rPr sz="1400" spc="-10" dirty="0">
                <a:latin typeface="Arial"/>
                <a:cs typeface="Arial"/>
              </a:rPr>
              <a:t>Salagnac.</a:t>
            </a:r>
            <a:endParaRPr sz="1400" dirty="0">
              <a:latin typeface="Arial"/>
              <a:cs typeface="Arial"/>
            </a:endParaRPr>
          </a:p>
          <a:p>
            <a:pPr>
              <a:lnSpc>
                <a:spcPct val="100000"/>
              </a:lnSpc>
              <a:spcBef>
                <a:spcPts val="5"/>
              </a:spcBef>
            </a:pPr>
            <a:endParaRPr sz="1400" dirty="0">
              <a:latin typeface="Arial"/>
              <a:cs typeface="Arial"/>
            </a:endParaRPr>
          </a:p>
          <a:p>
            <a:pPr marL="12700">
              <a:lnSpc>
                <a:spcPts val="1290"/>
              </a:lnSpc>
            </a:pPr>
            <a:r>
              <a:rPr sz="1400" dirty="0">
                <a:latin typeface="Arial"/>
                <a:cs typeface="Arial"/>
              </a:rPr>
              <a:t>Cet</a:t>
            </a:r>
            <a:r>
              <a:rPr sz="1400" spc="-30" dirty="0">
                <a:latin typeface="Arial"/>
                <a:cs typeface="Arial"/>
              </a:rPr>
              <a:t> </a:t>
            </a:r>
            <a:r>
              <a:rPr sz="1400" dirty="0">
                <a:latin typeface="Arial"/>
                <a:cs typeface="Arial"/>
              </a:rPr>
              <a:t>ouvrage</a:t>
            </a:r>
            <a:r>
              <a:rPr sz="1400" spc="-15" dirty="0">
                <a:latin typeface="Arial"/>
                <a:cs typeface="Arial"/>
              </a:rPr>
              <a:t> </a:t>
            </a:r>
            <a:r>
              <a:rPr sz="1400" dirty="0">
                <a:latin typeface="Arial"/>
                <a:cs typeface="Arial"/>
              </a:rPr>
              <a:t>est</a:t>
            </a:r>
            <a:r>
              <a:rPr sz="1400" spc="-15" dirty="0">
                <a:latin typeface="Arial"/>
                <a:cs typeface="Arial"/>
              </a:rPr>
              <a:t> </a:t>
            </a:r>
            <a:r>
              <a:rPr sz="1400" dirty="0">
                <a:latin typeface="Arial"/>
                <a:cs typeface="Arial"/>
              </a:rPr>
              <a:t>le</a:t>
            </a:r>
            <a:r>
              <a:rPr sz="1400" spc="-25" dirty="0">
                <a:latin typeface="Arial"/>
                <a:cs typeface="Arial"/>
              </a:rPr>
              <a:t> </a:t>
            </a:r>
            <a:r>
              <a:rPr sz="1400" dirty="0">
                <a:latin typeface="Arial"/>
                <a:cs typeface="Arial"/>
              </a:rPr>
              <a:t>plus</a:t>
            </a:r>
            <a:r>
              <a:rPr sz="1400" spc="-20" dirty="0">
                <a:latin typeface="Arial"/>
                <a:cs typeface="Arial"/>
              </a:rPr>
              <a:t> </a:t>
            </a:r>
            <a:r>
              <a:rPr sz="1400" dirty="0">
                <a:latin typeface="Arial"/>
                <a:cs typeface="Arial"/>
              </a:rPr>
              <a:t>en</a:t>
            </a:r>
            <a:r>
              <a:rPr sz="1400" spc="-20" dirty="0">
                <a:latin typeface="Arial"/>
                <a:cs typeface="Arial"/>
              </a:rPr>
              <a:t> </a:t>
            </a:r>
            <a:r>
              <a:rPr sz="1400" dirty="0">
                <a:latin typeface="Arial"/>
                <a:cs typeface="Arial"/>
              </a:rPr>
              <a:t>amont</a:t>
            </a:r>
            <a:r>
              <a:rPr sz="1400" spc="-15" dirty="0">
                <a:latin typeface="Arial"/>
                <a:cs typeface="Arial"/>
              </a:rPr>
              <a:t> </a:t>
            </a:r>
            <a:r>
              <a:rPr sz="1400" dirty="0">
                <a:latin typeface="Arial"/>
                <a:cs typeface="Arial"/>
              </a:rPr>
              <a:t>:</a:t>
            </a:r>
            <a:r>
              <a:rPr sz="1400" spc="-10" dirty="0">
                <a:latin typeface="Arial"/>
                <a:cs typeface="Arial"/>
              </a:rPr>
              <a:t> </a:t>
            </a:r>
            <a:r>
              <a:rPr sz="1400" dirty="0">
                <a:latin typeface="Arial"/>
                <a:cs typeface="Arial"/>
              </a:rPr>
              <a:t>en</a:t>
            </a:r>
            <a:r>
              <a:rPr sz="1400" spc="-30" dirty="0">
                <a:latin typeface="Arial"/>
                <a:cs typeface="Arial"/>
              </a:rPr>
              <a:t> </a:t>
            </a:r>
            <a:r>
              <a:rPr sz="1400" dirty="0">
                <a:latin typeface="Arial"/>
                <a:cs typeface="Arial"/>
              </a:rPr>
              <a:t>tête</a:t>
            </a:r>
            <a:r>
              <a:rPr sz="1400" spc="-30" dirty="0">
                <a:latin typeface="Arial"/>
                <a:cs typeface="Arial"/>
              </a:rPr>
              <a:t> </a:t>
            </a:r>
            <a:r>
              <a:rPr sz="1400" dirty="0">
                <a:latin typeface="Arial"/>
                <a:cs typeface="Arial"/>
              </a:rPr>
              <a:t>de</a:t>
            </a:r>
            <a:r>
              <a:rPr sz="1400" spc="-30" dirty="0">
                <a:latin typeface="Arial"/>
                <a:cs typeface="Arial"/>
              </a:rPr>
              <a:t> </a:t>
            </a:r>
            <a:r>
              <a:rPr sz="1400" dirty="0">
                <a:latin typeface="Arial"/>
                <a:cs typeface="Arial"/>
              </a:rPr>
              <a:t>ravine</a:t>
            </a:r>
            <a:r>
              <a:rPr sz="1400" spc="-20" dirty="0">
                <a:latin typeface="Arial"/>
                <a:cs typeface="Arial"/>
              </a:rPr>
              <a:t> </a:t>
            </a:r>
            <a:r>
              <a:rPr sz="1400" dirty="0">
                <a:latin typeface="Arial"/>
                <a:cs typeface="Arial"/>
              </a:rPr>
              <a:t>Bakwas</a:t>
            </a:r>
            <a:r>
              <a:rPr sz="1400" spc="-30" dirty="0">
                <a:latin typeface="Arial"/>
                <a:cs typeface="Arial"/>
              </a:rPr>
              <a:t> </a:t>
            </a:r>
            <a:r>
              <a:rPr sz="1400" dirty="0">
                <a:latin typeface="Arial"/>
                <a:cs typeface="Arial"/>
              </a:rPr>
              <a:t>(la</a:t>
            </a:r>
            <a:r>
              <a:rPr sz="1400" spc="-20" dirty="0">
                <a:latin typeface="Arial"/>
                <a:cs typeface="Arial"/>
              </a:rPr>
              <a:t> </a:t>
            </a:r>
            <a:r>
              <a:rPr sz="1400" dirty="0">
                <a:latin typeface="Arial"/>
                <a:cs typeface="Arial"/>
              </a:rPr>
              <a:t>numérotation</a:t>
            </a:r>
            <a:r>
              <a:rPr sz="1400" spc="-20" dirty="0">
                <a:latin typeface="Arial"/>
                <a:cs typeface="Arial"/>
              </a:rPr>
              <a:t> </a:t>
            </a:r>
            <a:r>
              <a:rPr sz="1400" dirty="0" err="1">
                <a:latin typeface="Arial"/>
                <a:cs typeface="Arial"/>
              </a:rPr>
              <a:t>indique</a:t>
            </a:r>
            <a:r>
              <a:rPr sz="1400" spc="-15" dirty="0">
                <a:latin typeface="Arial"/>
                <a:cs typeface="Arial"/>
              </a:rPr>
              <a:t> </a:t>
            </a:r>
            <a:r>
              <a:rPr sz="1400" spc="-10" dirty="0" err="1">
                <a:latin typeface="Arial"/>
                <a:cs typeface="Arial"/>
              </a:rPr>
              <a:t>l’ordre</a:t>
            </a:r>
            <a:r>
              <a:rPr lang="fr-FR" sz="1400" spc="-10" dirty="0">
                <a:latin typeface="Arial"/>
                <a:cs typeface="Arial"/>
              </a:rPr>
              <a:t> </a:t>
            </a:r>
            <a:r>
              <a:rPr sz="1400" dirty="0" err="1">
                <a:latin typeface="Arial"/>
                <a:cs typeface="Arial"/>
              </a:rPr>
              <a:t>chronologique</a:t>
            </a:r>
            <a:r>
              <a:rPr sz="1400" spc="-35" dirty="0">
                <a:latin typeface="Arial"/>
                <a:cs typeface="Arial"/>
              </a:rPr>
              <a:t> </a:t>
            </a:r>
            <a:r>
              <a:rPr sz="1400" dirty="0">
                <a:latin typeface="Arial"/>
                <a:cs typeface="Arial"/>
              </a:rPr>
              <a:t>des</a:t>
            </a:r>
            <a:r>
              <a:rPr sz="1400" spc="-35" dirty="0">
                <a:latin typeface="Arial"/>
                <a:cs typeface="Arial"/>
              </a:rPr>
              <a:t> </a:t>
            </a:r>
            <a:r>
              <a:rPr sz="1400" spc="-10" dirty="0">
                <a:latin typeface="Arial"/>
                <a:cs typeface="Arial"/>
              </a:rPr>
              <a:t>constructions.</a:t>
            </a:r>
            <a:endParaRPr sz="1400" dirty="0">
              <a:latin typeface="Arial"/>
              <a:cs typeface="Arial"/>
            </a:endParaRPr>
          </a:p>
        </p:txBody>
      </p:sp>
      <p:pic>
        <p:nvPicPr>
          <p:cNvPr id="5" name="object 5"/>
          <p:cNvPicPr/>
          <p:nvPr/>
        </p:nvPicPr>
        <p:blipFill>
          <a:blip r:embed="rId2" cstate="print"/>
          <a:stretch>
            <a:fillRect/>
          </a:stretch>
        </p:blipFill>
        <p:spPr>
          <a:xfrm>
            <a:off x="1585594" y="546100"/>
            <a:ext cx="4457700" cy="3345179"/>
          </a:xfrm>
          <a:prstGeom prst="rect">
            <a:avLst/>
          </a:prstGeom>
        </p:spPr>
      </p:pic>
      <p:pic>
        <p:nvPicPr>
          <p:cNvPr id="6" name="object 6"/>
          <p:cNvPicPr/>
          <p:nvPr/>
        </p:nvPicPr>
        <p:blipFill>
          <a:blip r:embed="rId3" cstate="print"/>
          <a:stretch>
            <a:fillRect/>
          </a:stretch>
        </p:blipFill>
        <p:spPr>
          <a:xfrm>
            <a:off x="1356994" y="4989829"/>
            <a:ext cx="5066664" cy="3796029"/>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6EA4F62-3CA2-D9AE-5A32-EB5350C86F0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100" y="165100"/>
            <a:ext cx="5756910" cy="3235960"/>
          </a:xfrm>
          <a:prstGeom prst="rect">
            <a:avLst/>
          </a:prstGeom>
          <a:noFill/>
          <a:ln>
            <a:noFill/>
          </a:ln>
        </p:spPr>
      </p:pic>
      <p:sp>
        <p:nvSpPr>
          <p:cNvPr id="3" name="ZoneTexte 2">
            <a:extLst>
              <a:ext uri="{FF2B5EF4-FFF2-40B4-BE49-F238E27FC236}">
                <a16:creationId xmlns:a16="http://schemas.microsoft.com/office/drawing/2014/main" id="{637D7335-C5DD-E729-3E22-4B2D5A8B5360}"/>
              </a:ext>
            </a:extLst>
          </p:cNvPr>
          <p:cNvSpPr txBox="1"/>
          <p:nvPr/>
        </p:nvSpPr>
        <p:spPr>
          <a:xfrm>
            <a:off x="165100" y="3822701"/>
            <a:ext cx="5756910" cy="307777"/>
          </a:xfrm>
          <a:prstGeom prst="rect">
            <a:avLst/>
          </a:prstGeom>
          <a:noFill/>
        </p:spPr>
        <p:txBody>
          <a:bodyPr wrap="square" rtlCol="0">
            <a:spAutoFit/>
          </a:bodyPr>
          <a:lstStyle/>
          <a:p>
            <a:r>
              <a:rPr lang="fr-FR" sz="1400" b="1" dirty="0">
                <a:latin typeface="Arial" panose="020B0604020202020204" pitchFamily="34" charset="0"/>
                <a:cs typeface="Arial" panose="020B0604020202020204" pitchFamily="34" charset="0"/>
              </a:rPr>
              <a:t>SB5 </a:t>
            </a:r>
            <a:r>
              <a:rPr lang="fr-FR" sz="1400" b="1" dirty="0" err="1">
                <a:latin typeface="Arial" panose="020B0604020202020204" pitchFamily="34" charset="0"/>
                <a:cs typeface="Arial" panose="020B0604020202020204" pitchFamily="34" charset="0"/>
              </a:rPr>
              <a:t>Bakwas</a:t>
            </a:r>
            <a:r>
              <a:rPr lang="fr-FR" sz="1400" b="1" dirty="0">
                <a:latin typeface="Arial" panose="020B0604020202020204" pitchFamily="34" charset="0"/>
                <a:cs typeface="Arial" panose="020B0604020202020204" pitchFamily="34" charset="0"/>
              </a:rPr>
              <a:t> en 2014 (photo Damien RAYNAL)</a:t>
            </a:r>
          </a:p>
        </p:txBody>
      </p:sp>
    </p:spTree>
    <p:extLst>
      <p:ext uri="{BB962C8B-B14F-4D97-AF65-F5344CB8AC3E}">
        <p14:creationId xmlns:p14="http://schemas.microsoft.com/office/powerpoint/2010/main" val="28193008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460710" y="4813300"/>
            <a:ext cx="2456815" cy="228268"/>
          </a:xfrm>
          <a:prstGeom prst="rect">
            <a:avLst/>
          </a:prstGeom>
        </p:spPr>
        <p:txBody>
          <a:bodyPr vert="horz" wrap="square" lIns="0" tIns="12700" rIns="0" bIns="0" rtlCol="0">
            <a:spAutoFit/>
          </a:bodyPr>
          <a:lstStyle/>
          <a:p>
            <a:pPr marL="12700">
              <a:lnSpc>
                <a:spcPct val="100000"/>
              </a:lnSpc>
              <a:spcBef>
                <a:spcPts val="100"/>
              </a:spcBef>
            </a:pPr>
            <a:r>
              <a:rPr sz="1400" b="1" dirty="0">
                <a:latin typeface="Arial"/>
                <a:cs typeface="Arial"/>
              </a:rPr>
              <a:t>Seuil</a:t>
            </a:r>
            <a:r>
              <a:rPr sz="1400" b="1" spc="-25" dirty="0">
                <a:latin typeface="Arial"/>
                <a:cs typeface="Arial"/>
              </a:rPr>
              <a:t> </a:t>
            </a:r>
            <a:r>
              <a:rPr sz="1400" b="1" dirty="0">
                <a:latin typeface="Arial"/>
                <a:cs typeface="Arial"/>
              </a:rPr>
              <a:t>gabion</a:t>
            </a:r>
            <a:r>
              <a:rPr sz="1400" b="1" spc="-20" dirty="0">
                <a:latin typeface="Arial"/>
                <a:cs typeface="Arial"/>
              </a:rPr>
              <a:t> </a:t>
            </a:r>
            <a:r>
              <a:rPr sz="1400" b="1" dirty="0">
                <a:latin typeface="Arial"/>
                <a:cs typeface="Arial"/>
              </a:rPr>
              <a:t>SG6</a:t>
            </a:r>
            <a:r>
              <a:rPr sz="1400" b="1" spc="-15" dirty="0">
                <a:latin typeface="Arial"/>
                <a:cs typeface="Arial"/>
              </a:rPr>
              <a:t> </a:t>
            </a:r>
            <a:r>
              <a:rPr sz="1400" b="1" spc="-10" dirty="0" err="1">
                <a:latin typeface="Arial"/>
                <a:cs typeface="Arial"/>
              </a:rPr>
              <a:t>Bakwas</a:t>
            </a:r>
            <a:endParaRPr sz="1400" b="1" dirty="0">
              <a:latin typeface="Arial"/>
              <a:cs typeface="Arial"/>
            </a:endParaRPr>
          </a:p>
        </p:txBody>
      </p:sp>
      <p:sp>
        <p:nvSpPr>
          <p:cNvPr id="3" name="object 3"/>
          <p:cNvSpPr txBox="1"/>
          <p:nvPr/>
        </p:nvSpPr>
        <p:spPr>
          <a:xfrm>
            <a:off x="4813300" y="4807719"/>
            <a:ext cx="1678052"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Arial"/>
                <a:cs typeface="Arial"/>
              </a:rPr>
              <a:t>Photos</a:t>
            </a:r>
            <a:r>
              <a:rPr sz="1400" spc="-35" dirty="0">
                <a:latin typeface="Arial"/>
                <a:cs typeface="Arial"/>
              </a:rPr>
              <a:t> </a:t>
            </a:r>
            <a:r>
              <a:rPr sz="1400" dirty="0">
                <a:latin typeface="Arial"/>
                <a:cs typeface="Arial"/>
              </a:rPr>
              <a:t>octobre</a:t>
            </a:r>
            <a:r>
              <a:rPr sz="1400" spc="-25" dirty="0">
                <a:latin typeface="Arial"/>
                <a:cs typeface="Arial"/>
              </a:rPr>
              <a:t> </a:t>
            </a:r>
            <a:r>
              <a:rPr sz="1400" spc="-20" dirty="0">
                <a:latin typeface="Arial"/>
                <a:cs typeface="Arial"/>
              </a:rPr>
              <a:t>2014</a:t>
            </a:r>
            <a:endParaRPr sz="1400" dirty="0">
              <a:latin typeface="Arial"/>
              <a:cs typeface="Arial"/>
            </a:endParaRPr>
          </a:p>
        </p:txBody>
      </p:sp>
      <p:sp>
        <p:nvSpPr>
          <p:cNvPr id="4" name="object 4"/>
          <p:cNvSpPr txBox="1"/>
          <p:nvPr/>
        </p:nvSpPr>
        <p:spPr>
          <a:xfrm>
            <a:off x="1304289" y="9684421"/>
            <a:ext cx="6099811"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Arial"/>
                <a:cs typeface="Arial"/>
              </a:rPr>
              <a:t>Nécessité</a:t>
            </a:r>
            <a:r>
              <a:rPr sz="1400" spc="-35" dirty="0">
                <a:latin typeface="Arial"/>
                <a:cs typeface="Arial"/>
              </a:rPr>
              <a:t> </a:t>
            </a:r>
            <a:r>
              <a:rPr sz="1400" dirty="0">
                <a:latin typeface="Arial"/>
                <a:cs typeface="Arial"/>
              </a:rPr>
              <a:t>de</a:t>
            </a:r>
            <a:r>
              <a:rPr sz="1400" spc="-35" dirty="0">
                <a:latin typeface="Arial"/>
                <a:cs typeface="Arial"/>
              </a:rPr>
              <a:t> </a:t>
            </a:r>
            <a:r>
              <a:rPr sz="1400" dirty="0">
                <a:latin typeface="Arial"/>
                <a:cs typeface="Arial"/>
              </a:rPr>
              <a:t>végétaliser</a:t>
            </a:r>
            <a:r>
              <a:rPr sz="1400" spc="-30" dirty="0">
                <a:latin typeface="Arial"/>
                <a:cs typeface="Arial"/>
              </a:rPr>
              <a:t> </a:t>
            </a:r>
            <a:r>
              <a:rPr sz="1400" dirty="0">
                <a:latin typeface="Arial"/>
                <a:cs typeface="Arial"/>
              </a:rPr>
              <a:t>les</a:t>
            </a:r>
            <a:r>
              <a:rPr sz="1400" spc="-20" dirty="0">
                <a:latin typeface="Arial"/>
                <a:cs typeface="Arial"/>
              </a:rPr>
              <a:t> </a:t>
            </a:r>
            <a:r>
              <a:rPr sz="1400" dirty="0">
                <a:latin typeface="Arial"/>
                <a:cs typeface="Arial"/>
              </a:rPr>
              <a:t>versants</a:t>
            </a:r>
            <a:r>
              <a:rPr sz="1400" spc="-35" dirty="0">
                <a:latin typeface="Arial"/>
                <a:cs typeface="Arial"/>
              </a:rPr>
              <a:t> </a:t>
            </a:r>
            <a:r>
              <a:rPr sz="1400" dirty="0">
                <a:latin typeface="Arial"/>
                <a:cs typeface="Arial"/>
              </a:rPr>
              <a:t>avec</a:t>
            </a:r>
            <a:r>
              <a:rPr sz="1400" spc="-35" dirty="0">
                <a:latin typeface="Arial"/>
                <a:cs typeface="Arial"/>
              </a:rPr>
              <a:t> </a:t>
            </a:r>
            <a:r>
              <a:rPr sz="1400" dirty="0">
                <a:latin typeface="Arial"/>
                <a:cs typeface="Arial"/>
              </a:rPr>
              <a:t>des</a:t>
            </a:r>
            <a:r>
              <a:rPr sz="1400" spc="-30" dirty="0">
                <a:latin typeface="Arial"/>
                <a:cs typeface="Arial"/>
              </a:rPr>
              <a:t> </a:t>
            </a:r>
            <a:r>
              <a:rPr sz="1400" dirty="0">
                <a:latin typeface="Arial"/>
                <a:cs typeface="Arial"/>
              </a:rPr>
              <a:t>roseaux,</a:t>
            </a:r>
            <a:r>
              <a:rPr sz="1400" spc="-20" dirty="0">
                <a:latin typeface="Arial"/>
                <a:cs typeface="Arial"/>
              </a:rPr>
              <a:t> </a:t>
            </a:r>
            <a:r>
              <a:rPr sz="1400" dirty="0">
                <a:latin typeface="Arial"/>
                <a:cs typeface="Arial"/>
              </a:rPr>
              <a:t>de</a:t>
            </a:r>
            <a:r>
              <a:rPr sz="1400" spc="-35" dirty="0">
                <a:latin typeface="Arial"/>
                <a:cs typeface="Arial"/>
              </a:rPr>
              <a:t> </a:t>
            </a:r>
            <a:r>
              <a:rPr sz="1400" dirty="0" err="1">
                <a:latin typeface="Arial"/>
                <a:cs typeface="Arial"/>
              </a:rPr>
              <a:t>l’herbe</a:t>
            </a:r>
            <a:r>
              <a:rPr sz="1400" spc="-25" dirty="0">
                <a:latin typeface="Arial"/>
                <a:cs typeface="Arial"/>
              </a:rPr>
              <a:t> </a:t>
            </a:r>
            <a:r>
              <a:rPr sz="1400" dirty="0" err="1">
                <a:latin typeface="Arial"/>
                <a:cs typeface="Arial"/>
              </a:rPr>
              <a:t>éléphant</a:t>
            </a:r>
            <a:endParaRPr sz="1400" dirty="0">
              <a:latin typeface="Arial"/>
              <a:cs typeface="Arial"/>
            </a:endParaRPr>
          </a:p>
        </p:txBody>
      </p:sp>
      <p:pic>
        <p:nvPicPr>
          <p:cNvPr id="5" name="object 5"/>
          <p:cNvPicPr/>
          <p:nvPr/>
        </p:nvPicPr>
        <p:blipFill>
          <a:blip r:embed="rId2" cstate="print"/>
          <a:stretch>
            <a:fillRect/>
          </a:stretch>
        </p:blipFill>
        <p:spPr>
          <a:xfrm>
            <a:off x="956944" y="712916"/>
            <a:ext cx="5257800" cy="3938904"/>
          </a:xfrm>
          <a:prstGeom prst="rect">
            <a:avLst/>
          </a:prstGeom>
        </p:spPr>
      </p:pic>
      <p:grpSp>
        <p:nvGrpSpPr>
          <p:cNvPr id="6" name="object 6"/>
          <p:cNvGrpSpPr/>
          <p:nvPr/>
        </p:nvGrpSpPr>
        <p:grpSpPr>
          <a:xfrm>
            <a:off x="920114" y="5575300"/>
            <a:ext cx="5143500" cy="3860800"/>
            <a:chOff x="1014094" y="5542279"/>
            <a:chExt cx="5143500" cy="3860800"/>
          </a:xfrm>
        </p:grpSpPr>
        <p:pic>
          <p:nvPicPr>
            <p:cNvPr id="7" name="object 7"/>
            <p:cNvPicPr/>
            <p:nvPr/>
          </p:nvPicPr>
          <p:blipFill>
            <a:blip r:embed="rId3" cstate="print"/>
            <a:stretch>
              <a:fillRect/>
            </a:stretch>
          </p:blipFill>
          <p:spPr>
            <a:xfrm>
              <a:off x="1014094" y="5542279"/>
              <a:ext cx="5143500" cy="3860800"/>
            </a:xfrm>
            <a:prstGeom prst="rect">
              <a:avLst/>
            </a:prstGeom>
          </p:spPr>
        </p:pic>
        <p:pic>
          <p:nvPicPr>
            <p:cNvPr id="8" name="object 8"/>
            <p:cNvPicPr/>
            <p:nvPr/>
          </p:nvPicPr>
          <p:blipFill>
            <a:blip r:embed="rId4" cstate="print"/>
            <a:stretch>
              <a:fillRect/>
            </a:stretch>
          </p:blipFill>
          <p:spPr>
            <a:xfrm>
              <a:off x="2118359" y="7300594"/>
              <a:ext cx="76200" cy="228600"/>
            </a:xfrm>
            <a:prstGeom prst="rect">
              <a:avLst/>
            </a:prstGeom>
          </p:spPr>
        </p:pic>
        <p:pic>
          <p:nvPicPr>
            <p:cNvPr id="9" name="object 9"/>
            <p:cNvPicPr/>
            <p:nvPr/>
          </p:nvPicPr>
          <p:blipFill>
            <a:blip r:embed="rId4" cstate="print"/>
            <a:stretch>
              <a:fillRect/>
            </a:stretch>
          </p:blipFill>
          <p:spPr>
            <a:xfrm>
              <a:off x="3604259" y="6957694"/>
              <a:ext cx="76200" cy="228600"/>
            </a:xfrm>
            <a:prstGeom prst="rect">
              <a:avLst/>
            </a:prstGeom>
          </p:spPr>
        </p:pic>
        <p:pic>
          <p:nvPicPr>
            <p:cNvPr id="10" name="object 10"/>
            <p:cNvPicPr/>
            <p:nvPr/>
          </p:nvPicPr>
          <p:blipFill>
            <a:blip r:embed="rId4" cstate="print"/>
            <a:stretch>
              <a:fillRect/>
            </a:stretch>
          </p:blipFill>
          <p:spPr>
            <a:xfrm>
              <a:off x="3947159" y="6500494"/>
              <a:ext cx="76200" cy="228600"/>
            </a:xfrm>
            <a:prstGeom prst="rect">
              <a:avLst/>
            </a:prstGeom>
          </p:spPr>
        </p:pic>
        <p:pic>
          <p:nvPicPr>
            <p:cNvPr id="11" name="object 11"/>
            <p:cNvPicPr/>
            <p:nvPr/>
          </p:nvPicPr>
          <p:blipFill>
            <a:blip r:embed="rId4" cstate="print"/>
            <a:stretch>
              <a:fillRect/>
            </a:stretch>
          </p:blipFill>
          <p:spPr>
            <a:xfrm>
              <a:off x="2918459" y="7186294"/>
              <a:ext cx="76200" cy="228600"/>
            </a:xfrm>
            <a:prstGeom prst="rect">
              <a:avLst/>
            </a:prstGeom>
          </p:spPr>
        </p:pic>
        <p:pic>
          <p:nvPicPr>
            <p:cNvPr id="12" name="object 12"/>
            <p:cNvPicPr/>
            <p:nvPr/>
          </p:nvPicPr>
          <p:blipFill>
            <a:blip r:embed="rId4" cstate="print"/>
            <a:stretch>
              <a:fillRect/>
            </a:stretch>
          </p:blipFill>
          <p:spPr>
            <a:xfrm>
              <a:off x="2004059" y="7643494"/>
              <a:ext cx="76200" cy="228600"/>
            </a:xfrm>
            <a:prstGeom prst="rect">
              <a:avLst/>
            </a:prstGeom>
          </p:spPr>
        </p:pic>
        <p:pic>
          <p:nvPicPr>
            <p:cNvPr id="13" name="object 13"/>
            <p:cNvPicPr/>
            <p:nvPr/>
          </p:nvPicPr>
          <p:blipFill>
            <a:blip r:embed="rId4" cstate="print"/>
            <a:stretch>
              <a:fillRect/>
            </a:stretch>
          </p:blipFill>
          <p:spPr>
            <a:xfrm>
              <a:off x="1775459" y="8100694"/>
              <a:ext cx="76200" cy="228600"/>
            </a:xfrm>
            <a:prstGeom prst="rect">
              <a:avLst/>
            </a:prstGeom>
          </p:spPr>
        </p:pic>
      </p:grpSp>
      <p:sp>
        <p:nvSpPr>
          <p:cNvPr id="14" name="ZoneTexte 13">
            <a:extLst>
              <a:ext uri="{FF2B5EF4-FFF2-40B4-BE49-F238E27FC236}">
                <a16:creationId xmlns:a16="http://schemas.microsoft.com/office/drawing/2014/main" id="{605A1DE9-05E5-AA61-C77F-4B9F07B31E1D}"/>
              </a:ext>
            </a:extLst>
          </p:cNvPr>
          <p:cNvSpPr txBox="1"/>
          <p:nvPr/>
        </p:nvSpPr>
        <p:spPr>
          <a:xfrm>
            <a:off x="8089900" y="393700"/>
            <a:ext cx="1828800" cy="369332"/>
          </a:xfrm>
          <a:prstGeom prst="rect">
            <a:avLst/>
          </a:prstGeom>
          <a:solidFill>
            <a:schemeClr val="bg2"/>
          </a:solidFill>
        </p:spPr>
        <p:txBody>
          <a:bodyPr wrap="square" rtlCol="0">
            <a:spAutoFit/>
          </a:bodyPr>
          <a:lstStyle/>
          <a:p>
            <a:r>
              <a:rPr lang="fr-FR" dirty="0">
                <a:hlinkClick r:id="rId5" action="ppaction://hlinksldjump"/>
              </a:rPr>
              <a:t>Retour à l’index</a:t>
            </a:r>
            <a:endParaRPr lang="fr-F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Maurepos">
            <a:extLst>
              <a:ext uri="{FF2B5EF4-FFF2-40B4-BE49-F238E27FC236}">
                <a16:creationId xmlns:a16="http://schemas.microsoft.com/office/drawing/2014/main" id="{0E60048E-0047-2C4B-29B6-C264B4B5C0F6}"/>
              </a:ext>
            </a:extLst>
          </p:cNvPr>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r="16385"/>
          <a:stretch/>
        </p:blipFill>
        <p:spPr>
          <a:xfrm>
            <a:off x="-13179" y="373798"/>
            <a:ext cx="10706579" cy="7202603"/>
          </a:xfrm>
          <a:prstGeom prst="rect">
            <a:avLst/>
          </a:prstGeom>
        </p:spPr>
      </p:pic>
      <p:sp>
        <p:nvSpPr>
          <p:cNvPr id="2" name="ZoneTexte 1">
            <a:extLst>
              <a:ext uri="{FF2B5EF4-FFF2-40B4-BE49-F238E27FC236}">
                <a16:creationId xmlns:a16="http://schemas.microsoft.com/office/drawing/2014/main" id="{D2E639DC-1F22-36D7-C81B-EE2245D9630A}"/>
              </a:ext>
            </a:extLst>
          </p:cNvPr>
          <p:cNvSpPr txBox="1"/>
          <p:nvPr/>
        </p:nvSpPr>
        <p:spPr>
          <a:xfrm>
            <a:off x="165100" y="7645172"/>
            <a:ext cx="10528300" cy="1600438"/>
          </a:xfrm>
          <a:prstGeom prst="rect">
            <a:avLst/>
          </a:prstGeom>
          <a:noFill/>
        </p:spPr>
        <p:txBody>
          <a:bodyPr wrap="square" rtlCol="0">
            <a:spAutoFit/>
          </a:bodyPr>
          <a:lstStyle/>
          <a:p>
            <a:r>
              <a:rPr lang="fr-FR" sz="1400" dirty="0">
                <a:latin typeface="Arial"/>
                <a:cs typeface="Arial"/>
              </a:rPr>
              <a:t>La ravine</a:t>
            </a:r>
            <a:r>
              <a:rPr lang="fr-FR" sz="1400" spc="65" dirty="0">
                <a:latin typeface="Arial"/>
                <a:cs typeface="Arial"/>
              </a:rPr>
              <a:t> </a:t>
            </a:r>
            <a:r>
              <a:rPr lang="fr-FR" sz="1400" dirty="0" err="1">
                <a:latin typeface="Arial"/>
                <a:cs typeface="Arial"/>
              </a:rPr>
              <a:t>Maurepos</a:t>
            </a:r>
            <a:r>
              <a:rPr lang="fr-FR" sz="1400" spc="50" dirty="0">
                <a:latin typeface="Arial"/>
                <a:cs typeface="Arial"/>
              </a:rPr>
              <a:t> </a:t>
            </a:r>
            <a:r>
              <a:rPr lang="fr-FR" sz="1400" dirty="0">
                <a:latin typeface="Arial"/>
                <a:cs typeface="Arial"/>
              </a:rPr>
              <a:t>sur</a:t>
            </a:r>
            <a:r>
              <a:rPr lang="fr-FR" sz="1400" spc="45" dirty="0">
                <a:latin typeface="Arial"/>
                <a:cs typeface="Arial"/>
              </a:rPr>
              <a:t> </a:t>
            </a:r>
            <a:r>
              <a:rPr lang="fr-FR" sz="1400" dirty="0">
                <a:latin typeface="Arial"/>
                <a:cs typeface="Arial"/>
              </a:rPr>
              <a:t>le</a:t>
            </a:r>
            <a:r>
              <a:rPr lang="fr-FR" sz="1400" spc="45" dirty="0">
                <a:latin typeface="Arial"/>
                <a:cs typeface="Arial"/>
              </a:rPr>
              <a:t> </a:t>
            </a:r>
            <a:r>
              <a:rPr lang="fr-FR" sz="1400" dirty="0">
                <a:latin typeface="Arial"/>
                <a:cs typeface="Arial"/>
              </a:rPr>
              <a:t>versant</a:t>
            </a:r>
            <a:r>
              <a:rPr lang="fr-FR" sz="1400" spc="45" dirty="0">
                <a:latin typeface="Arial"/>
                <a:cs typeface="Arial"/>
              </a:rPr>
              <a:t> </a:t>
            </a:r>
            <a:r>
              <a:rPr lang="fr-FR" sz="1400" dirty="0">
                <a:latin typeface="Arial"/>
                <a:cs typeface="Arial"/>
              </a:rPr>
              <a:t>sud</a:t>
            </a:r>
            <a:r>
              <a:rPr lang="fr-FR" sz="1400" spc="45" dirty="0">
                <a:latin typeface="Arial"/>
                <a:cs typeface="Arial"/>
              </a:rPr>
              <a:t> </a:t>
            </a:r>
            <a:r>
              <a:rPr lang="fr-FR" sz="1400" dirty="0">
                <a:latin typeface="Arial"/>
                <a:cs typeface="Arial"/>
              </a:rPr>
              <a:t>du</a:t>
            </a:r>
            <a:r>
              <a:rPr lang="fr-FR" sz="1400" spc="70" dirty="0">
                <a:latin typeface="Arial"/>
                <a:cs typeface="Arial"/>
              </a:rPr>
              <a:t> </a:t>
            </a:r>
            <a:r>
              <a:rPr lang="fr-FR" sz="1400" dirty="0">
                <a:latin typeface="Arial"/>
                <a:cs typeface="Arial"/>
              </a:rPr>
              <a:t>Plateau</a:t>
            </a:r>
            <a:r>
              <a:rPr lang="fr-FR" sz="1400" spc="45" dirty="0">
                <a:latin typeface="Arial"/>
                <a:cs typeface="Arial"/>
              </a:rPr>
              <a:t> </a:t>
            </a:r>
            <a:r>
              <a:rPr lang="fr-FR" sz="1400" dirty="0">
                <a:latin typeface="Arial"/>
                <a:cs typeface="Arial"/>
              </a:rPr>
              <a:t>des</a:t>
            </a:r>
            <a:r>
              <a:rPr lang="fr-FR" sz="1400" spc="75" dirty="0">
                <a:latin typeface="Arial"/>
                <a:cs typeface="Arial"/>
              </a:rPr>
              <a:t> </a:t>
            </a:r>
            <a:r>
              <a:rPr lang="fr-FR" sz="1400" spc="-10" dirty="0">
                <a:latin typeface="Arial"/>
                <a:cs typeface="Arial"/>
              </a:rPr>
              <a:t>Rochelois : le bassin B1 </a:t>
            </a:r>
            <a:r>
              <a:rPr lang="fr-FR" sz="1400" spc="-10" dirty="0" err="1">
                <a:latin typeface="Arial"/>
                <a:cs typeface="Arial"/>
              </a:rPr>
              <a:t>Maurepos</a:t>
            </a:r>
            <a:r>
              <a:rPr lang="fr-FR" sz="1400" spc="-10" dirty="0">
                <a:latin typeface="Arial"/>
                <a:cs typeface="Arial"/>
              </a:rPr>
              <a:t>, les seuils SB2 </a:t>
            </a:r>
            <a:r>
              <a:rPr lang="fr-FR" sz="1400" spc="-10" dirty="0" err="1">
                <a:latin typeface="Arial"/>
                <a:cs typeface="Arial"/>
              </a:rPr>
              <a:t>Maurepos</a:t>
            </a:r>
            <a:r>
              <a:rPr lang="fr-FR" sz="1400" spc="-10" dirty="0">
                <a:latin typeface="Arial"/>
                <a:cs typeface="Arial"/>
              </a:rPr>
              <a:t>, SB3 </a:t>
            </a:r>
            <a:r>
              <a:rPr lang="fr-FR" sz="1400" spc="-10" dirty="0" err="1">
                <a:latin typeface="Arial"/>
                <a:cs typeface="Arial"/>
              </a:rPr>
              <a:t>Maurepos</a:t>
            </a:r>
            <a:r>
              <a:rPr lang="fr-FR" sz="1400" spc="-10" dirty="0">
                <a:latin typeface="Arial"/>
                <a:cs typeface="Arial"/>
              </a:rPr>
              <a:t>, SB4 </a:t>
            </a:r>
            <a:r>
              <a:rPr lang="fr-FR" sz="1400" spc="-10" dirty="0" err="1">
                <a:latin typeface="Arial"/>
                <a:cs typeface="Arial"/>
              </a:rPr>
              <a:t>Maurepos</a:t>
            </a:r>
            <a:r>
              <a:rPr lang="fr-FR" sz="1400" spc="-10" dirty="0">
                <a:latin typeface="Arial"/>
                <a:cs typeface="Arial"/>
              </a:rPr>
              <a:t> et SB5 </a:t>
            </a:r>
            <a:r>
              <a:rPr lang="fr-FR" sz="1400" spc="-10" dirty="0" err="1">
                <a:latin typeface="Arial"/>
                <a:cs typeface="Arial"/>
              </a:rPr>
              <a:t>Maurepos</a:t>
            </a:r>
            <a:endParaRPr lang="fr-FR" sz="1400" spc="-10" dirty="0">
              <a:latin typeface="Arial"/>
              <a:cs typeface="Arial"/>
            </a:endParaRPr>
          </a:p>
          <a:p>
            <a:endParaRPr lang="fr-FR" sz="1400" spc="-10" dirty="0">
              <a:latin typeface="Arial"/>
              <a:cs typeface="Arial"/>
            </a:endParaRPr>
          </a:p>
          <a:p>
            <a:r>
              <a:rPr lang="fr-FR" sz="1400" spc="-10" dirty="0">
                <a:latin typeface="Arial"/>
                <a:cs typeface="Arial"/>
              </a:rPr>
              <a:t>Sont aussi figurés la piste rurale PR </a:t>
            </a:r>
            <a:r>
              <a:rPr lang="fr-FR" sz="1400" spc="-10" dirty="0" err="1">
                <a:latin typeface="Arial"/>
                <a:cs typeface="Arial"/>
              </a:rPr>
              <a:t>Maurepos</a:t>
            </a:r>
            <a:r>
              <a:rPr lang="fr-FR" sz="1400" spc="-10" dirty="0">
                <a:latin typeface="Arial"/>
                <a:cs typeface="Arial"/>
              </a:rPr>
              <a:t> et les bassins qui sont décrits dans le diaporama « Salagnac chemins, citernes, pépinières.pptx ».</a:t>
            </a:r>
          </a:p>
          <a:p>
            <a:endParaRPr lang="fr-FR" sz="1400" spc="-10" dirty="0">
              <a:latin typeface="Arial"/>
              <a:cs typeface="Arial"/>
            </a:endParaRPr>
          </a:p>
          <a:p>
            <a:r>
              <a:rPr lang="fr-FR" sz="1400" spc="-10" dirty="0">
                <a:latin typeface="Arial"/>
                <a:cs typeface="Arial"/>
              </a:rPr>
              <a:t>En haut, à gauche, la citerne communautaire CC </a:t>
            </a:r>
            <a:r>
              <a:rPr lang="fr-FR" sz="1400" spc="-10" dirty="0" err="1">
                <a:latin typeface="Arial"/>
                <a:cs typeface="Arial"/>
              </a:rPr>
              <a:t>Moneyron</a:t>
            </a:r>
            <a:endParaRPr lang="fr-FR" sz="1400" dirty="0">
              <a:latin typeface="Arial"/>
              <a:cs typeface="Arial"/>
            </a:endParaRPr>
          </a:p>
        </p:txBody>
      </p:sp>
      <p:sp>
        <p:nvSpPr>
          <p:cNvPr id="4" name="ZoneTexte 3">
            <a:extLst>
              <a:ext uri="{FF2B5EF4-FFF2-40B4-BE49-F238E27FC236}">
                <a16:creationId xmlns:a16="http://schemas.microsoft.com/office/drawing/2014/main" id="{AB0D8111-D5FF-20D8-5122-D19F5D6D4A15}"/>
              </a:ext>
            </a:extLst>
          </p:cNvPr>
          <p:cNvSpPr txBox="1"/>
          <p:nvPr/>
        </p:nvSpPr>
        <p:spPr>
          <a:xfrm>
            <a:off x="3822700" y="1308101"/>
            <a:ext cx="1524000" cy="304800"/>
          </a:xfrm>
          <a:prstGeom prst="rect">
            <a:avLst/>
          </a:prstGeom>
          <a:solidFill>
            <a:schemeClr val="bg2"/>
          </a:solidFill>
        </p:spPr>
        <p:txBody>
          <a:bodyPr wrap="square" rtlCol="0">
            <a:spAutoFit/>
          </a:bodyPr>
          <a:lstStyle/>
          <a:p>
            <a:r>
              <a:rPr lang="fr-FR" sz="1400" dirty="0"/>
              <a:t>Habitation Catin</a:t>
            </a:r>
          </a:p>
        </p:txBody>
      </p:sp>
      <p:sp>
        <p:nvSpPr>
          <p:cNvPr id="5" name="ZoneTexte 4">
            <a:extLst>
              <a:ext uri="{FF2B5EF4-FFF2-40B4-BE49-F238E27FC236}">
                <a16:creationId xmlns:a16="http://schemas.microsoft.com/office/drawing/2014/main" id="{6F55A063-EAEE-34D1-1F57-AA0297A1A1CB}"/>
              </a:ext>
            </a:extLst>
          </p:cNvPr>
          <p:cNvSpPr txBox="1"/>
          <p:nvPr/>
        </p:nvSpPr>
        <p:spPr>
          <a:xfrm>
            <a:off x="8166100" y="3975100"/>
            <a:ext cx="2057400" cy="307777"/>
          </a:xfrm>
          <a:prstGeom prst="rect">
            <a:avLst/>
          </a:prstGeom>
          <a:solidFill>
            <a:schemeClr val="bg2"/>
          </a:solidFill>
        </p:spPr>
        <p:txBody>
          <a:bodyPr wrap="square" rtlCol="0">
            <a:spAutoFit/>
          </a:bodyPr>
          <a:lstStyle/>
          <a:p>
            <a:r>
              <a:rPr lang="fr-FR" sz="1400" dirty="0"/>
              <a:t>Habitation </a:t>
            </a:r>
            <a:r>
              <a:rPr lang="fr-FR" sz="1400" dirty="0" err="1"/>
              <a:t>Maurepos</a:t>
            </a:r>
            <a:endParaRPr lang="fr-FR" sz="1400" dirty="0"/>
          </a:p>
        </p:txBody>
      </p:sp>
      <p:sp>
        <p:nvSpPr>
          <p:cNvPr id="6" name="ZoneTexte 5">
            <a:extLst>
              <a:ext uri="{FF2B5EF4-FFF2-40B4-BE49-F238E27FC236}">
                <a16:creationId xmlns:a16="http://schemas.microsoft.com/office/drawing/2014/main" id="{DE531157-55EB-B7A5-E3FE-97A8D4392BAA}"/>
              </a:ext>
            </a:extLst>
          </p:cNvPr>
          <p:cNvSpPr txBox="1"/>
          <p:nvPr/>
        </p:nvSpPr>
        <p:spPr>
          <a:xfrm>
            <a:off x="147608" y="4737100"/>
            <a:ext cx="1693892" cy="307777"/>
          </a:xfrm>
          <a:prstGeom prst="rect">
            <a:avLst/>
          </a:prstGeom>
          <a:solidFill>
            <a:schemeClr val="bg2"/>
          </a:solidFill>
        </p:spPr>
        <p:txBody>
          <a:bodyPr wrap="square" rtlCol="0">
            <a:spAutoFit/>
          </a:bodyPr>
          <a:lstStyle/>
          <a:p>
            <a:r>
              <a:rPr lang="fr-FR" sz="1400" dirty="0"/>
              <a:t>Habitation </a:t>
            </a:r>
            <a:r>
              <a:rPr lang="fr-FR" sz="1400" dirty="0" err="1"/>
              <a:t>Bitako</a:t>
            </a:r>
            <a:endParaRPr lang="fr-FR" sz="1400" dirty="0"/>
          </a:p>
        </p:txBody>
      </p:sp>
      <p:cxnSp>
        <p:nvCxnSpPr>
          <p:cNvPr id="8" name="Connecteur droit avec flèche 7">
            <a:extLst>
              <a:ext uri="{FF2B5EF4-FFF2-40B4-BE49-F238E27FC236}">
                <a16:creationId xmlns:a16="http://schemas.microsoft.com/office/drawing/2014/main" id="{03840421-7B83-6ADF-1ECD-EC3EE9101332}"/>
              </a:ext>
            </a:extLst>
          </p:cNvPr>
          <p:cNvCxnSpPr/>
          <p:nvPr/>
        </p:nvCxnSpPr>
        <p:spPr>
          <a:xfrm flipH="1" flipV="1">
            <a:off x="6946900" y="6032500"/>
            <a:ext cx="76200" cy="2286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C04BDF68-A252-26E9-6D06-796C87494F70}"/>
              </a:ext>
            </a:extLst>
          </p:cNvPr>
          <p:cNvCxnSpPr/>
          <p:nvPr/>
        </p:nvCxnSpPr>
        <p:spPr>
          <a:xfrm flipH="1" flipV="1">
            <a:off x="6489700" y="4432300"/>
            <a:ext cx="76200" cy="3048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2E9C37E6-F2BD-930A-44A1-13BF8A342CEB}"/>
              </a:ext>
            </a:extLst>
          </p:cNvPr>
          <p:cNvCxnSpPr/>
          <p:nvPr/>
        </p:nvCxnSpPr>
        <p:spPr>
          <a:xfrm flipH="1" flipV="1">
            <a:off x="6261100" y="3594100"/>
            <a:ext cx="152400" cy="3810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E6166935-7020-36A1-3E32-0ECB2799AF70}"/>
              </a:ext>
            </a:extLst>
          </p:cNvPr>
          <p:cNvCxnSpPr/>
          <p:nvPr/>
        </p:nvCxnSpPr>
        <p:spPr>
          <a:xfrm flipV="1">
            <a:off x="6489700" y="2984500"/>
            <a:ext cx="381000" cy="3810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D2ABBBC3-DA49-FB16-4960-23EEDB5A29F8}"/>
              </a:ext>
            </a:extLst>
          </p:cNvPr>
          <p:cNvCxnSpPr>
            <a:cxnSpLocks/>
          </p:cNvCxnSpPr>
          <p:nvPr/>
        </p:nvCxnSpPr>
        <p:spPr>
          <a:xfrm flipV="1">
            <a:off x="7023100" y="2451100"/>
            <a:ext cx="685800" cy="3810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31610B89-8563-8559-E90B-00AB40CA7853}"/>
              </a:ext>
            </a:extLst>
          </p:cNvPr>
          <p:cNvCxnSpPr/>
          <p:nvPr/>
        </p:nvCxnSpPr>
        <p:spPr>
          <a:xfrm flipV="1">
            <a:off x="7708900" y="1447790"/>
            <a:ext cx="0" cy="7747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15556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1429258" y="4895468"/>
            <a:ext cx="7041642" cy="228909"/>
          </a:xfrm>
          <a:prstGeom prst="rect">
            <a:avLst/>
          </a:prstGeom>
        </p:spPr>
        <p:txBody>
          <a:bodyPr vert="horz" wrap="square" lIns="0" tIns="13335" rIns="0" bIns="0" rtlCol="0">
            <a:spAutoFit/>
          </a:bodyPr>
          <a:lstStyle/>
          <a:p>
            <a:pPr marL="12700">
              <a:lnSpc>
                <a:spcPct val="100000"/>
              </a:lnSpc>
              <a:spcBef>
                <a:spcPts val="105"/>
              </a:spcBef>
            </a:pPr>
            <a:r>
              <a:rPr sz="1400" dirty="0">
                <a:latin typeface="Arial"/>
                <a:cs typeface="Arial"/>
              </a:rPr>
              <a:t>Crépissage</a:t>
            </a:r>
            <a:r>
              <a:rPr sz="1400" spc="-25" dirty="0">
                <a:latin typeface="Arial"/>
                <a:cs typeface="Arial"/>
              </a:rPr>
              <a:t> </a:t>
            </a:r>
            <a:r>
              <a:rPr sz="1400" dirty="0">
                <a:latin typeface="Arial"/>
                <a:cs typeface="Arial"/>
              </a:rPr>
              <a:t>partiel</a:t>
            </a:r>
            <a:r>
              <a:rPr sz="1400" spc="-20" dirty="0">
                <a:latin typeface="Arial"/>
                <a:cs typeface="Arial"/>
              </a:rPr>
              <a:t> </a:t>
            </a:r>
            <a:r>
              <a:rPr sz="1400" dirty="0">
                <a:latin typeface="Arial"/>
                <a:cs typeface="Arial"/>
              </a:rPr>
              <a:t>des</a:t>
            </a:r>
            <a:r>
              <a:rPr sz="1400" spc="-15" dirty="0">
                <a:latin typeface="Arial"/>
                <a:cs typeface="Arial"/>
              </a:rPr>
              <a:t> </a:t>
            </a:r>
            <a:r>
              <a:rPr sz="1400" dirty="0">
                <a:latin typeface="Arial"/>
                <a:cs typeface="Arial"/>
              </a:rPr>
              <a:t>gabions</a:t>
            </a:r>
            <a:r>
              <a:rPr sz="1400" spc="-10" dirty="0">
                <a:latin typeface="Arial"/>
                <a:cs typeface="Arial"/>
              </a:rPr>
              <a:t> </a:t>
            </a:r>
            <a:r>
              <a:rPr sz="1400" dirty="0">
                <a:latin typeface="Arial"/>
                <a:cs typeface="Arial"/>
              </a:rPr>
              <a:t>pour</a:t>
            </a:r>
            <a:r>
              <a:rPr sz="1400" spc="-15" dirty="0">
                <a:latin typeface="Arial"/>
                <a:cs typeface="Arial"/>
              </a:rPr>
              <a:t> </a:t>
            </a:r>
            <a:r>
              <a:rPr sz="1400" dirty="0">
                <a:latin typeface="Arial"/>
                <a:cs typeface="Arial"/>
              </a:rPr>
              <a:t>favoriser</a:t>
            </a:r>
            <a:r>
              <a:rPr sz="1400" spc="-10" dirty="0">
                <a:latin typeface="Arial"/>
                <a:cs typeface="Arial"/>
              </a:rPr>
              <a:t> l’accumulation</a:t>
            </a:r>
            <a:r>
              <a:rPr sz="1400" spc="-15" dirty="0">
                <a:latin typeface="Arial"/>
                <a:cs typeface="Arial"/>
              </a:rPr>
              <a:t> </a:t>
            </a:r>
            <a:r>
              <a:rPr sz="1400" dirty="0">
                <a:latin typeface="Arial"/>
                <a:cs typeface="Arial"/>
              </a:rPr>
              <a:t>des</a:t>
            </a:r>
            <a:r>
              <a:rPr sz="1400" spc="-20" dirty="0">
                <a:latin typeface="Arial"/>
                <a:cs typeface="Arial"/>
              </a:rPr>
              <a:t> </a:t>
            </a:r>
            <a:r>
              <a:rPr sz="1400" spc="-10" dirty="0">
                <a:latin typeface="Arial"/>
                <a:cs typeface="Arial"/>
              </a:rPr>
              <a:t>sédiments</a:t>
            </a:r>
            <a:endParaRPr sz="1400" dirty="0">
              <a:latin typeface="Arial"/>
              <a:cs typeface="Arial"/>
            </a:endParaRPr>
          </a:p>
        </p:txBody>
      </p:sp>
      <p:sp>
        <p:nvSpPr>
          <p:cNvPr id="4" name="object 4"/>
          <p:cNvSpPr txBox="1"/>
          <p:nvPr/>
        </p:nvSpPr>
        <p:spPr>
          <a:xfrm>
            <a:off x="1496026" y="9208028"/>
            <a:ext cx="5201159" cy="443711"/>
          </a:xfrm>
          <a:prstGeom prst="rect">
            <a:avLst/>
          </a:prstGeom>
        </p:spPr>
        <p:txBody>
          <a:bodyPr vert="horz" wrap="square" lIns="0" tIns="12700" rIns="0" bIns="0" rtlCol="0">
            <a:spAutoFit/>
          </a:bodyPr>
          <a:lstStyle/>
          <a:p>
            <a:pPr marL="12700" algn="l">
              <a:lnSpc>
                <a:spcPct val="100000"/>
              </a:lnSpc>
              <a:spcBef>
                <a:spcPts val="100"/>
              </a:spcBef>
            </a:pPr>
            <a:r>
              <a:rPr sz="1400" dirty="0">
                <a:latin typeface="Arial"/>
                <a:cs typeface="Arial"/>
              </a:rPr>
              <a:t>Observation</a:t>
            </a:r>
            <a:r>
              <a:rPr sz="1400" spc="-15" dirty="0">
                <a:latin typeface="Arial"/>
                <a:cs typeface="Arial"/>
              </a:rPr>
              <a:t> </a:t>
            </a:r>
            <a:r>
              <a:rPr sz="1400" dirty="0">
                <a:latin typeface="Arial"/>
                <a:cs typeface="Arial"/>
              </a:rPr>
              <a:t>de</a:t>
            </a:r>
            <a:r>
              <a:rPr sz="1400" spc="-30" dirty="0">
                <a:latin typeface="Arial"/>
                <a:cs typeface="Arial"/>
              </a:rPr>
              <a:t> </a:t>
            </a:r>
            <a:r>
              <a:rPr sz="1400" dirty="0">
                <a:latin typeface="Arial"/>
                <a:cs typeface="Arial"/>
              </a:rPr>
              <a:t>la</a:t>
            </a:r>
            <a:r>
              <a:rPr sz="1400" spc="-20" dirty="0">
                <a:latin typeface="Arial"/>
                <a:cs typeface="Arial"/>
              </a:rPr>
              <a:t> </a:t>
            </a:r>
            <a:r>
              <a:rPr sz="1400" dirty="0">
                <a:latin typeface="Arial"/>
                <a:cs typeface="Arial"/>
              </a:rPr>
              <a:t>pose</a:t>
            </a:r>
            <a:r>
              <a:rPr sz="1400" spc="-30" dirty="0">
                <a:latin typeface="Arial"/>
                <a:cs typeface="Arial"/>
              </a:rPr>
              <a:t> </a:t>
            </a:r>
            <a:r>
              <a:rPr sz="1400" dirty="0">
                <a:latin typeface="Arial"/>
                <a:cs typeface="Arial"/>
              </a:rPr>
              <a:t>des</a:t>
            </a:r>
            <a:r>
              <a:rPr sz="1400" spc="-15" dirty="0">
                <a:latin typeface="Arial"/>
                <a:cs typeface="Arial"/>
              </a:rPr>
              <a:t> </a:t>
            </a:r>
            <a:r>
              <a:rPr sz="1400" spc="-10" dirty="0">
                <a:latin typeface="Arial"/>
                <a:cs typeface="Arial"/>
              </a:rPr>
              <a:t>roches</a:t>
            </a:r>
            <a:endParaRPr sz="1400" dirty="0">
              <a:latin typeface="Arial"/>
              <a:cs typeface="Arial"/>
            </a:endParaRPr>
          </a:p>
          <a:p>
            <a:pPr marR="5080" algn="l">
              <a:lnSpc>
                <a:spcPct val="100000"/>
              </a:lnSpc>
            </a:pPr>
            <a:r>
              <a:rPr sz="1400" dirty="0">
                <a:latin typeface="Arial"/>
                <a:cs typeface="Arial"/>
              </a:rPr>
              <a:t>Photos</a:t>
            </a:r>
            <a:r>
              <a:rPr sz="1400" spc="-40" dirty="0">
                <a:latin typeface="Arial"/>
                <a:cs typeface="Arial"/>
              </a:rPr>
              <a:t> </a:t>
            </a:r>
            <a:r>
              <a:rPr sz="1400" dirty="0">
                <a:latin typeface="Arial"/>
                <a:cs typeface="Arial"/>
              </a:rPr>
              <a:t>octobre</a:t>
            </a:r>
            <a:r>
              <a:rPr sz="1400" spc="-40" dirty="0">
                <a:latin typeface="Arial"/>
                <a:cs typeface="Arial"/>
              </a:rPr>
              <a:t> </a:t>
            </a:r>
            <a:r>
              <a:rPr sz="1400" spc="-20" dirty="0">
                <a:latin typeface="Arial"/>
                <a:cs typeface="Arial"/>
              </a:rPr>
              <a:t>2014</a:t>
            </a:r>
            <a:endParaRPr sz="1400" dirty="0">
              <a:latin typeface="Arial"/>
              <a:cs typeface="Arial"/>
            </a:endParaRPr>
          </a:p>
        </p:txBody>
      </p:sp>
      <p:pic>
        <p:nvPicPr>
          <p:cNvPr id="5" name="object 5"/>
          <p:cNvPicPr/>
          <p:nvPr/>
        </p:nvPicPr>
        <p:blipFill>
          <a:blip r:embed="rId2" cstate="print"/>
          <a:stretch>
            <a:fillRect/>
          </a:stretch>
        </p:blipFill>
        <p:spPr>
          <a:xfrm>
            <a:off x="1471294" y="698500"/>
            <a:ext cx="4822189" cy="3616959"/>
          </a:xfrm>
          <a:prstGeom prst="rect">
            <a:avLst/>
          </a:prstGeom>
        </p:spPr>
      </p:pic>
      <p:pic>
        <p:nvPicPr>
          <p:cNvPr id="6" name="object 6"/>
          <p:cNvPicPr/>
          <p:nvPr/>
        </p:nvPicPr>
        <p:blipFill>
          <a:blip r:embed="rId3" cstate="print"/>
          <a:stretch>
            <a:fillRect/>
          </a:stretch>
        </p:blipFill>
        <p:spPr>
          <a:xfrm>
            <a:off x="1471294" y="5471794"/>
            <a:ext cx="4791709" cy="3604260"/>
          </a:xfrm>
          <a:prstGeom prst="rect">
            <a:avLst/>
          </a:prstGeom>
        </p:spPr>
      </p:pic>
      <p:cxnSp>
        <p:nvCxnSpPr>
          <p:cNvPr id="9" name="Connecteur droit avec flèche 8">
            <a:extLst>
              <a:ext uri="{FF2B5EF4-FFF2-40B4-BE49-F238E27FC236}">
                <a16:creationId xmlns:a16="http://schemas.microsoft.com/office/drawing/2014/main" id="{8EF8B220-77F0-65CD-A7EC-8D29A8F04565}"/>
              </a:ext>
            </a:extLst>
          </p:cNvPr>
          <p:cNvCxnSpPr/>
          <p:nvPr/>
        </p:nvCxnSpPr>
        <p:spPr>
          <a:xfrm flipH="1" flipV="1">
            <a:off x="3804505" y="3556344"/>
            <a:ext cx="304800" cy="63599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0DF47AEE-F0E3-BEC2-A3C5-C665744475E1}"/>
              </a:ext>
            </a:extLst>
          </p:cNvPr>
          <p:cNvCxnSpPr>
            <a:cxnSpLocks/>
          </p:cNvCxnSpPr>
          <p:nvPr/>
        </p:nvCxnSpPr>
        <p:spPr>
          <a:xfrm flipV="1">
            <a:off x="3670300" y="1449526"/>
            <a:ext cx="196848" cy="33564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 name="object 2">
            <a:extLst>
              <a:ext uri="{FF2B5EF4-FFF2-40B4-BE49-F238E27FC236}">
                <a16:creationId xmlns:a16="http://schemas.microsoft.com/office/drawing/2014/main" id="{5A75F674-49A1-7DB3-44A1-D1F64F6A8203}"/>
              </a:ext>
            </a:extLst>
          </p:cNvPr>
          <p:cNvSpPr txBox="1"/>
          <p:nvPr/>
        </p:nvSpPr>
        <p:spPr>
          <a:xfrm>
            <a:off x="1467061" y="4535226"/>
            <a:ext cx="2743200" cy="228268"/>
          </a:xfrm>
          <a:prstGeom prst="rect">
            <a:avLst/>
          </a:prstGeom>
        </p:spPr>
        <p:txBody>
          <a:bodyPr vert="horz" wrap="square" lIns="0" tIns="12700" rIns="0" bIns="0" rtlCol="0">
            <a:spAutoFit/>
          </a:bodyPr>
          <a:lstStyle/>
          <a:p>
            <a:pPr marL="12700">
              <a:lnSpc>
                <a:spcPct val="100000"/>
              </a:lnSpc>
              <a:spcBef>
                <a:spcPts val="100"/>
              </a:spcBef>
            </a:pPr>
            <a:r>
              <a:rPr sz="1400" b="1" dirty="0">
                <a:latin typeface="Arial"/>
                <a:cs typeface="Arial"/>
              </a:rPr>
              <a:t>SG6</a:t>
            </a:r>
            <a:r>
              <a:rPr lang="fr-FR" sz="1400" b="1" dirty="0">
                <a:latin typeface="Arial"/>
                <a:cs typeface="Arial"/>
              </a:rPr>
              <a:t> </a:t>
            </a:r>
            <a:r>
              <a:rPr lang="fr-FR" sz="1400" b="1" dirty="0" err="1">
                <a:latin typeface="Arial"/>
                <a:cs typeface="Arial"/>
              </a:rPr>
              <a:t>Bakwas</a:t>
            </a:r>
            <a:r>
              <a:rPr sz="1400" b="1" spc="-15" dirty="0">
                <a:latin typeface="Arial"/>
                <a:cs typeface="Arial"/>
              </a:rPr>
              <a:t> </a:t>
            </a:r>
            <a:r>
              <a:rPr sz="1400" b="1" dirty="0">
                <a:latin typeface="Arial"/>
                <a:cs typeface="Arial"/>
              </a:rPr>
              <a:t>: Vue</a:t>
            </a:r>
            <a:r>
              <a:rPr sz="1400" b="1" spc="-10" dirty="0">
                <a:latin typeface="Arial"/>
                <a:cs typeface="Arial"/>
              </a:rPr>
              <a:t> </a:t>
            </a:r>
            <a:r>
              <a:rPr sz="1400" b="1" dirty="0">
                <a:latin typeface="Arial"/>
                <a:cs typeface="Arial"/>
              </a:rPr>
              <a:t>de</a:t>
            </a:r>
            <a:r>
              <a:rPr sz="1400" b="1" spc="-5" dirty="0">
                <a:latin typeface="Arial"/>
                <a:cs typeface="Arial"/>
              </a:rPr>
              <a:t> </a:t>
            </a:r>
            <a:r>
              <a:rPr sz="1400" b="1" spc="-10" dirty="0">
                <a:latin typeface="Arial"/>
                <a:cs typeface="Arial"/>
              </a:rPr>
              <a:t>l’amont</a:t>
            </a:r>
            <a:endParaRPr sz="1400" b="1" dirty="0">
              <a:latin typeface="Arial"/>
              <a:cs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165475" y="546100"/>
            <a:ext cx="2867025" cy="382156"/>
          </a:xfrm>
          <a:prstGeom prst="rect">
            <a:avLst/>
          </a:prstGeom>
        </p:spPr>
        <p:txBody>
          <a:bodyPr vert="horz" wrap="square" lIns="0" tIns="12700" rIns="0" bIns="0" rtlCol="0">
            <a:spAutoFit/>
          </a:bodyPr>
          <a:lstStyle/>
          <a:p>
            <a:pPr algn="ctr">
              <a:lnSpc>
                <a:spcPct val="100000"/>
              </a:lnSpc>
              <a:spcBef>
                <a:spcPts val="1325"/>
              </a:spcBef>
            </a:pPr>
            <a:r>
              <a:rPr sz="2400" b="1" dirty="0">
                <a:uFill>
                  <a:solidFill>
                    <a:srgbClr val="000000"/>
                  </a:solidFill>
                </a:uFill>
                <a:latin typeface="Arial"/>
                <a:cs typeface="Arial"/>
              </a:rPr>
              <a:t>Ravine</a:t>
            </a:r>
            <a:r>
              <a:rPr sz="2400" b="1" spc="-45" dirty="0">
                <a:uFill>
                  <a:solidFill>
                    <a:srgbClr val="000000"/>
                  </a:solidFill>
                </a:uFill>
                <a:latin typeface="Arial"/>
                <a:cs typeface="Arial"/>
              </a:rPr>
              <a:t> </a:t>
            </a:r>
            <a:r>
              <a:rPr sz="2400" b="1" spc="-10" dirty="0">
                <a:uFill>
                  <a:solidFill>
                    <a:srgbClr val="000000"/>
                  </a:solidFill>
                </a:uFill>
                <a:latin typeface="Arial"/>
                <a:cs typeface="Arial"/>
              </a:rPr>
              <a:t>Diable</a:t>
            </a:r>
            <a:endParaRPr sz="2400" b="1" dirty="0">
              <a:latin typeface="Arial"/>
              <a:cs typeface="Arial"/>
            </a:endParaRPr>
          </a:p>
        </p:txBody>
      </p:sp>
      <p:sp>
        <p:nvSpPr>
          <p:cNvPr id="4" name="object 4"/>
          <p:cNvSpPr txBox="1"/>
          <p:nvPr/>
        </p:nvSpPr>
        <p:spPr>
          <a:xfrm>
            <a:off x="886764" y="1218185"/>
            <a:ext cx="9260536" cy="8512459"/>
          </a:xfrm>
          <a:prstGeom prst="rect">
            <a:avLst/>
          </a:prstGeom>
        </p:spPr>
        <p:txBody>
          <a:bodyPr vert="horz" wrap="square" lIns="0" tIns="19685" rIns="0" bIns="0" rtlCol="0">
            <a:spAutoFit/>
          </a:bodyPr>
          <a:lstStyle/>
          <a:p>
            <a:pPr marL="12700" marR="5080" algn="just">
              <a:lnSpc>
                <a:spcPct val="96100"/>
              </a:lnSpc>
              <a:spcBef>
                <a:spcPts val="155"/>
              </a:spcBef>
            </a:pPr>
            <a:r>
              <a:rPr sz="1400" dirty="0">
                <a:latin typeface="Arial"/>
                <a:cs typeface="Arial"/>
              </a:rPr>
              <a:t>La</a:t>
            </a:r>
            <a:r>
              <a:rPr sz="1400" spc="215" dirty="0">
                <a:latin typeface="Arial"/>
                <a:cs typeface="Arial"/>
              </a:rPr>
              <a:t> </a:t>
            </a:r>
            <a:r>
              <a:rPr sz="1400" dirty="0">
                <a:latin typeface="Arial"/>
                <a:cs typeface="Arial"/>
              </a:rPr>
              <a:t>Ravine</a:t>
            </a:r>
            <a:r>
              <a:rPr sz="1400" spc="204" dirty="0">
                <a:latin typeface="Arial"/>
                <a:cs typeface="Arial"/>
              </a:rPr>
              <a:t> </a:t>
            </a:r>
            <a:r>
              <a:rPr sz="1400" dirty="0">
                <a:latin typeface="Arial"/>
                <a:cs typeface="Arial"/>
              </a:rPr>
              <a:t>Diable</a:t>
            </a:r>
            <a:r>
              <a:rPr sz="1400" spc="220" dirty="0">
                <a:latin typeface="Arial"/>
                <a:cs typeface="Arial"/>
              </a:rPr>
              <a:t> </a:t>
            </a:r>
            <a:r>
              <a:rPr sz="1400" dirty="0">
                <a:latin typeface="Arial"/>
                <a:cs typeface="Arial"/>
              </a:rPr>
              <a:t>est</a:t>
            </a:r>
            <a:r>
              <a:rPr sz="1400" spc="210" dirty="0">
                <a:latin typeface="Arial"/>
                <a:cs typeface="Arial"/>
              </a:rPr>
              <a:t> </a:t>
            </a:r>
            <a:r>
              <a:rPr sz="1400" dirty="0">
                <a:latin typeface="Arial"/>
                <a:cs typeface="Arial"/>
              </a:rPr>
              <a:t>la</a:t>
            </a:r>
            <a:r>
              <a:rPr sz="1400" spc="210" dirty="0">
                <a:latin typeface="Arial"/>
                <a:cs typeface="Arial"/>
              </a:rPr>
              <a:t> </a:t>
            </a:r>
            <a:r>
              <a:rPr sz="1400" dirty="0">
                <a:latin typeface="Arial"/>
                <a:cs typeface="Arial"/>
              </a:rPr>
              <a:t>plus</a:t>
            </a:r>
            <a:r>
              <a:rPr sz="1400" spc="210" dirty="0">
                <a:latin typeface="Arial"/>
                <a:cs typeface="Arial"/>
              </a:rPr>
              <a:t> </a:t>
            </a:r>
            <a:r>
              <a:rPr sz="1400" dirty="0">
                <a:latin typeface="Arial"/>
                <a:cs typeface="Arial"/>
              </a:rPr>
              <a:t>importante</a:t>
            </a:r>
            <a:r>
              <a:rPr sz="1400" spc="204" dirty="0">
                <a:latin typeface="Arial"/>
                <a:cs typeface="Arial"/>
              </a:rPr>
              <a:t> </a:t>
            </a:r>
            <a:r>
              <a:rPr sz="1400" dirty="0">
                <a:latin typeface="Arial"/>
                <a:cs typeface="Arial"/>
              </a:rPr>
              <a:t>ravine</a:t>
            </a:r>
            <a:r>
              <a:rPr sz="1400" spc="204" dirty="0">
                <a:latin typeface="Arial"/>
                <a:cs typeface="Arial"/>
              </a:rPr>
              <a:t> </a:t>
            </a:r>
            <a:r>
              <a:rPr sz="1400" dirty="0">
                <a:latin typeface="Arial"/>
                <a:cs typeface="Arial"/>
              </a:rPr>
              <a:t>à</a:t>
            </a:r>
            <a:r>
              <a:rPr sz="1400" spc="210" dirty="0">
                <a:latin typeface="Arial"/>
                <a:cs typeface="Arial"/>
              </a:rPr>
              <a:t> </a:t>
            </a:r>
            <a:r>
              <a:rPr sz="1400" dirty="0">
                <a:latin typeface="Arial"/>
                <a:cs typeface="Arial"/>
              </a:rPr>
              <a:t>l’ouest</a:t>
            </a:r>
            <a:r>
              <a:rPr sz="1400" spc="215" dirty="0">
                <a:latin typeface="Arial"/>
                <a:cs typeface="Arial"/>
              </a:rPr>
              <a:t> </a:t>
            </a:r>
            <a:r>
              <a:rPr sz="1400" dirty="0">
                <a:latin typeface="Arial"/>
                <a:cs typeface="Arial"/>
              </a:rPr>
              <a:t>du</a:t>
            </a:r>
            <a:r>
              <a:rPr sz="1400" spc="200" dirty="0">
                <a:latin typeface="Arial"/>
                <a:cs typeface="Arial"/>
              </a:rPr>
              <a:t> </a:t>
            </a:r>
            <a:r>
              <a:rPr sz="1400" dirty="0">
                <a:latin typeface="Arial"/>
                <a:cs typeface="Arial"/>
              </a:rPr>
              <a:t>Plateau</a:t>
            </a:r>
            <a:r>
              <a:rPr sz="1400" spc="210" dirty="0">
                <a:latin typeface="Arial"/>
                <a:cs typeface="Arial"/>
              </a:rPr>
              <a:t> </a:t>
            </a:r>
            <a:r>
              <a:rPr sz="1400" dirty="0">
                <a:latin typeface="Arial"/>
                <a:cs typeface="Arial"/>
              </a:rPr>
              <a:t>des</a:t>
            </a:r>
            <a:r>
              <a:rPr sz="1400" spc="220" dirty="0">
                <a:latin typeface="Arial"/>
                <a:cs typeface="Arial"/>
              </a:rPr>
              <a:t> </a:t>
            </a:r>
            <a:r>
              <a:rPr sz="1400" dirty="0">
                <a:latin typeface="Arial"/>
                <a:cs typeface="Arial"/>
              </a:rPr>
              <a:t>Rochelois.</a:t>
            </a:r>
            <a:r>
              <a:rPr sz="1400" spc="215" dirty="0">
                <a:latin typeface="Arial"/>
                <a:cs typeface="Arial"/>
              </a:rPr>
              <a:t> </a:t>
            </a:r>
            <a:r>
              <a:rPr sz="1400" spc="-20" dirty="0">
                <a:latin typeface="Arial"/>
                <a:cs typeface="Arial"/>
              </a:rPr>
              <a:t>Elle </a:t>
            </a:r>
            <a:r>
              <a:rPr sz="1400" dirty="0">
                <a:latin typeface="Arial"/>
                <a:cs typeface="Arial"/>
              </a:rPr>
              <a:t>débouche</a:t>
            </a:r>
            <a:r>
              <a:rPr sz="1400" spc="250" dirty="0">
                <a:latin typeface="Arial"/>
                <a:cs typeface="Arial"/>
              </a:rPr>
              <a:t> </a:t>
            </a:r>
            <a:r>
              <a:rPr sz="1400" dirty="0">
                <a:latin typeface="Arial"/>
                <a:cs typeface="Arial"/>
              </a:rPr>
              <a:t>à</a:t>
            </a:r>
            <a:r>
              <a:rPr sz="1400" spc="250" dirty="0">
                <a:latin typeface="Arial"/>
                <a:cs typeface="Arial"/>
              </a:rPr>
              <a:t> </a:t>
            </a:r>
            <a:r>
              <a:rPr sz="1400" dirty="0">
                <a:latin typeface="Arial"/>
                <a:cs typeface="Arial"/>
              </a:rPr>
              <a:t>«</a:t>
            </a:r>
            <a:r>
              <a:rPr sz="1400" spc="-25" dirty="0">
                <a:latin typeface="Arial"/>
                <a:cs typeface="Arial"/>
              </a:rPr>
              <a:t> </a:t>
            </a:r>
            <a:r>
              <a:rPr sz="1400" dirty="0">
                <a:latin typeface="Arial"/>
                <a:cs typeface="Arial"/>
              </a:rPr>
              <a:t>Saut</a:t>
            </a:r>
            <a:r>
              <a:rPr sz="1400" spc="254" dirty="0">
                <a:latin typeface="Arial"/>
                <a:cs typeface="Arial"/>
              </a:rPr>
              <a:t> </a:t>
            </a:r>
            <a:r>
              <a:rPr sz="1400" dirty="0">
                <a:latin typeface="Arial"/>
                <a:cs typeface="Arial"/>
              </a:rPr>
              <a:t>du</a:t>
            </a:r>
            <a:r>
              <a:rPr sz="1400" spc="229" dirty="0">
                <a:latin typeface="Arial"/>
                <a:cs typeface="Arial"/>
              </a:rPr>
              <a:t> </a:t>
            </a:r>
            <a:r>
              <a:rPr sz="1400" dirty="0">
                <a:latin typeface="Arial"/>
                <a:cs typeface="Arial"/>
              </a:rPr>
              <a:t>Baril</a:t>
            </a:r>
            <a:r>
              <a:rPr sz="1400" spc="-10" dirty="0">
                <a:latin typeface="Arial"/>
                <a:cs typeface="Arial"/>
              </a:rPr>
              <a:t> </a:t>
            </a:r>
            <a:r>
              <a:rPr sz="1400" dirty="0">
                <a:latin typeface="Arial"/>
                <a:cs typeface="Arial"/>
              </a:rPr>
              <a:t>»,</a:t>
            </a:r>
            <a:r>
              <a:rPr sz="1400" spc="250" dirty="0">
                <a:latin typeface="Arial"/>
                <a:cs typeface="Arial"/>
              </a:rPr>
              <a:t> </a:t>
            </a:r>
            <a:r>
              <a:rPr sz="1400" dirty="0">
                <a:latin typeface="Arial"/>
                <a:cs typeface="Arial"/>
              </a:rPr>
              <a:t>source</a:t>
            </a:r>
            <a:r>
              <a:rPr sz="1400" spc="245" dirty="0">
                <a:latin typeface="Arial"/>
                <a:cs typeface="Arial"/>
              </a:rPr>
              <a:t> </a:t>
            </a:r>
            <a:r>
              <a:rPr sz="1400" dirty="0">
                <a:latin typeface="Arial"/>
                <a:cs typeface="Arial"/>
              </a:rPr>
              <a:t>importante</a:t>
            </a:r>
            <a:r>
              <a:rPr sz="1400" spc="265" dirty="0">
                <a:latin typeface="Arial"/>
                <a:cs typeface="Arial"/>
              </a:rPr>
              <a:t> </a:t>
            </a:r>
            <a:r>
              <a:rPr sz="1400" dirty="0">
                <a:latin typeface="Arial"/>
                <a:cs typeface="Arial"/>
              </a:rPr>
              <a:t>en</a:t>
            </a:r>
            <a:r>
              <a:rPr sz="1400" spc="245" dirty="0">
                <a:latin typeface="Arial"/>
                <a:cs typeface="Arial"/>
              </a:rPr>
              <a:t> </a:t>
            </a:r>
            <a:r>
              <a:rPr sz="1400" dirty="0">
                <a:latin typeface="Arial"/>
                <a:cs typeface="Arial"/>
              </a:rPr>
              <a:t>contrebas</a:t>
            </a:r>
            <a:r>
              <a:rPr sz="1400" spc="245" dirty="0">
                <a:latin typeface="Arial"/>
                <a:cs typeface="Arial"/>
              </a:rPr>
              <a:t> </a:t>
            </a:r>
            <a:r>
              <a:rPr sz="1400" dirty="0">
                <a:latin typeface="Arial"/>
                <a:cs typeface="Arial"/>
              </a:rPr>
              <a:t>de</a:t>
            </a:r>
            <a:r>
              <a:rPr sz="1400" spc="250" dirty="0">
                <a:latin typeface="Arial"/>
                <a:cs typeface="Arial"/>
              </a:rPr>
              <a:t> </a:t>
            </a:r>
            <a:r>
              <a:rPr sz="1400" dirty="0">
                <a:latin typeface="Arial"/>
                <a:cs typeface="Arial"/>
              </a:rPr>
              <a:t>Javel,</a:t>
            </a:r>
            <a:r>
              <a:rPr sz="1400" spc="265" dirty="0">
                <a:latin typeface="Arial"/>
                <a:cs typeface="Arial"/>
              </a:rPr>
              <a:t> </a:t>
            </a:r>
            <a:r>
              <a:rPr sz="1400" dirty="0">
                <a:latin typeface="Arial"/>
                <a:cs typeface="Arial"/>
              </a:rPr>
              <a:t>dont</a:t>
            </a:r>
            <a:r>
              <a:rPr sz="1400" spc="250" dirty="0">
                <a:latin typeface="Arial"/>
                <a:cs typeface="Arial"/>
              </a:rPr>
              <a:t> </a:t>
            </a:r>
            <a:r>
              <a:rPr sz="1400" dirty="0">
                <a:latin typeface="Arial"/>
                <a:cs typeface="Arial"/>
              </a:rPr>
              <a:t>les</a:t>
            </a:r>
            <a:r>
              <a:rPr sz="1400" spc="254" dirty="0">
                <a:latin typeface="Arial"/>
                <a:cs typeface="Arial"/>
              </a:rPr>
              <a:t> </a:t>
            </a:r>
            <a:r>
              <a:rPr sz="1400" spc="-20" dirty="0">
                <a:latin typeface="Arial"/>
                <a:cs typeface="Arial"/>
              </a:rPr>
              <a:t>eaux </a:t>
            </a:r>
            <a:r>
              <a:rPr sz="1400" dirty="0">
                <a:latin typeface="Arial"/>
                <a:cs typeface="Arial"/>
              </a:rPr>
              <a:t>rejoignent</a:t>
            </a:r>
            <a:r>
              <a:rPr sz="1400" spc="484" dirty="0">
                <a:latin typeface="Arial"/>
                <a:cs typeface="Arial"/>
              </a:rPr>
              <a:t> </a:t>
            </a:r>
            <a:r>
              <a:rPr sz="1400" dirty="0">
                <a:latin typeface="Arial"/>
                <a:cs typeface="Arial"/>
              </a:rPr>
              <a:t>la</a:t>
            </a:r>
            <a:r>
              <a:rPr sz="1400" spc="490" dirty="0">
                <a:latin typeface="Arial"/>
                <a:cs typeface="Arial"/>
              </a:rPr>
              <a:t> </a:t>
            </a:r>
            <a:r>
              <a:rPr sz="1400" dirty="0">
                <a:latin typeface="Arial"/>
                <a:cs typeface="Arial"/>
              </a:rPr>
              <a:t>Grande</a:t>
            </a:r>
            <a:r>
              <a:rPr sz="1400" spc="475" dirty="0">
                <a:latin typeface="Arial"/>
                <a:cs typeface="Arial"/>
              </a:rPr>
              <a:t> </a:t>
            </a:r>
            <a:r>
              <a:rPr sz="1400" dirty="0">
                <a:latin typeface="Arial"/>
                <a:cs typeface="Arial"/>
              </a:rPr>
              <a:t>Rivière</a:t>
            </a:r>
            <a:r>
              <a:rPr sz="1400" spc="495" dirty="0">
                <a:latin typeface="Arial"/>
                <a:cs typeface="Arial"/>
              </a:rPr>
              <a:t> </a:t>
            </a:r>
            <a:r>
              <a:rPr sz="1400" dirty="0">
                <a:latin typeface="Arial"/>
                <a:cs typeface="Arial"/>
              </a:rPr>
              <a:t>de</a:t>
            </a:r>
            <a:r>
              <a:rPr sz="1400" spc="490" dirty="0">
                <a:latin typeface="Arial"/>
                <a:cs typeface="Arial"/>
              </a:rPr>
              <a:t> </a:t>
            </a:r>
            <a:r>
              <a:rPr sz="1400" dirty="0">
                <a:latin typeface="Arial"/>
                <a:cs typeface="Arial"/>
              </a:rPr>
              <a:t>Nippes.</a:t>
            </a:r>
            <a:r>
              <a:rPr sz="1400" spc="100" dirty="0">
                <a:latin typeface="Arial"/>
                <a:cs typeface="Arial"/>
              </a:rPr>
              <a:t>  </a:t>
            </a:r>
            <a:r>
              <a:rPr sz="1400" dirty="0">
                <a:latin typeface="Arial"/>
                <a:cs typeface="Arial"/>
              </a:rPr>
              <a:t>Ses</a:t>
            </a:r>
            <a:r>
              <a:rPr sz="1400" spc="495" dirty="0">
                <a:latin typeface="Arial"/>
                <a:cs typeface="Arial"/>
              </a:rPr>
              <a:t> </a:t>
            </a:r>
            <a:r>
              <a:rPr sz="1400" dirty="0">
                <a:latin typeface="Arial"/>
                <a:cs typeface="Arial"/>
              </a:rPr>
              <a:t>versants</a:t>
            </a:r>
            <a:r>
              <a:rPr sz="1400" spc="495" dirty="0">
                <a:latin typeface="Arial"/>
                <a:cs typeface="Arial"/>
              </a:rPr>
              <a:t> </a:t>
            </a:r>
            <a:r>
              <a:rPr sz="1400" dirty="0">
                <a:latin typeface="Arial"/>
                <a:cs typeface="Arial"/>
              </a:rPr>
              <a:t>abrupts</a:t>
            </a:r>
            <a:r>
              <a:rPr sz="1400" spc="480" dirty="0">
                <a:latin typeface="Arial"/>
                <a:cs typeface="Arial"/>
              </a:rPr>
              <a:t> </a:t>
            </a:r>
            <a:r>
              <a:rPr sz="1400" dirty="0">
                <a:latin typeface="Arial"/>
                <a:cs typeface="Arial"/>
              </a:rPr>
              <a:t>sont</a:t>
            </a:r>
            <a:r>
              <a:rPr sz="1400" spc="495" dirty="0">
                <a:latin typeface="Arial"/>
                <a:cs typeface="Arial"/>
              </a:rPr>
              <a:t> </a:t>
            </a:r>
            <a:r>
              <a:rPr sz="1400" dirty="0">
                <a:latin typeface="Arial"/>
                <a:cs typeface="Arial"/>
              </a:rPr>
              <a:t>des</a:t>
            </a:r>
            <a:r>
              <a:rPr sz="1400" spc="495" dirty="0">
                <a:latin typeface="Arial"/>
                <a:cs typeface="Arial"/>
              </a:rPr>
              <a:t> </a:t>
            </a:r>
            <a:r>
              <a:rPr sz="1400" dirty="0">
                <a:latin typeface="Arial"/>
                <a:cs typeface="Arial"/>
              </a:rPr>
              <a:t>zones</a:t>
            </a:r>
            <a:r>
              <a:rPr sz="1400" spc="495" dirty="0">
                <a:latin typeface="Arial"/>
                <a:cs typeface="Arial"/>
              </a:rPr>
              <a:t> </a:t>
            </a:r>
            <a:r>
              <a:rPr sz="1400" spc="-25" dirty="0">
                <a:latin typeface="Arial"/>
                <a:cs typeface="Arial"/>
              </a:rPr>
              <a:t>de </a:t>
            </a:r>
            <a:r>
              <a:rPr sz="1400" dirty="0">
                <a:latin typeface="Arial"/>
                <a:cs typeface="Arial"/>
              </a:rPr>
              <a:t>reboisement</a:t>
            </a:r>
            <a:r>
              <a:rPr sz="1400" spc="-50" dirty="0">
                <a:latin typeface="Arial"/>
                <a:cs typeface="Arial"/>
              </a:rPr>
              <a:t> </a:t>
            </a:r>
            <a:r>
              <a:rPr sz="1400" spc="-10" dirty="0">
                <a:latin typeface="Arial"/>
                <a:cs typeface="Arial"/>
              </a:rPr>
              <a:t>prioritaire.</a:t>
            </a:r>
            <a:endParaRPr sz="1400" dirty="0">
              <a:latin typeface="Arial"/>
              <a:cs typeface="Arial"/>
            </a:endParaRPr>
          </a:p>
          <a:p>
            <a:pPr marL="12700" marR="5080" algn="just">
              <a:lnSpc>
                <a:spcPts val="1260"/>
              </a:lnSpc>
              <a:spcBef>
                <a:spcPts val="35"/>
              </a:spcBef>
            </a:pPr>
            <a:r>
              <a:rPr sz="1400" dirty="0">
                <a:latin typeface="Arial"/>
                <a:cs typeface="Arial"/>
              </a:rPr>
              <a:t>Orientée</a:t>
            </a:r>
            <a:r>
              <a:rPr sz="1400" spc="170" dirty="0">
                <a:latin typeface="Arial"/>
                <a:cs typeface="Arial"/>
              </a:rPr>
              <a:t> </a:t>
            </a:r>
            <a:r>
              <a:rPr sz="1400" spc="-10" dirty="0">
                <a:latin typeface="Arial"/>
                <a:cs typeface="Arial"/>
              </a:rPr>
              <a:t>Est-</a:t>
            </a:r>
            <a:r>
              <a:rPr sz="1400" dirty="0">
                <a:latin typeface="Arial"/>
                <a:cs typeface="Arial"/>
              </a:rPr>
              <a:t>ouest,</a:t>
            </a:r>
            <a:r>
              <a:rPr sz="1400" spc="185" dirty="0">
                <a:latin typeface="Arial"/>
                <a:cs typeface="Arial"/>
              </a:rPr>
              <a:t> </a:t>
            </a:r>
            <a:r>
              <a:rPr sz="1400" dirty="0">
                <a:latin typeface="Arial"/>
                <a:cs typeface="Arial"/>
              </a:rPr>
              <a:t>la</a:t>
            </a:r>
            <a:r>
              <a:rPr sz="1400" spc="190" dirty="0">
                <a:latin typeface="Arial"/>
                <a:cs typeface="Arial"/>
              </a:rPr>
              <a:t> </a:t>
            </a:r>
            <a:r>
              <a:rPr sz="1400" dirty="0">
                <a:latin typeface="Arial"/>
                <a:cs typeface="Arial"/>
              </a:rPr>
              <a:t>ravine</a:t>
            </a:r>
            <a:r>
              <a:rPr sz="1400" spc="190" dirty="0">
                <a:latin typeface="Arial"/>
                <a:cs typeface="Arial"/>
              </a:rPr>
              <a:t> </a:t>
            </a:r>
            <a:r>
              <a:rPr sz="1400" dirty="0">
                <a:latin typeface="Arial"/>
                <a:cs typeface="Arial"/>
              </a:rPr>
              <a:t>Diable</a:t>
            </a:r>
            <a:r>
              <a:rPr sz="1400" spc="190" dirty="0">
                <a:latin typeface="Arial"/>
                <a:cs typeface="Arial"/>
              </a:rPr>
              <a:t> </a:t>
            </a:r>
            <a:r>
              <a:rPr sz="1400" dirty="0">
                <a:latin typeface="Arial"/>
                <a:cs typeface="Arial"/>
              </a:rPr>
              <a:t>sépare</a:t>
            </a:r>
            <a:r>
              <a:rPr sz="1400" spc="190" dirty="0">
                <a:latin typeface="Arial"/>
                <a:cs typeface="Arial"/>
              </a:rPr>
              <a:t> </a:t>
            </a:r>
            <a:r>
              <a:rPr sz="1400" dirty="0">
                <a:latin typeface="Arial"/>
                <a:cs typeface="Arial"/>
              </a:rPr>
              <a:t>deux</a:t>
            </a:r>
            <a:r>
              <a:rPr sz="1400" spc="190" dirty="0">
                <a:latin typeface="Arial"/>
                <a:cs typeface="Arial"/>
              </a:rPr>
              <a:t> </a:t>
            </a:r>
            <a:r>
              <a:rPr sz="1400" dirty="0">
                <a:latin typeface="Arial"/>
                <a:cs typeface="Arial"/>
              </a:rPr>
              <a:t>terroirs</a:t>
            </a:r>
            <a:r>
              <a:rPr sz="1400" spc="-10" dirty="0">
                <a:latin typeface="Arial"/>
                <a:cs typeface="Arial"/>
              </a:rPr>
              <a:t> </a:t>
            </a:r>
            <a:r>
              <a:rPr sz="1400" dirty="0">
                <a:latin typeface="Arial"/>
                <a:cs typeface="Arial"/>
              </a:rPr>
              <a:t>:</a:t>
            </a:r>
            <a:r>
              <a:rPr sz="1400" spc="180" dirty="0">
                <a:latin typeface="Arial"/>
                <a:cs typeface="Arial"/>
              </a:rPr>
              <a:t> </a:t>
            </a:r>
            <a:r>
              <a:rPr sz="1400" spc="-10" dirty="0">
                <a:latin typeface="Arial"/>
                <a:cs typeface="Arial"/>
              </a:rPr>
              <a:t>Moneyron-</a:t>
            </a:r>
            <a:r>
              <a:rPr sz="1400" dirty="0">
                <a:latin typeface="Arial"/>
                <a:cs typeface="Arial"/>
              </a:rPr>
              <a:t>Catin</a:t>
            </a:r>
            <a:r>
              <a:rPr sz="1400" spc="185" dirty="0">
                <a:latin typeface="Arial"/>
                <a:cs typeface="Arial"/>
              </a:rPr>
              <a:t> </a:t>
            </a:r>
            <a:r>
              <a:rPr sz="1400" dirty="0">
                <a:latin typeface="Arial"/>
                <a:cs typeface="Arial"/>
              </a:rPr>
              <a:t>sur</a:t>
            </a:r>
            <a:r>
              <a:rPr sz="1400" spc="180" dirty="0">
                <a:latin typeface="Arial"/>
                <a:cs typeface="Arial"/>
              </a:rPr>
              <a:t> </a:t>
            </a:r>
            <a:r>
              <a:rPr sz="1400" dirty="0">
                <a:latin typeface="Arial"/>
                <a:cs typeface="Arial"/>
              </a:rPr>
              <a:t>le</a:t>
            </a:r>
            <a:r>
              <a:rPr sz="1400" spc="190" dirty="0">
                <a:latin typeface="Arial"/>
                <a:cs typeface="Arial"/>
              </a:rPr>
              <a:t> </a:t>
            </a:r>
            <a:r>
              <a:rPr sz="1400" spc="-10" dirty="0">
                <a:latin typeface="Arial"/>
                <a:cs typeface="Arial"/>
              </a:rPr>
              <a:t>versant </a:t>
            </a:r>
            <a:r>
              <a:rPr sz="1400" dirty="0">
                <a:latin typeface="Arial"/>
                <a:cs typeface="Arial"/>
              </a:rPr>
              <a:t>Nord</a:t>
            </a:r>
            <a:r>
              <a:rPr sz="1400" spc="-15" dirty="0">
                <a:latin typeface="Arial"/>
                <a:cs typeface="Arial"/>
              </a:rPr>
              <a:t> </a:t>
            </a:r>
            <a:r>
              <a:rPr sz="1400" dirty="0">
                <a:latin typeface="Arial"/>
                <a:cs typeface="Arial"/>
              </a:rPr>
              <a:t>et</a:t>
            </a:r>
            <a:r>
              <a:rPr sz="1400" spc="-20" dirty="0">
                <a:latin typeface="Arial"/>
                <a:cs typeface="Arial"/>
              </a:rPr>
              <a:t> </a:t>
            </a:r>
            <a:r>
              <a:rPr sz="1400" dirty="0">
                <a:latin typeface="Arial"/>
                <a:cs typeface="Arial"/>
              </a:rPr>
              <a:t>Banac</a:t>
            </a:r>
            <a:r>
              <a:rPr sz="1400" spc="-25" dirty="0">
                <a:latin typeface="Arial"/>
                <a:cs typeface="Arial"/>
              </a:rPr>
              <a:t> </a:t>
            </a:r>
            <a:r>
              <a:rPr sz="1400" dirty="0">
                <a:latin typeface="Arial"/>
                <a:cs typeface="Arial"/>
              </a:rPr>
              <a:t>–Perrien</a:t>
            </a:r>
            <a:r>
              <a:rPr sz="1400" spc="-35" dirty="0">
                <a:latin typeface="Arial"/>
                <a:cs typeface="Arial"/>
              </a:rPr>
              <a:t> </a:t>
            </a:r>
            <a:r>
              <a:rPr sz="1400" dirty="0">
                <a:latin typeface="Arial"/>
                <a:cs typeface="Arial"/>
              </a:rPr>
              <a:t>sur</a:t>
            </a:r>
            <a:r>
              <a:rPr sz="1400" spc="-10" dirty="0">
                <a:latin typeface="Arial"/>
                <a:cs typeface="Arial"/>
              </a:rPr>
              <a:t> </a:t>
            </a:r>
            <a:r>
              <a:rPr sz="1400" dirty="0">
                <a:latin typeface="Arial"/>
                <a:cs typeface="Arial"/>
              </a:rPr>
              <a:t>le</a:t>
            </a:r>
            <a:r>
              <a:rPr sz="1400" spc="-25" dirty="0">
                <a:latin typeface="Arial"/>
                <a:cs typeface="Arial"/>
              </a:rPr>
              <a:t> </a:t>
            </a:r>
            <a:r>
              <a:rPr sz="1400" dirty="0">
                <a:latin typeface="Arial"/>
                <a:cs typeface="Arial"/>
              </a:rPr>
              <a:t>versant</a:t>
            </a:r>
            <a:r>
              <a:rPr sz="1400" spc="-5" dirty="0">
                <a:latin typeface="Arial"/>
                <a:cs typeface="Arial"/>
              </a:rPr>
              <a:t> </a:t>
            </a:r>
            <a:r>
              <a:rPr sz="1400" spc="-20" dirty="0">
                <a:latin typeface="Arial"/>
                <a:cs typeface="Arial"/>
              </a:rPr>
              <a:t>Sud.</a:t>
            </a:r>
            <a:endParaRPr sz="1400" dirty="0">
              <a:latin typeface="Arial"/>
              <a:cs typeface="Arial"/>
            </a:endParaRPr>
          </a:p>
          <a:p>
            <a:pPr>
              <a:lnSpc>
                <a:spcPct val="100000"/>
              </a:lnSpc>
              <a:spcBef>
                <a:spcPts val="30"/>
              </a:spcBef>
            </a:pPr>
            <a:endParaRPr sz="1400" dirty="0">
              <a:latin typeface="Arial"/>
              <a:cs typeface="Arial"/>
            </a:endParaRPr>
          </a:p>
          <a:p>
            <a:pPr marL="135890">
              <a:lnSpc>
                <a:spcPct val="100000"/>
              </a:lnSpc>
            </a:pPr>
            <a:r>
              <a:rPr sz="1400" b="1" u="sng" dirty="0">
                <a:uFill>
                  <a:solidFill>
                    <a:srgbClr val="000000"/>
                  </a:solidFill>
                </a:uFill>
                <a:latin typeface="Arial"/>
                <a:cs typeface="Arial"/>
              </a:rPr>
              <a:t>Aménagement</a:t>
            </a:r>
            <a:r>
              <a:rPr sz="1400" b="1" u="sng" spc="-25" dirty="0">
                <a:uFill>
                  <a:solidFill>
                    <a:srgbClr val="000000"/>
                  </a:solidFill>
                </a:uFill>
                <a:latin typeface="Arial"/>
                <a:cs typeface="Arial"/>
              </a:rPr>
              <a:t> </a:t>
            </a:r>
            <a:r>
              <a:rPr sz="1400" b="1" u="sng" dirty="0">
                <a:uFill>
                  <a:solidFill>
                    <a:srgbClr val="000000"/>
                  </a:solidFill>
                </a:uFill>
                <a:latin typeface="Arial"/>
                <a:cs typeface="Arial"/>
              </a:rPr>
              <a:t>de</a:t>
            </a:r>
            <a:r>
              <a:rPr sz="1400" b="1" u="sng" spc="-25" dirty="0">
                <a:uFill>
                  <a:solidFill>
                    <a:srgbClr val="000000"/>
                  </a:solidFill>
                </a:uFill>
                <a:latin typeface="Arial"/>
                <a:cs typeface="Arial"/>
              </a:rPr>
              <a:t> </a:t>
            </a:r>
            <a:r>
              <a:rPr sz="1400" b="1" u="sng" dirty="0">
                <a:uFill>
                  <a:solidFill>
                    <a:srgbClr val="000000"/>
                  </a:solidFill>
                </a:uFill>
                <a:latin typeface="Arial"/>
                <a:cs typeface="Arial"/>
              </a:rPr>
              <a:t>la</a:t>
            </a:r>
            <a:r>
              <a:rPr sz="1400" b="1" u="sng" spc="-30" dirty="0">
                <a:uFill>
                  <a:solidFill>
                    <a:srgbClr val="000000"/>
                  </a:solidFill>
                </a:uFill>
                <a:latin typeface="Arial"/>
                <a:cs typeface="Arial"/>
              </a:rPr>
              <a:t> </a:t>
            </a:r>
            <a:r>
              <a:rPr sz="1400" b="1" u="sng" dirty="0">
                <a:uFill>
                  <a:solidFill>
                    <a:srgbClr val="000000"/>
                  </a:solidFill>
                </a:uFill>
                <a:latin typeface="Arial"/>
                <a:cs typeface="Arial"/>
              </a:rPr>
              <a:t>tête</a:t>
            </a:r>
            <a:r>
              <a:rPr sz="1400" b="1" u="sng" spc="-30" dirty="0">
                <a:uFill>
                  <a:solidFill>
                    <a:srgbClr val="000000"/>
                  </a:solidFill>
                </a:uFill>
                <a:latin typeface="Arial"/>
                <a:cs typeface="Arial"/>
              </a:rPr>
              <a:t> </a:t>
            </a:r>
            <a:r>
              <a:rPr sz="1400" b="1" u="sng" dirty="0">
                <a:uFill>
                  <a:solidFill>
                    <a:srgbClr val="000000"/>
                  </a:solidFill>
                </a:uFill>
                <a:latin typeface="Arial"/>
                <a:cs typeface="Arial"/>
              </a:rPr>
              <a:t>de</a:t>
            </a:r>
            <a:r>
              <a:rPr sz="1400" b="1" u="sng" spc="-30" dirty="0">
                <a:uFill>
                  <a:solidFill>
                    <a:srgbClr val="000000"/>
                  </a:solidFill>
                </a:uFill>
                <a:latin typeface="Arial"/>
                <a:cs typeface="Arial"/>
              </a:rPr>
              <a:t> </a:t>
            </a:r>
            <a:r>
              <a:rPr sz="1400" b="1" u="sng" dirty="0">
                <a:uFill>
                  <a:solidFill>
                    <a:srgbClr val="000000"/>
                  </a:solidFill>
                </a:uFill>
                <a:latin typeface="Arial"/>
                <a:cs typeface="Arial"/>
              </a:rPr>
              <a:t>ravine</a:t>
            </a:r>
            <a:r>
              <a:rPr sz="1400" b="1" u="sng" spc="-15" dirty="0">
                <a:uFill>
                  <a:solidFill>
                    <a:srgbClr val="000000"/>
                  </a:solidFill>
                </a:uFill>
                <a:latin typeface="Arial"/>
                <a:cs typeface="Arial"/>
              </a:rPr>
              <a:t> </a:t>
            </a:r>
            <a:r>
              <a:rPr sz="1400" b="1" u="sng" dirty="0">
                <a:uFill>
                  <a:solidFill>
                    <a:srgbClr val="000000"/>
                  </a:solidFill>
                </a:uFill>
                <a:latin typeface="Arial"/>
                <a:cs typeface="Arial"/>
              </a:rPr>
              <a:t>réalisé</a:t>
            </a:r>
            <a:r>
              <a:rPr sz="1400" b="1" u="sng" spc="-20" dirty="0">
                <a:uFill>
                  <a:solidFill>
                    <a:srgbClr val="000000"/>
                  </a:solidFill>
                </a:uFill>
                <a:latin typeface="Arial"/>
                <a:cs typeface="Arial"/>
              </a:rPr>
              <a:t> </a:t>
            </a:r>
            <a:r>
              <a:rPr sz="1400" b="1" u="sng" dirty="0">
                <a:uFill>
                  <a:solidFill>
                    <a:srgbClr val="000000"/>
                  </a:solidFill>
                </a:uFill>
                <a:latin typeface="Arial"/>
                <a:cs typeface="Arial"/>
              </a:rPr>
              <a:t>par</a:t>
            </a:r>
            <a:r>
              <a:rPr sz="1400" b="1" u="sng" spc="-15" dirty="0">
                <a:uFill>
                  <a:solidFill>
                    <a:srgbClr val="000000"/>
                  </a:solidFill>
                </a:uFill>
                <a:latin typeface="Arial"/>
                <a:cs typeface="Arial"/>
              </a:rPr>
              <a:t> </a:t>
            </a:r>
            <a:r>
              <a:rPr sz="1400" b="1" u="sng" dirty="0">
                <a:uFill>
                  <a:solidFill>
                    <a:srgbClr val="000000"/>
                  </a:solidFill>
                </a:uFill>
                <a:latin typeface="Arial"/>
                <a:cs typeface="Arial"/>
              </a:rPr>
              <a:t>SOS</a:t>
            </a:r>
            <a:r>
              <a:rPr lang="fr-FR" sz="1400" b="1" u="sng" spc="-20" dirty="0">
                <a:uFill>
                  <a:solidFill>
                    <a:srgbClr val="000000"/>
                  </a:solidFill>
                </a:uFill>
                <a:latin typeface="Arial"/>
                <a:cs typeface="Arial"/>
              </a:rPr>
              <a:t>-</a:t>
            </a:r>
            <a:r>
              <a:rPr sz="1400" b="1" u="sng" dirty="0">
                <a:uFill>
                  <a:solidFill>
                    <a:srgbClr val="000000"/>
                  </a:solidFill>
                </a:uFill>
                <a:latin typeface="Arial"/>
                <a:cs typeface="Arial"/>
              </a:rPr>
              <a:t>ESF,</a:t>
            </a:r>
            <a:r>
              <a:rPr sz="1400" b="1" u="sng" spc="-15" dirty="0">
                <a:uFill>
                  <a:solidFill>
                    <a:srgbClr val="000000"/>
                  </a:solidFill>
                </a:uFill>
                <a:latin typeface="Arial"/>
                <a:cs typeface="Arial"/>
              </a:rPr>
              <a:t> </a:t>
            </a:r>
            <a:r>
              <a:rPr sz="1400" b="1" u="sng" dirty="0">
                <a:uFill>
                  <a:solidFill>
                    <a:srgbClr val="000000"/>
                  </a:solidFill>
                </a:uFill>
                <a:latin typeface="Arial"/>
                <a:cs typeface="Arial"/>
              </a:rPr>
              <a:t>de</a:t>
            </a:r>
            <a:r>
              <a:rPr sz="1400" b="1" u="sng" spc="-30" dirty="0">
                <a:uFill>
                  <a:solidFill>
                    <a:srgbClr val="000000"/>
                  </a:solidFill>
                </a:uFill>
                <a:latin typeface="Arial"/>
                <a:cs typeface="Arial"/>
              </a:rPr>
              <a:t> </a:t>
            </a:r>
            <a:r>
              <a:rPr sz="1400" b="1" u="sng" dirty="0">
                <a:uFill>
                  <a:solidFill>
                    <a:srgbClr val="000000"/>
                  </a:solidFill>
                </a:uFill>
                <a:latin typeface="Arial"/>
                <a:cs typeface="Arial"/>
              </a:rPr>
              <a:t>décembre</a:t>
            </a:r>
            <a:r>
              <a:rPr sz="1400" b="1" u="sng" spc="-25" dirty="0">
                <a:uFill>
                  <a:solidFill>
                    <a:srgbClr val="000000"/>
                  </a:solidFill>
                </a:uFill>
                <a:latin typeface="Arial"/>
                <a:cs typeface="Arial"/>
              </a:rPr>
              <a:t> </a:t>
            </a:r>
            <a:r>
              <a:rPr sz="1400" b="1" u="sng" dirty="0">
                <a:uFill>
                  <a:solidFill>
                    <a:srgbClr val="000000"/>
                  </a:solidFill>
                </a:uFill>
                <a:latin typeface="Arial"/>
                <a:cs typeface="Arial"/>
              </a:rPr>
              <a:t>2013</a:t>
            </a:r>
            <a:r>
              <a:rPr sz="1400" b="1" u="sng" spc="-20" dirty="0">
                <a:uFill>
                  <a:solidFill>
                    <a:srgbClr val="000000"/>
                  </a:solidFill>
                </a:uFill>
                <a:latin typeface="Arial"/>
                <a:cs typeface="Arial"/>
              </a:rPr>
              <a:t> </a:t>
            </a:r>
            <a:r>
              <a:rPr sz="1400" b="1" u="sng" dirty="0">
                <a:uFill>
                  <a:solidFill>
                    <a:srgbClr val="000000"/>
                  </a:solidFill>
                </a:uFill>
                <a:latin typeface="Arial"/>
                <a:cs typeface="Arial"/>
              </a:rPr>
              <a:t>à</a:t>
            </a:r>
            <a:r>
              <a:rPr sz="1400" b="1" u="sng" spc="-20" dirty="0">
                <a:uFill>
                  <a:solidFill>
                    <a:srgbClr val="000000"/>
                  </a:solidFill>
                </a:uFill>
                <a:latin typeface="Arial"/>
                <a:cs typeface="Arial"/>
              </a:rPr>
              <a:t> </a:t>
            </a:r>
            <a:r>
              <a:rPr sz="1400" b="1" u="sng" dirty="0" err="1">
                <a:uFill>
                  <a:solidFill>
                    <a:srgbClr val="000000"/>
                  </a:solidFill>
                </a:uFill>
                <a:latin typeface="Arial"/>
                <a:cs typeface="Arial"/>
              </a:rPr>
              <a:t>avril</a:t>
            </a:r>
            <a:r>
              <a:rPr sz="1400" b="1" u="sng" spc="-15" dirty="0">
                <a:uFill>
                  <a:solidFill>
                    <a:srgbClr val="000000"/>
                  </a:solidFill>
                </a:uFill>
                <a:latin typeface="Arial"/>
                <a:cs typeface="Arial"/>
              </a:rPr>
              <a:t> </a:t>
            </a:r>
            <a:r>
              <a:rPr sz="1400" b="1" u="sng" spc="-10" dirty="0">
                <a:uFill>
                  <a:solidFill>
                    <a:srgbClr val="000000"/>
                  </a:solidFill>
                </a:uFill>
                <a:latin typeface="Arial"/>
                <a:cs typeface="Arial"/>
              </a:rPr>
              <a:t>2014</a:t>
            </a:r>
            <a:endParaRPr sz="1400" b="1" dirty="0">
              <a:latin typeface="Arial"/>
              <a:cs typeface="Arial"/>
            </a:endParaRPr>
          </a:p>
          <a:p>
            <a:pPr>
              <a:lnSpc>
                <a:spcPct val="100000"/>
              </a:lnSpc>
            </a:pPr>
            <a:endParaRPr sz="1400" dirty="0">
              <a:latin typeface="Arial"/>
              <a:cs typeface="Arial"/>
            </a:endParaRPr>
          </a:p>
          <a:p>
            <a:pPr>
              <a:lnSpc>
                <a:spcPct val="100000"/>
              </a:lnSpc>
              <a:spcBef>
                <a:spcPts val="25"/>
              </a:spcBef>
            </a:pPr>
            <a:endParaRPr sz="1400" dirty="0">
              <a:latin typeface="Arial"/>
              <a:cs typeface="Arial"/>
            </a:endParaRPr>
          </a:p>
          <a:p>
            <a:pPr marL="12700" marR="5080" algn="just">
              <a:lnSpc>
                <a:spcPts val="1270"/>
              </a:lnSpc>
            </a:pPr>
            <a:r>
              <a:rPr sz="1400" dirty="0">
                <a:latin typeface="Arial"/>
                <a:cs typeface="Arial"/>
              </a:rPr>
              <a:t>Financement</a:t>
            </a:r>
            <a:r>
              <a:rPr sz="1400" spc="-20" dirty="0">
                <a:latin typeface="Arial"/>
                <a:cs typeface="Arial"/>
              </a:rPr>
              <a:t> </a:t>
            </a:r>
            <a:r>
              <a:rPr sz="1400" dirty="0">
                <a:latin typeface="Arial"/>
                <a:cs typeface="Arial"/>
              </a:rPr>
              <a:t>:</a:t>
            </a:r>
            <a:r>
              <a:rPr sz="1400" spc="120" dirty="0">
                <a:latin typeface="Arial"/>
                <a:cs typeface="Arial"/>
              </a:rPr>
              <a:t> </a:t>
            </a:r>
            <a:r>
              <a:rPr sz="1400" dirty="0">
                <a:latin typeface="Arial"/>
                <a:cs typeface="Arial"/>
              </a:rPr>
              <a:t>SCAC</a:t>
            </a:r>
            <a:r>
              <a:rPr sz="1400" spc="110" dirty="0">
                <a:latin typeface="Arial"/>
                <a:cs typeface="Arial"/>
              </a:rPr>
              <a:t> </a:t>
            </a:r>
            <a:r>
              <a:rPr sz="1400" dirty="0">
                <a:latin typeface="Arial"/>
                <a:cs typeface="Arial"/>
              </a:rPr>
              <a:t>Ambassade</a:t>
            </a:r>
            <a:r>
              <a:rPr sz="1400" spc="114" dirty="0">
                <a:latin typeface="Arial"/>
                <a:cs typeface="Arial"/>
              </a:rPr>
              <a:t> </a:t>
            </a:r>
            <a:r>
              <a:rPr sz="1400" dirty="0">
                <a:latin typeface="Arial"/>
                <a:cs typeface="Arial"/>
              </a:rPr>
              <a:t>de</a:t>
            </a:r>
            <a:r>
              <a:rPr sz="1400" spc="110" dirty="0">
                <a:latin typeface="Arial"/>
                <a:cs typeface="Arial"/>
              </a:rPr>
              <a:t> </a:t>
            </a:r>
            <a:r>
              <a:rPr sz="1400" dirty="0">
                <a:latin typeface="Arial"/>
                <a:cs typeface="Arial"/>
              </a:rPr>
              <a:t>France</a:t>
            </a:r>
            <a:r>
              <a:rPr sz="1400" spc="114" dirty="0">
                <a:latin typeface="Arial"/>
                <a:cs typeface="Arial"/>
              </a:rPr>
              <a:t> </a:t>
            </a:r>
            <a:r>
              <a:rPr sz="1400" dirty="0">
                <a:latin typeface="Arial"/>
                <a:cs typeface="Arial"/>
              </a:rPr>
              <a:t>et</a:t>
            </a:r>
            <a:r>
              <a:rPr sz="1400" spc="114" dirty="0">
                <a:latin typeface="Arial"/>
                <a:cs typeface="Arial"/>
              </a:rPr>
              <a:t> </a:t>
            </a:r>
            <a:r>
              <a:rPr sz="1400" dirty="0" err="1">
                <a:latin typeface="Arial"/>
                <a:cs typeface="Arial"/>
              </a:rPr>
              <a:t>donateurs</a:t>
            </a:r>
            <a:r>
              <a:rPr sz="1400" spc="100" dirty="0">
                <a:latin typeface="Arial"/>
                <a:cs typeface="Arial"/>
              </a:rPr>
              <a:t> </a:t>
            </a:r>
            <a:r>
              <a:rPr sz="1400" dirty="0">
                <a:latin typeface="Arial"/>
                <a:cs typeface="Arial"/>
              </a:rPr>
              <a:t>SOS</a:t>
            </a:r>
            <a:r>
              <a:rPr lang="fr-FR" sz="1400" spc="110" dirty="0">
                <a:latin typeface="Arial"/>
                <a:cs typeface="Arial"/>
              </a:rPr>
              <a:t>-</a:t>
            </a:r>
            <a:r>
              <a:rPr sz="1400" dirty="0">
                <a:latin typeface="Arial"/>
                <a:cs typeface="Arial"/>
              </a:rPr>
              <a:t>ESF,</a:t>
            </a:r>
            <a:r>
              <a:rPr sz="1400" spc="114" dirty="0">
                <a:latin typeface="Arial"/>
                <a:cs typeface="Arial"/>
              </a:rPr>
              <a:t> </a:t>
            </a:r>
            <a:r>
              <a:rPr sz="1400" dirty="0">
                <a:latin typeface="Arial"/>
                <a:cs typeface="Arial"/>
              </a:rPr>
              <a:t>après</a:t>
            </a:r>
            <a:r>
              <a:rPr sz="1400" spc="114" dirty="0">
                <a:latin typeface="Arial"/>
                <a:cs typeface="Arial"/>
              </a:rPr>
              <a:t> </a:t>
            </a:r>
            <a:r>
              <a:rPr sz="1400" dirty="0">
                <a:latin typeface="Arial"/>
                <a:cs typeface="Arial"/>
              </a:rPr>
              <a:t>le</a:t>
            </a:r>
            <a:r>
              <a:rPr sz="1400" spc="114" dirty="0">
                <a:latin typeface="Arial"/>
                <a:cs typeface="Arial"/>
              </a:rPr>
              <a:t> </a:t>
            </a:r>
            <a:r>
              <a:rPr sz="1400" dirty="0">
                <a:latin typeface="Arial"/>
                <a:cs typeface="Arial"/>
              </a:rPr>
              <a:t>passage</a:t>
            </a:r>
            <a:r>
              <a:rPr sz="1400" spc="120" dirty="0">
                <a:latin typeface="Arial"/>
                <a:cs typeface="Arial"/>
              </a:rPr>
              <a:t> </a:t>
            </a:r>
            <a:r>
              <a:rPr sz="1400" spc="-25" dirty="0">
                <a:latin typeface="Arial"/>
                <a:cs typeface="Arial"/>
              </a:rPr>
              <a:t>du </a:t>
            </a:r>
            <a:r>
              <a:rPr sz="1400" dirty="0">
                <a:latin typeface="Arial"/>
                <a:cs typeface="Arial"/>
              </a:rPr>
              <a:t>cyclone</a:t>
            </a:r>
            <a:r>
              <a:rPr sz="1400" spc="-30" dirty="0">
                <a:latin typeface="Arial"/>
                <a:cs typeface="Arial"/>
              </a:rPr>
              <a:t> </a:t>
            </a:r>
            <a:r>
              <a:rPr sz="1400" dirty="0">
                <a:latin typeface="Arial"/>
                <a:cs typeface="Arial"/>
              </a:rPr>
              <a:t>Sandy</a:t>
            </a:r>
            <a:r>
              <a:rPr sz="1400" spc="-30" dirty="0">
                <a:latin typeface="Arial"/>
                <a:cs typeface="Arial"/>
              </a:rPr>
              <a:t> </a:t>
            </a:r>
            <a:r>
              <a:rPr sz="1400" dirty="0">
                <a:latin typeface="Arial"/>
                <a:cs typeface="Arial"/>
              </a:rPr>
              <a:t>en</a:t>
            </a:r>
            <a:r>
              <a:rPr sz="1400" spc="-35" dirty="0">
                <a:latin typeface="Arial"/>
                <a:cs typeface="Arial"/>
              </a:rPr>
              <a:t> </a:t>
            </a:r>
            <a:r>
              <a:rPr sz="1400" dirty="0">
                <a:latin typeface="Arial"/>
                <a:cs typeface="Arial"/>
              </a:rPr>
              <a:t>septembre</a:t>
            </a:r>
            <a:r>
              <a:rPr sz="1400" spc="-35" dirty="0">
                <a:latin typeface="Arial"/>
                <a:cs typeface="Arial"/>
              </a:rPr>
              <a:t> </a:t>
            </a:r>
            <a:r>
              <a:rPr sz="1400" spc="-10" dirty="0">
                <a:latin typeface="Arial"/>
                <a:cs typeface="Arial"/>
              </a:rPr>
              <a:t>2012.</a:t>
            </a:r>
            <a:endParaRPr sz="1400" dirty="0">
              <a:latin typeface="Arial"/>
              <a:cs typeface="Arial"/>
            </a:endParaRPr>
          </a:p>
          <a:p>
            <a:pPr>
              <a:lnSpc>
                <a:spcPct val="100000"/>
              </a:lnSpc>
              <a:spcBef>
                <a:spcPts val="5"/>
              </a:spcBef>
            </a:pPr>
            <a:endParaRPr sz="1400" dirty="0">
              <a:latin typeface="Arial"/>
              <a:cs typeface="Arial"/>
            </a:endParaRPr>
          </a:p>
          <a:p>
            <a:pPr marL="12700" marR="5715">
              <a:lnSpc>
                <a:spcPts val="1260"/>
              </a:lnSpc>
            </a:pPr>
            <a:r>
              <a:rPr sz="1400" dirty="0">
                <a:latin typeface="Arial"/>
                <a:cs typeface="Arial"/>
              </a:rPr>
              <a:t>178</a:t>
            </a:r>
            <a:r>
              <a:rPr sz="1400" spc="240" dirty="0">
                <a:latin typeface="Arial"/>
                <a:cs typeface="Arial"/>
              </a:rPr>
              <a:t> </a:t>
            </a:r>
            <a:r>
              <a:rPr sz="1400" dirty="0">
                <a:latin typeface="Arial"/>
                <a:cs typeface="Arial"/>
              </a:rPr>
              <a:t>personnes</a:t>
            </a:r>
            <a:r>
              <a:rPr sz="1400" spc="240" dirty="0">
                <a:latin typeface="Arial"/>
                <a:cs typeface="Arial"/>
              </a:rPr>
              <a:t> </a:t>
            </a:r>
            <a:r>
              <a:rPr sz="1400" dirty="0">
                <a:latin typeface="Arial"/>
                <a:cs typeface="Arial"/>
              </a:rPr>
              <a:t>ont</a:t>
            </a:r>
            <a:r>
              <a:rPr sz="1400" spc="235" dirty="0">
                <a:latin typeface="Arial"/>
                <a:cs typeface="Arial"/>
              </a:rPr>
              <a:t> </a:t>
            </a:r>
            <a:r>
              <a:rPr sz="1400" dirty="0">
                <a:latin typeface="Arial"/>
                <a:cs typeface="Arial"/>
              </a:rPr>
              <a:t>travaillé</a:t>
            </a:r>
            <a:r>
              <a:rPr sz="1400" spc="250" dirty="0">
                <a:latin typeface="Arial"/>
                <a:cs typeface="Arial"/>
              </a:rPr>
              <a:t> </a:t>
            </a:r>
            <a:r>
              <a:rPr sz="1400" dirty="0">
                <a:latin typeface="Arial"/>
                <a:cs typeface="Arial"/>
              </a:rPr>
              <a:t>sur</a:t>
            </a:r>
            <a:r>
              <a:rPr sz="1400" spc="260" dirty="0">
                <a:latin typeface="Arial"/>
                <a:cs typeface="Arial"/>
              </a:rPr>
              <a:t> </a:t>
            </a:r>
            <a:r>
              <a:rPr sz="1400" dirty="0">
                <a:latin typeface="Arial"/>
                <a:cs typeface="Arial"/>
              </a:rPr>
              <a:t>les</a:t>
            </a:r>
            <a:r>
              <a:rPr sz="1400" spc="240" dirty="0">
                <a:latin typeface="Arial"/>
                <a:cs typeface="Arial"/>
              </a:rPr>
              <a:t> </a:t>
            </a:r>
            <a:r>
              <a:rPr sz="1400" dirty="0">
                <a:latin typeface="Arial"/>
                <a:cs typeface="Arial"/>
              </a:rPr>
              <a:t>trois</a:t>
            </a:r>
            <a:r>
              <a:rPr sz="1400" spc="254" dirty="0">
                <a:latin typeface="Arial"/>
                <a:cs typeface="Arial"/>
              </a:rPr>
              <a:t> </a:t>
            </a:r>
            <a:r>
              <a:rPr sz="1400" dirty="0">
                <a:latin typeface="Arial"/>
                <a:cs typeface="Arial"/>
              </a:rPr>
              <a:t>chantiers</a:t>
            </a:r>
            <a:r>
              <a:rPr sz="1400" spc="245" dirty="0">
                <a:latin typeface="Arial"/>
                <a:cs typeface="Arial"/>
              </a:rPr>
              <a:t> </a:t>
            </a:r>
            <a:r>
              <a:rPr sz="1400" dirty="0">
                <a:latin typeface="Arial"/>
                <a:cs typeface="Arial"/>
              </a:rPr>
              <a:t>présentés</a:t>
            </a:r>
            <a:r>
              <a:rPr sz="1400" spc="240" dirty="0">
                <a:latin typeface="Arial"/>
                <a:cs typeface="Arial"/>
              </a:rPr>
              <a:t> </a:t>
            </a:r>
            <a:r>
              <a:rPr sz="1400" dirty="0">
                <a:latin typeface="Arial"/>
                <a:cs typeface="Arial"/>
              </a:rPr>
              <a:t>dans</a:t>
            </a:r>
            <a:r>
              <a:rPr sz="1400" spc="245" dirty="0">
                <a:latin typeface="Arial"/>
                <a:cs typeface="Arial"/>
              </a:rPr>
              <a:t> </a:t>
            </a:r>
            <a:r>
              <a:rPr sz="1400" dirty="0">
                <a:latin typeface="Arial"/>
                <a:cs typeface="Arial"/>
              </a:rPr>
              <a:t>ce</a:t>
            </a:r>
            <a:r>
              <a:rPr sz="1400" spc="225" dirty="0">
                <a:latin typeface="Arial"/>
                <a:cs typeface="Arial"/>
              </a:rPr>
              <a:t> </a:t>
            </a:r>
            <a:r>
              <a:rPr sz="1400" dirty="0">
                <a:latin typeface="Arial"/>
                <a:cs typeface="Arial"/>
              </a:rPr>
              <a:t>dossier</a:t>
            </a:r>
            <a:r>
              <a:rPr sz="1400" spc="254" dirty="0">
                <a:latin typeface="Arial"/>
                <a:cs typeface="Arial"/>
              </a:rPr>
              <a:t> </a:t>
            </a:r>
            <a:r>
              <a:rPr sz="1400" dirty="0">
                <a:latin typeface="Arial"/>
                <a:cs typeface="Arial"/>
              </a:rPr>
              <a:t>soit</a:t>
            </a:r>
            <a:r>
              <a:rPr sz="1400" spc="250" dirty="0">
                <a:latin typeface="Arial"/>
                <a:cs typeface="Arial"/>
              </a:rPr>
              <a:t> </a:t>
            </a:r>
            <a:r>
              <a:rPr sz="1400" spc="-20" dirty="0">
                <a:latin typeface="Arial"/>
                <a:cs typeface="Arial"/>
              </a:rPr>
              <a:t>1060 </a:t>
            </a:r>
            <a:r>
              <a:rPr sz="1400" dirty="0">
                <a:latin typeface="Arial"/>
                <a:cs typeface="Arial"/>
              </a:rPr>
              <a:t>hommes</a:t>
            </a:r>
            <a:r>
              <a:rPr sz="1400" spc="-35" dirty="0">
                <a:latin typeface="Arial"/>
                <a:cs typeface="Arial"/>
              </a:rPr>
              <a:t> </a:t>
            </a:r>
            <a:r>
              <a:rPr sz="1400" dirty="0">
                <a:latin typeface="Arial"/>
                <a:cs typeface="Arial"/>
              </a:rPr>
              <a:t>/</a:t>
            </a:r>
            <a:r>
              <a:rPr sz="1400" spc="-10" dirty="0">
                <a:latin typeface="Arial"/>
                <a:cs typeface="Arial"/>
              </a:rPr>
              <a:t> </a:t>
            </a:r>
            <a:r>
              <a:rPr sz="1400" dirty="0">
                <a:latin typeface="Arial"/>
                <a:cs typeface="Arial"/>
              </a:rPr>
              <a:t>jour</a:t>
            </a:r>
            <a:r>
              <a:rPr sz="1400" spc="-15" dirty="0">
                <a:latin typeface="Arial"/>
                <a:cs typeface="Arial"/>
              </a:rPr>
              <a:t> </a:t>
            </a:r>
            <a:r>
              <a:rPr sz="1400" dirty="0">
                <a:latin typeface="Arial"/>
                <a:cs typeface="Arial"/>
              </a:rPr>
              <a:t>rémunérés</a:t>
            </a:r>
            <a:r>
              <a:rPr sz="1400" spc="-10" dirty="0">
                <a:latin typeface="Arial"/>
                <a:cs typeface="Arial"/>
              </a:rPr>
              <a:t> </a:t>
            </a:r>
            <a:r>
              <a:rPr sz="1400" dirty="0">
                <a:latin typeface="Arial"/>
                <a:cs typeface="Arial"/>
              </a:rPr>
              <a:t>par</a:t>
            </a:r>
            <a:r>
              <a:rPr sz="1400" spc="-15" dirty="0">
                <a:latin typeface="Arial"/>
                <a:cs typeface="Arial"/>
              </a:rPr>
              <a:t> </a:t>
            </a:r>
            <a:r>
              <a:rPr sz="1400" dirty="0">
                <a:latin typeface="Arial"/>
                <a:cs typeface="Arial"/>
              </a:rPr>
              <a:t>le</a:t>
            </a:r>
            <a:r>
              <a:rPr sz="1400" spc="-10" dirty="0">
                <a:latin typeface="Arial"/>
                <a:cs typeface="Arial"/>
              </a:rPr>
              <a:t> projet.</a:t>
            </a:r>
            <a:endParaRPr sz="1400" dirty="0">
              <a:latin typeface="Arial"/>
              <a:cs typeface="Arial"/>
            </a:endParaRPr>
          </a:p>
          <a:p>
            <a:pPr>
              <a:lnSpc>
                <a:spcPct val="100000"/>
              </a:lnSpc>
              <a:spcBef>
                <a:spcPts val="30"/>
              </a:spcBef>
            </a:pPr>
            <a:endParaRPr sz="1400" dirty="0">
              <a:latin typeface="Arial"/>
              <a:cs typeface="Arial"/>
            </a:endParaRPr>
          </a:p>
          <a:p>
            <a:pPr marL="12700" algn="just">
              <a:lnSpc>
                <a:spcPct val="100000"/>
              </a:lnSpc>
            </a:pPr>
            <a:r>
              <a:rPr sz="1400" dirty="0">
                <a:latin typeface="Arial"/>
                <a:cs typeface="Arial"/>
              </a:rPr>
              <a:t>La</a:t>
            </a:r>
            <a:r>
              <a:rPr sz="1400" spc="-25" dirty="0">
                <a:latin typeface="Arial"/>
                <a:cs typeface="Arial"/>
              </a:rPr>
              <a:t> </a:t>
            </a:r>
            <a:r>
              <a:rPr sz="1400" dirty="0">
                <a:latin typeface="Arial"/>
                <a:cs typeface="Arial"/>
              </a:rPr>
              <a:t>tête</a:t>
            </a:r>
            <a:r>
              <a:rPr sz="1400" spc="-15" dirty="0">
                <a:latin typeface="Arial"/>
                <a:cs typeface="Arial"/>
              </a:rPr>
              <a:t> </a:t>
            </a:r>
            <a:r>
              <a:rPr sz="1400" dirty="0">
                <a:latin typeface="Arial"/>
                <a:cs typeface="Arial"/>
              </a:rPr>
              <a:t>de</a:t>
            </a:r>
            <a:r>
              <a:rPr sz="1400" spc="-25" dirty="0">
                <a:latin typeface="Arial"/>
                <a:cs typeface="Arial"/>
              </a:rPr>
              <a:t> </a:t>
            </a:r>
            <a:r>
              <a:rPr sz="1400" dirty="0">
                <a:latin typeface="Arial"/>
                <a:cs typeface="Arial"/>
              </a:rPr>
              <a:t>la</a:t>
            </a:r>
            <a:r>
              <a:rPr sz="1400" spc="-15" dirty="0">
                <a:latin typeface="Arial"/>
                <a:cs typeface="Arial"/>
              </a:rPr>
              <a:t> </a:t>
            </a:r>
            <a:r>
              <a:rPr sz="1400" dirty="0">
                <a:latin typeface="Arial"/>
                <a:cs typeface="Arial"/>
              </a:rPr>
              <a:t>ravine</a:t>
            </a:r>
            <a:r>
              <a:rPr sz="1400" spc="-10" dirty="0">
                <a:latin typeface="Arial"/>
                <a:cs typeface="Arial"/>
              </a:rPr>
              <a:t> </a:t>
            </a:r>
            <a:r>
              <a:rPr sz="1400" dirty="0">
                <a:latin typeface="Arial"/>
                <a:cs typeface="Arial"/>
              </a:rPr>
              <a:t>Diable</a:t>
            </a:r>
            <a:r>
              <a:rPr sz="1400" spc="-15" dirty="0">
                <a:latin typeface="Arial"/>
                <a:cs typeface="Arial"/>
              </a:rPr>
              <a:t> </a:t>
            </a:r>
            <a:r>
              <a:rPr sz="1400" dirty="0">
                <a:latin typeface="Arial"/>
                <a:cs typeface="Arial"/>
              </a:rPr>
              <a:t>est</a:t>
            </a:r>
            <a:r>
              <a:rPr sz="1400" spc="-15" dirty="0">
                <a:latin typeface="Arial"/>
                <a:cs typeface="Arial"/>
              </a:rPr>
              <a:t> </a:t>
            </a:r>
            <a:r>
              <a:rPr sz="1400" dirty="0">
                <a:latin typeface="Arial"/>
                <a:cs typeface="Arial"/>
              </a:rPr>
              <a:t>aménagée</a:t>
            </a:r>
            <a:r>
              <a:rPr sz="1400" spc="-15" dirty="0">
                <a:latin typeface="Arial"/>
                <a:cs typeface="Arial"/>
              </a:rPr>
              <a:t> </a:t>
            </a:r>
            <a:r>
              <a:rPr sz="1400" dirty="0">
                <a:latin typeface="Arial"/>
                <a:cs typeface="Arial"/>
              </a:rPr>
              <a:t>par</a:t>
            </a:r>
            <a:r>
              <a:rPr sz="1400" spc="-10" dirty="0">
                <a:latin typeface="Arial"/>
                <a:cs typeface="Arial"/>
              </a:rPr>
              <a:t> </a:t>
            </a:r>
            <a:r>
              <a:rPr sz="1400" dirty="0">
                <a:latin typeface="Arial"/>
                <a:cs typeface="Arial"/>
              </a:rPr>
              <a:t>SOS</a:t>
            </a:r>
            <a:r>
              <a:rPr lang="fr-FR" sz="1400" spc="-10" dirty="0">
                <a:latin typeface="Arial"/>
                <a:cs typeface="Arial"/>
              </a:rPr>
              <a:t>-</a:t>
            </a:r>
            <a:r>
              <a:rPr sz="1400" dirty="0">
                <a:latin typeface="Arial"/>
                <a:cs typeface="Arial"/>
              </a:rPr>
              <a:t>ESF,</a:t>
            </a:r>
            <a:r>
              <a:rPr sz="1400" spc="-10" dirty="0">
                <a:latin typeface="Arial"/>
                <a:cs typeface="Arial"/>
              </a:rPr>
              <a:t> </a:t>
            </a:r>
            <a:r>
              <a:rPr sz="1400" dirty="0">
                <a:latin typeface="Arial"/>
                <a:cs typeface="Arial"/>
              </a:rPr>
              <a:t>de</a:t>
            </a:r>
            <a:r>
              <a:rPr sz="1400" spc="-25" dirty="0">
                <a:latin typeface="Arial"/>
                <a:cs typeface="Arial"/>
              </a:rPr>
              <a:t> </a:t>
            </a:r>
            <a:r>
              <a:rPr sz="1400" dirty="0">
                <a:latin typeface="Arial"/>
                <a:cs typeface="Arial"/>
              </a:rPr>
              <a:t>940m</a:t>
            </a:r>
            <a:r>
              <a:rPr sz="1400" spc="-20" dirty="0">
                <a:latin typeface="Arial"/>
                <a:cs typeface="Arial"/>
              </a:rPr>
              <a:t> </a:t>
            </a:r>
            <a:r>
              <a:rPr sz="1400" dirty="0">
                <a:latin typeface="Arial"/>
                <a:cs typeface="Arial"/>
              </a:rPr>
              <a:t>à</a:t>
            </a:r>
            <a:r>
              <a:rPr sz="1400" spc="-10" dirty="0">
                <a:latin typeface="Arial"/>
                <a:cs typeface="Arial"/>
              </a:rPr>
              <a:t> </a:t>
            </a:r>
            <a:r>
              <a:rPr sz="1400" dirty="0">
                <a:latin typeface="Arial"/>
                <a:cs typeface="Arial"/>
              </a:rPr>
              <a:t>1</a:t>
            </a:r>
            <a:r>
              <a:rPr sz="1400" spc="-25" dirty="0">
                <a:latin typeface="Arial"/>
                <a:cs typeface="Arial"/>
              </a:rPr>
              <a:t> </a:t>
            </a:r>
            <a:r>
              <a:rPr sz="1400" dirty="0">
                <a:latin typeface="Arial"/>
                <a:cs typeface="Arial"/>
              </a:rPr>
              <a:t>000</a:t>
            </a:r>
            <a:r>
              <a:rPr sz="1400" spc="-25" dirty="0">
                <a:latin typeface="Arial"/>
                <a:cs typeface="Arial"/>
              </a:rPr>
              <a:t> </a:t>
            </a:r>
            <a:r>
              <a:rPr sz="1400" dirty="0">
                <a:latin typeface="Arial"/>
                <a:cs typeface="Arial"/>
              </a:rPr>
              <a:t>m</a:t>
            </a:r>
            <a:r>
              <a:rPr sz="1400" spc="-15" dirty="0">
                <a:latin typeface="Arial"/>
                <a:cs typeface="Arial"/>
              </a:rPr>
              <a:t> </a:t>
            </a:r>
            <a:r>
              <a:rPr sz="1400" spc="-10" dirty="0">
                <a:latin typeface="Arial"/>
                <a:cs typeface="Arial"/>
              </a:rPr>
              <a:t>d’altitude.</a:t>
            </a:r>
            <a:endParaRPr sz="1400" dirty="0">
              <a:latin typeface="Arial"/>
              <a:cs typeface="Arial"/>
            </a:endParaRPr>
          </a:p>
          <a:p>
            <a:pPr>
              <a:lnSpc>
                <a:spcPct val="100000"/>
              </a:lnSpc>
              <a:spcBef>
                <a:spcPts val="10"/>
              </a:spcBef>
            </a:pPr>
            <a:endParaRPr sz="1400" dirty="0">
              <a:latin typeface="Arial"/>
              <a:cs typeface="Arial"/>
            </a:endParaRPr>
          </a:p>
          <a:p>
            <a:pPr marL="12700" algn="just">
              <a:lnSpc>
                <a:spcPct val="100000"/>
              </a:lnSpc>
            </a:pPr>
            <a:r>
              <a:rPr sz="1400" dirty="0">
                <a:latin typeface="Arial"/>
                <a:cs typeface="Arial"/>
              </a:rPr>
              <a:t>Il</a:t>
            </a:r>
            <a:r>
              <a:rPr sz="1400" spc="-20" dirty="0">
                <a:latin typeface="Arial"/>
                <a:cs typeface="Arial"/>
              </a:rPr>
              <a:t> </a:t>
            </a:r>
            <a:r>
              <a:rPr sz="1400" dirty="0">
                <a:latin typeface="Arial"/>
                <a:cs typeface="Arial"/>
              </a:rPr>
              <a:t>est</a:t>
            </a:r>
            <a:r>
              <a:rPr sz="1400" spc="-25" dirty="0">
                <a:latin typeface="Arial"/>
                <a:cs typeface="Arial"/>
              </a:rPr>
              <a:t> </a:t>
            </a:r>
            <a:r>
              <a:rPr sz="1400" dirty="0">
                <a:latin typeface="Arial"/>
                <a:cs typeface="Arial"/>
              </a:rPr>
              <a:t>prévu</a:t>
            </a:r>
            <a:r>
              <a:rPr sz="1400" spc="-15" dirty="0">
                <a:latin typeface="Arial"/>
                <a:cs typeface="Arial"/>
              </a:rPr>
              <a:t> </a:t>
            </a:r>
            <a:r>
              <a:rPr sz="1400" dirty="0">
                <a:latin typeface="Arial"/>
                <a:cs typeface="Arial"/>
              </a:rPr>
              <a:t>de</a:t>
            </a:r>
            <a:r>
              <a:rPr sz="1400" spc="-30" dirty="0">
                <a:latin typeface="Arial"/>
                <a:cs typeface="Arial"/>
              </a:rPr>
              <a:t> </a:t>
            </a:r>
            <a:r>
              <a:rPr sz="1400" dirty="0">
                <a:latin typeface="Arial"/>
                <a:cs typeface="Arial"/>
              </a:rPr>
              <a:t>végétaliser</a:t>
            </a:r>
            <a:r>
              <a:rPr sz="1400" spc="-15" dirty="0">
                <a:latin typeface="Arial"/>
                <a:cs typeface="Arial"/>
              </a:rPr>
              <a:t> </a:t>
            </a:r>
            <a:r>
              <a:rPr sz="1400" dirty="0">
                <a:latin typeface="Arial"/>
                <a:cs typeface="Arial"/>
              </a:rPr>
              <a:t>les</a:t>
            </a:r>
            <a:r>
              <a:rPr sz="1400" spc="-25" dirty="0">
                <a:latin typeface="Arial"/>
                <a:cs typeface="Arial"/>
              </a:rPr>
              <a:t> </a:t>
            </a:r>
            <a:r>
              <a:rPr sz="1400" dirty="0">
                <a:latin typeface="Arial"/>
                <a:cs typeface="Arial"/>
              </a:rPr>
              <a:t>sites</a:t>
            </a:r>
            <a:r>
              <a:rPr sz="1400" spc="-20" dirty="0">
                <a:latin typeface="Arial"/>
                <a:cs typeface="Arial"/>
              </a:rPr>
              <a:t> </a:t>
            </a:r>
            <a:r>
              <a:rPr sz="1400" dirty="0">
                <a:latin typeface="Arial"/>
                <a:cs typeface="Arial"/>
              </a:rPr>
              <a:t>S2</a:t>
            </a:r>
            <a:r>
              <a:rPr sz="1400" spc="-25" dirty="0">
                <a:latin typeface="Arial"/>
                <a:cs typeface="Arial"/>
              </a:rPr>
              <a:t> </a:t>
            </a:r>
            <a:r>
              <a:rPr sz="1400" dirty="0">
                <a:latin typeface="Arial"/>
                <a:cs typeface="Arial"/>
              </a:rPr>
              <a:t>et</a:t>
            </a:r>
            <a:r>
              <a:rPr sz="1400" spc="-25" dirty="0">
                <a:latin typeface="Arial"/>
                <a:cs typeface="Arial"/>
              </a:rPr>
              <a:t> </a:t>
            </a:r>
            <a:r>
              <a:rPr sz="1400" dirty="0">
                <a:latin typeface="Arial"/>
                <a:cs typeface="Arial"/>
              </a:rPr>
              <a:t>S4,</a:t>
            </a:r>
            <a:r>
              <a:rPr sz="1400" spc="-20" dirty="0">
                <a:latin typeface="Arial"/>
                <a:cs typeface="Arial"/>
              </a:rPr>
              <a:t> </a:t>
            </a:r>
            <a:r>
              <a:rPr sz="1400" dirty="0">
                <a:latin typeface="Arial"/>
                <a:cs typeface="Arial"/>
              </a:rPr>
              <a:t>aménagements</a:t>
            </a:r>
            <a:r>
              <a:rPr sz="1400" spc="-30" dirty="0">
                <a:latin typeface="Arial"/>
                <a:cs typeface="Arial"/>
              </a:rPr>
              <a:t> </a:t>
            </a:r>
            <a:r>
              <a:rPr sz="1400" dirty="0">
                <a:latin typeface="Arial"/>
                <a:cs typeface="Arial"/>
              </a:rPr>
              <a:t>programmés</a:t>
            </a:r>
            <a:r>
              <a:rPr sz="1400" spc="-35" dirty="0">
                <a:latin typeface="Arial"/>
                <a:cs typeface="Arial"/>
              </a:rPr>
              <a:t> </a:t>
            </a:r>
            <a:r>
              <a:rPr sz="1400" dirty="0">
                <a:latin typeface="Arial"/>
                <a:cs typeface="Arial"/>
              </a:rPr>
              <a:t>en</a:t>
            </a:r>
            <a:r>
              <a:rPr sz="1400" spc="-20" dirty="0">
                <a:latin typeface="Arial"/>
                <a:cs typeface="Arial"/>
              </a:rPr>
              <a:t> </a:t>
            </a:r>
            <a:r>
              <a:rPr sz="1400" dirty="0">
                <a:latin typeface="Arial"/>
                <a:cs typeface="Arial"/>
              </a:rPr>
              <a:t>2014</a:t>
            </a:r>
            <a:r>
              <a:rPr sz="1400" spc="-20" dirty="0">
                <a:latin typeface="Arial"/>
                <a:cs typeface="Arial"/>
              </a:rPr>
              <a:t> </a:t>
            </a:r>
            <a:r>
              <a:rPr sz="1400" dirty="0">
                <a:latin typeface="Arial"/>
                <a:cs typeface="Arial"/>
              </a:rPr>
              <a:t>et</a:t>
            </a:r>
            <a:r>
              <a:rPr sz="1400" spc="-5" dirty="0">
                <a:latin typeface="Arial"/>
                <a:cs typeface="Arial"/>
              </a:rPr>
              <a:t> </a:t>
            </a:r>
            <a:r>
              <a:rPr sz="1400" spc="-10" dirty="0">
                <a:latin typeface="Arial"/>
                <a:cs typeface="Arial"/>
              </a:rPr>
              <a:t>2015.</a:t>
            </a:r>
            <a:endParaRPr sz="1400" dirty="0">
              <a:latin typeface="Arial"/>
              <a:cs typeface="Arial"/>
            </a:endParaRPr>
          </a:p>
          <a:p>
            <a:pPr>
              <a:lnSpc>
                <a:spcPct val="100000"/>
              </a:lnSpc>
              <a:spcBef>
                <a:spcPts val="15"/>
              </a:spcBef>
            </a:pPr>
            <a:endParaRPr sz="1400" dirty="0">
              <a:latin typeface="Arial"/>
              <a:cs typeface="Arial"/>
            </a:endParaRPr>
          </a:p>
          <a:p>
            <a:pPr marL="12700" marR="8255" algn="just">
              <a:lnSpc>
                <a:spcPts val="1270"/>
              </a:lnSpc>
              <a:spcBef>
                <a:spcPts val="5"/>
              </a:spcBef>
            </a:pPr>
            <a:r>
              <a:rPr sz="1400" dirty="0">
                <a:latin typeface="Arial"/>
                <a:cs typeface="Arial"/>
              </a:rPr>
              <a:t>SB1</a:t>
            </a:r>
            <a:r>
              <a:rPr lang="fr-FR" sz="1400" dirty="0">
                <a:latin typeface="Arial"/>
                <a:cs typeface="Arial"/>
              </a:rPr>
              <a:t> Diable</a:t>
            </a:r>
            <a:r>
              <a:rPr sz="1400" dirty="0">
                <a:latin typeface="Arial"/>
                <a:cs typeface="Arial"/>
              </a:rPr>
              <a:t>,</a:t>
            </a:r>
            <a:r>
              <a:rPr sz="1400" spc="20" dirty="0">
                <a:latin typeface="Arial"/>
                <a:cs typeface="Arial"/>
              </a:rPr>
              <a:t> </a:t>
            </a:r>
            <a:r>
              <a:rPr sz="1400" dirty="0">
                <a:latin typeface="Arial"/>
                <a:cs typeface="Arial"/>
              </a:rPr>
              <a:t>SB3</a:t>
            </a:r>
            <a:r>
              <a:rPr sz="1400" spc="15" dirty="0">
                <a:latin typeface="Arial"/>
                <a:cs typeface="Arial"/>
              </a:rPr>
              <a:t> </a:t>
            </a:r>
            <a:r>
              <a:rPr lang="fr-FR" sz="1400" spc="15" dirty="0">
                <a:latin typeface="Arial"/>
                <a:cs typeface="Arial"/>
              </a:rPr>
              <a:t>Diable </a:t>
            </a:r>
            <a:r>
              <a:rPr sz="1400" dirty="0">
                <a:latin typeface="Arial"/>
                <a:cs typeface="Arial"/>
              </a:rPr>
              <a:t>et</a:t>
            </a:r>
            <a:r>
              <a:rPr sz="1400" spc="20" dirty="0">
                <a:latin typeface="Arial"/>
                <a:cs typeface="Arial"/>
              </a:rPr>
              <a:t> </a:t>
            </a:r>
            <a:r>
              <a:rPr sz="1400" dirty="0">
                <a:latin typeface="Arial"/>
                <a:cs typeface="Arial"/>
              </a:rPr>
              <a:t>SB5</a:t>
            </a:r>
            <a:r>
              <a:rPr sz="1400" spc="20" dirty="0">
                <a:latin typeface="Arial"/>
                <a:cs typeface="Arial"/>
              </a:rPr>
              <a:t> </a:t>
            </a:r>
            <a:r>
              <a:rPr lang="fr-FR" sz="1400" spc="20" dirty="0">
                <a:latin typeface="Arial"/>
                <a:cs typeface="Arial"/>
              </a:rPr>
              <a:t>Diable </a:t>
            </a:r>
            <a:r>
              <a:rPr sz="1400" dirty="0" err="1">
                <a:latin typeface="Arial"/>
                <a:cs typeface="Arial"/>
              </a:rPr>
              <a:t>comportent</a:t>
            </a:r>
            <a:r>
              <a:rPr sz="1400" spc="35" dirty="0">
                <a:latin typeface="Arial"/>
                <a:cs typeface="Arial"/>
              </a:rPr>
              <a:t> </a:t>
            </a:r>
            <a:r>
              <a:rPr sz="1400" dirty="0">
                <a:latin typeface="Arial"/>
                <a:cs typeface="Arial"/>
              </a:rPr>
              <a:t>3</a:t>
            </a:r>
            <a:r>
              <a:rPr sz="1400" spc="20" dirty="0">
                <a:latin typeface="Arial"/>
                <a:cs typeface="Arial"/>
              </a:rPr>
              <a:t> </a:t>
            </a:r>
            <a:r>
              <a:rPr sz="1400" dirty="0">
                <a:latin typeface="Arial"/>
                <a:cs typeface="Arial"/>
              </a:rPr>
              <a:t>bassins</a:t>
            </a:r>
            <a:r>
              <a:rPr sz="1400" spc="20" dirty="0">
                <a:latin typeface="Arial"/>
                <a:cs typeface="Arial"/>
              </a:rPr>
              <a:t> </a:t>
            </a:r>
            <a:r>
              <a:rPr sz="1400" dirty="0">
                <a:latin typeface="Arial"/>
                <a:cs typeface="Arial"/>
              </a:rPr>
              <a:t>qui</a:t>
            </a:r>
            <a:r>
              <a:rPr sz="1400" spc="15" dirty="0">
                <a:latin typeface="Arial"/>
                <a:cs typeface="Arial"/>
              </a:rPr>
              <a:t> </a:t>
            </a:r>
            <a:r>
              <a:rPr sz="1400" dirty="0">
                <a:latin typeface="Arial"/>
                <a:cs typeface="Arial"/>
              </a:rPr>
              <a:t>ont</a:t>
            </a:r>
            <a:r>
              <a:rPr sz="1400" spc="30" dirty="0">
                <a:latin typeface="Arial"/>
                <a:cs typeface="Arial"/>
              </a:rPr>
              <a:t> </a:t>
            </a:r>
            <a:r>
              <a:rPr sz="1400" dirty="0">
                <a:latin typeface="Arial"/>
                <a:cs typeface="Arial"/>
              </a:rPr>
              <a:t>au</a:t>
            </a:r>
            <a:r>
              <a:rPr sz="1400" spc="15" dirty="0">
                <a:latin typeface="Arial"/>
                <a:cs typeface="Arial"/>
              </a:rPr>
              <a:t> </a:t>
            </a:r>
            <a:r>
              <a:rPr sz="1400" dirty="0">
                <a:latin typeface="Arial"/>
                <a:cs typeface="Arial"/>
              </a:rPr>
              <a:t>total</a:t>
            </a:r>
            <a:r>
              <a:rPr sz="1400" spc="15" dirty="0">
                <a:latin typeface="Arial"/>
                <a:cs typeface="Arial"/>
              </a:rPr>
              <a:t> </a:t>
            </a:r>
            <a:r>
              <a:rPr sz="1400" dirty="0">
                <a:latin typeface="Arial"/>
                <a:cs typeface="Arial"/>
              </a:rPr>
              <a:t>une</a:t>
            </a:r>
            <a:r>
              <a:rPr sz="1400" spc="15" dirty="0">
                <a:latin typeface="Arial"/>
                <a:cs typeface="Arial"/>
              </a:rPr>
              <a:t> </a:t>
            </a:r>
            <a:r>
              <a:rPr sz="1400" dirty="0">
                <a:latin typeface="Arial"/>
                <a:cs typeface="Arial"/>
              </a:rPr>
              <a:t>capacité</a:t>
            </a:r>
            <a:r>
              <a:rPr sz="1400" spc="20" dirty="0">
                <a:latin typeface="Arial"/>
                <a:cs typeface="Arial"/>
              </a:rPr>
              <a:t> </a:t>
            </a:r>
            <a:r>
              <a:rPr sz="1400" dirty="0">
                <a:latin typeface="Arial"/>
                <a:cs typeface="Arial"/>
              </a:rPr>
              <a:t>de</a:t>
            </a:r>
            <a:r>
              <a:rPr sz="1400" spc="15" dirty="0">
                <a:latin typeface="Arial"/>
                <a:cs typeface="Arial"/>
              </a:rPr>
              <a:t> </a:t>
            </a:r>
            <a:r>
              <a:rPr sz="1400" dirty="0">
                <a:latin typeface="Arial"/>
                <a:cs typeface="Arial"/>
              </a:rPr>
              <a:t>stockage</a:t>
            </a:r>
            <a:r>
              <a:rPr sz="1400" spc="15" dirty="0">
                <a:latin typeface="Arial"/>
                <a:cs typeface="Arial"/>
              </a:rPr>
              <a:t> </a:t>
            </a:r>
            <a:r>
              <a:rPr sz="1400" dirty="0">
                <a:latin typeface="Arial"/>
                <a:cs typeface="Arial"/>
              </a:rPr>
              <a:t>de</a:t>
            </a:r>
            <a:r>
              <a:rPr sz="1400" spc="25" dirty="0">
                <a:latin typeface="Arial"/>
                <a:cs typeface="Arial"/>
              </a:rPr>
              <a:t> </a:t>
            </a:r>
            <a:r>
              <a:rPr sz="1400" b="1" dirty="0">
                <a:latin typeface="Arial"/>
                <a:cs typeface="Arial"/>
              </a:rPr>
              <a:t>184</a:t>
            </a:r>
            <a:r>
              <a:rPr sz="1400" b="1" spc="10" dirty="0">
                <a:latin typeface="Arial"/>
                <a:cs typeface="Arial"/>
              </a:rPr>
              <a:t> </a:t>
            </a:r>
            <a:r>
              <a:rPr sz="1400" b="1" spc="-25" dirty="0">
                <a:latin typeface="Arial"/>
                <a:cs typeface="Arial"/>
              </a:rPr>
              <a:t>m3 </a:t>
            </a:r>
            <a:r>
              <a:rPr sz="1400" b="1" dirty="0">
                <a:latin typeface="Arial"/>
                <a:cs typeface="Arial"/>
              </a:rPr>
              <a:t>ou</a:t>
            </a:r>
            <a:r>
              <a:rPr sz="1400" b="1" spc="-20" dirty="0">
                <a:latin typeface="Arial"/>
                <a:cs typeface="Arial"/>
              </a:rPr>
              <a:t> </a:t>
            </a:r>
            <a:r>
              <a:rPr sz="1400" b="1" dirty="0">
                <a:latin typeface="Arial"/>
                <a:cs typeface="Arial"/>
              </a:rPr>
              <a:t>48</a:t>
            </a:r>
            <a:r>
              <a:rPr sz="1400" b="1" spc="-25" dirty="0">
                <a:latin typeface="Arial"/>
                <a:cs typeface="Arial"/>
              </a:rPr>
              <a:t> </a:t>
            </a:r>
            <a:r>
              <a:rPr sz="1400" b="1" dirty="0">
                <a:latin typeface="Arial"/>
                <a:cs typeface="Arial"/>
              </a:rPr>
              <a:t>677</a:t>
            </a:r>
            <a:r>
              <a:rPr sz="1400" b="1" spc="-30" dirty="0">
                <a:latin typeface="Arial"/>
                <a:cs typeface="Arial"/>
              </a:rPr>
              <a:t> </a:t>
            </a:r>
            <a:r>
              <a:rPr sz="1400" b="1" dirty="0">
                <a:latin typeface="Arial"/>
                <a:cs typeface="Arial"/>
              </a:rPr>
              <a:t>gal</a:t>
            </a:r>
            <a:r>
              <a:rPr sz="1400" b="1" spc="15" dirty="0">
                <a:latin typeface="Arial"/>
                <a:cs typeface="Arial"/>
              </a:rPr>
              <a:t> </a:t>
            </a:r>
            <a:r>
              <a:rPr sz="1400" dirty="0">
                <a:latin typeface="Arial"/>
                <a:cs typeface="Arial"/>
              </a:rPr>
              <a:t>par</a:t>
            </a:r>
            <a:r>
              <a:rPr sz="1400" spc="-10" dirty="0">
                <a:latin typeface="Arial"/>
                <a:cs typeface="Arial"/>
              </a:rPr>
              <a:t> </a:t>
            </a:r>
            <a:r>
              <a:rPr sz="1400" dirty="0">
                <a:latin typeface="Arial"/>
                <a:cs typeface="Arial"/>
              </a:rPr>
              <a:t>épisode</a:t>
            </a:r>
            <a:r>
              <a:rPr sz="1400" spc="-20" dirty="0">
                <a:latin typeface="Arial"/>
                <a:cs typeface="Arial"/>
              </a:rPr>
              <a:t> </a:t>
            </a:r>
            <a:r>
              <a:rPr sz="1400" dirty="0">
                <a:latin typeface="Arial"/>
                <a:cs typeface="Arial"/>
              </a:rPr>
              <a:t>pluvieux.</a:t>
            </a:r>
            <a:r>
              <a:rPr sz="1400" spc="-5" dirty="0">
                <a:latin typeface="Arial"/>
                <a:cs typeface="Arial"/>
              </a:rPr>
              <a:t> </a:t>
            </a:r>
            <a:r>
              <a:rPr sz="1400" dirty="0">
                <a:latin typeface="Arial"/>
                <a:cs typeface="Arial"/>
              </a:rPr>
              <a:t>La</a:t>
            </a:r>
            <a:r>
              <a:rPr sz="1400" spc="-30" dirty="0">
                <a:latin typeface="Arial"/>
                <a:cs typeface="Arial"/>
              </a:rPr>
              <a:t> </a:t>
            </a:r>
            <a:r>
              <a:rPr sz="1400" dirty="0">
                <a:latin typeface="Arial"/>
                <a:cs typeface="Arial"/>
              </a:rPr>
              <a:t>pluviométrie</a:t>
            </a:r>
            <a:r>
              <a:rPr sz="1400" spc="-20" dirty="0">
                <a:latin typeface="Arial"/>
                <a:cs typeface="Arial"/>
              </a:rPr>
              <a:t> </a:t>
            </a:r>
            <a:r>
              <a:rPr sz="1400" dirty="0">
                <a:latin typeface="Arial"/>
                <a:cs typeface="Arial"/>
              </a:rPr>
              <a:t>dans</a:t>
            </a:r>
            <a:r>
              <a:rPr sz="1400" spc="-20" dirty="0">
                <a:latin typeface="Arial"/>
                <a:cs typeface="Arial"/>
              </a:rPr>
              <a:t> </a:t>
            </a:r>
            <a:r>
              <a:rPr sz="1400" dirty="0">
                <a:latin typeface="Arial"/>
                <a:cs typeface="Arial"/>
              </a:rPr>
              <a:t>la</a:t>
            </a:r>
            <a:r>
              <a:rPr sz="1400" spc="-15" dirty="0">
                <a:latin typeface="Arial"/>
                <a:cs typeface="Arial"/>
              </a:rPr>
              <a:t> </a:t>
            </a:r>
            <a:r>
              <a:rPr sz="1400" dirty="0">
                <a:latin typeface="Arial"/>
                <a:cs typeface="Arial"/>
              </a:rPr>
              <a:t>zone</a:t>
            </a:r>
            <a:r>
              <a:rPr sz="1400" spc="-30" dirty="0">
                <a:latin typeface="Arial"/>
                <a:cs typeface="Arial"/>
              </a:rPr>
              <a:t> </a:t>
            </a:r>
            <a:r>
              <a:rPr sz="1400" dirty="0">
                <a:latin typeface="Arial"/>
                <a:cs typeface="Arial"/>
              </a:rPr>
              <a:t>est</a:t>
            </a:r>
            <a:r>
              <a:rPr sz="1400" spc="-5" dirty="0">
                <a:latin typeface="Arial"/>
                <a:cs typeface="Arial"/>
              </a:rPr>
              <a:t> </a:t>
            </a:r>
            <a:r>
              <a:rPr sz="1400" dirty="0">
                <a:latin typeface="Arial"/>
                <a:cs typeface="Arial"/>
              </a:rPr>
              <a:t>de</a:t>
            </a:r>
            <a:r>
              <a:rPr sz="1400" spc="-30" dirty="0">
                <a:latin typeface="Arial"/>
                <a:cs typeface="Arial"/>
              </a:rPr>
              <a:t> </a:t>
            </a:r>
            <a:r>
              <a:rPr sz="1400" dirty="0">
                <a:latin typeface="Arial"/>
                <a:cs typeface="Arial"/>
              </a:rPr>
              <a:t>2000</a:t>
            </a:r>
            <a:r>
              <a:rPr sz="1400" spc="-20" dirty="0">
                <a:latin typeface="Arial"/>
                <a:cs typeface="Arial"/>
              </a:rPr>
              <a:t> </a:t>
            </a:r>
            <a:r>
              <a:rPr sz="1400" dirty="0">
                <a:latin typeface="Arial"/>
                <a:cs typeface="Arial"/>
              </a:rPr>
              <a:t>mm</a:t>
            </a:r>
            <a:r>
              <a:rPr sz="1400" spc="-15" dirty="0">
                <a:latin typeface="Arial"/>
                <a:cs typeface="Arial"/>
              </a:rPr>
              <a:t> </a:t>
            </a:r>
            <a:r>
              <a:rPr sz="1400" dirty="0">
                <a:latin typeface="Arial"/>
                <a:cs typeface="Arial"/>
              </a:rPr>
              <a:t>par</a:t>
            </a:r>
            <a:r>
              <a:rPr sz="1400" spc="-10" dirty="0">
                <a:latin typeface="Arial"/>
                <a:cs typeface="Arial"/>
              </a:rPr>
              <a:t> </a:t>
            </a:r>
            <a:r>
              <a:rPr sz="1400" spc="-25" dirty="0">
                <a:latin typeface="Arial"/>
                <a:cs typeface="Arial"/>
              </a:rPr>
              <a:t>an.</a:t>
            </a:r>
            <a:endParaRPr sz="1400" dirty="0">
              <a:latin typeface="Arial"/>
              <a:cs typeface="Arial"/>
            </a:endParaRPr>
          </a:p>
          <a:p>
            <a:pPr marL="12700" algn="just">
              <a:lnSpc>
                <a:spcPts val="1205"/>
              </a:lnSpc>
            </a:pPr>
            <a:r>
              <a:rPr sz="1400" dirty="0">
                <a:latin typeface="Arial"/>
                <a:cs typeface="Arial"/>
              </a:rPr>
              <a:t>Cette</a:t>
            </a:r>
            <a:r>
              <a:rPr sz="1400" spc="-35" dirty="0">
                <a:latin typeface="Arial"/>
                <a:cs typeface="Arial"/>
              </a:rPr>
              <a:t> </a:t>
            </a:r>
            <a:r>
              <a:rPr sz="1400" dirty="0">
                <a:latin typeface="Arial"/>
                <a:cs typeface="Arial"/>
              </a:rPr>
              <a:t>eau</a:t>
            </a:r>
            <a:r>
              <a:rPr sz="1400" spc="-30" dirty="0">
                <a:latin typeface="Arial"/>
                <a:cs typeface="Arial"/>
              </a:rPr>
              <a:t> </a:t>
            </a:r>
            <a:r>
              <a:rPr sz="1400" dirty="0">
                <a:latin typeface="Arial"/>
                <a:cs typeface="Arial"/>
              </a:rPr>
              <a:t>est</a:t>
            </a:r>
            <a:r>
              <a:rPr sz="1400" spc="-10" dirty="0">
                <a:latin typeface="Arial"/>
                <a:cs typeface="Arial"/>
              </a:rPr>
              <a:t> </a:t>
            </a:r>
            <a:r>
              <a:rPr sz="1400" dirty="0" err="1">
                <a:latin typeface="Arial"/>
                <a:cs typeface="Arial"/>
              </a:rPr>
              <a:t>utilisée</a:t>
            </a:r>
            <a:r>
              <a:rPr sz="1400" spc="-10" dirty="0">
                <a:latin typeface="Arial"/>
                <a:cs typeface="Arial"/>
              </a:rPr>
              <a:t> </a:t>
            </a:r>
            <a:r>
              <a:rPr sz="1400" spc="-50" dirty="0">
                <a:latin typeface="Arial"/>
                <a:cs typeface="Arial"/>
              </a:rPr>
              <a:t>:</a:t>
            </a:r>
            <a:endParaRPr lang="fr-FR" sz="1400" spc="-50" dirty="0">
              <a:latin typeface="Arial"/>
              <a:cs typeface="Arial"/>
            </a:endParaRPr>
          </a:p>
          <a:p>
            <a:pPr marL="12700" algn="just">
              <a:lnSpc>
                <a:spcPts val="1205"/>
              </a:lnSpc>
            </a:pPr>
            <a:endParaRPr sz="1400" dirty="0">
              <a:latin typeface="Arial"/>
              <a:cs typeface="Arial"/>
            </a:endParaRPr>
          </a:p>
          <a:p>
            <a:pPr marL="469265" indent="-227965" algn="just">
              <a:lnSpc>
                <a:spcPts val="1265"/>
              </a:lnSpc>
              <a:buChar char="-"/>
              <a:tabLst>
                <a:tab pos="469265" algn="l"/>
              </a:tabLst>
            </a:pPr>
            <a:r>
              <a:rPr sz="1400" dirty="0">
                <a:latin typeface="Arial"/>
                <a:cs typeface="Arial"/>
              </a:rPr>
              <a:t>pour</a:t>
            </a:r>
            <a:r>
              <a:rPr sz="1400" spc="-20" dirty="0">
                <a:latin typeface="Arial"/>
                <a:cs typeface="Arial"/>
              </a:rPr>
              <a:t> </a:t>
            </a:r>
            <a:r>
              <a:rPr sz="1400" dirty="0">
                <a:latin typeface="Arial"/>
                <a:cs typeface="Arial"/>
              </a:rPr>
              <a:t>l’abreuvement</a:t>
            </a:r>
            <a:r>
              <a:rPr sz="1400" spc="-15" dirty="0">
                <a:latin typeface="Arial"/>
                <a:cs typeface="Arial"/>
              </a:rPr>
              <a:t> </a:t>
            </a:r>
            <a:r>
              <a:rPr sz="1400" dirty="0">
                <a:latin typeface="Arial"/>
                <a:cs typeface="Arial"/>
              </a:rPr>
              <a:t>du</a:t>
            </a:r>
            <a:r>
              <a:rPr sz="1400" spc="-10" dirty="0">
                <a:latin typeface="Arial"/>
                <a:cs typeface="Arial"/>
              </a:rPr>
              <a:t> </a:t>
            </a:r>
            <a:r>
              <a:rPr sz="1400" dirty="0">
                <a:latin typeface="Arial"/>
                <a:cs typeface="Arial"/>
              </a:rPr>
              <a:t>bétail, qui</a:t>
            </a:r>
            <a:r>
              <a:rPr sz="1400" spc="-20" dirty="0">
                <a:latin typeface="Arial"/>
                <a:cs typeface="Arial"/>
              </a:rPr>
              <a:t> </a:t>
            </a:r>
            <a:r>
              <a:rPr sz="1400" spc="-10" dirty="0">
                <a:latin typeface="Arial"/>
                <a:cs typeface="Arial"/>
              </a:rPr>
              <a:t>traditionnellement </a:t>
            </a:r>
            <a:r>
              <a:rPr sz="1400" dirty="0">
                <a:latin typeface="Arial"/>
                <a:cs typeface="Arial"/>
              </a:rPr>
              <a:t>pâture</a:t>
            </a:r>
            <a:r>
              <a:rPr sz="1400" spc="-20" dirty="0">
                <a:latin typeface="Arial"/>
                <a:cs typeface="Arial"/>
              </a:rPr>
              <a:t> </a:t>
            </a:r>
            <a:r>
              <a:rPr sz="1400" dirty="0">
                <a:latin typeface="Arial"/>
                <a:cs typeface="Arial"/>
              </a:rPr>
              <a:t>sur</a:t>
            </a:r>
            <a:r>
              <a:rPr sz="1400" spc="-15" dirty="0">
                <a:latin typeface="Arial"/>
                <a:cs typeface="Arial"/>
              </a:rPr>
              <a:t> </a:t>
            </a:r>
            <a:r>
              <a:rPr sz="1400" dirty="0">
                <a:latin typeface="Arial"/>
                <a:cs typeface="Arial"/>
              </a:rPr>
              <a:t>le</a:t>
            </a:r>
            <a:r>
              <a:rPr sz="1400" spc="-20" dirty="0">
                <a:latin typeface="Arial"/>
                <a:cs typeface="Arial"/>
              </a:rPr>
              <a:t> </a:t>
            </a:r>
            <a:r>
              <a:rPr sz="1400" dirty="0">
                <a:latin typeface="Arial"/>
                <a:cs typeface="Arial"/>
              </a:rPr>
              <a:t>terroir</a:t>
            </a:r>
            <a:r>
              <a:rPr sz="1400" spc="10" dirty="0">
                <a:latin typeface="Arial"/>
                <a:cs typeface="Arial"/>
              </a:rPr>
              <a:t> </a:t>
            </a:r>
            <a:r>
              <a:rPr sz="1400" dirty="0">
                <a:latin typeface="Arial"/>
                <a:cs typeface="Arial"/>
              </a:rPr>
              <a:t>de</a:t>
            </a:r>
            <a:r>
              <a:rPr sz="1400" spc="-20" dirty="0">
                <a:latin typeface="Arial"/>
                <a:cs typeface="Arial"/>
              </a:rPr>
              <a:t> </a:t>
            </a:r>
            <a:r>
              <a:rPr sz="1400" spc="-10" dirty="0">
                <a:latin typeface="Arial"/>
                <a:cs typeface="Arial"/>
              </a:rPr>
              <a:t>Banac,</a:t>
            </a:r>
            <a:endParaRPr sz="1400" dirty="0">
              <a:latin typeface="Arial"/>
              <a:cs typeface="Arial"/>
            </a:endParaRPr>
          </a:p>
          <a:p>
            <a:pPr marL="469265" marR="5080" indent="-228600" algn="just">
              <a:lnSpc>
                <a:spcPct val="95900"/>
              </a:lnSpc>
              <a:spcBef>
                <a:spcPts val="20"/>
              </a:spcBef>
              <a:buChar char="-"/>
              <a:tabLst>
                <a:tab pos="469265" algn="l"/>
              </a:tabLst>
            </a:pPr>
            <a:r>
              <a:rPr sz="1400" dirty="0">
                <a:latin typeface="Arial"/>
                <a:cs typeface="Arial"/>
              </a:rPr>
              <a:t>pour</a:t>
            </a:r>
            <a:r>
              <a:rPr sz="1400" spc="210" dirty="0">
                <a:latin typeface="Arial"/>
                <a:cs typeface="Arial"/>
              </a:rPr>
              <a:t> </a:t>
            </a:r>
            <a:r>
              <a:rPr sz="1400" dirty="0">
                <a:latin typeface="Arial"/>
                <a:cs typeface="Arial"/>
              </a:rPr>
              <a:t>les</a:t>
            </a:r>
            <a:r>
              <a:rPr sz="1400" spc="215" dirty="0">
                <a:latin typeface="Arial"/>
                <a:cs typeface="Arial"/>
              </a:rPr>
              <a:t> </a:t>
            </a:r>
            <a:r>
              <a:rPr sz="1400" dirty="0">
                <a:latin typeface="Arial"/>
                <a:cs typeface="Arial"/>
              </a:rPr>
              <a:t>usages</a:t>
            </a:r>
            <a:r>
              <a:rPr sz="1400" spc="215" dirty="0">
                <a:latin typeface="Arial"/>
                <a:cs typeface="Arial"/>
              </a:rPr>
              <a:t> </a:t>
            </a:r>
            <a:r>
              <a:rPr sz="1400" dirty="0">
                <a:latin typeface="Arial"/>
                <a:cs typeface="Arial"/>
              </a:rPr>
              <a:t>domestiques</a:t>
            </a:r>
            <a:r>
              <a:rPr sz="1400" spc="225" dirty="0">
                <a:latin typeface="Arial"/>
                <a:cs typeface="Arial"/>
              </a:rPr>
              <a:t> </a:t>
            </a:r>
            <a:r>
              <a:rPr sz="1400" dirty="0">
                <a:latin typeface="Arial"/>
                <a:cs typeface="Arial"/>
              </a:rPr>
              <a:t>des</a:t>
            </a:r>
            <a:r>
              <a:rPr sz="1400" spc="220" dirty="0">
                <a:latin typeface="Arial"/>
                <a:cs typeface="Arial"/>
              </a:rPr>
              <a:t> </a:t>
            </a:r>
            <a:r>
              <a:rPr sz="1400" dirty="0">
                <a:latin typeface="Arial"/>
                <a:cs typeface="Arial"/>
              </a:rPr>
              <a:t>habitants</a:t>
            </a:r>
            <a:r>
              <a:rPr sz="1400" spc="215" dirty="0">
                <a:latin typeface="Arial"/>
                <a:cs typeface="Arial"/>
              </a:rPr>
              <a:t> </a:t>
            </a:r>
            <a:r>
              <a:rPr sz="1400" dirty="0">
                <a:latin typeface="Arial"/>
                <a:cs typeface="Arial"/>
              </a:rPr>
              <a:t>de</a:t>
            </a:r>
            <a:r>
              <a:rPr sz="1400" spc="200" dirty="0">
                <a:latin typeface="Arial"/>
                <a:cs typeface="Arial"/>
              </a:rPr>
              <a:t> </a:t>
            </a:r>
            <a:r>
              <a:rPr sz="1400" dirty="0">
                <a:latin typeface="Arial"/>
                <a:cs typeface="Arial"/>
              </a:rPr>
              <a:t>Perrien,</a:t>
            </a:r>
            <a:r>
              <a:rPr sz="1400" spc="220" dirty="0">
                <a:latin typeface="Arial"/>
                <a:cs typeface="Arial"/>
              </a:rPr>
              <a:t> </a:t>
            </a:r>
            <a:r>
              <a:rPr sz="1400" dirty="0">
                <a:latin typeface="Arial"/>
                <a:cs typeface="Arial"/>
              </a:rPr>
              <a:t>à</a:t>
            </a:r>
            <a:r>
              <a:rPr sz="1400" spc="210" dirty="0">
                <a:latin typeface="Arial"/>
                <a:cs typeface="Arial"/>
              </a:rPr>
              <a:t> </a:t>
            </a:r>
            <a:r>
              <a:rPr sz="1400" dirty="0">
                <a:latin typeface="Arial"/>
                <a:cs typeface="Arial"/>
              </a:rPr>
              <a:t>l’exclusion</a:t>
            </a:r>
            <a:r>
              <a:rPr sz="1400" spc="215" dirty="0">
                <a:latin typeface="Arial"/>
                <a:cs typeface="Arial"/>
              </a:rPr>
              <a:t> </a:t>
            </a:r>
            <a:r>
              <a:rPr sz="1400" dirty="0">
                <a:latin typeface="Arial"/>
                <a:cs typeface="Arial"/>
              </a:rPr>
              <a:t>de</a:t>
            </a:r>
            <a:r>
              <a:rPr sz="1400" spc="215" dirty="0">
                <a:latin typeface="Arial"/>
                <a:cs typeface="Arial"/>
              </a:rPr>
              <a:t> </a:t>
            </a:r>
            <a:r>
              <a:rPr sz="1400" dirty="0">
                <a:latin typeface="Arial"/>
                <a:cs typeface="Arial"/>
              </a:rPr>
              <a:t>l’eau</a:t>
            </a:r>
            <a:r>
              <a:rPr sz="1400" spc="220" dirty="0">
                <a:latin typeface="Arial"/>
                <a:cs typeface="Arial"/>
              </a:rPr>
              <a:t> </a:t>
            </a:r>
            <a:r>
              <a:rPr sz="1400" spc="-25" dirty="0">
                <a:latin typeface="Arial"/>
                <a:cs typeface="Arial"/>
              </a:rPr>
              <a:t>de </a:t>
            </a:r>
            <a:r>
              <a:rPr sz="1400" dirty="0">
                <a:latin typeface="Arial"/>
                <a:cs typeface="Arial"/>
              </a:rPr>
              <a:t>boisson</a:t>
            </a:r>
            <a:r>
              <a:rPr sz="1400" spc="495" dirty="0">
                <a:latin typeface="Arial"/>
                <a:cs typeface="Arial"/>
              </a:rPr>
              <a:t> </a:t>
            </a:r>
            <a:r>
              <a:rPr sz="1400" dirty="0">
                <a:latin typeface="Arial"/>
                <a:cs typeface="Arial"/>
              </a:rPr>
              <a:t>procurée</a:t>
            </a:r>
            <a:r>
              <a:rPr sz="1400" spc="495" dirty="0">
                <a:latin typeface="Arial"/>
                <a:cs typeface="Arial"/>
              </a:rPr>
              <a:t> </a:t>
            </a:r>
            <a:r>
              <a:rPr sz="1400" dirty="0">
                <a:latin typeface="Arial"/>
                <a:cs typeface="Arial"/>
              </a:rPr>
              <a:t>par</a:t>
            </a:r>
            <a:r>
              <a:rPr sz="1400" spc="484" dirty="0">
                <a:latin typeface="Arial"/>
                <a:cs typeface="Arial"/>
              </a:rPr>
              <a:t> </a:t>
            </a:r>
            <a:r>
              <a:rPr sz="1400" dirty="0">
                <a:latin typeface="Arial"/>
                <a:cs typeface="Arial"/>
              </a:rPr>
              <a:t>les</a:t>
            </a:r>
            <a:r>
              <a:rPr sz="1400" spc="95" dirty="0">
                <a:latin typeface="Arial"/>
                <a:cs typeface="Arial"/>
              </a:rPr>
              <a:t>  </a:t>
            </a:r>
            <a:r>
              <a:rPr sz="1400" dirty="0">
                <a:latin typeface="Arial"/>
                <a:cs typeface="Arial"/>
              </a:rPr>
              <a:t>citernes</a:t>
            </a:r>
            <a:r>
              <a:rPr sz="1400" spc="495" dirty="0">
                <a:latin typeface="Arial"/>
                <a:cs typeface="Arial"/>
              </a:rPr>
              <a:t> </a:t>
            </a:r>
            <a:r>
              <a:rPr sz="1400" dirty="0">
                <a:latin typeface="Arial"/>
                <a:cs typeface="Arial"/>
              </a:rPr>
              <a:t>familiales</a:t>
            </a:r>
            <a:r>
              <a:rPr sz="1400" spc="100" dirty="0">
                <a:latin typeface="Arial"/>
                <a:cs typeface="Arial"/>
              </a:rPr>
              <a:t>  </a:t>
            </a:r>
            <a:r>
              <a:rPr sz="1400" dirty="0">
                <a:latin typeface="Arial"/>
                <a:cs typeface="Arial"/>
              </a:rPr>
              <a:t>implantées</a:t>
            </a:r>
            <a:r>
              <a:rPr sz="1400" spc="100" dirty="0">
                <a:latin typeface="Arial"/>
                <a:cs typeface="Arial"/>
              </a:rPr>
              <a:t>  </a:t>
            </a:r>
            <a:r>
              <a:rPr sz="1400" dirty="0">
                <a:latin typeface="Arial"/>
                <a:cs typeface="Arial"/>
              </a:rPr>
              <a:t>depuis</a:t>
            </a:r>
            <a:r>
              <a:rPr sz="1400" spc="100" dirty="0">
                <a:latin typeface="Arial"/>
                <a:cs typeface="Arial"/>
              </a:rPr>
              <a:t>  </a:t>
            </a:r>
            <a:r>
              <a:rPr sz="1400" dirty="0">
                <a:latin typeface="Arial"/>
                <a:cs typeface="Arial"/>
              </a:rPr>
              <a:t>une</a:t>
            </a:r>
            <a:r>
              <a:rPr sz="1400" spc="95" dirty="0">
                <a:latin typeface="Arial"/>
                <a:cs typeface="Arial"/>
              </a:rPr>
              <a:t>  </a:t>
            </a:r>
            <a:r>
              <a:rPr sz="1400" spc="-10" dirty="0">
                <a:latin typeface="Arial"/>
                <a:cs typeface="Arial"/>
              </a:rPr>
              <a:t>trentaine d’années,</a:t>
            </a:r>
            <a:endParaRPr sz="1400" dirty="0">
              <a:latin typeface="Arial"/>
              <a:cs typeface="Arial"/>
            </a:endParaRPr>
          </a:p>
          <a:p>
            <a:pPr marL="469265" indent="-227965" algn="just">
              <a:lnSpc>
                <a:spcPts val="1260"/>
              </a:lnSpc>
              <a:buChar char="-"/>
              <a:tabLst>
                <a:tab pos="469265" algn="l"/>
              </a:tabLst>
            </a:pPr>
            <a:r>
              <a:rPr sz="1400" dirty="0">
                <a:latin typeface="Arial"/>
                <a:cs typeface="Arial"/>
              </a:rPr>
              <a:t>pour</a:t>
            </a:r>
            <a:r>
              <a:rPr sz="1400" spc="-30" dirty="0">
                <a:latin typeface="Arial"/>
                <a:cs typeface="Arial"/>
              </a:rPr>
              <a:t> </a:t>
            </a:r>
            <a:r>
              <a:rPr sz="1400" dirty="0">
                <a:latin typeface="Arial"/>
                <a:cs typeface="Arial"/>
              </a:rPr>
              <a:t>l’arrosage</a:t>
            </a:r>
            <a:r>
              <a:rPr sz="1400" spc="-25" dirty="0">
                <a:latin typeface="Arial"/>
                <a:cs typeface="Arial"/>
              </a:rPr>
              <a:t> </a:t>
            </a:r>
            <a:r>
              <a:rPr sz="1400" dirty="0">
                <a:latin typeface="Arial"/>
                <a:cs typeface="Arial"/>
              </a:rPr>
              <a:t>des</a:t>
            </a:r>
            <a:r>
              <a:rPr sz="1400" spc="-30" dirty="0">
                <a:latin typeface="Arial"/>
                <a:cs typeface="Arial"/>
              </a:rPr>
              <a:t> </a:t>
            </a:r>
            <a:r>
              <a:rPr sz="1400" dirty="0">
                <a:latin typeface="Arial"/>
                <a:cs typeface="Arial"/>
              </a:rPr>
              <a:t>pépinières</a:t>
            </a:r>
            <a:r>
              <a:rPr sz="1400" spc="-15" dirty="0">
                <a:latin typeface="Arial"/>
                <a:cs typeface="Arial"/>
              </a:rPr>
              <a:t> </a:t>
            </a:r>
            <a:r>
              <a:rPr sz="1400" dirty="0">
                <a:latin typeface="Arial"/>
                <a:cs typeface="Arial"/>
              </a:rPr>
              <a:t>maraîchères</a:t>
            </a:r>
            <a:r>
              <a:rPr sz="1400" spc="-30" dirty="0">
                <a:latin typeface="Arial"/>
                <a:cs typeface="Arial"/>
              </a:rPr>
              <a:t> </a:t>
            </a:r>
            <a:r>
              <a:rPr sz="1400" dirty="0">
                <a:latin typeface="Arial"/>
                <a:cs typeface="Arial"/>
              </a:rPr>
              <a:t>encore</a:t>
            </a:r>
            <a:r>
              <a:rPr sz="1400" spc="-20" dirty="0">
                <a:latin typeface="Arial"/>
                <a:cs typeface="Arial"/>
              </a:rPr>
              <a:t> </a:t>
            </a:r>
            <a:r>
              <a:rPr sz="1400" dirty="0">
                <a:latin typeface="Arial"/>
                <a:cs typeface="Arial"/>
              </a:rPr>
              <a:t>peu</a:t>
            </a:r>
            <a:r>
              <a:rPr sz="1400" spc="-30" dirty="0">
                <a:latin typeface="Arial"/>
                <a:cs typeface="Arial"/>
              </a:rPr>
              <a:t> </a:t>
            </a:r>
            <a:r>
              <a:rPr sz="1400" dirty="0">
                <a:latin typeface="Arial"/>
                <a:cs typeface="Arial"/>
              </a:rPr>
              <a:t>nombreuses</a:t>
            </a:r>
            <a:r>
              <a:rPr sz="1400" spc="-10" dirty="0">
                <a:latin typeface="Arial"/>
                <a:cs typeface="Arial"/>
              </a:rPr>
              <a:t> </a:t>
            </a:r>
            <a:r>
              <a:rPr sz="1400" dirty="0">
                <a:latin typeface="Arial"/>
                <a:cs typeface="Arial"/>
              </a:rPr>
              <a:t>près</a:t>
            </a:r>
            <a:r>
              <a:rPr sz="1400" spc="-40" dirty="0">
                <a:latin typeface="Arial"/>
                <a:cs typeface="Arial"/>
              </a:rPr>
              <a:t> </a:t>
            </a:r>
            <a:r>
              <a:rPr sz="1400" dirty="0">
                <a:latin typeface="Arial"/>
                <a:cs typeface="Arial"/>
              </a:rPr>
              <a:t>de</a:t>
            </a:r>
            <a:r>
              <a:rPr sz="1400" spc="-20" dirty="0">
                <a:latin typeface="Arial"/>
                <a:cs typeface="Arial"/>
              </a:rPr>
              <a:t> </a:t>
            </a:r>
            <a:r>
              <a:rPr sz="1400" dirty="0">
                <a:latin typeface="Arial"/>
                <a:cs typeface="Arial"/>
              </a:rPr>
              <a:t>ce</a:t>
            </a:r>
            <a:r>
              <a:rPr sz="1400" spc="-15" dirty="0">
                <a:latin typeface="Arial"/>
                <a:cs typeface="Arial"/>
              </a:rPr>
              <a:t> </a:t>
            </a:r>
            <a:r>
              <a:rPr sz="1400" spc="-10" dirty="0">
                <a:latin typeface="Arial"/>
                <a:cs typeface="Arial"/>
              </a:rPr>
              <a:t>site.</a:t>
            </a:r>
            <a:endParaRPr sz="1400" dirty="0">
              <a:latin typeface="Arial"/>
              <a:cs typeface="Arial"/>
            </a:endParaRPr>
          </a:p>
          <a:p>
            <a:pPr>
              <a:lnSpc>
                <a:spcPct val="100000"/>
              </a:lnSpc>
              <a:spcBef>
                <a:spcPts val="35"/>
              </a:spcBef>
              <a:buFont typeface="Arial"/>
              <a:buChar char="-"/>
            </a:pPr>
            <a:endParaRPr sz="1400" dirty="0">
              <a:latin typeface="Arial"/>
              <a:cs typeface="Arial"/>
            </a:endParaRPr>
          </a:p>
          <a:p>
            <a:pPr marL="12700" marR="5080" algn="just">
              <a:lnSpc>
                <a:spcPts val="1270"/>
              </a:lnSpc>
            </a:pPr>
            <a:r>
              <a:rPr sz="1400" dirty="0">
                <a:latin typeface="Arial"/>
                <a:cs typeface="Arial"/>
              </a:rPr>
              <a:t>Les</a:t>
            </a:r>
            <a:r>
              <a:rPr sz="1400" spc="-10" dirty="0">
                <a:latin typeface="Arial"/>
                <a:cs typeface="Arial"/>
              </a:rPr>
              <a:t> </a:t>
            </a:r>
            <a:r>
              <a:rPr sz="1400" dirty="0">
                <a:latin typeface="Arial"/>
                <a:cs typeface="Arial"/>
              </a:rPr>
              <a:t>ouvrages</a:t>
            </a:r>
            <a:r>
              <a:rPr sz="1400" spc="-15" dirty="0">
                <a:latin typeface="Arial"/>
                <a:cs typeface="Arial"/>
              </a:rPr>
              <a:t> </a:t>
            </a:r>
            <a:r>
              <a:rPr sz="1400" dirty="0">
                <a:latin typeface="Arial"/>
                <a:cs typeface="Arial"/>
              </a:rPr>
              <a:t>SB3</a:t>
            </a:r>
            <a:r>
              <a:rPr sz="1400" spc="5" dirty="0">
                <a:latin typeface="Arial"/>
                <a:cs typeface="Arial"/>
              </a:rPr>
              <a:t> </a:t>
            </a:r>
            <a:r>
              <a:rPr sz="1400" dirty="0">
                <a:latin typeface="Arial"/>
                <a:cs typeface="Arial"/>
              </a:rPr>
              <a:t>et</a:t>
            </a:r>
            <a:r>
              <a:rPr sz="1400" spc="5" dirty="0">
                <a:latin typeface="Arial"/>
                <a:cs typeface="Arial"/>
              </a:rPr>
              <a:t> </a:t>
            </a:r>
            <a:r>
              <a:rPr sz="1400" dirty="0">
                <a:latin typeface="Arial"/>
                <a:cs typeface="Arial"/>
              </a:rPr>
              <a:t>SB5</a:t>
            </a:r>
            <a:r>
              <a:rPr sz="1400" spc="10" dirty="0">
                <a:latin typeface="Arial"/>
                <a:cs typeface="Arial"/>
              </a:rPr>
              <a:t> </a:t>
            </a:r>
            <a:r>
              <a:rPr sz="1400" dirty="0">
                <a:latin typeface="Arial"/>
                <a:cs typeface="Arial"/>
              </a:rPr>
              <a:t>ont été également aménagés pour</a:t>
            </a:r>
            <a:r>
              <a:rPr sz="1400" spc="-5" dirty="0">
                <a:latin typeface="Arial"/>
                <a:cs typeface="Arial"/>
              </a:rPr>
              <a:t> </a:t>
            </a:r>
            <a:r>
              <a:rPr sz="1400" dirty="0">
                <a:latin typeface="Arial"/>
                <a:cs typeface="Arial"/>
              </a:rPr>
              <a:t>faciliter</a:t>
            </a:r>
            <a:r>
              <a:rPr sz="1400" spc="-5" dirty="0">
                <a:latin typeface="Arial"/>
                <a:cs typeface="Arial"/>
              </a:rPr>
              <a:t> </a:t>
            </a:r>
            <a:r>
              <a:rPr sz="1400" dirty="0">
                <a:latin typeface="Arial"/>
                <a:cs typeface="Arial"/>
              </a:rPr>
              <a:t>le</a:t>
            </a:r>
            <a:r>
              <a:rPr sz="1400" spc="-10" dirty="0">
                <a:latin typeface="Arial"/>
                <a:cs typeface="Arial"/>
              </a:rPr>
              <a:t> </a:t>
            </a:r>
            <a:r>
              <a:rPr sz="1400" dirty="0">
                <a:latin typeface="Arial"/>
                <a:cs typeface="Arial"/>
              </a:rPr>
              <a:t>franchissement de</a:t>
            </a:r>
            <a:r>
              <a:rPr sz="1400" spc="-10" dirty="0">
                <a:latin typeface="Arial"/>
                <a:cs typeface="Arial"/>
              </a:rPr>
              <a:t> </a:t>
            </a:r>
            <a:r>
              <a:rPr sz="1400" spc="-25" dirty="0">
                <a:latin typeface="Arial"/>
                <a:cs typeface="Arial"/>
              </a:rPr>
              <a:t>la </a:t>
            </a:r>
            <a:r>
              <a:rPr sz="1400" dirty="0">
                <a:latin typeface="Arial"/>
                <a:cs typeface="Arial"/>
              </a:rPr>
              <a:t>ravine</a:t>
            </a:r>
            <a:r>
              <a:rPr sz="1400" spc="-25" dirty="0">
                <a:latin typeface="Arial"/>
                <a:cs typeface="Arial"/>
              </a:rPr>
              <a:t> </a:t>
            </a:r>
            <a:r>
              <a:rPr sz="1400" dirty="0">
                <a:latin typeface="Arial"/>
                <a:cs typeface="Arial"/>
              </a:rPr>
              <a:t>par</a:t>
            </a:r>
            <a:r>
              <a:rPr sz="1400" spc="-30" dirty="0">
                <a:latin typeface="Arial"/>
                <a:cs typeface="Arial"/>
              </a:rPr>
              <a:t> </a:t>
            </a:r>
            <a:r>
              <a:rPr sz="1400" dirty="0">
                <a:latin typeface="Arial"/>
                <a:cs typeface="Arial"/>
              </a:rPr>
              <a:t>les</a:t>
            </a:r>
            <a:r>
              <a:rPr sz="1400" spc="-20" dirty="0">
                <a:latin typeface="Arial"/>
                <a:cs typeface="Arial"/>
              </a:rPr>
              <a:t> </a:t>
            </a:r>
            <a:r>
              <a:rPr sz="1400" dirty="0">
                <a:latin typeface="Arial"/>
                <a:cs typeface="Arial"/>
              </a:rPr>
              <a:t>agriculteurs</a:t>
            </a:r>
            <a:r>
              <a:rPr sz="1400" spc="-20" dirty="0">
                <a:latin typeface="Arial"/>
                <a:cs typeface="Arial"/>
              </a:rPr>
              <a:t> </a:t>
            </a:r>
            <a:r>
              <a:rPr sz="1400" dirty="0">
                <a:latin typeface="Arial"/>
                <a:cs typeface="Arial"/>
              </a:rPr>
              <a:t>et</a:t>
            </a:r>
            <a:r>
              <a:rPr sz="1400" spc="-30" dirty="0">
                <a:latin typeface="Arial"/>
                <a:cs typeface="Arial"/>
              </a:rPr>
              <a:t> </a:t>
            </a:r>
            <a:r>
              <a:rPr sz="1400" dirty="0">
                <a:latin typeface="Arial"/>
                <a:cs typeface="Arial"/>
              </a:rPr>
              <a:t>leur</a:t>
            </a:r>
            <a:r>
              <a:rPr sz="1400" spc="-15" dirty="0">
                <a:latin typeface="Arial"/>
                <a:cs typeface="Arial"/>
              </a:rPr>
              <a:t> </a:t>
            </a:r>
            <a:r>
              <a:rPr sz="1400" spc="-10" dirty="0">
                <a:latin typeface="Arial"/>
                <a:cs typeface="Arial"/>
              </a:rPr>
              <a:t>bétail.</a:t>
            </a:r>
            <a:endParaRPr sz="1400" dirty="0">
              <a:latin typeface="Arial"/>
              <a:cs typeface="Arial"/>
            </a:endParaRPr>
          </a:p>
          <a:p>
            <a:pPr>
              <a:lnSpc>
                <a:spcPct val="100000"/>
              </a:lnSpc>
              <a:spcBef>
                <a:spcPts val="15"/>
              </a:spcBef>
            </a:pPr>
            <a:endParaRPr sz="1400" dirty="0">
              <a:latin typeface="Arial"/>
              <a:cs typeface="Arial"/>
            </a:endParaRPr>
          </a:p>
          <a:p>
            <a:pPr marL="12700" marR="5080" algn="just">
              <a:lnSpc>
                <a:spcPct val="95900"/>
              </a:lnSpc>
            </a:pPr>
            <a:r>
              <a:rPr sz="1400" dirty="0">
                <a:latin typeface="Arial"/>
                <a:cs typeface="Arial"/>
              </a:rPr>
              <a:t>La</a:t>
            </a:r>
            <a:r>
              <a:rPr sz="1400" spc="310" dirty="0">
                <a:latin typeface="Arial"/>
                <a:cs typeface="Arial"/>
              </a:rPr>
              <a:t> </a:t>
            </a:r>
            <a:r>
              <a:rPr sz="1400" dirty="0">
                <a:latin typeface="Arial"/>
                <a:cs typeface="Arial"/>
              </a:rPr>
              <a:t>tête</a:t>
            </a:r>
            <a:r>
              <a:rPr sz="1400" spc="315" dirty="0">
                <a:latin typeface="Arial"/>
                <a:cs typeface="Arial"/>
              </a:rPr>
              <a:t> </a:t>
            </a:r>
            <a:r>
              <a:rPr sz="1400" dirty="0">
                <a:latin typeface="Arial"/>
                <a:cs typeface="Arial"/>
              </a:rPr>
              <a:t>de</a:t>
            </a:r>
            <a:r>
              <a:rPr sz="1400" spc="315" dirty="0">
                <a:latin typeface="Arial"/>
                <a:cs typeface="Arial"/>
              </a:rPr>
              <a:t> </a:t>
            </a:r>
            <a:r>
              <a:rPr sz="1400" dirty="0">
                <a:latin typeface="Arial"/>
                <a:cs typeface="Arial"/>
              </a:rPr>
              <a:t>ravine</a:t>
            </a:r>
            <a:r>
              <a:rPr sz="1400" spc="315" dirty="0">
                <a:latin typeface="Arial"/>
                <a:cs typeface="Arial"/>
              </a:rPr>
              <a:t> </a:t>
            </a:r>
            <a:r>
              <a:rPr sz="1400" dirty="0">
                <a:latin typeface="Arial"/>
                <a:cs typeface="Arial"/>
              </a:rPr>
              <a:t>aménagée</a:t>
            </a:r>
            <a:r>
              <a:rPr sz="1400" spc="330" dirty="0">
                <a:latin typeface="Arial"/>
                <a:cs typeface="Arial"/>
              </a:rPr>
              <a:t> </a:t>
            </a:r>
            <a:r>
              <a:rPr sz="1400" dirty="0">
                <a:latin typeface="Arial"/>
                <a:cs typeface="Arial"/>
              </a:rPr>
              <a:t>pourra</a:t>
            </a:r>
            <a:r>
              <a:rPr sz="1400" spc="315" dirty="0">
                <a:latin typeface="Arial"/>
                <a:cs typeface="Arial"/>
              </a:rPr>
              <a:t> </a:t>
            </a:r>
            <a:r>
              <a:rPr sz="1400" dirty="0">
                <a:latin typeface="Arial"/>
                <a:cs typeface="Arial"/>
              </a:rPr>
              <a:t>servir</a:t>
            </a:r>
            <a:r>
              <a:rPr sz="1400" spc="330" dirty="0">
                <a:latin typeface="Arial"/>
                <a:cs typeface="Arial"/>
              </a:rPr>
              <a:t> </a:t>
            </a:r>
            <a:r>
              <a:rPr sz="1400" dirty="0">
                <a:latin typeface="Arial"/>
                <a:cs typeface="Arial"/>
              </a:rPr>
              <a:t>de</a:t>
            </a:r>
            <a:r>
              <a:rPr sz="1400" spc="315" dirty="0">
                <a:latin typeface="Arial"/>
                <a:cs typeface="Arial"/>
              </a:rPr>
              <a:t> </a:t>
            </a:r>
            <a:r>
              <a:rPr sz="1400" dirty="0">
                <a:latin typeface="Arial"/>
                <a:cs typeface="Arial"/>
              </a:rPr>
              <a:t>support</a:t>
            </a:r>
            <a:r>
              <a:rPr sz="1400" spc="325" dirty="0">
                <a:latin typeface="Arial"/>
                <a:cs typeface="Arial"/>
              </a:rPr>
              <a:t> </a:t>
            </a:r>
            <a:r>
              <a:rPr sz="1400" dirty="0">
                <a:latin typeface="Arial"/>
                <a:cs typeface="Arial"/>
              </a:rPr>
              <a:t>pédagogique</a:t>
            </a:r>
            <a:r>
              <a:rPr sz="1400" spc="310" dirty="0">
                <a:latin typeface="Arial"/>
                <a:cs typeface="Arial"/>
              </a:rPr>
              <a:t> </a:t>
            </a:r>
            <a:r>
              <a:rPr sz="1400" dirty="0">
                <a:latin typeface="Arial"/>
                <a:cs typeface="Arial"/>
              </a:rPr>
              <a:t>pour</a:t>
            </a:r>
            <a:r>
              <a:rPr sz="1400" spc="335" dirty="0">
                <a:latin typeface="Arial"/>
                <a:cs typeface="Arial"/>
              </a:rPr>
              <a:t> </a:t>
            </a:r>
            <a:r>
              <a:rPr sz="1400" dirty="0">
                <a:latin typeface="Arial"/>
                <a:cs typeface="Arial"/>
              </a:rPr>
              <a:t>des</a:t>
            </a:r>
            <a:r>
              <a:rPr sz="1400" spc="320" dirty="0">
                <a:latin typeface="Arial"/>
                <a:cs typeface="Arial"/>
              </a:rPr>
              <a:t> </a:t>
            </a:r>
            <a:r>
              <a:rPr sz="1400" spc="-10" dirty="0">
                <a:latin typeface="Arial"/>
                <a:cs typeface="Arial"/>
              </a:rPr>
              <a:t>groupes </a:t>
            </a:r>
            <a:r>
              <a:rPr sz="1400" dirty="0">
                <a:latin typeface="Arial"/>
                <a:cs typeface="Arial"/>
              </a:rPr>
              <a:t>accueillis</a:t>
            </a:r>
            <a:r>
              <a:rPr sz="1400" spc="215" dirty="0">
                <a:latin typeface="Arial"/>
                <a:cs typeface="Arial"/>
              </a:rPr>
              <a:t> </a:t>
            </a:r>
            <a:r>
              <a:rPr sz="1400" dirty="0">
                <a:latin typeface="Arial"/>
                <a:cs typeface="Arial"/>
              </a:rPr>
              <a:t>en</a:t>
            </a:r>
            <a:r>
              <a:rPr sz="1400" spc="215" dirty="0">
                <a:latin typeface="Arial"/>
                <a:cs typeface="Arial"/>
              </a:rPr>
              <a:t> </a:t>
            </a:r>
            <a:r>
              <a:rPr sz="1400" dirty="0">
                <a:latin typeface="Arial"/>
                <a:cs typeface="Arial"/>
              </a:rPr>
              <a:t>formation</a:t>
            </a:r>
            <a:r>
              <a:rPr sz="1400" spc="204" dirty="0">
                <a:latin typeface="Arial"/>
                <a:cs typeface="Arial"/>
              </a:rPr>
              <a:t> </a:t>
            </a:r>
            <a:r>
              <a:rPr sz="1400" dirty="0">
                <a:latin typeface="Arial"/>
                <a:cs typeface="Arial"/>
              </a:rPr>
              <a:t>par</a:t>
            </a:r>
            <a:r>
              <a:rPr sz="1400" spc="220" dirty="0">
                <a:latin typeface="Arial"/>
                <a:cs typeface="Arial"/>
              </a:rPr>
              <a:t> </a:t>
            </a:r>
            <a:r>
              <a:rPr sz="1400" dirty="0">
                <a:latin typeface="Arial"/>
                <a:cs typeface="Arial"/>
              </a:rPr>
              <a:t>le</a:t>
            </a:r>
            <a:r>
              <a:rPr sz="1400" spc="220" dirty="0">
                <a:latin typeface="Arial"/>
                <a:cs typeface="Arial"/>
              </a:rPr>
              <a:t> </a:t>
            </a:r>
            <a:r>
              <a:rPr sz="1400" dirty="0">
                <a:latin typeface="Arial"/>
                <a:cs typeface="Arial"/>
              </a:rPr>
              <a:t>Centre</a:t>
            </a:r>
            <a:r>
              <a:rPr sz="1400" spc="204" dirty="0">
                <a:latin typeface="Arial"/>
                <a:cs typeface="Arial"/>
              </a:rPr>
              <a:t> </a:t>
            </a:r>
            <a:r>
              <a:rPr sz="1400" dirty="0">
                <a:latin typeface="Arial"/>
                <a:cs typeface="Arial"/>
              </a:rPr>
              <a:t>de</a:t>
            </a:r>
            <a:r>
              <a:rPr sz="1400" spc="235" dirty="0">
                <a:latin typeface="Arial"/>
                <a:cs typeface="Arial"/>
              </a:rPr>
              <a:t> </a:t>
            </a:r>
            <a:r>
              <a:rPr sz="1400" dirty="0">
                <a:latin typeface="Arial"/>
                <a:cs typeface="Arial"/>
              </a:rPr>
              <a:t>Salagnac.</a:t>
            </a:r>
            <a:r>
              <a:rPr sz="1400" spc="220" dirty="0">
                <a:latin typeface="Arial"/>
                <a:cs typeface="Arial"/>
              </a:rPr>
              <a:t> </a:t>
            </a:r>
            <a:r>
              <a:rPr sz="1400" dirty="0">
                <a:latin typeface="Arial"/>
                <a:cs typeface="Arial"/>
              </a:rPr>
              <a:t>Pendant</a:t>
            </a:r>
            <a:r>
              <a:rPr sz="1400" spc="215" dirty="0">
                <a:latin typeface="Arial"/>
                <a:cs typeface="Arial"/>
              </a:rPr>
              <a:t> </a:t>
            </a:r>
            <a:r>
              <a:rPr sz="1400" dirty="0">
                <a:latin typeface="Arial"/>
                <a:cs typeface="Arial"/>
              </a:rPr>
              <a:t>les</a:t>
            </a:r>
            <a:r>
              <a:rPr sz="1400" spc="215" dirty="0">
                <a:latin typeface="Arial"/>
                <a:cs typeface="Arial"/>
              </a:rPr>
              <a:t> </a:t>
            </a:r>
            <a:r>
              <a:rPr sz="1400" dirty="0">
                <a:latin typeface="Arial"/>
                <a:cs typeface="Arial"/>
              </a:rPr>
              <a:t>cycles</a:t>
            </a:r>
            <a:r>
              <a:rPr sz="1400" spc="220" dirty="0">
                <a:latin typeface="Arial"/>
                <a:cs typeface="Arial"/>
              </a:rPr>
              <a:t> </a:t>
            </a:r>
            <a:r>
              <a:rPr sz="1400" dirty="0">
                <a:latin typeface="Arial"/>
                <a:cs typeface="Arial"/>
              </a:rPr>
              <a:t>de</a:t>
            </a:r>
            <a:r>
              <a:rPr sz="1400" spc="215" dirty="0">
                <a:latin typeface="Arial"/>
                <a:cs typeface="Arial"/>
              </a:rPr>
              <a:t> </a:t>
            </a:r>
            <a:r>
              <a:rPr sz="1400" dirty="0">
                <a:latin typeface="Arial"/>
                <a:cs typeface="Arial"/>
              </a:rPr>
              <a:t>formation,</a:t>
            </a:r>
            <a:r>
              <a:rPr sz="1400" spc="225" dirty="0">
                <a:latin typeface="Arial"/>
                <a:cs typeface="Arial"/>
              </a:rPr>
              <a:t> </a:t>
            </a:r>
            <a:r>
              <a:rPr sz="1400" spc="-25" dirty="0">
                <a:latin typeface="Arial"/>
                <a:cs typeface="Arial"/>
              </a:rPr>
              <a:t>les </a:t>
            </a:r>
            <a:r>
              <a:rPr sz="1400" dirty="0">
                <a:latin typeface="Arial"/>
                <a:cs typeface="Arial"/>
              </a:rPr>
              <a:t>aménagements</a:t>
            </a:r>
            <a:r>
              <a:rPr sz="1400" spc="-45" dirty="0">
                <a:latin typeface="Arial"/>
                <a:cs typeface="Arial"/>
              </a:rPr>
              <a:t> </a:t>
            </a:r>
            <a:r>
              <a:rPr sz="1400" dirty="0">
                <a:latin typeface="Arial"/>
                <a:cs typeface="Arial"/>
              </a:rPr>
              <a:t>dans</a:t>
            </a:r>
            <a:r>
              <a:rPr sz="1400" spc="-35" dirty="0">
                <a:latin typeface="Arial"/>
                <a:cs typeface="Arial"/>
              </a:rPr>
              <a:t> </a:t>
            </a:r>
            <a:r>
              <a:rPr sz="1400" dirty="0">
                <a:latin typeface="Arial"/>
                <a:cs typeface="Arial"/>
              </a:rPr>
              <a:t>la</a:t>
            </a:r>
            <a:r>
              <a:rPr sz="1400" spc="-45" dirty="0">
                <a:latin typeface="Arial"/>
                <a:cs typeface="Arial"/>
              </a:rPr>
              <a:t> </a:t>
            </a:r>
            <a:r>
              <a:rPr sz="1400" dirty="0">
                <a:latin typeface="Arial"/>
                <a:cs typeface="Arial"/>
              </a:rPr>
              <a:t>ravine</a:t>
            </a:r>
            <a:r>
              <a:rPr sz="1400" spc="-35" dirty="0">
                <a:latin typeface="Arial"/>
                <a:cs typeface="Arial"/>
              </a:rPr>
              <a:t> </a:t>
            </a:r>
            <a:r>
              <a:rPr sz="1400" dirty="0">
                <a:latin typeface="Arial"/>
                <a:cs typeface="Arial"/>
              </a:rPr>
              <a:t>Diable</a:t>
            </a:r>
            <a:r>
              <a:rPr sz="1400" spc="-35" dirty="0">
                <a:latin typeface="Arial"/>
                <a:cs typeface="Arial"/>
              </a:rPr>
              <a:t> </a:t>
            </a:r>
            <a:r>
              <a:rPr sz="1400" dirty="0">
                <a:latin typeface="Arial"/>
                <a:cs typeface="Arial"/>
              </a:rPr>
              <a:t>permettront</a:t>
            </a:r>
            <a:r>
              <a:rPr sz="1400" spc="-40" dirty="0">
                <a:latin typeface="Arial"/>
                <a:cs typeface="Arial"/>
              </a:rPr>
              <a:t> </a:t>
            </a:r>
            <a:r>
              <a:rPr sz="1400" dirty="0">
                <a:latin typeface="Arial"/>
                <a:cs typeface="Arial"/>
              </a:rPr>
              <a:t>d’observer</a:t>
            </a:r>
            <a:r>
              <a:rPr sz="1400" spc="-30" dirty="0">
                <a:latin typeface="Arial"/>
                <a:cs typeface="Arial"/>
              </a:rPr>
              <a:t> </a:t>
            </a:r>
            <a:r>
              <a:rPr sz="1400" spc="-50" dirty="0">
                <a:latin typeface="Arial"/>
                <a:cs typeface="Arial"/>
              </a:rPr>
              <a:t>:</a:t>
            </a:r>
            <a:endParaRPr sz="1400" dirty="0">
              <a:latin typeface="Arial"/>
              <a:cs typeface="Arial"/>
            </a:endParaRPr>
          </a:p>
          <a:p>
            <a:pPr>
              <a:lnSpc>
                <a:spcPct val="100000"/>
              </a:lnSpc>
              <a:spcBef>
                <a:spcPts val="5"/>
              </a:spcBef>
            </a:pPr>
            <a:endParaRPr sz="1400" dirty="0">
              <a:latin typeface="Arial"/>
              <a:cs typeface="Arial"/>
            </a:endParaRPr>
          </a:p>
          <a:p>
            <a:pPr marL="469265" indent="-227965">
              <a:lnSpc>
                <a:spcPts val="1290"/>
              </a:lnSpc>
              <a:buChar char="-"/>
              <a:tabLst>
                <a:tab pos="469265" algn="l"/>
              </a:tabLst>
            </a:pPr>
            <a:r>
              <a:rPr sz="1400" dirty="0">
                <a:latin typeface="Arial"/>
                <a:cs typeface="Arial"/>
              </a:rPr>
              <a:t>l’aménagement</a:t>
            </a:r>
            <a:r>
              <a:rPr sz="1400" spc="-45" dirty="0">
                <a:latin typeface="Arial"/>
                <a:cs typeface="Arial"/>
              </a:rPr>
              <a:t> </a:t>
            </a:r>
            <a:r>
              <a:rPr sz="1400" dirty="0">
                <a:latin typeface="Arial"/>
                <a:cs typeface="Arial"/>
              </a:rPr>
              <a:t>de</a:t>
            </a:r>
            <a:r>
              <a:rPr sz="1400" spc="-30" dirty="0">
                <a:latin typeface="Arial"/>
                <a:cs typeface="Arial"/>
              </a:rPr>
              <a:t> </a:t>
            </a:r>
            <a:r>
              <a:rPr sz="1400" dirty="0">
                <a:latin typeface="Arial"/>
                <a:cs typeface="Arial"/>
              </a:rPr>
              <a:t>bassins</a:t>
            </a:r>
            <a:r>
              <a:rPr sz="1400" spc="-25" dirty="0">
                <a:latin typeface="Arial"/>
                <a:cs typeface="Arial"/>
              </a:rPr>
              <a:t> </a:t>
            </a:r>
            <a:r>
              <a:rPr sz="1400" dirty="0">
                <a:latin typeface="Arial"/>
                <a:cs typeface="Arial"/>
              </a:rPr>
              <a:t>versants</a:t>
            </a:r>
            <a:r>
              <a:rPr sz="1400" spc="-40" dirty="0">
                <a:latin typeface="Arial"/>
                <a:cs typeface="Arial"/>
              </a:rPr>
              <a:t> </a:t>
            </a:r>
            <a:r>
              <a:rPr sz="1400" dirty="0">
                <a:latin typeface="Arial"/>
                <a:cs typeface="Arial"/>
              </a:rPr>
              <a:t>en</a:t>
            </a:r>
            <a:r>
              <a:rPr sz="1400" spc="-40" dirty="0">
                <a:latin typeface="Arial"/>
                <a:cs typeface="Arial"/>
              </a:rPr>
              <a:t> </a:t>
            </a:r>
            <a:r>
              <a:rPr sz="1400" dirty="0">
                <a:latin typeface="Arial"/>
                <a:cs typeface="Arial"/>
              </a:rPr>
              <a:t>montagne</a:t>
            </a:r>
            <a:r>
              <a:rPr sz="1400" spc="-25" dirty="0">
                <a:latin typeface="Arial"/>
                <a:cs typeface="Arial"/>
              </a:rPr>
              <a:t> </a:t>
            </a:r>
            <a:r>
              <a:rPr sz="1400" spc="-10" dirty="0">
                <a:latin typeface="Arial"/>
                <a:cs typeface="Arial"/>
              </a:rPr>
              <a:t>humide,</a:t>
            </a:r>
            <a:endParaRPr sz="1400" dirty="0">
              <a:latin typeface="Arial"/>
              <a:cs typeface="Arial"/>
            </a:endParaRPr>
          </a:p>
          <a:p>
            <a:pPr marL="469265" indent="-227965">
              <a:lnSpc>
                <a:spcPts val="1265"/>
              </a:lnSpc>
              <a:buChar char="-"/>
              <a:tabLst>
                <a:tab pos="469265" algn="l"/>
              </a:tabLst>
            </a:pPr>
            <a:r>
              <a:rPr sz="1400" dirty="0">
                <a:latin typeface="Arial"/>
                <a:cs typeface="Arial"/>
              </a:rPr>
              <a:t>la</a:t>
            </a:r>
            <a:r>
              <a:rPr sz="1400" spc="-25" dirty="0">
                <a:latin typeface="Arial"/>
                <a:cs typeface="Arial"/>
              </a:rPr>
              <a:t> </a:t>
            </a:r>
            <a:r>
              <a:rPr sz="1400" dirty="0">
                <a:latin typeface="Arial"/>
                <a:cs typeface="Arial"/>
              </a:rPr>
              <a:t>gestion</a:t>
            </a:r>
            <a:r>
              <a:rPr sz="1400" spc="-15" dirty="0">
                <a:latin typeface="Arial"/>
                <a:cs typeface="Arial"/>
              </a:rPr>
              <a:t> </a:t>
            </a:r>
            <a:r>
              <a:rPr sz="1400" spc="-10" dirty="0">
                <a:latin typeface="Arial"/>
                <a:cs typeface="Arial"/>
              </a:rPr>
              <a:t>conservatoire</a:t>
            </a:r>
            <a:r>
              <a:rPr sz="1400" spc="-20" dirty="0">
                <a:latin typeface="Arial"/>
                <a:cs typeface="Arial"/>
              </a:rPr>
              <a:t> </a:t>
            </a:r>
            <a:r>
              <a:rPr sz="1400" dirty="0">
                <a:latin typeface="Arial"/>
                <a:cs typeface="Arial"/>
              </a:rPr>
              <a:t>des</a:t>
            </a:r>
            <a:r>
              <a:rPr sz="1400" spc="-10" dirty="0">
                <a:latin typeface="Arial"/>
                <a:cs typeface="Arial"/>
              </a:rPr>
              <a:t> </a:t>
            </a:r>
            <a:r>
              <a:rPr sz="1400" dirty="0">
                <a:latin typeface="Arial"/>
                <a:cs typeface="Arial"/>
              </a:rPr>
              <a:t>eaux</a:t>
            </a:r>
            <a:r>
              <a:rPr sz="1400" spc="-15" dirty="0">
                <a:latin typeface="Arial"/>
                <a:cs typeface="Arial"/>
              </a:rPr>
              <a:t> </a:t>
            </a:r>
            <a:r>
              <a:rPr sz="1400" dirty="0">
                <a:latin typeface="Arial"/>
                <a:cs typeface="Arial"/>
              </a:rPr>
              <a:t>et</a:t>
            </a:r>
            <a:r>
              <a:rPr sz="1400" spc="-15" dirty="0">
                <a:latin typeface="Arial"/>
                <a:cs typeface="Arial"/>
              </a:rPr>
              <a:t> </a:t>
            </a:r>
            <a:r>
              <a:rPr sz="1400" dirty="0">
                <a:latin typeface="Arial"/>
                <a:cs typeface="Arial"/>
              </a:rPr>
              <a:t>des</a:t>
            </a:r>
            <a:r>
              <a:rPr sz="1400" spc="-10" dirty="0">
                <a:latin typeface="Arial"/>
                <a:cs typeface="Arial"/>
              </a:rPr>
              <a:t> </a:t>
            </a:r>
            <a:r>
              <a:rPr sz="1400" dirty="0">
                <a:latin typeface="Arial"/>
                <a:cs typeface="Arial"/>
              </a:rPr>
              <a:t>sols</a:t>
            </a:r>
            <a:r>
              <a:rPr sz="1400" spc="-25" dirty="0">
                <a:latin typeface="Arial"/>
                <a:cs typeface="Arial"/>
              </a:rPr>
              <a:t> </a:t>
            </a:r>
            <a:r>
              <a:rPr sz="1400" dirty="0">
                <a:latin typeface="Arial"/>
                <a:cs typeface="Arial"/>
              </a:rPr>
              <a:t>pour</a:t>
            </a:r>
            <a:r>
              <a:rPr sz="1400" spc="-5" dirty="0">
                <a:latin typeface="Arial"/>
                <a:cs typeface="Arial"/>
              </a:rPr>
              <a:t> </a:t>
            </a:r>
            <a:r>
              <a:rPr sz="1400" dirty="0">
                <a:latin typeface="Arial"/>
                <a:cs typeface="Arial"/>
              </a:rPr>
              <a:t>corriger</a:t>
            </a:r>
            <a:r>
              <a:rPr sz="1400" spc="-20" dirty="0">
                <a:latin typeface="Arial"/>
                <a:cs typeface="Arial"/>
              </a:rPr>
              <a:t> </a:t>
            </a:r>
            <a:r>
              <a:rPr sz="1400" dirty="0">
                <a:latin typeface="Arial"/>
                <a:cs typeface="Arial"/>
              </a:rPr>
              <a:t>l’érosion</a:t>
            </a:r>
            <a:r>
              <a:rPr sz="1400" spc="-10" dirty="0">
                <a:latin typeface="Arial"/>
                <a:cs typeface="Arial"/>
              </a:rPr>
              <a:t> aratoire,</a:t>
            </a:r>
            <a:endParaRPr sz="1400" dirty="0">
              <a:latin typeface="Arial"/>
              <a:cs typeface="Arial"/>
            </a:endParaRPr>
          </a:p>
          <a:p>
            <a:pPr marL="469265" marR="6350" indent="-228600">
              <a:lnSpc>
                <a:spcPts val="1260"/>
              </a:lnSpc>
              <a:spcBef>
                <a:spcPts val="70"/>
              </a:spcBef>
              <a:buChar char="-"/>
              <a:tabLst>
                <a:tab pos="469265" algn="l"/>
              </a:tabLst>
            </a:pPr>
            <a:r>
              <a:rPr sz="1400" dirty="0">
                <a:latin typeface="Arial"/>
                <a:cs typeface="Arial"/>
              </a:rPr>
              <a:t>la</a:t>
            </a:r>
            <a:r>
              <a:rPr sz="1400" spc="195" dirty="0">
                <a:latin typeface="Arial"/>
                <a:cs typeface="Arial"/>
              </a:rPr>
              <a:t> </a:t>
            </a:r>
            <a:r>
              <a:rPr sz="1400" dirty="0">
                <a:latin typeface="Arial"/>
                <a:cs typeface="Arial"/>
              </a:rPr>
              <a:t>revégétalisation</a:t>
            </a:r>
            <a:r>
              <a:rPr sz="1400" spc="210" dirty="0">
                <a:latin typeface="Arial"/>
                <a:cs typeface="Arial"/>
              </a:rPr>
              <a:t> </a:t>
            </a:r>
            <a:r>
              <a:rPr sz="1400" dirty="0">
                <a:latin typeface="Arial"/>
                <a:cs typeface="Arial"/>
              </a:rPr>
              <a:t>de</a:t>
            </a:r>
            <a:r>
              <a:rPr sz="1400" spc="200" dirty="0">
                <a:latin typeface="Arial"/>
                <a:cs typeface="Arial"/>
              </a:rPr>
              <a:t> </a:t>
            </a:r>
            <a:r>
              <a:rPr sz="1400" dirty="0">
                <a:latin typeface="Arial"/>
                <a:cs typeface="Arial"/>
              </a:rPr>
              <a:t>pentes</a:t>
            </a:r>
            <a:r>
              <a:rPr sz="1400" spc="210" dirty="0">
                <a:latin typeface="Arial"/>
                <a:cs typeface="Arial"/>
              </a:rPr>
              <a:t> </a:t>
            </a:r>
            <a:r>
              <a:rPr sz="1400" dirty="0">
                <a:latin typeface="Arial"/>
                <a:cs typeface="Arial"/>
              </a:rPr>
              <a:t>abruptes</a:t>
            </a:r>
            <a:r>
              <a:rPr sz="1400" spc="204" dirty="0">
                <a:latin typeface="Arial"/>
                <a:cs typeface="Arial"/>
              </a:rPr>
              <a:t> </a:t>
            </a:r>
            <a:r>
              <a:rPr sz="1400" dirty="0">
                <a:latin typeface="Arial"/>
                <a:cs typeface="Arial"/>
              </a:rPr>
              <a:t>peu</a:t>
            </a:r>
            <a:r>
              <a:rPr sz="1400" spc="210" dirty="0">
                <a:latin typeface="Arial"/>
                <a:cs typeface="Arial"/>
              </a:rPr>
              <a:t> </a:t>
            </a:r>
            <a:r>
              <a:rPr sz="1400" dirty="0">
                <a:latin typeface="Arial"/>
                <a:cs typeface="Arial"/>
              </a:rPr>
              <a:t>concernées</a:t>
            </a:r>
            <a:r>
              <a:rPr sz="1400" spc="204" dirty="0">
                <a:latin typeface="Arial"/>
                <a:cs typeface="Arial"/>
              </a:rPr>
              <a:t> </a:t>
            </a:r>
            <a:r>
              <a:rPr sz="1400" dirty="0">
                <a:latin typeface="Arial"/>
                <a:cs typeface="Arial"/>
              </a:rPr>
              <a:t>par</a:t>
            </a:r>
            <a:r>
              <a:rPr sz="1400" spc="200" dirty="0">
                <a:latin typeface="Arial"/>
                <a:cs typeface="Arial"/>
              </a:rPr>
              <a:t> </a:t>
            </a:r>
            <a:r>
              <a:rPr sz="1400" dirty="0">
                <a:latin typeface="Arial"/>
                <a:cs typeface="Arial"/>
              </a:rPr>
              <a:t>les</a:t>
            </a:r>
            <a:r>
              <a:rPr sz="1400" spc="204" dirty="0">
                <a:latin typeface="Arial"/>
                <a:cs typeface="Arial"/>
              </a:rPr>
              <a:t> </a:t>
            </a:r>
            <a:r>
              <a:rPr sz="1400" dirty="0">
                <a:latin typeface="Arial"/>
                <a:cs typeface="Arial"/>
              </a:rPr>
              <a:t>mises</a:t>
            </a:r>
            <a:r>
              <a:rPr sz="1400" spc="195" dirty="0">
                <a:latin typeface="Arial"/>
                <a:cs typeface="Arial"/>
              </a:rPr>
              <a:t> </a:t>
            </a:r>
            <a:r>
              <a:rPr sz="1400" dirty="0">
                <a:latin typeface="Arial"/>
                <a:cs typeface="Arial"/>
              </a:rPr>
              <a:t>en</a:t>
            </a:r>
            <a:r>
              <a:rPr sz="1400" spc="204" dirty="0">
                <a:latin typeface="Arial"/>
                <a:cs typeface="Arial"/>
              </a:rPr>
              <a:t> </a:t>
            </a:r>
            <a:r>
              <a:rPr sz="1400" spc="-10" dirty="0">
                <a:latin typeface="Arial"/>
                <a:cs typeface="Arial"/>
              </a:rPr>
              <a:t>cultures </a:t>
            </a:r>
            <a:r>
              <a:rPr sz="1400" dirty="0">
                <a:latin typeface="Arial"/>
                <a:cs typeface="Arial"/>
              </a:rPr>
              <a:t>malgré</a:t>
            </a:r>
            <a:r>
              <a:rPr sz="1400" spc="-20" dirty="0">
                <a:latin typeface="Arial"/>
                <a:cs typeface="Arial"/>
              </a:rPr>
              <a:t> </a:t>
            </a:r>
            <a:r>
              <a:rPr sz="1400" dirty="0">
                <a:latin typeface="Arial"/>
                <a:cs typeface="Arial"/>
              </a:rPr>
              <a:t>la</a:t>
            </a:r>
            <a:r>
              <a:rPr sz="1400" spc="-35" dirty="0">
                <a:latin typeface="Arial"/>
                <a:cs typeface="Arial"/>
              </a:rPr>
              <a:t> </a:t>
            </a:r>
            <a:r>
              <a:rPr sz="1400" dirty="0">
                <a:latin typeface="Arial"/>
                <a:cs typeface="Arial"/>
              </a:rPr>
              <a:t>pression</a:t>
            </a:r>
            <a:r>
              <a:rPr sz="1400" spc="-30" dirty="0">
                <a:latin typeface="Arial"/>
                <a:cs typeface="Arial"/>
              </a:rPr>
              <a:t> </a:t>
            </a:r>
            <a:r>
              <a:rPr sz="1400" spc="-10" dirty="0">
                <a:latin typeface="Arial"/>
                <a:cs typeface="Arial"/>
              </a:rPr>
              <a:t>démographique,</a:t>
            </a:r>
            <a:endParaRPr sz="1400" dirty="0">
              <a:latin typeface="Arial"/>
              <a:cs typeface="Arial"/>
            </a:endParaRPr>
          </a:p>
          <a:p>
            <a:pPr marL="469265" indent="-227965">
              <a:lnSpc>
                <a:spcPts val="1210"/>
              </a:lnSpc>
              <a:buChar char="-"/>
              <a:tabLst>
                <a:tab pos="469265" algn="l"/>
              </a:tabLst>
            </a:pPr>
            <a:r>
              <a:rPr sz="1400" dirty="0">
                <a:latin typeface="Arial"/>
                <a:cs typeface="Arial"/>
              </a:rPr>
              <a:t>la</a:t>
            </a:r>
            <a:r>
              <a:rPr sz="1400" spc="260" dirty="0">
                <a:latin typeface="Arial"/>
                <a:cs typeface="Arial"/>
              </a:rPr>
              <a:t> </a:t>
            </a:r>
            <a:r>
              <a:rPr sz="1400" dirty="0">
                <a:latin typeface="Arial"/>
                <a:cs typeface="Arial"/>
              </a:rPr>
              <a:t>protection</a:t>
            </a:r>
            <a:r>
              <a:rPr sz="1400" spc="270" dirty="0">
                <a:latin typeface="Arial"/>
                <a:cs typeface="Arial"/>
              </a:rPr>
              <a:t> </a:t>
            </a:r>
            <a:r>
              <a:rPr sz="1400" dirty="0">
                <a:latin typeface="Arial"/>
                <a:cs typeface="Arial"/>
              </a:rPr>
              <a:t>et</a:t>
            </a:r>
            <a:r>
              <a:rPr sz="1400" spc="280" dirty="0">
                <a:latin typeface="Arial"/>
                <a:cs typeface="Arial"/>
              </a:rPr>
              <a:t> </a:t>
            </a:r>
            <a:r>
              <a:rPr sz="1400" dirty="0">
                <a:latin typeface="Arial"/>
                <a:cs typeface="Arial"/>
              </a:rPr>
              <a:t>le</a:t>
            </a:r>
            <a:r>
              <a:rPr sz="1400" spc="260" dirty="0">
                <a:latin typeface="Arial"/>
                <a:cs typeface="Arial"/>
              </a:rPr>
              <a:t> </a:t>
            </a:r>
            <a:r>
              <a:rPr sz="1400" dirty="0">
                <a:latin typeface="Arial"/>
                <a:cs typeface="Arial"/>
              </a:rPr>
              <a:t>développement</a:t>
            </a:r>
            <a:r>
              <a:rPr sz="1400" spc="265" dirty="0">
                <a:latin typeface="Arial"/>
                <a:cs typeface="Arial"/>
              </a:rPr>
              <a:t> </a:t>
            </a:r>
            <a:r>
              <a:rPr sz="1400" dirty="0">
                <a:latin typeface="Arial"/>
                <a:cs typeface="Arial"/>
              </a:rPr>
              <a:t>d’espèces</a:t>
            </a:r>
            <a:r>
              <a:rPr sz="1400" spc="270" dirty="0">
                <a:latin typeface="Arial"/>
                <a:cs typeface="Arial"/>
              </a:rPr>
              <a:t> </a:t>
            </a:r>
            <a:r>
              <a:rPr sz="1400" dirty="0">
                <a:latin typeface="Arial"/>
                <a:cs typeface="Arial"/>
              </a:rPr>
              <a:t>endémiques,</a:t>
            </a:r>
            <a:r>
              <a:rPr sz="1400" spc="270" dirty="0">
                <a:latin typeface="Arial"/>
                <a:cs typeface="Arial"/>
              </a:rPr>
              <a:t> </a:t>
            </a:r>
            <a:r>
              <a:rPr sz="1400" dirty="0">
                <a:latin typeface="Arial"/>
                <a:cs typeface="Arial"/>
              </a:rPr>
              <a:t>certaines</a:t>
            </a:r>
            <a:r>
              <a:rPr sz="1400" spc="270" dirty="0">
                <a:latin typeface="Arial"/>
                <a:cs typeface="Arial"/>
              </a:rPr>
              <a:t> </a:t>
            </a:r>
            <a:r>
              <a:rPr sz="1400" dirty="0">
                <a:latin typeface="Arial"/>
                <a:cs typeface="Arial"/>
              </a:rPr>
              <a:t>zones</a:t>
            </a:r>
            <a:r>
              <a:rPr sz="1400" spc="270" dirty="0">
                <a:latin typeface="Arial"/>
                <a:cs typeface="Arial"/>
              </a:rPr>
              <a:t> </a:t>
            </a:r>
            <a:r>
              <a:rPr sz="1400" dirty="0">
                <a:latin typeface="Arial"/>
                <a:cs typeface="Arial"/>
              </a:rPr>
              <a:t>de</a:t>
            </a:r>
            <a:r>
              <a:rPr sz="1400" spc="270" dirty="0">
                <a:latin typeface="Arial"/>
                <a:cs typeface="Arial"/>
              </a:rPr>
              <a:t> </a:t>
            </a:r>
            <a:r>
              <a:rPr sz="1400" spc="-25" dirty="0">
                <a:latin typeface="Arial"/>
                <a:cs typeface="Arial"/>
              </a:rPr>
              <a:t>la</a:t>
            </a:r>
            <a:endParaRPr sz="1400" dirty="0">
              <a:latin typeface="Arial"/>
              <a:cs typeface="Arial"/>
            </a:endParaRPr>
          </a:p>
          <a:p>
            <a:pPr marL="469265" marR="6350">
              <a:lnSpc>
                <a:spcPts val="1260"/>
              </a:lnSpc>
              <a:spcBef>
                <a:spcPts val="60"/>
              </a:spcBef>
            </a:pPr>
            <a:r>
              <a:rPr sz="1400" dirty="0">
                <a:latin typeface="Arial"/>
                <a:cs typeface="Arial"/>
              </a:rPr>
              <a:t>ravine</a:t>
            </a:r>
            <a:r>
              <a:rPr sz="1400" spc="495" dirty="0">
                <a:latin typeface="Arial"/>
                <a:cs typeface="Arial"/>
              </a:rPr>
              <a:t> </a:t>
            </a:r>
            <a:r>
              <a:rPr sz="1400" dirty="0">
                <a:latin typeface="Arial"/>
                <a:cs typeface="Arial"/>
              </a:rPr>
              <a:t>Diable</a:t>
            </a:r>
            <a:r>
              <a:rPr sz="1400" spc="495" dirty="0">
                <a:latin typeface="Arial"/>
                <a:cs typeface="Arial"/>
              </a:rPr>
              <a:t> </a:t>
            </a:r>
            <a:r>
              <a:rPr sz="1400" dirty="0">
                <a:latin typeface="Arial"/>
                <a:cs typeface="Arial"/>
              </a:rPr>
              <a:t>présentant</a:t>
            </a:r>
            <a:r>
              <a:rPr sz="1400" spc="100" dirty="0">
                <a:latin typeface="Arial"/>
                <a:cs typeface="Arial"/>
              </a:rPr>
              <a:t>  </a:t>
            </a:r>
            <a:r>
              <a:rPr sz="1400" dirty="0">
                <a:latin typeface="Arial"/>
                <a:cs typeface="Arial"/>
              </a:rPr>
              <a:t>des</a:t>
            </a:r>
            <a:r>
              <a:rPr sz="1400" spc="95" dirty="0">
                <a:latin typeface="Arial"/>
                <a:cs typeface="Arial"/>
              </a:rPr>
              <a:t>  </a:t>
            </a:r>
            <a:r>
              <a:rPr sz="1400" dirty="0">
                <a:latin typeface="Arial"/>
                <a:cs typeface="Arial"/>
              </a:rPr>
              <a:t>caractéristiques</a:t>
            </a:r>
            <a:r>
              <a:rPr sz="1400" spc="495" dirty="0">
                <a:latin typeface="Arial"/>
                <a:cs typeface="Arial"/>
              </a:rPr>
              <a:t> </a:t>
            </a:r>
            <a:r>
              <a:rPr sz="1400" dirty="0">
                <a:latin typeface="Arial"/>
                <a:cs typeface="Arial"/>
              </a:rPr>
              <a:t>voisines</a:t>
            </a:r>
            <a:r>
              <a:rPr sz="1400" spc="95" dirty="0">
                <a:latin typeface="Arial"/>
                <a:cs typeface="Arial"/>
              </a:rPr>
              <a:t>  </a:t>
            </a:r>
            <a:r>
              <a:rPr sz="1400" dirty="0">
                <a:latin typeface="Arial"/>
                <a:cs typeface="Arial"/>
              </a:rPr>
              <a:t>de</a:t>
            </a:r>
            <a:r>
              <a:rPr sz="1400" spc="95" dirty="0">
                <a:latin typeface="Arial"/>
                <a:cs typeface="Arial"/>
              </a:rPr>
              <a:t>  </a:t>
            </a:r>
            <a:r>
              <a:rPr sz="1400" dirty="0">
                <a:latin typeface="Arial"/>
                <a:cs typeface="Arial"/>
              </a:rPr>
              <a:t>sites</a:t>
            </a:r>
            <a:r>
              <a:rPr sz="1400" spc="100" dirty="0">
                <a:latin typeface="Arial"/>
                <a:cs typeface="Arial"/>
              </a:rPr>
              <a:t>  </a:t>
            </a:r>
            <a:r>
              <a:rPr sz="1400" dirty="0">
                <a:latin typeface="Arial"/>
                <a:cs typeface="Arial"/>
              </a:rPr>
              <a:t>en</a:t>
            </a:r>
            <a:r>
              <a:rPr sz="1400" spc="490" dirty="0">
                <a:latin typeface="Arial"/>
                <a:cs typeface="Arial"/>
              </a:rPr>
              <a:t> </a:t>
            </a:r>
            <a:r>
              <a:rPr sz="1400" dirty="0">
                <a:latin typeface="Arial"/>
                <a:cs typeface="Arial"/>
              </a:rPr>
              <a:t>cours</a:t>
            </a:r>
            <a:r>
              <a:rPr sz="1400" spc="95" dirty="0">
                <a:latin typeface="Arial"/>
                <a:cs typeface="Arial"/>
              </a:rPr>
              <a:t>  </a:t>
            </a:r>
            <a:r>
              <a:rPr sz="1400" spc="-25" dirty="0">
                <a:latin typeface="Arial"/>
                <a:cs typeface="Arial"/>
              </a:rPr>
              <a:t>de </a:t>
            </a:r>
            <a:r>
              <a:rPr sz="1400" dirty="0">
                <a:latin typeface="Arial"/>
                <a:cs typeface="Arial"/>
              </a:rPr>
              <a:t>classement</a:t>
            </a:r>
            <a:r>
              <a:rPr sz="1400" spc="-35" dirty="0">
                <a:latin typeface="Arial"/>
                <a:cs typeface="Arial"/>
              </a:rPr>
              <a:t> </a:t>
            </a:r>
            <a:r>
              <a:rPr sz="1400" dirty="0">
                <a:latin typeface="Arial"/>
                <a:cs typeface="Arial"/>
              </a:rPr>
              <a:t>comme</a:t>
            </a:r>
            <a:r>
              <a:rPr sz="1400" spc="-35" dirty="0">
                <a:latin typeface="Arial"/>
                <a:cs typeface="Arial"/>
              </a:rPr>
              <a:t> </a:t>
            </a:r>
            <a:r>
              <a:rPr sz="1400" dirty="0">
                <a:latin typeface="Arial"/>
                <a:cs typeface="Arial"/>
              </a:rPr>
              <a:t>«</a:t>
            </a:r>
            <a:r>
              <a:rPr sz="1400" spc="-20" dirty="0">
                <a:latin typeface="Arial"/>
                <a:cs typeface="Arial"/>
              </a:rPr>
              <a:t> </a:t>
            </a:r>
            <a:r>
              <a:rPr sz="1400" dirty="0">
                <a:latin typeface="Arial"/>
                <a:cs typeface="Arial"/>
              </a:rPr>
              <a:t>parcs</a:t>
            </a:r>
            <a:r>
              <a:rPr sz="1400" spc="-20" dirty="0">
                <a:latin typeface="Arial"/>
                <a:cs typeface="Arial"/>
              </a:rPr>
              <a:t> </a:t>
            </a:r>
            <a:r>
              <a:rPr sz="1400" dirty="0">
                <a:latin typeface="Arial"/>
                <a:cs typeface="Arial"/>
              </a:rPr>
              <a:t>naturels</a:t>
            </a:r>
            <a:r>
              <a:rPr sz="1400" spc="-30" dirty="0">
                <a:latin typeface="Arial"/>
                <a:cs typeface="Arial"/>
              </a:rPr>
              <a:t> </a:t>
            </a:r>
            <a:r>
              <a:rPr sz="1400" spc="-25" dirty="0">
                <a:latin typeface="Arial"/>
                <a:cs typeface="Arial"/>
              </a:rPr>
              <a:t>».</a:t>
            </a:r>
            <a:endParaRPr sz="1400" dirty="0">
              <a:latin typeface="Arial"/>
              <a:cs typeface="Arial"/>
            </a:endParaRPr>
          </a:p>
          <a:p>
            <a:pPr>
              <a:lnSpc>
                <a:spcPct val="100000"/>
              </a:lnSpc>
            </a:pPr>
            <a:endParaRPr sz="1400" dirty="0">
              <a:latin typeface="Arial"/>
              <a:cs typeface="Arial"/>
            </a:endParaRPr>
          </a:p>
          <a:p>
            <a:pPr marL="12700" marR="5080" algn="just">
              <a:lnSpc>
                <a:spcPts val="1270"/>
              </a:lnSpc>
            </a:pPr>
            <a:r>
              <a:rPr sz="1400" dirty="0">
                <a:latin typeface="Arial"/>
                <a:cs typeface="Arial"/>
              </a:rPr>
              <a:t>Il</a:t>
            </a:r>
            <a:r>
              <a:rPr sz="1400" spc="-15" dirty="0">
                <a:latin typeface="Arial"/>
                <a:cs typeface="Arial"/>
              </a:rPr>
              <a:t> </a:t>
            </a:r>
            <a:r>
              <a:rPr sz="1400" dirty="0">
                <a:latin typeface="Arial"/>
                <a:cs typeface="Arial"/>
              </a:rPr>
              <a:t>reste</a:t>
            </a:r>
            <a:r>
              <a:rPr sz="1400" spc="-5" dirty="0">
                <a:latin typeface="Arial"/>
                <a:cs typeface="Arial"/>
              </a:rPr>
              <a:t> </a:t>
            </a:r>
            <a:r>
              <a:rPr sz="1400" dirty="0">
                <a:latin typeface="Arial"/>
                <a:cs typeface="Arial"/>
              </a:rPr>
              <a:t>à prévoir</a:t>
            </a:r>
            <a:r>
              <a:rPr sz="1400" spc="-5" dirty="0">
                <a:latin typeface="Arial"/>
                <a:cs typeface="Arial"/>
              </a:rPr>
              <a:t> </a:t>
            </a:r>
            <a:r>
              <a:rPr sz="1400" dirty="0">
                <a:latin typeface="Arial"/>
                <a:cs typeface="Arial"/>
              </a:rPr>
              <a:t>un</a:t>
            </a:r>
            <a:r>
              <a:rPr sz="1400" spc="-10" dirty="0">
                <a:latin typeface="Arial"/>
                <a:cs typeface="Arial"/>
              </a:rPr>
              <a:t> </a:t>
            </a:r>
            <a:r>
              <a:rPr sz="1400" dirty="0">
                <a:latin typeface="Arial"/>
                <a:cs typeface="Arial"/>
              </a:rPr>
              <a:t>suivi</a:t>
            </a:r>
            <a:r>
              <a:rPr sz="1400" spc="-5" dirty="0">
                <a:latin typeface="Arial"/>
                <a:cs typeface="Arial"/>
              </a:rPr>
              <a:t> </a:t>
            </a:r>
            <a:r>
              <a:rPr sz="1400" dirty="0">
                <a:latin typeface="Arial"/>
                <a:cs typeface="Arial"/>
              </a:rPr>
              <a:t>dans</a:t>
            </a:r>
            <a:r>
              <a:rPr sz="1400" spc="5" dirty="0">
                <a:latin typeface="Arial"/>
                <a:cs typeface="Arial"/>
              </a:rPr>
              <a:t> </a:t>
            </a:r>
            <a:r>
              <a:rPr sz="1400" dirty="0">
                <a:latin typeface="Arial"/>
                <a:cs typeface="Arial"/>
              </a:rPr>
              <a:t>la</a:t>
            </a:r>
            <a:r>
              <a:rPr sz="1400" spc="-5" dirty="0">
                <a:latin typeface="Arial"/>
                <a:cs typeface="Arial"/>
              </a:rPr>
              <a:t> </a:t>
            </a:r>
            <a:r>
              <a:rPr sz="1400" dirty="0">
                <a:latin typeface="Arial"/>
                <a:cs typeface="Arial"/>
              </a:rPr>
              <a:t>durée</a:t>
            </a:r>
            <a:r>
              <a:rPr sz="1400" spc="-10" dirty="0">
                <a:latin typeface="Arial"/>
                <a:cs typeface="Arial"/>
              </a:rPr>
              <a:t> </a:t>
            </a:r>
            <a:r>
              <a:rPr sz="1400" dirty="0">
                <a:latin typeface="Arial"/>
                <a:cs typeface="Arial"/>
              </a:rPr>
              <a:t>pour</a:t>
            </a:r>
            <a:r>
              <a:rPr sz="1400" spc="-15" dirty="0">
                <a:latin typeface="Arial"/>
                <a:cs typeface="Arial"/>
              </a:rPr>
              <a:t> </a:t>
            </a:r>
            <a:r>
              <a:rPr sz="1400" dirty="0">
                <a:latin typeface="Arial"/>
                <a:cs typeface="Arial"/>
              </a:rPr>
              <a:t>mesurer</a:t>
            </a:r>
            <a:r>
              <a:rPr sz="1400" spc="-5" dirty="0">
                <a:latin typeface="Arial"/>
                <a:cs typeface="Arial"/>
              </a:rPr>
              <a:t> </a:t>
            </a:r>
            <a:r>
              <a:rPr sz="1400" dirty="0">
                <a:latin typeface="Arial"/>
                <a:cs typeface="Arial"/>
              </a:rPr>
              <a:t>les</a:t>
            </a:r>
            <a:r>
              <a:rPr sz="1400" spc="5" dirty="0">
                <a:latin typeface="Arial"/>
                <a:cs typeface="Arial"/>
              </a:rPr>
              <a:t> </a:t>
            </a:r>
            <a:r>
              <a:rPr sz="1400" dirty="0">
                <a:latin typeface="Arial"/>
                <a:cs typeface="Arial"/>
              </a:rPr>
              <a:t>impacts</a:t>
            </a:r>
            <a:r>
              <a:rPr sz="1400" spc="5" dirty="0">
                <a:latin typeface="Arial"/>
                <a:cs typeface="Arial"/>
              </a:rPr>
              <a:t> </a:t>
            </a:r>
            <a:r>
              <a:rPr sz="1400" spc="-10" dirty="0">
                <a:latin typeface="Arial"/>
                <a:cs typeface="Arial"/>
              </a:rPr>
              <a:t>environnementaux,</a:t>
            </a:r>
            <a:r>
              <a:rPr sz="1400" dirty="0">
                <a:latin typeface="Arial"/>
                <a:cs typeface="Arial"/>
              </a:rPr>
              <a:t> </a:t>
            </a:r>
            <a:r>
              <a:rPr sz="1400" spc="-10" dirty="0">
                <a:latin typeface="Arial"/>
                <a:cs typeface="Arial"/>
              </a:rPr>
              <a:t>sociaux </a:t>
            </a:r>
            <a:r>
              <a:rPr sz="1400" dirty="0">
                <a:latin typeface="Arial"/>
                <a:cs typeface="Arial"/>
              </a:rPr>
              <a:t>et</a:t>
            </a:r>
            <a:r>
              <a:rPr sz="1400" spc="254" dirty="0">
                <a:latin typeface="Arial"/>
                <a:cs typeface="Arial"/>
              </a:rPr>
              <a:t>  </a:t>
            </a:r>
            <a:r>
              <a:rPr sz="1400" dirty="0">
                <a:latin typeface="Arial"/>
                <a:cs typeface="Arial"/>
              </a:rPr>
              <a:t>économiques</a:t>
            </a:r>
            <a:r>
              <a:rPr sz="1400" spc="254" dirty="0">
                <a:latin typeface="Arial"/>
                <a:cs typeface="Arial"/>
              </a:rPr>
              <a:t>  </a:t>
            </a:r>
            <a:r>
              <a:rPr sz="1400" dirty="0">
                <a:latin typeface="Arial"/>
                <a:cs typeface="Arial"/>
              </a:rPr>
              <a:t>des</a:t>
            </a:r>
            <a:r>
              <a:rPr sz="1400" spc="250" dirty="0">
                <a:latin typeface="Arial"/>
                <a:cs typeface="Arial"/>
              </a:rPr>
              <a:t>  </a:t>
            </a:r>
            <a:r>
              <a:rPr sz="1400" dirty="0">
                <a:latin typeface="Arial"/>
                <a:cs typeface="Arial"/>
              </a:rPr>
              <a:t>aménagements</a:t>
            </a:r>
            <a:r>
              <a:rPr sz="1400" spc="254" dirty="0">
                <a:latin typeface="Arial"/>
                <a:cs typeface="Arial"/>
              </a:rPr>
              <a:t>  </a:t>
            </a:r>
            <a:r>
              <a:rPr sz="1400" dirty="0">
                <a:latin typeface="Arial"/>
                <a:cs typeface="Arial"/>
              </a:rPr>
              <a:t>réalisés</a:t>
            </a:r>
            <a:r>
              <a:rPr sz="1400" spc="254" dirty="0">
                <a:latin typeface="Arial"/>
                <a:cs typeface="Arial"/>
              </a:rPr>
              <a:t>  </a:t>
            </a:r>
            <a:r>
              <a:rPr sz="1400" dirty="0">
                <a:latin typeface="Arial"/>
                <a:cs typeface="Arial"/>
              </a:rPr>
              <a:t>dans</a:t>
            </a:r>
            <a:r>
              <a:rPr sz="1400" spc="250" dirty="0">
                <a:latin typeface="Arial"/>
                <a:cs typeface="Arial"/>
              </a:rPr>
              <a:t>  </a:t>
            </a:r>
            <a:r>
              <a:rPr sz="1400" dirty="0">
                <a:latin typeface="Arial"/>
                <a:cs typeface="Arial"/>
              </a:rPr>
              <a:t>cette</a:t>
            </a:r>
            <a:r>
              <a:rPr sz="1400" spc="254" dirty="0">
                <a:latin typeface="Arial"/>
                <a:cs typeface="Arial"/>
              </a:rPr>
              <a:t>  </a:t>
            </a:r>
            <a:r>
              <a:rPr sz="1400" dirty="0">
                <a:latin typeface="Arial"/>
                <a:cs typeface="Arial"/>
              </a:rPr>
              <a:t>catégorie</a:t>
            </a:r>
            <a:r>
              <a:rPr sz="1400" spc="254" dirty="0">
                <a:latin typeface="Arial"/>
                <a:cs typeface="Arial"/>
              </a:rPr>
              <a:t>  </a:t>
            </a:r>
            <a:r>
              <a:rPr sz="1400" dirty="0">
                <a:latin typeface="Arial"/>
                <a:cs typeface="Arial"/>
              </a:rPr>
              <a:t>de</a:t>
            </a:r>
            <a:r>
              <a:rPr sz="1400" spc="250" dirty="0">
                <a:latin typeface="Arial"/>
                <a:cs typeface="Arial"/>
              </a:rPr>
              <a:t>  </a:t>
            </a:r>
            <a:r>
              <a:rPr sz="1400" spc="-10" dirty="0">
                <a:latin typeface="Arial"/>
                <a:cs typeface="Arial"/>
              </a:rPr>
              <a:t>ravines.</a:t>
            </a:r>
            <a:endParaRPr sz="1400" dirty="0">
              <a:latin typeface="Arial"/>
              <a:cs typeface="Arial"/>
            </a:endParaRPr>
          </a:p>
        </p:txBody>
      </p:sp>
      <p:sp>
        <p:nvSpPr>
          <p:cNvPr id="3" name="ZoneTexte 2">
            <a:extLst>
              <a:ext uri="{FF2B5EF4-FFF2-40B4-BE49-F238E27FC236}">
                <a16:creationId xmlns:a16="http://schemas.microsoft.com/office/drawing/2014/main" id="{3AE15452-8CE9-6118-2871-052A24DCBECA}"/>
              </a:ext>
            </a:extLst>
          </p:cNvPr>
          <p:cNvSpPr txBox="1"/>
          <p:nvPr/>
        </p:nvSpPr>
        <p:spPr>
          <a:xfrm>
            <a:off x="8089900" y="393700"/>
            <a:ext cx="1828800" cy="369332"/>
          </a:xfrm>
          <a:prstGeom prst="rect">
            <a:avLst/>
          </a:prstGeom>
          <a:solidFill>
            <a:schemeClr val="bg2"/>
          </a:solidFill>
        </p:spPr>
        <p:txBody>
          <a:bodyPr wrap="square" rtlCol="0">
            <a:spAutoFit/>
          </a:bodyPr>
          <a:lstStyle/>
          <a:p>
            <a:r>
              <a:rPr lang="fr-FR" dirty="0">
                <a:hlinkClick r:id="rId2" action="ppaction://hlinksldjump"/>
              </a:rPr>
              <a:t>Retour à l’index</a:t>
            </a:r>
            <a:endParaRPr lang="fr-F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Diable">
            <a:extLst>
              <a:ext uri="{FF2B5EF4-FFF2-40B4-BE49-F238E27FC236}">
                <a16:creationId xmlns:a16="http://schemas.microsoft.com/office/drawing/2014/main" id="{96E58845-666E-070B-B197-CB5AEC4692C0}"/>
              </a:ext>
            </a:extLst>
          </p:cNvPr>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l="12727"/>
          <a:stretch/>
        </p:blipFill>
        <p:spPr>
          <a:xfrm>
            <a:off x="1" y="12700"/>
            <a:ext cx="10645138" cy="6861125"/>
          </a:xfrm>
          <a:prstGeom prst="rect">
            <a:avLst/>
          </a:prstGeom>
        </p:spPr>
      </p:pic>
      <p:sp>
        <p:nvSpPr>
          <p:cNvPr id="2" name="object 24">
            <a:extLst>
              <a:ext uri="{FF2B5EF4-FFF2-40B4-BE49-F238E27FC236}">
                <a16:creationId xmlns:a16="http://schemas.microsoft.com/office/drawing/2014/main" id="{9EE326C8-D481-7C7D-6EC2-CA4F5DF5B396}"/>
              </a:ext>
            </a:extLst>
          </p:cNvPr>
          <p:cNvSpPr txBox="1"/>
          <p:nvPr/>
        </p:nvSpPr>
        <p:spPr>
          <a:xfrm>
            <a:off x="165101" y="7269393"/>
            <a:ext cx="10155872" cy="232115"/>
          </a:xfrm>
          <a:prstGeom prst="rect">
            <a:avLst/>
          </a:prstGeom>
        </p:spPr>
        <p:txBody>
          <a:bodyPr vert="horz" wrap="square" lIns="0" tIns="16510" rIns="0" bIns="0" rtlCol="0">
            <a:spAutoFit/>
          </a:bodyPr>
          <a:lstStyle/>
          <a:p>
            <a:pPr marL="12700">
              <a:lnSpc>
                <a:spcPct val="100000"/>
              </a:lnSpc>
              <a:spcBef>
                <a:spcPts val="130"/>
              </a:spcBef>
            </a:pPr>
            <a:r>
              <a:rPr sz="1400" b="1" u="sng" dirty="0">
                <a:solidFill>
                  <a:schemeClr val="tx1"/>
                </a:solidFill>
                <a:uFill>
                  <a:solidFill>
                    <a:srgbClr val="FFFFFF"/>
                  </a:solidFill>
                </a:uFill>
                <a:latin typeface="Arial"/>
                <a:cs typeface="Arial"/>
              </a:rPr>
              <a:t>Position</a:t>
            </a:r>
            <a:r>
              <a:rPr sz="1400" b="1" u="sng" spc="35" dirty="0">
                <a:solidFill>
                  <a:schemeClr val="tx1"/>
                </a:solidFill>
                <a:uFill>
                  <a:solidFill>
                    <a:srgbClr val="FFFFFF"/>
                  </a:solidFill>
                </a:uFill>
                <a:latin typeface="Arial"/>
                <a:cs typeface="Arial"/>
              </a:rPr>
              <a:t> </a:t>
            </a:r>
            <a:r>
              <a:rPr sz="1400" b="1" u="sng" dirty="0">
                <a:solidFill>
                  <a:schemeClr val="tx1"/>
                </a:solidFill>
                <a:uFill>
                  <a:solidFill>
                    <a:srgbClr val="FFFFFF"/>
                  </a:solidFill>
                </a:uFill>
                <a:latin typeface="Arial"/>
                <a:cs typeface="Arial"/>
              </a:rPr>
              <a:t>des</a:t>
            </a:r>
            <a:r>
              <a:rPr sz="1400" b="1" u="sng" spc="35" dirty="0">
                <a:solidFill>
                  <a:schemeClr val="tx1"/>
                </a:solidFill>
                <a:uFill>
                  <a:solidFill>
                    <a:srgbClr val="FFFFFF"/>
                  </a:solidFill>
                </a:uFill>
                <a:latin typeface="Arial"/>
                <a:cs typeface="Arial"/>
              </a:rPr>
              <a:t> </a:t>
            </a:r>
            <a:r>
              <a:rPr sz="1400" b="1" u="sng" dirty="0">
                <a:solidFill>
                  <a:schemeClr val="tx1"/>
                </a:solidFill>
                <a:uFill>
                  <a:solidFill>
                    <a:srgbClr val="FFFFFF"/>
                  </a:solidFill>
                </a:uFill>
                <a:latin typeface="Arial"/>
                <a:cs typeface="Arial"/>
              </a:rPr>
              <a:t>seuils</a:t>
            </a:r>
            <a:r>
              <a:rPr sz="1400" b="1" u="sng" spc="60" dirty="0">
                <a:solidFill>
                  <a:schemeClr val="tx1"/>
                </a:solidFill>
                <a:uFill>
                  <a:solidFill>
                    <a:srgbClr val="FFFFFF"/>
                  </a:solidFill>
                </a:uFill>
                <a:latin typeface="Arial"/>
                <a:cs typeface="Arial"/>
              </a:rPr>
              <a:t> </a:t>
            </a:r>
            <a:r>
              <a:rPr sz="1400" b="1" u="sng" dirty="0">
                <a:solidFill>
                  <a:schemeClr val="tx1"/>
                </a:solidFill>
                <a:uFill>
                  <a:solidFill>
                    <a:srgbClr val="FFFFFF"/>
                  </a:solidFill>
                </a:uFill>
                <a:latin typeface="Arial"/>
                <a:cs typeface="Arial"/>
              </a:rPr>
              <a:t>et</a:t>
            </a:r>
            <a:r>
              <a:rPr sz="1400" b="1" u="sng" spc="55" dirty="0">
                <a:solidFill>
                  <a:schemeClr val="tx1"/>
                </a:solidFill>
                <a:uFill>
                  <a:solidFill>
                    <a:srgbClr val="FFFFFF"/>
                  </a:solidFill>
                </a:uFill>
                <a:latin typeface="Arial"/>
                <a:cs typeface="Arial"/>
              </a:rPr>
              <a:t> </a:t>
            </a:r>
            <a:r>
              <a:rPr sz="1400" b="1" u="sng" dirty="0">
                <a:solidFill>
                  <a:schemeClr val="tx1"/>
                </a:solidFill>
                <a:uFill>
                  <a:solidFill>
                    <a:srgbClr val="FFFFFF"/>
                  </a:solidFill>
                </a:uFill>
                <a:latin typeface="Arial"/>
                <a:cs typeface="Arial"/>
              </a:rPr>
              <a:t>bassins</a:t>
            </a:r>
            <a:r>
              <a:rPr sz="1400" b="1" u="sng" spc="60" dirty="0">
                <a:solidFill>
                  <a:schemeClr val="tx1"/>
                </a:solidFill>
                <a:uFill>
                  <a:solidFill>
                    <a:srgbClr val="FFFFFF"/>
                  </a:solidFill>
                </a:uFill>
                <a:latin typeface="Arial"/>
                <a:cs typeface="Arial"/>
              </a:rPr>
              <a:t> </a:t>
            </a:r>
            <a:r>
              <a:rPr sz="1400" b="1" u="sng" dirty="0">
                <a:solidFill>
                  <a:schemeClr val="tx1"/>
                </a:solidFill>
                <a:uFill>
                  <a:solidFill>
                    <a:srgbClr val="FFFFFF"/>
                  </a:solidFill>
                </a:uFill>
                <a:latin typeface="Arial"/>
                <a:cs typeface="Arial"/>
              </a:rPr>
              <a:t>en</a:t>
            </a:r>
            <a:r>
              <a:rPr sz="1400" b="1" u="sng" spc="40" dirty="0">
                <a:solidFill>
                  <a:schemeClr val="tx1"/>
                </a:solidFill>
                <a:uFill>
                  <a:solidFill>
                    <a:srgbClr val="FFFFFF"/>
                  </a:solidFill>
                </a:uFill>
                <a:latin typeface="Arial"/>
                <a:cs typeface="Arial"/>
              </a:rPr>
              <a:t> </a:t>
            </a:r>
            <a:r>
              <a:rPr sz="1400" b="1" u="sng" dirty="0">
                <a:solidFill>
                  <a:schemeClr val="tx1"/>
                </a:solidFill>
                <a:uFill>
                  <a:solidFill>
                    <a:srgbClr val="FFFFFF"/>
                  </a:solidFill>
                </a:uFill>
                <a:latin typeface="Arial"/>
                <a:cs typeface="Arial"/>
              </a:rPr>
              <a:t>tête</a:t>
            </a:r>
            <a:r>
              <a:rPr sz="1400" b="1" u="sng" spc="55" dirty="0">
                <a:solidFill>
                  <a:schemeClr val="tx1"/>
                </a:solidFill>
                <a:uFill>
                  <a:solidFill>
                    <a:srgbClr val="FFFFFF"/>
                  </a:solidFill>
                </a:uFill>
                <a:latin typeface="Arial"/>
                <a:cs typeface="Arial"/>
              </a:rPr>
              <a:t> </a:t>
            </a:r>
            <a:r>
              <a:rPr sz="1400" b="1" u="sng" dirty="0">
                <a:solidFill>
                  <a:schemeClr val="tx1"/>
                </a:solidFill>
                <a:uFill>
                  <a:solidFill>
                    <a:srgbClr val="FFFFFF"/>
                  </a:solidFill>
                </a:uFill>
                <a:latin typeface="Arial"/>
                <a:cs typeface="Arial"/>
              </a:rPr>
              <a:t>de</a:t>
            </a:r>
            <a:r>
              <a:rPr lang="fr-FR" sz="1400" b="1" u="sng" dirty="0">
                <a:solidFill>
                  <a:schemeClr val="tx1"/>
                </a:solidFill>
                <a:uFill>
                  <a:solidFill>
                    <a:srgbClr val="FFFFFF"/>
                  </a:solidFill>
                </a:uFill>
                <a:latin typeface="Arial"/>
                <a:cs typeface="Arial"/>
              </a:rPr>
              <a:t> la</a:t>
            </a:r>
            <a:r>
              <a:rPr sz="1400" b="1" u="sng" spc="60" dirty="0">
                <a:solidFill>
                  <a:schemeClr val="tx1"/>
                </a:solidFill>
                <a:uFill>
                  <a:solidFill>
                    <a:srgbClr val="FFFFFF"/>
                  </a:solidFill>
                </a:uFill>
                <a:latin typeface="Arial"/>
                <a:cs typeface="Arial"/>
              </a:rPr>
              <a:t> </a:t>
            </a:r>
            <a:r>
              <a:rPr lang="fr-FR" sz="1400" b="1" u="sng" spc="60" dirty="0">
                <a:solidFill>
                  <a:schemeClr val="tx1"/>
                </a:solidFill>
                <a:uFill>
                  <a:solidFill>
                    <a:srgbClr val="FFFFFF"/>
                  </a:solidFill>
                </a:uFill>
                <a:latin typeface="Arial"/>
                <a:cs typeface="Arial"/>
              </a:rPr>
              <a:t>r</a:t>
            </a:r>
            <a:r>
              <a:rPr sz="1400" b="1" u="sng" dirty="0" err="1">
                <a:solidFill>
                  <a:schemeClr val="tx1"/>
                </a:solidFill>
                <a:uFill>
                  <a:solidFill>
                    <a:srgbClr val="FFFFFF"/>
                  </a:solidFill>
                </a:uFill>
                <a:latin typeface="Arial"/>
                <a:cs typeface="Arial"/>
              </a:rPr>
              <a:t>avine</a:t>
            </a:r>
            <a:r>
              <a:rPr sz="1400" b="1" u="sng" spc="55" dirty="0">
                <a:solidFill>
                  <a:schemeClr val="tx1"/>
                </a:solidFill>
                <a:uFill>
                  <a:solidFill>
                    <a:srgbClr val="FFFFFF"/>
                  </a:solidFill>
                </a:uFill>
                <a:latin typeface="Arial"/>
                <a:cs typeface="Arial"/>
              </a:rPr>
              <a:t> </a:t>
            </a:r>
            <a:r>
              <a:rPr sz="1400" b="1" u="sng" spc="-10" dirty="0" err="1">
                <a:solidFill>
                  <a:schemeClr val="tx1"/>
                </a:solidFill>
                <a:uFill>
                  <a:solidFill>
                    <a:srgbClr val="FFFFFF"/>
                  </a:solidFill>
                </a:uFill>
                <a:latin typeface="Arial"/>
                <a:cs typeface="Arial"/>
              </a:rPr>
              <a:t>Diable</a:t>
            </a:r>
            <a:r>
              <a:rPr lang="fr-FR" sz="1400" u="sng" spc="-10" dirty="0">
                <a:solidFill>
                  <a:schemeClr val="tx1"/>
                </a:solidFill>
                <a:uFill>
                  <a:solidFill>
                    <a:srgbClr val="FFFFFF"/>
                  </a:solidFill>
                </a:uFill>
                <a:latin typeface="Arial"/>
                <a:cs typeface="Arial"/>
              </a:rPr>
              <a:t> (</a:t>
            </a:r>
            <a:r>
              <a:rPr sz="1400" b="1" dirty="0">
                <a:solidFill>
                  <a:schemeClr val="tx1"/>
                </a:solidFill>
                <a:latin typeface="Arial"/>
                <a:cs typeface="Arial"/>
              </a:rPr>
              <a:t>Terroir</a:t>
            </a:r>
            <a:r>
              <a:rPr sz="1400" b="1" spc="55" dirty="0">
                <a:solidFill>
                  <a:schemeClr val="tx1"/>
                </a:solidFill>
                <a:latin typeface="Arial"/>
                <a:cs typeface="Arial"/>
              </a:rPr>
              <a:t> </a:t>
            </a:r>
            <a:r>
              <a:rPr sz="1400" b="1" dirty="0">
                <a:solidFill>
                  <a:schemeClr val="tx1"/>
                </a:solidFill>
                <a:latin typeface="Arial"/>
                <a:cs typeface="Arial"/>
              </a:rPr>
              <a:t>de</a:t>
            </a:r>
            <a:r>
              <a:rPr sz="1400" b="1" spc="40" dirty="0">
                <a:solidFill>
                  <a:schemeClr val="tx1"/>
                </a:solidFill>
                <a:latin typeface="Arial"/>
                <a:cs typeface="Arial"/>
              </a:rPr>
              <a:t> </a:t>
            </a:r>
            <a:r>
              <a:rPr sz="1400" b="1" spc="-10" dirty="0" err="1">
                <a:solidFill>
                  <a:schemeClr val="tx1"/>
                </a:solidFill>
                <a:latin typeface="Arial"/>
                <a:cs typeface="Arial"/>
              </a:rPr>
              <a:t>Catin</a:t>
            </a:r>
            <a:r>
              <a:rPr lang="fr-FR" sz="1400" b="1" spc="-10" dirty="0">
                <a:solidFill>
                  <a:schemeClr val="tx1"/>
                </a:solidFill>
                <a:latin typeface="Arial"/>
                <a:cs typeface="Arial"/>
              </a:rPr>
              <a:t>)</a:t>
            </a:r>
            <a:endParaRPr sz="1400" dirty="0">
              <a:solidFill>
                <a:schemeClr val="tx1"/>
              </a:solidFill>
              <a:latin typeface="Arial"/>
              <a:cs typeface="Arial"/>
            </a:endParaRPr>
          </a:p>
        </p:txBody>
      </p:sp>
    </p:spTree>
    <p:extLst>
      <p:ext uri="{BB962C8B-B14F-4D97-AF65-F5344CB8AC3E}">
        <p14:creationId xmlns:p14="http://schemas.microsoft.com/office/powerpoint/2010/main" val="3636942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97937" y="7785100"/>
            <a:ext cx="2499360"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Arial"/>
                <a:cs typeface="Arial"/>
              </a:rPr>
              <a:t>Ravine</a:t>
            </a:r>
            <a:r>
              <a:rPr sz="1400" spc="-30" dirty="0">
                <a:latin typeface="Arial"/>
                <a:cs typeface="Arial"/>
              </a:rPr>
              <a:t> </a:t>
            </a:r>
            <a:r>
              <a:rPr sz="1400" dirty="0">
                <a:latin typeface="Arial"/>
                <a:cs typeface="Arial"/>
              </a:rPr>
              <a:t>Diable</a:t>
            </a:r>
            <a:r>
              <a:rPr sz="1400" spc="-25" dirty="0">
                <a:latin typeface="Arial"/>
                <a:cs typeface="Arial"/>
              </a:rPr>
              <a:t> </a:t>
            </a:r>
            <a:r>
              <a:rPr sz="1400" dirty="0">
                <a:latin typeface="Arial"/>
                <a:cs typeface="Arial"/>
              </a:rPr>
              <a:t>en</a:t>
            </a:r>
            <a:r>
              <a:rPr sz="1400" spc="-25" dirty="0">
                <a:latin typeface="Arial"/>
                <a:cs typeface="Arial"/>
              </a:rPr>
              <a:t> </a:t>
            </a:r>
            <a:r>
              <a:rPr sz="1400" dirty="0">
                <a:latin typeface="Arial"/>
                <a:cs typeface="Arial"/>
              </a:rPr>
              <a:t>janvier</a:t>
            </a:r>
            <a:r>
              <a:rPr sz="1400" spc="-40" dirty="0">
                <a:latin typeface="Arial"/>
                <a:cs typeface="Arial"/>
              </a:rPr>
              <a:t> </a:t>
            </a:r>
            <a:r>
              <a:rPr sz="1400" spc="-20" dirty="0">
                <a:latin typeface="Arial"/>
                <a:cs typeface="Arial"/>
              </a:rPr>
              <a:t>2013</a:t>
            </a:r>
            <a:endParaRPr sz="1400" dirty="0">
              <a:latin typeface="Arial"/>
              <a:cs typeface="Arial"/>
            </a:endParaRPr>
          </a:p>
        </p:txBody>
      </p:sp>
      <p:pic>
        <p:nvPicPr>
          <p:cNvPr id="3" name="object 3"/>
          <p:cNvPicPr/>
          <p:nvPr/>
        </p:nvPicPr>
        <p:blipFill>
          <a:blip r:embed="rId3" cstate="print"/>
          <a:stretch>
            <a:fillRect/>
          </a:stretch>
        </p:blipFill>
        <p:spPr>
          <a:xfrm>
            <a:off x="393700" y="238994"/>
            <a:ext cx="9452722" cy="7104146"/>
          </a:xfrm>
          <a:prstGeom prst="rect">
            <a:avLst/>
          </a:prstGeom>
        </p:spPr>
      </p:pic>
      <p:sp>
        <p:nvSpPr>
          <p:cNvPr id="28" name="object 25">
            <a:extLst>
              <a:ext uri="{FF2B5EF4-FFF2-40B4-BE49-F238E27FC236}">
                <a16:creationId xmlns:a16="http://schemas.microsoft.com/office/drawing/2014/main" id="{9CB5917B-E794-82BB-01AD-E3591A012D39}"/>
              </a:ext>
            </a:extLst>
          </p:cNvPr>
          <p:cNvSpPr txBox="1"/>
          <p:nvPr/>
        </p:nvSpPr>
        <p:spPr>
          <a:xfrm>
            <a:off x="133372" y="8833038"/>
            <a:ext cx="964565" cy="167640"/>
          </a:xfrm>
          <a:prstGeom prst="rect">
            <a:avLst/>
          </a:prstGeom>
        </p:spPr>
        <p:txBody>
          <a:bodyPr vert="horz" wrap="square" lIns="0" tIns="16510" rIns="0" bIns="0" rtlCol="0">
            <a:spAutoFit/>
          </a:bodyPr>
          <a:lstStyle/>
          <a:p>
            <a:pPr marL="12700">
              <a:lnSpc>
                <a:spcPct val="100000"/>
              </a:lnSpc>
              <a:spcBef>
                <a:spcPts val="130"/>
              </a:spcBef>
            </a:pPr>
            <a:r>
              <a:rPr sz="900" b="1" dirty="0">
                <a:solidFill>
                  <a:srgbClr val="FFFFFF"/>
                </a:solidFill>
                <a:latin typeface="Arial"/>
                <a:cs typeface="Arial"/>
              </a:rPr>
              <a:t>Terroir</a:t>
            </a:r>
            <a:r>
              <a:rPr sz="900" b="1" spc="50" dirty="0">
                <a:solidFill>
                  <a:srgbClr val="FFFFFF"/>
                </a:solidFill>
                <a:latin typeface="Arial"/>
                <a:cs typeface="Arial"/>
              </a:rPr>
              <a:t> </a:t>
            </a:r>
            <a:r>
              <a:rPr sz="900" b="1" dirty="0">
                <a:solidFill>
                  <a:srgbClr val="FFFFFF"/>
                </a:solidFill>
                <a:latin typeface="Arial"/>
                <a:cs typeface="Arial"/>
              </a:rPr>
              <a:t>de</a:t>
            </a:r>
            <a:r>
              <a:rPr sz="900" b="1" spc="50" dirty="0">
                <a:solidFill>
                  <a:srgbClr val="FFFFFF"/>
                </a:solidFill>
                <a:latin typeface="Arial"/>
                <a:cs typeface="Arial"/>
              </a:rPr>
              <a:t> </a:t>
            </a:r>
            <a:r>
              <a:rPr sz="900" b="1" spc="-10" dirty="0">
                <a:solidFill>
                  <a:srgbClr val="FFFFFF"/>
                </a:solidFill>
                <a:latin typeface="Arial"/>
                <a:cs typeface="Arial"/>
              </a:rPr>
              <a:t>Banac</a:t>
            </a:r>
            <a:endParaRPr sz="900">
              <a:latin typeface="Arial"/>
              <a:cs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01065" y="622300"/>
            <a:ext cx="6682737" cy="443070"/>
          </a:xfrm>
          <a:prstGeom prst="rect">
            <a:avLst/>
          </a:prstGeom>
        </p:spPr>
        <p:txBody>
          <a:bodyPr vert="horz" wrap="square" lIns="0" tIns="12065" rIns="0" bIns="0" rtlCol="0">
            <a:spAutoFit/>
          </a:bodyPr>
          <a:lstStyle/>
          <a:p>
            <a:pPr algn="ctr">
              <a:lnSpc>
                <a:spcPct val="100000"/>
              </a:lnSpc>
            </a:pPr>
            <a:endParaRPr sz="1400" b="1" dirty="0">
              <a:latin typeface="Arial"/>
              <a:cs typeface="Arial"/>
            </a:endParaRPr>
          </a:p>
          <a:p>
            <a:pPr marL="12700" algn="ctr">
              <a:lnSpc>
                <a:spcPct val="100000"/>
              </a:lnSpc>
            </a:pPr>
            <a:r>
              <a:rPr sz="1400" b="1" spc="-10" dirty="0">
                <a:latin typeface="Arial"/>
                <a:cs typeface="Arial"/>
              </a:rPr>
              <a:t>OUVRAGES</a:t>
            </a:r>
            <a:r>
              <a:rPr sz="1400" b="1" spc="-25" dirty="0">
                <a:latin typeface="Arial"/>
                <a:cs typeface="Arial"/>
              </a:rPr>
              <a:t> </a:t>
            </a:r>
            <a:r>
              <a:rPr sz="1400" b="1" dirty="0">
                <a:latin typeface="Arial"/>
                <a:cs typeface="Arial"/>
              </a:rPr>
              <a:t>DANS</a:t>
            </a:r>
            <a:r>
              <a:rPr sz="1400" b="1" spc="-25" dirty="0">
                <a:latin typeface="Arial"/>
                <a:cs typeface="Arial"/>
              </a:rPr>
              <a:t> </a:t>
            </a:r>
            <a:r>
              <a:rPr sz="1400" b="1" dirty="0">
                <a:latin typeface="Arial"/>
                <a:cs typeface="Arial"/>
              </a:rPr>
              <a:t>LA</a:t>
            </a:r>
            <a:r>
              <a:rPr sz="1400" b="1" spc="-35" dirty="0">
                <a:latin typeface="Arial"/>
                <a:cs typeface="Arial"/>
              </a:rPr>
              <a:t> </a:t>
            </a:r>
            <a:r>
              <a:rPr sz="1400" b="1" dirty="0">
                <a:latin typeface="Arial"/>
                <a:cs typeface="Arial"/>
              </a:rPr>
              <a:t>TETE</a:t>
            </a:r>
            <a:r>
              <a:rPr sz="1400" b="1" spc="-20" dirty="0">
                <a:latin typeface="Arial"/>
                <a:cs typeface="Arial"/>
              </a:rPr>
              <a:t> </a:t>
            </a:r>
            <a:r>
              <a:rPr sz="1400" b="1" dirty="0">
                <a:latin typeface="Arial"/>
                <a:cs typeface="Arial"/>
              </a:rPr>
              <a:t>DE</a:t>
            </a:r>
            <a:r>
              <a:rPr sz="1400" b="1" spc="-25" dirty="0">
                <a:latin typeface="Arial"/>
                <a:cs typeface="Arial"/>
              </a:rPr>
              <a:t> </a:t>
            </a:r>
            <a:r>
              <a:rPr sz="1400" b="1" dirty="0">
                <a:latin typeface="Arial"/>
                <a:cs typeface="Arial"/>
              </a:rPr>
              <a:t>RAVINE DIABLE</a:t>
            </a:r>
            <a:r>
              <a:rPr sz="1400" b="1" spc="-15" dirty="0">
                <a:latin typeface="Arial"/>
                <a:cs typeface="Arial"/>
              </a:rPr>
              <a:t> </a:t>
            </a:r>
            <a:r>
              <a:rPr sz="1400" b="1" dirty="0">
                <a:latin typeface="Arial"/>
                <a:cs typeface="Arial"/>
              </a:rPr>
              <a:t>(Plateau</a:t>
            </a:r>
            <a:r>
              <a:rPr sz="1400" b="1" spc="-20" dirty="0">
                <a:latin typeface="Arial"/>
                <a:cs typeface="Arial"/>
              </a:rPr>
              <a:t> </a:t>
            </a:r>
            <a:r>
              <a:rPr sz="1400" b="1" dirty="0">
                <a:latin typeface="Arial"/>
                <a:cs typeface="Arial"/>
              </a:rPr>
              <a:t>des</a:t>
            </a:r>
            <a:r>
              <a:rPr sz="1400" b="1" spc="-15" dirty="0">
                <a:latin typeface="Arial"/>
                <a:cs typeface="Arial"/>
              </a:rPr>
              <a:t> </a:t>
            </a:r>
            <a:r>
              <a:rPr sz="1400" b="1" spc="-10" dirty="0">
                <a:latin typeface="Arial"/>
                <a:cs typeface="Arial"/>
              </a:rPr>
              <a:t>Rochelois)</a:t>
            </a:r>
            <a:endParaRPr sz="1400" b="1" dirty="0">
              <a:latin typeface="Arial"/>
              <a:cs typeface="Arial"/>
            </a:endParaRPr>
          </a:p>
        </p:txBody>
      </p:sp>
      <p:graphicFrame>
        <p:nvGraphicFramePr>
          <p:cNvPr id="3" name="object 3"/>
          <p:cNvGraphicFramePr>
            <a:graphicFrameLocks noGrp="1"/>
          </p:cNvGraphicFramePr>
          <p:nvPr>
            <p:extLst>
              <p:ext uri="{D42A27DB-BD31-4B8C-83A1-F6EECF244321}">
                <p14:modId xmlns:p14="http://schemas.microsoft.com/office/powerpoint/2010/main" val="2205133371"/>
              </p:ext>
            </p:extLst>
          </p:nvPr>
        </p:nvGraphicFramePr>
        <p:xfrm>
          <a:off x="901065" y="1486642"/>
          <a:ext cx="7341235" cy="4698258"/>
        </p:xfrm>
        <a:graphic>
          <a:graphicData uri="http://schemas.openxmlformats.org/drawingml/2006/table">
            <a:tbl>
              <a:tblPr firstRow="1" bandRow="1">
                <a:tableStyleId>{2D5ABB26-0587-4C30-8999-92F81FD0307C}</a:tableStyleId>
              </a:tblPr>
              <a:tblGrid>
                <a:gridCol w="1022538">
                  <a:extLst>
                    <a:ext uri="{9D8B030D-6E8A-4147-A177-3AD203B41FA5}">
                      <a16:colId xmlns:a16="http://schemas.microsoft.com/office/drawing/2014/main" val="20000"/>
                    </a:ext>
                  </a:extLst>
                </a:gridCol>
                <a:gridCol w="912613">
                  <a:extLst>
                    <a:ext uri="{9D8B030D-6E8A-4147-A177-3AD203B41FA5}">
                      <a16:colId xmlns:a16="http://schemas.microsoft.com/office/drawing/2014/main" val="20001"/>
                    </a:ext>
                  </a:extLst>
                </a:gridCol>
                <a:gridCol w="1247922">
                  <a:extLst>
                    <a:ext uri="{9D8B030D-6E8A-4147-A177-3AD203B41FA5}">
                      <a16:colId xmlns:a16="http://schemas.microsoft.com/office/drawing/2014/main" val="20002"/>
                    </a:ext>
                  </a:extLst>
                </a:gridCol>
                <a:gridCol w="1005140">
                  <a:extLst>
                    <a:ext uri="{9D8B030D-6E8A-4147-A177-3AD203B41FA5}">
                      <a16:colId xmlns:a16="http://schemas.microsoft.com/office/drawing/2014/main" val="20003"/>
                    </a:ext>
                  </a:extLst>
                </a:gridCol>
                <a:gridCol w="1026492">
                  <a:extLst>
                    <a:ext uri="{9D8B030D-6E8A-4147-A177-3AD203B41FA5}">
                      <a16:colId xmlns:a16="http://schemas.microsoft.com/office/drawing/2014/main" val="20004"/>
                    </a:ext>
                  </a:extLst>
                </a:gridCol>
                <a:gridCol w="846184">
                  <a:extLst>
                    <a:ext uri="{9D8B030D-6E8A-4147-A177-3AD203B41FA5}">
                      <a16:colId xmlns:a16="http://schemas.microsoft.com/office/drawing/2014/main" val="20005"/>
                    </a:ext>
                  </a:extLst>
                </a:gridCol>
                <a:gridCol w="1280346">
                  <a:extLst>
                    <a:ext uri="{9D8B030D-6E8A-4147-A177-3AD203B41FA5}">
                      <a16:colId xmlns:a16="http://schemas.microsoft.com/office/drawing/2014/main" val="20006"/>
                    </a:ext>
                  </a:extLst>
                </a:gridCol>
              </a:tblGrid>
              <a:tr h="746850">
                <a:tc>
                  <a:txBody>
                    <a:bodyPr/>
                    <a:lstStyle/>
                    <a:p>
                      <a:pPr>
                        <a:lnSpc>
                          <a:spcPct val="100000"/>
                        </a:lnSpc>
                        <a:spcBef>
                          <a:spcPts val="5"/>
                        </a:spcBef>
                      </a:pPr>
                      <a:endParaRPr sz="950">
                        <a:latin typeface="Times New Roman"/>
                        <a:cs typeface="Times New Roman"/>
                      </a:endParaRPr>
                    </a:p>
                    <a:p>
                      <a:pPr marL="67945">
                        <a:lnSpc>
                          <a:spcPct val="100000"/>
                        </a:lnSpc>
                      </a:pPr>
                      <a:r>
                        <a:rPr sz="1000" dirty="0">
                          <a:latin typeface="Arial"/>
                          <a:cs typeface="Arial"/>
                        </a:rPr>
                        <a:t>N°</a:t>
                      </a:r>
                      <a:r>
                        <a:rPr sz="1000" spc="-20" dirty="0">
                          <a:latin typeface="Arial"/>
                          <a:cs typeface="Arial"/>
                        </a:rPr>
                        <a:t> </a:t>
                      </a:r>
                      <a:r>
                        <a:rPr sz="1000" spc="-10" dirty="0">
                          <a:latin typeface="Arial"/>
                          <a:cs typeface="Arial"/>
                        </a:rPr>
                        <a:t>ouvrage</a:t>
                      </a:r>
                      <a:endParaRPr sz="1000">
                        <a:latin typeface="Arial"/>
                        <a:cs typeface="Arial"/>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p>
                      <a:pPr marL="67945" marR="114300">
                        <a:lnSpc>
                          <a:spcPct val="95600"/>
                        </a:lnSpc>
                      </a:pPr>
                      <a:r>
                        <a:rPr sz="1000" dirty="0">
                          <a:latin typeface="Arial"/>
                          <a:cs typeface="Arial"/>
                        </a:rPr>
                        <a:t>Date</a:t>
                      </a:r>
                      <a:r>
                        <a:rPr sz="1000" spc="-40" dirty="0">
                          <a:latin typeface="Arial"/>
                          <a:cs typeface="Arial"/>
                        </a:rPr>
                        <a:t> </a:t>
                      </a:r>
                      <a:r>
                        <a:rPr sz="1000" spc="-25" dirty="0">
                          <a:latin typeface="Arial"/>
                          <a:cs typeface="Arial"/>
                        </a:rPr>
                        <a:t>de </a:t>
                      </a:r>
                      <a:r>
                        <a:rPr sz="1000" spc="-10" dirty="0">
                          <a:latin typeface="Arial"/>
                          <a:cs typeface="Arial"/>
                        </a:rPr>
                        <a:t>constructi </a:t>
                      </a:r>
                      <a:r>
                        <a:rPr sz="1000" spc="-25" dirty="0">
                          <a:latin typeface="Arial"/>
                          <a:cs typeface="Arial"/>
                        </a:rPr>
                        <a:t>on</a:t>
                      </a:r>
                      <a:endParaRPr sz="10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35"/>
                        </a:spcBef>
                      </a:pPr>
                      <a:endParaRPr sz="1000">
                        <a:latin typeface="Times New Roman"/>
                        <a:cs typeface="Times New Roman"/>
                      </a:endParaRPr>
                    </a:p>
                    <a:p>
                      <a:pPr marL="67945" marR="165100">
                        <a:lnSpc>
                          <a:spcPts val="1140"/>
                        </a:lnSpc>
                      </a:pPr>
                      <a:r>
                        <a:rPr sz="1000" spc="-10" dirty="0">
                          <a:latin typeface="Arial"/>
                          <a:cs typeface="Arial"/>
                        </a:rPr>
                        <a:t>Coordonnées </a:t>
                      </a:r>
                      <a:r>
                        <a:rPr sz="1000" spc="-25" dirty="0">
                          <a:latin typeface="Arial"/>
                          <a:cs typeface="Arial"/>
                        </a:rPr>
                        <a:t>GPS</a:t>
                      </a:r>
                      <a:endParaRPr sz="1000">
                        <a:latin typeface="Arial"/>
                        <a:cs typeface="Arial"/>
                      </a:endParaRPr>
                    </a:p>
                  </a:txBody>
                  <a:tcPr marL="0" marR="0" marT="444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5"/>
                        </a:spcBef>
                      </a:pPr>
                      <a:endParaRPr sz="950">
                        <a:latin typeface="Times New Roman"/>
                        <a:cs typeface="Times New Roman"/>
                      </a:endParaRPr>
                    </a:p>
                    <a:p>
                      <a:pPr marL="67945">
                        <a:lnSpc>
                          <a:spcPts val="1170"/>
                        </a:lnSpc>
                      </a:pPr>
                      <a:r>
                        <a:rPr sz="1000" dirty="0">
                          <a:latin typeface="Arial"/>
                          <a:cs typeface="Arial"/>
                        </a:rPr>
                        <a:t>Coût</a:t>
                      </a:r>
                      <a:r>
                        <a:rPr sz="1000" spc="-35" dirty="0">
                          <a:latin typeface="Arial"/>
                          <a:cs typeface="Arial"/>
                        </a:rPr>
                        <a:t> </a:t>
                      </a:r>
                      <a:r>
                        <a:rPr sz="1000" spc="-20" dirty="0">
                          <a:latin typeface="Arial"/>
                          <a:cs typeface="Arial"/>
                        </a:rPr>
                        <a:t>total</a:t>
                      </a:r>
                      <a:endParaRPr sz="1000">
                        <a:latin typeface="Arial"/>
                        <a:cs typeface="Arial"/>
                      </a:endParaRPr>
                    </a:p>
                    <a:p>
                      <a:pPr marL="67945">
                        <a:lnSpc>
                          <a:spcPts val="1170"/>
                        </a:lnSpc>
                      </a:pPr>
                      <a:r>
                        <a:rPr sz="1000" spc="-25" dirty="0">
                          <a:latin typeface="Arial"/>
                          <a:cs typeface="Arial"/>
                        </a:rPr>
                        <a:t>(€)</a:t>
                      </a:r>
                      <a:endParaRPr sz="1000">
                        <a:latin typeface="Arial"/>
                        <a:cs typeface="Arial"/>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40"/>
                        </a:spcBef>
                      </a:pPr>
                      <a:endParaRPr sz="950">
                        <a:latin typeface="Times New Roman"/>
                        <a:cs typeface="Times New Roman"/>
                      </a:endParaRPr>
                    </a:p>
                    <a:p>
                      <a:pPr marL="67945" marR="168910">
                        <a:lnSpc>
                          <a:spcPct val="95700"/>
                        </a:lnSpc>
                      </a:pPr>
                      <a:r>
                        <a:rPr sz="1000" spc="-10" dirty="0">
                          <a:latin typeface="Arial"/>
                          <a:cs typeface="Arial"/>
                        </a:rPr>
                        <a:t>Capacité stockage bassin (mesurée)</a:t>
                      </a:r>
                      <a:endParaRPr sz="1000">
                        <a:latin typeface="Arial"/>
                        <a:cs typeface="Arial"/>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40"/>
                        </a:spcBef>
                      </a:pPr>
                      <a:endParaRPr sz="950">
                        <a:latin typeface="Times New Roman"/>
                        <a:cs typeface="Times New Roman"/>
                      </a:endParaRPr>
                    </a:p>
                    <a:p>
                      <a:pPr marL="67945" marR="73025">
                        <a:lnSpc>
                          <a:spcPct val="95700"/>
                        </a:lnSpc>
                      </a:pPr>
                      <a:r>
                        <a:rPr sz="1000" spc="-25" dirty="0">
                          <a:latin typeface="Arial"/>
                          <a:cs typeface="Arial"/>
                        </a:rPr>
                        <a:t>Eau </a:t>
                      </a:r>
                      <a:r>
                        <a:rPr sz="1000" spc="-10" dirty="0">
                          <a:latin typeface="Arial"/>
                          <a:cs typeface="Arial"/>
                        </a:rPr>
                        <a:t>retenue amont (estimée)</a:t>
                      </a:r>
                      <a:endParaRPr sz="1000">
                        <a:latin typeface="Arial"/>
                        <a:cs typeface="Arial"/>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5"/>
                        </a:spcBef>
                      </a:pPr>
                      <a:endParaRPr sz="950">
                        <a:latin typeface="Times New Roman"/>
                        <a:cs typeface="Times New Roman"/>
                      </a:endParaRPr>
                    </a:p>
                    <a:p>
                      <a:pPr marL="67945">
                        <a:lnSpc>
                          <a:spcPct val="100000"/>
                        </a:lnSpc>
                      </a:pPr>
                      <a:r>
                        <a:rPr sz="1000" spc="-10" dirty="0">
                          <a:latin typeface="Arial"/>
                          <a:cs typeface="Arial"/>
                        </a:rPr>
                        <a:t>Observations</a:t>
                      </a:r>
                      <a:endParaRPr sz="1000">
                        <a:latin typeface="Arial"/>
                        <a:cs typeface="Arial"/>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758449">
                <a:tc>
                  <a:txBody>
                    <a:bodyPr/>
                    <a:lstStyle/>
                    <a:p>
                      <a:pPr>
                        <a:lnSpc>
                          <a:spcPct val="100000"/>
                        </a:lnSpc>
                        <a:spcBef>
                          <a:spcPts val="5"/>
                        </a:spcBef>
                      </a:pPr>
                      <a:endParaRPr sz="950" dirty="0">
                        <a:latin typeface="Times New Roman"/>
                        <a:cs typeface="Times New Roman"/>
                      </a:endParaRPr>
                    </a:p>
                    <a:p>
                      <a:pPr marL="67945">
                        <a:lnSpc>
                          <a:spcPct val="100000"/>
                        </a:lnSpc>
                      </a:pPr>
                      <a:r>
                        <a:rPr sz="1000" spc="-25" dirty="0">
                          <a:latin typeface="Arial"/>
                          <a:cs typeface="Arial"/>
                        </a:rPr>
                        <a:t>SB1</a:t>
                      </a:r>
                      <a:r>
                        <a:rPr lang="fr-FR" sz="1000" spc="-25" dirty="0">
                          <a:latin typeface="Arial"/>
                          <a:cs typeface="Arial"/>
                        </a:rPr>
                        <a:t> Diable</a:t>
                      </a:r>
                      <a:endParaRPr sz="1000" dirty="0">
                        <a:latin typeface="Arial"/>
                        <a:cs typeface="Arial"/>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p>
                      <a:pPr marL="67945" marR="219710">
                        <a:lnSpc>
                          <a:spcPct val="95600"/>
                        </a:lnSpc>
                      </a:pPr>
                      <a:r>
                        <a:rPr sz="1000" spc="-10" dirty="0">
                          <a:latin typeface="Arial"/>
                          <a:cs typeface="Arial"/>
                        </a:rPr>
                        <a:t>Février- </a:t>
                      </a:r>
                      <a:r>
                        <a:rPr sz="1000" spc="-20" dirty="0">
                          <a:latin typeface="Arial"/>
                          <a:cs typeface="Arial"/>
                        </a:rPr>
                        <a:t>Mars 2014</a:t>
                      </a:r>
                      <a:endParaRPr sz="10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5"/>
                        </a:spcBef>
                      </a:pPr>
                      <a:endParaRPr sz="950">
                        <a:latin typeface="Times New Roman"/>
                        <a:cs typeface="Times New Roman"/>
                      </a:endParaRPr>
                    </a:p>
                    <a:p>
                      <a:pPr marL="67945">
                        <a:lnSpc>
                          <a:spcPts val="1175"/>
                        </a:lnSpc>
                      </a:pPr>
                      <a:r>
                        <a:rPr sz="1000" dirty="0">
                          <a:latin typeface="Arial"/>
                          <a:cs typeface="Arial"/>
                        </a:rPr>
                        <a:t>N</a:t>
                      </a:r>
                      <a:r>
                        <a:rPr sz="1000" spc="-15" dirty="0">
                          <a:latin typeface="Arial"/>
                          <a:cs typeface="Arial"/>
                        </a:rPr>
                        <a:t> </a:t>
                      </a:r>
                      <a:r>
                        <a:rPr sz="1000" spc="-10" dirty="0">
                          <a:latin typeface="Arial"/>
                          <a:cs typeface="Arial"/>
                        </a:rPr>
                        <a:t>18°24,648</a:t>
                      </a:r>
                      <a:endParaRPr sz="1000">
                        <a:latin typeface="Arial"/>
                        <a:cs typeface="Arial"/>
                      </a:endParaRPr>
                    </a:p>
                    <a:p>
                      <a:pPr marL="67945">
                        <a:lnSpc>
                          <a:spcPts val="1175"/>
                        </a:lnSpc>
                      </a:pPr>
                      <a:r>
                        <a:rPr sz="1000" dirty="0">
                          <a:latin typeface="Arial"/>
                          <a:cs typeface="Arial"/>
                        </a:rPr>
                        <a:t>W</a:t>
                      </a:r>
                      <a:r>
                        <a:rPr sz="1000" spc="-10" dirty="0">
                          <a:latin typeface="Arial"/>
                          <a:cs typeface="Arial"/>
                        </a:rPr>
                        <a:t> </a:t>
                      </a:r>
                      <a:r>
                        <a:rPr sz="1000" dirty="0">
                          <a:latin typeface="Arial"/>
                          <a:cs typeface="Arial"/>
                        </a:rPr>
                        <a:t>0,73</a:t>
                      </a:r>
                      <a:r>
                        <a:rPr sz="1000" spc="-25" dirty="0">
                          <a:latin typeface="Arial"/>
                          <a:cs typeface="Arial"/>
                        </a:rPr>
                        <a:t> </a:t>
                      </a:r>
                      <a:r>
                        <a:rPr sz="1000" spc="-10" dirty="0">
                          <a:latin typeface="Arial"/>
                          <a:cs typeface="Arial"/>
                        </a:rPr>
                        <a:t>14,081</a:t>
                      </a:r>
                      <a:endParaRPr sz="1000">
                        <a:latin typeface="Arial"/>
                        <a:cs typeface="Arial"/>
                      </a:endParaRPr>
                    </a:p>
                    <a:p>
                      <a:pPr>
                        <a:lnSpc>
                          <a:spcPct val="100000"/>
                        </a:lnSpc>
                      </a:pPr>
                      <a:endParaRPr sz="950">
                        <a:latin typeface="Times New Roman"/>
                        <a:cs typeface="Times New Roman"/>
                      </a:endParaRPr>
                    </a:p>
                    <a:p>
                      <a:pPr marL="67945">
                        <a:lnSpc>
                          <a:spcPts val="1150"/>
                        </a:lnSpc>
                        <a:spcBef>
                          <a:spcPts val="5"/>
                        </a:spcBef>
                      </a:pPr>
                      <a:r>
                        <a:rPr sz="1000" dirty="0">
                          <a:latin typeface="Arial"/>
                          <a:cs typeface="Arial"/>
                        </a:rPr>
                        <a:t>Alt.</a:t>
                      </a:r>
                      <a:r>
                        <a:rPr sz="1000" spc="-15" dirty="0">
                          <a:latin typeface="Arial"/>
                          <a:cs typeface="Arial"/>
                        </a:rPr>
                        <a:t> </a:t>
                      </a:r>
                      <a:r>
                        <a:rPr sz="1000" dirty="0">
                          <a:latin typeface="Arial"/>
                          <a:cs typeface="Arial"/>
                        </a:rPr>
                        <a:t>:</a:t>
                      </a:r>
                      <a:r>
                        <a:rPr sz="1000" spc="-20" dirty="0">
                          <a:latin typeface="Arial"/>
                          <a:cs typeface="Arial"/>
                        </a:rPr>
                        <a:t> 984m</a:t>
                      </a:r>
                      <a:endParaRPr sz="1000">
                        <a:latin typeface="Arial"/>
                        <a:cs typeface="Arial"/>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5"/>
                        </a:spcBef>
                      </a:pPr>
                      <a:endParaRPr sz="950">
                        <a:latin typeface="Times New Roman"/>
                        <a:cs typeface="Times New Roman"/>
                      </a:endParaRPr>
                    </a:p>
                    <a:p>
                      <a:pPr marL="209550">
                        <a:lnSpc>
                          <a:spcPct val="100000"/>
                        </a:lnSpc>
                      </a:pPr>
                      <a:r>
                        <a:rPr sz="1000" dirty="0">
                          <a:latin typeface="Arial"/>
                          <a:cs typeface="Arial"/>
                        </a:rPr>
                        <a:t>3533</a:t>
                      </a:r>
                      <a:r>
                        <a:rPr sz="1000" spc="-35" dirty="0">
                          <a:latin typeface="Arial"/>
                          <a:cs typeface="Arial"/>
                        </a:rPr>
                        <a:t> </a:t>
                      </a:r>
                      <a:r>
                        <a:rPr sz="1000" spc="-50" dirty="0">
                          <a:latin typeface="Arial"/>
                          <a:cs typeface="Arial"/>
                        </a:rPr>
                        <a:t>€</a:t>
                      </a:r>
                      <a:endParaRPr sz="1000">
                        <a:latin typeface="Arial"/>
                        <a:cs typeface="Arial"/>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5"/>
                        </a:spcBef>
                      </a:pPr>
                      <a:endParaRPr sz="950">
                        <a:latin typeface="Times New Roman"/>
                        <a:cs typeface="Times New Roman"/>
                      </a:endParaRPr>
                    </a:p>
                    <a:p>
                      <a:pPr marL="67945">
                        <a:lnSpc>
                          <a:spcPct val="100000"/>
                        </a:lnSpc>
                      </a:pPr>
                      <a:r>
                        <a:rPr sz="1000" dirty="0">
                          <a:latin typeface="Arial"/>
                          <a:cs typeface="Arial"/>
                        </a:rPr>
                        <a:t>33</a:t>
                      </a:r>
                      <a:r>
                        <a:rPr sz="1000" spc="-30" dirty="0">
                          <a:latin typeface="Arial"/>
                          <a:cs typeface="Arial"/>
                        </a:rPr>
                        <a:t> </a:t>
                      </a:r>
                      <a:r>
                        <a:rPr sz="1000" spc="-25" dirty="0">
                          <a:latin typeface="Arial"/>
                          <a:cs typeface="Arial"/>
                        </a:rPr>
                        <a:t>m3</a:t>
                      </a:r>
                      <a:endParaRPr sz="1000">
                        <a:latin typeface="Arial"/>
                        <a:cs typeface="Arial"/>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5"/>
                        </a:spcBef>
                      </a:pPr>
                      <a:endParaRPr sz="950">
                        <a:latin typeface="Times New Roman"/>
                        <a:cs typeface="Times New Roman"/>
                      </a:endParaRPr>
                    </a:p>
                    <a:p>
                      <a:pPr marL="67945">
                        <a:lnSpc>
                          <a:spcPct val="100000"/>
                        </a:lnSpc>
                      </a:pPr>
                      <a:r>
                        <a:rPr sz="1000" dirty="0">
                          <a:latin typeface="Arial"/>
                          <a:cs typeface="Arial"/>
                        </a:rPr>
                        <a:t>40</a:t>
                      </a:r>
                      <a:r>
                        <a:rPr sz="1000" spc="-30" dirty="0">
                          <a:latin typeface="Arial"/>
                          <a:cs typeface="Arial"/>
                        </a:rPr>
                        <a:t> </a:t>
                      </a:r>
                      <a:r>
                        <a:rPr sz="1000" spc="-25" dirty="0">
                          <a:latin typeface="Arial"/>
                          <a:cs typeface="Arial"/>
                        </a:rPr>
                        <a:t>m3</a:t>
                      </a:r>
                      <a:endParaRPr sz="1000">
                        <a:latin typeface="Arial"/>
                        <a:cs typeface="Arial"/>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463962">
                <a:tc>
                  <a:txBody>
                    <a:bodyPr/>
                    <a:lstStyle/>
                    <a:p>
                      <a:pPr marL="67945">
                        <a:lnSpc>
                          <a:spcPts val="1150"/>
                        </a:lnSpc>
                      </a:pPr>
                      <a:r>
                        <a:rPr sz="1000" spc="-25" dirty="0">
                          <a:latin typeface="Arial"/>
                          <a:cs typeface="Arial"/>
                        </a:rPr>
                        <a:t>S2</a:t>
                      </a:r>
                      <a:r>
                        <a:rPr lang="fr-FR" sz="1000" spc="-25" dirty="0">
                          <a:latin typeface="Arial"/>
                          <a:cs typeface="Arial"/>
                        </a:rPr>
                        <a:t> Diable</a:t>
                      </a:r>
                      <a:endParaRPr sz="10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150"/>
                        </a:lnSpc>
                      </a:pPr>
                      <a:r>
                        <a:rPr sz="1000" spc="-20" dirty="0">
                          <a:latin typeface="Arial"/>
                          <a:cs typeface="Arial"/>
                        </a:rPr>
                        <a:t>2014</a:t>
                      </a:r>
                      <a:endParaRPr sz="10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140970">
                        <a:lnSpc>
                          <a:spcPts val="1150"/>
                        </a:lnSpc>
                      </a:pPr>
                      <a:r>
                        <a:rPr sz="1000" dirty="0">
                          <a:latin typeface="Arial"/>
                          <a:cs typeface="Arial"/>
                        </a:rPr>
                        <a:t>Seuil</a:t>
                      </a:r>
                      <a:r>
                        <a:rPr sz="1000" spc="-40" dirty="0">
                          <a:latin typeface="Arial"/>
                          <a:cs typeface="Arial"/>
                        </a:rPr>
                        <a:t> </a:t>
                      </a:r>
                      <a:r>
                        <a:rPr sz="1000" spc="-25" dirty="0">
                          <a:latin typeface="Arial"/>
                          <a:cs typeface="Arial"/>
                        </a:rPr>
                        <a:t>en </a:t>
                      </a:r>
                      <a:r>
                        <a:rPr sz="1000" dirty="0">
                          <a:latin typeface="Arial"/>
                          <a:cs typeface="Arial"/>
                        </a:rPr>
                        <a:t>gabions</a:t>
                      </a:r>
                      <a:r>
                        <a:rPr sz="1000" spc="-70" dirty="0">
                          <a:latin typeface="Arial"/>
                          <a:cs typeface="Arial"/>
                        </a:rPr>
                        <a:t> </a:t>
                      </a:r>
                      <a:r>
                        <a:rPr sz="1000" spc="-25" dirty="0">
                          <a:latin typeface="Arial"/>
                          <a:cs typeface="Arial"/>
                        </a:rPr>
                        <a:t>ou </a:t>
                      </a:r>
                      <a:r>
                        <a:rPr sz="1000" dirty="0">
                          <a:latin typeface="Arial"/>
                          <a:cs typeface="Arial"/>
                        </a:rPr>
                        <a:t>seuil</a:t>
                      </a:r>
                      <a:r>
                        <a:rPr sz="1000" spc="-40" dirty="0">
                          <a:latin typeface="Arial"/>
                          <a:cs typeface="Arial"/>
                        </a:rPr>
                        <a:t> </a:t>
                      </a:r>
                      <a:r>
                        <a:rPr sz="1000" dirty="0">
                          <a:latin typeface="Arial"/>
                          <a:cs typeface="Arial"/>
                        </a:rPr>
                        <a:t>végétal</a:t>
                      </a:r>
                      <a:r>
                        <a:rPr sz="1000" spc="-35" dirty="0">
                          <a:latin typeface="Arial"/>
                          <a:cs typeface="Arial"/>
                        </a:rPr>
                        <a:t> </a:t>
                      </a:r>
                      <a:r>
                        <a:rPr sz="1000" spc="-50" dirty="0">
                          <a:latin typeface="Arial"/>
                          <a:cs typeface="Arial"/>
                        </a:rPr>
                        <a:t>?</a:t>
                      </a:r>
                      <a:endParaRPr sz="10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764248">
                <a:tc>
                  <a:txBody>
                    <a:bodyPr/>
                    <a:lstStyle/>
                    <a:p>
                      <a:pPr marL="67945">
                        <a:lnSpc>
                          <a:spcPts val="1150"/>
                        </a:lnSpc>
                      </a:pPr>
                      <a:r>
                        <a:rPr sz="1000" spc="-25" dirty="0">
                          <a:latin typeface="Arial"/>
                          <a:cs typeface="Arial"/>
                        </a:rPr>
                        <a:t>SB3</a:t>
                      </a:r>
                      <a:r>
                        <a:rPr lang="fr-FR" sz="1000" spc="-25" dirty="0">
                          <a:latin typeface="Arial"/>
                          <a:cs typeface="Arial"/>
                        </a:rPr>
                        <a:t> Diable</a:t>
                      </a:r>
                      <a:endParaRPr sz="10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5"/>
                        </a:spcBef>
                      </a:pPr>
                      <a:endParaRPr sz="1000">
                        <a:latin typeface="Times New Roman"/>
                        <a:cs typeface="Times New Roman"/>
                      </a:endParaRPr>
                    </a:p>
                    <a:p>
                      <a:pPr marL="67945" marR="219710">
                        <a:lnSpc>
                          <a:spcPct val="95500"/>
                        </a:lnSpc>
                      </a:pPr>
                      <a:r>
                        <a:rPr sz="1000" spc="-10" dirty="0">
                          <a:latin typeface="Arial"/>
                          <a:cs typeface="Arial"/>
                        </a:rPr>
                        <a:t>Février- </a:t>
                      </a:r>
                      <a:r>
                        <a:rPr sz="1000" spc="-20" dirty="0">
                          <a:latin typeface="Arial"/>
                          <a:cs typeface="Arial"/>
                        </a:rPr>
                        <a:t>mars 2014</a:t>
                      </a:r>
                      <a:endParaRPr sz="1000">
                        <a:latin typeface="Arial"/>
                        <a:cs typeface="Arial"/>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0"/>
                        </a:spcBef>
                      </a:pPr>
                      <a:endParaRPr sz="950">
                        <a:latin typeface="Times New Roman"/>
                        <a:cs typeface="Times New Roman"/>
                      </a:endParaRPr>
                    </a:p>
                    <a:p>
                      <a:pPr marL="67945">
                        <a:lnSpc>
                          <a:spcPts val="1175"/>
                        </a:lnSpc>
                      </a:pPr>
                      <a:r>
                        <a:rPr sz="1000" dirty="0">
                          <a:latin typeface="Arial"/>
                          <a:cs typeface="Arial"/>
                        </a:rPr>
                        <a:t>N</a:t>
                      </a:r>
                      <a:r>
                        <a:rPr sz="1000" spc="-15" dirty="0">
                          <a:latin typeface="Arial"/>
                          <a:cs typeface="Arial"/>
                        </a:rPr>
                        <a:t> </a:t>
                      </a:r>
                      <a:r>
                        <a:rPr sz="1000" spc="-10" dirty="0">
                          <a:latin typeface="Arial"/>
                          <a:cs typeface="Arial"/>
                        </a:rPr>
                        <a:t>18°24,699</a:t>
                      </a:r>
                      <a:endParaRPr sz="1000">
                        <a:latin typeface="Arial"/>
                        <a:cs typeface="Arial"/>
                      </a:endParaRPr>
                    </a:p>
                    <a:p>
                      <a:pPr marL="67945">
                        <a:lnSpc>
                          <a:spcPts val="1175"/>
                        </a:lnSpc>
                      </a:pPr>
                      <a:r>
                        <a:rPr sz="1000" dirty="0">
                          <a:latin typeface="Arial"/>
                          <a:cs typeface="Arial"/>
                        </a:rPr>
                        <a:t>W</a:t>
                      </a:r>
                      <a:r>
                        <a:rPr sz="1000" spc="-10" dirty="0">
                          <a:latin typeface="Arial"/>
                          <a:cs typeface="Arial"/>
                        </a:rPr>
                        <a:t> </a:t>
                      </a:r>
                      <a:r>
                        <a:rPr sz="1000" dirty="0">
                          <a:latin typeface="Arial"/>
                          <a:cs typeface="Arial"/>
                        </a:rPr>
                        <a:t>0,73</a:t>
                      </a:r>
                      <a:r>
                        <a:rPr sz="1000" spc="-25" dirty="0">
                          <a:latin typeface="Arial"/>
                          <a:cs typeface="Arial"/>
                        </a:rPr>
                        <a:t> </a:t>
                      </a:r>
                      <a:r>
                        <a:rPr sz="1000" spc="-10" dirty="0">
                          <a:latin typeface="Arial"/>
                          <a:cs typeface="Arial"/>
                        </a:rPr>
                        <a:t>14,102</a:t>
                      </a:r>
                      <a:endParaRPr sz="1000">
                        <a:latin typeface="Arial"/>
                        <a:cs typeface="Arial"/>
                      </a:endParaRPr>
                    </a:p>
                    <a:p>
                      <a:pPr>
                        <a:lnSpc>
                          <a:spcPct val="100000"/>
                        </a:lnSpc>
                        <a:spcBef>
                          <a:spcPts val="55"/>
                        </a:spcBef>
                      </a:pPr>
                      <a:endParaRPr sz="900">
                        <a:latin typeface="Times New Roman"/>
                        <a:cs typeface="Times New Roman"/>
                      </a:endParaRPr>
                    </a:p>
                    <a:p>
                      <a:pPr marL="67945">
                        <a:lnSpc>
                          <a:spcPts val="1150"/>
                        </a:lnSpc>
                      </a:pPr>
                      <a:r>
                        <a:rPr sz="1000" dirty="0">
                          <a:latin typeface="Arial"/>
                          <a:cs typeface="Arial"/>
                        </a:rPr>
                        <a:t>Alt.</a:t>
                      </a:r>
                      <a:r>
                        <a:rPr sz="1000" spc="-25" dirty="0">
                          <a:latin typeface="Arial"/>
                          <a:cs typeface="Arial"/>
                        </a:rPr>
                        <a:t> </a:t>
                      </a:r>
                      <a:r>
                        <a:rPr sz="1000" spc="-20" dirty="0">
                          <a:latin typeface="Arial"/>
                          <a:cs typeface="Arial"/>
                        </a:rPr>
                        <a:t>970m</a:t>
                      </a:r>
                      <a:endParaRPr sz="1000">
                        <a:latin typeface="Arial"/>
                        <a:cs typeface="Arial"/>
                      </a:endParaRPr>
                    </a:p>
                  </a:txBody>
                  <a:tcPr marL="0" marR="0" marT="12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0"/>
                        </a:spcBef>
                      </a:pPr>
                      <a:endParaRPr sz="950">
                        <a:latin typeface="Times New Roman"/>
                        <a:cs typeface="Times New Roman"/>
                      </a:endParaRPr>
                    </a:p>
                    <a:p>
                      <a:pPr marL="67945">
                        <a:lnSpc>
                          <a:spcPct val="100000"/>
                        </a:lnSpc>
                      </a:pPr>
                      <a:r>
                        <a:rPr sz="1000" dirty="0">
                          <a:latin typeface="Arial"/>
                          <a:cs typeface="Arial"/>
                        </a:rPr>
                        <a:t>4124</a:t>
                      </a:r>
                      <a:r>
                        <a:rPr sz="1000" spc="-35" dirty="0">
                          <a:latin typeface="Arial"/>
                          <a:cs typeface="Arial"/>
                        </a:rPr>
                        <a:t> </a:t>
                      </a:r>
                      <a:r>
                        <a:rPr sz="1000" spc="-50" dirty="0">
                          <a:latin typeface="Arial"/>
                          <a:cs typeface="Arial"/>
                        </a:rPr>
                        <a:t>€</a:t>
                      </a:r>
                      <a:endParaRPr sz="1000">
                        <a:latin typeface="Arial"/>
                        <a:cs typeface="Arial"/>
                      </a:endParaRPr>
                    </a:p>
                  </a:txBody>
                  <a:tcPr marL="0" marR="0" marT="12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0"/>
                        </a:spcBef>
                      </a:pPr>
                      <a:endParaRPr sz="950" dirty="0">
                        <a:latin typeface="Times New Roman"/>
                        <a:cs typeface="Times New Roman"/>
                      </a:endParaRPr>
                    </a:p>
                    <a:p>
                      <a:pPr marL="67945">
                        <a:lnSpc>
                          <a:spcPts val="1175"/>
                        </a:lnSpc>
                      </a:pPr>
                      <a:r>
                        <a:rPr sz="1000" dirty="0">
                          <a:latin typeface="Arial"/>
                          <a:cs typeface="Arial"/>
                        </a:rPr>
                        <a:t>50</a:t>
                      </a:r>
                      <a:r>
                        <a:rPr sz="1000" spc="-10" dirty="0">
                          <a:latin typeface="Arial"/>
                          <a:cs typeface="Arial"/>
                        </a:rPr>
                        <a:t> </a:t>
                      </a:r>
                      <a:r>
                        <a:rPr sz="1000" dirty="0">
                          <a:latin typeface="Arial"/>
                          <a:cs typeface="Arial"/>
                        </a:rPr>
                        <a:t>+</a:t>
                      </a:r>
                      <a:r>
                        <a:rPr sz="1000" spc="-20" dirty="0">
                          <a:latin typeface="Arial"/>
                          <a:cs typeface="Arial"/>
                        </a:rPr>
                        <a:t> </a:t>
                      </a:r>
                      <a:r>
                        <a:rPr sz="1000" dirty="0">
                          <a:latin typeface="Arial"/>
                          <a:cs typeface="Arial"/>
                        </a:rPr>
                        <a:t>5</a:t>
                      </a:r>
                      <a:r>
                        <a:rPr sz="1000" spc="-5" dirty="0">
                          <a:latin typeface="Arial"/>
                          <a:cs typeface="Arial"/>
                        </a:rPr>
                        <a:t> </a:t>
                      </a:r>
                      <a:r>
                        <a:rPr sz="1000" spc="-50" dirty="0">
                          <a:latin typeface="Arial"/>
                          <a:cs typeface="Arial"/>
                        </a:rPr>
                        <a:t>=</a:t>
                      </a:r>
                      <a:endParaRPr sz="1000" dirty="0">
                        <a:latin typeface="Arial"/>
                        <a:cs typeface="Arial"/>
                      </a:endParaRPr>
                    </a:p>
                    <a:p>
                      <a:pPr marL="67945">
                        <a:lnSpc>
                          <a:spcPts val="1175"/>
                        </a:lnSpc>
                      </a:pPr>
                      <a:r>
                        <a:rPr sz="1000" spc="-20" dirty="0">
                          <a:latin typeface="Arial"/>
                          <a:cs typeface="Arial"/>
                        </a:rPr>
                        <a:t>55m3</a:t>
                      </a:r>
                      <a:endParaRPr sz="1000" dirty="0">
                        <a:latin typeface="Arial"/>
                        <a:cs typeface="Arial"/>
                      </a:endParaRPr>
                    </a:p>
                  </a:txBody>
                  <a:tcPr marL="0" marR="0" marT="12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0"/>
                        </a:spcBef>
                      </a:pPr>
                      <a:endParaRPr sz="950">
                        <a:latin typeface="Times New Roman"/>
                        <a:cs typeface="Times New Roman"/>
                      </a:endParaRPr>
                    </a:p>
                    <a:p>
                      <a:pPr marL="67945">
                        <a:lnSpc>
                          <a:spcPct val="100000"/>
                        </a:lnSpc>
                      </a:pPr>
                      <a:r>
                        <a:rPr sz="1000" dirty="0">
                          <a:latin typeface="Arial"/>
                          <a:cs typeface="Arial"/>
                        </a:rPr>
                        <a:t>150</a:t>
                      </a:r>
                      <a:r>
                        <a:rPr sz="1000" spc="-35" dirty="0">
                          <a:latin typeface="Arial"/>
                          <a:cs typeface="Arial"/>
                        </a:rPr>
                        <a:t> </a:t>
                      </a:r>
                      <a:r>
                        <a:rPr sz="1000" spc="-25" dirty="0">
                          <a:latin typeface="Arial"/>
                          <a:cs typeface="Arial"/>
                        </a:rPr>
                        <a:t>m3</a:t>
                      </a:r>
                      <a:endParaRPr sz="1000">
                        <a:latin typeface="Arial"/>
                        <a:cs typeface="Arial"/>
                      </a:endParaRPr>
                    </a:p>
                  </a:txBody>
                  <a:tcPr marL="0" marR="0" marT="12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309308">
                <a:tc>
                  <a:txBody>
                    <a:bodyPr/>
                    <a:lstStyle/>
                    <a:p>
                      <a:pPr marL="67945">
                        <a:lnSpc>
                          <a:spcPts val="1150"/>
                        </a:lnSpc>
                      </a:pPr>
                      <a:r>
                        <a:rPr sz="1000" spc="-25" dirty="0">
                          <a:latin typeface="Arial"/>
                          <a:cs typeface="Arial"/>
                        </a:rPr>
                        <a:t>S4</a:t>
                      </a:r>
                      <a:r>
                        <a:rPr lang="fr-FR" sz="1000" spc="-25" dirty="0">
                          <a:latin typeface="Arial"/>
                          <a:cs typeface="Arial"/>
                        </a:rPr>
                        <a:t> Diable</a:t>
                      </a:r>
                      <a:endParaRPr sz="10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r>
                        <a:rPr lang="fr-FR" sz="1000" dirty="0">
                          <a:solidFill>
                            <a:schemeClr val="tx1"/>
                          </a:solidFill>
                          <a:latin typeface="Times New Roman"/>
                          <a:cs typeface="Times New Roman"/>
                        </a:rPr>
                        <a:t> 18° 24.757’N</a:t>
                      </a:r>
                    </a:p>
                    <a:p>
                      <a:pPr>
                        <a:lnSpc>
                          <a:spcPct val="100000"/>
                        </a:lnSpc>
                      </a:pPr>
                      <a:r>
                        <a:rPr lang="fr-FR" sz="1000" dirty="0">
                          <a:solidFill>
                            <a:schemeClr val="tx1"/>
                          </a:solidFill>
                          <a:latin typeface="Times New Roman"/>
                          <a:cs typeface="Times New Roman"/>
                        </a:rPr>
                        <a:t> 73° 14.219'O</a:t>
                      </a:r>
                      <a:endParaRPr sz="1000" dirty="0">
                        <a:solidFill>
                          <a:schemeClr val="tx1"/>
                        </a:solidFill>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dirty="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375285">
                        <a:lnSpc>
                          <a:spcPts val="1150"/>
                        </a:lnSpc>
                      </a:pPr>
                      <a:r>
                        <a:rPr sz="1000" spc="-10" dirty="0">
                          <a:latin typeface="Arial"/>
                          <a:cs typeface="Arial"/>
                        </a:rPr>
                        <a:t>Structures végétales</a:t>
                      </a:r>
                      <a:endParaRPr sz="10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758449">
                <a:tc>
                  <a:txBody>
                    <a:bodyPr/>
                    <a:lstStyle/>
                    <a:p>
                      <a:pPr marL="67945">
                        <a:lnSpc>
                          <a:spcPts val="1150"/>
                        </a:lnSpc>
                      </a:pPr>
                      <a:r>
                        <a:rPr sz="1000" spc="-25" dirty="0">
                          <a:latin typeface="Arial"/>
                          <a:cs typeface="Arial"/>
                        </a:rPr>
                        <a:t>SB5</a:t>
                      </a:r>
                      <a:r>
                        <a:rPr lang="fr-FR" sz="1000" spc="-25" dirty="0">
                          <a:latin typeface="Arial"/>
                          <a:cs typeface="Arial"/>
                        </a:rPr>
                        <a:t> Diable</a:t>
                      </a:r>
                      <a:endParaRPr sz="10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50"/>
                        </a:spcBef>
                      </a:pPr>
                      <a:endParaRPr sz="950">
                        <a:latin typeface="Times New Roman"/>
                        <a:cs typeface="Times New Roman"/>
                      </a:endParaRPr>
                    </a:p>
                    <a:p>
                      <a:pPr marL="67945" marR="219710">
                        <a:lnSpc>
                          <a:spcPct val="96100"/>
                        </a:lnSpc>
                        <a:spcBef>
                          <a:spcPts val="5"/>
                        </a:spcBef>
                      </a:pPr>
                      <a:r>
                        <a:rPr sz="1000" spc="-10" dirty="0">
                          <a:latin typeface="Arial"/>
                          <a:cs typeface="Arial"/>
                        </a:rPr>
                        <a:t>Février- </a:t>
                      </a:r>
                      <a:r>
                        <a:rPr sz="1000" spc="-20" dirty="0">
                          <a:latin typeface="Arial"/>
                          <a:cs typeface="Arial"/>
                        </a:rPr>
                        <a:t>Mars 2014</a:t>
                      </a:r>
                      <a:endParaRPr sz="100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5"/>
                        </a:spcBef>
                      </a:pPr>
                      <a:endParaRPr sz="950" dirty="0">
                        <a:latin typeface="Times New Roman"/>
                        <a:cs typeface="Times New Roman"/>
                      </a:endParaRPr>
                    </a:p>
                    <a:p>
                      <a:pPr marL="67945">
                        <a:lnSpc>
                          <a:spcPts val="1175"/>
                        </a:lnSpc>
                      </a:pPr>
                      <a:r>
                        <a:rPr sz="1000" dirty="0">
                          <a:latin typeface="Arial"/>
                          <a:cs typeface="Arial"/>
                        </a:rPr>
                        <a:t>N</a:t>
                      </a:r>
                      <a:r>
                        <a:rPr sz="1000" spc="-25" dirty="0">
                          <a:latin typeface="Arial"/>
                          <a:cs typeface="Arial"/>
                        </a:rPr>
                        <a:t> </a:t>
                      </a:r>
                      <a:r>
                        <a:rPr sz="1000" dirty="0">
                          <a:latin typeface="Arial"/>
                          <a:cs typeface="Arial"/>
                        </a:rPr>
                        <a:t>18°</a:t>
                      </a:r>
                      <a:r>
                        <a:rPr sz="1000" spc="-10" dirty="0">
                          <a:latin typeface="Arial"/>
                          <a:cs typeface="Arial"/>
                        </a:rPr>
                        <a:t> 24,771</a:t>
                      </a:r>
                      <a:endParaRPr sz="1000" dirty="0">
                        <a:latin typeface="Arial"/>
                        <a:cs typeface="Arial"/>
                      </a:endParaRPr>
                    </a:p>
                    <a:p>
                      <a:pPr marL="67945">
                        <a:lnSpc>
                          <a:spcPts val="1175"/>
                        </a:lnSpc>
                      </a:pPr>
                      <a:r>
                        <a:rPr sz="1000" dirty="0">
                          <a:latin typeface="Arial"/>
                          <a:cs typeface="Arial"/>
                        </a:rPr>
                        <a:t>W</a:t>
                      </a:r>
                      <a:r>
                        <a:rPr sz="1000" spc="-10" dirty="0">
                          <a:latin typeface="Arial"/>
                          <a:cs typeface="Arial"/>
                        </a:rPr>
                        <a:t> </a:t>
                      </a:r>
                      <a:r>
                        <a:rPr sz="1000" dirty="0">
                          <a:latin typeface="Arial"/>
                          <a:cs typeface="Arial"/>
                        </a:rPr>
                        <a:t>0,73</a:t>
                      </a:r>
                      <a:r>
                        <a:rPr sz="1000" spc="-25" dirty="0">
                          <a:latin typeface="Arial"/>
                          <a:cs typeface="Arial"/>
                        </a:rPr>
                        <a:t> </a:t>
                      </a:r>
                      <a:r>
                        <a:rPr sz="1000" spc="-10" dirty="0">
                          <a:latin typeface="Arial"/>
                          <a:cs typeface="Arial"/>
                        </a:rPr>
                        <a:t>14,246</a:t>
                      </a:r>
                      <a:endParaRPr sz="1000" dirty="0">
                        <a:latin typeface="Arial"/>
                        <a:cs typeface="Arial"/>
                      </a:endParaRPr>
                    </a:p>
                    <a:p>
                      <a:pPr>
                        <a:lnSpc>
                          <a:spcPct val="100000"/>
                        </a:lnSpc>
                      </a:pPr>
                      <a:endParaRPr sz="950" dirty="0">
                        <a:latin typeface="Times New Roman"/>
                        <a:cs typeface="Times New Roman"/>
                      </a:endParaRPr>
                    </a:p>
                    <a:p>
                      <a:pPr marL="67945">
                        <a:lnSpc>
                          <a:spcPts val="1150"/>
                        </a:lnSpc>
                        <a:spcBef>
                          <a:spcPts val="5"/>
                        </a:spcBef>
                      </a:pPr>
                      <a:r>
                        <a:rPr sz="1000" dirty="0">
                          <a:latin typeface="Arial"/>
                          <a:cs typeface="Arial"/>
                        </a:rPr>
                        <a:t>Alt.</a:t>
                      </a:r>
                      <a:r>
                        <a:rPr sz="1000" spc="-25" dirty="0">
                          <a:latin typeface="Arial"/>
                          <a:cs typeface="Arial"/>
                        </a:rPr>
                        <a:t> </a:t>
                      </a:r>
                      <a:r>
                        <a:rPr sz="1000" spc="-20" dirty="0">
                          <a:latin typeface="Arial"/>
                          <a:cs typeface="Arial"/>
                        </a:rPr>
                        <a:t>939m</a:t>
                      </a:r>
                      <a:endParaRPr sz="1000" dirty="0">
                        <a:latin typeface="Arial"/>
                        <a:cs typeface="Arial"/>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p>
                      <a:pPr marL="67945">
                        <a:lnSpc>
                          <a:spcPct val="100000"/>
                        </a:lnSpc>
                        <a:spcBef>
                          <a:spcPts val="985"/>
                        </a:spcBef>
                      </a:pPr>
                      <a:r>
                        <a:rPr sz="1000" dirty="0">
                          <a:latin typeface="Arial"/>
                          <a:cs typeface="Arial"/>
                        </a:rPr>
                        <a:t>8612</a:t>
                      </a:r>
                      <a:r>
                        <a:rPr sz="1000" spc="-35" dirty="0">
                          <a:latin typeface="Arial"/>
                          <a:cs typeface="Arial"/>
                        </a:rPr>
                        <a:t> </a:t>
                      </a:r>
                      <a:r>
                        <a:rPr sz="1000" spc="-50" dirty="0">
                          <a:latin typeface="Arial"/>
                          <a:cs typeface="Arial"/>
                        </a:rPr>
                        <a:t>€</a:t>
                      </a:r>
                      <a:endParaRPr sz="10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5"/>
                        </a:spcBef>
                      </a:pPr>
                      <a:endParaRPr sz="950">
                        <a:latin typeface="Times New Roman"/>
                        <a:cs typeface="Times New Roman"/>
                      </a:endParaRPr>
                    </a:p>
                    <a:p>
                      <a:pPr marL="67945">
                        <a:lnSpc>
                          <a:spcPts val="1175"/>
                        </a:lnSpc>
                      </a:pPr>
                      <a:r>
                        <a:rPr sz="1000" dirty="0">
                          <a:latin typeface="Arial"/>
                          <a:cs typeface="Arial"/>
                        </a:rPr>
                        <a:t>91</a:t>
                      </a:r>
                      <a:r>
                        <a:rPr sz="1000" spc="-10" dirty="0">
                          <a:latin typeface="Arial"/>
                          <a:cs typeface="Arial"/>
                        </a:rPr>
                        <a:t> </a:t>
                      </a:r>
                      <a:r>
                        <a:rPr sz="1000" dirty="0">
                          <a:latin typeface="Arial"/>
                          <a:cs typeface="Arial"/>
                        </a:rPr>
                        <a:t>+</a:t>
                      </a:r>
                      <a:r>
                        <a:rPr sz="1000" spc="-20" dirty="0">
                          <a:latin typeface="Arial"/>
                          <a:cs typeface="Arial"/>
                        </a:rPr>
                        <a:t> </a:t>
                      </a:r>
                      <a:r>
                        <a:rPr sz="1000" dirty="0">
                          <a:latin typeface="Arial"/>
                          <a:cs typeface="Arial"/>
                        </a:rPr>
                        <a:t>5</a:t>
                      </a:r>
                      <a:r>
                        <a:rPr sz="1000" spc="-5" dirty="0">
                          <a:latin typeface="Arial"/>
                          <a:cs typeface="Arial"/>
                        </a:rPr>
                        <a:t> </a:t>
                      </a:r>
                      <a:r>
                        <a:rPr sz="1000" spc="-50" dirty="0">
                          <a:latin typeface="Arial"/>
                          <a:cs typeface="Arial"/>
                        </a:rPr>
                        <a:t>=</a:t>
                      </a:r>
                      <a:endParaRPr sz="1000">
                        <a:latin typeface="Arial"/>
                        <a:cs typeface="Arial"/>
                      </a:endParaRPr>
                    </a:p>
                    <a:p>
                      <a:pPr marL="67945">
                        <a:lnSpc>
                          <a:spcPts val="1175"/>
                        </a:lnSpc>
                      </a:pPr>
                      <a:r>
                        <a:rPr sz="1000" spc="-20" dirty="0">
                          <a:latin typeface="Arial"/>
                          <a:cs typeface="Arial"/>
                        </a:rPr>
                        <a:t>96m3</a:t>
                      </a:r>
                      <a:endParaRPr sz="1000">
                        <a:latin typeface="Arial"/>
                        <a:cs typeface="Arial"/>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5"/>
                        </a:spcBef>
                      </a:pPr>
                      <a:endParaRPr sz="950">
                        <a:latin typeface="Times New Roman"/>
                        <a:cs typeface="Times New Roman"/>
                      </a:endParaRPr>
                    </a:p>
                    <a:p>
                      <a:pPr marL="67945">
                        <a:lnSpc>
                          <a:spcPct val="100000"/>
                        </a:lnSpc>
                      </a:pPr>
                      <a:r>
                        <a:rPr sz="1000" dirty="0">
                          <a:latin typeface="Arial"/>
                          <a:cs typeface="Arial"/>
                        </a:rPr>
                        <a:t>915</a:t>
                      </a:r>
                      <a:r>
                        <a:rPr sz="1000" spc="-35" dirty="0">
                          <a:latin typeface="Arial"/>
                          <a:cs typeface="Arial"/>
                        </a:rPr>
                        <a:t> </a:t>
                      </a:r>
                      <a:r>
                        <a:rPr sz="1000" spc="-25" dirty="0">
                          <a:latin typeface="Arial"/>
                          <a:cs typeface="Arial"/>
                        </a:rPr>
                        <a:t>m3</a:t>
                      </a:r>
                      <a:endParaRPr sz="1000">
                        <a:latin typeface="Arial"/>
                        <a:cs typeface="Arial"/>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896992">
                <a:tc>
                  <a:txBody>
                    <a:bodyPr/>
                    <a:lstStyle/>
                    <a:p>
                      <a:pPr>
                        <a:lnSpc>
                          <a:spcPct val="100000"/>
                        </a:lnSpc>
                        <a:spcBef>
                          <a:spcPts val="15"/>
                        </a:spcBef>
                      </a:pPr>
                      <a:endParaRPr sz="1000">
                        <a:latin typeface="Times New Roman"/>
                        <a:cs typeface="Times New Roman"/>
                      </a:endParaRPr>
                    </a:p>
                    <a:p>
                      <a:pPr marL="67945" marR="223520">
                        <a:lnSpc>
                          <a:spcPts val="1150"/>
                        </a:lnSpc>
                      </a:pPr>
                      <a:r>
                        <a:rPr sz="1000" b="1" spc="-10" dirty="0">
                          <a:latin typeface="Arial"/>
                          <a:cs typeface="Arial"/>
                        </a:rPr>
                        <a:t>TOTAUX </a:t>
                      </a:r>
                      <a:r>
                        <a:rPr sz="1000" b="1" dirty="0">
                          <a:latin typeface="Arial"/>
                          <a:cs typeface="Arial"/>
                        </a:rPr>
                        <a:t>Au</a:t>
                      </a:r>
                      <a:r>
                        <a:rPr sz="1000" b="1" spc="-20" dirty="0">
                          <a:latin typeface="Arial"/>
                          <a:cs typeface="Arial"/>
                        </a:rPr>
                        <a:t> </a:t>
                      </a:r>
                      <a:r>
                        <a:rPr sz="1000" b="1" spc="-25" dirty="0">
                          <a:latin typeface="Arial"/>
                          <a:cs typeface="Arial"/>
                        </a:rPr>
                        <a:t>31</a:t>
                      </a:r>
                      <a:endParaRPr sz="1000">
                        <a:latin typeface="Arial"/>
                        <a:cs typeface="Arial"/>
                      </a:endParaRPr>
                    </a:p>
                    <a:p>
                      <a:pPr marL="67945">
                        <a:lnSpc>
                          <a:spcPts val="1125"/>
                        </a:lnSpc>
                      </a:pPr>
                      <a:r>
                        <a:rPr sz="1000" b="1" dirty="0">
                          <a:latin typeface="Arial"/>
                          <a:cs typeface="Arial"/>
                        </a:rPr>
                        <a:t>mars</a:t>
                      </a:r>
                      <a:r>
                        <a:rPr sz="1000" b="1" spc="-40" dirty="0">
                          <a:latin typeface="Arial"/>
                          <a:cs typeface="Arial"/>
                        </a:rPr>
                        <a:t> </a:t>
                      </a:r>
                      <a:r>
                        <a:rPr sz="1000" b="1" spc="-20" dirty="0">
                          <a:latin typeface="Arial"/>
                          <a:cs typeface="Arial"/>
                        </a:rPr>
                        <a:t>2014</a:t>
                      </a:r>
                      <a:endParaRPr sz="100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p>
                      <a:pPr marL="67945">
                        <a:lnSpc>
                          <a:spcPct val="100000"/>
                        </a:lnSpc>
                        <a:spcBef>
                          <a:spcPts val="975"/>
                        </a:spcBef>
                      </a:pPr>
                      <a:r>
                        <a:rPr sz="1000" b="1" dirty="0">
                          <a:latin typeface="Arial"/>
                          <a:cs typeface="Arial"/>
                        </a:rPr>
                        <a:t>15</a:t>
                      </a:r>
                      <a:r>
                        <a:rPr sz="1000" b="1" spc="-25" dirty="0">
                          <a:latin typeface="Arial"/>
                          <a:cs typeface="Arial"/>
                        </a:rPr>
                        <a:t> </a:t>
                      </a:r>
                      <a:r>
                        <a:rPr sz="1000" b="1" dirty="0">
                          <a:latin typeface="Arial"/>
                          <a:cs typeface="Arial"/>
                        </a:rPr>
                        <a:t>819</a:t>
                      </a:r>
                      <a:r>
                        <a:rPr sz="1000" b="1" spc="-25" dirty="0">
                          <a:latin typeface="Arial"/>
                          <a:cs typeface="Arial"/>
                        </a:rPr>
                        <a:t> </a:t>
                      </a:r>
                      <a:r>
                        <a:rPr sz="1000" b="1" spc="-50" dirty="0">
                          <a:latin typeface="Arial"/>
                          <a:cs typeface="Arial"/>
                        </a:rPr>
                        <a:t>€</a:t>
                      </a:r>
                      <a:endParaRPr sz="10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p>
                      <a:pPr marL="67945">
                        <a:lnSpc>
                          <a:spcPts val="1175"/>
                        </a:lnSpc>
                        <a:spcBef>
                          <a:spcPts val="975"/>
                        </a:spcBef>
                      </a:pPr>
                      <a:r>
                        <a:rPr sz="1000" b="1" dirty="0">
                          <a:latin typeface="Arial"/>
                          <a:cs typeface="Arial"/>
                        </a:rPr>
                        <a:t>184</a:t>
                      </a:r>
                      <a:r>
                        <a:rPr sz="1000" b="1" spc="-35" dirty="0">
                          <a:latin typeface="Arial"/>
                          <a:cs typeface="Arial"/>
                        </a:rPr>
                        <a:t> </a:t>
                      </a:r>
                      <a:r>
                        <a:rPr sz="1000" b="1" spc="-25" dirty="0">
                          <a:latin typeface="Arial"/>
                          <a:cs typeface="Arial"/>
                        </a:rPr>
                        <a:t>m3</a:t>
                      </a:r>
                      <a:endParaRPr sz="1000">
                        <a:latin typeface="Arial"/>
                        <a:cs typeface="Arial"/>
                      </a:endParaRPr>
                    </a:p>
                    <a:p>
                      <a:pPr marL="67945">
                        <a:lnSpc>
                          <a:spcPts val="1155"/>
                        </a:lnSpc>
                      </a:pPr>
                      <a:r>
                        <a:rPr sz="1000" b="1" spc="-25" dirty="0">
                          <a:latin typeface="Arial"/>
                          <a:cs typeface="Arial"/>
                        </a:rPr>
                        <a:t>Ou</a:t>
                      </a:r>
                      <a:endParaRPr sz="1000">
                        <a:latin typeface="Arial"/>
                        <a:cs typeface="Arial"/>
                      </a:endParaRPr>
                    </a:p>
                    <a:p>
                      <a:pPr marL="67945">
                        <a:lnSpc>
                          <a:spcPts val="1175"/>
                        </a:lnSpc>
                      </a:pPr>
                      <a:r>
                        <a:rPr sz="1000" b="1" dirty="0">
                          <a:latin typeface="Arial"/>
                          <a:cs typeface="Arial"/>
                        </a:rPr>
                        <a:t>48</a:t>
                      </a:r>
                      <a:r>
                        <a:rPr sz="1000" b="1" spc="-30" dirty="0">
                          <a:latin typeface="Arial"/>
                          <a:cs typeface="Arial"/>
                        </a:rPr>
                        <a:t> </a:t>
                      </a:r>
                      <a:r>
                        <a:rPr sz="1000" b="1" dirty="0">
                          <a:latin typeface="Arial"/>
                          <a:cs typeface="Arial"/>
                        </a:rPr>
                        <a:t>677</a:t>
                      </a:r>
                      <a:r>
                        <a:rPr sz="1000" b="1" spc="-25" dirty="0">
                          <a:latin typeface="Arial"/>
                          <a:cs typeface="Arial"/>
                        </a:rPr>
                        <a:t> gal</a:t>
                      </a:r>
                      <a:endParaRPr sz="10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p>
                      <a:pPr marL="67945">
                        <a:lnSpc>
                          <a:spcPts val="1175"/>
                        </a:lnSpc>
                        <a:spcBef>
                          <a:spcPts val="975"/>
                        </a:spcBef>
                      </a:pPr>
                      <a:r>
                        <a:rPr sz="1000" b="1" dirty="0">
                          <a:latin typeface="Arial"/>
                          <a:cs typeface="Arial"/>
                        </a:rPr>
                        <a:t>1</a:t>
                      </a:r>
                      <a:r>
                        <a:rPr sz="1000" b="1" spc="-20" dirty="0">
                          <a:latin typeface="Arial"/>
                          <a:cs typeface="Arial"/>
                        </a:rPr>
                        <a:t> </a:t>
                      </a:r>
                      <a:r>
                        <a:rPr sz="1000" b="1" dirty="0">
                          <a:latin typeface="Arial"/>
                          <a:cs typeface="Arial"/>
                        </a:rPr>
                        <a:t>105</a:t>
                      </a:r>
                      <a:r>
                        <a:rPr sz="1000" b="1" spc="-15" dirty="0">
                          <a:latin typeface="Arial"/>
                          <a:cs typeface="Arial"/>
                        </a:rPr>
                        <a:t> </a:t>
                      </a:r>
                      <a:r>
                        <a:rPr sz="1000" b="1" spc="-25" dirty="0">
                          <a:latin typeface="Arial"/>
                          <a:cs typeface="Arial"/>
                        </a:rPr>
                        <a:t>m3</a:t>
                      </a:r>
                      <a:endParaRPr sz="1000">
                        <a:latin typeface="Arial"/>
                        <a:cs typeface="Arial"/>
                      </a:endParaRPr>
                    </a:p>
                    <a:p>
                      <a:pPr marL="67945">
                        <a:lnSpc>
                          <a:spcPts val="1155"/>
                        </a:lnSpc>
                      </a:pPr>
                      <a:r>
                        <a:rPr sz="1000" b="1" spc="-25" dirty="0">
                          <a:latin typeface="Arial"/>
                          <a:cs typeface="Arial"/>
                        </a:rPr>
                        <a:t>Ou</a:t>
                      </a:r>
                      <a:endParaRPr sz="1000">
                        <a:latin typeface="Arial"/>
                        <a:cs typeface="Arial"/>
                      </a:endParaRPr>
                    </a:p>
                    <a:p>
                      <a:pPr marL="67945">
                        <a:lnSpc>
                          <a:spcPts val="1145"/>
                        </a:lnSpc>
                      </a:pPr>
                      <a:r>
                        <a:rPr sz="1000" b="1" dirty="0">
                          <a:latin typeface="Arial"/>
                          <a:cs typeface="Arial"/>
                        </a:rPr>
                        <a:t>292</a:t>
                      </a:r>
                      <a:r>
                        <a:rPr sz="1000" b="1" spc="-25" dirty="0">
                          <a:latin typeface="Arial"/>
                          <a:cs typeface="Arial"/>
                        </a:rPr>
                        <a:t> 328</a:t>
                      </a:r>
                      <a:endParaRPr sz="1000">
                        <a:latin typeface="Arial"/>
                        <a:cs typeface="Arial"/>
                      </a:endParaRPr>
                    </a:p>
                    <a:p>
                      <a:pPr marL="67945">
                        <a:lnSpc>
                          <a:spcPts val="1145"/>
                        </a:lnSpc>
                      </a:pPr>
                      <a:r>
                        <a:rPr sz="1000" b="1" spc="-20" dirty="0">
                          <a:latin typeface="Arial"/>
                          <a:cs typeface="Arial"/>
                        </a:rPr>
                        <a:t>gal.</a:t>
                      </a:r>
                      <a:endParaRPr sz="10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dirty="0">
                        <a:latin typeface="Times New Roman"/>
                        <a:cs typeface="Times New Roman"/>
                      </a:endParaRPr>
                    </a:p>
                    <a:p>
                      <a:pPr>
                        <a:lnSpc>
                          <a:spcPct val="100000"/>
                        </a:lnSpc>
                        <a:spcBef>
                          <a:spcPts val="10"/>
                        </a:spcBef>
                      </a:pPr>
                      <a:endParaRPr sz="900" dirty="0">
                        <a:latin typeface="Times New Roman"/>
                        <a:cs typeface="Times New Roman"/>
                      </a:endParaRPr>
                    </a:p>
                    <a:p>
                      <a:pPr marL="67945" marR="233045">
                        <a:lnSpc>
                          <a:spcPts val="1160"/>
                        </a:lnSpc>
                      </a:pPr>
                      <a:r>
                        <a:rPr sz="1000" b="1" dirty="0">
                          <a:latin typeface="Arial"/>
                          <a:cs typeface="Arial"/>
                        </a:rPr>
                        <a:t>(</a:t>
                      </a:r>
                      <a:r>
                        <a:rPr sz="1000" dirty="0">
                          <a:latin typeface="Arial"/>
                          <a:cs typeface="Arial"/>
                        </a:rPr>
                        <a:t>Par</a:t>
                      </a:r>
                      <a:r>
                        <a:rPr sz="1000" spc="-30" dirty="0">
                          <a:latin typeface="Arial"/>
                          <a:cs typeface="Arial"/>
                        </a:rPr>
                        <a:t> </a:t>
                      </a:r>
                      <a:r>
                        <a:rPr sz="1000" spc="-10" dirty="0">
                          <a:latin typeface="Arial"/>
                          <a:cs typeface="Arial"/>
                        </a:rPr>
                        <a:t>episode pluvieux)</a:t>
                      </a:r>
                      <a:endParaRPr sz="10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5198109" y="3425062"/>
            <a:ext cx="1219200" cy="160020"/>
          </a:xfrm>
          <a:custGeom>
            <a:avLst/>
            <a:gdLst/>
            <a:ahLst/>
            <a:cxnLst/>
            <a:rect l="l" t="t" r="r" b="b"/>
            <a:pathLst>
              <a:path w="1219200" h="160020">
                <a:moveTo>
                  <a:pt x="1219200" y="0"/>
                </a:moveTo>
                <a:lnTo>
                  <a:pt x="0" y="0"/>
                </a:lnTo>
                <a:lnTo>
                  <a:pt x="0" y="160020"/>
                </a:lnTo>
                <a:lnTo>
                  <a:pt x="1219200" y="160020"/>
                </a:lnTo>
                <a:lnTo>
                  <a:pt x="1219200" y="0"/>
                </a:lnTo>
                <a:close/>
              </a:path>
            </a:pathLst>
          </a:custGeom>
          <a:solidFill>
            <a:srgbClr val="FFFF00"/>
          </a:solidFill>
        </p:spPr>
        <p:txBody>
          <a:bodyPr wrap="square" lIns="0" tIns="0" rIns="0" bIns="0" rtlCol="0"/>
          <a:lstStyle/>
          <a:p>
            <a:endParaRPr/>
          </a:p>
        </p:txBody>
      </p:sp>
      <p:graphicFrame>
        <p:nvGraphicFramePr>
          <p:cNvPr id="4" name="object 4"/>
          <p:cNvGraphicFramePr>
            <a:graphicFrameLocks noGrp="1"/>
          </p:cNvGraphicFramePr>
          <p:nvPr>
            <p:extLst>
              <p:ext uri="{D42A27DB-BD31-4B8C-83A1-F6EECF244321}">
                <p14:modId xmlns:p14="http://schemas.microsoft.com/office/powerpoint/2010/main" val="2799150483"/>
              </p:ext>
            </p:extLst>
          </p:nvPr>
        </p:nvGraphicFramePr>
        <p:xfrm>
          <a:off x="827836" y="1236216"/>
          <a:ext cx="8405064" cy="9139684"/>
        </p:xfrm>
        <a:graphic>
          <a:graphicData uri="http://schemas.openxmlformats.org/drawingml/2006/table">
            <a:tbl>
              <a:tblPr firstRow="1" bandRow="1">
                <a:tableStyleId>{2D5ABB26-0587-4C30-8999-92F81FD0307C}</a:tableStyleId>
              </a:tblPr>
              <a:tblGrid>
                <a:gridCol w="6124452">
                  <a:extLst>
                    <a:ext uri="{9D8B030D-6E8A-4147-A177-3AD203B41FA5}">
                      <a16:colId xmlns:a16="http://schemas.microsoft.com/office/drawing/2014/main" val="20000"/>
                    </a:ext>
                  </a:extLst>
                </a:gridCol>
                <a:gridCol w="2280612">
                  <a:extLst>
                    <a:ext uri="{9D8B030D-6E8A-4147-A177-3AD203B41FA5}">
                      <a16:colId xmlns:a16="http://schemas.microsoft.com/office/drawing/2014/main" val="20001"/>
                    </a:ext>
                  </a:extLst>
                </a:gridCol>
              </a:tblGrid>
              <a:tr h="1920438">
                <a:tc gridSpan="2">
                  <a:txBody>
                    <a:bodyPr/>
                    <a:lstStyle/>
                    <a:p>
                      <a:pPr>
                        <a:lnSpc>
                          <a:spcPct val="100000"/>
                        </a:lnSpc>
                        <a:spcBef>
                          <a:spcPts val="5"/>
                        </a:spcBef>
                      </a:pPr>
                      <a:endParaRPr sz="1050" dirty="0">
                        <a:latin typeface="Times New Roman"/>
                        <a:cs typeface="Times New Roman"/>
                      </a:endParaRPr>
                    </a:p>
                    <a:p>
                      <a:pPr algn="ctr">
                        <a:lnSpc>
                          <a:spcPts val="1295"/>
                        </a:lnSpc>
                      </a:pPr>
                      <a:r>
                        <a:rPr sz="2000" b="1" dirty="0">
                          <a:latin typeface="Arial"/>
                          <a:cs typeface="Arial"/>
                        </a:rPr>
                        <a:t>SB</a:t>
                      </a:r>
                      <a:r>
                        <a:rPr sz="2000" b="1" spc="-50" dirty="0">
                          <a:latin typeface="Arial"/>
                          <a:cs typeface="Arial"/>
                        </a:rPr>
                        <a:t>1</a:t>
                      </a:r>
                      <a:r>
                        <a:rPr lang="fr-FR" sz="2000" b="1" spc="-50" dirty="0">
                          <a:latin typeface="Arial"/>
                          <a:cs typeface="Arial"/>
                        </a:rPr>
                        <a:t>-Diable</a:t>
                      </a:r>
                      <a:endParaRPr sz="2000" dirty="0">
                        <a:latin typeface="Arial"/>
                        <a:cs typeface="Arial"/>
                      </a:endParaRPr>
                    </a:p>
                    <a:p>
                      <a:pPr algn="ctr">
                        <a:lnSpc>
                          <a:spcPts val="1270"/>
                        </a:lnSpc>
                      </a:pPr>
                      <a:endParaRPr lang="fr-FR" sz="2000" b="1" dirty="0">
                        <a:latin typeface="Arial"/>
                        <a:cs typeface="Arial"/>
                      </a:endParaRPr>
                    </a:p>
                    <a:p>
                      <a:pPr algn="ctr">
                        <a:lnSpc>
                          <a:spcPts val="1270"/>
                        </a:lnSpc>
                      </a:pPr>
                      <a:r>
                        <a:rPr sz="2000" b="1" dirty="0" err="1">
                          <a:latin typeface="Arial"/>
                          <a:cs typeface="Arial"/>
                        </a:rPr>
                        <a:t>Seuil</a:t>
                      </a:r>
                      <a:r>
                        <a:rPr sz="2000" b="1" spc="-20" dirty="0">
                          <a:latin typeface="Arial"/>
                          <a:cs typeface="Arial"/>
                        </a:rPr>
                        <a:t> </a:t>
                      </a:r>
                      <a:r>
                        <a:rPr sz="2000" b="1" dirty="0">
                          <a:latin typeface="Arial"/>
                          <a:cs typeface="Arial"/>
                        </a:rPr>
                        <a:t>maçonné</a:t>
                      </a:r>
                      <a:r>
                        <a:rPr sz="2000" b="1" spc="-25" dirty="0">
                          <a:latin typeface="Arial"/>
                          <a:cs typeface="Arial"/>
                        </a:rPr>
                        <a:t> </a:t>
                      </a:r>
                      <a:r>
                        <a:rPr sz="2000" b="1" dirty="0">
                          <a:latin typeface="Arial"/>
                          <a:cs typeface="Arial"/>
                        </a:rPr>
                        <a:t>et</a:t>
                      </a:r>
                      <a:r>
                        <a:rPr sz="2000" b="1" spc="-15" dirty="0">
                          <a:latin typeface="Arial"/>
                          <a:cs typeface="Arial"/>
                        </a:rPr>
                        <a:t> </a:t>
                      </a:r>
                      <a:r>
                        <a:rPr sz="2000" b="1" dirty="0" err="1">
                          <a:latin typeface="Arial"/>
                          <a:cs typeface="Arial"/>
                        </a:rPr>
                        <a:t>bassin</a:t>
                      </a:r>
                      <a:endParaRPr sz="2000" dirty="0">
                        <a:latin typeface="Arial"/>
                        <a:cs typeface="Arial"/>
                      </a:endParaRPr>
                    </a:p>
                    <a:p>
                      <a:pPr marR="62865" algn="r">
                        <a:lnSpc>
                          <a:spcPts val="1150"/>
                        </a:lnSpc>
                      </a:pPr>
                      <a:r>
                        <a:rPr sz="1000" dirty="0">
                          <a:latin typeface="Arial"/>
                          <a:cs typeface="Arial"/>
                        </a:rPr>
                        <a:t>Ingénieur</a:t>
                      </a:r>
                      <a:r>
                        <a:rPr sz="1000" spc="-55" dirty="0">
                          <a:latin typeface="Arial"/>
                          <a:cs typeface="Arial"/>
                        </a:rPr>
                        <a:t> </a:t>
                      </a:r>
                      <a:r>
                        <a:rPr sz="1000" dirty="0">
                          <a:latin typeface="Arial"/>
                          <a:cs typeface="Arial"/>
                        </a:rPr>
                        <a:t>Saintil</a:t>
                      </a:r>
                      <a:r>
                        <a:rPr sz="1000" spc="-60" dirty="0">
                          <a:latin typeface="Arial"/>
                          <a:cs typeface="Arial"/>
                        </a:rPr>
                        <a:t> </a:t>
                      </a:r>
                      <a:r>
                        <a:rPr sz="1000" spc="-10" dirty="0">
                          <a:latin typeface="Arial"/>
                          <a:cs typeface="Arial"/>
                        </a:rPr>
                        <a:t>CLOSSY</a:t>
                      </a:r>
                      <a:endParaRPr sz="1000" dirty="0">
                        <a:latin typeface="Arial"/>
                        <a:cs typeface="Arial"/>
                      </a:endParaRPr>
                    </a:p>
                    <a:p>
                      <a:pPr marL="3267710">
                        <a:lnSpc>
                          <a:spcPts val="1150"/>
                        </a:lnSpc>
                      </a:pPr>
                      <a:r>
                        <a:rPr sz="1000" i="1" spc="-10" dirty="0">
                          <a:latin typeface="Arial"/>
                          <a:cs typeface="Arial"/>
                        </a:rPr>
                        <a:t>Propriétaire</a:t>
                      </a:r>
                      <a:r>
                        <a:rPr sz="1000" i="1" spc="-15" dirty="0">
                          <a:latin typeface="Arial"/>
                          <a:cs typeface="Arial"/>
                        </a:rPr>
                        <a:t> </a:t>
                      </a:r>
                      <a:r>
                        <a:rPr sz="1000" i="1" dirty="0">
                          <a:latin typeface="Arial"/>
                          <a:cs typeface="Arial"/>
                        </a:rPr>
                        <a:t>:</a:t>
                      </a:r>
                      <a:r>
                        <a:rPr sz="1000" i="1" spc="-5" dirty="0">
                          <a:latin typeface="Arial"/>
                          <a:cs typeface="Arial"/>
                        </a:rPr>
                        <a:t> </a:t>
                      </a:r>
                      <a:r>
                        <a:rPr sz="1000" i="1" dirty="0">
                          <a:latin typeface="Arial"/>
                          <a:cs typeface="Arial"/>
                        </a:rPr>
                        <a:t>boss</a:t>
                      </a:r>
                      <a:r>
                        <a:rPr sz="1000" i="1" spc="-10" dirty="0">
                          <a:latin typeface="Arial"/>
                          <a:cs typeface="Arial"/>
                        </a:rPr>
                        <a:t> </a:t>
                      </a:r>
                      <a:r>
                        <a:rPr sz="1000" i="1" dirty="0">
                          <a:latin typeface="Arial"/>
                          <a:cs typeface="Arial"/>
                        </a:rPr>
                        <a:t>Frito</a:t>
                      </a:r>
                      <a:r>
                        <a:rPr sz="1000" i="1" spc="-5" dirty="0">
                          <a:latin typeface="Arial"/>
                          <a:cs typeface="Arial"/>
                        </a:rPr>
                        <a:t> </a:t>
                      </a:r>
                      <a:r>
                        <a:rPr sz="1000" i="1" dirty="0">
                          <a:latin typeface="Arial"/>
                          <a:cs typeface="Arial"/>
                        </a:rPr>
                        <a:t>LOUIS,</a:t>
                      </a:r>
                      <a:r>
                        <a:rPr sz="1000" i="1" spc="-15" dirty="0">
                          <a:latin typeface="Arial"/>
                          <a:cs typeface="Arial"/>
                        </a:rPr>
                        <a:t> </a:t>
                      </a:r>
                      <a:r>
                        <a:rPr sz="1000" i="1" dirty="0">
                          <a:latin typeface="Arial"/>
                          <a:cs typeface="Arial"/>
                        </a:rPr>
                        <a:t>terre</a:t>
                      </a:r>
                      <a:r>
                        <a:rPr sz="1000" i="1" spc="-15" dirty="0">
                          <a:latin typeface="Arial"/>
                          <a:cs typeface="Arial"/>
                        </a:rPr>
                        <a:t> </a:t>
                      </a:r>
                      <a:r>
                        <a:rPr sz="1000" i="1" spc="-10" dirty="0">
                          <a:latin typeface="Arial"/>
                          <a:cs typeface="Arial"/>
                        </a:rPr>
                        <a:t>héritage</a:t>
                      </a:r>
                      <a:endParaRPr sz="1000" dirty="0">
                        <a:latin typeface="Arial"/>
                        <a:cs typeface="Arial"/>
                      </a:endParaRPr>
                    </a:p>
                    <a:p>
                      <a:pPr marL="67945" marR="3505835">
                        <a:lnSpc>
                          <a:spcPct val="95900"/>
                        </a:lnSpc>
                        <a:spcBef>
                          <a:spcPts val="30"/>
                        </a:spcBef>
                      </a:pPr>
                      <a:r>
                        <a:rPr sz="1100" dirty="0">
                          <a:latin typeface="Arial"/>
                          <a:cs typeface="Arial"/>
                        </a:rPr>
                        <a:t>Date</a:t>
                      </a:r>
                      <a:r>
                        <a:rPr sz="1100" spc="-15" dirty="0">
                          <a:latin typeface="Arial"/>
                          <a:cs typeface="Arial"/>
                        </a:rPr>
                        <a:t> </a:t>
                      </a:r>
                      <a:r>
                        <a:rPr sz="1100" dirty="0">
                          <a:latin typeface="Arial"/>
                          <a:cs typeface="Arial"/>
                        </a:rPr>
                        <a:t>début</a:t>
                      </a:r>
                      <a:r>
                        <a:rPr sz="1100" spc="-20"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chantier</a:t>
                      </a:r>
                      <a:r>
                        <a:rPr sz="1100" spc="-20" dirty="0">
                          <a:latin typeface="Arial"/>
                          <a:cs typeface="Arial"/>
                        </a:rPr>
                        <a:t> </a:t>
                      </a:r>
                      <a:r>
                        <a:rPr sz="1100" dirty="0">
                          <a:latin typeface="Arial"/>
                          <a:cs typeface="Arial"/>
                        </a:rPr>
                        <a:t>:</a:t>
                      </a:r>
                      <a:r>
                        <a:rPr sz="1100" spc="-30" dirty="0">
                          <a:latin typeface="Arial"/>
                          <a:cs typeface="Arial"/>
                        </a:rPr>
                        <a:t> </a:t>
                      </a:r>
                      <a:r>
                        <a:rPr sz="1100" dirty="0">
                          <a:latin typeface="Arial"/>
                          <a:cs typeface="Arial"/>
                        </a:rPr>
                        <a:t>Février</a:t>
                      </a:r>
                      <a:r>
                        <a:rPr sz="1100" spc="-10" dirty="0">
                          <a:latin typeface="Arial"/>
                          <a:cs typeface="Arial"/>
                        </a:rPr>
                        <a:t> </a:t>
                      </a:r>
                      <a:r>
                        <a:rPr sz="1100" spc="-20" dirty="0">
                          <a:latin typeface="Arial"/>
                          <a:cs typeface="Arial"/>
                        </a:rPr>
                        <a:t>2014 </a:t>
                      </a:r>
                      <a:r>
                        <a:rPr sz="1100" dirty="0">
                          <a:latin typeface="Arial"/>
                          <a:cs typeface="Arial"/>
                        </a:rPr>
                        <a:t>Date</a:t>
                      </a:r>
                      <a:r>
                        <a:rPr sz="1100" spc="-10"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fin</a:t>
                      </a:r>
                      <a:r>
                        <a:rPr sz="1100" spc="-10"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chantier</a:t>
                      </a:r>
                      <a:r>
                        <a:rPr sz="1100" spc="-10" dirty="0">
                          <a:latin typeface="Arial"/>
                          <a:cs typeface="Arial"/>
                        </a:rPr>
                        <a:t> </a:t>
                      </a:r>
                      <a:r>
                        <a:rPr sz="1100" dirty="0">
                          <a:latin typeface="Arial"/>
                          <a:cs typeface="Arial"/>
                        </a:rPr>
                        <a:t>:</a:t>
                      </a:r>
                      <a:r>
                        <a:rPr sz="1100" spc="-20" dirty="0">
                          <a:latin typeface="Arial"/>
                          <a:cs typeface="Arial"/>
                        </a:rPr>
                        <a:t> </a:t>
                      </a:r>
                      <a:r>
                        <a:rPr sz="1100" dirty="0">
                          <a:latin typeface="Arial"/>
                          <a:cs typeface="Arial"/>
                        </a:rPr>
                        <a:t>Mars</a:t>
                      </a:r>
                      <a:r>
                        <a:rPr sz="1100" spc="-15" dirty="0">
                          <a:latin typeface="Arial"/>
                          <a:cs typeface="Arial"/>
                        </a:rPr>
                        <a:t> </a:t>
                      </a:r>
                      <a:r>
                        <a:rPr sz="1100" spc="-20" dirty="0">
                          <a:latin typeface="Arial"/>
                          <a:cs typeface="Arial"/>
                        </a:rPr>
                        <a:t>2014 </a:t>
                      </a:r>
                      <a:r>
                        <a:rPr sz="1100" dirty="0">
                          <a:latin typeface="Arial"/>
                          <a:cs typeface="Arial"/>
                        </a:rPr>
                        <a:t>Coordonnées</a:t>
                      </a:r>
                      <a:r>
                        <a:rPr sz="1100" spc="-40" dirty="0">
                          <a:latin typeface="Arial"/>
                          <a:cs typeface="Arial"/>
                        </a:rPr>
                        <a:t> </a:t>
                      </a:r>
                      <a:r>
                        <a:rPr sz="1100" dirty="0">
                          <a:latin typeface="Arial"/>
                          <a:cs typeface="Arial"/>
                        </a:rPr>
                        <a:t>GPS</a:t>
                      </a:r>
                      <a:r>
                        <a:rPr sz="1100" spc="-35" dirty="0">
                          <a:latin typeface="Arial"/>
                          <a:cs typeface="Arial"/>
                        </a:rPr>
                        <a:t> </a:t>
                      </a:r>
                      <a:r>
                        <a:rPr sz="1100" spc="-50" dirty="0">
                          <a:latin typeface="Arial"/>
                          <a:cs typeface="Arial"/>
                        </a:rPr>
                        <a:t>:</a:t>
                      </a:r>
                      <a:endParaRPr sz="1100" dirty="0">
                        <a:latin typeface="Arial"/>
                        <a:cs typeface="Arial"/>
                      </a:endParaRPr>
                    </a:p>
                    <a:p>
                      <a:pPr marL="67945">
                        <a:lnSpc>
                          <a:spcPts val="1120"/>
                        </a:lnSpc>
                      </a:pPr>
                      <a:r>
                        <a:rPr sz="1000" dirty="0">
                          <a:latin typeface="Arial"/>
                          <a:cs typeface="Arial"/>
                        </a:rPr>
                        <a:t>N</a:t>
                      </a:r>
                      <a:r>
                        <a:rPr sz="1000" spc="-15" dirty="0">
                          <a:latin typeface="Arial"/>
                          <a:cs typeface="Arial"/>
                        </a:rPr>
                        <a:t> </a:t>
                      </a:r>
                      <a:r>
                        <a:rPr sz="1000" spc="-10" dirty="0">
                          <a:latin typeface="Arial"/>
                          <a:cs typeface="Arial"/>
                        </a:rPr>
                        <a:t>18°24,648</a:t>
                      </a:r>
                      <a:endParaRPr sz="1000" dirty="0">
                        <a:latin typeface="Arial"/>
                        <a:cs typeface="Arial"/>
                      </a:endParaRPr>
                    </a:p>
                    <a:p>
                      <a:pPr marL="67945">
                        <a:lnSpc>
                          <a:spcPts val="1150"/>
                        </a:lnSpc>
                      </a:pPr>
                      <a:r>
                        <a:rPr sz="1000" dirty="0">
                          <a:latin typeface="Arial"/>
                          <a:cs typeface="Arial"/>
                        </a:rPr>
                        <a:t>W</a:t>
                      </a:r>
                      <a:r>
                        <a:rPr sz="1000" spc="-20" dirty="0">
                          <a:latin typeface="Arial"/>
                          <a:cs typeface="Arial"/>
                        </a:rPr>
                        <a:t> </a:t>
                      </a:r>
                      <a:r>
                        <a:rPr sz="1000" dirty="0">
                          <a:latin typeface="Arial"/>
                          <a:cs typeface="Arial"/>
                        </a:rPr>
                        <a:t>73°</a:t>
                      </a:r>
                      <a:r>
                        <a:rPr sz="1000" spc="-15" dirty="0">
                          <a:latin typeface="Arial"/>
                          <a:cs typeface="Arial"/>
                        </a:rPr>
                        <a:t> </a:t>
                      </a:r>
                      <a:r>
                        <a:rPr sz="1000" spc="-10" dirty="0">
                          <a:latin typeface="Arial"/>
                          <a:cs typeface="Arial"/>
                        </a:rPr>
                        <a:t>14,081</a:t>
                      </a:r>
                      <a:endParaRPr sz="1000" dirty="0">
                        <a:latin typeface="Arial"/>
                        <a:cs typeface="Arial"/>
                      </a:endParaRPr>
                    </a:p>
                    <a:p>
                      <a:pPr marL="67945">
                        <a:lnSpc>
                          <a:spcPts val="1115"/>
                        </a:lnSpc>
                      </a:pPr>
                      <a:r>
                        <a:rPr sz="1000" dirty="0">
                          <a:latin typeface="Arial"/>
                          <a:cs typeface="Arial"/>
                        </a:rPr>
                        <a:t>Alt.</a:t>
                      </a:r>
                      <a:r>
                        <a:rPr sz="1000" spc="-15" dirty="0">
                          <a:latin typeface="Arial"/>
                          <a:cs typeface="Arial"/>
                        </a:rPr>
                        <a:t> </a:t>
                      </a:r>
                      <a:r>
                        <a:rPr sz="1000" dirty="0">
                          <a:latin typeface="Arial"/>
                          <a:cs typeface="Arial"/>
                        </a:rPr>
                        <a:t>:</a:t>
                      </a:r>
                      <a:r>
                        <a:rPr sz="1000" spc="-20" dirty="0">
                          <a:latin typeface="Arial"/>
                          <a:cs typeface="Arial"/>
                        </a:rPr>
                        <a:t> 984m</a:t>
                      </a:r>
                      <a:endParaRPr sz="1000" dirty="0">
                        <a:latin typeface="Arial"/>
                        <a:cs typeface="Arial"/>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1266871">
                <a:tc>
                  <a:txBody>
                    <a:bodyPr/>
                    <a:lstStyle/>
                    <a:p>
                      <a:pPr marL="67945" marR="3203575">
                        <a:lnSpc>
                          <a:spcPct val="95900"/>
                        </a:lnSpc>
                        <a:spcBef>
                          <a:spcPts val="10"/>
                        </a:spcBef>
                      </a:pPr>
                      <a:r>
                        <a:rPr sz="1100" dirty="0">
                          <a:latin typeface="Arial"/>
                          <a:cs typeface="Arial"/>
                        </a:rPr>
                        <a:t>Longueur</a:t>
                      </a:r>
                      <a:r>
                        <a:rPr sz="1100" spc="-20" dirty="0">
                          <a:latin typeface="Arial"/>
                          <a:cs typeface="Arial"/>
                        </a:rPr>
                        <a:t> </a:t>
                      </a:r>
                      <a:r>
                        <a:rPr sz="1100" dirty="0">
                          <a:latin typeface="Arial"/>
                          <a:cs typeface="Arial"/>
                        </a:rPr>
                        <a:t>:</a:t>
                      </a:r>
                      <a:r>
                        <a:rPr sz="1100" spc="-5" dirty="0">
                          <a:latin typeface="Arial"/>
                          <a:cs typeface="Arial"/>
                        </a:rPr>
                        <a:t> </a:t>
                      </a:r>
                      <a:r>
                        <a:rPr sz="1100" dirty="0">
                          <a:latin typeface="Arial"/>
                          <a:cs typeface="Arial"/>
                        </a:rPr>
                        <a:t>14</a:t>
                      </a:r>
                      <a:r>
                        <a:rPr sz="1100" spc="-20" dirty="0">
                          <a:latin typeface="Arial"/>
                          <a:cs typeface="Arial"/>
                        </a:rPr>
                        <a:t> </a:t>
                      </a:r>
                      <a:r>
                        <a:rPr sz="1100" spc="-50" dirty="0">
                          <a:latin typeface="Arial"/>
                          <a:cs typeface="Arial"/>
                        </a:rPr>
                        <a:t>m </a:t>
                      </a:r>
                      <a:r>
                        <a:rPr sz="1100" dirty="0">
                          <a:latin typeface="Arial"/>
                          <a:cs typeface="Arial"/>
                        </a:rPr>
                        <a:t>Largeur</a:t>
                      </a:r>
                      <a:r>
                        <a:rPr sz="1100" spc="-15" dirty="0">
                          <a:latin typeface="Arial"/>
                          <a:cs typeface="Arial"/>
                        </a:rPr>
                        <a:t> </a:t>
                      </a:r>
                      <a:r>
                        <a:rPr sz="1100" dirty="0">
                          <a:latin typeface="Arial"/>
                          <a:cs typeface="Arial"/>
                        </a:rPr>
                        <a:t>:</a:t>
                      </a:r>
                      <a:r>
                        <a:rPr sz="1100" spc="-15" dirty="0">
                          <a:latin typeface="Arial"/>
                          <a:cs typeface="Arial"/>
                        </a:rPr>
                        <a:t> </a:t>
                      </a:r>
                      <a:r>
                        <a:rPr sz="1100" spc="-20" dirty="0">
                          <a:latin typeface="Arial"/>
                          <a:cs typeface="Arial"/>
                        </a:rPr>
                        <a:t>0m50</a:t>
                      </a:r>
                      <a:endParaRPr sz="1100" dirty="0">
                        <a:latin typeface="Arial"/>
                        <a:cs typeface="Arial"/>
                      </a:endParaRPr>
                    </a:p>
                    <a:p>
                      <a:pPr marL="67945">
                        <a:lnSpc>
                          <a:spcPts val="1230"/>
                        </a:lnSpc>
                      </a:pPr>
                      <a:r>
                        <a:rPr sz="1100" dirty="0">
                          <a:latin typeface="Arial"/>
                          <a:cs typeface="Arial"/>
                        </a:rPr>
                        <a:t>Hauteur</a:t>
                      </a:r>
                      <a:r>
                        <a:rPr sz="1100" spc="-15" dirty="0">
                          <a:latin typeface="Arial"/>
                          <a:cs typeface="Arial"/>
                        </a:rPr>
                        <a:t> </a:t>
                      </a:r>
                      <a:r>
                        <a:rPr sz="1100" dirty="0">
                          <a:latin typeface="Arial"/>
                          <a:cs typeface="Arial"/>
                        </a:rPr>
                        <a:t>au</a:t>
                      </a:r>
                      <a:r>
                        <a:rPr sz="1100" spc="-25" dirty="0">
                          <a:latin typeface="Arial"/>
                          <a:cs typeface="Arial"/>
                        </a:rPr>
                        <a:t> </a:t>
                      </a:r>
                      <a:r>
                        <a:rPr sz="1100" dirty="0">
                          <a:latin typeface="Arial"/>
                          <a:cs typeface="Arial"/>
                        </a:rPr>
                        <a:t>déversoir</a:t>
                      </a:r>
                      <a:r>
                        <a:rPr sz="1100" spc="-5" dirty="0">
                          <a:latin typeface="Arial"/>
                          <a:cs typeface="Arial"/>
                        </a:rPr>
                        <a:t> </a:t>
                      </a:r>
                      <a:r>
                        <a:rPr sz="1100" dirty="0">
                          <a:latin typeface="Arial"/>
                          <a:cs typeface="Arial"/>
                        </a:rPr>
                        <a:t>en</a:t>
                      </a:r>
                      <a:r>
                        <a:rPr sz="1100" spc="-40" dirty="0">
                          <a:latin typeface="Arial"/>
                          <a:cs typeface="Arial"/>
                        </a:rPr>
                        <a:t> </a:t>
                      </a:r>
                      <a:r>
                        <a:rPr sz="1100" dirty="0">
                          <a:latin typeface="Arial"/>
                          <a:cs typeface="Arial"/>
                        </a:rPr>
                        <a:t>amont</a:t>
                      </a:r>
                      <a:r>
                        <a:rPr sz="1100" spc="-10" dirty="0">
                          <a:latin typeface="Arial"/>
                          <a:cs typeface="Arial"/>
                        </a:rPr>
                        <a:t> </a:t>
                      </a:r>
                      <a:r>
                        <a:rPr sz="1100" dirty="0">
                          <a:latin typeface="Arial"/>
                          <a:cs typeface="Arial"/>
                        </a:rPr>
                        <a:t>:</a:t>
                      </a:r>
                      <a:r>
                        <a:rPr sz="1100" spc="-20" dirty="0">
                          <a:latin typeface="Arial"/>
                          <a:cs typeface="Arial"/>
                        </a:rPr>
                        <a:t> </a:t>
                      </a:r>
                      <a:r>
                        <a:rPr sz="1100" dirty="0">
                          <a:latin typeface="Arial"/>
                          <a:cs typeface="Arial"/>
                        </a:rPr>
                        <a:t>0,70m</a:t>
                      </a:r>
                      <a:r>
                        <a:rPr sz="1100" spc="-15" dirty="0">
                          <a:latin typeface="Arial"/>
                          <a:cs typeface="Arial"/>
                        </a:rPr>
                        <a:t> </a:t>
                      </a:r>
                      <a:r>
                        <a:rPr sz="1100" dirty="0">
                          <a:latin typeface="Arial"/>
                          <a:cs typeface="Arial"/>
                        </a:rPr>
                        <a:t>;</a:t>
                      </a:r>
                      <a:r>
                        <a:rPr sz="1100" spc="-20" dirty="0">
                          <a:latin typeface="Arial"/>
                          <a:cs typeface="Arial"/>
                        </a:rPr>
                        <a:t> </a:t>
                      </a:r>
                      <a:r>
                        <a:rPr sz="1100" dirty="0">
                          <a:latin typeface="Arial"/>
                          <a:cs typeface="Arial"/>
                        </a:rPr>
                        <a:t>en</a:t>
                      </a:r>
                      <a:r>
                        <a:rPr sz="1100" spc="-10" dirty="0">
                          <a:latin typeface="Arial"/>
                          <a:cs typeface="Arial"/>
                        </a:rPr>
                        <a:t> </a:t>
                      </a:r>
                      <a:r>
                        <a:rPr sz="1100" dirty="0">
                          <a:latin typeface="Arial"/>
                          <a:cs typeface="Arial"/>
                        </a:rPr>
                        <a:t>aval</a:t>
                      </a:r>
                      <a:r>
                        <a:rPr sz="1100" spc="-25" dirty="0">
                          <a:latin typeface="Arial"/>
                          <a:cs typeface="Arial"/>
                        </a:rPr>
                        <a:t> </a:t>
                      </a:r>
                      <a:r>
                        <a:rPr sz="1100" dirty="0">
                          <a:latin typeface="Arial"/>
                          <a:cs typeface="Arial"/>
                        </a:rPr>
                        <a:t>:</a:t>
                      </a:r>
                      <a:r>
                        <a:rPr sz="1100" spc="-15" dirty="0">
                          <a:latin typeface="Arial"/>
                          <a:cs typeface="Arial"/>
                        </a:rPr>
                        <a:t> </a:t>
                      </a:r>
                      <a:r>
                        <a:rPr sz="1100" spc="-10" dirty="0">
                          <a:latin typeface="Arial"/>
                          <a:cs typeface="Arial"/>
                        </a:rPr>
                        <a:t>2,20m</a:t>
                      </a:r>
                      <a:endParaRPr sz="1100" dirty="0">
                        <a:latin typeface="Arial"/>
                        <a:cs typeface="Arial"/>
                      </a:endParaRPr>
                    </a:p>
                    <a:p>
                      <a:pPr marL="67945" marR="798830">
                        <a:lnSpc>
                          <a:spcPts val="1150"/>
                        </a:lnSpc>
                        <a:spcBef>
                          <a:spcPts val="55"/>
                        </a:spcBef>
                      </a:pPr>
                      <a:r>
                        <a:rPr sz="1000" b="1" dirty="0">
                          <a:latin typeface="Arial"/>
                          <a:cs typeface="Arial"/>
                        </a:rPr>
                        <a:t>Capacité</a:t>
                      </a:r>
                      <a:r>
                        <a:rPr sz="1000" b="1" spc="-10" dirty="0">
                          <a:latin typeface="Arial"/>
                          <a:cs typeface="Arial"/>
                        </a:rPr>
                        <a:t> </a:t>
                      </a:r>
                      <a:r>
                        <a:rPr sz="1000" b="1" dirty="0">
                          <a:latin typeface="Arial"/>
                          <a:cs typeface="Arial"/>
                        </a:rPr>
                        <a:t>de</a:t>
                      </a:r>
                      <a:r>
                        <a:rPr sz="1000" b="1" spc="-25" dirty="0">
                          <a:latin typeface="Arial"/>
                          <a:cs typeface="Arial"/>
                        </a:rPr>
                        <a:t> </a:t>
                      </a:r>
                      <a:r>
                        <a:rPr sz="1000" b="1" dirty="0">
                          <a:latin typeface="Arial"/>
                          <a:cs typeface="Arial"/>
                        </a:rPr>
                        <a:t>stockage</a:t>
                      </a:r>
                      <a:r>
                        <a:rPr sz="1000" b="1" spc="-10" dirty="0">
                          <a:latin typeface="Arial"/>
                          <a:cs typeface="Arial"/>
                        </a:rPr>
                        <a:t> amont/épisode</a:t>
                      </a:r>
                      <a:r>
                        <a:rPr sz="1000" b="1" spc="-25" dirty="0">
                          <a:latin typeface="Arial"/>
                          <a:cs typeface="Arial"/>
                        </a:rPr>
                        <a:t> </a:t>
                      </a:r>
                      <a:r>
                        <a:rPr sz="1000" b="1" dirty="0">
                          <a:latin typeface="Arial"/>
                          <a:cs typeface="Arial"/>
                        </a:rPr>
                        <a:t>pluvieux</a:t>
                      </a:r>
                      <a:r>
                        <a:rPr sz="1000" b="1" spc="-5" dirty="0">
                          <a:latin typeface="Arial"/>
                          <a:cs typeface="Arial"/>
                        </a:rPr>
                        <a:t> </a:t>
                      </a:r>
                      <a:r>
                        <a:rPr sz="1000" b="1" dirty="0">
                          <a:latin typeface="Arial"/>
                          <a:cs typeface="Arial"/>
                        </a:rPr>
                        <a:t>:</a:t>
                      </a:r>
                      <a:r>
                        <a:rPr sz="1000" b="1" spc="-15" dirty="0">
                          <a:latin typeface="Arial"/>
                          <a:cs typeface="Arial"/>
                        </a:rPr>
                        <a:t> </a:t>
                      </a:r>
                      <a:r>
                        <a:rPr sz="1000" b="1" dirty="0">
                          <a:latin typeface="Arial"/>
                          <a:cs typeface="Arial"/>
                        </a:rPr>
                        <a:t>38</a:t>
                      </a:r>
                      <a:r>
                        <a:rPr sz="1000" b="1" spc="-10" dirty="0">
                          <a:latin typeface="Arial"/>
                          <a:cs typeface="Arial"/>
                        </a:rPr>
                        <a:t> </a:t>
                      </a:r>
                      <a:r>
                        <a:rPr sz="1000" dirty="0">
                          <a:latin typeface="Arial"/>
                          <a:cs typeface="Arial"/>
                        </a:rPr>
                        <a:t>m3</a:t>
                      </a:r>
                      <a:r>
                        <a:rPr sz="1000" spc="-25" dirty="0">
                          <a:latin typeface="Arial"/>
                          <a:cs typeface="Arial"/>
                        </a:rPr>
                        <a:t> ou </a:t>
                      </a:r>
                      <a:r>
                        <a:rPr sz="1000" dirty="0">
                          <a:latin typeface="Arial"/>
                          <a:cs typeface="Arial"/>
                        </a:rPr>
                        <a:t>10053</a:t>
                      </a:r>
                      <a:r>
                        <a:rPr sz="1000" spc="-30" dirty="0">
                          <a:latin typeface="Arial"/>
                          <a:cs typeface="Arial"/>
                        </a:rPr>
                        <a:t> </a:t>
                      </a:r>
                      <a:r>
                        <a:rPr sz="1000" dirty="0">
                          <a:latin typeface="Arial"/>
                          <a:cs typeface="Arial"/>
                        </a:rPr>
                        <a:t>gal</a:t>
                      </a:r>
                      <a:r>
                        <a:rPr sz="1000" spc="-20" dirty="0">
                          <a:latin typeface="Arial"/>
                          <a:cs typeface="Arial"/>
                        </a:rPr>
                        <a:t> </a:t>
                      </a:r>
                      <a:r>
                        <a:rPr sz="1000" dirty="0">
                          <a:latin typeface="Arial"/>
                          <a:cs typeface="Arial"/>
                        </a:rPr>
                        <a:t>ou</a:t>
                      </a:r>
                      <a:r>
                        <a:rPr sz="1000" spc="-30" dirty="0">
                          <a:latin typeface="Arial"/>
                          <a:cs typeface="Arial"/>
                        </a:rPr>
                        <a:t> </a:t>
                      </a:r>
                      <a:r>
                        <a:rPr sz="1000" spc="-10" dirty="0">
                          <a:latin typeface="Arial"/>
                          <a:cs typeface="Arial"/>
                        </a:rPr>
                        <a:t>167drums</a:t>
                      </a:r>
                      <a:endParaRPr sz="1000" dirty="0">
                        <a:latin typeface="Arial"/>
                        <a:cs typeface="Arial"/>
                      </a:endParaRPr>
                    </a:p>
                  </a:txBody>
                  <a:tcPr marL="0" marR="0" marT="12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50"/>
                        </a:lnSpc>
                      </a:pPr>
                      <a:r>
                        <a:rPr sz="1100" u="sng" dirty="0">
                          <a:uFill>
                            <a:solidFill>
                              <a:srgbClr val="000000"/>
                            </a:solidFill>
                          </a:uFill>
                          <a:latin typeface="Arial"/>
                          <a:cs typeface="Arial"/>
                        </a:rPr>
                        <a:t>Bassin</a:t>
                      </a:r>
                      <a:r>
                        <a:rPr sz="1100" u="sng" spc="-20" dirty="0">
                          <a:uFill>
                            <a:solidFill>
                              <a:srgbClr val="000000"/>
                            </a:solidFill>
                          </a:uFill>
                          <a:latin typeface="Arial"/>
                          <a:cs typeface="Arial"/>
                        </a:rPr>
                        <a:t> </a:t>
                      </a:r>
                      <a:r>
                        <a:rPr sz="1100" u="sng" dirty="0">
                          <a:uFill>
                            <a:solidFill>
                              <a:srgbClr val="000000"/>
                            </a:solidFill>
                          </a:uFill>
                          <a:latin typeface="Arial"/>
                          <a:cs typeface="Arial"/>
                        </a:rPr>
                        <a:t>en</a:t>
                      </a:r>
                      <a:r>
                        <a:rPr sz="1100" u="sng" spc="-15" dirty="0">
                          <a:uFill>
                            <a:solidFill>
                              <a:srgbClr val="000000"/>
                            </a:solidFill>
                          </a:uFill>
                          <a:latin typeface="Arial"/>
                          <a:cs typeface="Arial"/>
                        </a:rPr>
                        <a:t> </a:t>
                      </a:r>
                      <a:r>
                        <a:rPr sz="1100" u="sng" spc="-20" dirty="0">
                          <a:uFill>
                            <a:solidFill>
                              <a:srgbClr val="000000"/>
                            </a:solidFill>
                          </a:uFill>
                          <a:latin typeface="Arial"/>
                          <a:cs typeface="Arial"/>
                        </a:rPr>
                        <a:t>aval</a:t>
                      </a:r>
                      <a:endParaRPr sz="1100">
                        <a:latin typeface="Arial"/>
                        <a:cs typeface="Arial"/>
                      </a:endParaRPr>
                    </a:p>
                    <a:p>
                      <a:pPr marL="67945" marR="223520">
                        <a:lnSpc>
                          <a:spcPct val="95800"/>
                        </a:lnSpc>
                        <a:spcBef>
                          <a:spcPts val="25"/>
                        </a:spcBef>
                      </a:pPr>
                      <a:r>
                        <a:rPr sz="1100" dirty="0">
                          <a:latin typeface="Arial"/>
                          <a:cs typeface="Arial"/>
                        </a:rPr>
                        <a:t>L</a:t>
                      </a:r>
                      <a:r>
                        <a:rPr sz="1100" spc="-10" dirty="0">
                          <a:latin typeface="Arial"/>
                          <a:cs typeface="Arial"/>
                        </a:rPr>
                        <a:t> </a:t>
                      </a:r>
                      <a:r>
                        <a:rPr sz="1100" dirty="0">
                          <a:latin typeface="Arial"/>
                          <a:cs typeface="Arial"/>
                        </a:rPr>
                        <a:t>x l</a:t>
                      </a:r>
                      <a:r>
                        <a:rPr sz="1100" spc="-20" dirty="0">
                          <a:latin typeface="Arial"/>
                          <a:cs typeface="Arial"/>
                        </a:rPr>
                        <a:t> </a:t>
                      </a:r>
                      <a:r>
                        <a:rPr sz="1100" dirty="0">
                          <a:latin typeface="Arial"/>
                          <a:cs typeface="Arial"/>
                        </a:rPr>
                        <a:t>=</a:t>
                      </a:r>
                      <a:r>
                        <a:rPr sz="1100" spc="-5" dirty="0">
                          <a:latin typeface="Arial"/>
                          <a:cs typeface="Arial"/>
                        </a:rPr>
                        <a:t> </a:t>
                      </a:r>
                      <a:r>
                        <a:rPr sz="1100" dirty="0">
                          <a:latin typeface="Arial"/>
                          <a:cs typeface="Arial"/>
                        </a:rPr>
                        <a:t>4,90m x</a:t>
                      </a:r>
                      <a:r>
                        <a:rPr sz="1100" spc="-15" dirty="0">
                          <a:latin typeface="Arial"/>
                          <a:cs typeface="Arial"/>
                        </a:rPr>
                        <a:t> </a:t>
                      </a:r>
                      <a:r>
                        <a:rPr sz="1100" dirty="0">
                          <a:latin typeface="Arial"/>
                          <a:cs typeface="Arial"/>
                        </a:rPr>
                        <a:t>4,0</a:t>
                      </a:r>
                      <a:r>
                        <a:rPr sz="1100" spc="-25" dirty="0">
                          <a:latin typeface="Arial"/>
                          <a:cs typeface="Arial"/>
                        </a:rPr>
                        <a:t> </a:t>
                      </a:r>
                      <a:r>
                        <a:rPr sz="1100" spc="-50" dirty="0">
                          <a:latin typeface="Arial"/>
                          <a:cs typeface="Arial"/>
                        </a:rPr>
                        <a:t>m </a:t>
                      </a:r>
                      <a:r>
                        <a:rPr sz="1100" dirty="0">
                          <a:latin typeface="Arial"/>
                          <a:cs typeface="Arial"/>
                        </a:rPr>
                        <a:t>Hauteur</a:t>
                      </a:r>
                      <a:r>
                        <a:rPr sz="1100" spc="-20" dirty="0">
                          <a:latin typeface="Arial"/>
                          <a:cs typeface="Arial"/>
                        </a:rPr>
                        <a:t> </a:t>
                      </a:r>
                      <a:r>
                        <a:rPr sz="1100" dirty="0">
                          <a:latin typeface="Arial"/>
                          <a:cs typeface="Arial"/>
                        </a:rPr>
                        <a:t>:</a:t>
                      </a:r>
                      <a:r>
                        <a:rPr sz="1100" spc="-5" dirty="0">
                          <a:latin typeface="Arial"/>
                          <a:cs typeface="Arial"/>
                        </a:rPr>
                        <a:t> </a:t>
                      </a:r>
                      <a:r>
                        <a:rPr sz="1100" spc="-10" dirty="0">
                          <a:latin typeface="Arial"/>
                          <a:cs typeface="Arial"/>
                        </a:rPr>
                        <a:t>1,70m </a:t>
                      </a:r>
                      <a:r>
                        <a:rPr sz="1100" b="1" dirty="0">
                          <a:latin typeface="Arial"/>
                          <a:cs typeface="Arial"/>
                        </a:rPr>
                        <a:t>Volume</a:t>
                      </a:r>
                      <a:r>
                        <a:rPr sz="1100" b="1" spc="-25" dirty="0">
                          <a:latin typeface="Arial"/>
                          <a:cs typeface="Arial"/>
                        </a:rPr>
                        <a:t> </a:t>
                      </a:r>
                      <a:r>
                        <a:rPr sz="1100" b="1" dirty="0">
                          <a:latin typeface="Arial"/>
                          <a:cs typeface="Arial"/>
                        </a:rPr>
                        <a:t>:</a:t>
                      </a:r>
                      <a:r>
                        <a:rPr sz="1100" b="1" spc="-10" dirty="0">
                          <a:latin typeface="Arial"/>
                          <a:cs typeface="Arial"/>
                        </a:rPr>
                        <a:t> </a:t>
                      </a:r>
                      <a:r>
                        <a:rPr sz="1100" b="1" dirty="0">
                          <a:latin typeface="Arial"/>
                          <a:cs typeface="Arial"/>
                        </a:rPr>
                        <a:t>33,30</a:t>
                      </a:r>
                      <a:r>
                        <a:rPr sz="1100" b="1" spc="-25" dirty="0">
                          <a:latin typeface="Arial"/>
                          <a:cs typeface="Arial"/>
                        </a:rPr>
                        <a:t> m3 </a:t>
                      </a:r>
                      <a:r>
                        <a:rPr sz="1100" dirty="0">
                          <a:latin typeface="Arial"/>
                          <a:cs typeface="Arial"/>
                        </a:rPr>
                        <a:t>ou</a:t>
                      </a:r>
                      <a:r>
                        <a:rPr sz="1100" spc="-10" dirty="0">
                          <a:latin typeface="Arial"/>
                          <a:cs typeface="Arial"/>
                        </a:rPr>
                        <a:t> </a:t>
                      </a:r>
                      <a:r>
                        <a:rPr sz="1100" dirty="0">
                          <a:latin typeface="Arial"/>
                          <a:cs typeface="Arial"/>
                        </a:rPr>
                        <a:t>8</a:t>
                      </a:r>
                      <a:r>
                        <a:rPr sz="1100" spc="-5" dirty="0">
                          <a:latin typeface="Arial"/>
                          <a:cs typeface="Arial"/>
                        </a:rPr>
                        <a:t> </a:t>
                      </a:r>
                      <a:r>
                        <a:rPr sz="1100" dirty="0">
                          <a:latin typeface="Arial"/>
                          <a:cs typeface="Arial"/>
                        </a:rPr>
                        <a:t>818</a:t>
                      </a:r>
                      <a:r>
                        <a:rPr sz="1100" spc="-10" dirty="0">
                          <a:latin typeface="Arial"/>
                          <a:cs typeface="Arial"/>
                        </a:rPr>
                        <a:t> </a:t>
                      </a:r>
                      <a:r>
                        <a:rPr sz="1100" spc="-25" dirty="0">
                          <a:latin typeface="Arial"/>
                          <a:cs typeface="Arial"/>
                        </a:rPr>
                        <a:t>gal</a:t>
                      </a:r>
                      <a:endParaRPr sz="1100">
                        <a:latin typeface="Arial"/>
                        <a:cs typeface="Arial"/>
                      </a:endParaRPr>
                    </a:p>
                    <a:p>
                      <a:pPr marL="67945">
                        <a:lnSpc>
                          <a:spcPts val="1270"/>
                        </a:lnSpc>
                      </a:pPr>
                      <a:r>
                        <a:rPr sz="1100" dirty="0">
                          <a:latin typeface="Arial"/>
                          <a:cs typeface="Arial"/>
                        </a:rPr>
                        <a:t>ou</a:t>
                      </a:r>
                      <a:r>
                        <a:rPr sz="1100" spc="-10" dirty="0">
                          <a:latin typeface="Arial"/>
                          <a:cs typeface="Arial"/>
                        </a:rPr>
                        <a:t> </a:t>
                      </a:r>
                      <a:r>
                        <a:rPr sz="1100" dirty="0">
                          <a:latin typeface="Arial"/>
                          <a:cs typeface="Arial"/>
                        </a:rPr>
                        <a:t>147</a:t>
                      </a:r>
                      <a:r>
                        <a:rPr sz="1100" spc="-5" dirty="0">
                          <a:latin typeface="Arial"/>
                          <a:cs typeface="Arial"/>
                        </a:rPr>
                        <a:t> </a:t>
                      </a:r>
                      <a:r>
                        <a:rPr sz="1100" spc="-10" dirty="0">
                          <a:latin typeface="Arial"/>
                          <a:cs typeface="Arial"/>
                        </a:rPr>
                        <a:t>drums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5952375">
                <a:tc gridSpan="2">
                  <a:txBody>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marL="3611879">
                        <a:lnSpc>
                          <a:spcPct val="100000"/>
                        </a:lnSpc>
                        <a:spcBef>
                          <a:spcPts val="770"/>
                        </a:spcBef>
                      </a:pPr>
                      <a:r>
                        <a:rPr sz="1400" dirty="0">
                          <a:latin typeface="Arial"/>
                          <a:cs typeface="Arial"/>
                        </a:rPr>
                        <a:t>Photo</a:t>
                      </a:r>
                      <a:r>
                        <a:rPr sz="1400" spc="-20" dirty="0">
                          <a:latin typeface="Arial"/>
                          <a:cs typeface="Arial"/>
                        </a:rPr>
                        <a:t> </a:t>
                      </a:r>
                      <a:r>
                        <a:rPr sz="1400" dirty="0">
                          <a:latin typeface="Arial"/>
                          <a:cs typeface="Arial"/>
                        </a:rPr>
                        <a:t>Laure</a:t>
                      </a:r>
                      <a:r>
                        <a:rPr sz="1400" spc="-15" dirty="0">
                          <a:latin typeface="Arial"/>
                          <a:cs typeface="Arial"/>
                        </a:rPr>
                        <a:t> </a:t>
                      </a:r>
                      <a:r>
                        <a:rPr sz="1400" dirty="0">
                          <a:latin typeface="Arial"/>
                          <a:cs typeface="Arial"/>
                        </a:rPr>
                        <a:t>Biesmans</a:t>
                      </a:r>
                      <a:r>
                        <a:rPr sz="1400" spc="-20" dirty="0">
                          <a:latin typeface="Arial"/>
                          <a:cs typeface="Arial"/>
                        </a:rPr>
                        <a:t> </a:t>
                      </a:r>
                      <a:r>
                        <a:rPr sz="1400" spc="-10" dirty="0">
                          <a:latin typeface="Arial"/>
                          <a:cs typeface="Arial"/>
                        </a:rPr>
                        <a:t>16.12.2013</a:t>
                      </a:r>
                      <a:endParaRPr sz="1400" dirty="0">
                        <a:latin typeface="Arial"/>
                        <a:cs typeface="Arial"/>
                      </a:endParaRPr>
                    </a:p>
                    <a:p>
                      <a:pPr>
                        <a:lnSpc>
                          <a:spcPct val="100000"/>
                        </a:lnSpc>
                      </a:pPr>
                      <a:endParaRPr sz="1050" dirty="0">
                        <a:latin typeface="Times New Roman"/>
                        <a:cs typeface="Times New Roman"/>
                      </a:endParaRPr>
                    </a:p>
                    <a:p>
                      <a:pPr marL="296545">
                        <a:lnSpc>
                          <a:spcPts val="1295"/>
                        </a:lnSpc>
                      </a:pPr>
                      <a:r>
                        <a:rPr sz="1400" dirty="0">
                          <a:latin typeface="Arial"/>
                          <a:cs typeface="Arial"/>
                        </a:rPr>
                        <a:t>Seuil–</a:t>
                      </a:r>
                      <a:r>
                        <a:rPr sz="1400" dirty="0" err="1">
                          <a:latin typeface="Arial"/>
                          <a:cs typeface="Arial"/>
                        </a:rPr>
                        <a:t>bassin</a:t>
                      </a:r>
                      <a:r>
                        <a:rPr sz="1400" spc="-25" dirty="0">
                          <a:latin typeface="Arial"/>
                          <a:cs typeface="Arial"/>
                        </a:rPr>
                        <a:t> </a:t>
                      </a:r>
                      <a:r>
                        <a:rPr sz="1400" dirty="0">
                          <a:latin typeface="Arial"/>
                          <a:cs typeface="Arial"/>
                        </a:rPr>
                        <a:t>SB1</a:t>
                      </a:r>
                      <a:r>
                        <a:rPr lang="fr-FR" sz="1400" dirty="0">
                          <a:latin typeface="Arial"/>
                          <a:cs typeface="Arial"/>
                        </a:rPr>
                        <a:t> Diable,</a:t>
                      </a:r>
                      <a:r>
                        <a:rPr sz="1400" spc="-25" dirty="0">
                          <a:latin typeface="Arial"/>
                          <a:cs typeface="Arial"/>
                        </a:rPr>
                        <a:t> </a:t>
                      </a:r>
                      <a:r>
                        <a:rPr sz="1400" dirty="0">
                          <a:latin typeface="Arial"/>
                          <a:cs typeface="Arial"/>
                        </a:rPr>
                        <a:t>en</a:t>
                      </a:r>
                      <a:r>
                        <a:rPr sz="1400" spc="-25" dirty="0">
                          <a:latin typeface="Arial"/>
                          <a:cs typeface="Arial"/>
                        </a:rPr>
                        <a:t> </a:t>
                      </a:r>
                      <a:r>
                        <a:rPr sz="1400" dirty="0">
                          <a:latin typeface="Arial"/>
                          <a:cs typeface="Arial"/>
                        </a:rPr>
                        <a:t>chantier</a:t>
                      </a:r>
                      <a:r>
                        <a:rPr sz="1400" spc="-20" dirty="0">
                          <a:latin typeface="Arial"/>
                          <a:cs typeface="Arial"/>
                        </a:rPr>
                        <a:t> </a:t>
                      </a:r>
                      <a:r>
                        <a:rPr sz="1400" dirty="0">
                          <a:latin typeface="Arial"/>
                          <a:cs typeface="Arial"/>
                        </a:rPr>
                        <a:t>en</a:t>
                      </a:r>
                      <a:r>
                        <a:rPr sz="1400" spc="-35" dirty="0">
                          <a:latin typeface="Arial"/>
                          <a:cs typeface="Arial"/>
                        </a:rPr>
                        <a:t> </a:t>
                      </a:r>
                      <a:r>
                        <a:rPr sz="1400" dirty="0">
                          <a:latin typeface="Arial"/>
                          <a:cs typeface="Arial"/>
                        </a:rPr>
                        <a:t>tête</a:t>
                      </a:r>
                      <a:r>
                        <a:rPr sz="1400" spc="-25" dirty="0">
                          <a:latin typeface="Arial"/>
                          <a:cs typeface="Arial"/>
                        </a:rPr>
                        <a:t> </a:t>
                      </a:r>
                      <a:r>
                        <a:rPr sz="1400" dirty="0">
                          <a:latin typeface="Arial"/>
                          <a:cs typeface="Arial"/>
                        </a:rPr>
                        <a:t>de</a:t>
                      </a:r>
                      <a:r>
                        <a:rPr sz="1400" spc="-35" dirty="0">
                          <a:latin typeface="Arial"/>
                          <a:cs typeface="Arial"/>
                        </a:rPr>
                        <a:t> </a:t>
                      </a:r>
                      <a:r>
                        <a:rPr lang="fr-FR" sz="1400" spc="-35" dirty="0">
                          <a:latin typeface="Arial"/>
                          <a:cs typeface="Arial"/>
                        </a:rPr>
                        <a:t>la r</a:t>
                      </a:r>
                      <a:r>
                        <a:rPr sz="1400" dirty="0" err="1">
                          <a:latin typeface="Arial"/>
                          <a:cs typeface="Arial"/>
                        </a:rPr>
                        <a:t>avine</a:t>
                      </a:r>
                      <a:r>
                        <a:rPr sz="1400" spc="-10" dirty="0">
                          <a:latin typeface="Arial"/>
                          <a:cs typeface="Arial"/>
                        </a:rPr>
                        <a:t>.</a:t>
                      </a:r>
                      <a:endParaRPr lang="fr-FR" sz="1400" spc="-10" dirty="0">
                        <a:latin typeface="Arial"/>
                        <a:cs typeface="Arial"/>
                      </a:endParaRPr>
                    </a:p>
                    <a:p>
                      <a:pPr marL="296545">
                        <a:lnSpc>
                          <a:spcPts val="1295"/>
                        </a:lnSpc>
                      </a:pPr>
                      <a:endParaRPr sz="1400" dirty="0">
                        <a:latin typeface="Arial"/>
                        <a:cs typeface="Arial"/>
                      </a:endParaRPr>
                    </a:p>
                    <a:p>
                      <a:pPr marL="296545">
                        <a:lnSpc>
                          <a:spcPts val="1295"/>
                        </a:lnSpc>
                      </a:pPr>
                      <a:r>
                        <a:rPr sz="1400" dirty="0">
                          <a:latin typeface="Arial"/>
                          <a:cs typeface="Arial"/>
                        </a:rPr>
                        <a:t>A</a:t>
                      </a:r>
                      <a:r>
                        <a:rPr sz="1400" spc="-10" dirty="0">
                          <a:latin typeface="Arial"/>
                          <a:cs typeface="Arial"/>
                        </a:rPr>
                        <a:t> l’arrière-</a:t>
                      </a:r>
                      <a:r>
                        <a:rPr sz="1400" dirty="0">
                          <a:latin typeface="Arial"/>
                          <a:cs typeface="Arial"/>
                        </a:rPr>
                        <a:t>plan</a:t>
                      </a:r>
                      <a:r>
                        <a:rPr sz="1400" spc="-15" dirty="0">
                          <a:latin typeface="Arial"/>
                          <a:cs typeface="Arial"/>
                        </a:rPr>
                        <a:t> </a:t>
                      </a:r>
                      <a:r>
                        <a:rPr sz="1400" dirty="0">
                          <a:latin typeface="Arial"/>
                          <a:cs typeface="Arial"/>
                        </a:rPr>
                        <a:t>:</a:t>
                      </a:r>
                      <a:r>
                        <a:rPr sz="1400" spc="-10" dirty="0">
                          <a:latin typeface="Arial"/>
                          <a:cs typeface="Arial"/>
                        </a:rPr>
                        <a:t> </a:t>
                      </a:r>
                      <a:r>
                        <a:rPr sz="1400" dirty="0" err="1">
                          <a:latin typeface="Arial"/>
                          <a:cs typeface="Arial"/>
                        </a:rPr>
                        <a:t>Morne</a:t>
                      </a:r>
                      <a:r>
                        <a:rPr sz="1400" spc="-10" dirty="0">
                          <a:latin typeface="Arial"/>
                          <a:cs typeface="Arial"/>
                        </a:rPr>
                        <a:t> </a:t>
                      </a:r>
                      <a:r>
                        <a:rPr sz="1400" dirty="0" err="1">
                          <a:latin typeface="Arial"/>
                          <a:cs typeface="Arial"/>
                        </a:rPr>
                        <a:t>Banac</a:t>
                      </a:r>
                      <a:endParaRPr sz="14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pic>
        <p:nvPicPr>
          <p:cNvPr id="5" name="object 5"/>
          <p:cNvPicPr/>
          <p:nvPr/>
        </p:nvPicPr>
        <p:blipFill>
          <a:blip r:embed="rId2" cstate="print"/>
          <a:stretch>
            <a:fillRect/>
          </a:stretch>
        </p:blipFill>
        <p:spPr>
          <a:xfrm>
            <a:off x="1015364" y="4380864"/>
            <a:ext cx="6312536" cy="4471036"/>
          </a:xfrm>
          <a:prstGeom prst="rect">
            <a:avLst/>
          </a:prstGeom>
        </p:spPr>
      </p:pic>
      <p:sp>
        <p:nvSpPr>
          <p:cNvPr id="2" name="Rectangle 1">
            <a:extLst>
              <a:ext uri="{FF2B5EF4-FFF2-40B4-BE49-F238E27FC236}">
                <a16:creationId xmlns:a16="http://schemas.microsoft.com/office/drawing/2014/main" id="{3F1F1E4D-38BC-4F6F-6ADF-CEE4A6AABCD9}"/>
              </a:ext>
            </a:extLst>
          </p:cNvPr>
          <p:cNvSpPr/>
          <p:nvPr/>
        </p:nvSpPr>
        <p:spPr>
          <a:xfrm>
            <a:off x="5198109" y="3425062"/>
            <a:ext cx="1219200" cy="1600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39C38EF2-4F94-DD8B-47C8-05C336BB7F3F}"/>
              </a:ext>
            </a:extLst>
          </p:cNvPr>
          <p:cNvSpPr txBox="1"/>
          <p:nvPr/>
        </p:nvSpPr>
        <p:spPr>
          <a:xfrm>
            <a:off x="8089900" y="393700"/>
            <a:ext cx="1828800" cy="369332"/>
          </a:xfrm>
          <a:prstGeom prst="rect">
            <a:avLst/>
          </a:prstGeom>
          <a:solidFill>
            <a:schemeClr val="bg2"/>
          </a:solidFill>
        </p:spPr>
        <p:txBody>
          <a:bodyPr wrap="square" rtlCol="0">
            <a:spAutoFit/>
          </a:bodyPr>
          <a:lstStyle/>
          <a:p>
            <a:r>
              <a:rPr lang="fr-FR" dirty="0">
                <a:hlinkClick r:id="rId3" action="ppaction://hlinksldjump"/>
              </a:rPr>
              <a:t>Retour à l’index</a:t>
            </a:r>
            <a:endParaRPr lang="fr-F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55394" y="5125698"/>
            <a:ext cx="4412361" cy="346249"/>
          </a:xfrm>
          <a:prstGeom prst="rect">
            <a:avLst/>
          </a:prstGeom>
        </p:spPr>
        <p:txBody>
          <a:bodyPr vert="horz" wrap="square" lIns="0" tIns="12700" rIns="0" bIns="0" rtlCol="0">
            <a:spAutoFit/>
          </a:bodyPr>
          <a:lstStyle/>
          <a:p>
            <a:pPr marL="1270" algn="ctr">
              <a:lnSpc>
                <a:spcPts val="1295"/>
              </a:lnSpc>
              <a:spcBef>
                <a:spcPts val="100"/>
              </a:spcBef>
            </a:pPr>
            <a:r>
              <a:rPr sz="1400" dirty="0">
                <a:latin typeface="Arial"/>
                <a:cs typeface="Arial"/>
              </a:rPr>
              <a:t>Février</a:t>
            </a:r>
            <a:r>
              <a:rPr sz="1400" spc="-15" dirty="0">
                <a:latin typeface="Arial"/>
                <a:cs typeface="Arial"/>
              </a:rPr>
              <a:t> </a:t>
            </a:r>
            <a:r>
              <a:rPr sz="1400" spc="-20" dirty="0">
                <a:latin typeface="Arial"/>
                <a:cs typeface="Arial"/>
              </a:rPr>
              <a:t>2014</a:t>
            </a:r>
            <a:endParaRPr sz="1400" dirty="0">
              <a:latin typeface="Arial"/>
              <a:cs typeface="Arial"/>
            </a:endParaRPr>
          </a:p>
          <a:p>
            <a:pPr algn="ctr">
              <a:lnSpc>
                <a:spcPts val="1295"/>
              </a:lnSpc>
            </a:pPr>
            <a:r>
              <a:rPr sz="1400" dirty="0">
                <a:latin typeface="Arial"/>
                <a:cs typeface="Arial"/>
              </a:rPr>
              <a:t>Jardin</a:t>
            </a:r>
            <a:r>
              <a:rPr sz="1400" spc="-30" dirty="0">
                <a:latin typeface="Arial"/>
                <a:cs typeface="Arial"/>
              </a:rPr>
              <a:t> </a:t>
            </a:r>
            <a:r>
              <a:rPr sz="1400" dirty="0">
                <a:latin typeface="Arial"/>
                <a:cs typeface="Arial"/>
              </a:rPr>
              <a:t>en</a:t>
            </a:r>
            <a:r>
              <a:rPr sz="1400" spc="-15" dirty="0">
                <a:latin typeface="Arial"/>
                <a:cs typeface="Arial"/>
              </a:rPr>
              <a:t> </a:t>
            </a:r>
            <a:r>
              <a:rPr sz="1400" dirty="0">
                <a:latin typeface="Arial"/>
                <a:cs typeface="Arial"/>
              </a:rPr>
              <a:t>amont</a:t>
            </a:r>
            <a:r>
              <a:rPr sz="1400" spc="-5" dirty="0">
                <a:latin typeface="Arial"/>
                <a:cs typeface="Arial"/>
              </a:rPr>
              <a:t> </a:t>
            </a:r>
            <a:r>
              <a:rPr sz="1400" dirty="0">
                <a:latin typeface="Arial"/>
                <a:cs typeface="Arial"/>
              </a:rPr>
              <a:t>de</a:t>
            </a:r>
            <a:r>
              <a:rPr sz="1400" spc="-25" dirty="0">
                <a:latin typeface="Arial"/>
                <a:cs typeface="Arial"/>
              </a:rPr>
              <a:t> </a:t>
            </a:r>
            <a:r>
              <a:rPr sz="1400" dirty="0">
                <a:latin typeface="Arial"/>
                <a:cs typeface="Arial"/>
              </a:rPr>
              <a:t>SB1</a:t>
            </a:r>
            <a:r>
              <a:rPr sz="1400" spc="-25" dirty="0">
                <a:latin typeface="Arial"/>
                <a:cs typeface="Arial"/>
              </a:rPr>
              <a:t> </a:t>
            </a:r>
            <a:r>
              <a:rPr lang="fr-FR" sz="1400" spc="-25" dirty="0">
                <a:latin typeface="Arial"/>
                <a:cs typeface="Arial"/>
              </a:rPr>
              <a:t>Diable </a:t>
            </a:r>
            <a:r>
              <a:rPr sz="1400" dirty="0">
                <a:latin typeface="Arial"/>
                <a:cs typeface="Arial"/>
              </a:rPr>
              <a:t>(haricot</a:t>
            </a:r>
            <a:r>
              <a:rPr sz="1400" spc="-20" dirty="0">
                <a:latin typeface="Arial"/>
                <a:cs typeface="Arial"/>
              </a:rPr>
              <a:t> </a:t>
            </a:r>
            <a:r>
              <a:rPr sz="1400" dirty="0">
                <a:latin typeface="Arial"/>
                <a:cs typeface="Arial"/>
              </a:rPr>
              <a:t>et</a:t>
            </a:r>
            <a:r>
              <a:rPr sz="1400" spc="-15" dirty="0">
                <a:latin typeface="Arial"/>
                <a:cs typeface="Arial"/>
              </a:rPr>
              <a:t> </a:t>
            </a:r>
            <a:r>
              <a:rPr sz="1400" spc="-10" dirty="0">
                <a:latin typeface="Arial"/>
                <a:cs typeface="Arial"/>
              </a:rPr>
              <a:t>choux)</a:t>
            </a:r>
            <a:endParaRPr sz="1400" dirty="0">
              <a:latin typeface="Arial"/>
              <a:cs typeface="Arial"/>
            </a:endParaRPr>
          </a:p>
        </p:txBody>
      </p:sp>
      <p:sp>
        <p:nvSpPr>
          <p:cNvPr id="3" name="object 3"/>
          <p:cNvSpPr txBox="1"/>
          <p:nvPr/>
        </p:nvSpPr>
        <p:spPr>
          <a:xfrm>
            <a:off x="3238626" y="10044909"/>
            <a:ext cx="2108074" cy="228909"/>
          </a:xfrm>
          <a:prstGeom prst="rect">
            <a:avLst/>
          </a:prstGeom>
        </p:spPr>
        <p:txBody>
          <a:bodyPr vert="horz" wrap="square" lIns="0" tIns="13335" rIns="0" bIns="0" rtlCol="0">
            <a:spAutoFit/>
          </a:bodyPr>
          <a:lstStyle/>
          <a:p>
            <a:pPr marL="12700">
              <a:lnSpc>
                <a:spcPct val="100000"/>
              </a:lnSpc>
              <a:spcBef>
                <a:spcPts val="105"/>
              </a:spcBef>
            </a:pPr>
            <a:r>
              <a:rPr sz="1400" dirty="0">
                <a:latin typeface="Arial"/>
                <a:cs typeface="Arial"/>
              </a:rPr>
              <a:t>Finitions</a:t>
            </a:r>
            <a:r>
              <a:rPr sz="1400" spc="-20" dirty="0">
                <a:latin typeface="Arial"/>
                <a:cs typeface="Arial"/>
              </a:rPr>
              <a:t> </a:t>
            </a:r>
            <a:r>
              <a:rPr sz="1400" dirty="0">
                <a:latin typeface="Arial"/>
                <a:cs typeface="Arial"/>
              </a:rPr>
              <a:t>sur</a:t>
            </a:r>
            <a:r>
              <a:rPr sz="1400" spc="-20" dirty="0">
                <a:latin typeface="Arial"/>
                <a:cs typeface="Arial"/>
              </a:rPr>
              <a:t> </a:t>
            </a:r>
            <a:r>
              <a:rPr sz="1400" spc="-25" dirty="0">
                <a:latin typeface="Arial"/>
                <a:cs typeface="Arial"/>
              </a:rPr>
              <a:t>SB1</a:t>
            </a:r>
            <a:r>
              <a:rPr lang="fr-FR" sz="1400" spc="-25" dirty="0">
                <a:latin typeface="Arial"/>
                <a:cs typeface="Arial"/>
              </a:rPr>
              <a:t> Diable</a:t>
            </a:r>
            <a:endParaRPr sz="1400" dirty="0">
              <a:latin typeface="Arial"/>
              <a:cs typeface="Arial"/>
            </a:endParaRPr>
          </a:p>
        </p:txBody>
      </p:sp>
      <p:pic>
        <p:nvPicPr>
          <p:cNvPr id="4" name="object 4"/>
          <p:cNvPicPr/>
          <p:nvPr/>
        </p:nvPicPr>
        <p:blipFill>
          <a:blip r:embed="rId2" cstate="print"/>
          <a:stretch>
            <a:fillRect/>
          </a:stretch>
        </p:blipFill>
        <p:spPr>
          <a:xfrm>
            <a:off x="889000" y="5583686"/>
            <a:ext cx="5192394" cy="4221349"/>
          </a:xfrm>
          <a:prstGeom prst="rect">
            <a:avLst/>
          </a:prstGeom>
        </p:spPr>
      </p:pic>
      <p:pic>
        <p:nvPicPr>
          <p:cNvPr id="5" name="object 5"/>
          <p:cNvPicPr/>
          <p:nvPr/>
        </p:nvPicPr>
        <p:blipFill>
          <a:blip r:embed="rId3" cstate="print"/>
          <a:stretch>
            <a:fillRect/>
          </a:stretch>
        </p:blipFill>
        <p:spPr>
          <a:xfrm>
            <a:off x="850900" y="469900"/>
            <a:ext cx="5192394" cy="4544059"/>
          </a:xfrm>
          <a:prstGeom prst="rect">
            <a:avLst/>
          </a:prstGeom>
        </p:spPr>
      </p:pic>
    </p:spTree>
    <p:extLst>
      <p:ext uri="{BB962C8B-B14F-4D97-AF65-F5344CB8AC3E}">
        <p14:creationId xmlns:p14="http://schemas.microsoft.com/office/powerpoint/2010/main" val="4167131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C4CE53C4-53BC-A1FC-E998-F2DB0651F446}"/>
              </a:ext>
            </a:extLst>
          </p:cNvPr>
          <p:cNvSpPr txBox="1"/>
          <p:nvPr/>
        </p:nvSpPr>
        <p:spPr>
          <a:xfrm>
            <a:off x="165100" y="4551537"/>
            <a:ext cx="9982200" cy="2885726"/>
          </a:xfrm>
          <a:prstGeom prst="rect">
            <a:avLst/>
          </a:prstGeom>
          <a:noFill/>
        </p:spPr>
        <p:txBody>
          <a:bodyPr wrap="square" rtlCol="0">
            <a:spAutoFit/>
          </a:bodyPr>
          <a:lstStyle/>
          <a:p>
            <a:pPr algn="ctr"/>
            <a:r>
              <a:rPr lang="fr-FR" sz="1400" b="1" dirty="0">
                <a:effectLst/>
                <a:latin typeface="Calibri" panose="020F0502020204030204" pitchFamily="34" charset="0"/>
                <a:ea typeface="Calibri" panose="020F0502020204030204" pitchFamily="34" charset="0"/>
                <a:cs typeface="Times New Roman" panose="02020603050405020304" pitchFamily="18" charset="0"/>
              </a:rPr>
              <a:t>SB1 Diable , jardin de Bos </a:t>
            </a:r>
            <a:r>
              <a:rPr lang="fr-FR" sz="1400" b="1" dirty="0" err="1">
                <a:effectLst/>
                <a:latin typeface="Calibri" panose="020F0502020204030204" pitchFamily="34" charset="0"/>
                <a:ea typeface="Calibri" panose="020F0502020204030204" pitchFamily="34" charset="0"/>
                <a:cs typeface="Times New Roman" panose="02020603050405020304" pitchFamily="18" charset="0"/>
              </a:rPr>
              <a:t>Frito</a:t>
            </a:r>
            <a:endParaRPr lang="fr-FR" sz="1400" b="1"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algn="just"/>
            <a:r>
              <a:rPr lang="fr-FR" sz="1400" dirty="0">
                <a:effectLst/>
                <a:latin typeface="Calibri" panose="020F0502020204030204" pitchFamily="34" charset="0"/>
                <a:ea typeface="Calibri" panose="020F0502020204030204" pitchFamily="34" charset="0"/>
                <a:cs typeface="Times New Roman" panose="02020603050405020304" pitchFamily="18" charset="0"/>
              </a:rPr>
              <a:t>Cet aménagement permet de recueillir de l’eau de ravinement et des alluvions fertiles pour l’agriculture et pour l’agroécologie. </a:t>
            </a:r>
          </a:p>
          <a:p>
            <a:pPr algn="just"/>
            <a:endParaRPr lang="fr-FR"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arenR"/>
            </a:pPr>
            <a:r>
              <a:rPr lang="fr-FR" sz="1400" dirty="0">
                <a:effectLst/>
                <a:latin typeface="Calibri" panose="020F0502020204030204" pitchFamily="34" charset="0"/>
                <a:ea typeface="Calibri" panose="020F0502020204030204" pitchFamily="34" charset="0"/>
                <a:cs typeface="Times New Roman" panose="02020603050405020304" pitchFamily="18" charset="0"/>
              </a:rPr>
              <a:t>pépinière de choux pommés</a:t>
            </a:r>
          </a:p>
          <a:p>
            <a:pPr marL="342900" lvl="0" indent="-342900" algn="just">
              <a:lnSpc>
                <a:spcPct val="107000"/>
              </a:lnSpc>
              <a:buFont typeface="+mj-lt"/>
              <a:buAutoNum type="arabicParenR"/>
            </a:pPr>
            <a:r>
              <a:rPr lang="fr-FR" sz="1400" dirty="0">
                <a:effectLst/>
                <a:latin typeface="Calibri" panose="020F0502020204030204" pitchFamily="34" charset="0"/>
                <a:ea typeface="Calibri" panose="020F0502020204030204" pitchFamily="34" charset="0"/>
                <a:cs typeface="Times New Roman" panose="02020603050405020304" pitchFamily="18" charset="0"/>
              </a:rPr>
              <a:t>bassin en aval du seuil maçonné SB1 Diable</a:t>
            </a:r>
          </a:p>
          <a:p>
            <a:pPr marL="342900" lvl="0" indent="-342900" algn="just">
              <a:lnSpc>
                <a:spcPct val="107000"/>
              </a:lnSpc>
              <a:buFont typeface="+mj-lt"/>
              <a:buAutoNum type="arabicParenR"/>
            </a:pPr>
            <a:r>
              <a:rPr lang="fr-FR" sz="1400" dirty="0">
                <a:effectLst/>
                <a:latin typeface="Calibri" panose="020F0502020204030204" pitchFamily="34" charset="0"/>
                <a:ea typeface="Calibri" panose="020F0502020204030204" pitchFamily="34" charset="0"/>
                <a:cs typeface="Times New Roman" panose="02020603050405020304" pitchFamily="18" charset="0"/>
              </a:rPr>
              <a:t>seuil maçonné SB1 Diablesse </a:t>
            </a:r>
          </a:p>
          <a:p>
            <a:pPr marL="342900" lvl="0" indent="-342900" algn="just">
              <a:lnSpc>
                <a:spcPct val="107000"/>
              </a:lnSpc>
              <a:buFont typeface="+mj-lt"/>
              <a:buAutoNum type="arabicParenR"/>
            </a:pPr>
            <a:r>
              <a:rPr lang="fr-FR" sz="1400" dirty="0">
                <a:effectLst/>
                <a:latin typeface="Calibri" panose="020F0502020204030204" pitchFamily="34" charset="0"/>
                <a:ea typeface="Calibri" panose="020F0502020204030204" pitchFamily="34" charset="0"/>
                <a:cs typeface="Times New Roman" panose="02020603050405020304" pitchFamily="18" charset="0"/>
              </a:rPr>
              <a:t>site pour planter 1 ou 2 « </a:t>
            </a:r>
            <a:r>
              <a:rPr lang="fr-FR" sz="1400" dirty="0" err="1">
                <a:effectLst/>
                <a:latin typeface="Calibri" panose="020F0502020204030204" pitchFamily="34" charset="0"/>
                <a:ea typeface="Calibri" panose="020F0502020204030204" pitchFamily="34" charset="0"/>
                <a:cs typeface="Times New Roman" panose="02020603050405020304" pitchFamily="18" charset="0"/>
              </a:rPr>
              <a:t>véritab</a:t>
            </a:r>
            <a:r>
              <a:rPr lang="fr-FR" sz="1400" dirty="0">
                <a:effectLst/>
                <a:latin typeface="Calibri" panose="020F0502020204030204" pitchFamily="34" charset="0"/>
                <a:ea typeface="Calibri" panose="020F0502020204030204" pitchFamily="34" charset="0"/>
                <a:cs typeface="Times New Roman" panose="02020603050405020304" pitchFamily="18" charset="0"/>
              </a:rPr>
              <a:t> » ou arbres à pain</a:t>
            </a:r>
          </a:p>
          <a:p>
            <a:pPr marL="342900" lvl="0" indent="-342900" algn="just">
              <a:lnSpc>
                <a:spcPct val="107000"/>
              </a:lnSpc>
              <a:buFont typeface="+mj-lt"/>
              <a:buAutoNum type="arabicParenR"/>
            </a:pPr>
            <a:r>
              <a:rPr lang="fr-FR" sz="1400" dirty="0">
                <a:effectLst/>
                <a:latin typeface="Calibri" panose="020F0502020204030204" pitchFamily="34" charset="0"/>
                <a:ea typeface="Calibri" panose="020F0502020204030204" pitchFamily="34" charset="0"/>
                <a:cs typeface="Times New Roman" panose="02020603050405020304" pitchFamily="18" charset="0"/>
              </a:rPr>
              <a:t>zone d’accumulation de sédiments « fertiles », fond frais planté de bananiers plantains</a:t>
            </a:r>
          </a:p>
          <a:p>
            <a:pPr marL="342900" lvl="0" indent="-342900" algn="just">
              <a:lnSpc>
                <a:spcPct val="107000"/>
              </a:lnSpc>
              <a:buFont typeface="+mj-lt"/>
              <a:buAutoNum type="arabicParenR"/>
            </a:pPr>
            <a:r>
              <a:rPr lang="fr-FR" sz="1400" dirty="0">
                <a:effectLst/>
                <a:latin typeface="Calibri" panose="020F0502020204030204" pitchFamily="34" charset="0"/>
                <a:ea typeface="Calibri" panose="020F0502020204030204" pitchFamily="34" charset="0"/>
                <a:cs typeface="Times New Roman" panose="02020603050405020304" pitchFamily="18" charset="0"/>
              </a:rPr>
              <a:t>possibilité de planter de la canne de bouche ou de l’herbe éléphant pour produire de la biomasse et de la matière organique …</a:t>
            </a:r>
          </a:p>
          <a:p>
            <a:pPr lvl="0" algn="just">
              <a:lnSpc>
                <a:spcPct val="107000"/>
              </a:lnSpc>
              <a:spcAft>
                <a:spcPts val="800"/>
              </a:spcAft>
            </a:pPr>
            <a:r>
              <a:rPr lang="fr-FR" sz="1400" dirty="0">
                <a:effectLst/>
                <a:latin typeface="Calibri" panose="020F0502020204030204" pitchFamily="34" charset="0"/>
                <a:ea typeface="Calibri" panose="020F0502020204030204" pitchFamily="34" charset="0"/>
                <a:cs typeface="Times New Roman" panose="02020603050405020304" pitchFamily="18" charset="0"/>
              </a:rPr>
              <a:t> 8)     et une ligne de bois précieux ; cèdres pays (Cedrela </a:t>
            </a:r>
            <a:r>
              <a:rPr lang="fr-FR" sz="1400" dirty="0" err="1">
                <a:effectLst/>
                <a:latin typeface="Calibri" panose="020F0502020204030204" pitchFamily="34" charset="0"/>
                <a:ea typeface="Calibri" panose="020F0502020204030204" pitchFamily="34" charset="0"/>
                <a:cs typeface="Times New Roman" panose="02020603050405020304" pitchFamily="18" charset="0"/>
              </a:rPr>
              <a:t>odorata</a:t>
            </a:r>
            <a:r>
              <a:rPr lang="fr-FR" sz="1400" dirty="0">
                <a:effectLst/>
                <a:latin typeface="Calibri" panose="020F0502020204030204" pitchFamily="34" charset="0"/>
                <a:ea typeface="Calibri" panose="020F0502020204030204" pitchFamily="34" charset="0"/>
                <a:cs typeface="Times New Roman" panose="02020603050405020304" pitchFamily="18" charset="0"/>
              </a:rPr>
              <a:t>) + citronniers des Cayes. </a:t>
            </a:r>
          </a:p>
          <a:p>
            <a:endParaRPr lang="fr-FR" sz="1400" dirty="0"/>
          </a:p>
        </p:txBody>
      </p:sp>
      <p:pic>
        <p:nvPicPr>
          <p:cNvPr id="2049" name="Image 1">
            <a:extLst>
              <a:ext uri="{FF2B5EF4-FFF2-40B4-BE49-F238E27FC236}">
                <a16:creationId xmlns:a16="http://schemas.microsoft.com/office/drawing/2014/main" id="{165CD7E5-44A9-F9C1-EAF3-4D032B8D6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762000"/>
            <a:ext cx="5761038" cy="3235325"/>
          </a:xfrm>
          <a:prstGeom prst="rect">
            <a:avLst/>
          </a:prstGeom>
          <a:noFill/>
          <a:extLst>
            <a:ext uri="{909E8E84-426E-40DD-AFC4-6F175D3DCCD1}">
              <a14:hiddenFill xmlns:a14="http://schemas.microsoft.com/office/drawing/2010/main">
                <a:solidFill>
                  <a:srgbClr val="FFFFFF"/>
                </a:solidFill>
              </a14:hiddenFill>
            </a:ext>
          </a:extLst>
        </p:spPr>
      </p:pic>
      <p:sp>
        <p:nvSpPr>
          <p:cNvPr id="4" name="Zone de texte 2">
            <a:extLst>
              <a:ext uri="{FF2B5EF4-FFF2-40B4-BE49-F238E27FC236}">
                <a16:creationId xmlns:a16="http://schemas.microsoft.com/office/drawing/2014/main" id="{68B5A14F-CD70-9AAA-FA2F-537B938EEB30}"/>
              </a:ext>
            </a:extLst>
          </p:cNvPr>
          <p:cNvSpPr txBox="1">
            <a:spLocks noChangeArrowheads="1"/>
          </p:cNvSpPr>
          <p:nvPr/>
        </p:nvSpPr>
        <p:spPr bwMode="auto">
          <a:xfrm>
            <a:off x="2578100" y="2690813"/>
            <a:ext cx="242888" cy="22542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5" name="Text Box 6">
            <a:extLst>
              <a:ext uri="{FF2B5EF4-FFF2-40B4-BE49-F238E27FC236}">
                <a16:creationId xmlns:a16="http://schemas.microsoft.com/office/drawing/2014/main" id="{769C7018-3756-DE19-6570-95550CE6A288}"/>
              </a:ext>
            </a:extLst>
          </p:cNvPr>
          <p:cNvSpPr txBox="1">
            <a:spLocks noChangeArrowheads="1"/>
          </p:cNvSpPr>
          <p:nvPr/>
        </p:nvSpPr>
        <p:spPr bwMode="auto">
          <a:xfrm>
            <a:off x="4129088" y="2378075"/>
            <a:ext cx="284162" cy="23653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5</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6" name="Text Box 8">
            <a:extLst>
              <a:ext uri="{FF2B5EF4-FFF2-40B4-BE49-F238E27FC236}">
                <a16:creationId xmlns:a16="http://schemas.microsoft.com/office/drawing/2014/main" id="{7CEC2AFC-31F5-26C3-647A-75A82326A4C5}"/>
              </a:ext>
            </a:extLst>
          </p:cNvPr>
          <p:cNvSpPr txBox="1">
            <a:spLocks noChangeArrowheads="1"/>
          </p:cNvSpPr>
          <p:nvPr/>
        </p:nvSpPr>
        <p:spPr bwMode="auto">
          <a:xfrm>
            <a:off x="3359150" y="1812925"/>
            <a:ext cx="309563" cy="27781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4</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7" name="Text Box 3">
            <a:extLst>
              <a:ext uri="{FF2B5EF4-FFF2-40B4-BE49-F238E27FC236}">
                <a16:creationId xmlns:a16="http://schemas.microsoft.com/office/drawing/2014/main" id="{503301C9-2711-1DA6-1412-4A86E3684974}"/>
              </a:ext>
            </a:extLst>
          </p:cNvPr>
          <p:cNvSpPr txBox="1">
            <a:spLocks noChangeArrowheads="1"/>
          </p:cNvSpPr>
          <p:nvPr/>
        </p:nvSpPr>
        <p:spPr bwMode="auto">
          <a:xfrm>
            <a:off x="4197350" y="2989263"/>
            <a:ext cx="246063" cy="26193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3</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8" name="Text Box 2">
            <a:extLst>
              <a:ext uri="{FF2B5EF4-FFF2-40B4-BE49-F238E27FC236}">
                <a16:creationId xmlns:a16="http://schemas.microsoft.com/office/drawing/2014/main" id="{3A3E0226-6A9D-5079-16B2-1B8A2CEB045B}"/>
              </a:ext>
            </a:extLst>
          </p:cNvPr>
          <p:cNvSpPr txBox="1">
            <a:spLocks noChangeArrowheads="1"/>
          </p:cNvSpPr>
          <p:nvPr/>
        </p:nvSpPr>
        <p:spPr bwMode="auto">
          <a:xfrm>
            <a:off x="2400300" y="3251200"/>
            <a:ext cx="230188" cy="2540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9" name="Text Box 5">
            <a:extLst>
              <a:ext uri="{FF2B5EF4-FFF2-40B4-BE49-F238E27FC236}">
                <a16:creationId xmlns:a16="http://schemas.microsoft.com/office/drawing/2014/main" id="{5634D439-4CE7-E90E-BF47-83C96B9E495B}"/>
              </a:ext>
            </a:extLst>
          </p:cNvPr>
          <p:cNvSpPr txBox="1">
            <a:spLocks noChangeArrowheads="1"/>
          </p:cNvSpPr>
          <p:nvPr/>
        </p:nvSpPr>
        <p:spPr bwMode="auto">
          <a:xfrm>
            <a:off x="595313" y="3340100"/>
            <a:ext cx="301625" cy="26193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7</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0" name="Text Box 4">
            <a:extLst>
              <a:ext uri="{FF2B5EF4-FFF2-40B4-BE49-F238E27FC236}">
                <a16:creationId xmlns:a16="http://schemas.microsoft.com/office/drawing/2014/main" id="{52B673CF-8271-0174-0BD0-F91CE7C776F4}"/>
              </a:ext>
            </a:extLst>
          </p:cNvPr>
          <p:cNvSpPr txBox="1">
            <a:spLocks noChangeArrowheads="1"/>
          </p:cNvSpPr>
          <p:nvPr/>
        </p:nvSpPr>
        <p:spPr bwMode="auto">
          <a:xfrm>
            <a:off x="3260725" y="3592513"/>
            <a:ext cx="277813" cy="2540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6</a:t>
            </a: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11" name="Text Box 7">
            <a:extLst>
              <a:ext uri="{FF2B5EF4-FFF2-40B4-BE49-F238E27FC236}">
                <a16:creationId xmlns:a16="http://schemas.microsoft.com/office/drawing/2014/main" id="{24EA3F98-F9B0-D73D-49C9-3ED965171629}"/>
              </a:ext>
            </a:extLst>
          </p:cNvPr>
          <p:cNvSpPr txBox="1">
            <a:spLocks noChangeArrowheads="1"/>
          </p:cNvSpPr>
          <p:nvPr/>
        </p:nvSpPr>
        <p:spPr bwMode="auto">
          <a:xfrm>
            <a:off x="1941513" y="1417638"/>
            <a:ext cx="238125" cy="2540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8</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104815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380" y="3280901"/>
            <a:ext cx="3281006" cy="2449362"/>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7386" y="4829802"/>
            <a:ext cx="3547293" cy="2648153"/>
          </a:xfrm>
          <a:prstGeom prst="rect">
            <a:avLst/>
          </a:prstGeom>
        </p:spPr>
      </p:pic>
      <p:sp>
        <p:nvSpPr>
          <p:cNvPr id="4" name="ZoneTexte 3"/>
          <p:cNvSpPr txBox="1"/>
          <p:nvPr/>
        </p:nvSpPr>
        <p:spPr>
          <a:xfrm>
            <a:off x="236380" y="8657524"/>
            <a:ext cx="8691720" cy="307777"/>
          </a:xfrm>
          <a:prstGeom prst="rect">
            <a:avLst/>
          </a:prstGeom>
          <a:noFill/>
        </p:spPr>
        <p:txBody>
          <a:bodyPr wrap="square" rtlCol="0">
            <a:spAutoFit/>
          </a:bodyPr>
          <a:lstStyle/>
          <a:p>
            <a:pPr algn="ctr"/>
            <a:r>
              <a:rPr lang="fr-FR" sz="1400" dirty="0"/>
              <a:t>Trois seuils-bassins dans Ravine Diable : SB1 Diable, SB3 Diable et SB5 Diable</a:t>
            </a:r>
          </a:p>
        </p:txBody>
      </p:sp>
      <p:sp>
        <p:nvSpPr>
          <p:cNvPr id="6" name="ZoneTexte 5"/>
          <p:cNvSpPr txBox="1"/>
          <p:nvPr/>
        </p:nvSpPr>
        <p:spPr>
          <a:xfrm>
            <a:off x="1046828" y="2983961"/>
            <a:ext cx="2178077" cy="308226"/>
          </a:xfrm>
          <a:prstGeom prst="rect">
            <a:avLst/>
          </a:prstGeom>
          <a:noFill/>
        </p:spPr>
        <p:txBody>
          <a:bodyPr wrap="square" rtlCol="0">
            <a:spAutoFit/>
          </a:bodyPr>
          <a:lstStyle/>
          <a:p>
            <a:r>
              <a:rPr lang="fr-FR" sz="1403" dirty="0"/>
              <a:t>En amont : SB1 Diable</a:t>
            </a:r>
          </a:p>
        </p:txBody>
      </p:sp>
      <p:sp>
        <p:nvSpPr>
          <p:cNvPr id="7" name="ZoneTexte 6"/>
          <p:cNvSpPr txBox="1"/>
          <p:nvPr/>
        </p:nvSpPr>
        <p:spPr>
          <a:xfrm>
            <a:off x="4557358" y="4406187"/>
            <a:ext cx="2178077" cy="308226"/>
          </a:xfrm>
          <a:prstGeom prst="rect">
            <a:avLst/>
          </a:prstGeom>
          <a:noFill/>
        </p:spPr>
        <p:txBody>
          <a:bodyPr wrap="square" rtlCol="0">
            <a:spAutoFit/>
          </a:bodyPr>
          <a:lstStyle/>
          <a:p>
            <a:pPr algn="ctr"/>
            <a:r>
              <a:rPr lang="fr-FR" sz="1403" dirty="0"/>
              <a:t>SB3 Diable</a:t>
            </a:r>
          </a:p>
        </p:txBody>
      </p:sp>
      <p:sp>
        <p:nvSpPr>
          <p:cNvPr id="8" name="ZoneTexte 7"/>
          <p:cNvSpPr txBox="1"/>
          <p:nvPr/>
        </p:nvSpPr>
        <p:spPr>
          <a:xfrm>
            <a:off x="8094621" y="4959832"/>
            <a:ext cx="2178077" cy="308226"/>
          </a:xfrm>
          <a:prstGeom prst="rect">
            <a:avLst/>
          </a:prstGeom>
          <a:noFill/>
        </p:spPr>
        <p:txBody>
          <a:bodyPr wrap="square" rtlCol="0">
            <a:spAutoFit/>
          </a:bodyPr>
          <a:lstStyle/>
          <a:p>
            <a:pPr algn="ctr"/>
            <a:r>
              <a:rPr lang="fr-FR" sz="1403" dirty="0"/>
              <a:t>En aval : SB5 Diable</a:t>
            </a:r>
          </a:p>
        </p:txBody>
      </p:sp>
      <p:pic>
        <p:nvPicPr>
          <p:cNvPr id="9" name="Image 8" descr="P1040671 -"/>
          <p:cNvPicPr>
            <a:picLocks noGrp="1" noChangeAspect="1"/>
          </p:cNvPicPr>
          <p:nvPr isPhoto="1"/>
        </p:nvPicPr>
        <p:blipFill>
          <a:blip r:embed="rId4" cstate="print">
            <a:lum/>
            <a:extLst>
              <a:ext uri="{28A0092B-C50C-407E-A947-70E740481C1C}">
                <a14:useLocalDpi xmlns:a14="http://schemas.microsoft.com/office/drawing/2010/main" val="0"/>
              </a:ext>
            </a:extLst>
          </a:blip>
          <a:stretch>
            <a:fillRect/>
          </a:stretch>
        </p:blipFill>
        <p:spPr>
          <a:xfrm>
            <a:off x="7101083" y="5614923"/>
            <a:ext cx="3526365" cy="2644774"/>
          </a:xfrm>
          <a:prstGeom prst="rect">
            <a:avLst/>
          </a:prstGeom>
          <a:noFill/>
          <a:ln>
            <a:noFill/>
          </a:ln>
        </p:spPr>
      </p:pic>
      <p:sp>
        <p:nvSpPr>
          <p:cNvPr id="5" name="ZoneTexte 4"/>
          <p:cNvSpPr txBox="1"/>
          <p:nvPr/>
        </p:nvSpPr>
        <p:spPr>
          <a:xfrm>
            <a:off x="1876883" y="1720582"/>
            <a:ext cx="8527193" cy="646331"/>
          </a:xfrm>
          <a:prstGeom prst="rect">
            <a:avLst/>
          </a:prstGeom>
          <a:noFill/>
        </p:spPr>
        <p:txBody>
          <a:bodyPr wrap="square" rtlCol="0">
            <a:spAutoFit/>
          </a:bodyPr>
          <a:lstStyle/>
          <a:p>
            <a:pPr algn="ctr"/>
            <a:r>
              <a:rPr lang="fr-FR" b="1" dirty="0"/>
              <a:t>«Retours d’expérience » après deux cyclones consécutifs Sandy (2012) et Matthew (2016)</a:t>
            </a:r>
          </a:p>
        </p:txBody>
      </p:sp>
    </p:spTree>
    <p:extLst>
      <p:ext uri="{BB962C8B-B14F-4D97-AF65-F5344CB8AC3E}">
        <p14:creationId xmlns:p14="http://schemas.microsoft.com/office/powerpoint/2010/main" val="18484902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P1100569 (Copie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798971" y="317500"/>
            <a:ext cx="6148705" cy="4611529"/>
          </a:xfrm>
          <a:prstGeom prst="rect">
            <a:avLst/>
          </a:prstGeom>
          <a:noFill/>
          <a:ln>
            <a:noFill/>
          </a:ln>
        </p:spPr>
      </p:pic>
      <p:sp>
        <p:nvSpPr>
          <p:cNvPr id="3" name="ZoneTexte 2"/>
          <p:cNvSpPr txBox="1"/>
          <p:nvPr/>
        </p:nvSpPr>
        <p:spPr>
          <a:xfrm>
            <a:off x="617232" y="5417023"/>
            <a:ext cx="9330444" cy="2031325"/>
          </a:xfrm>
          <a:prstGeom prst="rect">
            <a:avLst/>
          </a:prstGeom>
          <a:noFill/>
        </p:spPr>
        <p:txBody>
          <a:bodyPr wrap="square" rtlCol="0">
            <a:spAutoFit/>
          </a:bodyPr>
          <a:lstStyle/>
          <a:p>
            <a:pPr algn="ctr"/>
            <a:r>
              <a:rPr lang="fr-FR" sz="1400" b="1" dirty="0"/>
              <a:t>SB1 Diable en tête de la ravine, construit en 2013</a:t>
            </a:r>
          </a:p>
          <a:p>
            <a:endParaRPr lang="fr-FR" sz="1400" dirty="0"/>
          </a:p>
          <a:p>
            <a:r>
              <a:rPr lang="fr-FR" sz="1400" dirty="0"/>
              <a:t>Agriculteur propriétaire de la parcelle : </a:t>
            </a:r>
            <a:r>
              <a:rPr lang="fr-FR" sz="1400" dirty="0" err="1"/>
              <a:t>Frito</a:t>
            </a:r>
            <a:r>
              <a:rPr lang="fr-FR" sz="1400" dirty="0"/>
              <a:t> LOUIS</a:t>
            </a:r>
          </a:p>
          <a:p>
            <a:endParaRPr lang="fr-FR" sz="1400" dirty="0"/>
          </a:p>
          <a:p>
            <a:r>
              <a:rPr lang="fr-FR" sz="1400" dirty="0"/>
              <a:t>Le trop-plein du bassin a été placé sur une face  latérale du bassin par rapport à l’axe de la ravine. Depuis la fin des travaux, cet exutoire s’est végétalisé naturellement : herbe sure (</a:t>
            </a:r>
            <a:r>
              <a:rPr lang="fr-FR" sz="1400" dirty="0" err="1"/>
              <a:t>Axonopus</a:t>
            </a:r>
            <a:r>
              <a:rPr lang="fr-FR" sz="1400" dirty="0"/>
              <a:t> </a:t>
            </a:r>
            <a:r>
              <a:rPr lang="fr-FR" sz="1400" dirty="0" err="1"/>
              <a:t>compressus</a:t>
            </a:r>
            <a:r>
              <a:rPr lang="fr-FR" sz="1400" dirty="0"/>
              <a:t>), Datura, …</a:t>
            </a:r>
          </a:p>
          <a:p>
            <a:endParaRPr lang="fr-FR" sz="1400" dirty="0"/>
          </a:p>
          <a:p>
            <a:r>
              <a:rPr lang="fr-FR" sz="1400" dirty="0"/>
              <a:t> Il était prévu d’y planter du cèdre pays, Cedrela </a:t>
            </a:r>
            <a:r>
              <a:rPr lang="fr-FR" sz="1400" dirty="0" err="1"/>
              <a:t>odorata</a:t>
            </a:r>
            <a:r>
              <a:rPr lang="fr-FR" sz="1400" dirty="0"/>
              <a:t>, et des avocatiers ; il n’est pas trop tard pour réaliser ces plantations, qui ne nuiront pas au maraichage dans la parcelle située à proximité dans le fond de ravine.</a:t>
            </a:r>
          </a:p>
        </p:txBody>
      </p:sp>
      <p:sp>
        <p:nvSpPr>
          <p:cNvPr id="4" name="ZoneTexte 3"/>
          <p:cNvSpPr txBox="1"/>
          <p:nvPr/>
        </p:nvSpPr>
        <p:spPr>
          <a:xfrm>
            <a:off x="6108700" y="5092698"/>
            <a:ext cx="3993797" cy="307777"/>
          </a:xfrm>
          <a:prstGeom prst="rect">
            <a:avLst/>
          </a:prstGeom>
          <a:noFill/>
        </p:spPr>
        <p:txBody>
          <a:bodyPr wrap="square" rtlCol="0">
            <a:spAutoFit/>
          </a:bodyPr>
          <a:lstStyle/>
          <a:p>
            <a:r>
              <a:rPr lang="fr-FR" sz="1400" dirty="0"/>
              <a:t>Photo Michel BROCHET 4 février </a:t>
            </a:r>
            <a:r>
              <a:rPr lang="fr-FR" sz="1400" b="1" dirty="0"/>
              <a:t>2017</a:t>
            </a:r>
          </a:p>
        </p:txBody>
      </p:sp>
    </p:spTree>
    <p:extLst>
      <p:ext uri="{BB962C8B-B14F-4D97-AF65-F5344CB8AC3E}">
        <p14:creationId xmlns:p14="http://schemas.microsoft.com/office/powerpoint/2010/main" val="890383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993900" y="879094"/>
            <a:ext cx="7696200" cy="228268"/>
          </a:xfrm>
          <a:prstGeom prst="rect">
            <a:avLst/>
          </a:prstGeom>
        </p:spPr>
        <p:txBody>
          <a:bodyPr vert="horz" wrap="square" lIns="0" tIns="12700" rIns="0" bIns="0" rtlCol="0">
            <a:spAutoFit/>
          </a:bodyPr>
          <a:lstStyle/>
          <a:p>
            <a:pPr marL="12700">
              <a:lnSpc>
                <a:spcPct val="100000"/>
              </a:lnSpc>
              <a:spcBef>
                <a:spcPts val="100"/>
              </a:spcBef>
            </a:pPr>
            <a:r>
              <a:rPr sz="1400" b="1" dirty="0">
                <a:latin typeface="Arial"/>
                <a:cs typeface="Arial"/>
              </a:rPr>
              <a:t>Première</a:t>
            </a:r>
            <a:r>
              <a:rPr sz="1400" b="1" spc="-45" dirty="0">
                <a:latin typeface="Arial"/>
                <a:cs typeface="Arial"/>
              </a:rPr>
              <a:t> </a:t>
            </a:r>
            <a:r>
              <a:rPr sz="1400" b="1" dirty="0">
                <a:latin typeface="Arial"/>
                <a:cs typeface="Arial"/>
              </a:rPr>
              <a:t>tranche</a:t>
            </a:r>
            <a:r>
              <a:rPr sz="1400" b="1" spc="-20" dirty="0">
                <a:latin typeface="Arial"/>
                <a:cs typeface="Arial"/>
              </a:rPr>
              <a:t> </a:t>
            </a:r>
            <a:r>
              <a:rPr sz="1400" b="1" dirty="0">
                <a:latin typeface="Arial"/>
                <a:cs typeface="Arial"/>
              </a:rPr>
              <a:t>de</a:t>
            </a:r>
            <a:r>
              <a:rPr sz="1400" b="1" spc="-30" dirty="0">
                <a:latin typeface="Arial"/>
                <a:cs typeface="Arial"/>
              </a:rPr>
              <a:t> </a:t>
            </a:r>
            <a:r>
              <a:rPr sz="1400" b="1" dirty="0">
                <a:latin typeface="Arial"/>
                <a:cs typeface="Arial"/>
              </a:rPr>
              <a:t>travaux</a:t>
            </a:r>
            <a:r>
              <a:rPr sz="1400" b="1" spc="-10" dirty="0">
                <a:latin typeface="Arial"/>
                <a:cs typeface="Arial"/>
              </a:rPr>
              <a:t> </a:t>
            </a:r>
            <a:r>
              <a:rPr sz="1400" b="1" dirty="0">
                <a:latin typeface="Arial"/>
                <a:cs typeface="Arial"/>
              </a:rPr>
              <a:t>:</a:t>
            </a:r>
            <a:r>
              <a:rPr sz="1400" b="1" spc="-25" dirty="0">
                <a:latin typeface="Arial"/>
                <a:cs typeface="Arial"/>
              </a:rPr>
              <a:t> </a:t>
            </a:r>
            <a:r>
              <a:rPr sz="1400" b="1" dirty="0">
                <a:latin typeface="Arial"/>
                <a:cs typeface="Arial"/>
              </a:rPr>
              <a:t>positionnement</a:t>
            </a:r>
            <a:r>
              <a:rPr sz="1400" b="1" spc="-25" dirty="0">
                <a:latin typeface="Arial"/>
                <a:cs typeface="Arial"/>
              </a:rPr>
              <a:t> </a:t>
            </a:r>
            <a:r>
              <a:rPr sz="1400" b="1" dirty="0">
                <a:latin typeface="Arial"/>
                <a:cs typeface="Arial"/>
              </a:rPr>
              <a:t>des</a:t>
            </a:r>
            <a:r>
              <a:rPr sz="1400" b="1" spc="-30" dirty="0">
                <a:latin typeface="Arial"/>
                <a:cs typeface="Arial"/>
              </a:rPr>
              <a:t> </a:t>
            </a:r>
            <a:r>
              <a:rPr sz="1400" b="1" dirty="0">
                <a:latin typeface="Arial"/>
                <a:cs typeface="Arial"/>
              </a:rPr>
              <a:t>ouvrages</a:t>
            </a:r>
            <a:r>
              <a:rPr sz="1400" b="1" spc="-35" dirty="0">
                <a:latin typeface="Arial"/>
                <a:cs typeface="Arial"/>
              </a:rPr>
              <a:t> </a:t>
            </a:r>
            <a:r>
              <a:rPr sz="1400" b="1" dirty="0">
                <a:latin typeface="Arial"/>
                <a:cs typeface="Arial"/>
              </a:rPr>
              <a:t>en</a:t>
            </a:r>
            <a:r>
              <a:rPr sz="1400" b="1" spc="-30" dirty="0">
                <a:latin typeface="Arial"/>
                <a:cs typeface="Arial"/>
              </a:rPr>
              <a:t> </a:t>
            </a:r>
            <a:r>
              <a:rPr sz="1400" b="1" dirty="0">
                <a:latin typeface="Arial"/>
                <a:cs typeface="Arial"/>
              </a:rPr>
              <a:t>tête</a:t>
            </a:r>
            <a:r>
              <a:rPr sz="1400" b="1" spc="-20" dirty="0">
                <a:latin typeface="Arial"/>
                <a:cs typeface="Arial"/>
              </a:rPr>
              <a:t> </a:t>
            </a:r>
            <a:r>
              <a:rPr sz="1400" b="1" dirty="0">
                <a:latin typeface="Arial"/>
                <a:cs typeface="Arial"/>
              </a:rPr>
              <a:t>de</a:t>
            </a:r>
            <a:r>
              <a:rPr sz="1400" b="1" spc="-30" dirty="0">
                <a:latin typeface="Arial"/>
                <a:cs typeface="Arial"/>
              </a:rPr>
              <a:t> </a:t>
            </a:r>
            <a:r>
              <a:rPr lang="fr-FR" sz="1400" b="1" spc="-30" dirty="0">
                <a:latin typeface="Arial"/>
                <a:cs typeface="Arial"/>
              </a:rPr>
              <a:t>la </a:t>
            </a:r>
            <a:r>
              <a:rPr sz="1400" b="1" dirty="0">
                <a:latin typeface="Arial"/>
                <a:cs typeface="Arial"/>
              </a:rPr>
              <a:t>ravine</a:t>
            </a:r>
            <a:r>
              <a:rPr sz="1400" b="1" spc="-20" dirty="0">
                <a:latin typeface="Arial"/>
                <a:cs typeface="Arial"/>
              </a:rPr>
              <a:t> </a:t>
            </a:r>
            <a:r>
              <a:rPr sz="1400" b="1" spc="-10" dirty="0">
                <a:latin typeface="Arial"/>
                <a:cs typeface="Arial"/>
              </a:rPr>
              <a:t>Maurepos</a:t>
            </a:r>
            <a:endParaRPr sz="1400" b="1" dirty="0">
              <a:latin typeface="Arial"/>
              <a:cs typeface="Arial"/>
            </a:endParaRPr>
          </a:p>
        </p:txBody>
      </p:sp>
      <p:pic>
        <p:nvPicPr>
          <p:cNvPr id="3" name="object 3"/>
          <p:cNvPicPr/>
          <p:nvPr/>
        </p:nvPicPr>
        <p:blipFill>
          <a:blip r:embed="rId2" cstate="print"/>
          <a:stretch>
            <a:fillRect/>
          </a:stretch>
        </p:blipFill>
        <p:spPr>
          <a:xfrm>
            <a:off x="2585404" y="1957216"/>
            <a:ext cx="5791117" cy="4334609"/>
          </a:xfrm>
          <a:prstGeom prst="rect">
            <a:avLst/>
          </a:prstGeom>
        </p:spPr>
      </p:pic>
      <p:sp>
        <p:nvSpPr>
          <p:cNvPr id="5" name="object 5"/>
          <p:cNvSpPr txBox="1"/>
          <p:nvPr/>
        </p:nvSpPr>
        <p:spPr>
          <a:xfrm>
            <a:off x="6156304" y="3361676"/>
            <a:ext cx="714396" cy="171200"/>
          </a:xfrm>
          <a:prstGeom prst="rect">
            <a:avLst/>
          </a:prstGeom>
          <a:solidFill>
            <a:srgbClr val="FFFFFF"/>
          </a:solidFill>
        </p:spPr>
        <p:txBody>
          <a:bodyPr vert="horz" wrap="square" lIns="0" tIns="32384" rIns="0" bIns="0" rtlCol="0">
            <a:spAutoFit/>
          </a:bodyPr>
          <a:lstStyle/>
          <a:p>
            <a:pPr marL="69215">
              <a:lnSpc>
                <a:spcPct val="100000"/>
              </a:lnSpc>
              <a:spcBef>
                <a:spcPts val="254"/>
              </a:spcBef>
            </a:pPr>
            <a:r>
              <a:rPr sz="900" spc="-25" dirty="0">
                <a:latin typeface="Arial"/>
                <a:cs typeface="Arial"/>
              </a:rPr>
              <a:t>B1</a:t>
            </a:r>
            <a:r>
              <a:rPr lang="fr-FR" sz="900" spc="-25" dirty="0">
                <a:latin typeface="Arial"/>
                <a:cs typeface="Arial"/>
              </a:rPr>
              <a:t> </a:t>
            </a:r>
            <a:r>
              <a:rPr lang="fr-FR" sz="900" spc="-25" dirty="0" err="1">
                <a:latin typeface="Arial"/>
                <a:cs typeface="Arial"/>
              </a:rPr>
              <a:t>Maurepos</a:t>
            </a:r>
            <a:endParaRPr sz="900" dirty="0">
              <a:latin typeface="Arial"/>
              <a:cs typeface="Arial"/>
            </a:endParaRPr>
          </a:p>
        </p:txBody>
      </p:sp>
      <p:sp>
        <p:nvSpPr>
          <p:cNvPr id="6" name="object 6"/>
          <p:cNvSpPr txBox="1"/>
          <p:nvPr/>
        </p:nvSpPr>
        <p:spPr>
          <a:xfrm>
            <a:off x="5129108" y="3902359"/>
            <a:ext cx="1027195" cy="173124"/>
          </a:xfrm>
          <a:prstGeom prst="rect">
            <a:avLst/>
          </a:prstGeom>
          <a:solidFill>
            <a:srgbClr val="FFFFFF"/>
          </a:solidFill>
        </p:spPr>
        <p:txBody>
          <a:bodyPr vert="horz" wrap="square" lIns="0" tIns="34290" rIns="0" bIns="0" rtlCol="0">
            <a:spAutoFit/>
          </a:bodyPr>
          <a:lstStyle/>
          <a:p>
            <a:pPr marL="69850">
              <a:lnSpc>
                <a:spcPct val="100000"/>
              </a:lnSpc>
              <a:spcBef>
                <a:spcPts val="270"/>
              </a:spcBef>
            </a:pPr>
            <a:r>
              <a:rPr sz="900" spc="-25" dirty="0">
                <a:latin typeface="Arial"/>
                <a:cs typeface="Arial"/>
              </a:rPr>
              <a:t>SB2</a:t>
            </a:r>
            <a:r>
              <a:rPr lang="fr-FR" sz="900" spc="-25" dirty="0">
                <a:latin typeface="Arial"/>
                <a:cs typeface="Arial"/>
              </a:rPr>
              <a:t> </a:t>
            </a:r>
            <a:r>
              <a:rPr lang="fr-FR" sz="900" spc="-25" dirty="0" err="1">
                <a:latin typeface="Arial"/>
                <a:cs typeface="Arial"/>
              </a:rPr>
              <a:t>Maurepos</a:t>
            </a:r>
            <a:endParaRPr sz="900" dirty="0">
              <a:latin typeface="Arial"/>
              <a:cs typeface="Arial"/>
            </a:endParaRPr>
          </a:p>
        </p:txBody>
      </p:sp>
      <p:sp>
        <p:nvSpPr>
          <p:cNvPr id="7" name="object 7"/>
          <p:cNvSpPr txBox="1"/>
          <p:nvPr/>
        </p:nvSpPr>
        <p:spPr>
          <a:xfrm>
            <a:off x="4478928" y="4820776"/>
            <a:ext cx="867772" cy="172483"/>
          </a:xfrm>
          <a:prstGeom prst="rect">
            <a:avLst/>
          </a:prstGeom>
          <a:solidFill>
            <a:srgbClr val="FFFFFF"/>
          </a:solidFill>
        </p:spPr>
        <p:txBody>
          <a:bodyPr vert="horz" wrap="square" lIns="0" tIns="33655" rIns="0" bIns="0" rtlCol="0">
            <a:spAutoFit/>
          </a:bodyPr>
          <a:lstStyle/>
          <a:p>
            <a:pPr marL="69850">
              <a:lnSpc>
                <a:spcPct val="100000"/>
              </a:lnSpc>
              <a:spcBef>
                <a:spcPts val="265"/>
              </a:spcBef>
            </a:pPr>
            <a:r>
              <a:rPr sz="900" spc="-25" dirty="0">
                <a:latin typeface="Arial"/>
                <a:cs typeface="Arial"/>
              </a:rPr>
              <a:t>SB3</a:t>
            </a:r>
            <a:r>
              <a:rPr lang="fr-FR" sz="900" spc="-25" dirty="0">
                <a:latin typeface="Arial"/>
                <a:cs typeface="Arial"/>
              </a:rPr>
              <a:t> </a:t>
            </a:r>
            <a:r>
              <a:rPr lang="fr-FR" sz="900" spc="-25" dirty="0" err="1">
                <a:latin typeface="Arial"/>
                <a:cs typeface="Arial"/>
              </a:rPr>
              <a:t>Maurepos</a:t>
            </a:r>
            <a:endParaRPr sz="900" dirty="0">
              <a:latin typeface="Arial"/>
              <a:cs typeface="Arial"/>
            </a:endParaRPr>
          </a:p>
        </p:txBody>
      </p:sp>
      <p:sp>
        <p:nvSpPr>
          <p:cNvPr id="8" name="object 8"/>
          <p:cNvSpPr txBox="1"/>
          <p:nvPr/>
        </p:nvSpPr>
        <p:spPr>
          <a:xfrm>
            <a:off x="3072180" y="5792747"/>
            <a:ext cx="979119" cy="172483"/>
          </a:xfrm>
          <a:prstGeom prst="rect">
            <a:avLst/>
          </a:prstGeom>
          <a:solidFill>
            <a:srgbClr val="FFFFFF"/>
          </a:solidFill>
        </p:spPr>
        <p:txBody>
          <a:bodyPr vert="horz" wrap="square" lIns="0" tIns="33655" rIns="0" bIns="0" rtlCol="0">
            <a:spAutoFit/>
          </a:bodyPr>
          <a:lstStyle/>
          <a:p>
            <a:pPr marL="69215">
              <a:lnSpc>
                <a:spcPct val="100000"/>
              </a:lnSpc>
              <a:spcBef>
                <a:spcPts val="265"/>
              </a:spcBef>
            </a:pPr>
            <a:r>
              <a:rPr sz="900" spc="-25" dirty="0">
                <a:latin typeface="Arial"/>
                <a:cs typeface="Arial"/>
              </a:rPr>
              <a:t>SB4</a:t>
            </a:r>
            <a:r>
              <a:rPr lang="fr-FR" sz="900" spc="-25" dirty="0">
                <a:latin typeface="Arial"/>
                <a:cs typeface="Arial"/>
              </a:rPr>
              <a:t> </a:t>
            </a:r>
            <a:r>
              <a:rPr lang="fr-FR" sz="900" spc="-25" dirty="0" err="1">
                <a:latin typeface="Arial"/>
                <a:cs typeface="Arial"/>
              </a:rPr>
              <a:t>Maurepos</a:t>
            </a:r>
            <a:endParaRPr sz="900" dirty="0">
              <a:latin typeface="Arial"/>
              <a:cs typeface="Arial"/>
            </a:endParaRPr>
          </a:p>
        </p:txBody>
      </p:sp>
      <p:cxnSp>
        <p:nvCxnSpPr>
          <p:cNvPr id="9" name="Connecteur droit avec flèche 8">
            <a:extLst>
              <a:ext uri="{FF2B5EF4-FFF2-40B4-BE49-F238E27FC236}">
                <a16:creationId xmlns:a16="http://schemas.microsoft.com/office/drawing/2014/main" id="{7C267746-6232-8D65-142B-5C56B49BF1B4}"/>
              </a:ext>
            </a:extLst>
          </p:cNvPr>
          <p:cNvCxnSpPr>
            <a:cxnSpLocks/>
          </p:cNvCxnSpPr>
          <p:nvPr/>
        </p:nvCxnSpPr>
        <p:spPr>
          <a:xfrm flipH="1">
            <a:off x="4051299" y="5126173"/>
            <a:ext cx="641443" cy="4491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A17B67C1-DEC1-0E7B-70ED-9E9817795BAA}"/>
              </a:ext>
            </a:extLst>
          </p:cNvPr>
          <p:cNvCxnSpPr/>
          <p:nvPr/>
        </p:nvCxnSpPr>
        <p:spPr>
          <a:xfrm flipH="1">
            <a:off x="5053333" y="4248087"/>
            <a:ext cx="427629" cy="3534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DEE7A0C6-367D-1C19-A2CC-0883FDE6193D}"/>
              </a:ext>
            </a:extLst>
          </p:cNvPr>
          <p:cNvCxnSpPr>
            <a:cxnSpLocks/>
          </p:cNvCxnSpPr>
          <p:nvPr/>
        </p:nvCxnSpPr>
        <p:spPr>
          <a:xfrm flipH="1">
            <a:off x="6032500" y="3532876"/>
            <a:ext cx="381000" cy="36948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P1100567 (Copie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374900" y="1155700"/>
            <a:ext cx="7648755" cy="5736566"/>
          </a:xfrm>
          <a:prstGeom prst="rect">
            <a:avLst/>
          </a:prstGeom>
          <a:noFill/>
          <a:ln>
            <a:noFill/>
          </a:ln>
        </p:spPr>
      </p:pic>
      <p:sp>
        <p:nvSpPr>
          <p:cNvPr id="3" name="ZoneTexte 2"/>
          <p:cNvSpPr txBox="1"/>
          <p:nvPr/>
        </p:nvSpPr>
        <p:spPr>
          <a:xfrm>
            <a:off x="869710" y="7683718"/>
            <a:ext cx="9286534" cy="1815882"/>
          </a:xfrm>
          <a:prstGeom prst="rect">
            <a:avLst/>
          </a:prstGeom>
          <a:noFill/>
        </p:spPr>
        <p:txBody>
          <a:bodyPr wrap="square" rtlCol="0">
            <a:spAutoFit/>
          </a:bodyPr>
          <a:lstStyle/>
          <a:p>
            <a:pPr algn="ctr"/>
            <a:r>
              <a:rPr lang="fr-FR" sz="1400" b="1" dirty="0"/>
              <a:t>Jardin de choux de l’agriculteur </a:t>
            </a:r>
            <a:r>
              <a:rPr lang="fr-FR" sz="1400" b="1" dirty="0" err="1"/>
              <a:t>Frito</a:t>
            </a:r>
            <a:r>
              <a:rPr lang="fr-FR" sz="1400" b="1" dirty="0"/>
              <a:t> LOUIS à proximité du seuil-bassin SB1 Diable</a:t>
            </a:r>
          </a:p>
          <a:p>
            <a:endParaRPr lang="fr-FR" sz="1400" dirty="0"/>
          </a:p>
          <a:p>
            <a:r>
              <a:rPr lang="fr-FR" sz="1400" dirty="0"/>
              <a:t>Deux observations :</a:t>
            </a:r>
          </a:p>
          <a:p>
            <a:endParaRPr lang="fr-FR" sz="1400" dirty="0"/>
          </a:p>
          <a:p>
            <a:pPr marL="285750" indent="-285750">
              <a:buFont typeface="Arial" panose="020B0604020202020204" pitchFamily="34" charset="0"/>
              <a:buChar char="•"/>
            </a:pPr>
            <a:r>
              <a:rPr lang="fr-FR" sz="1400" dirty="0"/>
              <a:t>- L’ensemble des aménagements de petite hydraulique ont résisté aux fortes précipitations du cyclone Matthew .</a:t>
            </a:r>
          </a:p>
          <a:p>
            <a:pPr marL="285750" indent="-285750">
              <a:buFont typeface="Arial" panose="020B0604020202020204" pitchFamily="34" charset="0"/>
              <a:buChar char="•"/>
            </a:pPr>
            <a:r>
              <a:rPr lang="fr-FR" sz="1400" dirty="0"/>
              <a:t>- Les eaux de ruissellement stockées dans les bassins ont permis un redémarrage rapide des cultures maraîchères. </a:t>
            </a:r>
          </a:p>
          <a:p>
            <a:endParaRPr lang="fr-FR" sz="1400" dirty="0"/>
          </a:p>
        </p:txBody>
      </p:sp>
      <p:sp>
        <p:nvSpPr>
          <p:cNvPr id="4" name="ZoneTexte 3"/>
          <p:cNvSpPr txBox="1"/>
          <p:nvPr/>
        </p:nvSpPr>
        <p:spPr>
          <a:xfrm>
            <a:off x="6565900" y="7023100"/>
            <a:ext cx="3590344" cy="307777"/>
          </a:xfrm>
          <a:prstGeom prst="rect">
            <a:avLst/>
          </a:prstGeom>
          <a:noFill/>
        </p:spPr>
        <p:txBody>
          <a:bodyPr wrap="square" rtlCol="0">
            <a:spAutoFit/>
          </a:bodyPr>
          <a:lstStyle/>
          <a:p>
            <a:r>
              <a:rPr lang="fr-FR" sz="1400" dirty="0"/>
              <a:t>Photo Michel BROCHET, février </a:t>
            </a:r>
            <a:r>
              <a:rPr lang="fr-FR" sz="1400" b="1" dirty="0"/>
              <a:t>2017</a:t>
            </a:r>
          </a:p>
        </p:txBody>
      </p:sp>
    </p:spTree>
    <p:extLst>
      <p:ext uri="{BB962C8B-B14F-4D97-AF65-F5344CB8AC3E}">
        <p14:creationId xmlns:p14="http://schemas.microsoft.com/office/powerpoint/2010/main" val="16987838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P1100568 (Copie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384299" y="241300"/>
            <a:ext cx="7924799" cy="5943600"/>
          </a:xfrm>
          <a:prstGeom prst="rect">
            <a:avLst/>
          </a:prstGeom>
          <a:noFill/>
          <a:ln>
            <a:noFill/>
          </a:ln>
        </p:spPr>
      </p:pic>
      <p:sp>
        <p:nvSpPr>
          <p:cNvPr id="3" name="ZoneTexte 2"/>
          <p:cNvSpPr txBox="1"/>
          <p:nvPr/>
        </p:nvSpPr>
        <p:spPr>
          <a:xfrm>
            <a:off x="252335" y="6337300"/>
            <a:ext cx="10188729" cy="1600438"/>
          </a:xfrm>
          <a:prstGeom prst="rect">
            <a:avLst/>
          </a:prstGeom>
          <a:noFill/>
        </p:spPr>
        <p:txBody>
          <a:bodyPr wrap="square" rtlCol="0">
            <a:spAutoFit/>
          </a:bodyPr>
          <a:lstStyle/>
          <a:p>
            <a:r>
              <a:rPr lang="fr-FR" sz="1400" b="1" dirty="0"/>
              <a:t>La micro-retenue SB1-Diable construite avec des  crédits d’urgence en 2013 a prouvé son efficacité en 2017.</a:t>
            </a:r>
          </a:p>
          <a:p>
            <a:endParaRPr lang="fr-FR" sz="1400" dirty="0"/>
          </a:p>
          <a:p>
            <a:r>
              <a:rPr lang="fr-FR" sz="1400" dirty="0"/>
              <a:t>Sans attendre à nouveau des aides d’urgence, tout de suite après le passage du cyclone Matthew, l’agriculteur </a:t>
            </a:r>
            <a:r>
              <a:rPr lang="fr-FR" sz="1400" dirty="0" err="1"/>
              <a:t>Frito</a:t>
            </a:r>
            <a:r>
              <a:rPr lang="fr-FR" sz="1400" dirty="0"/>
              <a:t> LOUIS a repiqué des choux dans la parcelle protégée des ravinements par SB1 Diable.</a:t>
            </a:r>
          </a:p>
          <a:p>
            <a:endParaRPr lang="fr-FR" sz="1400" dirty="0"/>
          </a:p>
          <a:p>
            <a:r>
              <a:rPr lang="fr-FR" sz="1400" dirty="0"/>
              <a:t>L’eau stockée dans le bassin lui a permis </a:t>
            </a:r>
            <a:r>
              <a:rPr lang="fr-FR" sz="1400" b="1" dirty="0"/>
              <a:t>d’arroser les choux manuellement </a:t>
            </a:r>
            <a:r>
              <a:rPr lang="fr-FR" sz="1400" dirty="0"/>
              <a:t>après la fin des pluies et obtenir ainsi une production de contre-saison très rémunératrice.</a:t>
            </a:r>
          </a:p>
        </p:txBody>
      </p:sp>
    </p:spTree>
    <p:extLst>
      <p:ext uri="{BB962C8B-B14F-4D97-AF65-F5344CB8AC3E}">
        <p14:creationId xmlns:p14="http://schemas.microsoft.com/office/powerpoint/2010/main" val="41798484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P1100570 (Copier)"/>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170091" y="469900"/>
            <a:ext cx="7620000" cy="5715000"/>
          </a:xfrm>
          <a:prstGeom prst="rect">
            <a:avLst/>
          </a:prstGeom>
          <a:noFill/>
          <a:ln>
            <a:noFill/>
          </a:ln>
        </p:spPr>
      </p:pic>
      <p:sp>
        <p:nvSpPr>
          <p:cNvPr id="3" name="ZoneTexte 2"/>
          <p:cNvSpPr txBox="1"/>
          <p:nvPr/>
        </p:nvSpPr>
        <p:spPr>
          <a:xfrm>
            <a:off x="265090" y="6870700"/>
            <a:ext cx="9525000" cy="2031325"/>
          </a:xfrm>
          <a:prstGeom prst="rect">
            <a:avLst/>
          </a:prstGeom>
          <a:noFill/>
        </p:spPr>
        <p:txBody>
          <a:bodyPr wrap="square" rtlCol="0">
            <a:spAutoFit/>
          </a:bodyPr>
          <a:lstStyle/>
          <a:p>
            <a:r>
              <a:rPr lang="fr-FR" sz="1400" dirty="0"/>
              <a:t>Les choux commercialisés sur le marché de Fond des Nègres  ou directement vers Port au Prince ont rapporté à l’agriculteur 35 000 à 40 000 HTG, soit 559 à 636 $US.</a:t>
            </a:r>
          </a:p>
          <a:p>
            <a:r>
              <a:rPr lang="fr-FR" sz="1400" dirty="0"/>
              <a:t>(Donnée fournies par l’agronome Adrien JEAN)</a:t>
            </a:r>
          </a:p>
          <a:p>
            <a:endParaRPr lang="fr-FR" sz="1400" dirty="0"/>
          </a:p>
          <a:p>
            <a:r>
              <a:rPr lang="fr-FR" sz="1400" dirty="0"/>
              <a:t>Cette culture de choux, arrosée quand cela était nécessaire, s’est  vendue </a:t>
            </a:r>
            <a:r>
              <a:rPr lang="fr-FR" sz="1400" b="1" dirty="0"/>
              <a:t>comme primeur </a:t>
            </a:r>
            <a:r>
              <a:rPr lang="fr-FR" sz="1400" dirty="0"/>
              <a:t>en fin de saison sèche et</a:t>
            </a:r>
            <a:r>
              <a:rPr lang="fr-FR" sz="1400" b="1" dirty="0"/>
              <a:t> seulement 4 mois après le passage du cyclone Matthew.</a:t>
            </a:r>
          </a:p>
          <a:p>
            <a:endParaRPr lang="fr-FR" sz="1400" b="1" dirty="0"/>
          </a:p>
          <a:p>
            <a:r>
              <a:rPr lang="fr-FR" sz="1400" b="1" dirty="0"/>
              <a:t>L’agriculteur a disposé d’environ 500 $US pour subvenir aux besoins de sa famille et poursuivre ses activités agricoles.</a:t>
            </a:r>
          </a:p>
        </p:txBody>
      </p:sp>
      <p:sp>
        <p:nvSpPr>
          <p:cNvPr id="4" name="ZoneTexte 3"/>
          <p:cNvSpPr txBox="1"/>
          <p:nvPr/>
        </p:nvSpPr>
        <p:spPr>
          <a:xfrm>
            <a:off x="6642100" y="6184900"/>
            <a:ext cx="3536548" cy="307777"/>
          </a:xfrm>
          <a:prstGeom prst="rect">
            <a:avLst/>
          </a:prstGeom>
          <a:noFill/>
        </p:spPr>
        <p:txBody>
          <a:bodyPr wrap="square" rtlCol="0">
            <a:spAutoFit/>
          </a:bodyPr>
          <a:lstStyle/>
          <a:p>
            <a:r>
              <a:rPr lang="fr-FR" sz="1400" dirty="0"/>
              <a:t>Photo M. BROCHET 4 février </a:t>
            </a:r>
            <a:r>
              <a:rPr lang="fr-FR" sz="1400" b="1" dirty="0"/>
              <a:t>2017</a:t>
            </a:r>
          </a:p>
        </p:txBody>
      </p:sp>
    </p:spTree>
    <p:extLst>
      <p:ext uri="{BB962C8B-B14F-4D97-AF65-F5344CB8AC3E}">
        <p14:creationId xmlns:p14="http://schemas.microsoft.com/office/powerpoint/2010/main" val="32556028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778761" y="3877690"/>
            <a:ext cx="426084" cy="160020"/>
          </a:xfrm>
          <a:custGeom>
            <a:avLst/>
            <a:gdLst/>
            <a:ahLst/>
            <a:cxnLst/>
            <a:rect l="l" t="t" r="r" b="b"/>
            <a:pathLst>
              <a:path w="426085" h="160020">
                <a:moveTo>
                  <a:pt x="425500" y="0"/>
                </a:moveTo>
                <a:lnTo>
                  <a:pt x="0" y="0"/>
                </a:lnTo>
                <a:lnTo>
                  <a:pt x="0" y="160020"/>
                </a:lnTo>
                <a:lnTo>
                  <a:pt x="425500" y="160020"/>
                </a:lnTo>
                <a:lnTo>
                  <a:pt x="425500" y="0"/>
                </a:lnTo>
                <a:close/>
              </a:path>
            </a:pathLst>
          </a:custGeom>
          <a:solidFill>
            <a:srgbClr val="FFFF00"/>
          </a:solidFill>
        </p:spPr>
        <p:txBody>
          <a:bodyPr wrap="square" lIns="0" tIns="0" rIns="0" bIns="0" rtlCol="0"/>
          <a:lstStyle/>
          <a:p>
            <a:endParaRPr/>
          </a:p>
        </p:txBody>
      </p:sp>
      <p:sp>
        <p:nvSpPr>
          <p:cNvPr id="4" name="object 4"/>
          <p:cNvSpPr/>
          <p:nvPr/>
        </p:nvSpPr>
        <p:spPr>
          <a:xfrm>
            <a:off x="5198109" y="3425062"/>
            <a:ext cx="1141730" cy="160020"/>
          </a:xfrm>
          <a:custGeom>
            <a:avLst/>
            <a:gdLst/>
            <a:ahLst/>
            <a:cxnLst/>
            <a:rect l="l" t="t" r="r" b="b"/>
            <a:pathLst>
              <a:path w="1141729" h="160020">
                <a:moveTo>
                  <a:pt x="1141476" y="0"/>
                </a:moveTo>
                <a:lnTo>
                  <a:pt x="0" y="0"/>
                </a:lnTo>
                <a:lnTo>
                  <a:pt x="0" y="160020"/>
                </a:lnTo>
                <a:lnTo>
                  <a:pt x="1141476" y="160020"/>
                </a:lnTo>
                <a:lnTo>
                  <a:pt x="1141476" y="0"/>
                </a:lnTo>
                <a:close/>
              </a:path>
            </a:pathLst>
          </a:custGeom>
          <a:solidFill>
            <a:srgbClr val="FFFF00"/>
          </a:solidFill>
        </p:spPr>
        <p:txBody>
          <a:bodyPr wrap="square" lIns="0" tIns="0" rIns="0" bIns="0" rtlCol="0"/>
          <a:lstStyle/>
          <a:p>
            <a:endParaRPr/>
          </a:p>
        </p:txBody>
      </p:sp>
      <p:graphicFrame>
        <p:nvGraphicFramePr>
          <p:cNvPr id="5" name="object 5"/>
          <p:cNvGraphicFramePr>
            <a:graphicFrameLocks noGrp="1"/>
          </p:cNvGraphicFramePr>
          <p:nvPr>
            <p:extLst>
              <p:ext uri="{D42A27DB-BD31-4B8C-83A1-F6EECF244321}">
                <p14:modId xmlns:p14="http://schemas.microsoft.com/office/powerpoint/2010/main" val="2192116142"/>
              </p:ext>
            </p:extLst>
          </p:nvPr>
        </p:nvGraphicFramePr>
        <p:xfrm>
          <a:off x="915568" y="698500"/>
          <a:ext cx="8862264" cy="8751065"/>
        </p:xfrm>
        <a:graphic>
          <a:graphicData uri="http://schemas.openxmlformats.org/drawingml/2006/table">
            <a:tbl>
              <a:tblPr firstRow="1" bandRow="1">
                <a:tableStyleId>{2D5ABB26-0587-4C30-8999-92F81FD0307C}</a:tableStyleId>
              </a:tblPr>
              <a:tblGrid>
                <a:gridCol w="7109831">
                  <a:extLst>
                    <a:ext uri="{9D8B030D-6E8A-4147-A177-3AD203B41FA5}">
                      <a16:colId xmlns:a16="http://schemas.microsoft.com/office/drawing/2014/main" val="20000"/>
                    </a:ext>
                  </a:extLst>
                </a:gridCol>
                <a:gridCol w="1752433">
                  <a:extLst>
                    <a:ext uri="{9D8B030D-6E8A-4147-A177-3AD203B41FA5}">
                      <a16:colId xmlns:a16="http://schemas.microsoft.com/office/drawing/2014/main" val="20001"/>
                    </a:ext>
                  </a:extLst>
                </a:gridCol>
              </a:tblGrid>
              <a:tr h="1658341">
                <a:tc>
                  <a:txBody>
                    <a:bodyPr/>
                    <a:lstStyle/>
                    <a:p>
                      <a:pPr marR="3175">
                        <a:lnSpc>
                          <a:spcPct val="100000"/>
                        </a:lnSpc>
                        <a:spcBef>
                          <a:spcPts val="20"/>
                        </a:spcBef>
                      </a:pPr>
                      <a:endParaRPr sz="1050" dirty="0">
                        <a:latin typeface="Times New Roman"/>
                        <a:cs typeface="Times New Roman"/>
                      </a:endParaRPr>
                    </a:p>
                    <a:p>
                      <a:pPr marL="1599565" marR="3175" algn="ctr">
                        <a:lnSpc>
                          <a:spcPts val="1290"/>
                        </a:lnSpc>
                      </a:pPr>
                      <a:r>
                        <a:rPr sz="2000" b="1" dirty="0">
                          <a:latin typeface="Arial"/>
                          <a:cs typeface="Arial"/>
                        </a:rPr>
                        <a:t>SB</a:t>
                      </a:r>
                      <a:r>
                        <a:rPr sz="2000" b="1" spc="-50" dirty="0">
                          <a:latin typeface="Arial"/>
                          <a:cs typeface="Arial"/>
                        </a:rPr>
                        <a:t>3</a:t>
                      </a:r>
                      <a:r>
                        <a:rPr lang="fr-FR" sz="2000" b="1" spc="-50" dirty="0">
                          <a:latin typeface="Arial"/>
                          <a:cs typeface="Arial"/>
                        </a:rPr>
                        <a:t>-</a:t>
                      </a:r>
                      <a:r>
                        <a:rPr lang="fr-FR" sz="2000" b="1" spc="-10" dirty="0">
                          <a:latin typeface="Arial"/>
                          <a:cs typeface="Arial"/>
                        </a:rPr>
                        <a:t>Diable</a:t>
                      </a:r>
                      <a:endParaRPr sz="2000" dirty="0">
                        <a:latin typeface="Arial"/>
                        <a:cs typeface="Arial"/>
                      </a:endParaRPr>
                    </a:p>
                    <a:p>
                      <a:pPr marL="1597025" algn="ctr">
                        <a:lnSpc>
                          <a:spcPts val="1290"/>
                        </a:lnSpc>
                      </a:pPr>
                      <a:endParaRPr lang="fr-FR" sz="2000" b="1" dirty="0">
                        <a:latin typeface="Arial"/>
                        <a:cs typeface="Arial"/>
                      </a:endParaRPr>
                    </a:p>
                    <a:p>
                      <a:pPr marL="1597025" algn="ctr">
                        <a:lnSpc>
                          <a:spcPts val="1290"/>
                        </a:lnSpc>
                      </a:pPr>
                      <a:r>
                        <a:rPr sz="2000" b="1" dirty="0" err="1">
                          <a:latin typeface="Arial"/>
                          <a:cs typeface="Arial"/>
                        </a:rPr>
                        <a:t>Seuil</a:t>
                      </a:r>
                      <a:r>
                        <a:rPr sz="2000" b="1" spc="-20" dirty="0">
                          <a:latin typeface="Arial"/>
                          <a:cs typeface="Arial"/>
                        </a:rPr>
                        <a:t> </a:t>
                      </a:r>
                      <a:r>
                        <a:rPr sz="2000" b="1" dirty="0">
                          <a:latin typeface="Arial"/>
                          <a:cs typeface="Arial"/>
                        </a:rPr>
                        <a:t>maçonné</a:t>
                      </a:r>
                      <a:r>
                        <a:rPr sz="2000" b="1" spc="-25" dirty="0">
                          <a:latin typeface="Arial"/>
                          <a:cs typeface="Arial"/>
                        </a:rPr>
                        <a:t> </a:t>
                      </a:r>
                      <a:r>
                        <a:rPr sz="2000" b="1" dirty="0">
                          <a:latin typeface="Arial"/>
                          <a:cs typeface="Arial"/>
                        </a:rPr>
                        <a:t>et</a:t>
                      </a:r>
                      <a:r>
                        <a:rPr sz="2000" b="1" spc="-15" dirty="0">
                          <a:latin typeface="Arial"/>
                          <a:cs typeface="Arial"/>
                        </a:rPr>
                        <a:t> </a:t>
                      </a:r>
                      <a:r>
                        <a:rPr sz="2000" b="1" dirty="0" err="1">
                          <a:latin typeface="Arial"/>
                          <a:cs typeface="Arial"/>
                        </a:rPr>
                        <a:t>bassin</a:t>
                      </a:r>
                      <a:endParaRPr sz="2000" dirty="0">
                        <a:latin typeface="Arial"/>
                        <a:cs typeface="Arial"/>
                      </a:endParaRPr>
                    </a:p>
                    <a:p>
                      <a:pPr marR="3175">
                        <a:lnSpc>
                          <a:spcPct val="100000"/>
                        </a:lnSpc>
                      </a:pPr>
                      <a:endParaRPr sz="1200" dirty="0">
                        <a:latin typeface="Times New Roman"/>
                        <a:cs typeface="Times New Roman"/>
                      </a:endParaRPr>
                    </a:p>
                    <a:p>
                      <a:pPr marL="67945" marR="1915795">
                        <a:lnSpc>
                          <a:spcPts val="1270"/>
                        </a:lnSpc>
                        <a:spcBef>
                          <a:spcPts val="944"/>
                        </a:spcBef>
                      </a:pPr>
                      <a:r>
                        <a:rPr sz="1100" dirty="0">
                          <a:latin typeface="Arial"/>
                          <a:cs typeface="Arial"/>
                        </a:rPr>
                        <a:t>Date</a:t>
                      </a:r>
                      <a:r>
                        <a:rPr sz="1100" spc="-15" dirty="0">
                          <a:latin typeface="Arial"/>
                          <a:cs typeface="Arial"/>
                        </a:rPr>
                        <a:t> </a:t>
                      </a:r>
                      <a:r>
                        <a:rPr sz="1100" dirty="0">
                          <a:latin typeface="Arial"/>
                          <a:cs typeface="Arial"/>
                        </a:rPr>
                        <a:t>début</a:t>
                      </a:r>
                      <a:r>
                        <a:rPr sz="1100" spc="-20"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chantier</a:t>
                      </a:r>
                      <a:r>
                        <a:rPr sz="1100" spc="-20" dirty="0">
                          <a:latin typeface="Arial"/>
                          <a:cs typeface="Arial"/>
                        </a:rPr>
                        <a:t> </a:t>
                      </a:r>
                      <a:r>
                        <a:rPr sz="1100" dirty="0">
                          <a:latin typeface="Arial"/>
                          <a:cs typeface="Arial"/>
                        </a:rPr>
                        <a:t>:</a:t>
                      </a:r>
                      <a:r>
                        <a:rPr sz="1100" spc="-30" dirty="0">
                          <a:latin typeface="Arial"/>
                          <a:cs typeface="Arial"/>
                        </a:rPr>
                        <a:t> </a:t>
                      </a:r>
                      <a:r>
                        <a:rPr sz="1100" dirty="0">
                          <a:latin typeface="Arial"/>
                          <a:cs typeface="Arial"/>
                        </a:rPr>
                        <a:t>Février</a:t>
                      </a:r>
                      <a:r>
                        <a:rPr sz="1100" spc="-10" dirty="0">
                          <a:latin typeface="Arial"/>
                          <a:cs typeface="Arial"/>
                        </a:rPr>
                        <a:t> </a:t>
                      </a:r>
                      <a:r>
                        <a:rPr sz="1100" spc="-20" dirty="0">
                          <a:latin typeface="Arial"/>
                          <a:cs typeface="Arial"/>
                        </a:rPr>
                        <a:t>2014 </a:t>
                      </a:r>
                      <a:r>
                        <a:rPr sz="1100" dirty="0">
                          <a:latin typeface="Arial"/>
                          <a:cs typeface="Arial"/>
                        </a:rPr>
                        <a:t>Date</a:t>
                      </a:r>
                      <a:r>
                        <a:rPr sz="1100" spc="-10" dirty="0">
                          <a:latin typeface="Arial"/>
                          <a:cs typeface="Arial"/>
                        </a:rPr>
                        <a:t> </a:t>
                      </a:r>
                      <a:r>
                        <a:rPr sz="1100" dirty="0">
                          <a:latin typeface="Arial"/>
                          <a:cs typeface="Arial"/>
                        </a:rPr>
                        <a:t>de</a:t>
                      </a:r>
                      <a:r>
                        <a:rPr sz="1100" spc="-20" dirty="0">
                          <a:latin typeface="Arial"/>
                          <a:cs typeface="Arial"/>
                        </a:rPr>
                        <a:t> </a:t>
                      </a:r>
                      <a:r>
                        <a:rPr sz="1100" dirty="0">
                          <a:latin typeface="Arial"/>
                          <a:cs typeface="Arial"/>
                        </a:rPr>
                        <a:t>fin</a:t>
                      </a:r>
                      <a:r>
                        <a:rPr sz="1100" spc="-10"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chantier</a:t>
                      </a:r>
                      <a:r>
                        <a:rPr sz="1100" spc="-10"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Mars</a:t>
                      </a:r>
                      <a:r>
                        <a:rPr sz="1100" spc="-15" dirty="0">
                          <a:latin typeface="Arial"/>
                          <a:cs typeface="Arial"/>
                        </a:rPr>
                        <a:t> </a:t>
                      </a:r>
                      <a:r>
                        <a:rPr sz="1100" spc="-20" dirty="0">
                          <a:latin typeface="Arial"/>
                          <a:cs typeface="Arial"/>
                        </a:rPr>
                        <a:t>2014</a:t>
                      </a:r>
                      <a:endParaRPr sz="1100" dirty="0">
                        <a:latin typeface="Arial"/>
                        <a:cs typeface="Arial"/>
                      </a:endParaRPr>
                    </a:p>
                    <a:p>
                      <a:pPr marL="67945" marR="3175">
                        <a:lnSpc>
                          <a:spcPts val="1090"/>
                        </a:lnSpc>
                      </a:pPr>
                      <a:r>
                        <a:rPr sz="1000" dirty="0">
                          <a:latin typeface="Arial"/>
                          <a:cs typeface="Arial"/>
                        </a:rPr>
                        <a:t>N</a:t>
                      </a:r>
                      <a:r>
                        <a:rPr sz="1000" spc="-15" dirty="0">
                          <a:latin typeface="Arial"/>
                          <a:cs typeface="Arial"/>
                        </a:rPr>
                        <a:t> </a:t>
                      </a:r>
                      <a:r>
                        <a:rPr sz="1000" spc="-10" dirty="0">
                          <a:latin typeface="Arial"/>
                          <a:cs typeface="Arial"/>
                        </a:rPr>
                        <a:t>18°24,699</a:t>
                      </a:r>
                      <a:endParaRPr sz="1000" dirty="0">
                        <a:latin typeface="Arial"/>
                        <a:cs typeface="Arial"/>
                      </a:endParaRPr>
                    </a:p>
                    <a:p>
                      <a:pPr marL="67945" marR="3175">
                        <a:lnSpc>
                          <a:spcPts val="1150"/>
                        </a:lnSpc>
                      </a:pPr>
                      <a:r>
                        <a:rPr sz="1000" dirty="0">
                          <a:latin typeface="Arial"/>
                          <a:cs typeface="Arial"/>
                        </a:rPr>
                        <a:t>W</a:t>
                      </a:r>
                      <a:r>
                        <a:rPr sz="1000" spc="-20" dirty="0">
                          <a:latin typeface="Arial"/>
                          <a:cs typeface="Arial"/>
                        </a:rPr>
                        <a:t> </a:t>
                      </a:r>
                      <a:r>
                        <a:rPr sz="1000" dirty="0">
                          <a:latin typeface="Arial"/>
                          <a:cs typeface="Arial"/>
                        </a:rPr>
                        <a:t>73°</a:t>
                      </a:r>
                      <a:r>
                        <a:rPr sz="1000" spc="-15" dirty="0">
                          <a:latin typeface="Arial"/>
                          <a:cs typeface="Arial"/>
                        </a:rPr>
                        <a:t> </a:t>
                      </a:r>
                      <a:r>
                        <a:rPr sz="1000" spc="-10" dirty="0">
                          <a:latin typeface="Arial"/>
                          <a:cs typeface="Arial"/>
                        </a:rPr>
                        <a:t>14,102</a:t>
                      </a:r>
                      <a:endParaRPr sz="1000" dirty="0">
                        <a:latin typeface="Arial"/>
                        <a:cs typeface="Arial"/>
                      </a:endParaRPr>
                    </a:p>
                    <a:p>
                      <a:pPr marL="67945" marR="3175">
                        <a:lnSpc>
                          <a:spcPts val="1115"/>
                        </a:lnSpc>
                      </a:pPr>
                      <a:r>
                        <a:rPr sz="1000" dirty="0">
                          <a:latin typeface="Arial"/>
                          <a:cs typeface="Arial"/>
                        </a:rPr>
                        <a:t>Alt.</a:t>
                      </a:r>
                      <a:r>
                        <a:rPr sz="1000" spc="-25" dirty="0">
                          <a:latin typeface="Arial"/>
                          <a:cs typeface="Arial"/>
                        </a:rPr>
                        <a:t> </a:t>
                      </a:r>
                      <a:r>
                        <a:rPr sz="1000" spc="-20" dirty="0">
                          <a:latin typeface="Arial"/>
                          <a:cs typeface="Arial"/>
                        </a:rPr>
                        <a:t>970m</a:t>
                      </a:r>
                      <a:endParaRPr sz="1000" dirty="0">
                        <a:latin typeface="Arial"/>
                        <a:cs typeface="Arial"/>
                      </a:endParaRPr>
                    </a:p>
                  </a:txBody>
                  <a:tcPr marL="0" marR="0" marT="2540" marB="0">
                    <a:lnL w="6350">
                      <a:solidFill>
                        <a:srgbClr val="000000"/>
                      </a:solidFill>
                      <a:prstDash val="solid"/>
                    </a:lnL>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10"/>
                        </a:spcBef>
                      </a:pPr>
                      <a:endParaRPr sz="1050">
                        <a:latin typeface="Times New Roman"/>
                        <a:cs typeface="Times New Roman"/>
                      </a:endParaRPr>
                    </a:p>
                    <a:p>
                      <a:pPr marL="68580">
                        <a:lnSpc>
                          <a:spcPct val="100000"/>
                        </a:lnSpc>
                        <a:spcBef>
                          <a:spcPts val="5"/>
                        </a:spcBef>
                      </a:pPr>
                      <a:r>
                        <a:rPr sz="1000" dirty="0">
                          <a:latin typeface="Arial"/>
                          <a:cs typeface="Arial"/>
                        </a:rPr>
                        <a:t>Ingénieur</a:t>
                      </a:r>
                      <a:r>
                        <a:rPr sz="1000" spc="-55" dirty="0">
                          <a:latin typeface="Arial"/>
                          <a:cs typeface="Arial"/>
                        </a:rPr>
                        <a:t> </a:t>
                      </a:r>
                      <a:r>
                        <a:rPr sz="1000" dirty="0">
                          <a:latin typeface="Arial"/>
                          <a:cs typeface="Arial"/>
                        </a:rPr>
                        <a:t>Saintil</a:t>
                      </a:r>
                      <a:r>
                        <a:rPr sz="1000" spc="-60" dirty="0">
                          <a:latin typeface="Arial"/>
                          <a:cs typeface="Arial"/>
                        </a:rPr>
                        <a:t> </a:t>
                      </a:r>
                      <a:r>
                        <a:rPr sz="1000" spc="-10" dirty="0">
                          <a:latin typeface="Arial"/>
                          <a:cs typeface="Arial"/>
                        </a:rPr>
                        <a:t>CLOSSY</a:t>
                      </a:r>
                      <a:endParaRPr sz="1000">
                        <a:latin typeface="Arial"/>
                        <a:cs typeface="Arial"/>
                      </a:endParaRPr>
                    </a:p>
                  </a:txBody>
                  <a:tcPr marL="0" marR="0" marT="0" marB="0">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178412">
                <a:tc>
                  <a:txBody>
                    <a:bodyPr/>
                    <a:lstStyle/>
                    <a:p>
                      <a:pPr marL="67945" marR="3175">
                        <a:lnSpc>
                          <a:spcPts val="1205"/>
                        </a:lnSpc>
                      </a:pPr>
                      <a:r>
                        <a:rPr sz="1100" u="sng" dirty="0">
                          <a:uFill>
                            <a:solidFill>
                              <a:srgbClr val="000000"/>
                            </a:solidFill>
                          </a:uFill>
                          <a:latin typeface="Arial"/>
                          <a:cs typeface="Arial"/>
                        </a:rPr>
                        <a:t>Seuil</a:t>
                      </a:r>
                      <a:r>
                        <a:rPr sz="1100" u="sng" spc="-25" dirty="0">
                          <a:uFill>
                            <a:solidFill>
                              <a:srgbClr val="000000"/>
                            </a:solidFill>
                          </a:uFill>
                          <a:latin typeface="Arial"/>
                          <a:cs typeface="Arial"/>
                        </a:rPr>
                        <a:t> </a:t>
                      </a:r>
                      <a:r>
                        <a:rPr sz="1100" u="sng" spc="-10" dirty="0">
                          <a:uFill>
                            <a:solidFill>
                              <a:srgbClr val="000000"/>
                            </a:solidFill>
                          </a:uFill>
                          <a:latin typeface="Arial"/>
                          <a:cs typeface="Arial"/>
                        </a:rPr>
                        <a:t>maçonné</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tcPr>
                </a:tc>
                <a:tc>
                  <a:txBody>
                    <a:bodyPr/>
                    <a:lstStyle/>
                    <a:p>
                      <a:pPr marL="67945">
                        <a:lnSpc>
                          <a:spcPts val="1205"/>
                        </a:lnSpc>
                      </a:pPr>
                      <a:r>
                        <a:rPr sz="1100" u="sng" dirty="0">
                          <a:uFill>
                            <a:solidFill>
                              <a:srgbClr val="000000"/>
                            </a:solidFill>
                          </a:uFill>
                          <a:latin typeface="Arial"/>
                          <a:cs typeface="Arial"/>
                        </a:rPr>
                        <a:t>Bassin</a:t>
                      </a:r>
                      <a:r>
                        <a:rPr sz="1100" u="sng" spc="-20" dirty="0">
                          <a:uFill>
                            <a:solidFill>
                              <a:srgbClr val="000000"/>
                            </a:solidFill>
                          </a:uFill>
                          <a:latin typeface="Arial"/>
                          <a:cs typeface="Arial"/>
                        </a:rPr>
                        <a:t> </a:t>
                      </a:r>
                      <a:r>
                        <a:rPr sz="1100" u="sng" dirty="0">
                          <a:uFill>
                            <a:solidFill>
                              <a:srgbClr val="000000"/>
                            </a:solidFill>
                          </a:uFill>
                          <a:latin typeface="Arial"/>
                          <a:cs typeface="Arial"/>
                        </a:rPr>
                        <a:t>en</a:t>
                      </a:r>
                      <a:r>
                        <a:rPr sz="1100" u="sng" spc="-15" dirty="0">
                          <a:uFill>
                            <a:solidFill>
                              <a:srgbClr val="000000"/>
                            </a:solidFill>
                          </a:uFill>
                          <a:latin typeface="Arial"/>
                          <a:cs typeface="Arial"/>
                        </a:rPr>
                        <a:t> </a:t>
                      </a:r>
                      <a:r>
                        <a:rPr sz="1100" u="sng" spc="-20" dirty="0">
                          <a:uFill>
                            <a:solidFill>
                              <a:srgbClr val="000000"/>
                            </a:solidFill>
                          </a:uFill>
                          <a:latin typeface="Arial"/>
                          <a:cs typeface="Arial"/>
                        </a:rPr>
                        <a:t>aval</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tcPr>
                </a:tc>
                <a:extLst>
                  <a:ext uri="{0D108BD9-81ED-4DB2-BD59-A6C34878D82A}">
                    <a16:rowId xmlns:a16="http://schemas.microsoft.com/office/drawing/2014/main" val="10001"/>
                  </a:ext>
                </a:extLst>
              </a:tr>
              <a:tr h="172944">
                <a:tc>
                  <a:txBody>
                    <a:bodyPr/>
                    <a:lstStyle/>
                    <a:p>
                      <a:pPr marL="67945" marR="3175">
                        <a:lnSpc>
                          <a:spcPts val="1165"/>
                        </a:lnSpc>
                      </a:pPr>
                      <a:r>
                        <a:rPr sz="1100" dirty="0">
                          <a:latin typeface="Arial"/>
                          <a:cs typeface="Arial"/>
                        </a:rPr>
                        <a:t>Longueur</a:t>
                      </a:r>
                      <a:r>
                        <a:rPr sz="1100" spc="-30" dirty="0">
                          <a:latin typeface="Arial"/>
                          <a:cs typeface="Arial"/>
                        </a:rPr>
                        <a:t> </a:t>
                      </a:r>
                      <a:r>
                        <a:rPr sz="1100" dirty="0">
                          <a:latin typeface="Arial"/>
                          <a:cs typeface="Arial"/>
                        </a:rPr>
                        <a:t>:</a:t>
                      </a:r>
                      <a:r>
                        <a:rPr sz="1100" spc="-10" dirty="0">
                          <a:latin typeface="Arial"/>
                          <a:cs typeface="Arial"/>
                        </a:rPr>
                        <a:t> </a:t>
                      </a:r>
                      <a:r>
                        <a:rPr sz="1100" dirty="0">
                          <a:latin typeface="Arial"/>
                          <a:cs typeface="Arial"/>
                        </a:rPr>
                        <a:t>15,20</a:t>
                      </a:r>
                      <a:r>
                        <a:rPr sz="1100" spc="-30" dirty="0">
                          <a:latin typeface="Arial"/>
                          <a:cs typeface="Arial"/>
                        </a:rPr>
                        <a:t> </a:t>
                      </a:r>
                      <a:r>
                        <a:rPr sz="1100" spc="-50" dirty="0">
                          <a:latin typeface="Arial"/>
                          <a:cs typeface="Arial"/>
                        </a:rPr>
                        <a:t>m</a:t>
                      </a:r>
                      <a:endParaRPr sz="1100">
                        <a:latin typeface="Arial"/>
                        <a:cs typeface="Arial"/>
                      </a:endParaRPr>
                    </a:p>
                  </a:txBody>
                  <a:tcPr marL="0" marR="0" marT="0" marB="0">
                    <a:lnL w="6350">
                      <a:solidFill>
                        <a:srgbClr val="000000"/>
                      </a:solidFill>
                      <a:prstDash val="solid"/>
                    </a:lnL>
                    <a:lnR w="6350">
                      <a:solidFill>
                        <a:srgbClr val="000000"/>
                      </a:solidFill>
                      <a:prstDash val="solid"/>
                    </a:lnR>
                  </a:tcPr>
                </a:tc>
                <a:tc>
                  <a:txBody>
                    <a:bodyPr/>
                    <a:lstStyle/>
                    <a:p>
                      <a:pPr marL="67945">
                        <a:lnSpc>
                          <a:spcPts val="1165"/>
                        </a:lnSpc>
                      </a:pPr>
                      <a:r>
                        <a:rPr sz="1100" dirty="0">
                          <a:latin typeface="Arial"/>
                          <a:cs typeface="Arial"/>
                        </a:rPr>
                        <a:t>L</a:t>
                      </a:r>
                      <a:r>
                        <a:rPr sz="1100" spc="-10" dirty="0">
                          <a:latin typeface="Arial"/>
                          <a:cs typeface="Arial"/>
                        </a:rPr>
                        <a:t> </a:t>
                      </a:r>
                      <a:r>
                        <a:rPr sz="1100" dirty="0">
                          <a:latin typeface="Arial"/>
                          <a:cs typeface="Arial"/>
                        </a:rPr>
                        <a:t>x</a:t>
                      </a:r>
                      <a:r>
                        <a:rPr sz="1100" spc="-5" dirty="0">
                          <a:latin typeface="Arial"/>
                          <a:cs typeface="Arial"/>
                        </a:rPr>
                        <a:t> </a:t>
                      </a:r>
                      <a:r>
                        <a:rPr sz="1100" dirty="0">
                          <a:latin typeface="Arial"/>
                          <a:cs typeface="Arial"/>
                        </a:rPr>
                        <a:t>l</a:t>
                      </a:r>
                      <a:r>
                        <a:rPr sz="1100" spc="-20" dirty="0">
                          <a:latin typeface="Arial"/>
                          <a:cs typeface="Arial"/>
                        </a:rPr>
                        <a:t> </a:t>
                      </a:r>
                      <a:r>
                        <a:rPr sz="1100" dirty="0">
                          <a:latin typeface="Arial"/>
                          <a:cs typeface="Arial"/>
                        </a:rPr>
                        <a:t>=</a:t>
                      </a:r>
                      <a:r>
                        <a:rPr sz="1100" spc="-5" dirty="0">
                          <a:latin typeface="Arial"/>
                          <a:cs typeface="Arial"/>
                        </a:rPr>
                        <a:t> </a:t>
                      </a:r>
                      <a:r>
                        <a:rPr sz="1100" dirty="0">
                          <a:latin typeface="Arial"/>
                          <a:cs typeface="Arial"/>
                        </a:rPr>
                        <a:t>5,55m x</a:t>
                      </a:r>
                      <a:r>
                        <a:rPr sz="1100" spc="-20" dirty="0">
                          <a:latin typeface="Arial"/>
                          <a:cs typeface="Arial"/>
                        </a:rPr>
                        <a:t> </a:t>
                      </a:r>
                      <a:r>
                        <a:rPr sz="1100" dirty="0">
                          <a:latin typeface="Arial"/>
                          <a:cs typeface="Arial"/>
                        </a:rPr>
                        <a:t>4,80</a:t>
                      </a:r>
                      <a:r>
                        <a:rPr sz="1100" spc="-25" dirty="0">
                          <a:latin typeface="Arial"/>
                          <a:cs typeface="Arial"/>
                        </a:rPr>
                        <a:t> </a:t>
                      </a:r>
                      <a:r>
                        <a:rPr sz="1100" spc="-50" dirty="0">
                          <a:latin typeface="Arial"/>
                          <a:cs typeface="Arial"/>
                        </a:rPr>
                        <a:t>m</a:t>
                      </a:r>
                      <a:endParaRPr sz="1100">
                        <a:latin typeface="Arial"/>
                        <a:cs typeface="Arial"/>
                      </a:endParaRPr>
                    </a:p>
                  </a:txBody>
                  <a:tcPr marL="0" marR="0" marT="0" marB="0">
                    <a:lnL w="6350">
                      <a:solidFill>
                        <a:srgbClr val="000000"/>
                      </a:solidFill>
                      <a:prstDash val="solid"/>
                    </a:lnL>
                    <a:lnR w="6350">
                      <a:solidFill>
                        <a:srgbClr val="000000"/>
                      </a:solidFill>
                      <a:prstDash val="solid"/>
                    </a:lnR>
                  </a:tcPr>
                </a:tc>
                <a:extLst>
                  <a:ext uri="{0D108BD9-81ED-4DB2-BD59-A6C34878D82A}">
                    <a16:rowId xmlns:a16="http://schemas.microsoft.com/office/drawing/2014/main" val="10002"/>
                  </a:ext>
                </a:extLst>
              </a:tr>
              <a:tr h="172944">
                <a:tc>
                  <a:txBody>
                    <a:bodyPr/>
                    <a:lstStyle/>
                    <a:p>
                      <a:pPr marL="67945" marR="3175">
                        <a:lnSpc>
                          <a:spcPts val="1165"/>
                        </a:lnSpc>
                      </a:pPr>
                      <a:r>
                        <a:rPr sz="1100" dirty="0">
                          <a:latin typeface="Arial"/>
                          <a:cs typeface="Arial"/>
                        </a:rPr>
                        <a:t>Largeur</a:t>
                      </a:r>
                      <a:r>
                        <a:rPr sz="1100" spc="-20" dirty="0">
                          <a:latin typeface="Arial"/>
                          <a:cs typeface="Arial"/>
                        </a:rPr>
                        <a:t> </a:t>
                      </a:r>
                      <a:r>
                        <a:rPr sz="1100" dirty="0">
                          <a:latin typeface="Arial"/>
                          <a:cs typeface="Arial"/>
                        </a:rPr>
                        <a:t>:</a:t>
                      </a:r>
                      <a:r>
                        <a:rPr sz="1100" spc="-15" dirty="0">
                          <a:latin typeface="Arial"/>
                          <a:cs typeface="Arial"/>
                        </a:rPr>
                        <a:t> </a:t>
                      </a:r>
                      <a:r>
                        <a:rPr sz="1100" spc="-20" dirty="0">
                          <a:latin typeface="Arial"/>
                          <a:cs typeface="Arial"/>
                        </a:rPr>
                        <a:t>0m50</a:t>
                      </a:r>
                      <a:endParaRPr sz="1100">
                        <a:latin typeface="Arial"/>
                        <a:cs typeface="Arial"/>
                      </a:endParaRPr>
                    </a:p>
                  </a:txBody>
                  <a:tcPr marL="0" marR="0" marT="0" marB="0">
                    <a:lnL w="6350">
                      <a:solidFill>
                        <a:srgbClr val="000000"/>
                      </a:solidFill>
                      <a:prstDash val="solid"/>
                    </a:lnL>
                    <a:lnR w="6350">
                      <a:solidFill>
                        <a:srgbClr val="000000"/>
                      </a:solidFill>
                      <a:prstDash val="solid"/>
                    </a:lnR>
                  </a:tcPr>
                </a:tc>
                <a:tc>
                  <a:txBody>
                    <a:bodyPr/>
                    <a:lstStyle/>
                    <a:p>
                      <a:pPr marL="67945">
                        <a:lnSpc>
                          <a:spcPts val="1165"/>
                        </a:lnSpc>
                      </a:pPr>
                      <a:r>
                        <a:rPr sz="1100" dirty="0">
                          <a:latin typeface="Arial"/>
                          <a:cs typeface="Arial"/>
                        </a:rPr>
                        <a:t>Hauteur</a:t>
                      </a:r>
                      <a:r>
                        <a:rPr sz="1100" spc="-20" dirty="0">
                          <a:latin typeface="Arial"/>
                          <a:cs typeface="Arial"/>
                        </a:rPr>
                        <a:t> </a:t>
                      </a:r>
                      <a:r>
                        <a:rPr sz="1100" dirty="0">
                          <a:latin typeface="Arial"/>
                          <a:cs typeface="Arial"/>
                        </a:rPr>
                        <a:t>:</a:t>
                      </a:r>
                      <a:r>
                        <a:rPr sz="1100" spc="-5" dirty="0">
                          <a:latin typeface="Arial"/>
                          <a:cs typeface="Arial"/>
                        </a:rPr>
                        <a:t> </a:t>
                      </a:r>
                      <a:r>
                        <a:rPr sz="1100" spc="-10" dirty="0">
                          <a:latin typeface="Arial"/>
                          <a:cs typeface="Arial"/>
                        </a:rPr>
                        <a:t>1,90m</a:t>
                      </a:r>
                      <a:endParaRPr sz="1100">
                        <a:latin typeface="Arial"/>
                        <a:cs typeface="Arial"/>
                      </a:endParaRPr>
                    </a:p>
                  </a:txBody>
                  <a:tcPr marL="0" marR="0" marT="0" marB="0">
                    <a:lnL w="6350">
                      <a:solidFill>
                        <a:srgbClr val="000000"/>
                      </a:solidFill>
                      <a:prstDash val="solid"/>
                    </a:lnL>
                    <a:lnR w="6350">
                      <a:solidFill>
                        <a:srgbClr val="000000"/>
                      </a:solidFill>
                      <a:prstDash val="solid"/>
                    </a:lnR>
                  </a:tcPr>
                </a:tc>
                <a:extLst>
                  <a:ext uri="{0D108BD9-81ED-4DB2-BD59-A6C34878D82A}">
                    <a16:rowId xmlns:a16="http://schemas.microsoft.com/office/drawing/2014/main" val="10003"/>
                  </a:ext>
                </a:extLst>
              </a:tr>
              <a:tr h="172260">
                <a:tc>
                  <a:txBody>
                    <a:bodyPr/>
                    <a:lstStyle/>
                    <a:p>
                      <a:pPr marL="67945" marR="3175">
                        <a:lnSpc>
                          <a:spcPts val="1160"/>
                        </a:lnSpc>
                      </a:pPr>
                      <a:r>
                        <a:rPr sz="1100" dirty="0">
                          <a:latin typeface="Arial"/>
                          <a:cs typeface="Arial"/>
                        </a:rPr>
                        <a:t>Hauteur</a:t>
                      </a:r>
                      <a:r>
                        <a:rPr sz="1100" spc="-15" dirty="0">
                          <a:latin typeface="Arial"/>
                          <a:cs typeface="Arial"/>
                        </a:rPr>
                        <a:t> </a:t>
                      </a:r>
                      <a:r>
                        <a:rPr sz="1100" dirty="0">
                          <a:latin typeface="Arial"/>
                          <a:cs typeface="Arial"/>
                        </a:rPr>
                        <a:t>au</a:t>
                      </a:r>
                      <a:r>
                        <a:rPr sz="1100" spc="-25" dirty="0">
                          <a:latin typeface="Arial"/>
                          <a:cs typeface="Arial"/>
                        </a:rPr>
                        <a:t> </a:t>
                      </a:r>
                      <a:r>
                        <a:rPr sz="1100" dirty="0">
                          <a:latin typeface="Arial"/>
                          <a:cs typeface="Arial"/>
                        </a:rPr>
                        <a:t>déversoir</a:t>
                      </a:r>
                      <a:r>
                        <a:rPr sz="1100" spc="-5" dirty="0">
                          <a:latin typeface="Arial"/>
                          <a:cs typeface="Arial"/>
                        </a:rPr>
                        <a:t> </a:t>
                      </a:r>
                      <a:r>
                        <a:rPr sz="1100" dirty="0">
                          <a:latin typeface="Arial"/>
                          <a:cs typeface="Arial"/>
                        </a:rPr>
                        <a:t>en</a:t>
                      </a:r>
                      <a:r>
                        <a:rPr sz="1100" spc="-40" dirty="0">
                          <a:latin typeface="Arial"/>
                          <a:cs typeface="Arial"/>
                        </a:rPr>
                        <a:t> </a:t>
                      </a:r>
                      <a:r>
                        <a:rPr sz="1100" dirty="0">
                          <a:latin typeface="Arial"/>
                          <a:cs typeface="Arial"/>
                        </a:rPr>
                        <a:t>amont</a:t>
                      </a:r>
                      <a:r>
                        <a:rPr sz="1100" spc="-10" dirty="0">
                          <a:latin typeface="Arial"/>
                          <a:cs typeface="Arial"/>
                        </a:rPr>
                        <a:t> </a:t>
                      </a:r>
                      <a:r>
                        <a:rPr sz="1100" dirty="0">
                          <a:latin typeface="Arial"/>
                          <a:cs typeface="Arial"/>
                        </a:rPr>
                        <a:t>:</a:t>
                      </a:r>
                      <a:r>
                        <a:rPr sz="1100" spc="-20" dirty="0">
                          <a:latin typeface="Arial"/>
                          <a:cs typeface="Arial"/>
                        </a:rPr>
                        <a:t> </a:t>
                      </a:r>
                      <a:r>
                        <a:rPr sz="1100" dirty="0">
                          <a:latin typeface="Arial"/>
                          <a:cs typeface="Arial"/>
                        </a:rPr>
                        <a:t>1,50m</a:t>
                      </a:r>
                      <a:r>
                        <a:rPr sz="1100" spc="-15" dirty="0">
                          <a:latin typeface="Arial"/>
                          <a:cs typeface="Arial"/>
                        </a:rPr>
                        <a:t> </a:t>
                      </a:r>
                      <a:r>
                        <a:rPr sz="1100" dirty="0">
                          <a:latin typeface="Arial"/>
                          <a:cs typeface="Arial"/>
                        </a:rPr>
                        <a:t>;</a:t>
                      </a:r>
                      <a:r>
                        <a:rPr sz="1100" spc="-20" dirty="0">
                          <a:latin typeface="Arial"/>
                          <a:cs typeface="Arial"/>
                        </a:rPr>
                        <a:t> </a:t>
                      </a:r>
                      <a:r>
                        <a:rPr sz="1100" dirty="0">
                          <a:latin typeface="Arial"/>
                          <a:cs typeface="Arial"/>
                        </a:rPr>
                        <a:t>en</a:t>
                      </a:r>
                      <a:r>
                        <a:rPr sz="1100" spc="-10" dirty="0">
                          <a:latin typeface="Arial"/>
                          <a:cs typeface="Arial"/>
                        </a:rPr>
                        <a:t> </a:t>
                      </a:r>
                      <a:r>
                        <a:rPr sz="1100" dirty="0">
                          <a:latin typeface="Arial"/>
                          <a:cs typeface="Arial"/>
                        </a:rPr>
                        <a:t>aval</a:t>
                      </a:r>
                      <a:r>
                        <a:rPr sz="1100" spc="-25" dirty="0">
                          <a:latin typeface="Arial"/>
                          <a:cs typeface="Arial"/>
                        </a:rPr>
                        <a:t> </a:t>
                      </a:r>
                      <a:r>
                        <a:rPr sz="1100" dirty="0">
                          <a:latin typeface="Arial"/>
                          <a:cs typeface="Arial"/>
                        </a:rPr>
                        <a:t>:</a:t>
                      </a:r>
                      <a:r>
                        <a:rPr sz="1100" spc="-15" dirty="0">
                          <a:latin typeface="Arial"/>
                          <a:cs typeface="Arial"/>
                        </a:rPr>
                        <a:t> </a:t>
                      </a:r>
                      <a:r>
                        <a:rPr sz="1100" spc="-10" dirty="0">
                          <a:latin typeface="Arial"/>
                          <a:cs typeface="Arial"/>
                        </a:rPr>
                        <a:t>1,50m</a:t>
                      </a:r>
                      <a:endParaRPr sz="1100">
                        <a:latin typeface="Arial"/>
                        <a:cs typeface="Arial"/>
                      </a:endParaRPr>
                    </a:p>
                  </a:txBody>
                  <a:tcPr marL="0" marR="0" marT="0" marB="0">
                    <a:lnL w="6350">
                      <a:solidFill>
                        <a:srgbClr val="000000"/>
                      </a:solidFill>
                      <a:prstDash val="solid"/>
                    </a:lnL>
                    <a:lnR w="6350">
                      <a:solidFill>
                        <a:srgbClr val="000000"/>
                      </a:solidFill>
                      <a:prstDash val="solid"/>
                    </a:lnR>
                  </a:tcPr>
                </a:tc>
                <a:tc>
                  <a:txBody>
                    <a:bodyPr/>
                    <a:lstStyle/>
                    <a:p>
                      <a:pPr marL="67945">
                        <a:lnSpc>
                          <a:spcPts val="1160"/>
                        </a:lnSpc>
                      </a:pPr>
                      <a:r>
                        <a:rPr sz="1100" b="1" dirty="0">
                          <a:latin typeface="Arial"/>
                          <a:cs typeface="Arial"/>
                        </a:rPr>
                        <a:t>Volume</a:t>
                      </a:r>
                      <a:r>
                        <a:rPr sz="1100" b="1" spc="-25" dirty="0">
                          <a:latin typeface="Arial"/>
                          <a:cs typeface="Arial"/>
                        </a:rPr>
                        <a:t> </a:t>
                      </a:r>
                      <a:r>
                        <a:rPr sz="1100" b="1" dirty="0">
                          <a:latin typeface="Arial"/>
                          <a:cs typeface="Arial"/>
                        </a:rPr>
                        <a:t>:</a:t>
                      </a:r>
                      <a:r>
                        <a:rPr sz="1100" b="1" spc="-5" dirty="0">
                          <a:latin typeface="Arial"/>
                          <a:cs typeface="Arial"/>
                        </a:rPr>
                        <a:t> </a:t>
                      </a:r>
                      <a:r>
                        <a:rPr sz="1100" b="1" dirty="0">
                          <a:latin typeface="Arial"/>
                          <a:cs typeface="Arial"/>
                        </a:rPr>
                        <a:t>50,6</a:t>
                      </a:r>
                      <a:r>
                        <a:rPr sz="1100" b="1" spc="-25" dirty="0">
                          <a:latin typeface="Arial"/>
                          <a:cs typeface="Arial"/>
                        </a:rPr>
                        <a:t> m3</a:t>
                      </a:r>
                      <a:endParaRPr sz="1100">
                        <a:latin typeface="Arial"/>
                        <a:cs typeface="Arial"/>
                      </a:endParaRPr>
                    </a:p>
                  </a:txBody>
                  <a:tcPr marL="0" marR="0" marT="0" marB="0">
                    <a:lnL w="6350">
                      <a:solidFill>
                        <a:srgbClr val="000000"/>
                      </a:solidFill>
                      <a:prstDash val="solid"/>
                    </a:lnL>
                    <a:lnR w="6350">
                      <a:solidFill>
                        <a:srgbClr val="000000"/>
                      </a:solidFill>
                      <a:prstDash val="solid"/>
                    </a:lnR>
                  </a:tcPr>
                </a:tc>
                <a:extLst>
                  <a:ext uri="{0D108BD9-81ED-4DB2-BD59-A6C34878D82A}">
                    <a16:rowId xmlns:a16="http://schemas.microsoft.com/office/drawing/2014/main" val="10004"/>
                  </a:ext>
                </a:extLst>
              </a:tr>
              <a:tr h="164740">
                <a:tc>
                  <a:txBody>
                    <a:bodyPr/>
                    <a:lstStyle/>
                    <a:p>
                      <a:pPr marL="67945" marR="3175">
                        <a:lnSpc>
                          <a:spcPts val="1105"/>
                        </a:lnSpc>
                      </a:pPr>
                      <a:r>
                        <a:rPr sz="1000" b="1" dirty="0">
                          <a:latin typeface="Arial"/>
                          <a:cs typeface="Arial"/>
                        </a:rPr>
                        <a:t>Capacité</a:t>
                      </a:r>
                      <a:r>
                        <a:rPr sz="1000" b="1" spc="-10" dirty="0">
                          <a:latin typeface="Arial"/>
                          <a:cs typeface="Arial"/>
                        </a:rPr>
                        <a:t> </a:t>
                      </a:r>
                      <a:r>
                        <a:rPr sz="1000" b="1" dirty="0">
                          <a:latin typeface="Arial"/>
                          <a:cs typeface="Arial"/>
                        </a:rPr>
                        <a:t>de</a:t>
                      </a:r>
                      <a:r>
                        <a:rPr sz="1000" b="1" spc="-25" dirty="0">
                          <a:latin typeface="Arial"/>
                          <a:cs typeface="Arial"/>
                        </a:rPr>
                        <a:t> </a:t>
                      </a:r>
                      <a:r>
                        <a:rPr sz="1000" b="1" dirty="0">
                          <a:latin typeface="Arial"/>
                          <a:cs typeface="Arial"/>
                        </a:rPr>
                        <a:t>stockage</a:t>
                      </a:r>
                      <a:r>
                        <a:rPr sz="1000" b="1" spc="-15" dirty="0">
                          <a:latin typeface="Arial"/>
                          <a:cs typeface="Arial"/>
                        </a:rPr>
                        <a:t> </a:t>
                      </a:r>
                      <a:r>
                        <a:rPr sz="1000" b="1" spc="-10" dirty="0">
                          <a:latin typeface="Arial"/>
                          <a:cs typeface="Arial"/>
                        </a:rPr>
                        <a:t>amont/épisode</a:t>
                      </a:r>
                      <a:r>
                        <a:rPr sz="1000" b="1" spc="-20" dirty="0">
                          <a:latin typeface="Arial"/>
                          <a:cs typeface="Arial"/>
                        </a:rPr>
                        <a:t> </a:t>
                      </a:r>
                      <a:r>
                        <a:rPr sz="1000" b="1" dirty="0">
                          <a:latin typeface="Arial"/>
                          <a:cs typeface="Arial"/>
                        </a:rPr>
                        <a:t>pluvieux</a:t>
                      </a:r>
                      <a:r>
                        <a:rPr sz="1000" b="1" spc="-5" dirty="0">
                          <a:latin typeface="Arial"/>
                          <a:cs typeface="Arial"/>
                        </a:rPr>
                        <a:t> </a:t>
                      </a:r>
                      <a:r>
                        <a:rPr sz="1000" b="1" dirty="0">
                          <a:latin typeface="Arial"/>
                          <a:cs typeface="Arial"/>
                        </a:rPr>
                        <a:t>:</a:t>
                      </a:r>
                      <a:r>
                        <a:rPr sz="1000" b="1" spc="-20" dirty="0">
                          <a:latin typeface="Arial"/>
                          <a:cs typeface="Arial"/>
                        </a:rPr>
                        <a:t> </a:t>
                      </a:r>
                      <a:r>
                        <a:rPr sz="1000" b="1" dirty="0">
                          <a:latin typeface="Arial"/>
                          <a:cs typeface="Arial"/>
                        </a:rPr>
                        <a:t>150</a:t>
                      </a:r>
                      <a:r>
                        <a:rPr sz="1000" b="1" spc="-15" dirty="0">
                          <a:latin typeface="Arial"/>
                          <a:cs typeface="Arial"/>
                        </a:rPr>
                        <a:t> </a:t>
                      </a:r>
                      <a:r>
                        <a:rPr sz="1000" dirty="0">
                          <a:latin typeface="Arial"/>
                          <a:cs typeface="Arial"/>
                        </a:rPr>
                        <a:t>m3</a:t>
                      </a:r>
                      <a:r>
                        <a:rPr sz="1000" spc="-15" dirty="0">
                          <a:latin typeface="Arial"/>
                          <a:cs typeface="Arial"/>
                        </a:rPr>
                        <a:t> </a:t>
                      </a:r>
                      <a:r>
                        <a:rPr sz="1000" spc="-25" dirty="0">
                          <a:latin typeface="Arial"/>
                          <a:cs typeface="Arial"/>
                        </a:rPr>
                        <a:t>ou</a:t>
                      </a:r>
                      <a:endParaRPr sz="1000" dirty="0">
                        <a:latin typeface="Arial"/>
                        <a:cs typeface="Arial"/>
                      </a:endParaRPr>
                    </a:p>
                  </a:txBody>
                  <a:tcPr marL="0" marR="0" marT="0" marB="0">
                    <a:lnL w="6350">
                      <a:solidFill>
                        <a:srgbClr val="000000"/>
                      </a:solidFill>
                      <a:prstDash val="solid"/>
                    </a:lnL>
                    <a:lnR w="6350">
                      <a:solidFill>
                        <a:srgbClr val="000000"/>
                      </a:solidFill>
                      <a:prstDash val="solid"/>
                    </a:lnR>
                  </a:tcPr>
                </a:tc>
                <a:tc>
                  <a:txBody>
                    <a:bodyPr/>
                    <a:lstStyle/>
                    <a:p>
                      <a:pPr marL="67945">
                        <a:lnSpc>
                          <a:spcPts val="1105"/>
                        </a:lnSpc>
                      </a:pPr>
                      <a:r>
                        <a:rPr sz="1100" dirty="0">
                          <a:latin typeface="Arial"/>
                          <a:cs typeface="Arial"/>
                        </a:rPr>
                        <a:t>ou</a:t>
                      </a:r>
                      <a:r>
                        <a:rPr sz="1100" spc="-10" dirty="0">
                          <a:latin typeface="Arial"/>
                          <a:cs typeface="Arial"/>
                        </a:rPr>
                        <a:t> </a:t>
                      </a:r>
                      <a:r>
                        <a:rPr sz="1100" dirty="0">
                          <a:latin typeface="Arial"/>
                          <a:cs typeface="Arial"/>
                        </a:rPr>
                        <a:t>13</a:t>
                      </a:r>
                      <a:r>
                        <a:rPr sz="1100" spc="-5" dirty="0">
                          <a:latin typeface="Arial"/>
                          <a:cs typeface="Arial"/>
                        </a:rPr>
                        <a:t> </a:t>
                      </a:r>
                      <a:r>
                        <a:rPr sz="1100" dirty="0">
                          <a:latin typeface="Arial"/>
                          <a:cs typeface="Arial"/>
                        </a:rPr>
                        <a:t>386</a:t>
                      </a:r>
                      <a:r>
                        <a:rPr sz="1100" spc="-15" dirty="0">
                          <a:latin typeface="Arial"/>
                          <a:cs typeface="Arial"/>
                        </a:rPr>
                        <a:t> </a:t>
                      </a:r>
                      <a:r>
                        <a:rPr sz="1100" spc="-25" dirty="0">
                          <a:latin typeface="Arial"/>
                          <a:cs typeface="Arial"/>
                        </a:rPr>
                        <a:t>gal</a:t>
                      </a:r>
                      <a:endParaRPr sz="1100">
                        <a:latin typeface="Arial"/>
                        <a:cs typeface="Arial"/>
                      </a:endParaRPr>
                    </a:p>
                  </a:txBody>
                  <a:tcPr marL="0" marR="0" marT="0" marB="0">
                    <a:lnL w="6350">
                      <a:solidFill>
                        <a:srgbClr val="000000"/>
                      </a:solidFill>
                      <a:prstDash val="solid"/>
                    </a:lnL>
                    <a:lnR w="6350">
                      <a:solidFill>
                        <a:srgbClr val="000000"/>
                      </a:solidFill>
                      <a:prstDash val="solid"/>
                    </a:lnR>
                  </a:tcPr>
                </a:tc>
                <a:extLst>
                  <a:ext uri="{0D108BD9-81ED-4DB2-BD59-A6C34878D82A}">
                    <a16:rowId xmlns:a16="http://schemas.microsoft.com/office/drawing/2014/main" val="10005"/>
                  </a:ext>
                </a:extLst>
              </a:tr>
              <a:tr h="527716">
                <a:tc>
                  <a:txBody>
                    <a:bodyPr/>
                    <a:lstStyle/>
                    <a:p>
                      <a:pPr marL="67945" marR="3175">
                        <a:lnSpc>
                          <a:spcPts val="1035"/>
                        </a:lnSpc>
                      </a:pPr>
                      <a:r>
                        <a:rPr sz="1000" dirty="0">
                          <a:latin typeface="Arial"/>
                          <a:cs typeface="Arial"/>
                        </a:rPr>
                        <a:t>40</a:t>
                      </a:r>
                      <a:r>
                        <a:rPr sz="1000" spc="-25" dirty="0">
                          <a:latin typeface="Arial"/>
                          <a:cs typeface="Arial"/>
                        </a:rPr>
                        <a:t> </a:t>
                      </a:r>
                      <a:r>
                        <a:rPr sz="1000" dirty="0">
                          <a:latin typeface="Arial"/>
                          <a:cs typeface="Arial"/>
                        </a:rPr>
                        <a:t>000</a:t>
                      </a:r>
                      <a:r>
                        <a:rPr sz="1000" spc="-20" dirty="0">
                          <a:latin typeface="Arial"/>
                          <a:cs typeface="Arial"/>
                        </a:rPr>
                        <a:t> </a:t>
                      </a:r>
                      <a:r>
                        <a:rPr sz="1000" dirty="0">
                          <a:latin typeface="Arial"/>
                          <a:cs typeface="Arial"/>
                        </a:rPr>
                        <a:t>gal</a:t>
                      </a:r>
                      <a:r>
                        <a:rPr sz="1000" spc="-20" dirty="0">
                          <a:latin typeface="Arial"/>
                          <a:cs typeface="Arial"/>
                        </a:rPr>
                        <a:t> </a:t>
                      </a:r>
                      <a:r>
                        <a:rPr sz="1000" dirty="0">
                          <a:latin typeface="Arial"/>
                          <a:cs typeface="Arial"/>
                        </a:rPr>
                        <a:t>ou</a:t>
                      </a:r>
                      <a:r>
                        <a:rPr sz="1000" spc="-15" dirty="0">
                          <a:latin typeface="Arial"/>
                          <a:cs typeface="Arial"/>
                        </a:rPr>
                        <a:t> </a:t>
                      </a:r>
                      <a:r>
                        <a:rPr sz="1000" dirty="0">
                          <a:latin typeface="Arial"/>
                          <a:cs typeface="Arial"/>
                        </a:rPr>
                        <a:t>661</a:t>
                      </a:r>
                      <a:r>
                        <a:rPr sz="1000" spc="-10" dirty="0">
                          <a:latin typeface="Arial"/>
                          <a:cs typeface="Arial"/>
                        </a:rPr>
                        <a:t> drums</a:t>
                      </a:r>
                      <a:endParaRPr sz="1000">
                        <a:latin typeface="Arial"/>
                        <a:cs typeface="Arial"/>
                      </a:endParaRPr>
                    </a:p>
                    <a:p>
                      <a:pPr marL="67945" marR="3175">
                        <a:lnSpc>
                          <a:spcPts val="1295"/>
                        </a:lnSpc>
                      </a:pPr>
                      <a:r>
                        <a:rPr sz="1100" dirty="0">
                          <a:latin typeface="Arial"/>
                          <a:cs typeface="Arial"/>
                        </a:rPr>
                        <a:t>+</a:t>
                      </a:r>
                      <a:r>
                        <a:rPr sz="1100" spc="-15" dirty="0">
                          <a:latin typeface="Arial"/>
                          <a:cs typeface="Arial"/>
                        </a:rPr>
                        <a:t> </a:t>
                      </a:r>
                      <a:r>
                        <a:rPr sz="1100" u="sng" dirty="0">
                          <a:uFill>
                            <a:solidFill>
                              <a:srgbClr val="000000"/>
                            </a:solidFill>
                          </a:uFill>
                          <a:latin typeface="Arial"/>
                          <a:cs typeface="Arial"/>
                        </a:rPr>
                        <a:t>Glacis</a:t>
                      </a:r>
                      <a:r>
                        <a:rPr sz="1100" dirty="0">
                          <a:latin typeface="Arial"/>
                          <a:cs typeface="Arial"/>
                        </a:rPr>
                        <a:t> :</a:t>
                      </a:r>
                      <a:r>
                        <a:rPr sz="1100" spc="-10" dirty="0">
                          <a:latin typeface="Arial"/>
                          <a:cs typeface="Arial"/>
                        </a:rPr>
                        <a:t> </a:t>
                      </a:r>
                      <a:r>
                        <a:rPr sz="1100" dirty="0">
                          <a:latin typeface="Arial"/>
                          <a:cs typeface="Arial"/>
                        </a:rPr>
                        <a:t>S</a:t>
                      </a:r>
                      <a:r>
                        <a:rPr sz="1100" spc="-15" dirty="0">
                          <a:latin typeface="Arial"/>
                          <a:cs typeface="Arial"/>
                        </a:rPr>
                        <a:t> </a:t>
                      </a:r>
                      <a:r>
                        <a:rPr sz="1100" dirty="0">
                          <a:latin typeface="Arial"/>
                          <a:cs typeface="Arial"/>
                        </a:rPr>
                        <a:t>= 58</a:t>
                      </a:r>
                      <a:r>
                        <a:rPr sz="1100" spc="-15" dirty="0">
                          <a:latin typeface="Arial"/>
                          <a:cs typeface="Arial"/>
                        </a:rPr>
                        <a:t> </a:t>
                      </a:r>
                      <a:r>
                        <a:rPr sz="1100" spc="-25" dirty="0">
                          <a:latin typeface="Arial"/>
                          <a:cs typeface="Arial"/>
                        </a:rPr>
                        <a:t>m2.</a:t>
                      </a:r>
                      <a:endParaRPr sz="1100">
                        <a:latin typeface="Arial"/>
                        <a:cs typeface="Arial"/>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tcPr>
                </a:tc>
                <a:tc>
                  <a:txBody>
                    <a:bodyPr/>
                    <a:lstStyle/>
                    <a:p>
                      <a:pPr marL="67945">
                        <a:lnSpc>
                          <a:spcPts val="1270"/>
                        </a:lnSpc>
                      </a:pPr>
                      <a:r>
                        <a:rPr sz="1100" dirty="0">
                          <a:latin typeface="Arial"/>
                          <a:cs typeface="Arial"/>
                        </a:rPr>
                        <a:t>ou</a:t>
                      </a:r>
                      <a:r>
                        <a:rPr sz="1100" spc="-10" dirty="0">
                          <a:latin typeface="Arial"/>
                          <a:cs typeface="Arial"/>
                        </a:rPr>
                        <a:t> </a:t>
                      </a:r>
                      <a:r>
                        <a:rPr sz="1100" dirty="0">
                          <a:latin typeface="Arial"/>
                          <a:cs typeface="Arial"/>
                        </a:rPr>
                        <a:t>223</a:t>
                      </a:r>
                      <a:r>
                        <a:rPr sz="1100" spc="-5" dirty="0">
                          <a:latin typeface="Arial"/>
                          <a:cs typeface="Arial"/>
                        </a:rPr>
                        <a:t> </a:t>
                      </a:r>
                      <a:r>
                        <a:rPr sz="1100" spc="-10" dirty="0">
                          <a:latin typeface="Arial"/>
                          <a:cs typeface="Arial"/>
                        </a:rPr>
                        <a:t>drums</a:t>
                      </a:r>
                      <a:endParaRPr sz="1100">
                        <a:latin typeface="Arial"/>
                        <a:cs typeface="Arial"/>
                      </a:endParaRPr>
                    </a:p>
                    <a:p>
                      <a:pPr marL="67945">
                        <a:lnSpc>
                          <a:spcPts val="1290"/>
                        </a:lnSpc>
                      </a:pPr>
                      <a:r>
                        <a:rPr sz="1100" u="sng" dirty="0">
                          <a:uFill>
                            <a:solidFill>
                              <a:srgbClr val="000000"/>
                            </a:solidFill>
                          </a:uFill>
                          <a:latin typeface="Arial"/>
                          <a:cs typeface="Arial"/>
                        </a:rPr>
                        <a:t>Bac</a:t>
                      </a:r>
                      <a:r>
                        <a:rPr sz="1100" u="sng" spc="-15" dirty="0">
                          <a:uFill>
                            <a:solidFill>
                              <a:srgbClr val="000000"/>
                            </a:solidFill>
                          </a:uFill>
                          <a:latin typeface="Arial"/>
                          <a:cs typeface="Arial"/>
                        </a:rPr>
                        <a:t> </a:t>
                      </a:r>
                      <a:r>
                        <a:rPr sz="1100" u="sng" dirty="0">
                          <a:uFill>
                            <a:solidFill>
                              <a:srgbClr val="000000"/>
                            </a:solidFill>
                          </a:uFill>
                          <a:latin typeface="Arial"/>
                          <a:cs typeface="Arial"/>
                        </a:rPr>
                        <a:t>décanteur</a:t>
                      </a:r>
                      <a:r>
                        <a:rPr sz="1100" spc="-20" dirty="0">
                          <a:latin typeface="Arial"/>
                          <a:cs typeface="Arial"/>
                        </a:rPr>
                        <a:t> </a:t>
                      </a:r>
                      <a:r>
                        <a:rPr sz="1100" dirty="0">
                          <a:latin typeface="Arial"/>
                          <a:cs typeface="Arial"/>
                        </a:rPr>
                        <a:t>:</a:t>
                      </a:r>
                      <a:r>
                        <a:rPr sz="1100" spc="-5" dirty="0">
                          <a:latin typeface="Arial"/>
                          <a:cs typeface="Arial"/>
                        </a:rPr>
                        <a:t> </a:t>
                      </a:r>
                      <a:r>
                        <a:rPr sz="1100" dirty="0">
                          <a:latin typeface="Arial"/>
                          <a:cs typeface="Arial"/>
                        </a:rPr>
                        <a:t>5</a:t>
                      </a:r>
                      <a:r>
                        <a:rPr sz="1100" spc="-30" dirty="0">
                          <a:latin typeface="Arial"/>
                          <a:cs typeface="Arial"/>
                        </a:rPr>
                        <a:t> </a:t>
                      </a:r>
                      <a:r>
                        <a:rPr sz="1100" spc="-25" dirty="0">
                          <a:latin typeface="Arial"/>
                          <a:cs typeface="Arial"/>
                        </a:rPr>
                        <a:t>m3</a:t>
                      </a:r>
                      <a:endParaRPr sz="1100">
                        <a:latin typeface="Arial"/>
                        <a:cs typeface="Arial"/>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tcPr>
                </a:tc>
                <a:extLst>
                  <a:ext uri="{0D108BD9-81ED-4DB2-BD59-A6C34878D82A}">
                    <a16:rowId xmlns:a16="http://schemas.microsoft.com/office/drawing/2014/main" val="10006"/>
                  </a:ext>
                </a:extLst>
              </a:tr>
              <a:tr h="5703708">
                <a:tc gridSpan="2">
                  <a:txBody>
                    <a:bodyPr/>
                    <a:lstStyle/>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pPr>
                      <a:endParaRPr sz="1400" dirty="0">
                        <a:latin typeface="Times New Roman"/>
                        <a:cs typeface="Times New Roman"/>
                      </a:endParaRPr>
                    </a:p>
                    <a:p>
                      <a:pPr>
                        <a:lnSpc>
                          <a:spcPct val="100000"/>
                        </a:lnSpc>
                      </a:pPr>
                      <a:endParaRPr sz="1400" dirty="0">
                        <a:latin typeface="Times New Roman"/>
                        <a:cs typeface="Times New Roman"/>
                      </a:endParaRPr>
                    </a:p>
                    <a:p>
                      <a:pPr>
                        <a:lnSpc>
                          <a:spcPct val="100000"/>
                        </a:lnSpc>
                      </a:pPr>
                      <a:endParaRPr sz="1400" dirty="0">
                        <a:latin typeface="Times New Roman"/>
                        <a:cs typeface="Times New Roman"/>
                      </a:endParaRPr>
                    </a:p>
                    <a:p>
                      <a:pPr>
                        <a:lnSpc>
                          <a:spcPct val="100000"/>
                        </a:lnSpc>
                        <a:spcBef>
                          <a:spcPts val="25"/>
                        </a:spcBef>
                      </a:pPr>
                      <a:endParaRPr sz="1400" dirty="0">
                        <a:latin typeface="Times New Roman"/>
                        <a:cs typeface="Times New Roman"/>
                      </a:endParaRPr>
                    </a:p>
                    <a:p>
                      <a:pPr marR="857250" algn="r">
                        <a:lnSpc>
                          <a:spcPct val="100000"/>
                        </a:lnSpc>
                      </a:pPr>
                      <a:r>
                        <a:rPr sz="1400" dirty="0">
                          <a:latin typeface="Arial"/>
                          <a:cs typeface="Arial"/>
                        </a:rPr>
                        <a:t>Photo</a:t>
                      </a:r>
                      <a:r>
                        <a:rPr sz="1400" spc="-45" dirty="0">
                          <a:latin typeface="Arial"/>
                          <a:cs typeface="Arial"/>
                        </a:rPr>
                        <a:t> </a:t>
                      </a:r>
                      <a:r>
                        <a:rPr sz="1400" dirty="0">
                          <a:latin typeface="Arial"/>
                          <a:cs typeface="Arial"/>
                        </a:rPr>
                        <a:t>Février</a:t>
                      </a:r>
                      <a:r>
                        <a:rPr sz="1400" spc="-25" dirty="0">
                          <a:latin typeface="Arial"/>
                          <a:cs typeface="Arial"/>
                        </a:rPr>
                        <a:t> </a:t>
                      </a:r>
                      <a:r>
                        <a:rPr sz="1400" b="1" spc="-20" dirty="0">
                          <a:latin typeface="Arial"/>
                          <a:cs typeface="Arial"/>
                        </a:rPr>
                        <a:t>2014</a:t>
                      </a:r>
                      <a:endParaRPr sz="1400" b="1" dirty="0">
                        <a:latin typeface="Arial"/>
                        <a:cs typeface="Arial"/>
                      </a:endParaRPr>
                    </a:p>
                    <a:p>
                      <a:pPr>
                        <a:lnSpc>
                          <a:spcPct val="100000"/>
                        </a:lnSpc>
                        <a:spcBef>
                          <a:spcPts val="35"/>
                        </a:spcBef>
                      </a:pPr>
                      <a:endParaRPr sz="1400" dirty="0">
                        <a:latin typeface="Times New Roman"/>
                        <a:cs typeface="Times New Roman"/>
                      </a:endParaRPr>
                    </a:p>
                    <a:p>
                      <a:pPr marL="2324100" marR="401320" indent="-1916430">
                        <a:lnSpc>
                          <a:spcPts val="1260"/>
                        </a:lnSpc>
                      </a:pPr>
                      <a:r>
                        <a:rPr sz="1400" dirty="0">
                          <a:latin typeface="Arial"/>
                          <a:cs typeface="Arial"/>
                        </a:rPr>
                        <a:t>Le</a:t>
                      </a:r>
                      <a:r>
                        <a:rPr sz="1400" spc="-30" dirty="0">
                          <a:latin typeface="Arial"/>
                          <a:cs typeface="Arial"/>
                        </a:rPr>
                        <a:t> </a:t>
                      </a:r>
                      <a:r>
                        <a:rPr sz="1400" dirty="0">
                          <a:latin typeface="Arial"/>
                          <a:cs typeface="Arial"/>
                        </a:rPr>
                        <a:t>seuil</a:t>
                      </a:r>
                      <a:r>
                        <a:rPr sz="1400" spc="-15" dirty="0">
                          <a:latin typeface="Arial"/>
                          <a:cs typeface="Arial"/>
                        </a:rPr>
                        <a:t> </a:t>
                      </a:r>
                      <a:r>
                        <a:rPr sz="1400" dirty="0">
                          <a:latin typeface="Arial"/>
                          <a:cs typeface="Arial"/>
                        </a:rPr>
                        <a:t>et</a:t>
                      </a:r>
                      <a:r>
                        <a:rPr sz="1400" spc="-20" dirty="0">
                          <a:latin typeface="Arial"/>
                          <a:cs typeface="Arial"/>
                        </a:rPr>
                        <a:t> </a:t>
                      </a:r>
                      <a:r>
                        <a:rPr sz="1400" dirty="0">
                          <a:latin typeface="Arial"/>
                          <a:cs typeface="Arial"/>
                        </a:rPr>
                        <a:t>le</a:t>
                      </a:r>
                      <a:r>
                        <a:rPr sz="1400" spc="-15" dirty="0">
                          <a:latin typeface="Arial"/>
                          <a:cs typeface="Arial"/>
                        </a:rPr>
                        <a:t> </a:t>
                      </a:r>
                      <a:r>
                        <a:rPr sz="1400" dirty="0">
                          <a:latin typeface="Arial"/>
                          <a:cs typeface="Arial"/>
                        </a:rPr>
                        <a:t>bassin</a:t>
                      </a:r>
                      <a:r>
                        <a:rPr sz="1400" spc="-30" dirty="0">
                          <a:latin typeface="Arial"/>
                          <a:cs typeface="Arial"/>
                        </a:rPr>
                        <a:t> </a:t>
                      </a:r>
                      <a:r>
                        <a:rPr sz="1400" dirty="0">
                          <a:latin typeface="Arial"/>
                          <a:cs typeface="Arial"/>
                        </a:rPr>
                        <a:t>sont</a:t>
                      </a:r>
                      <a:r>
                        <a:rPr sz="1400" spc="-20" dirty="0">
                          <a:latin typeface="Arial"/>
                          <a:cs typeface="Arial"/>
                        </a:rPr>
                        <a:t> </a:t>
                      </a:r>
                      <a:r>
                        <a:rPr sz="1400" dirty="0">
                          <a:latin typeface="Arial"/>
                          <a:cs typeface="Arial"/>
                        </a:rPr>
                        <a:t>construits</a:t>
                      </a:r>
                      <a:r>
                        <a:rPr sz="1400" spc="-25" dirty="0">
                          <a:latin typeface="Arial"/>
                          <a:cs typeface="Arial"/>
                        </a:rPr>
                        <a:t> </a:t>
                      </a:r>
                      <a:r>
                        <a:rPr sz="1400" dirty="0">
                          <a:latin typeface="Arial"/>
                          <a:cs typeface="Arial"/>
                        </a:rPr>
                        <a:t>sur</a:t>
                      </a:r>
                      <a:r>
                        <a:rPr sz="1400" spc="-20" dirty="0">
                          <a:latin typeface="Arial"/>
                          <a:cs typeface="Arial"/>
                        </a:rPr>
                        <a:t> </a:t>
                      </a:r>
                      <a:r>
                        <a:rPr sz="1400" dirty="0">
                          <a:latin typeface="Arial"/>
                          <a:cs typeface="Arial"/>
                        </a:rPr>
                        <a:t>un</a:t>
                      </a:r>
                      <a:r>
                        <a:rPr sz="1400" spc="-25" dirty="0">
                          <a:latin typeface="Arial"/>
                          <a:cs typeface="Arial"/>
                        </a:rPr>
                        <a:t> </a:t>
                      </a:r>
                      <a:r>
                        <a:rPr sz="1400" dirty="0">
                          <a:latin typeface="Arial"/>
                          <a:cs typeface="Arial"/>
                        </a:rPr>
                        <a:t>lieu</a:t>
                      </a:r>
                      <a:r>
                        <a:rPr sz="1400" spc="-20" dirty="0">
                          <a:latin typeface="Arial"/>
                          <a:cs typeface="Arial"/>
                        </a:rPr>
                        <a:t> </a:t>
                      </a:r>
                      <a:r>
                        <a:rPr sz="1400" dirty="0">
                          <a:latin typeface="Arial"/>
                          <a:cs typeface="Arial"/>
                        </a:rPr>
                        <a:t>de</a:t>
                      </a:r>
                      <a:r>
                        <a:rPr sz="1400" spc="-25" dirty="0">
                          <a:latin typeface="Arial"/>
                          <a:cs typeface="Arial"/>
                        </a:rPr>
                        <a:t> </a:t>
                      </a:r>
                      <a:r>
                        <a:rPr sz="1400" dirty="0">
                          <a:latin typeface="Arial"/>
                          <a:cs typeface="Arial"/>
                        </a:rPr>
                        <a:t>passage</a:t>
                      </a:r>
                      <a:r>
                        <a:rPr sz="1400" spc="-15" dirty="0">
                          <a:latin typeface="Arial"/>
                          <a:cs typeface="Arial"/>
                        </a:rPr>
                        <a:t> </a:t>
                      </a:r>
                      <a:r>
                        <a:rPr sz="1400" dirty="0">
                          <a:latin typeface="Arial"/>
                          <a:cs typeface="Arial"/>
                        </a:rPr>
                        <a:t>reliant</a:t>
                      </a:r>
                      <a:r>
                        <a:rPr sz="1400" spc="-20" dirty="0">
                          <a:latin typeface="Arial"/>
                          <a:cs typeface="Arial"/>
                        </a:rPr>
                        <a:t> </a:t>
                      </a:r>
                      <a:r>
                        <a:rPr sz="1400" dirty="0">
                          <a:latin typeface="Arial"/>
                          <a:cs typeface="Arial"/>
                        </a:rPr>
                        <a:t>2</a:t>
                      </a:r>
                      <a:r>
                        <a:rPr sz="1400" spc="-15" dirty="0">
                          <a:latin typeface="Arial"/>
                          <a:cs typeface="Arial"/>
                        </a:rPr>
                        <a:t> </a:t>
                      </a:r>
                      <a:r>
                        <a:rPr sz="1400" dirty="0">
                          <a:latin typeface="Arial"/>
                          <a:cs typeface="Arial"/>
                        </a:rPr>
                        <a:t>écosystèmes</a:t>
                      </a:r>
                      <a:r>
                        <a:rPr sz="1400" spc="-25" dirty="0">
                          <a:latin typeface="Arial"/>
                          <a:cs typeface="Arial"/>
                        </a:rPr>
                        <a:t> </a:t>
                      </a:r>
                      <a:r>
                        <a:rPr sz="1400" spc="-50" dirty="0">
                          <a:latin typeface="Arial"/>
                          <a:cs typeface="Arial"/>
                        </a:rPr>
                        <a:t>: </a:t>
                      </a:r>
                      <a:r>
                        <a:rPr sz="1400" dirty="0">
                          <a:latin typeface="Arial"/>
                          <a:cs typeface="Arial"/>
                        </a:rPr>
                        <a:t>Moneyron</a:t>
                      </a:r>
                      <a:r>
                        <a:rPr sz="1400" spc="-25" dirty="0">
                          <a:latin typeface="Arial"/>
                          <a:cs typeface="Arial"/>
                        </a:rPr>
                        <a:t> </a:t>
                      </a:r>
                      <a:r>
                        <a:rPr sz="1400" dirty="0">
                          <a:latin typeface="Arial"/>
                          <a:cs typeface="Arial"/>
                        </a:rPr>
                        <a:t>et</a:t>
                      </a:r>
                      <a:r>
                        <a:rPr sz="1400" spc="-20" dirty="0">
                          <a:latin typeface="Arial"/>
                          <a:cs typeface="Arial"/>
                        </a:rPr>
                        <a:t> </a:t>
                      </a:r>
                      <a:r>
                        <a:rPr sz="1400" spc="-10" dirty="0">
                          <a:latin typeface="Arial"/>
                          <a:cs typeface="Arial"/>
                        </a:rPr>
                        <a:t>Banac.</a:t>
                      </a:r>
                      <a:endParaRPr sz="14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7"/>
                  </a:ext>
                </a:extLst>
              </a:tr>
            </a:tbl>
          </a:graphicData>
        </a:graphic>
      </p:graphicFrame>
      <p:sp>
        <p:nvSpPr>
          <p:cNvPr id="2" name="Rectangle 1">
            <a:extLst>
              <a:ext uri="{FF2B5EF4-FFF2-40B4-BE49-F238E27FC236}">
                <a16:creationId xmlns:a16="http://schemas.microsoft.com/office/drawing/2014/main" id="{203C98A8-7CCC-DB32-BB55-45E53A3EA3C1}"/>
              </a:ext>
            </a:extLst>
          </p:cNvPr>
          <p:cNvSpPr/>
          <p:nvPr/>
        </p:nvSpPr>
        <p:spPr>
          <a:xfrm>
            <a:off x="5041900" y="3365500"/>
            <a:ext cx="1524000" cy="3214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61EAEA01-1A88-6C13-9F2E-2A3C8978BB7D}"/>
              </a:ext>
            </a:extLst>
          </p:cNvPr>
          <p:cNvSpPr/>
          <p:nvPr/>
        </p:nvSpPr>
        <p:spPr>
          <a:xfrm>
            <a:off x="1778761" y="3822700"/>
            <a:ext cx="838200" cy="609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object 6"/>
          <p:cNvPicPr/>
          <p:nvPr/>
        </p:nvPicPr>
        <p:blipFill>
          <a:blip r:embed="rId2" cstate="print"/>
          <a:stretch>
            <a:fillRect/>
          </a:stretch>
        </p:blipFill>
        <p:spPr>
          <a:xfrm>
            <a:off x="1155700" y="3877690"/>
            <a:ext cx="6172199" cy="4745609"/>
          </a:xfrm>
          <a:prstGeom prst="rect">
            <a:avLst/>
          </a:prstGeom>
        </p:spPr>
      </p:pic>
      <p:sp>
        <p:nvSpPr>
          <p:cNvPr id="8" name="ZoneTexte 7">
            <a:extLst>
              <a:ext uri="{FF2B5EF4-FFF2-40B4-BE49-F238E27FC236}">
                <a16:creationId xmlns:a16="http://schemas.microsoft.com/office/drawing/2014/main" id="{7DD439BF-4725-8E7C-A2E9-BF46F3C6BF9A}"/>
              </a:ext>
            </a:extLst>
          </p:cNvPr>
          <p:cNvSpPr txBox="1"/>
          <p:nvPr/>
        </p:nvSpPr>
        <p:spPr>
          <a:xfrm>
            <a:off x="8318500" y="165100"/>
            <a:ext cx="1828800" cy="369332"/>
          </a:xfrm>
          <a:prstGeom prst="rect">
            <a:avLst/>
          </a:prstGeom>
          <a:solidFill>
            <a:schemeClr val="bg2"/>
          </a:solidFill>
        </p:spPr>
        <p:txBody>
          <a:bodyPr wrap="square" rtlCol="0">
            <a:spAutoFit/>
          </a:bodyPr>
          <a:lstStyle/>
          <a:p>
            <a:r>
              <a:rPr lang="fr-FR" dirty="0">
                <a:hlinkClick r:id="rId3" action="ppaction://hlinksldjump"/>
              </a:rPr>
              <a:t>Retour à l’index</a:t>
            </a:r>
            <a:endParaRPr lang="fr-F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91254" y="8084917"/>
            <a:ext cx="9987073" cy="1815882"/>
          </a:xfrm>
          <a:prstGeom prst="rect">
            <a:avLst/>
          </a:prstGeom>
          <a:noFill/>
        </p:spPr>
        <p:txBody>
          <a:bodyPr wrap="square" rtlCol="0">
            <a:spAutoFit/>
          </a:bodyPr>
          <a:lstStyle/>
          <a:p>
            <a:pPr algn="ctr"/>
            <a:endParaRPr lang="fr-FR" sz="1400" b="1" dirty="0"/>
          </a:p>
          <a:p>
            <a:pPr algn="ctr"/>
            <a:endParaRPr lang="fr-FR" sz="1400" b="1" dirty="0"/>
          </a:p>
          <a:p>
            <a:pPr algn="ctr"/>
            <a:r>
              <a:rPr lang="fr-FR" sz="1400" dirty="0"/>
              <a:t>SB3 Diable construit en 2013</a:t>
            </a:r>
          </a:p>
          <a:p>
            <a:pPr algn="ctr"/>
            <a:endParaRPr lang="fr-FR" sz="1400" dirty="0"/>
          </a:p>
          <a:p>
            <a:r>
              <a:rPr lang="fr-FR" sz="1400" dirty="0"/>
              <a:t>Cet ouvrage est implanté au niveau d’un sentier très fréquenté par le bétail, qui est abreuvé au passage depuis le remplissage du bassin.</a:t>
            </a:r>
          </a:p>
          <a:p>
            <a:pPr algn="ctr"/>
            <a:endParaRPr lang="fr-FR" sz="1400" b="1" dirty="0"/>
          </a:p>
          <a:p>
            <a:pPr algn="ctr"/>
            <a:r>
              <a:rPr lang="fr-FR" sz="1400" b="1" dirty="0"/>
              <a:t> </a:t>
            </a:r>
            <a:endParaRPr lang="fr-FR" sz="1400" dirty="0"/>
          </a:p>
        </p:txBody>
      </p:sp>
      <p:pic>
        <p:nvPicPr>
          <p:cNvPr id="3" name="Picture 7" descr="P10005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327" y="1993900"/>
            <a:ext cx="8197105" cy="6149673"/>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cxnSp>
        <p:nvCxnSpPr>
          <p:cNvPr id="5" name="Connecteur droit avec flèche 4">
            <a:extLst>
              <a:ext uri="{FF2B5EF4-FFF2-40B4-BE49-F238E27FC236}">
                <a16:creationId xmlns:a16="http://schemas.microsoft.com/office/drawing/2014/main" id="{B173FF67-F463-98BF-7F39-7DFB3204A203}"/>
              </a:ext>
            </a:extLst>
          </p:cNvPr>
          <p:cNvCxnSpPr/>
          <p:nvPr/>
        </p:nvCxnSpPr>
        <p:spPr>
          <a:xfrm flipH="1">
            <a:off x="1079500" y="6413500"/>
            <a:ext cx="1524000" cy="9144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52886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69900" y="10067565"/>
            <a:ext cx="2689351" cy="191719"/>
          </a:xfrm>
          <a:prstGeom prst="rect">
            <a:avLst/>
          </a:prstGeom>
        </p:spPr>
        <p:txBody>
          <a:bodyPr vert="horz" wrap="square" lIns="0" tIns="24765" rIns="0" bIns="0" rtlCol="0">
            <a:spAutoFit/>
          </a:bodyPr>
          <a:lstStyle/>
          <a:p>
            <a:pPr marL="273050" marR="5080" indent="-260985">
              <a:lnSpc>
                <a:spcPts val="1260"/>
              </a:lnSpc>
              <a:spcBef>
                <a:spcPts val="195"/>
              </a:spcBef>
            </a:pPr>
            <a:r>
              <a:rPr sz="1400" b="1" dirty="0">
                <a:latin typeface="Arial"/>
                <a:cs typeface="Arial"/>
              </a:rPr>
              <a:t>Février</a:t>
            </a:r>
            <a:r>
              <a:rPr sz="1400" b="1" spc="-15" dirty="0">
                <a:latin typeface="Arial"/>
                <a:cs typeface="Arial"/>
              </a:rPr>
              <a:t> </a:t>
            </a:r>
            <a:r>
              <a:rPr sz="1400" b="1" spc="-20" dirty="0">
                <a:latin typeface="Arial"/>
                <a:cs typeface="Arial"/>
              </a:rPr>
              <a:t>2014 </a:t>
            </a:r>
            <a:r>
              <a:rPr sz="1400" b="1" spc="-25" dirty="0">
                <a:latin typeface="Arial"/>
                <a:cs typeface="Arial"/>
              </a:rPr>
              <a:t>SB3</a:t>
            </a:r>
            <a:r>
              <a:rPr lang="fr-FR" sz="1400" b="1" spc="-25" dirty="0">
                <a:latin typeface="Arial"/>
                <a:cs typeface="Arial"/>
              </a:rPr>
              <a:t> Diable</a:t>
            </a:r>
            <a:endParaRPr sz="1400" b="1" dirty="0">
              <a:latin typeface="Arial"/>
              <a:cs typeface="Arial"/>
            </a:endParaRPr>
          </a:p>
        </p:txBody>
      </p:sp>
      <p:sp>
        <p:nvSpPr>
          <p:cNvPr id="3" name="object 3"/>
          <p:cNvSpPr txBox="1"/>
          <p:nvPr/>
        </p:nvSpPr>
        <p:spPr>
          <a:xfrm>
            <a:off x="469752" y="10375591"/>
            <a:ext cx="7329628" cy="228909"/>
          </a:xfrm>
          <a:prstGeom prst="rect">
            <a:avLst/>
          </a:prstGeom>
        </p:spPr>
        <p:txBody>
          <a:bodyPr vert="horz" wrap="square" lIns="0" tIns="13335" rIns="0" bIns="0" rtlCol="0">
            <a:spAutoFit/>
          </a:bodyPr>
          <a:lstStyle/>
          <a:p>
            <a:pPr marL="12700">
              <a:lnSpc>
                <a:spcPct val="100000"/>
              </a:lnSpc>
              <a:spcBef>
                <a:spcPts val="105"/>
              </a:spcBef>
            </a:pPr>
            <a:r>
              <a:rPr sz="1400" dirty="0">
                <a:latin typeface="Arial"/>
                <a:cs typeface="Arial"/>
              </a:rPr>
              <a:t>Estimation</a:t>
            </a:r>
            <a:r>
              <a:rPr sz="1400" spc="-35" dirty="0">
                <a:latin typeface="Arial"/>
                <a:cs typeface="Arial"/>
              </a:rPr>
              <a:t> </a:t>
            </a:r>
            <a:r>
              <a:rPr sz="1400" dirty="0">
                <a:latin typeface="Arial"/>
                <a:cs typeface="Arial"/>
              </a:rPr>
              <a:t>du</a:t>
            </a:r>
            <a:r>
              <a:rPr sz="1400" spc="-20" dirty="0">
                <a:latin typeface="Arial"/>
                <a:cs typeface="Arial"/>
              </a:rPr>
              <a:t> </a:t>
            </a:r>
            <a:r>
              <a:rPr sz="1400" dirty="0">
                <a:latin typeface="Arial"/>
                <a:cs typeface="Arial"/>
              </a:rPr>
              <a:t>volume</a:t>
            </a:r>
            <a:r>
              <a:rPr sz="1400" spc="-20" dirty="0">
                <a:latin typeface="Arial"/>
                <a:cs typeface="Arial"/>
              </a:rPr>
              <a:t> </a:t>
            </a:r>
            <a:r>
              <a:rPr sz="1400" dirty="0">
                <a:latin typeface="Arial"/>
                <a:cs typeface="Arial"/>
              </a:rPr>
              <a:t>de</a:t>
            </a:r>
            <a:r>
              <a:rPr sz="1400" spc="-35" dirty="0">
                <a:latin typeface="Arial"/>
                <a:cs typeface="Arial"/>
              </a:rPr>
              <a:t> </a:t>
            </a:r>
            <a:r>
              <a:rPr lang="fr-FR" sz="1400" dirty="0">
                <a:latin typeface="Arial"/>
                <a:cs typeface="Arial"/>
              </a:rPr>
              <a:t>stockage</a:t>
            </a:r>
            <a:r>
              <a:rPr sz="1400" spc="-20" dirty="0">
                <a:latin typeface="Arial"/>
                <a:cs typeface="Arial"/>
              </a:rPr>
              <a:t> </a:t>
            </a:r>
            <a:r>
              <a:rPr sz="1400" dirty="0">
                <a:latin typeface="Arial"/>
                <a:cs typeface="Arial"/>
              </a:rPr>
              <a:t>des</a:t>
            </a:r>
            <a:r>
              <a:rPr sz="1400" spc="-30" dirty="0">
                <a:latin typeface="Arial"/>
                <a:cs typeface="Arial"/>
              </a:rPr>
              <a:t> </a:t>
            </a:r>
            <a:r>
              <a:rPr sz="1400" dirty="0">
                <a:latin typeface="Arial"/>
                <a:cs typeface="Arial"/>
              </a:rPr>
              <a:t>eaux</a:t>
            </a:r>
            <a:r>
              <a:rPr sz="1400" spc="-20" dirty="0">
                <a:latin typeface="Arial"/>
                <a:cs typeface="Arial"/>
              </a:rPr>
              <a:t> </a:t>
            </a:r>
            <a:r>
              <a:rPr sz="1400" dirty="0">
                <a:latin typeface="Arial"/>
                <a:cs typeface="Arial"/>
              </a:rPr>
              <a:t>de</a:t>
            </a:r>
            <a:r>
              <a:rPr sz="1400" spc="-35" dirty="0">
                <a:latin typeface="Arial"/>
                <a:cs typeface="Arial"/>
              </a:rPr>
              <a:t> </a:t>
            </a:r>
            <a:r>
              <a:rPr sz="1400" dirty="0">
                <a:latin typeface="Arial"/>
                <a:cs typeface="Arial"/>
              </a:rPr>
              <a:t>ruissellement</a:t>
            </a:r>
            <a:r>
              <a:rPr sz="1400" spc="-15" dirty="0">
                <a:latin typeface="Arial"/>
                <a:cs typeface="Arial"/>
              </a:rPr>
              <a:t> </a:t>
            </a:r>
            <a:r>
              <a:rPr sz="1400" dirty="0">
                <a:latin typeface="Arial"/>
                <a:cs typeface="Arial"/>
              </a:rPr>
              <a:t>en</a:t>
            </a:r>
            <a:r>
              <a:rPr sz="1400" spc="-30" dirty="0">
                <a:latin typeface="Arial"/>
                <a:cs typeface="Arial"/>
              </a:rPr>
              <a:t> </a:t>
            </a:r>
            <a:r>
              <a:rPr sz="1400" dirty="0" err="1">
                <a:latin typeface="Arial"/>
                <a:cs typeface="Arial"/>
              </a:rPr>
              <a:t>amont</a:t>
            </a:r>
            <a:r>
              <a:rPr sz="1400" spc="-15" dirty="0">
                <a:latin typeface="Arial"/>
                <a:cs typeface="Arial"/>
              </a:rPr>
              <a:t> </a:t>
            </a:r>
            <a:r>
              <a:rPr sz="1400" dirty="0">
                <a:latin typeface="Arial"/>
                <a:cs typeface="Arial"/>
              </a:rPr>
              <a:t>d</a:t>
            </a:r>
            <a:r>
              <a:rPr lang="fr-FR" sz="1400" dirty="0">
                <a:latin typeface="Arial"/>
                <a:cs typeface="Arial"/>
              </a:rPr>
              <a:t>e</a:t>
            </a:r>
            <a:r>
              <a:rPr sz="1400" spc="-20" dirty="0">
                <a:latin typeface="Arial"/>
                <a:cs typeface="Arial"/>
              </a:rPr>
              <a:t> </a:t>
            </a:r>
            <a:r>
              <a:rPr sz="1400" spc="-25" dirty="0">
                <a:latin typeface="Arial"/>
                <a:cs typeface="Arial"/>
              </a:rPr>
              <a:t>SB3</a:t>
            </a:r>
            <a:r>
              <a:rPr lang="fr-FR" sz="1400" spc="-25" dirty="0">
                <a:latin typeface="Arial"/>
                <a:cs typeface="Arial"/>
              </a:rPr>
              <a:t> Diable</a:t>
            </a:r>
            <a:endParaRPr sz="1400" dirty="0">
              <a:latin typeface="Arial"/>
              <a:cs typeface="Arial"/>
            </a:endParaRPr>
          </a:p>
        </p:txBody>
      </p:sp>
      <p:pic>
        <p:nvPicPr>
          <p:cNvPr id="4" name="object 4"/>
          <p:cNvPicPr/>
          <p:nvPr/>
        </p:nvPicPr>
        <p:blipFill>
          <a:blip r:embed="rId2" cstate="print"/>
          <a:stretch>
            <a:fillRect/>
          </a:stretch>
        </p:blipFill>
        <p:spPr>
          <a:xfrm>
            <a:off x="1615227" y="211666"/>
            <a:ext cx="6550872" cy="5135033"/>
          </a:xfrm>
          <a:prstGeom prst="rect">
            <a:avLst/>
          </a:prstGeom>
        </p:spPr>
      </p:pic>
      <p:pic>
        <p:nvPicPr>
          <p:cNvPr id="5" name="object 5"/>
          <p:cNvPicPr/>
          <p:nvPr/>
        </p:nvPicPr>
        <p:blipFill>
          <a:blip r:embed="rId3" cstate="print"/>
          <a:stretch>
            <a:fillRect/>
          </a:stretch>
        </p:blipFill>
        <p:spPr>
          <a:xfrm>
            <a:off x="1653326" y="5386072"/>
            <a:ext cx="6512773" cy="4608828"/>
          </a:xfrm>
          <a:prstGeom prst="rect">
            <a:avLst/>
          </a:prstGeom>
        </p:spPr>
      </p:pic>
      <p:cxnSp>
        <p:nvCxnSpPr>
          <p:cNvPr id="7" name="Connecteur droit avec flèche 6">
            <a:extLst>
              <a:ext uri="{FF2B5EF4-FFF2-40B4-BE49-F238E27FC236}">
                <a16:creationId xmlns:a16="http://schemas.microsoft.com/office/drawing/2014/main" id="{89683A61-356E-4536-ED7A-4F6E6F63F39C}"/>
              </a:ext>
            </a:extLst>
          </p:cNvPr>
          <p:cNvCxnSpPr/>
          <p:nvPr/>
        </p:nvCxnSpPr>
        <p:spPr>
          <a:xfrm flipH="1" flipV="1">
            <a:off x="3374263" y="3441700"/>
            <a:ext cx="1820037" cy="9906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81897" y="7327900"/>
            <a:ext cx="6541770" cy="228268"/>
          </a:xfrm>
          <a:prstGeom prst="rect">
            <a:avLst/>
          </a:prstGeom>
        </p:spPr>
        <p:txBody>
          <a:bodyPr vert="horz" wrap="square" lIns="0" tIns="12700" rIns="0" bIns="0" rtlCol="0">
            <a:spAutoFit/>
          </a:bodyPr>
          <a:lstStyle/>
          <a:p>
            <a:pPr marL="12700">
              <a:lnSpc>
                <a:spcPct val="100000"/>
              </a:lnSpc>
              <a:spcBef>
                <a:spcPts val="100"/>
              </a:spcBef>
            </a:pPr>
            <a:r>
              <a:rPr sz="1400" b="1" dirty="0">
                <a:latin typeface="Arial"/>
                <a:cs typeface="Arial"/>
              </a:rPr>
              <a:t>SB3</a:t>
            </a:r>
            <a:r>
              <a:rPr lang="fr-FR" sz="1400" b="1" dirty="0">
                <a:latin typeface="Arial"/>
                <a:cs typeface="Arial"/>
              </a:rPr>
              <a:t> Diable</a:t>
            </a:r>
            <a:r>
              <a:rPr sz="1400" b="1" spc="-15" dirty="0">
                <a:latin typeface="Arial"/>
                <a:cs typeface="Arial"/>
              </a:rPr>
              <a:t> </a:t>
            </a:r>
            <a:r>
              <a:rPr sz="1400" b="1" dirty="0">
                <a:latin typeface="Arial"/>
                <a:cs typeface="Arial"/>
              </a:rPr>
              <a:t>:</a:t>
            </a:r>
            <a:r>
              <a:rPr sz="1400" b="1" spc="-10" dirty="0">
                <a:latin typeface="Arial"/>
                <a:cs typeface="Arial"/>
              </a:rPr>
              <a:t> </a:t>
            </a:r>
            <a:r>
              <a:rPr sz="1400" b="1" dirty="0">
                <a:latin typeface="Arial"/>
                <a:cs typeface="Arial"/>
              </a:rPr>
              <a:t>visite</a:t>
            </a:r>
            <a:r>
              <a:rPr sz="1400" b="1" spc="-30" dirty="0">
                <a:latin typeface="Arial"/>
                <a:cs typeface="Arial"/>
              </a:rPr>
              <a:t> </a:t>
            </a:r>
            <a:r>
              <a:rPr sz="1400" b="1" dirty="0">
                <a:latin typeface="Arial"/>
                <a:cs typeface="Arial"/>
              </a:rPr>
              <a:t>des</a:t>
            </a:r>
            <a:r>
              <a:rPr sz="1400" b="1" spc="-25" dirty="0">
                <a:latin typeface="Arial"/>
                <a:cs typeface="Arial"/>
              </a:rPr>
              <a:t> </a:t>
            </a:r>
            <a:r>
              <a:rPr sz="1400" b="1" dirty="0">
                <a:latin typeface="Arial"/>
                <a:cs typeface="Arial"/>
              </a:rPr>
              <a:t>administrateurs</a:t>
            </a:r>
            <a:r>
              <a:rPr sz="1400" b="1" spc="-15" dirty="0">
                <a:latin typeface="Arial"/>
                <a:cs typeface="Arial"/>
              </a:rPr>
              <a:t> </a:t>
            </a:r>
            <a:r>
              <a:rPr sz="1400" b="1" dirty="0">
                <a:latin typeface="Arial"/>
                <a:cs typeface="Arial"/>
              </a:rPr>
              <a:t>de</a:t>
            </a:r>
            <a:r>
              <a:rPr sz="1400" b="1" spc="-30" dirty="0">
                <a:latin typeface="Arial"/>
                <a:cs typeface="Arial"/>
              </a:rPr>
              <a:t> </a:t>
            </a:r>
            <a:r>
              <a:rPr sz="1400" b="1" dirty="0">
                <a:latin typeface="Arial"/>
                <a:cs typeface="Arial"/>
              </a:rPr>
              <a:t>SOS</a:t>
            </a:r>
            <a:r>
              <a:rPr lang="fr-FR" sz="1400" b="1" spc="-30" dirty="0">
                <a:latin typeface="Arial"/>
                <a:cs typeface="Arial"/>
              </a:rPr>
              <a:t>-</a:t>
            </a:r>
            <a:r>
              <a:rPr sz="1400" b="1" dirty="0">
                <a:latin typeface="Arial"/>
                <a:cs typeface="Arial"/>
              </a:rPr>
              <a:t>ESF</a:t>
            </a:r>
            <a:r>
              <a:rPr sz="1400" b="1" spc="-20" dirty="0">
                <a:latin typeface="Arial"/>
                <a:cs typeface="Arial"/>
              </a:rPr>
              <a:t> </a:t>
            </a:r>
            <a:r>
              <a:rPr sz="1400" b="1" dirty="0">
                <a:latin typeface="Arial"/>
                <a:cs typeface="Arial"/>
              </a:rPr>
              <a:t>en</a:t>
            </a:r>
            <a:r>
              <a:rPr sz="1400" b="1" spc="-30" dirty="0">
                <a:latin typeface="Arial"/>
                <a:cs typeface="Arial"/>
              </a:rPr>
              <a:t> </a:t>
            </a:r>
            <a:r>
              <a:rPr sz="1400" b="1" dirty="0" err="1">
                <a:latin typeface="Arial"/>
                <a:cs typeface="Arial"/>
              </a:rPr>
              <a:t>février</a:t>
            </a:r>
            <a:r>
              <a:rPr sz="1400" b="1" spc="-10" dirty="0">
                <a:latin typeface="Arial"/>
                <a:cs typeface="Arial"/>
              </a:rPr>
              <a:t> </a:t>
            </a:r>
            <a:r>
              <a:rPr sz="1400" b="1" spc="-20" dirty="0">
                <a:latin typeface="Arial"/>
                <a:cs typeface="Arial"/>
              </a:rPr>
              <a:t>2014</a:t>
            </a:r>
            <a:endParaRPr sz="1400" b="1" dirty="0">
              <a:latin typeface="Arial"/>
              <a:cs typeface="Arial"/>
            </a:endParaRPr>
          </a:p>
        </p:txBody>
      </p:sp>
      <p:pic>
        <p:nvPicPr>
          <p:cNvPr id="3" name="object 3"/>
          <p:cNvPicPr/>
          <p:nvPr/>
        </p:nvPicPr>
        <p:blipFill>
          <a:blip r:embed="rId2" cstate="print"/>
          <a:stretch>
            <a:fillRect/>
          </a:stretch>
        </p:blipFill>
        <p:spPr>
          <a:xfrm>
            <a:off x="786130" y="698500"/>
            <a:ext cx="8446770" cy="6075679"/>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934210" y="3717670"/>
            <a:ext cx="271780" cy="160020"/>
          </a:xfrm>
          <a:custGeom>
            <a:avLst/>
            <a:gdLst/>
            <a:ahLst/>
            <a:cxnLst/>
            <a:rect l="l" t="t" r="r" b="b"/>
            <a:pathLst>
              <a:path w="271780" h="160020">
                <a:moveTo>
                  <a:pt x="271576" y="0"/>
                </a:moveTo>
                <a:lnTo>
                  <a:pt x="0" y="0"/>
                </a:lnTo>
                <a:lnTo>
                  <a:pt x="0" y="160020"/>
                </a:lnTo>
                <a:lnTo>
                  <a:pt x="271576" y="160020"/>
                </a:lnTo>
                <a:lnTo>
                  <a:pt x="271576" y="0"/>
                </a:lnTo>
                <a:close/>
              </a:path>
            </a:pathLst>
          </a:custGeom>
          <a:solidFill>
            <a:srgbClr val="FFFF00"/>
          </a:solidFill>
        </p:spPr>
        <p:txBody>
          <a:bodyPr wrap="square" lIns="0" tIns="0" rIns="0" bIns="0" rtlCol="0"/>
          <a:lstStyle/>
          <a:p>
            <a:endParaRPr/>
          </a:p>
        </p:txBody>
      </p:sp>
      <p:sp>
        <p:nvSpPr>
          <p:cNvPr id="4" name="object 4"/>
          <p:cNvSpPr/>
          <p:nvPr/>
        </p:nvSpPr>
        <p:spPr>
          <a:xfrm>
            <a:off x="5198109" y="3265042"/>
            <a:ext cx="1026160" cy="160020"/>
          </a:xfrm>
          <a:custGeom>
            <a:avLst/>
            <a:gdLst/>
            <a:ahLst/>
            <a:cxnLst/>
            <a:rect l="l" t="t" r="r" b="b"/>
            <a:pathLst>
              <a:path w="1026160" h="160020">
                <a:moveTo>
                  <a:pt x="1025651" y="0"/>
                </a:moveTo>
                <a:lnTo>
                  <a:pt x="0" y="0"/>
                </a:lnTo>
                <a:lnTo>
                  <a:pt x="0" y="160020"/>
                </a:lnTo>
                <a:lnTo>
                  <a:pt x="1025651" y="160020"/>
                </a:lnTo>
                <a:lnTo>
                  <a:pt x="1025651" y="0"/>
                </a:lnTo>
                <a:close/>
              </a:path>
            </a:pathLst>
          </a:custGeom>
          <a:solidFill>
            <a:srgbClr val="FFFF00"/>
          </a:solidFill>
        </p:spPr>
        <p:txBody>
          <a:bodyPr wrap="square" lIns="0" tIns="0" rIns="0" bIns="0" rtlCol="0"/>
          <a:lstStyle/>
          <a:p>
            <a:endParaRPr/>
          </a:p>
        </p:txBody>
      </p:sp>
      <p:pic>
        <p:nvPicPr>
          <p:cNvPr id="5" name="object 5"/>
          <p:cNvPicPr/>
          <p:nvPr/>
        </p:nvPicPr>
        <p:blipFill>
          <a:blip r:embed="rId2" cstate="print"/>
          <a:stretch>
            <a:fillRect/>
          </a:stretch>
        </p:blipFill>
        <p:spPr>
          <a:xfrm>
            <a:off x="1244600" y="4784089"/>
            <a:ext cx="5010150" cy="3762375"/>
          </a:xfrm>
          <a:prstGeom prst="rect">
            <a:avLst/>
          </a:prstGeom>
        </p:spPr>
      </p:pic>
      <p:graphicFrame>
        <p:nvGraphicFramePr>
          <p:cNvPr id="6" name="object 6"/>
          <p:cNvGraphicFramePr>
            <a:graphicFrameLocks noGrp="1"/>
          </p:cNvGraphicFramePr>
          <p:nvPr>
            <p:extLst>
              <p:ext uri="{D42A27DB-BD31-4B8C-83A1-F6EECF244321}">
                <p14:modId xmlns:p14="http://schemas.microsoft.com/office/powerpoint/2010/main" val="3533240006"/>
              </p:ext>
            </p:extLst>
          </p:nvPr>
        </p:nvGraphicFramePr>
        <p:xfrm>
          <a:off x="829360" y="736601"/>
          <a:ext cx="7929830" cy="9220198"/>
        </p:xfrm>
        <a:graphic>
          <a:graphicData uri="http://schemas.openxmlformats.org/drawingml/2006/table">
            <a:tbl>
              <a:tblPr firstRow="1" bandRow="1">
                <a:tableStyleId>{2D5ABB26-0587-4C30-8999-92F81FD0307C}</a:tableStyleId>
              </a:tblPr>
              <a:tblGrid>
                <a:gridCol w="5778094">
                  <a:extLst>
                    <a:ext uri="{9D8B030D-6E8A-4147-A177-3AD203B41FA5}">
                      <a16:colId xmlns:a16="http://schemas.microsoft.com/office/drawing/2014/main" val="20000"/>
                    </a:ext>
                  </a:extLst>
                </a:gridCol>
                <a:gridCol w="2151736">
                  <a:extLst>
                    <a:ext uri="{9D8B030D-6E8A-4147-A177-3AD203B41FA5}">
                      <a16:colId xmlns:a16="http://schemas.microsoft.com/office/drawing/2014/main" val="20001"/>
                    </a:ext>
                  </a:extLst>
                </a:gridCol>
              </a:tblGrid>
              <a:tr h="1864837">
                <a:tc gridSpan="2">
                  <a:txBody>
                    <a:bodyPr/>
                    <a:lstStyle/>
                    <a:p>
                      <a:pPr algn="ctr">
                        <a:lnSpc>
                          <a:spcPts val="1245"/>
                        </a:lnSpc>
                      </a:pPr>
                      <a:endParaRPr lang="fr-FR" sz="1400" b="1" dirty="0">
                        <a:latin typeface="Arial"/>
                        <a:cs typeface="Arial"/>
                      </a:endParaRPr>
                    </a:p>
                    <a:p>
                      <a:pPr algn="ctr">
                        <a:lnSpc>
                          <a:spcPts val="1245"/>
                        </a:lnSpc>
                      </a:pPr>
                      <a:r>
                        <a:rPr sz="2000" b="1" dirty="0">
                          <a:latin typeface="Arial"/>
                          <a:cs typeface="Arial"/>
                        </a:rPr>
                        <a:t>SB</a:t>
                      </a:r>
                      <a:r>
                        <a:rPr sz="2000" b="1" spc="-50" dirty="0">
                          <a:latin typeface="Arial"/>
                          <a:cs typeface="Arial"/>
                        </a:rPr>
                        <a:t>5</a:t>
                      </a:r>
                      <a:r>
                        <a:rPr lang="fr-FR" sz="2000" b="1" spc="-50" dirty="0">
                          <a:latin typeface="Arial"/>
                          <a:cs typeface="Arial"/>
                        </a:rPr>
                        <a:t>-</a:t>
                      </a:r>
                      <a:r>
                        <a:rPr lang="fr-FR" sz="2000" b="1" spc="-10" dirty="0">
                          <a:latin typeface="Arial"/>
                          <a:cs typeface="Arial"/>
                        </a:rPr>
                        <a:t>Diable</a:t>
                      </a:r>
                      <a:endParaRPr sz="2000" dirty="0">
                        <a:latin typeface="Arial"/>
                        <a:cs typeface="Arial"/>
                      </a:endParaRPr>
                    </a:p>
                    <a:p>
                      <a:pPr algn="ctr">
                        <a:lnSpc>
                          <a:spcPts val="1260"/>
                        </a:lnSpc>
                      </a:pPr>
                      <a:endParaRPr lang="fr-FR" sz="2000" b="1" dirty="0">
                        <a:latin typeface="Arial"/>
                        <a:cs typeface="Arial"/>
                      </a:endParaRPr>
                    </a:p>
                    <a:p>
                      <a:pPr algn="ctr">
                        <a:lnSpc>
                          <a:spcPts val="1260"/>
                        </a:lnSpc>
                      </a:pPr>
                      <a:r>
                        <a:rPr sz="2000" b="1" dirty="0" err="1">
                          <a:latin typeface="Arial"/>
                          <a:cs typeface="Arial"/>
                        </a:rPr>
                        <a:t>Seuil</a:t>
                      </a:r>
                      <a:r>
                        <a:rPr sz="2000" b="1" spc="-20" dirty="0">
                          <a:latin typeface="Arial"/>
                          <a:cs typeface="Arial"/>
                        </a:rPr>
                        <a:t> </a:t>
                      </a:r>
                      <a:r>
                        <a:rPr sz="2000" b="1" dirty="0">
                          <a:latin typeface="Arial"/>
                          <a:cs typeface="Arial"/>
                        </a:rPr>
                        <a:t>maçonné</a:t>
                      </a:r>
                      <a:r>
                        <a:rPr sz="2000" b="1" spc="-25" dirty="0">
                          <a:latin typeface="Arial"/>
                          <a:cs typeface="Arial"/>
                        </a:rPr>
                        <a:t> </a:t>
                      </a:r>
                      <a:r>
                        <a:rPr sz="2000" b="1" dirty="0">
                          <a:latin typeface="Arial"/>
                          <a:cs typeface="Arial"/>
                        </a:rPr>
                        <a:t>et</a:t>
                      </a:r>
                      <a:r>
                        <a:rPr sz="2000" b="1" spc="-15" dirty="0">
                          <a:latin typeface="Arial"/>
                          <a:cs typeface="Arial"/>
                        </a:rPr>
                        <a:t> </a:t>
                      </a:r>
                      <a:r>
                        <a:rPr sz="2000" b="1" dirty="0" err="1">
                          <a:latin typeface="Arial"/>
                          <a:cs typeface="Arial"/>
                        </a:rPr>
                        <a:t>bassin</a:t>
                      </a:r>
                      <a:endParaRPr sz="2000" dirty="0">
                        <a:latin typeface="Arial"/>
                        <a:cs typeface="Arial"/>
                      </a:endParaRPr>
                    </a:p>
                    <a:p>
                      <a:pPr marR="61594" algn="r">
                        <a:lnSpc>
                          <a:spcPts val="1150"/>
                        </a:lnSpc>
                      </a:pPr>
                      <a:r>
                        <a:rPr sz="1000" dirty="0">
                          <a:latin typeface="Arial"/>
                          <a:cs typeface="Arial"/>
                        </a:rPr>
                        <a:t>Ingénieur</a:t>
                      </a:r>
                      <a:r>
                        <a:rPr sz="1000" spc="-55" dirty="0">
                          <a:latin typeface="Arial"/>
                          <a:cs typeface="Arial"/>
                        </a:rPr>
                        <a:t> </a:t>
                      </a:r>
                      <a:r>
                        <a:rPr sz="1000" dirty="0">
                          <a:latin typeface="Arial"/>
                          <a:cs typeface="Arial"/>
                        </a:rPr>
                        <a:t>Saintil</a:t>
                      </a:r>
                      <a:r>
                        <a:rPr sz="1000" spc="-60" dirty="0">
                          <a:latin typeface="Arial"/>
                          <a:cs typeface="Arial"/>
                        </a:rPr>
                        <a:t> </a:t>
                      </a:r>
                      <a:r>
                        <a:rPr sz="1000" spc="-10" dirty="0">
                          <a:latin typeface="Arial"/>
                          <a:cs typeface="Arial"/>
                        </a:rPr>
                        <a:t>CLOSSY</a:t>
                      </a:r>
                      <a:endParaRPr sz="1000" dirty="0">
                        <a:latin typeface="Arial"/>
                        <a:cs typeface="Arial"/>
                      </a:endParaRPr>
                    </a:p>
                    <a:p>
                      <a:pPr marL="1912620">
                        <a:lnSpc>
                          <a:spcPts val="1150"/>
                        </a:lnSpc>
                      </a:pPr>
                      <a:r>
                        <a:rPr sz="1000" i="1" dirty="0">
                          <a:latin typeface="Arial"/>
                          <a:cs typeface="Arial"/>
                        </a:rPr>
                        <a:t>3</a:t>
                      </a:r>
                      <a:r>
                        <a:rPr sz="1000" i="1" spc="-25" dirty="0">
                          <a:latin typeface="Arial"/>
                          <a:cs typeface="Arial"/>
                        </a:rPr>
                        <a:t> </a:t>
                      </a:r>
                      <a:r>
                        <a:rPr sz="1000" i="1" spc="-10" dirty="0">
                          <a:latin typeface="Arial"/>
                          <a:cs typeface="Arial"/>
                        </a:rPr>
                        <a:t>Propriétaires</a:t>
                      </a:r>
                      <a:r>
                        <a:rPr sz="1000" i="1" spc="-15" dirty="0">
                          <a:latin typeface="Arial"/>
                          <a:cs typeface="Arial"/>
                        </a:rPr>
                        <a:t> </a:t>
                      </a:r>
                      <a:r>
                        <a:rPr sz="1000" i="1" dirty="0">
                          <a:latin typeface="Arial"/>
                          <a:cs typeface="Arial"/>
                        </a:rPr>
                        <a:t>:</a:t>
                      </a:r>
                      <a:r>
                        <a:rPr sz="1000" i="1" spc="-25" dirty="0">
                          <a:latin typeface="Arial"/>
                          <a:cs typeface="Arial"/>
                        </a:rPr>
                        <a:t> </a:t>
                      </a:r>
                      <a:r>
                        <a:rPr sz="1000" i="1" dirty="0">
                          <a:latin typeface="Arial"/>
                          <a:cs typeface="Arial"/>
                        </a:rPr>
                        <a:t>Fréhel</a:t>
                      </a:r>
                      <a:r>
                        <a:rPr sz="1000" i="1" spc="-30" dirty="0">
                          <a:latin typeface="Arial"/>
                          <a:cs typeface="Arial"/>
                        </a:rPr>
                        <a:t> </a:t>
                      </a:r>
                      <a:r>
                        <a:rPr sz="1000" i="1" dirty="0">
                          <a:latin typeface="Arial"/>
                          <a:cs typeface="Arial"/>
                        </a:rPr>
                        <a:t>CLOSSY,</a:t>
                      </a:r>
                      <a:r>
                        <a:rPr sz="1000" i="1" spc="-25" dirty="0">
                          <a:latin typeface="Arial"/>
                          <a:cs typeface="Arial"/>
                        </a:rPr>
                        <a:t> </a:t>
                      </a:r>
                      <a:r>
                        <a:rPr sz="1000" i="1" dirty="0">
                          <a:latin typeface="Arial"/>
                          <a:cs typeface="Arial"/>
                        </a:rPr>
                        <a:t>Matilus</a:t>
                      </a:r>
                      <a:r>
                        <a:rPr sz="1000" i="1" spc="-20" dirty="0">
                          <a:latin typeface="Arial"/>
                          <a:cs typeface="Arial"/>
                        </a:rPr>
                        <a:t> </a:t>
                      </a:r>
                      <a:r>
                        <a:rPr sz="1000" i="1" dirty="0">
                          <a:latin typeface="Arial"/>
                          <a:cs typeface="Arial"/>
                        </a:rPr>
                        <a:t>MORIVAL,</a:t>
                      </a:r>
                      <a:r>
                        <a:rPr sz="1000" i="1" spc="-15" dirty="0">
                          <a:latin typeface="Arial"/>
                          <a:cs typeface="Arial"/>
                        </a:rPr>
                        <a:t> </a:t>
                      </a:r>
                      <a:r>
                        <a:rPr sz="1000" i="1" dirty="0">
                          <a:latin typeface="Arial"/>
                          <a:cs typeface="Arial"/>
                        </a:rPr>
                        <a:t>boss</a:t>
                      </a:r>
                      <a:r>
                        <a:rPr sz="1000" i="1" spc="-20" dirty="0">
                          <a:latin typeface="Arial"/>
                          <a:cs typeface="Arial"/>
                        </a:rPr>
                        <a:t> </a:t>
                      </a:r>
                      <a:r>
                        <a:rPr sz="1000" i="1" spc="-10" dirty="0">
                          <a:latin typeface="Arial"/>
                          <a:cs typeface="Arial"/>
                        </a:rPr>
                        <a:t>Bernadotte</a:t>
                      </a:r>
                      <a:endParaRPr sz="1000" dirty="0">
                        <a:latin typeface="Arial"/>
                        <a:cs typeface="Arial"/>
                      </a:endParaRPr>
                    </a:p>
                    <a:p>
                      <a:pPr marL="67945" marR="3503929">
                        <a:lnSpc>
                          <a:spcPts val="1270"/>
                        </a:lnSpc>
                        <a:spcBef>
                          <a:spcPts val="55"/>
                        </a:spcBef>
                      </a:pPr>
                      <a:r>
                        <a:rPr sz="1100" dirty="0">
                          <a:latin typeface="Arial"/>
                          <a:cs typeface="Arial"/>
                        </a:rPr>
                        <a:t>Date</a:t>
                      </a:r>
                      <a:r>
                        <a:rPr sz="1100" spc="-15" dirty="0">
                          <a:latin typeface="Arial"/>
                          <a:cs typeface="Arial"/>
                        </a:rPr>
                        <a:t> </a:t>
                      </a:r>
                      <a:r>
                        <a:rPr sz="1100" dirty="0">
                          <a:latin typeface="Arial"/>
                          <a:cs typeface="Arial"/>
                        </a:rPr>
                        <a:t>début</a:t>
                      </a:r>
                      <a:r>
                        <a:rPr sz="1100" spc="-20"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chantier</a:t>
                      </a:r>
                      <a:r>
                        <a:rPr sz="1100" spc="-20" dirty="0">
                          <a:latin typeface="Arial"/>
                          <a:cs typeface="Arial"/>
                        </a:rPr>
                        <a:t> </a:t>
                      </a:r>
                      <a:r>
                        <a:rPr sz="1100" dirty="0">
                          <a:latin typeface="Arial"/>
                          <a:cs typeface="Arial"/>
                        </a:rPr>
                        <a:t>:</a:t>
                      </a:r>
                      <a:r>
                        <a:rPr sz="1100" spc="-30" dirty="0">
                          <a:latin typeface="Arial"/>
                          <a:cs typeface="Arial"/>
                        </a:rPr>
                        <a:t> </a:t>
                      </a:r>
                      <a:r>
                        <a:rPr sz="1100" dirty="0">
                          <a:latin typeface="Arial"/>
                          <a:cs typeface="Arial"/>
                        </a:rPr>
                        <a:t>Février</a:t>
                      </a:r>
                      <a:r>
                        <a:rPr sz="1100" spc="-10" dirty="0">
                          <a:latin typeface="Arial"/>
                          <a:cs typeface="Arial"/>
                        </a:rPr>
                        <a:t> </a:t>
                      </a:r>
                      <a:r>
                        <a:rPr sz="1100" spc="-20" dirty="0">
                          <a:latin typeface="Arial"/>
                          <a:cs typeface="Arial"/>
                        </a:rPr>
                        <a:t>2014 </a:t>
                      </a:r>
                      <a:r>
                        <a:rPr sz="1100" dirty="0">
                          <a:latin typeface="Arial"/>
                          <a:cs typeface="Arial"/>
                        </a:rPr>
                        <a:t>Date</a:t>
                      </a:r>
                      <a:r>
                        <a:rPr sz="1100" spc="-10"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fin</a:t>
                      </a:r>
                      <a:r>
                        <a:rPr sz="1100" spc="-10"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chantier</a:t>
                      </a:r>
                      <a:r>
                        <a:rPr sz="1100" spc="-10" dirty="0">
                          <a:latin typeface="Arial"/>
                          <a:cs typeface="Arial"/>
                        </a:rPr>
                        <a:t> </a:t>
                      </a:r>
                      <a:r>
                        <a:rPr sz="1100" dirty="0">
                          <a:latin typeface="Arial"/>
                          <a:cs typeface="Arial"/>
                        </a:rPr>
                        <a:t>:</a:t>
                      </a:r>
                      <a:r>
                        <a:rPr sz="1100" spc="-20" dirty="0">
                          <a:latin typeface="Arial"/>
                          <a:cs typeface="Arial"/>
                        </a:rPr>
                        <a:t> </a:t>
                      </a:r>
                      <a:r>
                        <a:rPr sz="1100" dirty="0">
                          <a:latin typeface="Arial"/>
                          <a:cs typeface="Arial"/>
                        </a:rPr>
                        <a:t>Mars</a:t>
                      </a:r>
                      <a:r>
                        <a:rPr sz="1100" spc="-15" dirty="0">
                          <a:latin typeface="Arial"/>
                          <a:cs typeface="Arial"/>
                        </a:rPr>
                        <a:t> </a:t>
                      </a:r>
                      <a:r>
                        <a:rPr sz="1100" spc="-20" dirty="0">
                          <a:latin typeface="Arial"/>
                          <a:cs typeface="Arial"/>
                        </a:rPr>
                        <a:t>2014</a:t>
                      </a:r>
                      <a:endParaRPr sz="1100" dirty="0">
                        <a:latin typeface="Arial"/>
                        <a:cs typeface="Arial"/>
                      </a:endParaRPr>
                    </a:p>
                    <a:p>
                      <a:pPr marL="67945">
                        <a:lnSpc>
                          <a:spcPts val="1090"/>
                        </a:lnSpc>
                      </a:pPr>
                      <a:r>
                        <a:rPr sz="1000" dirty="0">
                          <a:latin typeface="Arial"/>
                          <a:cs typeface="Arial"/>
                        </a:rPr>
                        <a:t>N</a:t>
                      </a:r>
                      <a:r>
                        <a:rPr sz="1000" spc="-25" dirty="0">
                          <a:latin typeface="Arial"/>
                          <a:cs typeface="Arial"/>
                        </a:rPr>
                        <a:t> </a:t>
                      </a:r>
                      <a:r>
                        <a:rPr sz="1000" dirty="0">
                          <a:latin typeface="Arial"/>
                          <a:cs typeface="Arial"/>
                        </a:rPr>
                        <a:t>18°</a:t>
                      </a:r>
                      <a:r>
                        <a:rPr sz="1000" spc="-10" dirty="0">
                          <a:latin typeface="Arial"/>
                          <a:cs typeface="Arial"/>
                        </a:rPr>
                        <a:t> 24,771</a:t>
                      </a:r>
                      <a:endParaRPr sz="1000" dirty="0">
                        <a:latin typeface="Arial"/>
                        <a:cs typeface="Arial"/>
                      </a:endParaRPr>
                    </a:p>
                    <a:p>
                      <a:pPr marL="67945">
                        <a:lnSpc>
                          <a:spcPts val="1150"/>
                        </a:lnSpc>
                      </a:pPr>
                      <a:r>
                        <a:rPr sz="1000" dirty="0">
                          <a:latin typeface="Arial"/>
                          <a:cs typeface="Arial"/>
                        </a:rPr>
                        <a:t>W</a:t>
                      </a:r>
                      <a:r>
                        <a:rPr sz="1000" spc="-20" dirty="0">
                          <a:latin typeface="Arial"/>
                          <a:cs typeface="Arial"/>
                        </a:rPr>
                        <a:t> </a:t>
                      </a:r>
                      <a:r>
                        <a:rPr sz="1000" dirty="0">
                          <a:latin typeface="Arial"/>
                          <a:cs typeface="Arial"/>
                        </a:rPr>
                        <a:t>73°</a:t>
                      </a:r>
                      <a:r>
                        <a:rPr sz="1000" spc="-15" dirty="0">
                          <a:latin typeface="Arial"/>
                          <a:cs typeface="Arial"/>
                        </a:rPr>
                        <a:t> </a:t>
                      </a:r>
                      <a:r>
                        <a:rPr sz="1000" spc="-10" dirty="0">
                          <a:latin typeface="Arial"/>
                          <a:cs typeface="Arial"/>
                        </a:rPr>
                        <a:t>14,246</a:t>
                      </a:r>
                      <a:endParaRPr sz="1000" dirty="0">
                        <a:latin typeface="Arial"/>
                        <a:cs typeface="Arial"/>
                      </a:endParaRPr>
                    </a:p>
                    <a:p>
                      <a:pPr marL="67945">
                        <a:lnSpc>
                          <a:spcPts val="1115"/>
                        </a:lnSpc>
                      </a:pPr>
                      <a:r>
                        <a:rPr sz="1000" dirty="0">
                          <a:latin typeface="Arial"/>
                          <a:cs typeface="Arial"/>
                        </a:rPr>
                        <a:t>Alt.</a:t>
                      </a:r>
                      <a:r>
                        <a:rPr sz="1000" spc="-25" dirty="0">
                          <a:latin typeface="Arial"/>
                          <a:cs typeface="Arial"/>
                        </a:rPr>
                        <a:t> </a:t>
                      </a:r>
                      <a:r>
                        <a:rPr sz="1000" spc="-20" dirty="0">
                          <a:latin typeface="Arial"/>
                          <a:cs typeface="Arial"/>
                        </a:rPr>
                        <a:t>939m</a:t>
                      </a:r>
                      <a:endParaRPr sz="10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1474844">
                <a:tc>
                  <a:txBody>
                    <a:bodyPr/>
                    <a:lstStyle/>
                    <a:p>
                      <a:pPr marL="67945" marR="3046095">
                        <a:lnSpc>
                          <a:spcPct val="96000"/>
                        </a:lnSpc>
                        <a:spcBef>
                          <a:spcPts val="5"/>
                        </a:spcBef>
                      </a:pPr>
                      <a:r>
                        <a:rPr sz="1100" u="sng" dirty="0">
                          <a:uFill>
                            <a:solidFill>
                              <a:srgbClr val="000000"/>
                            </a:solidFill>
                          </a:uFill>
                          <a:latin typeface="Arial"/>
                          <a:cs typeface="Arial"/>
                        </a:rPr>
                        <a:t>Seuil</a:t>
                      </a:r>
                      <a:r>
                        <a:rPr sz="1100" u="sng" spc="-25" dirty="0">
                          <a:uFill>
                            <a:solidFill>
                              <a:srgbClr val="000000"/>
                            </a:solidFill>
                          </a:uFill>
                          <a:latin typeface="Arial"/>
                          <a:cs typeface="Arial"/>
                        </a:rPr>
                        <a:t> </a:t>
                      </a:r>
                      <a:r>
                        <a:rPr sz="1100" u="sng" spc="-10" dirty="0">
                          <a:uFill>
                            <a:solidFill>
                              <a:srgbClr val="000000"/>
                            </a:solidFill>
                          </a:uFill>
                          <a:latin typeface="Arial"/>
                          <a:cs typeface="Arial"/>
                        </a:rPr>
                        <a:t>maçonné</a:t>
                      </a:r>
                      <a:r>
                        <a:rPr sz="1100" spc="-10" dirty="0">
                          <a:latin typeface="Arial"/>
                          <a:cs typeface="Arial"/>
                        </a:rPr>
                        <a:t> </a:t>
                      </a:r>
                      <a:r>
                        <a:rPr sz="1100" dirty="0">
                          <a:latin typeface="Arial"/>
                          <a:cs typeface="Arial"/>
                        </a:rPr>
                        <a:t>Longueur</a:t>
                      </a:r>
                      <a:r>
                        <a:rPr sz="1100" spc="-25" dirty="0">
                          <a:latin typeface="Arial"/>
                          <a:cs typeface="Arial"/>
                        </a:rPr>
                        <a:t> </a:t>
                      </a:r>
                      <a:r>
                        <a:rPr sz="1100" dirty="0">
                          <a:latin typeface="Arial"/>
                          <a:cs typeface="Arial"/>
                        </a:rPr>
                        <a:t>:</a:t>
                      </a:r>
                      <a:r>
                        <a:rPr sz="1100" spc="-5" dirty="0">
                          <a:latin typeface="Arial"/>
                          <a:cs typeface="Arial"/>
                        </a:rPr>
                        <a:t> </a:t>
                      </a:r>
                      <a:r>
                        <a:rPr sz="1100" spc="-10" dirty="0">
                          <a:latin typeface="Arial"/>
                          <a:cs typeface="Arial"/>
                        </a:rPr>
                        <a:t>13,25m </a:t>
                      </a:r>
                      <a:r>
                        <a:rPr sz="1100" dirty="0">
                          <a:latin typeface="Arial"/>
                          <a:cs typeface="Arial"/>
                        </a:rPr>
                        <a:t>Largeur</a:t>
                      </a:r>
                      <a:r>
                        <a:rPr sz="1100" spc="-15" dirty="0">
                          <a:latin typeface="Arial"/>
                          <a:cs typeface="Arial"/>
                        </a:rPr>
                        <a:t> </a:t>
                      </a:r>
                      <a:r>
                        <a:rPr sz="1100" dirty="0">
                          <a:latin typeface="Arial"/>
                          <a:cs typeface="Arial"/>
                        </a:rPr>
                        <a:t>:</a:t>
                      </a:r>
                      <a:r>
                        <a:rPr sz="1100" spc="-15" dirty="0">
                          <a:latin typeface="Arial"/>
                          <a:cs typeface="Arial"/>
                        </a:rPr>
                        <a:t> </a:t>
                      </a:r>
                      <a:r>
                        <a:rPr sz="1100" spc="-20" dirty="0">
                          <a:latin typeface="Arial"/>
                          <a:cs typeface="Arial"/>
                        </a:rPr>
                        <a:t>0m60</a:t>
                      </a:r>
                      <a:endParaRPr sz="1100">
                        <a:latin typeface="Arial"/>
                        <a:cs typeface="Arial"/>
                      </a:endParaRPr>
                    </a:p>
                    <a:p>
                      <a:pPr marL="67945">
                        <a:lnSpc>
                          <a:spcPts val="1230"/>
                        </a:lnSpc>
                      </a:pPr>
                      <a:r>
                        <a:rPr sz="1100" dirty="0">
                          <a:latin typeface="Arial"/>
                          <a:cs typeface="Arial"/>
                        </a:rPr>
                        <a:t>Hauteur</a:t>
                      </a:r>
                      <a:r>
                        <a:rPr sz="1100" spc="-15" dirty="0">
                          <a:latin typeface="Arial"/>
                          <a:cs typeface="Arial"/>
                        </a:rPr>
                        <a:t> </a:t>
                      </a:r>
                      <a:r>
                        <a:rPr sz="1100" dirty="0">
                          <a:latin typeface="Arial"/>
                          <a:cs typeface="Arial"/>
                        </a:rPr>
                        <a:t>au</a:t>
                      </a:r>
                      <a:r>
                        <a:rPr sz="1100" spc="-25" dirty="0">
                          <a:latin typeface="Arial"/>
                          <a:cs typeface="Arial"/>
                        </a:rPr>
                        <a:t> </a:t>
                      </a:r>
                      <a:r>
                        <a:rPr sz="1100" dirty="0">
                          <a:latin typeface="Arial"/>
                          <a:cs typeface="Arial"/>
                        </a:rPr>
                        <a:t>déversoir</a:t>
                      </a:r>
                      <a:r>
                        <a:rPr sz="1100" spc="-10" dirty="0">
                          <a:latin typeface="Arial"/>
                          <a:cs typeface="Arial"/>
                        </a:rPr>
                        <a:t> </a:t>
                      </a:r>
                      <a:r>
                        <a:rPr sz="1100" dirty="0">
                          <a:latin typeface="Arial"/>
                          <a:cs typeface="Arial"/>
                        </a:rPr>
                        <a:t>en</a:t>
                      </a:r>
                      <a:r>
                        <a:rPr sz="1100" spc="-35" dirty="0">
                          <a:latin typeface="Arial"/>
                          <a:cs typeface="Arial"/>
                        </a:rPr>
                        <a:t> </a:t>
                      </a:r>
                      <a:r>
                        <a:rPr sz="1100" dirty="0">
                          <a:latin typeface="Arial"/>
                          <a:cs typeface="Arial"/>
                        </a:rPr>
                        <a:t>amont</a:t>
                      </a:r>
                      <a:r>
                        <a:rPr sz="1100" spc="-20" dirty="0">
                          <a:latin typeface="Arial"/>
                          <a:cs typeface="Arial"/>
                        </a:rPr>
                        <a:t> </a:t>
                      </a:r>
                      <a:r>
                        <a:rPr sz="1100" dirty="0">
                          <a:latin typeface="Arial"/>
                          <a:cs typeface="Arial"/>
                        </a:rPr>
                        <a:t>:</a:t>
                      </a:r>
                      <a:r>
                        <a:rPr sz="1100" spc="-20" dirty="0">
                          <a:latin typeface="Arial"/>
                          <a:cs typeface="Arial"/>
                        </a:rPr>
                        <a:t> </a:t>
                      </a:r>
                      <a:r>
                        <a:rPr sz="1100" dirty="0">
                          <a:latin typeface="Arial"/>
                          <a:cs typeface="Arial"/>
                        </a:rPr>
                        <a:t>2,20m</a:t>
                      </a:r>
                      <a:r>
                        <a:rPr sz="1100" spc="-20"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en</a:t>
                      </a:r>
                      <a:r>
                        <a:rPr sz="1100" spc="-15" dirty="0">
                          <a:latin typeface="Arial"/>
                          <a:cs typeface="Arial"/>
                        </a:rPr>
                        <a:t> </a:t>
                      </a:r>
                      <a:r>
                        <a:rPr sz="1100" dirty="0">
                          <a:latin typeface="Arial"/>
                          <a:cs typeface="Arial"/>
                        </a:rPr>
                        <a:t>aval</a:t>
                      </a:r>
                      <a:r>
                        <a:rPr sz="1100" spc="-25" dirty="0">
                          <a:latin typeface="Arial"/>
                          <a:cs typeface="Arial"/>
                        </a:rPr>
                        <a:t> </a:t>
                      </a:r>
                      <a:r>
                        <a:rPr sz="1100" dirty="0">
                          <a:latin typeface="Arial"/>
                          <a:cs typeface="Arial"/>
                        </a:rPr>
                        <a:t>:</a:t>
                      </a:r>
                      <a:r>
                        <a:rPr sz="1100" spc="-15" dirty="0">
                          <a:latin typeface="Arial"/>
                          <a:cs typeface="Arial"/>
                        </a:rPr>
                        <a:t> </a:t>
                      </a:r>
                      <a:r>
                        <a:rPr sz="1100" spc="-10" dirty="0">
                          <a:latin typeface="Arial"/>
                          <a:cs typeface="Arial"/>
                        </a:rPr>
                        <a:t>1,85m</a:t>
                      </a:r>
                      <a:endParaRPr sz="1100">
                        <a:latin typeface="Arial"/>
                        <a:cs typeface="Arial"/>
                      </a:endParaRPr>
                    </a:p>
                    <a:p>
                      <a:pPr marL="67945" marR="719455">
                        <a:lnSpc>
                          <a:spcPts val="1150"/>
                        </a:lnSpc>
                        <a:spcBef>
                          <a:spcPts val="55"/>
                        </a:spcBef>
                      </a:pPr>
                      <a:r>
                        <a:rPr sz="1000" b="1" dirty="0">
                          <a:latin typeface="Arial"/>
                          <a:cs typeface="Arial"/>
                        </a:rPr>
                        <a:t>Capacité</a:t>
                      </a:r>
                      <a:r>
                        <a:rPr sz="1000" b="1" spc="-10" dirty="0">
                          <a:latin typeface="Arial"/>
                          <a:cs typeface="Arial"/>
                        </a:rPr>
                        <a:t> </a:t>
                      </a:r>
                      <a:r>
                        <a:rPr sz="1000" b="1" dirty="0">
                          <a:latin typeface="Arial"/>
                          <a:cs typeface="Arial"/>
                        </a:rPr>
                        <a:t>de</a:t>
                      </a:r>
                      <a:r>
                        <a:rPr sz="1000" b="1" spc="-25" dirty="0">
                          <a:latin typeface="Arial"/>
                          <a:cs typeface="Arial"/>
                        </a:rPr>
                        <a:t> </a:t>
                      </a:r>
                      <a:r>
                        <a:rPr sz="1000" b="1" dirty="0">
                          <a:latin typeface="Arial"/>
                          <a:cs typeface="Arial"/>
                        </a:rPr>
                        <a:t>stockage</a:t>
                      </a:r>
                      <a:r>
                        <a:rPr sz="1000" b="1" spc="-10" dirty="0">
                          <a:latin typeface="Arial"/>
                          <a:cs typeface="Arial"/>
                        </a:rPr>
                        <a:t> amont/épisode</a:t>
                      </a:r>
                      <a:r>
                        <a:rPr sz="1000" b="1" spc="-25" dirty="0">
                          <a:latin typeface="Arial"/>
                          <a:cs typeface="Arial"/>
                        </a:rPr>
                        <a:t> </a:t>
                      </a:r>
                      <a:r>
                        <a:rPr sz="1000" b="1" dirty="0">
                          <a:latin typeface="Arial"/>
                          <a:cs typeface="Arial"/>
                        </a:rPr>
                        <a:t>pluvieux :</a:t>
                      </a:r>
                      <a:r>
                        <a:rPr sz="1000" b="1" spc="-20" dirty="0">
                          <a:latin typeface="Arial"/>
                          <a:cs typeface="Arial"/>
                        </a:rPr>
                        <a:t> </a:t>
                      </a:r>
                      <a:r>
                        <a:rPr sz="1000" b="1" dirty="0">
                          <a:latin typeface="Arial"/>
                          <a:cs typeface="Arial"/>
                        </a:rPr>
                        <a:t>915</a:t>
                      </a:r>
                      <a:r>
                        <a:rPr sz="1000" b="1" spc="-15" dirty="0">
                          <a:latin typeface="Arial"/>
                          <a:cs typeface="Arial"/>
                        </a:rPr>
                        <a:t> </a:t>
                      </a:r>
                      <a:r>
                        <a:rPr sz="1000" b="1" dirty="0">
                          <a:latin typeface="Arial"/>
                          <a:cs typeface="Arial"/>
                        </a:rPr>
                        <a:t>m3</a:t>
                      </a:r>
                      <a:r>
                        <a:rPr sz="1000" b="1" spc="-25" dirty="0">
                          <a:latin typeface="Arial"/>
                          <a:cs typeface="Arial"/>
                        </a:rPr>
                        <a:t> </a:t>
                      </a:r>
                      <a:r>
                        <a:rPr sz="1000" spc="-25" dirty="0">
                          <a:latin typeface="Arial"/>
                          <a:cs typeface="Arial"/>
                        </a:rPr>
                        <a:t>ou </a:t>
                      </a:r>
                      <a:r>
                        <a:rPr sz="1000" dirty="0">
                          <a:latin typeface="Arial"/>
                          <a:cs typeface="Arial"/>
                        </a:rPr>
                        <a:t>242</a:t>
                      </a:r>
                      <a:r>
                        <a:rPr sz="1000" spc="-20" dirty="0">
                          <a:latin typeface="Arial"/>
                          <a:cs typeface="Arial"/>
                        </a:rPr>
                        <a:t> </a:t>
                      </a:r>
                      <a:r>
                        <a:rPr sz="1000" dirty="0">
                          <a:latin typeface="Arial"/>
                          <a:cs typeface="Arial"/>
                        </a:rPr>
                        <a:t>063</a:t>
                      </a:r>
                      <a:r>
                        <a:rPr sz="1000" spc="-10" dirty="0">
                          <a:latin typeface="Arial"/>
                          <a:cs typeface="Arial"/>
                        </a:rPr>
                        <a:t> </a:t>
                      </a:r>
                      <a:r>
                        <a:rPr sz="1000" dirty="0">
                          <a:latin typeface="Arial"/>
                          <a:cs typeface="Arial"/>
                        </a:rPr>
                        <a:t>gal</a:t>
                      </a:r>
                      <a:r>
                        <a:rPr sz="1000" spc="-35" dirty="0">
                          <a:latin typeface="Arial"/>
                          <a:cs typeface="Arial"/>
                        </a:rPr>
                        <a:t> </a:t>
                      </a:r>
                      <a:r>
                        <a:rPr sz="1000" dirty="0">
                          <a:latin typeface="Arial"/>
                          <a:cs typeface="Arial"/>
                        </a:rPr>
                        <a:t>ou</a:t>
                      </a:r>
                      <a:r>
                        <a:rPr sz="1000" spc="-15" dirty="0">
                          <a:latin typeface="Arial"/>
                          <a:cs typeface="Arial"/>
                        </a:rPr>
                        <a:t> </a:t>
                      </a:r>
                      <a:r>
                        <a:rPr sz="1000" dirty="0">
                          <a:latin typeface="Arial"/>
                          <a:cs typeface="Arial"/>
                        </a:rPr>
                        <a:t>4039</a:t>
                      </a:r>
                      <a:r>
                        <a:rPr sz="1000" spc="-20" dirty="0">
                          <a:latin typeface="Arial"/>
                          <a:cs typeface="Arial"/>
                        </a:rPr>
                        <a:t> </a:t>
                      </a:r>
                      <a:r>
                        <a:rPr sz="1000" spc="-10" dirty="0">
                          <a:latin typeface="Arial"/>
                          <a:cs typeface="Arial"/>
                        </a:rPr>
                        <a:t>drums</a:t>
                      </a:r>
                      <a:endParaRPr sz="1000">
                        <a:latin typeface="Arial"/>
                        <a:cs typeface="Arial"/>
                      </a:endParaRPr>
                    </a:p>
                    <a:p>
                      <a:pPr marL="67945">
                        <a:lnSpc>
                          <a:spcPts val="1240"/>
                        </a:lnSpc>
                      </a:pPr>
                      <a:r>
                        <a:rPr sz="1100" dirty="0">
                          <a:latin typeface="Arial"/>
                          <a:cs typeface="Arial"/>
                        </a:rPr>
                        <a:t>+</a:t>
                      </a:r>
                      <a:r>
                        <a:rPr sz="1100" spc="-15" dirty="0">
                          <a:latin typeface="Arial"/>
                          <a:cs typeface="Arial"/>
                        </a:rPr>
                        <a:t> </a:t>
                      </a:r>
                      <a:r>
                        <a:rPr sz="1100" u="sng" dirty="0">
                          <a:uFill>
                            <a:solidFill>
                              <a:srgbClr val="000000"/>
                            </a:solidFill>
                          </a:uFill>
                          <a:latin typeface="Arial"/>
                          <a:cs typeface="Arial"/>
                        </a:rPr>
                        <a:t>Glacis</a:t>
                      </a:r>
                      <a:r>
                        <a:rPr sz="1100" dirty="0">
                          <a:latin typeface="Arial"/>
                          <a:cs typeface="Arial"/>
                        </a:rPr>
                        <a:t> :</a:t>
                      </a:r>
                      <a:r>
                        <a:rPr sz="1100" spc="-10" dirty="0">
                          <a:latin typeface="Arial"/>
                          <a:cs typeface="Arial"/>
                        </a:rPr>
                        <a:t> </a:t>
                      </a:r>
                      <a:r>
                        <a:rPr sz="1100" dirty="0">
                          <a:latin typeface="Arial"/>
                          <a:cs typeface="Arial"/>
                        </a:rPr>
                        <a:t>S</a:t>
                      </a:r>
                      <a:r>
                        <a:rPr sz="1100" spc="-15" dirty="0">
                          <a:latin typeface="Arial"/>
                          <a:cs typeface="Arial"/>
                        </a:rPr>
                        <a:t> </a:t>
                      </a:r>
                      <a:r>
                        <a:rPr sz="1100" dirty="0">
                          <a:latin typeface="Arial"/>
                          <a:cs typeface="Arial"/>
                        </a:rPr>
                        <a:t>= 35</a:t>
                      </a:r>
                      <a:r>
                        <a:rPr sz="1100" spc="-15" dirty="0">
                          <a:latin typeface="Arial"/>
                          <a:cs typeface="Arial"/>
                        </a:rPr>
                        <a:t> </a:t>
                      </a:r>
                      <a:r>
                        <a:rPr sz="1100" spc="-25" dirty="0">
                          <a:latin typeface="Arial"/>
                          <a:cs typeface="Arial"/>
                        </a:rPr>
                        <a:t>m2.</a:t>
                      </a:r>
                      <a:endParaRPr sz="1100">
                        <a:latin typeface="Arial"/>
                        <a:cs typeface="Arial"/>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245"/>
                        </a:lnSpc>
                      </a:pPr>
                      <a:r>
                        <a:rPr sz="1100" u="sng" dirty="0">
                          <a:uFill>
                            <a:solidFill>
                              <a:srgbClr val="000000"/>
                            </a:solidFill>
                          </a:uFill>
                          <a:latin typeface="Arial"/>
                          <a:cs typeface="Arial"/>
                        </a:rPr>
                        <a:t>Bassin</a:t>
                      </a:r>
                      <a:r>
                        <a:rPr sz="1100" u="sng" spc="-20" dirty="0">
                          <a:uFill>
                            <a:solidFill>
                              <a:srgbClr val="000000"/>
                            </a:solidFill>
                          </a:uFill>
                          <a:latin typeface="Arial"/>
                          <a:cs typeface="Arial"/>
                        </a:rPr>
                        <a:t> </a:t>
                      </a:r>
                      <a:r>
                        <a:rPr sz="1100" u="sng" dirty="0">
                          <a:uFill>
                            <a:solidFill>
                              <a:srgbClr val="000000"/>
                            </a:solidFill>
                          </a:uFill>
                          <a:latin typeface="Arial"/>
                          <a:cs typeface="Arial"/>
                        </a:rPr>
                        <a:t>en</a:t>
                      </a:r>
                      <a:r>
                        <a:rPr sz="1100" u="sng" spc="-15" dirty="0">
                          <a:uFill>
                            <a:solidFill>
                              <a:srgbClr val="000000"/>
                            </a:solidFill>
                          </a:uFill>
                          <a:latin typeface="Arial"/>
                          <a:cs typeface="Arial"/>
                        </a:rPr>
                        <a:t> </a:t>
                      </a:r>
                      <a:r>
                        <a:rPr sz="1100" u="sng" spc="-20" dirty="0">
                          <a:uFill>
                            <a:solidFill>
                              <a:srgbClr val="000000"/>
                            </a:solidFill>
                          </a:uFill>
                          <a:latin typeface="Arial"/>
                          <a:cs typeface="Arial"/>
                        </a:rPr>
                        <a:t>aval</a:t>
                      </a:r>
                      <a:endParaRPr sz="1100">
                        <a:latin typeface="Arial"/>
                        <a:cs typeface="Arial"/>
                      </a:endParaRPr>
                    </a:p>
                    <a:p>
                      <a:pPr marL="67945" marR="145415">
                        <a:lnSpc>
                          <a:spcPct val="95900"/>
                        </a:lnSpc>
                        <a:spcBef>
                          <a:spcPts val="25"/>
                        </a:spcBef>
                      </a:pPr>
                      <a:r>
                        <a:rPr sz="1100" dirty="0">
                          <a:latin typeface="Arial"/>
                          <a:cs typeface="Arial"/>
                        </a:rPr>
                        <a:t>L</a:t>
                      </a:r>
                      <a:r>
                        <a:rPr sz="1100" spc="-10" dirty="0">
                          <a:latin typeface="Arial"/>
                          <a:cs typeface="Arial"/>
                        </a:rPr>
                        <a:t> </a:t>
                      </a:r>
                      <a:r>
                        <a:rPr sz="1100" dirty="0">
                          <a:latin typeface="Arial"/>
                          <a:cs typeface="Arial"/>
                        </a:rPr>
                        <a:t>x</a:t>
                      </a:r>
                      <a:r>
                        <a:rPr sz="1100" spc="-5" dirty="0">
                          <a:latin typeface="Arial"/>
                          <a:cs typeface="Arial"/>
                        </a:rPr>
                        <a:t> </a:t>
                      </a:r>
                      <a:r>
                        <a:rPr sz="1100" dirty="0">
                          <a:latin typeface="Arial"/>
                          <a:cs typeface="Arial"/>
                        </a:rPr>
                        <a:t>l</a:t>
                      </a:r>
                      <a:r>
                        <a:rPr sz="1100" spc="-20" dirty="0">
                          <a:latin typeface="Arial"/>
                          <a:cs typeface="Arial"/>
                        </a:rPr>
                        <a:t> </a:t>
                      </a:r>
                      <a:r>
                        <a:rPr sz="1100" dirty="0">
                          <a:latin typeface="Arial"/>
                          <a:cs typeface="Arial"/>
                        </a:rPr>
                        <a:t>=</a:t>
                      </a:r>
                      <a:r>
                        <a:rPr sz="1100" spc="-5" dirty="0">
                          <a:latin typeface="Arial"/>
                          <a:cs typeface="Arial"/>
                        </a:rPr>
                        <a:t> </a:t>
                      </a:r>
                      <a:r>
                        <a:rPr sz="1100" dirty="0">
                          <a:latin typeface="Arial"/>
                          <a:cs typeface="Arial"/>
                        </a:rPr>
                        <a:t>7,95m</a:t>
                      </a:r>
                      <a:r>
                        <a:rPr sz="1100" spc="5" dirty="0">
                          <a:latin typeface="Arial"/>
                          <a:cs typeface="Arial"/>
                        </a:rPr>
                        <a:t> </a:t>
                      </a:r>
                      <a:r>
                        <a:rPr sz="1100" dirty="0">
                          <a:latin typeface="Arial"/>
                          <a:cs typeface="Arial"/>
                        </a:rPr>
                        <a:t>x</a:t>
                      </a:r>
                      <a:r>
                        <a:rPr sz="1100" spc="-20" dirty="0">
                          <a:latin typeface="Arial"/>
                          <a:cs typeface="Arial"/>
                        </a:rPr>
                        <a:t> </a:t>
                      </a:r>
                      <a:r>
                        <a:rPr sz="1100" dirty="0">
                          <a:latin typeface="Arial"/>
                          <a:cs typeface="Arial"/>
                        </a:rPr>
                        <a:t>4,97</a:t>
                      </a:r>
                      <a:r>
                        <a:rPr sz="1100" spc="-25" dirty="0">
                          <a:latin typeface="Arial"/>
                          <a:cs typeface="Arial"/>
                        </a:rPr>
                        <a:t> </a:t>
                      </a:r>
                      <a:r>
                        <a:rPr sz="1100" spc="-50" dirty="0">
                          <a:latin typeface="Arial"/>
                          <a:cs typeface="Arial"/>
                        </a:rPr>
                        <a:t>m </a:t>
                      </a:r>
                      <a:r>
                        <a:rPr sz="1100" dirty="0">
                          <a:latin typeface="Arial"/>
                          <a:cs typeface="Arial"/>
                        </a:rPr>
                        <a:t>Hauteur</a:t>
                      </a:r>
                      <a:r>
                        <a:rPr sz="1100" spc="-20" dirty="0">
                          <a:latin typeface="Arial"/>
                          <a:cs typeface="Arial"/>
                        </a:rPr>
                        <a:t> </a:t>
                      </a:r>
                      <a:r>
                        <a:rPr sz="1100" dirty="0">
                          <a:latin typeface="Arial"/>
                          <a:cs typeface="Arial"/>
                        </a:rPr>
                        <a:t>:</a:t>
                      </a:r>
                      <a:r>
                        <a:rPr sz="1100" spc="-5" dirty="0">
                          <a:latin typeface="Arial"/>
                          <a:cs typeface="Arial"/>
                        </a:rPr>
                        <a:t> </a:t>
                      </a:r>
                      <a:r>
                        <a:rPr sz="1100" spc="-10" dirty="0">
                          <a:latin typeface="Arial"/>
                          <a:cs typeface="Arial"/>
                        </a:rPr>
                        <a:t>2,30m </a:t>
                      </a:r>
                      <a:r>
                        <a:rPr sz="1100" b="1" dirty="0">
                          <a:latin typeface="Arial"/>
                          <a:cs typeface="Arial"/>
                        </a:rPr>
                        <a:t>Volume</a:t>
                      </a:r>
                      <a:r>
                        <a:rPr sz="1100" b="1" spc="-15" dirty="0">
                          <a:latin typeface="Arial"/>
                          <a:cs typeface="Arial"/>
                        </a:rPr>
                        <a:t> </a:t>
                      </a:r>
                      <a:r>
                        <a:rPr sz="1100" b="1" dirty="0">
                          <a:latin typeface="Arial"/>
                          <a:cs typeface="Arial"/>
                        </a:rPr>
                        <a:t>:</a:t>
                      </a:r>
                      <a:r>
                        <a:rPr sz="1100" b="1" spc="-5" dirty="0">
                          <a:latin typeface="Arial"/>
                          <a:cs typeface="Arial"/>
                        </a:rPr>
                        <a:t> </a:t>
                      </a:r>
                      <a:r>
                        <a:rPr sz="1100" b="1" dirty="0">
                          <a:latin typeface="Arial"/>
                          <a:cs typeface="Arial"/>
                        </a:rPr>
                        <a:t>91</a:t>
                      </a:r>
                      <a:r>
                        <a:rPr sz="1100" b="1" spc="-15" dirty="0">
                          <a:latin typeface="Arial"/>
                          <a:cs typeface="Arial"/>
                        </a:rPr>
                        <a:t> </a:t>
                      </a:r>
                      <a:r>
                        <a:rPr sz="1100" b="1" spc="-25" dirty="0">
                          <a:latin typeface="Arial"/>
                          <a:cs typeface="Arial"/>
                        </a:rPr>
                        <a:t>m3</a:t>
                      </a:r>
                      <a:endParaRPr sz="1100">
                        <a:latin typeface="Arial"/>
                        <a:cs typeface="Arial"/>
                      </a:endParaRPr>
                    </a:p>
                    <a:p>
                      <a:pPr marL="67945">
                        <a:lnSpc>
                          <a:spcPts val="1235"/>
                        </a:lnSpc>
                      </a:pPr>
                      <a:r>
                        <a:rPr sz="1100" dirty="0">
                          <a:latin typeface="Arial"/>
                          <a:cs typeface="Arial"/>
                        </a:rPr>
                        <a:t>ou</a:t>
                      </a:r>
                      <a:r>
                        <a:rPr sz="1100" spc="-10" dirty="0">
                          <a:latin typeface="Arial"/>
                          <a:cs typeface="Arial"/>
                        </a:rPr>
                        <a:t> </a:t>
                      </a:r>
                      <a:r>
                        <a:rPr sz="1100" dirty="0">
                          <a:latin typeface="Arial"/>
                          <a:cs typeface="Arial"/>
                        </a:rPr>
                        <a:t>24</a:t>
                      </a:r>
                      <a:r>
                        <a:rPr sz="1100" spc="-5" dirty="0">
                          <a:latin typeface="Arial"/>
                          <a:cs typeface="Arial"/>
                        </a:rPr>
                        <a:t> </a:t>
                      </a:r>
                      <a:r>
                        <a:rPr sz="1100" dirty="0">
                          <a:latin typeface="Arial"/>
                          <a:cs typeface="Arial"/>
                        </a:rPr>
                        <a:t>074</a:t>
                      </a:r>
                      <a:r>
                        <a:rPr sz="1100" spc="-15" dirty="0">
                          <a:latin typeface="Arial"/>
                          <a:cs typeface="Arial"/>
                        </a:rPr>
                        <a:t> </a:t>
                      </a:r>
                      <a:r>
                        <a:rPr sz="1100" spc="-25" dirty="0">
                          <a:latin typeface="Arial"/>
                          <a:cs typeface="Arial"/>
                        </a:rPr>
                        <a:t>gal</a:t>
                      </a:r>
                      <a:endParaRPr sz="1100">
                        <a:latin typeface="Arial"/>
                        <a:cs typeface="Arial"/>
                      </a:endParaRPr>
                    </a:p>
                    <a:p>
                      <a:pPr marL="67945">
                        <a:lnSpc>
                          <a:spcPts val="1265"/>
                        </a:lnSpc>
                      </a:pPr>
                      <a:r>
                        <a:rPr sz="1100" dirty="0">
                          <a:latin typeface="Arial"/>
                          <a:cs typeface="Arial"/>
                        </a:rPr>
                        <a:t>ou</a:t>
                      </a:r>
                      <a:r>
                        <a:rPr sz="1100" spc="-10" dirty="0">
                          <a:latin typeface="Arial"/>
                          <a:cs typeface="Arial"/>
                        </a:rPr>
                        <a:t> </a:t>
                      </a:r>
                      <a:r>
                        <a:rPr sz="1100" dirty="0">
                          <a:latin typeface="Arial"/>
                          <a:cs typeface="Arial"/>
                        </a:rPr>
                        <a:t>402</a:t>
                      </a:r>
                      <a:r>
                        <a:rPr sz="1100" spc="-5" dirty="0">
                          <a:latin typeface="Arial"/>
                          <a:cs typeface="Arial"/>
                        </a:rPr>
                        <a:t> </a:t>
                      </a:r>
                      <a:r>
                        <a:rPr sz="1100" spc="-10" dirty="0">
                          <a:latin typeface="Arial"/>
                          <a:cs typeface="Arial"/>
                        </a:rPr>
                        <a:t>drums</a:t>
                      </a:r>
                      <a:endParaRPr sz="1100">
                        <a:latin typeface="Arial"/>
                        <a:cs typeface="Arial"/>
                      </a:endParaRPr>
                    </a:p>
                    <a:p>
                      <a:pPr marL="67945">
                        <a:lnSpc>
                          <a:spcPts val="1290"/>
                        </a:lnSpc>
                      </a:pPr>
                      <a:r>
                        <a:rPr sz="1100" u="sng" dirty="0">
                          <a:uFill>
                            <a:solidFill>
                              <a:srgbClr val="000000"/>
                            </a:solidFill>
                          </a:uFill>
                          <a:latin typeface="Arial"/>
                          <a:cs typeface="Arial"/>
                        </a:rPr>
                        <a:t>Bac</a:t>
                      </a:r>
                      <a:r>
                        <a:rPr sz="1100" u="sng" spc="-20" dirty="0">
                          <a:uFill>
                            <a:solidFill>
                              <a:srgbClr val="000000"/>
                            </a:solidFill>
                          </a:uFill>
                          <a:latin typeface="Arial"/>
                          <a:cs typeface="Arial"/>
                        </a:rPr>
                        <a:t> </a:t>
                      </a:r>
                      <a:r>
                        <a:rPr sz="1100" u="sng" dirty="0">
                          <a:uFill>
                            <a:solidFill>
                              <a:srgbClr val="000000"/>
                            </a:solidFill>
                          </a:uFill>
                          <a:latin typeface="Arial"/>
                          <a:cs typeface="Arial"/>
                        </a:rPr>
                        <a:t>décanteur</a:t>
                      </a:r>
                      <a:r>
                        <a:rPr sz="1100" spc="-20" dirty="0">
                          <a:latin typeface="Arial"/>
                          <a:cs typeface="Arial"/>
                        </a:rPr>
                        <a:t> </a:t>
                      </a:r>
                      <a:r>
                        <a:rPr sz="1100" dirty="0">
                          <a:latin typeface="Arial"/>
                          <a:cs typeface="Arial"/>
                        </a:rPr>
                        <a:t>:</a:t>
                      </a:r>
                      <a:r>
                        <a:rPr sz="1100" spc="-10" dirty="0">
                          <a:latin typeface="Arial"/>
                          <a:cs typeface="Arial"/>
                        </a:rPr>
                        <a:t> </a:t>
                      </a:r>
                      <a:r>
                        <a:rPr sz="1100" dirty="0">
                          <a:latin typeface="Arial"/>
                          <a:cs typeface="Arial"/>
                        </a:rPr>
                        <a:t>5,6</a:t>
                      </a:r>
                      <a:r>
                        <a:rPr sz="1100" spc="-25" dirty="0">
                          <a:latin typeface="Arial"/>
                          <a:cs typeface="Arial"/>
                        </a:rPr>
                        <a:t> m3</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5880517">
                <a:tc gridSpan="2">
                  <a:txBody>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10"/>
                        </a:spcBef>
                      </a:pPr>
                      <a:endParaRPr sz="950" dirty="0">
                        <a:latin typeface="Times New Roman"/>
                        <a:cs typeface="Times New Roman"/>
                      </a:endParaRPr>
                    </a:p>
                    <a:p>
                      <a:pPr marR="1053465" algn="r">
                        <a:lnSpc>
                          <a:spcPct val="100000"/>
                        </a:lnSpc>
                      </a:pPr>
                      <a:r>
                        <a:rPr sz="900" spc="-10" dirty="0">
                          <a:solidFill>
                            <a:srgbClr val="FFFFFF"/>
                          </a:solidFill>
                          <a:latin typeface="Arial"/>
                          <a:cs typeface="Arial"/>
                        </a:rPr>
                        <a:t>Amont</a:t>
                      </a:r>
                      <a:endParaRPr sz="9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cxnSp>
        <p:nvCxnSpPr>
          <p:cNvPr id="7" name="Connecteur droit avec flèche 6">
            <a:extLst>
              <a:ext uri="{FF2B5EF4-FFF2-40B4-BE49-F238E27FC236}">
                <a16:creationId xmlns:a16="http://schemas.microsoft.com/office/drawing/2014/main" id="{99D75032-B060-D0D4-FBEF-F16569F23C2E}"/>
              </a:ext>
            </a:extLst>
          </p:cNvPr>
          <p:cNvCxnSpPr>
            <a:cxnSpLocks/>
          </p:cNvCxnSpPr>
          <p:nvPr/>
        </p:nvCxnSpPr>
        <p:spPr>
          <a:xfrm flipH="1">
            <a:off x="3822700" y="5727700"/>
            <a:ext cx="228600" cy="9144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 name="object 3">
            <a:extLst>
              <a:ext uri="{FF2B5EF4-FFF2-40B4-BE49-F238E27FC236}">
                <a16:creationId xmlns:a16="http://schemas.microsoft.com/office/drawing/2014/main" id="{8E57EB41-5068-F487-44DB-B0100E54EFC5}"/>
              </a:ext>
            </a:extLst>
          </p:cNvPr>
          <p:cNvPicPr/>
          <p:nvPr/>
        </p:nvPicPr>
        <p:blipFill>
          <a:blip r:embed="rId3" cstate="print"/>
          <a:stretch>
            <a:fillRect/>
          </a:stretch>
        </p:blipFill>
        <p:spPr>
          <a:xfrm>
            <a:off x="1136650" y="4356101"/>
            <a:ext cx="6191250" cy="4806948"/>
          </a:xfrm>
          <a:prstGeom prst="rect">
            <a:avLst/>
          </a:prstGeom>
        </p:spPr>
      </p:pic>
      <p:sp>
        <p:nvSpPr>
          <p:cNvPr id="8" name="Rectangle 7">
            <a:extLst>
              <a:ext uri="{FF2B5EF4-FFF2-40B4-BE49-F238E27FC236}">
                <a16:creationId xmlns:a16="http://schemas.microsoft.com/office/drawing/2014/main" id="{65519C91-1AD5-A46A-712F-79FCC97563F4}"/>
              </a:ext>
            </a:extLst>
          </p:cNvPr>
          <p:cNvSpPr/>
          <p:nvPr/>
        </p:nvSpPr>
        <p:spPr>
          <a:xfrm>
            <a:off x="5198109" y="3265042"/>
            <a:ext cx="1056641" cy="2973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E27CF553-1B40-AF49-EAE7-BBF985FA4F62}"/>
              </a:ext>
            </a:extLst>
          </p:cNvPr>
          <p:cNvSpPr/>
          <p:nvPr/>
        </p:nvSpPr>
        <p:spPr>
          <a:xfrm>
            <a:off x="1765300" y="3562351"/>
            <a:ext cx="685800" cy="31533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7BA85776-3480-F741-DE2B-4060802FFCE2}"/>
              </a:ext>
            </a:extLst>
          </p:cNvPr>
          <p:cNvSpPr txBox="1"/>
          <p:nvPr/>
        </p:nvSpPr>
        <p:spPr>
          <a:xfrm>
            <a:off x="8242300" y="241300"/>
            <a:ext cx="1828800" cy="369332"/>
          </a:xfrm>
          <a:prstGeom prst="rect">
            <a:avLst/>
          </a:prstGeom>
          <a:solidFill>
            <a:schemeClr val="bg2"/>
          </a:solidFill>
        </p:spPr>
        <p:txBody>
          <a:bodyPr wrap="square" rtlCol="0">
            <a:spAutoFit/>
          </a:bodyPr>
          <a:lstStyle/>
          <a:p>
            <a:r>
              <a:rPr lang="fr-FR" dirty="0">
                <a:hlinkClick r:id="rId4" action="ppaction://hlinksldjump"/>
              </a:rPr>
              <a:t>Retour à l’index</a:t>
            </a:r>
            <a:endParaRPr lang="fr-FR"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1040677">
            <a:extLst>
              <a:ext uri="{FF2B5EF4-FFF2-40B4-BE49-F238E27FC236}">
                <a16:creationId xmlns:a16="http://schemas.microsoft.com/office/drawing/2014/main" id="{6D66B66B-C191-A90B-A6F6-981F137663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131411"/>
            <a:ext cx="6810375" cy="5114925"/>
          </a:xfrm>
          <a:prstGeom prst="rect">
            <a:avLst/>
          </a:prstGeom>
          <a:solidFill>
            <a:schemeClr val="accent1">
              <a:alpha val="52156"/>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Text Box 4">
            <a:extLst>
              <a:ext uri="{FF2B5EF4-FFF2-40B4-BE49-F238E27FC236}">
                <a16:creationId xmlns:a16="http://schemas.microsoft.com/office/drawing/2014/main" id="{28B67EAF-6314-0F53-8B1C-50A223FB0B4E}"/>
              </a:ext>
            </a:extLst>
          </p:cNvPr>
          <p:cNvSpPr txBox="1">
            <a:spLocks noChangeArrowheads="1"/>
          </p:cNvSpPr>
          <p:nvPr/>
        </p:nvSpPr>
        <p:spPr bwMode="auto">
          <a:xfrm>
            <a:off x="374121" y="6911707"/>
            <a:ext cx="8640763"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None/>
            </a:pPr>
            <a:r>
              <a:rPr lang="fr-FR" altLang="fr-FR" sz="1400" dirty="0"/>
              <a:t>Augmentation des surfaces de récupération des eaux de pluie</a:t>
            </a:r>
          </a:p>
          <a:p>
            <a:pPr algn="just" eaLnBrk="1" hangingPunct="1">
              <a:spcBef>
                <a:spcPct val="50000"/>
              </a:spcBef>
              <a:buFontTx/>
              <a:buNone/>
            </a:pPr>
            <a:r>
              <a:rPr lang="fr-FR" altLang="fr-FR" sz="1400" dirty="0"/>
              <a:t>Pour qu’il y ait débordement au déversoir, il faut des pluies importantes. Dans le cas contraire, </a:t>
            </a:r>
            <a:r>
              <a:rPr lang="fr-FR" altLang="fr-FR" sz="1400" b="1" dirty="0"/>
              <a:t>le glacis</a:t>
            </a:r>
            <a:r>
              <a:rPr lang="fr-FR" altLang="fr-FR" sz="1400" dirty="0"/>
              <a:t> récolte les pluies dès le début de la saison pluvieuse. Avec l’expérience, SOS-ESF agrandit les radiers pour avoir des surfaces de récupération d’eau de pluie plus importantes.</a:t>
            </a:r>
          </a:p>
        </p:txBody>
      </p:sp>
      <p:sp>
        <p:nvSpPr>
          <p:cNvPr id="7" name="AutoShape 5">
            <a:extLst>
              <a:ext uri="{FF2B5EF4-FFF2-40B4-BE49-F238E27FC236}">
                <a16:creationId xmlns:a16="http://schemas.microsoft.com/office/drawing/2014/main" id="{E88DCB26-A3CD-1EA2-4DA0-F8C3ECD5702B}"/>
              </a:ext>
            </a:extLst>
          </p:cNvPr>
          <p:cNvSpPr>
            <a:spLocks noChangeArrowheads="1"/>
          </p:cNvSpPr>
          <p:nvPr/>
        </p:nvSpPr>
        <p:spPr bwMode="auto">
          <a:xfrm rot="2341146">
            <a:off x="4932363" y="4298474"/>
            <a:ext cx="561975" cy="452437"/>
          </a:xfrm>
          <a:prstGeom prst="parallelogram">
            <a:avLst>
              <a:gd name="adj" fmla="val 31053"/>
            </a:avLst>
          </a:prstGeom>
          <a:solidFill>
            <a:schemeClr val="accent1">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fr-FR" altLang="fr-FR" sz="1800"/>
          </a:p>
        </p:txBody>
      </p:sp>
      <p:sp>
        <p:nvSpPr>
          <p:cNvPr id="8" name="Text Box 6">
            <a:extLst>
              <a:ext uri="{FF2B5EF4-FFF2-40B4-BE49-F238E27FC236}">
                <a16:creationId xmlns:a16="http://schemas.microsoft.com/office/drawing/2014/main" id="{867D560E-9A6D-F038-2F8A-ADAEA6ACEF80}"/>
              </a:ext>
            </a:extLst>
          </p:cNvPr>
          <p:cNvSpPr txBox="1">
            <a:spLocks noChangeArrowheads="1"/>
          </p:cNvSpPr>
          <p:nvPr/>
        </p:nvSpPr>
        <p:spPr bwMode="auto">
          <a:xfrm>
            <a:off x="4572000" y="2858611"/>
            <a:ext cx="2374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fr-FR" sz="1400">
                <a:solidFill>
                  <a:schemeClr val="bg1"/>
                </a:solidFill>
              </a:rPr>
              <a:t>Projet de glacis additionnel</a:t>
            </a:r>
          </a:p>
        </p:txBody>
      </p:sp>
      <p:sp>
        <p:nvSpPr>
          <p:cNvPr id="9" name="Line 7">
            <a:extLst>
              <a:ext uri="{FF2B5EF4-FFF2-40B4-BE49-F238E27FC236}">
                <a16:creationId xmlns:a16="http://schemas.microsoft.com/office/drawing/2014/main" id="{5B525050-62FE-414D-275B-5A63D2D96324}"/>
              </a:ext>
            </a:extLst>
          </p:cNvPr>
          <p:cNvSpPr>
            <a:spLocks noChangeShapeType="1"/>
          </p:cNvSpPr>
          <p:nvPr/>
        </p:nvSpPr>
        <p:spPr bwMode="auto">
          <a:xfrm flipH="1">
            <a:off x="5580063" y="3290411"/>
            <a:ext cx="647700" cy="792163"/>
          </a:xfrm>
          <a:prstGeom prst="line">
            <a:avLst/>
          </a:prstGeom>
          <a:noFill/>
          <a:ln w="254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0" name="Text Box 8">
            <a:extLst>
              <a:ext uri="{FF2B5EF4-FFF2-40B4-BE49-F238E27FC236}">
                <a16:creationId xmlns:a16="http://schemas.microsoft.com/office/drawing/2014/main" id="{A769F53F-6FB6-6864-BF73-D7DA3CB6356F}"/>
              </a:ext>
            </a:extLst>
          </p:cNvPr>
          <p:cNvSpPr txBox="1">
            <a:spLocks noChangeArrowheads="1"/>
          </p:cNvSpPr>
          <p:nvPr/>
        </p:nvSpPr>
        <p:spPr bwMode="auto">
          <a:xfrm>
            <a:off x="395288" y="6425133"/>
            <a:ext cx="345757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l" eaLnBrk="1" hangingPunct="1">
              <a:spcBef>
                <a:spcPct val="50000"/>
              </a:spcBef>
              <a:buFontTx/>
              <a:buNone/>
            </a:pPr>
            <a:r>
              <a:rPr lang="fr-FR" altLang="fr-FR" sz="1400" b="1" dirty="0"/>
              <a:t>SB5 Diable</a:t>
            </a:r>
          </a:p>
        </p:txBody>
      </p:sp>
    </p:spTree>
    <p:extLst>
      <p:ext uri="{BB962C8B-B14F-4D97-AF65-F5344CB8AC3E}">
        <p14:creationId xmlns:p14="http://schemas.microsoft.com/office/powerpoint/2010/main" val="15497541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P1040801 -"/>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5588709" y="3088984"/>
            <a:ext cx="4857055" cy="3642791"/>
          </a:xfrm>
          <a:prstGeom prst="rect">
            <a:avLst/>
          </a:prstGeom>
          <a:noFill/>
          <a:ln>
            <a:noFill/>
          </a:ln>
        </p:spPr>
      </p:pic>
      <p:pic>
        <p:nvPicPr>
          <p:cNvPr id="3" name="Image 2" descr="P1040671 -"/>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a:off x="661302" y="3074250"/>
            <a:ext cx="4865497" cy="3649123"/>
          </a:xfrm>
          <a:prstGeom prst="rect">
            <a:avLst/>
          </a:prstGeom>
          <a:noFill/>
          <a:ln>
            <a:noFill/>
          </a:ln>
        </p:spPr>
      </p:pic>
      <p:sp>
        <p:nvSpPr>
          <p:cNvPr id="4" name="ZoneTexte 3"/>
          <p:cNvSpPr txBox="1"/>
          <p:nvPr/>
        </p:nvSpPr>
        <p:spPr>
          <a:xfrm>
            <a:off x="1528029" y="2507364"/>
            <a:ext cx="8281759" cy="307777"/>
          </a:xfrm>
          <a:prstGeom prst="rect">
            <a:avLst/>
          </a:prstGeom>
          <a:noFill/>
        </p:spPr>
        <p:txBody>
          <a:bodyPr wrap="square" rtlCol="0">
            <a:spAutoFit/>
          </a:bodyPr>
          <a:lstStyle/>
          <a:p>
            <a:pPr algn="ctr"/>
            <a:r>
              <a:rPr lang="fr-FR" sz="1400" b="1" dirty="0"/>
              <a:t>SB5 Diable </a:t>
            </a:r>
            <a:r>
              <a:rPr lang="fr-FR" sz="1400" dirty="0"/>
              <a:t>construit en 2014 en aval de SB1 Diable et de SB3 Diable</a:t>
            </a:r>
          </a:p>
        </p:txBody>
      </p:sp>
      <p:sp>
        <p:nvSpPr>
          <p:cNvPr id="5" name="ZoneTexte 4"/>
          <p:cNvSpPr txBox="1"/>
          <p:nvPr/>
        </p:nvSpPr>
        <p:spPr>
          <a:xfrm>
            <a:off x="640872" y="7597579"/>
            <a:ext cx="9564965" cy="1384995"/>
          </a:xfrm>
          <a:prstGeom prst="rect">
            <a:avLst/>
          </a:prstGeom>
          <a:noFill/>
        </p:spPr>
        <p:txBody>
          <a:bodyPr wrap="square" rtlCol="0">
            <a:spAutoFit/>
          </a:bodyPr>
          <a:lstStyle/>
          <a:p>
            <a:r>
              <a:rPr lang="fr-FR" sz="1400" dirty="0"/>
              <a:t>Les micro-retenues de dimensions comparables à celles de SB5 Diable (bassin de 80 m3) sont plutôt proposées dans des ravines moyennes. Mais, sur ce site, il y avait une demande forte de stockage d’eau pour abreuver les bovins nombreux qui pâturent dans la zone de </a:t>
            </a:r>
            <a:r>
              <a:rPr lang="fr-FR" sz="1400" dirty="0" err="1"/>
              <a:t>Banac</a:t>
            </a:r>
            <a:r>
              <a:rPr lang="fr-FR" sz="1400" dirty="0"/>
              <a:t> sur le versant opposé.</a:t>
            </a:r>
          </a:p>
          <a:p>
            <a:endParaRPr lang="fr-FR" sz="1400" dirty="0"/>
          </a:p>
          <a:p>
            <a:r>
              <a:rPr lang="fr-FR" sz="1400" dirty="0"/>
              <a:t>Le bassin a été construit en parpaings fabriqués sur place avec le « sable blanc » facilement disponible à proximité.</a:t>
            </a:r>
          </a:p>
          <a:p>
            <a:endParaRPr lang="fr-FR" sz="1400" dirty="0"/>
          </a:p>
        </p:txBody>
      </p:sp>
      <p:sp>
        <p:nvSpPr>
          <p:cNvPr id="6" name="ZoneTexte 5"/>
          <p:cNvSpPr txBox="1"/>
          <p:nvPr/>
        </p:nvSpPr>
        <p:spPr>
          <a:xfrm>
            <a:off x="6870700" y="6899644"/>
            <a:ext cx="2762791" cy="308226"/>
          </a:xfrm>
          <a:prstGeom prst="rect">
            <a:avLst/>
          </a:prstGeom>
          <a:noFill/>
        </p:spPr>
        <p:txBody>
          <a:bodyPr wrap="square" rtlCol="0">
            <a:spAutoFit/>
          </a:bodyPr>
          <a:lstStyle/>
          <a:p>
            <a:r>
              <a:rPr lang="fr-FR" sz="1403" dirty="0"/>
              <a:t> Photo </a:t>
            </a:r>
            <a:r>
              <a:rPr lang="fr-FR" sz="1403" dirty="0" err="1"/>
              <a:t>Ing</a:t>
            </a:r>
            <a:r>
              <a:rPr lang="fr-FR" sz="1403" dirty="0"/>
              <a:t>. </a:t>
            </a:r>
            <a:r>
              <a:rPr lang="fr-FR" sz="1403" dirty="0" err="1"/>
              <a:t>Clossy</a:t>
            </a:r>
            <a:r>
              <a:rPr lang="fr-FR" sz="1403" dirty="0"/>
              <a:t>, 2014</a:t>
            </a:r>
          </a:p>
        </p:txBody>
      </p:sp>
    </p:spTree>
    <p:extLst>
      <p:ext uri="{BB962C8B-B14F-4D97-AF65-F5344CB8AC3E}">
        <p14:creationId xmlns:p14="http://schemas.microsoft.com/office/powerpoint/2010/main" val="3010723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308100" y="1003300"/>
            <a:ext cx="6629400" cy="537776"/>
          </a:xfrm>
          <a:prstGeom prst="rect">
            <a:avLst/>
          </a:prstGeom>
        </p:spPr>
        <p:txBody>
          <a:bodyPr vert="horz" wrap="square" lIns="0" tIns="12065" rIns="0" bIns="0" rtlCol="0">
            <a:spAutoFit/>
          </a:bodyPr>
          <a:lstStyle/>
          <a:p>
            <a:pPr>
              <a:lnSpc>
                <a:spcPct val="100000"/>
              </a:lnSpc>
              <a:spcBef>
                <a:spcPts val="35"/>
              </a:spcBef>
            </a:pPr>
            <a:endParaRPr sz="1400" b="1" dirty="0">
              <a:latin typeface="Arial"/>
              <a:cs typeface="Arial"/>
            </a:endParaRPr>
          </a:p>
          <a:p>
            <a:pPr marL="1823085" marR="558165" indent="-1811020" algn="ctr">
              <a:lnSpc>
                <a:spcPts val="1150"/>
              </a:lnSpc>
            </a:pPr>
            <a:r>
              <a:rPr sz="1400" b="1" dirty="0">
                <a:latin typeface="Arial"/>
                <a:cs typeface="Arial"/>
              </a:rPr>
              <a:t>OUVRAGES</a:t>
            </a:r>
            <a:r>
              <a:rPr sz="1400" b="1" spc="-45" dirty="0">
                <a:latin typeface="Arial"/>
                <a:cs typeface="Arial"/>
              </a:rPr>
              <a:t> </a:t>
            </a:r>
            <a:r>
              <a:rPr sz="1400" b="1" dirty="0">
                <a:latin typeface="Arial"/>
                <a:cs typeface="Arial"/>
              </a:rPr>
              <a:t>DANS</a:t>
            </a:r>
            <a:r>
              <a:rPr sz="1400" b="1" spc="-35" dirty="0">
                <a:latin typeface="Arial"/>
                <a:cs typeface="Arial"/>
              </a:rPr>
              <a:t> </a:t>
            </a:r>
            <a:r>
              <a:rPr sz="1400" b="1" dirty="0">
                <a:latin typeface="Arial"/>
                <a:cs typeface="Arial"/>
              </a:rPr>
              <a:t>LA</a:t>
            </a:r>
            <a:r>
              <a:rPr sz="1400" b="1" spc="-30" dirty="0">
                <a:latin typeface="Arial"/>
                <a:cs typeface="Arial"/>
              </a:rPr>
              <a:t> </a:t>
            </a:r>
            <a:r>
              <a:rPr sz="1400" b="1" dirty="0">
                <a:latin typeface="Arial"/>
                <a:cs typeface="Arial"/>
              </a:rPr>
              <a:t>TETE</a:t>
            </a:r>
            <a:r>
              <a:rPr sz="1400" b="1" spc="-35" dirty="0">
                <a:latin typeface="Arial"/>
                <a:cs typeface="Arial"/>
              </a:rPr>
              <a:t> </a:t>
            </a:r>
            <a:r>
              <a:rPr sz="1400" b="1" dirty="0">
                <a:latin typeface="Arial"/>
                <a:cs typeface="Arial"/>
              </a:rPr>
              <a:t>DE</a:t>
            </a:r>
            <a:r>
              <a:rPr sz="1400" b="1" spc="-25" dirty="0">
                <a:latin typeface="Arial"/>
                <a:cs typeface="Arial"/>
              </a:rPr>
              <a:t> </a:t>
            </a:r>
            <a:r>
              <a:rPr sz="1400" b="1" dirty="0">
                <a:latin typeface="Arial"/>
                <a:cs typeface="Arial"/>
              </a:rPr>
              <a:t>RAVINE</a:t>
            </a:r>
            <a:r>
              <a:rPr sz="1400" b="1" spc="-15" dirty="0">
                <a:latin typeface="Arial"/>
                <a:cs typeface="Arial"/>
              </a:rPr>
              <a:t> </a:t>
            </a:r>
            <a:r>
              <a:rPr sz="1400" b="1" dirty="0">
                <a:latin typeface="Arial"/>
                <a:cs typeface="Arial"/>
              </a:rPr>
              <a:t>MAUREPOS</a:t>
            </a:r>
            <a:r>
              <a:rPr sz="1400" b="1" spc="-30" dirty="0">
                <a:latin typeface="Arial"/>
                <a:cs typeface="Arial"/>
              </a:rPr>
              <a:t> </a:t>
            </a:r>
            <a:endParaRPr lang="fr-FR" sz="1400" b="1" spc="-30" dirty="0">
              <a:latin typeface="Arial"/>
              <a:cs typeface="Arial"/>
            </a:endParaRPr>
          </a:p>
          <a:p>
            <a:pPr marL="1823085" marR="558165" indent="-1811020" algn="ctr">
              <a:lnSpc>
                <a:spcPts val="1150"/>
              </a:lnSpc>
            </a:pPr>
            <a:r>
              <a:rPr sz="1400" b="1" dirty="0">
                <a:latin typeface="Arial"/>
                <a:cs typeface="Arial"/>
              </a:rPr>
              <a:t>(Plateau</a:t>
            </a:r>
            <a:r>
              <a:rPr sz="1400" b="1" spc="-30" dirty="0">
                <a:latin typeface="Arial"/>
                <a:cs typeface="Arial"/>
              </a:rPr>
              <a:t> </a:t>
            </a:r>
            <a:r>
              <a:rPr sz="1400" b="1" dirty="0">
                <a:latin typeface="Arial"/>
                <a:cs typeface="Arial"/>
              </a:rPr>
              <a:t>des</a:t>
            </a:r>
            <a:r>
              <a:rPr sz="1400" b="1" spc="-30" dirty="0">
                <a:latin typeface="Arial"/>
                <a:cs typeface="Arial"/>
              </a:rPr>
              <a:t> </a:t>
            </a:r>
            <a:r>
              <a:rPr sz="1400" b="1" spc="-10" dirty="0" err="1">
                <a:latin typeface="Arial"/>
                <a:cs typeface="Arial"/>
              </a:rPr>
              <a:t>Rochelois</a:t>
            </a:r>
            <a:r>
              <a:rPr sz="1400" b="1" spc="-10" dirty="0">
                <a:latin typeface="Arial"/>
                <a:cs typeface="Arial"/>
              </a:rPr>
              <a:t>)</a:t>
            </a:r>
            <a:endParaRPr sz="1400" b="1" dirty="0">
              <a:latin typeface="Arial"/>
              <a:cs typeface="Arial"/>
            </a:endParaRPr>
          </a:p>
        </p:txBody>
      </p:sp>
      <p:sp>
        <p:nvSpPr>
          <p:cNvPr id="3" name="object 3"/>
          <p:cNvSpPr/>
          <p:nvPr/>
        </p:nvSpPr>
        <p:spPr>
          <a:xfrm>
            <a:off x="4170553" y="7839201"/>
            <a:ext cx="783590" cy="437515"/>
          </a:xfrm>
          <a:custGeom>
            <a:avLst/>
            <a:gdLst/>
            <a:ahLst/>
            <a:cxnLst/>
            <a:rect l="l" t="t" r="r" b="b"/>
            <a:pathLst>
              <a:path w="783589" h="437515">
                <a:moveTo>
                  <a:pt x="783336" y="146304"/>
                </a:moveTo>
                <a:lnTo>
                  <a:pt x="608076" y="146304"/>
                </a:lnTo>
                <a:lnTo>
                  <a:pt x="608076" y="0"/>
                </a:lnTo>
                <a:lnTo>
                  <a:pt x="0" y="0"/>
                </a:lnTo>
                <a:lnTo>
                  <a:pt x="0" y="146304"/>
                </a:lnTo>
                <a:lnTo>
                  <a:pt x="0" y="292608"/>
                </a:lnTo>
                <a:lnTo>
                  <a:pt x="0" y="437388"/>
                </a:lnTo>
                <a:lnTo>
                  <a:pt x="635508" y="437388"/>
                </a:lnTo>
                <a:lnTo>
                  <a:pt x="635508" y="292608"/>
                </a:lnTo>
                <a:lnTo>
                  <a:pt x="783336" y="292608"/>
                </a:lnTo>
                <a:lnTo>
                  <a:pt x="783336" y="146304"/>
                </a:lnTo>
                <a:close/>
              </a:path>
            </a:pathLst>
          </a:custGeom>
          <a:solidFill>
            <a:srgbClr val="FFFF00"/>
          </a:solidFill>
        </p:spPr>
        <p:txBody>
          <a:bodyPr wrap="square" lIns="0" tIns="0" rIns="0" bIns="0" rtlCol="0"/>
          <a:lstStyle/>
          <a:p>
            <a:endParaRPr/>
          </a:p>
        </p:txBody>
      </p:sp>
      <p:graphicFrame>
        <p:nvGraphicFramePr>
          <p:cNvPr id="4" name="object 4"/>
          <p:cNvGraphicFramePr>
            <a:graphicFrameLocks noGrp="1"/>
          </p:cNvGraphicFramePr>
          <p:nvPr>
            <p:extLst>
              <p:ext uri="{D42A27DB-BD31-4B8C-83A1-F6EECF244321}">
                <p14:modId xmlns:p14="http://schemas.microsoft.com/office/powerpoint/2010/main" val="2669357706"/>
              </p:ext>
            </p:extLst>
          </p:nvPr>
        </p:nvGraphicFramePr>
        <p:xfrm>
          <a:off x="829360" y="1952496"/>
          <a:ext cx="8403540" cy="7966205"/>
        </p:xfrm>
        <a:graphic>
          <a:graphicData uri="http://schemas.openxmlformats.org/drawingml/2006/table">
            <a:tbl>
              <a:tblPr firstRow="1" bandRow="1">
                <a:tableStyleId>{2D5ABB26-0587-4C30-8999-92F81FD0307C}</a:tableStyleId>
              </a:tblPr>
              <a:tblGrid>
                <a:gridCol w="1265443">
                  <a:extLst>
                    <a:ext uri="{9D8B030D-6E8A-4147-A177-3AD203B41FA5}">
                      <a16:colId xmlns:a16="http://schemas.microsoft.com/office/drawing/2014/main" val="20000"/>
                    </a:ext>
                  </a:extLst>
                </a:gridCol>
                <a:gridCol w="1192212">
                  <a:extLst>
                    <a:ext uri="{9D8B030D-6E8A-4147-A177-3AD203B41FA5}">
                      <a16:colId xmlns:a16="http://schemas.microsoft.com/office/drawing/2014/main" val="20001"/>
                    </a:ext>
                  </a:extLst>
                </a:gridCol>
                <a:gridCol w="1446732">
                  <a:extLst>
                    <a:ext uri="{9D8B030D-6E8A-4147-A177-3AD203B41FA5}">
                      <a16:colId xmlns:a16="http://schemas.microsoft.com/office/drawing/2014/main" val="20002"/>
                    </a:ext>
                  </a:extLst>
                </a:gridCol>
                <a:gridCol w="803740">
                  <a:extLst>
                    <a:ext uri="{9D8B030D-6E8A-4147-A177-3AD203B41FA5}">
                      <a16:colId xmlns:a16="http://schemas.microsoft.com/office/drawing/2014/main" val="20003"/>
                    </a:ext>
                  </a:extLst>
                </a:gridCol>
                <a:gridCol w="1294019">
                  <a:extLst>
                    <a:ext uri="{9D8B030D-6E8A-4147-A177-3AD203B41FA5}">
                      <a16:colId xmlns:a16="http://schemas.microsoft.com/office/drawing/2014/main" val="20004"/>
                    </a:ext>
                  </a:extLst>
                </a:gridCol>
                <a:gridCol w="955557">
                  <a:extLst>
                    <a:ext uri="{9D8B030D-6E8A-4147-A177-3AD203B41FA5}">
                      <a16:colId xmlns:a16="http://schemas.microsoft.com/office/drawing/2014/main" val="20005"/>
                    </a:ext>
                  </a:extLst>
                </a:gridCol>
                <a:gridCol w="1445837">
                  <a:extLst>
                    <a:ext uri="{9D8B030D-6E8A-4147-A177-3AD203B41FA5}">
                      <a16:colId xmlns:a16="http://schemas.microsoft.com/office/drawing/2014/main" val="20006"/>
                    </a:ext>
                  </a:extLst>
                </a:gridCol>
              </a:tblGrid>
              <a:tr h="904300">
                <a:tc>
                  <a:txBody>
                    <a:bodyPr/>
                    <a:lstStyle/>
                    <a:p>
                      <a:pPr>
                        <a:lnSpc>
                          <a:spcPct val="100000"/>
                        </a:lnSpc>
                        <a:spcBef>
                          <a:spcPts val="15"/>
                        </a:spcBef>
                      </a:pPr>
                      <a:endParaRPr sz="950">
                        <a:latin typeface="Times New Roman"/>
                        <a:cs typeface="Times New Roman"/>
                      </a:endParaRPr>
                    </a:p>
                    <a:p>
                      <a:pPr marL="67945">
                        <a:lnSpc>
                          <a:spcPct val="100000"/>
                        </a:lnSpc>
                        <a:spcBef>
                          <a:spcPts val="5"/>
                        </a:spcBef>
                      </a:pPr>
                      <a:r>
                        <a:rPr sz="1000" dirty="0">
                          <a:latin typeface="Arial"/>
                          <a:cs typeface="Arial"/>
                        </a:rPr>
                        <a:t>N°</a:t>
                      </a:r>
                      <a:r>
                        <a:rPr sz="1000" spc="-20" dirty="0">
                          <a:latin typeface="Arial"/>
                          <a:cs typeface="Arial"/>
                        </a:rPr>
                        <a:t> </a:t>
                      </a:r>
                      <a:r>
                        <a:rPr sz="1000" spc="-10" dirty="0">
                          <a:latin typeface="Arial"/>
                          <a:cs typeface="Arial"/>
                        </a:rPr>
                        <a:t>ouvrage</a:t>
                      </a:r>
                      <a:endParaRPr sz="100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50"/>
                        </a:spcBef>
                      </a:pPr>
                      <a:endParaRPr sz="1000">
                        <a:latin typeface="Times New Roman"/>
                        <a:cs typeface="Times New Roman"/>
                      </a:endParaRPr>
                    </a:p>
                    <a:p>
                      <a:pPr marL="67945" marR="88900">
                        <a:lnSpc>
                          <a:spcPts val="1140"/>
                        </a:lnSpc>
                      </a:pPr>
                      <a:r>
                        <a:rPr sz="1000" dirty="0">
                          <a:latin typeface="Arial"/>
                          <a:cs typeface="Arial"/>
                        </a:rPr>
                        <a:t>Date</a:t>
                      </a:r>
                      <a:r>
                        <a:rPr sz="1000" spc="-40" dirty="0">
                          <a:latin typeface="Arial"/>
                          <a:cs typeface="Arial"/>
                        </a:rPr>
                        <a:t> </a:t>
                      </a:r>
                      <a:r>
                        <a:rPr sz="1000" spc="-25" dirty="0">
                          <a:latin typeface="Arial"/>
                          <a:cs typeface="Arial"/>
                        </a:rPr>
                        <a:t>de </a:t>
                      </a:r>
                      <a:r>
                        <a:rPr sz="1000" spc="-10" dirty="0">
                          <a:latin typeface="Arial"/>
                          <a:cs typeface="Arial"/>
                        </a:rPr>
                        <a:t>construction</a:t>
                      </a:r>
                      <a:endParaRPr sz="100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50"/>
                        </a:spcBef>
                      </a:pPr>
                      <a:endParaRPr sz="1000">
                        <a:latin typeface="Times New Roman"/>
                        <a:cs typeface="Times New Roman"/>
                      </a:endParaRPr>
                    </a:p>
                    <a:p>
                      <a:pPr marL="67945" marR="191135">
                        <a:lnSpc>
                          <a:spcPts val="1140"/>
                        </a:lnSpc>
                      </a:pPr>
                      <a:r>
                        <a:rPr sz="1000" spc="-10" dirty="0">
                          <a:latin typeface="Arial"/>
                          <a:cs typeface="Arial"/>
                        </a:rPr>
                        <a:t>Coordonnées </a:t>
                      </a:r>
                      <a:r>
                        <a:rPr sz="1000" spc="-25" dirty="0">
                          <a:latin typeface="Arial"/>
                          <a:cs typeface="Arial"/>
                        </a:rPr>
                        <a:t>GPS</a:t>
                      </a:r>
                      <a:endParaRPr sz="100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5"/>
                        </a:spcBef>
                      </a:pPr>
                      <a:endParaRPr sz="950">
                        <a:latin typeface="Times New Roman"/>
                        <a:cs typeface="Times New Roman"/>
                      </a:endParaRPr>
                    </a:p>
                    <a:p>
                      <a:pPr marL="68580">
                        <a:lnSpc>
                          <a:spcPts val="1170"/>
                        </a:lnSpc>
                        <a:spcBef>
                          <a:spcPts val="5"/>
                        </a:spcBef>
                      </a:pPr>
                      <a:r>
                        <a:rPr sz="1000" spc="-20" dirty="0">
                          <a:latin typeface="Arial"/>
                          <a:cs typeface="Arial"/>
                        </a:rPr>
                        <a:t>Coût</a:t>
                      </a:r>
                      <a:endParaRPr sz="1000">
                        <a:latin typeface="Arial"/>
                        <a:cs typeface="Arial"/>
                      </a:endParaRPr>
                    </a:p>
                    <a:p>
                      <a:pPr marL="68580">
                        <a:lnSpc>
                          <a:spcPts val="1170"/>
                        </a:lnSpc>
                      </a:pPr>
                      <a:r>
                        <a:rPr sz="1000" dirty="0">
                          <a:latin typeface="Arial"/>
                          <a:cs typeface="Arial"/>
                        </a:rPr>
                        <a:t>total</a:t>
                      </a:r>
                      <a:r>
                        <a:rPr sz="1000" spc="-30" dirty="0">
                          <a:latin typeface="Arial"/>
                          <a:cs typeface="Arial"/>
                        </a:rPr>
                        <a:t> </a:t>
                      </a:r>
                      <a:r>
                        <a:rPr sz="1000" spc="-25" dirty="0">
                          <a:latin typeface="Arial"/>
                          <a:cs typeface="Arial"/>
                        </a:rPr>
                        <a:t>(€)</a:t>
                      </a:r>
                      <a:endParaRPr sz="100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50"/>
                        </a:spcBef>
                      </a:pPr>
                      <a:endParaRPr sz="950">
                        <a:latin typeface="Times New Roman"/>
                        <a:cs typeface="Times New Roman"/>
                      </a:endParaRPr>
                    </a:p>
                    <a:p>
                      <a:pPr marL="68580" marR="266700">
                        <a:lnSpc>
                          <a:spcPct val="95700"/>
                        </a:lnSpc>
                      </a:pPr>
                      <a:r>
                        <a:rPr sz="1000" spc="-10" dirty="0">
                          <a:latin typeface="Arial"/>
                          <a:cs typeface="Arial"/>
                        </a:rPr>
                        <a:t>Capacité stockage bassin (mesurée)</a:t>
                      </a:r>
                      <a:endParaRPr sz="100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50"/>
                        </a:spcBef>
                      </a:pPr>
                      <a:endParaRPr sz="950">
                        <a:latin typeface="Times New Roman"/>
                        <a:cs typeface="Times New Roman"/>
                      </a:endParaRPr>
                    </a:p>
                    <a:p>
                      <a:pPr marL="68580" marR="74930">
                        <a:lnSpc>
                          <a:spcPct val="95700"/>
                        </a:lnSpc>
                      </a:pPr>
                      <a:r>
                        <a:rPr sz="1000" spc="-25" dirty="0">
                          <a:latin typeface="Arial"/>
                          <a:cs typeface="Arial"/>
                        </a:rPr>
                        <a:t>Eau </a:t>
                      </a:r>
                      <a:r>
                        <a:rPr sz="1000" spc="-10" dirty="0">
                          <a:latin typeface="Arial"/>
                          <a:cs typeface="Arial"/>
                        </a:rPr>
                        <a:t>retenue amont (estimée)</a:t>
                      </a:r>
                      <a:endParaRPr sz="1000">
                        <a:latin typeface="Arial"/>
                        <a:cs typeface="Arial"/>
                      </a:endParaRPr>
                    </a:p>
                  </a:txBody>
                  <a:tcPr marL="0" marR="0" marT="635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5"/>
                        </a:spcBef>
                      </a:pPr>
                      <a:endParaRPr sz="950">
                        <a:latin typeface="Times New Roman"/>
                        <a:cs typeface="Times New Roman"/>
                      </a:endParaRPr>
                    </a:p>
                    <a:p>
                      <a:pPr marL="67945">
                        <a:lnSpc>
                          <a:spcPct val="100000"/>
                        </a:lnSpc>
                        <a:spcBef>
                          <a:spcPts val="5"/>
                        </a:spcBef>
                      </a:pPr>
                      <a:r>
                        <a:rPr sz="1000" spc="-10" dirty="0">
                          <a:latin typeface="Arial"/>
                          <a:cs typeface="Arial"/>
                        </a:rPr>
                        <a:t>Observations</a:t>
                      </a:r>
                      <a:endParaRPr sz="100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1263338">
                <a:tc>
                  <a:txBody>
                    <a:bodyPr/>
                    <a:lstStyle/>
                    <a:p>
                      <a:pPr>
                        <a:lnSpc>
                          <a:spcPct val="100000"/>
                        </a:lnSpc>
                        <a:spcBef>
                          <a:spcPts val="20"/>
                        </a:spcBef>
                      </a:pPr>
                      <a:endParaRPr sz="950" dirty="0">
                        <a:latin typeface="Times New Roman"/>
                        <a:cs typeface="Times New Roman"/>
                      </a:endParaRPr>
                    </a:p>
                    <a:p>
                      <a:pPr marL="67945">
                        <a:lnSpc>
                          <a:spcPct val="100000"/>
                        </a:lnSpc>
                      </a:pPr>
                      <a:r>
                        <a:rPr lang="fr-FR" sz="1000" spc="-25" dirty="0">
                          <a:latin typeface="Arial"/>
                          <a:cs typeface="Arial"/>
                        </a:rPr>
                        <a:t>B</a:t>
                      </a:r>
                      <a:r>
                        <a:rPr sz="1000" spc="-25" dirty="0">
                          <a:latin typeface="Arial"/>
                          <a:cs typeface="Arial"/>
                        </a:rPr>
                        <a:t>1</a:t>
                      </a:r>
                      <a:r>
                        <a:rPr lang="fr-FR" sz="1000" spc="-25" dirty="0">
                          <a:latin typeface="Arial"/>
                          <a:cs typeface="Arial"/>
                        </a:rPr>
                        <a:t> </a:t>
                      </a:r>
                      <a:r>
                        <a:rPr lang="fr-FR" sz="1000" spc="-25" dirty="0" err="1">
                          <a:latin typeface="Arial"/>
                          <a:cs typeface="Arial"/>
                        </a:rPr>
                        <a:t>Maurepos</a:t>
                      </a:r>
                      <a:endParaRPr sz="1000" dirty="0">
                        <a:latin typeface="Arial"/>
                        <a:cs typeface="Arial"/>
                      </a:endParaRPr>
                    </a:p>
                  </a:txBody>
                  <a:tcPr marL="0" marR="0" marT="25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45"/>
                        </a:spcBef>
                      </a:pPr>
                      <a:endParaRPr sz="1000">
                        <a:latin typeface="Times New Roman"/>
                        <a:cs typeface="Times New Roman"/>
                      </a:endParaRPr>
                    </a:p>
                    <a:p>
                      <a:pPr marL="67945" marR="137160">
                        <a:lnSpc>
                          <a:spcPts val="1150"/>
                        </a:lnSpc>
                      </a:pPr>
                      <a:r>
                        <a:rPr sz="1000" spc="-25" dirty="0">
                          <a:latin typeface="Arial"/>
                          <a:cs typeface="Arial"/>
                        </a:rPr>
                        <a:t>Du </a:t>
                      </a:r>
                      <a:r>
                        <a:rPr sz="1000" spc="-10" dirty="0">
                          <a:latin typeface="Arial"/>
                          <a:cs typeface="Arial"/>
                        </a:rPr>
                        <a:t>21.11.2012</a:t>
                      </a:r>
                      <a:endParaRPr sz="1000">
                        <a:latin typeface="Arial"/>
                        <a:cs typeface="Arial"/>
                      </a:endParaRPr>
                    </a:p>
                    <a:p>
                      <a:pPr marL="67945" marR="137160">
                        <a:lnSpc>
                          <a:spcPts val="1140"/>
                        </a:lnSpc>
                        <a:spcBef>
                          <a:spcPts val="10"/>
                        </a:spcBef>
                      </a:pPr>
                      <a:r>
                        <a:rPr sz="1000" spc="-25" dirty="0">
                          <a:latin typeface="Arial"/>
                          <a:cs typeface="Arial"/>
                        </a:rPr>
                        <a:t>Au </a:t>
                      </a:r>
                      <a:r>
                        <a:rPr sz="1000" spc="-10" dirty="0">
                          <a:latin typeface="Arial"/>
                          <a:cs typeface="Arial"/>
                        </a:rPr>
                        <a:t>13.12.2012</a:t>
                      </a:r>
                      <a:endParaRPr sz="1000">
                        <a:latin typeface="Arial"/>
                        <a:cs typeface="Arial"/>
                      </a:endParaRPr>
                    </a:p>
                  </a:txBody>
                  <a:tcPr marL="0" marR="0" marT="57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20"/>
                        </a:spcBef>
                      </a:pPr>
                      <a:endParaRPr sz="950">
                        <a:latin typeface="Times New Roman"/>
                        <a:cs typeface="Times New Roman"/>
                      </a:endParaRPr>
                    </a:p>
                    <a:p>
                      <a:pPr marL="67945">
                        <a:lnSpc>
                          <a:spcPts val="1175"/>
                        </a:lnSpc>
                      </a:pPr>
                      <a:r>
                        <a:rPr sz="1000" dirty="0">
                          <a:latin typeface="Arial"/>
                          <a:cs typeface="Arial"/>
                        </a:rPr>
                        <a:t>N</a:t>
                      </a:r>
                      <a:r>
                        <a:rPr sz="1000" spc="-25" dirty="0">
                          <a:latin typeface="Arial"/>
                          <a:cs typeface="Arial"/>
                        </a:rPr>
                        <a:t> </a:t>
                      </a:r>
                      <a:r>
                        <a:rPr sz="1000" dirty="0">
                          <a:latin typeface="Arial"/>
                          <a:cs typeface="Arial"/>
                        </a:rPr>
                        <a:t>18°</a:t>
                      </a:r>
                      <a:r>
                        <a:rPr sz="1000" spc="-10" dirty="0">
                          <a:latin typeface="Arial"/>
                          <a:cs typeface="Arial"/>
                        </a:rPr>
                        <a:t> 24,886</a:t>
                      </a:r>
                      <a:endParaRPr sz="1000">
                        <a:latin typeface="Arial"/>
                        <a:cs typeface="Arial"/>
                      </a:endParaRPr>
                    </a:p>
                    <a:p>
                      <a:pPr marL="67945">
                        <a:lnSpc>
                          <a:spcPts val="1175"/>
                        </a:lnSpc>
                      </a:pPr>
                      <a:r>
                        <a:rPr sz="1000" dirty="0">
                          <a:latin typeface="Arial"/>
                          <a:cs typeface="Arial"/>
                        </a:rPr>
                        <a:t>W</a:t>
                      </a:r>
                      <a:r>
                        <a:rPr sz="1000" spc="-20" dirty="0">
                          <a:latin typeface="Arial"/>
                          <a:cs typeface="Arial"/>
                        </a:rPr>
                        <a:t> </a:t>
                      </a:r>
                      <a:r>
                        <a:rPr sz="1000" spc="-10" dirty="0">
                          <a:latin typeface="Arial"/>
                          <a:cs typeface="Arial"/>
                        </a:rPr>
                        <a:t>73°13,951</a:t>
                      </a:r>
                      <a:endParaRPr sz="1000">
                        <a:latin typeface="Arial"/>
                        <a:cs typeface="Arial"/>
                      </a:endParaRPr>
                    </a:p>
                    <a:p>
                      <a:pPr>
                        <a:lnSpc>
                          <a:spcPct val="100000"/>
                        </a:lnSpc>
                      </a:pPr>
                      <a:endParaRPr sz="950">
                        <a:latin typeface="Times New Roman"/>
                        <a:cs typeface="Times New Roman"/>
                      </a:endParaRPr>
                    </a:p>
                    <a:p>
                      <a:pPr marL="67945">
                        <a:lnSpc>
                          <a:spcPct val="100000"/>
                        </a:lnSpc>
                      </a:pPr>
                      <a:r>
                        <a:rPr sz="1000" dirty="0">
                          <a:latin typeface="Arial"/>
                          <a:cs typeface="Arial"/>
                        </a:rPr>
                        <a:t>Alt.</a:t>
                      </a:r>
                      <a:r>
                        <a:rPr sz="1000" spc="-20" dirty="0">
                          <a:latin typeface="Arial"/>
                          <a:cs typeface="Arial"/>
                        </a:rPr>
                        <a:t> </a:t>
                      </a:r>
                      <a:r>
                        <a:rPr sz="1000" dirty="0">
                          <a:latin typeface="Arial"/>
                          <a:cs typeface="Arial"/>
                        </a:rPr>
                        <a:t>942</a:t>
                      </a:r>
                      <a:r>
                        <a:rPr sz="1000" spc="-30" dirty="0">
                          <a:latin typeface="Arial"/>
                          <a:cs typeface="Arial"/>
                        </a:rPr>
                        <a:t> </a:t>
                      </a:r>
                      <a:r>
                        <a:rPr sz="1000" spc="-50" dirty="0">
                          <a:latin typeface="Arial"/>
                          <a:cs typeface="Arial"/>
                        </a:rPr>
                        <a:t>m</a:t>
                      </a:r>
                      <a:endParaRPr sz="1000">
                        <a:latin typeface="Arial"/>
                        <a:cs typeface="Arial"/>
                      </a:endParaRPr>
                    </a:p>
                  </a:txBody>
                  <a:tcPr marL="0" marR="0" marT="25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spcBef>
                          <a:spcPts val="20"/>
                        </a:spcBef>
                      </a:pPr>
                      <a:endParaRPr sz="850">
                        <a:latin typeface="Times New Roman"/>
                        <a:cs typeface="Times New Roman"/>
                      </a:endParaRPr>
                    </a:p>
                    <a:p>
                      <a:pPr marR="3810" algn="ctr">
                        <a:lnSpc>
                          <a:spcPct val="100000"/>
                        </a:lnSpc>
                        <a:spcBef>
                          <a:spcPts val="5"/>
                        </a:spcBef>
                      </a:pPr>
                      <a:r>
                        <a:rPr sz="1000" dirty="0">
                          <a:latin typeface="Arial"/>
                          <a:cs typeface="Arial"/>
                        </a:rPr>
                        <a:t>2</a:t>
                      </a:r>
                      <a:r>
                        <a:rPr sz="1000" spc="-20" dirty="0">
                          <a:latin typeface="Arial"/>
                          <a:cs typeface="Arial"/>
                        </a:rPr>
                        <a:t> </a:t>
                      </a:r>
                      <a:r>
                        <a:rPr sz="1000" dirty="0">
                          <a:latin typeface="Arial"/>
                          <a:cs typeface="Arial"/>
                        </a:rPr>
                        <a:t>191</a:t>
                      </a:r>
                      <a:r>
                        <a:rPr sz="1000" spc="-15" dirty="0">
                          <a:latin typeface="Arial"/>
                          <a:cs typeface="Arial"/>
                        </a:rPr>
                        <a:t> </a:t>
                      </a:r>
                      <a:r>
                        <a:rPr sz="1000" spc="-50" dirty="0">
                          <a:latin typeface="Arial"/>
                          <a:cs typeface="Arial"/>
                        </a:rPr>
                        <a:t>€</a:t>
                      </a:r>
                      <a:endParaRPr sz="10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spcBef>
                          <a:spcPts val="20"/>
                        </a:spcBef>
                      </a:pPr>
                      <a:endParaRPr sz="850">
                        <a:latin typeface="Times New Roman"/>
                        <a:cs typeface="Times New Roman"/>
                      </a:endParaRPr>
                    </a:p>
                    <a:p>
                      <a:pPr marL="68580">
                        <a:lnSpc>
                          <a:spcPct val="100000"/>
                        </a:lnSpc>
                        <a:spcBef>
                          <a:spcPts val="5"/>
                        </a:spcBef>
                      </a:pPr>
                      <a:r>
                        <a:rPr sz="1000" dirty="0">
                          <a:latin typeface="Arial"/>
                          <a:cs typeface="Arial"/>
                        </a:rPr>
                        <a:t>25,6</a:t>
                      </a:r>
                      <a:r>
                        <a:rPr sz="1000" spc="-30" dirty="0">
                          <a:latin typeface="Arial"/>
                          <a:cs typeface="Arial"/>
                        </a:rPr>
                        <a:t> </a:t>
                      </a:r>
                      <a:r>
                        <a:rPr sz="1000" spc="-25" dirty="0">
                          <a:latin typeface="Arial"/>
                          <a:cs typeface="Arial"/>
                        </a:rPr>
                        <a:t>m3</a:t>
                      </a:r>
                      <a:endParaRPr sz="10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spcBef>
                          <a:spcPts val="20"/>
                        </a:spcBef>
                      </a:pPr>
                      <a:endParaRPr sz="850">
                        <a:latin typeface="Times New Roman"/>
                        <a:cs typeface="Times New Roman"/>
                      </a:endParaRPr>
                    </a:p>
                    <a:p>
                      <a:pPr marL="68580">
                        <a:lnSpc>
                          <a:spcPts val="1175"/>
                        </a:lnSpc>
                        <a:spcBef>
                          <a:spcPts val="5"/>
                        </a:spcBef>
                      </a:pPr>
                      <a:r>
                        <a:rPr sz="1000" spc="-25" dirty="0">
                          <a:latin typeface="Arial"/>
                          <a:cs typeface="Arial"/>
                        </a:rPr>
                        <a:t>Peu</a:t>
                      </a:r>
                      <a:endParaRPr sz="1000">
                        <a:latin typeface="Arial"/>
                        <a:cs typeface="Arial"/>
                      </a:endParaRPr>
                    </a:p>
                    <a:p>
                      <a:pPr marL="68580">
                        <a:lnSpc>
                          <a:spcPts val="1175"/>
                        </a:lnSpc>
                      </a:pPr>
                      <a:r>
                        <a:rPr sz="1000" spc="-10" dirty="0">
                          <a:latin typeface="Arial"/>
                          <a:cs typeface="Arial"/>
                        </a:rPr>
                        <a:t>d’effet</a:t>
                      </a:r>
                      <a:endParaRPr sz="10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45"/>
                        </a:spcBef>
                      </a:pPr>
                      <a:endParaRPr sz="1000" dirty="0">
                        <a:latin typeface="Times New Roman"/>
                        <a:cs typeface="Times New Roman"/>
                      </a:endParaRPr>
                    </a:p>
                    <a:p>
                      <a:pPr marL="67945" marR="135255">
                        <a:lnSpc>
                          <a:spcPts val="1150"/>
                        </a:lnSpc>
                      </a:pPr>
                      <a:r>
                        <a:rPr sz="1000" dirty="0">
                          <a:latin typeface="Arial"/>
                          <a:cs typeface="Arial"/>
                        </a:rPr>
                        <a:t>Avec</a:t>
                      </a:r>
                      <a:r>
                        <a:rPr sz="1000" spc="-20" dirty="0">
                          <a:latin typeface="Arial"/>
                          <a:cs typeface="Arial"/>
                        </a:rPr>
                        <a:t> </a:t>
                      </a:r>
                      <a:r>
                        <a:rPr sz="1000" dirty="0">
                          <a:latin typeface="Arial"/>
                          <a:cs typeface="Arial"/>
                        </a:rPr>
                        <a:t>un</a:t>
                      </a:r>
                      <a:r>
                        <a:rPr sz="1000" spc="-20" dirty="0">
                          <a:latin typeface="Arial"/>
                          <a:cs typeface="Arial"/>
                        </a:rPr>
                        <a:t> </a:t>
                      </a:r>
                      <a:r>
                        <a:rPr sz="1000" spc="-10" dirty="0">
                          <a:latin typeface="Arial"/>
                          <a:cs typeface="Arial"/>
                        </a:rPr>
                        <a:t>glacis </a:t>
                      </a:r>
                      <a:r>
                        <a:rPr sz="1000" dirty="0">
                          <a:latin typeface="Arial"/>
                          <a:cs typeface="Arial"/>
                        </a:rPr>
                        <a:t>de</a:t>
                      </a:r>
                      <a:r>
                        <a:rPr sz="1000" spc="-25" dirty="0">
                          <a:latin typeface="Arial"/>
                          <a:cs typeface="Arial"/>
                        </a:rPr>
                        <a:t> </a:t>
                      </a:r>
                      <a:r>
                        <a:rPr sz="1000" dirty="0">
                          <a:latin typeface="Arial"/>
                          <a:cs typeface="Arial"/>
                        </a:rPr>
                        <a:t>38</a:t>
                      </a:r>
                      <a:r>
                        <a:rPr sz="1000" spc="-15" dirty="0">
                          <a:latin typeface="Arial"/>
                          <a:cs typeface="Arial"/>
                        </a:rPr>
                        <a:t> </a:t>
                      </a:r>
                      <a:r>
                        <a:rPr sz="1000" spc="-25" dirty="0">
                          <a:latin typeface="Arial"/>
                          <a:cs typeface="Arial"/>
                        </a:rPr>
                        <a:t>m2</a:t>
                      </a:r>
                      <a:endParaRPr sz="1000" dirty="0">
                        <a:latin typeface="Arial"/>
                        <a:cs typeface="Arial"/>
                      </a:endParaRPr>
                    </a:p>
                    <a:p>
                      <a:pPr marL="67945" marR="135890">
                        <a:lnSpc>
                          <a:spcPts val="1140"/>
                        </a:lnSpc>
                        <a:spcBef>
                          <a:spcPts val="10"/>
                        </a:spcBef>
                      </a:pPr>
                      <a:r>
                        <a:rPr sz="1000" dirty="0">
                          <a:latin typeface="Arial"/>
                          <a:cs typeface="Arial"/>
                        </a:rPr>
                        <a:t>Le</a:t>
                      </a:r>
                      <a:r>
                        <a:rPr sz="1000" spc="-40" dirty="0">
                          <a:latin typeface="Arial"/>
                          <a:cs typeface="Arial"/>
                        </a:rPr>
                        <a:t> </a:t>
                      </a:r>
                      <a:r>
                        <a:rPr sz="1000" dirty="0">
                          <a:latin typeface="Arial"/>
                          <a:cs typeface="Arial"/>
                        </a:rPr>
                        <a:t>seuil</a:t>
                      </a:r>
                      <a:r>
                        <a:rPr sz="1000" spc="-20" dirty="0">
                          <a:latin typeface="Arial"/>
                          <a:cs typeface="Arial"/>
                        </a:rPr>
                        <a:t> </a:t>
                      </a:r>
                      <a:r>
                        <a:rPr sz="1000" dirty="0">
                          <a:latin typeface="Arial"/>
                          <a:cs typeface="Arial"/>
                        </a:rPr>
                        <a:t>est</a:t>
                      </a:r>
                      <a:r>
                        <a:rPr sz="1000" spc="-25" dirty="0">
                          <a:latin typeface="Arial"/>
                          <a:cs typeface="Arial"/>
                        </a:rPr>
                        <a:t> un </a:t>
                      </a:r>
                      <a:r>
                        <a:rPr sz="1000" dirty="0">
                          <a:latin typeface="Arial"/>
                          <a:cs typeface="Arial"/>
                        </a:rPr>
                        <a:t>mur</a:t>
                      </a:r>
                      <a:r>
                        <a:rPr sz="1000" spc="-30" dirty="0">
                          <a:latin typeface="Arial"/>
                          <a:cs typeface="Arial"/>
                        </a:rPr>
                        <a:t> </a:t>
                      </a:r>
                      <a:r>
                        <a:rPr sz="1000" spc="-25" dirty="0">
                          <a:latin typeface="Arial"/>
                          <a:cs typeface="Arial"/>
                        </a:rPr>
                        <a:t>sec</a:t>
                      </a:r>
                      <a:endParaRPr sz="1000" dirty="0">
                        <a:latin typeface="Arial"/>
                        <a:cs typeface="Arial"/>
                      </a:endParaRPr>
                    </a:p>
                  </a:txBody>
                  <a:tcPr marL="0" marR="0" marT="57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1083196">
                <a:tc>
                  <a:txBody>
                    <a:bodyPr/>
                    <a:lstStyle/>
                    <a:p>
                      <a:pPr>
                        <a:lnSpc>
                          <a:spcPct val="100000"/>
                        </a:lnSpc>
                        <a:spcBef>
                          <a:spcPts val="15"/>
                        </a:spcBef>
                      </a:pPr>
                      <a:endParaRPr sz="950" dirty="0">
                        <a:latin typeface="Times New Roman"/>
                        <a:cs typeface="Times New Roman"/>
                      </a:endParaRPr>
                    </a:p>
                    <a:p>
                      <a:pPr marL="67945">
                        <a:lnSpc>
                          <a:spcPct val="100000"/>
                        </a:lnSpc>
                        <a:spcBef>
                          <a:spcPts val="5"/>
                        </a:spcBef>
                      </a:pPr>
                      <a:r>
                        <a:rPr sz="1000" spc="-25" dirty="0">
                          <a:latin typeface="Arial"/>
                          <a:cs typeface="Arial"/>
                        </a:rPr>
                        <a:t>SB2</a:t>
                      </a:r>
                      <a:r>
                        <a:rPr lang="fr-FR" sz="1000" spc="-25" dirty="0">
                          <a:latin typeface="Arial"/>
                          <a:cs typeface="Arial"/>
                        </a:rPr>
                        <a:t> </a:t>
                      </a:r>
                      <a:r>
                        <a:rPr lang="fr-FR" sz="1000" spc="-25" dirty="0" err="1">
                          <a:latin typeface="Arial"/>
                          <a:cs typeface="Arial"/>
                        </a:rPr>
                        <a:t>Maurepos</a:t>
                      </a:r>
                      <a:endParaRPr sz="1000" dirty="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40"/>
                        </a:spcBef>
                      </a:pPr>
                      <a:endParaRPr sz="1000">
                        <a:latin typeface="Times New Roman"/>
                        <a:cs typeface="Times New Roman"/>
                      </a:endParaRPr>
                    </a:p>
                    <a:p>
                      <a:pPr marL="67945" marR="137160">
                        <a:lnSpc>
                          <a:spcPts val="1150"/>
                        </a:lnSpc>
                      </a:pPr>
                      <a:r>
                        <a:rPr sz="1000" spc="-25" dirty="0">
                          <a:latin typeface="Arial"/>
                          <a:cs typeface="Arial"/>
                        </a:rPr>
                        <a:t>Du </a:t>
                      </a:r>
                      <a:r>
                        <a:rPr sz="1000" spc="-10" dirty="0">
                          <a:latin typeface="Arial"/>
                          <a:cs typeface="Arial"/>
                        </a:rPr>
                        <a:t>20.12.2012</a:t>
                      </a:r>
                      <a:endParaRPr sz="1000">
                        <a:latin typeface="Arial"/>
                        <a:cs typeface="Arial"/>
                      </a:endParaRPr>
                    </a:p>
                    <a:p>
                      <a:pPr marL="67945">
                        <a:lnSpc>
                          <a:spcPts val="1110"/>
                        </a:lnSpc>
                      </a:pPr>
                      <a:r>
                        <a:rPr sz="1000" dirty="0">
                          <a:latin typeface="Arial"/>
                          <a:cs typeface="Arial"/>
                        </a:rPr>
                        <a:t>à</a:t>
                      </a:r>
                      <a:r>
                        <a:rPr sz="1000" spc="-25" dirty="0">
                          <a:latin typeface="Arial"/>
                          <a:cs typeface="Arial"/>
                        </a:rPr>
                        <a:t> </a:t>
                      </a:r>
                      <a:r>
                        <a:rPr sz="1000" dirty="0">
                          <a:latin typeface="Arial"/>
                          <a:cs typeface="Arial"/>
                        </a:rPr>
                        <a:t>mars</a:t>
                      </a:r>
                      <a:r>
                        <a:rPr sz="1000" spc="-10" dirty="0">
                          <a:latin typeface="Arial"/>
                          <a:cs typeface="Arial"/>
                        </a:rPr>
                        <a:t> </a:t>
                      </a:r>
                      <a:r>
                        <a:rPr sz="1000" spc="-20" dirty="0">
                          <a:latin typeface="Arial"/>
                          <a:cs typeface="Arial"/>
                        </a:rPr>
                        <a:t>2013</a:t>
                      </a:r>
                      <a:endParaRPr sz="1000">
                        <a:latin typeface="Arial"/>
                        <a:cs typeface="Arial"/>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5"/>
                        </a:spcBef>
                      </a:pPr>
                      <a:endParaRPr sz="950">
                        <a:latin typeface="Times New Roman"/>
                        <a:cs typeface="Times New Roman"/>
                      </a:endParaRPr>
                    </a:p>
                    <a:p>
                      <a:pPr marL="67945">
                        <a:lnSpc>
                          <a:spcPts val="1175"/>
                        </a:lnSpc>
                        <a:spcBef>
                          <a:spcPts val="5"/>
                        </a:spcBef>
                      </a:pPr>
                      <a:r>
                        <a:rPr sz="1000" dirty="0">
                          <a:latin typeface="Arial"/>
                          <a:cs typeface="Arial"/>
                        </a:rPr>
                        <a:t>N</a:t>
                      </a:r>
                      <a:r>
                        <a:rPr sz="1000" spc="-25" dirty="0">
                          <a:latin typeface="Arial"/>
                          <a:cs typeface="Arial"/>
                        </a:rPr>
                        <a:t> </a:t>
                      </a:r>
                      <a:r>
                        <a:rPr sz="1000" dirty="0">
                          <a:latin typeface="Arial"/>
                          <a:cs typeface="Arial"/>
                        </a:rPr>
                        <a:t>18°</a:t>
                      </a:r>
                      <a:r>
                        <a:rPr sz="1000" spc="-10" dirty="0">
                          <a:latin typeface="Arial"/>
                          <a:cs typeface="Arial"/>
                        </a:rPr>
                        <a:t> 24,9553</a:t>
                      </a:r>
                      <a:endParaRPr sz="1000">
                        <a:latin typeface="Arial"/>
                        <a:cs typeface="Arial"/>
                      </a:endParaRPr>
                    </a:p>
                    <a:p>
                      <a:pPr marL="67945">
                        <a:lnSpc>
                          <a:spcPts val="1175"/>
                        </a:lnSpc>
                      </a:pPr>
                      <a:r>
                        <a:rPr sz="1000" dirty="0">
                          <a:latin typeface="Arial"/>
                          <a:cs typeface="Arial"/>
                        </a:rPr>
                        <a:t>W</a:t>
                      </a:r>
                      <a:r>
                        <a:rPr sz="1000" spc="-20" dirty="0">
                          <a:latin typeface="Arial"/>
                          <a:cs typeface="Arial"/>
                        </a:rPr>
                        <a:t> </a:t>
                      </a:r>
                      <a:r>
                        <a:rPr sz="1000" dirty="0">
                          <a:latin typeface="Arial"/>
                          <a:cs typeface="Arial"/>
                        </a:rPr>
                        <a:t>73°</a:t>
                      </a:r>
                      <a:r>
                        <a:rPr sz="1000" spc="-15" dirty="0">
                          <a:latin typeface="Arial"/>
                          <a:cs typeface="Arial"/>
                        </a:rPr>
                        <a:t> </a:t>
                      </a:r>
                      <a:r>
                        <a:rPr sz="1000" spc="-10" dirty="0">
                          <a:latin typeface="Arial"/>
                          <a:cs typeface="Arial"/>
                        </a:rPr>
                        <a:t>13,964</a:t>
                      </a:r>
                      <a:endParaRPr sz="1000">
                        <a:latin typeface="Arial"/>
                        <a:cs typeface="Arial"/>
                      </a:endParaRPr>
                    </a:p>
                    <a:p>
                      <a:pPr>
                        <a:lnSpc>
                          <a:spcPct val="100000"/>
                        </a:lnSpc>
                        <a:spcBef>
                          <a:spcPts val="55"/>
                        </a:spcBef>
                      </a:pPr>
                      <a:endParaRPr sz="900">
                        <a:latin typeface="Times New Roman"/>
                        <a:cs typeface="Times New Roman"/>
                      </a:endParaRPr>
                    </a:p>
                    <a:p>
                      <a:pPr marL="67945">
                        <a:lnSpc>
                          <a:spcPct val="100000"/>
                        </a:lnSpc>
                      </a:pPr>
                      <a:r>
                        <a:rPr sz="1000" dirty="0">
                          <a:latin typeface="Arial"/>
                          <a:cs typeface="Arial"/>
                        </a:rPr>
                        <a:t>Alt.</a:t>
                      </a:r>
                      <a:r>
                        <a:rPr sz="1000" spc="-20" dirty="0">
                          <a:latin typeface="Arial"/>
                          <a:cs typeface="Arial"/>
                        </a:rPr>
                        <a:t> </a:t>
                      </a:r>
                      <a:r>
                        <a:rPr sz="1000" dirty="0">
                          <a:latin typeface="Arial"/>
                          <a:cs typeface="Arial"/>
                        </a:rPr>
                        <a:t>920</a:t>
                      </a:r>
                      <a:r>
                        <a:rPr sz="1000" spc="-30" dirty="0">
                          <a:latin typeface="Arial"/>
                          <a:cs typeface="Arial"/>
                        </a:rPr>
                        <a:t> </a:t>
                      </a:r>
                      <a:r>
                        <a:rPr sz="1000" spc="-50" dirty="0">
                          <a:latin typeface="Arial"/>
                          <a:cs typeface="Arial"/>
                        </a:rPr>
                        <a:t>m</a:t>
                      </a:r>
                      <a:endParaRPr sz="100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spcBef>
                          <a:spcPts val="20"/>
                        </a:spcBef>
                      </a:pPr>
                      <a:endParaRPr sz="850">
                        <a:latin typeface="Times New Roman"/>
                        <a:cs typeface="Times New Roman"/>
                      </a:endParaRPr>
                    </a:p>
                    <a:p>
                      <a:pPr marR="3810" algn="ctr">
                        <a:lnSpc>
                          <a:spcPct val="100000"/>
                        </a:lnSpc>
                      </a:pPr>
                      <a:r>
                        <a:rPr sz="1000" dirty="0">
                          <a:latin typeface="Arial"/>
                          <a:cs typeface="Arial"/>
                        </a:rPr>
                        <a:t>5</a:t>
                      </a:r>
                      <a:r>
                        <a:rPr sz="1000" spc="-20" dirty="0">
                          <a:latin typeface="Arial"/>
                          <a:cs typeface="Arial"/>
                        </a:rPr>
                        <a:t> </a:t>
                      </a:r>
                      <a:r>
                        <a:rPr sz="1000" dirty="0">
                          <a:latin typeface="Arial"/>
                          <a:cs typeface="Arial"/>
                        </a:rPr>
                        <a:t>285</a:t>
                      </a:r>
                      <a:r>
                        <a:rPr sz="1000" spc="-15" dirty="0">
                          <a:latin typeface="Arial"/>
                          <a:cs typeface="Arial"/>
                        </a:rPr>
                        <a:t> </a:t>
                      </a:r>
                      <a:r>
                        <a:rPr sz="1000" spc="-50" dirty="0">
                          <a:latin typeface="Arial"/>
                          <a:cs typeface="Arial"/>
                        </a:rPr>
                        <a:t>€</a:t>
                      </a:r>
                      <a:endParaRPr sz="10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spcBef>
                          <a:spcPts val="20"/>
                        </a:spcBef>
                      </a:pPr>
                      <a:endParaRPr sz="850">
                        <a:latin typeface="Times New Roman"/>
                        <a:cs typeface="Times New Roman"/>
                      </a:endParaRPr>
                    </a:p>
                    <a:p>
                      <a:pPr marL="68580">
                        <a:lnSpc>
                          <a:spcPct val="100000"/>
                        </a:lnSpc>
                      </a:pPr>
                      <a:r>
                        <a:rPr sz="1000" dirty="0">
                          <a:latin typeface="Arial"/>
                          <a:cs typeface="Arial"/>
                        </a:rPr>
                        <a:t>37</a:t>
                      </a:r>
                      <a:r>
                        <a:rPr sz="1000" spc="-30" dirty="0">
                          <a:latin typeface="Arial"/>
                          <a:cs typeface="Arial"/>
                        </a:rPr>
                        <a:t> </a:t>
                      </a:r>
                      <a:r>
                        <a:rPr sz="1000" spc="-25" dirty="0">
                          <a:latin typeface="Arial"/>
                          <a:cs typeface="Arial"/>
                        </a:rPr>
                        <a:t>m3</a:t>
                      </a:r>
                      <a:endParaRPr sz="10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spcBef>
                          <a:spcPts val="20"/>
                        </a:spcBef>
                      </a:pPr>
                      <a:endParaRPr sz="850">
                        <a:latin typeface="Times New Roman"/>
                        <a:cs typeface="Times New Roman"/>
                      </a:endParaRPr>
                    </a:p>
                    <a:p>
                      <a:pPr marL="68580">
                        <a:lnSpc>
                          <a:spcPct val="100000"/>
                        </a:lnSpc>
                      </a:pPr>
                      <a:r>
                        <a:rPr sz="1000" dirty="0">
                          <a:latin typeface="Arial"/>
                          <a:cs typeface="Arial"/>
                        </a:rPr>
                        <a:t>1</a:t>
                      </a:r>
                      <a:r>
                        <a:rPr sz="1000" spc="-20" dirty="0">
                          <a:latin typeface="Arial"/>
                          <a:cs typeface="Arial"/>
                        </a:rPr>
                        <a:t> </a:t>
                      </a:r>
                      <a:r>
                        <a:rPr sz="1000" dirty="0">
                          <a:latin typeface="Arial"/>
                          <a:cs typeface="Arial"/>
                        </a:rPr>
                        <a:t>550</a:t>
                      </a:r>
                      <a:r>
                        <a:rPr sz="1000" spc="-15" dirty="0">
                          <a:latin typeface="Arial"/>
                          <a:cs typeface="Arial"/>
                        </a:rPr>
                        <a:t> </a:t>
                      </a:r>
                      <a:r>
                        <a:rPr sz="1000" spc="-25" dirty="0">
                          <a:latin typeface="Arial"/>
                          <a:cs typeface="Arial"/>
                        </a:rPr>
                        <a:t>m3</a:t>
                      </a:r>
                      <a:endParaRPr sz="10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5"/>
                        </a:spcBef>
                      </a:pPr>
                      <a:endParaRPr sz="1000">
                        <a:latin typeface="Times New Roman"/>
                        <a:cs typeface="Times New Roman"/>
                      </a:endParaRPr>
                    </a:p>
                    <a:p>
                      <a:pPr marL="67945" marR="219710">
                        <a:lnSpc>
                          <a:spcPct val="95500"/>
                        </a:lnSpc>
                      </a:pPr>
                      <a:r>
                        <a:rPr sz="1000" dirty="0">
                          <a:latin typeface="Arial"/>
                          <a:cs typeface="Arial"/>
                        </a:rPr>
                        <a:t>Glacis</a:t>
                      </a:r>
                      <a:r>
                        <a:rPr sz="1000" spc="-50" dirty="0">
                          <a:latin typeface="Arial"/>
                          <a:cs typeface="Arial"/>
                        </a:rPr>
                        <a:t> </a:t>
                      </a:r>
                      <a:r>
                        <a:rPr sz="1000" spc="-10" dirty="0">
                          <a:latin typeface="Arial"/>
                          <a:cs typeface="Arial"/>
                        </a:rPr>
                        <a:t>latéral </a:t>
                      </a:r>
                      <a:r>
                        <a:rPr sz="1000" dirty="0">
                          <a:latin typeface="Arial"/>
                          <a:cs typeface="Arial"/>
                        </a:rPr>
                        <a:t>de</a:t>
                      </a:r>
                      <a:r>
                        <a:rPr sz="1000" spc="-25" dirty="0">
                          <a:latin typeface="Arial"/>
                          <a:cs typeface="Arial"/>
                        </a:rPr>
                        <a:t> </a:t>
                      </a:r>
                      <a:r>
                        <a:rPr sz="1000" dirty="0">
                          <a:latin typeface="Arial"/>
                          <a:cs typeface="Arial"/>
                        </a:rPr>
                        <a:t>40</a:t>
                      </a:r>
                      <a:r>
                        <a:rPr sz="1000" spc="-15" dirty="0">
                          <a:latin typeface="Arial"/>
                          <a:cs typeface="Arial"/>
                        </a:rPr>
                        <a:t> </a:t>
                      </a:r>
                      <a:r>
                        <a:rPr sz="1000" spc="-25" dirty="0">
                          <a:latin typeface="Arial"/>
                          <a:cs typeface="Arial"/>
                        </a:rPr>
                        <a:t>m2 </a:t>
                      </a:r>
                      <a:r>
                        <a:rPr sz="1000" spc="-10" dirty="0">
                          <a:latin typeface="Arial"/>
                          <a:cs typeface="Arial"/>
                        </a:rPr>
                        <a:t>environ</a:t>
                      </a:r>
                      <a:endParaRPr sz="100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r h="910072">
                <a:tc>
                  <a:txBody>
                    <a:bodyPr/>
                    <a:lstStyle/>
                    <a:p>
                      <a:pPr>
                        <a:lnSpc>
                          <a:spcPct val="100000"/>
                        </a:lnSpc>
                        <a:spcBef>
                          <a:spcPts val="15"/>
                        </a:spcBef>
                      </a:pPr>
                      <a:endParaRPr sz="950" dirty="0">
                        <a:latin typeface="Times New Roman"/>
                        <a:cs typeface="Times New Roman"/>
                      </a:endParaRPr>
                    </a:p>
                    <a:p>
                      <a:pPr marL="67945">
                        <a:lnSpc>
                          <a:spcPct val="100000"/>
                        </a:lnSpc>
                        <a:spcBef>
                          <a:spcPts val="5"/>
                        </a:spcBef>
                      </a:pPr>
                      <a:r>
                        <a:rPr sz="1000" spc="-25" dirty="0">
                          <a:latin typeface="Arial"/>
                          <a:cs typeface="Arial"/>
                        </a:rPr>
                        <a:t>SB3</a:t>
                      </a:r>
                      <a:r>
                        <a:rPr lang="fr-FR" sz="1000" spc="-25" dirty="0">
                          <a:latin typeface="Arial"/>
                          <a:cs typeface="Arial"/>
                        </a:rPr>
                        <a:t> </a:t>
                      </a:r>
                      <a:r>
                        <a:rPr lang="fr-FR" sz="1000" spc="-25" dirty="0" err="1">
                          <a:latin typeface="Arial"/>
                          <a:cs typeface="Arial"/>
                        </a:rPr>
                        <a:t>Maurepos</a:t>
                      </a:r>
                      <a:endParaRPr sz="1000" dirty="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40"/>
                        </a:spcBef>
                      </a:pPr>
                      <a:endParaRPr sz="1000">
                        <a:latin typeface="Times New Roman"/>
                        <a:cs typeface="Times New Roman"/>
                      </a:endParaRPr>
                    </a:p>
                    <a:p>
                      <a:pPr marL="67945" marR="193675">
                        <a:lnSpc>
                          <a:spcPts val="1150"/>
                        </a:lnSpc>
                      </a:pPr>
                      <a:r>
                        <a:rPr sz="1000" dirty="0">
                          <a:latin typeface="Arial"/>
                          <a:cs typeface="Arial"/>
                        </a:rPr>
                        <a:t>De</a:t>
                      </a:r>
                      <a:r>
                        <a:rPr sz="1000" spc="-30" dirty="0">
                          <a:latin typeface="Arial"/>
                          <a:cs typeface="Arial"/>
                        </a:rPr>
                        <a:t> </a:t>
                      </a:r>
                      <a:r>
                        <a:rPr sz="1000" dirty="0">
                          <a:latin typeface="Arial"/>
                          <a:cs typeface="Arial"/>
                        </a:rPr>
                        <a:t>Juin</a:t>
                      </a:r>
                      <a:r>
                        <a:rPr sz="1000" spc="-25" dirty="0">
                          <a:latin typeface="Arial"/>
                          <a:cs typeface="Arial"/>
                        </a:rPr>
                        <a:t> </a:t>
                      </a:r>
                      <a:r>
                        <a:rPr sz="1000" spc="-50" dirty="0">
                          <a:latin typeface="Arial"/>
                          <a:cs typeface="Arial"/>
                        </a:rPr>
                        <a:t>à </a:t>
                      </a:r>
                      <a:r>
                        <a:rPr sz="1000" dirty="0">
                          <a:latin typeface="Arial"/>
                          <a:cs typeface="Arial"/>
                        </a:rPr>
                        <a:t>Août</a:t>
                      </a:r>
                      <a:r>
                        <a:rPr sz="1000" spc="-35" dirty="0">
                          <a:latin typeface="Arial"/>
                          <a:cs typeface="Arial"/>
                        </a:rPr>
                        <a:t> </a:t>
                      </a:r>
                      <a:r>
                        <a:rPr sz="1000" spc="-20" dirty="0">
                          <a:latin typeface="Arial"/>
                          <a:cs typeface="Arial"/>
                        </a:rPr>
                        <a:t>2013</a:t>
                      </a:r>
                      <a:endParaRPr sz="1000">
                        <a:latin typeface="Arial"/>
                        <a:cs typeface="Arial"/>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5"/>
                        </a:spcBef>
                      </a:pPr>
                      <a:endParaRPr sz="950">
                        <a:latin typeface="Times New Roman"/>
                        <a:cs typeface="Times New Roman"/>
                      </a:endParaRPr>
                    </a:p>
                    <a:p>
                      <a:pPr marL="67945">
                        <a:lnSpc>
                          <a:spcPts val="1175"/>
                        </a:lnSpc>
                        <a:spcBef>
                          <a:spcPts val="5"/>
                        </a:spcBef>
                      </a:pPr>
                      <a:r>
                        <a:rPr sz="1000" dirty="0">
                          <a:latin typeface="Arial"/>
                          <a:cs typeface="Arial"/>
                        </a:rPr>
                        <a:t>N</a:t>
                      </a:r>
                      <a:r>
                        <a:rPr sz="1000" spc="-15" dirty="0">
                          <a:latin typeface="Arial"/>
                          <a:cs typeface="Arial"/>
                        </a:rPr>
                        <a:t> </a:t>
                      </a:r>
                      <a:r>
                        <a:rPr sz="1000" spc="-10" dirty="0">
                          <a:latin typeface="Arial"/>
                          <a:cs typeface="Arial"/>
                        </a:rPr>
                        <a:t>18°24,987</a:t>
                      </a:r>
                      <a:endParaRPr sz="1000">
                        <a:latin typeface="Arial"/>
                        <a:cs typeface="Arial"/>
                      </a:endParaRPr>
                    </a:p>
                    <a:p>
                      <a:pPr marL="67945">
                        <a:lnSpc>
                          <a:spcPts val="1175"/>
                        </a:lnSpc>
                      </a:pPr>
                      <a:r>
                        <a:rPr sz="1000" dirty="0">
                          <a:latin typeface="Arial"/>
                          <a:cs typeface="Arial"/>
                        </a:rPr>
                        <a:t>W</a:t>
                      </a:r>
                      <a:r>
                        <a:rPr sz="1000" spc="-20" dirty="0">
                          <a:latin typeface="Arial"/>
                          <a:cs typeface="Arial"/>
                        </a:rPr>
                        <a:t> </a:t>
                      </a:r>
                      <a:r>
                        <a:rPr sz="1000" dirty="0">
                          <a:latin typeface="Arial"/>
                          <a:cs typeface="Arial"/>
                        </a:rPr>
                        <a:t>73°</a:t>
                      </a:r>
                      <a:r>
                        <a:rPr sz="1000" spc="-15" dirty="0">
                          <a:latin typeface="Arial"/>
                          <a:cs typeface="Arial"/>
                        </a:rPr>
                        <a:t> </a:t>
                      </a:r>
                      <a:r>
                        <a:rPr sz="1000" spc="-10" dirty="0">
                          <a:latin typeface="Arial"/>
                          <a:cs typeface="Arial"/>
                        </a:rPr>
                        <a:t>13,985</a:t>
                      </a:r>
                      <a:endParaRPr sz="1000">
                        <a:latin typeface="Arial"/>
                        <a:cs typeface="Arial"/>
                      </a:endParaRPr>
                    </a:p>
                    <a:p>
                      <a:pPr>
                        <a:lnSpc>
                          <a:spcPct val="100000"/>
                        </a:lnSpc>
                        <a:spcBef>
                          <a:spcPts val="55"/>
                        </a:spcBef>
                      </a:pPr>
                      <a:endParaRPr sz="900">
                        <a:latin typeface="Times New Roman"/>
                        <a:cs typeface="Times New Roman"/>
                      </a:endParaRPr>
                    </a:p>
                    <a:p>
                      <a:pPr marL="67945">
                        <a:lnSpc>
                          <a:spcPts val="1140"/>
                        </a:lnSpc>
                      </a:pPr>
                      <a:r>
                        <a:rPr sz="1000" dirty="0">
                          <a:latin typeface="Arial"/>
                          <a:cs typeface="Arial"/>
                        </a:rPr>
                        <a:t>Alt.</a:t>
                      </a:r>
                      <a:r>
                        <a:rPr sz="1000" spc="-20" dirty="0">
                          <a:latin typeface="Arial"/>
                          <a:cs typeface="Arial"/>
                        </a:rPr>
                        <a:t> </a:t>
                      </a:r>
                      <a:r>
                        <a:rPr sz="1000" dirty="0">
                          <a:latin typeface="Arial"/>
                          <a:cs typeface="Arial"/>
                        </a:rPr>
                        <a:t>907</a:t>
                      </a:r>
                      <a:r>
                        <a:rPr sz="1000" spc="-30" dirty="0">
                          <a:latin typeface="Arial"/>
                          <a:cs typeface="Arial"/>
                        </a:rPr>
                        <a:t> </a:t>
                      </a:r>
                      <a:r>
                        <a:rPr sz="1000" spc="-50" dirty="0">
                          <a:latin typeface="Arial"/>
                          <a:cs typeface="Arial"/>
                        </a:rPr>
                        <a:t>m</a:t>
                      </a:r>
                      <a:endParaRPr sz="100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5"/>
                        </a:spcBef>
                      </a:pPr>
                      <a:endParaRPr sz="950">
                        <a:latin typeface="Times New Roman"/>
                        <a:cs typeface="Times New Roman"/>
                      </a:endParaRPr>
                    </a:p>
                    <a:p>
                      <a:pPr marL="68580">
                        <a:lnSpc>
                          <a:spcPts val="1175"/>
                        </a:lnSpc>
                        <a:spcBef>
                          <a:spcPts val="5"/>
                        </a:spcBef>
                      </a:pPr>
                      <a:r>
                        <a:rPr sz="1000" spc="-10" dirty="0">
                          <a:latin typeface="Arial"/>
                          <a:cs typeface="Arial"/>
                        </a:rPr>
                        <a:t>2041,5</a:t>
                      </a:r>
                      <a:endParaRPr sz="1000">
                        <a:latin typeface="Arial"/>
                        <a:cs typeface="Arial"/>
                      </a:endParaRPr>
                    </a:p>
                    <a:p>
                      <a:pPr marL="68580">
                        <a:lnSpc>
                          <a:spcPts val="1175"/>
                        </a:lnSpc>
                      </a:pPr>
                      <a:r>
                        <a:rPr sz="1000" dirty="0">
                          <a:latin typeface="Arial"/>
                          <a:cs typeface="Arial"/>
                        </a:rPr>
                        <a:t>€</a:t>
                      </a:r>
                      <a:endParaRPr sz="100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spcBef>
                          <a:spcPts val="20"/>
                        </a:spcBef>
                      </a:pPr>
                      <a:endParaRPr sz="850">
                        <a:latin typeface="Times New Roman"/>
                        <a:cs typeface="Times New Roman"/>
                      </a:endParaRPr>
                    </a:p>
                    <a:p>
                      <a:pPr marL="68580">
                        <a:lnSpc>
                          <a:spcPct val="100000"/>
                        </a:lnSpc>
                      </a:pPr>
                      <a:r>
                        <a:rPr sz="1000" dirty="0">
                          <a:latin typeface="Arial"/>
                          <a:cs typeface="Arial"/>
                        </a:rPr>
                        <a:t>48</a:t>
                      </a:r>
                      <a:r>
                        <a:rPr sz="1000" spc="-30" dirty="0">
                          <a:latin typeface="Arial"/>
                          <a:cs typeface="Arial"/>
                        </a:rPr>
                        <a:t> </a:t>
                      </a:r>
                      <a:r>
                        <a:rPr sz="1000" spc="-25" dirty="0">
                          <a:latin typeface="Arial"/>
                          <a:cs typeface="Arial"/>
                        </a:rPr>
                        <a:t>m3</a:t>
                      </a:r>
                      <a:endParaRPr sz="10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spcBef>
                          <a:spcPts val="20"/>
                        </a:spcBef>
                      </a:pPr>
                      <a:endParaRPr sz="850">
                        <a:latin typeface="Times New Roman"/>
                        <a:cs typeface="Times New Roman"/>
                      </a:endParaRPr>
                    </a:p>
                    <a:p>
                      <a:pPr marL="68580">
                        <a:lnSpc>
                          <a:spcPct val="100000"/>
                        </a:lnSpc>
                      </a:pPr>
                      <a:r>
                        <a:rPr sz="1000" dirty="0">
                          <a:latin typeface="Arial"/>
                          <a:cs typeface="Arial"/>
                        </a:rPr>
                        <a:t>420</a:t>
                      </a:r>
                      <a:r>
                        <a:rPr sz="1000" spc="-25" dirty="0">
                          <a:latin typeface="Arial"/>
                          <a:cs typeface="Arial"/>
                        </a:rPr>
                        <a:t> m3</a:t>
                      </a:r>
                      <a:endParaRPr sz="10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2175437">
                <a:tc>
                  <a:txBody>
                    <a:bodyPr/>
                    <a:lstStyle/>
                    <a:p>
                      <a:pPr>
                        <a:lnSpc>
                          <a:spcPct val="100000"/>
                        </a:lnSpc>
                        <a:spcBef>
                          <a:spcPts val="15"/>
                        </a:spcBef>
                      </a:pPr>
                      <a:endParaRPr sz="950" dirty="0">
                        <a:latin typeface="Times New Roman"/>
                        <a:cs typeface="Times New Roman"/>
                      </a:endParaRPr>
                    </a:p>
                    <a:p>
                      <a:pPr marL="67945">
                        <a:lnSpc>
                          <a:spcPct val="100000"/>
                        </a:lnSpc>
                        <a:spcBef>
                          <a:spcPts val="5"/>
                        </a:spcBef>
                      </a:pPr>
                      <a:r>
                        <a:rPr sz="1000" spc="-25" dirty="0">
                          <a:latin typeface="Arial"/>
                          <a:cs typeface="Arial"/>
                        </a:rPr>
                        <a:t>SB4</a:t>
                      </a:r>
                      <a:r>
                        <a:rPr lang="fr-FR" sz="1000" spc="-25" dirty="0">
                          <a:latin typeface="Arial"/>
                          <a:cs typeface="Arial"/>
                        </a:rPr>
                        <a:t> </a:t>
                      </a:r>
                      <a:r>
                        <a:rPr lang="fr-FR" sz="1000" spc="-25" dirty="0" err="1">
                          <a:latin typeface="Arial"/>
                          <a:cs typeface="Arial"/>
                        </a:rPr>
                        <a:t>Maurepos</a:t>
                      </a:r>
                      <a:endParaRPr sz="1000" dirty="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40"/>
                        </a:spcBef>
                      </a:pPr>
                      <a:endParaRPr sz="1000" dirty="0">
                        <a:latin typeface="Times New Roman"/>
                        <a:cs typeface="Times New Roman"/>
                      </a:endParaRPr>
                    </a:p>
                    <a:p>
                      <a:pPr marL="67945" marR="73025">
                        <a:lnSpc>
                          <a:spcPts val="1150"/>
                        </a:lnSpc>
                      </a:pPr>
                      <a:r>
                        <a:rPr sz="1000" dirty="0">
                          <a:latin typeface="Arial"/>
                          <a:cs typeface="Arial"/>
                        </a:rPr>
                        <a:t>De</a:t>
                      </a:r>
                      <a:r>
                        <a:rPr sz="1000" spc="-35" dirty="0">
                          <a:latin typeface="Arial"/>
                          <a:cs typeface="Arial"/>
                        </a:rPr>
                        <a:t> </a:t>
                      </a:r>
                      <a:r>
                        <a:rPr sz="1000" dirty="0">
                          <a:latin typeface="Arial"/>
                          <a:cs typeface="Arial"/>
                        </a:rPr>
                        <a:t>Juillet</a:t>
                      </a:r>
                      <a:r>
                        <a:rPr sz="1000" spc="-30" dirty="0">
                          <a:latin typeface="Arial"/>
                          <a:cs typeface="Arial"/>
                        </a:rPr>
                        <a:t> </a:t>
                      </a:r>
                      <a:r>
                        <a:rPr sz="1000" spc="-25" dirty="0">
                          <a:latin typeface="Arial"/>
                          <a:cs typeface="Arial"/>
                        </a:rPr>
                        <a:t>au 30</a:t>
                      </a:r>
                      <a:endParaRPr sz="1000" dirty="0">
                        <a:latin typeface="Arial"/>
                        <a:cs typeface="Arial"/>
                      </a:endParaRPr>
                    </a:p>
                    <a:p>
                      <a:pPr marL="67945">
                        <a:lnSpc>
                          <a:spcPts val="1125"/>
                        </a:lnSpc>
                      </a:pPr>
                      <a:r>
                        <a:rPr sz="1000" spc="-10" dirty="0">
                          <a:latin typeface="Arial"/>
                          <a:cs typeface="Arial"/>
                        </a:rPr>
                        <a:t>sept.2013</a:t>
                      </a:r>
                      <a:endParaRPr sz="1000" dirty="0">
                        <a:latin typeface="Arial"/>
                        <a:cs typeface="Arial"/>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5"/>
                        </a:spcBef>
                      </a:pPr>
                      <a:endParaRPr sz="950">
                        <a:latin typeface="Times New Roman"/>
                        <a:cs typeface="Times New Roman"/>
                      </a:endParaRPr>
                    </a:p>
                    <a:p>
                      <a:pPr marL="67945">
                        <a:lnSpc>
                          <a:spcPts val="1175"/>
                        </a:lnSpc>
                        <a:spcBef>
                          <a:spcPts val="5"/>
                        </a:spcBef>
                      </a:pPr>
                      <a:r>
                        <a:rPr sz="1000" dirty="0">
                          <a:latin typeface="Arial"/>
                          <a:cs typeface="Arial"/>
                        </a:rPr>
                        <a:t>N</a:t>
                      </a:r>
                      <a:r>
                        <a:rPr sz="1000" spc="-15" dirty="0">
                          <a:latin typeface="Arial"/>
                          <a:cs typeface="Arial"/>
                        </a:rPr>
                        <a:t> </a:t>
                      </a:r>
                      <a:r>
                        <a:rPr sz="1000" spc="-10" dirty="0">
                          <a:latin typeface="Arial"/>
                          <a:cs typeface="Arial"/>
                        </a:rPr>
                        <a:t>18°25,029</a:t>
                      </a:r>
                      <a:endParaRPr sz="1000">
                        <a:latin typeface="Arial"/>
                        <a:cs typeface="Arial"/>
                      </a:endParaRPr>
                    </a:p>
                    <a:p>
                      <a:pPr marL="67945">
                        <a:lnSpc>
                          <a:spcPts val="1175"/>
                        </a:lnSpc>
                      </a:pPr>
                      <a:r>
                        <a:rPr sz="1000" dirty="0">
                          <a:latin typeface="Arial"/>
                          <a:cs typeface="Arial"/>
                        </a:rPr>
                        <a:t>W</a:t>
                      </a:r>
                      <a:r>
                        <a:rPr sz="1000" spc="-20" dirty="0">
                          <a:latin typeface="Arial"/>
                          <a:cs typeface="Arial"/>
                        </a:rPr>
                        <a:t> </a:t>
                      </a:r>
                      <a:r>
                        <a:rPr sz="1000" dirty="0">
                          <a:latin typeface="Arial"/>
                          <a:cs typeface="Arial"/>
                        </a:rPr>
                        <a:t>73°</a:t>
                      </a:r>
                      <a:r>
                        <a:rPr sz="1000" spc="-15" dirty="0">
                          <a:latin typeface="Arial"/>
                          <a:cs typeface="Arial"/>
                        </a:rPr>
                        <a:t> </a:t>
                      </a:r>
                      <a:r>
                        <a:rPr sz="1000" spc="-10" dirty="0">
                          <a:latin typeface="Arial"/>
                          <a:cs typeface="Arial"/>
                        </a:rPr>
                        <a:t>13,988</a:t>
                      </a:r>
                      <a:endParaRPr sz="1000">
                        <a:latin typeface="Arial"/>
                        <a:cs typeface="Arial"/>
                      </a:endParaRPr>
                    </a:p>
                    <a:p>
                      <a:pPr>
                        <a:lnSpc>
                          <a:spcPct val="100000"/>
                        </a:lnSpc>
                        <a:spcBef>
                          <a:spcPts val="10"/>
                        </a:spcBef>
                      </a:pPr>
                      <a:endParaRPr sz="950">
                        <a:latin typeface="Times New Roman"/>
                        <a:cs typeface="Times New Roman"/>
                      </a:endParaRPr>
                    </a:p>
                    <a:p>
                      <a:pPr marL="67945">
                        <a:lnSpc>
                          <a:spcPct val="100000"/>
                        </a:lnSpc>
                      </a:pPr>
                      <a:r>
                        <a:rPr sz="1000" dirty="0">
                          <a:latin typeface="Arial"/>
                          <a:cs typeface="Arial"/>
                        </a:rPr>
                        <a:t>Alt.</a:t>
                      </a:r>
                      <a:r>
                        <a:rPr sz="1000" spc="-20" dirty="0">
                          <a:latin typeface="Arial"/>
                          <a:cs typeface="Arial"/>
                        </a:rPr>
                        <a:t> </a:t>
                      </a:r>
                      <a:r>
                        <a:rPr sz="1000" dirty="0">
                          <a:latin typeface="Arial"/>
                          <a:cs typeface="Arial"/>
                        </a:rPr>
                        <a:t>900</a:t>
                      </a:r>
                      <a:r>
                        <a:rPr sz="1000" spc="-30" dirty="0">
                          <a:latin typeface="Arial"/>
                          <a:cs typeface="Arial"/>
                        </a:rPr>
                        <a:t> </a:t>
                      </a:r>
                      <a:r>
                        <a:rPr sz="1000" spc="-50" dirty="0">
                          <a:latin typeface="Arial"/>
                          <a:cs typeface="Arial"/>
                        </a:rPr>
                        <a:t>m</a:t>
                      </a:r>
                      <a:endParaRPr sz="100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spcBef>
                          <a:spcPts val="20"/>
                        </a:spcBef>
                      </a:pPr>
                      <a:endParaRPr sz="850">
                        <a:latin typeface="Times New Roman"/>
                        <a:cs typeface="Times New Roman"/>
                      </a:endParaRPr>
                    </a:p>
                    <a:p>
                      <a:pPr marR="3810" algn="ctr">
                        <a:lnSpc>
                          <a:spcPct val="100000"/>
                        </a:lnSpc>
                      </a:pPr>
                      <a:r>
                        <a:rPr sz="1000" dirty="0">
                          <a:latin typeface="Arial"/>
                          <a:cs typeface="Arial"/>
                        </a:rPr>
                        <a:t>6</a:t>
                      </a:r>
                      <a:r>
                        <a:rPr sz="1000" spc="-20" dirty="0">
                          <a:latin typeface="Arial"/>
                          <a:cs typeface="Arial"/>
                        </a:rPr>
                        <a:t> </a:t>
                      </a:r>
                      <a:r>
                        <a:rPr sz="1000" dirty="0">
                          <a:latin typeface="Arial"/>
                          <a:cs typeface="Arial"/>
                        </a:rPr>
                        <a:t>889</a:t>
                      </a:r>
                      <a:r>
                        <a:rPr sz="1000" spc="-15" dirty="0">
                          <a:latin typeface="Arial"/>
                          <a:cs typeface="Arial"/>
                        </a:rPr>
                        <a:t> </a:t>
                      </a:r>
                      <a:r>
                        <a:rPr sz="1000" spc="-50" dirty="0">
                          <a:latin typeface="Arial"/>
                          <a:cs typeface="Arial"/>
                        </a:rPr>
                        <a:t>€</a:t>
                      </a:r>
                      <a:endParaRPr sz="10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spcBef>
                          <a:spcPts val="20"/>
                        </a:spcBef>
                      </a:pPr>
                      <a:endParaRPr sz="850">
                        <a:latin typeface="Times New Roman"/>
                        <a:cs typeface="Times New Roman"/>
                      </a:endParaRPr>
                    </a:p>
                    <a:p>
                      <a:pPr marL="68580">
                        <a:lnSpc>
                          <a:spcPct val="100000"/>
                        </a:lnSpc>
                      </a:pPr>
                      <a:r>
                        <a:rPr sz="1000" dirty="0">
                          <a:latin typeface="Arial"/>
                          <a:cs typeface="Arial"/>
                        </a:rPr>
                        <a:t>19</a:t>
                      </a:r>
                      <a:r>
                        <a:rPr sz="1000" spc="-30" dirty="0">
                          <a:latin typeface="Arial"/>
                          <a:cs typeface="Arial"/>
                        </a:rPr>
                        <a:t> </a:t>
                      </a:r>
                      <a:r>
                        <a:rPr sz="1000" spc="-25" dirty="0">
                          <a:latin typeface="Arial"/>
                          <a:cs typeface="Arial"/>
                        </a:rPr>
                        <a:t>m3</a:t>
                      </a:r>
                      <a:endParaRPr sz="10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100">
                        <a:latin typeface="Times New Roman"/>
                        <a:cs typeface="Times New Roman"/>
                      </a:endParaRPr>
                    </a:p>
                    <a:p>
                      <a:pPr>
                        <a:lnSpc>
                          <a:spcPct val="100000"/>
                        </a:lnSpc>
                        <a:spcBef>
                          <a:spcPts val="20"/>
                        </a:spcBef>
                      </a:pPr>
                      <a:endParaRPr sz="850">
                        <a:latin typeface="Times New Roman"/>
                        <a:cs typeface="Times New Roman"/>
                      </a:endParaRPr>
                    </a:p>
                    <a:p>
                      <a:pPr marL="68580">
                        <a:lnSpc>
                          <a:spcPct val="100000"/>
                        </a:lnSpc>
                      </a:pPr>
                      <a:r>
                        <a:rPr sz="1000" dirty="0">
                          <a:latin typeface="Arial"/>
                          <a:cs typeface="Arial"/>
                        </a:rPr>
                        <a:t>1</a:t>
                      </a:r>
                      <a:r>
                        <a:rPr sz="1000" spc="-20" dirty="0">
                          <a:latin typeface="Arial"/>
                          <a:cs typeface="Arial"/>
                        </a:rPr>
                        <a:t> </a:t>
                      </a:r>
                      <a:r>
                        <a:rPr sz="1000" dirty="0">
                          <a:latin typeface="Arial"/>
                          <a:cs typeface="Arial"/>
                        </a:rPr>
                        <a:t>100</a:t>
                      </a:r>
                      <a:r>
                        <a:rPr sz="1000" spc="-15" dirty="0">
                          <a:latin typeface="Arial"/>
                          <a:cs typeface="Arial"/>
                        </a:rPr>
                        <a:t> </a:t>
                      </a:r>
                      <a:r>
                        <a:rPr sz="1000" spc="-25" dirty="0">
                          <a:latin typeface="Arial"/>
                          <a:cs typeface="Arial"/>
                        </a:rPr>
                        <a:t>m3</a:t>
                      </a:r>
                      <a:endParaRPr sz="10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135890">
                        <a:lnSpc>
                          <a:spcPts val="1150"/>
                        </a:lnSpc>
                        <a:spcBef>
                          <a:spcPts val="40"/>
                        </a:spcBef>
                      </a:pPr>
                      <a:r>
                        <a:rPr sz="1000" dirty="0">
                          <a:latin typeface="Arial"/>
                          <a:cs typeface="Arial"/>
                        </a:rPr>
                        <a:t>Avec</a:t>
                      </a:r>
                      <a:r>
                        <a:rPr sz="1000" spc="-35" dirty="0">
                          <a:latin typeface="Arial"/>
                          <a:cs typeface="Arial"/>
                        </a:rPr>
                        <a:t> </a:t>
                      </a:r>
                      <a:r>
                        <a:rPr sz="1000" dirty="0">
                          <a:latin typeface="Arial"/>
                          <a:cs typeface="Arial"/>
                        </a:rPr>
                        <a:t>glacis</a:t>
                      </a:r>
                      <a:r>
                        <a:rPr sz="1000" spc="-30" dirty="0">
                          <a:latin typeface="Arial"/>
                          <a:cs typeface="Arial"/>
                        </a:rPr>
                        <a:t> </a:t>
                      </a:r>
                      <a:r>
                        <a:rPr sz="1000" spc="-25" dirty="0">
                          <a:latin typeface="Arial"/>
                          <a:cs typeface="Arial"/>
                        </a:rPr>
                        <a:t>de </a:t>
                      </a:r>
                      <a:r>
                        <a:rPr sz="1000" dirty="0">
                          <a:latin typeface="Arial"/>
                          <a:cs typeface="Arial"/>
                        </a:rPr>
                        <a:t>29</a:t>
                      </a:r>
                      <a:r>
                        <a:rPr sz="1000" spc="-30" dirty="0">
                          <a:latin typeface="Arial"/>
                          <a:cs typeface="Arial"/>
                        </a:rPr>
                        <a:t> </a:t>
                      </a:r>
                      <a:r>
                        <a:rPr sz="1000" spc="-25" dirty="0">
                          <a:latin typeface="Arial"/>
                          <a:cs typeface="Arial"/>
                        </a:rPr>
                        <a:t>m2.</a:t>
                      </a:r>
                      <a:endParaRPr sz="1000">
                        <a:latin typeface="Arial"/>
                        <a:cs typeface="Arial"/>
                      </a:endParaRPr>
                    </a:p>
                    <a:p>
                      <a:pPr>
                        <a:lnSpc>
                          <a:spcPct val="100000"/>
                        </a:lnSpc>
                        <a:spcBef>
                          <a:spcPts val="10"/>
                        </a:spcBef>
                      </a:pPr>
                      <a:endParaRPr sz="950">
                        <a:latin typeface="Times New Roman"/>
                        <a:cs typeface="Times New Roman"/>
                      </a:endParaRPr>
                    </a:p>
                    <a:p>
                      <a:pPr marL="67945" marR="64769">
                        <a:lnSpc>
                          <a:spcPct val="95800"/>
                        </a:lnSpc>
                        <a:spcBef>
                          <a:spcPts val="5"/>
                        </a:spcBef>
                      </a:pPr>
                      <a:r>
                        <a:rPr sz="1000" dirty="0">
                          <a:latin typeface="Arial"/>
                          <a:cs typeface="Arial"/>
                        </a:rPr>
                        <a:t>Exutoire</a:t>
                      </a:r>
                      <a:r>
                        <a:rPr sz="1000" spc="-60" dirty="0">
                          <a:latin typeface="Arial"/>
                          <a:cs typeface="Arial"/>
                        </a:rPr>
                        <a:t> </a:t>
                      </a:r>
                      <a:r>
                        <a:rPr sz="1000" spc="-25" dirty="0">
                          <a:latin typeface="Arial"/>
                          <a:cs typeface="Arial"/>
                        </a:rPr>
                        <a:t>du </a:t>
                      </a:r>
                      <a:r>
                        <a:rPr sz="1000" dirty="0">
                          <a:latin typeface="Arial"/>
                          <a:cs typeface="Arial"/>
                        </a:rPr>
                        <a:t>bassin</a:t>
                      </a:r>
                      <a:r>
                        <a:rPr sz="1000" spc="-25" dirty="0">
                          <a:latin typeface="Arial"/>
                          <a:cs typeface="Arial"/>
                        </a:rPr>
                        <a:t> </a:t>
                      </a:r>
                      <a:r>
                        <a:rPr sz="1000" dirty="0">
                          <a:latin typeface="Arial"/>
                          <a:cs typeface="Arial"/>
                        </a:rPr>
                        <a:t>B8</a:t>
                      </a:r>
                      <a:r>
                        <a:rPr sz="1000" spc="-35" dirty="0">
                          <a:latin typeface="Arial"/>
                          <a:cs typeface="Arial"/>
                        </a:rPr>
                        <a:t> </a:t>
                      </a:r>
                      <a:r>
                        <a:rPr sz="1000" spc="-50" dirty="0">
                          <a:latin typeface="Arial"/>
                          <a:cs typeface="Arial"/>
                        </a:rPr>
                        <a:t>: </a:t>
                      </a:r>
                      <a:r>
                        <a:rPr sz="1000" dirty="0">
                          <a:latin typeface="Arial"/>
                          <a:cs typeface="Arial"/>
                        </a:rPr>
                        <a:t>dans</a:t>
                      </a:r>
                      <a:r>
                        <a:rPr sz="1000" spc="-25" dirty="0">
                          <a:latin typeface="Arial"/>
                          <a:cs typeface="Arial"/>
                        </a:rPr>
                        <a:t> </a:t>
                      </a:r>
                      <a:r>
                        <a:rPr sz="1000" dirty="0">
                          <a:latin typeface="Arial"/>
                          <a:cs typeface="Arial"/>
                        </a:rPr>
                        <a:t>le</a:t>
                      </a:r>
                      <a:r>
                        <a:rPr sz="1000" spc="-25" dirty="0">
                          <a:latin typeface="Arial"/>
                          <a:cs typeface="Arial"/>
                        </a:rPr>
                        <a:t> </a:t>
                      </a:r>
                      <a:r>
                        <a:rPr sz="1000" dirty="0">
                          <a:latin typeface="Arial"/>
                          <a:cs typeface="Arial"/>
                        </a:rPr>
                        <a:t>prix</a:t>
                      </a:r>
                      <a:r>
                        <a:rPr sz="1000" spc="-25" dirty="0">
                          <a:latin typeface="Arial"/>
                          <a:cs typeface="Arial"/>
                        </a:rPr>
                        <a:t> de </a:t>
                      </a:r>
                      <a:r>
                        <a:rPr sz="1000" dirty="0">
                          <a:latin typeface="Arial"/>
                          <a:cs typeface="Arial"/>
                        </a:rPr>
                        <a:t>l’ouvrage,</a:t>
                      </a:r>
                      <a:r>
                        <a:rPr sz="1000" spc="-60" dirty="0">
                          <a:latin typeface="Arial"/>
                          <a:cs typeface="Arial"/>
                        </a:rPr>
                        <a:t> </a:t>
                      </a:r>
                      <a:r>
                        <a:rPr sz="1000" spc="-25" dirty="0">
                          <a:latin typeface="Arial"/>
                          <a:cs typeface="Arial"/>
                        </a:rPr>
                        <a:t>est </a:t>
                      </a:r>
                      <a:r>
                        <a:rPr sz="1000" dirty="0">
                          <a:latin typeface="Arial"/>
                          <a:cs typeface="Arial"/>
                        </a:rPr>
                        <a:t>compris</a:t>
                      </a:r>
                      <a:r>
                        <a:rPr sz="1000" spc="-25" dirty="0">
                          <a:latin typeface="Arial"/>
                          <a:cs typeface="Arial"/>
                        </a:rPr>
                        <a:t> </a:t>
                      </a:r>
                      <a:r>
                        <a:rPr sz="1000" dirty="0">
                          <a:latin typeface="Arial"/>
                          <a:cs typeface="Arial"/>
                        </a:rPr>
                        <a:t>le</a:t>
                      </a:r>
                      <a:r>
                        <a:rPr sz="1000" spc="-25" dirty="0">
                          <a:latin typeface="Arial"/>
                          <a:cs typeface="Arial"/>
                        </a:rPr>
                        <a:t> </a:t>
                      </a:r>
                      <a:r>
                        <a:rPr sz="1000" spc="-20" dirty="0">
                          <a:latin typeface="Arial"/>
                          <a:cs typeface="Arial"/>
                        </a:rPr>
                        <a:t>prix </a:t>
                      </a:r>
                      <a:r>
                        <a:rPr sz="1000" dirty="0">
                          <a:latin typeface="Arial"/>
                          <a:cs typeface="Arial"/>
                        </a:rPr>
                        <a:t>de</a:t>
                      </a:r>
                      <a:r>
                        <a:rPr sz="1000" spc="-25" dirty="0">
                          <a:latin typeface="Arial"/>
                          <a:cs typeface="Arial"/>
                        </a:rPr>
                        <a:t> </a:t>
                      </a:r>
                      <a:r>
                        <a:rPr sz="1000" spc="-10" dirty="0">
                          <a:latin typeface="Arial"/>
                          <a:cs typeface="Arial"/>
                        </a:rPr>
                        <a:t>construction </a:t>
                      </a:r>
                      <a:r>
                        <a:rPr sz="1000" dirty="0">
                          <a:latin typeface="Arial"/>
                          <a:cs typeface="Arial"/>
                        </a:rPr>
                        <a:t>du</a:t>
                      </a:r>
                      <a:r>
                        <a:rPr sz="1000" spc="-30" dirty="0">
                          <a:latin typeface="Arial"/>
                          <a:cs typeface="Arial"/>
                        </a:rPr>
                        <a:t> </a:t>
                      </a:r>
                      <a:r>
                        <a:rPr sz="1000" spc="-10" dirty="0">
                          <a:latin typeface="Arial"/>
                          <a:cs typeface="Arial"/>
                        </a:rPr>
                        <a:t>canal d’évacuation</a:t>
                      </a:r>
                      <a:r>
                        <a:rPr sz="1000" spc="25" dirty="0">
                          <a:latin typeface="Arial"/>
                          <a:cs typeface="Arial"/>
                        </a:rPr>
                        <a:t> </a:t>
                      </a:r>
                      <a:r>
                        <a:rPr sz="1000" spc="-25" dirty="0">
                          <a:latin typeface="Arial"/>
                          <a:cs typeface="Arial"/>
                        </a:rPr>
                        <a:t>de B8</a:t>
                      </a:r>
                      <a:endParaRPr sz="1000">
                        <a:latin typeface="Arial"/>
                        <a:cs typeface="Arial"/>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726029">
                <a:tc>
                  <a:txBody>
                    <a:bodyPr/>
                    <a:lstStyle/>
                    <a:p>
                      <a:pPr>
                        <a:lnSpc>
                          <a:spcPct val="100000"/>
                        </a:lnSpc>
                        <a:spcBef>
                          <a:spcPts val="15"/>
                        </a:spcBef>
                      </a:pPr>
                      <a:endParaRPr sz="950" dirty="0">
                        <a:latin typeface="Times New Roman"/>
                        <a:cs typeface="Times New Roman"/>
                      </a:endParaRPr>
                    </a:p>
                    <a:p>
                      <a:pPr marL="67945">
                        <a:lnSpc>
                          <a:spcPct val="100000"/>
                        </a:lnSpc>
                        <a:spcBef>
                          <a:spcPts val="5"/>
                        </a:spcBef>
                      </a:pPr>
                      <a:r>
                        <a:rPr sz="1000" spc="-25" dirty="0">
                          <a:latin typeface="Arial"/>
                          <a:cs typeface="Arial"/>
                        </a:rPr>
                        <a:t>SB5</a:t>
                      </a:r>
                      <a:r>
                        <a:rPr lang="fr-FR" sz="1000" spc="-25" dirty="0">
                          <a:latin typeface="Arial"/>
                          <a:cs typeface="Arial"/>
                        </a:rPr>
                        <a:t> </a:t>
                      </a:r>
                      <a:r>
                        <a:rPr lang="fr-FR" sz="1000" spc="-25" dirty="0" err="1">
                          <a:latin typeface="Arial"/>
                          <a:cs typeface="Arial"/>
                        </a:rPr>
                        <a:t>Maurepos</a:t>
                      </a:r>
                      <a:endParaRPr sz="1000" dirty="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5"/>
                        </a:spcBef>
                      </a:pPr>
                      <a:endParaRPr sz="950">
                        <a:latin typeface="Times New Roman"/>
                        <a:cs typeface="Times New Roman"/>
                      </a:endParaRPr>
                    </a:p>
                    <a:p>
                      <a:pPr marL="67945">
                        <a:lnSpc>
                          <a:spcPct val="100000"/>
                        </a:lnSpc>
                        <a:spcBef>
                          <a:spcPts val="5"/>
                        </a:spcBef>
                      </a:pPr>
                      <a:r>
                        <a:rPr sz="1000" spc="-20" dirty="0">
                          <a:latin typeface="Arial"/>
                          <a:cs typeface="Arial"/>
                        </a:rPr>
                        <a:t>2013</a:t>
                      </a:r>
                      <a:endParaRPr sz="100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135"/>
                        </a:lnSpc>
                      </a:pPr>
                      <a:r>
                        <a:rPr sz="1000" dirty="0">
                          <a:latin typeface="Arial"/>
                          <a:cs typeface="Arial"/>
                        </a:rPr>
                        <a:t>N</a:t>
                      </a:r>
                      <a:r>
                        <a:rPr sz="1000" spc="-25" dirty="0">
                          <a:latin typeface="Arial"/>
                          <a:cs typeface="Arial"/>
                        </a:rPr>
                        <a:t> </a:t>
                      </a:r>
                      <a:r>
                        <a:rPr sz="1000" dirty="0">
                          <a:latin typeface="Arial"/>
                          <a:cs typeface="Arial"/>
                        </a:rPr>
                        <a:t>18°</a:t>
                      </a:r>
                      <a:r>
                        <a:rPr sz="1000" spc="-10" dirty="0">
                          <a:latin typeface="Arial"/>
                          <a:cs typeface="Arial"/>
                        </a:rPr>
                        <a:t> 25,134</a:t>
                      </a:r>
                      <a:endParaRPr sz="1000">
                        <a:latin typeface="Arial"/>
                        <a:cs typeface="Arial"/>
                      </a:endParaRPr>
                    </a:p>
                    <a:p>
                      <a:pPr marL="67945">
                        <a:lnSpc>
                          <a:spcPts val="1175"/>
                        </a:lnSpc>
                      </a:pPr>
                      <a:r>
                        <a:rPr sz="1000" dirty="0">
                          <a:latin typeface="Arial"/>
                          <a:cs typeface="Arial"/>
                        </a:rPr>
                        <a:t>W</a:t>
                      </a:r>
                      <a:r>
                        <a:rPr sz="1000" spc="-20" dirty="0">
                          <a:latin typeface="Arial"/>
                          <a:cs typeface="Arial"/>
                        </a:rPr>
                        <a:t> </a:t>
                      </a:r>
                      <a:r>
                        <a:rPr sz="1000" dirty="0">
                          <a:latin typeface="Arial"/>
                          <a:cs typeface="Arial"/>
                        </a:rPr>
                        <a:t>73°</a:t>
                      </a:r>
                      <a:r>
                        <a:rPr sz="1000" spc="-15" dirty="0">
                          <a:latin typeface="Arial"/>
                          <a:cs typeface="Arial"/>
                        </a:rPr>
                        <a:t> </a:t>
                      </a:r>
                      <a:r>
                        <a:rPr sz="1000" spc="-10" dirty="0">
                          <a:latin typeface="Arial"/>
                          <a:cs typeface="Arial"/>
                        </a:rPr>
                        <a:t>14,023</a:t>
                      </a:r>
                      <a:endParaRPr sz="1000">
                        <a:latin typeface="Arial"/>
                        <a:cs typeface="Arial"/>
                      </a:endParaRPr>
                    </a:p>
                    <a:p>
                      <a:pPr>
                        <a:lnSpc>
                          <a:spcPct val="100000"/>
                        </a:lnSpc>
                        <a:spcBef>
                          <a:spcPts val="10"/>
                        </a:spcBef>
                      </a:pPr>
                      <a:endParaRPr sz="950">
                        <a:latin typeface="Times New Roman"/>
                        <a:cs typeface="Times New Roman"/>
                      </a:endParaRPr>
                    </a:p>
                    <a:p>
                      <a:pPr marL="67945">
                        <a:lnSpc>
                          <a:spcPts val="1140"/>
                        </a:lnSpc>
                      </a:pPr>
                      <a:r>
                        <a:rPr sz="1000" dirty="0">
                          <a:latin typeface="Arial"/>
                          <a:cs typeface="Arial"/>
                        </a:rPr>
                        <a:t>Alt.</a:t>
                      </a:r>
                      <a:r>
                        <a:rPr sz="1000" spc="-25" dirty="0">
                          <a:latin typeface="Arial"/>
                          <a:cs typeface="Arial"/>
                        </a:rPr>
                        <a:t> </a:t>
                      </a:r>
                      <a:r>
                        <a:rPr sz="1000" spc="-20" dirty="0">
                          <a:latin typeface="Arial"/>
                          <a:cs typeface="Arial"/>
                        </a:rPr>
                        <a:t>850m</a:t>
                      </a:r>
                      <a:endParaRPr sz="10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5"/>
                        </a:spcBef>
                      </a:pPr>
                      <a:endParaRPr sz="950">
                        <a:latin typeface="Times New Roman"/>
                        <a:cs typeface="Times New Roman"/>
                      </a:endParaRPr>
                    </a:p>
                    <a:p>
                      <a:pPr marR="38735" algn="ctr">
                        <a:lnSpc>
                          <a:spcPct val="100000"/>
                        </a:lnSpc>
                        <a:spcBef>
                          <a:spcPts val="5"/>
                        </a:spcBef>
                      </a:pPr>
                      <a:r>
                        <a:rPr sz="1000" dirty="0">
                          <a:latin typeface="Arial"/>
                          <a:cs typeface="Arial"/>
                        </a:rPr>
                        <a:t>1362</a:t>
                      </a:r>
                      <a:r>
                        <a:rPr sz="1000" spc="-35" dirty="0">
                          <a:latin typeface="Arial"/>
                          <a:cs typeface="Arial"/>
                        </a:rPr>
                        <a:t> </a:t>
                      </a:r>
                      <a:r>
                        <a:rPr sz="1000" spc="-50" dirty="0">
                          <a:latin typeface="Arial"/>
                          <a:cs typeface="Arial"/>
                        </a:rPr>
                        <a:t>€</a:t>
                      </a:r>
                      <a:endParaRPr sz="100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5"/>
                        </a:spcBef>
                      </a:pPr>
                      <a:endParaRPr sz="950">
                        <a:latin typeface="Times New Roman"/>
                        <a:cs typeface="Times New Roman"/>
                      </a:endParaRPr>
                    </a:p>
                    <a:p>
                      <a:pPr marL="68580">
                        <a:lnSpc>
                          <a:spcPct val="100000"/>
                        </a:lnSpc>
                        <a:spcBef>
                          <a:spcPts val="5"/>
                        </a:spcBef>
                      </a:pPr>
                      <a:r>
                        <a:rPr sz="1000" dirty="0">
                          <a:latin typeface="Arial"/>
                          <a:cs typeface="Arial"/>
                        </a:rPr>
                        <a:t>8,62</a:t>
                      </a:r>
                      <a:r>
                        <a:rPr sz="1000" spc="-30" dirty="0">
                          <a:latin typeface="Arial"/>
                          <a:cs typeface="Arial"/>
                        </a:rPr>
                        <a:t> </a:t>
                      </a:r>
                      <a:r>
                        <a:rPr sz="1000" spc="-25" dirty="0">
                          <a:latin typeface="Arial"/>
                          <a:cs typeface="Arial"/>
                        </a:rPr>
                        <a:t>m3</a:t>
                      </a:r>
                      <a:endParaRPr sz="100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5"/>
                        </a:spcBef>
                      </a:pPr>
                      <a:endParaRPr sz="950">
                        <a:latin typeface="Times New Roman"/>
                        <a:cs typeface="Times New Roman"/>
                      </a:endParaRPr>
                    </a:p>
                    <a:p>
                      <a:pPr marL="68580">
                        <a:lnSpc>
                          <a:spcPct val="100000"/>
                        </a:lnSpc>
                        <a:spcBef>
                          <a:spcPts val="5"/>
                        </a:spcBef>
                      </a:pPr>
                      <a:r>
                        <a:rPr sz="1000" dirty="0">
                          <a:latin typeface="Arial"/>
                          <a:cs typeface="Arial"/>
                        </a:rPr>
                        <a:t>150</a:t>
                      </a:r>
                      <a:r>
                        <a:rPr sz="1000" spc="-25" dirty="0">
                          <a:latin typeface="Arial"/>
                          <a:cs typeface="Arial"/>
                        </a:rPr>
                        <a:t> m3</a:t>
                      </a:r>
                      <a:endParaRPr sz="100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40"/>
                        </a:spcBef>
                      </a:pPr>
                      <a:endParaRPr sz="1000">
                        <a:latin typeface="Times New Roman"/>
                        <a:cs typeface="Times New Roman"/>
                      </a:endParaRPr>
                    </a:p>
                    <a:p>
                      <a:pPr marL="67945" marR="311150">
                        <a:lnSpc>
                          <a:spcPts val="1150"/>
                        </a:lnSpc>
                      </a:pPr>
                      <a:r>
                        <a:rPr sz="1000" dirty="0">
                          <a:latin typeface="Arial"/>
                          <a:cs typeface="Arial"/>
                        </a:rPr>
                        <a:t>Exutoire</a:t>
                      </a:r>
                      <a:r>
                        <a:rPr sz="1000" spc="-60" dirty="0">
                          <a:latin typeface="Arial"/>
                          <a:cs typeface="Arial"/>
                        </a:rPr>
                        <a:t> </a:t>
                      </a:r>
                      <a:r>
                        <a:rPr sz="1000" spc="-25" dirty="0">
                          <a:latin typeface="Arial"/>
                          <a:cs typeface="Arial"/>
                        </a:rPr>
                        <a:t>du </a:t>
                      </a:r>
                      <a:r>
                        <a:rPr sz="1000" dirty="0">
                          <a:latin typeface="Arial"/>
                          <a:cs typeface="Arial"/>
                        </a:rPr>
                        <a:t>bassin</a:t>
                      </a:r>
                      <a:r>
                        <a:rPr sz="1000" spc="-35" dirty="0">
                          <a:latin typeface="Arial"/>
                          <a:cs typeface="Arial"/>
                        </a:rPr>
                        <a:t> </a:t>
                      </a:r>
                      <a:r>
                        <a:rPr sz="1000" spc="-25" dirty="0">
                          <a:latin typeface="Arial"/>
                          <a:cs typeface="Arial"/>
                        </a:rPr>
                        <a:t>B9</a:t>
                      </a:r>
                      <a:endParaRPr sz="1000">
                        <a:latin typeface="Arial"/>
                        <a:cs typeface="Arial"/>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903833">
                <a:tc>
                  <a:txBody>
                    <a:bodyPr/>
                    <a:lstStyle/>
                    <a:p>
                      <a:pPr>
                        <a:lnSpc>
                          <a:spcPct val="100000"/>
                        </a:lnSpc>
                        <a:spcBef>
                          <a:spcPts val="15"/>
                        </a:spcBef>
                      </a:pPr>
                      <a:endParaRPr sz="950">
                        <a:latin typeface="Times New Roman"/>
                        <a:cs typeface="Times New Roman"/>
                      </a:endParaRPr>
                    </a:p>
                    <a:p>
                      <a:pPr marL="67945">
                        <a:lnSpc>
                          <a:spcPct val="100000"/>
                        </a:lnSpc>
                        <a:spcBef>
                          <a:spcPts val="5"/>
                        </a:spcBef>
                      </a:pPr>
                      <a:r>
                        <a:rPr sz="1000" b="1" spc="-10" dirty="0">
                          <a:latin typeface="Arial"/>
                          <a:cs typeface="Arial"/>
                        </a:rPr>
                        <a:t>TOTAUX</a:t>
                      </a:r>
                      <a:endParaRPr sz="100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5"/>
                        </a:spcBef>
                      </a:pPr>
                      <a:endParaRPr sz="950">
                        <a:latin typeface="Times New Roman"/>
                        <a:cs typeface="Times New Roman"/>
                      </a:endParaRPr>
                    </a:p>
                    <a:p>
                      <a:pPr marL="68580">
                        <a:lnSpc>
                          <a:spcPts val="1175"/>
                        </a:lnSpc>
                        <a:spcBef>
                          <a:spcPts val="5"/>
                        </a:spcBef>
                      </a:pPr>
                      <a:r>
                        <a:rPr sz="1000" b="1" spc="-10" dirty="0">
                          <a:latin typeface="Arial"/>
                          <a:cs typeface="Arial"/>
                        </a:rPr>
                        <a:t>17768</a:t>
                      </a:r>
                      <a:endParaRPr sz="1000">
                        <a:latin typeface="Arial"/>
                        <a:cs typeface="Arial"/>
                      </a:endParaRPr>
                    </a:p>
                    <a:p>
                      <a:pPr marL="68580">
                        <a:lnSpc>
                          <a:spcPts val="1175"/>
                        </a:lnSpc>
                      </a:pPr>
                      <a:r>
                        <a:rPr sz="1000" b="1" dirty="0">
                          <a:latin typeface="Arial"/>
                          <a:cs typeface="Arial"/>
                        </a:rPr>
                        <a:t>€</a:t>
                      </a:r>
                      <a:endParaRPr sz="100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5"/>
                        </a:spcBef>
                      </a:pPr>
                      <a:endParaRPr sz="950">
                        <a:latin typeface="Times New Roman"/>
                        <a:cs typeface="Times New Roman"/>
                      </a:endParaRPr>
                    </a:p>
                    <a:p>
                      <a:pPr marL="68580">
                        <a:lnSpc>
                          <a:spcPts val="1175"/>
                        </a:lnSpc>
                        <a:spcBef>
                          <a:spcPts val="5"/>
                        </a:spcBef>
                      </a:pPr>
                      <a:r>
                        <a:rPr sz="1000" b="1" dirty="0">
                          <a:latin typeface="Arial"/>
                          <a:cs typeface="Arial"/>
                        </a:rPr>
                        <a:t>138,22</a:t>
                      </a:r>
                      <a:r>
                        <a:rPr sz="1000" b="1" spc="-55" dirty="0">
                          <a:latin typeface="Arial"/>
                          <a:cs typeface="Arial"/>
                        </a:rPr>
                        <a:t> </a:t>
                      </a:r>
                      <a:r>
                        <a:rPr sz="1000" b="1" spc="-25" dirty="0">
                          <a:latin typeface="Arial"/>
                          <a:cs typeface="Arial"/>
                        </a:rPr>
                        <a:t>m3</a:t>
                      </a:r>
                      <a:endParaRPr sz="1000">
                        <a:latin typeface="Arial"/>
                        <a:cs typeface="Arial"/>
                      </a:endParaRPr>
                    </a:p>
                    <a:p>
                      <a:pPr marL="68580">
                        <a:lnSpc>
                          <a:spcPts val="1145"/>
                        </a:lnSpc>
                      </a:pPr>
                      <a:r>
                        <a:rPr sz="1000" b="1" dirty="0">
                          <a:latin typeface="Arial"/>
                          <a:cs typeface="Arial"/>
                        </a:rPr>
                        <a:t>Ou</a:t>
                      </a:r>
                      <a:r>
                        <a:rPr sz="1000" b="1" spc="-30" dirty="0">
                          <a:latin typeface="Arial"/>
                          <a:cs typeface="Arial"/>
                        </a:rPr>
                        <a:t> </a:t>
                      </a:r>
                      <a:r>
                        <a:rPr sz="1000" b="1" dirty="0">
                          <a:latin typeface="Arial"/>
                          <a:cs typeface="Arial"/>
                        </a:rPr>
                        <a:t>36</a:t>
                      </a:r>
                      <a:r>
                        <a:rPr sz="1000" b="1" spc="-20" dirty="0">
                          <a:latin typeface="Arial"/>
                          <a:cs typeface="Arial"/>
                        </a:rPr>
                        <a:t> </a:t>
                      </a:r>
                      <a:r>
                        <a:rPr sz="1000" b="1" spc="-10" dirty="0">
                          <a:latin typeface="Arial"/>
                          <a:cs typeface="Arial"/>
                        </a:rPr>
                        <a:t>566gal</a:t>
                      </a:r>
                      <a:endParaRPr sz="1000">
                        <a:latin typeface="Arial"/>
                        <a:cs typeface="Arial"/>
                      </a:endParaRPr>
                    </a:p>
                    <a:p>
                      <a:pPr marL="68580">
                        <a:lnSpc>
                          <a:spcPts val="1170"/>
                        </a:lnSpc>
                      </a:pPr>
                      <a:r>
                        <a:rPr sz="1000" b="1" dirty="0">
                          <a:latin typeface="Arial"/>
                          <a:cs typeface="Arial"/>
                        </a:rPr>
                        <a:t>609</a:t>
                      </a:r>
                      <a:r>
                        <a:rPr sz="1000" b="1" spc="-35" dirty="0">
                          <a:latin typeface="Arial"/>
                          <a:cs typeface="Arial"/>
                        </a:rPr>
                        <a:t> </a:t>
                      </a:r>
                      <a:r>
                        <a:rPr sz="1000" b="1" spc="-10" dirty="0">
                          <a:latin typeface="Arial"/>
                          <a:cs typeface="Arial"/>
                        </a:rPr>
                        <a:t>drums</a:t>
                      </a:r>
                      <a:endParaRPr sz="100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5"/>
                        </a:spcBef>
                      </a:pPr>
                      <a:endParaRPr sz="950">
                        <a:latin typeface="Times New Roman"/>
                        <a:cs typeface="Times New Roman"/>
                      </a:endParaRPr>
                    </a:p>
                    <a:p>
                      <a:pPr marL="68580">
                        <a:lnSpc>
                          <a:spcPts val="1175"/>
                        </a:lnSpc>
                        <a:spcBef>
                          <a:spcPts val="5"/>
                        </a:spcBef>
                      </a:pPr>
                      <a:r>
                        <a:rPr sz="1000" b="1" dirty="0">
                          <a:latin typeface="Arial"/>
                          <a:cs typeface="Arial"/>
                        </a:rPr>
                        <a:t>3</a:t>
                      </a:r>
                      <a:r>
                        <a:rPr sz="1000" b="1" spc="-20" dirty="0">
                          <a:latin typeface="Arial"/>
                          <a:cs typeface="Arial"/>
                        </a:rPr>
                        <a:t> </a:t>
                      </a:r>
                      <a:r>
                        <a:rPr sz="1000" b="1" dirty="0">
                          <a:latin typeface="Arial"/>
                          <a:cs typeface="Arial"/>
                        </a:rPr>
                        <a:t>220</a:t>
                      </a:r>
                      <a:r>
                        <a:rPr sz="1000" b="1" spc="-15" dirty="0">
                          <a:latin typeface="Arial"/>
                          <a:cs typeface="Arial"/>
                        </a:rPr>
                        <a:t> </a:t>
                      </a:r>
                      <a:r>
                        <a:rPr sz="1000" b="1" spc="-25" dirty="0">
                          <a:latin typeface="Arial"/>
                          <a:cs typeface="Arial"/>
                        </a:rPr>
                        <a:t>m3</a:t>
                      </a:r>
                      <a:endParaRPr sz="1000">
                        <a:latin typeface="Arial"/>
                        <a:cs typeface="Arial"/>
                      </a:endParaRPr>
                    </a:p>
                    <a:p>
                      <a:pPr marL="68580">
                        <a:lnSpc>
                          <a:spcPts val="1145"/>
                        </a:lnSpc>
                      </a:pPr>
                      <a:r>
                        <a:rPr sz="1000" b="1" spc="-25" dirty="0">
                          <a:latin typeface="Arial"/>
                          <a:cs typeface="Arial"/>
                        </a:rPr>
                        <a:t>Ou</a:t>
                      </a:r>
                      <a:endParaRPr sz="1000">
                        <a:latin typeface="Arial"/>
                        <a:cs typeface="Arial"/>
                      </a:endParaRPr>
                    </a:p>
                    <a:p>
                      <a:pPr marL="68580">
                        <a:lnSpc>
                          <a:spcPts val="1145"/>
                        </a:lnSpc>
                      </a:pPr>
                      <a:r>
                        <a:rPr sz="1000" b="1" dirty="0">
                          <a:latin typeface="Arial"/>
                          <a:cs typeface="Arial"/>
                        </a:rPr>
                        <a:t>851</a:t>
                      </a:r>
                      <a:r>
                        <a:rPr sz="1000" b="1" spc="-25" dirty="0">
                          <a:latin typeface="Arial"/>
                          <a:cs typeface="Arial"/>
                        </a:rPr>
                        <a:t> 851</a:t>
                      </a:r>
                      <a:endParaRPr sz="1000">
                        <a:latin typeface="Arial"/>
                        <a:cs typeface="Arial"/>
                      </a:endParaRPr>
                    </a:p>
                    <a:p>
                      <a:pPr marL="68580">
                        <a:lnSpc>
                          <a:spcPts val="1115"/>
                        </a:lnSpc>
                      </a:pPr>
                      <a:r>
                        <a:rPr sz="1000" b="1" spc="-25" dirty="0">
                          <a:latin typeface="Arial"/>
                          <a:cs typeface="Arial"/>
                        </a:rPr>
                        <a:t>gal</a:t>
                      </a:r>
                      <a:endParaRPr sz="100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40"/>
                        </a:spcBef>
                      </a:pPr>
                      <a:endParaRPr sz="1000" dirty="0">
                        <a:latin typeface="Times New Roman"/>
                        <a:cs typeface="Times New Roman"/>
                      </a:endParaRPr>
                    </a:p>
                    <a:p>
                      <a:pPr marL="67945" marR="276225">
                        <a:lnSpc>
                          <a:spcPts val="1150"/>
                        </a:lnSpc>
                      </a:pPr>
                      <a:r>
                        <a:rPr sz="1000" dirty="0">
                          <a:latin typeface="Arial"/>
                          <a:cs typeface="Arial"/>
                        </a:rPr>
                        <a:t>Par</a:t>
                      </a:r>
                      <a:r>
                        <a:rPr sz="1000" spc="-30" dirty="0">
                          <a:latin typeface="Arial"/>
                          <a:cs typeface="Arial"/>
                        </a:rPr>
                        <a:t> </a:t>
                      </a:r>
                      <a:r>
                        <a:rPr sz="1000" spc="-10" dirty="0">
                          <a:latin typeface="Arial"/>
                          <a:cs typeface="Arial"/>
                        </a:rPr>
                        <a:t>épisode pluvieux</a:t>
                      </a:r>
                      <a:endParaRPr sz="1000" dirty="0">
                        <a:latin typeface="Arial"/>
                        <a:cs typeface="Arial"/>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bl>
          </a:graphicData>
        </a:graphic>
      </p:graphicFrame>
      <p:sp>
        <p:nvSpPr>
          <p:cNvPr id="5" name="Rectangle 4">
            <a:extLst>
              <a:ext uri="{FF2B5EF4-FFF2-40B4-BE49-F238E27FC236}">
                <a16:creationId xmlns:a16="http://schemas.microsoft.com/office/drawing/2014/main" id="{9A5D3E58-DEBE-B4ED-34F9-B7595E69A553}"/>
              </a:ext>
            </a:extLst>
          </p:cNvPr>
          <p:cNvSpPr/>
          <p:nvPr/>
        </p:nvSpPr>
        <p:spPr>
          <a:xfrm>
            <a:off x="4170553" y="7708900"/>
            <a:ext cx="783590" cy="5678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16888" y="463209"/>
            <a:ext cx="7582612" cy="709233"/>
          </a:xfrm>
          <a:prstGeom prst="rect">
            <a:avLst/>
          </a:prstGeom>
        </p:spPr>
        <p:txBody>
          <a:bodyPr vert="horz" wrap="square" lIns="0" tIns="12700" rIns="0" bIns="0" rtlCol="0">
            <a:spAutoFit/>
          </a:bodyPr>
          <a:lstStyle/>
          <a:p>
            <a:pPr algn="ctr">
              <a:lnSpc>
                <a:spcPts val="1290"/>
              </a:lnSpc>
              <a:spcBef>
                <a:spcPts val="100"/>
              </a:spcBef>
            </a:pPr>
            <a:r>
              <a:rPr sz="2000" b="1" spc="-25" dirty="0">
                <a:latin typeface="Arial"/>
                <a:cs typeface="Arial"/>
              </a:rPr>
              <a:t>SB5</a:t>
            </a:r>
            <a:r>
              <a:rPr lang="fr-FR" sz="2000" b="1" spc="-25" dirty="0">
                <a:latin typeface="Arial"/>
                <a:cs typeface="Arial"/>
              </a:rPr>
              <a:t>-Diable :</a:t>
            </a:r>
          </a:p>
          <a:p>
            <a:pPr algn="ctr">
              <a:lnSpc>
                <a:spcPts val="1290"/>
              </a:lnSpc>
              <a:spcBef>
                <a:spcPts val="100"/>
              </a:spcBef>
            </a:pPr>
            <a:endParaRPr sz="2000" b="1" dirty="0">
              <a:latin typeface="Arial"/>
              <a:cs typeface="Arial"/>
            </a:endParaRPr>
          </a:p>
          <a:p>
            <a:pPr algn="ctr">
              <a:lnSpc>
                <a:spcPts val="1290"/>
              </a:lnSpc>
            </a:pPr>
            <a:endParaRPr lang="fr-FR" sz="2000" b="1" dirty="0">
              <a:latin typeface="Arial"/>
              <a:cs typeface="Arial"/>
            </a:endParaRPr>
          </a:p>
          <a:p>
            <a:pPr algn="ctr">
              <a:lnSpc>
                <a:spcPts val="1290"/>
              </a:lnSpc>
            </a:pPr>
            <a:r>
              <a:rPr lang="fr-FR" sz="2000" b="1" dirty="0">
                <a:latin typeface="Arial"/>
                <a:cs typeface="Arial"/>
              </a:rPr>
              <a:t>5 aspects des t</a:t>
            </a:r>
            <a:r>
              <a:rPr sz="2000" b="1" dirty="0" err="1">
                <a:latin typeface="Arial"/>
                <a:cs typeface="Arial"/>
              </a:rPr>
              <a:t>echniques</a:t>
            </a:r>
            <a:r>
              <a:rPr sz="2000" b="1" spc="-25" dirty="0">
                <a:latin typeface="Arial"/>
                <a:cs typeface="Arial"/>
              </a:rPr>
              <a:t> </a:t>
            </a:r>
            <a:r>
              <a:rPr sz="2000" b="1" dirty="0">
                <a:latin typeface="Arial"/>
                <a:cs typeface="Arial"/>
              </a:rPr>
              <a:t>de</a:t>
            </a:r>
            <a:r>
              <a:rPr sz="2000" b="1" spc="-25" dirty="0">
                <a:latin typeface="Arial"/>
                <a:cs typeface="Arial"/>
              </a:rPr>
              <a:t> </a:t>
            </a:r>
            <a:r>
              <a:rPr sz="2000" b="1" spc="-10" dirty="0">
                <a:latin typeface="Arial"/>
                <a:cs typeface="Arial"/>
              </a:rPr>
              <a:t>construction</a:t>
            </a:r>
            <a:r>
              <a:rPr lang="fr-FR" sz="2000" b="1" spc="-10" dirty="0">
                <a:latin typeface="Arial"/>
                <a:cs typeface="Arial"/>
              </a:rPr>
              <a:t> :</a:t>
            </a:r>
            <a:endParaRPr sz="2000" b="1" dirty="0">
              <a:latin typeface="Arial"/>
              <a:cs typeface="Arial"/>
            </a:endParaRPr>
          </a:p>
        </p:txBody>
      </p:sp>
      <p:sp>
        <p:nvSpPr>
          <p:cNvPr id="3" name="object 3"/>
          <p:cNvSpPr txBox="1"/>
          <p:nvPr/>
        </p:nvSpPr>
        <p:spPr>
          <a:xfrm>
            <a:off x="1116888" y="4735194"/>
            <a:ext cx="8725612" cy="860941"/>
          </a:xfrm>
          <a:prstGeom prst="rect">
            <a:avLst/>
          </a:prstGeom>
        </p:spPr>
        <p:txBody>
          <a:bodyPr vert="horz" wrap="square" lIns="0" tIns="24765" rIns="0" bIns="0" rtlCol="0">
            <a:spAutoFit/>
          </a:bodyPr>
          <a:lstStyle/>
          <a:p>
            <a:pPr marL="239395" marR="104139" indent="-227329">
              <a:lnSpc>
                <a:spcPts val="1260"/>
              </a:lnSpc>
              <a:spcBef>
                <a:spcPts val="195"/>
              </a:spcBef>
              <a:buAutoNum type="arabicParenR"/>
              <a:tabLst>
                <a:tab pos="240665" algn="l"/>
              </a:tabLst>
            </a:pPr>
            <a:r>
              <a:rPr sz="1400" dirty="0">
                <a:latin typeface="Arial"/>
                <a:cs typeface="Arial"/>
              </a:rPr>
              <a:t>Un</a:t>
            </a:r>
            <a:r>
              <a:rPr sz="1400" spc="-20" dirty="0">
                <a:latin typeface="Arial"/>
                <a:cs typeface="Arial"/>
              </a:rPr>
              <a:t> </a:t>
            </a:r>
            <a:r>
              <a:rPr sz="1400" dirty="0">
                <a:latin typeface="Arial"/>
                <a:cs typeface="Arial"/>
              </a:rPr>
              <a:t>glacis</a:t>
            </a:r>
            <a:r>
              <a:rPr sz="1400" spc="-10" dirty="0">
                <a:latin typeface="Arial"/>
                <a:cs typeface="Arial"/>
              </a:rPr>
              <a:t> </a:t>
            </a:r>
            <a:r>
              <a:rPr sz="1400" dirty="0">
                <a:latin typeface="Arial"/>
                <a:cs typeface="Arial"/>
              </a:rPr>
              <a:t>de</a:t>
            </a:r>
            <a:r>
              <a:rPr sz="1400" spc="-15" dirty="0">
                <a:latin typeface="Arial"/>
                <a:cs typeface="Arial"/>
              </a:rPr>
              <a:t> </a:t>
            </a:r>
            <a:r>
              <a:rPr sz="1400" dirty="0">
                <a:latin typeface="Arial"/>
                <a:cs typeface="Arial"/>
              </a:rPr>
              <a:t>35</a:t>
            </a:r>
            <a:r>
              <a:rPr sz="1400" spc="-25" dirty="0">
                <a:latin typeface="Arial"/>
                <a:cs typeface="Arial"/>
              </a:rPr>
              <a:t> </a:t>
            </a:r>
            <a:r>
              <a:rPr sz="1400" dirty="0">
                <a:latin typeface="Arial"/>
                <a:cs typeface="Arial"/>
              </a:rPr>
              <a:t>m2</a:t>
            </a:r>
            <a:r>
              <a:rPr sz="1400" spc="-20" dirty="0">
                <a:latin typeface="Arial"/>
                <a:cs typeface="Arial"/>
              </a:rPr>
              <a:t> </a:t>
            </a:r>
            <a:r>
              <a:rPr sz="1400" dirty="0">
                <a:latin typeface="Arial"/>
                <a:cs typeface="Arial"/>
              </a:rPr>
              <a:t>a</a:t>
            </a:r>
            <a:r>
              <a:rPr sz="1400" spc="-15" dirty="0">
                <a:latin typeface="Arial"/>
                <a:cs typeface="Arial"/>
              </a:rPr>
              <a:t> </a:t>
            </a:r>
            <a:r>
              <a:rPr sz="1400" dirty="0">
                <a:latin typeface="Arial"/>
                <a:cs typeface="Arial"/>
              </a:rPr>
              <a:t>été</a:t>
            </a:r>
            <a:r>
              <a:rPr sz="1400" spc="-25" dirty="0">
                <a:latin typeface="Arial"/>
                <a:cs typeface="Arial"/>
              </a:rPr>
              <a:t> </a:t>
            </a:r>
            <a:r>
              <a:rPr sz="1400" dirty="0">
                <a:latin typeface="Arial"/>
                <a:cs typeface="Arial"/>
              </a:rPr>
              <a:t>réalisé</a:t>
            </a:r>
            <a:r>
              <a:rPr sz="1400" spc="-15" dirty="0">
                <a:latin typeface="Arial"/>
                <a:cs typeface="Arial"/>
              </a:rPr>
              <a:t> </a:t>
            </a:r>
            <a:r>
              <a:rPr sz="1400" dirty="0">
                <a:latin typeface="Arial"/>
                <a:cs typeface="Arial"/>
              </a:rPr>
              <a:t>entre</a:t>
            </a:r>
            <a:r>
              <a:rPr sz="1400" spc="-25" dirty="0">
                <a:latin typeface="Arial"/>
                <a:cs typeface="Arial"/>
              </a:rPr>
              <a:t> </a:t>
            </a:r>
            <a:r>
              <a:rPr sz="1400" dirty="0">
                <a:latin typeface="Arial"/>
                <a:cs typeface="Arial"/>
              </a:rPr>
              <a:t>le</a:t>
            </a:r>
            <a:r>
              <a:rPr sz="1400" spc="-15" dirty="0">
                <a:latin typeface="Arial"/>
                <a:cs typeface="Arial"/>
              </a:rPr>
              <a:t> </a:t>
            </a:r>
            <a:r>
              <a:rPr sz="1400" dirty="0">
                <a:latin typeface="Arial"/>
                <a:cs typeface="Arial"/>
              </a:rPr>
              <a:t>seuil</a:t>
            </a:r>
            <a:r>
              <a:rPr sz="1400" spc="-15" dirty="0">
                <a:latin typeface="Arial"/>
                <a:cs typeface="Arial"/>
              </a:rPr>
              <a:t> </a:t>
            </a:r>
            <a:r>
              <a:rPr sz="1400" dirty="0">
                <a:latin typeface="Arial"/>
                <a:cs typeface="Arial"/>
              </a:rPr>
              <a:t>et</a:t>
            </a:r>
            <a:r>
              <a:rPr sz="1400" spc="-20" dirty="0">
                <a:latin typeface="Arial"/>
                <a:cs typeface="Arial"/>
              </a:rPr>
              <a:t> </a:t>
            </a:r>
            <a:r>
              <a:rPr sz="1400" dirty="0">
                <a:latin typeface="Arial"/>
                <a:cs typeface="Arial"/>
              </a:rPr>
              <a:t>le</a:t>
            </a:r>
            <a:r>
              <a:rPr sz="1400" spc="-15" dirty="0">
                <a:latin typeface="Arial"/>
                <a:cs typeface="Arial"/>
              </a:rPr>
              <a:t> </a:t>
            </a:r>
            <a:r>
              <a:rPr sz="1400" dirty="0">
                <a:latin typeface="Arial"/>
                <a:cs typeface="Arial"/>
              </a:rPr>
              <a:t>bassin</a:t>
            </a:r>
            <a:r>
              <a:rPr sz="1400" spc="-15" dirty="0">
                <a:latin typeface="Arial"/>
                <a:cs typeface="Arial"/>
              </a:rPr>
              <a:t> </a:t>
            </a:r>
            <a:r>
              <a:rPr sz="1400" dirty="0">
                <a:latin typeface="Arial"/>
                <a:cs typeface="Arial"/>
              </a:rPr>
              <a:t>pour</a:t>
            </a:r>
            <a:r>
              <a:rPr sz="1400" spc="-20" dirty="0">
                <a:latin typeface="Arial"/>
                <a:cs typeface="Arial"/>
              </a:rPr>
              <a:t> </a:t>
            </a:r>
            <a:r>
              <a:rPr sz="1400" dirty="0">
                <a:latin typeface="Arial"/>
                <a:cs typeface="Arial"/>
              </a:rPr>
              <a:t>récupérer</a:t>
            </a:r>
            <a:r>
              <a:rPr sz="1400" spc="-10" dirty="0">
                <a:latin typeface="Arial"/>
                <a:cs typeface="Arial"/>
              </a:rPr>
              <a:t> </a:t>
            </a:r>
            <a:r>
              <a:rPr sz="1400" dirty="0">
                <a:latin typeface="Arial"/>
                <a:cs typeface="Arial"/>
              </a:rPr>
              <a:t>les</a:t>
            </a:r>
            <a:r>
              <a:rPr sz="1400" spc="-15" dirty="0">
                <a:latin typeface="Arial"/>
                <a:cs typeface="Arial"/>
              </a:rPr>
              <a:t> </a:t>
            </a:r>
            <a:r>
              <a:rPr sz="1400" spc="-10" dirty="0" err="1">
                <a:latin typeface="Arial"/>
                <a:cs typeface="Arial"/>
              </a:rPr>
              <a:t>pluies</a:t>
            </a:r>
            <a:r>
              <a:rPr sz="1400" spc="-10" dirty="0">
                <a:latin typeface="Arial"/>
                <a:cs typeface="Arial"/>
              </a:rPr>
              <a:t> </a:t>
            </a:r>
            <a:r>
              <a:rPr sz="1400" dirty="0">
                <a:latin typeface="Arial"/>
                <a:cs typeface="Arial"/>
              </a:rPr>
              <a:t>de</a:t>
            </a:r>
            <a:r>
              <a:rPr sz="1400" spc="-20" dirty="0">
                <a:latin typeface="Arial"/>
                <a:cs typeface="Arial"/>
              </a:rPr>
              <a:t> </a:t>
            </a:r>
            <a:r>
              <a:rPr sz="1400" dirty="0">
                <a:latin typeface="Arial"/>
                <a:cs typeface="Arial"/>
              </a:rPr>
              <a:t>faible</a:t>
            </a:r>
            <a:r>
              <a:rPr sz="1400" spc="-20" dirty="0">
                <a:latin typeface="Arial"/>
                <a:cs typeface="Arial"/>
              </a:rPr>
              <a:t> </a:t>
            </a:r>
            <a:r>
              <a:rPr sz="1400" dirty="0">
                <a:latin typeface="Arial"/>
                <a:cs typeface="Arial"/>
              </a:rPr>
              <a:t>intensité</a:t>
            </a:r>
            <a:r>
              <a:rPr sz="1400" spc="-30" dirty="0">
                <a:latin typeface="Arial"/>
                <a:cs typeface="Arial"/>
              </a:rPr>
              <a:t> </a:t>
            </a:r>
            <a:r>
              <a:rPr sz="1400" dirty="0">
                <a:latin typeface="Arial"/>
                <a:cs typeface="Arial"/>
              </a:rPr>
              <a:t>dès</a:t>
            </a:r>
            <a:r>
              <a:rPr sz="1400" spc="-30" dirty="0">
                <a:latin typeface="Arial"/>
                <a:cs typeface="Arial"/>
              </a:rPr>
              <a:t> </a:t>
            </a:r>
            <a:r>
              <a:rPr sz="1400" dirty="0">
                <a:latin typeface="Arial"/>
                <a:cs typeface="Arial"/>
              </a:rPr>
              <a:t>les</a:t>
            </a:r>
            <a:r>
              <a:rPr sz="1400" spc="-20" dirty="0">
                <a:latin typeface="Arial"/>
                <a:cs typeface="Arial"/>
              </a:rPr>
              <a:t> </a:t>
            </a:r>
            <a:r>
              <a:rPr sz="1400" dirty="0">
                <a:latin typeface="Arial"/>
                <a:cs typeface="Arial"/>
              </a:rPr>
              <a:t>premières</a:t>
            </a:r>
            <a:r>
              <a:rPr sz="1400" spc="-25" dirty="0">
                <a:latin typeface="Arial"/>
                <a:cs typeface="Arial"/>
              </a:rPr>
              <a:t> </a:t>
            </a:r>
            <a:r>
              <a:rPr lang="fr-FR" sz="1400" spc="-10" dirty="0">
                <a:latin typeface="Arial"/>
                <a:cs typeface="Arial"/>
              </a:rPr>
              <a:t>précipitations</a:t>
            </a:r>
            <a:r>
              <a:rPr sz="1400" spc="-10" dirty="0">
                <a:latin typeface="Arial"/>
                <a:cs typeface="Arial"/>
              </a:rPr>
              <a:t>.</a:t>
            </a:r>
            <a:endParaRPr lang="fr-FR" sz="1400" spc="-10" dirty="0">
              <a:latin typeface="Arial"/>
              <a:cs typeface="Arial"/>
            </a:endParaRPr>
          </a:p>
          <a:p>
            <a:pPr marL="239395" marR="104139" indent="-227329">
              <a:lnSpc>
                <a:spcPts val="1260"/>
              </a:lnSpc>
              <a:spcBef>
                <a:spcPts val="195"/>
              </a:spcBef>
              <a:buAutoNum type="arabicParenR"/>
              <a:tabLst>
                <a:tab pos="240665" algn="l"/>
              </a:tabLst>
            </a:pPr>
            <a:endParaRPr sz="1400" dirty="0">
              <a:latin typeface="Arial"/>
              <a:cs typeface="Arial"/>
            </a:endParaRPr>
          </a:p>
          <a:p>
            <a:pPr marL="240029" indent="-227329">
              <a:lnSpc>
                <a:spcPts val="1205"/>
              </a:lnSpc>
              <a:buAutoNum type="arabicParenR"/>
              <a:tabLst>
                <a:tab pos="240029" algn="l"/>
              </a:tabLst>
            </a:pPr>
            <a:r>
              <a:rPr sz="1400" dirty="0">
                <a:latin typeface="Arial"/>
                <a:cs typeface="Arial"/>
              </a:rPr>
              <a:t>L’orientation</a:t>
            </a:r>
            <a:r>
              <a:rPr sz="1400" spc="-35" dirty="0">
                <a:latin typeface="Arial"/>
                <a:cs typeface="Arial"/>
              </a:rPr>
              <a:t> </a:t>
            </a:r>
            <a:r>
              <a:rPr sz="1400" dirty="0">
                <a:latin typeface="Arial"/>
                <a:cs typeface="Arial"/>
              </a:rPr>
              <a:t>du</a:t>
            </a:r>
            <a:r>
              <a:rPr sz="1400" spc="-35" dirty="0">
                <a:latin typeface="Arial"/>
                <a:cs typeface="Arial"/>
              </a:rPr>
              <a:t> </a:t>
            </a:r>
            <a:r>
              <a:rPr sz="1400" dirty="0">
                <a:latin typeface="Arial"/>
                <a:cs typeface="Arial"/>
              </a:rPr>
              <a:t>déversoir</a:t>
            </a:r>
            <a:r>
              <a:rPr sz="1400" spc="-10" dirty="0">
                <a:latin typeface="Arial"/>
                <a:cs typeface="Arial"/>
              </a:rPr>
              <a:t> </a:t>
            </a:r>
            <a:r>
              <a:rPr sz="1400" dirty="0">
                <a:latin typeface="Arial"/>
                <a:cs typeface="Arial"/>
              </a:rPr>
              <a:t>du</a:t>
            </a:r>
            <a:r>
              <a:rPr sz="1400" spc="-35" dirty="0">
                <a:latin typeface="Arial"/>
                <a:cs typeface="Arial"/>
              </a:rPr>
              <a:t> </a:t>
            </a:r>
            <a:r>
              <a:rPr sz="1400" dirty="0">
                <a:latin typeface="Arial"/>
                <a:cs typeface="Arial"/>
              </a:rPr>
              <a:t>bassin</a:t>
            </a:r>
            <a:r>
              <a:rPr sz="1400" spc="-35" dirty="0">
                <a:latin typeface="Arial"/>
                <a:cs typeface="Arial"/>
              </a:rPr>
              <a:t> </a:t>
            </a:r>
            <a:r>
              <a:rPr sz="1400" dirty="0">
                <a:latin typeface="Arial"/>
                <a:cs typeface="Arial"/>
              </a:rPr>
              <a:t>(déportée</a:t>
            </a:r>
            <a:r>
              <a:rPr sz="1400" spc="-25" dirty="0">
                <a:latin typeface="Arial"/>
                <a:cs typeface="Arial"/>
              </a:rPr>
              <a:t> </a:t>
            </a:r>
            <a:r>
              <a:rPr sz="1400" dirty="0">
                <a:latin typeface="Arial"/>
                <a:cs typeface="Arial"/>
              </a:rPr>
              <a:t>par</a:t>
            </a:r>
            <a:r>
              <a:rPr sz="1400" spc="-15" dirty="0">
                <a:latin typeface="Arial"/>
                <a:cs typeface="Arial"/>
              </a:rPr>
              <a:t> </a:t>
            </a:r>
            <a:r>
              <a:rPr sz="1400" dirty="0">
                <a:latin typeface="Arial"/>
                <a:cs typeface="Arial"/>
              </a:rPr>
              <a:t>rapport</a:t>
            </a:r>
            <a:r>
              <a:rPr sz="1400" spc="-20" dirty="0">
                <a:latin typeface="Arial"/>
                <a:cs typeface="Arial"/>
              </a:rPr>
              <a:t> </a:t>
            </a:r>
            <a:r>
              <a:rPr sz="1400" dirty="0">
                <a:latin typeface="Arial"/>
                <a:cs typeface="Arial"/>
              </a:rPr>
              <a:t>à</a:t>
            </a:r>
            <a:r>
              <a:rPr sz="1400" spc="-30" dirty="0">
                <a:latin typeface="Arial"/>
                <a:cs typeface="Arial"/>
              </a:rPr>
              <a:t> </a:t>
            </a:r>
            <a:r>
              <a:rPr sz="1400" dirty="0">
                <a:latin typeface="Arial"/>
                <a:cs typeface="Arial"/>
              </a:rPr>
              <a:t>la</a:t>
            </a:r>
            <a:r>
              <a:rPr sz="1400" spc="-25" dirty="0">
                <a:latin typeface="Arial"/>
                <a:cs typeface="Arial"/>
              </a:rPr>
              <a:t> </a:t>
            </a:r>
            <a:r>
              <a:rPr sz="1400" dirty="0">
                <a:latin typeface="Arial"/>
                <a:cs typeface="Arial"/>
              </a:rPr>
              <a:t>position</a:t>
            </a:r>
            <a:r>
              <a:rPr sz="1400" spc="-25" dirty="0">
                <a:latin typeface="Arial"/>
                <a:cs typeface="Arial"/>
              </a:rPr>
              <a:t> </a:t>
            </a:r>
            <a:r>
              <a:rPr sz="1400" dirty="0">
                <a:latin typeface="Arial"/>
                <a:cs typeface="Arial"/>
              </a:rPr>
              <a:t>de</a:t>
            </a:r>
            <a:r>
              <a:rPr sz="1400" spc="-45" dirty="0">
                <a:latin typeface="Arial"/>
                <a:cs typeface="Arial"/>
              </a:rPr>
              <a:t> </a:t>
            </a:r>
            <a:r>
              <a:rPr sz="1400" spc="-10" dirty="0" err="1">
                <a:latin typeface="Arial"/>
                <a:cs typeface="Arial"/>
              </a:rPr>
              <a:t>l’ouvrage</a:t>
            </a:r>
            <a:r>
              <a:rPr sz="1400" spc="-10" dirty="0">
                <a:latin typeface="Arial"/>
                <a:cs typeface="Arial"/>
              </a:rPr>
              <a:t>)</a:t>
            </a:r>
            <a:r>
              <a:rPr lang="fr-FR" sz="1400" spc="-10" dirty="0">
                <a:latin typeface="Arial"/>
                <a:cs typeface="Arial"/>
              </a:rPr>
              <a:t> </a:t>
            </a:r>
            <a:r>
              <a:rPr sz="1400" dirty="0" err="1">
                <a:latin typeface="Arial"/>
                <a:cs typeface="Arial"/>
              </a:rPr>
              <a:t>permet</a:t>
            </a:r>
            <a:r>
              <a:rPr sz="1400" spc="-25" dirty="0">
                <a:latin typeface="Arial"/>
                <a:cs typeface="Arial"/>
              </a:rPr>
              <a:t> </a:t>
            </a:r>
            <a:r>
              <a:rPr sz="1400" dirty="0">
                <a:latin typeface="Arial"/>
                <a:cs typeface="Arial"/>
              </a:rPr>
              <a:t>d’évacuer</a:t>
            </a:r>
            <a:r>
              <a:rPr sz="1400" spc="-20" dirty="0">
                <a:latin typeface="Arial"/>
                <a:cs typeface="Arial"/>
              </a:rPr>
              <a:t> </a:t>
            </a:r>
            <a:r>
              <a:rPr sz="1400" dirty="0">
                <a:latin typeface="Arial"/>
                <a:cs typeface="Arial"/>
              </a:rPr>
              <a:t>l’eau</a:t>
            </a:r>
            <a:r>
              <a:rPr sz="1400" spc="-25" dirty="0">
                <a:latin typeface="Arial"/>
                <a:cs typeface="Arial"/>
              </a:rPr>
              <a:t> </a:t>
            </a:r>
            <a:r>
              <a:rPr sz="1400" dirty="0">
                <a:latin typeface="Arial"/>
                <a:cs typeface="Arial"/>
              </a:rPr>
              <a:t>dans</a:t>
            </a:r>
            <a:r>
              <a:rPr sz="1400" spc="-15" dirty="0">
                <a:latin typeface="Arial"/>
                <a:cs typeface="Arial"/>
              </a:rPr>
              <a:t> </a:t>
            </a:r>
            <a:r>
              <a:rPr sz="1400" dirty="0">
                <a:latin typeface="Arial"/>
                <a:cs typeface="Arial"/>
              </a:rPr>
              <a:t>l’axe</a:t>
            </a:r>
            <a:r>
              <a:rPr sz="1400" spc="-25" dirty="0">
                <a:latin typeface="Arial"/>
                <a:cs typeface="Arial"/>
              </a:rPr>
              <a:t> </a:t>
            </a:r>
            <a:r>
              <a:rPr sz="1400" dirty="0">
                <a:latin typeface="Arial"/>
                <a:cs typeface="Arial"/>
              </a:rPr>
              <a:t>central</a:t>
            </a:r>
            <a:r>
              <a:rPr sz="1400" spc="-30" dirty="0">
                <a:latin typeface="Arial"/>
                <a:cs typeface="Arial"/>
              </a:rPr>
              <a:t> </a:t>
            </a:r>
            <a:r>
              <a:rPr sz="1400" dirty="0">
                <a:latin typeface="Arial"/>
                <a:cs typeface="Arial"/>
              </a:rPr>
              <a:t>de</a:t>
            </a:r>
            <a:r>
              <a:rPr sz="1400" spc="-30" dirty="0">
                <a:latin typeface="Arial"/>
                <a:cs typeface="Arial"/>
              </a:rPr>
              <a:t> </a:t>
            </a:r>
            <a:r>
              <a:rPr sz="1400" dirty="0">
                <a:latin typeface="Arial"/>
                <a:cs typeface="Arial"/>
              </a:rPr>
              <a:t>la</a:t>
            </a:r>
            <a:r>
              <a:rPr sz="1400" spc="-25" dirty="0">
                <a:latin typeface="Arial"/>
                <a:cs typeface="Arial"/>
              </a:rPr>
              <a:t> </a:t>
            </a:r>
            <a:r>
              <a:rPr sz="1400" dirty="0">
                <a:latin typeface="Arial"/>
                <a:cs typeface="Arial"/>
              </a:rPr>
              <a:t>ravine</a:t>
            </a:r>
            <a:r>
              <a:rPr sz="1400" spc="-25" dirty="0">
                <a:latin typeface="Arial"/>
                <a:cs typeface="Arial"/>
              </a:rPr>
              <a:t> </a:t>
            </a:r>
            <a:r>
              <a:rPr sz="1400" dirty="0">
                <a:latin typeface="Arial"/>
                <a:cs typeface="Arial"/>
              </a:rPr>
              <a:t>en</a:t>
            </a:r>
            <a:r>
              <a:rPr sz="1400" spc="-20" dirty="0">
                <a:latin typeface="Arial"/>
                <a:cs typeface="Arial"/>
              </a:rPr>
              <a:t> </a:t>
            </a:r>
            <a:r>
              <a:rPr sz="1400" dirty="0">
                <a:latin typeface="Arial"/>
                <a:cs typeface="Arial"/>
              </a:rPr>
              <a:t>aval,</a:t>
            </a:r>
            <a:r>
              <a:rPr sz="1400" spc="-30" dirty="0">
                <a:latin typeface="Arial"/>
                <a:cs typeface="Arial"/>
              </a:rPr>
              <a:t> </a:t>
            </a:r>
            <a:r>
              <a:rPr sz="1400" dirty="0">
                <a:latin typeface="Arial"/>
                <a:cs typeface="Arial"/>
              </a:rPr>
              <a:t>pour</a:t>
            </a:r>
            <a:r>
              <a:rPr sz="1400" spc="-25" dirty="0">
                <a:latin typeface="Arial"/>
                <a:cs typeface="Arial"/>
              </a:rPr>
              <a:t> </a:t>
            </a:r>
            <a:r>
              <a:rPr sz="1400" dirty="0">
                <a:latin typeface="Arial"/>
                <a:cs typeface="Arial"/>
              </a:rPr>
              <a:t>mieux</a:t>
            </a:r>
            <a:r>
              <a:rPr sz="1400" spc="-45" dirty="0">
                <a:latin typeface="Arial"/>
                <a:cs typeface="Arial"/>
              </a:rPr>
              <a:t> </a:t>
            </a:r>
            <a:r>
              <a:rPr sz="1400" dirty="0" err="1">
                <a:latin typeface="Arial"/>
                <a:cs typeface="Arial"/>
              </a:rPr>
              <a:t>épouser</a:t>
            </a:r>
            <a:r>
              <a:rPr sz="1400" spc="-15" dirty="0">
                <a:latin typeface="Arial"/>
                <a:cs typeface="Arial"/>
              </a:rPr>
              <a:t> </a:t>
            </a:r>
            <a:r>
              <a:rPr sz="1400" spc="-25" dirty="0">
                <a:latin typeface="Arial"/>
                <a:cs typeface="Arial"/>
              </a:rPr>
              <a:t>le</a:t>
            </a:r>
            <a:r>
              <a:rPr lang="fr-FR" sz="1400" spc="-25" dirty="0">
                <a:latin typeface="Arial"/>
                <a:cs typeface="Arial"/>
              </a:rPr>
              <a:t> </a:t>
            </a:r>
            <a:r>
              <a:rPr sz="1400" dirty="0" err="1">
                <a:latin typeface="Arial"/>
                <a:cs typeface="Arial"/>
              </a:rPr>
              <a:t>tracé</a:t>
            </a:r>
            <a:r>
              <a:rPr sz="1400" spc="-15" dirty="0">
                <a:latin typeface="Arial"/>
                <a:cs typeface="Arial"/>
              </a:rPr>
              <a:t> </a:t>
            </a:r>
            <a:r>
              <a:rPr sz="1400" dirty="0">
                <a:latin typeface="Arial"/>
                <a:cs typeface="Arial"/>
              </a:rPr>
              <a:t>de</a:t>
            </a:r>
            <a:r>
              <a:rPr sz="1400" spc="10" dirty="0">
                <a:latin typeface="Arial"/>
                <a:cs typeface="Arial"/>
              </a:rPr>
              <a:t> </a:t>
            </a:r>
            <a:r>
              <a:rPr sz="1400" spc="-10" dirty="0">
                <a:latin typeface="Arial"/>
                <a:cs typeface="Arial"/>
              </a:rPr>
              <a:t>celle-</a:t>
            </a:r>
            <a:r>
              <a:rPr sz="1400" spc="-25" dirty="0">
                <a:latin typeface="Arial"/>
                <a:cs typeface="Arial"/>
              </a:rPr>
              <a:t>ci.</a:t>
            </a:r>
            <a:endParaRPr sz="1400" dirty="0">
              <a:latin typeface="Arial"/>
              <a:cs typeface="Arial"/>
            </a:endParaRPr>
          </a:p>
        </p:txBody>
      </p:sp>
      <p:sp>
        <p:nvSpPr>
          <p:cNvPr id="4" name="object 4"/>
          <p:cNvSpPr txBox="1"/>
          <p:nvPr/>
        </p:nvSpPr>
        <p:spPr>
          <a:xfrm>
            <a:off x="945794" y="9206012"/>
            <a:ext cx="8801812" cy="640432"/>
          </a:xfrm>
          <a:prstGeom prst="rect">
            <a:avLst/>
          </a:prstGeom>
        </p:spPr>
        <p:txBody>
          <a:bodyPr vert="horz" wrap="square" lIns="0" tIns="19685" rIns="0" bIns="0" rtlCol="0">
            <a:spAutoFit/>
          </a:bodyPr>
          <a:lstStyle/>
          <a:p>
            <a:pPr marL="12700" marR="5080" algn="just">
              <a:lnSpc>
                <a:spcPct val="96000"/>
              </a:lnSpc>
              <a:spcBef>
                <a:spcPts val="155"/>
              </a:spcBef>
            </a:pPr>
            <a:r>
              <a:rPr sz="1400" dirty="0">
                <a:latin typeface="Arial"/>
                <a:cs typeface="Arial"/>
              </a:rPr>
              <a:t>Comme</a:t>
            </a:r>
            <a:r>
              <a:rPr sz="1400" spc="215" dirty="0">
                <a:latin typeface="Arial"/>
                <a:cs typeface="Arial"/>
              </a:rPr>
              <a:t> </a:t>
            </a:r>
            <a:r>
              <a:rPr sz="1400" dirty="0">
                <a:latin typeface="Arial"/>
                <a:cs typeface="Arial"/>
              </a:rPr>
              <a:t>dans</a:t>
            </a:r>
            <a:r>
              <a:rPr sz="1400" spc="225" dirty="0">
                <a:latin typeface="Arial"/>
                <a:cs typeface="Arial"/>
              </a:rPr>
              <a:t> </a:t>
            </a:r>
            <a:r>
              <a:rPr sz="1400" dirty="0">
                <a:latin typeface="Arial"/>
                <a:cs typeface="Arial"/>
              </a:rPr>
              <a:t>ce</a:t>
            </a:r>
            <a:r>
              <a:rPr sz="1400" spc="225" dirty="0">
                <a:latin typeface="Arial"/>
                <a:cs typeface="Arial"/>
              </a:rPr>
              <a:t> </a:t>
            </a:r>
            <a:r>
              <a:rPr sz="1400" dirty="0">
                <a:latin typeface="Arial"/>
                <a:cs typeface="Arial"/>
              </a:rPr>
              <a:t>site,</a:t>
            </a:r>
            <a:r>
              <a:rPr sz="1400" spc="229" dirty="0">
                <a:latin typeface="Arial"/>
                <a:cs typeface="Arial"/>
              </a:rPr>
              <a:t> </a:t>
            </a:r>
            <a:r>
              <a:rPr sz="1400" dirty="0">
                <a:latin typeface="Arial"/>
                <a:cs typeface="Arial"/>
              </a:rPr>
              <a:t>il</a:t>
            </a:r>
            <a:r>
              <a:rPr sz="1400" spc="235" dirty="0">
                <a:latin typeface="Arial"/>
                <a:cs typeface="Arial"/>
              </a:rPr>
              <a:t> </a:t>
            </a:r>
            <a:r>
              <a:rPr sz="1400" dirty="0">
                <a:latin typeface="Arial"/>
                <a:cs typeface="Arial"/>
              </a:rPr>
              <a:t>y</a:t>
            </a:r>
            <a:r>
              <a:rPr sz="1400" spc="225" dirty="0">
                <a:latin typeface="Arial"/>
                <a:cs typeface="Arial"/>
              </a:rPr>
              <a:t> </a:t>
            </a:r>
            <a:r>
              <a:rPr sz="1400" dirty="0">
                <a:latin typeface="Arial"/>
                <a:cs typeface="Arial"/>
              </a:rPr>
              <a:t>avait</a:t>
            </a:r>
            <a:r>
              <a:rPr sz="1400" spc="229" dirty="0">
                <a:latin typeface="Arial"/>
                <a:cs typeface="Arial"/>
              </a:rPr>
              <a:t> </a:t>
            </a:r>
            <a:r>
              <a:rPr sz="1400" dirty="0">
                <a:latin typeface="Arial"/>
                <a:cs typeface="Arial"/>
              </a:rPr>
              <a:t>peu</a:t>
            </a:r>
            <a:r>
              <a:rPr sz="1400" spc="225" dirty="0">
                <a:latin typeface="Arial"/>
                <a:cs typeface="Arial"/>
              </a:rPr>
              <a:t> </a:t>
            </a:r>
            <a:r>
              <a:rPr sz="1400" dirty="0">
                <a:latin typeface="Arial"/>
                <a:cs typeface="Arial"/>
              </a:rPr>
              <a:t>de</a:t>
            </a:r>
            <a:r>
              <a:rPr sz="1400" spc="215" dirty="0">
                <a:latin typeface="Arial"/>
                <a:cs typeface="Arial"/>
              </a:rPr>
              <a:t> </a:t>
            </a:r>
            <a:r>
              <a:rPr sz="1400" dirty="0">
                <a:latin typeface="Arial"/>
                <a:cs typeface="Arial"/>
              </a:rPr>
              <a:t>roches</a:t>
            </a:r>
            <a:r>
              <a:rPr sz="1400" spc="225" dirty="0">
                <a:latin typeface="Arial"/>
                <a:cs typeface="Arial"/>
              </a:rPr>
              <a:t> </a:t>
            </a:r>
            <a:r>
              <a:rPr sz="1400" dirty="0">
                <a:latin typeface="Arial"/>
                <a:cs typeface="Arial"/>
              </a:rPr>
              <a:t>disponibles,</a:t>
            </a:r>
            <a:r>
              <a:rPr sz="1400" spc="229" dirty="0">
                <a:latin typeface="Arial"/>
                <a:cs typeface="Arial"/>
              </a:rPr>
              <a:t> </a:t>
            </a:r>
            <a:r>
              <a:rPr sz="1400" dirty="0">
                <a:latin typeface="Arial"/>
                <a:cs typeface="Arial"/>
              </a:rPr>
              <a:t>le</a:t>
            </a:r>
            <a:r>
              <a:rPr sz="1400" spc="235" dirty="0">
                <a:latin typeface="Arial"/>
                <a:cs typeface="Arial"/>
              </a:rPr>
              <a:t> </a:t>
            </a:r>
            <a:r>
              <a:rPr sz="1400" dirty="0">
                <a:latin typeface="Arial"/>
                <a:cs typeface="Arial"/>
              </a:rPr>
              <a:t>bassin</a:t>
            </a:r>
            <a:r>
              <a:rPr sz="1400" spc="225" dirty="0">
                <a:latin typeface="Arial"/>
                <a:cs typeface="Arial"/>
              </a:rPr>
              <a:t> </a:t>
            </a:r>
            <a:r>
              <a:rPr sz="1400" dirty="0">
                <a:latin typeface="Arial"/>
                <a:cs typeface="Arial"/>
              </a:rPr>
              <a:t>a</a:t>
            </a:r>
            <a:r>
              <a:rPr sz="1400" spc="235" dirty="0">
                <a:latin typeface="Arial"/>
                <a:cs typeface="Arial"/>
              </a:rPr>
              <a:t> </a:t>
            </a:r>
            <a:r>
              <a:rPr sz="1400" dirty="0">
                <a:latin typeface="Arial"/>
                <a:cs typeface="Arial"/>
              </a:rPr>
              <a:t>été</a:t>
            </a:r>
            <a:r>
              <a:rPr sz="1400" spc="225" dirty="0">
                <a:latin typeface="Arial"/>
                <a:cs typeface="Arial"/>
              </a:rPr>
              <a:t> </a:t>
            </a:r>
            <a:r>
              <a:rPr sz="1400" dirty="0">
                <a:latin typeface="Arial"/>
                <a:cs typeface="Arial"/>
              </a:rPr>
              <a:t>construit</a:t>
            </a:r>
            <a:r>
              <a:rPr sz="1400" spc="235" dirty="0">
                <a:latin typeface="Arial"/>
                <a:cs typeface="Arial"/>
              </a:rPr>
              <a:t> </a:t>
            </a:r>
            <a:r>
              <a:rPr sz="1400" spc="-25" dirty="0">
                <a:latin typeface="Arial"/>
                <a:cs typeface="Arial"/>
              </a:rPr>
              <a:t>en </a:t>
            </a:r>
            <a:r>
              <a:rPr sz="1400" dirty="0">
                <a:latin typeface="Arial"/>
                <a:cs typeface="Arial"/>
              </a:rPr>
              <a:t>parpaings</a:t>
            </a:r>
            <a:r>
              <a:rPr sz="1400" spc="50" dirty="0">
                <a:latin typeface="Arial"/>
                <a:cs typeface="Arial"/>
              </a:rPr>
              <a:t> </a:t>
            </a:r>
            <a:r>
              <a:rPr sz="1400" dirty="0">
                <a:latin typeface="Arial"/>
                <a:cs typeface="Arial"/>
              </a:rPr>
              <a:t>(blocs)</a:t>
            </a:r>
            <a:r>
              <a:rPr sz="1400" spc="-25" dirty="0">
                <a:latin typeface="Arial"/>
                <a:cs typeface="Arial"/>
              </a:rPr>
              <a:t> </a:t>
            </a:r>
            <a:r>
              <a:rPr sz="1400" dirty="0">
                <a:latin typeface="Arial"/>
                <a:cs typeface="Arial"/>
              </a:rPr>
              <a:t>:</a:t>
            </a:r>
            <a:r>
              <a:rPr sz="1400" spc="70" dirty="0">
                <a:latin typeface="Arial"/>
                <a:cs typeface="Arial"/>
              </a:rPr>
              <a:t> </a:t>
            </a:r>
            <a:r>
              <a:rPr sz="1400" dirty="0">
                <a:latin typeface="Arial"/>
                <a:cs typeface="Arial"/>
              </a:rPr>
              <a:t>double</a:t>
            </a:r>
            <a:r>
              <a:rPr sz="1400" spc="70" dirty="0">
                <a:latin typeface="Arial"/>
                <a:cs typeface="Arial"/>
              </a:rPr>
              <a:t> </a:t>
            </a:r>
            <a:r>
              <a:rPr sz="1400" dirty="0">
                <a:latin typeface="Arial"/>
                <a:cs typeface="Arial"/>
              </a:rPr>
              <a:t>paroi</a:t>
            </a:r>
            <a:r>
              <a:rPr sz="1400" spc="55" dirty="0">
                <a:latin typeface="Arial"/>
                <a:cs typeface="Arial"/>
              </a:rPr>
              <a:t> </a:t>
            </a:r>
            <a:r>
              <a:rPr sz="1400" dirty="0">
                <a:latin typeface="Arial"/>
                <a:cs typeface="Arial"/>
              </a:rPr>
              <a:t>avec</a:t>
            </a:r>
            <a:r>
              <a:rPr sz="1400" spc="60" dirty="0">
                <a:latin typeface="Arial"/>
                <a:cs typeface="Arial"/>
              </a:rPr>
              <a:t> </a:t>
            </a:r>
            <a:r>
              <a:rPr sz="1400" dirty="0">
                <a:latin typeface="Arial"/>
                <a:cs typeface="Arial"/>
              </a:rPr>
              <a:t>un</a:t>
            </a:r>
            <a:r>
              <a:rPr sz="1400" spc="60" dirty="0">
                <a:latin typeface="Arial"/>
                <a:cs typeface="Arial"/>
              </a:rPr>
              <a:t> </a:t>
            </a:r>
            <a:r>
              <a:rPr sz="1400" dirty="0">
                <a:latin typeface="Arial"/>
                <a:cs typeface="Arial"/>
              </a:rPr>
              <a:t>béton</a:t>
            </a:r>
            <a:r>
              <a:rPr sz="1400" spc="60" dirty="0">
                <a:latin typeface="Arial"/>
                <a:cs typeface="Arial"/>
              </a:rPr>
              <a:t> </a:t>
            </a:r>
            <a:r>
              <a:rPr sz="1400" dirty="0">
                <a:latin typeface="Arial"/>
                <a:cs typeface="Arial"/>
              </a:rPr>
              <a:t>coulé</a:t>
            </a:r>
            <a:r>
              <a:rPr sz="1400" spc="70" dirty="0">
                <a:latin typeface="Arial"/>
                <a:cs typeface="Arial"/>
              </a:rPr>
              <a:t> </a:t>
            </a:r>
            <a:r>
              <a:rPr sz="1400" dirty="0">
                <a:latin typeface="Arial"/>
                <a:cs typeface="Arial"/>
              </a:rPr>
              <a:t>à</a:t>
            </a:r>
            <a:r>
              <a:rPr sz="1400" spc="70" dirty="0">
                <a:latin typeface="Arial"/>
                <a:cs typeface="Arial"/>
              </a:rPr>
              <a:t> </a:t>
            </a:r>
            <a:r>
              <a:rPr sz="1400" dirty="0">
                <a:latin typeface="Arial"/>
                <a:cs typeface="Arial"/>
              </a:rPr>
              <a:t>l’intérieur.</a:t>
            </a:r>
            <a:r>
              <a:rPr sz="1400" spc="70" dirty="0">
                <a:latin typeface="Arial"/>
                <a:cs typeface="Arial"/>
              </a:rPr>
              <a:t> </a:t>
            </a:r>
            <a:r>
              <a:rPr sz="1400" dirty="0">
                <a:latin typeface="Arial"/>
                <a:cs typeface="Arial"/>
              </a:rPr>
              <a:t>Ceci</a:t>
            </a:r>
            <a:r>
              <a:rPr sz="1400" spc="70" dirty="0">
                <a:latin typeface="Arial"/>
                <a:cs typeface="Arial"/>
              </a:rPr>
              <a:t> </a:t>
            </a:r>
            <a:r>
              <a:rPr sz="1400" dirty="0">
                <a:latin typeface="Arial"/>
                <a:cs typeface="Arial"/>
              </a:rPr>
              <a:t>était</a:t>
            </a:r>
            <a:r>
              <a:rPr sz="1400" spc="80" dirty="0">
                <a:latin typeface="Arial"/>
                <a:cs typeface="Arial"/>
              </a:rPr>
              <a:t> </a:t>
            </a:r>
            <a:r>
              <a:rPr sz="1400" dirty="0">
                <a:latin typeface="Arial"/>
                <a:cs typeface="Arial"/>
              </a:rPr>
              <a:t>possible,</a:t>
            </a:r>
            <a:r>
              <a:rPr sz="1400" spc="65" dirty="0">
                <a:latin typeface="Arial"/>
                <a:cs typeface="Arial"/>
              </a:rPr>
              <a:t> </a:t>
            </a:r>
            <a:r>
              <a:rPr sz="1400" spc="-10" dirty="0">
                <a:latin typeface="Arial"/>
                <a:cs typeface="Arial"/>
              </a:rPr>
              <a:t>parce </a:t>
            </a:r>
            <a:r>
              <a:rPr sz="1400" dirty="0">
                <a:latin typeface="Arial"/>
                <a:cs typeface="Arial"/>
              </a:rPr>
              <a:t>que</a:t>
            </a:r>
            <a:r>
              <a:rPr sz="1400" spc="-35" dirty="0">
                <a:latin typeface="Arial"/>
                <a:cs typeface="Arial"/>
              </a:rPr>
              <a:t> </a:t>
            </a:r>
            <a:r>
              <a:rPr sz="1400" dirty="0">
                <a:latin typeface="Arial"/>
                <a:cs typeface="Arial"/>
              </a:rPr>
              <a:t>les</a:t>
            </a:r>
            <a:r>
              <a:rPr sz="1400" spc="-15" dirty="0">
                <a:latin typeface="Arial"/>
                <a:cs typeface="Arial"/>
              </a:rPr>
              <a:t> </a:t>
            </a:r>
            <a:r>
              <a:rPr sz="1400" dirty="0">
                <a:latin typeface="Arial"/>
                <a:cs typeface="Arial"/>
              </a:rPr>
              <a:t>responsables</a:t>
            </a:r>
            <a:r>
              <a:rPr sz="1400" spc="-20" dirty="0">
                <a:latin typeface="Arial"/>
                <a:cs typeface="Arial"/>
              </a:rPr>
              <a:t> </a:t>
            </a:r>
            <a:r>
              <a:rPr sz="1400" dirty="0">
                <a:latin typeface="Arial"/>
                <a:cs typeface="Arial"/>
              </a:rPr>
              <a:t>du</a:t>
            </a:r>
            <a:r>
              <a:rPr sz="1400" spc="-40" dirty="0">
                <a:latin typeface="Arial"/>
                <a:cs typeface="Arial"/>
              </a:rPr>
              <a:t> </a:t>
            </a:r>
            <a:r>
              <a:rPr sz="1400" dirty="0">
                <a:latin typeface="Arial"/>
                <a:cs typeface="Arial"/>
              </a:rPr>
              <a:t>chantier</a:t>
            </a:r>
            <a:r>
              <a:rPr sz="1400" spc="-15" dirty="0">
                <a:latin typeface="Arial"/>
                <a:cs typeface="Arial"/>
              </a:rPr>
              <a:t> </a:t>
            </a:r>
            <a:r>
              <a:rPr sz="1400" dirty="0">
                <a:latin typeface="Arial"/>
                <a:cs typeface="Arial"/>
              </a:rPr>
              <a:t>ont</a:t>
            </a:r>
            <a:r>
              <a:rPr sz="1400" spc="-25" dirty="0">
                <a:latin typeface="Arial"/>
                <a:cs typeface="Arial"/>
              </a:rPr>
              <a:t> </a:t>
            </a:r>
            <a:r>
              <a:rPr sz="1400" dirty="0">
                <a:latin typeface="Arial"/>
                <a:cs typeface="Arial"/>
              </a:rPr>
              <a:t>trouvé</a:t>
            </a:r>
            <a:r>
              <a:rPr sz="1400" spc="-25" dirty="0">
                <a:latin typeface="Arial"/>
                <a:cs typeface="Arial"/>
              </a:rPr>
              <a:t> </a:t>
            </a:r>
            <a:r>
              <a:rPr sz="1400" dirty="0">
                <a:latin typeface="Arial"/>
                <a:cs typeface="Arial"/>
              </a:rPr>
              <a:t>du</a:t>
            </a:r>
            <a:r>
              <a:rPr sz="1400" spc="-30" dirty="0">
                <a:latin typeface="Arial"/>
                <a:cs typeface="Arial"/>
              </a:rPr>
              <a:t> </a:t>
            </a:r>
            <a:r>
              <a:rPr sz="1400" dirty="0">
                <a:latin typeface="Arial"/>
                <a:cs typeface="Arial"/>
              </a:rPr>
              <a:t>sable</a:t>
            </a:r>
            <a:r>
              <a:rPr sz="1400" spc="-20" dirty="0">
                <a:latin typeface="Arial"/>
                <a:cs typeface="Arial"/>
              </a:rPr>
              <a:t> </a:t>
            </a:r>
            <a:r>
              <a:rPr sz="1400" dirty="0">
                <a:latin typeface="Arial"/>
                <a:cs typeface="Arial"/>
              </a:rPr>
              <a:t>de</a:t>
            </a:r>
            <a:r>
              <a:rPr sz="1400" spc="-20" dirty="0">
                <a:latin typeface="Arial"/>
                <a:cs typeface="Arial"/>
              </a:rPr>
              <a:t> </a:t>
            </a:r>
            <a:r>
              <a:rPr sz="1400" dirty="0">
                <a:latin typeface="Arial"/>
                <a:cs typeface="Arial"/>
              </a:rPr>
              <a:t>qualité</a:t>
            </a:r>
            <a:r>
              <a:rPr sz="1400" spc="-5" dirty="0">
                <a:latin typeface="Arial"/>
                <a:cs typeface="Arial"/>
              </a:rPr>
              <a:t> </a:t>
            </a:r>
            <a:r>
              <a:rPr sz="1400" dirty="0">
                <a:latin typeface="Arial"/>
                <a:cs typeface="Arial"/>
              </a:rPr>
              <a:t>à</a:t>
            </a:r>
            <a:r>
              <a:rPr sz="1400" spc="-30" dirty="0">
                <a:latin typeface="Arial"/>
                <a:cs typeface="Arial"/>
              </a:rPr>
              <a:t> </a:t>
            </a:r>
            <a:r>
              <a:rPr sz="1400" spc="-10" dirty="0">
                <a:latin typeface="Arial"/>
                <a:cs typeface="Arial"/>
              </a:rPr>
              <a:t>proximité.</a:t>
            </a:r>
            <a:endParaRPr sz="1400" dirty="0">
              <a:latin typeface="Arial"/>
              <a:cs typeface="Arial"/>
            </a:endParaRPr>
          </a:p>
        </p:txBody>
      </p:sp>
      <p:grpSp>
        <p:nvGrpSpPr>
          <p:cNvPr id="5" name="object 5"/>
          <p:cNvGrpSpPr/>
          <p:nvPr/>
        </p:nvGrpSpPr>
        <p:grpSpPr>
          <a:xfrm>
            <a:off x="1014730" y="5872479"/>
            <a:ext cx="4103370" cy="2827021"/>
            <a:chOff x="1014730" y="6090284"/>
            <a:chExt cx="3086100" cy="2325370"/>
          </a:xfrm>
        </p:grpSpPr>
        <p:pic>
          <p:nvPicPr>
            <p:cNvPr id="6" name="object 6"/>
            <p:cNvPicPr/>
            <p:nvPr/>
          </p:nvPicPr>
          <p:blipFill>
            <a:blip r:embed="rId2" cstate="print"/>
            <a:stretch>
              <a:fillRect/>
            </a:stretch>
          </p:blipFill>
          <p:spPr>
            <a:xfrm>
              <a:off x="1014730" y="6090284"/>
              <a:ext cx="3086099" cy="2325370"/>
            </a:xfrm>
            <a:prstGeom prst="rect">
              <a:avLst/>
            </a:prstGeom>
          </p:spPr>
        </p:pic>
        <p:sp>
          <p:nvSpPr>
            <p:cNvPr id="7" name="object 7"/>
            <p:cNvSpPr/>
            <p:nvPr/>
          </p:nvSpPr>
          <p:spPr>
            <a:xfrm>
              <a:off x="2386330" y="6204584"/>
              <a:ext cx="457200" cy="1189355"/>
            </a:xfrm>
            <a:custGeom>
              <a:avLst/>
              <a:gdLst/>
              <a:ahLst/>
              <a:cxnLst/>
              <a:rect l="l" t="t" r="r" b="b"/>
              <a:pathLst>
                <a:path w="457200" h="1189354">
                  <a:moveTo>
                    <a:pt x="228600" y="0"/>
                  </a:moveTo>
                  <a:lnTo>
                    <a:pt x="0" y="1189354"/>
                  </a:lnTo>
                </a:path>
                <a:path w="457200" h="1189354">
                  <a:moveTo>
                    <a:pt x="457200" y="114300"/>
                  </a:moveTo>
                  <a:lnTo>
                    <a:pt x="342900" y="1143000"/>
                  </a:lnTo>
                </a:path>
              </a:pathLst>
            </a:custGeom>
            <a:ln w="9525">
              <a:solidFill>
                <a:srgbClr val="FFFF00"/>
              </a:solidFill>
              <a:prstDash val="sysDash"/>
            </a:ln>
          </p:spPr>
          <p:txBody>
            <a:bodyPr wrap="square" lIns="0" tIns="0" rIns="0" bIns="0" rtlCol="0"/>
            <a:lstStyle/>
            <a:p>
              <a:endParaRPr/>
            </a:p>
          </p:txBody>
        </p:sp>
        <p:sp>
          <p:nvSpPr>
            <p:cNvPr id="8" name="object 8"/>
            <p:cNvSpPr/>
            <p:nvPr/>
          </p:nvSpPr>
          <p:spPr>
            <a:xfrm>
              <a:off x="1814830" y="7995284"/>
              <a:ext cx="1371600" cy="76200"/>
            </a:xfrm>
            <a:custGeom>
              <a:avLst/>
              <a:gdLst/>
              <a:ahLst/>
              <a:cxnLst/>
              <a:rect l="l" t="t" r="r" b="b"/>
              <a:pathLst>
                <a:path w="1371600" h="76200">
                  <a:moveTo>
                    <a:pt x="76200" y="0"/>
                  </a:moveTo>
                  <a:lnTo>
                    <a:pt x="0" y="38100"/>
                  </a:lnTo>
                  <a:lnTo>
                    <a:pt x="76200" y="76200"/>
                  </a:lnTo>
                  <a:lnTo>
                    <a:pt x="76200" y="44450"/>
                  </a:lnTo>
                  <a:lnTo>
                    <a:pt x="63500" y="44450"/>
                  </a:lnTo>
                  <a:lnTo>
                    <a:pt x="63500" y="31750"/>
                  </a:lnTo>
                  <a:lnTo>
                    <a:pt x="76200" y="31750"/>
                  </a:lnTo>
                  <a:lnTo>
                    <a:pt x="76200" y="0"/>
                  </a:lnTo>
                  <a:close/>
                </a:path>
                <a:path w="1371600" h="76200">
                  <a:moveTo>
                    <a:pt x="1295400" y="0"/>
                  </a:moveTo>
                  <a:lnTo>
                    <a:pt x="1295400" y="76200"/>
                  </a:lnTo>
                  <a:lnTo>
                    <a:pt x="1358900" y="44450"/>
                  </a:lnTo>
                  <a:lnTo>
                    <a:pt x="1308100" y="44450"/>
                  </a:lnTo>
                  <a:lnTo>
                    <a:pt x="1308100" y="31750"/>
                  </a:lnTo>
                  <a:lnTo>
                    <a:pt x="1358900" y="31750"/>
                  </a:lnTo>
                  <a:lnTo>
                    <a:pt x="1295400" y="0"/>
                  </a:lnTo>
                  <a:close/>
                </a:path>
                <a:path w="1371600" h="76200">
                  <a:moveTo>
                    <a:pt x="76200" y="31750"/>
                  </a:moveTo>
                  <a:lnTo>
                    <a:pt x="63500" y="31750"/>
                  </a:lnTo>
                  <a:lnTo>
                    <a:pt x="63500" y="44450"/>
                  </a:lnTo>
                  <a:lnTo>
                    <a:pt x="76200" y="44450"/>
                  </a:lnTo>
                  <a:lnTo>
                    <a:pt x="76200" y="31750"/>
                  </a:lnTo>
                  <a:close/>
                </a:path>
                <a:path w="1371600" h="76200">
                  <a:moveTo>
                    <a:pt x="1295400" y="31750"/>
                  </a:moveTo>
                  <a:lnTo>
                    <a:pt x="76200" y="31750"/>
                  </a:lnTo>
                  <a:lnTo>
                    <a:pt x="76200" y="44450"/>
                  </a:lnTo>
                  <a:lnTo>
                    <a:pt x="1295400" y="44450"/>
                  </a:lnTo>
                  <a:lnTo>
                    <a:pt x="1295400" y="31750"/>
                  </a:lnTo>
                  <a:close/>
                </a:path>
                <a:path w="1371600" h="76200">
                  <a:moveTo>
                    <a:pt x="1358900" y="31750"/>
                  </a:moveTo>
                  <a:lnTo>
                    <a:pt x="1308100" y="31750"/>
                  </a:lnTo>
                  <a:lnTo>
                    <a:pt x="1308100" y="44450"/>
                  </a:lnTo>
                  <a:lnTo>
                    <a:pt x="1358900" y="44450"/>
                  </a:lnTo>
                  <a:lnTo>
                    <a:pt x="1371600" y="38100"/>
                  </a:lnTo>
                  <a:lnTo>
                    <a:pt x="1358900" y="31750"/>
                  </a:lnTo>
                  <a:close/>
                </a:path>
              </a:pathLst>
            </a:custGeom>
            <a:solidFill>
              <a:srgbClr val="000000"/>
            </a:solidFill>
          </p:spPr>
          <p:txBody>
            <a:bodyPr wrap="square" lIns="0" tIns="0" rIns="0" bIns="0" rtlCol="0"/>
            <a:lstStyle/>
            <a:p>
              <a:endParaRPr/>
            </a:p>
          </p:txBody>
        </p:sp>
      </p:grpSp>
      <p:pic>
        <p:nvPicPr>
          <p:cNvPr id="9" name="object 9"/>
          <p:cNvPicPr/>
          <p:nvPr/>
        </p:nvPicPr>
        <p:blipFill>
          <a:blip r:embed="rId3" cstate="print"/>
          <a:stretch>
            <a:fillRect/>
          </a:stretch>
        </p:blipFill>
        <p:spPr>
          <a:xfrm>
            <a:off x="5350933" y="5830450"/>
            <a:ext cx="3653367" cy="2869049"/>
          </a:xfrm>
          <a:prstGeom prst="rect">
            <a:avLst/>
          </a:prstGeom>
        </p:spPr>
      </p:pic>
      <p:grpSp>
        <p:nvGrpSpPr>
          <p:cNvPr id="10" name="object 10"/>
          <p:cNvGrpSpPr/>
          <p:nvPr/>
        </p:nvGrpSpPr>
        <p:grpSpPr>
          <a:xfrm>
            <a:off x="1814828" y="1279058"/>
            <a:ext cx="4217671" cy="3221821"/>
            <a:chOff x="1814829" y="1586229"/>
            <a:chExt cx="3886200" cy="2914650"/>
          </a:xfrm>
        </p:grpSpPr>
        <p:pic>
          <p:nvPicPr>
            <p:cNvPr id="11" name="object 11"/>
            <p:cNvPicPr/>
            <p:nvPr/>
          </p:nvPicPr>
          <p:blipFill>
            <a:blip r:embed="rId4" cstate="print"/>
            <a:stretch>
              <a:fillRect/>
            </a:stretch>
          </p:blipFill>
          <p:spPr>
            <a:xfrm>
              <a:off x="1814829" y="1586229"/>
              <a:ext cx="3886200" cy="2914650"/>
            </a:xfrm>
            <a:prstGeom prst="rect">
              <a:avLst/>
            </a:prstGeom>
          </p:spPr>
        </p:pic>
        <p:sp>
          <p:nvSpPr>
            <p:cNvPr id="12" name="object 12"/>
            <p:cNvSpPr/>
            <p:nvPr/>
          </p:nvSpPr>
          <p:spPr>
            <a:xfrm>
              <a:off x="3750944" y="2500629"/>
              <a:ext cx="349885" cy="239395"/>
            </a:xfrm>
            <a:custGeom>
              <a:avLst/>
              <a:gdLst/>
              <a:ahLst/>
              <a:cxnLst/>
              <a:rect l="l" t="t" r="r" b="b"/>
              <a:pathLst>
                <a:path w="349885" h="239394">
                  <a:moveTo>
                    <a:pt x="279439" y="31725"/>
                  </a:moveTo>
                  <a:lnTo>
                    <a:pt x="0" y="218058"/>
                  </a:lnTo>
                  <a:lnTo>
                    <a:pt x="13969" y="239140"/>
                  </a:lnTo>
                  <a:lnTo>
                    <a:pt x="293534" y="52846"/>
                  </a:lnTo>
                  <a:lnTo>
                    <a:pt x="279439" y="31725"/>
                  </a:lnTo>
                  <a:close/>
                </a:path>
                <a:path w="349885" h="239394">
                  <a:moveTo>
                    <a:pt x="335788" y="24637"/>
                  </a:moveTo>
                  <a:lnTo>
                    <a:pt x="290067" y="24637"/>
                  </a:lnTo>
                  <a:lnTo>
                    <a:pt x="304038" y="45847"/>
                  </a:lnTo>
                  <a:lnTo>
                    <a:pt x="293534" y="52846"/>
                  </a:lnTo>
                  <a:lnTo>
                    <a:pt x="307593" y="73913"/>
                  </a:lnTo>
                  <a:lnTo>
                    <a:pt x="335788" y="24637"/>
                  </a:lnTo>
                  <a:close/>
                </a:path>
                <a:path w="349885" h="239394">
                  <a:moveTo>
                    <a:pt x="290067" y="24637"/>
                  </a:moveTo>
                  <a:lnTo>
                    <a:pt x="279439" y="31725"/>
                  </a:lnTo>
                  <a:lnTo>
                    <a:pt x="293534" y="52846"/>
                  </a:lnTo>
                  <a:lnTo>
                    <a:pt x="304038" y="45847"/>
                  </a:lnTo>
                  <a:lnTo>
                    <a:pt x="290067" y="24637"/>
                  </a:lnTo>
                  <a:close/>
                </a:path>
                <a:path w="349885" h="239394">
                  <a:moveTo>
                    <a:pt x="349884" y="0"/>
                  </a:moveTo>
                  <a:lnTo>
                    <a:pt x="265302" y="10540"/>
                  </a:lnTo>
                  <a:lnTo>
                    <a:pt x="279439" y="31725"/>
                  </a:lnTo>
                  <a:lnTo>
                    <a:pt x="290067" y="24637"/>
                  </a:lnTo>
                  <a:lnTo>
                    <a:pt x="335788" y="24637"/>
                  </a:lnTo>
                  <a:lnTo>
                    <a:pt x="349884" y="0"/>
                  </a:lnTo>
                  <a:close/>
                </a:path>
              </a:pathLst>
            </a:custGeom>
            <a:solidFill>
              <a:srgbClr val="FFFF00"/>
            </a:solidFill>
          </p:spPr>
          <p:txBody>
            <a:bodyPr wrap="square" lIns="0" tIns="0" rIns="0" bIns="0" rtlCol="0"/>
            <a:lstStyle/>
            <a:p>
              <a:endParaRPr/>
            </a:p>
          </p:txBody>
        </p:sp>
        <p:sp>
          <p:nvSpPr>
            <p:cNvPr id="13" name="object 13"/>
            <p:cNvSpPr/>
            <p:nvPr/>
          </p:nvSpPr>
          <p:spPr>
            <a:xfrm>
              <a:off x="2729229" y="2957829"/>
              <a:ext cx="114300" cy="914400"/>
            </a:xfrm>
            <a:custGeom>
              <a:avLst/>
              <a:gdLst/>
              <a:ahLst/>
              <a:cxnLst/>
              <a:rect l="l" t="t" r="r" b="b"/>
              <a:pathLst>
                <a:path w="114300" h="914400">
                  <a:moveTo>
                    <a:pt x="0" y="457200"/>
                  </a:moveTo>
                  <a:lnTo>
                    <a:pt x="114300" y="0"/>
                  </a:lnTo>
                </a:path>
                <a:path w="114300" h="914400">
                  <a:moveTo>
                    <a:pt x="0" y="457200"/>
                  </a:moveTo>
                  <a:lnTo>
                    <a:pt x="114300" y="914400"/>
                  </a:lnTo>
                </a:path>
              </a:pathLst>
            </a:custGeom>
            <a:ln w="19050">
              <a:solidFill>
                <a:srgbClr val="FFFF00"/>
              </a:solidFill>
              <a:prstDash val="sysDash"/>
            </a:ln>
          </p:spPr>
          <p:txBody>
            <a:bodyPr wrap="square" lIns="0" tIns="0" rIns="0" bIns="0" rtlCol="0"/>
            <a:lstStyle/>
            <a:p>
              <a:endParaRPr/>
            </a:p>
          </p:txBody>
        </p:sp>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46101" y="944754"/>
            <a:ext cx="5496168" cy="1269578"/>
          </a:xfrm>
          <a:prstGeom prst="rect">
            <a:avLst/>
          </a:prstGeom>
        </p:spPr>
        <p:txBody>
          <a:bodyPr vert="horz" wrap="square" lIns="0" tIns="19685" rIns="0" bIns="0" rtlCol="0">
            <a:spAutoFit/>
          </a:bodyPr>
          <a:lstStyle/>
          <a:p>
            <a:pPr marL="240665" marR="5080" indent="-228600">
              <a:lnSpc>
                <a:spcPct val="95900"/>
              </a:lnSpc>
              <a:spcBef>
                <a:spcPts val="155"/>
              </a:spcBef>
              <a:tabLst>
                <a:tab pos="280670" algn="l"/>
              </a:tabLst>
            </a:pPr>
            <a:r>
              <a:rPr sz="1400" spc="-25" dirty="0">
                <a:latin typeface="Arial"/>
                <a:cs typeface="Arial"/>
              </a:rPr>
              <a:t>3)</a:t>
            </a:r>
            <a:r>
              <a:rPr sz="1400" dirty="0">
                <a:latin typeface="Arial"/>
                <a:cs typeface="Arial"/>
              </a:rPr>
              <a:t>		SB5</a:t>
            </a:r>
            <a:r>
              <a:rPr sz="1400" spc="-15" dirty="0">
                <a:latin typeface="Arial"/>
                <a:cs typeface="Arial"/>
              </a:rPr>
              <a:t> </a:t>
            </a:r>
            <a:r>
              <a:rPr lang="fr-FR" sz="1400" spc="-15" dirty="0">
                <a:latin typeface="Arial"/>
                <a:cs typeface="Arial"/>
              </a:rPr>
              <a:t>Diable </a:t>
            </a:r>
            <a:r>
              <a:rPr sz="1400" dirty="0">
                <a:latin typeface="Arial"/>
                <a:cs typeface="Arial"/>
              </a:rPr>
              <a:t>a</a:t>
            </a:r>
            <a:r>
              <a:rPr sz="1400" spc="-10" dirty="0">
                <a:latin typeface="Arial"/>
                <a:cs typeface="Arial"/>
              </a:rPr>
              <a:t> </a:t>
            </a:r>
            <a:r>
              <a:rPr sz="1400" dirty="0">
                <a:latin typeface="Arial"/>
                <a:cs typeface="Arial"/>
              </a:rPr>
              <a:t>été</a:t>
            </a:r>
            <a:r>
              <a:rPr sz="1400" spc="-10" dirty="0">
                <a:latin typeface="Arial"/>
                <a:cs typeface="Arial"/>
              </a:rPr>
              <a:t> </a:t>
            </a:r>
            <a:r>
              <a:rPr sz="1400" dirty="0">
                <a:latin typeface="Arial"/>
                <a:cs typeface="Arial"/>
              </a:rPr>
              <a:t>implanté</a:t>
            </a:r>
            <a:r>
              <a:rPr sz="1400" spc="-25" dirty="0">
                <a:latin typeface="Arial"/>
                <a:cs typeface="Arial"/>
              </a:rPr>
              <a:t> </a:t>
            </a:r>
            <a:r>
              <a:rPr sz="1400" dirty="0">
                <a:latin typeface="Arial"/>
                <a:cs typeface="Arial"/>
              </a:rPr>
              <a:t>sur</a:t>
            </a:r>
            <a:r>
              <a:rPr sz="1400" spc="-15" dirty="0">
                <a:latin typeface="Arial"/>
                <a:cs typeface="Arial"/>
              </a:rPr>
              <a:t> </a:t>
            </a:r>
            <a:r>
              <a:rPr sz="1400" dirty="0">
                <a:latin typeface="Arial"/>
                <a:cs typeface="Arial"/>
              </a:rPr>
              <a:t>le</a:t>
            </a:r>
            <a:r>
              <a:rPr sz="1400" spc="-10" dirty="0">
                <a:latin typeface="Arial"/>
                <a:cs typeface="Arial"/>
              </a:rPr>
              <a:t> sentier </a:t>
            </a:r>
            <a:r>
              <a:rPr sz="1400" dirty="0">
                <a:latin typeface="Arial"/>
                <a:cs typeface="Arial"/>
              </a:rPr>
              <a:t>traversant</a:t>
            </a:r>
            <a:r>
              <a:rPr sz="1400" spc="-40" dirty="0">
                <a:latin typeface="Arial"/>
                <a:cs typeface="Arial"/>
              </a:rPr>
              <a:t> </a:t>
            </a:r>
            <a:r>
              <a:rPr sz="1400" dirty="0">
                <a:latin typeface="Arial"/>
                <a:cs typeface="Arial"/>
              </a:rPr>
              <a:t>la</a:t>
            </a:r>
            <a:r>
              <a:rPr sz="1400" spc="-40" dirty="0">
                <a:latin typeface="Arial"/>
                <a:cs typeface="Arial"/>
              </a:rPr>
              <a:t> </a:t>
            </a:r>
            <a:r>
              <a:rPr sz="1400" dirty="0">
                <a:latin typeface="Arial"/>
                <a:cs typeface="Arial"/>
              </a:rPr>
              <a:t>ravine,</a:t>
            </a:r>
            <a:r>
              <a:rPr sz="1400" spc="-20" dirty="0">
                <a:latin typeface="Arial"/>
                <a:cs typeface="Arial"/>
              </a:rPr>
              <a:t> </a:t>
            </a:r>
            <a:r>
              <a:rPr sz="1400" dirty="0">
                <a:latin typeface="Arial"/>
                <a:cs typeface="Arial"/>
              </a:rPr>
              <a:t>emprunté</a:t>
            </a:r>
            <a:r>
              <a:rPr sz="1400" spc="-40" dirty="0">
                <a:latin typeface="Arial"/>
                <a:cs typeface="Arial"/>
              </a:rPr>
              <a:t> </a:t>
            </a:r>
            <a:r>
              <a:rPr sz="1400" spc="-25" dirty="0">
                <a:latin typeface="Arial"/>
                <a:cs typeface="Arial"/>
              </a:rPr>
              <a:t>par </a:t>
            </a:r>
            <a:r>
              <a:rPr sz="1400" dirty="0">
                <a:latin typeface="Arial"/>
                <a:cs typeface="Arial"/>
              </a:rPr>
              <a:t>les</a:t>
            </a:r>
            <a:r>
              <a:rPr sz="1400" spc="-35" dirty="0">
                <a:latin typeface="Arial"/>
                <a:cs typeface="Arial"/>
              </a:rPr>
              <a:t> </a:t>
            </a:r>
            <a:r>
              <a:rPr sz="1400" dirty="0">
                <a:latin typeface="Arial"/>
                <a:cs typeface="Arial"/>
              </a:rPr>
              <a:t>agriculteurs</a:t>
            </a:r>
            <a:r>
              <a:rPr sz="1400" spc="-30" dirty="0">
                <a:latin typeface="Arial"/>
                <a:cs typeface="Arial"/>
              </a:rPr>
              <a:t> </a:t>
            </a:r>
            <a:r>
              <a:rPr sz="1400" dirty="0">
                <a:latin typeface="Arial"/>
                <a:cs typeface="Arial"/>
              </a:rPr>
              <a:t>de</a:t>
            </a:r>
            <a:r>
              <a:rPr sz="1400" spc="-30" dirty="0">
                <a:latin typeface="Arial"/>
                <a:cs typeface="Arial"/>
              </a:rPr>
              <a:t> </a:t>
            </a:r>
            <a:r>
              <a:rPr sz="1400" dirty="0">
                <a:latin typeface="Arial"/>
                <a:cs typeface="Arial"/>
              </a:rPr>
              <a:t>Moneyron</a:t>
            </a:r>
            <a:r>
              <a:rPr sz="1400" spc="-25" dirty="0">
                <a:latin typeface="Arial"/>
                <a:cs typeface="Arial"/>
              </a:rPr>
              <a:t> </a:t>
            </a:r>
            <a:r>
              <a:rPr sz="1400" dirty="0">
                <a:latin typeface="Arial"/>
                <a:cs typeface="Arial"/>
              </a:rPr>
              <a:t>et</a:t>
            </a:r>
            <a:r>
              <a:rPr sz="1400" spc="-10" dirty="0">
                <a:latin typeface="Arial"/>
                <a:cs typeface="Arial"/>
              </a:rPr>
              <a:t> </a:t>
            </a:r>
            <a:r>
              <a:rPr sz="1400" spc="-25" dirty="0">
                <a:latin typeface="Arial"/>
                <a:cs typeface="Arial"/>
              </a:rPr>
              <a:t>de </a:t>
            </a:r>
            <a:r>
              <a:rPr sz="1400" dirty="0">
                <a:latin typeface="Arial"/>
                <a:cs typeface="Arial"/>
              </a:rPr>
              <a:t>Catin</a:t>
            </a:r>
            <a:r>
              <a:rPr sz="1400" spc="-20" dirty="0">
                <a:latin typeface="Arial"/>
                <a:cs typeface="Arial"/>
              </a:rPr>
              <a:t> </a:t>
            </a:r>
            <a:r>
              <a:rPr sz="1400" dirty="0">
                <a:latin typeface="Arial"/>
                <a:cs typeface="Arial"/>
              </a:rPr>
              <a:t>pour</a:t>
            </a:r>
            <a:r>
              <a:rPr sz="1400" spc="-25" dirty="0">
                <a:latin typeface="Arial"/>
                <a:cs typeface="Arial"/>
              </a:rPr>
              <a:t> </a:t>
            </a:r>
            <a:r>
              <a:rPr sz="1400" dirty="0">
                <a:latin typeface="Arial"/>
                <a:cs typeface="Arial"/>
              </a:rPr>
              <a:t>faire</a:t>
            </a:r>
            <a:r>
              <a:rPr sz="1400" spc="-30" dirty="0">
                <a:latin typeface="Arial"/>
                <a:cs typeface="Arial"/>
              </a:rPr>
              <a:t> </a:t>
            </a:r>
            <a:r>
              <a:rPr sz="1400" dirty="0">
                <a:latin typeface="Arial"/>
                <a:cs typeface="Arial"/>
              </a:rPr>
              <a:t>pâturer</a:t>
            </a:r>
            <a:r>
              <a:rPr sz="1400" spc="-25" dirty="0">
                <a:latin typeface="Arial"/>
                <a:cs typeface="Arial"/>
              </a:rPr>
              <a:t> </a:t>
            </a:r>
            <a:r>
              <a:rPr sz="1400" dirty="0">
                <a:latin typeface="Arial"/>
                <a:cs typeface="Arial"/>
              </a:rPr>
              <a:t>leur</a:t>
            </a:r>
            <a:r>
              <a:rPr sz="1400" spc="-10" dirty="0">
                <a:latin typeface="Arial"/>
                <a:cs typeface="Arial"/>
              </a:rPr>
              <a:t> bétail </a:t>
            </a:r>
            <a:r>
              <a:rPr sz="1400" dirty="0">
                <a:latin typeface="Arial"/>
                <a:cs typeface="Arial"/>
              </a:rPr>
              <a:t>sur</a:t>
            </a:r>
            <a:r>
              <a:rPr sz="1400" spc="-5" dirty="0">
                <a:latin typeface="Arial"/>
                <a:cs typeface="Arial"/>
              </a:rPr>
              <a:t> </a:t>
            </a:r>
            <a:r>
              <a:rPr sz="1400" dirty="0">
                <a:latin typeface="Arial"/>
                <a:cs typeface="Arial"/>
              </a:rPr>
              <a:t>les</a:t>
            </a:r>
            <a:r>
              <a:rPr sz="1400" spc="-20" dirty="0">
                <a:latin typeface="Arial"/>
                <a:cs typeface="Arial"/>
              </a:rPr>
              <a:t> </a:t>
            </a:r>
            <a:r>
              <a:rPr sz="1400" dirty="0">
                <a:latin typeface="Arial"/>
                <a:cs typeface="Arial"/>
              </a:rPr>
              <a:t>terres</a:t>
            </a:r>
            <a:r>
              <a:rPr sz="1400" spc="-15" dirty="0">
                <a:latin typeface="Arial"/>
                <a:cs typeface="Arial"/>
              </a:rPr>
              <a:t> </a:t>
            </a:r>
            <a:r>
              <a:rPr sz="1400" dirty="0">
                <a:latin typeface="Arial"/>
                <a:cs typeface="Arial"/>
              </a:rPr>
              <a:t>de</a:t>
            </a:r>
            <a:r>
              <a:rPr sz="1400" spc="-5" dirty="0">
                <a:latin typeface="Arial"/>
                <a:cs typeface="Arial"/>
              </a:rPr>
              <a:t> </a:t>
            </a:r>
            <a:r>
              <a:rPr sz="1400" spc="-10" dirty="0">
                <a:latin typeface="Arial"/>
                <a:cs typeface="Arial"/>
              </a:rPr>
              <a:t>Banac.</a:t>
            </a:r>
            <a:endParaRPr sz="1400" dirty="0">
              <a:latin typeface="Arial"/>
              <a:cs typeface="Arial"/>
            </a:endParaRPr>
          </a:p>
          <a:p>
            <a:pPr>
              <a:lnSpc>
                <a:spcPct val="100000"/>
              </a:lnSpc>
              <a:spcBef>
                <a:spcPts val="5"/>
              </a:spcBef>
            </a:pPr>
            <a:endParaRPr sz="1400" dirty="0">
              <a:latin typeface="Arial"/>
              <a:cs typeface="Arial"/>
            </a:endParaRPr>
          </a:p>
          <a:p>
            <a:pPr marL="240665" marR="184150">
              <a:lnSpc>
                <a:spcPct val="95800"/>
              </a:lnSpc>
            </a:pPr>
            <a:r>
              <a:rPr sz="1400" dirty="0">
                <a:latin typeface="Arial"/>
                <a:cs typeface="Arial"/>
              </a:rPr>
              <a:t>La</a:t>
            </a:r>
            <a:r>
              <a:rPr sz="1400" spc="-25" dirty="0">
                <a:latin typeface="Arial"/>
                <a:cs typeface="Arial"/>
              </a:rPr>
              <a:t> </a:t>
            </a:r>
            <a:r>
              <a:rPr sz="1400" dirty="0">
                <a:latin typeface="Arial"/>
                <a:cs typeface="Arial"/>
              </a:rPr>
              <a:t>réserve</a:t>
            </a:r>
            <a:r>
              <a:rPr sz="1400" spc="-20" dirty="0">
                <a:latin typeface="Arial"/>
                <a:cs typeface="Arial"/>
              </a:rPr>
              <a:t> </a:t>
            </a:r>
            <a:r>
              <a:rPr sz="1400" dirty="0">
                <a:latin typeface="Arial"/>
                <a:cs typeface="Arial"/>
              </a:rPr>
              <a:t>d’eau</a:t>
            </a:r>
            <a:r>
              <a:rPr sz="1400" spc="-30" dirty="0">
                <a:latin typeface="Arial"/>
                <a:cs typeface="Arial"/>
              </a:rPr>
              <a:t> </a:t>
            </a:r>
            <a:r>
              <a:rPr sz="1400" dirty="0">
                <a:latin typeface="Arial"/>
                <a:cs typeface="Arial"/>
              </a:rPr>
              <a:t>sera</a:t>
            </a:r>
            <a:r>
              <a:rPr sz="1400" spc="-25" dirty="0">
                <a:latin typeface="Arial"/>
                <a:cs typeface="Arial"/>
              </a:rPr>
              <a:t> </a:t>
            </a:r>
            <a:r>
              <a:rPr sz="1400" dirty="0">
                <a:latin typeface="Arial"/>
                <a:cs typeface="Arial"/>
              </a:rPr>
              <a:t>donc</a:t>
            </a:r>
            <a:r>
              <a:rPr sz="1400" spc="-20" dirty="0">
                <a:latin typeface="Arial"/>
                <a:cs typeface="Arial"/>
              </a:rPr>
              <a:t> très </a:t>
            </a:r>
            <a:r>
              <a:rPr sz="1400" dirty="0">
                <a:latin typeface="Arial"/>
                <a:cs typeface="Arial"/>
              </a:rPr>
              <a:t>utilisée</a:t>
            </a:r>
            <a:r>
              <a:rPr sz="1400" spc="-45" dirty="0">
                <a:latin typeface="Arial"/>
                <a:cs typeface="Arial"/>
              </a:rPr>
              <a:t> </a:t>
            </a:r>
            <a:r>
              <a:rPr sz="1400" dirty="0">
                <a:latin typeface="Arial"/>
                <a:cs typeface="Arial"/>
              </a:rPr>
              <a:t>pour</a:t>
            </a:r>
            <a:r>
              <a:rPr sz="1400" spc="-40" dirty="0">
                <a:latin typeface="Arial"/>
                <a:cs typeface="Arial"/>
              </a:rPr>
              <a:t> </a:t>
            </a:r>
            <a:r>
              <a:rPr sz="1400" dirty="0">
                <a:latin typeface="Arial"/>
                <a:cs typeface="Arial"/>
              </a:rPr>
              <a:t>l’abreuvement</a:t>
            </a:r>
            <a:r>
              <a:rPr sz="1400" spc="-35" dirty="0">
                <a:latin typeface="Arial"/>
                <a:cs typeface="Arial"/>
              </a:rPr>
              <a:t> </a:t>
            </a:r>
            <a:r>
              <a:rPr sz="1400" spc="-25" dirty="0">
                <a:latin typeface="Arial"/>
                <a:cs typeface="Arial"/>
              </a:rPr>
              <a:t>du </a:t>
            </a:r>
            <a:r>
              <a:rPr sz="1400" dirty="0">
                <a:latin typeface="Arial"/>
                <a:cs typeface="Arial"/>
              </a:rPr>
              <a:t>bétail,</a:t>
            </a:r>
            <a:r>
              <a:rPr sz="1400" spc="-5" dirty="0">
                <a:latin typeface="Arial"/>
                <a:cs typeface="Arial"/>
              </a:rPr>
              <a:t> </a:t>
            </a:r>
            <a:r>
              <a:rPr sz="1400" dirty="0">
                <a:latin typeface="Arial"/>
                <a:cs typeface="Arial"/>
              </a:rPr>
              <a:t>car</a:t>
            </a:r>
            <a:r>
              <a:rPr sz="1400" spc="-10" dirty="0">
                <a:latin typeface="Arial"/>
                <a:cs typeface="Arial"/>
              </a:rPr>
              <a:t> </a:t>
            </a:r>
            <a:r>
              <a:rPr sz="1400" dirty="0">
                <a:latin typeface="Arial"/>
                <a:cs typeface="Arial"/>
              </a:rPr>
              <a:t>il</a:t>
            </a:r>
            <a:r>
              <a:rPr sz="1400" spc="-15" dirty="0">
                <a:latin typeface="Arial"/>
                <a:cs typeface="Arial"/>
              </a:rPr>
              <a:t> </a:t>
            </a:r>
            <a:r>
              <a:rPr sz="1400" dirty="0">
                <a:latin typeface="Arial"/>
                <a:cs typeface="Arial"/>
              </a:rPr>
              <a:t>n’y</a:t>
            </a:r>
            <a:r>
              <a:rPr sz="1400" spc="-10" dirty="0">
                <a:latin typeface="Arial"/>
                <a:cs typeface="Arial"/>
              </a:rPr>
              <a:t> </a:t>
            </a:r>
            <a:r>
              <a:rPr sz="1400" dirty="0">
                <a:latin typeface="Arial"/>
                <a:cs typeface="Arial"/>
              </a:rPr>
              <a:t>a</a:t>
            </a:r>
            <a:r>
              <a:rPr sz="1400" spc="-20" dirty="0">
                <a:latin typeface="Arial"/>
                <a:cs typeface="Arial"/>
              </a:rPr>
              <a:t> </a:t>
            </a:r>
            <a:r>
              <a:rPr sz="1400" dirty="0">
                <a:latin typeface="Arial"/>
                <a:cs typeface="Arial"/>
              </a:rPr>
              <a:t>pas</a:t>
            </a:r>
            <a:r>
              <a:rPr sz="1400" spc="-25" dirty="0">
                <a:latin typeface="Arial"/>
                <a:cs typeface="Arial"/>
              </a:rPr>
              <a:t> </a:t>
            </a:r>
            <a:r>
              <a:rPr sz="1400" dirty="0">
                <a:latin typeface="Arial"/>
                <a:cs typeface="Arial"/>
              </a:rPr>
              <a:t>de</a:t>
            </a:r>
            <a:r>
              <a:rPr sz="1400" spc="-20" dirty="0">
                <a:latin typeface="Arial"/>
                <a:cs typeface="Arial"/>
              </a:rPr>
              <a:t> </a:t>
            </a:r>
            <a:r>
              <a:rPr sz="1400" spc="-10" dirty="0">
                <a:latin typeface="Arial"/>
                <a:cs typeface="Arial"/>
              </a:rPr>
              <a:t>point </a:t>
            </a:r>
            <a:r>
              <a:rPr sz="1400" dirty="0">
                <a:latin typeface="Arial"/>
                <a:cs typeface="Arial"/>
              </a:rPr>
              <a:t>d’eau</a:t>
            </a:r>
            <a:r>
              <a:rPr sz="1400" spc="-25" dirty="0">
                <a:latin typeface="Arial"/>
                <a:cs typeface="Arial"/>
              </a:rPr>
              <a:t> </a:t>
            </a:r>
            <a:r>
              <a:rPr sz="1400" dirty="0">
                <a:latin typeface="Arial"/>
                <a:cs typeface="Arial"/>
              </a:rPr>
              <a:t>à</a:t>
            </a:r>
            <a:r>
              <a:rPr sz="1400" spc="-5" dirty="0">
                <a:latin typeface="Arial"/>
                <a:cs typeface="Arial"/>
              </a:rPr>
              <a:t> </a:t>
            </a:r>
            <a:r>
              <a:rPr sz="1400" spc="-10" dirty="0">
                <a:latin typeface="Arial"/>
                <a:cs typeface="Arial"/>
              </a:rPr>
              <a:t>Banac.</a:t>
            </a:r>
            <a:endParaRPr sz="1400" dirty="0">
              <a:latin typeface="Arial"/>
              <a:cs typeface="Arial"/>
            </a:endParaRPr>
          </a:p>
        </p:txBody>
      </p:sp>
      <p:sp>
        <p:nvSpPr>
          <p:cNvPr id="3" name="object 3"/>
          <p:cNvSpPr txBox="1"/>
          <p:nvPr/>
        </p:nvSpPr>
        <p:spPr>
          <a:xfrm>
            <a:off x="610478" y="3379638"/>
            <a:ext cx="5431790" cy="228268"/>
          </a:xfrm>
          <a:prstGeom prst="rect">
            <a:avLst/>
          </a:prstGeom>
        </p:spPr>
        <p:txBody>
          <a:bodyPr vert="horz" wrap="square" lIns="0" tIns="12700" rIns="0" bIns="0" rtlCol="0">
            <a:spAutoFit/>
          </a:bodyPr>
          <a:lstStyle/>
          <a:p>
            <a:pPr marL="12700">
              <a:lnSpc>
                <a:spcPct val="100000"/>
              </a:lnSpc>
              <a:spcBef>
                <a:spcPts val="100"/>
              </a:spcBef>
            </a:pPr>
            <a:r>
              <a:rPr sz="1400" u="sng" dirty="0">
                <a:uFill>
                  <a:solidFill>
                    <a:srgbClr val="000000"/>
                  </a:solidFill>
                </a:uFill>
                <a:latin typeface="Arial"/>
                <a:cs typeface="Arial"/>
              </a:rPr>
              <a:t>4)</a:t>
            </a:r>
            <a:r>
              <a:rPr lang="fr-FR" sz="1400" u="sng" dirty="0">
                <a:uFill>
                  <a:solidFill>
                    <a:srgbClr val="000000"/>
                  </a:solidFill>
                </a:uFill>
                <a:latin typeface="Arial"/>
                <a:cs typeface="Arial"/>
              </a:rPr>
              <a:t> </a:t>
            </a:r>
            <a:r>
              <a:rPr sz="1400" u="sng" spc="-25" dirty="0">
                <a:uFill>
                  <a:solidFill>
                    <a:srgbClr val="000000"/>
                  </a:solidFill>
                </a:uFill>
                <a:latin typeface="Arial"/>
                <a:cs typeface="Arial"/>
              </a:rPr>
              <a:t> </a:t>
            </a:r>
            <a:r>
              <a:rPr sz="1400" u="sng" dirty="0">
                <a:uFill>
                  <a:solidFill>
                    <a:srgbClr val="000000"/>
                  </a:solidFill>
                </a:uFill>
                <a:latin typeface="Arial"/>
                <a:cs typeface="Arial"/>
              </a:rPr>
              <a:t>Programme</a:t>
            </a:r>
            <a:r>
              <a:rPr sz="1400" u="sng" spc="-30" dirty="0">
                <a:uFill>
                  <a:solidFill>
                    <a:srgbClr val="000000"/>
                  </a:solidFill>
                </a:uFill>
                <a:latin typeface="Arial"/>
                <a:cs typeface="Arial"/>
              </a:rPr>
              <a:t> </a:t>
            </a:r>
            <a:r>
              <a:rPr sz="1400" u="sng" dirty="0">
                <a:uFill>
                  <a:solidFill>
                    <a:srgbClr val="000000"/>
                  </a:solidFill>
                </a:uFill>
                <a:latin typeface="Arial"/>
                <a:cs typeface="Arial"/>
              </a:rPr>
              <a:t>de</a:t>
            </a:r>
            <a:r>
              <a:rPr sz="1400" u="sng" spc="-25" dirty="0">
                <a:uFill>
                  <a:solidFill>
                    <a:srgbClr val="000000"/>
                  </a:solidFill>
                </a:uFill>
                <a:latin typeface="Arial"/>
                <a:cs typeface="Arial"/>
              </a:rPr>
              <a:t> </a:t>
            </a:r>
            <a:r>
              <a:rPr sz="1400" u="sng" dirty="0">
                <a:uFill>
                  <a:solidFill>
                    <a:srgbClr val="000000"/>
                  </a:solidFill>
                </a:uFill>
                <a:latin typeface="Arial"/>
                <a:cs typeface="Arial"/>
              </a:rPr>
              <a:t>reboisement</a:t>
            </a:r>
            <a:r>
              <a:rPr sz="1400" u="sng" spc="-20" dirty="0">
                <a:uFill>
                  <a:solidFill>
                    <a:srgbClr val="000000"/>
                  </a:solidFill>
                </a:uFill>
                <a:latin typeface="Arial"/>
                <a:cs typeface="Arial"/>
              </a:rPr>
              <a:t> </a:t>
            </a:r>
            <a:r>
              <a:rPr sz="1400" u="sng" dirty="0">
                <a:uFill>
                  <a:solidFill>
                    <a:srgbClr val="000000"/>
                  </a:solidFill>
                </a:uFill>
                <a:latin typeface="Arial"/>
                <a:cs typeface="Arial"/>
              </a:rPr>
              <a:t>sur</a:t>
            </a:r>
            <a:r>
              <a:rPr sz="1400" u="sng" spc="-25" dirty="0">
                <a:uFill>
                  <a:solidFill>
                    <a:srgbClr val="000000"/>
                  </a:solidFill>
                </a:uFill>
                <a:latin typeface="Arial"/>
                <a:cs typeface="Arial"/>
              </a:rPr>
              <a:t> </a:t>
            </a:r>
            <a:r>
              <a:rPr sz="1400" u="sng" dirty="0">
                <a:uFill>
                  <a:solidFill>
                    <a:srgbClr val="000000"/>
                  </a:solidFill>
                </a:uFill>
                <a:latin typeface="Arial"/>
                <a:cs typeface="Arial"/>
              </a:rPr>
              <a:t>les</a:t>
            </a:r>
            <a:r>
              <a:rPr sz="1400" u="sng" spc="-15" dirty="0">
                <a:uFill>
                  <a:solidFill>
                    <a:srgbClr val="000000"/>
                  </a:solidFill>
                </a:uFill>
                <a:latin typeface="Arial"/>
                <a:cs typeface="Arial"/>
              </a:rPr>
              <a:t> </a:t>
            </a:r>
            <a:r>
              <a:rPr sz="1400" u="sng" dirty="0">
                <a:uFill>
                  <a:solidFill>
                    <a:srgbClr val="000000"/>
                  </a:solidFill>
                </a:uFill>
                <a:latin typeface="Arial"/>
                <a:cs typeface="Arial"/>
              </a:rPr>
              <a:t>versants</a:t>
            </a:r>
            <a:r>
              <a:rPr sz="1400" u="sng" spc="-15" dirty="0">
                <a:uFill>
                  <a:solidFill>
                    <a:srgbClr val="000000"/>
                  </a:solidFill>
                </a:uFill>
                <a:latin typeface="Arial"/>
                <a:cs typeface="Arial"/>
              </a:rPr>
              <a:t> </a:t>
            </a:r>
            <a:r>
              <a:rPr sz="1400" u="sng" dirty="0">
                <a:uFill>
                  <a:solidFill>
                    <a:srgbClr val="000000"/>
                  </a:solidFill>
                </a:uFill>
                <a:latin typeface="Arial"/>
                <a:cs typeface="Arial"/>
              </a:rPr>
              <a:t>de</a:t>
            </a:r>
            <a:r>
              <a:rPr sz="1400" u="sng" spc="-20" dirty="0">
                <a:uFill>
                  <a:solidFill>
                    <a:srgbClr val="000000"/>
                  </a:solidFill>
                </a:uFill>
                <a:latin typeface="Arial"/>
                <a:cs typeface="Arial"/>
              </a:rPr>
              <a:t> </a:t>
            </a:r>
            <a:r>
              <a:rPr sz="1400" u="sng" dirty="0">
                <a:uFill>
                  <a:solidFill>
                    <a:srgbClr val="000000"/>
                  </a:solidFill>
                </a:uFill>
                <a:latin typeface="Arial"/>
                <a:cs typeface="Arial"/>
              </a:rPr>
              <a:t>la</a:t>
            </a:r>
            <a:r>
              <a:rPr sz="1400" u="sng" spc="-15" dirty="0">
                <a:uFill>
                  <a:solidFill>
                    <a:srgbClr val="000000"/>
                  </a:solidFill>
                </a:uFill>
                <a:latin typeface="Arial"/>
                <a:cs typeface="Arial"/>
              </a:rPr>
              <a:t> </a:t>
            </a:r>
            <a:r>
              <a:rPr sz="1400" u="sng" dirty="0">
                <a:uFill>
                  <a:solidFill>
                    <a:srgbClr val="000000"/>
                  </a:solidFill>
                </a:uFill>
                <a:latin typeface="Arial"/>
                <a:cs typeface="Arial"/>
              </a:rPr>
              <a:t>ravine</a:t>
            </a:r>
            <a:r>
              <a:rPr sz="1400" u="sng" spc="-25" dirty="0">
                <a:uFill>
                  <a:solidFill>
                    <a:srgbClr val="000000"/>
                  </a:solidFill>
                </a:uFill>
                <a:latin typeface="Arial"/>
                <a:cs typeface="Arial"/>
              </a:rPr>
              <a:t> </a:t>
            </a:r>
            <a:r>
              <a:rPr sz="1400" u="sng" spc="-10" dirty="0">
                <a:uFill>
                  <a:solidFill>
                    <a:srgbClr val="000000"/>
                  </a:solidFill>
                </a:uFill>
                <a:latin typeface="Arial"/>
                <a:cs typeface="Arial"/>
              </a:rPr>
              <a:t>Diable</a:t>
            </a:r>
            <a:endParaRPr sz="1400" dirty="0">
              <a:latin typeface="Arial"/>
              <a:cs typeface="Arial"/>
            </a:endParaRPr>
          </a:p>
        </p:txBody>
      </p:sp>
      <p:sp>
        <p:nvSpPr>
          <p:cNvPr id="4" name="object 4"/>
          <p:cNvSpPr txBox="1"/>
          <p:nvPr/>
        </p:nvSpPr>
        <p:spPr>
          <a:xfrm>
            <a:off x="1065072" y="6663308"/>
            <a:ext cx="6491428" cy="444352"/>
          </a:xfrm>
          <a:prstGeom prst="rect">
            <a:avLst/>
          </a:prstGeom>
        </p:spPr>
        <p:txBody>
          <a:bodyPr vert="horz" wrap="square" lIns="0" tIns="13335" rIns="0" bIns="0" rtlCol="0">
            <a:spAutoFit/>
          </a:bodyPr>
          <a:lstStyle/>
          <a:p>
            <a:pPr marL="12700">
              <a:lnSpc>
                <a:spcPct val="100000"/>
              </a:lnSpc>
              <a:spcBef>
                <a:spcPts val="105"/>
              </a:spcBef>
            </a:pPr>
            <a:r>
              <a:rPr sz="1400" dirty="0">
                <a:latin typeface="Arial"/>
                <a:cs typeface="Arial"/>
              </a:rPr>
              <a:t>On</a:t>
            </a:r>
            <a:r>
              <a:rPr sz="1400" spc="-25" dirty="0">
                <a:latin typeface="Arial"/>
                <a:cs typeface="Arial"/>
              </a:rPr>
              <a:t> </a:t>
            </a:r>
            <a:r>
              <a:rPr sz="1400" dirty="0">
                <a:latin typeface="Arial"/>
                <a:cs typeface="Arial"/>
              </a:rPr>
              <a:t>observe</a:t>
            </a:r>
            <a:r>
              <a:rPr sz="1400" spc="-30" dirty="0">
                <a:latin typeface="Arial"/>
                <a:cs typeface="Arial"/>
              </a:rPr>
              <a:t> </a:t>
            </a:r>
            <a:r>
              <a:rPr sz="1400" dirty="0">
                <a:latin typeface="Arial"/>
                <a:cs typeface="Arial"/>
              </a:rPr>
              <a:t>sur</a:t>
            </a:r>
            <a:r>
              <a:rPr sz="1400" spc="-25" dirty="0">
                <a:latin typeface="Arial"/>
                <a:cs typeface="Arial"/>
              </a:rPr>
              <a:t> </a:t>
            </a:r>
            <a:r>
              <a:rPr sz="1400" dirty="0">
                <a:latin typeface="Arial"/>
                <a:cs typeface="Arial"/>
              </a:rPr>
              <a:t>l’un</a:t>
            </a:r>
            <a:r>
              <a:rPr sz="1400" spc="-20" dirty="0">
                <a:latin typeface="Arial"/>
                <a:cs typeface="Arial"/>
              </a:rPr>
              <a:t> </a:t>
            </a:r>
            <a:r>
              <a:rPr sz="1400" dirty="0">
                <a:latin typeface="Arial"/>
                <a:cs typeface="Arial"/>
              </a:rPr>
              <a:t>des</a:t>
            </a:r>
            <a:r>
              <a:rPr sz="1400" spc="-30" dirty="0">
                <a:latin typeface="Arial"/>
                <a:cs typeface="Arial"/>
              </a:rPr>
              <a:t> </a:t>
            </a:r>
            <a:r>
              <a:rPr sz="1400" dirty="0">
                <a:latin typeface="Arial"/>
                <a:cs typeface="Arial"/>
              </a:rPr>
              <a:t>versants</a:t>
            </a:r>
            <a:r>
              <a:rPr sz="1400" spc="-15" dirty="0">
                <a:latin typeface="Arial"/>
                <a:cs typeface="Arial"/>
              </a:rPr>
              <a:t> </a:t>
            </a:r>
            <a:r>
              <a:rPr sz="1400" dirty="0">
                <a:latin typeface="Arial"/>
                <a:cs typeface="Arial"/>
              </a:rPr>
              <a:t>un</a:t>
            </a:r>
            <a:r>
              <a:rPr sz="1400" spc="-30" dirty="0">
                <a:latin typeface="Arial"/>
                <a:cs typeface="Arial"/>
              </a:rPr>
              <a:t> </a:t>
            </a:r>
            <a:r>
              <a:rPr sz="1400" dirty="0">
                <a:latin typeface="Arial"/>
                <a:cs typeface="Arial"/>
              </a:rPr>
              <a:t>boisement</a:t>
            </a:r>
            <a:r>
              <a:rPr sz="1400" spc="-25" dirty="0">
                <a:latin typeface="Arial"/>
                <a:cs typeface="Arial"/>
              </a:rPr>
              <a:t> </a:t>
            </a:r>
            <a:r>
              <a:rPr sz="1400" dirty="0">
                <a:latin typeface="Arial"/>
                <a:cs typeface="Arial"/>
              </a:rPr>
              <a:t>résiduel</a:t>
            </a:r>
            <a:r>
              <a:rPr sz="1400" spc="-25" dirty="0">
                <a:latin typeface="Arial"/>
                <a:cs typeface="Arial"/>
              </a:rPr>
              <a:t> </a:t>
            </a:r>
            <a:r>
              <a:rPr sz="1400" dirty="0">
                <a:latin typeface="Arial"/>
                <a:cs typeface="Arial"/>
              </a:rPr>
              <a:t>avec</a:t>
            </a:r>
            <a:r>
              <a:rPr sz="1400" spc="-15" dirty="0">
                <a:latin typeface="Arial"/>
                <a:cs typeface="Arial"/>
              </a:rPr>
              <a:t> </a:t>
            </a:r>
            <a:r>
              <a:rPr sz="1400" dirty="0">
                <a:latin typeface="Arial"/>
                <a:cs typeface="Arial"/>
              </a:rPr>
              <a:t>des</a:t>
            </a:r>
            <a:r>
              <a:rPr sz="1400" spc="-30" dirty="0">
                <a:latin typeface="Arial"/>
                <a:cs typeface="Arial"/>
              </a:rPr>
              <a:t> </a:t>
            </a:r>
            <a:r>
              <a:rPr sz="1400" dirty="0">
                <a:latin typeface="Arial"/>
                <a:cs typeface="Arial"/>
              </a:rPr>
              <a:t>essences</a:t>
            </a:r>
            <a:r>
              <a:rPr sz="1400" spc="-20" dirty="0">
                <a:latin typeface="Arial"/>
                <a:cs typeface="Arial"/>
              </a:rPr>
              <a:t> </a:t>
            </a:r>
            <a:r>
              <a:rPr sz="1400" spc="-10" dirty="0">
                <a:latin typeface="Arial"/>
                <a:cs typeface="Arial"/>
              </a:rPr>
              <a:t>endogènes</a:t>
            </a:r>
            <a:endParaRPr sz="1400" dirty="0">
              <a:latin typeface="Arial"/>
              <a:cs typeface="Arial"/>
            </a:endParaRPr>
          </a:p>
        </p:txBody>
      </p:sp>
      <p:sp>
        <p:nvSpPr>
          <p:cNvPr id="5" name="object 5"/>
          <p:cNvSpPr txBox="1"/>
          <p:nvPr/>
        </p:nvSpPr>
        <p:spPr>
          <a:xfrm>
            <a:off x="1970023" y="10181793"/>
            <a:ext cx="5174743"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Arial"/>
                <a:cs typeface="Arial"/>
              </a:rPr>
              <a:t>Transport</a:t>
            </a:r>
            <a:r>
              <a:rPr sz="1400" spc="-25" dirty="0">
                <a:latin typeface="Arial"/>
                <a:cs typeface="Arial"/>
              </a:rPr>
              <a:t> </a:t>
            </a:r>
            <a:r>
              <a:rPr sz="1400" dirty="0">
                <a:latin typeface="Arial"/>
                <a:cs typeface="Arial"/>
              </a:rPr>
              <a:t>des</a:t>
            </a:r>
            <a:r>
              <a:rPr sz="1400" spc="-35" dirty="0">
                <a:latin typeface="Arial"/>
                <a:cs typeface="Arial"/>
              </a:rPr>
              <a:t> </a:t>
            </a:r>
            <a:r>
              <a:rPr sz="1400" dirty="0">
                <a:latin typeface="Arial"/>
                <a:cs typeface="Arial"/>
              </a:rPr>
              <a:t>plantules</a:t>
            </a:r>
            <a:r>
              <a:rPr sz="1400" spc="-45" dirty="0">
                <a:latin typeface="Arial"/>
                <a:cs typeface="Arial"/>
              </a:rPr>
              <a:t> </a:t>
            </a:r>
            <a:r>
              <a:rPr sz="1400" dirty="0">
                <a:latin typeface="Arial"/>
                <a:cs typeface="Arial"/>
              </a:rPr>
              <a:t>produites</a:t>
            </a:r>
            <a:r>
              <a:rPr sz="1400" spc="-20" dirty="0">
                <a:latin typeface="Arial"/>
                <a:cs typeface="Arial"/>
              </a:rPr>
              <a:t> </a:t>
            </a:r>
            <a:r>
              <a:rPr sz="1400" dirty="0">
                <a:latin typeface="Arial"/>
                <a:cs typeface="Arial"/>
              </a:rPr>
              <a:t>en</a:t>
            </a:r>
            <a:r>
              <a:rPr sz="1400" spc="-35" dirty="0">
                <a:latin typeface="Arial"/>
                <a:cs typeface="Arial"/>
              </a:rPr>
              <a:t> </a:t>
            </a:r>
            <a:r>
              <a:rPr sz="1400" dirty="0">
                <a:latin typeface="Arial"/>
                <a:cs typeface="Arial"/>
              </a:rPr>
              <a:t>pépinières</a:t>
            </a:r>
            <a:r>
              <a:rPr sz="1400" spc="-35" dirty="0">
                <a:latin typeface="Arial"/>
                <a:cs typeface="Arial"/>
              </a:rPr>
              <a:t> </a:t>
            </a:r>
            <a:r>
              <a:rPr sz="1400" dirty="0">
                <a:latin typeface="Arial"/>
                <a:cs typeface="Arial"/>
              </a:rPr>
              <a:t>à</a:t>
            </a:r>
            <a:r>
              <a:rPr sz="1400" spc="-20" dirty="0">
                <a:latin typeface="Arial"/>
                <a:cs typeface="Arial"/>
              </a:rPr>
              <a:t> </a:t>
            </a:r>
            <a:r>
              <a:rPr sz="1400" spc="-10" dirty="0">
                <a:latin typeface="Arial"/>
                <a:cs typeface="Arial"/>
              </a:rPr>
              <a:t>Bitako.</a:t>
            </a:r>
            <a:endParaRPr sz="1400" dirty="0">
              <a:latin typeface="Arial"/>
              <a:cs typeface="Arial"/>
            </a:endParaRPr>
          </a:p>
        </p:txBody>
      </p:sp>
      <p:pic>
        <p:nvPicPr>
          <p:cNvPr id="6" name="object 6"/>
          <p:cNvPicPr/>
          <p:nvPr/>
        </p:nvPicPr>
        <p:blipFill>
          <a:blip r:embed="rId2" cstate="print"/>
          <a:stretch>
            <a:fillRect/>
          </a:stretch>
        </p:blipFill>
        <p:spPr>
          <a:xfrm>
            <a:off x="6042268" y="324237"/>
            <a:ext cx="4134665" cy="2742476"/>
          </a:xfrm>
          <a:prstGeom prst="rect">
            <a:avLst/>
          </a:prstGeom>
        </p:spPr>
      </p:pic>
      <p:grpSp>
        <p:nvGrpSpPr>
          <p:cNvPr id="7" name="object 7"/>
          <p:cNvGrpSpPr/>
          <p:nvPr/>
        </p:nvGrpSpPr>
        <p:grpSpPr>
          <a:xfrm>
            <a:off x="1841501" y="3801475"/>
            <a:ext cx="3699508" cy="2808239"/>
            <a:chOff x="2043429" y="3986529"/>
            <a:chExt cx="3497579" cy="2623185"/>
          </a:xfrm>
        </p:grpSpPr>
        <p:pic>
          <p:nvPicPr>
            <p:cNvPr id="8" name="object 8"/>
            <p:cNvPicPr/>
            <p:nvPr/>
          </p:nvPicPr>
          <p:blipFill>
            <a:blip r:embed="rId3" cstate="print"/>
            <a:stretch>
              <a:fillRect/>
            </a:stretch>
          </p:blipFill>
          <p:spPr>
            <a:xfrm>
              <a:off x="2043429" y="3986529"/>
              <a:ext cx="3497579" cy="2623184"/>
            </a:xfrm>
            <a:prstGeom prst="rect">
              <a:avLst/>
            </a:prstGeom>
          </p:spPr>
        </p:pic>
        <p:sp>
          <p:nvSpPr>
            <p:cNvPr id="9" name="object 9"/>
            <p:cNvSpPr/>
            <p:nvPr/>
          </p:nvSpPr>
          <p:spPr>
            <a:xfrm>
              <a:off x="3721293" y="4661538"/>
              <a:ext cx="1525270" cy="1400175"/>
            </a:xfrm>
            <a:custGeom>
              <a:avLst/>
              <a:gdLst/>
              <a:ahLst/>
              <a:cxnLst/>
              <a:rect l="l" t="t" r="r" b="b"/>
              <a:pathLst>
                <a:path w="1525270" h="1400175">
                  <a:moveTo>
                    <a:pt x="90483" y="167763"/>
                  </a:moveTo>
                  <a:lnTo>
                    <a:pt x="68235" y="198786"/>
                  </a:lnTo>
                  <a:lnTo>
                    <a:pt x="33318" y="265807"/>
                  </a:lnTo>
                  <a:lnTo>
                    <a:pt x="10901" y="338593"/>
                  </a:lnTo>
                  <a:lnTo>
                    <a:pt x="4278" y="376823"/>
                  </a:lnTo>
                  <a:lnTo>
                    <a:pt x="658" y="416105"/>
                  </a:lnTo>
                  <a:lnTo>
                    <a:pt x="0" y="456308"/>
                  </a:lnTo>
                  <a:lnTo>
                    <a:pt x="2261" y="497302"/>
                  </a:lnTo>
                  <a:lnTo>
                    <a:pt x="7403" y="538959"/>
                  </a:lnTo>
                  <a:lnTo>
                    <a:pt x="15383" y="581146"/>
                  </a:lnTo>
                  <a:lnTo>
                    <a:pt x="26162" y="623735"/>
                  </a:lnTo>
                  <a:lnTo>
                    <a:pt x="39697" y="666596"/>
                  </a:lnTo>
                  <a:lnTo>
                    <a:pt x="55948" y="709599"/>
                  </a:lnTo>
                  <a:lnTo>
                    <a:pt x="74875" y="752613"/>
                  </a:lnTo>
                  <a:lnTo>
                    <a:pt x="96435" y="795509"/>
                  </a:lnTo>
                  <a:lnTo>
                    <a:pt x="120589" y="838157"/>
                  </a:lnTo>
                  <a:lnTo>
                    <a:pt x="147295" y="880427"/>
                  </a:lnTo>
                  <a:lnTo>
                    <a:pt x="176513" y="922188"/>
                  </a:lnTo>
                  <a:lnTo>
                    <a:pt x="208201" y="963311"/>
                  </a:lnTo>
                  <a:lnTo>
                    <a:pt x="242319" y="1003666"/>
                  </a:lnTo>
                  <a:lnTo>
                    <a:pt x="278826" y="1043124"/>
                  </a:lnTo>
                  <a:lnTo>
                    <a:pt x="317680" y="1081553"/>
                  </a:lnTo>
                  <a:lnTo>
                    <a:pt x="358841" y="1118824"/>
                  </a:lnTo>
                  <a:lnTo>
                    <a:pt x="402268" y="1154807"/>
                  </a:lnTo>
                  <a:lnTo>
                    <a:pt x="447213" y="1188842"/>
                  </a:lnTo>
                  <a:lnTo>
                    <a:pt x="492896" y="1220378"/>
                  </a:lnTo>
                  <a:lnTo>
                    <a:pt x="539179" y="1249405"/>
                  </a:lnTo>
                  <a:lnTo>
                    <a:pt x="585927" y="1275913"/>
                  </a:lnTo>
                  <a:lnTo>
                    <a:pt x="633005" y="1299891"/>
                  </a:lnTo>
                  <a:lnTo>
                    <a:pt x="680276" y="1321329"/>
                  </a:lnTo>
                  <a:lnTo>
                    <a:pt x="727605" y="1340217"/>
                  </a:lnTo>
                  <a:lnTo>
                    <a:pt x="774855" y="1356545"/>
                  </a:lnTo>
                  <a:lnTo>
                    <a:pt x="821890" y="1370302"/>
                  </a:lnTo>
                  <a:lnTo>
                    <a:pt x="868576" y="1381479"/>
                  </a:lnTo>
                  <a:lnTo>
                    <a:pt x="914775" y="1390063"/>
                  </a:lnTo>
                  <a:lnTo>
                    <a:pt x="960352" y="1396047"/>
                  </a:lnTo>
                  <a:lnTo>
                    <a:pt x="1005171" y="1399418"/>
                  </a:lnTo>
                  <a:lnTo>
                    <a:pt x="1049096" y="1400167"/>
                  </a:lnTo>
                  <a:lnTo>
                    <a:pt x="1091991" y="1398284"/>
                  </a:lnTo>
                  <a:lnTo>
                    <a:pt x="1133721" y="1393758"/>
                  </a:lnTo>
                  <a:lnTo>
                    <a:pt x="1174148" y="1386579"/>
                  </a:lnTo>
                  <a:lnTo>
                    <a:pt x="1213138" y="1376737"/>
                  </a:lnTo>
                  <a:lnTo>
                    <a:pt x="1250555" y="1364221"/>
                  </a:lnTo>
                  <a:lnTo>
                    <a:pt x="1286262" y="1349021"/>
                  </a:lnTo>
                  <a:lnTo>
                    <a:pt x="1320123" y="1331128"/>
                  </a:lnTo>
                  <a:lnTo>
                    <a:pt x="1381767" y="1287216"/>
                  </a:lnTo>
                  <a:lnTo>
                    <a:pt x="1434397" y="1232404"/>
                  </a:lnTo>
                  <a:lnTo>
                    <a:pt x="1456646" y="1201381"/>
                  </a:lnTo>
                  <a:lnTo>
                    <a:pt x="1491563" y="1134360"/>
                  </a:lnTo>
                  <a:lnTo>
                    <a:pt x="1513980" y="1061574"/>
                  </a:lnTo>
                  <a:lnTo>
                    <a:pt x="1520602" y="1023344"/>
                  </a:lnTo>
                  <a:lnTo>
                    <a:pt x="1524223" y="984062"/>
                  </a:lnTo>
                  <a:lnTo>
                    <a:pt x="1524881" y="943859"/>
                  </a:lnTo>
                  <a:lnTo>
                    <a:pt x="1522619" y="902864"/>
                  </a:lnTo>
                  <a:lnTo>
                    <a:pt x="1517478" y="861208"/>
                  </a:lnTo>
                  <a:lnTo>
                    <a:pt x="1509497" y="819021"/>
                  </a:lnTo>
                  <a:lnTo>
                    <a:pt x="1498719" y="776431"/>
                  </a:lnTo>
                  <a:lnTo>
                    <a:pt x="1485184" y="733571"/>
                  </a:lnTo>
                  <a:lnTo>
                    <a:pt x="1468933" y="690568"/>
                  </a:lnTo>
                  <a:lnTo>
                    <a:pt x="1450006" y="647554"/>
                  </a:lnTo>
                  <a:lnTo>
                    <a:pt x="1428446" y="604658"/>
                  </a:lnTo>
                  <a:lnTo>
                    <a:pt x="1404292" y="562010"/>
                  </a:lnTo>
                  <a:lnTo>
                    <a:pt x="1377585" y="519740"/>
                  </a:lnTo>
                  <a:lnTo>
                    <a:pt x="1348368" y="477979"/>
                  </a:lnTo>
                  <a:lnTo>
                    <a:pt x="1316680" y="436856"/>
                  </a:lnTo>
                  <a:lnTo>
                    <a:pt x="1282562" y="396500"/>
                  </a:lnTo>
                  <a:lnTo>
                    <a:pt x="1246055" y="357043"/>
                  </a:lnTo>
                  <a:lnTo>
                    <a:pt x="1207201" y="318614"/>
                  </a:lnTo>
                  <a:lnTo>
                    <a:pt x="1166040" y="281343"/>
                  </a:lnTo>
                  <a:lnTo>
                    <a:pt x="1122612" y="245360"/>
                  </a:lnTo>
                  <a:lnTo>
                    <a:pt x="1077667" y="211325"/>
                  </a:lnTo>
                  <a:lnTo>
                    <a:pt x="1031985" y="179789"/>
                  </a:lnTo>
                  <a:lnTo>
                    <a:pt x="985702" y="150762"/>
                  </a:lnTo>
                  <a:lnTo>
                    <a:pt x="938953" y="124254"/>
                  </a:lnTo>
                  <a:lnTo>
                    <a:pt x="891876" y="100276"/>
                  </a:lnTo>
                  <a:lnTo>
                    <a:pt x="844605" y="78838"/>
                  </a:lnTo>
                  <a:lnTo>
                    <a:pt x="797276" y="59950"/>
                  </a:lnTo>
                  <a:lnTo>
                    <a:pt x="750026" y="43622"/>
                  </a:lnTo>
                  <a:lnTo>
                    <a:pt x="702990" y="29864"/>
                  </a:lnTo>
                  <a:lnTo>
                    <a:pt x="656305" y="18688"/>
                  </a:lnTo>
                  <a:lnTo>
                    <a:pt x="610106" y="10103"/>
                  </a:lnTo>
                  <a:lnTo>
                    <a:pt x="564529" y="4120"/>
                  </a:lnTo>
                  <a:lnTo>
                    <a:pt x="519710" y="749"/>
                  </a:lnTo>
                  <a:lnTo>
                    <a:pt x="475785" y="0"/>
                  </a:lnTo>
                  <a:lnTo>
                    <a:pt x="432890" y="1883"/>
                  </a:lnTo>
                  <a:lnTo>
                    <a:pt x="391160" y="6409"/>
                  </a:lnTo>
                  <a:lnTo>
                    <a:pt x="350733" y="13588"/>
                  </a:lnTo>
                  <a:lnTo>
                    <a:pt x="311743" y="23430"/>
                  </a:lnTo>
                  <a:lnTo>
                    <a:pt x="274326" y="35946"/>
                  </a:lnTo>
                  <a:lnTo>
                    <a:pt x="238619" y="51145"/>
                  </a:lnTo>
                  <a:lnTo>
                    <a:pt x="204758" y="69039"/>
                  </a:lnTo>
                  <a:lnTo>
                    <a:pt x="143114" y="112951"/>
                  </a:lnTo>
                  <a:lnTo>
                    <a:pt x="90483" y="167763"/>
                  </a:lnTo>
                  <a:close/>
                </a:path>
              </a:pathLst>
            </a:custGeom>
            <a:ln w="9525">
              <a:solidFill>
                <a:srgbClr val="FFFF00"/>
              </a:solidFill>
            </a:ln>
          </p:spPr>
          <p:txBody>
            <a:bodyPr wrap="square" lIns="0" tIns="0" rIns="0" bIns="0" rtlCol="0"/>
            <a:lstStyle/>
            <a:p>
              <a:endParaRPr/>
            </a:p>
          </p:txBody>
        </p:sp>
      </p:grpSp>
      <p:pic>
        <p:nvPicPr>
          <p:cNvPr id="10" name="object 10"/>
          <p:cNvPicPr/>
          <p:nvPr/>
        </p:nvPicPr>
        <p:blipFill>
          <a:blip r:embed="rId4" cstate="print"/>
          <a:stretch>
            <a:fillRect/>
          </a:stretch>
        </p:blipFill>
        <p:spPr>
          <a:xfrm>
            <a:off x="4944491" y="7311174"/>
            <a:ext cx="3145409" cy="2437471"/>
          </a:xfrm>
          <a:prstGeom prst="rect">
            <a:avLst/>
          </a:prstGeom>
        </p:spPr>
      </p:pic>
      <p:pic>
        <p:nvPicPr>
          <p:cNvPr id="11" name="object 11"/>
          <p:cNvPicPr/>
          <p:nvPr/>
        </p:nvPicPr>
        <p:blipFill>
          <a:blip r:embed="rId5" cstate="print"/>
          <a:stretch>
            <a:fillRect/>
          </a:stretch>
        </p:blipFill>
        <p:spPr>
          <a:xfrm>
            <a:off x="1129030" y="7301228"/>
            <a:ext cx="3428365" cy="2447417"/>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03108" y="408966"/>
            <a:ext cx="7896391" cy="382797"/>
          </a:xfrm>
          <a:prstGeom prst="rect">
            <a:avLst/>
          </a:prstGeom>
        </p:spPr>
        <p:txBody>
          <a:bodyPr vert="horz" wrap="square" lIns="0" tIns="23495" rIns="0" bIns="0" rtlCol="0">
            <a:spAutoFit/>
          </a:bodyPr>
          <a:lstStyle/>
          <a:p>
            <a:pPr marL="12700" marR="5080">
              <a:lnSpc>
                <a:spcPts val="1270"/>
              </a:lnSpc>
              <a:spcBef>
                <a:spcPts val="185"/>
              </a:spcBef>
            </a:pPr>
            <a:r>
              <a:rPr sz="1400" dirty="0">
                <a:latin typeface="Arial"/>
                <a:cs typeface="Arial"/>
              </a:rPr>
              <a:t>5)</a:t>
            </a:r>
            <a:r>
              <a:rPr sz="1400" spc="75" dirty="0">
                <a:latin typeface="Arial"/>
                <a:cs typeface="Arial"/>
              </a:rPr>
              <a:t> </a:t>
            </a:r>
            <a:r>
              <a:rPr sz="1400" u="sng" dirty="0">
                <a:uFill>
                  <a:solidFill>
                    <a:srgbClr val="000000"/>
                  </a:solidFill>
                </a:uFill>
                <a:latin typeface="Arial"/>
                <a:cs typeface="Arial"/>
              </a:rPr>
              <a:t>Mise</a:t>
            </a:r>
            <a:r>
              <a:rPr sz="1400" u="sng" spc="80" dirty="0">
                <a:uFill>
                  <a:solidFill>
                    <a:srgbClr val="000000"/>
                  </a:solidFill>
                </a:uFill>
                <a:latin typeface="Arial"/>
                <a:cs typeface="Arial"/>
              </a:rPr>
              <a:t> </a:t>
            </a:r>
            <a:r>
              <a:rPr sz="1400" u="sng" dirty="0">
                <a:uFill>
                  <a:solidFill>
                    <a:srgbClr val="000000"/>
                  </a:solidFill>
                </a:uFill>
                <a:latin typeface="Arial"/>
                <a:cs typeface="Arial"/>
              </a:rPr>
              <a:t>en</a:t>
            </a:r>
            <a:r>
              <a:rPr sz="1400" u="sng" spc="80" dirty="0">
                <a:uFill>
                  <a:solidFill>
                    <a:srgbClr val="000000"/>
                  </a:solidFill>
                </a:uFill>
                <a:latin typeface="Arial"/>
                <a:cs typeface="Arial"/>
              </a:rPr>
              <a:t> </a:t>
            </a:r>
            <a:r>
              <a:rPr sz="1400" u="sng" dirty="0">
                <a:uFill>
                  <a:solidFill>
                    <a:srgbClr val="000000"/>
                  </a:solidFill>
                </a:uFill>
                <a:latin typeface="Arial"/>
                <a:cs typeface="Arial"/>
              </a:rPr>
              <a:t>place</a:t>
            </a:r>
            <a:r>
              <a:rPr sz="1400" u="sng" spc="85" dirty="0">
                <a:uFill>
                  <a:solidFill>
                    <a:srgbClr val="000000"/>
                  </a:solidFill>
                </a:uFill>
                <a:latin typeface="Arial"/>
                <a:cs typeface="Arial"/>
              </a:rPr>
              <a:t> </a:t>
            </a:r>
            <a:r>
              <a:rPr sz="1400" u="sng" dirty="0">
                <a:uFill>
                  <a:solidFill>
                    <a:srgbClr val="000000"/>
                  </a:solidFill>
                </a:uFill>
                <a:latin typeface="Arial"/>
                <a:cs typeface="Arial"/>
              </a:rPr>
              <a:t>de</a:t>
            </a:r>
            <a:r>
              <a:rPr sz="1400" u="sng" spc="70" dirty="0">
                <a:uFill>
                  <a:solidFill>
                    <a:srgbClr val="000000"/>
                  </a:solidFill>
                </a:uFill>
                <a:latin typeface="Arial"/>
                <a:cs typeface="Arial"/>
              </a:rPr>
              <a:t> </a:t>
            </a:r>
            <a:r>
              <a:rPr sz="1400" u="sng" dirty="0">
                <a:uFill>
                  <a:solidFill>
                    <a:srgbClr val="000000"/>
                  </a:solidFill>
                </a:uFill>
                <a:latin typeface="Arial"/>
                <a:cs typeface="Arial"/>
              </a:rPr>
              <a:t>filtres</a:t>
            </a:r>
            <a:r>
              <a:rPr sz="1400" u="sng" spc="80" dirty="0">
                <a:uFill>
                  <a:solidFill>
                    <a:srgbClr val="000000"/>
                  </a:solidFill>
                </a:uFill>
                <a:latin typeface="Arial"/>
                <a:cs typeface="Arial"/>
              </a:rPr>
              <a:t> </a:t>
            </a:r>
            <a:r>
              <a:rPr sz="1400" u="sng" dirty="0" err="1">
                <a:uFill>
                  <a:solidFill>
                    <a:srgbClr val="000000"/>
                  </a:solidFill>
                </a:uFill>
                <a:latin typeface="Arial"/>
                <a:cs typeface="Arial"/>
              </a:rPr>
              <a:t>végétaux</a:t>
            </a:r>
            <a:r>
              <a:rPr sz="1400" u="sng" spc="90" dirty="0">
                <a:uFill>
                  <a:solidFill>
                    <a:srgbClr val="000000"/>
                  </a:solidFill>
                </a:uFill>
                <a:latin typeface="Arial"/>
                <a:cs typeface="Arial"/>
              </a:rPr>
              <a:t> </a:t>
            </a:r>
            <a:r>
              <a:rPr lang="fr-FR" sz="1400" u="sng" spc="90" dirty="0">
                <a:uFill>
                  <a:solidFill>
                    <a:srgbClr val="000000"/>
                  </a:solidFill>
                </a:uFill>
                <a:latin typeface="Arial"/>
                <a:cs typeface="Arial"/>
              </a:rPr>
              <a:t> </a:t>
            </a:r>
            <a:r>
              <a:rPr sz="1400" u="sng" dirty="0">
                <a:uFill>
                  <a:solidFill>
                    <a:srgbClr val="000000"/>
                  </a:solidFill>
                </a:uFill>
                <a:latin typeface="Arial"/>
                <a:cs typeface="Arial"/>
              </a:rPr>
              <a:t>S4</a:t>
            </a:r>
            <a:r>
              <a:rPr sz="1400" dirty="0">
                <a:latin typeface="Arial"/>
                <a:cs typeface="Arial"/>
              </a:rPr>
              <a:t>,</a:t>
            </a:r>
            <a:r>
              <a:rPr sz="1400" spc="90" dirty="0">
                <a:latin typeface="Arial"/>
                <a:cs typeface="Arial"/>
              </a:rPr>
              <a:t> </a:t>
            </a:r>
            <a:r>
              <a:rPr sz="1400" dirty="0">
                <a:latin typeface="Arial"/>
                <a:cs typeface="Arial"/>
              </a:rPr>
              <a:t>entre</a:t>
            </a:r>
            <a:r>
              <a:rPr sz="1400" spc="70" dirty="0">
                <a:latin typeface="Arial"/>
                <a:cs typeface="Arial"/>
              </a:rPr>
              <a:t> </a:t>
            </a:r>
            <a:r>
              <a:rPr sz="1400" dirty="0">
                <a:latin typeface="Arial"/>
                <a:cs typeface="Arial"/>
              </a:rPr>
              <a:t>SB3</a:t>
            </a:r>
            <a:r>
              <a:rPr lang="fr-FR" sz="1400" dirty="0">
                <a:latin typeface="Arial"/>
                <a:cs typeface="Arial"/>
              </a:rPr>
              <a:t> Diable </a:t>
            </a:r>
            <a:r>
              <a:rPr sz="1400" spc="80" dirty="0">
                <a:latin typeface="Arial"/>
                <a:cs typeface="Arial"/>
              </a:rPr>
              <a:t> </a:t>
            </a:r>
            <a:r>
              <a:rPr sz="1400" dirty="0">
                <a:latin typeface="Arial"/>
                <a:cs typeface="Arial"/>
              </a:rPr>
              <a:t>(en</a:t>
            </a:r>
            <a:r>
              <a:rPr sz="1400" spc="80" dirty="0">
                <a:latin typeface="Arial"/>
                <a:cs typeface="Arial"/>
              </a:rPr>
              <a:t> </a:t>
            </a:r>
            <a:r>
              <a:rPr sz="1400" dirty="0">
                <a:latin typeface="Arial"/>
                <a:cs typeface="Arial"/>
              </a:rPr>
              <a:t>amont)</a:t>
            </a:r>
            <a:r>
              <a:rPr sz="1400" spc="95" dirty="0">
                <a:latin typeface="Arial"/>
                <a:cs typeface="Arial"/>
              </a:rPr>
              <a:t> </a:t>
            </a:r>
            <a:r>
              <a:rPr sz="1400" spc="-25" dirty="0">
                <a:latin typeface="Arial"/>
                <a:cs typeface="Arial"/>
              </a:rPr>
              <a:t>et </a:t>
            </a:r>
            <a:r>
              <a:rPr sz="1400" dirty="0">
                <a:latin typeface="Arial"/>
                <a:cs typeface="Arial"/>
              </a:rPr>
              <a:t>SB5</a:t>
            </a:r>
            <a:r>
              <a:rPr lang="fr-FR" sz="1400" dirty="0">
                <a:latin typeface="Arial"/>
                <a:cs typeface="Arial"/>
              </a:rPr>
              <a:t> Diable</a:t>
            </a:r>
            <a:r>
              <a:rPr sz="1400" spc="-35" dirty="0">
                <a:latin typeface="Arial"/>
                <a:cs typeface="Arial"/>
              </a:rPr>
              <a:t> </a:t>
            </a:r>
            <a:r>
              <a:rPr sz="1400" dirty="0">
                <a:latin typeface="Arial"/>
                <a:cs typeface="Arial"/>
              </a:rPr>
              <a:t>(en</a:t>
            </a:r>
            <a:r>
              <a:rPr sz="1400" spc="-25" dirty="0">
                <a:latin typeface="Arial"/>
                <a:cs typeface="Arial"/>
              </a:rPr>
              <a:t> </a:t>
            </a:r>
            <a:r>
              <a:rPr sz="1400" dirty="0">
                <a:latin typeface="Arial"/>
                <a:cs typeface="Arial"/>
              </a:rPr>
              <a:t>aval)</a:t>
            </a:r>
            <a:r>
              <a:rPr sz="1400" spc="-30" dirty="0">
                <a:latin typeface="Arial"/>
                <a:cs typeface="Arial"/>
              </a:rPr>
              <a:t> </a:t>
            </a:r>
            <a:r>
              <a:rPr sz="1400" dirty="0">
                <a:latin typeface="Arial"/>
                <a:cs typeface="Arial"/>
              </a:rPr>
              <a:t>:</a:t>
            </a:r>
            <a:r>
              <a:rPr sz="1400" spc="-15" dirty="0">
                <a:latin typeface="Arial"/>
                <a:cs typeface="Arial"/>
              </a:rPr>
              <a:t> </a:t>
            </a:r>
            <a:endParaRPr lang="fr-FR" sz="1400" spc="-15" dirty="0">
              <a:latin typeface="Arial"/>
              <a:cs typeface="Arial"/>
            </a:endParaRPr>
          </a:p>
          <a:p>
            <a:pPr marL="12700" marR="5080">
              <a:lnSpc>
                <a:spcPts val="1270"/>
              </a:lnSpc>
              <a:spcBef>
                <a:spcPts val="185"/>
              </a:spcBef>
            </a:pPr>
            <a:r>
              <a:rPr sz="1400" dirty="0">
                <a:latin typeface="Arial"/>
                <a:cs typeface="Arial"/>
              </a:rPr>
              <a:t>plantation</a:t>
            </a:r>
            <a:r>
              <a:rPr sz="1400" spc="-25" dirty="0">
                <a:latin typeface="Arial"/>
                <a:cs typeface="Arial"/>
              </a:rPr>
              <a:t> </a:t>
            </a:r>
            <a:r>
              <a:rPr sz="1400" dirty="0">
                <a:latin typeface="Arial"/>
                <a:cs typeface="Arial"/>
              </a:rPr>
              <a:t>de</a:t>
            </a:r>
            <a:r>
              <a:rPr sz="1400" spc="-35" dirty="0">
                <a:latin typeface="Arial"/>
                <a:cs typeface="Arial"/>
              </a:rPr>
              <a:t> </a:t>
            </a:r>
            <a:r>
              <a:rPr sz="1400" dirty="0">
                <a:latin typeface="Arial"/>
                <a:cs typeface="Arial"/>
              </a:rPr>
              <a:t>roseaux,</a:t>
            </a:r>
            <a:r>
              <a:rPr sz="1400" spc="-25" dirty="0">
                <a:latin typeface="Arial"/>
                <a:cs typeface="Arial"/>
              </a:rPr>
              <a:t> </a:t>
            </a:r>
            <a:r>
              <a:rPr sz="1400" dirty="0">
                <a:latin typeface="Arial"/>
                <a:cs typeface="Arial"/>
              </a:rPr>
              <a:t>d’herbe</a:t>
            </a:r>
            <a:r>
              <a:rPr sz="1400" spc="-35" dirty="0">
                <a:latin typeface="Arial"/>
                <a:cs typeface="Arial"/>
              </a:rPr>
              <a:t> </a:t>
            </a:r>
            <a:r>
              <a:rPr sz="1400" dirty="0">
                <a:latin typeface="Arial"/>
                <a:cs typeface="Arial"/>
              </a:rPr>
              <a:t>éléphant</a:t>
            </a:r>
            <a:r>
              <a:rPr sz="1400" spc="-20" dirty="0">
                <a:latin typeface="Arial"/>
                <a:cs typeface="Arial"/>
              </a:rPr>
              <a:t> </a:t>
            </a:r>
            <a:r>
              <a:rPr sz="1400" dirty="0">
                <a:latin typeface="Arial"/>
                <a:cs typeface="Arial"/>
              </a:rPr>
              <a:t>et</a:t>
            </a:r>
            <a:r>
              <a:rPr sz="1400" spc="-15" dirty="0">
                <a:latin typeface="Arial"/>
                <a:cs typeface="Arial"/>
              </a:rPr>
              <a:t> </a:t>
            </a:r>
            <a:r>
              <a:rPr sz="1400" dirty="0">
                <a:latin typeface="Arial"/>
                <a:cs typeface="Arial"/>
              </a:rPr>
              <a:t>de</a:t>
            </a:r>
            <a:r>
              <a:rPr sz="1400" spc="-35" dirty="0">
                <a:latin typeface="Arial"/>
                <a:cs typeface="Arial"/>
              </a:rPr>
              <a:t> </a:t>
            </a:r>
            <a:r>
              <a:rPr sz="1400" dirty="0">
                <a:latin typeface="Arial"/>
                <a:cs typeface="Arial"/>
              </a:rPr>
              <a:t>filaos</a:t>
            </a:r>
            <a:r>
              <a:rPr sz="1400" spc="-35" dirty="0">
                <a:latin typeface="Arial"/>
                <a:cs typeface="Arial"/>
              </a:rPr>
              <a:t> </a:t>
            </a:r>
            <a:r>
              <a:rPr sz="1400" dirty="0">
                <a:latin typeface="Arial"/>
                <a:cs typeface="Arial"/>
              </a:rPr>
              <a:t>(Casuarina</a:t>
            </a:r>
            <a:r>
              <a:rPr sz="1400" spc="-20" dirty="0">
                <a:latin typeface="Arial"/>
                <a:cs typeface="Arial"/>
              </a:rPr>
              <a:t> </a:t>
            </a:r>
            <a:r>
              <a:rPr sz="1400" spc="-10" dirty="0">
                <a:latin typeface="Arial"/>
                <a:cs typeface="Arial"/>
              </a:rPr>
              <a:t>glauca).</a:t>
            </a:r>
            <a:endParaRPr sz="1400" dirty="0">
              <a:latin typeface="Arial"/>
              <a:cs typeface="Arial"/>
            </a:endParaRPr>
          </a:p>
        </p:txBody>
      </p:sp>
      <p:sp>
        <p:nvSpPr>
          <p:cNvPr id="3" name="object 3"/>
          <p:cNvSpPr txBox="1"/>
          <p:nvPr/>
        </p:nvSpPr>
        <p:spPr>
          <a:xfrm>
            <a:off x="2699130" y="4374006"/>
            <a:ext cx="3714370" cy="228909"/>
          </a:xfrm>
          <a:prstGeom prst="rect">
            <a:avLst/>
          </a:prstGeom>
        </p:spPr>
        <p:txBody>
          <a:bodyPr vert="horz" wrap="square" lIns="0" tIns="13335" rIns="0" bIns="0" rtlCol="0">
            <a:spAutoFit/>
          </a:bodyPr>
          <a:lstStyle/>
          <a:p>
            <a:pPr marL="12700">
              <a:lnSpc>
                <a:spcPct val="100000"/>
              </a:lnSpc>
              <a:spcBef>
                <a:spcPts val="105"/>
              </a:spcBef>
            </a:pPr>
            <a:r>
              <a:rPr sz="1400" dirty="0">
                <a:latin typeface="Arial"/>
                <a:cs typeface="Arial"/>
              </a:rPr>
              <a:t>Fond</a:t>
            </a:r>
            <a:r>
              <a:rPr sz="1400" spc="-20" dirty="0">
                <a:latin typeface="Arial"/>
                <a:cs typeface="Arial"/>
              </a:rPr>
              <a:t> </a:t>
            </a:r>
            <a:r>
              <a:rPr sz="1400" dirty="0">
                <a:latin typeface="Arial"/>
                <a:cs typeface="Arial"/>
              </a:rPr>
              <a:t>de</a:t>
            </a:r>
            <a:r>
              <a:rPr sz="1400" spc="-20" dirty="0">
                <a:latin typeface="Arial"/>
                <a:cs typeface="Arial"/>
              </a:rPr>
              <a:t> </a:t>
            </a:r>
            <a:r>
              <a:rPr sz="1400" dirty="0">
                <a:latin typeface="Arial"/>
                <a:cs typeface="Arial"/>
              </a:rPr>
              <a:t>ravine</a:t>
            </a:r>
            <a:r>
              <a:rPr sz="1400" spc="-20" dirty="0">
                <a:latin typeface="Arial"/>
                <a:cs typeface="Arial"/>
              </a:rPr>
              <a:t> </a:t>
            </a:r>
            <a:r>
              <a:rPr sz="1400" dirty="0">
                <a:latin typeface="Arial"/>
                <a:cs typeface="Arial"/>
              </a:rPr>
              <a:t>qui</a:t>
            </a:r>
            <a:r>
              <a:rPr sz="1400" spc="-15" dirty="0">
                <a:latin typeface="Arial"/>
                <a:cs typeface="Arial"/>
              </a:rPr>
              <a:t> </a:t>
            </a:r>
            <a:r>
              <a:rPr sz="1400" dirty="0">
                <a:latin typeface="Arial"/>
                <a:cs typeface="Arial"/>
              </a:rPr>
              <a:t>sera</a:t>
            </a:r>
            <a:r>
              <a:rPr sz="1400" spc="-20" dirty="0">
                <a:latin typeface="Arial"/>
                <a:cs typeface="Arial"/>
              </a:rPr>
              <a:t> </a:t>
            </a:r>
            <a:r>
              <a:rPr sz="1400" spc="-10" dirty="0">
                <a:latin typeface="Arial"/>
                <a:cs typeface="Arial"/>
              </a:rPr>
              <a:t>végétalisé</a:t>
            </a:r>
            <a:endParaRPr sz="1400" dirty="0">
              <a:latin typeface="Arial"/>
              <a:cs typeface="Arial"/>
            </a:endParaRPr>
          </a:p>
        </p:txBody>
      </p:sp>
      <p:sp>
        <p:nvSpPr>
          <p:cNvPr id="4" name="object 4"/>
          <p:cNvSpPr txBox="1"/>
          <p:nvPr/>
        </p:nvSpPr>
        <p:spPr>
          <a:xfrm>
            <a:off x="2005329" y="8346185"/>
            <a:ext cx="5474971" cy="228268"/>
          </a:xfrm>
          <a:prstGeom prst="rect">
            <a:avLst/>
          </a:prstGeom>
        </p:spPr>
        <p:txBody>
          <a:bodyPr vert="horz" wrap="square" lIns="0" tIns="12700" rIns="0" bIns="0" rtlCol="0">
            <a:spAutoFit/>
          </a:bodyPr>
          <a:lstStyle/>
          <a:p>
            <a:pPr marL="12700">
              <a:lnSpc>
                <a:spcPct val="100000"/>
              </a:lnSpc>
              <a:spcBef>
                <a:spcPts val="100"/>
              </a:spcBef>
            </a:pPr>
            <a:r>
              <a:rPr sz="1400" dirty="0">
                <a:latin typeface="Arial"/>
                <a:cs typeface="Arial"/>
              </a:rPr>
              <a:t>Erosion</a:t>
            </a:r>
            <a:r>
              <a:rPr sz="1400" spc="-25" dirty="0">
                <a:latin typeface="Arial"/>
                <a:cs typeface="Arial"/>
              </a:rPr>
              <a:t> </a:t>
            </a:r>
            <a:r>
              <a:rPr sz="1400" dirty="0">
                <a:latin typeface="Arial"/>
                <a:cs typeface="Arial"/>
              </a:rPr>
              <a:t>aratoire</a:t>
            </a:r>
            <a:r>
              <a:rPr sz="1400" spc="-30" dirty="0">
                <a:latin typeface="Arial"/>
                <a:cs typeface="Arial"/>
              </a:rPr>
              <a:t> </a:t>
            </a:r>
            <a:r>
              <a:rPr sz="1400" dirty="0">
                <a:latin typeface="Arial"/>
                <a:cs typeface="Arial"/>
              </a:rPr>
              <a:t>sur</a:t>
            </a:r>
            <a:r>
              <a:rPr sz="1400" spc="-25" dirty="0">
                <a:latin typeface="Arial"/>
                <a:cs typeface="Arial"/>
              </a:rPr>
              <a:t> </a:t>
            </a:r>
            <a:r>
              <a:rPr sz="1400" dirty="0">
                <a:latin typeface="Arial"/>
                <a:cs typeface="Arial"/>
              </a:rPr>
              <a:t>culture</a:t>
            </a:r>
            <a:r>
              <a:rPr sz="1400" spc="-20" dirty="0">
                <a:latin typeface="Arial"/>
                <a:cs typeface="Arial"/>
              </a:rPr>
              <a:t> </a:t>
            </a:r>
            <a:r>
              <a:rPr sz="1400" dirty="0">
                <a:latin typeface="Arial"/>
                <a:cs typeface="Arial"/>
              </a:rPr>
              <a:t>de</a:t>
            </a:r>
            <a:r>
              <a:rPr sz="1400" spc="-30" dirty="0">
                <a:latin typeface="Arial"/>
                <a:cs typeface="Arial"/>
              </a:rPr>
              <a:t> </a:t>
            </a:r>
            <a:r>
              <a:rPr sz="1400" dirty="0">
                <a:latin typeface="Arial"/>
                <a:cs typeface="Arial"/>
              </a:rPr>
              <a:t>patates</a:t>
            </a:r>
            <a:r>
              <a:rPr sz="1400" spc="-20" dirty="0">
                <a:latin typeface="Arial"/>
                <a:cs typeface="Arial"/>
              </a:rPr>
              <a:t> </a:t>
            </a:r>
            <a:r>
              <a:rPr sz="1400" dirty="0">
                <a:latin typeface="Arial"/>
                <a:cs typeface="Arial"/>
              </a:rPr>
              <a:t>douces</a:t>
            </a:r>
            <a:r>
              <a:rPr sz="1400" spc="-25" dirty="0">
                <a:latin typeface="Arial"/>
                <a:cs typeface="Arial"/>
              </a:rPr>
              <a:t> </a:t>
            </a:r>
            <a:r>
              <a:rPr sz="1400" dirty="0">
                <a:latin typeface="Arial"/>
                <a:cs typeface="Arial"/>
              </a:rPr>
              <a:t>en</a:t>
            </a:r>
            <a:r>
              <a:rPr sz="1400" spc="-35" dirty="0">
                <a:latin typeface="Arial"/>
                <a:cs typeface="Arial"/>
              </a:rPr>
              <a:t> </a:t>
            </a:r>
            <a:r>
              <a:rPr sz="1400" spc="-10" dirty="0">
                <a:latin typeface="Arial"/>
                <a:cs typeface="Arial"/>
              </a:rPr>
              <a:t>billons.</a:t>
            </a:r>
            <a:endParaRPr sz="1400" dirty="0">
              <a:latin typeface="Arial"/>
              <a:cs typeface="Arial"/>
            </a:endParaRPr>
          </a:p>
        </p:txBody>
      </p:sp>
      <p:pic>
        <p:nvPicPr>
          <p:cNvPr id="5" name="object 5"/>
          <p:cNvPicPr/>
          <p:nvPr/>
        </p:nvPicPr>
        <p:blipFill>
          <a:blip r:embed="rId2" cstate="print"/>
          <a:stretch>
            <a:fillRect/>
          </a:stretch>
        </p:blipFill>
        <p:spPr>
          <a:xfrm>
            <a:off x="1014730" y="1215148"/>
            <a:ext cx="3569970" cy="3014586"/>
          </a:xfrm>
          <a:prstGeom prst="rect">
            <a:avLst/>
          </a:prstGeom>
        </p:spPr>
      </p:pic>
      <p:pic>
        <p:nvPicPr>
          <p:cNvPr id="6" name="object 6"/>
          <p:cNvPicPr/>
          <p:nvPr/>
        </p:nvPicPr>
        <p:blipFill>
          <a:blip r:embed="rId3" cstate="print"/>
          <a:stretch>
            <a:fillRect/>
          </a:stretch>
        </p:blipFill>
        <p:spPr>
          <a:xfrm>
            <a:off x="4742814" y="1215148"/>
            <a:ext cx="3423286" cy="2953839"/>
          </a:xfrm>
          <a:prstGeom prst="rect">
            <a:avLst/>
          </a:prstGeom>
        </p:spPr>
      </p:pic>
      <p:pic>
        <p:nvPicPr>
          <p:cNvPr id="7" name="object 7"/>
          <p:cNvPicPr/>
          <p:nvPr/>
        </p:nvPicPr>
        <p:blipFill>
          <a:blip r:embed="rId4" cstate="print"/>
          <a:stretch>
            <a:fillRect/>
          </a:stretch>
        </p:blipFill>
        <p:spPr>
          <a:xfrm>
            <a:off x="5099430" y="5110025"/>
            <a:ext cx="3714370" cy="2934789"/>
          </a:xfrm>
          <a:prstGeom prst="rect">
            <a:avLst/>
          </a:prstGeom>
        </p:spPr>
      </p:pic>
      <p:pic>
        <p:nvPicPr>
          <p:cNvPr id="8" name="object 8"/>
          <p:cNvPicPr/>
          <p:nvPr/>
        </p:nvPicPr>
        <p:blipFill>
          <a:blip r:embed="rId5" cstate="print"/>
          <a:stretch>
            <a:fillRect/>
          </a:stretch>
        </p:blipFill>
        <p:spPr>
          <a:xfrm>
            <a:off x="1014730" y="5049279"/>
            <a:ext cx="3728084" cy="3014586"/>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1116233" y="4640738"/>
            <a:ext cx="5959667" cy="705962"/>
          </a:xfrm>
          <a:prstGeom prst="rect">
            <a:avLst/>
          </a:prstGeom>
        </p:spPr>
        <p:txBody>
          <a:bodyPr vert="horz" wrap="square" lIns="0" tIns="13335" rIns="0" bIns="0" rtlCol="0">
            <a:spAutoFit/>
          </a:bodyPr>
          <a:lstStyle/>
          <a:p>
            <a:pPr algn="just">
              <a:lnSpc>
                <a:spcPts val="1290"/>
              </a:lnSpc>
              <a:spcBef>
                <a:spcPts val="105"/>
              </a:spcBef>
            </a:pPr>
            <a:r>
              <a:rPr lang="fr-FR" sz="1400" dirty="0">
                <a:latin typeface="Arial"/>
                <a:cs typeface="Arial"/>
              </a:rPr>
              <a:t>Suivi</a:t>
            </a:r>
            <a:r>
              <a:rPr lang="fr-FR" sz="1400" spc="-30" dirty="0">
                <a:latin typeface="Arial"/>
                <a:cs typeface="Arial"/>
              </a:rPr>
              <a:t> </a:t>
            </a:r>
            <a:r>
              <a:rPr lang="fr-FR" sz="1400" dirty="0">
                <a:latin typeface="Arial"/>
                <a:cs typeface="Arial"/>
              </a:rPr>
              <a:t>de</a:t>
            </a:r>
            <a:r>
              <a:rPr lang="fr-FR" sz="1400" spc="-30" dirty="0">
                <a:latin typeface="Arial"/>
                <a:cs typeface="Arial"/>
              </a:rPr>
              <a:t> </a:t>
            </a:r>
            <a:r>
              <a:rPr lang="fr-FR" sz="1400" dirty="0">
                <a:latin typeface="Arial"/>
                <a:cs typeface="Arial"/>
              </a:rPr>
              <a:t>la</a:t>
            </a:r>
            <a:r>
              <a:rPr lang="fr-FR" sz="1400" spc="-25" dirty="0">
                <a:latin typeface="Arial"/>
                <a:cs typeface="Arial"/>
              </a:rPr>
              <a:t> </a:t>
            </a:r>
            <a:r>
              <a:rPr lang="fr-FR" sz="1400" dirty="0">
                <a:latin typeface="Arial"/>
                <a:cs typeface="Arial"/>
              </a:rPr>
              <a:t>végétalisation,</a:t>
            </a:r>
            <a:r>
              <a:rPr lang="fr-FR" sz="1400" spc="-20" dirty="0">
                <a:latin typeface="Arial"/>
                <a:cs typeface="Arial"/>
              </a:rPr>
              <a:t> </a:t>
            </a:r>
            <a:r>
              <a:rPr lang="fr-FR" sz="1400" dirty="0">
                <a:latin typeface="Arial"/>
                <a:cs typeface="Arial"/>
              </a:rPr>
              <a:t>octobre</a:t>
            </a:r>
            <a:r>
              <a:rPr lang="fr-FR" sz="1400" spc="-35" dirty="0">
                <a:latin typeface="Arial"/>
                <a:cs typeface="Arial"/>
              </a:rPr>
              <a:t> </a:t>
            </a:r>
            <a:r>
              <a:rPr lang="fr-FR" sz="1400" spc="-20" dirty="0">
                <a:latin typeface="Arial"/>
                <a:cs typeface="Arial"/>
              </a:rPr>
              <a:t>2014</a:t>
            </a:r>
            <a:endParaRPr lang="fr-FR" sz="1400" dirty="0">
              <a:latin typeface="Arial"/>
              <a:cs typeface="Arial"/>
            </a:endParaRPr>
          </a:p>
          <a:p>
            <a:pPr algn="just">
              <a:lnSpc>
                <a:spcPts val="1290"/>
              </a:lnSpc>
              <a:spcBef>
                <a:spcPts val="105"/>
              </a:spcBef>
            </a:pPr>
            <a:endParaRPr lang="fr-FR" sz="1400" dirty="0">
              <a:latin typeface="Arial"/>
              <a:cs typeface="Arial"/>
            </a:endParaRPr>
          </a:p>
          <a:p>
            <a:pPr algn="just">
              <a:lnSpc>
                <a:spcPts val="1290"/>
              </a:lnSpc>
              <a:spcBef>
                <a:spcPts val="105"/>
              </a:spcBef>
            </a:pPr>
            <a:r>
              <a:rPr sz="1400" dirty="0">
                <a:latin typeface="Arial"/>
                <a:cs typeface="Arial"/>
              </a:rPr>
              <a:t>Les</a:t>
            </a:r>
            <a:r>
              <a:rPr sz="1400" spc="-30" dirty="0">
                <a:latin typeface="Arial"/>
                <a:cs typeface="Arial"/>
              </a:rPr>
              <a:t> </a:t>
            </a:r>
            <a:r>
              <a:rPr sz="1400" dirty="0">
                <a:latin typeface="Arial"/>
                <a:cs typeface="Arial"/>
              </a:rPr>
              <a:t>tiges</a:t>
            </a:r>
            <a:r>
              <a:rPr sz="1400" spc="-30" dirty="0">
                <a:latin typeface="Arial"/>
                <a:cs typeface="Arial"/>
              </a:rPr>
              <a:t> </a:t>
            </a:r>
            <a:r>
              <a:rPr sz="1400" dirty="0">
                <a:latin typeface="Arial"/>
                <a:cs typeface="Arial"/>
              </a:rPr>
              <a:t>de</a:t>
            </a:r>
            <a:r>
              <a:rPr sz="1400" spc="-30" dirty="0">
                <a:latin typeface="Arial"/>
                <a:cs typeface="Arial"/>
              </a:rPr>
              <a:t> </a:t>
            </a:r>
            <a:r>
              <a:rPr sz="1400" dirty="0">
                <a:latin typeface="Arial"/>
                <a:cs typeface="Arial"/>
              </a:rPr>
              <a:t>roseau</a:t>
            </a:r>
            <a:r>
              <a:rPr sz="1400" spc="-20" dirty="0">
                <a:latin typeface="Arial"/>
                <a:cs typeface="Arial"/>
              </a:rPr>
              <a:t> </a:t>
            </a:r>
            <a:r>
              <a:rPr sz="1400" dirty="0">
                <a:latin typeface="Arial"/>
                <a:cs typeface="Arial"/>
              </a:rPr>
              <a:t>ainsi</a:t>
            </a:r>
            <a:r>
              <a:rPr sz="1400" spc="-35" dirty="0">
                <a:latin typeface="Arial"/>
                <a:cs typeface="Arial"/>
              </a:rPr>
              <a:t> </a:t>
            </a:r>
            <a:r>
              <a:rPr sz="1400" dirty="0">
                <a:latin typeface="Arial"/>
                <a:cs typeface="Arial"/>
              </a:rPr>
              <a:t>que</a:t>
            </a:r>
            <a:r>
              <a:rPr sz="1400" spc="-20" dirty="0">
                <a:latin typeface="Arial"/>
                <a:cs typeface="Arial"/>
              </a:rPr>
              <a:t> </a:t>
            </a:r>
            <a:r>
              <a:rPr sz="1400" dirty="0">
                <a:latin typeface="Arial"/>
                <a:cs typeface="Arial"/>
              </a:rPr>
              <a:t>l’herbe</a:t>
            </a:r>
            <a:r>
              <a:rPr sz="1400" spc="-20" dirty="0">
                <a:latin typeface="Arial"/>
                <a:cs typeface="Arial"/>
              </a:rPr>
              <a:t> </a:t>
            </a:r>
            <a:r>
              <a:rPr sz="1400" dirty="0">
                <a:latin typeface="Arial"/>
                <a:cs typeface="Arial"/>
              </a:rPr>
              <a:t>éléphant</a:t>
            </a:r>
            <a:r>
              <a:rPr sz="1400" spc="-10" dirty="0">
                <a:latin typeface="Arial"/>
                <a:cs typeface="Arial"/>
              </a:rPr>
              <a:t> </a:t>
            </a:r>
            <a:r>
              <a:rPr sz="1400" dirty="0">
                <a:latin typeface="Arial"/>
                <a:cs typeface="Arial"/>
              </a:rPr>
              <a:t>sont</a:t>
            </a:r>
            <a:r>
              <a:rPr sz="1400" spc="-15" dirty="0">
                <a:latin typeface="Arial"/>
                <a:cs typeface="Arial"/>
              </a:rPr>
              <a:t> </a:t>
            </a:r>
            <a:r>
              <a:rPr sz="1400" dirty="0">
                <a:latin typeface="Arial"/>
                <a:cs typeface="Arial"/>
              </a:rPr>
              <a:t>broutées</a:t>
            </a:r>
            <a:r>
              <a:rPr sz="1400" spc="-30" dirty="0">
                <a:latin typeface="Arial"/>
                <a:cs typeface="Arial"/>
              </a:rPr>
              <a:t> </a:t>
            </a:r>
            <a:r>
              <a:rPr sz="1400" dirty="0">
                <a:latin typeface="Arial"/>
                <a:cs typeface="Arial"/>
              </a:rPr>
              <a:t>par</a:t>
            </a:r>
            <a:r>
              <a:rPr sz="1400" spc="-25" dirty="0">
                <a:latin typeface="Arial"/>
                <a:cs typeface="Arial"/>
              </a:rPr>
              <a:t> </a:t>
            </a:r>
            <a:r>
              <a:rPr sz="1400" dirty="0">
                <a:latin typeface="Arial"/>
                <a:cs typeface="Arial"/>
              </a:rPr>
              <a:t>le</a:t>
            </a:r>
            <a:r>
              <a:rPr sz="1400" spc="-20" dirty="0">
                <a:latin typeface="Arial"/>
                <a:cs typeface="Arial"/>
              </a:rPr>
              <a:t> </a:t>
            </a:r>
            <a:r>
              <a:rPr sz="1400" spc="-10" dirty="0">
                <a:latin typeface="Arial"/>
                <a:cs typeface="Arial"/>
              </a:rPr>
              <a:t>bétail</a:t>
            </a:r>
            <a:endParaRPr sz="1400" dirty="0">
              <a:latin typeface="Arial"/>
              <a:cs typeface="Arial"/>
            </a:endParaRPr>
          </a:p>
          <a:p>
            <a:pPr marL="635" algn="just">
              <a:lnSpc>
                <a:spcPts val="1290"/>
              </a:lnSpc>
            </a:pPr>
            <a:r>
              <a:rPr sz="1400" dirty="0">
                <a:latin typeface="Arial"/>
                <a:cs typeface="Arial"/>
              </a:rPr>
              <a:t>La</a:t>
            </a:r>
            <a:r>
              <a:rPr sz="1400" spc="-25" dirty="0">
                <a:latin typeface="Arial"/>
                <a:cs typeface="Arial"/>
              </a:rPr>
              <a:t> </a:t>
            </a:r>
            <a:r>
              <a:rPr sz="1400" dirty="0">
                <a:latin typeface="Arial"/>
                <a:cs typeface="Arial"/>
              </a:rPr>
              <a:t>végétalisation</a:t>
            </a:r>
            <a:r>
              <a:rPr sz="1400" spc="-25" dirty="0">
                <a:latin typeface="Arial"/>
                <a:cs typeface="Arial"/>
              </a:rPr>
              <a:t> </a:t>
            </a:r>
            <a:r>
              <a:rPr sz="1400" dirty="0">
                <a:latin typeface="Arial"/>
                <a:cs typeface="Arial"/>
              </a:rPr>
              <a:t>est</a:t>
            </a:r>
            <a:r>
              <a:rPr sz="1400" spc="-25" dirty="0">
                <a:latin typeface="Arial"/>
                <a:cs typeface="Arial"/>
              </a:rPr>
              <a:t> </a:t>
            </a:r>
            <a:r>
              <a:rPr sz="1400" dirty="0">
                <a:latin typeface="Arial"/>
                <a:cs typeface="Arial"/>
              </a:rPr>
              <a:t>plus</a:t>
            </a:r>
            <a:r>
              <a:rPr sz="1400" spc="-20" dirty="0">
                <a:latin typeface="Arial"/>
                <a:cs typeface="Arial"/>
              </a:rPr>
              <a:t> </a:t>
            </a:r>
            <a:r>
              <a:rPr sz="1400" dirty="0">
                <a:latin typeface="Arial"/>
                <a:cs typeface="Arial"/>
              </a:rPr>
              <a:t>lente</a:t>
            </a:r>
            <a:r>
              <a:rPr sz="1400" spc="-15" dirty="0">
                <a:latin typeface="Arial"/>
                <a:cs typeface="Arial"/>
              </a:rPr>
              <a:t> </a:t>
            </a:r>
            <a:r>
              <a:rPr sz="1400" dirty="0">
                <a:latin typeface="Arial"/>
                <a:cs typeface="Arial"/>
              </a:rPr>
              <a:t>que</a:t>
            </a:r>
            <a:r>
              <a:rPr sz="1400" spc="-30" dirty="0">
                <a:latin typeface="Arial"/>
                <a:cs typeface="Arial"/>
              </a:rPr>
              <a:t> </a:t>
            </a:r>
            <a:r>
              <a:rPr sz="1400" spc="-10" dirty="0">
                <a:latin typeface="Arial"/>
                <a:cs typeface="Arial"/>
              </a:rPr>
              <a:t>prévue.</a:t>
            </a:r>
            <a:endParaRPr sz="1400" dirty="0">
              <a:latin typeface="Arial"/>
              <a:cs typeface="Arial"/>
            </a:endParaRPr>
          </a:p>
        </p:txBody>
      </p:sp>
      <p:pic>
        <p:nvPicPr>
          <p:cNvPr id="4" name="object 4"/>
          <p:cNvPicPr/>
          <p:nvPr/>
        </p:nvPicPr>
        <p:blipFill>
          <a:blip r:embed="rId2" cstate="print"/>
          <a:stretch>
            <a:fillRect/>
          </a:stretch>
        </p:blipFill>
        <p:spPr>
          <a:xfrm>
            <a:off x="1353397" y="5467403"/>
            <a:ext cx="3840903" cy="4869339"/>
          </a:xfrm>
          <a:prstGeom prst="rect">
            <a:avLst/>
          </a:prstGeom>
        </p:spPr>
      </p:pic>
      <p:pic>
        <p:nvPicPr>
          <p:cNvPr id="5" name="object 5"/>
          <p:cNvPicPr/>
          <p:nvPr/>
        </p:nvPicPr>
        <p:blipFill>
          <a:blip r:embed="rId3" cstate="print"/>
          <a:stretch>
            <a:fillRect/>
          </a:stretch>
        </p:blipFill>
        <p:spPr>
          <a:xfrm>
            <a:off x="1357630" y="327025"/>
            <a:ext cx="5476875" cy="410527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323210" y="3600322"/>
            <a:ext cx="387350" cy="161925"/>
          </a:xfrm>
          <a:custGeom>
            <a:avLst/>
            <a:gdLst/>
            <a:ahLst/>
            <a:cxnLst/>
            <a:rect l="l" t="t" r="r" b="b"/>
            <a:pathLst>
              <a:path w="387350" h="161925">
                <a:moveTo>
                  <a:pt x="387095" y="0"/>
                </a:moveTo>
                <a:lnTo>
                  <a:pt x="0" y="0"/>
                </a:lnTo>
                <a:lnTo>
                  <a:pt x="0" y="161544"/>
                </a:lnTo>
                <a:lnTo>
                  <a:pt x="387095" y="161544"/>
                </a:lnTo>
                <a:lnTo>
                  <a:pt x="387095" y="0"/>
                </a:lnTo>
                <a:close/>
              </a:path>
            </a:pathLst>
          </a:custGeom>
          <a:solidFill>
            <a:srgbClr val="FFFF00"/>
          </a:solidFill>
        </p:spPr>
        <p:txBody>
          <a:bodyPr wrap="square" lIns="0" tIns="0" rIns="0" bIns="0" rtlCol="0"/>
          <a:lstStyle/>
          <a:p>
            <a:endParaRPr/>
          </a:p>
        </p:txBody>
      </p:sp>
      <p:sp>
        <p:nvSpPr>
          <p:cNvPr id="4" name="object 4"/>
          <p:cNvSpPr/>
          <p:nvPr/>
        </p:nvSpPr>
        <p:spPr>
          <a:xfrm>
            <a:off x="4303140" y="3921886"/>
            <a:ext cx="504825" cy="161925"/>
          </a:xfrm>
          <a:custGeom>
            <a:avLst/>
            <a:gdLst/>
            <a:ahLst/>
            <a:cxnLst/>
            <a:rect l="l" t="t" r="r" b="b"/>
            <a:pathLst>
              <a:path w="504825" h="161925">
                <a:moveTo>
                  <a:pt x="504443" y="0"/>
                </a:moveTo>
                <a:lnTo>
                  <a:pt x="0" y="0"/>
                </a:lnTo>
                <a:lnTo>
                  <a:pt x="0" y="161544"/>
                </a:lnTo>
                <a:lnTo>
                  <a:pt x="504443" y="161544"/>
                </a:lnTo>
                <a:lnTo>
                  <a:pt x="504443" y="0"/>
                </a:lnTo>
                <a:close/>
              </a:path>
            </a:pathLst>
          </a:custGeom>
          <a:solidFill>
            <a:srgbClr val="FFFF00"/>
          </a:solidFill>
        </p:spPr>
        <p:txBody>
          <a:bodyPr wrap="square" lIns="0" tIns="0" rIns="0" bIns="0" rtlCol="0"/>
          <a:lstStyle/>
          <a:p>
            <a:endParaRPr/>
          </a:p>
        </p:txBody>
      </p:sp>
      <p:graphicFrame>
        <p:nvGraphicFramePr>
          <p:cNvPr id="5" name="object 5"/>
          <p:cNvGraphicFramePr>
            <a:graphicFrameLocks noGrp="1"/>
          </p:cNvGraphicFramePr>
          <p:nvPr>
            <p:extLst>
              <p:ext uri="{D42A27DB-BD31-4B8C-83A1-F6EECF244321}">
                <p14:modId xmlns:p14="http://schemas.microsoft.com/office/powerpoint/2010/main" val="1262209953"/>
              </p:ext>
            </p:extLst>
          </p:nvPr>
        </p:nvGraphicFramePr>
        <p:xfrm>
          <a:off x="829360" y="1382520"/>
          <a:ext cx="9089340" cy="8764779"/>
        </p:xfrm>
        <a:graphic>
          <a:graphicData uri="http://schemas.openxmlformats.org/drawingml/2006/table">
            <a:tbl>
              <a:tblPr firstRow="1" bandRow="1">
                <a:tableStyleId>{2D5ABB26-0587-4C30-8999-92F81FD0307C}</a:tableStyleId>
              </a:tblPr>
              <a:tblGrid>
                <a:gridCol w="4334269">
                  <a:extLst>
                    <a:ext uri="{9D8B030D-6E8A-4147-A177-3AD203B41FA5}">
                      <a16:colId xmlns:a16="http://schemas.microsoft.com/office/drawing/2014/main" val="20000"/>
                    </a:ext>
                  </a:extLst>
                </a:gridCol>
                <a:gridCol w="4755071">
                  <a:extLst>
                    <a:ext uri="{9D8B030D-6E8A-4147-A177-3AD203B41FA5}">
                      <a16:colId xmlns:a16="http://schemas.microsoft.com/office/drawing/2014/main" val="20001"/>
                    </a:ext>
                  </a:extLst>
                </a:gridCol>
              </a:tblGrid>
              <a:tr h="1855830">
                <a:tc gridSpan="2">
                  <a:txBody>
                    <a:bodyPr/>
                    <a:lstStyle/>
                    <a:p>
                      <a:pPr>
                        <a:lnSpc>
                          <a:spcPct val="100000"/>
                        </a:lnSpc>
                        <a:spcBef>
                          <a:spcPts val="20"/>
                        </a:spcBef>
                      </a:pPr>
                      <a:endParaRPr sz="1050" dirty="0">
                        <a:latin typeface="Times New Roman"/>
                        <a:cs typeface="Times New Roman"/>
                      </a:endParaRPr>
                    </a:p>
                    <a:p>
                      <a:pPr algn="ctr">
                        <a:lnSpc>
                          <a:spcPts val="1290"/>
                        </a:lnSpc>
                      </a:pPr>
                      <a:r>
                        <a:rPr sz="2000" b="1" dirty="0" err="1">
                          <a:latin typeface="Arial"/>
                          <a:cs typeface="Arial"/>
                        </a:rPr>
                        <a:t>Bassin</a:t>
                      </a:r>
                      <a:r>
                        <a:rPr sz="2000" b="1" spc="-10" dirty="0">
                          <a:latin typeface="Arial"/>
                          <a:cs typeface="Arial"/>
                        </a:rPr>
                        <a:t> </a:t>
                      </a:r>
                      <a:r>
                        <a:rPr sz="2000" b="1" dirty="0">
                          <a:latin typeface="Arial"/>
                          <a:cs typeface="Arial"/>
                        </a:rPr>
                        <a:t>B1</a:t>
                      </a:r>
                      <a:r>
                        <a:rPr lang="fr-FR" sz="2000" b="1" dirty="0">
                          <a:latin typeface="Arial"/>
                          <a:cs typeface="Arial"/>
                        </a:rPr>
                        <a:t>-</a:t>
                      </a:r>
                      <a:r>
                        <a:rPr sz="2000" b="1" spc="-10" dirty="0" err="1">
                          <a:latin typeface="Arial"/>
                          <a:cs typeface="Arial"/>
                        </a:rPr>
                        <a:t>Maurepos</a:t>
                      </a:r>
                      <a:endParaRPr sz="2000" dirty="0">
                        <a:latin typeface="Arial"/>
                        <a:cs typeface="Arial"/>
                      </a:endParaRPr>
                    </a:p>
                    <a:p>
                      <a:pPr marR="62865" algn="r">
                        <a:lnSpc>
                          <a:spcPts val="1150"/>
                        </a:lnSpc>
                      </a:pPr>
                      <a:r>
                        <a:rPr sz="1000" dirty="0">
                          <a:latin typeface="Arial"/>
                          <a:cs typeface="Arial"/>
                        </a:rPr>
                        <a:t>Ingénieur</a:t>
                      </a:r>
                      <a:r>
                        <a:rPr sz="1000" spc="-55" dirty="0">
                          <a:latin typeface="Arial"/>
                          <a:cs typeface="Arial"/>
                        </a:rPr>
                        <a:t> </a:t>
                      </a:r>
                      <a:r>
                        <a:rPr sz="1000" dirty="0">
                          <a:latin typeface="Arial"/>
                          <a:cs typeface="Arial"/>
                        </a:rPr>
                        <a:t>Saintil</a:t>
                      </a:r>
                      <a:r>
                        <a:rPr sz="1000" spc="-60" dirty="0">
                          <a:latin typeface="Arial"/>
                          <a:cs typeface="Arial"/>
                        </a:rPr>
                        <a:t> </a:t>
                      </a:r>
                      <a:r>
                        <a:rPr sz="1000" spc="-10" dirty="0">
                          <a:latin typeface="Arial"/>
                          <a:cs typeface="Arial"/>
                        </a:rPr>
                        <a:t>CLOSSY</a:t>
                      </a:r>
                      <a:endParaRPr sz="1000" dirty="0">
                        <a:latin typeface="Arial"/>
                        <a:cs typeface="Arial"/>
                      </a:endParaRPr>
                    </a:p>
                    <a:p>
                      <a:pPr marR="62865" algn="r">
                        <a:lnSpc>
                          <a:spcPts val="1175"/>
                        </a:lnSpc>
                      </a:pPr>
                      <a:r>
                        <a:rPr sz="1000" i="1" spc="-10" dirty="0">
                          <a:latin typeface="Arial"/>
                          <a:cs typeface="Arial"/>
                        </a:rPr>
                        <a:t>Propriétaire</a:t>
                      </a:r>
                      <a:r>
                        <a:rPr sz="1000" i="1" dirty="0">
                          <a:latin typeface="Arial"/>
                          <a:cs typeface="Arial"/>
                        </a:rPr>
                        <a:t> :</a:t>
                      </a:r>
                      <a:r>
                        <a:rPr sz="1000" i="1" spc="-5" dirty="0">
                          <a:latin typeface="Arial"/>
                          <a:cs typeface="Arial"/>
                        </a:rPr>
                        <a:t> </a:t>
                      </a:r>
                      <a:r>
                        <a:rPr sz="1000" i="1" dirty="0">
                          <a:latin typeface="Arial"/>
                          <a:cs typeface="Arial"/>
                        </a:rPr>
                        <a:t>Fèthomme</a:t>
                      </a:r>
                      <a:r>
                        <a:rPr sz="1000" i="1" spc="-5" dirty="0">
                          <a:latin typeface="Arial"/>
                          <a:cs typeface="Arial"/>
                        </a:rPr>
                        <a:t> </a:t>
                      </a:r>
                      <a:r>
                        <a:rPr sz="1000" i="1" spc="-10" dirty="0">
                          <a:latin typeface="Arial"/>
                          <a:cs typeface="Arial"/>
                        </a:rPr>
                        <a:t>OXILIEN</a:t>
                      </a:r>
                      <a:endParaRPr sz="1000" dirty="0">
                        <a:latin typeface="Arial"/>
                        <a:cs typeface="Arial"/>
                      </a:endParaRPr>
                    </a:p>
                    <a:p>
                      <a:pPr>
                        <a:lnSpc>
                          <a:spcPct val="100000"/>
                        </a:lnSpc>
                        <a:spcBef>
                          <a:spcPts val="40"/>
                        </a:spcBef>
                      </a:pPr>
                      <a:endParaRPr sz="1000" dirty="0">
                        <a:latin typeface="Times New Roman"/>
                        <a:cs typeface="Times New Roman"/>
                      </a:endParaRPr>
                    </a:p>
                    <a:p>
                      <a:pPr marL="67945" marR="3122930" algn="just">
                        <a:lnSpc>
                          <a:spcPts val="1260"/>
                        </a:lnSpc>
                      </a:pPr>
                      <a:r>
                        <a:rPr sz="1100" dirty="0">
                          <a:latin typeface="Arial"/>
                          <a:cs typeface="Arial"/>
                        </a:rPr>
                        <a:t>Date</a:t>
                      </a:r>
                      <a:r>
                        <a:rPr sz="1100" spc="-15" dirty="0">
                          <a:latin typeface="Arial"/>
                          <a:cs typeface="Arial"/>
                        </a:rPr>
                        <a:t> </a:t>
                      </a:r>
                      <a:r>
                        <a:rPr sz="1100" dirty="0">
                          <a:latin typeface="Arial"/>
                          <a:cs typeface="Arial"/>
                        </a:rPr>
                        <a:t>début</a:t>
                      </a:r>
                      <a:r>
                        <a:rPr sz="1100" spc="-25"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chantier</a:t>
                      </a:r>
                      <a:r>
                        <a:rPr sz="1100" spc="-20" dirty="0">
                          <a:latin typeface="Arial"/>
                          <a:cs typeface="Arial"/>
                        </a:rPr>
                        <a:t> </a:t>
                      </a:r>
                      <a:r>
                        <a:rPr sz="1100" dirty="0">
                          <a:latin typeface="Arial"/>
                          <a:cs typeface="Arial"/>
                        </a:rPr>
                        <a:t>:</a:t>
                      </a:r>
                      <a:r>
                        <a:rPr sz="1100" spc="-30" dirty="0">
                          <a:latin typeface="Arial"/>
                          <a:cs typeface="Arial"/>
                        </a:rPr>
                        <a:t> </a:t>
                      </a:r>
                      <a:r>
                        <a:rPr sz="1100" dirty="0">
                          <a:latin typeface="Arial"/>
                          <a:cs typeface="Arial"/>
                        </a:rPr>
                        <a:t>21</a:t>
                      </a:r>
                      <a:r>
                        <a:rPr sz="1100" spc="-20" dirty="0">
                          <a:latin typeface="Arial"/>
                          <a:cs typeface="Arial"/>
                        </a:rPr>
                        <a:t> </a:t>
                      </a:r>
                      <a:r>
                        <a:rPr sz="1100" dirty="0">
                          <a:latin typeface="Arial"/>
                          <a:cs typeface="Arial"/>
                        </a:rPr>
                        <a:t>novembre</a:t>
                      </a:r>
                      <a:r>
                        <a:rPr sz="1100" spc="-15" dirty="0">
                          <a:latin typeface="Arial"/>
                          <a:cs typeface="Arial"/>
                        </a:rPr>
                        <a:t> </a:t>
                      </a:r>
                      <a:r>
                        <a:rPr sz="1100" spc="-20" dirty="0">
                          <a:latin typeface="Arial"/>
                          <a:cs typeface="Arial"/>
                        </a:rPr>
                        <a:t>2012 </a:t>
                      </a:r>
                      <a:r>
                        <a:rPr sz="1100" dirty="0">
                          <a:latin typeface="Arial"/>
                          <a:cs typeface="Arial"/>
                        </a:rPr>
                        <a:t>Date</a:t>
                      </a:r>
                      <a:r>
                        <a:rPr sz="1100" spc="-15"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fin</a:t>
                      </a:r>
                      <a:r>
                        <a:rPr sz="1100" spc="-20"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chantier</a:t>
                      </a:r>
                      <a:r>
                        <a:rPr sz="1100" spc="-15" dirty="0">
                          <a:latin typeface="Arial"/>
                          <a:cs typeface="Arial"/>
                        </a:rPr>
                        <a:t> </a:t>
                      </a:r>
                      <a:r>
                        <a:rPr sz="1100" dirty="0">
                          <a:latin typeface="Arial"/>
                          <a:cs typeface="Arial"/>
                        </a:rPr>
                        <a:t>:</a:t>
                      </a:r>
                      <a:r>
                        <a:rPr sz="1100" spc="-25" dirty="0">
                          <a:latin typeface="Arial"/>
                          <a:cs typeface="Arial"/>
                        </a:rPr>
                        <a:t> </a:t>
                      </a:r>
                      <a:r>
                        <a:rPr sz="1100" dirty="0">
                          <a:latin typeface="Arial"/>
                          <a:cs typeface="Arial"/>
                        </a:rPr>
                        <a:t>13</a:t>
                      </a:r>
                      <a:r>
                        <a:rPr sz="1100" spc="-15" dirty="0">
                          <a:latin typeface="Arial"/>
                          <a:cs typeface="Arial"/>
                        </a:rPr>
                        <a:t> </a:t>
                      </a:r>
                      <a:r>
                        <a:rPr sz="1100" dirty="0">
                          <a:latin typeface="Arial"/>
                          <a:cs typeface="Arial"/>
                        </a:rPr>
                        <a:t>décembre</a:t>
                      </a:r>
                      <a:r>
                        <a:rPr sz="1100" spc="-15" dirty="0">
                          <a:latin typeface="Arial"/>
                          <a:cs typeface="Arial"/>
                        </a:rPr>
                        <a:t> </a:t>
                      </a:r>
                      <a:r>
                        <a:rPr sz="1100" spc="-20" dirty="0">
                          <a:latin typeface="Arial"/>
                          <a:cs typeface="Arial"/>
                        </a:rPr>
                        <a:t>2012 </a:t>
                      </a:r>
                      <a:r>
                        <a:rPr sz="1100" dirty="0">
                          <a:latin typeface="Arial"/>
                          <a:cs typeface="Arial"/>
                        </a:rPr>
                        <a:t>Coordonnées</a:t>
                      </a:r>
                      <a:r>
                        <a:rPr sz="1100" spc="-40" dirty="0">
                          <a:latin typeface="Arial"/>
                          <a:cs typeface="Arial"/>
                        </a:rPr>
                        <a:t> </a:t>
                      </a:r>
                      <a:r>
                        <a:rPr sz="1100" dirty="0">
                          <a:latin typeface="Arial"/>
                          <a:cs typeface="Arial"/>
                        </a:rPr>
                        <a:t>GPS</a:t>
                      </a:r>
                      <a:r>
                        <a:rPr sz="1100" spc="-35" dirty="0">
                          <a:latin typeface="Arial"/>
                          <a:cs typeface="Arial"/>
                        </a:rPr>
                        <a:t> </a:t>
                      </a:r>
                      <a:r>
                        <a:rPr sz="1100" spc="-50" dirty="0">
                          <a:latin typeface="Arial"/>
                          <a:cs typeface="Arial"/>
                        </a:rPr>
                        <a:t>:</a:t>
                      </a:r>
                      <a:endParaRPr sz="1100" dirty="0">
                        <a:latin typeface="Arial"/>
                        <a:cs typeface="Arial"/>
                      </a:endParaRPr>
                    </a:p>
                    <a:p>
                      <a:pPr marL="67945" algn="just">
                        <a:lnSpc>
                          <a:spcPts val="1210"/>
                        </a:lnSpc>
                      </a:pPr>
                      <a:r>
                        <a:rPr sz="1100" dirty="0">
                          <a:latin typeface="Arial"/>
                          <a:cs typeface="Arial"/>
                        </a:rPr>
                        <a:t>N</a:t>
                      </a:r>
                      <a:r>
                        <a:rPr sz="1100" spc="-5" dirty="0">
                          <a:latin typeface="Arial"/>
                          <a:cs typeface="Arial"/>
                        </a:rPr>
                        <a:t> </a:t>
                      </a:r>
                      <a:r>
                        <a:rPr sz="1100" dirty="0">
                          <a:latin typeface="Arial"/>
                          <a:cs typeface="Arial"/>
                        </a:rPr>
                        <a:t>18° </a:t>
                      </a:r>
                      <a:r>
                        <a:rPr sz="1100" spc="-10" dirty="0">
                          <a:latin typeface="Arial"/>
                          <a:cs typeface="Arial"/>
                        </a:rPr>
                        <a:t>24,886</a:t>
                      </a:r>
                      <a:endParaRPr sz="1100" dirty="0">
                        <a:latin typeface="Arial"/>
                        <a:cs typeface="Arial"/>
                      </a:endParaRPr>
                    </a:p>
                    <a:p>
                      <a:pPr marL="67945" algn="just">
                        <a:lnSpc>
                          <a:spcPts val="1270"/>
                        </a:lnSpc>
                      </a:pPr>
                      <a:r>
                        <a:rPr sz="1100" dirty="0">
                          <a:latin typeface="Arial"/>
                          <a:cs typeface="Arial"/>
                        </a:rPr>
                        <a:t>W</a:t>
                      </a:r>
                      <a:r>
                        <a:rPr sz="1100" spc="-5" dirty="0">
                          <a:latin typeface="Arial"/>
                          <a:cs typeface="Arial"/>
                        </a:rPr>
                        <a:t> </a:t>
                      </a:r>
                      <a:r>
                        <a:rPr sz="1100" dirty="0">
                          <a:latin typeface="Arial"/>
                          <a:cs typeface="Arial"/>
                        </a:rPr>
                        <a:t>73°</a:t>
                      </a:r>
                      <a:r>
                        <a:rPr sz="1100" spc="-10" dirty="0">
                          <a:latin typeface="Arial"/>
                          <a:cs typeface="Arial"/>
                        </a:rPr>
                        <a:t> </a:t>
                      </a:r>
                      <a:r>
                        <a:rPr sz="1100" dirty="0">
                          <a:latin typeface="Arial"/>
                          <a:cs typeface="Arial"/>
                        </a:rPr>
                        <a:t>13,</a:t>
                      </a:r>
                      <a:r>
                        <a:rPr sz="1100" spc="-10" dirty="0">
                          <a:latin typeface="Arial"/>
                          <a:cs typeface="Arial"/>
                        </a:rPr>
                        <a:t> </a:t>
                      </a:r>
                      <a:r>
                        <a:rPr sz="1100" spc="-25" dirty="0">
                          <a:latin typeface="Arial"/>
                          <a:cs typeface="Arial"/>
                        </a:rPr>
                        <a:t>951</a:t>
                      </a:r>
                      <a:endParaRPr sz="1100" dirty="0">
                        <a:latin typeface="Arial"/>
                        <a:cs typeface="Arial"/>
                      </a:endParaRPr>
                    </a:p>
                    <a:p>
                      <a:pPr marL="67945" algn="just">
                        <a:lnSpc>
                          <a:spcPts val="1230"/>
                        </a:lnSpc>
                      </a:pPr>
                      <a:r>
                        <a:rPr sz="1100" dirty="0">
                          <a:latin typeface="Arial"/>
                          <a:cs typeface="Arial"/>
                        </a:rPr>
                        <a:t>Altitude</a:t>
                      </a:r>
                      <a:r>
                        <a:rPr sz="1100" spc="-15" dirty="0">
                          <a:latin typeface="Arial"/>
                          <a:cs typeface="Arial"/>
                        </a:rPr>
                        <a:t> </a:t>
                      </a:r>
                      <a:r>
                        <a:rPr sz="1100" dirty="0">
                          <a:latin typeface="Arial"/>
                          <a:cs typeface="Arial"/>
                        </a:rPr>
                        <a:t>:</a:t>
                      </a:r>
                      <a:r>
                        <a:rPr sz="1100" spc="-20" dirty="0">
                          <a:latin typeface="Arial"/>
                          <a:cs typeface="Arial"/>
                        </a:rPr>
                        <a:t> </a:t>
                      </a:r>
                      <a:r>
                        <a:rPr sz="1100" dirty="0">
                          <a:latin typeface="Arial"/>
                          <a:cs typeface="Arial"/>
                        </a:rPr>
                        <a:t>942</a:t>
                      </a:r>
                      <a:r>
                        <a:rPr sz="1100" spc="-20" dirty="0">
                          <a:latin typeface="Arial"/>
                          <a:cs typeface="Arial"/>
                        </a:rPr>
                        <a:t> </a:t>
                      </a:r>
                      <a:r>
                        <a:rPr sz="1100" spc="-50" dirty="0">
                          <a:latin typeface="Arial"/>
                          <a:cs typeface="Arial"/>
                        </a:rPr>
                        <a:t>m</a:t>
                      </a:r>
                      <a:endParaRPr sz="1100" dirty="0">
                        <a:latin typeface="Arial"/>
                        <a:cs typeface="Arial"/>
                      </a:endParaRPr>
                    </a:p>
                  </a:txBody>
                  <a:tcPr marL="0" marR="0" marT="25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1558107">
                <a:tc>
                  <a:txBody>
                    <a:bodyPr/>
                    <a:lstStyle/>
                    <a:p>
                      <a:pPr marL="67945" marR="455295">
                        <a:lnSpc>
                          <a:spcPct val="190900"/>
                        </a:lnSpc>
                        <a:spcBef>
                          <a:spcPts val="25"/>
                        </a:spcBef>
                      </a:pPr>
                      <a:r>
                        <a:rPr sz="1100" u="sng" dirty="0">
                          <a:uFill>
                            <a:solidFill>
                              <a:srgbClr val="000000"/>
                            </a:solidFill>
                          </a:uFill>
                          <a:latin typeface="Arial"/>
                          <a:cs typeface="Arial"/>
                        </a:rPr>
                        <a:t>Seuil</a:t>
                      </a:r>
                      <a:r>
                        <a:rPr sz="1100" u="sng" spc="-15" dirty="0">
                          <a:uFill>
                            <a:solidFill>
                              <a:srgbClr val="000000"/>
                            </a:solidFill>
                          </a:uFill>
                          <a:latin typeface="Arial"/>
                          <a:cs typeface="Arial"/>
                        </a:rPr>
                        <a:t> </a:t>
                      </a:r>
                      <a:r>
                        <a:rPr sz="1100" u="sng" dirty="0">
                          <a:uFill>
                            <a:solidFill>
                              <a:srgbClr val="000000"/>
                            </a:solidFill>
                          </a:uFill>
                          <a:latin typeface="Arial"/>
                          <a:cs typeface="Arial"/>
                        </a:rPr>
                        <a:t>en</a:t>
                      </a:r>
                      <a:r>
                        <a:rPr sz="1100" u="sng" spc="-15" dirty="0">
                          <a:uFill>
                            <a:solidFill>
                              <a:srgbClr val="000000"/>
                            </a:solidFill>
                          </a:uFill>
                          <a:latin typeface="Arial"/>
                          <a:cs typeface="Arial"/>
                        </a:rPr>
                        <a:t> </a:t>
                      </a:r>
                      <a:r>
                        <a:rPr sz="1100" u="sng" dirty="0">
                          <a:uFill>
                            <a:solidFill>
                              <a:srgbClr val="000000"/>
                            </a:solidFill>
                          </a:uFill>
                          <a:latin typeface="Arial"/>
                          <a:cs typeface="Arial"/>
                        </a:rPr>
                        <a:t>pierres</a:t>
                      </a:r>
                      <a:r>
                        <a:rPr sz="1100" u="sng" spc="-20" dirty="0">
                          <a:uFill>
                            <a:solidFill>
                              <a:srgbClr val="000000"/>
                            </a:solidFill>
                          </a:uFill>
                          <a:latin typeface="Arial"/>
                          <a:cs typeface="Arial"/>
                        </a:rPr>
                        <a:t> </a:t>
                      </a:r>
                      <a:r>
                        <a:rPr sz="1100" u="sng" dirty="0">
                          <a:uFill>
                            <a:solidFill>
                              <a:srgbClr val="000000"/>
                            </a:solidFill>
                          </a:uFill>
                          <a:latin typeface="Arial"/>
                          <a:cs typeface="Arial"/>
                        </a:rPr>
                        <a:t>sèches</a:t>
                      </a:r>
                      <a:r>
                        <a:rPr sz="1100" u="sng" spc="-35" dirty="0">
                          <a:uFill>
                            <a:solidFill>
                              <a:srgbClr val="000000"/>
                            </a:solidFill>
                          </a:uFill>
                          <a:latin typeface="Arial"/>
                          <a:cs typeface="Arial"/>
                        </a:rPr>
                        <a:t> </a:t>
                      </a:r>
                      <a:r>
                        <a:rPr sz="1100" u="sng" dirty="0">
                          <a:uFill>
                            <a:solidFill>
                              <a:srgbClr val="000000"/>
                            </a:solidFill>
                          </a:uFill>
                          <a:latin typeface="Arial"/>
                          <a:cs typeface="Arial"/>
                        </a:rPr>
                        <a:t>en</a:t>
                      </a:r>
                      <a:r>
                        <a:rPr sz="1100" u="sng" spc="-10" dirty="0">
                          <a:uFill>
                            <a:solidFill>
                              <a:srgbClr val="000000"/>
                            </a:solidFill>
                          </a:uFill>
                          <a:latin typeface="Arial"/>
                          <a:cs typeface="Arial"/>
                        </a:rPr>
                        <a:t> </a:t>
                      </a:r>
                      <a:r>
                        <a:rPr sz="1100" u="sng" spc="-20" dirty="0">
                          <a:uFill>
                            <a:solidFill>
                              <a:srgbClr val="000000"/>
                            </a:solidFill>
                          </a:uFill>
                          <a:latin typeface="Arial"/>
                          <a:cs typeface="Arial"/>
                        </a:rPr>
                        <a:t>amont</a:t>
                      </a:r>
                      <a:r>
                        <a:rPr sz="1100" spc="-20" dirty="0">
                          <a:latin typeface="Arial"/>
                          <a:cs typeface="Arial"/>
                        </a:rPr>
                        <a:t> </a:t>
                      </a:r>
                      <a:r>
                        <a:rPr sz="1100" u="sng" dirty="0">
                          <a:uFill>
                            <a:solidFill>
                              <a:srgbClr val="000000"/>
                            </a:solidFill>
                          </a:uFill>
                          <a:latin typeface="Arial"/>
                          <a:cs typeface="Arial"/>
                        </a:rPr>
                        <a:t>Surface</a:t>
                      </a:r>
                      <a:r>
                        <a:rPr sz="1100" u="sng" spc="-35" dirty="0">
                          <a:uFill>
                            <a:solidFill>
                              <a:srgbClr val="000000"/>
                            </a:solidFill>
                          </a:uFill>
                          <a:latin typeface="Arial"/>
                          <a:cs typeface="Arial"/>
                        </a:rPr>
                        <a:t> </a:t>
                      </a:r>
                      <a:r>
                        <a:rPr sz="1100" u="sng" dirty="0">
                          <a:uFill>
                            <a:solidFill>
                              <a:srgbClr val="000000"/>
                            </a:solidFill>
                          </a:uFill>
                          <a:latin typeface="Arial"/>
                          <a:cs typeface="Arial"/>
                        </a:rPr>
                        <a:t>glacis</a:t>
                      </a:r>
                      <a:r>
                        <a:rPr sz="1100" u="sng" spc="-5" dirty="0">
                          <a:uFill>
                            <a:solidFill>
                              <a:srgbClr val="000000"/>
                            </a:solidFill>
                          </a:uFill>
                          <a:latin typeface="Arial"/>
                          <a:cs typeface="Arial"/>
                        </a:rPr>
                        <a:t> </a:t>
                      </a:r>
                      <a:r>
                        <a:rPr sz="1100" u="sng" dirty="0">
                          <a:uFill>
                            <a:solidFill>
                              <a:srgbClr val="000000"/>
                            </a:solidFill>
                          </a:uFill>
                          <a:latin typeface="Arial"/>
                          <a:cs typeface="Arial"/>
                        </a:rPr>
                        <a:t>amont</a:t>
                      </a:r>
                      <a:r>
                        <a:rPr sz="1100" u="sng" spc="-10" dirty="0">
                          <a:uFill>
                            <a:solidFill>
                              <a:srgbClr val="000000"/>
                            </a:solidFill>
                          </a:uFill>
                          <a:latin typeface="Arial"/>
                          <a:cs typeface="Arial"/>
                        </a:rPr>
                        <a:t> </a:t>
                      </a:r>
                      <a:r>
                        <a:rPr sz="1100" dirty="0">
                          <a:latin typeface="Arial"/>
                          <a:cs typeface="Arial"/>
                        </a:rPr>
                        <a:t>:</a:t>
                      </a:r>
                      <a:r>
                        <a:rPr sz="1100" spc="-15" dirty="0">
                          <a:latin typeface="Arial"/>
                          <a:cs typeface="Arial"/>
                        </a:rPr>
                        <a:t> </a:t>
                      </a:r>
                      <a:endParaRPr lang="fr-FR" sz="1100" spc="-15" dirty="0">
                        <a:latin typeface="Arial"/>
                        <a:cs typeface="Arial"/>
                      </a:endParaRPr>
                    </a:p>
                    <a:p>
                      <a:pPr marL="67945" marR="455295">
                        <a:lnSpc>
                          <a:spcPct val="190900"/>
                        </a:lnSpc>
                        <a:spcBef>
                          <a:spcPts val="25"/>
                        </a:spcBef>
                      </a:pPr>
                      <a:r>
                        <a:rPr sz="1100" dirty="0">
                          <a:latin typeface="Arial"/>
                          <a:cs typeface="Arial"/>
                        </a:rPr>
                        <a:t>36</a:t>
                      </a:r>
                      <a:r>
                        <a:rPr sz="1100" spc="-10" dirty="0">
                          <a:latin typeface="Arial"/>
                          <a:cs typeface="Arial"/>
                        </a:rPr>
                        <a:t> </a:t>
                      </a:r>
                      <a:r>
                        <a:rPr sz="1100" dirty="0">
                          <a:latin typeface="Arial"/>
                          <a:cs typeface="Arial"/>
                        </a:rPr>
                        <a:t>m2</a:t>
                      </a:r>
                      <a:r>
                        <a:rPr sz="1100" spc="-20"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2</a:t>
                      </a:r>
                      <a:r>
                        <a:rPr sz="1100" spc="-20" dirty="0">
                          <a:latin typeface="Arial"/>
                          <a:cs typeface="Arial"/>
                        </a:rPr>
                        <a:t> </a:t>
                      </a:r>
                      <a:r>
                        <a:rPr sz="1100" spc="-25" dirty="0">
                          <a:latin typeface="Arial"/>
                          <a:cs typeface="Arial"/>
                        </a:rPr>
                        <a:t>m2</a:t>
                      </a:r>
                      <a:endParaRPr sz="1100" dirty="0">
                        <a:latin typeface="Arial"/>
                        <a:cs typeface="Arial"/>
                      </a:endParaRPr>
                    </a:p>
                    <a:p>
                      <a:pPr>
                        <a:lnSpc>
                          <a:spcPct val="100000"/>
                        </a:lnSpc>
                        <a:spcBef>
                          <a:spcPts val="5"/>
                        </a:spcBef>
                      </a:pPr>
                      <a:endParaRPr sz="1050" dirty="0">
                        <a:latin typeface="Times New Roman"/>
                        <a:cs typeface="Times New Roman"/>
                      </a:endParaRPr>
                    </a:p>
                    <a:p>
                      <a:pPr marL="67945">
                        <a:lnSpc>
                          <a:spcPct val="100000"/>
                        </a:lnSpc>
                      </a:pPr>
                      <a:r>
                        <a:rPr sz="1100" dirty="0">
                          <a:latin typeface="Arial"/>
                          <a:cs typeface="Arial"/>
                        </a:rPr>
                        <a:t>+</a:t>
                      </a:r>
                      <a:r>
                        <a:rPr sz="1100" spc="-20" dirty="0">
                          <a:latin typeface="Arial"/>
                          <a:cs typeface="Arial"/>
                        </a:rPr>
                        <a:t> </a:t>
                      </a:r>
                      <a:r>
                        <a:rPr sz="1100" u="sng" dirty="0">
                          <a:uFill>
                            <a:solidFill>
                              <a:srgbClr val="000000"/>
                            </a:solidFill>
                          </a:uFill>
                          <a:latin typeface="Arial"/>
                          <a:cs typeface="Arial"/>
                        </a:rPr>
                        <a:t>Radier</a:t>
                      </a:r>
                      <a:r>
                        <a:rPr sz="1100" u="sng" spc="-10" dirty="0">
                          <a:uFill>
                            <a:solidFill>
                              <a:srgbClr val="000000"/>
                            </a:solidFill>
                          </a:uFill>
                          <a:latin typeface="Arial"/>
                          <a:cs typeface="Arial"/>
                        </a:rPr>
                        <a:t> </a:t>
                      </a:r>
                      <a:r>
                        <a:rPr sz="1100" u="sng" spc="-20" dirty="0">
                          <a:uFill>
                            <a:solidFill>
                              <a:srgbClr val="000000"/>
                            </a:solidFill>
                          </a:uFill>
                          <a:latin typeface="Arial"/>
                          <a:cs typeface="Arial"/>
                        </a:rPr>
                        <a:t>amont</a:t>
                      </a:r>
                      <a:endParaRPr sz="1100" dirty="0">
                        <a:latin typeface="Arial"/>
                        <a:cs typeface="Arial"/>
                      </a:endParaRPr>
                    </a:p>
                  </a:txBody>
                  <a:tcPr marL="0" marR="0" marT="31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5"/>
                        </a:spcBef>
                      </a:pPr>
                      <a:endParaRPr sz="1100">
                        <a:latin typeface="Times New Roman"/>
                        <a:cs typeface="Times New Roman"/>
                      </a:endParaRPr>
                    </a:p>
                    <a:p>
                      <a:pPr marL="66675" marR="1968500">
                        <a:lnSpc>
                          <a:spcPct val="95800"/>
                        </a:lnSpc>
                      </a:pPr>
                      <a:r>
                        <a:rPr sz="1100" u="sng" dirty="0">
                          <a:uFill>
                            <a:solidFill>
                              <a:srgbClr val="000000"/>
                            </a:solidFill>
                          </a:uFill>
                          <a:latin typeface="Arial"/>
                          <a:cs typeface="Arial"/>
                        </a:rPr>
                        <a:t>Bassin</a:t>
                      </a:r>
                      <a:r>
                        <a:rPr sz="1100" u="sng" spc="-20" dirty="0">
                          <a:uFill>
                            <a:solidFill>
                              <a:srgbClr val="000000"/>
                            </a:solidFill>
                          </a:uFill>
                          <a:latin typeface="Arial"/>
                          <a:cs typeface="Arial"/>
                        </a:rPr>
                        <a:t> </a:t>
                      </a:r>
                      <a:r>
                        <a:rPr sz="1100" u="sng" dirty="0">
                          <a:uFill>
                            <a:solidFill>
                              <a:srgbClr val="000000"/>
                            </a:solidFill>
                          </a:uFill>
                          <a:latin typeface="Arial"/>
                          <a:cs typeface="Arial"/>
                        </a:rPr>
                        <a:t>en</a:t>
                      </a:r>
                      <a:r>
                        <a:rPr sz="1100" u="sng" spc="-15" dirty="0">
                          <a:uFill>
                            <a:solidFill>
                              <a:srgbClr val="000000"/>
                            </a:solidFill>
                          </a:uFill>
                          <a:latin typeface="Arial"/>
                          <a:cs typeface="Arial"/>
                        </a:rPr>
                        <a:t> </a:t>
                      </a:r>
                      <a:r>
                        <a:rPr sz="1100" u="sng" spc="-20" dirty="0">
                          <a:uFill>
                            <a:solidFill>
                              <a:srgbClr val="000000"/>
                            </a:solidFill>
                          </a:uFill>
                          <a:latin typeface="Arial"/>
                          <a:cs typeface="Arial"/>
                        </a:rPr>
                        <a:t>aval</a:t>
                      </a:r>
                      <a:r>
                        <a:rPr sz="1100" spc="-20" dirty="0">
                          <a:latin typeface="Arial"/>
                          <a:cs typeface="Arial"/>
                        </a:rPr>
                        <a:t> </a:t>
                      </a:r>
                      <a:r>
                        <a:rPr sz="1100" dirty="0">
                          <a:latin typeface="Arial"/>
                          <a:cs typeface="Arial"/>
                        </a:rPr>
                        <a:t>Longueur</a:t>
                      </a:r>
                      <a:r>
                        <a:rPr sz="1100" spc="-20" dirty="0">
                          <a:latin typeface="Arial"/>
                          <a:cs typeface="Arial"/>
                        </a:rPr>
                        <a:t> </a:t>
                      </a:r>
                      <a:r>
                        <a:rPr sz="1100" dirty="0">
                          <a:latin typeface="Arial"/>
                          <a:cs typeface="Arial"/>
                        </a:rPr>
                        <a:t>:</a:t>
                      </a:r>
                      <a:r>
                        <a:rPr sz="1100" spc="-5" dirty="0">
                          <a:latin typeface="Arial"/>
                          <a:cs typeface="Arial"/>
                        </a:rPr>
                        <a:t> </a:t>
                      </a:r>
                      <a:r>
                        <a:rPr sz="1100" dirty="0">
                          <a:latin typeface="Arial"/>
                          <a:cs typeface="Arial"/>
                        </a:rPr>
                        <a:t>4</a:t>
                      </a:r>
                      <a:r>
                        <a:rPr sz="1100" spc="-20" dirty="0">
                          <a:latin typeface="Arial"/>
                          <a:cs typeface="Arial"/>
                        </a:rPr>
                        <a:t> </a:t>
                      </a:r>
                      <a:r>
                        <a:rPr sz="1100" spc="-50" dirty="0">
                          <a:latin typeface="Arial"/>
                          <a:cs typeface="Arial"/>
                        </a:rPr>
                        <a:t>m </a:t>
                      </a:r>
                      <a:r>
                        <a:rPr sz="1100" dirty="0">
                          <a:latin typeface="Arial"/>
                          <a:cs typeface="Arial"/>
                        </a:rPr>
                        <a:t>Largeur</a:t>
                      </a:r>
                      <a:r>
                        <a:rPr sz="1100" spc="-15" dirty="0">
                          <a:latin typeface="Arial"/>
                          <a:cs typeface="Arial"/>
                        </a:rPr>
                        <a:t> </a:t>
                      </a:r>
                      <a:r>
                        <a:rPr sz="1100" dirty="0">
                          <a:latin typeface="Arial"/>
                          <a:cs typeface="Arial"/>
                        </a:rPr>
                        <a:t>:</a:t>
                      </a:r>
                      <a:r>
                        <a:rPr sz="1100" spc="-10" dirty="0">
                          <a:latin typeface="Arial"/>
                          <a:cs typeface="Arial"/>
                        </a:rPr>
                        <a:t> </a:t>
                      </a:r>
                      <a:r>
                        <a:rPr sz="1100" dirty="0">
                          <a:latin typeface="Arial"/>
                          <a:cs typeface="Arial"/>
                        </a:rPr>
                        <a:t>4</a:t>
                      </a:r>
                      <a:r>
                        <a:rPr sz="1100" spc="-15" dirty="0">
                          <a:latin typeface="Arial"/>
                          <a:cs typeface="Arial"/>
                        </a:rPr>
                        <a:t> </a:t>
                      </a:r>
                      <a:r>
                        <a:rPr sz="1100" spc="-50" dirty="0">
                          <a:latin typeface="Arial"/>
                          <a:cs typeface="Arial"/>
                        </a:rPr>
                        <a:t>m </a:t>
                      </a:r>
                      <a:r>
                        <a:rPr sz="1100" dirty="0">
                          <a:latin typeface="Arial"/>
                          <a:cs typeface="Arial"/>
                        </a:rPr>
                        <a:t>Hauteur</a:t>
                      </a:r>
                      <a:r>
                        <a:rPr sz="1100" spc="-25" dirty="0">
                          <a:latin typeface="Arial"/>
                          <a:cs typeface="Arial"/>
                        </a:rPr>
                        <a:t> </a:t>
                      </a:r>
                      <a:r>
                        <a:rPr sz="1100" dirty="0">
                          <a:latin typeface="Arial"/>
                          <a:cs typeface="Arial"/>
                        </a:rPr>
                        <a:t>:</a:t>
                      </a:r>
                      <a:r>
                        <a:rPr sz="1100" spc="-5" dirty="0">
                          <a:latin typeface="Arial"/>
                          <a:cs typeface="Arial"/>
                        </a:rPr>
                        <a:t> </a:t>
                      </a:r>
                      <a:r>
                        <a:rPr sz="1100" dirty="0">
                          <a:latin typeface="Arial"/>
                          <a:cs typeface="Arial"/>
                        </a:rPr>
                        <a:t>1,60</a:t>
                      </a:r>
                      <a:r>
                        <a:rPr sz="1100" spc="-25" dirty="0">
                          <a:latin typeface="Arial"/>
                          <a:cs typeface="Arial"/>
                        </a:rPr>
                        <a:t> </a:t>
                      </a:r>
                      <a:r>
                        <a:rPr sz="1100" spc="-50" dirty="0">
                          <a:latin typeface="Arial"/>
                          <a:cs typeface="Arial"/>
                        </a:rPr>
                        <a:t>m</a:t>
                      </a:r>
                      <a:endParaRPr sz="1100">
                        <a:latin typeface="Arial"/>
                        <a:cs typeface="Arial"/>
                      </a:endParaRPr>
                    </a:p>
                    <a:p>
                      <a:pPr marL="66675">
                        <a:lnSpc>
                          <a:spcPts val="1235"/>
                        </a:lnSpc>
                      </a:pPr>
                      <a:r>
                        <a:rPr sz="1100" dirty="0">
                          <a:latin typeface="Arial"/>
                          <a:cs typeface="Arial"/>
                        </a:rPr>
                        <a:t>Volume</a:t>
                      </a:r>
                      <a:r>
                        <a:rPr sz="1100" spc="-5"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25,6</a:t>
                      </a:r>
                      <a:r>
                        <a:rPr sz="1100" spc="-15" dirty="0">
                          <a:latin typeface="Arial"/>
                          <a:cs typeface="Arial"/>
                        </a:rPr>
                        <a:t> </a:t>
                      </a:r>
                      <a:r>
                        <a:rPr sz="1100" dirty="0">
                          <a:latin typeface="Arial"/>
                          <a:cs typeface="Arial"/>
                        </a:rPr>
                        <a:t>m3</a:t>
                      </a:r>
                      <a:r>
                        <a:rPr sz="1100" spc="-5" dirty="0">
                          <a:latin typeface="Arial"/>
                          <a:cs typeface="Arial"/>
                        </a:rPr>
                        <a:t> </a:t>
                      </a:r>
                      <a:r>
                        <a:rPr sz="1100" dirty="0">
                          <a:latin typeface="Arial"/>
                          <a:cs typeface="Arial"/>
                        </a:rPr>
                        <a:t>ou</a:t>
                      </a:r>
                      <a:r>
                        <a:rPr sz="1100" spc="285" dirty="0">
                          <a:latin typeface="Arial"/>
                          <a:cs typeface="Arial"/>
                        </a:rPr>
                        <a:t> </a:t>
                      </a:r>
                      <a:r>
                        <a:rPr sz="1100" dirty="0">
                          <a:latin typeface="Arial"/>
                          <a:cs typeface="Arial"/>
                        </a:rPr>
                        <a:t>6</a:t>
                      </a:r>
                      <a:r>
                        <a:rPr sz="1100" spc="-25" dirty="0">
                          <a:latin typeface="Arial"/>
                          <a:cs typeface="Arial"/>
                        </a:rPr>
                        <a:t> </a:t>
                      </a:r>
                      <a:r>
                        <a:rPr sz="1100" dirty="0">
                          <a:latin typeface="Arial"/>
                          <a:cs typeface="Arial"/>
                        </a:rPr>
                        <a:t>764</a:t>
                      </a:r>
                      <a:r>
                        <a:rPr sz="1100" spc="-5" dirty="0">
                          <a:latin typeface="Arial"/>
                          <a:cs typeface="Arial"/>
                        </a:rPr>
                        <a:t> </a:t>
                      </a:r>
                      <a:r>
                        <a:rPr sz="1100" dirty="0">
                          <a:latin typeface="Arial"/>
                          <a:cs typeface="Arial"/>
                        </a:rPr>
                        <a:t>gal</a:t>
                      </a:r>
                      <a:r>
                        <a:rPr sz="1100" spc="-10" dirty="0">
                          <a:latin typeface="Arial"/>
                          <a:cs typeface="Arial"/>
                        </a:rPr>
                        <a:t> </a:t>
                      </a:r>
                      <a:r>
                        <a:rPr sz="1100" dirty="0">
                          <a:latin typeface="Arial"/>
                          <a:cs typeface="Arial"/>
                        </a:rPr>
                        <a:t>ou</a:t>
                      </a:r>
                      <a:r>
                        <a:rPr sz="1100" spc="285" dirty="0">
                          <a:latin typeface="Arial"/>
                          <a:cs typeface="Arial"/>
                        </a:rPr>
                        <a:t> </a:t>
                      </a:r>
                      <a:r>
                        <a:rPr sz="1100" dirty="0">
                          <a:latin typeface="Arial"/>
                          <a:cs typeface="Arial"/>
                        </a:rPr>
                        <a:t>113</a:t>
                      </a:r>
                      <a:r>
                        <a:rPr sz="1100" spc="-5" dirty="0">
                          <a:latin typeface="Arial"/>
                          <a:cs typeface="Arial"/>
                        </a:rPr>
                        <a:t> </a:t>
                      </a:r>
                      <a:r>
                        <a:rPr sz="1100" spc="-20" dirty="0">
                          <a:latin typeface="Arial"/>
                          <a:cs typeface="Arial"/>
                        </a:rPr>
                        <a:t>drums</a:t>
                      </a:r>
                      <a:endParaRPr sz="1100">
                        <a:latin typeface="Arial"/>
                        <a:cs typeface="Arial"/>
                      </a:endParaRPr>
                    </a:p>
                    <a:p>
                      <a:pPr marL="66675" marR="516255">
                        <a:lnSpc>
                          <a:spcPts val="1260"/>
                        </a:lnSpc>
                        <a:spcBef>
                          <a:spcPts val="70"/>
                        </a:spcBef>
                      </a:pPr>
                      <a:r>
                        <a:rPr sz="1100" dirty="0">
                          <a:latin typeface="Arial"/>
                          <a:cs typeface="Arial"/>
                        </a:rPr>
                        <a:t>Retenue</a:t>
                      </a:r>
                      <a:r>
                        <a:rPr sz="1100" spc="-40" dirty="0">
                          <a:latin typeface="Arial"/>
                          <a:cs typeface="Arial"/>
                        </a:rPr>
                        <a:t> </a:t>
                      </a:r>
                      <a:r>
                        <a:rPr sz="1100" dirty="0">
                          <a:latin typeface="Arial"/>
                          <a:cs typeface="Arial"/>
                        </a:rPr>
                        <a:t>en</a:t>
                      </a:r>
                      <a:r>
                        <a:rPr sz="1100" spc="-35" dirty="0">
                          <a:latin typeface="Arial"/>
                          <a:cs typeface="Arial"/>
                        </a:rPr>
                        <a:t> </a:t>
                      </a:r>
                      <a:r>
                        <a:rPr sz="1100" dirty="0">
                          <a:latin typeface="Arial"/>
                          <a:cs typeface="Arial"/>
                        </a:rPr>
                        <a:t>amont</a:t>
                      </a:r>
                      <a:r>
                        <a:rPr sz="1100" spc="-30" dirty="0">
                          <a:latin typeface="Arial"/>
                          <a:cs typeface="Arial"/>
                        </a:rPr>
                        <a:t> </a:t>
                      </a:r>
                      <a:r>
                        <a:rPr sz="1100" dirty="0">
                          <a:latin typeface="Arial"/>
                          <a:cs typeface="Arial"/>
                        </a:rPr>
                        <a:t>(estimée</a:t>
                      </a:r>
                      <a:r>
                        <a:rPr sz="1100" spc="-25" dirty="0">
                          <a:latin typeface="Arial"/>
                          <a:cs typeface="Arial"/>
                        </a:rPr>
                        <a:t> </a:t>
                      </a:r>
                      <a:r>
                        <a:rPr sz="1100" dirty="0">
                          <a:latin typeface="Arial"/>
                          <a:cs typeface="Arial"/>
                        </a:rPr>
                        <a:t>par</a:t>
                      </a:r>
                      <a:r>
                        <a:rPr sz="1100" spc="-20" dirty="0">
                          <a:latin typeface="Arial"/>
                          <a:cs typeface="Arial"/>
                        </a:rPr>
                        <a:t> </a:t>
                      </a:r>
                      <a:r>
                        <a:rPr sz="1100" spc="-10" dirty="0">
                          <a:latin typeface="Arial"/>
                          <a:cs typeface="Arial"/>
                        </a:rPr>
                        <a:t>épisode </a:t>
                      </a:r>
                      <a:r>
                        <a:rPr sz="1100" dirty="0">
                          <a:latin typeface="Arial"/>
                          <a:cs typeface="Arial"/>
                        </a:rPr>
                        <a:t>pluvieux)</a:t>
                      </a:r>
                      <a:r>
                        <a:rPr sz="1100" spc="-50" dirty="0">
                          <a:latin typeface="Arial"/>
                          <a:cs typeface="Arial"/>
                        </a:rPr>
                        <a:t> =</a:t>
                      </a:r>
                      <a:endParaRPr sz="1100">
                        <a:latin typeface="Arial"/>
                        <a:cs typeface="Arial"/>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5350842">
                <a:tc gridSpan="2">
                  <a:txBody>
                    <a:bodyPr/>
                    <a:lstStyle/>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a:lnSpc>
                          <a:spcPct val="100000"/>
                        </a:lnSpc>
                      </a:pPr>
                      <a:endParaRPr sz="1200" dirty="0">
                        <a:latin typeface="Times New Roman"/>
                        <a:cs typeface="Times New Roman"/>
                      </a:endParaRPr>
                    </a:p>
                    <a:p>
                      <a:pPr marL="635" algn="ctr">
                        <a:lnSpc>
                          <a:spcPct val="100000"/>
                        </a:lnSpc>
                        <a:spcBef>
                          <a:spcPts val="875"/>
                        </a:spcBef>
                      </a:pPr>
                      <a:r>
                        <a:rPr sz="1100" dirty="0">
                          <a:latin typeface="Arial"/>
                          <a:cs typeface="Arial"/>
                        </a:rPr>
                        <a:t>Bassin</a:t>
                      </a:r>
                      <a:r>
                        <a:rPr sz="1100" spc="-30" dirty="0">
                          <a:latin typeface="Arial"/>
                          <a:cs typeface="Arial"/>
                        </a:rPr>
                        <a:t> </a:t>
                      </a:r>
                      <a:r>
                        <a:rPr sz="1100" dirty="0">
                          <a:latin typeface="Arial"/>
                          <a:cs typeface="Arial"/>
                        </a:rPr>
                        <a:t>B1</a:t>
                      </a:r>
                      <a:r>
                        <a:rPr sz="1100" spc="-25" dirty="0">
                          <a:latin typeface="Arial"/>
                          <a:cs typeface="Arial"/>
                        </a:rPr>
                        <a:t> </a:t>
                      </a:r>
                      <a:r>
                        <a:rPr sz="1100" dirty="0">
                          <a:latin typeface="Arial"/>
                          <a:cs typeface="Arial"/>
                        </a:rPr>
                        <a:t>en</a:t>
                      </a:r>
                      <a:r>
                        <a:rPr sz="1100" spc="-30" dirty="0">
                          <a:latin typeface="Arial"/>
                          <a:cs typeface="Arial"/>
                        </a:rPr>
                        <a:t> </a:t>
                      </a:r>
                      <a:r>
                        <a:rPr sz="1100" dirty="0">
                          <a:latin typeface="Arial"/>
                          <a:cs typeface="Arial"/>
                        </a:rPr>
                        <a:t>construction,</a:t>
                      </a:r>
                      <a:r>
                        <a:rPr sz="1100" spc="-20" dirty="0">
                          <a:latin typeface="Arial"/>
                          <a:cs typeface="Arial"/>
                        </a:rPr>
                        <a:t> </a:t>
                      </a:r>
                      <a:r>
                        <a:rPr sz="1100" dirty="0">
                          <a:latin typeface="Arial"/>
                          <a:cs typeface="Arial"/>
                        </a:rPr>
                        <a:t>en</a:t>
                      </a:r>
                      <a:r>
                        <a:rPr sz="1100" spc="-35" dirty="0">
                          <a:latin typeface="Arial"/>
                          <a:cs typeface="Arial"/>
                        </a:rPr>
                        <a:t> </a:t>
                      </a:r>
                      <a:r>
                        <a:rPr sz="1100" dirty="0">
                          <a:latin typeface="Arial"/>
                          <a:cs typeface="Arial"/>
                        </a:rPr>
                        <a:t>décembre</a:t>
                      </a:r>
                      <a:r>
                        <a:rPr sz="1100" spc="-35" dirty="0">
                          <a:latin typeface="Arial"/>
                          <a:cs typeface="Arial"/>
                        </a:rPr>
                        <a:t> </a:t>
                      </a:r>
                      <a:r>
                        <a:rPr sz="1100" spc="-20" dirty="0">
                          <a:latin typeface="Arial"/>
                          <a:cs typeface="Arial"/>
                        </a:rPr>
                        <a:t>2012</a:t>
                      </a:r>
                      <a:endParaRPr sz="1100" dirty="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sp>
        <p:nvSpPr>
          <p:cNvPr id="7" name="object 2">
            <a:extLst>
              <a:ext uri="{FF2B5EF4-FFF2-40B4-BE49-F238E27FC236}">
                <a16:creationId xmlns:a16="http://schemas.microsoft.com/office/drawing/2014/main" id="{A7C7B2E5-C368-D93D-AFE5-D05BE54E15CD}"/>
              </a:ext>
            </a:extLst>
          </p:cNvPr>
          <p:cNvSpPr txBox="1"/>
          <p:nvPr/>
        </p:nvSpPr>
        <p:spPr>
          <a:xfrm>
            <a:off x="829361" y="10160789"/>
            <a:ext cx="9089340" cy="443711"/>
          </a:xfrm>
          <a:prstGeom prst="rect">
            <a:avLst/>
          </a:prstGeom>
        </p:spPr>
        <p:txBody>
          <a:bodyPr vert="horz" wrap="square" lIns="0" tIns="12700" rIns="0" bIns="0" rtlCol="0">
            <a:spAutoFit/>
          </a:bodyPr>
          <a:lstStyle/>
          <a:p>
            <a:pPr marL="635" algn="ctr">
              <a:lnSpc>
                <a:spcPct val="100000"/>
              </a:lnSpc>
              <a:spcBef>
                <a:spcPts val="100"/>
              </a:spcBef>
            </a:pPr>
            <a:r>
              <a:rPr sz="1400" dirty="0" err="1">
                <a:latin typeface="Arial"/>
                <a:cs typeface="Arial"/>
              </a:rPr>
              <a:t>Bassin</a:t>
            </a:r>
            <a:r>
              <a:rPr sz="1400" spc="-20" dirty="0">
                <a:latin typeface="Arial"/>
                <a:cs typeface="Arial"/>
              </a:rPr>
              <a:t> </a:t>
            </a:r>
            <a:r>
              <a:rPr sz="1400" dirty="0">
                <a:latin typeface="Arial"/>
                <a:cs typeface="Arial"/>
              </a:rPr>
              <a:t>B1</a:t>
            </a:r>
            <a:r>
              <a:rPr lang="fr-FR" sz="1400" dirty="0">
                <a:latin typeface="Arial"/>
                <a:cs typeface="Arial"/>
              </a:rPr>
              <a:t> </a:t>
            </a:r>
            <a:r>
              <a:rPr lang="fr-FR" sz="1400" spc="-25" dirty="0" err="1">
                <a:latin typeface="Arial"/>
                <a:cs typeface="Arial"/>
              </a:rPr>
              <a:t>Maurepos</a:t>
            </a:r>
            <a:r>
              <a:rPr sz="1400" dirty="0">
                <a:latin typeface="Arial"/>
                <a:cs typeface="Arial"/>
              </a:rPr>
              <a:t>,</a:t>
            </a:r>
            <a:r>
              <a:rPr sz="1400" spc="-15" dirty="0">
                <a:latin typeface="Arial"/>
                <a:cs typeface="Arial"/>
              </a:rPr>
              <a:t> </a:t>
            </a:r>
            <a:r>
              <a:rPr sz="1400" dirty="0">
                <a:latin typeface="Arial"/>
                <a:cs typeface="Arial"/>
              </a:rPr>
              <a:t>en</a:t>
            </a:r>
            <a:r>
              <a:rPr sz="1400" spc="-30" dirty="0">
                <a:latin typeface="Arial"/>
                <a:cs typeface="Arial"/>
              </a:rPr>
              <a:t> </a:t>
            </a:r>
            <a:r>
              <a:rPr sz="1400" dirty="0">
                <a:latin typeface="Arial"/>
                <a:cs typeface="Arial"/>
              </a:rPr>
              <a:t>décembre</a:t>
            </a:r>
            <a:r>
              <a:rPr sz="1400" spc="-25" dirty="0">
                <a:latin typeface="Arial"/>
                <a:cs typeface="Arial"/>
              </a:rPr>
              <a:t> </a:t>
            </a:r>
            <a:r>
              <a:rPr sz="1400" spc="-20" dirty="0">
                <a:latin typeface="Arial"/>
                <a:cs typeface="Arial"/>
              </a:rPr>
              <a:t>2014</a:t>
            </a:r>
            <a:endParaRPr sz="1400" dirty="0">
              <a:latin typeface="Arial"/>
              <a:cs typeface="Arial"/>
            </a:endParaRPr>
          </a:p>
          <a:p>
            <a:pPr algn="ctr">
              <a:lnSpc>
                <a:spcPct val="100000"/>
              </a:lnSpc>
              <a:spcBef>
                <a:spcPts val="5"/>
              </a:spcBef>
            </a:pPr>
            <a:r>
              <a:rPr sz="1400" dirty="0">
                <a:latin typeface="Arial"/>
                <a:cs typeface="Arial"/>
              </a:rPr>
              <a:t>Observation</a:t>
            </a:r>
            <a:r>
              <a:rPr sz="1400" spc="-35" dirty="0">
                <a:latin typeface="Arial"/>
                <a:cs typeface="Arial"/>
              </a:rPr>
              <a:t> </a:t>
            </a:r>
            <a:r>
              <a:rPr sz="1400" dirty="0">
                <a:latin typeface="Arial"/>
                <a:cs typeface="Arial"/>
              </a:rPr>
              <a:t>des</a:t>
            </a:r>
            <a:r>
              <a:rPr sz="1400" spc="-55" dirty="0">
                <a:latin typeface="Arial"/>
                <a:cs typeface="Arial"/>
              </a:rPr>
              <a:t> </a:t>
            </a:r>
            <a:r>
              <a:rPr sz="1400" dirty="0">
                <a:latin typeface="Arial"/>
                <a:cs typeface="Arial"/>
              </a:rPr>
              <a:t>finitions</a:t>
            </a:r>
            <a:r>
              <a:rPr sz="1400" spc="-30" dirty="0">
                <a:latin typeface="Arial"/>
                <a:cs typeface="Arial"/>
              </a:rPr>
              <a:t> </a:t>
            </a:r>
            <a:r>
              <a:rPr sz="1400" dirty="0">
                <a:latin typeface="Arial"/>
                <a:cs typeface="Arial"/>
              </a:rPr>
              <a:t>et</a:t>
            </a:r>
            <a:r>
              <a:rPr sz="1400" spc="-40" dirty="0">
                <a:latin typeface="Arial"/>
                <a:cs typeface="Arial"/>
              </a:rPr>
              <a:t> </a:t>
            </a:r>
            <a:r>
              <a:rPr sz="1400" dirty="0">
                <a:latin typeface="Arial"/>
                <a:cs typeface="Arial"/>
              </a:rPr>
              <a:t>améliorations</a:t>
            </a:r>
            <a:r>
              <a:rPr sz="1400" spc="-25" dirty="0">
                <a:latin typeface="Arial"/>
                <a:cs typeface="Arial"/>
              </a:rPr>
              <a:t> </a:t>
            </a:r>
            <a:r>
              <a:rPr sz="1400" spc="-10" dirty="0">
                <a:latin typeface="Arial"/>
                <a:cs typeface="Arial"/>
              </a:rPr>
              <a:t>souhaitables</a:t>
            </a:r>
            <a:endParaRPr sz="1400" dirty="0">
              <a:latin typeface="Arial"/>
              <a:cs typeface="Arial"/>
            </a:endParaRPr>
          </a:p>
        </p:txBody>
      </p:sp>
      <p:sp>
        <p:nvSpPr>
          <p:cNvPr id="8" name="object 3">
            <a:extLst>
              <a:ext uri="{FF2B5EF4-FFF2-40B4-BE49-F238E27FC236}">
                <a16:creationId xmlns:a16="http://schemas.microsoft.com/office/drawing/2014/main" id="{21E4A124-8743-ABE5-D73B-15BF1245EB6E}"/>
              </a:ext>
            </a:extLst>
          </p:cNvPr>
          <p:cNvSpPr txBox="1"/>
          <p:nvPr/>
        </p:nvSpPr>
        <p:spPr>
          <a:xfrm>
            <a:off x="7336740" y="9851834"/>
            <a:ext cx="2366060" cy="228909"/>
          </a:xfrm>
          <a:prstGeom prst="rect">
            <a:avLst/>
          </a:prstGeom>
        </p:spPr>
        <p:txBody>
          <a:bodyPr vert="horz" wrap="square" lIns="0" tIns="13335" rIns="0" bIns="0" rtlCol="0">
            <a:spAutoFit/>
          </a:bodyPr>
          <a:lstStyle/>
          <a:p>
            <a:pPr marL="12700">
              <a:lnSpc>
                <a:spcPct val="100000"/>
              </a:lnSpc>
              <a:spcBef>
                <a:spcPts val="105"/>
              </a:spcBef>
            </a:pPr>
            <a:r>
              <a:rPr sz="1400" dirty="0">
                <a:latin typeface="Arial"/>
                <a:cs typeface="Arial"/>
              </a:rPr>
              <a:t>Photo</a:t>
            </a:r>
            <a:r>
              <a:rPr sz="1400" spc="-30" dirty="0">
                <a:latin typeface="Arial"/>
                <a:cs typeface="Arial"/>
              </a:rPr>
              <a:t> </a:t>
            </a:r>
            <a:r>
              <a:rPr sz="1400" dirty="0">
                <a:latin typeface="Arial"/>
                <a:cs typeface="Arial"/>
              </a:rPr>
              <a:t>décembre</a:t>
            </a:r>
            <a:r>
              <a:rPr sz="1400" spc="-35" dirty="0">
                <a:latin typeface="Arial"/>
                <a:cs typeface="Arial"/>
              </a:rPr>
              <a:t> </a:t>
            </a:r>
            <a:r>
              <a:rPr sz="1400" spc="-20" dirty="0">
                <a:latin typeface="Arial"/>
                <a:cs typeface="Arial"/>
              </a:rPr>
              <a:t>2014</a:t>
            </a:r>
            <a:endParaRPr sz="1400" dirty="0">
              <a:latin typeface="Arial"/>
              <a:cs typeface="Arial"/>
            </a:endParaRPr>
          </a:p>
        </p:txBody>
      </p:sp>
      <p:sp>
        <p:nvSpPr>
          <p:cNvPr id="9" name="object 4">
            <a:extLst>
              <a:ext uri="{FF2B5EF4-FFF2-40B4-BE49-F238E27FC236}">
                <a16:creationId xmlns:a16="http://schemas.microsoft.com/office/drawing/2014/main" id="{18C62F56-426B-82CC-54AF-B6B3C7422A37}"/>
              </a:ext>
            </a:extLst>
          </p:cNvPr>
          <p:cNvSpPr txBox="1"/>
          <p:nvPr/>
        </p:nvSpPr>
        <p:spPr>
          <a:xfrm>
            <a:off x="7336740" y="7036589"/>
            <a:ext cx="2581960" cy="443711"/>
          </a:xfrm>
          <a:prstGeom prst="rect">
            <a:avLst/>
          </a:prstGeom>
        </p:spPr>
        <p:txBody>
          <a:bodyPr vert="horz" wrap="square" lIns="0" tIns="12700" rIns="0" bIns="0" rtlCol="0">
            <a:spAutoFit/>
          </a:bodyPr>
          <a:lstStyle/>
          <a:p>
            <a:pPr marL="12700">
              <a:lnSpc>
                <a:spcPct val="100000"/>
              </a:lnSpc>
              <a:spcBef>
                <a:spcPts val="100"/>
              </a:spcBef>
            </a:pPr>
            <a:r>
              <a:rPr sz="1400" dirty="0">
                <a:latin typeface="Arial"/>
                <a:cs typeface="Arial"/>
              </a:rPr>
              <a:t>Arrivée</a:t>
            </a:r>
            <a:r>
              <a:rPr sz="1400" spc="-20" dirty="0">
                <a:latin typeface="Arial"/>
                <a:cs typeface="Arial"/>
              </a:rPr>
              <a:t> </a:t>
            </a:r>
            <a:r>
              <a:rPr sz="1400" dirty="0">
                <a:latin typeface="Arial"/>
                <a:cs typeface="Arial"/>
              </a:rPr>
              <a:t>de</a:t>
            </a:r>
            <a:r>
              <a:rPr sz="1400" spc="-30" dirty="0">
                <a:latin typeface="Arial"/>
                <a:cs typeface="Arial"/>
              </a:rPr>
              <a:t> </a:t>
            </a:r>
            <a:r>
              <a:rPr sz="1400" dirty="0">
                <a:latin typeface="Arial"/>
                <a:cs typeface="Arial"/>
              </a:rPr>
              <a:t>sédiments</a:t>
            </a:r>
            <a:r>
              <a:rPr sz="1400" spc="-15" dirty="0">
                <a:latin typeface="Arial"/>
                <a:cs typeface="Arial"/>
              </a:rPr>
              <a:t> </a:t>
            </a:r>
            <a:r>
              <a:rPr sz="1400" dirty="0">
                <a:latin typeface="Arial"/>
                <a:cs typeface="Arial"/>
              </a:rPr>
              <a:t>en</a:t>
            </a:r>
            <a:r>
              <a:rPr sz="1400" spc="-40" dirty="0">
                <a:latin typeface="Arial"/>
                <a:cs typeface="Arial"/>
              </a:rPr>
              <a:t> </a:t>
            </a:r>
            <a:r>
              <a:rPr sz="1400" dirty="0">
                <a:latin typeface="Arial"/>
                <a:cs typeface="Arial"/>
              </a:rPr>
              <a:t>amont</a:t>
            </a:r>
            <a:r>
              <a:rPr sz="1400" spc="-25" dirty="0">
                <a:latin typeface="Arial"/>
                <a:cs typeface="Arial"/>
              </a:rPr>
              <a:t> </a:t>
            </a:r>
            <a:r>
              <a:rPr sz="1400" dirty="0">
                <a:latin typeface="Arial"/>
                <a:cs typeface="Arial"/>
              </a:rPr>
              <a:t>du</a:t>
            </a:r>
            <a:r>
              <a:rPr sz="1400" spc="-15" dirty="0">
                <a:latin typeface="Arial"/>
                <a:cs typeface="Arial"/>
              </a:rPr>
              <a:t> </a:t>
            </a:r>
            <a:r>
              <a:rPr sz="1400" dirty="0">
                <a:latin typeface="Arial"/>
                <a:cs typeface="Arial"/>
              </a:rPr>
              <a:t>bassin</a:t>
            </a:r>
            <a:r>
              <a:rPr sz="1400" spc="-10" dirty="0">
                <a:latin typeface="Arial"/>
                <a:cs typeface="Arial"/>
              </a:rPr>
              <a:t> </a:t>
            </a:r>
            <a:r>
              <a:rPr sz="1400" dirty="0">
                <a:latin typeface="Arial"/>
                <a:cs typeface="Arial"/>
              </a:rPr>
              <a:t>par</a:t>
            </a:r>
            <a:r>
              <a:rPr sz="1400" spc="-25" dirty="0">
                <a:latin typeface="Arial"/>
                <a:cs typeface="Arial"/>
              </a:rPr>
              <a:t> </a:t>
            </a:r>
            <a:r>
              <a:rPr sz="1400" dirty="0">
                <a:latin typeface="Arial"/>
                <a:cs typeface="Arial"/>
              </a:rPr>
              <a:t>fortes</a:t>
            </a:r>
            <a:r>
              <a:rPr sz="1400" spc="-15" dirty="0">
                <a:latin typeface="Arial"/>
                <a:cs typeface="Arial"/>
              </a:rPr>
              <a:t> </a:t>
            </a:r>
            <a:r>
              <a:rPr sz="1400" spc="-10" dirty="0">
                <a:latin typeface="Arial"/>
                <a:cs typeface="Arial"/>
              </a:rPr>
              <a:t>pluies.</a:t>
            </a:r>
            <a:endParaRPr sz="1400" dirty="0">
              <a:latin typeface="Arial"/>
              <a:cs typeface="Arial"/>
            </a:endParaRPr>
          </a:p>
        </p:txBody>
      </p:sp>
      <p:grpSp>
        <p:nvGrpSpPr>
          <p:cNvPr id="10" name="object 5">
            <a:extLst>
              <a:ext uri="{FF2B5EF4-FFF2-40B4-BE49-F238E27FC236}">
                <a16:creationId xmlns:a16="http://schemas.microsoft.com/office/drawing/2014/main" id="{E1B76B88-6A5C-A31F-8BEE-5D59AF9161A5}"/>
              </a:ext>
            </a:extLst>
          </p:cNvPr>
          <p:cNvGrpSpPr/>
          <p:nvPr/>
        </p:nvGrpSpPr>
        <p:grpSpPr>
          <a:xfrm>
            <a:off x="990600" y="5313172"/>
            <a:ext cx="6184900" cy="4635500"/>
            <a:chOff x="786130" y="1929129"/>
            <a:chExt cx="6184900" cy="4635500"/>
          </a:xfrm>
        </p:grpSpPr>
        <p:pic>
          <p:nvPicPr>
            <p:cNvPr id="11" name="object 6">
              <a:extLst>
                <a:ext uri="{FF2B5EF4-FFF2-40B4-BE49-F238E27FC236}">
                  <a16:creationId xmlns:a16="http://schemas.microsoft.com/office/drawing/2014/main" id="{2AEA00F8-48A9-8B8B-1D6C-5027246D29ED}"/>
                </a:ext>
              </a:extLst>
            </p:cNvPr>
            <p:cNvPicPr/>
            <p:nvPr/>
          </p:nvPicPr>
          <p:blipFill>
            <a:blip r:embed="rId2" cstate="print"/>
            <a:stretch>
              <a:fillRect/>
            </a:stretch>
          </p:blipFill>
          <p:spPr>
            <a:xfrm>
              <a:off x="786130" y="1929129"/>
              <a:ext cx="6184900" cy="4635500"/>
            </a:xfrm>
            <a:prstGeom prst="rect">
              <a:avLst/>
            </a:prstGeom>
          </p:spPr>
        </p:pic>
        <p:sp>
          <p:nvSpPr>
            <p:cNvPr id="12" name="object 7">
              <a:extLst>
                <a:ext uri="{FF2B5EF4-FFF2-40B4-BE49-F238E27FC236}">
                  <a16:creationId xmlns:a16="http://schemas.microsoft.com/office/drawing/2014/main" id="{86500BB8-6538-3981-C6B2-93FD21C5D8A0}"/>
                </a:ext>
              </a:extLst>
            </p:cNvPr>
            <p:cNvSpPr/>
            <p:nvPr/>
          </p:nvSpPr>
          <p:spPr>
            <a:xfrm>
              <a:off x="5243830" y="5815329"/>
              <a:ext cx="354330" cy="578485"/>
            </a:xfrm>
            <a:custGeom>
              <a:avLst/>
              <a:gdLst/>
              <a:ahLst/>
              <a:cxnLst/>
              <a:rect l="l" t="t" r="r" b="b"/>
              <a:pathLst>
                <a:path w="354329" h="578485">
                  <a:moveTo>
                    <a:pt x="50104" y="58786"/>
                  </a:moveTo>
                  <a:lnTo>
                    <a:pt x="28273" y="71885"/>
                  </a:lnTo>
                  <a:lnTo>
                    <a:pt x="331978" y="577976"/>
                  </a:lnTo>
                  <a:lnTo>
                    <a:pt x="353822" y="565023"/>
                  </a:lnTo>
                  <a:lnTo>
                    <a:pt x="50104" y="58786"/>
                  </a:lnTo>
                  <a:close/>
                </a:path>
                <a:path w="354329" h="578485">
                  <a:moveTo>
                    <a:pt x="0" y="0"/>
                  </a:moveTo>
                  <a:lnTo>
                    <a:pt x="6477" y="84962"/>
                  </a:lnTo>
                  <a:lnTo>
                    <a:pt x="28273" y="71885"/>
                  </a:lnTo>
                  <a:lnTo>
                    <a:pt x="21717" y="60959"/>
                  </a:lnTo>
                  <a:lnTo>
                    <a:pt x="43561" y="47878"/>
                  </a:lnTo>
                  <a:lnTo>
                    <a:pt x="68283" y="47878"/>
                  </a:lnTo>
                  <a:lnTo>
                    <a:pt x="71882" y="45719"/>
                  </a:lnTo>
                  <a:lnTo>
                    <a:pt x="0" y="0"/>
                  </a:lnTo>
                  <a:close/>
                </a:path>
                <a:path w="354329" h="578485">
                  <a:moveTo>
                    <a:pt x="43561" y="47878"/>
                  </a:moveTo>
                  <a:lnTo>
                    <a:pt x="21717" y="60959"/>
                  </a:lnTo>
                  <a:lnTo>
                    <a:pt x="28273" y="71885"/>
                  </a:lnTo>
                  <a:lnTo>
                    <a:pt x="50104" y="58786"/>
                  </a:lnTo>
                  <a:lnTo>
                    <a:pt x="43561" y="47878"/>
                  </a:lnTo>
                  <a:close/>
                </a:path>
                <a:path w="354329" h="578485">
                  <a:moveTo>
                    <a:pt x="68283" y="47878"/>
                  </a:moveTo>
                  <a:lnTo>
                    <a:pt x="43561" y="47878"/>
                  </a:lnTo>
                  <a:lnTo>
                    <a:pt x="50104" y="58786"/>
                  </a:lnTo>
                  <a:lnTo>
                    <a:pt x="68283" y="47878"/>
                  </a:lnTo>
                  <a:close/>
                </a:path>
              </a:pathLst>
            </a:custGeom>
            <a:solidFill>
              <a:srgbClr val="0000FF"/>
            </a:solidFill>
          </p:spPr>
          <p:txBody>
            <a:bodyPr wrap="square" lIns="0" tIns="0" rIns="0" bIns="0" rtlCol="0"/>
            <a:lstStyle/>
            <a:p>
              <a:endParaRPr/>
            </a:p>
          </p:txBody>
        </p:sp>
        <p:sp>
          <p:nvSpPr>
            <p:cNvPr id="13" name="object 8">
              <a:extLst>
                <a:ext uri="{FF2B5EF4-FFF2-40B4-BE49-F238E27FC236}">
                  <a16:creationId xmlns:a16="http://schemas.microsoft.com/office/drawing/2014/main" id="{664FFAD7-8D6A-5ABD-DCEA-04A85F8546A8}"/>
                </a:ext>
              </a:extLst>
            </p:cNvPr>
            <p:cNvSpPr/>
            <p:nvPr/>
          </p:nvSpPr>
          <p:spPr>
            <a:xfrm>
              <a:off x="3707277" y="3561600"/>
              <a:ext cx="636270" cy="621030"/>
            </a:xfrm>
            <a:custGeom>
              <a:avLst/>
              <a:gdLst/>
              <a:ahLst/>
              <a:cxnLst/>
              <a:rect l="l" t="t" r="r" b="b"/>
              <a:pathLst>
                <a:path w="636270" h="621029">
                  <a:moveTo>
                    <a:pt x="474832" y="144512"/>
                  </a:moveTo>
                  <a:lnTo>
                    <a:pt x="432152" y="107539"/>
                  </a:lnTo>
                  <a:lnTo>
                    <a:pt x="388103" y="75760"/>
                  </a:lnTo>
                  <a:lnTo>
                    <a:pt x="343355" y="49324"/>
                  </a:lnTo>
                  <a:lnTo>
                    <a:pt x="298580" y="28380"/>
                  </a:lnTo>
                  <a:lnTo>
                    <a:pt x="254448" y="13079"/>
                  </a:lnTo>
                  <a:lnTo>
                    <a:pt x="211631" y="3569"/>
                  </a:lnTo>
                  <a:lnTo>
                    <a:pt x="170799" y="0"/>
                  </a:lnTo>
                  <a:lnTo>
                    <a:pt x="132624" y="2521"/>
                  </a:lnTo>
                  <a:lnTo>
                    <a:pt x="66926" y="26431"/>
                  </a:lnTo>
                  <a:lnTo>
                    <a:pt x="20575" y="75463"/>
                  </a:lnTo>
                  <a:lnTo>
                    <a:pt x="388" y="142388"/>
                  </a:lnTo>
                  <a:lnTo>
                    <a:pt x="0" y="180645"/>
                  </a:lnTo>
                  <a:lnTo>
                    <a:pt x="5834" y="221214"/>
                  </a:lnTo>
                  <a:lnTo>
                    <a:pt x="17707" y="263435"/>
                  </a:lnTo>
                  <a:lnTo>
                    <a:pt x="35432" y="306643"/>
                  </a:lnTo>
                  <a:lnTo>
                    <a:pt x="58823" y="350177"/>
                  </a:lnTo>
                  <a:lnTo>
                    <a:pt x="87695" y="393374"/>
                  </a:lnTo>
                  <a:lnTo>
                    <a:pt x="121863" y="435572"/>
                  </a:lnTo>
                  <a:lnTo>
                    <a:pt x="161142" y="476109"/>
                  </a:lnTo>
                  <a:lnTo>
                    <a:pt x="203821" y="513082"/>
                  </a:lnTo>
                  <a:lnTo>
                    <a:pt x="247871" y="544862"/>
                  </a:lnTo>
                  <a:lnTo>
                    <a:pt x="292618" y="571298"/>
                  </a:lnTo>
                  <a:lnTo>
                    <a:pt x="337394" y="592241"/>
                  </a:lnTo>
                  <a:lnTo>
                    <a:pt x="381525" y="607543"/>
                  </a:lnTo>
                  <a:lnTo>
                    <a:pt x="424342" y="617053"/>
                  </a:lnTo>
                  <a:lnTo>
                    <a:pt x="465174" y="620622"/>
                  </a:lnTo>
                  <a:lnTo>
                    <a:pt x="503350" y="618101"/>
                  </a:lnTo>
                  <a:lnTo>
                    <a:pt x="569047" y="594191"/>
                  </a:lnTo>
                  <a:lnTo>
                    <a:pt x="615398" y="545159"/>
                  </a:lnTo>
                  <a:lnTo>
                    <a:pt x="635586" y="478234"/>
                  </a:lnTo>
                  <a:lnTo>
                    <a:pt x="635974" y="439977"/>
                  </a:lnTo>
                  <a:lnTo>
                    <a:pt x="630139" y="399407"/>
                  </a:lnTo>
                  <a:lnTo>
                    <a:pt x="618266" y="357187"/>
                  </a:lnTo>
                  <a:lnTo>
                    <a:pt x="600542" y="313979"/>
                  </a:lnTo>
                  <a:lnTo>
                    <a:pt x="577150" y="270445"/>
                  </a:lnTo>
                  <a:lnTo>
                    <a:pt x="548278" y="227248"/>
                  </a:lnTo>
                  <a:lnTo>
                    <a:pt x="514110" y="185049"/>
                  </a:lnTo>
                  <a:lnTo>
                    <a:pt x="474832" y="144512"/>
                  </a:lnTo>
                  <a:close/>
                </a:path>
              </a:pathLst>
            </a:custGeom>
            <a:ln w="9525">
              <a:solidFill>
                <a:srgbClr val="800000"/>
              </a:solidFill>
            </a:ln>
          </p:spPr>
          <p:txBody>
            <a:bodyPr wrap="square" lIns="0" tIns="0" rIns="0" bIns="0" rtlCol="0"/>
            <a:lstStyle/>
            <a:p>
              <a:endParaRPr/>
            </a:p>
          </p:txBody>
        </p:sp>
      </p:grpSp>
      <p:cxnSp>
        <p:nvCxnSpPr>
          <p:cNvPr id="16" name="Connecteur droit avec flèche 15">
            <a:extLst>
              <a:ext uri="{FF2B5EF4-FFF2-40B4-BE49-F238E27FC236}">
                <a16:creationId xmlns:a16="http://schemas.microsoft.com/office/drawing/2014/main" id="{E659DD90-7A14-53A5-FE22-35FE42EAC8A0}"/>
              </a:ext>
            </a:extLst>
          </p:cNvPr>
          <p:cNvCxnSpPr/>
          <p:nvPr/>
        </p:nvCxnSpPr>
        <p:spPr>
          <a:xfrm flipH="1">
            <a:off x="4432300" y="7258444"/>
            <a:ext cx="290444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F41B951-0EF2-C5D5-A202-4BC532EBE525}"/>
              </a:ext>
            </a:extLst>
          </p:cNvPr>
          <p:cNvSpPr/>
          <p:nvPr/>
        </p:nvSpPr>
        <p:spPr>
          <a:xfrm>
            <a:off x="2323210" y="3600322"/>
            <a:ext cx="661290" cy="3215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1F5EE399-0217-B5CB-C54E-E540680F1E23}"/>
              </a:ext>
            </a:extLst>
          </p:cNvPr>
          <p:cNvSpPr/>
          <p:nvPr/>
        </p:nvSpPr>
        <p:spPr>
          <a:xfrm>
            <a:off x="4051300" y="3759961"/>
            <a:ext cx="990600" cy="4954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708D64FE-DD74-C7A9-990A-E4CAA13750EB}"/>
              </a:ext>
            </a:extLst>
          </p:cNvPr>
          <p:cNvSpPr txBox="1"/>
          <p:nvPr/>
        </p:nvSpPr>
        <p:spPr>
          <a:xfrm>
            <a:off x="8089900" y="393700"/>
            <a:ext cx="1828800" cy="369332"/>
          </a:xfrm>
          <a:prstGeom prst="rect">
            <a:avLst/>
          </a:prstGeom>
          <a:solidFill>
            <a:schemeClr val="bg2"/>
          </a:solidFill>
        </p:spPr>
        <p:txBody>
          <a:bodyPr wrap="square" rtlCol="0">
            <a:spAutoFit/>
          </a:bodyPr>
          <a:lstStyle/>
          <a:p>
            <a:r>
              <a:rPr lang="fr-FR" dirty="0">
                <a:hlinkClick r:id="rId3" action="ppaction://hlinksldjump"/>
              </a:rPr>
              <a:t>Retour à l’index</a:t>
            </a:r>
            <a:endParaRPr lang="fr-F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45486" y="3440302"/>
            <a:ext cx="464820" cy="160020"/>
          </a:xfrm>
          <a:custGeom>
            <a:avLst/>
            <a:gdLst/>
            <a:ahLst/>
            <a:cxnLst/>
            <a:rect l="l" t="t" r="r" b="b"/>
            <a:pathLst>
              <a:path w="464819" h="160020">
                <a:moveTo>
                  <a:pt x="464819" y="0"/>
                </a:moveTo>
                <a:lnTo>
                  <a:pt x="0" y="0"/>
                </a:lnTo>
                <a:lnTo>
                  <a:pt x="0" y="160020"/>
                </a:lnTo>
                <a:lnTo>
                  <a:pt x="464819" y="160020"/>
                </a:lnTo>
                <a:lnTo>
                  <a:pt x="464819" y="0"/>
                </a:lnTo>
                <a:close/>
              </a:path>
            </a:pathLst>
          </a:custGeom>
          <a:solidFill>
            <a:srgbClr val="FFFF00"/>
          </a:solidFill>
        </p:spPr>
        <p:txBody>
          <a:bodyPr wrap="square" lIns="0" tIns="0" rIns="0" bIns="0" rtlCol="0"/>
          <a:lstStyle/>
          <a:p>
            <a:endParaRPr/>
          </a:p>
        </p:txBody>
      </p:sp>
      <p:sp>
        <p:nvSpPr>
          <p:cNvPr id="3" name="object 3"/>
          <p:cNvSpPr/>
          <p:nvPr/>
        </p:nvSpPr>
        <p:spPr>
          <a:xfrm>
            <a:off x="4225416" y="3761866"/>
            <a:ext cx="582295" cy="160020"/>
          </a:xfrm>
          <a:custGeom>
            <a:avLst/>
            <a:gdLst/>
            <a:ahLst/>
            <a:cxnLst/>
            <a:rect l="l" t="t" r="r" b="b"/>
            <a:pathLst>
              <a:path w="582295" h="160020">
                <a:moveTo>
                  <a:pt x="582167" y="0"/>
                </a:moveTo>
                <a:lnTo>
                  <a:pt x="0" y="0"/>
                </a:lnTo>
                <a:lnTo>
                  <a:pt x="0" y="160020"/>
                </a:lnTo>
                <a:lnTo>
                  <a:pt x="582167" y="160020"/>
                </a:lnTo>
                <a:lnTo>
                  <a:pt x="582167" y="0"/>
                </a:lnTo>
                <a:close/>
              </a:path>
            </a:pathLst>
          </a:custGeom>
          <a:solidFill>
            <a:srgbClr val="FFFF00"/>
          </a:solidFill>
        </p:spPr>
        <p:txBody>
          <a:bodyPr wrap="square" lIns="0" tIns="0" rIns="0" bIns="0" rtlCol="0"/>
          <a:lstStyle/>
          <a:p>
            <a:endParaRPr/>
          </a:p>
        </p:txBody>
      </p:sp>
      <p:graphicFrame>
        <p:nvGraphicFramePr>
          <p:cNvPr id="4" name="object 4"/>
          <p:cNvGraphicFramePr>
            <a:graphicFrameLocks noGrp="1"/>
          </p:cNvGraphicFramePr>
          <p:nvPr>
            <p:extLst>
              <p:ext uri="{D42A27DB-BD31-4B8C-83A1-F6EECF244321}">
                <p14:modId xmlns:p14="http://schemas.microsoft.com/office/powerpoint/2010/main" val="1797045807"/>
              </p:ext>
            </p:extLst>
          </p:nvPr>
        </p:nvGraphicFramePr>
        <p:xfrm>
          <a:off x="829360" y="1060957"/>
          <a:ext cx="7793941" cy="7951470"/>
        </p:xfrm>
        <a:graphic>
          <a:graphicData uri="http://schemas.openxmlformats.org/drawingml/2006/table">
            <a:tbl>
              <a:tblPr firstRow="1" bandRow="1">
                <a:tableStyleId>{2D5ABB26-0587-4C30-8999-92F81FD0307C}</a:tableStyleId>
              </a:tblPr>
              <a:tblGrid>
                <a:gridCol w="1769100">
                  <a:extLst>
                    <a:ext uri="{9D8B030D-6E8A-4147-A177-3AD203B41FA5}">
                      <a16:colId xmlns:a16="http://schemas.microsoft.com/office/drawing/2014/main" val="20000"/>
                    </a:ext>
                  </a:extLst>
                </a:gridCol>
                <a:gridCol w="886227">
                  <a:extLst>
                    <a:ext uri="{9D8B030D-6E8A-4147-A177-3AD203B41FA5}">
                      <a16:colId xmlns:a16="http://schemas.microsoft.com/office/drawing/2014/main" val="20001"/>
                    </a:ext>
                  </a:extLst>
                </a:gridCol>
                <a:gridCol w="1061628">
                  <a:extLst>
                    <a:ext uri="{9D8B030D-6E8A-4147-A177-3AD203B41FA5}">
                      <a16:colId xmlns:a16="http://schemas.microsoft.com/office/drawing/2014/main" val="20002"/>
                    </a:ext>
                  </a:extLst>
                </a:gridCol>
                <a:gridCol w="767056">
                  <a:extLst>
                    <a:ext uri="{9D8B030D-6E8A-4147-A177-3AD203B41FA5}">
                      <a16:colId xmlns:a16="http://schemas.microsoft.com/office/drawing/2014/main" val="20003"/>
                    </a:ext>
                  </a:extLst>
                </a:gridCol>
                <a:gridCol w="1347806">
                  <a:extLst>
                    <a:ext uri="{9D8B030D-6E8A-4147-A177-3AD203B41FA5}">
                      <a16:colId xmlns:a16="http://schemas.microsoft.com/office/drawing/2014/main" val="20004"/>
                    </a:ext>
                  </a:extLst>
                </a:gridCol>
                <a:gridCol w="1962124">
                  <a:extLst>
                    <a:ext uri="{9D8B030D-6E8A-4147-A177-3AD203B41FA5}">
                      <a16:colId xmlns:a16="http://schemas.microsoft.com/office/drawing/2014/main" val="20005"/>
                    </a:ext>
                  </a:extLst>
                </a:gridCol>
              </a:tblGrid>
              <a:tr h="1891030">
                <a:tc gridSpan="6">
                  <a:txBody>
                    <a:bodyPr/>
                    <a:lstStyle/>
                    <a:p>
                      <a:pPr>
                        <a:lnSpc>
                          <a:spcPct val="100000"/>
                        </a:lnSpc>
                        <a:spcBef>
                          <a:spcPts val="55"/>
                        </a:spcBef>
                      </a:pPr>
                      <a:endParaRPr sz="1400" dirty="0">
                        <a:latin typeface="Times New Roman"/>
                        <a:cs typeface="Times New Roman"/>
                      </a:endParaRPr>
                    </a:p>
                    <a:p>
                      <a:pPr marL="1934210" marR="1928495" indent="187325" algn="ctr">
                        <a:lnSpc>
                          <a:spcPts val="1260"/>
                        </a:lnSpc>
                      </a:pPr>
                      <a:r>
                        <a:rPr sz="1400" b="1" dirty="0">
                          <a:latin typeface="Arial"/>
                          <a:cs typeface="Arial"/>
                        </a:rPr>
                        <a:t>Bilan</a:t>
                      </a:r>
                      <a:r>
                        <a:rPr sz="1400" b="1" spc="-20" dirty="0">
                          <a:latin typeface="Arial"/>
                          <a:cs typeface="Arial"/>
                        </a:rPr>
                        <a:t> </a:t>
                      </a:r>
                      <a:r>
                        <a:rPr sz="1400" b="1" dirty="0">
                          <a:latin typeface="Arial"/>
                          <a:cs typeface="Arial"/>
                        </a:rPr>
                        <a:t>des</a:t>
                      </a:r>
                      <a:r>
                        <a:rPr sz="1400" b="1" spc="-25" dirty="0">
                          <a:latin typeface="Arial"/>
                          <a:cs typeface="Arial"/>
                        </a:rPr>
                        <a:t> </a:t>
                      </a:r>
                      <a:r>
                        <a:rPr sz="1400" b="1" dirty="0">
                          <a:latin typeface="Arial"/>
                          <a:cs typeface="Arial"/>
                        </a:rPr>
                        <a:t>dépenses</a:t>
                      </a:r>
                      <a:r>
                        <a:rPr sz="1400" b="1" spc="-20" dirty="0">
                          <a:latin typeface="Arial"/>
                          <a:cs typeface="Arial"/>
                        </a:rPr>
                        <a:t> pour </a:t>
                      </a:r>
                      <a:r>
                        <a:rPr sz="1400" b="1" dirty="0" err="1">
                          <a:latin typeface="Arial"/>
                          <a:cs typeface="Arial"/>
                        </a:rPr>
                        <a:t>Bassin</a:t>
                      </a:r>
                      <a:r>
                        <a:rPr sz="1400" b="1" spc="-10" dirty="0">
                          <a:latin typeface="Arial"/>
                          <a:cs typeface="Arial"/>
                        </a:rPr>
                        <a:t> </a:t>
                      </a:r>
                      <a:r>
                        <a:rPr sz="1400" b="1" dirty="0">
                          <a:latin typeface="Arial"/>
                          <a:cs typeface="Arial"/>
                        </a:rPr>
                        <a:t>B1</a:t>
                      </a:r>
                      <a:r>
                        <a:rPr lang="fr-FR" sz="1400" b="1" dirty="0">
                          <a:latin typeface="Arial"/>
                          <a:cs typeface="Arial"/>
                        </a:rPr>
                        <a:t> </a:t>
                      </a:r>
                      <a:r>
                        <a:rPr lang="fr-FR" sz="1400" b="1" spc="-10" dirty="0" err="1">
                          <a:latin typeface="Arial"/>
                          <a:cs typeface="Arial"/>
                        </a:rPr>
                        <a:t>Maurepos</a:t>
                      </a:r>
                      <a:endParaRPr sz="1400" dirty="0">
                        <a:latin typeface="Arial"/>
                        <a:cs typeface="Arial"/>
                      </a:endParaRPr>
                    </a:p>
                    <a:p>
                      <a:pPr marR="62230" algn="r">
                        <a:lnSpc>
                          <a:spcPts val="1090"/>
                        </a:lnSpc>
                      </a:pPr>
                      <a:r>
                        <a:rPr sz="1000" dirty="0">
                          <a:latin typeface="Arial"/>
                          <a:cs typeface="Arial"/>
                        </a:rPr>
                        <a:t>Ingénieur</a:t>
                      </a:r>
                      <a:r>
                        <a:rPr sz="1000" spc="-55" dirty="0">
                          <a:latin typeface="Arial"/>
                          <a:cs typeface="Arial"/>
                        </a:rPr>
                        <a:t> </a:t>
                      </a:r>
                      <a:r>
                        <a:rPr sz="1000" dirty="0">
                          <a:latin typeface="Arial"/>
                          <a:cs typeface="Arial"/>
                        </a:rPr>
                        <a:t>Saintil</a:t>
                      </a:r>
                      <a:r>
                        <a:rPr sz="1000" spc="-55" dirty="0">
                          <a:latin typeface="Arial"/>
                          <a:cs typeface="Arial"/>
                        </a:rPr>
                        <a:t> </a:t>
                      </a:r>
                      <a:r>
                        <a:rPr sz="1000" spc="-10" dirty="0">
                          <a:latin typeface="Arial"/>
                          <a:cs typeface="Arial"/>
                        </a:rPr>
                        <a:t>CLOSSY</a:t>
                      </a:r>
                      <a:endParaRPr sz="1000" dirty="0">
                        <a:latin typeface="Arial"/>
                        <a:cs typeface="Arial"/>
                      </a:endParaRPr>
                    </a:p>
                    <a:p>
                      <a:pPr marR="62865" algn="r">
                        <a:lnSpc>
                          <a:spcPts val="1175"/>
                        </a:lnSpc>
                      </a:pPr>
                      <a:r>
                        <a:rPr sz="1000" i="1" spc="-10" dirty="0">
                          <a:latin typeface="Arial"/>
                          <a:cs typeface="Arial"/>
                        </a:rPr>
                        <a:t>Propriétaire</a:t>
                      </a:r>
                      <a:r>
                        <a:rPr sz="1000" i="1" dirty="0">
                          <a:latin typeface="Arial"/>
                          <a:cs typeface="Arial"/>
                        </a:rPr>
                        <a:t> :</a:t>
                      </a:r>
                      <a:r>
                        <a:rPr sz="1000" i="1" spc="-5" dirty="0">
                          <a:latin typeface="Arial"/>
                          <a:cs typeface="Arial"/>
                        </a:rPr>
                        <a:t> </a:t>
                      </a:r>
                      <a:r>
                        <a:rPr sz="1000" i="1" dirty="0">
                          <a:latin typeface="Arial"/>
                          <a:cs typeface="Arial"/>
                        </a:rPr>
                        <a:t>Fèthomme</a:t>
                      </a:r>
                      <a:r>
                        <a:rPr sz="1000" i="1" spc="-5" dirty="0">
                          <a:latin typeface="Arial"/>
                          <a:cs typeface="Arial"/>
                        </a:rPr>
                        <a:t> </a:t>
                      </a:r>
                      <a:r>
                        <a:rPr sz="1000" i="1" spc="-10" dirty="0">
                          <a:latin typeface="Arial"/>
                          <a:cs typeface="Arial"/>
                        </a:rPr>
                        <a:t>OXILIEN</a:t>
                      </a:r>
                      <a:endParaRPr sz="1000" dirty="0">
                        <a:latin typeface="Arial"/>
                        <a:cs typeface="Arial"/>
                      </a:endParaRPr>
                    </a:p>
                    <a:p>
                      <a:pPr>
                        <a:lnSpc>
                          <a:spcPct val="100000"/>
                        </a:lnSpc>
                      </a:pPr>
                      <a:endParaRPr sz="1000" dirty="0">
                        <a:latin typeface="Times New Roman"/>
                        <a:cs typeface="Times New Roman"/>
                      </a:endParaRPr>
                    </a:p>
                    <a:p>
                      <a:pPr marL="67945" marR="3122930" algn="just">
                        <a:lnSpc>
                          <a:spcPct val="95900"/>
                        </a:lnSpc>
                        <a:spcBef>
                          <a:spcPts val="5"/>
                        </a:spcBef>
                      </a:pPr>
                      <a:r>
                        <a:rPr sz="1100" dirty="0">
                          <a:latin typeface="Arial"/>
                          <a:cs typeface="Arial"/>
                        </a:rPr>
                        <a:t>Date</a:t>
                      </a:r>
                      <a:r>
                        <a:rPr sz="1100" spc="-15" dirty="0">
                          <a:latin typeface="Arial"/>
                          <a:cs typeface="Arial"/>
                        </a:rPr>
                        <a:t> </a:t>
                      </a:r>
                      <a:r>
                        <a:rPr sz="1100" dirty="0">
                          <a:latin typeface="Arial"/>
                          <a:cs typeface="Arial"/>
                        </a:rPr>
                        <a:t>début</a:t>
                      </a:r>
                      <a:r>
                        <a:rPr sz="1100" spc="-25"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chantier</a:t>
                      </a:r>
                      <a:r>
                        <a:rPr sz="1100" spc="-20" dirty="0">
                          <a:latin typeface="Arial"/>
                          <a:cs typeface="Arial"/>
                        </a:rPr>
                        <a:t> </a:t>
                      </a:r>
                      <a:r>
                        <a:rPr sz="1100" dirty="0">
                          <a:latin typeface="Arial"/>
                          <a:cs typeface="Arial"/>
                        </a:rPr>
                        <a:t>:</a:t>
                      </a:r>
                      <a:r>
                        <a:rPr sz="1100" spc="-30" dirty="0">
                          <a:latin typeface="Arial"/>
                          <a:cs typeface="Arial"/>
                        </a:rPr>
                        <a:t> </a:t>
                      </a:r>
                      <a:r>
                        <a:rPr sz="1100" dirty="0">
                          <a:latin typeface="Arial"/>
                          <a:cs typeface="Arial"/>
                        </a:rPr>
                        <a:t>21</a:t>
                      </a:r>
                      <a:r>
                        <a:rPr sz="1100" spc="-20" dirty="0">
                          <a:latin typeface="Arial"/>
                          <a:cs typeface="Arial"/>
                        </a:rPr>
                        <a:t> </a:t>
                      </a:r>
                      <a:r>
                        <a:rPr sz="1100" dirty="0">
                          <a:latin typeface="Arial"/>
                          <a:cs typeface="Arial"/>
                        </a:rPr>
                        <a:t>novembre</a:t>
                      </a:r>
                      <a:r>
                        <a:rPr sz="1100" spc="-15" dirty="0">
                          <a:latin typeface="Arial"/>
                          <a:cs typeface="Arial"/>
                        </a:rPr>
                        <a:t> </a:t>
                      </a:r>
                      <a:r>
                        <a:rPr sz="1100" spc="-20" dirty="0">
                          <a:latin typeface="Arial"/>
                          <a:cs typeface="Arial"/>
                        </a:rPr>
                        <a:t>2012 </a:t>
                      </a:r>
                      <a:r>
                        <a:rPr sz="1100" dirty="0">
                          <a:latin typeface="Arial"/>
                          <a:cs typeface="Arial"/>
                        </a:rPr>
                        <a:t>Date</a:t>
                      </a:r>
                      <a:r>
                        <a:rPr sz="1100" spc="-15"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fin</a:t>
                      </a:r>
                      <a:r>
                        <a:rPr sz="1100" spc="-20" dirty="0">
                          <a:latin typeface="Arial"/>
                          <a:cs typeface="Arial"/>
                        </a:rPr>
                        <a:t> </a:t>
                      </a:r>
                      <a:r>
                        <a:rPr sz="1100" dirty="0">
                          <a:latin typeface="Arial"/>
                          <a:cs typeface="Arial"/>
                        </a:rPr>
                        <a:t>de</a:t>
                      </a:r>
                      <a:r>
                        <a:rPr sz="1100" spc="-25" dirty="0">
                          <a:latin typeface="Arial"/>
                          <a:cs typeface="Arial"/>
                        </a:rPr>
                        <a:t> </a:t>
                      </a:r>
                      <a:r>
                        <a:rPr sz="1100" dirty="0">
                          <a:latin typeface="Arial"/>
                          <a:cs typeface="Arial"/>
                        </a:rPr>
                        <a:t>chantier</a:t>
                      </a:r>
                      <a:r>
                        <a:rPr sz="1100" spc="-15" dirty="0">
                          <a:latin typeface="Arial"/>
                          <a:cs typeface="Arial"/>
                        </a:rPr>
                        <a:t> </a:t>
                      </a:r>
                      <a:r>
                        <a:rPr sz="1100" dirty="0">
                          <a:latin typeface="Arial"/>
                          <a:cs typeface="Arial"/>
                        </a:rPr>
                        <a:t>:</a:t>
                      </a:r>
                      <a:r>
                        <a:rPr sz="1100" spc="-25" dirty="0">
                          <a:latin typeface="Arial"/>
                          <a:cs typeface="Arial"/>
                        </a:rPr>
                        <a:t> </a:t>
                      </a:r>
                      <a:r>
                        <a:rPr sz="1100" dirty="0">
                          <a:latin typeface="Arial"/>
                          <a:cs typeface="Arial"/>
                        </a:rPr>
                        <a:t>13</a:t>
                      </a:r>
                      <a:r>
                        <a:rPr sz="1100" spc="-15" dirty="0">
                          <a:latin typeface="Arial"/>
                          <a:cs typeface="Arial"/>
                        </a:rPr>
                        <a:t> </a:t>
                      </a:r>
                      <a:r>
                        <a:rPr sz="1100" dirty="0">
                          <a:latin typeface="Arial"/>
                          <a:cs typeface="Arial"/>
                        </a:rPr>
                        <a:t>décembre</a:t>
                      </a:r>
                      <a:r>
                        <a:rPr sz="1100" spc="-15" dirty="0">
                          <a:latin typeface="Arial"/>
                          <a:cs typeface="Arial"/>
                        </a:rPr>
                        <a:t> </a:t>
                      </a:r>
                      <a:r>
                        <a:rPr sz="1100" spc="-20" dirty="0">
                          <a:latin typeface="Arial"/>
                          <a:cs typeface="Arial"/>
                        </a:rPr>
                        <a:t>2012 </a:t>
                      </a:r>
                      <a:r>
                        <a:rPr sz="1100" dirty="0">
                          <a:latin typeface="Arial"/>
                          <a:cs typeface="Arial"/>
                        </a:rPr>
                        <a:t>Coordonnées</a:t>
                      </a:r>
                      <a:r>
                        <a:rPr sz="1100" spc="-40" dirty="0">
                          <a:latin typeface="Arial"/>
                          <a:cs typeface="Arial"/>
                        </a:rPr>
                        <a:t> </a:t>
                      </a:r>
                      <a:r>
                        <a:rPr sz="1100" dirty="0">
                          <a:latin typeface="Arial"/>
                          <a:cs typeface="Arial"/>
                        </a:rPr>
                        <a:t>GPS</a:t>
                      </a:r>
                      <a:r>
                        <a:rPr sz="1100" spc="-35" dirty="0">
                          <a:latin typeface="Arial"/>
                          <a:cs typeface="Arial"/>
                        </a:rPr>
                        <a:t> </a:t>
                      </a:r>
                      <a:r>
                        <a:rPr sz="1100" spc="-50" dirty="0">
                          <a:latin typeface="Arial"/>
                          <a:cs typeface="Arial"/>
                        </a:rPr>
                        <a:t>:</a:t>
                      </a:r>
                      <a:endParaRPr sz="1100" dirty="0">
                        <a:latin typeface="Arial"/>
                        <a:cs typeface="Arial"/>
                      </a:endParaRPr>
                    </a:p>
                    <a:p>
                      <a:pPr marL="67945">
                        <a:lnSpc>
                          <a:spcPts val="1235"/>
                        </a:lnSpc>
                      </a:pPr>
                      <a:r>
                        <a:rPr sz="1100" dirty="0">
                          <a:latin typeface="Arial"/>
                          <a:cs typeface="Arial"/>
                        </a:rPr>
                        <a:t>N</a:t>
                      </a:r>
                      <a:r>
                        <a:rPr sz="1100" spc="-5" dirty="0">
                          <a:latin typeface="Arial"/>
                          <a:cs typeface="Arial"/>
                        </a:rPr>
                        <a:t> </a:t>
                      </a:r>
                      <a:r>
                        <a:rPr sz="1100" dirty="0">
                          <a:latin typeface="Arial"/>
                          <a:cs typeface="Arial"/>
                        </a:rPr>
                        <a:t>18° </a:t>
                      </a:r>
                      <a:r>
                        <a:rPr sz="1100" spc="-10" dirty="0">
                          <a:latin typeface="Arial"/>
                          <a:cs typeface="Arial"/>
                        </a:rPr>
                        <a:t>24,886</a:t>
                      </a:r>
                      <a:endParaRPr sz="1100" dirty="0">
                        <a:latin typeface="Arial"/>
                        <a:cs typeface="Arial"/>
                      </a:endParaRPr>
                    </a:p>
                    <a:p>
                      <a:pPr marL="67945">
                        <a:lnSpc>
                          <a:spcPts val="1265"/>
                        </a:lnSpc>
                      </a:pPr>
                      <a:r>
                        <a:rPr sz="1100" dirty="0">
                          <a:latin typeface="Arial"/>
                          <a:cs typeface="Arial"/>
                        </a:rPr>
                        <a:t>W</a:t>
                      </a:r>
                      <a:r>
                        <a:rPr sz="1100" spc="-5" dirty="0">
                          <a:latin typeface="Arial"/>
                          <a:cs typeface="Arial"/>
                        </a:rPr>
                        <a:t> </a:t>
                      </a:r>
                      <a:r>
                        <a:rPr sz="1100" dirty="0">
                          <a:latin typeface="Arial"/>
                          <a:cs typeface="Arial"/>
                        </a:rPr>
                        <a:t>73°</a:t>
                      </a:r>
                      <a:r>
                        <a:rPr sz="1100" spc="-10" dirty="0">
                          <a:latin typeface="Arial"/>
                          <a:cs typeface="Arial"/>
                        </a:rPr>
                        <a:t> </a:t>
                      </a:r>
                      <a:r>
                        <a:rPr sz="1100" dirty="0">
                          <a:latin typeface="Arial"/>
                          <a:cs typeface="Arial"/>
                        </a:rPr>
                        <a:t>13,</a:t>
                      </a:r>
                      <a:r>
                        <a:rPr sz="1100" spc="-10" dirty="0">
                          <a:latin typeface="Arial"/>
                          <a:cs typeface="Arial"/>
                        </a:rPr>
                        <a:t> </a:t>
                      </a:r>
                      <a:r>
                        <a:rPr sz="1100" spc="-25" dirty="0">
                          <a:latin typeface="Arial"/>
                          <a:cs typeface="Arial"/>
                        </a:rPr>
                        <a:t>951</a:t>
                      </a:r>
                      <a:endParaRPr sz="1100" dirty="0">
                        <a:latin typeface="Arial"/>
                        <a:cs typeface="Arial"/>
                      </a:endParaRPr>
                    </a:p>
                    <a:p>
                      <a:pPr marL="67945">
                        <a:lnSpc>
                          <a:spcPts val="1235"/>
                        </a:lnSpc>
                      </a:pPr>
                      <a:r>
                        <a:rPr sz="1100" dirty="0">
                          <a:latin typeface="Arial"/>
                          <a:cs typeface="Arial"/>
                        </a:rPr>
                        <a:t>Altitude</a:t>
                      </a:r>
                      <a:r>
                        <a:rPr sz="1100" spc="-15" dirty="0">
                          <a:latin typeface="Arial"/>
                          <a:cs typeface="Arial"/>
                        </a:rPr>
                        <a:t> </a:t>
                      </a:r>
                      <a:r>
                        <a:rPr sz="1100" dirty="0">
                          <a:latin typeface="Arial"/>
                          <a:cs typeface="Arial"/>
                        </a:rPr>
                        <a:t>:</a:t>
                      </a:r>
                      <a:r>
                        <a:rPr sz="1100" spc="-20" dirty="0">
                          <a:latin typeface="Arial"/>
                          <a:cs typeface="Arial"/>
                        </a:rPr>
                        <a:t> </a:t>
                      </a:r>
                      <a:r>
                        <a:rPr sz="1100" dirty="0">
                          <a:latin typeface="Arial"/>
                          <a:cs typeface="Arial"/>
                        </a:rPr>
                        <a:t>942</a:t>
                      </a:r>
                      <a:r>
                        <a:rPr sz="1100" spc="-20" dirty="0">
                          <a:latin typeface="Arial"/>
                          <a:cs typeface="Arial"/>
                        </a:rPr>
                        <a:t> </a:t>
                      </a:r>
                      <a:r>
                        <a:rPr sz="1100" spc="-50" dirty="0">
                          <a:latin typeface="Arial"/>
                          <a:cs typeface="Arial"/>
                        </a:rPr>
                        <a:t>m</a:t>
                      </a:r>
                      <a:endParaRPr sz="1100" dirty="0">
                        <a:latin typeface="Arial"/>
                        <a:cs typeface="Arial"/>
                      </a:endParaRPr>
                    </a:p>
                  </a:txBody>
                  <a:tcPr marL="0" marR="0" marT="698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450975">
                <a:tc gridSpan="3">
                  <a:txBody>
                    <a:bodyPr/>
                    <a:lstStyle/>
                    <a:p>
                      <a:pPr marL="67945" marR="455295">
                        <a:lnSpc>
                          <a:spcPct val="191800"/>
                        </a:lnSpc>
                        <a:spcBef>
                          <a:spcPts val="5"/>
                        </a:spcBef>
                      </a:pPr>
                      <a:r>
                        <a:rPr sz="1100" u="sng" dirty="0">
                          <a:uFill>
                            <a:solidFill>
                              <a:srgbClr val="000000"/>
                            </a:solidFill>
                          </a:uFill>
                          <a:latin typeface="Arial"/>
                          <a:cs typeface="Arial"/>
                        </a:rPr>
                        <a:t>Seuil</a:t>
                      </a:r>
                      <a:r>
                        <a:rPr sz="1100" u="sng" spc="-15" dirty="0">
                          <a:uFill>
                            <a:solidFill>
                              <a:srgbClr val="000000"/>
                            </a:solidFill>
                          </a:uFill>
                          <a:latin typeface="Arial"/>
                          <a:cs typeface="Arial"/>
                        </a:rPr>
                        <a:t> </a:t>
                      </a:r>
                      <a:r>
                        <a:rPr sz="1100" u="sng" dirty="0">
                          <a:uFill>
                            <a:solidFill>
                              <a:srgbClr val="000000"/>
                            </a:solidFill>
                          </a:uFill>
                          <a:latin typeface="Arial"/>
                          <a:cs typeface="Arial"/>
                        </a:rPr>
                        <a:t>en</a:t>
                      </a:r>
                      <a:r>
                        <a:rPr sz="1100" u="sng" spc="-15" dirty="0">
                          <a:uFill>
                            <a:solidFill>
                              <a:srgbClr val="000000"/>
                            </a:solidFill>
                          </a:uFill>
                          <a:latin typeface="Arial"/>
                          <a:cs typeface="Arial"/>
                        </a:rPr>
                        <a:t> </a:t>
                      </a:r>
                      <a:r>
                        <a:rPr sz="1100" u="sng" dirty="0">
                          <a:uFill>
                            <a:solidFill>
                              <a:srgbClr val="000000"/>
                            </a:solidFill>
                          </a:uFill>
                          <a:latin typeface="Arial"/>
                          <a:cs typeface="Arial"/>
                        </a:rPr>
                        <a:t>pierres</a:t>
                      </a:r>
                      <a:r>
                        <a:rPr sz="1100" u="sng" spc="-20" dirty="0">
                          <a:uFill>
                            <a:solidFill>
                              <a:srgbClr val="000000"/>
                            </a:solidFill>
                          </a:uFill>
                          <a:latin typeface="Arial"/>
                          <a:cs typeface="Arial"/>
                        </a:rPr>
                        <a:t> </a:t>
                      </a:r>
                      <a:r>
                        <a:rPr sz="1100" u="sng" dirty="0">
                          <a:uFill>
                            <a:solidFill>
                              <a:srgbClr val="000000"/>
                            </a:solidFill>
                          </a:uFill>
                          <a:latin typeface="Arial"/>
                          <a:cs typeface="Arial"/>
                        </a:rPr>
                        <a:t>sèches</a:t>
                      </a:r>
                      <a:r>
                        <a:rPr sz="1100" u="sng" spc="-35" dirty="0">
                          <a:uFill>
                            <a:solidFill>
                              <a:srgbClr val="000000"/>
                            </a:solidFill>
                          </a:uFill>
                          <a:latin typeface="Arial"/>
                          <a:cs typeface="Arial"/>
                        </a:rPr>
                        <a:t> </a:t>
                      </a:r>
                      <a:r>
                        <a:rPr sz="1100" u="sng" dirty="0">
                          <a:uFill>
                            <a:solidFill>
                              <a:srgbClr val="000000"/>
                            </a:solidFill>
                          </a:uFill>
                          <a:latin typeface="Arial"/>
                          <a:cs typeface="Arial"/>
                        </a:rPr>
                        <a:t>en</a:t>
                      </a:r>
                      <a:r>
                        <a:rPr sz="1100" u="sng" spc="-10" dirty="0">
                          <a:uFill>
                            <a:solidFill>
                              <a:srgbClr val="000000"/>
                            </a:solidFill>
                          </a:uFill>
                          <a:latin typeface="Arial"/>
                          <a:cs typeface="Arial"/>
                        </a:rPr>
                        <a:t> </a:t>
                      </a:r>
                      <a:r>
                        <a:rPr sz="1100" u="sng" spc="-20" dirty="0" err="1">
                          <a:uFill>
                            <a:solidFill>
                              <a:srgbClr val="000000"/>
                            </a:solidFill>
                          </a:uFill>
                          <a:latin typeface="Arial"/>
                          <a:cs typeface="Arial"/>
                        </a:rPr>
                        <a:t>amont</a:t>
                      </a:r>
                      <a:r>
                        <a:rPr sz="1100" spc="-20" dirty="0">
                          <a:latin typeface="Arial"/>
                          <a:cs typeface="Arial"/>
                        </a:rPr>
                        <a:t> </a:t>
                      </a:r>
                      <a:endParaRPr lang="fr-FR" sz="1100" spc="-20" dirty="0">
                        <a:latin typeface="Arial"/>
                        <a:cs typeface="Arial"/>
                      </a:endParaRPr>
                    </a:p>
                    <a:p>
                      <a:pPr marL="67945" marR="455295">
                        <a:lnSpc>
                          <a:spcPct val="191800"/>
                        </a:lnSpc>
                        <a:spcBef>
                          <a:spcPts val="5"/>
                        </a:spcBef>
                      </a:pPr>
                      <a:r>
                        <a:rPr lang="fr-FR" sz="1100" u="sng" dirty="0">
                          <a:uFill>
                            <a:solidFill>
                              <a:srgbClr val="000000"/>
                            </a:solidFill>
                          </a:uFill>
                          <a:latin typeface="Arial"/>
                          <a:cs typeface="Arial"/>
                        </a:rPr>
                        <a:t>G</a:t>
                      </a:r>
                      <a:r>
                        <a:rPr sz="1100" u="sng" dirty="0" err="1">
                          <a:uFill>
                            <a:solidFill>
                              <a:srgbClr val="000000"/>
                            </a:solidFill>
                          </a:uFill>
                          <a:latin typeface="Arial"/>
                          <a:cs typeface="Arial"/>
                        </a:rPr>
                        <a:t>lacis</a:t>
                      </a:r>
                      <a:r>
                        <a:rPr sz="1100" u="sng" spc="-5" dirty="0">
                          <a:uFill>
                            <a:solidFill>
                              <a:srgbClr val="000000"/>
                            </a:solidFill>
                          </a:uFill>
                          <a:latin typeface="Arial"/>
                          <a:cs typeface="Arial"/>
                        </a:rPr>
                        <a:t> </a:t>
                      </a:r>
                      <a:r>
                        <a:rPr sz="1100" u="sng" dirty="0">
                          <a:uFill>
                            <a:solidFill>
                              <a:srgbClr val="000000"/>
                            </a:solidFill>
                          </a:uFill>
                          <a:latin typeface="Arial"/>
                          <a:cs typeface="Arial"/>
                        </a:rPr>
                        <a:t>amont</a:t>
                      </a:r>
                      <a:r>
                        <a:rPr sz="1100" u="sng" spc="-10" dirty="0">
                          <a:uFill>
                            <a:solidFill>
                              <a:srgbClr val="000000"/>
                            </a:solidFill>
                          </a:uFill>
                          <a:latin typeface="Arial"/>
                          <a:cs typeface="Arial"/>
                        </a:rPr>
                        <a:t> </a:t>
                      </a:r>
                      <a:r>
                        <a:rPr sz="1100" dirty="0">
                          <a:latin typeface="Arial"/>
                          <a:cs typeface="Arial"/>
                        </a:rPr>
                        <a:t>:</a:t>
                      </a:r>
                      <a:r>
                        <a:rPr sz="1100" spc="-15" dirty="0">
                          <a:latin typeface="Arial"/>
                          <a:cs typeface="Arial"/>
                        </a:rPr>
                        <a:t> </a:t>
                      </a:r>
                      <a:r>
                        <a:rPr sz="1100" dirty="0">
                          <a:latin typeface="Arial"/>
                          <a:cs typeface="Arial"/>
                        </a:rPr>
                        <a:t>36</a:t>
                      </a:r>
                      <a:r>
                        <a:rPr sz="1100" spc="-10" dirty="0">
                          <a:latin typeface="Arial"/>
                          <a:cs typeface="Arial"/>
                        </a:rPr>
                        <a:t> </a:t>
                      </a:r>
                      <a:r>
                        <a:rPr sz="1100" dirty="0">
                          <a:latin typeface="Arial"/>
                          <a:cs typeface="Arial"/>
                        </a:rPr>
                        <a:t>m2</a:t>
                      </a:r>
                      <a:r>
                        <a:rPr sz="1100" spc="-20"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2</a:t>
                      </a:r>
                      <a:r>
                        <a:rPr sz="1100" spc="-20" dirty="0">
                          <a:latin typeface="Arial"/>
                          <a:cs typeface="Arial"/>
                        </a:rPr>
                        <a:t> </a:t>
                      </a:r>
                      <a:r>
                        <a:rPr sz="1100" spc="-25" dirty="0">
                          <a:latin typeface="Arial"/>
                          <a:cs typeface="Arial"/>
                        </a:rPr>
                        <a:t>m2</a:t>
                      </a:r>
                      <a:endParaRPr sz="1100" dirty="0">
                        <a:latin typeface="Arial"/>
                        <a:cs typeface="Arial"/>
                      </a:endParaRPr>
                    </a:p>
                    <a:p>
                      <a:pPr>
                        <a:lnSpc>
                          <a:spcPct val="100000"/>
                        </a:lnSpc>
                        <a:spcBef>
                          <a:spcPts val="5"/>
                        </a:spcBef>
                      </a:pPr>
                      <a:endParaRPr sz="1050" dirty="0">
                        <a:latin typeface="Times New Roman"/>
                        <a:cs typeface="Times New Roman"/>
                      </a:endParaRPr>
                    </a:p>
                    <a:p>
                      <a:pPr marL="67945">
                        <a:lnSpc>
                          <a:spcPct val="100000"/>
                        </a:lnSpc>
                      </a:pPr>
                      <a:r>
                        <a:rPr sz="1100" dirty="0">
                          <a:latin typeface="Arial"/>
                          <a:cs typeface="Arial"/>
                        </a:rPr>
                        <a:t>+</a:t>
                      </a:r>
                      <a:r>
                        <a:rPr sz="1100" spc="-20" dirty="0">
                          <a:latin typeface="Arial"/>
                          <a:cs typeface="Arial"/>
                        </a:rPr>
                        <a:t> </a:t>
                      </a:r>
                      <a:r>
                        <a:rPr sz="1100" u="sng" dirty="0">
                          <a:uFill>
                            <a:solidFill>
                              <a:srgbClr val="000000"/>
                            </a:solidFill>
                          </a:uFill>
                          <a:latin typeface="Arial"/>
                          <a:cs typeface="Arial"/>
                        </a:rPr>
                        <a:t>Radier</a:t>
                      </a:r>
                      <a:r>
                        <a:rPr sz="1100" u="sng" spc="-10" dirty="0">
                          <a:uFill>
                            <a:solidFill>
                              <a:srgbClr val="000000"/>
                            </a:solidFill>
                          </a:uFill>
                          <a:latin typeface="Arial"/>
                          <a:cs typeface="Arial"/>
                        </a:rPr>
                        <a:t> </a:t>
                      </a:r>
                      <a:r>
                        <a:rPr sz="1100" u="sng" spc="-20" dirty="0">
                          <a:uFill>
                            <a:solidFill>
                              <a:srgbClr val="000000"/>
                            </a:solidFill>
                          </a:uFill>
                          <a:latin typeface="Arial"/>
                          <a:cs typeface="Arial"/>
                        </a:rPr>
                        <a:t>amont</a:t>
                      </a:r>
                      <a:endParaRPr sz="1100" dirty="0">
                        <a:latin typeface="Arial"/>
                        <a:cs typeface="Arial"/>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tc gridSpan="3">
                  <a:txBody>
                    <a:bodyPr/>
                    <a:lstStyle/>
                    <a:p>
                      <a:pPr>
                        <a:lnSpc>
                          <a:spcPct val="100000"/>
                        </a:lnSpc>
                        <a:spcBef>
                          <a:spcPts val="5"/>
                        </a:spcBef>
                      </a:pPr>
                      <a:endParaRPr sz="1100" dirty="0">
                        <a:latin typeface="Times New Roman"/>
                        <a:cs typeface="Times New Roman"/>
                      </a:endParaRPr>
                    </a:p>
                    <a:p>
                      <a:pPr marL="66675" marR="1968500">
                        <a:lnSpc>
                          <a:spcPct val="95800"/>
                        </a:lnSpc>
                      </a:pPr>
                      <a:r>
                        <a:rPr sz="1100" u="sng" dirty="0">
                          <a:uFill>
                            <a:solidFill>
                              <a:srgbClr val="000000"/>
                            </a:solidFill>
                          </a:uFill>
                          <a:latin typeface="Arial"/>
                          <a:cs typeface="Arial"/>
                        </a:rPr>
                        <a:t>Bassin</a:t>
                      </a:r>
                      <a:r>
                        <a:rPr sz="1100" u="sng" spc="-20" dirty="0">
                          <a:uFill>
                            <a:solidFill>
                              <a:srgbClr val="000000"/>
                            </a:solidFill>
                          </a:uFill>
                          <a:latin typeface="Arial"/>
                          <a:cs typeface="Arial"/>
                        </a:rPr>
                        <a:t> </a:t>
                      </a:r>
                      <a:r>
                        <a:rPr sz="1100" u="sng" dirty="0">
                          <a:uFill>
                            <a:solidFill>
                              <a:srgbClr val="000000"/>
                            </a:solidFill>
                          </a:uFill>
                          <a:latin typeface="Arial"/>
                          <a:cs typeface="Arial"/>
                        </a:rPr>
                        <a:t>en</a:t>
                      </a:r>
                      <a:r>
                        <a:rPr sz="1100" u="sng" spc="-15" dirty="0">
                          <a:uFill>
                            <a:solidFill>
                              <a:srgbClr val="000000"/>
                            </a:solidFill>
                          </a:uFill>
                          <a:latin typeface="Arial"/>
                          <a:cs typeface="Arial"/>
                        </a:rPr>
                        <a:t> </a:t>
                      </a:r>
                      <a:r>
                        <a:rPr sz="1100" u="sng" spc="-20" dirty="0">
                          <a:uFill>
                            <a:solidFill>
                              <a:srgbClr val="000000"/>
                            </a:solidFill>
                          </a:uFill>
                          <a:latin typeface="Arial"/>
                          <a:cs typeface="Arial"/>
                        </a:rPr>
                        <a:t>aval</a:t>
                      </a:r>
                      <a:r>
                        <a:rPr sz="1100" spc="-20" dirty="0">
                          <a:latin typeface="Arial"/>
                          <a:cs typeface="Arial"/>
                        </a:rPr>
                        <a:t> </a:t>
                      </a:r>
                      <a:r>
                        <a:rPr sz="1100" dirty="0">
                          <a:latin typeface="Arial"/>
                          <a:cs typeface="Arial"/>
                        </a:rPr>
                        <a:t>Longueur</a:t>
                      </a:r>
                      <a:r>
                        <a:rPr sz="1100" spc="-20" dirty="0">
                          <a:latin typeface="Arial"/>
                          <a:cs typeface="Arial"/>
                        </a:rPr>
                        <a:t> </a:t>
                      </a:r>
                      <a:r>
                        <a:rPr sz="1100" dirty="0">
                          <a:latin typeface="Arial"/>
                          <a:cs typeface="Arial"/>
                        </a:rPr>
                        <a:t>:</a:t>
                      </a:r>
                      <a:r>
                        <a:rPr sz="1100" spc="-5" dirty="0">
                          <a:latin typeface="Arial"/>
                          <a:cs typeface="Arial"/>
                        </a:rPr>
                        <a:t> </a:t>
                      </a:r>
                      <a:r>
                        <a:rPr sz="1100" dirty="0">
                          <a:latin typeface="Arial"/>
                          <a:cs typeface="Arial"/>
                        </a:rPr>
                        <a:t>4</a:t>
                      </a:r>
                      <a:r>
                        <a:rPr sz="1100" spc="-20" dirty="0">
                          <a:latin typeface="Arial"/>
                          <a:cs typeface="Arial"/>
                        </a:rPr>
                        <a:t> </a:t>
                      </a:r>
                      <a:r>
                        <a:rPr sz="1100" spc="-50" dirty="0">
                          <a:latin typeface="Arial"/>
                          <a:cs typeface="Arial"/>
                        </a:rPr>
                        <a:t>m </a:t>
                      </a:r>
                      <a:r>
                        <a:rPr sz="1100" dirty="0">
                          <a:latin typeface="Arial"/>
                          <a:cs typeface="Arial"/>
                        </a:rPr>
                        <a:t>Largeur</a:t>
                      </a:r>
                      <a:r>
                        <a:rPr sz="1100" spc="-15" dirty="0">
                          <a:latin typeface="Arial"/>
                          <a:cs typeface="Arial"/>
                        </a:rPr>
                        <a:t> </a:t>
                      </a:r>
                      <a:r>
                        <a:rPr sz="1100" dirty="0">
                          <a:latin typeface="Arial"/>
                          <a:cs typeface="Arial"/>
                        </a:rPr>
                        <a:t>:</a:t>
                      </a:r>
                      <a:r>
                        <a:rPr sz="1100" spc="-10" dirty="0">
                          <a:latin typeface="Arial"/>
                          <a:cs typeface="Arial"/>
                        </a:rPr>
                        <a:t> </a:t>
                      </a:r>
                      <a:r>
                        <a:rPr sz="1100" dirty="0">
                          <a:latin typeface="Arial"/>
                          <a:cs typeface="Arial"/>
                        </a:rPr>
                        <a:t>4</a:t>
                      </a:r>
                      <a:r>
                        <a:rPr sz="1100" spc="-15" dirty="0">
                          <a:latin typeface="Arial"/>
                          <a:cs typeface="Arial"/>
                        </a:rPr>
                        <a:t> </a:t>
                      </a:r>
                      <a:r>
                        <a:rPr sz="1100" spc="-50" dirty="0">
                          <a:latin typeface="Arial"/>
                          <a:cs typeface="Arial"/>
                        </a:rPr>
                        <a:t>m </a:t>
                      </a:r>
                      <a:r>
                        <a:rPr sz="1100" dirty="0">
                          <a:latin typeface="Arial"/>
                          <a:cs typeface="Arial"/>
                        </a:rPr>
                        <a:t>Hauteur</a:t>
                      </a:r>
                      <a:r>
                        <a:rPr sz="1100" spc="-25" dirty="0">
                          <a:latin typeface="Arial"/>
                          <a:cs typeface="Arial"/>
                        </a:rPr>
                        <a:t> </a:t>
                      </a:r>
                      <a:r>
                        <a:rPr sz="1100" dirty="0">
                          <a:latin typeface="Arial"/>
                          <a:cs typeface="Arial"/>
                        </a:rPr>
                        <a:t>:</a:t>
                      </a:r>
                      <a:r>
                        <a:rPr sz="1100" spc="-5" dirty="0">
                          <a:latin typeface="Arial"/>
                          <a:cs typeface="Arial"/>
                        </a:rPr>
                        <a:t> </a:t>
                      </a:r>
                      <a:r>
                        <a:rPr sz="1100" dirty="0">
                          <a:latin typeface="Arial"/>
                          <a:cs typeface="Arial"/>
                        </a:rPr>
                        <a:t>1,60</a:t>
                      </a:r>
                      <a:r>
                        <a:rPr sz="1100" spc="-25" dirty="0">
                          <a:latin typeface="Arial"/>
                          <a:cs typeface="Arial"/>
                        </a:rPr>
                        <a:t> </a:t>
                      </a:r>
                      <a:r>
                        <a:rPr sz="1100" spc="-50" dirty="0">
                          <a:latin typeface="Arial"/>
                          <a:cs typeface="Arial"/>
                        </a:rPr>
                        <a:t>m</a:t>
                      </a:r>
                      <a:endParaRPr sz="1100" dirty="0">
                        <a:latin typeface="Arial"/>
                        <a:cs typeface="Arial"/>
                      </a:endParaRPr>
                    </a:p>
                    <a:p>
                      <a:pPr marL="66675" marR="135890">
                        <a:lnSpc>
                          <a:spcPct val="95900"/>
                        </a:lnSpc>
                        <a:spcBef>
                          <a:spcPts val="5"/>
                        </a:spcBef>
                      </a:pPr>
                      <a:r>
                        <a:rPr sz="1100" dirty="0">
                          <a:latin typeface="Arial"/>
                          <a:cs typeface="Arial"/>
                        </a:rPr>
                        <a:t>Volume</a:t>
                      </a:r>
                      <a:r>
                        <a:rPr sz="1100" spc="-5" dirty="0">
                          <a:latin typeface="Arial"/>
                          <a:cs typeface="Arial"/>
                        </a:rPr>
                        <a:t> </a:t>
                      </a:r>
                      <a:r>
                        <a:rPr sz="1100" dirty="0">
                          <a:latin typeface="Arial"/>
                          <a:cs typeface="Arial"/>
                        </a:rPr>
                        <a:t>:</a:t>
                      </a:r>
                      <a:r>
                        <a:rPr sz="1100" spc="-15" dirty="0">
                          <a:latin typeface="Arial"/>
                          <a:cs typeface="Arial"/>
                        </a:rPr>
                        <a:t> </a:t>
                      </a:r>
                      <a:r>
                        <a:rPr sz="1100" dirty="0">
                          <a:latin typeface="Arial"/>
                          <a:cs typeface="Arial"/>
                        </a:rPr>
                        <a:t>25,6</a:t>
                      </a:r>
                      <a:r>
                        <a:rPr sz="1100" spc="-15" dirty="0">
                          <a:latin typeface="Arial"/>
                          <a:cs typeface="Arial"/>
                        </a:rPr>
                        <a:t> </a:t>
                      </a:r>
                      <a:r>
                        <a:rPr sz="1100" dirty="0">
                          <a:latin typeface="Arial"/>
                          <a:cs typeface="Arial"/>
                        </a:rPr>
                        <a:t>m3</a:t>
                      </a:r>
                      <a:r>
                        <a:rPr sz="1100" spc="-5" dirty="0">
                          <a:latin typeface="Arial"/>
                          <a:cs typeface="Arial"/>
                        </a:rPr>
                        <a:t> </a:t>
                      </a:r>
                      <a:r>
                        <a:rPr sz="1100" dirty="0">
                          <a:latin typeface="Arial"/>
                          <a:cs typeface="Arial"/>
                        </a:rPr>
                        <a:t>ou</a:t>
                      </a:r>
                      <a:r>
                        <a:rPr sz="1100" spc="285" dirty="0">
                          <a:latin typeface="Arial"/>
                          <a:cs typeface="Arial"/>
                        </a:rPr>
                        <a:t> </a:t>
                      </a:r>
                      <a:r>
                        <a:rPr sz="1100" dirty="0">
                          <a:latin typeface="Arial"/>
                          <a:cs typeface="Arial"/>
                        </a:rPr>
                        <a:t>6</a:t>
                      </a:r>
                      <a:r>
                        <a:rPr sz="1100" spc="-25" dirty="0">
                          <a:latin typeface="Arial"/>
                          <a:cs typeface="Arial"/>
                        </a:rPr>
                        <a:t> </a:t>
                      </a:r>
                      <a:r>
                        <a:rPr sz="1100" dirty="0">
                          <a:latin typeface="Arial"/>
                          <a:cs typeface="Arial"/>
                        </a:rPr>
                        <a:t>764</a:t>
                      </a:r>
                      <a:r>
                        <a:rPr sz="1100" spc="-5" dirty="0">
                          <a:latin typeface="Arial"/>
                          <a:cs typeface="Arial"/>
                        </a:rPr>
                        <a:t> </a:t>
                      </a:r>
                      <a:r>
                        <a:rPr sz="1100" dirty="0">
                          <a:latin typeface="Arial"/>
                          <a:cs typeface="Arial"/>
                        </a:rPr>
                        <a:t>gal</a:t>
                      </a:r>
                      <a:r>
                        <a:rPr sz="1100" spc="-10" dirty="0">
                          <a:latin typeface="Arial"/>
                          <a:cs typeface="Arial"/>
                        </a:rPr>
                        <a:t> </a:t>
                      </a:r>
                      <a:r>
                        <a:rPr sz="1100" dirty="0">
                          <a:latin typeface="Arial"/>
                          <a:cs typeface="Arial"/>
                        </a:rPr>
                        <a:t>ou</a:t>
                      </a:r>
                      <a:r>
                        <a:rPr sz="1100" spc="285" dirty="0">
                          <a:latin typeface="Arial"/>
                          <a:cs typeface="Arial"/>
                        </a:rPr>
                        <a:t> </a:t>
                      </a:r>
                      <a:r>
                        <a:rPr sz="1100" dirty="0">
                          <a:latin typeface="Arial"/>
                          <a:cs typeface="Arial"/>
                        </a:rPr>
                        <a:t>113</a:t>
                      </a:r>
                      <a:r>
                        <a:rPr sz="1100" spc="-5" dirty="0">
                          <a:latin typeface="Arial"/>
                          <a:cs typeface="Arial"/>
                        </a:rPr>
                        <a:t> </a:t>
                      </a:r>
                      <a:r>
                        <a:rPr sz="1100" spc="-20" dirty="0">
                          <a:latin typeface="Arial"/>
                          <a:cs typeface="Arial"/>
                        </a:rPr>
                        <a:t>drums </a:t>
                      </a:r>
                      <a:r>
                        <a:rPr sz="1100" dirty="0">
                          <a:latin typeface="Arial"/>
                          <a:cs typeface="Arial"/>
                        </a:rPr>
                        <a:t>Retenue</a:t>
                      </a:r>
                      <a:r>
                        <a:rPr sz="1100" spc="-40" dirty="0">
                          <a:latin typeface="Arial"/>
                          <a:cs typeface="Arial"/>
                        </a:rPr>
                        <a:t> </a:t>
                      </a:r>
                      <a:r>
                        <a:rPr sz="1100" dirty="0">
                          <a:latin typeface="Arial"/>
                          <a:cs typeface="Arial"/>
                        </a:rPr>
                        <a:t>en</a:t>
                      </a:r>
                      <a:r>
                        <a:rPr sz="1100" spc="-35" dirty="0">
                          <a:latin typeface="Arial"/>
                          <a:cs typeface="Arial"/>
                        </a:rPr>
                        <a:t> </a:t>
                      </a:r>
                      <a:r>
                        <a:rPr sz="1100" dirty="0">
                          <a:latin typeface="Arial"/>
                          <a:cs typeface="Arial"/>
                        </a:rPr>
                        <a:t>amont</a:t>
                      </a:r>
                      <a:r>
                        <a:rPr sz="1100" spc="-30" dirty="0">
                          <a:latin typeface="Arial"/>
                          <a:cs typeface="Arial"/>
                        </a:rPr>
                        <a:t> </a:t>
                      </a:r>
                      <a:r>
                        <a:rPr sz="1100" dirty="0">
                          <a:latin typeface="Arial"/>
                          <a:cs typeface="Arial"/>
                        </a:rPr>
                        <a:t>(estimée</a:t>
                      </a:r>
                      <a:r>
                        <a:rPr sz="1100" spc="-25" dirty="0">
                          <a:latin typeface="Arial"/>
                          <a:cs typeface="Arial"/>
                        </a:rPr>
                        <a:t> </a:t>
                      </a:r>
                      <a:r>
                        <a:rPr sz="1100" dirty="0">
                          <a:latin typeface="Arial"/>
                          <a:cs typeface="Arial"/>
                        </a:rPr>
                        <a:t>par</a:t>
                      </a:r>
                      <a:r>
                        <a:rPr sz="1100" spc="-20" dirty="0">
                          <a:latin typeface="Arial"/>
                          <a:cs typeface="Arial"/>
                        </a:rPr>
                        <a:t> </a:t>
                      </a:r>
                      <a:r>
                        <a:rPr sz="1100" spc="-10" dirty="0">
                          <a:latin typeface="Arial"/>
                          <a:cs typeface="Arial"/>
                        </a:rPr>
                        <a:t>épisode </a:t>
                      </a:r>
                      <a:r>
                        <a:rPr sz="1100" dirty="0">
                          <a:latin typeface="Arial"/>
                          <a:cs typeface="Arial"/>
                        </a:rPr>
                        <a:t>pluvieux)</a:t>
                      </a:r>
                      <a:r>
                        <a:rPr sz="1100" spc="-50" dirty="0">
                          <a:latin typeface="Arial"/>
                          <a:cs typeface="Arial"/>
                        </a:rPr>
                        <a:t> =</a:t>
                      </a:r>
                      <a:endParaRPr sz="1100" dirty="0">
                        <a:latin typeface="Arial"/>
                        <a:cs typeface="Arial"/>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327660">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9850">
                        <a:lnSpc>
                          <a:spcPts val="1290"/>
                        </a:lnSpc>
                      </a:pPr>
                      <a:r>
                        <a:rPr sz="1100" b="1" spc="-10" dirty="0">
                          <a:latin typeface="Arial"/>
                          <a:cs typeface="Arial"/>
                        </a:rPr>
                        <a:t>Nombre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algn="ctr">
                        <a:lnSpc>
                          <a:spcPts val="1260"/>
                        </a:lnSpc>
                      </a:pPr>
                      <a:r>
                        <a:rPr sz="1100" b="1" dirty="0">
                          <a:latin typeface="Arial"/>
                          <a:cs typeface="Arial"/>
                        </a:rPr>
                        <a:t>Prix</a:t>
                      </a:r>
                      <a:r>
                        <a:rPr sz="1100" b="1" spc="-10" dirty="0">
                          <a:latin typeface="Arial"/>
                          <a:cs typeface="Arial"/>
                        </a:rPr>
                        <a:t> d’achat</a:t>
                      </a:r>
                      <a:endParaRPr sz="1100">
                        <a:latin typeface="Arial"/>
                        <a:cs typeface="Arial"/>
                      </a:endParaRPr>
                    </a:p>
                    <a:p>
                      <a:pPr algn="ctr">
                        <a:lnSpc>
                          <a:spcPts val="1220"/>
                        </a:lnSpc>
                      </a:pPr>
                      <a:r>
                        <a:rPr sz="1100" b="1" spc="-10" dirty="0">
                          <a:latin typeface="Arial"/>
                          <a:cs typeface="Arial"/>
                        </a:rPr>
                        <a:t>unitaire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gridSpan="2">
                  <a:txBody>
                    <a:bodyPr/>
                    <a:lstStyle/>
                    <a:p>
                      <a:pPr marL="814069" marR="807085" indent="40640">
                        <a:lnSpc>
                          <a:spcPts val="1260"/>
                        </a:lnSpc>
                      </a:pPr>
                      <a:r>
                        <a:rPr sz="1100" b="1" dirty="0">
                          <a:latin typeface="Arial"/>
                          <a:cs typeface="Arial"/>
                        </a:rPr>
                        <a:t>Prix</a:t>
                      </a:r>
                      <a:r>
                        <a:rPr sz="1100" b="1" spc="-10" dirty="0">
                          <a:latin typeface="Arial"/>
                          <a:cs typeface="Arial"/>
                        </a:rPr>
                        <a:t> d’achat </a:t>
                      </a:r>
                      <a:r>
                        <a:rPr sz="1100" b="1" dirty="0">
                          <a:latin typeface="Arial"/>
                          <a:cs typeface="Arial"/>
                        </a:rPr>
                        <a:t>1</a:t>
                      </a:r>
                      <a:r>
                        <a:rPr sz="1100" b="1" spc="-15" dirty="0">
                          <a:latin typeface="Arial"/>
                          <a:cs typeface="Arial"/>
                        </a:rPr>
                        <a:t> </a:t>
                      </a:r>
                      <a:r>
                        <a:rPr sz="1100" b="1" dirty="0">
                          <a:latin typeface="Arial"/>
                          <a:cs typeface="Arial"/>
                        </a:rPr>
                        <a:t>€</a:t>
                      </a:r>
                      <a:r>
                        <a:rPr sz="1100" b="1" spc="-5" dirty="0">
                          <a:latin typeface="Arial"/>
                          <a:cs typeface="Arial"/>
                        </a:rPr>
                        <a:t> </a:t>
                      </a:r>
                      <a:r>
                        <a:rPr sz="1100" b="1" dirty="0">
                          <a:latin typeface="Arial"/>
                          <a:cs typeface="Arial"/>
                        </a:rPr>
                        <a:t>=</a:t>
                      </a:r>
                      <a:r>
                        <a:rPr sz="1100" b="1" spc="5" dirty="0">
                          <a:latin typeface="Arial"/>
                          <a:cs typeface="Arial"/>
                        </a:rPr>
                        <a:t> </a:t>
                      </a:r>
                      <a:r>
                        <a:rPr sz="1100" b="1" dirty="0">
                          <a:latin typeface="Arial"/>
                          <a:cs typeface="Arial"/>
                        </a:rPr>
                        <a:t>50</a:t>
                      </a:r>
                      <a:r>
                        <a:rPr sz="1100" b="1" spc="-10" dirty="0">
                          <a:latin typeface="Arial"/>
                          <a:cs typeface="Arial"/>
                        </a:rPr>
                        <a:t> </a:t>
                      </a:r>
                      <a:r>
                        <a:rPr sz="1100" b="1" spc="-20" dirty="0">
                          <a:latin typeface="Arial"/>
                          <a:cs typeface="Arial"/>
                        </a:rPr>
                        <a:t>gdes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2"/>
                  </a:ext>
                </a:extLst>
              </a:tr>
              <a:tr h="167005">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8580">
                        <a:lnSpc>
                          <a:spcPts val="1220"/>
                        </a:lnSpc>
                      </a:pPr>
                      <a:r>
                        <a:rPr sz="1100" b="1" dirty="0">
                          <a:latin typeface="Arial"/>
                          <a:cs typeface="Arial"/>
                        </a:rPr>
                        <a:t>En</a:t>
                      </a:r>
                      <a:r>
                        <a:rPr sz="1100" b="1" spc="-5" dirty="0">
                          <a:latin typeface="Arial"/>
                          <a:cs typeface="Arial"/>
                        </a:rPr>
                        <a:t> </a:t>
                      </a:r>
                      <a:r>
                        <a:rPr sz="1100" b="1" spc="-10" dirty="0">
                          <a:latin typeface="Arial"/>
                          <a:cs typeface="Arial"/>
                        </a:rPr>
                        <a:t>gourdes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6675">
                        <a:lnSpc>
                          <a:spcPts val="1220"/>
                        </a:lnSpc>
                      </a:pPr>
                      <a:r>
                        <a:rPr sz="1100" b="1" dirty="0">
                          <a:latin typeface="Arial"/>
                          <a:cs typeface="Arial"/>
                        </a:rPr>
                        <a:t>En</a:t>
                      </a:r>
                      <a:r>
                        <a:rPr sz="1100" b="1" spc="-5" dirty="0">
                          <a:latin typeface="Arial"/>
                          <a:cs typeface="Arial"/>
                        </a:rPr>
                        <a:t> </a:t>
                      </a:r>
                      <a:r>
                        <a:rPr sz="1100" b="1" spc="-10" dirty="0">
                          <a:latin typeface="Arial"/>
                          <a:cs typeface="Arial"/>
                        </a:rPr>
                        <a:t>euros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3"/>
                  </a:ext>
                </a:extLst>
              </a:tr>
              <a:tr h="167640">
                <a:tc>
                  <a:txBody>
                    <a:bodyPr/>
                    <a:lstStyle/>
                    <a:p>
                      <a:pPr marL="67945">
                        <a:lnSpc>
                          <a:spcPts val="1220"/>
                        </a:lnSpc>
                      </a:pPr>
                      <a:r>
                        <a:rPr sz="1100" spc="-10" dirty="0">
                          <a:latin typeface="Arial"/>
                          <a:cs typeface="Arial"/>
                        </a:rPr>
                        <a:t>Fouille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8580">
                        <a:lnSpc>
                          <a:spcPts val="1220"/>
                        </a:lnSpc>
                      </a:pPr>
                      <a:r>
                        <a:rPr sz="1100" dirty="0">
                          <a:latin typeface="Arial"/>
                          <a:cs typeface="Arial"/>
                        </a:rPr>
                        <a:t>10</a:t>
                      </a:r>
                      <a:r>
                        <a:rPr sz="1100" spc="-5" dirty="0">
                          <a:latin typeface="Arial"/>
                          <a:cs typeface="Arial"/>
                        </a:rPr>
                        <a:t> </a:t>
                      </a:r>
                      <a:r>
                        <a:rPr sz="1100" spc="-25" dirty="0">
                          <a:latin typeface="Arial"/>
                          <a:cs typeface="Arial"/>
                        </a:rPr>
                        <a:t>000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6675">
                        <a:lnSpc>
                          <a:spcPts val="1220"/>
                        </a:lnSpc>
                      </a:pPr>
                      <a:r>
                        <a:rPr sz="1100" spc="-25" dirty="0">
                          <a:latin typeface="Arial"/>
                          <a:cs typeface="Arial"/>
                        </a:rPr>
                        <a:t>200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4"/>
                  </a:ext>
                </a:extLst>
              </a:tr>
              <a:tr h="165735">
                <a:tc>
                  <a:txBody>
                    <a:bodyPr/>
                    <a:lstStyle/>
                    <a:p>
                      <a:pPr marL="67945">
                        <a:lnSpc>
                          <a:spcPts val="1210"/>
                        </a:lnSpc>
                      </a:pPr>
                      <a:r>
                        <a:rPr sz="1100" dirty="0">
                          <a:latin typeface="Arial"/>
                          <a:cs typeface="Arial"/>
                        </a:rPr>
                        <a:t>Camion</a:t>
                      </a:r>
                      <a:r>
                        <a:rPr sz="1100" spc="-30" dirty="0">
                          <a:latin typeface="Arial"/>
                          <a:cs typeface="Arial"/>
                        </a:rPr>
                        <a:t> </a:t>
                      </a:r>
                      <a:r>
                        <a:rPr sz="1100" dirty="0">
                          <a:latin typeface="Arial"/>
                          <a:cs typeface="Arial"/>
                        </a:rPr>
                        <a:t>de</a:t>
                      </a:r>
                      <a:r>
                        <a:rPr sz="1100" spc="-15" dirty="0">
                          <a:latin typeface="Arial"/>
                          <a:cs typeface="Arial"/>
                        </a:rPr>
                        <a:t> </a:t>
                      </a:r>
                      <a:r>
                        <a:rPr sz="1100" spc="-20" dirty="0">
                          <a:latin typeface="Arial"/>
                          <a:cs typeface="Arial"/>
                        </a:rPr>
                        <a:t>sable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10"/>
                        </a:lnSpc>
                      </a:pPr>
                      <a:r>
                        <a:rPr sz="1100" dirty="0">
                          <a:latin typeface="Arial"/>
                          <a:cs typeface="Arial"/>
                        </a:rPr>
                        <a:t>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5"/>
                  </a:ext>
                </a:extLst>
              </a:tr>
              <a:tr h="167005">
                <a:tc>
                  <a:txBody>
                    <a:bodyPr/>
                    <a:lstStyle/>
                    <a:p>
                      <a:pPr marL="67945">
                        <a:lnSpc>
                          <a:spcPts val="1220"/>
                        </a:lnSpc>
                      </a:pPr>
                      <a:r>
                        <a:rPr sz="1100" dirty="0">
                          <a:latin typeface="Arial"/>
                          <a:cs typeface="Arial"/>
                        </a:rPr>
                        <a:t>Piles</a:t>
                      </a:r>
                      <a:r>
                        <a:rPr sz="1100" spc="-25" dirty="0">
                          <a:latin typeface="Arial"/>
                          <a:cs typeface="Arial"/>
                        </a:rPr>
                        <a:t> </a:t>
                      </a:r>
                      <a:r>
                        <a:rPr sz="1100" spc="-10" dirty="0">
                          <a:latin typeface="Arial"/>
                          <a:cs typeface="Arial"/>
                        </a:rPr>
                        <a:t>roches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20"/>
                        </a:lnSpc>
                      </a:pPr>
                      <a:r>
                        <a:rPr sz="1100" spc="-25" dirty="0">
                          <a:latin typeface="Arial"/>
                          <a:cs typeface="Arial"/>
                        </a:rPr>
                        <a:t>24</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7945">
                        <a:lnSpc>
                          <a:spcPts val="1220"/>
                        </a:lnSpc>
                      </a:pPr>
                      <a:r>
                        <a:rPr sz="1100" spc="-25" dirty="0">
                          <a:latin typeface="Arial"/>
                          <a:cs typeface="Arial"/>
                        </a:rPr>
                        <a:t>400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8580">
                        <a:lnSpc>
                          <a:spcPts val="1220"/>
                        </a:lnSpc>
                      </a:pPr>
                      <a:r>
                        <a:rPr sz="1100" dirty="0">
                          <a:latin typeface="Arial"/>
                          <a:cs typeface="Arial"/>
                        </a:rPr>
                        <a:t>9 </a:t>
                      </a:r>
                      <a:r>
                        <a:rPr sz="1100" spc="-25" dirty="0">
                          <a:latin typeface="Arial"/>
                          <a:cs typeface="Arial"/>
                        </a:rPr>
                        <a:t>600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6"/>
                  </a:ext>
                </a:extLst>
              </a:tr>
              <a:tr h="165735">
                <a:tc>
                  <a:txBody>
                    <a:bodyPr/>
                    <a:lstStyle/>
                    <a:p>
                      <a:pPr marL="67945">
                        <a:lnSpc>
                          <a:spcPts val="1210"/>
                        </a:lnSpc>
                      </a:pPr>
                      <a:r>
                        <a:rPr sz="1100" dirty="0">
                          <a:latin typeface="Arial"/>
                          <a:cs typeface="Arial"/>
                        </a:rPr>
                        <a:t>Brouettes</a:t>
                      </a:r>
                      <a:r>
                        <a:rPr sz="1100" spc="-25" dirty="0">
                          <a:latin typeface="Arial"/>
                          <a:cs typeface="Arial"/>
                        </a:rPr>
                        <a:t> </a:t>
                      </a:r>
                      <a:r>
                        <a:rPr sz="1100" dirty="0">
                          <a:latin typeface="Arial"/>
                          <a:cs typeface="Arial"/>
                        </a:rPr>
                        <a:t>de</a:t>
                      </a:r>
                      <a:r>
                        <a:rPr sz="1100" spc="-20" dirty="0">
                          <a:latin typeface="Arial"/>
                          <a:cs typeface="Arial"/>
                        </a:rPr>
                        <a:t> sable</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10"/>
                        </a:lnSpc>
                      </a:pPr>
                      <a:r>
                        <a:rPr sz="1100" spc="-25" dirty="0">
                          <a:latin typeface="Arial"/>
                          <a:cs typeface="Arial"/>
                        </a:rPr>
                        <a:t>325</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7945">
                        <a:lnSpc>
                          <a:spcPts val="1210"/>
                        </a:lnSpc>
                      </a:pPr>
                      <a:r>
                        <a:rPr sz="1100" spc="-25" dirty="0">
                          <a:latin typeface="Arial"/>
                          <a:cs typeface="Arial"/>
                        </a:rPr>
                        <a:t>25</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8580">
                        <a:lnSpc>
                          <a:spcPts val="1210"/>
                        </a:lnSpc>
                      </a:pPr>
                      <a:r>
                        <a:rPr sz="1100" dirty="0">
                          <a:latin typeface="Arial"/>
                          <a:cs typeface="Arial"/>
                        </a:rPr>
                        <a:t>8 </a:t>
                      </a:r>
                      <a:r>
                        <a:rPr sz="1100" spc="-25" dirty="0">
                          <a:latin typeface="Arial"/>
                          <a:cs typeface="Arial"/>
                        </a:rPr>
                        <a:t>125</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7"/>
                  </a:ext>
                </a:extLst>
              </a:tr>
              <a:tr h="167005">
                <a:tc>
                  <a:txBody>
                    <a:bodyPr/>
                    <a:lstStyle/>
                    <a:p>
                      <a:pPr marL="67945">
                        <a:lnSpc>
                          <a:spcPts val="1220"/>
                        </a:lnSpc>
                      </a:pPr>
                      <a:r>
                        <a:rPr sz="1100" dirty="0">
                          <a:latin typeface="Arial"/>
                          <a:cs typeface="Arial"/>
                        </a:rPr>
                        <a:t>Brouettes</a:t>
                      </a:r>
                      <a:r>
                        <a:rPr sz="1100" spc="-20" dirty="0">
                          <a:latin typeface="Arial"/>
                          <a:cs typeface="Arial"/>
                        </a:rPr>
                        <a:t> </a:t>
                      </a:r>
                      <a:r>
                        <a:rPr sz="1100" spc="-10" dirty="0">
                          <a:latin typeface="Arial"/>
                          <a:cs typeface="Arial"/>
                        </a:rPr>
                        <a:t>gravier</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20"/>
                        </a:lnSpc>
                      </a:pPr>
                      <a:r>
                        <a:rPr sz="1100" dirty="0">
                          <a:latin typeface="Arial"/>
                          <a:cs typeface="Arial"/>
                        </a:rPr>
                        <a:t>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8"/>
                  </a:ext>
                </a:extLst>
              </a:tr>
              <a:tr h="165735">
                <a:tc>
                  <a:txBody>
                    <a:bodyPr/>
                    <a:lstStyle/>
                    <a:p>
                      <a:pPr marL="67945">
                        <a:lnSpc>
                          <a:spcPts val="1210"/>
                        </a:lnSpc>
                      </a:pPr>
                      <a:r>
                        <a:rPr sz="1100" dirty="0">
                          <a:latin typeface="Arial"/>
                          <a:cs typeface="Arial"/>
                        </a:rPr>
                        <a:t>drums</a:t>
                      </a:r>
                      <a:r>
                        <a:rPr sz="1100" spc="-20" dirty="0">
                          <a:latin typeface="Arial"/>
                          <a:cs typeface="Arial"/>
                        </a:rPr>
                        <a:t> </a:t>
                      </a:r>
                      <a:r>
                        <a:rPr sz="1100" spc="-10" dirty="0">
                          <a:latin typeface="Arial"/>
                          <a:cs typeface="Arial"/>
                        </a:rPr>
                        <a:t>d’eau</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10"/>
                        </a:lnSpc>
                      </a:pPr>
                      <a:r>
                        <a:rPr sz="1100" spc="-25" dirty="0">
                          <a:latin typeface="Arial"/>
                          <a:cs typeface="Arial"/>
                        </a:rPr>
                        <a:t>60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7945">
                        <a:lnSpc>
                          <a:spcPts val="1210"/>
                        </a:lnSpc>
                      </a:pPr>
                      <a:r>
                        <a:rPr sz="1100" spc="-25" dirty="0">
                          <a:latin typeface="Arial"/>
                          <a:cs typeface="Arial"/>
                        </a:rPr>
                        <a:t>100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8580">
                        <a:lnSpc>
                          <a:spcPts val="1210"/>
                        </a:lnSpc>
                      </a:pPr>
                      <a:r>
                        <a:rPr sz="1100" dirty="0">
                          <a:latin typeface="Arial"/>
                          <a:cs typeface="Arial"/>
                        </a:rPr>
                        <a:t>6 </a:t>
                      </a:r>
                      <a:r>
                        <a:rPr sz="1100" spc="-25" dirty="0">
                          <a:latin typeface="Arial"/>
                          <a:cs typeface="Arial"/>
                        </a:rPr>
                        <a:t>000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6675">
                        <a:lnSpc>
                          <a:spcPts val="1210"/>
                        </a:lnSpc>
                      </a:pPr>
                      <a:r>
                        <a:rPr sz="1100" spc="-25" dirty="0">
                          <a:latin typeface="Arial"/>
                          <a:cs typeface="Arial"/>
                        </a:rPr>
                        <a:t>120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9"/>
                  </a:ext>
                </a:extLst>
              </a:tr>
              <a:tr h="488950">
                <a:tc>
                  <a:txBody>
                    <a:bodyPr/>
                    <a:lstStyle/>
                    <a:p>
                      <a:pPr marL="67945">
                        <a:lnSpc>
                          <a:spcPts val="1290"/>
                        </a:lnSpc>
                      </a:pPr>
                      <a:r>
                        <a:rPr sz="1100" dirty="0">
                          <a:latin typeface="Arial"/>
                          <a:cs typeface="Arial"/>
                        </a:rPr>
                        <a:t>sacs</a:t>
                      </a:r>
                      <a:r>
                        <a:rPr sz="1100" spc="-5" dirty="0">
                          <a:latin typeface="Arial"/>
                          <a:cs typeface="Arial"/>
                        </a:rPr>
                        <a:t> </a:t>
                      </a:r>
                      <a:r>
                        <a:rPr sz="1100" dirty="0">
                          <a:latin typeface="Arial"/>
                          <a:cs typeface="Arial"/>
                        </a:rPr>
                        <a:t>de</a:t>
                      </a:r>
                      <a:r>
                        <a:rPr sz="1100" spc="-10" dirty="0">
                          <a:latin typeface="Arial"/>
                          <a:cs typeface="Arial"/>
                        </a:rPr>
                        <a:t> ciment</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60"/>
                        </a:lnSpc>
                      </a:pPr>
                      <a:r>
                        <a:rPr sz="1100" spc="-25" dirty="0">
                          <a:latin typeface="Arial"/>
                          <a:cs typeface="Arial"/>
                        </a:rPr>
                        <a:t>50</a:t>
                      </a:r>
                      <a:endParaRPr sz="1100">
                        <a:latin typeface="Arial"/>
                        <a:cs typeface="Arial"/>
                      </a:endParaRPr>
                    </a:p>
                    <a:p>
                      <a:pPr marL="68580">
                        <a:lnSpc>
                          <a:spcPts val="1290"/>
                        </a:lnSpc>
                      </a:pPr>
                      <a:r>
                        <a:rPr sz="1100" spc="-25" dirty="0">
                          <a:latin typeface="Arial"/>
                          <a:cs typeface="Arial"/>
                        </a:rPr>
                        <a:t>100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7945">
                        <a:lnSpc>
                          <a:spcPts val="1260"/>
                        </a:lnSpc>
                      </a:pPr>
                      <a:r>
                        <a:rPr sz="1100" spc="-25" dirty="0">
                          <a:latin typeface="Arial"/>
                          <a:cs typeface="Arial"/>
                        </a:rPr>
                        <a:t>315</a:t>
                      </a:r>
                      <a:endParaRPr sz="1100">
                        <a:latin typeface="Arial"/>
                        <a:cs typeface="Arial"/>
                      </a:endParaRPr>
                    </a:p>
                    <a:p>
                      <a:pPr marL="67945">
                        <a:lnSpc>
                          <a:spcPts val="1290"/>
                        </a:lnSpc>
                      </a:pPr>
                      <a:r>
                        <a:rPr sz="1100" spc="-25" dirty="0">
                          <a:latin typeface="Arial"/>
                          <a:cs typeface="Arial"/>
                        </a:rPr>
                        <a:t>310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8580">
                        <a:lnSpc>
                          <a:spcPts val="1260"/>
                        </a:lnSpc>
                      </a:pPr>
                      <a:r>
                        <a:rPr sz="1100" dirty="0">
                          <a:latin typeface="Arial"/>
                          <a:cs typeface="Arial"/>
                        </a:rPr>
                        <a:t>15</a:t>
                      </a:r>
                      <a:r>
                        <a:rPr sz="1100" spc="-10" dirty="0">
                          <a:latin typeface="Arial"/>
                          <a:cs typeface="Arial"/>
                        </a:rPr>
                        <a:t> </a:t>
                      </a:r>
                      <a:r>
                        <a:rPr sz="1100" dirty="0">
                          <a:latin typeface="Arial"/>
                          <a:cs typeface="Arial"/>
                        </a:rPr>
                        <a:t>750</a:t>
                      </a:r>
                      <a:r>
                        <a:rPr sz="1100" spc="-15" dirty="0">
                          <a:latin typeface="Arial"/>
                          <a:cs typeface="Arial"/>
                        </a:rPr>
                        <a:t> </a:t>
                      </a:r>
                      <a:r>
                        <a:rPr sz="1100" spc="-50" dirty="0">
                          <a:latin typeface="Arial"/>
                          <a:cs typeface="Arial"/>
                        </a:rPr>
                        <a:t>+</a:t>
                      </a:r>
                      <a:endParaRPr sz="1100">
                        <a:latin typeface="Arial"/>
                        <a:cs typeface="Arial"/>
                      </a:endParaRPr>
                    </a:p>
                    <a:p>
                      <a:pPr marL="68580">
                        <a:lnSpc>
                          <a:spcPts val="1260"/>
                        </a:lnSpc>
                      </a:pPr>
                      <a:r>
                        <a:rPr sz="1100" dirty="0">
                          <a:latin typeface="Arial"/>
                          <a:cs typeface="Arial"/>
                        </a:rPr>
                        <a:t>31</a:t>
                      </a:r>
                      <a:r>
                        <a:rPr sz="1100" spc="-10" dirty="0">
                          <a:latin typeface="Arial"/>
                          <a:cs typeface="Arial"/>
                        </a:rPr>
                        <a:t> </a:t>
                      </a:r>
                      <a:r>
                        <a:rPr sz="1100" dirty="0">
                          <a:latin typeface="Arial"/>
                          <a:cs typeface="Arial"/>
                        </a:rPr>
                        <a:t>000</a:t>
                      </a:r>
                      <a:r>
                        <a:rPr sz="1100" spc="-15" dirty="0">
                          <a:latin typeface="Arial"/>
                          <a:cs typeface="Arial"/>
                        </a:rPr>
                        <a:t> </a:t>
                      </a:r>
                      <a:r>
                        <a:rPr sz="1100" spc="-50" dirty="0">
                          <a:latin typeface="Arial"/>
                          <a:cs typeface="Arial"/>
                        </a:rPr>
                        <a:t>=</a:t>
                      </a:r>
                      <a:endParaRPr sz="1100">
                        <a:latin typeface="Arial"/>
                        <a:cs typeface="Arial"/>
                      </a:endParaRPr>
                    </a:p>
                    <a:p>
                      <a:pPr marL="68580">
                        <a:lnSpc>
                          <a:spcPts val="1235"/>
                        </a:lnSpc>
                      </a:pPr>
                      <a:r>
                        <a:rPr sz="1100" dirty="0">
                          <a:latin typeface="Arial"/>
                          <a:cs typeface="Arial"/>
                        </a:rPr>
                        <a:t>46</a:t>
                      </a:r>
                      <a:r>
                        <a:rPr sz="1100" spc="-5" dirty="0">
                          <a:latin typeface="Arial"/>
                          <a:cs typeface="Arial"/>
                        </a:rPr>
                        <a:t> </a:t>
                      </a:r>
                      <a:r>
                        <a:rPr sz="1100" spc="-25" dirty="0">
                          <a:latin typeface="Arial"/>
                          <a:cs typeface="Arial"/>
                        </a:rPr>
                        <a:t>750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20"/>
                        </a:spcBef>
                      </a:pPr>
                      <a:endParaRPr sz="1050">
                        <a:latin typeface="Times New Roman"/>
                        <a:cs typeface="Times New Roman"/>
                      </a:endParaRPr>
                    </a:p>
                    <a:p>
                      <a:pPr marL="66675">
                        <a:lnSpc>
                          <a:spcPct val="100000"/>
                        </a:lnSpc>
                      </a:pPr>
                      <a:r>
                        <a:rPr sz="1100" spc="-25" dirty="0">
                          <a:latin typeface="Arial"/>
                          <a:cs typeface="Arial"/>
                        </a:rPr>
                        <a:t>935</a:t>
                      </a:r>
                      <a:endParaRPr sz="1100">
                        <a:latin typeface="Arial"/>
                        <a:cs typeface="Arial"/>
                      </a:endParaRPr>
                    </a:p>
                  </a:txBody>
                  <a:tcPr marL="0" marR="0" marT="25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0"/>
                  </a:ext>
                </a:extLst>
              </a:tr>
              <a:tr h="327025">
                <a:tc>
                  <a:txBody>
                    <a:bodyPr/>
                    <a:lstStyle/>
                    <a:p>
                      <a:pPr marL="67945">
                        <a:lnSpc>
                          <a:spcPts val="1275"/>
                        </a:lnSpc>
                      </a:pPr>
                      <a:r>
                        <a:rPr sz="1100" dirty="0">
                          <a:latin typeface="Arial"/>
                          <a:cs typeface="Arial"/>
                        </a:rPr>
                        <a:t>Fer</a:t>
                      </a:r>
                      <a:r>
                        <a:rPr sz="1100" spc="-5" dirty="0">
                          <a:latin typeface="Arial"/>
                          <a:cs typeface="Arial"/>
                        </a:rPr>
                        <a:t> </a:t>
                      </a:r>
                      <a:r>
                        <a:rPr sz="1100" spc="-25" dirty="0">
                          <a:latin typeface="Arial"/>
                          <a:cs typeface="Arial"/>
                        </a:rPr>
                        <a:t>3/8</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45"/>
                        </a:lnSpc>
                      </a:pPr>
                      <a:r>
                        <a:rPr sz="1100" spc="-25" dirty="0">
                          <a:latin typeface="Arial"/>
                          <a:cs typeface="Arial"/>
                        </a:rPr>
                        <a:t>17</a:t>
                      </a:r>
                      <a:endParaRPr sz="1100">
                        <a:latin typeface="Arial"/>
                        <a:cs typeface="Arial"/>
                      </a:endParaRPr>
                    </a:p>
                    <a:p>
                      <a:pPr marL="68580">
                        <a:lnSpc>
                          <a:spcPts val="1235"/>
                        </a:lnSpc>
                      </a:pPr>
                      <a:r>
                        <a:rPr sz="1100" spc="-10" dirty="0">
                          <a:latin typeface="Arial"/>
                          <a:cs typeface="Arial"/>
                        </a:rPr>
                        <a:t>barres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7945">
                        <a:lnSpc>
                          <a:spcPts val="1275"/>
                        </a:lnSpc>
                      </a:pPr>
                      <a:r>
                        <a:rPr sz="1100" spc="-25" dirty="0">
                          <a:latin typeface="Arial"/>
                          <a:cs typeface="Arial"/>
                        </a:rPr>
                        <a:t>195</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8580">
                        <a:lnSpc>
                          <a:spcPts val="1275"/>
                        </a:lnSpc>
                      </a:pPr>
                      <a:r>
                        <a:rPr sz="1100" dirty="0">
                          <a:latin typeface="Arial"/>
                          <a:cs typeface="Arial"/>
                        </a:rPr>
                        <a:t>3 </a:t>
                      </a:r>
                      <a:r>
                        <a:rPr sz="1100" spc="-25" dirty="0">
                          <a:latin typeface="Arial"/>
                          <a:cs typeface="Arial"/>
                        </a:rPr>
                        <a:t>315</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6675">
                        <a:lnSpc>
                          <a:spcPts val="1275"/>
                        </a:lnSpc>
                      </a:pPr>
                      <a:r>
                        <a:rPr sz="1100" spc="-10" dirty="0">
                          <a:latin typeface="Arial"/>
                          <a:cs typeface="Arial"/>
                        </a:rPr>
                        <a:t>66,30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1"/>
                  </a:ext>
                </a:extLst>
              </a:tr>
              <a:tr h="165735">
                <a:tc>
                  <a:txBody>
                    <a:bodyPr/>
                    <a:lstStyle/>
                    <a:p>
                      <a:pPr marL="67945">
                        <a:lnSpc>
                          <a:spcPts val="1210"/>
                        </a:lnSpc>
                      </a:pPr>
                      <a:r>
                        <a:rPr sz="1100" dirty="0">
                          <a:latin typeface="Arial"/>
                          <a:cs typeface="Arial"/>
                        </a:rPr>
                        <a:t>Fer</a:t>
                      </a:r>
                      <a:r>
                        <a:rPr sz="1100" spc="-5" dirty="0">
                          <a:latin typeface="Arial"/>
                          <a:cs typeface="Arial"/>
                        </a:rPr>
                        <a:t> </a:t>
                      </a:r>
                      <a:r>
                        <a:rPr sz="1100" spc="-25" dirty="0">
                          <a:latin typeface="Arial"/>
                          <a:cs typeface="Arial"/>
                        </a:rPr>
                        <a:t>1/4</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10"/>
                        </a:lnSpc>
                      </a:pPr>
                      <a:r>
                        <a:rPr sz="1100" dirty="0">
                          <a:latin typeface="Arial"/>
                          <a:cs typeface="Arial"/>
                        </a:rPr>
                        <a:t>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2"/>
                  </a:ext>
                </a:extLst>
              </a:tr>
              <a:tr h="167640">
                <a:tc>
                  <a:txBody>
                    <a:bodyPr/>
                    <a:lstStyle/>
                    <a:p>
                      <a:pPr marL="67945">
                        <a:lnSpc>
                          <a:spcPts val="1225"/>
                        </a:lnSpc>
                      </a:pPr>
                      <a:r>
                        <a:rPr sz="1100" spc="-20" dirty="0">
                          <a:latin typeface="Arial"/>
                          <a:cs typeface="Arial"/>
                        </a:rPr>
                        <a:t>Boss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25"/>
                        </a:lnSpc>
                      </a:pPr>
                      <a:r>
                        <a:rPr sz="1100" dirty="0">
                          <a:latin typeface="Arial"/>
                          <a:cs typeface="Arial"/>
                        </a:rPr>
                        <a:t>10</a:t>
                      </a:r>
                      <a:r>
                        <a:rPr sz="1100" spc="-5" dirty="0">
                          <a:latin typeface="Arial"/>
                          <a:cs typeface="Arial"/>
                        </a:rPr>
                        <a:t> </a:t>
                      </a:r>
                      <a:r>
                        <a:rPr sz="1100" spc="-25" dirty="0">
                          <a:latin typeface="Arial"/>
                          <a:cs typeface="Arial"/>
                        </a:rPr>
                        <a:t>j.</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7945">
                        <a:lnSpc>
                          <a:spcPts val="1225"/>
                        </a:lnSpc>
                      </a:pPr>
                      <a:r>
                        <a:rPr sz="1100" spc="-25" dirty="0">
                          <a:latin typeface="Arial"/>
                          <a:cs typeface="Arial"/>
                        </a:rPr>
                        <a:t>500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8580">
                        <a:lnSpc>
                          <a:spcPts val="1225"/>
                        </a:lnSpc>
                      </a:pPr>
                      <a:r>
                        <a:rPr sz="1100" dirty="0">
                          <a:latin typeface="Arial"/>
                          <a:cs typeface="Arial"/>
                        </a:rPr>
                        <a:t>5 </a:t>
                      </a:r>
                      <a:r>
                        <a:rPr sz="1100" spc="-25" dirty="0">
                          <a:latin typeface="Arial"/>
                          <a:cs typeface="Arial"/>
                        </a:rPr>
                        <a:t>000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6675">
                        <a:lnSpc>
                          <a:spcPts val="1225"/>
                        </a:lnSpc>
                      </a:pPr>
                      <a:r>
                        <a:rPr sz="1100" spc="-25" dirty="0">
                          <a:latin typeface="Arial"/>
                          <a:cs typeface="Arial"/>
                        </a:rPr>
                        <a:t>100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3"/>
                  </a:ext>
                </a:extLst>
              </a:tr>
              <a:tr h="165735">
                <a:tc>
                  <a:txBody>
                    <a:bodyPr/>
                    <a:lstStyle/>
                    <a:p>
                      <a:pPr marL="67945">
                        <a:lnSpc>
                          <a:spcPts val="1210"/>
                        </a:lnSpc>
                      </a:pPr>
                      <a:r>
                        <a:rPr sz="1100" dirty="0">
                          <a:latin typeface="Arial"/>
                          <a:cs typeface="Arial"/>
                        </a:rPr>
                        <a:t>Aides</a:t>
                      </a:r>
                      <a:r>
                        <a:rPr sz="1100" spc="-20" dirty="0">
                          <a:latin typeface="Arial"/>
                          <a:cs typeface="Arial"/>
                        </a:rPr>
                        <a:t> boss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10"/>
                        </a:lnSpc>
                      </a:pPr>
                      <a:r>
                        <a:rPr sz="1100" dirty="0">
                          <a:latin typeface="Arial"/>
                          <a:cs typeface="Arial"/>
                        </a:rPr>
                        <a:t>3</a:t>
                      </a:r>
                      <a:r>
                        <a:rPr sz="1100" spc="-10" dirty="0">
                          <a:latin typeface="Arial"/>
                          <a:cs typeface="Arial"/>
                        </a:rPr>
                        <a:t> </a:t>
                      </a:r>
                      <a:r>
                        <a:rPr sz="1100" dirty="0">
                          <a:latin typeface="Arial"/>
                          <a:cs typeface="Arial"/>
                        </a:rPr>
                        <a:t>X </a:t>
                      </a:r>
                      <a:r>
                        <a:rPr sz="1100" spc="-20" dirty="0">
                          <a:latin typeface="Arial"/>
                          <a:cs typeface="Arial"/>
                        </a:rPr>
                        <a:t>10j.</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7945">
                        <a:lnSpc>
                          <a:spcPts val="1210"/>
                        </a:lnSpc>
                      </a:pPr>
                      <a:r>
                        <a:rPr sz="1100" spc="-25" dirty="0">
                          <a:latin typeface="Arial"/>
                          <a:cs typeface="Arial"/>
                        </a:rPr>
                        <a:t>350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8580">
                        <a:lnSpc>
                          <a:spcPts val="1210"/>
                        </a:lnSpc>
                      </a:pPr>
                      <a:r>
                        <a:rPr sz="1100" dirty="0">
                          <a:latin typeface="Arial"/>
                          <a:cs typeface="Arial"/>
                        </a:rPr>
                        <a:t>10</a:t>
                      </a:r>
                      <a:r>
                        <a:rPr sz="1100" spc="-5" dirty="0">
                          <a:latin typeface="Arial"/>
                          <a:cs typeface="Arial"/>
                        </a:rPr>
                        <a:t> </a:t>
                      </a:r>
                      <a:r>
                        <a:rPr sz="1100" spc="-25" dirty="0">
                          <a:latin typeface="Arial"/>
                          <a:cs typeface="Arial"/>
                        </a:rPr>
                        <a:t>500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6675">
                        <a:lnSpc>
                          <a:spcPts val="1210"/>
                        </a:lnSpc>
                      </a:pPr>
                      <a:r>
                        <a:rPr sz="1100" spc="-25" dirty="0">
                          <a:latin typeface="Arial"/>
                          <a:cs typeface="Arial"/>
                        </a:rPr>
                        <a:t>210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4"/>
                  </a:ext>
                </a:extLst>
              </a:tr>
              <a:tr h="488950">
                <a:tc>
                  <a:txBody>
                    <a:bodyPr/>
                    <a:lstStyle/>
                    <a:p>
                      <a:pPr marL="67945">
                        <a:lnSpc>
                          <a:spcPts val="1290"/>
                        </a:lnSpc>
                      </a:pPr>
                      <a:r>
                        <a:rPr sz="1100" dirty="0">
                          <a:latin typeface="Arial"/>
                          <a:cs typeface="Arial"/>
                        </a:rPr>
                        <a:t>Jours</a:t>
                      </a:r>
                      <a:r>
                        <a:rPr sz="1100" spc="-25" dirty="0">
                          <a:latin typeface="Arial"/>
                          <a:cs typeface="Arial"/>
                        </a:rPr>
                        <a:t> </a:t>
                      </a:r>
                      <a:r>
                        <a:rPr sz="1100" spc="-10" dirty="0">
                          <a:latin typeface="Arial"/>
                          <a:cs typeface="Arial"/>
                        </a:rPr>
                        <a:t>manœuvres</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60"/>
                        </a:lnSpc>
                      </a:pPr>
                      <a:r>
                        <a:rPr sz="1100" dirty="0">
                          <a:latin typeface="Arial"/>
                          <a:cs typeface="Arial"/>
                        </a:rPr>
                        <a:t>4</a:t>
                      </a:r>
                      <a:r>
                        <a:rPr sz="1100" spc="-5" dirty="0">
                          <a:latin typeface="Arial"/>
                          <a:cs typeface="Arial"/>
                        </a:rPr>
                        <a:t> </a:t>
                      </a:r>
                      <a:r>
                        <a:rPr sz="1100" dirty="0">
                          <a:latin typeface="Arial"/>
                          <a:cs typeface="Arial"/>
                        </a:rPr>
                        <a:t>X 10</a:t>
                      </a:r>
                      <a:r>
                        <a:rPr sz="1100" spc="-10" dirty="0">
                          <a:latin typeface="Arial"/>
                          <a:cs typeface="Arial"/>
                        </a:rPr>
                        <a:t> </a:t>
                      </a:r>
                      <a:r>
                        <a:rPr sz="1100" spc="-25" dirty="0">
                          <a:latin typeface="Arial"/>
                          <a:cs typeface="Arial"/>
                        </a:rPr>
                        <a:t>j.</a:t>
                      </a:r>
                      <a:endParaRPr sz="1100">
                        <a:latin typeface="Arial"/>
                        <a:cs typeface="Arial"/>
                      </a:endParaRPr>
                    </a:p>
                    <a:p>
                      <a:pPr marL="68580">
                        <a:lnSpc>
                          <a:spcPts val="1290"/>
                        </a:lnSpc>
                      </a:pPr>
                      <a:r>
                        <a:rPr sz="1100" dirty="0">
                          <a:latin typeface="Arial"/>
                          <a:cs typeface="Arial"/>
                        </a:rPr>
                        <a:t>2X</a:t>
                      </a:r>
                      <a:r>
                        <a:rPr sz="1100" spc="-10" dirty="0">
                          <a:latin typeface="Arial"/>
                          <a:cs typeface="Arial"/>
                        </a:rPr>
                        <a:t> </a:t>
                      </a:r>
                      <a:r>
                        <a:rPr sz="1100" dirty="0">
                          <a:latin typeface="Arial"/>
                          <a:cs typeface="Arial"/>
                        </a:rPr>
                        <a:t>10</a:t>
                      </a:r>
                      <a:r>
                        <a:rPr sz="1100" spc="-10" dirty="0">
                          <a:latin typeface="Arial"/>
                          <a:cs typeface="Arial"/>
                        </a:rPr>
                        <a:t> </a:t>
                      </a:r>
                      <a:r>
                        <a:rPr sz="1100" spc="-50" dirty="0">
                          <a:latin typeface="Arial"/>
                          <a:cs typeface="Arial"/>
                        </a:rPr>
                        <a:t>j</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7945">
                        <a:lnSpc>
                          <a:spcPts val="1260"/>
                        </a:lnSpc>
                      </a:pPr>
                      <a:r>
                        <a:rPr sz="1100" spc="-25" dirty="0">
                          <a:latin typeface="Arial"/>
                          <a:cs typeface="Arial"/>
                        </a:rPr>
                        <a:t>200</a:t>
                      </a:r>
                      <a:endParaRPr sz="1100">
                        <a:latin typeface="Arial"/>
                        <a:cs typeface="Arial"/>
                      </a:endParaRPr>
                    </a:p>
                    <a:p>
                      <a:pPr marL="67945">
                        <a:lnSpc>
                          <a:spcPts val="1290"/>
                        </a:lnSpc>
                      </a:pPr>
                      <a:r>
                        <a:rPr sz="1100" spc="-25" dirty="0">
                          <a:latin typeface="Arial"/>
                          <a:cs typeface="Arial"/>
                        </a:rPr>
                        <a:t>250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8580">
                        <a:lnSpc>
                          <a:spcPts val="1260"/>
                        </a:lnSpc>
                      </a:pPr>
                      <a:r>
                        <a:rPr sz="1100" dirty="0">
                          <a:latin typeface="Arial"/>
                          <a:cs typeface="Arial"/>
                        </a:rPr>
                        <a:t>8 </a:t>
                      </a:r>
                      <a:r>
                        <a:rPr sz="1100" spc="-25" dirty="0">
                          <a:latin typeface="Arial"/>
                          <a:cs typeface="Arial"/>
                        </a:rPr>
                        <a:t>000</a:t>
                      </a:r>
                      <a:endParaRPr sz="1100">
                        <a:latin typeface="Arial"/>
                        <a:cs typeface="Arial"/>
                      </a:endParaRPr>
                    </a:p>
                    <a:p>
                      <a:pPr marL="68580">
                        <a:lnSpc>
                          <a:spcPts val="1260"/>
                        </a:lnSpc>
                      </a:pPr>
                      <a:r>
                        <a:rPr sz="1100" dirty="0">
                          <a:latin typeface="Arial"/>
                          <a:cs typeface="Arial"/>
                        </a:rPr>
                        <a:t>5000</a:t>
                      </a:r>
                      <a:r>
                        <a:rPr sz="1100" spc="-15" dirty="0">
                          <a:latin typeface="Arial"/>
                          <a:cs typeface="Arial"/>
                        </a:rPr>
                        <a:t> </a:t>
                      </a:r>
                      <a:r>
                        <a:rPr sz="1100" spc="-50" dirty="0">
                          <a:latin typeface="Arial"/>
                          <a:cs typeface="Arial"/>
                        </a:rPr>
                        <a:t>=</a:t>
                      </a:r>
                      <a:endParaRPr sz="1100">
                        <a:latin typeface="Arial"/>
                        <a:cs typeface="Arial"/>
                      </a:endParaRPr>
                    </a:p>
                    <a:p>
                      <a:pPr marL="68580">
                        <a:lnSpc>
                          <a:spcPts val="1235"/>
                        </a:lnSpc>
                      </a:pPr>
                      <a:r>
                        <a:rPr sz="1100" dirty="0">
                          <a:latin typeface="Arial"/>
                          <a:cs typeface="Arial"/>
                        </a:rPr>
                        <a:t>13</a:t>
                      </a:r>
                      <a:r>
                        <a:rPr sz="1100" spc="-5" dirty="0">
                          <a:latin typeface="Arial"/>
                          <a:cs typeface="Arial"/>
                        </a:rPr>
                        <a:t> </a:t>
                      </a:r>
                      <a:r>
                        <a:rPr sz="1100" spc="-25" dirty="0">
                          <a:latin typeface="Arial"/>
                          <a:cs typeface="Arial"/>
                        </a:rPr>
                        <a:t>000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6675">
                        <a:lnSpc>
                          <a:spcPts val="1290"/>
                        </a:lnSpc>
                      </a:pPr>
                      <a:r>
                        <a:rPr sz="1100" spc="-25" dirty="0">
                          <a:latin typeface="Arial"/>
                          <a:cs typeface="Arial"/>
                        </a:rPr>
                        <a:t>160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5"/>
                  </a:ext>
                </a:extLst>
              </a:tr>
              <a:tr h="487680">
                <a:tc>
                  <a:txBody>
                    <a:bodyPr/>
                    <a:lstStyle/>
                    <a:p>
                      <a:pPr marL="67945" marR="648335">
                        <a:lnSpc>
                          <a:spcPts val="1260"/>
                        </a:lnSpc>
                        <a:spcBef>
                          <a:spcPts val="45"/>
                        </a:spcBef>
                      </a:pPr>
                      <a:r>
                        <a:rPr sz="1100" spc="-10" dirty="0">
                          <a:latin typeface="Arial"/>
                          <a:cs typeface="Arial"/>
                        </a:rPr>
                        <a:t>Transport matériaux</a:t>
                      </a:r>
                      <a:endParaRPr sz="1100">
                        <a:latin typeface="Arial"/>
                        <a:cs typeface="Arial"/>
                      </a:endParaRPr>
                    </a:p>
                  </a:txBody>
                  <a:tcPr marL="0" marR="0" marT="57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ts val="1275"/>
                        </a:lnSpc>
                      </a:pPr>
                      <a:r>
                        <a:rPr sz="1100" spc="-10" dirty="0">
                          <a:latin typeface="Arial"/>
                          <a:cs typeface="Arial"/>
                        </a:rPr>
                        <a:t>Ciment</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marL="67945">
                        <a:lnSpc>
                          <a:spcPts val="1245"/>
                        </a:lnSpc>
                      </a:pPr>
                      <a:r>
                        <a:rPr sz="1100" dirty="0">
                          <a:latin typeface="Arial"/>
                          <a:cs typeface="Arial"/>
                        </a:rPr>
                        <a:t>150</a:t>
                      </a:r>
                      <a:r>
                        <a:rPr sz="1100" spc="-15" dirty="0">
                          <a:latin typeface="Arial"/>
                          <a:cs typeface="Arial"/>
                        </a:rPr>
                        <a:t> </a:t>
                      </a:r>
                      <a:r>
                        <a:rPr sz="1100" dirty="0">
                          <a:latin typeface="Arial"/>
                          <a:cs typeface="Arial"/>
                        </a:rPr>
                        <a:t>sacs</a:t>
                      </a:r>
                      <a:r>
                        <a:rPr sz="1100" spc="-15" dirty="0">
                          <a:latin typeface="Arial"/>
                          <a:cs typeface="Arial"/>
                        </a:rPr>
                        <a:t> </a:t>
                      </a:r>
                      <a:r>
                        <a:rPr sz="1100" dirty="0">
                          <a:latin typeface="Arial"/>
                          <a:cs typeface="Arial"/>
                        </a:rPr>
                        <a:t>X </a:t>
                      </a:r>
                      <a:r>
                        <a:rPr sz="1100" spc="-25" dirty="0">
                          <a:latin typeface="Arial"/>
                          <a:cs typeface="Arial"/>
                        </a:rPr>
                        <a:t>40</a:t>
                      </a:r>
                      <a:endParaRPr sz="1100">
                        <a:latin typeface="Arial"/>
                        <a:cs typeface="Arial"/>
                      </a:endParaRPr>
                    </a:p>
                    <a:p>
                      <a:pPr marL="67945">
                        <a:lnSpc>
                          <a:spcPts val="1290"/>
                        </a:lnSpc>
                      </a:pPr>
                      <a:r>
                        <a:rPr sz="1100" dirty="0">
                          <a:latin typeface="Arial"/>
                          <a:cs typeface="Arial"/>
                        </a:rPr>
                        <a:t>2 X </a:t>
                      </a:r>
                      <a:r>
                        <a:rPr sz="1100" spc="-25" dirty="0">
                          <a:latin typeface="Arial"/>
                          <a:cs typeface="Arial"/>
                        </a:rPr>
                        <a:t>110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R="404495" algn="ctr">
                        <a:lnSpc>
                          <a:spcPts val="1245"/>
                        </a:lnSpc>
                      </a:pPr>
                      <a:r>
                        <a:rPr sz="1100" dirty="0">
                          <a:latin typeface="Arial"/>
                          <a:cs typeface="Arial"/>
                        </a:rPr>
                        <a:t>6</a:t>
                      </a:r>
                      <a:r>
                        <a:rPr sz="1100" spc="-10" dirty="0">
                          <a:latin typeface="Arial"/>
                          <a:cs typeface="Arial"/>
                        </a:rPr>
                        <a:t> </a:t>
                      </a:r>
                      <a:r>
                        <a:rPr sz="1100" dirty="0">
                          <a:latin typeface="Arial"/>
                          <a:cs typeface="Arial"/>
                        </a:rPr>
                        <a:t>000</a:t>
                      </a:r>
                      <a:r>
                        <a:rPr sz="1100" spc="-10" dirty="0">
                          <a:latin typeface="Arial"/>
                          <a:cs typeface="Arial"/>
                        </a:rPr>
                        <a:t> </a:t>
                      </a:r>
                      <a:r>
                        <a:rPr sz="1100" spc="-50" dirty="0">
                          <a:latin typeface="Arial"/>
                          <a:cs typeface="Arial"/>
                        </a:rPr>
                        <a:t>+</a:t>
                      </a:r>
                      <a:endParaRPr sz="1100">
                        <a:latin typeface="Arial"/>
                        <a:cs typeface="Arial"/>
                      </a:endParaRPr>
                    </a:p>
                    <a:p>
                      <a:pPr marR="363220" algn="ctr">
                        <a:lnSpc>
                          <a:spcPts val="1265"/>
                        </a:lnSpc>
                      </a:pPr>
                      <a:r>
                        <a:rPr sz="1100" dirty="0">
                          <a:latin typeface="Arial"/>
                          <a:cs typeface="Arial"/>
                        </a:rPr>
                        <a:t>220</a:t>
                      </a:r>
                      <a:r>
                        <a:rPr sz="1100" spc="-30" dirty="0">
                          <a:latin typeface="Arial"/>
                          <a:cs typeface="Arial"/>
                        </a:rPr>
                        <a:t> </a:t>
                      </a:r>
                      <a:r>
                        <a:rPr sz="1100" spc="-50" dirty="0">
                          <a:latin typeface="Arial"/>
                          <a:cs typeface="Arial"/>
                        </a:rPr>
                        <a:t>=</a:t>
                      </a:r>
                      <a:endParaRPr sz="1100">
                        <a:latin typeface="Arial"/>
                        <a:cs typeface="Arial"/>
                      </a:endParaRPr>
                    </a:p>
                    <a:p>
                      <a:pPr marR="563880" algn="ctr">
                        <a:lnSpc>
                          <a:spcPts val="1230"/>
                        </a:lnSpc>
                      </a:pPr>
                      <a:r>
                        <a:rPr sz="1100" spc="-20" dirty="0">
                          <a:latin typeface="Arial"/>
                          <a:cs typeface="Arial"/>
                        </a:rPr>
                        <a:t>6220</a:t>
                      </a:r>
                      <a:endParaRPr sz="1100">
                        <a:latin typeface="Arial"/>
                        <a:cs typeface="Arial"/>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5"/>
                        </a:spcBef>
                      </a:pPr>
                      <a:endParaRPr sz="1050">
                        <a:latin typeface="Times New Roman"/>
                        <a:cs typeface="Times New Roman"/>
                      </a:endParaRPr>
                    </a:p>
                    <a:p>
                      <a:pPr marL="66675">
                        <a:lnSpc>
                          <a:spcPct val="100000"/>
                        </a:lnSpc>
                      </a:pPr>
                      <a:r>
                        <a:rPr sz="1100" spc="-10" dirty="0">
                          <a:latin typeface="Arial"/>
                          <a:cs typeface="Arial"/>
                        </a:rPr>
                        <a:t>124,40</a:t>
                      </a:r>
                      <a:endParaRPr sz="1100">
                        <a:latin typeface="Arial"/>
                        <a:cs typeface="Arial"/>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6"/>
                  </a:ext>
                </a:extLst>
              </a:tr>
              <a:tr h="167005">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7"/>
                  </a:ext>
                </a:extLst>
              </a:tr>
              <a:tr h="165735">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8"/>
                  </a:ext>
                </a:extLst>
              </a:tr>
              <a:tr h="488950">
                <a:tc>
                  <a:txBody>
                    <a:bodyPr/>
                    <a:lstStyle/>
                    <a:p>
                      <a:pPr>
                        <a:lnSpc>
                          <a:spcPct val="100000"/>
                        </a:lnSpc>
                        <a:spcBef>
                          <a:spcPts val="20"/>
                        </a:spcBef>
                      </a:pPr>
                      <a:endParaRPr sz="1050">
                        <a:latin typeface="Times New Roman"/>
                        <a:cs typeface="Times New Roman"/>
                      </a:endParaRPr>
                    </a:p>
                    <a:p>
                      <a:pPr marL="67945">
                        <a:lnSpc>
                          <a:spcPct val="100000"/>
                        </a:lnSpc>
                      </a:pPr>
                      <a:r>
                        <a:rPr sz="1100" b="1" spc="-10" dirty="0">
                          <a:latin typeface="Arial"/>
                          <a:cs typeface="Arial"/>
                        </a:rPr>
                        <a:t>TOTAL</a:t>
                      </a:r>
                      <a:endParaRPr sz="1100">
                        <a:latin typeface="Arial"/>
                        <a:cs typeface="Arial"/>
                      </a:endParaRPr>
                    </a:p>
                  </a:txBody>
                  <a:tcPr marL="0" marR="0" marT="25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gridSpan="2">
                  <a:txBody>
                    <a:bodyPr/>
                    <a:lstStyle/>
                    <a:p>
                      <a:pPr>
                        <a:lnSpc>
                          <a:spcPct val="100000"/>
                        </a:lnSpc>
                      </a:pPr>
                      <a:endParaRPr sz="10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a:lnSpc>
                          <a:spcPct val="100000"/>
                        </a:lnSpc>
                        <a:spcBef>
                          <a:spcPts val="20"/>
                        </a:spcBef>
                      </a:pPr>
                      <a:endParaRPr sz="1050">
                        <a:latin typeface="Times New Roman"/>
                        <a:cs typeface="Times New Roman"/>
                      </a:endParaRPr>
                    </a:p>
                    <a:p>
                      <a:pPr marL="68580">
                        <a:lnSpc>
                          <a:spcPct val="100000"/>
                        </a:lnSpc>
                      </a:pPr>
                      <a:r>
                        <a:rPr sz="1100" b="1" dirty="0">
                          <a:latin typeface="Arial"/>
                          <a:cs typeface="Arial"/>
                        </a:rPr>
                        <a:t>118</a:t>
                      </a:r>
                      <a:r>
                        <a:rPr sz="1100" b="1" spc="-10" dirty="0">
                          <a:latin typeface="Arial"/>
                          <a:cs typeface="Arial"/>
                        </a:rPr>
                        <a:t> </a:t>
                      </a:r>
                      <a:r>
                        <a:rPr sz="1100" b="1" dirty="0">
                          <a:latin typeface="Arial"/>
                          <a:cs typeface="Arial"/>
                        </a:rPr>
                        <a:t>290</a:t>
                      </a:r>
                      <a:r>
                        <a:rPr sz="1100" b="1" spc="-10" dirty="0">
                          <a:latin typeface="Arial"/>
                          <a:cs typeface="Arial"/>
                        </a:rPr>
                        <a:t> </a:t>
                      </a:r>
                      <a:r>
                        <a:rPr sz="1100" b="1" spc="-20" dirty="0">
                          <a:latin typeface="Arial"/>
                          <a:cs typeface="Arial"/>
                        </a:rPr>
                        <a:t>gdes</a:t>
                      </a:r>
                      <a:endParaRPr sz="1100">
                        <a:latin typeface="Arial"/>
                        <a:cs typeface="Arial"/>
                      </a:endParaRPr>
                    </a:p>
                  </a:txBody>
                  <a:tcPr marL="0" marR="0" marT="25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20"/>
                        </a:spcBef>
                      </a:pPr>
                      <a:endParaRPr sz="1050" dirty="0">
                        <a:latin typeface="Times New Roman"/>
                        <a:cs typeface="Times New Roman"/>
                      </a:endParaRPr>
                    </a:p>
                    <a:p>
                      <a:pPr marL="106045">
                        <a:lnSpc>
                          <a:spcPct val="100000"/>
                        </a:lnSpc>
                      </a:pPr>
                      <a:r>
                        <a:rPr sz="1100" b="1" dirty="0">
                          <a:latin typeface="Arial"/>
                          <a:cs typeface="Arial"/>
                        </a:rPr>
                        <a:t>2</a:t>
                      </a:r>
                      <a:r>
                        <a:rPr sz="1100" b="1" spc="-10" dirty="0">
                          <a:latin typeface="Arial"/>
                          <a:cs typeface="Arial"/>
                        </a:rPr>
                        <a:t> </a:t>
                      </a:r>
                      <a:r>
                        <a:rPr sz="1100" b="1" dirty="0">
                          <a:latin typeface="Arial"/>
                          <a:cs typeface="Arial"/>
                        </a:rPr>
                        <a:t>191</a:t>
                      </a:r>
                      <a:r>
                        <a:rPr sz="1100" b="1" spc="-10" dirty="0">
                          <a:latin typeface="Arial"/>
                          <a:cs typeface="Arial"/>
                        </a:rPr>
                        <a:t> </a:t>
                      </a:r>
                      <a:r>
                        <a:rPr sz="1100" b="1" spc="-50" dirty="0">
                          <a:latin typeface="Arial"/>
                          <a:cs typeface="Arial"/>
                        </a:rPr>
                        <a:t>€</a:t>
                      </a:r>
                      <a:endParaRPr sz="1100" dirty="0">
                        <a:latin typeface="Arial"/>
                        <a:cs typeface="Arial"/>
                      </a:endParaRPr>
                    </a:p>
                  </a:txBody>
                  <a:tcPr marL="0" marR="0" marT="254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19"/>
                  </a:ext>
                </a:extLst>
              </a:tr>
            </a:tbl>
          </a:graphicData>
        </a:graphic>
      </p:graphicFrame>
      <p:sp>
        <p:nvSpPr>
          <p:cNvPr id="5" name="Rectangle 4">
            <a:extLst>
              <a:ext uri="{FF2B5EF4-FFF2-40B4-BE49-F238E27FC236}">
                <a16:creationId xmlns:a16="http://schemas.microsoft.com/office/drawing/2014/main" id="{ECADF8CD-76DB-6AE2-AC96-A881E15F3140}"/>
              </a:ext>
            </a:extLst>
          </p:cNvPr>
          <p:cNvSpPr/>
          <p:nvPr/>
        </p:nvSpPr>
        <p:spPr>
          <a:xfrm>
            <a:off x="2245486" y="3440302"/>
            <a:ext cx="662814" cy="1600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DF6B621-D8DF-ACA9-E7BD-D069D8FED739}"/>
              </a:ext>
            </a:extLst>
          </p:cNvPr>
          <p:cNvSpPr/>
          <p:nvPr/>
        </p:nvSpPr>
        <p:spPr>
          <a:xfrm>
            <a:off x="4051300" y="3761866"/>
            <a:ext cx="914400" cy="1600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680</TotalTime>
  <Words>5914</Words>
  <Application>Microsoft Office PowerPoint</Application>
  <PresentationFormat>Personnalisé</PresentationFormat>
  <Paragraphs>1330</Paragraphs>
  <Slides>73</Slides>
  <Notes>4</Notes>
  <HiddenSlides>0</HiddenSlides>
  <MMClips>0</MMClips>
  <ScaleCrop>false</ScaleCrop>
  <HeadingPairs>
    <vt:vector size="8" baseType="variant">
      <vt:variant>
        <vt:lpstr>Polices utilisées</vt:lpstr>
      </vt:variant>
      <vt:variant>
        <vt:i4>3</vt:i4>
      </vt:variant>
      <vt:variant>
        <vt:lpstr>Thème</vt:lpstr>
      </vt:variant>
      <vt:variant>
        <vt:i4>1</vt:i4>
      </vt:variant>
      <vt:variant>
        <vt:lpstr>Serveurs OLE incorporés</vt:lpstr>
      </vt:variant>
      <vt:variant>
        <vt:i4>1</vt:i4>
      </vt:variant>
      <vt:variant>
        <vt:lpstr>Titres des diapositives</vt:lpstr>
      </vt:variant>
      <vt:variant>
        <vt:i4>73</vt:i4>
      </vt:variant>
    </vt:vector>
  </HeadingPairs>
  <TitlesOfParts>
    <vt:vector size="78" baseType="lpstr">
      <vt:lpstr>Arial</vt:lpstr>
      <vt:lpstr>Calibri</vt:lpstr>
      <vt:lpstr>Times New Roman</vt:lpstr>
      <vt:lpstr>Office Theme</vt:lpstr>
      <vt:lpstr>Slide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dc:creator>
  <cp:lastModifiedBy>Charles Lilin</cp:lastModifiedBy>
  <cp:revision>32</cp:revision>
  <dcterms:created xsi:type="dcterms:W3CDTF">2023-08-21T13:45:05Z</dcterms:created>
  <dcterms:modified xsi:type="dcterms:W3CDTF">2024-05-28T15:49:51Z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2023-08-21T00:00:00Z</vt:filetime>
  </property>
  <property fmtid="{D5CDD505-2E9C-101B-9397-08002B2CF9AE}" pid="3" name="Creator">
    <vt:lpwstr>Microsoft® Word pour Microsoft 365</vt:lpwstr>
  </property>
  <property fmtid="{D5CDD505-2E9C-101B-9397-08002B2CF9AE}" pid="4" name="LastSaved">
    <vt:filetime>2023-08-21T00:00:00Z</vt:filetime>
  </property>
  <property fmtid="{D5CDD505-2E9C-101B-9397-08002B2CF9AE}" pid="5" name="Producer">
    <vt:lpwstr>Microsoft® Word pour Microsoft 365</vt:lpwstr>
  </property>
</Properties>
</file>