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4" r:id="rId4"/>
    <p:sldId id="266" r:id="rId5"/>
    <p:sldId id="261" r:id="rId6"/>
    <p:sldId id="267" r:id="rId7"/>
    <p:sldId id="271" r:id="rId8"/>
    <p:sldId id="268" r:id="rId9"/>
    <p:sldId id="286" r:id="rId10"/>
    <p:sldId id="280" r:id="rId11"/>
    <p:sldId id="269" r:id="rId12"/>
    <p:sldId id="284" r:id="rId13"/>
    <p:sldId id="283" r:id="rId14"/>
    <p:sldId id="285" r:id="rId15"/>
    <p:sldId id="262" r:id="rId16"/>
    <p:sldId id="281" r:id="rId17"/>
    <p:sldId id="270" r:id="rId18"/>
    <p:sldId id="282" r:id="rId19"/>
    <p:sldId id="278" r:id="rId20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221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2EA378-F0BB-376D-FAC0-639F7C1581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9849DE-4A10-E1B3-4EBC-E33184682D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0227F3-A85B-0C65-E6BD-F2AE9ED456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4ECB2-5DB4-469B-BFAC-8A36BB4AF1A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083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0CEB89-D915-1550-0539-5CA74F721A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A120E4-CF02-E468-FDBF-F380F0AD4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13BEEF-F609-47CB-5BAC-0F8D8730CF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1D9C3-A22A-4FA6-8E7F-08BD0479149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040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143CA2-32F4-FD68-F31D-0F53697FD6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28BD7A-B2FE-EA93-86FD-3B121FA07C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8FC54C-DFAB-3040-A7F6-16B10A8996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F04ED-A255-4F7A-B054-9B9FF737504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4676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69D42A-7F81-E7DB-2ECA-4B1BC6EEF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6088AD-7E9E-D462-7262-08C0DC228F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1721E0-71AB-8072-F441-D66A872F1A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E8AB9-67A1-4EE3-A9EB-3AE8F164EFC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3930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C2416D-04AA-561B-07A2-62B6E66118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319304-90BD-7609-BDB7-D14383B9E6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9881B0-7765-C97C-0B5E-01A856FC3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B6E99-C79D-43D3-87C6-C302ABC6D49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0939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3FDD19-ED4D-B3C2-0A05-DD0F94EB4F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7C85CB-4E80-6D88-965E-D3721A17CC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6F03A3-4EBF-EB5A-1578-A183074378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E15C7-6BC0-42F1-8905-40474A5C01B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682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414586A-67EE-EB78-B5EA-A611DB9CA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8CDB04-555A-22BD-CA43-22438B1386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9E9630E-9E2F-FFE2-B807-D2A4EF618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F5FAD-A18A-4529-A8BD-8F9AC34710E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9383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ADA1B2D-CB7A-6E96-9872-30CFFC753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C5BFCE-A8FF-5F0C-5887-198B15803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6FBEE8-F3BC-64BD-4245-06D82F57B8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A0908-4C93-4C3C-8014-4114218D1EA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5353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BD706B-0C06-E50B-CFB9-566849D855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A1CBD9E-28C7-DDF8-E66C-8DE42DFA61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420320-02EB-C73A-FBA3-A9DF1825EB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3C226-68FD-426F-AC01-3FC74D29A53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779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4A502-85D3-E763-21BC-7F9414B643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6D66A5-3820-8863-A575-0EA5392C5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F6364C-0A27-A92A-33B9-958EBD32B9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960E-6159-4CAE-ACFD-9986C3DC94E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3439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1EA7D6-E3D6-3378-08B6-F4770B55A6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815A0F-C13E-E0A7-6027-268604B6A7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756AF0-D099-8CB2-2422-060C9F9CE2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4B4B0-74A9-48CB-AFBC-917CE607EC5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079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83E361-05BF-ED19-521B-2ABEFDC9E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87F1254-DD1F-F968-07C3-DB1A0001C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edit Master text styles</a:t>
            </a:r>
          </a:p>
          <a:p>
            <a:pPr lvl="1"/>
            <a:r>
              <a:rPr lang="fr-FR" altLang="fr-FR"/>
              <a:t>Second level</a:t>
            </a:r>
          </a:p>
          <a:p>
            <a:pPr lvl="2"/>
            <a:r>
              <a:rPr lang="fr-FR" altLang="fr-FR"/>
              <a:t>Third level</a:t>
            </a:r>
          </a:p>
          <a:p>
            <a:pPr lvl="3"/>
            <a:r>
              <a:rPr lang="fr-FR" altLang="fr-FR"/>
              <a:t>Fourth level</a:t>
            </a:r>
          </a:p>
          <a:p>
            <a:pPr lvl="4"/>
            <a:r>
              <a:rPr lang="fr-FR" altLang="fr-F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0B95D2C-30C8-994E-6879-7C9E416ED2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A103B94-8DF1-8F9A-88D1-1445DEDBBA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DCDFB9B-C1B5-22F3-7577-81B1D06824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461BBFD-A927-4DA4-961B-A021CE63189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esf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sesf.org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factsreports.revues.org/281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hyperlink" Target="http://factsreports.revues.org/2900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ctsreports.revues.org/2816" TargetMode="External"/><Relationship Id="rId5" Type="http://schemas.openxmlformats.org/officeDocument/2006/relationships/hyperlink" Target="http://factsreports.revues.org/2793" TargetMode="External"/><Relationship Id="rId4" Type="http://schemas.openxmlformats.org/officeDocument/2006/relationships/hyperlink" Target="http://factsreports.revues.org/278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>
            <a:extLst>
              <a:ext uri="{FF2B5EF4-FFF2-40B4-BE49-F238E27FC236}">
                <a16:creationId xmlns:a16="http://schemas.microsoft.com/office/drawing/2014/main" id="{26B531AE-7B90-C775-6B90-450A9EEC2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276475"/>
            <a:ext cx="6624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662CA7EE-9F87-276C-6658-6BAD359B9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268413"/>
            <a:ext cx="7993063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b="1" dirty="0"/>
              <a:t>Place des Arbres et Agriculture</a:t>
            </a:r>
            <a:endParaRPr lang="fr-FR" altLang="fr-FR" sz="2400" b="1" dirty="0">
              <a:solidFill>
                <a:srgbClr val="66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1" dirty="0">
              <a:solidFill>
                <a:srgbClr val="66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660066"/>
                </a:solidFill>
              </a:rPr>
              <a:t>Comment concilier l’amélioration des productions agricoles et la protection de l’environnement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rgbClr val="66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660066"/>
                </a:solidFill>
              </a:rPr>
              <a:t>Quelle est la place de l’arbre dans des paysages de montagne tropicale, avec 350 habitants au km2 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1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1B7C823-7AFA-3A53-E8FB-717E026D2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89588"/>
            <a:ext cx="18002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>
            <a:extLst>
              <a:ext uri="{FF2B5EF4-FFF2-40B4-BE49-F238E27FC236}">
                <a16:creationId xmlns:a16="http://schemas.microsoft.com/office/drawing/2014/main" id="{A87EB070-0C4D-DE64-B81B-53644276A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731759"/>
            <a:ext cx="2952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 dirty="0"/>
              <a:t>Michel BROCHET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 dirty="0"/>
              <a:t>Ingénieur Général Honoraire du GREF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 dirty="0"/>
              <a:t>Conseiller bénévole SOS ESF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ABA32BF3-5C48-7830-6BFE-AB51640E9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6092825"/>
            <a:ext cx="7200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>
                <a:solidFill>
                  <a:schemeClr val="accent2"/>
                </a:solidFill>
              </a:rPr>
              <a:t>SOS  Enfants sans Frontières 56, rue de Tocqueville  75017 PARIS  </a:t>
            </a:r>
            <a:r>
              <a:rPr lang="fr-FR" altLang="fr-FR" sz="1200">
                <a:solidFill>
                  <a:schemeClr val="accent2"/>
                </a:solidFill>
                <a:hlinkClick r:id="rId3"/>
              </a:rPr>
              <a:t>www.sosesf.org</a:t>
            </a:r>
            <a:endParaRPr lang="fr-FR" altLang="fr-FR" sz="1200">
              <a:solidFill>
                <a:schemeClr val="accent2"/>
              </a:solidFill>
            </a:endParaRP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FF99EB57-A6AA-F489-FB1D-9B761DBF7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33375"/>
            <a:ext cx="6553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400">
                <a:solidFill>
                  <a:srgbClr val="660066"/>
                </a:solidFill>
              </a:rPr>
              <a:t>Projet Haïti prend racine - Réunion du 3 novembre 2015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4A4655CD-55BC-6C32-6B9A-14B8C90C1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0"/>
            <a:ext cx="8642350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Production de référentiels : </a:t>
            </a:r>
            <a:r>
              <a:rPr lang="fr-FR" altLang="fr-FR" sz="1800">
                <a:solidFill>
                  <a:srgbClr val="660066"/>
                </a:solidFill>
              </a:rPr>
              <a:t>sites aménagés dans 4 écosystèmes différents</a:t>
            </a:r>
            <a:r>
              <a:rPr lang="fr-FR" altLang="fr-FR" sz="1800" b="1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9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900" i="1"/>
              <a:t> </a:t>
            </a:r>
            <a:r>
              <a:rPr lang="fr-FR" altLang="fr-FR" sz="1200" i="1"/>
              <a:t>1</a:t>
            </a:r>
            <a:r>
              <a:rPr lang="fr-FR" altLang="fr-FR" sz="1200"/>
              <a:t>  </a:t>
            </a:r>
            <a:r>
              <a:rPr lang="fr-FR" altLang="fr-FR" sz="1200" i="1"/>
              <a:t>Gros Morne, montagne sèche, 800 à 1000mm de pluie, 400m d’altitude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i="1"/>
              <a:t> 2  Salagnac, montagne humide, 2000mm de pluie, 800 à 1000m d’altitude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i="1"/>
              <a:t> 3 Thomonde, Plateau Central, 5 mois de sècheresse.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i="1"/>
              <a:t> 4  6ème section Verrettes, karst d’altitude, 4 mois de sècheresse, 1000 m d’altitude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 i="1"/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4DECD1BB-C435-1122-6C05-0DA2A0E34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76700"/>
            <a:ext cx="3527425" cy="264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Rectangle 4">
            <a:extLst>
              <a:ext uri="{FF2B5EF4-FFF2-40B4-BE49-F238E27FC236}">
                <a16:creationId xmlns:a16="http://schemas.microsoft.com/office/drawing/2014/main" id="{9CF1BF41-97B2-A5DD-E2EE-3E22CC483655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5148263" y="4076700"/>
            <a:ext cx="3529012" cy="2646363"/>
          </a:xfrm>
          <a:prstGeom prst="rect">
            <a:avLst/>
          </a:prstGeom>
          <a:blipFill dpi="0" rotWithShape="1">
            <a:blip r:embed="rId3"/>
            <a:srcRect/>
            <a:stretch>
              <a:fillRect b="-19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pic>
        <p:nvPicPr>
          <p:cNvPr id="11271" name="Picture 5">
            <a:extLst>
              <a:ext uri="{FF2B5EF4-FFF2-40B4-BE49-F238E27FC236}">
                <a16:creationId xmlns:a16="http://schemas.microsoft.com/office/drawing/2014/main" id="{87CE1522-7737-D647-9EF1-09BFDFD42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3527425" cy="2646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Rectangle 6">
            <a:extLst>
              <a:ext uri="{FF2B5EF4-FFF2-40B4-BE49-F238E27FC236}">
                <a16:creationId xmlns:a16="http://schemas.microsoft.com/office/drawing/2014/main" id="{65CD40E9-3F51-31CA-C5E4-6DCBDD353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11273" name="Picture 7">
            <a:extLst>
              <a:ext uri="{FF2B5EF4-FFF2-40B4-BE49-F238E27FC236}">
                <a16:creationId xmlns:a16="http://schemas.microsoft.com/office/drawing/2014/main" id="{BE8E24F7-AC16-1FCF-32C8-2EFF5A4E3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41438"/>
            <a:ext cx="3527425" cy="2646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4" name="Text Box 8">
            <a:extLst>
              <a:ext uri="{FF2B5EF4-FFF2-40B4-BE49-F238E27FC236}">
                <a16:creationId xmlns:a16="http://schemas.microsoft.com/office/drawing/2014/main" id="{985375C0-3787-71AA-40CD-3CAC12BDC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12875"/>
            <a:ext cx="238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000" b="1"/>
              <a:t>1</a:t>
            </a:r>
          </a:p>
        </p:txBody>
      </p:sp>
      <p:sp>
        <p:nvSpPr>
          <p:cNvPr id="11275" name="Text Box 9">
            <a:extLst>
              <a:ext uri="{FF2B5EF4-FFF2-40B4-BE49-F238E27FC236}">
                <a16:creationId xmlns:a16="http://schemas.microsoft.com/office/drawing/2014/main" id="{2B3795D2-AA1E-0B0D-F4AF-8C2F9FC35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4149725"/>
            <a:ext cx="238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000" b="1"/>
              <a:t>4</a:t>
            </a:r>
          </a:p>
        </p:txBody>
      </p:sp>
      <p:sp>
        <p:nvSpPr>
          <p:cNvPr id="11276" name="Text Box 10">
            <a:extLst>
              <a:ext uri="{FF2B5EF4-FFF2-40B4-BE49-F238E27FC236}">
                <a16:creationId xmlns:a16="http://schemas.microsoft.com/office/drawing/2014/main" id="{5C6E5251-21A3-2192-3702-2D612E944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149725"/>
            <a:ext cx="238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000" b="1"/>
              <a:t>3</a:t>
            </a:r>
          </a:p>
        </p:txBody>
      </p:sp>
      <p:sp>
        <p:nvSpPr>
          <p:cNvPr id="11277" name="Text Box 11">
            <a:extLst>
              <a:ext uri="{FF2B5EF4-FFF2-40B4-BE49-F238E27FC236}">
                <a16:creationId xmlns:a16="http://schemas.microsoft.com/office/drawing/2014/main" id="{E0401552-36B8-EC83-B3E6-2A62CDF7E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196975"/>
            <a:ext cx="287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000" b="1"/>
              <a:t> 2</a:t>
            </a:r>
          </a:p>
        </p:txBody>
      </p:sp>
      <p:sp>
        <p:nvSpPr>
          <p:cNvPr id="11278" name="Text Box 12">
            <a:extLst>
              <a:ext uri="{FF2B5EF4-FFF2-40B4-BE49-F238E27FC236}">
                <a16:creationId xmlns:a16="http://schemas.microsoft.com/office/drawing/2014/main" id="{BFF45877-44DC-B92A-A637-2537572B8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860800"/>
            <a:ext cx="1079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000">
                <a:solidFill>
                  <a:schemeClr val="accent2"/>
                </a:solidFill>
                <a:hlinkClick r:id="rId6"/>
              </a:rPr>
              <a:t>www.sosesf.org</a:t>
            </a:r>
            <a:endParaRPr lang="fr-FR" altLang="fr-FR" sz="1200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60FB321C-F8EB-4814-A263-FCACC6716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88913"/>
            <a:ext cx="87852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Avec plus d’eau disponible et l’accumulation d’alluvions en amont des ouvrages,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l’intensification dans les fonds frais, les lakous, les vergers et les zones bocagères permet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de</a:t>
            </a:r>
            <a:r>
              <a:rPr lang="fr-FR" altLang="fr-FR" sz="1600">
                <a:solidFill>
                  <a:srgbClr val="660066"/>
                </a:solidFill>
              </a:rPr>
              <a:t> </a:t>
            </a:r>
            <a:r>
              <a:rPr lang="fr-FR" altLang="fr-FR" sz="1600"/>
              <a:t>réduire la pression sur des espaces à boiser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1900281A-2B70-CB10-6A6C-8BF8896DD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41438"/>
            <a:ext cx="5961063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>
            <a:extLst>
              <a:ext uri="{FF2B5EF4-FFF2-40B4-BE49-F238E27FC236}">
                <a16:creationId xmlns:a16="http://schemas.microsoft.com/office/drawing/2014/main" id="{BD4F57AF-A547-1FEF-F44A-58C1440C0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949950"/>
            <a:ext cx="61198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Pépinière de Cedrela odorata – Salagnac, juin 2015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/>
              <a:t>Priorité donnée aux espèces endémiques du pays : gaïac, cedrela, taverneau, candélon, bois dine, ….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6E4ADBB-882B-7C71-5624-20FEF6391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4248150" cy="318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12CAC034-E5D8-4E8B-EA77-2DA42099C1A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468313" y="3527425"/>
            <a:ext cx="4248150" cy="3186113"/>
          </a:xfrm>
          <a:prstGeom prst="rect">
            <a:avLst/>
          </a:prstGeom>
          <a:blipFill dpi="0" rotWithShape="1">
            <a:blip r:embed="rId3"/>
            <a:srcRect/>
            <a:stretch>
              <a:fillRect b="-149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13318" name="Text Box 4">
            <a:extLst>
              <a:ext uri="{FF2B5EF4-FFF2-40B4-BE49-F238E27FC236}">
                <a16:creationId xmlns:a16="http://schemas.microsoft.com/office/drawing/2014/main" id="{AC415BC3-2886-FDE4-3E89-3186D40FA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765175"/>
            <a:ext cx="360045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800"/>
              <a:t>Installation d’une haie vive bocagère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400"/>
              <a:t>Macro-boutures de Gliricidia sepium</a:t>
            </a:r>
          </a:p>
        </p:txBody>
      </p:sp>
      <p:sp>
        <p:nvSpPr>
          <p:cNvPr id="13319" name="Text Box 5">
            <a:extLst>
              <a:ext uri="{FF2B5EF4-FFF2-40B4-BE49-F238E27FC236}">
                <a16:creationId xmlns:a16="http://schemas.microsoft.com/office/drawing/2014/main" id="{87F50E2D-E77D-4D79-3A1B-E2A49471F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2420938"/>
            <a:ext cx="3457575" cy="296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400"/>
              <a:t>21 février 2014 : installation des « bois repousse »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4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4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4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4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4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400"/>
              <a:t>5 octobre 2014 : développement de la haie vive.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400"/>
          </a:p>
        </p:txBody>
      </p:sp>
      <p:sp>
        <p:nvSpPr>
          <p:cNvPr id="13320" name="Text Box 6">
            <a:extLst>
              <a:ext uri="{FF2B5EF4-FFF2-40B4-BE49-F238E27FC236}">
                <a16:creationId xmlns:a16="http://schemas.microsoft.com/office/drawing/2014/main" id="{A2CAEA0E-7A67-FA0B-EE35-609589BC7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6237288"/>
            <a:ext cx="2159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000"/>
              <a:t>Bitako Plateau des Rochelois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>
            <a:extLst>
              <a:ext uri="{FF2B5EF4-FFF2-40B4-BE49-F238E27FC236}">
                <a16:creationId xmlns:a16="http://schemas.microsoft.com/office/drawing/2014/main" id="{B4A3EE9A-FB82-4E5E-7792-411C49448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8519A2A-C71E-3E21-18CE-3C63177E4FB1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-180975" y="-109538"/>
            <a:ext cx="9324975" cy="699452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09B138E4-1402-4222-A493-C9FD23F1F3EA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6300788" y="549275"/>
            <a:ext cx="2193925" cy="1644650"/>
          </a:xfrm>
          <a:prstGeom prst="rect">
            <a:avLst/>
          </a:prstGeom>
          <a:blipFill dpi="0" rotWithShape="1">
            <a:blip r:embed="rId3"/>
            <a:srcRect/>
            <a:stretch>
              <a:fillRect b="-338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14343" name="Text Box 5">
            <a:extLst>
              <a:ext uri="{FF2B5EF4-FFF2-40B4-BE49-F238E27FC236}">
                <a16:creationId xmlns:a16="http://schemas.microsoft.com/office/drawing/2014/main" id="{40AAB72C-30BE-EB12-A5A0-22DF40931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6381750"/>
            <a:ext cx="5545138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Zoom sur agro-vergers d’arbres véritables : production de biomasse optimale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>
            <a:extLst>
              <a:ext uri="{FF2B5EF4-FFF2-40B4-BE49-F238E27FC236}">
                <a16:creationId xmlns:a16="http://schemas.microsoft.com/office/drawing/2014/main" id="{CA3B61EE-8002-94C2-8D25-083173129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92880F5-977F-D0F8-BF9F-A7BB66B85A6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4500563" y="3284538"/>
            <a:ext cx="4392612" cy="3295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01D1821B-B6EC-990F-9CEE-3BE7FAE0B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276475"/>
            <a:ext cx="45370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00"/>
              <a:t>Protection du sol contre l’intensité des pluies et les ruissellements sur les parcelles de canne à sucre en pente.</a:t>
            </a: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CB4B385B-3B68-8DE6-CAEC-281023D8C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4176712" cy="313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 Box 6">
            <a:extLst>
              <a:ext uri="{FF2B5EF4-FFF2-40B4-BE49-F238E27FC236}">
                <a16:creationId xmlns:a16="http://schemas.microsoft.com/office/drawing/2014/main" id="{17333A9F-BB10-FB32-F340-3B8865B9A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4103688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00"/>
              <a:t>La canne à sucre, culture pluriannuelle, couvre bien le sol, en produisant une litière (ou mulch) constituée par les feuilles mortes.</a:t>
            </a:r>
            <a:r>
              <a:rPr lang="fr-FR" altLang="fr-FR" sz="1800"/>
              <a:t> 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A759D9B5-7E36-E0DB-79F7-086ABFD98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88913"/>
            <a:ext cx="604837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800"/>
              <a:t>Culture de la canne à sucre :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800"/>
              <a:t>une place à prendre en conservation des sols argileux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B2964AED-A14A-0E0F-1ECE-588E88596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92150"/>
            <a:ext cx="8353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00"/>
              <a:t>En relation avec le volet agricole, SOS ESF finance et organise </a:t>
            </a:r>
            <a:r>
              <a:rPr lang="fr-FR" altLang="fr-FR" sz="1600">
                <a:solidFill>
                  <a:srgbClr val="660066"/>
                </a:solidFill>
              </a:rPr>
              <a:t>des actions transversales d’éveil à l’environnement</a:t>
            </a:r>
            <a:r>
              <a:rPr lang="fr-FR" altLang="fr-FR" sz="1600"/>
              <a:t> dans certaines des écoles parrainées.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4C1D4CD-F7AB-A166-4FE1-2DB5460573D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79388" y="2276475"/>
            <a:ext cx="4249737" cy="3189288"/>
          </a:xfrm>
          <a:prstGeom prst="rect">
            <a:avLst/>
          </a:prstGeom>
          <a:blipFill dpi="0" rotWithShape="1">
            <a:blip r:embed="rId2"/>
            <a:srcRect/>
            <a:stretch>
              <a:fillRect r="-212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16390" name="Text Box 4">
            <a:extLst>
              <a:ext uri="{FF2B5EF4-FFF2-40B4-BE49-F238E27FC236}">
                <a16:creationId xmlns:a16="http://schemas.microsoft.com/office/drawing/2014/main" id="{B333AC68-A918-212D-9422-262AF6CBE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876925"/>
            <a:ext cx="6337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Sortie des élèves de l’Ecole Professionnelle SOS ESF de Gros Morne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Observation de la culture de la canne à sucre et de ses effets protecteurs sur les sols</a:t>
            </a:r>
          </a:p>
        </p:txBody>
      </p:sp>
      <p:sp>
        <p:nvSpPr>
          <p:cNvPr id="16391" name="Rectangle 5">
            <a:extLst>
              <a:ext uri="{FF2B5EF4-FFF2-40B4-BE49-F238E27FC236}">
                <a16:creationId xmlns:a16="http://schemas.microsoft.com/office/drawing/2014/main" id="{FEC53789-1D8B-0164-ECF3-4E3682A6269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4572000" y="1628775"/>
            <a:ext cx="4284663" cy="32146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>
            <a:extLst>
              <a:ext uri="{FF2B5EF4-FFF2-40B4-BE49-F238E27FC236}">
                <a16:creationId xmlns:a16="http://schemas.microsoft.com/office/drawing/2014/main" id="{B8BBE322-9509-75D5-DE58-6E032E1BA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836613"/>
            <a:ext cx="61563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En résumé, le Programme de Développement Durable propose un ensemble d’actions </a:t>
            </a:r>
            <a:r>
              <a:rPr lang="fr-FR" altLang="fr-FR" sz="1800" b="1"/>
              <a:t>améliorant  le revenu des agriculteurs à différentes échelles de temps </a:t>
            </a:r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09469A39-91BA-9C3C-EE87-8A60F9CFE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65400"/>
            <a:ext cx="7413625" cy="336550"/>
          </a:xfrm>
          <a:prstGeom prst="rect">
            <a:avLst/>
          </a:prstGeom>
          <a:solidFill>
            <a:srgbClr val="660066">
              <a:alpha val="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Des</a:t>
            </a:r>
            <a:r>
              <a:rPr lang="fr-FR" altLang="fr-FR" sz="1600" i="1"/>
              <a:t> e</a:t>
            </a:r>
            <a:r>
              <a:rPr lang="fr-FR" altLang="fr-FR" sz="1600"/>
              <a:t>ffets immédiats : les salaires sur les chantiers d’aménagement des ravines</a:t>
            </a:r>
          </a:p>
        </p:txBody>
      </p:sp>
      <p:sp>
        <p:nvSpPr>
          <p:cNvPr id="25610" name="Text Box 10">
            <a:extLst>
              <a:ext uri="{FF2B5EF4-FFF2-40B4-BE49-F238E27FC236}">
                <a16:creationId xmlns:a16="http://schemas.microsoft.com/office/drawing/2014/main" id="{E4159098-F383-C770-2FDA-2CD875127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213100"/>
            <a:ext cx="5416550" cy="336550"/>
          </a:xfrm>
          <a:prstGeom prst="rect">
            <a:avLst/>
          </a:prstGeom>
          <a:solidFill>
            <a:srgbClr val="660066">
              <a:alpha val="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Des revenus à 3 mois : le maraîchage dans les fonds frais</a:t>
            </a:r>
          </a:p>
        </p:txBody>
      </p:sp>
      <p:sp>
        <p:nvSpPr>
          <p:cNvPr id="25612" name="Text Box 12">
            <a:extLst>
              <a:ext uri="{FF2B5EF4-FFF2-40B4-BE49-F238E27FC236}">
                <a16:creationId xmlns:a16="http://schemas.microsoft.com/office/drawing/2014/main" id="{81E4DD7B-91CC-499D-1601-835EEBDCE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860800"/>
            <a:ext cx="7850188" cy="336550"/>
          </a:xfrm>
          <a:prstGeom prst="rect">
            <a:avLst/>
          </a:prstGeom>
          <a:solidFill>
            <a:srgbClr val="660066">
              <a:alpha val="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Des revenus à 8 - 10 mois : culture de bananes plantains et canne à sucre</a:t>
            </a:r>
          </a:p>
        </p:txBody>
      </p:sp>
      <p:sp>
        <p:nvSpPr>
          <p:cNvPr id="25613" name="Text Box 13">
            <a:extLst>
              <a:ext uri="{FF2B5EF4-FFF2-40B4-BE49-F238E27FC236}">
                <a16:creationId xmlns:a16="http://schemas.microsoft.com/office/drawing/2014/main" id="{33C8BC27-8CA3-523A-0048-BB851BB57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437063"/>
            <a:ext cx="5373688" cy="336550"/>
          </a:xfrm>
          <a:prstGeom prst="rect">
            <a:avLst/>
          </a:prstGeom>
          <a:solidFill>
            <a:srgbClr val="660066">
              <a:alpha val="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Des revenus à 24 - 36 mois : surgreffage des manguiers  </a:t>
            </a:r>
          </a:p>
        </p:txBody>
      </p:sp>
      <p:sp>
        <p:nvSpPr>
          <p:cNvPr id="25614" name="Text Box 14">
            <a:extLst>
              <a:ext uri="{FF2B5EF4-FFF2-40B4-BE49-F238E27FC236}">
                <a16:creationId xmlns:a16="http://schemas.microsoft.com/office/drawing/2014/main" id="{B0B16A8B-0B79-82D6-ACF7-071550970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013325"/>
            <a:ext cx="6873875" cy="336550"/>
          </a:xfrm>
          <a:prstGeom prst="rect">
            <a:avLst/>
          </a:prstGeom>
          <a:solidFill>
            <a:srgbClr val="660066">
              <a:alpha val="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Des revenus à 5 ans : plantation de vergers avec de jeunes plants greffés </a:t>
            </a:r>
          </a:p>
        </p:txBody>
      </p:sp>
      <p:sp>
        <p:nvSpPr>
          <p:cNvPr id="25615" name="Text Box 15">
            <a:extLst>
              <a:ext uri="{FF2B5EF4-FFF2-40B4-BE49-F238E27FC236}">
                <a16:creationId xmlns:a16="http://schemas.microsoft.com/office/drawing/2014/main" id="{C0B58EAC-0D80-B645-F295-BC8793DA8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661025"/>
            <a:ext cx="8497888" cy="581025"/>
          </a:xfrm>
          <a:prstGeom prst="rect">
            <a:avLst/>
          </a:prstGeom>
          <a:solidFill>
            <a:srgbClr val="660066">
              <a:alpha val="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Une épargne à plus long terme : plantation d’arbres forestiers , acajou, taverneau, bois de chêne,</a:t>
            </a:r>
            <a:r>
              <a:rPr lang="fr-FR" altLang="fr-FR" sz="1600" b="1"/>
              <a:t> </a:t>
            </a:r>
            <a:r>
              <a:rPr lang="fr-FR" altLang="fr-FR" sz="1600"/>
              <a:t>cèdre pays, candélon,  …   </a:t>
            </a:r>
          </a:p>
        </p:txBody>
      </p:sp>
      <p:pic>
        <p:nvPicPr>
          <p:cNvPr id="17417" name="Picture 18" descr="Lisibilit-e_9">
            <a:extLst>
              <a:ext uri="{FF2B5EF4-FFF2-40B4-BE49-F238E27FC236}">
                <a16:creationId xmlns:a16="http://schemas.microsoft.com/office/drawing/2014/main" id="{ED7199D1-826D-83EE-C343-8C92180BB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12954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nimBg="1"/>
      <p:bldP spid="25610" grpId="0" animBg="1"/>
      <p:bldP spid="25612" grpId="0" animBg="1"/>
      <p:bldP spid="25613" grpId="0" animBg="1"/>
      <p:bldP spid="25614" grpId="0" animBg="1"/>
      <p:bldP spid="256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>
            <a:extLst>
              <a:ext uri="{FF2B5EF4-FFF2-40B4-BE49-F238E27FC236}">
                <a16:creationId xmlns:a16="http://schemas.microsoft.com/office/drawing/2014/main" id="{D7E7E8F7-9809-C3D5-5C23-BC7916DB4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410527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600" b="1"/>
              <a:t>Investir utile 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fr-FR" altLang="fr-FR" sz="1600"/>
              <a:t>Compte tenu de la précarité de leur situation, les agriculteurs haïtiens n’ont pas les revenus suffisants pour réaliser des travaux d’aménagement.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fr-FR" altLang="fr-FR" sz="1600"/>
              <a:t>Les actions mises en oeuvre visent à </a:t>
            </a:r>
            <a:r>
              <a:rPr lang="fr-FR" altLang="fr-FR" sz="1600">
                <a:solidFill>
                  <a:srgbClr val="660066"/>
                </a:solidFill>
              </a:rPr>
              <a:t>l’amélioration des conditions de vie</a:t>
            </a:r>
            <a:r>
              <a:rPr lang="fr-FR" altLang="fr-FR" sz="1600"/>
              <a:t> des agriculteurs et de leurs familles grâce à </a:t>
            </a:r>
            <a:r>
              <a:rPr lang="fr-FR" altLang="fr-FR" sz="1600">
                <a:solidFill>
                  <a:srgbClr val="660066"/>
                </a:solidFill>
              </a:rPr>
              <a:t>des investissements productifs</a:t>
            </a:r>
            <a:r>
              <a:rPr lang="fr-FR" altLang="fr-FR" sz="1600"/>
              <a:t>, tout en contribuant à la </a:t>
            </a:r>
            <a:r>
              <a:rPr lang="fr-FR" altLang="fr-FR" sz="1600">
                <a:solidFill>
                  <a:srgbClr val="660066"/>
                </a:solidFill>
              </a:rPr>
              <a:t>restauration des équilibres agro-écologiques. </a:t>
            </a:r>
          </a:p>
          <a:p>
            <a:pPr algn="just">
              <a:spcBef>
                <a:spcPct val="50000"/>
              </a:spcBef>
              <a:buFontTx/>
              <a:buNone/>
            </a:pPr>
            <a:endParaRPr lang="fr-FR" altLang="fr-FR" sz="900"/>
          </a:p>
          <a:p>
            <a:pPr algn="just">
              <a:spcBef>
                <a:spcPct val="50000"/>
              </a:spcBef>
              <a:buFontTx/>
              <a:buNone/>
            </a:pPr>
            <a:r>
              <a:rPr lang="fr-FR" altLang="fr-FR" sz="1600" b="1"/>
              <a:t>Innovations managériales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fr-FR" altLang="fr-FR" sz="1600"/>
              <a:t>« Le succès des projets innovants est surtout lié à des innovations managériales et à un « dispositif »  projet créant des conditions favorables à un autre art de faire. » </a:t>
            </a:r>
          </a:p>
          <a:p>
            <a:pPr eaLnBrk="1" hangingPunct="1">
              <a:buFontTx/>
              <a:buNone/>
            </a:pPr>
            <a:r>
              <a:rPr lang="fr-FR" altLang="fr-FR" sz="1000" i="1">
                <a:solidFill>
                  <a:srgbClr val="660066"/>
                </a:solidFill>
              </a:rPr>
              <a:t>« Innovations techniques et managériales à Gros Morne : un héritage de Madian-Salagnac » de Charles Lilin,</a:t>
            </a:r>
          </a:p>
          <a:p>
            <a:pPr eaLnBrk="1" hangingPunct="1">
              <a:buFontTx/>
              <a:buNone/>
            </a:pPr>
            <a:r>
              <a:rPr lang="fr-FR" altLang="fr-FR" sz="1000" i="1">
                <a:solidFill>
                  <a:srgbClr val="660066"/>
                </a:solidFill>
              </a:rPr>
              <a:t>consultable à </a:t>
            </a:r>
            <a:r>
              <a:rPr lang="fr-FR" altLang="fr-FR" sz="1000" i="1">
                <a:solidFill>
                  <a:srgbClr val="660066"/>
                </a:solidFill>
                <a:hlinkClick r:id="rId2"/>
              </a:rPr>
              <a:t>http://factsreports.revues.org/2816</a:t>
            </a:r>
            <a:endParaRPr lang="fr-FR" altLang="fr-FR" sz="1000" i="1">
              <a:solidFill>
                <a:schemeClr val="accent2"/>
              </a:solidFill>
            </a:endParaRPr>
          </a:p>
          <a:p>
            <a:pPr algn="just">
              <a:spcBef>
                <a:spcPct val="50000"/>
              </a:spcBef>
              <a:buFontTx/>
              <a:buNone/>
            </a:pPr>
            <a:endParaRPr lang="fr-FR" altLang="fr-FR" sz="1000" i="1"/>
          </a:p>
        </p:txBody>
      </p:sp>
      <p:pic>
        <p:nvPicPr>
          <p:cNvPr id="18435" name="Picture 6" descr="Recepage citrus, greffage en Tanjelo - juin 2006">
            <a:extLst>
              <a:ext uri="{FF2B5EF4-FFF2-40B4-BE49-F238E27FC236}">
                <a16:creationId xmlns:a16="http://schemas.microsoft.com/office/drawing/2014/main" id="{17EEDAC4-58A9-B843-1AA6-5D58638C2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5175"/>
            <a:ext cx="438467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>
            <a:extLst>
              <a:ext uri="{FF2B5EF4-FFF2-40B4-BE49-F238E27FC236}">
                <a16:creationId xmlns:a16="http://schemas.microsoft.com/office/drawing/2014/main" id="{EEAA8A5D-1AC1-5C1A-B1DC-11537354E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37288"/>
            <a:ext cx="835183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000" b="1" i="1"/>
              <a:t>« Moi, je dis qu’il n’y a personne au monde qui ne cherche son propre intérêt  là où il doit vivre. »</a:t>
            </a:r>
            <a:r>
              <a:rPr lang="fr-FR" altLang="fr-FR" sz="1000" i="1"/>
              <a:t>                   		 Saingiles CLOSSY, agriculteur à Moneyron. (Collection vidéo ICAD Gerald et Paule BELKIN)</a:t>
            </a:r>
          </a:p>
        </p:txBody>
      </p:sp>
      <p:pic>
        <p:nvPicPr>
          <p:cNvPr id="18437" name="Picture 18" descr="Lisibilit-e_9">
            <a:extLst>
              <a:ext uri="{FF2B5EF4-FFF2-40B4-BE49-F238E27FC236}">
                <a16:creationId xmlns:a16="http://schemas.microsoft.com/office/drawing/2014/main" id="{80F6C348-FDC3-C12D-AFC8-79BCD1473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508500"/>
            <a:ext cx="12954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9">
            <a:extLst>
              <a:ext uri="{FF2B5EF4-FFF2-40B4-BE49-F238E27FC236}">
                <a16:creationId xmlns:a16="http://schemas.microsoft.com/office/drawing/2014/main" id="{5F6EEB83-DC46-3858-0825-7707D26AD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620713"/>
            <a:ext cx="4751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8439" name="Text Box 10">
            <a:extLst>
              <a:ext uri="{FF2B5EF4-FFF2-40B4-BE49-F238E27FC236}">
                <a16:creationId xmlns:a16="http://schemas.microsoft.com/office/drawing/2014/main" id="{7B0731C2-B8AD-EAFA-9822-7330AA2C2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0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rgbClr val="660066"/>
                </a:solidFill>
              </a:rPr>
              <a:t>Conclusion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2609C6BB-A8EB-F0FF-F094-A074AAA69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41438"/>
            <a:ext cx="84963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 b="1"/>
              <a:t>Capitalisation des retours d’expériences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altLang="fr-FR" sz="1600"/>
              <a:t>Manuels et ouvrages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altLang="fr-FR" sz="1600"/>
              <a:t>Films et collections vidéo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altLang="fr-FR" sz="1600"/>
              <a:t>Rapports de stages étudiants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altLang="fr-FR" sz="1600"/>
              <a:t>Publications </a:t>
            </a:r>
            <a:endParaRPr lang="fr-FR" altLang="fr-FR" sz="1200"/>
          </a:p>
        </p:txBody>
      </p:sp>
      <p:grpSp>
        <p:nvGrpSpPr>
          <p:cNvPr id="19459" name="Group 3">
            <a:extLst>
              <a:ext uri="{FF2B5EF4-FFF2-40B4-BE49-F238E27FC236}">
                <a16:creationId xmlns:a16="http://schemas.microsoft.com/office/drawing/2014/main" id="{8A3980F6-D899-F42B-3924-6EC6EA6E8F19}"/>
              </a:ext>
            </a:extLst>
          </p:cNvPr>
          <p:cNvGrpSpPr>
            <a:grpSpLocks/>
          </p:cNvGrpSpPr>
          <p:nvPr/>
        </p:nvGrpSpPr>
        <p:grpSpPr bwMode="auto">
          <a:xfrm>
            <a:off x="0" y="3213100"/>
            <a:ext cx="5111750" cy="3384550"/>
            <a:chOff x="0" y="240"/>
            <a:chExt cx="5472" cy="3456"/>
          </a:xfrm>
        </p:grpSpPr>
        <p:sp>
          <p:nvSpPr>
            <p:cNvPr id="19465" name="Rectangle 4">
              <a:extLst>
                <a:ext uri="{FF2B5EF4-FFF2-40B4-BE49-F238E27FC236}">
                  <a16:creationId xmlns:a16="http://schemas.microsoft.com/office/drawing/2014/main" id="{37BCFBB2-3A58-EA3A-9BA3-1329E2BB9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0"/>
              <a:ext cx="5472" cy="3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pic>
          <p:nvPicPr>
            <p:cNvPr id="19466" name="Picture 5">
              <a:extLst>
                <a:ext uri="{FF2B5EF4-FFF2-40B4-BE49-F238E27FC236}">
                  <a16:creationId xmlns:a16="http://schemas.microsoft.com/office/drawing/2014/main" id="{EDC057FA-EA06-9495-8E2B-9927B6475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76"/>
              <a:ext cx="5040" cy="2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0" name="Picture 6">
            <a:extLst>
              <a:ext uri="{FF2B5EF4-FFF2-40B4-BE49-F238E27FC236}">
                <a16:creationId xmlns:a16="http://schemas.microsoft.com/office/drawing/2014/main" id="{D1695DE2-6A04-54D9-47F8-0AB4EFEA6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05038"/>
            <a:ext cx="4427537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7">
            <a:extLst>
              <a:ext uri="{FF2B5EF4-FFF2-40B4-BE49-F238E27FC236}">
                <a16:creationId xmlns:a16="http://schemas.microsoft.com/office/drawing/2014/main" id="{F990E7BB-793D-32D6-0863-0FB5F8F24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4797425"/>
            <a:ext cx="3529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Travaux de Gerald et Paule Belkin (ICAD)</a:t>
            </a:r>
            <a:endParaRPr lang="fr-FR" altLang="fr-FR" sz="1400"/>
          </a:p>
        </p:txBody>
      </p:sp>
      <p:sp>
        <p:nvSpPr>
          <p:cNvPr id="19462" name="Rectangle 8">
            <a:extLst>
              <a:ext uri="{FF2B5EF4-FFF2-40B4-BE49-F238E27FC236}">
                <a16:creationId xmlns:a16="http://schemas.microsoft.com/office/drawing/2014/main" id="{9AE3A3B3-26BB-B955-98E9-C41D11E06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475"/>
            <a:ext cx="9324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660066"/>
                </a:solidFill>
              </a:rPr>
              <a:t>Connaissances produites sur l’agriculture haïtienne</a:t>
            </a:r>
            <a:r>
              <a:rPr lang="fr-FR" altLang="fr-FR" sz="2400" b="1">
                <a:solidFill>
                  <a:srgbClr val="660066"/>
                </a:solidFill>
              </a:rPr>
              <a:t> </a:t>
            </a:r>
          </a:p>
        </p:txBody>
      </p:sp>
      <p:sp>
        <p:nvSpPr>
          <p:cNvPr id="19463" name="Text Box 9">
            <a:extLst>
              <a:ext uri="{FF2B5EF4-FFF2-40B4-BE49-F238E27FC236}">
                <a16:creationId xmlns:a16="http://schemas.microsoft.com/office/drawing/2014/main" id="{DCBC3C02-58CC-CB5B-4637-FEC1478C0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5300663"/>
            <a:ext cx="2519362" cy="831850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hlinkClick r:id="rId4"/>
              </a:rPr>
              <a:t>http://factsreports.revues.org/2783</a:t>
            </a:r>
            <a:endParaRPr lang="fr-FR" altLang="fr-FR" sz="1200">
              <a:hlinkClick r:id="rId5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hlinkClick r:id="rId5"/>
              </a:rPr>
              <a:t>http://factsreports.revues.org/2793</a:t>
            </a:r>
            <a:r>
              <a:rPr lang="fr-FR" altLang="fr-FR" sz="1200"/>
              <a:t> </a:t>
            </a:r>
            <a:endParaRPr lang="fr-FR" altLang="fr-FR" sz="1200">
              <a:hlinkClick r:id="rId6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hlinkClick r:id="rId6"/>
              </a:rPr>
              <a:t>http://factsreports.revues.org/2816</a:t>
            </a:r>
            <a:r>
              <a:rPr lang="fr-FR" altLang="fr-FR" sz="1200"/>
              <a:t> </a:t>
            </a:r>
            <a:endParaRPr lang="fr-FR" altLang="fr-FR" sz="1200">
              <a:hlinkClick r:id="rId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hlinkClick r:id="rId7"/>
              </a:rPr>
              <a:t>http://factsreports.revues.org/2900</a:t>
            </a:r>
            <a:endParaRPr lang="fr-FR" altLang="fr-FR" sz="1200"/>
          </a:p>
        </p:txBody>
      </p:sp>
      <p:sp>
        <p:nvSpPr>
          <p:cNvPr id="19464" name="Text Box 10">
            <a:extLst>
              <a:ext uri="{FF2B5EF4-FFF2-40B4-BE49-F238E27FC236}">
                <a16:creationId xmlns:a16="http://schemas.microsoft.com/office/drawing/2014/main" id="{9180C7B0-7A74-525D-FBDC-A964964D3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308725"/>
            <a:ext cx="403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A. Bellande, J. Cavalié, D. Pillot, V. de Reynal and all.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>
            <a:extLst>
              <a:ext uri="{FF2B5EF4-FFF2-40B4-BE49-F238E27FC236}">
                <a16:creationId xmlns:a16="http://schemas.microsoft.com/office/drawing/2014/main" id="{B18DE7FC-3B23-9CC3-6DF1-A05274371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7772400" cy="58054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Oval 3">
            <a:extLst>
              <a:ext uri="{FF2B5EF4-FFF2-40B4-BE49-F238E27FC236}">
                <a16:creationId xmlns:a16="http://schemas.microsoft.com/office/drawing/2014/main" id="{4BFEDC0A-91B9-B853-448A-3E2386547692}"/>
              </a:ext>
            </a:extLst>
          </p:cNvPr>
          <p:cNvSpPr>
            <a:spLocks noChangeArrowheads="1"/>
          </p:cNvSpPr>
          <p:nvPr/>
        </p:nvSpPr>
        <p:spPr bwMode="auto">
          <a:xfrm rot="2223548">
            <a:off x="5292725" y="3789363"/>
            <a:ext cx="1485900" cy="61753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0484" name="Oval 4">
            <a:extLst>
              <a:ext uri="{FF2B5EF4-FFF2-40B4-BE49-F238E27FC236}">
                <a16:creationId xmlns:a16="http://schemas.microsoft.com/office/drawing/2014/main" id="{C1A61423-32A3-9BD1-2342-BD0BDD38DDD5}"/>
              </a:ext>
            </a:extLst>
          </p:cNvPr>
          <p:cNvSpPr>
            <a:spLocks noChangeArrowheads="1"/>
          </p:cNvSpPr>
          <p:nvPr/>
        </p:nvSpPr>
        <p:spPr bwMode="auto">
          <a:xfrm rot="1702638">
            <a:off x="5651500" y="3860800"/>
            <a:ext cx="685800" cy="342900"/>
          </a:xfrm>
          <a:prstGeom prst="ellipse">
            <a:avLst/>
          </a:prstGeom>
          <a:solidFill>
            <a:srgbClr val="FF66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69FB3C4D-8749-FC36-DDFE-8E5E68B99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284538"/>
            <a:ext cx="1409700" cy="649287"/>
          </a:xfrm>
          <a:prstGeom prst="rect">
            <a:avLst/>
          </a:prstGeom>
          <a:solidFill>
            <a:srgbClr val="FF66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cs typeface="Times New Roman" panose="02020603050405020304" pitchFamily="18" charset="0"/>
              </a:rPr>
              <a:t>Commune des Verrettes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cs typeface="Times New Roman" panose="02020603050405020304" pitchFamily="18" charset="0"/>
              </a:rPr>
              <a:t>Chaine des Matheux  en 2014</a:t>
            </a:r>
            <a:endParaRPr lang="fr-FR" altLang="fr-FR" sz="1100"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1800">
              <a:cs typeface="Times New Roman" panose="02020603050405020304" pitchFamily="18" charset="0"/>
            </a:endParaRPr>
          </a:p>
        </p:txBody>
      </p:sp>
      <p:sp>
        <p:nvSpPr>
          <p:cNvPr id="20486" name="Line 6">
            <a:extLst>
              <a:ext uri="{FF2B5EF4-FFF2-40B4-BE49-F238E27FC236}">
                <a16:creationId xmlns:a16="http://schemas.microsoft.com/office/drawing/2014/main" id="{9FA31DF8-A4D3-BB55-5F29-87CAE1E240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3716338"/>
            <a:ext cx="865187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7" name="Oval 7">
            <a:extLst>
              <a:ext uri="{FF2B5EF4-FFF2-40B4-BE49-F238E27FC236}">
                <a16:creationId xmlns:a16="http://schemas.microsoft.com/office/drawing/2014/main" id="{8AC7C010-A57D-4B23-D07F-866F659AF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5300663"/>
            <a:ext cx="571500" cy="228600"/>
          </a:xfrm>
          <a:prstGeom prst="ellipse">
            <a:avLst/>
          </a:prstGeom>
          <a:solidFill>
            <a:srgbClr val="FF66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6F577B81-7ABB-6B8D-5CB1-EDC30966B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365625"/>
            <a:ext cx="1485900" cy="527050"/>
          </a:xfrm>
          <a:prstGeom prst="rect">
            <a:avLst/>
          </a:prstGeom>
          <a:solidFill>
            <a:srgbClr val="FF66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cs typeface="Times New Roman" panose="02020603050405020304" pitchFamily="18" charset="0"/>
              </a:rPr>
              <a:t>Salagnac</a:t>
            </a:r>
            <a:endParaRPr lang="fr-FR" altLang="fr-FR" sz="1100"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>
                <a:cs typeface="Times New Roman" panose="02020603050405020304" pitchFamily="18" charset="0"/>
              </a:rPr>
              <a:t>Plateau des Rochelois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>
                <a:cs typeface="Times New Roman" panose="02020603050405020304" pitchFamily="18" charset="0"/>
              </a:rPr>
              <a:t>depuis les années 80</a:t>
            </a:r>
            <a:endParaRPr lang="fr-FR" altLang="fr-FR" sz="1800">
              <a:cs typeface="Times New Roman" panose="02020603050405020304" pitchFamily="18" charset="0"/>
            </a:endParaRPr>
          </a:p>
        </p:txBody>
      </p:sp>
      <p:sp>
        <p:nvSpPr>
          <p:cNvPr id="20489" name="Line 9">
            <a:extLst>
              <a:ext uri="{FF2B5EF4-FFF2-40B4-BE49-F238E27FC236}">
                <a16:creationId xmlns:a16="http://schemas.microsoft.com/office/drawing/2014/main" id="{AC915859-BB1C-E667-8A50-5C9229C12C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4868863"/>
            <a:ext cx="21590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90" name="Oval 10">
            <a:extLst>
              <a:ext uri="{FF2B5EF4-FFF2-40B4-BE49-F238E27FC236}">
                <a16:creationId xmlns:a16="http://schemas.microsoft.com/office/drawing/2014/main" id="{898F11C1-8941-1510-C52E-745AA7905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989138"/>
            <a:ext cx="571500" cy="228600"/>
          </a:xfrm>
          <a:prstGeom prst="ellipse">
            <a:avLst/>
          </a:prstGeom>
          <a:solidFill>
            <a:srgbClr val="FF66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B41128E0-6D00-A31B-9A51-257326E99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2565400"/>
            <a:ext cx="1138238" cy="503238"/>
          </a:xfrm>
          <a:prstGeom prst="rect">
            <a:avLst/>
          </a:prstGeom>
          <a:solidFill>
            <a:srgbClr val="FF66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cs typeface="Times New Roman" panose="02020603050405020304" pitchFamily="18" charset="0"/>
              </a:rPr>
              <a:t>Commune de Gros Morne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cs typeface="Times New Roman" panose="02020603050405020304" pitchFamily="18" charset="0"/>
              </a:rPr>
              <a:t>depuis 2005</a:t>
            </a:r>
            <a:endParaRPr lang="fr-FR" altLang="fr-FR" sz="1800">
              <a:cs typeface="Times New Roman" panose="02020603050405020304" pitchFamily="18" charset="0"/>
            </a:endParaRPr>
          </a:p>
        </p:txBody>
      </p:sp>
      <p:sp>
        <p:nvSpPr>
          <p:cNvPr id="20492" name="Line 12">
            <a:extLst>
              <a:ext uri="{FF2B5EF4-FFF2-40B4-BE49-F238E27FC236}">
                <a16:creationId xmlns:a16="http://schemas.microsoft.com/office/drawing/2014/main" id="{34EC9F4A-994F-95FF-6770-DB92970335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5738" y="2276475"/>
            <a:ext cx="863600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93" name="Rectangle 13">
            <a:extLst>
              <a:ext uri="{FF2B5EF4-FFF2-40B4-BE49-F238E27FC236}">
                <a16:creationId xmlns:a16="http://schemas.microsoft.com/office/drawing/2014/main" id="{4D0887CD-CDD2-1BFA-CE4D-372E29D9A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4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0494" name="Text Box 14">
            <a:extLst>
              <a:ext uri="{FF2B5EF4-FFF2-40B4-BE49-F238E27FC236}">
                <a16:creationId xmlns:a16="http://schemas.microsoft.com/office/drawing/2014/main" id="{214F2E35-19C3-D351-632D-7103A7CE7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6453188"/>
            <a:ext cx="6337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/>
              <a:t>Zones d’intervention de SOS ESF pour des actions de développement durable en 2014</a:t>
            </a:r>
          </a:p>
        </p:txBody>
      </p:sp>
      <p:sp>
        <p:nvSpPr>
          <p:cNvPr id="20495" name="Text Box 15">
            <a:extLst>
              <a:ext uri="{FF2B5EF4-FFF2-40B4-BE49-F238E27FC236}">
                <a16:creationId xmlns:a16="http://schemas.microsoft.com/office/drawing/2014/main" id="{60C5369A-353A-730D-835B-A7CEADD27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8913"/>
            <a:ext cx="83518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400" b="1"/>
              <a:t>En 2015, les actions</a:t>
            </a:r>
            <a:r>
              <a:rPr lang="fr-FR" altLang="fr-FR" sz="1400"/>
              <a:t> de Développement Agricole Durable de </a:t>
            </a:r>
            <a:r>
              <a:rPr lang="fr-FR" altLang="fr-FR" sz="1400" b="1"/>
              <a:t>SOS ESF</a:t>
            </a:r>
            <a:r>
              <a:rPr lang="fr-FR" altLang="fr-FR" sz="1400"/>
              <a:t> concernent l’aménagement des bassins versants dans 4 communes présentant des écosystèmes très différents</a:t>
            </a:r>
          </a:p>
        </p:txBody>
      </p:sp>
      <p:sp>
        <p:nvSpPr>
          <p:cNvPr id="20496" name="Text Box 16">
            <a:extLst>
              <a:ext uri="{FF2B5EF4-FFF2-40B4-BE49-F238E27FC236}">
                <a16:creationId xmlns:a16="http://schemas.microsoft.com/office/drawing/2014/main" id="{9501FBDB-4024-F0CC-6947-75A30F064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3357563"/>
            <a:ext cx="1223962" cy="576262"/>
          </a:xfrm>
          <a:prstGeom prst="rect">
            <a:avLst/>
          </a:prstGeom>
          <a:solidFill>
            <a:srgbClr val="FF66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cs typeface="Times New Roman" panose="02020603050405020304" pitchFamily="18" charset="0"/>
              </a:rPr>
              <a:t>Commune de Thomonde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>
                <a:cs typeface="Times New Roman" panose="02020603050405020304" pitchFamily="18" charset="0"/>
              </a:rPr>
              <a:t>Plateau Central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100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E63CA5C2-C3A8-A48B-60FF-733323F37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1412875"/>
            <a:ext cx="2952750" cy="456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Depuis la création du Centre avec des crédits de </a:t>
            </a:r>
            <a:r>
              <a:rPr lang="fr-FR" altLang="fr-FR" sz="1600" b="1"/>
              <a:t>l’Interamerican Foundation</a:t>
            </a:r>
            <a:r>
              <a:rPr lang="fr-FR" altLang="fr-FR" sz="1600"/>
              <a:t> en 1976, les équipes de Salagnac ont bénéficié de partenariats à la fois </a:t>
            </a:r>
            <a:r>
              <a:rPr lang="fr-FR" altLang="fr-FR" sz="1600" b="1"/>
              <a:t>publics et privés</a:t>
            </a:r>
            <a:r>
              <a:rPr lang="fr-FR" altLang="fr-FR" sz="1600"/>
              <a:t> de divers pays.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/>
              <a:t>La conjugaison d’aides publique et privée</a:t>
            </a:r>
            <a:r>
              <a:rPr lang="fr-FR" altLang="fr-FR" sz="1600"/>
              <a:t> a permis à des équipes pluridisciplinaires de travailler dans la durée, de manière innovante, en proximité avec les paysans.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/>
          </a:p>
        </p:txBody>
      </p:sp>
      <p:sp>
        <p:nvSpPr>
          <p:cNvPr id="3075" name="Text Box 4">
            <a:extLst>
              <a:ext uri="{FF2B5EF4-FFF2-40B4-BE49-F238E27FC236}">
                <a16:creationId xmlns:a16="http://schemas.microsoft.com/office/drawing/2014/main" id="{5DBE73C3-43F5-C707-71BF-478D8ACD6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84978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660066"/>
                </a:solidFill>
              </a:rPr>
              <a:t>Les actions de SOS ESF bénéficient de l’expérience acquise depuis 40 ans  </a:t>
            </a:r>
            <a:r>
              <a:rPr lang="fr-FR" altLang="fr-FR" sz="1600" b="1">
                <a:solidFill>
                  <a:srgbClr val="660066"/>
                </a:solidFill>
              </a:rPr>
              <a:t>au Centre de Recherche Formation Développement de Salagnac</a:t>
            </a:r>
            <a:r>
              <a:rPr lang="fr-FR" altLang="fr-FR" sz="1600">
                <a:solidFill>
                  <a:srgbClr val="660066"/>
                </a:solidFill>
              </a:rPr>
              <a:t> sur le Plateau des Rochelois dans le Sud d’Haïti.</a:t>
            </a:r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id="{00C0A7E4-9B2F-175E-0861-8F9FD4C43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3959225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7">
            <a:extLst>
              <a:ext uri="{FF2B5EF4-FFF2-40B4-BE49-F238E27FC236}">
                <a16:creationId xmlns:a16="http://schemas.microsoft.com/office/drawing/2014/main" id="{68A41867-8173-ADC9-3B50-D7DB6A9F0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652963"/>
            <a:ext cx="38163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200" i="1"/>
              <a:t>Stage :« Evaluation économique et financière » des citernes sur le Plateau des Rochelois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i="1"/>
              <a:t>Etudiants de 5ème année  du Département Économie Rurale et Développement. Mars 2011.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i="1"/>
              <a:t>Encadrement par des enseignants-chercheurs : Rélex ALEXANDRE et Robers-Pierre TESCAR de la FAMV et Marc DUFUMIER, AgroParis Tech.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200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8CA8C7E-A82E-2339-4DED-8F6705E57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08275"/>
            <a:ext cx="7748587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E02E4100-C22C-AFB4-8287-E5DCCE0FF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997200"/>
            <a:ext cx="720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 b="1">
                <a:solidFill>
                  <a:srgbClr val="FF0000"/>
                </a:solidFill>
              </a:rPr>
              <a:t>AQUIN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F4FBF7A1-0E63-CE11-15D3-FED174794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852738"/>
            <a:ext cx="1152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 b="1">
                <a:solidFill>
                  <a:srgbClr val="FF0000"/>
                </a:solidFill>
              </a:rPr>
              <a:t>SALAGNAC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4D20969D-2D3E-35DB-4242-25C054649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2492375"/>
            <a:ext cx="865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 b="1">
                <a:solidFill>
                  <a:srgbClr val="FF0000"/>
                </a:solidFill>
              </a:rPr>
              <a:t>MADIAN</a:t>
            </a:r>
          </a:p>
        </p:txBody>
      </p:sp>
      <p:sp>
        <p:nvSpPr>
          <p:cNvPr id="4102" name="AutoShape 6">
            <a:extLst>
              <a:ext uri="{FF2B5EF4-FFF2-40B4-BE49-F238E27FC236}">
                <a16:creationId xmlns:a16="http://schemas.microsoft.com/office/drawing/2014/main" id="{D616E2A6-1B91-37E0-7C57-9BECCC1F42BB}"/>
              </a:ext>
            </a:extLst>
          </p:cNvPr>
          <p:cNvSpPr>
            <a:spLocks noChangeArrowheads="1"/>
          </p:cNvSpPr>
          <p:nvPr/>
        </p:nvSpPr>
        <p:spPr bwMode="auto">
          <a:xfrm rot="3796073">
            <a:off x="831056" y="3498057"/>
            <a:ext cx="295275" cy="157162"/>
          </a:xfrm>
          <a:prstGeom prst="rightArrow">
            <a:avLst>
              <a:gd name="adj1" fmla="val 50000"/>
              <a:gd name="adj2" fmla="val 469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14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3" name="AutoShape 7">
            <a:extLst>
              <a:ext uri="{FF2B5EF4-FFF2-40B4-BE49-F238E27FC236}">
                <a16:creationId xmlns:a16="http://schemas.microsoft.com/office/drawing/2014/main" id="{75A8256A-C775-39EA-2DEB-AEF625C5BD97}"/>
              </a:ext>
            </a:extLst>
          </p:cNvPr>
          <p:cNvSpPr>
            <a:spLocks noChangeArrowheads="1"/>
          </p:cNvSpPr>
          <p:nvPr/>
        </p:nvSpPr>
        <p:spPr bwMode="auto">
          <a:xfrm rot="4293904">
            <a:off x="4718844" y="3282156"/>
            <a:ext cx="295275" cy="157163"/>
          </a:xfrm>
          <a:prstGeom prst="rightArrow">
            <a:avLst>
              <a:gd name="adj1" fmla="val 50000"/>
              <a:gd name="adj2" fmla="val 469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14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4" name="AutoShape 8">
            <a:extLst>
              <a:ext uri="{FF2B5EF4-FFF2-40B4-BE49-F238E27FC236}">
                <a16:creationId xmlns:a16="http://schemas.microsoft.com/office/drawing/2014/main" id="{5687BA49-E200-84F6-94F6-D77FE5D0A646}"/>
              </a:ext>
            </a:extLst>
          </p:cNvPr>
          <p:cNvSpPr>
            <a:spLocks noChangeArrowheads="1"/>
          </p:cNvSpPr>
          <p:nvPr/>
        </p:nvSpPr>
        <p:spPr bwMode="auto">
          <a:xfrm rot="8888722">
            <a:off x="7667625" y="2636838"/>
            <a:ext cx="295275" cy="157162"/>
          </a:xfrm>
          <a:prstGeom prst="rightArrow">
            <a:avLst>
              <a:gd name="adj1" fmla="val 50000"/>
              <a:gd name="adj2" fmla="val 469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14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1" name="Text Box 9">
            <a:extLst>
              <a:ext uri="{FF2B5EF4-FFF2-40B4-BE49-F238E27FC236}">
                <a16:creationId xmlns:a16="http://schemas.microsoft.com/office/drawing/2014/main" id="{D9EACA1B-48B5-8EB7-FFA3-B653D2806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300663"/>
            <a:ext cx="8497888" cy="8366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14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Terrain de recherche : le transect Madian-Salagnac – Aquin (Alt. 0 à 1000 m)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1400"/>
              <a:t>Présentant une très grande diversité d’écosystèmes, la zone définie par ce transect a été un support de recherche et de formation adapté aux objectifs du projet.</a:t>
            </a:r>
          </a:p>
        </p:txBody>
      </p:sp>
      <p:sp>
        <p:nvSpPr>
          <p:cNvPr id="4106" name="Text Box 10">
            <a:extLst>
              <a:ext uri="{FF2B5EF4-FFF2-40B4-BE49-F238E27FC236}">
                <a16:creationId xmlns:a16="http://schemas.microsoft.com/office/drawing/2014/main" id="{1CC8C42C-AB5D-F1E4-A72A-80011E231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941888"/>
            <a:ext cx="43926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 i="1"/>
              <a:t>Extrait de « Paysans, Systèmes et Crise » SACAD -FAMV</a:t>
            </a:r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id="{139B94A7-ED19-1EC6-3A78-849D742B4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856932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00">
                <a:solidFill>
                  <a:srgbClr val="660066"/>
                </a:solidFill>
              </a:rPr>
              <a:t>Les centres de Madian et Salagnac ont bénéficié d’appuis universitaires nombreux et de programmes de recherche pluridisciplinaires.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600">
              <a:solidFill>
                <a:srgbClr val="66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00">
                <a:solidFill>
                  <a:srgbClr val="660066"/>
                </a:solidFill>
              </a:rPr>
              <a:t> Des activités de recherche appliquée ont été conduites en partenariat avec l’INA-PG, l’INRA Guadeloupe, un programme DGRST et la FAMV/Port au Prince.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36C92807-6FFB-D027-A35F-2FCDA8C73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0713"/>
            <a:ext cx="8280400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000">
                <a:solidFill>
                  <a:srgbClr val="660066"/>
                </a:solidFill>
              </a:rPr>
              <a:t>Reboisement ou gestion de l’eau : quelle priorité ?</a:t>
            </a:r>
          </a:p>
          <a:p>
            <a:pPr algn="ctr" eaLnBrk="1" hangingPunct="1"/>
            <a:endParaRPr lang="fr-FR" altLang="fr-FR" sz="2000">
              <a:solidFill>
                <a:srgbClr val="660066"/>
              </a:solidFill>
            </a:endParaRPr>
          </a:p>
          <a:p>
            <a:pPr algn="ctr" eaLnBrk="1" hangingPunct="1"/>
            <a:endParaRPr lang="fr-FR" altLang="fr-FR" sz="1600">
              <a:solidFill>
                <a:srgbClr val="660066"/>
              </a:solidFill>
            </a:endParaRPr>
          </a:p>
          <a:p>
            <a:pPr eaLnBrk="1" hangingPunct="1"/>
            <a:endParaRPr lang="fr-FR" altLang="fr-FR" sz="1600"/>
          </a:p>
          <a:p>
            <a:pPr eaLnBrk="1" hangingPunct="1"/>
            <a:r>
              <a:rPr lang="fr-FR" altLang="fr-FR" sz="1600"/>
              <a:t>En 2005, après le cyclone Jeanne, SOS ESF a bénéficié de </a:t>
            </a:r>
            <a:r>
              <a:rPr lang="fr-FR" altLang="fr-FR" sz="1600" b="1"/>
              <a:t>financements sur les Gonaïves, pour réaliser des actions de reboisement</a:t>
            </a:r>
            <a:r>
              <a:rPr lang="fr-FR" altLang="fr-FR" sz="1600"/>
              <a:t> et de lutte contre l’érosion.</a:t>
            </a:r>
          </a:p>
          <a:p>
            <a:pPr eaLnBrk="1" hangingPunct="1"/>
            <a:endParaRPr lang="fr-FR" altLang="fr-FR" sz="1600"/>
          </a:p>
          <a:p>
            <a:pPr eaLnBrk="1" hangingPunct="1"/>
            <a:endParaRPr lang="fr-FR" altLang="fr-FR" sz="1600" b="1"/>
          </a:p>
          <a:p>
            <a:pPr eaLnBrk="1" hangingPunct="1"/>
            <a:r>
              <a:rPr lang="fr-FR" altLang="fr-FR" sz="1600"/>
              <a:t>Mais, compte tenu des nombreux programmes mis en œuvre en Haïti depuis 40 ans dans ces domaines et des résultats non satisfaisants (1), l’équipe de SOS ESF a recherché des alternatives aux stratégies d’intervention habituelles.</a:t>
            </a:r>
          </a:p>
          <a:p>
            <a:pPr eaLnBrk="1" hangingPunct="1"/>
            <a:endParaRPr lang="fr-FR" altLang="fr-FR" sz="1600"/>
          </a:p>
          <a:p>
            <a:pPr eaLnBrk="1" hangingPunct="1"/>
            <a:endParaRPr lang="fr-FR" altLang="fr-FR" sz="1600"/>
          </a:p>
          <a:p>
            <a:pPr eaLnBrk="1" hangingPunct="1">
              <a:buFontTx/>
              <a:buAutoNum type="arabicParenBoth"/>
            </a:pPr>
            <a:r>
              <a:rPr lang="fr-FR" altLang="fr-FR" sz="1200" i="1"/>
              <a:t>Andrew TARTER PhD May 2015 WorlD Bank </a:t>
            </a:r>
            <a:r>
              <a:rPr lang="fr-FR" altLang="fr-FR" sz="1200"/>
              <a:t>Resilient</a:t>
            </a:r>
            <a:r>
              <a:rPr lang="fr-FR" altLang="fr-FR" sz="1200" i="1"/>
              <a:t> Productive Landscape Research and Knowledge Exchange HAÏTI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9E4F24A6-5A51-CD94-AB05-545D18117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516563"/>
            <a:ext cx="8785225" cy="1198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i="1"/>
              <a:t>…. </a:t>
            </a:r>
            <a:r>
              <a:rPr lang="fr-FR" altLang="fr-FR" sz="1200" i="1"/>
              <a:t>Chaque fois que j’entends parler de mon pays, la notion de complexité semble exclue.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 i="1"/>
              <a:t>Quatre cents ans d’histoire incompréhensible, même pour nous Haïtiens, résumée en une seule image tronquée, superficielle, alarmiste, compassionnelle …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 i="1"/>
              <a:t>Raoul PECK, 1</a:t>
            </a:r>
            <a:r>
              <a:rPr lang="fr-FR" altLang="fr-FR" sz="1200" i="1" baseline="30000"/>
              <a:t>er</a:t>
            </a:r>
            <a:r>
              <a:rPr lang="fr-FR" altLang="fr-FR" sz="1200" i="1"/>
              <a:t>  février 2010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BBD9BBA7-CF00-CD11-EB61-9D67E5171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412875"/>
            <a:ext cx="8461375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/>
              <a:t>Nos observations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/>
              <a:t>La gestion de l’eau est le plus grand dénominateur commun</a:t>
            </a:r>
            <a:r>
              <a:rPr lang="fr-FR" altLang="fr-FR" sz="1600"/>
              <a:t> dans un pays de montagne pour améliorer la sécurité alimentaire et assurer la protection de l’environnement.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/>
              <a:t>Les femmes et les enfants sont les premiers bénéficiaires</a:t>
            </a:r>
            <a:r>
              <a:rPr lang="fr-FR" altLang="fr-FR" sz="1600"/>
              <a:t> des aménagements de petite hydraulique de montagne : plus d’eau disponible, suppression des corvées d’eau.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E5F4089E-B1B8-BD97-042F-5B1A56C61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8064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>
                <a:solidFill>
                  <a:srgbClr val="660066"/>
                </a:solidFill>
              </a:rPr>
              <a:t>Sur le Plateau des Rochelois, l’amélioration de l’accès à l’eau depuis les années 80 a généré un processus de développement durable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364F3EEE-C433-9B94-7891-74CA4A708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57563"/>
            <a:ext cx="4140200" cy="2706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0E045476-08E7-F565-6D34-2021AF4A6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21163"/>
            <a:ext cx="4032250" cy="23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7F325212-7B71-C806-2D17-99624FADE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25538"/>
            <a:ext cx="84248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- Surestimation de la forêt primaire disparue dans les réflexions conduites en Haïti sur le reboisement et les priorités conditionnant l’élaboration des programmes de développement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E8D9AD0E-475D-347F-A36F-56887715F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4813"/>
            <a:ext cx="86407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00">
                <a:solidFill>
                  <a:srgbClr val="660066"/>
                </a:solidFill>
              </a:rPr>
              <a:t>Quelle est </a:t>
            </a:r>
            <a:r>
              <a:rPr lang="fr-FR" altLang="fr-FR" sz="1600" b="1">
                <a:solidFill>
                  <a:srgbClr val="660066"/>
                </a:solidFill>
              </a:rPr>
              <a:t>la place de l’arbre</a:t>
            </a:r>
            <a:r>
              <a:rPr lang="fr-FR" altLang="fr-FR" sz="1600">
                <a:solidFill>
                  <a:srgbClr val="660066"/>
                </a:solidFill>
              </a:rPr>
              <a:t> dans un paysage de montagne tropicale avec 350 habitants au km2 ?</a:t>
            </a:r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ACFE8E67-2617-4128-A4A7-A8BB0201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16113"/>
            <a:ext cx="5980113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6">
            <a:extLst>
              <a:ext uri="{FF2B5EF4-FFF2-40B4-BE49-F238E27FC236}">
                <a16:creationId xmlns:a16="http://schemas.microsoft.com/office/drawing/2014/main" id="{F1C451C8-56ED-BAE8-835B-0D3E8CAFC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6308725"/>
            <a:ext cx="14398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J-F Blaise 1977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91FA4F65-9482-340D-A036-BEE0B05CD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33375"/>
            <a:ext cx="75596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- Faible prise en compte des pratiques paysannes  qui favorisent la diversité biologique dans leurs systèmes de cultures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1D5D7C64-6CDA-A76A-EAC3-81B5BAC1A41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187450" y="1052513"/>
            <a:ext cx="6513513" cy="48863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474B918C-A7FA-343E-B25D-74B173A71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6381750"/>
            <a:ext cx="20875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000"/>
              <a:t>Bitako Rochelois Octobre 2014</a:t>
            </a:r>
          </a:p>
        </p:txBody>
      </p:sp>
      <p:sp>
        <p:nvSpPr>
          <p:cNvPr id="8197" name="Text Box 7">
            <a:extLst>
              <a:ext uri="{FF2B5EF4-FFF2-40B4-BE49-F238E27FC236}">
                <a16:creationId xmlns:a16="http://schemas.microsoft.com/office/drawing/2014/main" id="{58714AD8-9295-74C9-1695-E35671C52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6021388"/>
            <a:ext cx="6264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200" b="1"/>
              <a:t>Association. </a:t>
            </a:r>
            <a:r>
              <a:rPr lang="fr-FR" altLang="fr-FR" sz="1200"/>
              <a:t>culture principale : igname et culture d’arrière-saison : tarot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3DA452E0-FCEC-7D80-D89E-210379AB7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81075"/>
            <a:ext cx="8280400" cy="501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 b="1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1600" b="1"/>
              <a:t> la récolte de l’eau et le stockage des sédiments dans les fonds de ravines</a:t>
            </a:r>
            <a:r>
              <a:rPr lang="fr-FR" altLang="fr-FR" sz="1600"/>
              <a:t> pour créer des « fonds frais » producteurs de biomasse,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                                                                                                   </a:t>
            </a:r>
            <a:r>
              <a:rPr lang="fr-FR" altLang="fr-FR" sz="1600" i="1">
                <a:solidFill>
                  <a:srgbClr val="660066"/>
                </a:solidFill>
              </a:rPr>
              <a:t>water harvesting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fr-FR" altLang="fr-FR" sz="1600" i="1">
              <a:solidFill>
                <a:srgbClr val="66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fr-FR" altLang="fr-FR" sz="1600" i="1">
              <a:solidFill>
                <a:srgbClr val="66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1600"/>
              <a:t> l’installation sur les versants  de </a:t>
            </a:r>
            <a:r>
              <a:rPr lang="fr-FR" altLang="fr-FR" sz="1600" b="1"/>
              <a:t>vergers</a:t>
            </a:r>
            <a:r>
              <a:rPr lang="fr-FR" altLang="fr-FR" sz="1600"/>
              <a:t> fruitiers et vivriers,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                                                                                                   </a:t>
            </a:r>
            <a:r>
              <a:rPr lang="fr-FR" altLang="fr-FR" sz="1600" i="1">
                <a:solidFill>
                  <a:srgbClr val="660066"/>
                </a:solidFill>
              </a:rPr>
              <a:t>agroforesterie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fr-FR" altLang="fr-FR" sz="1600" i="1">
              <a:solidFill>
                <a:srgbClr val="66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fr-FR" altLang="fr-FR" sz="1600" i="1">
              <a:solidFill>
                <a:srgbClr val="66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1600"/>
              <a:t> la pratique de </a:t>
            </a:r>
            <a:r>
              <a:rPr lang="fr-FR" altLang="fr-FR" sz="1600" b="1"/>
              <a:t>cultures protectrices</a:t>
            </a:r>
            <a:r>
              <a:rPr lang="fr-FR" altLang="fr-FR" sz="1600"/>
              <a:t> </a:t>
            </a:r>
            <a:r>
              <a:rPr lang="fr-FR" altLang="fr-FR" sz="1600" b="1"/>
              <a:t>des sols</a:t>
            </a:r>
            <a:r>
              <a:rPr lang="fr-FR" altLang="fr-FR" sz="1600"/>
              <a:t> : cultures associées, maintien de la canne à sucre …        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                                                                                                   </a:t>
            </a:r>
            <a:r>
              <a:rPr lang="fr-FR" altLang="fr-FR" sz="1600" i="1">
                <a:solidFill>
                  <a:srgbClr val="660066"/>
                </a:solidFill>
              </a:rPr>
              <a:t>pratiques agroécologiques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fr-FR" altLang="fr-FR" sz="1600" i="1">
              <a:solidFill>
                <a:srgbClr val="66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fr-FR" altLang="fr-FR" sz="1600">
              <a:solidFill>
                <a:srgbClr val="66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1600"/>
              <a:t> l’installation de haies vives plurispécifiques, </a:t>
            </a:r>
            <a:r>
              <a:rPr lang="fr-FR" altLang="fr-FR" sz="1600" i="1"/>
              <a:t>paysages de bocages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fr-FR" altLang="fr-FR" sz="16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1600"/>
              <a:t> la plantation de </a:t>
            </a:r>
            <a:r>
              <a:rPr lang="fr-FR" altLang="fr-FR" sz="1600" b="1"/>
              <a:t>forêts linéaires</a:t>
            </a:r>
            <a:r>
              <a:rPr lang="fr-FR" altLang="fr-FR" sz="1600"/>
              <a:t>.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                                                                                                  </a:t>
            </a:r>
            <a:r>
              <a:rPr lang="fr-FR" altLang="fr-FR" sz="1600" i="1">
                <a:solidFill>
                  <a:srgbClr val="660066"/>
                </a:solidFill>
              </a:rPr>
              <a:t>embocagement.</a:t>
            </a:r>
          </a:p>
        </p:txBody>
      </p:sp>
      <p:sp>
        <p:nvSpPr>
          <p:cNvPr id="9219" name="Text Box 4">
            <a:extLst>
              <a:ext uri="{FF2B5EF4-FFF2-40B4-BE49-F238E27FC236}">
                <a16:creationId xmlns:a16="http://schemas.microsoft.com/office/drawing/2014/main" id="{915AF3A3-B2C0-FA27-06F8-18323602C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0350"/>
            <a:ext cx="7632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rgbClr val="660066"/>
                </a:solidFill>
              </a:rPr>
              <a:t>Dans ses interventions, SOS ESF a privilégié 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CDF81524-2899-D0D0-146B-7A7D10917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76250"/>
            <a:ext cx="4346575" cy="611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CDCCBFFA-B23E-2FA4-500D-7D12BE826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4294187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2B5E8250-F19A-1F5F-2DBF-FBC6B1838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4321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 </a:t>
            </a:r>
            <a:r>
              <a:rPr lang="fr-FR" altLang="fr-FR" sz="1200" b="1"/>
              <a:t>Gros Morne : seuil avec bassin de dissipation d’énergie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40EB0F14-D40C-3A9E-A97D-D6381A615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88913"/>
            <a:ext cx="3889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 </a:t>
            </a:r>
            <a:r>
              <a:rPr lang="fr-FR" altLang="fr-FR" sz="1200" b="1"/>
              <a:t>Salagnac : seuil-bassin avec glacis latéral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160994A2-6491-E489-7648-2873A96B9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613525"/>
            <a:ext cx="4032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000"/>
              <a:t>Réalisation : Aliénor FAUCHE, architecte, Ambassade de France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1466</Words>
  <Application>Microsoft Office PowerPoint</Application>
  <PresentationFormat>Affichage à l'écran (4:3)</PresentationFormat>
  <Paragraphs>153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Aptos</vt:lpstr>
      <vt:lpstr>Times New Roman</vt:lpstr>
      <vt:lpstr>Default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BROCHET</dc:creator>
  <cp:lastModifiedBy>Charles Lilin</cp:lastModifiedBy>
  <cp:revision>56</cp:revision>
  <dcterms:created xsi:type="dcterms:W3CDTF">2015-11-02T14:08:35Z</dcterms:created>
  <dcterms:modified xsi:type="dcterms:W3CDTF">2025-06-04T09:09:01Z</dcterms:modified>
</cp:coreProperties>
</file>