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5" r:id="rId2"/>
    <p:sldId id="257" r:id="rId3"/>
    <p:sldId id="258" r:id="rId4"/>
    <p:sldId id="259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56" r:id="rId20"/>
    <p:sldId id="277" r:id="rId21"/>
    <p:sldId id="278" r:id="rId22"/>
    <p:sldId id="279" r:id="rId23"/>
    <p:sldId id="280" r:id="rId24"/>
    <p:sldId id="262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260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8" d="100"/>
        <a:sy n="118" d="100"/>
      </p:scale>
      <p:origin x="0" y="-190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6763A-7A61-0605-AB3F-4455C02B1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8C73A18-C171-29AC-74FC-2E03F5264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6F468A-E97C-0F42-12D9-572E8ABE0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A2F5-CB3B-48B0-8D07-C70BE331E46B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935575-DB6E-D019-429A-8EF16E997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EBEBAD-2263-9C92-7B51-8FF5843C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E3EC-31A5-4A26-8436-0B940D863B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07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AFD29A-2B86-120E-4637-67A966FCD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3E8DFD-A7DA-CFC6-9BE0-77C88B45D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0B1786-1661-E8EC-EF23-25A4BF792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A2F5-CB3B-48B0-8D07-C70BE331E46B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231F43-9E42-F028-7B96-65282295E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A00109-749D-1A70-57B8-E8B1A1C39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E3EC-31A5-4A26-8436-0B940D863B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788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E52BA61-6063-CA3D-D48C-B9F5FE5CE8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ABAFEB6-0C16-A505-AFA6-65303565F4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94C01B-4266-90C1-F33D-A9B3C2450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A2F5-CB3B-48B0-8D07-C70BE331E46B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60ABEC-0EC0-824B-346B-5886E0BC9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BF3BD6-21B4-B247-1D98-28496F4E9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E3EC-31A5-4A26-8436-0B940D863B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675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7B728C-0082-E3D0-76F5-BE39799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204A0D-0B47-D58E-BA46-0F7B620B1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3A29B1-F7C3-DFBC-1F01-93B04D29B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A2F5-CB3B-48B0-8D07-C70BE331E46B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B44E7E-D080-42A0-0673-EC56EEE5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FBDF8C-17CF-4BD5-772D-51B506E8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E3EC-31A5-4A26-8436-0B940D863B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00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15C1F-AC8D-BA12-7265-9E90EEC9F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B96E3B-4580-3830-283F-32BB9F62C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103AB5-996F-1D82-E196-D2AE552C0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A2F5-CB3B-48B0-8D07-C70BE331E46B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6A29E7-CA8C-91BC-34BE-7B802CB8C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17548F-320B-6F4F-5B7B-EE9309B7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E3EC-31A5-4A26-8436-0B940D863B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935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E80C8-4694-4E4E-5E9D-0E0636B2A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0DE24B-772B-9115-3BCB-F3812681E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9C31006-5120-B91A-F598-E5C64992D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AAD340-0863-C9B1-E540-46FBB5DFD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A2F5-CB3B-48B0-8D07-C70BE331E46B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1F4A0C-739A-7931-A498-91B519385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ECDECE-DFA0-DD19-1B48-FDC00DAB1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E3EC-31A5-4A26-8436-0B940D863B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7722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2F1E00-E327-0CFC-E718-5002F0A94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569940A-CC3B-5C4B-CD77-4454FE716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521345E-B1D0-0FE5-E955-5C03AA1EA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0D7EEE3-C4F3-CD24-E4C1-7AD9CA98F8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1FBCC7F-FAB1-2010-B6C7-7F430A0B7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4410958-D152-612E-DA30-CF87E1F7C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A2F5-CB3B-48B0-8D07-C70BE331E46B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1C16A70-C115-1977-6B41-05C7FCF1D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57A1C14-DD3C-2A97-6D3A-9E93D20B8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E3EC-31A5-4A26-8436-0B940D863B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6728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06A8AD-7C1A-966E-DEA8-7ED407AF7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A4394D8-0053-7F40-041B-14BA0AE13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A2F5-CB3B-48B0-8D07-C70BE331E46B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0179AC5-A1E8-7AAA-A7EA-8E66640A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2EDF87-F29B-857D-1125-7E1A2DB8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E3EC-31A5-4A26-8436-0B940D863B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3147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3AED25A-1A49-C5B6-31E5-2C5AD159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A2F5-CB3B-48B0-8D07-C70BE331E46B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3ED1D91-03F9-ED28-E3DC-0A15E4346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C9DA0E-6766-874C-8C80-924ED20A7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E3EC-31A5-4A26-8436-0B940D863B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616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9EAEC6-7A15-DBBA-52F6-38C571375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24C2A4-9336-ADC8-F3BA-7FF0569F4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C9A213-6AE6-79BB-294C-7349168B6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13E0800-411A-1CB2-6D64-89468B33C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A2F5-CB3B-48B0-8D07-C70BE331E46B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DC8C808-DE06-707D-2FD6-634167FEB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EFA7DF-DBB0-7F7B-0100-4E8C1F2C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E3EC-31A5-4A26-8436-0B940D863B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103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037417-058A-FBFA-5A64-D9FC55DF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7730E4C-8673-5C78-8891-CA7FD3A21C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A2E7D0A-14CE-0DEA-A735-05E21E5A1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FB3B71A-B812-64DC-6A66-2CD8FE4A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A2F5-CB3B-48B0-8D07-C70BE331E46B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6B7A94-1C32-B21E-44C8-CD61C378B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B0FECFA-D340-09E5-EED4-7D498BFA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E3EC-31A5-4A26-8436-0B940D863B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019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0A6D797-883D-7038-88F8-811B8D7E5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F50031-02C5-C766-0D8D-8240BE6B4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74F5EB-EFE3-5B11-3A50-52075165C5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18A2F5-CB3B-48B0-8D07-C70BE331E46B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1829AE-278A-B7AC-CFF7-81B384CBB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D8A970-B4E6-2C93-3CEA-93377AE3A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F4E3EC-31A5-4A26-8436-0B940D863B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79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53.xml"/><Relationship Id="rId4" Type="http://schemas.openxmlformats.org/officeDocument/2006/relationships/slide" Target="slide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F5B8A52-B98C-6BFA-6D34-7C5F9B5858B0}"/>
              </a:ext>
            </a:extLst>
          </p:cNvPr>
          <p:cNvSpPr txBox="1"/>
          <p:nvPr/>
        </p:nvSpPr>
        <p:spPr>
          <a:xfrm>
            <a:off x="796413" y="678426"/>
            <a:ext cx="1096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Ouvrages réalisés en 2024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F4290C2-7769-B543-C7E7-97E287B8B4BC}"/>
              </a:ext>
            </a:extLst>
          </p:cNvPr>
          <p:cNvSpPr txBox="1"/>
          <p:nvPr/>
        </p:nvSpPr>
        <p:spPr>
          <a:xfrm>
            <a:off x="1120877" y="1376516"/>
            <a:ext cx="1080565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Index</a:t>
            </a:r>
          </a:p>
          <a:p>
            <a:endParaRPr lang="fr-FR" dirty="0"/>
          </a:p>
          <a:p>
            <a:r>
              <a:rPr kumimoji="0" lang="fr-FR" altLang="fr-FR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  <a:hlinkClick r:id="rId2" action="ppaction://hlinksldjump"/>
              </a:rPr>
              <a:t>Bassin Nan Plaisir</a:t>
            </a:r>
            <a:endParaRPr kumimoji="0" lang="fr-FR" altLang="fr-FR" b="1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endParaRPr lang="fr-FR" dirty="0"/>
          </a:p>
          <a:p>
            <a:r>
              <a:rPr kumimoji="0" lang="fr-FR" altLang="fr-FR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 action="ppaction://hlinksldjump"/>
              </a:rPr>
              <a:t>Bassin Ti Victor</a:t>
            </a:r>
            <a:endParaRPr kumimoji="0" lang="fr-FR" altLang="fr-FR" sz="18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  <a:p>
            <a:r>
              <a:rPr kumimoji="0" lang="fr-FR" altLang="fr-FR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 action="ppaction://hlinksldjump"/>
              </a:rPr>
              <a:t>Seuil-Bassin La Saint Louis</a:t>
            </a:r>
            <a:endParaRPr kumimoji="0" lang="fr-FR" altLang="fr-FR" sz="18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FR" altLang="fr-F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kumimoji="0" lang="fr-FR" altLang="fr-FR" sz="18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  <a:hlinkClick r:id="rId5" action="ppaction://hlinksldjump"/>
              </a:rPr>
              <a:t>Bassin </a:t>
            </a: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  <a:hlinkClick r:id="rId5" action="ppaction://hlinksldjump"/>
              </a:rPr>
              <a:t>Berotte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endParaRPr kumimoji="0" lang="fr-FR" altLang="fr-FR" sz="18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6973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DC30F6-C0DA-4A70-BF24-2103908D1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MACONNAGE DU BASSIN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99BF590-E4F9-4116-A191-52EC302FF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93" t="23976" r="38442" b="45561"/>
          <a:stretch/>
        </p:blipFill>
        <p:spPr>
          <a:xfrm>
            <a:off x="3679156" y="1342615"/>
            <a:ext cx="8512844" cy="5515385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6357ABB6-D387-4E20-A099-CFDA68FA1C2B}"/>
              </a:ext>
            </a:extLst>
          </p:cNvPr>
          <p:cNvSpPr/>
          <p:nvPr/>
        </p:nvSpPr>
        <p:spPr>
          <a:xfrm>
            <a:off x="685800" y="2183130"/>
            <a:ext cx="2320290" cy="1154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MACONNERIE DE ROCHE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4D459ED-7F5A-472E-8543-144F9719B5C8}"/>
              </a:ext>
            </a:extLst>
          </p:cNvPr>
          <p:cNvCxnSpPr>
            <a:stCxn id="6" idx="6"/>
          </p:cNvCxnSpPr>
          <p:nvPr/>
        </p:nvCxnSpPr>
        <p:spPr>
          <a:xfrm>
            <a:off x="3006090" y="2760345"/>
            <a:ext cx="6332220" cy="18916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782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D59FD0-D364-47FE-85E5-1081F2A97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CHAINAGE SUPERIEUR DU BASSIN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324648E-6A36-4D5A-A47B-0BF7C1F58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544" b="11142"/>
          <a:stretch/>
        </p:blipFill>
        <p:spPr>
          <a:xfrm>
            <a:off x="5534448" y="1411075"/>
            <a:ext cx="6657552" cy="5446925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49ED63F6-73F9-46F0-8E8C-2DA865F841F3}"/>
              </a:ext>
            </a:extLst>
          </p:cNvPr>
          <p:cNvSpPr/>
          <p:nvPr/>
        </p:nvSpPr>
        <p:spPr>
          <a:xfrm>
            <a:off x="838200" y="2331720"/>
            <a:ext cx="3310890" cy="13255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CHAINAGE SUPERIEUR DU BASSIN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A97CC87-CCFA-47AE-80A6-E66152015F3C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4149090" y="2994502"/>
            <a:ext cx="4880610" cy="18518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649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FD47FC-5543-4A1D-B868-B3B60F102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FINITION INTERIEURE DU BASSIN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F53DCAD-F3AD-4777-BD87-5BEFC3976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7268" y="1690688"/>
            <a:ext cx="6954732" cy="521604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9848D8-F704-4686-8DBB-1FEA1E7259D4}"/>
              </a:ext>
            </a:extLst>
          </p:cNvPr>
          <p:cNvSpPr/>
          <p:nvPr/>
        </p:nvSpPr>
        <p:spPr>
          <a:xfrm>
            <a:off x="708660" y="3291840"/>
            <a:ext cx="3623310" cy="17145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-</a:t>
            </a:r>
            <a:r>
              <a:rPr lang="en-US" dirty="0" err="1"/>
              <a:t>Crépissage</a:t>
            </a:r>
            <a:r>
              <a:rPr lang="en-US" dirty="0"/>
              <a:t> </a:t>
            </a:r>
            <a:r>
              <a:rPr lang="en-US" dirty="0" err="1"/>
              <a:t>intérieur</a:t>
            </a:r>
            <a:r>
              <a:rPr lang="en-US" dirty="0"/>
              <a:t> du </a:t>
            </a:r>
            <a:r>
              <a:rPr lang="en-US" dirty="0" err="1"/>
              <a:t>bassin</a:t>
            </a:r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Enduissage</a:t>
            </a:r>
            <a:r>
              <a:rPr lang="en-US" dirty="0"/>
              <a:t> </a:t>
            </a:r>
            <a:r>
              <a:rPr lang="en-US" dirty="0" err="1"/>
              <a:t>intérieur</a:t>
            </a:r>
            <a:r>
              <a:rPr lang="en-US" dirty="0"/>
              <a:t> du </a:t>
            </a:r>
            <a:r>
              <a:rPr lang="en-US" dirty="0" err="1"/>
              <a:t>bassin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Cirage</a:t>
            </a:r>
            <a:r>
              <a:rPr lang="en-US" dirty="0"/>
              <a:t> </a:t>
            </a:r>
            <a:r>
              <a:rPr lang="en-US" dirty="0" err="1"/>
              <a:t>intérieur</a:t>
            </a:r>
            <a:r>
              <a:rPr lang="en-US" dirty="0"/>
              <a:t> du </a:t>
            </a:r>
            <a:r>
              <a:rPr lang="en-US" dirty="0" err="1"/>
              <a:t>bassin</a:t>
            </a:r>
            <a:endParaRPr lang="en-US" dirty="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1C3C11A-BBB6-445D-9CAB-9F90ADBB7ED2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4331970" y="4149090"/>
            <a:ext cx="5394960" cy="1496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429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3D0030-B905-4DF9-A8D3-BBCE92009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MACONNAGE DU GLACIS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A6F8C21-18F1-49D5-A8CE-D923A5922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75" t="23558" r="30325" b="36409"/>
          <a:stretch/>
        </p:blipFill>
        <p:spPr>
          <a:xfrm>
            <a:off x="4860269" y="1690689"/>
            <a:ext cx="7331731" cy="5167312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1F52C1C4-F13A-44EE-993C-09566A89F5FD}"/>
              </a:ext>
            </a:extLst>
          </p:cNvPr>
          <p:cNvSpPr/>
          <p:nvPr/>
        </p:nvSpPr>
        <p:spPr>
          <a:xfrm>
            <a:off x="831871" y="2777490"/>
            <a:ext cx="3680460" cy="2080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Maçonnage</a:t>
            </a:r>
            <a:r>
              <a:rPr lang="en-US" sz="2400" dirty="0"/>
              <a:t> des </a:t>
            </a:r>
            <a:r>
              <a:rPr lang="en-US" sz="2400" dirty="0" err="1"/>
              <a:t>murets</a:t>
            </a:r>
            <a:r>
              <a:rPr lang="en-US" sz="2400" dirty="0"/>
              <a:t> du glacis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F8EEF8A-DB99-406B-BD4D-6A575D5B151E}"/>
              </a:ext>
            </a:extLst>
          </p:cNvPr>
          <p:cNvCxnSpPr>
            <a:stCxn id="6" idx="6"/>
          </p:cNvCxnSpPr>
          <p:nvPr/>
        </p:nvCxnSpPr>
        <p:spPr>
          <a:xfrm flipV="1">
            <a:off x="4512331" y="3771900"/>
            <a:ext cx="6841469" cy="457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115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33D8FD-634E-49EC-9920-A914A38A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513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GLACIS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BAB1234-9E16-4E8F-B5C1-92235DF4CF23}"/>
              </a:ext>
            </a:extLst>
          </p:cNvPr>
          <p:cNvSpPr/>
          <p:nvPr/>
        </p:nvSpPr>
        <p:spPr>
          <a:xfrm>
            <a:off x="560070" y="2814320"/>
            <a:ext cx="3954780" cy="15668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Egalisation</a:t>
            </a:r>
            <a:r>
              <a:rPr lang="en-US" dirty="0"/>
              <a:t> de la surface du glacis 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50A5ECDF-8D83-4B70-99A8-D8B28373A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640" y="1488757"/>
            <a:ext cx="7158990" cy="5369243"/>
          </a:xfr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49051CC-7E64-4242-B0DB-701F7D755E42}"/>
              </a:ext>
            </a:extLst>
          </p:cNvPr>
          <p:cNvCxnSpPr>
            <a:stCxn id="6" idx="6"/>
          </p:cNvCxnSpPr>
          <p:nvPr/>
        </p:nvCxnSpPr>
        <p:spPr>
          <a:xfrm>
            <a:off x="4514850" y="3597752"/>
            <a:ext cx="4069080" cy="575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087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4A37A2-3466-4559-9C5B-46AFEDE2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GLACIS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99971C7-3C8C-4ACE-9649-C371668AA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253" y="1690688"/>
            <a:ext cx="9175748" cy="5167312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C9DBF32-BE2E-4903-BE81-DEBE0526739E}"/>
              </a:ext>
            </a:extLst>
          </p:cNvPr>
          <p:cNvSpPr/>
          <p:nvPr/>
        </p:nvSpPr>
        <p:spPr>
          <a:xfrm>
            <a:off x="457200" y="2868930"/>
            <a:ext cx="2217420" cy="1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Béton du glacis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3CADC90-93BB-4C48-A66B-86D57134F3BB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2674620" y="3457575"/>
            <a:ext cx="5795010" cy="4171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155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32454-7926-4B2F-A62B-86294AAD4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083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RADIER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63EFE7F-8A2B-4AF1-853C-B78D73476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860" y="1160145"/>
            <a:ext cx="7597140" cy="5697855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621E765-BCAE-48EB-BAD4-EBD4C97E961B}"/>
              </a:ext>
            </a:extLst>
          </p:cNvPr>
          <p:cNvSpPr/>
          <p:nvPr/>
        </p:nvSpPr>
        <p:spPr>
          <a:xfrm>
            <a:off x="1085850" y="2663190"/>
            <a:ext cx="3108960" cy="1497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Radier</a:t>
            </a:r>
            <a:r>
              <a:rPr lang="en-US" dirty="0"/>
              <a:t> du </a:t>
            </a:r>
            <a:r>
              <a:rPr lang="en-US" dirty="0" err="1"/>
              <a:t>bassin</a:t>
            </a:r>
            <a:endParaRPr lang="en-US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AAE94A2-19EC-472D-967E-690BF150E236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4194810" y="3411855"/>
            <a:ext cx="2823210" cy="11601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929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4908AC-A083-4E95-B0BB-B2CE2E66C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74630" cy="789305"/>
          </a:xfrm>
        </p:spPr>
        <p:txBody>
          <a:bodyPr/>
          <a:lstStyle/>
          <a:p>
            <a:pPr algn="ctr"/>
            <a:r>
              <a:rPr lang="en-US" dirty="0"/>
              <a:t>BASSIN NAN PLAISIR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BA1521F-4776-45A4-8CD2-C6B9CBFAB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643" y="1154430"/>
            <a:ext cx="7349703" cy="5512277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64D4F1E-115C-45DE-91DE-DF222635B1B6}"/>
              </a:ext>
            </a:extLst>
          </p:cNvPr>
          <p:cNvSpPr/>
          <p:nvPr/>
        </p:nvSpPr>
        <p:spPr>
          <a:xfrm>
            <a:off x="10012680" y="2926080"/>
            <a:ext cx="1719072" cy="502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GLACIS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AE1CF48-0B03-400D-84B1-189E661A9D3D}"/>
              </a:ext>
            </a:extLst>
          </p:cNvPr>
          <p:cNvSpPr/>
          <p:nvPr/>
        </p:nvSpPr>
        <p:spPr>
          <a:xfrm>
            <a:off x="457200" y="2263140"/>
            <a:ext cx="1485900" cy="525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BASSIN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E3FD5EA-6341-4014-8F36-F14A6AD50CF4}"/>
              </a:ext>
            </a:extLst>
          </p:cNvPr>
          <p:cNvSpPr/>
          <p:nvPr/>
        </p:nvSpPr>
        <p:spPr>
          <a:xfrm>
            <a:off x="457200" y="3691890"/>
            <a:ext cx="1485900" cy="525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MURET  RADIER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8D6010D-4F97-4C59-88FB-342DCEC4DB25}"/>
              </a:ext>
            </a:extLst>
          </p:cNvPr>
          <p:cNvSpPr/>
          <p:nvPr/>
        </p:nvSpPr>
        <p:spPr>
          <a:xfrm>
            <a:off x="457200" y="5120640"/>
            <a:ext cx="1485900" cy="480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RADIER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C339026-82CA-470F-98B3-2257C8121F7D}"/>
              </a:ext>
            </a:extLst>
          </p:cNvPr>
          <p:cNvCxnSpPr>
            <a:stCxn id="7" idx="6"/>
          </p:cNvCxnSpPr>
          <p:nvPr/>
        </p:nvCxnSpPr>
        <p:spPr>
          <a:xfrm>
            <a:off x="1943100" y="2526030"/>
            <a:ext cx="2160270" cy="15773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546B3BE-D1EB-4C32-9C1C-DD1232665976}"/>
              </a:ext>
            </a:extLst>
          </p:cNvPr>
          <p:cNvCxnSpPr>
            <a:cxnSpLocks/>
            <a:stCxn id="8" idx="6"/>
          </p:cNvCxnSpPr>
          <p:nvPr/>
        </p:nvCxnSpPr>
        <p:spPr>
          <a:xfrm>
            <a:off x="1943100" y="3954780"/>
            <a:ext cx="2594610" cy="4114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86F6152-706E-4926-A24A-D810D174A01D}"/>
              </a:ext>
            </a:extLst>
          </p:cNvPr>
          <p:cNvCxnSpPr>
            <a:cxnSpLocks/>
            <a:stCxn id="9" idx="6"/>
          </p:cNvCxnSpPr>
          <p:nvPr/>
        </p:nvCxnSpPr>
        <p:spPr>
          <a:xfrm flipV="1">
            <a:off x="1943100" y="4754880"/>
            <a:ext cx="1851660" cy="6057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5D5BEAC-4B58-420B-8464-2FA7CDC7F05D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8397242" y="3177540"/>
            <a:ext cx="1615438" cy="457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385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2DAF10C-9562-4000-B7F3-E39FD04B5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779" y="1690688"/>
            <a:ext cx="6920442" cy="5190332"/>
          </a:xfrm>
        </p:spPr>
      </p:pic>
    </p:spTree>
    <p:extLst>
      <p:ext uri="{BB962C8B-B14F-4D97-AF65-F5344CB8AC3E}">
        <p14:creationId xmlns:p14="http://schemas.microsoft.com/office/powerpoint/2010/main" val="1001149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6BFDB4C7-2C37-0790-AD36-1747291E26F0}"/>
              </a:ext>
            </a:extLst>
          </p:cNvPr>
          <p:cNvGraphicFramePr>
            <a:graphicFrameLocks noGrp="1"/>
          </p:cNvGraphicFramePr>
          <p:nvPr/>
        </p:nvGraphicFramePr>
        <p:xfrm>
          <a:off x="137287" y="5015801"/>
          <a:ext cx="11670445" cy="11176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7266">
                  <a:extLst>
                    <a:ext uri="{9D8B030D-6E8A-4147-A177-3AD203B41FA5}">
                      <a16:colId xmlns:a16="http://schemas.microsoft.com/office/drawing/2014/main" val="3703859140"/>
                    </a:ext>
                  </a:extLst>
                </a:gridCol>
                <a:gridCol w="8573179">
                  <a:extLst>
                    <a:ext uri="{9D8B030D-6E8A-4147-A177-3AD203B41FA5}">
                      <a16:colId xmlns:a16="http://schemas.microsoft.com/office/drawing/2014/main" val="29477535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Raisons du choix de l’emplacement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Cet emplacement a été choisi pour permettre aux habitants de facilement abreuver leur bétail, faire la lessive et accéder à l'eau nécessaire pour la construction de leurs habitations.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054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Accès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Facile en saison sèche, plus difficile en saison des pluies</a:t>
                      </a:r>
                      <a:endParaRPr lang="fr-FR" sz="12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66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Saison(s) propice(s) à la construction</a:t>
                      </a:r>
                      <a:endParaRPr lang="fr-FR" sz="12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toutes saisons.</a:t>
                      </a:r>
                      <a:endParaRPr lang="fr-FR" sz="12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6392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Choix du type d’ouvrage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espace où l'eau crée de nombreux trous sur la route, d'où l'intérêt de construire un ouvrage pour stocker l'eau et canaliser l'excédent vers la ravine la plus proche.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03381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2F40A603-A602-0364-3368-5BC2F46AC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12" y="68210"/>
            <a:ext cx="11597420" cy="4462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Bassin Ti Victor</a:t>
            </a:r>
            <a:endParaRPr kumimoji="0" lang="fr-FR" altLang="fr-FR" sz="20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Coordonnées GPS de l’ouvrage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: N 18°25'13.33"	W 73°15'05,97"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Localité de l’ouvrage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: Ti Victor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Nom du propriétaire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: André Joseph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Dates de construction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: Septembre 2023-février 2024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Exécution/supervision de l’ouvrage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: Un Enfant par la Main (</a:t>
            </a:r>
            <a:r>
              <a:rPr kumimoji="0" lang="fr-FR" altLang="fr-FR" sz="12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Saintil CLOSSY)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Caractéristiques générales de l’ouvrage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Canal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L= 55,80m                                              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Glacis                                               Piste rurale  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H= 0,80m                                               </a:t>
            </a: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Superficie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100.77m</a:t>
            </a:r>
            <a:r>
              <a:rPr kumimoji="0" lang="en-US" altLang="fr-FR" sz="1200" b="0" i="0" u="none" strike="noStrike" cap="none" normalizeH="0" baseline="3000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                                   </a:t>
            </a: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Superficie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110.14 m</a:t>
            </a:r>
            <a:r>
              <a:rPr kumimoji="0" lang="en-US" altLang="fr-FR" sz="1200" b="0" i="0" u="none" strike="noStrike" cap="none" normalizeH="0" baseline="3000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= 0,35m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Bassin de décantation 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L= 6,40m                 Volume = 6,40 m</a:t>
            </a:r>
            <a:r>
              <a:rPr kumimoji="0" lang="fr-FR" altLang="fr-FR" sz="1200" b="0" i="0" u="none" strike="noStrike" cap="none" normalizeH="0" baseline="3000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 = 1,00m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H= 1,00m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= 0,50m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Bassin 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L= 6,42m                  Volume = 40,446 m</a:t>
            </a:r>
            <a:r>
              <a:rPr kumimoji="0" lang="fr-FR" altLang="fr-FR" sz="1200" b="0" i="0" u="none" strike="noStrike" cap="none" normalizeH="0" baseline="3000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 = 4,20m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H= 1,50m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= 0,50m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39CEDAF-D461-333C-7048-00824C6647B4}"/>
              </a:ext>
            </a:extLst>
          </p:cNvPr>
          <p:cNvSpPr txBox="1"/>
          <p:nvPr/>
        </p:nvSpPr>
        <p:spPr>
          <a:xfrm>
            <a:off x="10176386" y="58727"/>
            <a:ext cx="1765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2" action="ppaction://hlinksldjump"/>
              </a:rPr>
              <a:t>Retour à l’index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5406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B62955D-0DFB-B529-E3FE-A06298918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601195"/>
              </p:ext>
            </p:extLst>
          </p:nvPr>
        </p:nvGraphicFramePr>
        <p:xfrm>
          <a:off x="341629" y="4265993"/>
          <a:ext cx="11492230" cy="9218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9968">
                  <a:extLst>
                    <a:ext uri="{9D8B030D-6E8A-4147-A177-3AD203B41FA5}">
                      <a16:colId xmlns:a16="http://schemas.microsoft.com/office/drawing/2014/main" val="338069265"/>
                    </a:ext>
                  </a:extLst>
                </a:gridCol>
                <a:gridCol w="8442262">
                  <a:extLst>
                    <a:ext uri="{9D8B030D-6E8A-4147-A177-3AD203B41FA5}">
                      <a16:colId xmlns:a16="http://schemas.microsoft.com/office/drawing/2014/main" val="17311016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Raisons du choix de l’emplacement</a:t>
                      </a:r>
                      <a:endParaRPr lang="fr-FR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Cet emplacement a été choisi pour permettre aux habitants de facilement abreuver leur bétail, faire la lessive, et accéder à l'eau nécessaire pour la construction de leurs habitations.</a:t>
                      </a:r>
                      <a:endParaRPr lang="fr-FR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370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Accès</a:t>
                      </a:r>
                      <a:endParaRPr lang="fr-FR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Facile en saison sèche plus difficile en saison des pluies</a:t>
                      </a:r>
                      <a:endParaRPr lang="fr-FR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46338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Saison(s) propice(s) à la construction</a:t>
                      </a:r>
                      <a:endParaRPr lang="fr-FR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toutes saisons.</a:t>
                      </a:r>
                      <a:endParaRPr lang="fr-FR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27168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Choix du type d’ouvrage</a:t>
                      </a:r>
                      <a:endParaRPr lang="fr-FR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Une zone fortement pâturée, éloignée des points d'eau, justifiant la construction d'une structure de stockage d'eau.</a:t>
                      </a:r>
                      <a:endParaRPr lang="fr-FR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3785445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AEF3DE5F-18B5-F630-CD21-CA9E6AC1D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" y="353153"/>
            <a:ext cx="11475719" cy="3693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45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45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45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45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45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45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45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45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45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Bassin Nan Plaisir</a:t>
            </a:r>
            <a:endParaRPr kumimoji="0" lang="fr-FR" altLang="fr-FR" b="1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endParaRPr kumimoji="0" lang="fr-FR" altLang="fr-FR" sz="1200" b="1" i="0" u="none" strike="noStrike" cap="none" normalizeH="0" baseline="0" dirty="0">
              <a:ln>
                <a:noFill/>
              </a:ln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Coordonnées GPS de l’ouvrage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 : N 18°24'53.82"	W 73°15'18,03"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Localité de l’ouvrage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 : Nan Plaisir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Nom du propriétaire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 : </a:t>
            </a:r>
            <a:r>
              <a:rPr kumimoji="0" lang="fr-FR" altLang="fr-FR" sz="12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Dieumette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 Bienvenu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Dates de construction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 : Novembre 2023-Fevrier 2024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Exécution/supervision de l’ouvrage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 : Un Enfant par la Main (</a:t>
            </a:r>
            <a:r>
              <a:rPr kumimoji="0" lang="fr-FR" altLang="fr-FR" sz="12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ing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. Saintil CLOSSY)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Caractéristiques générales de l’ouvrage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 Glacis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 Superficies =172.73 m</a:t>
            </a:r>
            <a:r>
              <a:rPr kumimoji="0" lang="fr-FR" altLang="fr-FR" sz="1200" b="0" i="0" u="none" strike="noStrike" cap="none" normalizeH="0" baseline="3000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Bassin 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L= 6,20m      Volume = 54,219 m</a:t>
            </a:r>
            <a:r>
              <a:rPr kumimoji="0" lang="fr-FR" altLang="fr-FR" sz="1200" b="0" i="0" u="none" strike="noStrike" cap="none" normalizeH="0" baseline="3000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l = 5,30m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H= 1,65m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e = 0,50m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Radier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L= 7,00m      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l = 6,00m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e = 0,20m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A52943A-925F-5E16-BBC3-2956EA1D24D8}"/>
              </a:ext>
            </a:extLst>
          </p:cNvPr>
          <p:cNvSpPr txBox="1"/>
          <p:nvPr/>
        </p:nvSpPr>
        <p:spPr>
          <a:xfrm>
            <a:off x="10176386" y="58727"/>
            <a:ext cx="1765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2" action="ppaction://hlinksldjump"/>
              </a:rPr>
              <a:t>Retour à l’index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3197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6EF3735-37B7-02EE-CADF-30895DBEFD51}"/>
              </a:ext>
            </a:extLst>
          </p:cNvPr>
          <p:cNvSpPr txBox="1"/>
          <p:nvPr/>
        </p:nvSpPr>
        <p:spPr>
          <a:xfrm>
            <a:off x="310896" y="393192"/>
            <a:ext cx="11603736" cy="4573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solidFill>
                  <a:srgbClr val="FFFFFF"/>
                </a:solidFill>
                <a:effectLst/>
                <a:highlight>
                  <a:srgbClr val="A6A6A6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Caractéristiques techniques de l’ouvrage</a:t>
            </a:r>
            <a:endParaRPr lang="fr-FR" sz="1200" dirty="0">
              <a:effectLst/>
              <a:highlight>
                <a:srgbClr val="A6A6A6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Maçonnerie</a:t>
            </a:r>
            <a:endParaRPr lang="fr-FR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 de maçonnerie du </a:t>
            </a: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canal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soit surface du canal (1.12m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x longueur du canal (55.8m) = 62,496 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 de maçonnerie du bassin (L intérieure = 6,42 m, largeur intérieure 4,20 m, hauteur intérieure 1.50 m) soit les surfaces des 4 côtés moins celle des 4 poteaux et du chainage supérieure x épaisseur du bassin (0,50 m) =</a:t>
            </a:r>
            <a:r>
              <a:rPr lang="fr-FR" sz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14,43 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baseline="30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 de maçonnerie du bassin de décantation (L intérieure = 6,42 m, largeur intérieure 1,00 m, hauteur intérieure 1.00 m) soit les surfaces des 4 côtés x épaisseur du bassin (0,50 m) =</a:t>
            </a:r>
            <a:r>
              <a:rPr lang="fr-FR" sz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7,42 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Soit un volume maçonnerie de 84,346 m3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volume de béton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BASSIN</a:t>
            </a:r>
            <a:r>
              <a:rPr lang="fr-FR" sz="12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fond du bassin d’une surface de 7, 92 m x 5,7 m moins la surface des 8 poteaux, soit x 0,50 x 0,50, et d’une épaisseur de 0,20 m, soit 8,6288</a:t>
            </a: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BASSIN DE DECANTATION</a:t>
            </a:r>
            <a:r>
              <a:rPr lang="fr-FR" sz="12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fond du bassin de décantation d’une surface de 7, 92 m x 1,75 m et d’une épaisseur 0,20m, soit un volume de 2,772m</a:t>
            </a:r>
            <a:r>
              <a:rPr lang="fr-FR" sz="1200" b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Glacis</a:t>
            </a:r>
            <a:r>
              <a:rPr lang="fr-FR" sz="12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Surface du glacis (100.77m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l’épaisseur du glacis (0.20m) soit un volume de béton de 20,154m</a:t>
            </a:r>
            <a:r>
              <a:rPr lang="fr-FR" sz="1200" b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b="1" baseline="30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Piste Rurale</a:t>
            </a:r>
            <a:r>
              <a:rPr lang="fr-FR" sz="12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Surface de la piste (110.14 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 l’épaisseur de la piste 0,30m soit un volume de 33,042m</a:t>
            </a:r>
            <a:r>
              <a:rPr lang="fr-FR" sz="1200" b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b="1" baseline="30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Poteaux 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8 poteaux de section 0.50X0.50m et de longueur 1.5m soit un volume de 3m</a:t>
            </a:r>
            <a:r>
              <a:rPr lang="fr-FR" sz="1200" b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 béton du chainage supérieur, le périmètre du bassin (21.24m) moins l’espace occupant des 4 poteaux (0.5mX4) X 0.15m= 3.186m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fr-FR" sz="1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volume total de béton pour l’ouvrage est de 70,7828 m</a:t>
            </a:r>
            <a:r>
              <a:rPr lang="fr-FR" sz="1200" b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705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F0EC408-22EA-3B93-7A7B-27AE534C5CE1}"/>
              </a:ext>
            </a:extLst>
          </p:cNvPr>
          <p:cNvSpPr txBox="1"/>
          <p:nvPr/>
        </p:nvSpPr>
        <p:spPr>
          <a:xfrm>
            <a:off x="301752" y="420624"/>
            <a:ext cx="11631168" cy="3878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finitions du bassin et du canal : crépissage, enduisage, rejointoiement et cirage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le bassin : la surface intérieure des faces verticales du bassin est : 1,50 m x (6,42m + 4,20m + 6,42m + 4,20m) = 31,86 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À crépir au mortier, enduire et cirer.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le </a:t>
            </a: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fond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: une chape de béton d’au moins 7 cm. sur une surface de 6,42m X 4,20m = 26,964 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le </a:t>
            </a: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canal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: la surface intérieure des faces inclinés et horizontales du canal est : 55,80m X (0,82m + 0,40m + 0,82m) = 113,83m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à rejointoyer au mortier enduire.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ferraillage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Pour le bassin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poteaux verticaux armés de 8 fers 1/2 de pouce et de cadres de ¼ de pouce espacé de 20cm.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chainage supérieure armé de 4 fers ½ de pouce et de cadres de ¼ de pouce espacé de 20cm.  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quadrillage du fond du bassin avec des fers 1/4 de pouce espacés de 20 cm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Soit : 40 barres de 1/2 de 7,20 m et 150 barres de ¼ de 5 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rouleau de fils à ligature au total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Les fouilles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volume de la fouille est estimé à 35 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24983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F689A62-7E0C-3585-3EA6-3A760108CF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452" y="643699"/>
            <a:ext cx="6922135" cy="2446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E127DA1-6528-CA67-74CB-1821C91A8D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746" y="3768281"/>
            <a:ext cx="7498715" cy="26498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63E5880-21FA-4FE7-2FED-ED12B720BEF9}"/>
              </a:ext>
            </a:extLst>
          </p:cNvPr>
          <p:cNvSpPr txBox="1"/>
          <p:nvPr/>
        </p:nvSpPr>
        <p:spPr>
          <a:xfrm>
            <a:off x="8275320" y="749808"/>
            <a:ext cx="2916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Vue isométrique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3E1C152-536A-1BFD-5ADF-FD991B5E1446}"/>
              </a:ext>
            </a:extLst>
          </p:cNvPr>
          <p:cNvSpPr txBox="1"/>
          <p:nvPr/>
        </p:nvSpPr>
        <p:spPr>
          <a:xfrm>
            <a:off x="8275320" y="3911168"/>
            <a:ext cx="2916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Vue de dessus</a:t>
            </a:r>
          </a:p>
        </p:txBody>
      </p:sp>
    </p:spTree>
    <p:extLst>
      <p:ext uri="{BB962C8B-B14F-4D97-AF65-F5344CB8AC3E}">
        <p14:creationId xmlns:p14="http://schemas.microsoft.com/office/powerpoint/2010/main" val="4273685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F405E1-579E-40B6-BC8B-48A1142C4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GEOLOCALISATION DU BASSIN TI VICTOR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DD0BE846-1B96-4549-A787-09911C925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1220" y="1853262"/>
            <a:ext cx="8950780" cy="5004738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384DA9-6CDE-4B14-89F8-A32B3EEDECF8}"/>
              </a:ext>
            </a:extLst>
          </p:cNvPr>
          <p:cNvSpPr/>
          <p:nvPr/>
        </p:nvSpPr>
        <p:spPr>
          <a:xfrm>
            <a:off x="182880" y="3920491"/>
            <a:ext cx="2548890" cy="9944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18°25'13.33"N</a:t>
            </a:r>
          </a:p>
          <a:p>
            <a:pPr algn="ctr"/>
            <a:r>
              <a:rPr lang="en-US" dirty="0"/>
              <a:t>73°15'5.97"W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D62DD24-887A-4CA2-AEA7-CF91DD50BC42}"/>
              </a:ext>
            </a:extLst>
          </p:cNvPr>
          <p:cNvCxnSpPr>
            <a:stCxn id="8" idx="3"/>
          </p:cNvCxnSpPr>
          <p:nvPr/>
        </p:nvCxnSpPr>
        <p:spPr>
          <a:xfrm flipV="1">
            <a:off x="2731770" y="4206240"/>
            <a:ext cx="4823460" cy="2114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379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D562FC-E7DA-4C55-9B58-FCA4C364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EMPLACEMENT DU BASSIN TI VICTOR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70D8F7D-76BC-422F-B31C-9BCCB8963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590" y="1825625"/>
            <a:ext cx="7726799" cy="4351338"/>
          </a:xfrm>
        </p:spPr>
      </p:pic>
    </p:spTree>
    <p:extLst>
      <p:ext uri="{BB962C8B-B14F-4D97-AF65-F5344CB8AC3E}">
        <p14:creationId xmlns:p14="http://schemas.microsoft.com/office/powerpoint/2010/main" val="1620704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AA3007-D121-42F9-AF09-5C9AAB51A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FOUILLE DU BASSIN TI VICTOR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CEFFA83-CC05-449B-A3CF-09BFEFAE2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241" y="1417320"/>
            <a:ext cx="9367518" cy="5269229"/>
          </a:xfrm>
        </p:spPr>
      </p:pic>
    </p:spTree>
    <p:extLst>
      <p:ext uri="{BB962C8B-B14F-4D97-AF65-F5344CB8AC3E}">
        <p14:creationId xmlns:p14="http://schemas.microsoft.com/office/powerpoint/2010/main" val="1129804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44320-56CA-431D-9767-2023F9EC3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MAÇONNAGE DU BASSIN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3035C3F-609D-47EC-8E08-C3BEF3D46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600" y="1825625"/>
            <a:ext cx="7726799" cy="4351338"/>
          </a:xfrm>
        </p:spPr>
      </p:pic>
    </p:spTree>
    <p:extLst>
      <p:ext uri="{BB962C8B-B14F-4D97-AF65-F5344CB8AC3E}">
        <p14:creationId xmlns:p14="http://schemas.microsoft.com/office/powerpoint/2010/main" val="1256289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D53B86-DD92-4461-A30F-947A68D38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COFFRAGE POTEAU DU BASSIN TI VICTOR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0D5034D-CCD4-42C4-9BC9-C1784F9AD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600" y="1825625"/>
            <a:ext cx="7726799" cy="4351338"/>
          </a:xfrm>
        </p:spPr>
      </p:pic>
    </p:spTree>
    <p:extLst>
      <p:ext uri="{BB962C8B-B14F-4D97-AF65-F5344CB8AC3E}">
        <p14:creationId xmlns:p14="http://schemas.microsoft.com/office/powerpoint/2010/main" val="514345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3F1494-B054-4E73-B64E-B438B9167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FINITION INTERIEURE DU BASSIN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6BA81FB-7567-48AA-B9A7-A56492F9A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600" y="1825625"/>
            <a:ext cx="7726799" cy="4351338"/>
          </a:xfrm>
        </p:spPr>
      </p:pic>
    </p:spTree>
    <p:extLst>
      <p:ext uri="{BB962C8B-B14F-4D97-AF65-F5344CB8AC3E}">
        <p14:creationId xmlns:p14="http://schemas.microsoft.com/office/powerpoint/2010/main" val="3074565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0BD378-D8AC-4190-8172-CC7ACF64B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9272" cy="1325563"/>
          </a:xfrm>
        </p:spPr>
        <p:txBody>
          <a:bodyPr/>
          <a:lstStyle/>
          <a:p>
            <a:r>
              <a:rPr lang="en-US" dirty="0"/>
              <a:t>BETONAGE DU GLACIS DU BASSIN TI VICTOR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45D63D2-C461-4EC9-AB32-AB3202EC2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4"/>
            <a:ext cx="6577542" cy="4933157"/>
          </a:xfrm>
        </p:spPr>
      </p:pic>
    </p:spTree>
    <p:extLst>
      <p:ext uri="{BB962C8B-B14F-4D97-AF65-F5344CB8AC3E}">
        <p14:creationId xmlns:p14="http://schemas.microsoft.com/office/powerpoint/2010/main" val="155321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DA1FCD7-BCC1-57E2-A182-57A89CBE342F}"/>
              </a:ext>
            </a:extLst>
          </p:cNvPr>
          <p:cNvSpPr txBox="1"/>
          <p:nvPr/>
        </p:nvSpPr>
        <p:spPr>
          <a:xfrm>
            <a:off x="202692" y="356616"/>
            <a:ext cx="11786616" cy="5161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solidFill>
                  <a:srgbClr val="FFFFFF"/>
                </a:solidFill>
                <a:effectLst/>
                <a:highlight>
                  <a:srgbClr val="A6A6A6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Caractéristiques techniques de l’ouvrage</a:t>
            </a:r>
            <a:endParaRPr lang="fr-FR" sz="1200" dirty="0">
              <a:effectLst/>
              <a:highlight>
                <a:srgbClr val="A6A6A6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Maçonnerie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 de maçonnerie du </a:t>
            </a: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bassin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(L intérieure = 6,20 m, largeur intérieure 5,30 m, hauteur intérieure 1,65 m) soit les surfaces des 4 côtés moins celle des 4 poteaux et du chainage supérieure x Epaisseur du bassin (0,50 m) = 15,75 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baseline="30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 de maçonnerie du </a:t>
            </a: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glacis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(L du muret = 52,50 m, largeur du muret 0,50 m, hauteur du muret 1,25 m) soit un volume de 32.81m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 de maçonnerie du </a:t>
            </a: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muret du radi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 (L du muret = 8,60 m, hauteur du muret 1,50 m) X l’épaisseur du muret (0,50 m) = 6.45m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Soit un volume maçonnerie de 55,01 m</a:t>
            </a:r>
            <a:r>
              <a:rPr lang="fr-FR" sz="1200" b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volume de béton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fond du </a:t>
            </a: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bassin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d’une surface de 7,40 m x 6,50 m moins la surface des 8 poteaux, soit x 0,50 x 0,50, et d’une épaisseur de 0,20 m, soit 9,22 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</a:t>
            </a: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poteaux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section 0.50X0.50m et de longueur 2.45m soit un volume de 4.9m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 de béton du </a:t>
            </a: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glacis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surface du glacis (172.73m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et d’une épaisseur de 0.20m= 34.546m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</a:t>
            </a: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radier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d’une surface de 7,00 m x 6,00 m et d’une épaisseur 0.20m, soit un volume de 8.40m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 béton </a:t>
            </a: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 chainage supérieur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le périmètre du bassin (21m) moins l’épaisseur des 4 poteaux (0.5mX4) X 0.15m= 3.15m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Soit un volume de béton pour l’ouvrage de 60,21 m</a:t>
            </a:r>
            <a:r>
              <a:rPr lang="fr-FR" sz="1200" b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finitions du bassin : crépissage, enduisage et cirage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le bassin : la surface intérieure des faces verticales du bassin est : 1,65 m x (6,20m + 5,30m + 6,20m + 5,30m) = 37,95m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À crépir au mortier, enduire et cirer.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le fond : une chape de béton d’au moins 7 cm. sur une surface de 6,20m X 5,30m = 32,86 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3027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6F1D77-5598-4522-BDC0-983DADFBD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38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CANAL D’EVACUATION D’EAU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1EEB54B-EF74-44C1-9519-1F9AF1942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590" y="1234043"/>
            <a:ext cx="7422409" cy="5566807"/>
          </a:xfrm>
        </p:spPr>
      </p:pic>
    </p:spTree>
    <p:extLst>
      <p:ext uri="{BB962C8B-B14F-4D97-AF65-F5344CB8AC3E}">
        <p14:creationId xmlns:p14="http://schemas.microsoft.com/office/powerpoint/2010/main" val="1815803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633BB7-952B-4208-825B-3F642EDAD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COMPARAISON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5BB39D5-A5C0-4D65-8774-E98AEE3A7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16" y="3429000"/>
            <a:ext cx="6056841" cy="3410903"/>
          </a:xfr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4748259F-F880-4934-ACD1-94680D7853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230" y="2743834"/>
            <a:ext cx="5485554" cy="41141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7DAF3C-D6F9-4F1C-9F3E-5EC2F18E4C86}"/>
              </a:ext>
            </a:extLst>
          </p:cNvPr>
          <p:cNvSpPr/>
          <p:nvPr/>
        </p:nvSpPr>
        <p:spPr>
          <a:xfrm>
            <a:off x="294216" y="2125980"/>
            <a:ext cx="6056840" cy="5257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AVANT LA CONSTRUCTION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413B14-0137-48CF-9CCB-8DDC2B75D1C0}"/>
              </a:ext>
            </a:extLst>
          </p:cNvPr>
          <p:cNvSpPr/>
          <p:nvPr/>
        </p:nvSpPr>
        <p:spPr>
          <a:xfrm>
            <a:off x="6407574" y="2125980"/>
            <a:ext cx="5490210" cy="5257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AU MOMENT DE LA CONSTRUCTION</a:t>
            </a:r>
          </a:p>
        </p:txBody>
      </p:sp>
    </p:spTree>
    <p:extLst>
      <p:ext uri="{BB962C8B-B14F-4D97-AF65-F5344CB8AC3E}">
        <p14:creationId xmlns:p14="http://schemas.microsoft.com/office/powerpoint/2010/main" val="449697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357CCF-2C09-40CE-A9F3-F0388AFA4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COMPARAISON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FFA277D-CEF5-453E-A3EA-40CAE24EA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700" y="3011804"/>
            <a:ext cx="5128260" cy="3846196"/>
          </a:xfr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E1EC7929-C5BE-4F82-9799-FF21C61AC4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71799"/>
            <a:ext cx="6616689" cy="37261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9F5E11-D950-4706-9BD1-4FA2678356FD}"/>
              </a:ext>
            </a:extLst>
          </p:cNvPr>
          <p:cNvSpPr/>
          <p:nvPr/>
        </p:nvSpPr>
        <p:spPr>
          <a:xfrm>
            <a:off x="0" y="2286001"/>
            <a:ext cx="6616689" cy="3886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AVANT LA CONSTRUCTION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C56E66-CE8B-4E3E-B231-9D5FB94AD3EF}"/>
              </a:ext>
            </a:extLst>
          </p:cNvPr>
          <p:cNvSpPr/>
          <p:nvPr/>
        </p:nvSpPr>
        <p:spPr>
          <a:xfrm>
            <a:off x="6743700" y="2286001"/>
            <a:ext cx="5128260" cy="3886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PENDANT LA CONSTRUCTION</a:t>
            </a:r>
          </a:p>
        </p:txBody>
      </p:sp>
    </p:spTree>
    <p:extLst>
      <p:ext uri="{BB962C8B-B14F-4D97-AF65-F5344CB8AC3E}">
        <p14:creationId xmlns:p14="http://schemas.microsoft.com/office/powerpoint/2010/main" val="3819871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9EBE61-39EA-498F-8749-B4566056D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BASSIN TI VICTOR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927EFE0-9D80-4A5C-8AFE-9749A2DF4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" t="336" r="20050" b="7278"/>
          <a:stretch/>
        </p:blipFill>
        <p:spPr>
          <a:xfrm>
            <a:off x="1884684" y="2112849"/>
            <a:ext cx="8422632" cy="4380026"/>
          </a:xfr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A3EBC10-A87A-4499-AE03-5545C8836BC4}"/>
              </a:ext>
            </a:extLst>
          </p:cNvPr>
          <p:cNvCxnSpPr/>
          <p:nvPr/>
        </p:nvCxnSpPr>
        <p:spPr>
          <a:xfrm>
            <a:off x="1725930" y="2548890"/>
            <a:ext cx="3749040" cy="4457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0FA08A1D-0312-451F-878A-DD40A0C5A6C9}"/>
              </a:ext>
            </a:extLst>
          </p:cNvPr>
          <p:cNvSpPr/>
          <p:nvPr/>
        </p:nvSpPr>
        <p:spPr>
          <a:xfrm>
            <a:off x="194310" y="2297430"/>
            <a:ext cx="1531620" cy="502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Glacis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44831EB-1EDF-4F91-8FD5-4F01AFDDCC88}"/>
              </a:ext>
            </a:extLst>
          </p:cNvPr>
          <p:cNvSpPr/>
          <p:nvPr/>
        </p:nvSpPr>
        <p:spPr>
          <a:xfrm>
            <a:off x="10858500" y="3589020"/>
            <a:ext cx="1211580" cy="628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Canal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120C1E5-F500-4894-B081-1AF4B941D8A1}"/>
              </a:ext>
            </a:extLst>
          </p:cNvPr>
          <p:cNvCxnSpPr>
            <a:stCxn id="8" idx="2"/>
          </p:cNvCxnSpPr>
          <p:nvPr/>
        </p:nvCxnSpPr>
        <p:spPr>
          <a:xfrm flipH="1">
            <a:off x="9235440" y="3903345"/>
            <a:ext cx="1623060" cy="7829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F8C7D75-B4B9-431C-912B-7AE3824AF6A8}"/>
              </a:ext>
            </a:extLst>
          </p:cNvPr>
          <p:cNvCxnSpPr>
            <a:cxnSpLocks/>
          </p:cNvCxnSpPr>
          <p:nvPr/>
        </p:nvCxnSpPr>
        <p:spPr>
          <a:xfrm flipH="1">
            <a:off x="7246620" y="2548890"/>
            <a:ext cx="3749040" cy="13255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C62B1717-512B-4B00-8857-CEB277715DDB}"/>
              </a:ext>
            </a:extLst>
          </p:cNvPr>
          <p:cNvSpPr/>
          <p:nvPr/>
        </p:nvSpPr>
        <p:spPr>
          <a:xfrm>
            <a:off x="10786743" y="2256790"/>
            <a:ext cx="1355094" cy="628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bassin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71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0FD23AA-24D3-966F-7012-51CA86A081A4}"/>
              </a:ext>
            </a:extLst>
          </p:cNvPr>
          <p:cNvGraphicFramePr>
            <a:graphicFrameLocks noGrp="1"/>
          </p:cNvGraphicFramePr>
          <p:nvPr/>
        </p:nvGraphicFramePr>
        <p:xfrm>
          <a:off x="713232" y="5216969"/>
          <a:ext cx="11219687" cy="11176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7637">
                  <a:extLst>
                    <a:ext uri="{9D8B030D-6E8A-4147-A177-3AD203B41FA5}">
                      <a16:colId xmlns:a16="http://schemas.microsoft.com/office/drawing/2014/main" val="1773294958"/>
                    </a:ext>
                  </a:extLst>
                </a:gridCol>
                <a:gridCol w="8242050">
                  <a:extLst>
                    <a:ext uri="{9D8B030D-6E8A-4147-A177-3AD203B41FA5}">
                      <a16:colId xmlns:a16="http://schemas.microsoft.com/office/drawing/2014/main" val="31278306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Raisons du choix de l’emplacement</a:t>
                      </a:r>
                      <a:endParaRPr lang="fr-FR" sz="12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Cet emplacement a été choisi pour permettre aux habitants de facilement abreuver leur bétail, faire la lessive, et accéder à l'eau nécessaire pour la construction de leurs habitations.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792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Accès</a:t>
                      </a:r>
                      <a:endParaRPr lang="fr-FR" sz="12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Facile en saison sèche plus difficile en saison des pluies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407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Saison(s) propice(s) à la construction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toutes saisons.</a:t>
                      </a:r>
                      <a:endParaRPr lang="fr-FR" sz="12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0448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Choix du type d’ouvrage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Zone vulnérable de la route, où les fortes pluies peuvent causer des dommages : la construction d’un seuil bassin permet de stabiliser la route et de contenir le surplus d’eau.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196214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AA93704F-F227-33C9-A005-04836391E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412" y="428059"/>
            <a:ext cx="10953373" cy="464742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Seuil-Bassin La Saint Louis</a:t>
            </a:r>
            <a:endParaRPr kumimoji="0" lang="fr-FR" altLang="fr-FR" sz="20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1" i="0" u="none" strike="noStrike" cap="none" normalizeH="0" baseline="0" dirty="0">
              <a:ln>
                <a:noFill/>
              </a:ln>
              <a:effectLst/>
              <a:latin typeface="Gill Sans MT Condensed" panose="020B0506020104020203" pitchFamily="34" charset="0"/>
              <a:ea typeface="Calibri" panose="020F050202020403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Coordonn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é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es GPS de l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’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ouvrage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 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: N 18°25'47.23"	W 73°15'21,16"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Localit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é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 de l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’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ouvrage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 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: La Saint Louis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Nom du propri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é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taire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 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: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 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Tony Etienne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Dates de construction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 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: Novembre 2023 - F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é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vrier 2024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Ex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é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cution/supervision de l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’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ouvrage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 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: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 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Un Enfant par la Main (</a:t>
            </a:r>
            <a:r>
              <a:rPr kumimoji="0" lang="fr-FR" altLang="fr-FR" sz="1200" b="0" i="0" u="none" strike="noStrike" cap="none" normalizeH="0" baseline="0" dirty="0" err="1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ing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. Saintil CLOSSY)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Caract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é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ristiques g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é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n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é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rales de l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’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ouvrage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Seuil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L= 23,80m                                                              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Glacis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H= =5,20m                                                              Superficie = 21,68m</a:t>
            </a:r>
            <a:r>
              <a:rPr kumimoji="0" lang="fr-FR" altLang="fr-FR" sz="1200" b="0" i="0" u="none" strike="noStrike" cap="none" normalizeH="0" baseline="3000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= 0,60m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Bassin 1 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L= 4,07m       Volume = 42,98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</a:t>
            </a:r>
            <a:r>
              <a:rPr kumimoji="0" lang="fr-FR" altLang="fr-FR" sz="1200" b="0" i="0" u="none" strike="noStrike" cap="none" normalizeH="0" baseline="3000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 = 3,97m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H= 2,66m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= 0,50m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Bassin 2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fr-FR" altLang="fr-FR" sz="1200" b="0" i="0" u="none" strike="noStrike" cap="none" normalizeH="0" baseline="-3000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7,00m  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fr-FR" altLang="fr-FR" sz="1200" b="0" i="0" u="none" strike="noStrike" cap="none" normalizeH="0" baseline="-3000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3.45m       Volume = 17,664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</a:t>
            </a:r>
            <a:r>
              <a:rPr kumimoji="0" lang="fr-FR" altLang="fr-FR" sz="1200" b="0" i="0" u="none" strike="noStrike" cap="none" normalizeH="0" baseline="3000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fr-FR" altLang="fr-FR" sz="1200" b="0" i="0" u="none" strike="noStrike" cap="none" normalizeH="0" baseline="-3000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4,67m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fr-FR" altLang="fr-FR" sz="1200" b="0" i="0" u="none" strike="noStrike" cap="none" normalizeH="0" baseline="-3000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4,26m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H= 1,20m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Gill Sans MT Condensed" panose="020B05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= 0,50m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5CA1FEF-28CC-F868-2615-5D2843038E16}"/>
              </a:ext>
            </a:extLst>
          </p:cNvPr>
          <p:cNvSpPr txBox="1"/>
          <p:nvPr/>
        </p:nvSpPr>
        <p:spPr>
          <a:xfrm>
            <a:off x="10176386" y="58727"/>
            <a:ext cx="1765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2" action="ppaction://hlinksldjump"/>
              </a:rPr>
              <a:t>Retour à l’index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37121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4B293BE-BF19-0BA3-CF45-9E3A001375D9}"/>
              </a:ext>
            </a:extLst>
          </p:cNvPr>
          <p:cNvSpPr txBox="1"/>
          <p:nvPr/>
        </p:nvSpPr>
        <p:spPr>
          <a:xfrm>
            <a:off x="294132" y="73152"/>
            <a:ext cx="11603736" cy="670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>
                <a:effectLst/>
                <a:highlight>
                  <a:srgbClr val="A6A6A6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Caractéristiques techniques de l’ouvrage</a:t>
            </a:r>
            <a:endParaRPr lang="fr-FR" sz="1600" dirty="0">
              <a:effectLst/>
              <a:highlight>
                <a:srgbClr val="A6A6A6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Maçonnerie</a:t>
            </a:r>
            <a:endParaRPr lang="fr-FR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 de maçonnerie du seuil, soit surface du seuil moins celle des 6 poteaux et des 3 poutres x épaisseur du seuil (0,60 m) = 47,28m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 de maçonnerie du bassin</a:t>
            </a:r>
            <a:r>
              <a:rPr lang="fr-FR" sz="12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(L intérieure = 4,07 m, largeur intérieure 3,97 m, hauteur intérieure 2,66 m) soit les surfaces des 3 côtés moins celle des 2 poteaux et du chainage supérieure x épaisseur du bassin (0,60 m) = 22,248 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 de maçonnerie du bassin2 (L intérieure = 5,22 m, largeur intérieure 4,47 m, hauteur intérieure 1,20 m) soit les surfaces des 3 côtés moins celle des 3 poteaux et du chainage supérieure x épaisseur du bassin (0,50 m) =</a:t>
            </a:r>
            <a:r>
              <a:rPr lang="fr-FR" sz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9,365 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 de maçonnerie des contre forts (base1 = 2,30 m, hauteur</a:t>
            </a:r>
            <a:r>
              <a:rPr lang="fr-FR" sz="12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3,75 m), (base</a:t>
            </a:r>
            <a:r>
              <a:rPr lang="fr-FR" sz="12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1,50 m, hauteur</a:t>
            </a:r>
            <a:r>
              <a:rPr lang="fr-FR" sz="12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1,61 m), (base</a:t>
            </a:r>
            <a:r>
              <a:rPr lang="fr-FR" sz="12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1,30 m, hauteur</a:t>
            </a:r>
            <a:r>
              <a:rPr lang="fr-FR" sz="12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1,78 m) soit les surfaces des 3 contre forts x Epaisseur des contre forts (0,60 m)</a:t>
            </a:r>
            <a:r>
              <a:rPr lang="fr-FR" sz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3,996 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 de maçonnerie des murets du glacis (Longueur = 12,40 m, hauteur 1,00 m), soit les surfaces des murets x Epaisseur des murets (0,40 m) = 4,96 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 de maçonnerie des murets du radier (Longueur = 3,40 m, hauteur 1,60 m), soit les surfaces des 2 murets x Epaisseur des murets (0,40 m) = 4,352 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Soit un volume maçonnerie de 92,201 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volume de béton</a:t>
            </a:r>
            <a:r>
              <a:rPr lang="fr-FR" sz="1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"/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SEUIL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poteaux d’une section de 0,60x0,60 m et de longueur de (5X5,18 m +4.58m) ; soit un volume total de 28,6 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Poutres des sections (0,60x0,60 m +0,60x0,20 m +0,60x0,15 m) et de longueur de 22.85m soit un volume total de 12.5223m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Soit un volume de béton du seuil de 41.136m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3-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"/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BASSIN (1)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fond du bassin d’une surface de 5,07m x 4,47 m moins la surface des 2 poteaux, soit x 0,60 x 0,60, et d’une épaisseur de 0,20 m, soit 4</a:t>
            </a: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,24 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poteaux de section 0.60X0.60m et de longueur 2.66m soit un volume de 1.9152m</a:t>
            </a:r>
            <a:r>
              <a:rPr lang="fr-FR" sz="1200" b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BASSIN (2)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fond du bassin d’une surface de 5,12m x 6,125 m moins la surface des 2 poteaux, soit x 0,60 x 0,60, et d’une épaisseur de 0,20 m, soit 6</a:t>
            </a: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,128 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poteaux de section 0.60X0.60m et de longueur 3.00m soit un volume de 2.16m</a:t>
            </a:r>
            <a:r>
              <a:rPr lang="fr-FR" sz="1200" b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Soit un volume de béton pour les bassins de 14</a:t>
            </a: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44 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4854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F9694AF-B9EE-BE00-6FA1-51A511B1FA17}"/>
              </a:ext>
            </a:extLst>
          </p:cNvPr>
          <p:cNvSpPr txBox="1"/>
          <p:nvPr/>
        </p:nvSpPr>
        <p:spPr>
          <a:xfrm>
            <a:off x="469392" y="400405"/>
            <a:ext cx="11722608" cy="4873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glacis</a:t>
            </a:r>
            <a:b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glacis a une superficie de 21.68m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épaisseur 0,20 m, soit un volume de 4,33 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radier 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radier a pour dimensions : Longueur = 7m, largeur = 4m, épaisseur 0,20 m, soit un volume de 5,6 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Bêche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bêche a pour dimensions : Longueur = 5.4m, largeur = 0.4m, hauteur 0,60 m, soit un volume de 1,296 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volume total de béton pour l’ouvrage est de </a:t>
            </a: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25,666 m</a:t>
            </a:r>
            <a:r>
              <a:rPr lang="fr-FR" sz="1200" b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finitions du bassin et du seuil : crépissage, enduisage et cirage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le seuil : 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Crépissage en amont sur toute la surface visible du seuil = (hauteur du seuil au-dessus du sol x longueur x 3,14 x 1/2) moins la surface du déversoir, soit 30, 00 m² à crépir au mortier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Rejointoiement des joints sur une surface de 54.45 m²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le bassin (1) : la surface intérieure des faces verticales du bassin est : 2,66 m x (4,07m + 3,97m + 4,07m + 3,97m) = 42,77m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À crépir au mortier, enduire et cirer.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le fond : une chape de béton d’au moins 7 cm. sur une surface de 4,07m X 3,97m = 16,1579 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le bassin (2) : la surface intérieure des faces verticales du bassin est : 1,20 m x (5,22m + 4,465m + 5,22m + 4,465m) = 23,244m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À crépir au mortier, enduire et cirer.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le fond : une chape de béton d’au moins 7 cm. sur une surface de 5,22m X 4,465m = 24.,6468 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08195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19556CE-E484-B800-4C2F-9C19CC124DAD}"/>
              </a:ext>
            </a:extLst>
          </p:cNvPr>
          <p:cNvSpPr txBox="1"/>
          <p:nvPr/>
        </p:nvSpPr>
        <p:spPr>
          <a:xfrm>
            <a:off x="313509" y="548640"/>
            <a:ext cx="11560628" cy="4562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ferraillage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Pour le seuil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"/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poteaux verticaux armés de 8 fers ½ pouce et de cadres de ¼ pouce espacés de 20 cm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poutres horizontales armées (poutre de libage armée de 8 fers ½ pouce, poutre intermédiaire armée de 6 fers de 3/8 pouce et de cadres de ¼ pouce espacés de 20 cm et poutre de chaînage sous le déversoir armé de 4 fers de 3/8 pouce et de cadres de ¼ pouce espacés de 20 cm.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Soit : 67 barres ½ pouce, 18 barres de 3/8 pouce de 9 m et 95 barres de ¼ pouce de 6 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Pour les bassins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poteaux verticaux armés de 8 fers ½ pouce et de cadres de ¼ espacés de 20 cm.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chainage supérieur de 4 fers 3/8 pouce et de cadres de ¼ de pouce. 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quadrillage du fond des bassins avec des fers 1/4 pouce  espacés de 20 cm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Soit : 20 barres ½ pouce,17 barres de 3/8 pouce de 9 m et 100 barres de ¼ pouce de 6 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rouleau de fils à ligature au total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Soit un total de : 87 barres ½ pouce, 35 barres de 3/8 pouce de 9 m et 195 barres de ¼ pouce de 6 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fouilles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volume de la fouille est estimé à 35 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512990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Image 9">
            <a:extLst>
              <a:ext uri="{FF2B5EF4-FFF2-40B4-BE49-F238E27FC236}">
                <a16:creationId xmlns:a16="http://schemas.microsoft.com/office/drawing/2014/main" id="{2D61BD60-1A9F-17DB-FC13-BA041D080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512" y="3892168"/>
            <a:ext cx="68580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 7">
            <a:extLst>
              <a:ext uri="{FF2B5EF4-FFF2-40B4-BE49-F238E27FC236}">
                <a16:creationId xmlns:a16="http://schemas.microsoft.com/office/drawing/2014/main" id="{F243751D-A930-72C4-4F54-F55052A12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433" y="954405"/>
            <a:ext cx="7383462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0C897754-A48A-4FCC-FA02-9AC83EF8C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" y="33832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400" b="1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Gill Sans MT Condensed" panose="020B0506020104020203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Sch</a:t>
            </a:r>
            <a:r>
              <a:rPr kumimoji="0" lang="en-US" altLang="fr-FR" sz="1400" b="1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é</a:t>
            </a:r>
            <a:r>
              <a:rPr kumimoji="0" lang="en-US" altLang="fr-FR" sz="1400" b="1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Gill Sans MT Condensed" panose="020B0506020104020203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mas/plans de l</a:t>
            </a:r>
            <a:r>
              <a:rPr kumimoji="0" lang="en-US" altLang="fr-FR" sz="1400" b="1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’</a:t>
            </a:r>
            <a:r>
              <a:rPr kumimoji="0" lang="en-US" altLang="fr-FR" sz="1400" b="1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Gill Sans MT Condensed" panose="020B0506020104020203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ouvrage</a:t>
            </a:r>
            <a:endParaRPr kumimoji="0" lang="en-US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1603A17-0664-EEE9-81CB-03D9FA61E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168" y="4128234"/>
            <a:ext cx="200253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VUE DE DESSUS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fr-F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9154CDB-349C-ABBA-3567-11B0DB251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" y="321487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6DE582F-7826-99AC-64E7-DCC20053398C}"/>
              </a:ext>
            </a:extLst>
          </p:cNvPr>
          <p:cNvSpPr txBox="1"/>
          <p:nvPr/>
        </p:nvSpPr>
        <p:spPr>
          <a:xfrm>
            <a:off x="6405944" y="1163589"/>
            <a:ext cx="2990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VUE ISOMETRIQUE</a:t>
            </a:r>
          </a:p>
        </p:txBody>
      </p:sp>
    </p:spTree>
    <p:extLst>
      <p:ext uri="{BB962C8B-B14F-4D97-AF65-F5344CB8AC3E}">
        <p14:creationId xmlns:p14="http://schemas.microsoft.com/office/powerpoint/2010/main" val="49918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EEA73AC-852A-1C0E-4805-6E726673E0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5640" y="1817687"/>
            <a:ext cx="5760720" cy="3222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20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BFCE603-81E5-2A1D-8F5C-63A24AA2B2EC}"/>
              </a:ext>
            </a:extLst>
          </p:cNvPr>
          <p:cNvSpPr txBox="1"/>
          <p:nvPr/>
        </p:nvSpPr>
        <p:spPr>
          <a:xfrm>
            <a:off x="173736" y="365760"/>
            <a:ext cx="11841480" cy="2377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ferraillage</a:t>
            </a:r>
            <a:r>
              <a:rPr lang="fr-F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</a:t>
            </a: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le bassin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poteaux verticaux armés de 8 fers 1/2 et de cadres de ¼ espacés de 15 cm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quadrillage du fond du bassin avec des fers 1/4 espacés de 20 cm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chainage supérieure de 6 fers ½ et de cadre de ¼ de pouce espacé de 15 cm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rouleau de fils à ligature au total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Soit un total de 46 barres de fer 1/2 de pouce et 160 barres de fer 1/4 de pouce.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fouilles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volume de la fouille est estimé à 60 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8342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E5C105-30E0-4C0B-8502-E50BEBBE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LE PERIMETRE DU SOUS BASSIN VERSANT DE LA SAINT LOUIS EST DE 3,68KM ET SA SUPERFICIE EST DE 618 632 M</a:t>
            </a:r>
            <a:r>
              <a:rPr lang="en-US" sz="2800" baseline="30000" dirty="0"/>
              <a:t>2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D0CE0DA-10F7-471F-9251-9FEB867C9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550" y="1742486"/>
            <a:ext cx="9148900" cy="5115514"/>
          </a:xfrm>
        </p:spPr>
      </p:pic>
    </p:spTree>
    <p:extLst>
      <p:ext uri="{BB962C8B-B14F-4D97-AF65-F5344CB8AC3E}">
        <p14:creationId xmlns:p14="http://schemas.microsoft.com/office/powerpoint/2010/main" val="2747074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1D450-AD98-4F0A-BB15-F5C6CBC33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du sous </a:t>
            </a:r>
            <a:r>
              <a:rPr lang="en-US" dirty="0" err="1"/>
              <a:t>bassin</a:t>
            </a:r>
            <a:r>
              <a:rPr lang="en-US" dirty="0"/>
              <a:t> versant de La Saint Louis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EA858BC-0919-4578-9C09-0E32BFD30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604" y="1825625"/>
            <a:ext cx="9654792" cy="4351338"/>
          </a:xfrm>
        </p:spPr>
      </p:pic>
    </p:spTree>
    <p:extLst>
      <p:ext uri="{BB962C8B-B14F-4D97-AF65-F5344CB8AC3E}">
        <p14:creationId xmlns:p14="http://schemas.microsoft.com/office/powerpoint/2010/main" val="3590908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AA638A-D54E-49C3-98B2-6C3057BBF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EMPLACEMENT DU SEUIL BASSIN DE LA SAINT LOUIS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7F9AAB7-424A-4000-968C-181624C45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646" y="1805940"/>
            <a:ext cx="8322728" cy="4686935"/>
          </a:xfrm>
        </p:spPr>
      </p:pic>
    </p:spTree>
    <p:extLst>
      <p:ext uri="{BB962C8B-B14F-4D97-AF65-F5344CB8AC3E}">
        <p14:creationId xmlns:p14="http://schemas.microsoft.com/office/powerpoint/2010/main" val="15870203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10BE79-AF30-4829-96BA-5567FCDFA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FOUILLE DE LA FONDATION DU SEUIL BASSIN DE LA SAINT LOUIS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A867038-9ED0-4614-92BA-7F3B92A17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505" y="1690688"/>
            <a:ext cx="7729350" cy="4351338"/>
          </a:xfrm>
        </p:spPr>
      </p:pic>
    </p:spTree>
    <p:extLst>
      <p:ext uri="{BB962C8B-B14F-4D97-AF65-F5344CB8AC3E}">
        <p14:creationId xmlns:p14="http://schemas.microsoft.com/office/powerpoint/2010/main" val="17141829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AAB35E-E630-4915-84FD-AACA63A03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0" y="1122363"/>
            <a:ext cx="8953500" cy="729297"/>
          </a:xfrm>
        </p:spPr>
        <p:txBody>
          <a:bodyPr>
            <a:normAutofit fontScale="90000"/>
          </a:bodyPr>
          <a:lstStyle/>
          <a:p>
            <a:r>
              <a:rPr lang="en-US" dirty="0"/>
              <a:t>POUTRE LIBAGE ET FIXATION DES POTEAUX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57D970-50C6-4CB5-A68D-5109FE5A3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3040" y="1931670"/>
            <a:ext cx="9204960" cy="432054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29D5B6-EDC9-4EAE-8E91-870C1201FE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3718" y="1931670"/>
            <a:ext cx="7915064" cy="4452223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EA645F78-F612-4B94-A386-CA06F9C76885}"/>
              </a:ext>
            </a:extLst>
          </p:cNvPr>
          <p:cNvSpPr/>
          <p:nvPr/>
        </p:nvSpPr>
        <p:spPr>
          <a:xfrm>
            <a:off x="377190" y="2411730"/>
            <a:ext cx="1666028" cy="7658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Poteau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979F896-9845-4727-9BFA-A61185AB3FC4}"/>
              </a:ext>
            </a:extLst>
          </p:cNvPr>
          <p:cNvSpPr/>
          <p:nvPr/>
        </p:nvSpPr>
        <p:spPr>
          <a:xfrm>
            <a:off x="377190" y="4160520"/>
            <a:ext cx="1666028" cy="6629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Poutre</a:t>
            </a:r>
            <a:r>
              <a:rPr lang="en-US" dirty="0"/>
              <a:t> </a:t>
            </a:r>
            <a:r>
              <a:rPr lang="en-US" dirty="0" err="1"/>
              <a:t>Libage</a:t>
            </a:r>
            <a:endParaRPr lang="en-US" dirty="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FE696A6-413D-404C-8D3C-A4A938AFD690}"/>
              </a:ext>
            </a:extLst>
          </p:cNvPr>
          <p:cNvCxnSpPr/>
          <p:nvPr/>
        </p:nvCxnSpPr>
        <p:spPr>
          <a:xfrm>
            <a:off x="1885950" y="4617720"/>
            <a:ext cx="3737610" cy="1028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F6407E8-BB4E-45D1-A3E7-697CFB582033}"/>
              </a:ext>
            </a:extLst>
          </p:cNvPr>
          <p:cNvCxnSpPr>
            <a:stCxn id="4" idx="6"/>
          </p:cNvCxnSpPr>
          <p:nvPr/>
        </p:nvCxnSpPr>
        <p:spPr>
          <a:xfrm>
            <a:off x="2043218" y="2794635"/>
            <a:ext cx="2883112" cy="15373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394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4ED97E-8828-4BEB-ABE0-AE598C1C1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Maçonnage</a:t>
            </a:r>
            <a:r>
              <a:rPr lang="en-US" dirty="0"/>
              <a:t>  du </a:t>
            </a:r>
            <a:r>
              <a:rPr lang="en-US" dirty="0" err="1"/>
              <a:t>seuil</a:t>
            </a:r>
            <a:endParaRPr lang="en-US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DC01CA7E-D7F7-4C1C-BDD0-1D8AB112A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0951" y="1690688"/>
            <a:ext cx="8682849" cy="4884103"/>
          </a:xfr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7CE0F966-E4A3-46CD-8BA9-00BC0AB38D05}"/>
              </a:ext>
            </a:extLst>
          </p:cNvPr>
          <p:cNvSpPr/>
          <p:nvPr/>
        </p:nvSpPr>
        <p:spPr>
          <a:xfrm>
            <a:off x="240172" y="3966210"/>
            <a:ext cx="2194419" cy="12915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Chaînage intermédiaire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981AAD7-C1D8-41D3-93FA-D48126C4796F}"/>
              </a:ext>
            </a:extLst>
          </p:cNvPr>
          <p:cNvCxnSpPr/>
          <p:nvPr/>
        </p:nvCxnSpPr>
        <p:spPr>
          <a:xfrm>
            <a:off x="2434591" y="4457700"/>
            <a:ext cx="366140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F8D95D38-4BAD-4109-BCBD-967C2F4F6C2F}"/>
              </a:ext>
            </a:extLst>
          </p:cNvPr>
          <p:cNvSpPr/>
          <p:nvPr/>
        </p:nvSpPr>
        <p:spPr>
          <a:xfrm>
            <a:off x="342900" y="1920240"/>
            <a:ext cx="1885950" cy="971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Chaînage</a:t>
            </a:r>
            <a:r>
              <a:rPr lang="en-US" dirty="0"/>
              <a:t> </a:t>
            </a:r>
            <a:r>
              <a:rPr lang="en-US" dirty="0" err="1"/>
              <a:t>supérieur</a:t>
            </a:r>
            <a:endParaRPr lang="en-US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8BDEE30-9732-41FB-AADA-599A210B331E}"/>
              </a:ext>
            </a:extLst>
          </p:cNvPr>
          <p:cNvCxnSpPr>
            <a:stCxn id="13" idx="6"/>
          </p:cNvCxnSpPr>
          <p:nvPr/>
        </p:nvCxnSpPr>
        <p:spPr>
          <a:xfrm>
            <a:off x="2228850" y="2406015"/>
            <a:ext cx="4457700" cy="17545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4107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8B98F0-08E5-49C7-BBE8-CB9FC7B12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MAÇONNAGE DES BASSINS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249BD1B-90EC-464D-ABD3-9DD6A77D0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358" y="1870724"/>
            <a:ext cx="8873572" cy="4987276"/>
          </a:xfr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5395A2F6-A7D4-4021-BAE2-9CFF8627BEA2}"/>
              </a:ext>
            </a:extLst>
          </p:cNvPr>
          <p:cNvSpPr/>
          <p:nvPr/>
        </p:nvSpPr>
        <p:spPr>
          <a:xfrm>
            <a:off x="2834640" y="4558672"/>
            <a:ext cx="4331970" cy="37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F63AF4-69A0-4A07-BEEC-A11AEEEE759A}"/>
              </a:ext>
            </a:extLst>
          </p:cNvPr>
          <p:cNvSpPr/>
          <p:nvPr/>
        </p:nvSpPr>
        <p:spPr>
          <a:xfrm>
            <a:off x="815299" y="4175767"/>
            <a:ext cx="21717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Maçonnerie</a:t>
            </a:r>
            <a:r>
              <a:rPr lang="en-US" dirty="0"/>
              <a:t> du </a:t>
            </a:r>
            <a:r>
              <a:rPr lang="en-US" dirty="0" err="1"/>
              <a:t>bassin</a:t>
            </a:r>
            <a:r>
              <a:rPr lang="en-US" dirty="0"/>
              <a:t> #1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A211860-5277-4E57-BE37-45CBABA1E5AB}"/>
              </a:ext>
            </a:extLst>
          </p:cNvPr>
          <p:cNvSpPr/>
          <p:nvPr/>
        </p:nvSpPr>
        <p:spPr>
          <a:xfrm>
            <a:off x="640080" y="2160270"/>
            <a:ext cx="2171700" cy="731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Chainage sup. du </a:t>
            </a:r>
            <a:r>
              <a:rPr lang="en-US" dirty="0" err="1"/>
              <a:t>bassin</a:t>
            </a:r>
            <a:r>
              <a:rPr lang="en-US" dirty="0"/>
              <a:t> #1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ED426FA-0458-40E4-A6E5-3CDD87DFBDFA}"/>
              </a:ext>
            </a:extLst>
          </p:cNvPr>
          <p:cNvCxnSpPr>
            <a:stCxn id="8" idx="6"/>
          </p:cNvCxnSpPr>
          <p:nvPr/>
        </p:nvCxnSpPr>
        <p:spPr>
          <a:xfrm>
            <a:off x="2811780" y="2526030"/>
            <a:ext cx="4229100" cy="16344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40A2F74-305A-4E4A-A5A8-A4E7E87A0AFF}"/>
              </a:ext>
            </a:extLst>
          </p:cNvPr>
          <p:cNvSpPr/>
          <p:nvPr/>
        </p:nvSpPr>
        <p:spPr>
          <a:xfrm>
            <a:off x="815300" y="5781682"/>
            <a:ext cx="2171700" cy="1076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Maçonnerie</a:t>
            </a:r>
            <a:r>
              <a:rPr lang="en-US" dirty="0"/>
              <a:t> du </a:t>
            </a:r>
            <a:r>
              <a:rPr lang="en-US" dirty="0" err="1"/>
              <a:t>bassin</a:t>
            </a:r>
            <a:r>
              <a:rPr lang="en-US" dirty="0"/>
              <a:t> #2</a:t>
            </a:r>
          </a:p>
          <a:p>
            <a:pPr algn="ctr"/>
            <a:endParaRPr lang="en-US" dirty="0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18FC8154-C2FC-4020-A055-6AD5B3C2D0BB}"/>
              </a:ext>
            </a:extLst>
          </p:cNvPr>
          <p:cNvSpPr/>
          <p:nvPr/>
        </p:nvSpPr>
        <p:spPr>
          <a:xfrm>
            <a:off x="2986998" y="5701672"/>
            <a:ext cx="5654081" cy="37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680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F944A4-B968-49F3-B3D2-1C4961DE2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CONTREFORTS</a:t>
            </a:r>
            <a:br>
              <a:rPr lang="en-US" dirty="0"/>
            </a:br>
            <a:r>
              <a:rPr lang="en-US" dirty="0"/>
              <a:t>La hauteur du </a:t>
            </a:r>
            <a:r>
              <a:rPr lang="en-US" dirty="0" err="1"/>
              <a:t>seuil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supérieure à 3m, des </a:t>
            </a:r>
            <a:r>
              <a:rPr lang="en-US" dirty="0" err="1"/>
              <a:t>contreforts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nécessaires</a:t>
            </a:r>
            <a:r>
              <a:rPr lang="en-US" dirty="0"/>
              <a:t>.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40E9DDB-183D-4710-A9BB-E9275DA1F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411" y="1793558"/>
            <a:ext cx="6752589" cy="5064442"/>
          </a:xfr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9D17FDA-88E8-429D-9878-90EBB63DE4E6}"/>
              </a:ext>
            </a:extLst>
          </p:cNvPr>
          <p:cNvCxnSpPr/>
          <p:nvPr/>
        </p:nvCxnSpPr>
        <p:spPr>
          <a:xfrm>
            <a:off x="3989070" y="3257550"/>
            <a:ext cx="3383280" cy="6057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9A00FCE-DA94-4B4D-A35F-FA9B207321B5}"/>
              </a:ext>
            </a:extLst>
          </p:cNvPr>
          <p:cNvCxnSpPr/>
          <p:nvPr/>
        </p:nvCxnSpPr>
        <p:spPr>
          <a:xfrm>
            <a:off x="4000500" y="3223260"/>
            <a:ext cx="4354830" cy="2057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E893CCA-FE9E-428C-A220-1FFA50EE198D}"/>
              </a:ext>
            </a:extLst>
          </p:cNvPr>
          <p:cNvCxnSpPr/>
          <p:nvPr/>
        </p:nvCxnSpPr>
        <p:spPr>
          <a:xfrm>
            <a:off x="3989070" y="3257550"/>
            <a:ext cx="4000500" cy="388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A1A1C7D6-DFEE-436E-8775-B434481926B4}"/>
              </a:ext>
            </a:extLst>
          </p:cNvPr>
          <p:cNvSpPr/>
          <p:nvPr/>
        </p:nvSpPr>
        <p:spPr>
          <a:xfrm>
            <a:off x="619761" y="2160270"/>
            <a:ext cx="3369309" cy="23088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Contreforts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979320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32C86C-D963-4B29-A3B9-400806AAF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BARBACANES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20A81CB-5DB8-486F-9A9F-4B993BAA4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80" t="18449" r="37538" b="58472"/>
          <a:stretch/>
        </p:blipFill>
        <p:spPr>
          <a:xfrm>
            <a:off x="5130664" y="1591257"/>
            <a:ext cx="7061336" cy="5266743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CB4810-11AD-4E9F-8689-DDEA7C4B3FE3}"/>
              </a:ext>
            </a:extLst>
          </p:cNvPr>
          <p:cNvSpPr/>
          <p:nvPr/>
        </p:nvSpPr>
        <p:spPr>
          <a:xfrm>
            <a:off x="332509" y="3016332"/>
            <a:ext cx="4798155" cy="38416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 permettre l'écoulement des eaux d'infiltration ou réduire la pression d'eau.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Ils servent à remplir le bassin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cas où il n'y a pas beaucoup d'eau qui traverse le déversoir. Quand le déversoir est placé à une distance supérieure à 50cm plus haut que le bassin, les barbacanes sont nécessaires.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B6417BC-EC5B-46C0-9672-1A862E3B7B46}"/>
              </a:ext>
            </a:extLst>
          </p:cNvPr>
          <p:cNvSpPr/>
          <p:nvPr/>
        </p:nvSpPr>
        <p:spPr>
          <a:xfrm>
            <a:off x="1781299" y="2078182"/>
            <a:ext cx="1852550" cy="64126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Barbacanes</a:t>
            </a:r>
            <a:endParaRPr lang="en-US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5C9346B-4249-4B5E-9437-38087D990447}"/>
              </a:ext>
            </a:extLst>
          </p:cNvPr>
          <p:cNvCxnSpPr/>
          <p:nvPr/>
        </p:nvCxnSpPr>
        <p:spPr>
          <a:xfrm>
            <a:off x="3633849" y="2363190"/>
            <a:ext cx="4999512" cy="19000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7451B272-C185-4FB4-8498-93E2293210C6}"/>
              </a:ext>
            </a:extLst>
          </p:cNvPr>
          <p:cNvCxnSpPr/>
          <p:nvPr/>
        </p:nvCxnSpPr>
        <p:spPr>
          <a:xfrm>
            <a:off x="3526971" y="2242149"/>
            <a:ext cx="3665517" cy="2280099"/>
          </a:xfrm>
          <a:prstGeom prst="bentConnector3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E07D272A-F65E-45EE-8BDB-0F103B4027D9}"/>
              </a:ext>
            </a:extLst>
          </p:cNvPr>
          <p:cNvCxnSpPr>
            <a:stCxn id="8" idx="6"/>
          </p:cNvCxnSpPr>
          <p:nvPr/>
        </p:nvCxnSpPr>
        <p:spPr>
          <a:xfrm>
            <a:off x="3633849" y="2398816"/>
            <a:ext cx="3558639" cy="2731324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1145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5C128D-B6D1-48DF-BF2D-9169B094F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7905"/>
          </a:xfrm>
        </p:spPr>
        <p:txBody>
          <a:bodyPr/>
          <a:lstStyle/>
          <a:p>
            <a:pPr algn="ctr"/>
            <a:r>
              <a:rPr lang="en-US" dirty="0"/>
              <a:t>DEVERSOIR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D5EFF63-0D23-4E17-B147-DD7CA7781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00" t="15316" r="33714" b="54221"/>
          <a:stretch/>
        </p:blipFill>
        <p:spPr>
          <a:xfrm>
            <a:off x="4528291" y="1691164"/>
            <a:ext cx="7663709" cy="516731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2EDE61-56BD-487F-B3BE-87DC9B10AB7B}"/>
              </a:ext>
            </a:extLst>
          </p:cNvPr>
          <p:cNvSpPr/>
          <p:nvPr/>
        </p:nvSpPr>
        <p:spPr>
          <a:xfrm>
            <a:off x="0" y="3691890"/>
            <a:ext cx="4458706" cy="3166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 rapport à la surface du bassin versant, et du fait de la difficulté de casser les roches pour faire un grand bassin, la largeur du déversoir est supérieure à la largeur du bassin. Pour éviter l'affouillement en aval du seuil, on est obligé de faire un glacis en aval du seuil. </a:t>
            </a:r>
            <a:endParaRPr lang="en-US" dirty="0">
              <a:highlight>
                <a:srgbClr val="FFFF00"/>
              </a:highlight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BFB71EC-4089-48E0-BC9B-430134E2D48F}"/>
              </a:ext>
            </a:extLst>
          </p:cNvPr>
          <p:cNvCxnSpPr>
            <a:cxnSpLocks/>
          </p:cNvCxnSpPr>
          <p:nvPr/>
        </p:nvCxnSpPr>
        <p:spPr>
          <a:xfrm flipV="1">
            <a:off x="6297930" y="3543300"/>
            <a:ext cx="2526030" cy="27432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8EDD1F6-C8F0-4541-A4D8-43025CDE520C}"/>
              </a:ext>
            </a:extLst>
          </p:cNvPr>
          <p:cNvCxnSpPr>
            <a:cxnSpLocks/>
          </p:cNvCxnSpPr>
          <p:nvPr/>
        </p:nvCxnSpPr>
        <p:spPr>
          <a:xfrm>
            <a:off x="3120390" y="2673985"/>
            <a:ext cx="4103370" cy="1017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625E1CB1-E471-4910-B094-3B7CF794BEB8}"/>
              </a:ext>
            </a:extLst>
          </p:cNvPr>
          <p:cNvSpPr/>
          <p:nvPr/>
        </p:nvSpPr>
        <p:spPr>
          <a:xfrm>
            <a:off x="838200" y="2239645"/>
            <a:ext cx="2396490" cy="777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Largeur</a:t>
            </a:r>
            <a:r>
              <a:rPr lang="en-US" dirty="0"/>
              <a:t> du </a:t>
            </a:r>
            <a:r>
              <a:rPr lang="en-US" dirty="0" err="1"/>
              <a:t>Déversoir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360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5E1258B-6CEA-4361-B37F-3490B44C9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EMPLACEMENT DU BASSIN NAN PLAISIR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FD401C3F-88CD-44BE-AE79-78FED8BB9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745" y="1690688"/>
            <a:ext cx="8934510" cy="5031459"/>
          </a:xfrm>
        </p:spPr>
      </p:pic>
    </p:spTree>
    <p:extLst>
      <p:ext uri="{BB962C8B-B14F-4D97-AF65-F5344CB8AC3E}">
        <p14:creationId xmlns:p14="http://schemas.microsoft.com/office/powerpoint/2010/main" val="4891057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760BD1-6B68-431D-BE79-32E95A4F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28511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GLACIS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9D1797E-08E9-451C-BEF4-B80205A45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38" t="14520" r="24059" b="44502"/>
          <a:stretch/>
        </p:blipFill>
        <p:spPr>
          <a:xfrm>
            <a:off x="5483134" y="1690688"/>
            <a:ext cx="6708866" cy="5167312"/>
          </a:xfr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99793D7-58A9-49ED-81EE-26EC4F7C17FF}"/>
              </a:ext>
            </a:extLst>
          </p:cNvPr>
          <p:cNvCxnSpPr>
            <a:cxnSpLocks/>
          </p:cNvCxnSpPr>
          <p:nvPr/>
        </p:nvCxnSpPr>
        <p:spPr>
          <a:xfrm>
            <a:off x="4514850" y="3691890"/>
            <a:ext cx="4322717" cy="525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C2183C2-9BD2-49D2-BCC2-3B33B09DFEBC}"/>
              </a:ext>
            </a:extLst>
          </p:cNvPr>
          <p:cNvSpPr/>
          <p:nvPr/>
        </p:nvSpPr>
        <p:spPr>
          <a:xfrm>
            <a:off x="674370" y="2537460"/>
            <a:ext cx="3840480" cy="204597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 glacis </a:t>
            </a:r>
            <a:r>
              <a:rPr lang="en-US" dirty="0" err="1"/>
              <a:t>joue</a:t>
            </a:r>
            <a:r>
              <a:rPr lang="en-US" dirty="0"/>
              <a:t> un </a:t>
            </a:r>
            <a:r>
              <a:rPr lang="en-US" dirty="0" err="1"/>
              <a:t>rôle</a:t>
            </a:r>
            <a:r>
              <a:rPr lang="en-US" dirty="0"/>
              <a:t> de </a:t>
            </a:r>
            <a:r>
              <a:rPr lang="en-US" dirty="0" err="1"/>
              <a:t>radier</a:t>
            </a:r>
            <a:r>
              <a:rPr lang="en-US" dirty="0"/>
              <a:t>, pour </a:t>
            </a:r>
            <a:r>
              <a:rPr lang="en-US" dirty="0" err="1"/>
              <a:t>éviter</a:t>
            </a:r>
            <a:r>
              <a:rPr lang="en-US" dirty="0"/>
              <a:t> </a:t>
            </a:r>
            <a:r>
              <a:rPr lang="en-US" dirty="0" err="1"/>
              <a:t>l’affouillement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aval du </a:t>
            </a:r>
            <a:r>
              <a:rPr lang="en-US" dirty="0" err="1"/>
              <a:t>seuil</a:t>
            </a:r>
            <a:r>
              <a:rPr lang="en-US" dirty="0"/>
              <a:t>.</a:t>
            </a:r>
          </a:p>
          <a:p>
            <a:pPr algn="ctr"/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 glacis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facilite aussi le remplissage du bassin.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0891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54AAD5-13DB-4AB3-A79E-1D9BAF17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RADIERS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227C216-CB53-4B55-8951-BE8FE3F99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1958"/>
            <a:ext cx="6874722" cy="5156042"/>
          </a:xfr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3B93453B-B483-4C65-9CED-BB1EF6A2C8AA}"/>
              </a:ext>
            </a:extLst>
          </p:cNvPr>
          <p:cNvCxnSpPr/>
          <p:nvPr/>
        </p:nvCxnSpPr>
        <p:spPr>
          <a:xfrm flipH="1">
            <a:off x="5280660" y="3714750"/>
            <a:ext cx="3086100" cy="16116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F6E15B74-E319-4E32-A904-F1DDABF69A97}"/>
              </a:ext>
            </a:extLst>
          </p:cNvPr>
          <p:cNvSpPr/>
          <p:nvPr/>
        </p:nvSpPr>
        <p:spPr>
          <a:xfrm>
            <a:off x="8355330" y="2954815"/>
            <a:ext cx="2998470" cy="149733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Radier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aval du </a:t>
            </a:r>
            <a:r>
              <a:rPr lang="en-US" dirty="0" err="1"/>
              <a:t>Bassin</a:t>
            </a:r>
            <a:endParaRPr lang="en-US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26C13D9-9D81-4988-9D80-58FFD487CCF7}"/>
              </a:ext>
            </a:extLst>
          </p:cNvPr>
          <p:cNvSpPr/>
          <p:nvPr/>
        </p:nvSpPr>
        <p:spPr>
          <a:xfrm>
            <a:off x="8172450" y="1103434"/>
            <a:ext cx="2998470" cy="148756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Glacis </a:t>
            </a:r>
            <a:r>
              <a:rPr lang="en-US" dirty="0" err="1"/>
              <a:t>latéral</a:t>
            </a:r>
            <a:r>
              <a:rPr lang="en-US" dirty="0"/>
              <a:t> du </a:t>
            </a:r>
            <a:r>
              <a:rPr lang="en-US" dirty="0" err="1"/>
              <a:t>Bassin</a:t>
            </a:r>
            <a:r>
              <a:rPr lang="en-US" dirty="0"/>
              <a:t> et </a:t>
            </a:r>
            <a:r>
              <a:rPr lang="en-US" dirty="0" err="1"/>
              <a:t>Radier</a:t>
            </a:r>
            <a:r>
              <a:rPr lang="en-US" dirty="0"/>
              <a:t> du </a:t>
            </a:r>
            <a:r>
              <a:rPr lang="en-US" dirty="0" err="1"/>
              <a:t>Seuil</a:t>
            </a:r>
            <a:endParaRPr lang="en-US" dirty="0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A4714DE-8DFE-49F9-9327-1777DD8EAFCA}"/>
              </a:ext>
            </a:extLst>
          </p:cNvPr>
          <p:cNvCxnSpPr/>
          <p:nvPr/>
        </p:nvCxnSpPr>
        <p:spPr>
          <a:xfrm flipH="1">
            <a:off x="3680460" y="1965960"/>
            <a:ext cx="4491990" cy="18745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2845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E96075-ADCD-40D9-99AC-99B8E490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SEUIL BASSIN LA SAINT LOUIS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921D54E-832D-4B4B-AEA1-1BD5BB1F0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354FC62-8DBB-4EAD-98B5-50CEE7F2C931}"/>
              </a:ext>
            </a:extLst>
          </p:cNvPr>
          <p:cNvSpPr/>
          <p:nvPr/>
        </p:nvSpPr>
        <p:spPr>
          <a:xfrm>
            <a:off x="688234" y="1643223"/>
            <a:ext cx="1466321" cy="6889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Seuil</a:t>
            </a:r>
            <a:endParaRPr lang="en-US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F8EB106-4B7C-434E-B525-806633DEA069}"/>
              </a:ext>
            </a:extLst>
          </p:cNvPr>
          <p:cNvCxnSpPr>
            <a:cxnSpLocks/>
          </p:cNvCxnSpPr>
          <p:nvPr/>
        </p:nvCxnSpPr>
        <p:spPr>
          <a:xfrm>
            <a:off x="1977813" y="2937510"/>
            <a:ext cx="2946189" cy="10637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55D2934-EC41-441C-A53B-0564DD5C9AB8}"/>
              </a:ext>
            </a:extLst>
          </p:cNvPr>
          <p:cNvCxnSpPr>
            <a:cxnSpLocks/>
          </p:cNvCxnSpPr>
          <p:nvPr/>
        </p:nvCxnSpPr>
        <p:spPr>
          <a:xfrm>
            <a:off x="2154555" y="2035176"/>
            <a:ext cx="2886075" cy="16722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18CF23DF-1708-4008-B4E9-372C0F07B4DA}"/>
              </a:ext>
            </a:extLst>
          </p:cNvPr>
          <p:cNvSpPr/>
          <p:nvPr/>
        </p:nvSpPr>
        <p:spPr>
          <a:xfrm>
            <a:off x="411903" y="2593022"/>
            <a:ext cx="1734503" cy="68897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Contrefort</a:t>
            </a:r>
            <a:endParaRPr lang="en-US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2F4D2B4-DDE0-4D05-A9DC-B2782A3985B2}"/>
              </a:ext>
            </a:extLst>
          </p:cNvPr>
          <p:cNvSpPr/>
          <p:nvPr/>
        </p:nvSpPr>
        <p:spPr>
          <a:xfrm>
            <a:off x="680085" y="4156392"/>
            <a:ext cx="1474470" cy="6889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Bassin</a:t>
            </a:r>
            <a:r>
              <a:rPr lang="en-US" dirty="0"/>
              <a:t> #1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45AF10F-799F-40A7-9459-5E9FAE638B7D}"/>
              </a:ext>
            </a:extLst>
          </p:cNvPr>
          <p:cNvCxnSpPr>
            <a:cxnSpLocks/>
            <a:stCxn id="15" idx="6"/>
          </p:cNvCxnSpPr>
          <p:nvPr/>
        </p:nvCxnSpPr>
        <p:spPr>
          <a:xfrm flipV="1">
            <a:off x="2154555" y="3920492"/>
            <a:ext cx="3941445" cy="5803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5DC220A0-D22F-42C0-8EEC-3D63EAE22D1F}"/>
              </a:ext>
            </a:extLst>
          </p:cNvPr>
          <p:cNvSpPr/>
          <p:nvPr/>
        </p:nvSpPr>
        <p:spPr>
          <a:xfrm>
            <a:off x="680085" y="5349240"/>
            <a:ext cx="1466321" cy="6889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Bassin</a:t>
            </a:r>
            <a:r>
              <a:rPr lang="en-US" dirty="0"/>
              <a:t> #2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DA17095-CC4B-4BFB-BE5B-1348E729009A}"/>
              </a:ext>
            </a:extLst>
          </p:cNvPr>
          <p:cNvCxnSpPr>
            <a:stCxn id="21" idx="6"/>
          </p:cNvCxnSpPr>
          <p:nvPr/>
        </p:nvCxnSpPr>
        <p:spPr>
          <a:xfrm flipV="1">
            <a:off x="2146406" y="4500880"/>
            <a:ext cx="4563004" cy="11928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03BC973D-AFA3-4C32-992B-8CDD02180D4A}"/>
              </a:ext>
            </a:extLst>
          </p:cNvPr>
          <p:cNvSpPr/>
          <p:nvPr/>
        </p:nvSpPr>
        <p:spPr>
          <a:xfrm>
            <a:off x="9787890" y="3040380"/>
            <a:ext cx="1565910" cy="619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Glacis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3FC7F38-944B-470E-BFB8-53CC52FCDCDD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6367356" y="3349942"/>
            <a:ext cx="3420534" cy="3095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453E5A2F-82F9-47D7-B79E-BC7D8A7E829D}"/>
              </a:ext>
            </a:extLst>
          </p:cNvPr>
          <p:cNvSpPr/>
          <p:nvPr/>
        </p:nvSpPr>
        <p:spPr>
          <a:xfrm>
            <a:off x="9999345" y="4730117"/>
            <a:ext cx="1512570" cy="619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Radier</a:t>
            </a:r>
            <a:endParaRPr lang="en-US" dirty="0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F802815E-CC18-4505-B224-983016CB4C4D}"/>
              </a:ext>
            </a:extLst>
          </p:cNvPr>
          <p:cNvCxnSpPr>
            <a:cxnSpLocks/>
            <a:stCxn id="27" idx="2"/>
          </p:cNvCxnSpPr>
          <p:nvPr/>
        </p:nvCxnSpPr>
        <p:spPr>
          <a:xfrm flipH="1" flipV="1">
            <a:off x="7637569" y="4918233"/>
            <a:ext cx="2361776" cy="1214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0B418288-B8D1-4E52-A3A5-30C722A75344}"/>
              </a:ext>
            </a:extLst>
          </p:cNvPr>
          <p:cNvSpPr/>
          <p:nvPr/>
        </p:nvSpPr>
        <p:spPr>
          <a:xfrm>
            <a:off x="9787889" y="2035177"/>
            <a:ext cx="1724025" cy="6191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Déversoir</a:t>
            </a:r>
            <a:endParaRPr lang="en-US" dirty="0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8A89C0D-7F41-41F6-947A-106F685EDB5D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5715000" y="2344739"/>
            <a:ext cx="4072889" cy="11599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9885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E4C2322-BAEF-A9BC-E64C-66B23651E6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853365"/>
              </p:ext>
            </p:extLst>
          </p:nvPr>
        </p:nvGraphicFramePr>
        <p:xfrm>
          <a:off x="1300819" y="4815783"/>
          <a:ext cx="10202331" cy="1050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07637">
                  <a:extLst>
                    <a:ext uri="{9D8B030D-6E8A-4147-A177-3AD203B41FA5}">
                      <a16:colId xmlns:a16="http://schemas.microsoft.com/office/drawing/2014/main" val="761682455"/>
                    </a:ext>
                  </a:extLst>
                </a:gridCol>
                <a:gridCol w="7494694">
                  <a:extLst>
                    <a:ext uri="{9D8B030D-6E8A-4147-A177-3AD203B41FA5}">
                      <a16:colId xmlns:a16="http://schemas.microsoft.com/office/drawing/2014/main" val="33696710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effectLst/>
                        </a:rPr>
                        <a:t>Raisons du choix de l’emplacement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effectLst/>
                        </a:rPr>
                        <a:t>Cet emplacement a été choisi pour permettre aux habitants de facilement abreuver leur bétail, faire la lessive, et accéder à l'eau nécessaire pour la construction de leurs habitations.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7425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solidFill>
                            <a:schemeClr val="tx1"/>
                          </a:solidFill>
                          <a:effectLst/>
                        </a:rPr>
                        <a:t>Accès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effectLst/>
                        </a:rPr>
                        <a:t>Facile en saison sèche, plus difficile en saison des pluies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58637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solidFill>
                            <a:schemeClr val="tx1"/>
                          </a:solidFill>
                          <a:effectLst/>
                        </a:rPr>
                        <a:t>Saison(s) propice(s) à la construction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solidFill>
                            <a:schemeClr val="tx1"/>
                          </a:solidFill>
                          <a:effectLst/>
                        </a:rPr>
                        <a:t>En toutes saisons.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44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solidFill>
                            <a:schemeClr val="tx1"/>
                          </a:solidFill>
                          <a:effectLst/>
                        </a:rPr>
                        <a:t>Choix du type d’ouvrage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effectLst/>
                        </a:rPr>
                        <a:t>Une zone à forte densité de population avec des points d'eau très éloignés, ce qui justifie la construction d'une structure de stockage d'eau.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010733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D693C135-D2F0-3939-1901-4328358C9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819" y="790650"/>
            <a:ext cx="10202331" cy="36625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45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45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45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45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45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45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45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45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457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Bassin 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Berotte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Coordonnées GPS de l’ouvrage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 : N 18°25'39.4"	W 73°11'50,52"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Localité de l’ouvrage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 : </a:t>
            </a:r>
            <a:r>
              <a:rPr kumimoji="0" lang="fr-FR" altLang="fr-FR" sz="12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Berotte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Nom du propriétaire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 : </a:t>
            </a:r>
            <a:r>
              <a:rPr kumimoji="0" lang="fr-FR" altLang="fr-FR" sz="12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Millien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 Albert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Dates de construction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 : Mars-Avril 2024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Exécution/supervision de l’ouvrage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 : Un Enfant par la Main (</a:t>
            </a:r>
            <a:r>
              <a:rPr kumimoji="0" lang="fr-FR" altLang="fr-FR" sz="12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ing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. Saintil CLOSSY)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Caractéristiques générales de l’ouvrage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 Glacis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 Superficie = 127.17m</a:t>
            </a:r>
            <a:r>
              <a:rPr kumimoji="0" lang="fr-FR" altLang="fr-FR" sz="1200" b="0" i="0" u="none" strike="noStrike" cap="none" normalizeH="0" baseline="3000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Bassin 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L= 6,50m                       Volume = 58,98 m</a:t>
            </a:r>
            <a:r>
              <a:rPr kumimoji="0" lang="fr-FR" altLang="fr-FR" sz="1200" b="0" i="0" u="none" strike="noStrike" cap="none" normalizeH="0" baseline="3000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en-US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l = 5,50m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en-US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H= 1,65m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en-US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e = 0,50m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en-US" altLang="fr-FR" sz="12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Canal 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L= 25,00m                       Volume = 58,98 m</a:t>
            </a:r>
            <a:r>
              <a:rPr kumimoji="0" lang="fr-FR" altLang="fr-FR" sz="1200" b="0" i="0" u="none" strike="noStrike" cap="none" normalizeH="0" baseline="3000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l = 0,50m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H= 0,65m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57325" algn="l"/>
              </a:tabLst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e = 0,50m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FAC0D4D-57D0-193E-1C7A-4C65EE29ED8F}"/>
              </a:ext>
            </a:extLst>
          </p:cNvPr>
          <p:cNvSpPr txBox="1"/>
          <p:nvPr/>
        </p:nvSpPr>
        <p:spPr>
          <a:xfrm>
            <a:off x="10176386" y="58727"/>
            <a:ext cx="1765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2" action="ppaction://hlinksldjump"/>
              </a:rPr>
              <a:t>Retour à l’index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67793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A484413-79F9-780E-2279-4839BCF2BED8}"/>
              </a:ext>
            </a:extLst>
          </p:cNvPr>
          <p:cNvSpPr txBox="1"/>
          <p:nvPr/>
        </p:nvSpPr>
        <p:spPr>
          <a:xfrm>
            <a:off x="243840" y="402336"/>
            <a:ext cx="11704320" cy="45620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highlight>
                  <a:srgbClr val="A6A6A6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Caractéristiques techniques de l’ouvrage</a:t>
            </a:r>
            <a:endParaRPr lang="fr-FR" sz="1200" dirty="0">
              <a:effectLst/>
              <a:highlight>
                <a:srgbClr val="A6A6A6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Maçonnerie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 de maçonnerie du bassin (L intérieure = 6,50 m, largeur intérieure 5,5 m, hauteur intérieure 1,65 m) soit les surfaces des 4 côtés moins celle des 4 poteaux et du chainage supérieure x Epaisseur du bassin (0,50 m) = 16,50 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 de maçonnerie des murets du glacis (Longueur = 41,72 m, hauteur 0,60 m), soit les surfaces des murets x Epaisseur des murets (0,40 m) = 10.0128 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 de maçonnerie du </a:t>
            </a: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canal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soit surface du canal (0.63m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x Longueur du canal (25.m) = 15,75 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 de maçonnerie des murets du radier (Longueur = 4,40 m, hauteur 0,70 m), soit les surfaces des 2 murets x Epaisseur des murets (0,40 m) = 2,464 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Soit un volume maçonnerie de 44.7268m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Mur en parpaing pour Clôturer le glacis, Longueur du glacis (41,72m) / par la longueur d’un parpaing (0,40m) X par 4 rangés soit 420 parpaings de 15cm de large.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volume de béton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lphaUcPeriod"/>
            </a:pPr>
            <a:r>
              <a:rPr lang="fr-FR" sz="12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BASSIN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fond du bassin d’une surface de 7, 50 m x 6,50 m moins la surface des 8 poteaux, soit x 0,50 x 0,50, et d’une épaisseur de 0,20 m, soit 9</a:t>
            </a: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,75 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poteaux de section 0.50X0.50m et de longueur 2.00m soit un volume de 4.00m</a:t>
            </a:r>
            <a:r>
              <a:rPr lang="fr-FR" sz="1200" b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glacis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glacis a une superficie de 127.17m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épaisseur 0,20 m, soit un volume de 25.434m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9224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5190D07-3045-F5BD-86C9-AC4894B3BBF3}"/>
              </a:ext>
            </a:extLst>
          </p:cNvPr>
          <p:cNvSpPr txBox="1"/>
          <p:nvPr/>
        </p:nvSpPr>
        <p:spPr>
          <a:xfrm>
            <a:off x="149352" y="164592"/>
            <a:ext cx="11923776" cy="489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Radier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radier a pour dimensions : Longueur = 8m, largeur = 2.56m, épaisseur 0,20 m, soit un volume de 4.096 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Chainage Supérieure du bassin, le périmètre interne du bassin (24m) mois la largeur des 4 poteaux (2m) X par l’épaisseur du chainage (0.15m) soit un volume de 3.6m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volume total de béton pour l’ouvrage est de </a:t>
            </a: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46,88 m</a:t>
            </a:r>
            <a:r>
              <a:rPr lang="fr-FR" sz="1200" b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finitions du bassin et du seuil : crépissage, enduisage et cirage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le bassin : la surface intérieure des faces verticales du bassin est : 1,65 m x (6,50m + 5,50m + 6,50m + 5,50m) = 39,60 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À crépir au mortier, enduire et cirer.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le fond : une chape de béton d’au moins 7 cm. sur une surface de 6,50m X 5,50m = 35,75 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ferraillage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Pour le bassin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600"/>
              </a:spcBef>
              <a:spcAft>
                <a:spcPts val="600"/>
              </a:spcAft>
            </a:pPr>
            <a:r>
              <a:rPr lang="fr-FR" sz="12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poteaux verticaux armés de 8 fers 1/2 et de cadres de ¼ espacés de 15 cm.</a:t>
            </a:r>
            <a:endParaRPr lang="fr-FR" sz="1200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600"/>
              </a:spcBef>
              <a:spcAft>
                <a:spcPts val="600"/>
              </a:spcAft>
            </a:pPr>
            <a:r>
              <a:rPr lang="fr-FR" sz="12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quadrillage du fond du bassin avec des fers 1/4 espacés de 15 cm.</a:t>
            </a:r>
            <a:endParaRPr lang="fr-FR" sz="1200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228600">
              <a:spcBef>
                <a:spcPts val="600"/>
              </a:spcBef>
              <a:spcAft>
                <a:spcPts val="600"/>
              </a:spcAft>
            </a:pPr>
            <a:r>
              <a:rPr lang="fr-FR" sz="12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chainage supérieur avec 6 fers ½ de pouce et de cadres de ¼ espacés de 15cm.</a:t>
            </a:r>
            <a:endParaRPr lang="fr-FR" sz="1200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rouleau de fils à ligature au total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Soit un total de 40 barres de fer 1/2 de pouce et 160 barres de fer 1/4 de pouce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fouilles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volume de la fouille est estimé à 40 m</a:t>
            </a:r>
            <a:r>
              <a:rPr lang="fr-FR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02692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8">
            <a:extLst>
              <a:ext uri="{FF2B5EF4-FFF2-40B4-BE49-F238E27FC236}">
                <a16:creationId xmlns:a16="http://schemas.microsoft.com/office/drawing/2014/main" id="{E13D7528-A623-1108-7054-0C8D409F5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008" y="1279970"/>
            <a:ext cx="7329488" cy="236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 2">
            <a:extLst>
              <a:ext uri="{FF2B5EF4-FFF2-40B4-BE49-F238E27FC236}">
                <a16:creationId xmlns:a16="http://schemas.microsoft.com/office/drawing/2014/main" id="{8A4CF7F6-D6A5-393C-70DE-012DFF4F8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008" y="3870770"/>
            <a:ext cx="6888162" cy="243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79F07380-7A63-C237-CCF2-80C4E14BA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0352" y="266587"/>
            <a:ext cx="29434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Schémas/plans de l’ouvrage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7AEC226-766C-3DC5-384C-07B41FEA2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496" y="3397181"/>
            <a:ext cx="24769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0673B0-20C7-0CAA-AB88-D6913618BA1E}"/>
              </a:ext>
            </a:extLst>
          </p:cNvPr>
          <p:cNvSpPr txBox="1"/>
          <p:nvPr/>
        </p:nvSpPr>
        <p:spPr>
          <a:xfrm>
            <a:off x="445008" y="3648454"/>
            <a:ext cx="1694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VUE DE DESSUS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6935713-DA2E-AF1B-C12A-629409BDD027}"/>
              </a:ext>
            </a:extLst>
          </p:cNvPr>
          <p:cNvSpPr txBox="1"/>
          <p:nvPr/>
        </p:nvSpPr>
        <p:spPr>
          <a:xfrm>
            <a:off x="445008" y="1005840"/>
            <a:ext cx="180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VUE ISOMETRIQUE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60383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5C15B45-1875-9D9D-5161-633D8CF489C0}"/>
              </a:ext>
            </a:extLst>
          </p:cNvPr>
          <p:cNvGraphicFramePr>
            <a:graphicFrameLocks noGrp="1"/>
          </p:cNvGraphicFramePr>
          <p:nvPr/>
        </p:nvGraphicFramePr>
        <p:xfrm>
          <a:off x="325831" y="3691636"/>
          <a:ext cx="11770640" cy="16464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85320">
                  <a:extLst>
                    <a:ext uri="{9D8B030D-6E8A-4147-A177-3AD203B41FA5}">
                      <a16:colId xmlns:a16="http://schemas.microsoft.com/office/drawing/2014/main" val="2505508854"/>
                    </a:ext>
                  </a:extLst>
                </a:gridCol>
                <a:gridCol w="5885320">
                  <a:extLst>
                    <a:ext uri="{9D8B030D-6E8A-4147-A177-3AD203B41FA5}">
                      <a16:colId xmlns:a16="http://schemas.microsoft.com/office/drawing/2014/main" val="2037931068"/>
                    </a:ext>
                  </a:extLst>
                </a:gridCol>
              </a:tblGrid>
              <a:tr h="867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Déroulement</a:t>
                      </a:r>
                      <a:r>
                        <a:rPr kumimoji="0" lang="en-US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du </a:t>
                      </a:r>
                      <a:r>
                        <a:rPr kumimoji="0" lang="en-US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chantier</a:t>
                      </a:r>
                      <a:endParaRPr lang="fr-FR" sz="12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 chantier réalisé sans complications majeures, mais nécessitant une mobilisation importante de main-d'œuvre pour le transport des matériaux en raison de la forte pente où se situe le bassin.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5240941"/>
                  </a:ext>
                </a:extLst>
              </a:tr>
              <a:tr h="1075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0781640"/>
                  </a:ext>
                </a:extLst>
              </a:tr>
            </a:tbl>
          </a:graphicData>
        </a:graphic>
      </p:graphicFrame>
      <p:pic>
        <p:nvPicPr>
          <p:cNvPr id="3074" name="Image 10">
            <a:extLst>
              <a:ext uri="{FF2B5EF4-FFF2-40B4-BE49-F238E27FC236}">
                <a16:creationId xmlns:a16="http://schemas.microsoft.com/office/drawing/2014/main" id="{B3BF49EC-F072-1203-FECC-602908D9E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9395" y="158750"/>
            <a:ext cx="2913062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Image 11">
            <a:extLst>
              <a:ext uri="{FF2B5EF4-FFF2-40B4-BE49-F238E27FC236}">
                <a16:creationId xmlns:a16="http://schemas.microsoft.com/office/drawing/2014/main" id="{748214BB-67FE-FE1C-0FF0-E616E6375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983" y="245872"/>
            <a:ext cx="2954337" cy="2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5765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C147D8-2986-495E-928F-65DA93300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GEOLOCALISATION DU BASSIN BEROTTE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ED2EDCD-8936-463A-A5D2-5025D115F4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940" y="1878826"/>
            <a:ext cx="8905060" cy="497917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C024F0-7005-499D-839B-951C82F5E150}"/>
              </a:ext>
            </a:extLst>
          </p:cNvPr>
          <p:cNvSpPr/>
          <p:nvPr/>
        </p:nvSpPr>
        <p:spPr>
          <a:xfrm>
            <a:off x="472440" y="4263390"/>
            <a:ext cx="2499360" cy="11087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18°25'39.40"N</a:t>
            </a:r>
          </a:p>
          <a:p>
            <a:pPr algn="ctr"/>
            <a:r>
              <a:rPr lang="en-US" dirty="0"/>
              <a:t>73°11'50.52"W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DDB06F4-F0BA-471E-AC40-A963EFDDBC8A}"/>
              </a:ext>
            </a:extLst>
          </p:cNvPr>
          <p:cNvCxnSpPr>
            <a:stCxn id="6" idx="3"/>
          </p:cNvCxnSpPr>
          <p:nvPr/>
        </p:nvCxnSpPr>
        <p:spPr>
          <a:xfrm flipV="1">
            <a:off x="2971800" y="4411980"/>
            <a:ext cx="3977640" cy="4057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7468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58435E6-4318-40E3-8B34-4ED565F24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EMPLACEMENT DU BASSIN BEROTTE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1D82BF0C-9BA1-4A43-B15A-3B7F744E9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100" y="1314450"/>
            <a:ext cx="7391400" cy="554355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6291DC-48A6-4C11-95F5-63B4A67760A5}"/>
              </a:ext>
            </a:extLst>
          </p:cNvPr>
          <p:cNvSpPr/>
          <p:nvPr/>
        </p:nvSpPr>
        <p:spPr>
          <a:xfrm>
            <a:off x="6400800" y="3851910"/>
            <a:ext cx="765810" cy="3771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73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0F5F99-B4ED-4327-B5CB-702462A5E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FOUILLE DU BASSIN NAN PLAISIR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E4DD13C2-DD06-4C2F-BCE5-C58EA455F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21" t="36848" r="30758" b="31105"/>
          <a:stretch/>
        </p:blipFill>
        <p:spPr>
          <a:xfrm>
            <a:off x="1783080" y="1301591"/>
            <a:ext cx="6938010" cy="5290233"/>
          </a:xfrm>
        </p:spPr>
      </p:pic>
    </p:spTree>
    <p:extLst>
      <p:ext uri="{BB962C8B-B14F-4D97-AF65-F5344CB8AC3E}">
        <p14:creationId xmlns:p14="http://schemas.microsoft.com/office/powerpoint/2010/main" val="21441101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A97113-D313-4A2B-BCC7-47125CE18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FOUILLE DU BASSIN BEROTTE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AB0E4E8-827D-47D4-B4A7-6EF4D3698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238655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120D86-CF9A-475D-8D36-4F81F6AF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MACONNERIE DE ROCHE DU BASSIN BEROTTE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A958D65-8A43-435B-BFCC-178EE9B23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60" y="1709373"/>
            <a:ext cx="10613680" cy="4783502"/>
          </a:xfrm>
        </p:spPr>
      </p:pic>
    </p:spTree>
    <p:extLst>
      <p:ext uri="{BB962C8B-B14F-4D97-AF65-F5344CB8AC3E}">
        <p14:creationId xmlns:p14="http://schemas.microsoft.com/office/powerpoint/2010/main" val="7325569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33D011-4B1F-4C7C-BA6A-552FE0F1F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CHAINAGE SUPERIEURE DU BASSIN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5FC83318-9749-4247-9058-B23E07067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208" y="2506662"/>
            <a:ext cx="9654792" cy="4351338"/>
          </a:xfr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4BD6C2F5-84C3-4257-8146-98D406018D02}"/>
              </a:ext>
            </a:extLst>
          </p:cNvPr>
          <p:cNvSpPr/>
          <p:nvPr/>
        </p:nvSpPr>
        <p:spPr>
          <a:xfrm>
            <a:off x="434340" y="3206115"/>
            <a:ext cx="1954278" cy="92583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Béton chainage sup.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6779369-60FE-4798-9956-F0615B094C31}"/>
              </a:ext>
            </a:extLst>
          </p:cNvPr>
          <p:cNvCxnSpPr/>
          <p:nvPr/>
        </p:nvCxnSpPr>
        <p:spPr>
          <a:xfrm>
            <a:off x="2388618" y="3669030"/>
            <a:ext cx="6595362" cy="16573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6594BCE1-7EC4-448E-A9C2-3DDE9DD75935}"/>
              </a:ext>
            </a:extLst>
          </p:cNvPr>
          <p:cNvSpPr/>
          <p:nvPr/>
        </p:nvSpPr>
        <p:spPr>
          <a:xfrm>
            <a:off x="434340" y="5166360"/>
            <a:ext cx="1954278" cy="92583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Coffrage</a:t>
            </a:r>
            <a:r>
              <a:rPr lang="en-US" dirty="0"/>
              <a:t> chainage sup.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07AFBC3-4A62-41FA-A79C-A720B8955647}"/>
              </a:ext>
            </a:extLst>
          </p:cNvPr>
          <p:cNvCxnSpPr>
            <a:stCxn id="13" idx="6"/>
          </p:cNvCxnSpPr>
          <p:nvPr/>
        </p:nvCxnSpPr>
        <p:spPr>
          <a:xfrm flipV="1">
            <a:off x="2388618" y="5452110"/>
            <a:ext cx="2194812" cy="1771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9892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12EA7-E4EF-4050-A32F-ED1104B8D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GLACIS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AFEF06D4-EC48-4D40-88BD-6CC9CFAE0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348" y="2594610"/>
            <a:ext cx="9459652" cy="4263390"/>
          </a:xfr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3CF9161C-2F8F-49F8-9C8A-A703B3D48662}"/>
              </a:ext>
            </a:extLst>
          </p:cNvPr>
          <p:cNvSpPr/>
          <p:nvPr/>
        </p:nvSpPr>
        <p:spPr>
          <a:xfrm>
            <a:off x="400050" y="4698048"/>
            <a:ext cx="2160270" cy="1325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Maçonnerie</a:t>
            </a:r>
            <a:r>
              <a:rPr lang="en-US" dirty="0"/>
              <a:t> de </a:t>
            </a:r>
            <a:r>
              <a:rPr lang="en-US" dirty="0" err="1"/>
              <a:t>roche</a:t>
            </a:r>
            <a:r>
              <a:rPr lang="en-US" dirty="0"/>
              <a:t> du glacis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9174323-FE1D-4125-AD65-61ACE2B0A77E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2560320" y="4331970"/>
            <a:ext cx="1783080" cy="1028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4583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28ADDA-4A06-4737-9E8E-B4CF1D9C0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FINITION INTERIEURE DU BASSIN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0835BF3-EC52-4EED-B249-53D9DB5F7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208" y="2506662"/>
            <a:ext cx="9654792" cy="4351338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6E691665-492D-4732-829F-07A6036F3324}"/>
              </a:ext>
            </a:extLst>
          </p:cNvPr>
          <p:cNvSpPr/>
          <p:nvPr/>
        </p:nvSpPr>
        <p:spPr>
          <a:xfrm>
            <a:off x="388620" y="3634740"/>
            <a:ext cx="1897380" cy="96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Crépissage du bassin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D88B2EE-26C1-4D06-B80A-261E2D311960}"/>
              </a:ext>
            </a:extLst>
          </p:cNvPr>
          <p:cNvCxnSpPr>
            <a:cxnSpLocks/>
            <a:stCxn id="6" idx="6"/>
          </p:cNvCxnSpPr>
          <p:nvPr/>
        </p:nvCxnSpPr>
        <p:spPr>
          <a:xfrm flipV="1">
            <a:off x="2286000" y="3634740"/>
            <a:ext cx="2446020" cy="4800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4893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9DE596-E19B-408C-A7DE-3CD6BE3FC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GLACIS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D11F235-4678-400D-B22E-E7525B6A0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23"/>
          <a:stretch/>
        </p:blipFill>
        <p:spPr>
          <a:xfrm>
            <a:off x="3657600" y="2743200"/>
            <a:ext cx="8534399" cy="4114800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817E7B8F-A3FA-41B5-BDF0-9D5D284232EF}"/>
              </a:ext>
            </a:extLst>
          </p:cNvPr>
          <p:cNvSpPr/>
          <p:nvPr/>
        </p:nvSpPr>
        <p:spPr>
          <a:xfrm>
            <a:off x="285750" y="3531870"/>
            <a:ext cx="2503170" cy="1154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Béton du glacis de </a:t>
            </a:r>
            <a:r>
              <a:rPr lang="en-US" dirty="0" err="1"/>
              <a:t>collecte</a:t>
            </a:r>
            <a:r>
              <a:rPr lang="en-US" dirty="0"/>
              <a:t> des </a:t>
            </a:r>
            <a:r>
              <a:rPr lang="en-US" dirty="0" err="1"/>
              <a:t>eaux</a:t>
            </a:r>
            <a:endParaRPr lang="en-US" dirty="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4E9C5EE5-BD40-4483-A1C6-57DA8BA89E47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2788920" y="4109085"/>
            <a:ext cx="1863090" cy="12287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1631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06B332-824C-4C2B-A9A9-1EA1EB856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FINITION INT. DU BASSIN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B01E12DB-63EB-4AB1-B633-C036DA7F6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208" y="2506662"/>
            <a:ext cx="9654792" cy="4351338"/>
          </a:xfr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D72A6236-C2E7-494E-A420-94F991EA309D}"/>
              </a:ext>
            </a:extLst>
          </p:cNvPr>
          <p:cNvSpPr/>
          <p:nvPr/>
        </p:nvSpPr>
        <p:spPr>
          <a:xfrm>
            <a:off x="114300" y="2948940"/>
            <a:ext cx="2263140" cy="1325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Cirage du bassin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48D70BE-9611-4873-80D4-906805F1C238}"/>
              </a:ext>
            </a:extLst>
          </p:cNvPr>
          <p:cNvCxnSpPr>
            <a:stCxn id="10" idx="6"/>
          </p:cNvCxnSpPr>
          <p:nvPr/>
        </p:nvCxnSpPr>
        <p:spPr>
          <a:xfrm>
            <a:off x="2377440" y="3611722"/>
            <a:ext cx="3337560" cy="1406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2173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CB81CA-8E35-4B46-80DD-C5CBC5824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CANAL D’EVACUATION DES EAUX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0F0DEC1-008B-4FFD-98A8-3F1A7152B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2666" y="2506662"/>
            <a:ext cx="9654792" cy="4351338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796F263-F6FB-4641-A3B9-2B0B767FAB9B}"/>
              </a:ext>
            </a:extLst>
          </p:cNvPr>
          <p:cNvSpPr/>
          <p:nvPr/>
        </p:nvSpPr>
        <p:spPr>
          <a:xfrm>
            <a:off x="171450" y="3577590"/>
            <a:ext cx="2148840" cy="1211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Maçonnerie</a:t>
            </a:r>
            <a:r>
              <a:rPr lang="en-US" dirty="0"/>
              <a:t> du canal </a:t>
            </a:r>
            <a:r>
              <a:rPr lang="en-US" dirty="0" err="1"/>
              <a:t>d’evacuation</a:t>
            </a:r>
            <a:r>
              <a:rPr lang="en-US" dirty="0"/>
              <a:t> des </a:t>
            </a:r>
            <a:r>
              <a:rPr lang="en-US" dirty="0" err="1"/>
              <a:t>eaux</a:t>
            </a:r>
            <a:endParaRPr lang="en-US" dirty="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120C8809-0C0C-46A1-82BE-A03836F8F356}"/>
              </a:ext>
            </a:extLst>
          </p:cNvPr>
          <p:cNvCxnSpPr>
            <a:stCxn id="6" idx="6"/>
          </p:cNvCxnSpPr>
          <p:nvPr/>
        </p:nvCxnSpPr>
        <p:spPr>
          <a:xfrm>
            <a:off x="2320290" y="4183380"/>
            <a:ext cx="4160520" cy="1371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572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21F51A-8E4F-42B0-BD83-C1D4498F0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RADIER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EA333BA-6FDF-4E2B-8DC5-3F997F5A3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348" y="2594610"/>
            <a:ext cx="9459652" cy="4263390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1F52EF47-CA78-4E9B-9AFD-E707A0E6D41C}"/>
              </a:ext>
            </a:extLst>
          </p:cNvPr>
          <p:cNvSpPr/>
          <p:nvPr/>
        </p:nvSpPr>
        <p:spPr>
          <a:xfrm>
            <a:off x="320040" y="4583430"/>
            <a:ext cx="2228850" cy="8686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Béton du </a:t>
            </a:r>
            <a:r>
              <a:rPr lang="en-US" dirty="0" err="1"/>
              <a:t>radier</a:t>
            </a:r>
            <a:r>
              <a:rPr lang="en-US" dirty="0"/>
              <a:t> 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C0B24A3-ADBF-49BA-B6CE-95EA1AA7A263}"/>
              </a:ext>
            </a:extLst>
          </p:cNvPr>
          <p:cNvCxnSpPr>
            <a:cxnSpLocks/>
            <a:stCxn id="6" idx="6"/>
          </p:cNvCxnSpPr>
          <p:nvPr/>
        </p:nvCxnSpPr>
        <p:spPr>
          <a:xfrm flipV="1">
            <a:off x="2548890" y="4537710"/>
            <a:ext cx="4057650" cy="4800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945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CC2FA9-A682-4E80-BB27-8DA688DE4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MURET DE PROTECTION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49FEA93-817A-4BDD-96E6-9C2110B9D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670" y="1734502"/>
            <a:ext cx="6831330" cy="5123498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044EFFC-51C9-4A5E-B870-261B76BFE3E9}"/>
              </a:ext>
            </a:extLst>
          </p:cNvPr>
          <p:cNvSpPr/>
          <p:nvPr/>
        </p:nvSpPr>
        <p:spPr>
          <a:xfrm>
            <a:off x="651510" y="3429000"/>
            <a:ext cx="3463290" cy="106299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Muret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parpaings</a:t>
            </a:r>
            <a:r>
              <a:rPr lang="en-US"/>
              <a:t> (blocs)</a:t>
            </a:r>
            <a:endParaRPr lang="en-US" dirty="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511ED16-F997-4AA6-8F07-0D050267FADB}"/>
              </a:ext>
            </a:extLst>
          </p:cNvPr>
          <p:cNvCxnSpPr>
            <a:stCxn id="6" idx="6"/>
          </p:cNvCxnSpPr>
          <p:nvPr/>
        </p:nvCxnSpPr>
        <p:spPr>
          <a:xfrm>
            <a:off x="4114800" y="3960495"/>
            <a:ext cx="3897630" cy="4743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927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69D253-F508-4CAC-BC20-3E49B7F9C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FIXATION DES POTEAUX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92D076F-0328-41EF-A98D-27544C1D6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543" y="1314450"/>
            <a:ext cx="7238998" cy="5429249"/>
          </a:xfrm>
        </p:spPr>
      </p:pic>
    </p:spTree>
    <p:extLst>
      <p:ext uri="{BB962C8B-B14F-4D97-AF65-F5344CB8AC3E}">
        <p14:creationId xmlns:p14="http://schemas.microsoft.com/office/powerpoint/2010/main" val="3316906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2D5EEC-61CB-4FF4-B425-F0C80D795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FERRAILLAGE DU FOND DU BASSIN </a:t>
            </a:r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BD0DB1A9-EE09-4052-962B-A85EDFE39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694" y="1825625"/>
            <a:ext cx="6576956" cy="4933714"/>
          </a:xfrm>
        </p:spPr>
      </p:pic>
    </p:spTree>
    <p:extLst>
      <p:ext uri="{BB962C8B-B14F-4D97-AF65-F5344CB8AC3E}">
        <p14:creationId xmlns:p14="http://schemas.microsoft.com/office/powerpoint/2010/main" val="3277785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A4159E-B5DA-4DFA-8473-70884560A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45" y="35369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BETON FOND DU BASSIN </a:t>
            </a:r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E7777660-ABC1-4EF4-9692-9F1F6B444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343" y="1257300"/>
            <a:ext cx="7254238" cy="5440679"/>
          </a:xfrm>
        </p:spPr>
      </p:pic>
    </p:spTree>
    <p:extLst>
      <p:ext uri="{BB962C8B-B14F-4D97-AF65-F5344CB8AC3E}">
        <p14:creationId xmlns:p14="http://schemas.microsoft.com/office/powerpoint/2010/main" val="26153406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3767</Words>
  <Application>Microsoft Office PowerPoint</Application>
  <PresentationFormat>Grand écran</PresentationFormat>
  <Paragraphs>387</Paragraphs>
  <Slides>69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77" baseType="lpstr">
      <vt:lpstr>Aptos</vt:lpstr>
      <vt:lpstr>Aptos Display</vt:lpstr>
      <vt:lpstr>Arial</vt:lpstr>
      <vt:lpstr>Calibri</vt:lpstr>
      <vt:lpstr>Gill Sans MT Condensed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EMPLACEMENT DU BASSIN NAN PLAISIR</vt:lpstr>
      <vt:lpstr>FOUILLE DU BASSIN NAN PLAISIR</vt:lpstr>
      <vt:lpstr>FIXATION DES POTEAUX</vt:lpstr>
      <vt:lpstr>FERRAILLAGE DU FOND DU BASSIN </vt:lpstr>
      <vt:lpstr>BETON FOND DU BASSIN </vt:lpstr>
      <vt:lpstr>MACONNAGE DU BASSIN</vt:lpstr>
      <vt:lpstr>CHAINAGE SUPERIEUR DU BASSIN</vt:lpstr>
      <vt:lpstr>FINITION INTERIEURE DU BASSIN</vt:lpstr>
      <vt:lpstr>MACONNAGE DU GLACIS</vt:lpstr>
      <vt:lpstr>GLACIS</vt:lpstr>
      <vt:lpstr>GLACIS</vt:lpstr>
      <vt:lpstr>RADIER</vt:lpstr>
      <vt:lpstr>BASSIN NAN PLAISIR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GEOLOCALISATION DU BASSIN TI VICTOR</vt:lpstr>
      <vt:lpstr>EMPLACEMENT DU BASSIN TI VICTOR</vt:lpstr>
      <vt:lpstr>FOUILLE DU BASSIN TI VICTOR</vt:lpstr>
      <vt:lpstr>MAÇONNAGE DU BASSIN </vt:lpstr>
      <vt:lpstr>COFFRAGE POTEAU DU BASSIN TI VICTOR</vt:lpstr>
      <vt:lpstr>FINITION INTERIEURE DU BASSIN</vt:lpstr>
      <vt:lpstr>BETONAGE DU GLACIS DU BASSIN TI VICTOR</vt:lpstr>
      <vt:lpstr>CANAL D’EVACUATION D’EAU</vt:lpstr>
      <vt:lpstr>COMPARAISON</vt:lpstr>
      <vt:lpstr>COMPARAISON</vt:lpstr>
      <vt:lpstr>BASSIN TI VICTOR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PERIMETRE DU SOUS BASSIN VERSANT DE LA SAINT LOUIS EST DE 3,68KM ET SA SUPERFICIE EST DE 618 632 M2</vt:lpstr>
      <vt:lpstr>Photo du sous bassin versant de La Saint Louis</vt:lpstr>
      <vt:lpstr>EMPLACEMENT DU SEUIL BASSIN DE LA SAINT LOUIS</vt:lpstr>
      <vt:lpstr>FOUILLE DE LA FONDATION DU SEUIL BASSIN DE LA SAINT LOUIS</vt:lpstr>
      <vt:lpstr>POUTRE LIBAGE ET FIXATION DES POTEAUX</vt:lpstr>
      <vt:lpstr>Maçonnage  du seuil</vt:lpstr>
      <vt:lpstr>MAÇONNAGE DES BASSINS</vt:lpstr>
      <vt:lpstr>CONTREFORTS La hauteur du seuil est supérieure à 3m, des contreforts sont nécessaires. </vt:lpstr>
      <vt:lpstr>BARBACANES</vt:lpstr>
      <vt:lpstr>DEVERSOIR </vt:lpstr>
      <vt:lpstr>GLACIS</vt:lpstr>
      <vt:lpstr>RADIERS </vt:lpstr>
      <vt:lpstr>SEUIL BASSIN LA SAINT LOUIS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GEOLOCALISATION DU BASSIN BEROTTE</vt:lpstr>
      <vt:lpstr>EMPLACEMENT DU BASSIN BEROTTE</vt:lpstr>
      <vt:lpstr>FOUILLE DU BASSIN BEROTTE</vt:lpstr>
      <vt:lpstr>MACONNERIE DE ROCHE DU BASSIN BEROTTE</vt:lpstr>
      <vt:lpstr>CHAINAGE SUPERIEURE DU BASSIN</vt:lpstr>
      <vt:lpstr>GLACIS</vt:lpstr>
      <vt:lpstr>FINITION INTERIEURE DU BASSIN</vt:lpstr>
      <vt:lpstr>GLACIS</vt:lpstr>
      <vt:lpstr>FINITION INT. DU BASSIN</vt:lpstr>
      <vt:lpstr>CANAL D’EVACUATION DES EAUX</vt:lpstr>
      <vt:lpstr>RADIER</vt:lpstr>
      <vt:lpstr>MURET DE PROTECTION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Charles Lilin</dc:creator>
  <cp:lastModifiedBy>Charles Lilin</cp:lastModifiedBy>
  <cp:revision>5</cp:revision>
  <dcterms:created xsi:type="dcterms:W3CDTF">2024-09-14T14:58:43Z</dcterms:created>
  <dcterms:modified xsi:type="dcterms:W3CDTF">2025-05-15T10:01:35Z</dcterms:modified>
</cp:coreProperties>
</file>