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2.JPG" ContentType="image/jpeg"/>
  <Override PartName="/ppt/media/image71.JPG" ContentType="image/jpeg"/>
  <Override PartName="/ppt/media/image87.JPG" ContentType="image/jpeg"/>
  <Override PartName="/ppt/media/image189.JPG" ContentType="image/jpeg"/>
  <Override PartName="/ppt/media/image191.JPG" ContentType="image/jpeg"/>
  <Override PartName="/ppt/media/image213.JPG" ContentType="image/jpeg"/>
  <Override PartName="/ppt/media/image253.JPG" ContentType="image/jpeg"/>
  <Override PartName="/ppt/media/image301.JPG" ContentType="image/jpeg"/>
  <Override PartName="/ppt/media/image346.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87.JPG" ContentType="image/jpeg"/>
  <Override PartName="/ppt/media/image388.JPG" ContentType="image/jpeg"/>
  <Override PartName="/ppt/media/image395.JPG" ContentType="image/jpeg"/>
  <Override PartName="/ppt/media/image396.JPG" ContentType="image/jpeg"/>
  <Override PartName="/ppt/media/image399.jpg" ContentType="image/jpeg"/>
  <Override PartName="/ppt/media/image422.jpg" ContentType="image/jpeg"/>
  <Override PartName="/ppt/media/image464.jpg" ContentType="image/jpeg"/>
  <Override PartName="/ppt/media/image465.jpg" ContentType="image/jpeg"/>
  <Override PartName="/ppt/media/image486.JPG" ContentType="image/jpeg"/>
  <Override PartName="/ppt/media/image48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6"/>
  </p:notesMasterIdLst>
  <p:handoutMasterIdLst>
    <p:handoutMasterId r:id="rId317"/>
  </p:handoutMasterIdLst>
  <p:sldIdLst>
    <p:sldId id="710" r:id="rId2"/>
    <p:sldId id="717" r:id="rId3"/>
    <p:sldId id="718" r:id="rId4"/>
    <p:sldId id="256" r:id="rId5"/>
    <p:sldId id="570" r:id="rId6"/>
    <p:sldId id="720" r:id="rId7"/>
    <p:sldId id="606" r:id="rId8"/>
    <p:sldId id="608" r:id="rId9"/>
    <p:sldId id="610" r:id="rId10"/>
    <p:sldId id="266" r:id="rId11"/>
    <p:sldId id="611" r:id="rId12"/>
    <p:sldId id="612" r:id="rId13"/>
    <p:sldId id="613" r:id="rId14"/>
    <p:sldId id="616" r:id="rId15"/>
    <p:sldId id="260" r:id="rId16"/>
    <p:sldId id="259" r:id="rId17"/>
    <p:sldId id="733" r:id="rId18"/>
    <p:sldId id="258" r:id="rId19"/>
    <p:sldId id="730" r:id="rId20"/>
    <p:sldId id="262" r:id="rId21"/>
    <p:sldId id="315" r:id="rId22"/>
    <p:sldId id="263" r:id="rId23"/>
    <p:sldId id="271" r:id="rId24"/>
    <p:sldId id="270" r:id="rId25"/>
    <p:sldId id="683" r:id="rId26"/>
    <p:sldId id="272" r:id="rId27"/>
    <p:sldId id="273" r:id="rId28"/>
    <p:sldId id="274" r:id="rId29"/>
    <p:sldId id="665" r:id="rId30"/>
    <p:sldId id="275" r:id="rId31"/>
    <p:sldId id="732" r:id="rId32"/>
    <p:sldId id="277" r:id="rId33"/>
    <p:sldId id="669" r:id="rId34"/>
    <p:sldId id="278" r:id="rId35"/>
    <p:sldId id="284" r:id="rId36"/>
    <p:sldId id="279" r:id="rId37"/>
    <p:sldId id="702" r:id="rId38"/>
    <p:sldId id="704" r:id="rId39"/>
    <p:sldId id="280" r:id="rId40"/>
    <p:sldId id="276" r:id="rId41"/>
    <p:sldId id="289" r:id="rId42"/>
    <p:sldId id="293" r:id="rId43"/>
    <p:sldId id="294" r:id="rId44"/>
    <p:sldId id="626" r:id="rId45"/>
    <p:sldId id="627" r:id="rId46"/>
    <p:sldId id="290" r:id="rId47"/>
    <p:sldId id="295" r:id="rId48"/>
    <p:sldId id="296" r:id="rId49"/>
    <p:sldId id="297" r:id="rId50"/>
    <p:sldId id="298" r:id="rId51"/>
    <p:sldId id="350" r:id="rId52"/>
    <p:sldId id="705" r:id="rId53"/>
    <p:sldId id="544" r:id="rId54"/>
    <p:sldId id="292" r:id="rId55"/>
    <p:sldId id="291" r:id="rId56"/>
    <p:sldId id="707" r:id="rId57"/>
    <p:sldId id="737" r:id="rId58"/>
    <p:sldId id="738" r:id="rId59"/>
    <p:sldId id="300" r:id="rId60"/>
    <p:sldId id="406" r:id="rId61"/>
    <p:sldId id="407" r:id="rId62"/>
    <p:sldId id="689" r:id="rId63"/>
    <p:sldId id="593" r:id="rId64"/>
    <p:sldId id="589" r:id="rId65"/>
    <p:sldId id="302" r:id="rId66"/>
    <p:sldId id="303" r:id="rId67"/>
    <p:sldId id="304" r:id="rId68"/>
    <p:sldId id="595" r:id="rId69"/>
    <p:sldId id="305" r:id="rId70"/>
    <p:sldId id="596" r:id="rId71"/>
    <p:sldId id="597" r:id="rId72"/>
    <p:sldId id="598" r:id="rId73"/>
    <p:sldId id="600" r:id="rId74"/>
    <p:sldId id="706" r:id="rId75"/>
    <p:sldId id="308" r:id="rId76"/>
    <p:sldId id="617" r:id="rId77"/>
    <p:sldId id="618" r:id="rId78"/>
    <p:sldId id="620" r:id="rId79"/>
    <p:sldId id="622" r:id="rId80"/>
    <p:sldId id="547" r:id="rId81"/>
    <p:sldId id="314" r:id="rId82"/>
    <p:sldId id="316" r:id="rId83"/>
    <p:sldId id="317" r:id="rId84"/>
    <p:sldId id="667" r:id="rId85"/>
    <p:sldId id="319" r:id="rId86"/>
    <p:sldId id="711" r:id="rId87"/>
    <p:sldId id="320" r:id="rId88"/>
    <p:sldId id="623" r:id="rId89"/>
    <p:sldId id="368" r:id="rId90"/>
    <p:sldId id="321" r:id="rId91"/>
    <p:sldId id="325" r:id="rId92"/>
    <p:sldId id="327" r:id="rId93"/>
    <p:sldId id="673" r:id="rId94"/>
    <p:sldId id="328" r:id="rId95"/>
    <p:sldId id="329" r:id="rId96"/>
    <p:sldId id="501" r:id="rId97"/>
    <p:sldId id="502" r:id="rId98"/>
    <p:sldId id="724" r:id="rId99"/>
    <p:sldId id="503" r:id="rId100"/>
    <p:sldId id="330" r:id="rId101"/>
    <p:sldId id="336" r:id="rId102"/>
    <p:sldId id="736" r:id="rId103"/>
    <p:sldId id="257" r:id="rId104"/>
    <p:sldId id="722" r:id="rId105"/>
    <p:sldId id="723" r:id="rId106"/>
    <p:sldId id="337" r:id="rId107"/>
    <p:sldId id="735" r:id="rId108"/>
    <p:sldId id="338" r:id="rId109"/>
    <p:sldId id="339" r:id="rId110"/>
    <p:sldId id="731" r:id="rId111"/>
    <p:sldId id="340" r:id="rId112"/>
    <p:sldId id="728" r:id="rId113"/>
    <p:sldId id="341" r:id="rId114"/>
    <p:sldId id="343" r:id="rId115"/>
    <p:sldId id="344" r:id="rId116"/>
    <p:sldId id="678" r:id="rId117"/>
    <p:sldId id="345" r:id="rId118"/>
    <p:sldId id="347" r:id="rId119"/>
    <p:sldId id="348" r:id="rId120"/>
    <p:sldId id="349" r:id="rId121"/>
    <p:sldId id="699" r:id="rId122"/>
    <p:sldId id="537" r:id="rId123"/>
    <p:sldId id="700" r:id="rId124"/>
    <p:sldId id="282" r:id="rId125"/>
    <p:sldId id="352" r:id="rId126"/>
    <p:sldId id="353" r:id="rId127"/>
    <p:sldId id="354" r:id="rId128"/>
    <p:sldId id="355" r:id="rId129"/>
    <p:sldId id="357" r:id="rId130"/>
    <p:sldId id="358" r:id="rId131"/>
    <p:sldId id="674" r:id="rId132"/>
    <p:sldId id="359" r:id="rId133"/>
    <p:sldId id="549" r:id="rId134"/>
    <p:sldId id="362" r:id="rId135"/>
    <p:sldId id="361" r:id="rId136"/>
    <p:sldId id="363" r:id="rId137"/>
    <p:sldId id="364" r:id="rId138"/>
    <p:sldId id="365" r:id="rId139"/>
    <p:sldId id="713" r:id="rId140"/>
    <p:sldId id="373" r:id="rId141"/>
    <p:sldId id="691" r:id="rId142"/>
    <p:sldId id="377" r:id="rId143"/>
    <p:sldId id="378" r:id="rId144"/>
    <p:sldId id="379" r:id="rId145"/>
    <p:sldId id="578" r:id="rId146"/>
    <p:sldId id="653" r:id="rId147"/>
    <p:sldId id="579" r:id="rId148"/>
    <p:sldId id="727" r:id="rId149"/>
    <p:sldId id="742" r:id="rId150"/>
    <p:sldId id="744" r:id="rId151"/>
    <p:sldId id="746" r:id="rId152"/>
    <p:sldId id="748" r:id="rId153"/>
    <p:sldId id="749" r:id="rId154"/>
    <p:sldId id="380" r:id="rId155"/>
    <p:sldId id="582" r:id="rId156"/>
    <p:sldId id="584" r:id="rId157"/>
    <p:sldId id="383" r:id="rId158"/>
    <p:sldId id="384" r:id="rId159"/>
    <p:sldId id="660" r:id="rId160"/>
    <p:sldId id="586" r:id="rId161"/>
    <p:sldId id="587" r:id="rId162"/>
    <p:sldId id="385" r:id="rId163"/>
    <p:sldId id="386" r:id="rId164"/>
    <p:sldId id="387" r:id="rId165"/>
    <p:sldId id="388" r:id="rId166"/>
    <p:sldId id="654" r:id="rId167"/>
    <p:sldId id="389" r:id="rId168"/>
    <p:sldId id="390" r:id="rId169"/>
    <p:sldId id="692" r:id="rId170"/>
    <p:sldId id="666" r:id="rId171"/>
    <p:sldId id="725" r:id="rId172"/>
    <p:sldId id="504" r:id="rId173"/>
    <p:sldId id="505" r:id="rId174"/>
    <p:sldId id="391" r:id="rId175"/>
    <p:sldId id="392" r:id="rId176"/>
    <p:sldId id="393" r:id="rId177"/>
    <p:sldId id="267" r:id="rId178"/>
    <p:sldId id="394" r:id="rId179"/>
    <p:sldId id="395" r:id="rId180"/>
    <p:sldId id="396" r:id="rId181"/>
    <p:sldId id="397" r:id="rId182"/>
    <p:sldId id="398" r:id="rId183"/>
    <p:sldId id="399" r:id="rId184"/>
    <p:sldId id="403" r:id="rId185"/>
    <p:sldId id="651" r:id="rId186"/>
    <p:sldId id="401" r:id="rId187"/>
    <p:sldId id="402" r:id="rId188"/>
    <p:sldId id="405" r:id="rId189"/>
    <p:sldId id="662" r:id="rId190"/>
    <p:sldId id="661" r:id="rId191"/>
    <p:sldId id="415" r:id="rId192"/>
    <p:sldId id="416" r:id="rId193"/>
    <p:sldId id="696" r:id="rId194"/>
    <p:sldId id="411" r:id="rId195"/>
    <p:sldId id="412" r:id="rId196"/>
    <p:sldId id="413" r:id="rId197"/>
    <p:sldId id="414" r:id="rId198"/>
    <p:sldId id="656" r:id="rId199"/>
    <p:sldId id="417" r:id="rId200"/>
    <p:sldId id="657" r:id="rId201"/>
    <p:sldId id="418" r:id="rId202"/>
    <p:sldId id="420" r:id="rId203"/>
    <p:sldId id="602" r:id="rId204"/>
    <p:sldId id="604" r:id="rId205"/>
    <p:sldId id="695" r:id="rId206"/>
    <p:sldId id="423" r:id="rId207"/>
    <p:sldId id="261" r:id="rId208"/>
    <p:sldId id="428" r:id="rId209"/>
    <p:sldId id="636" r:id="rId210"/>
    <p:sldId id="637" r:id="rId211"/>
    <p:sldId id="432" r:id="rId212"/>
    <p:sldId id="433" r:id="rId213"/>
    <p:sldId id="434" r:id="rId214"/>
    <p:sldId id="557" r:id="rId215"/>
    <p:sldId id="740" r:id="rId216"/>
    <p:sldId id="436" r:id="rId217"/>
    <p:sldId id="437" r:id="rId218"/>
    <p:sldId id="681" r:id="rId219"/>
    <p:sldId id="438" r:id="rId220"/>
    <p:sldId id="435" r:id="rId221"/>
    <p:sldId id="643" r:id="rId222"/>
    <p:sldId id="440" r:id="rId223"/>
    <p:sldId id="442" r:id="rId224"/>
    <p:sldId id="639" r:id="rId225"/>
    <p:sldId id="726" r:id="rId226"/>
    <p:sldId id="642" r:id="rId227"/>
    <p:sldId id="430" r:id="rId228"/>
    <p:sldId id="443" r:id="rId229"/>
    <p:sldId id="444" r:id="rId230"/>
    <p:sldId id="712" r:id="rId231"/>
    <p:sldId id="445" r:id="rId232"/>
    <p:sldId id="447" r:id="rId233"/>
    <p:sldId id="448" r:id="rId234"/>
    <p:sldId id="449" r:id="rId235"/>
    <p:sldId id="450" r:id="rId236"/>
    <p:sldId id="632" r:id="rId237"/>
    <p:sldId id="633" r:id="rId238"/>
    <p:sldId id="709" r:id="rId239"/>
    <p:sldId id="322" r:id="rId240"/>
    <p:sldId id="659" r:id="rId241"/>
    <p:sldId id="457" r:id="rId242"/>
    <p:sldId id="458" r:id="rId243"/>
    <p:sldId id="381" r:id="rId244"/>
    <p:sldId id="459" r:id="rId245"/>
    <p:sldId id="460" r:id="rId246"/>
    <p:sldId id="635" r:id="rId247"/>
    <p:sldId id="461" r:id="rId248"/>
    <p:sldId id="663" r:id="rId249"/>
    <p:sldId id="463" r:id="rId250"/>
    <p:sldId id="464" r:id="rId251"/>
    <p:sldId id="465" r:id="rId252"/>
    <p:sldId id="739" r:id="rId253"/>
    <p:sldId id="466" r:id="rId254"/>
    <p:sldId id="474" r:id="rId255"/>
    <p:sldId id="475" r:id="rId256"/>
    <p:sldId id="561" r:id="rId257"/>
    <p:sldId id="729" r:id="rId258"/>
    <p:sldId id="477" r:id="rId259"/>
    <p:sldId id="479" r:id="rId260"/>
    <p:sldId id="481" r:id="rId261"/>
    <p:sldId id="482" r:id="rId262"/>
    <p:sldId id="483" r:id="rId263"/>
    <p:sldId id="484" r:id="rId264"/>
    <p:sldId id="562" r:id="rId265"/>
    <p:sldId id="281" r:id="rId266"/>
    <p:sldId id="486" r:id="rId267"/>
    <p:sldId id="487" r:id="rId268"/>
    <p:sldId id="495" r:id="rId269"/>
    <p:sldId id="676" r:id="rId270"/>
    <p:sldId id="496" r:id="rId271"/>
    <p:sldId id="488" r:id="rId272"/>
    <p:sldId id="490" r:id="rId273"/>
    <p:sldId id="664" r:id="rId274"/>
    <p:sldId id="306" r:id="rId275"/>
    <p:sldId id="491" r:id="rId276"/>
    <p:sldId id="492" r:id="rId277"/>
    <p:sldId id="493" r:id="rId278"/>
    <p:sldId id="494" r:id="rId279"/>
    <p:sldId id="497" r:id="rId280"/>
    <p:sldId id="734" r:id="rId281"/>
    <p:sldId id="498" r:id="rId282"/>
    <p:sldId id="499" r:id="rId283"/>
    <p:sldId id="500" r:id="rId284"/>
    <p:sldId id="658" r:id="rId285"/>
    <p:sldId id="506" r:id="rId286"/>
    <p:sldId id="507" r:id="rId287"/>
    <p:sldId id="508" r:id="rId288"/>
    <p:sldId id="510" r:id="rId289"/>
    <p:sldId id="519" r:id="rId290"/>
    <p:sldId id="509" r:id="rId291"/>
    <p:sldId id="520" r:id="rId292"/>
    <p:sldId id="628" r:id="rId293"/>
    <p:sldId id="741" r:id="rId294"/>
    <p:sldId id="513" r:id="rId295"/>
    <p:sldId id="629" r:id="rId296"/>
    <p:sldId id="299" r:id="rId297"/>
    <p:sldId id="630" r:id="rId298"/>
    <p:sldId id="512" r:id="rId299"/>
    <p:sldId id="668" r:id="rId300"/>
    <p:sldId id="264" r:id="rId301"/>
    <p:sldId id="511" r:id="rId302"/>
    <p:sldId id="515" r:id="rId303"/>
    <p:sldId id="517" r:id="rId304"/>
    <p:sldId id="518" r:id="rId305"/>
    <p:sldId id="522" r:id="rId306"/>
    <p:sldId id="566" r:id="rId307"/>
    <p:sldId id="525" r:id="rId308"/>
    <p:sldId id="526" r:id="rId309"/>
    <p:sldId id="567" r:id="rId310"/>
    <p:sldId id="529" r:id="rId311"/>
    <p:sldId id="530" r:id="rId312"/>
    <p:sldId id="531" r:id="rId313"/>
    <p:sldId id="686" r:id="rId314"/>
    <p:sldId id="688" r:id="rId315"/>
  </p:sldIdLst>
  <p:sldSz cx="7315200" cy="10680700"/>
  <p:notesSz cx="7315200" cy="1068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47" autoAdjust="0"/>
    <p:restoredTop sz="94660"/>
  </p:normalViewPr>
  <p:slideViewPr>
    <p:cSldViewPr>
      <p:cViewPr varScale="1">
        <p:scale>
          <a:sx n="68" d="100"/>
          <a:sy n="68" d="100"/>
        </p:scale>
        <p:origin x="2322" y="72"/>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2" d="100"/>
          <a:sy n="72" d="100"/>
        </p:scale>
        <p:origin x="4056"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handoutMaster" Target="handoutMasters/handout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heme" Target="theme/theme1.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F55AB58-B9C1-6A80-5EE4-91C60F292B44}"/>
              </a:ext>
            </a:extLst>
          </p:cNvPr>
          <p:cNvSpPr>
            <a:spLocks noGrp="1"/>
          </p:cNvSpPr>
          <p:nvPr>
            <p:ph type="hdr" sz="quarter"/>
          </p:nvPr>
        </p:nvSpPr>
        <p:spPr>
          <a:xfrm>
            <a:off x="0" y="0"/>
            <a:ext cx="3170238" cy="5349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1E9AF4F-CDC1-ED91-4A53-1CCEC16C17B6}"/>
              </a:ext>
            </a:extLst>
          </p:cNvPr>
          <p:cNvSpPr>
            <a:spLocks noGrp="1"/>
          </p:cNvSpPr>
          <p:nvPr>
            <p:ph type="dt" sz="quarter" idx="1"/>
          </p:nvPr>
        </p:nvSpPr>
        <p:spPr>
          <a:xfrm>
            <a:off x="4143375" y="0"/>
            <a:ext cx="3170238" cy="534988"/>
          </a:xfrm>
          <a:prstGeom prst="rect">
            <a:avLst/>
          </a:prstGeom>
        </p:spPr>
        <p:txBody>
          <a:bodyPr vert="horz" lIns="91440" tIns="45720" rIns="91440" bIns="45720" rtlCol="0"/>
          <a:lstStyle>
            <a:lvl1pPr algn="r">
              <a:defRPr sz="1200"/>
            </a:lvl1pPr>
          </a:lstStyle>
          <a:p>
            <a:fld id="{AFC41D12-EFD4-40B1-8CC2-8E7C83A2C116}" type="datetimeFigureOut">
              <a:rPr lang="fr-FR" smtClean="0"/>
              <a:t>25/04/2026</a:t>
            </a:fld>
            <a:endParaRPr lang="fr-FR"/>
          </a:p>
        </p:txBody>
      </p:sp>
      <p:sp>
        <p:nvSpPr>
          <p:cNvPr id="4" name="Espace réservé du pied de page 3">
            <a:extLst>
              <a:ext uri="{FF2B5EF4-FFF2-40B4-BE49-F238E27FC236}">
                <a16:creationId xmlns:a16="http://schemas.microsoft.com/office/drawing/2014/main" id="{B108AD59-70DF-2F58-39D4-EDF7ED6A7C1F}"/>
              </a:ext>
            </a:extLst>
          </p:cNvPr>
          <p:cNvSpPr>
            <a:spLocks noGrp="1"/>
          </p:cNvSpPr>
          <p:nvPr>
            <p:ph type="ftr" sz="quarter" idx="2"/>
          </p:nvPr>
        </p:nvSpPr>
        <p:spPr>
          <a:xfrm>
            <a:off x="0" y="10145713"/>
            <a:ext cx="3170238" cy="5349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2B451D2-6488-DAF3-8569-31E1C79C081F}"/>
              </a:ext>
            </a:extLst>
          </p:cNvPr>
          <p:cNvSpPr>
            <a:spLocks noGrp="1"/>
          </p:cNvSpPr>
          <p:nvPr>
            <p:ph type="sldNum" sz="quarter" idx="3"/>
          </p:nvPr>
        </p:nvSpPr>
        <p:spPr>
          <a:xfrm>
            <a:off x="4143375" y="10145713"/>
            <a:ext cx="3170238" cy="534987"/>
          </a:xfrm>
          <a:prstGeom prst="rect">
            <a:avLst/>
          </a:prstGeom>
        </p:spPr>
        <p:txBody>
          <a:bodyPr vert="horz" lIns="91440" tIns="45720" rIns="91440" bIns="45720" rtlCol="0" anchor="b"/>
          <a:lstStyle>
            <a:lvl1pPr algn="r">
              <a:defRPr sz="1200"/>
            </a:lvl1pPr>
          </a:lstStyle>
          <a:p>
            <a:fld id="{45C9BCA7-A587-4766-885C-6B3E7297BBC6}" type="slidenum">
              <a:rPr lang="fr-FR" smtClean="0"/>
              <a:t>‹N°›</a:t>
            </a:fld>
            <a:endParaRPr lang="fr-FR"/>
          </a:p>
        </p:txBody>
      </p:sp>
    </p:spTree>
    <p:extLst>
      <p:ext uri="{BB962C8B-B14F-4D97-AF65-F5344CB8AC3E}">
        <p14:creationId xmlns:p14="http://schemas.microsoft.com/office/powerpoint/2010/main" val="2369448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70238" cy="5349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143375" y="0"/>
            <a:ext cx="3170238" cy="534988"/>
          </a:xfrm>
          <a:prstGeom prst="rect">
            <a:avLst/>
          </a:prstGeom>
        </p:spPr>
        <p:txBody>
          <a:bodyPr vert="horz" lIns="91440" tIns="45720" rIns="91440" bIns="45720" rtlCol="0"/>
          <a:lstStyle>
            <a:lvl1pPr algn="r">
              <a:defRPr sz="1200"/>
            </a:lvl1pPr>
          </a:lstStyle>
          <a:p>
            <a:fld id="{6A60F367-C204-4E05-B319-38D31EC88F03}" type="datetimeFigureOut">
              <a:rPr lang="fr-FR" smtClean="0"/>
              <a:t>25/04/2026</a:t>
            </a:fld>
            <a:endParaRPr lang="fr-FR"/>
          </a:p>
        </p:txBody>
      </p:sp>
      <p:sp>
        <p:nvSpPr>
          <p:cNvPr id="4" name="Espace réservé de l'image des diapositives 3"/>
          <p:cNvSpPr>
            <a:spLocks noGrp="1" noRot="1" noChangeAspect="1"/>
          </p:cNvSpPr>
          <p:nvPr>
            <p:ph type="sldImg" idx="2"/>
          </p:nvPr>
        </p:nvSpPr>
        <p:spPr>
          <a:xfrm>
            <a:off x="2422525" y="1335088"/>
            <a:ext cx="2470150" cy="360521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31838" y="5140325"/>
            <a:ext cx="5851525" cy="42052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45713"/>
            <a:ext cx="3170238" cy="5349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143375" y="10145713"/>
            <a:ext cx="3170238" cy="534987"/>
          </a:xfrm>
          <a:prstGeom prst="rect">
            <a:avLst/>
          </a:prstGeom>
        </p:spPr>
        <p:txBody>
          <a:bodyPr vert="horz" lIns="91440" tIns="45720" rIns="91440" bIns="45720" rtlCol="0" anchor="b"/>
          <a:lstStyle>
            <a:lvl1pPr algn="r">
              <a:defRPr sz="1200"/>
            </a:lvl1pPr>
          </a:lstStyle>
          <a:p>
            <a:fld id="{D0867913-6CD0-4B2F-A74C-A91181CB08FF}" type="slidenum">
              <a:rPr lang="fr-FR" smtClean="0"/>
              <a:t>‹N°›</a:t>
            </a:fld>
            <a:endParaRPr lang="fr-FR"/>
          </a:p>
        </p:txBody>
      </p:sp>
    </p:spTree>
    <p:extLst>
      <p:ext uri="{BB962C8B-B14F-4D97-AF65-F5344CB8AC3E}">
        <p14:creationId xmlns:p14="http://schemas.microsoft.com/office/powerpoint/2010/main" val="302883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0867913-6CD0-4B2F-A74C-A91181CB08FF}" type="slidenum">
              <a:rPr lang="fr-FR" smtClean="0"/>
              <a:t>222</a:t>
            </a:fld>
            <a:endParaRPr lang="fr-FR"/>
          </a:p>
        </p:txBody>
      </p:sp>
    </p:spTree>
    <p:extLst>
      <p:ext uri="{BB962C8B-B14F-4D97-AF65-F5344CB8AC3E}">
        <p14:creationId xmlns:p14="http://schemas.microsoft.com/office/powerpoint/2010/main" val="92040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E7C2AA-A008-4093-BC81-D2B4889B802D}" type="slidenum">
              <a:rPr lang="fr-FR" smtClean="0"/>
              <a:t>224</a:t>
            </a:fld>
            <a:endParaRPr lang="fr-FR"/>
          </a:p>
        </p:txBody>
      </p:sp>
    </p:spTree>
    <p:extLst>
      <p:ext uri="{BB962C8B-B14F-4D97-AF65-F5344CB8AC3E}">
        <p14:creationId xmlns:p14="http://schemas.microsoft.com/office/powerpoint/2010/main" val="2070294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E7C2AA-A008-4093-BC81-D2B4889B802D}" type="slidenum">
              <a:rPr lang="fr-FR" smtClean="0"/>
              <a:t>237</a:t>
            </a:fld>
            <a:endParaRPr lang="fr-FR"/>
          </a:p>
        </p:txBody>
      </p:sp>
    </p:spTree>
    <p:extLst>
      <p:ext uri="{BB962C8B-B14F-4D97-AF65-F5344CB8AC3E}">
        <p14:creationId xmlns:p14="http://schemas.microsoft.com/office/powerpoint/2010/main" val="280888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8640" y="3210623"/>
            <a:ext cx="6217920" cy="217493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97280" y="5799836"/>
            <a:ext cx="5120640" cy="2589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6" name="Holder 6"/>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6" name="Holder 6"/>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65760" y="2382075"/>
            <a:ext cx="3182112" cy="68355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767328" y="2382075"/>
            <a:ext cx="3182112" cy="68355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7" name="Holder 7"/>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5" name="Holder 5"/>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4" name="Holder 4"/>
          <p:cNvSpPr>
            <a:spLocks noGrp="1"/>
          </p:cNvSpPr>
          <p:nvPr>
            <p:ph type="sldNum" sz="quarter" idx="7"/>
          </p:nvPr>
        </p:nvSpPr>
        <p:spPr/>
        <p:txBody>
          <a:bodyPr lIns="0" tIns="0" rIns="0" bIns="0"/>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48640" y="3317940"/>
            <a:ext cx="6217920" cy="276999"/>
          </a:xfrm>
        </p:spPr>
        <p:txBody>
          <a:bodyPr/>
          <a:lstStyle/>
          <a:p>
            <a:r>
              <a:rPr lang="fr-FR"/>
              <a:t>Modifiez le style du titre</a:t>
            </a:r>
          </a:p>
        </p:txBody>
      </p:sp>
      <p:sp>
        <p:nvSpPr>
          <p:cNvPr id="3" name="Sous-titre 2"/>
          <p:cNvSpPr>
            <a:spLocks noGrp="1"/>
          </p:cNvSpPr>
          <p:nvPr>
            <p:ph type="subTitle" idx="1"/>
          </p:nvPr>
        </p:nvSpPr>
        <p:spPr>
          <a:xfrm>
            <a:off x="1097280" y="6052397"/>
            <a:ext cx="5120640" cy="276999"/>
          </a:xfrm>
        </p:spPr>
        <p:txBody>
          <a:bodyPr/>
          <a:lstStyle>
            <a:lvl1pPr marL="0" indent="0" algn="ctr">
              <a:buNone/>
              <a:defRPr/>
            </a:lvl1pPr>
            <a:lvl2pPr marL="365760" indent="0" algn="ctr">
              <a:buNone/>
              <a:defRPr/>
            </a:lvl2pPr>
            <a:lvl3pPr marL="731520" indent="0" algn="ctr">
              <a:buNone/>
              <a:defRPr/>
            </a:lvl3pPr>
            <a:lvl4pPr marL="1097280" indent="0" algn="ctr">
              <a:buNone/>
              <a:defRPr/>
            </a:lvl4pPr>
            <a:lvl5pPr marL="1463040" indent="0" algn="ctr">
              <a:buNone/>
              <a:defRPr/>
            </a:lvl5pPr>
            <a:lvl6pPr marL="1828800" indent="0" algn="ctr">
              <a:buNone/>
              <a:defRPr/>
            </a:lvl6pPr>
            <a:lvl7pPr marL="2194560" indent="0" algn="ctr">
              <a:buNone/>
              <a:defRPr/>
            </a:lvl7pPr>
            <a:lvl8pPr marL="2560320" indent="0" algn="ctr">
              <a:buNone/>
              <a:defRPr/>
            </a:lvl8pPr>
            <a:lvl9pPr marL="292608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a:xfrm>
            <a:off x="365760" y="9631871"/>
            <a:ext cx="1682496" cy="276999"/>
          </a:xfrm>
          <a:ln/>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2487168" y="9631871"/>
            <a:ext cx="2340864" cy="276999"/>
          </a:xfrm>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2568575" y="10021983"/>
            <a:ext cx="1415414" cy="107722"/>
          </a:xfrm>
          <a:ln/>
        </p:spPr>
        <p:txBody>
          <a:bodyPr/>
          <a:lstStyle>
            <a:lvl1pPr>
              <a:defRPr/>
            </a:lvl1pPr>
          </a:lstStyle>
          <a:p>
            <a:pPr>
              <a:defRPr/>
            </a:pPr>
            <a:fld id="{02DFD57F-6AE4-4B13-9EA9-DD49C6C18F5F}" type="slidenum">
              <a:rPr lang="fr-FR"/>
              <a:pPr>
                <a:defRPr/>
              </a:pPr>
              <a:t>‹N°›</a:t>
            </a:fld>
            <a:endParaRPr lang="fr-FR"/>
          </a:p>
        </p:txBody>
      </p:sp>
    </p:spTree>
    <p:extLst>
      <p:ext uri="{BB962C8B-B14F-4D97-AF65-F5344CB8AC3E}">
        <p14:creationId xmlns:p14="http://schemas.microsoft.com/office/powerpoint/2010/main" val="1386016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65760" y="9631871"/>
            <a:ext cx="1682496" cy="276999"/>
          </a:xfrm>
          <a:ln/>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2487168" y="9631871"/>
            <a:ext cx="2340864" cy="276999"/>
          </a:xfrm>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xfrm>
            <a:off x="2568575" y="10021983"/>
            <a:ext cx="1415414" cy="107722"/>
          </a:xfrm>
          <a:ln/>
        </p:spPr>
        <p:txBody>
          <a:bodyPr/>
          <a:lstStyle>
            <a:lvl1pPr>
              <a:defRPr/>
            </a:lvl1pPr>
          </a:lstStyle>
          <a:p>
            <a:pPr>
              <a:defRPr/>
            </a:pPr>
            <a:fld id="{A29E1EDA-6DBD-4564-9ED5-A2128C5352EB}" type="slidenum">
              <a:rPr lang="fr-FR"/>
              <a:pPr>
                <a:defRPr/>
              </a:pPr>
              <a:t>‹N°›</a:t>
            </a:fld>
            <a:endParaRPr lang="fr-FR"/>
          </a:p>
        </p:txBody>
      </p:sp>
    </p:spTree>
    <p:extLst>
      <p:ext uri="{BB962C8B-B14F-4D97-AF65-F5344CB8AC3E}">
        <p14:creationId xmlns:p14="http://schemas.microsoft.com/office/powerpoint/2010/main" val="272700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65760" y="414274"/>
            <a:ext cx="6583680" cy="276999"/>
          </a:xfrm>
        </p:spPr>
        <p:txBody>
          <a:bodyPr/>
          <a:lstStyle/>
          <a:p>
            <a:r>
              <a:rPr lang="fr-FR"/>
              <a:t>Modifiez le style du titre</a:t>
            </a:r>
          </a:p>
        </p:txBody>
      </p:sp>
      <p:sp>
        <p:nvSpPr>
          <p:cNvPr id="3" name="Rectangle 4"/>
          <p:cNvSpPr>
            <a:spLocks noGrp="1" noChangeArrowheads="1"/>
          </p:cNvSpPr>
          <p:nvPr>
            <p:ph type="dt" sz="half" idx="10"/>
          </p:nvPr>
        </p:nvSpPr>
        <p:spPr>
          <a:xfrm>
            <a:off x="365760" y="9631871"/>
            <a:ext cx="1682496" cy="276999"/>
          </a:xfrm>
          <a:ln/>
        </p:spPr>
        <p:txBody>
          <a:bodyPr/>
          <a:lstStyle>
            <a:lvl1pPr>
              <a:defRPr/>
            </a:lvl1pPr>
          </a:lstStyle>
          <a:p>
            <a:pPr>
              <a:defRPr/>
            </a:pPr>
            <a:endParaRPr lang="fr-FR"/>
          </a:p>
        </p:txBody>
      </p:sp>
      <p:sp>
        <p:nvSpPr>
          <p:cNvPr id="4" name="Rectangle 5"/>
          <p:cNvSpPr>
            <a:spLocks noGrp="1" noChangeArrowheads="1"/>
          </p:cNvSpPr>
          <p:nvPr>
            <p:ph type="ftr" sz="quarter" idx="11"/>
          </p:nvPr>
        </p:nvSpPr>
        <p:spPr>
          <a:xfrm>
            <a:off x="2487168" y="9631871"/>
            <a:ext cx="2340864" cy="276999"/>
          </a:xfrm>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xfrm>
            <a:off x="2568575" y="10021983"/>
            <a:ext cx="1415414" cy="107722"/>
          </a:xfrm>
          <a:ln/>
        </p:spPr>
        <p:txBody>
          <a:bodyPr/>
          <a:lstStyle>
            <a:lvl1pPr>
              <a:defRPr/>
            </a:lvl1pPr>
          </a:lstStyle>
          <a:p>
            <a:pPr>
              <a:defRPr/>
            </a:pPr>
            <a:fld id="{1F7766F0-53CF-4C8A-97AD-586E5494C64E}" type="slidenum">
              <a:rPr lang="fr-FR"/>
              <a:pPr>
                <a:defRPr/>
              </a:pPr>
              <a:t>‹N°›</a:t>
            </a:fld>
            <a:endParaRPr lang="fr-FR"/>
          </a:p>
        </p:txBody>
      </p:sp>
    </p:spTree>
    <p:extLst>
      <p:ext uri="{BB962C8B-B14F-4D97-AF65-F5344CB8AC3E}">
        <p14:creationId xmlns:p14="http://schemas.microsoft.com/office/powerpoint/2010/main" val="25801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5760" y="414274"/>
            <a:ext cx="6583680" cy="16570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65760" y="2382075"/>
            <a:ext cx="6583680" cy="68355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487168" y="9631871"/>
            <a:ext cx="2340864" cy="5178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65760" y="9631871"/>
            <a:ext cx="1682496" cy="5178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4/25/2026</a:t>
            </a:fld>
            <a:endParaRPr lang="en-US"/>
          </a:p>
        </p:txBody>
      </p:sp>
      <p:sp>
        <p:nvSpPr>
          <p:cNvPr id="6" name="Holder 6"/>
          <p:cNvSpPr>
            <a:spLocks noGrp="1"/>
          </p:cNvSpPr>
          <p:nvPr>
            <p:ph type="sldNum" sz="quarter" idx="7"/>
          </p:nvPr>
        </p:nvSpPr>
        <p:spPr>
          <a:xfrm>
            <a:off x="2568575" y="10021983"/>
            <a:ext cx="1415414" cy="263397"/>
          </a:xfrm>
          <a:prstGeom prst="rect">
            <a:avLst/>
          </a:prstGeom>
        </p:spPr>
        <p:txBody>
          <a:bodyPr wrap="square" lIns="0" tIns="0" rIns="0" bIns="0">
            <a:spAutoFit/>
          </a:bodyPr>
          <a:lstStyle>
            <a:lvl1pPr>
              <a:defRPr sz="700" b="0" i="0">
                <a:solidFill>
                  <a:schemeClr val="tx1"/>
                </a:solidFill>
                <a:latin typeface="Arial"/>
                <a:cs typeface="Arial"/>
              </a:defRPr>
            </a:lvl1pPr>
          </a:lstStyle>
          <a:p>
            <a:pPr marL="984250">
              <a:lnSpc>
                <a:spcPct val="100000"/>
              </a:lnSpc>
              <a:spcBef>
                <a:spcPts val="15"/>
              </a:spcBef>
            </a:pPr>
            <a:r>
              <a:rPr sz="900" dirty="0">
                <a:solidFill>
                  <a:srgbClr val="231F20"/>
                </a:solidFill>
              </a:rPr>
              <a:t>-</a:t>
            </a:r>
            <a:r>
              <a:rPr sz="900" spc="20" dirty="0">
                <a:solidFill>
                  <a:srgbClr val="231F20"/>
                </a:solidFill>
              </a:rPr>
              <a:t> </a:t>
            </a:r>
            <a:fld id="{81D60167-4931-47E6-BA6A-407CBD079E47}" type="slidenum">
              <a:rPr sz="900" dirty="0">
                <a:solidFill>
                  <a:srgbClr val="231F20"/>
                </a:solidFill>
              </a:rPr>
              <a:t>‹N°›</a:t>
            </a:fld>
            <a:r>
              <a:rPr sz="900" spc="25" dirty="0">
                <a:solidFill>
                  <a:srgbClr val="231F20"/>
                </a:solidFill>
              </a:rPr>
              <a:t> </a:t>
            </a:r>
            <a:r>
              <a:rPr sz="900" spc="-50" dirty="0">
                <a:solidFill>
                  <a:srgbClr val="231F20"/>
                </a:solidFill>
              </a:rPr>
              <a:t>-</a:t>
            </a:r>
            <a:endParaRPr sz="9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png"/><Relationship Id="rId1" Type="http://schemas.openxmlformats.org/officeDocument/2006/relationships/slideLayout" Target="../slideLayouts/slideLayout5.xml"/><Relationship Id="rId4" Type="http://schemas.openxmlformats.org/officeDocument/2006/relationships/image" Target="../media/image184.jpg"/></Relationships>
</file>

<file path=ppt/slides/_rels/slide11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png"/><Relationship Id="rId1" Type="http://schemas.openxmlformats.org/officeDocument/2006/relationships/slideLayout" Target="../slideLayouts/slideLayout5.xml"/><Relationship Id="rId4" Type="http://schemas.openxmlformats.org/officeDocument/2006/relationships/image" Target="../media/image208.jpg"/></Relationships>
</file>

<file path=ppt/slides/_rels/slide13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png"/><Relationship Id="rId1" Type="http://schemas.openxmlformats.org/officeDocument/2006/relationships/slideLayout" Target="../slideLayouts/slideLayout5.xml"/><Relationship Id="rId4" Type="http://schemas.openxmlformats.org/officeDocument/2006/relationships/image" Target="../media/image213.JPG"/></Relationships>
</file>

<file path=ppt/slides/_rels/slide13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5.xml"/><Relationship Id="rId4" Type="http://schemas.openxmlformats.org/officeDocument/2006/relationships/image" Target="../media/image216.png"/></Relationships>
</file>

<file path=ppt/slides/_rels/slide1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40.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jp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8.xml"/><Relationship Id="rId4" Type="http://schemas.openxmlformats.org/officeDocument/2006/relationships/image" Target="../media/image231.jpeg"/></Relationships>
</file>

<file path=ppt/slides/_rels/slide148.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image" Target="../media/image23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235.jp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image" Target="../media/image237.jp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239.jp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image" Target="../media/image243.jpeg"/><Relationship Id="rId1" Type="http://schemas.openxmlformats.org/officeDocument/2006/relationships/slideLayout" Target="../slideLayouts/slideLayout8.xml"/><Relationship Id="rId4" Type="http://schemas.openxmlformats.org/officeDocument/2006/relationships/image" Target="../media/image245.jpeg"/></Relationships>
</file>

<file path=ppt/slides/_rels/slide15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8.xml"/><Relationship Id="rId4" Type="http://schemas.openxmlformats.org/officeDocument/2006/relationships/image" Target="../media/image248.jpeg"/></Relationships>
</file>

<file path=ppt/slides/_rels/slide157.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jp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8.xml"/><Relationship Id="rId4" Type="http://schemas.openxmlformats.org/officeDocument/2006/relationships/image" Target="../media/image256.jpeg"/></Relationships>
</file>

<file path=ppt/slides/_rels/slide161.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image" Target="../media/image259.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image" Target="../media/image261.jpg"/><Relationship Id="rId1" Type="http://schemas.openxmlformats.org/officeDocument/2006/relationships/slideLayout" Target="../slideLayouts/slideLayout5.xml"/><Relationship Id="rId4" Type="http://schemas.openxmlformats.org/officeDocument/2006/relationships/image" Target="../media/image263.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image" Target="../media/image264.png"/><Relationship Id="rId1" Type="http://schemas.openxmlformats.org/officeDocument/2006/relationships/slideLayout" Target="../slideLayouts/slideLayout5.xml"/><Relationship Id="rId4" Type="http://schemas.openxmlformats.org/officeDocument/2006/relationships/image" Target="../media/image266.jpg"/></Relationships>
</file>

<file path=ppt/slides/_rels/slide168.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272.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image" Target="../media/image274.jp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image" Target="../media/image276.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image" Target="../media/image28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image" Target="../media/image285.pn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image" Target="../media/image287.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290.jpg"/><Relationship Id="rId2" Type="http://schemas.openxmlformats.org/officeDocument/2006/relationships/image" Target="../media/image289.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image" Target="../media/image291.pn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295.jpg"/><Relationship Id="rId1" Type="http://schemas.openxmlformats.org/officeDocument/2006/relationships/slideLayout" Target="../slideLayouts/slideLayout5.xml"/><Relationship Id="rId4" Type="http://schemas.openxmlformats.org/officeDocument/2006/relationships/image" Target="../media/image297.png"/></Relationships>
</file>

<file path=ppt/slides/_rels/slide188.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3" Type="http://schemas.openxmlformats.org/officeDocument/2006/relationships/image" Target="../media/image305.jpg"/><Relationship Id="rId2" Type="http://schemas.openxmlformats.org/officeDocument/2006/relationships/image" Target="../media/image304.jp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309.jp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3" Type="http://schemas.openxmlformats.org/officeDocument/2006/relationships/image" Target="../media/image312.jpg"/><Relationship Id="rId2" Type="http://schemas.openxmlformats.org/officeDocument/2006/relationships/image" Target="../media/image311.jp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315.jpg"/><Relationship Id="rId2" Type="http://schemas.openxmlformats.org/officeDocument/2006/relationships/image" Target="../media/image31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6" Type="http://schemas.openxmlformats.org/officeDocument/2006/relationships/slide" Target="slide183.xml"/><Relationship Id="rId21" Type="http://schemas.openxmlformats.org/officeDocument/2006/relationships/slide" Target="slide232.xml"/><Relationship Id="rId42" Type="http://schemas.openxmlformats.org/officeDocument/2006/relationships/slide" Target="slide122.xml"/><Relationship Id="rId47" Type="http://schemas.openxmlformats.org/officeDocument/2006/relationships/slide" Target="slide94.xml"/><Relationship Id="rId63" Type="http://schemas.openxmlformats.org/officeDocument/2006/relationships/slide" Target="slide8.xml"/><Relationship Id="rId68" Type="http://schemas.openxmlformats.org/officeDocument/2006/relationships/slide" Target="slide114.xml"/><Relationship Id="rId84" Type="http://schemas.openxmlformats.org/officeDocument/2006/relationships/slide" Target="slide168.xml"/><Relationship Id="rId89" Type="http://schemas.openxmlformats.org/officeDocument/2006/relationships/slide" Target="slide47.xml"/><Relationship Id="rId16" Type="http://schemas.openxmlformats.org/officeDocument/2006/relationships/slide" Target="slide267.xml"/><Relationship Id="rId11" Type="http://schemas.openxmlformats.org/officeDocument/2006/relationships/slide" Target="slide221.xml"/><Relationship Id="rId32" Type="http://schemas.openxmlformats.org/officeDocument/2006/relationships/slide" Target="slide234.xml"/><Relationship Id="rId37" Type="http://schemas.openxmlformats.org/officeDocument/2006/relationships/slide" Target="slide306.xml"/><Relationship Id="rId53" Type="http://schemas.openxmlformats.org/officeDocument/2006/relationships/slide" Target="slide53.xml"/><Relationship Id="rId58" Type="http://schemas.openxmlformats.org/officeDocument/2006/relationships/slide" Target="slide101.xml"/><Relationship Id="rId74" Type="http://schemas.openxmlformats.org/officeDocument/2006/relationships/slide" Target="slide162.xml"/><Relationship Id="rId79" Type="http://schemas.openxmlformats.org/officeDocument/2006/relationships/slide" Target="slide39.xml"/><Relationship Id="rId5" Type="http://schemas.openxmlformats.org/officeDocument/2006/relationships/slide" Target="slide276.xml"/><Relationship Id="rId90" Type="http://schemas.openxmlformats.org/officeDocument/2006/relationships/slide" Target="slide46.xml"/><Relationship Id="rId14" Type="http://schemas.openxmlformats.org/officeDocument/2006/relationships/slide" Target="slide41.xml"/><Relationship Id="rId22" Type="http://schemas.openxmlformats.org/officeDocument/2006/relationships/slide" Target="slide128.xml"/><Relationship Id="rId27" Type="http://schemas.openxmlformats.org/officeDocument/2006/relationships/slide" Target="slide182.xml"/><Relationship Id="rId30" Type="http://schemas.openxmlformats.org/officeDocument/2006/relationships/slide" Target="slide310.xml"/><Relationship Id="rId35" Type="http://schemas.openxmlformats.org/officeDocument/2006/relationships/slide" Target="slide301.xml"/><Relationship Id="rId43" Type="http://schemas.openxmlformats.org/officeDocument/2006/relationships/slide" Target="slide26.xml"/><Relationship Id="rId48" Type="http://schemas.openxmlformats.org/officeDocument/2006/relationships/slide" Target="slide236.xml"/><Relationship Id="rId56" Type="http://schemas.openxmlformats.org/officeDocument/2006/relationships/slide" Target="slide292.xml"/><Relationship Id="rId64" Type="http://schemas.openxmlformats.org/officeDocument/2006/relationships/slide" Target="slide54.xml"/><Relationship Id="rId69" Type="http://schemas.openxmlformats.org/officeDocument/2006/relationships/slide" Target="slide132.xml"/><Relationship Id="rId77" Type="http://schemas.openxmlformats.org/officeDocument/2006/relationships/slide" Target="slide139.xml"/><Relationship Id="rId8" Type="http://schemas.openxmlformats.org/officeDocument/2006/relationships/slide" Target="slide100.xml"/><Relationship Id="rId51" Type="http://schemas.openxmlformats.org/officeDocument/2006/relationships/slide" Target="slide146.xml"/><Relationship Id="rId72" Type="http://schemas.openxmlformats.org/officeDocument/2006/relationships/slide" Target="slide235.xml"/><Relationship Id="rId80" Type="http://schemas.openxmlformats.org/officeDocument/2006/relationships/slide" Target="slide179.xml"/><Relationship Id="rId85" Type="http://schemas.openxmlformats.org/officeDocument/2006/relationships/slide" Target="slide212.xml"/><Relationship Id="rId3" Type="http://schemas.openxmlformats.org/officeDocument/2006/relationships/slide" Target="slide272.xml"/><Relationship Id="rId12" Type="http://schemas.openxmlformats.org/officeDocument/2006/relationships/slide" Target="slide30.xml"/><Relationship Id="rId17" Type="http://schemas.openxmlformats.org/officeDocument/2006/relationships/slide" Target="slide278.xml"/><Relationship Id="rId25" Type="http://schemas.openxmlformats.org/officeDocument/2006/relationships/slide" Target="slide136.xml"/><Relationship Id="rId33" Type="http://schemas.openxmlformats.org/officeDocument/2006/relationships/slide" Target="slide125.xml"/><Relationship Id="rId38" Type="http://schemas.openxmlformats.org/officeDocument/2006/relationships/slide" Target="slide130.xml"/><Relationship Id="rId46" Type="http://schemas.openxmlformats.org/officeDocument/2006/relationships/slide" Target="slide92.xml"/><Relationship Id="rId59" Type="http://schemas.openxmlformats.org/officeDocument/2006/relationships/slide" Target="slide160.xml"/><Relationship Id="rId67" Type="http://schemas.openxmlformats.org/officeDocument/2006/relationships/slide" Target="slide103.xml"/><Relationship Id="rId20" Type="http://schemas.openxmlformats.org/officeDocument/2006/relationships/slide" Target="slide220.xml"/><Relationship Id="rId41" Type="http://schemas.openxmlformats.org/officeDocument/2006/relationships/slide" Target="slide11.xml"/><Relationship Id="rId54" Type="http://schemas.openxmlformats.org/officeDocument/2006/relationships/slide" Target="slide214.xml"/><Relationship Id="rId62" Type="http://schemas.openxmlformats.org/officeDocument/2006/relationships/slide" Target="slide184.xml"/><Relationship Id="rId70" Type="http://schemas.openxmlformats.org/officeDocument/2006/relationships/slide" Target="slide23.xml"/><Relationship Id="rId75" Type="http://schemas.openxmlformats.org/officeDocument/2006/relationships/slide" Target="slide40.xml"/><Relationship Id="rId83" Type="http://schemas.openxmlformats.org/officeDocument/2006/relationships/slide" Target="slide75.xml"/><Relationship Id="rId88" Type="http://schemas.openxmlformats.org/officeDocument/2006/relationships/slide" Target="slide59.xml"/><Relationship Id="rId91" Type="http://schemas.openxmlformats.org/officeDocument/2006/relationships/slide" Target="slide49.xml"/><Relationship Id="rId1" Type="http://schemas.openxmlformats.org/officeDocument/2006/relationships/slideLayout" Target="../slideLayouts/slideLayout7.xml"/><Relationship Id="rId6" Type="http://schemas.openxmlformats.org/officeDocument/2006/relationships/slide" Target="slide288.xml"/><Relationship Id="rId15" Type="http://schemas.openxmlformats.org/officeDocument/2006/relationships/slide" Target="slide233.xml"/><Relationship Id="rId23" Type="http://schemas.openxmlformats.org/officeDocument/2006/relationships/slide" Target="slide129.xml"/><Relationship Id="rId28" Type="http://schemas.openxmlformats.org/officeDocument/2006/relationships/slide" Target="slide181.xml"/><Relationship Id="rId36" Type="http://schemas.openxmlformats.org/officeDocument/2006/relationships/slide" Target="slide138.xml"/><Relationship Id="rId49" Type="http://schemas.openxmlformats.org/officeDocument/2006/relationships/slide" Target="slide209.xml"/><Relationship Id="rId57" Type="http://schemas.openxmlformats.org/officeDocument/2006/relationships/slide" Target="slide96.xml"/><Relationship Id="rId10" Type="http://schemas.openxmlformats.org/officeDocument/2006/relationships/slide" Target="slide311.xml"/><Relationship Id="rId31" Type="http://schemas.openxmlformats.org/officeDocument/2006/relationships/slide" Target="slide142.xml"/><Relationship Id="rId44" Type="http://schemas.openxmlformats.org/officeDocument/2006/relationships/slide" Target="slide135.xml"/><Relationship Id="rId52" Type="http://schemas.openxmlformats.org/officeDocument/2006/relationships/slide" Target="slide277.xml"/><Relationship Id="rId60" Type="http://schemas.openxmlformats.org/officeDocument/2006/relationships/slide" Target="slide240.xml"/><Relationship Id="rId65" Type="http://schemas.openxmlformats.org/officeDocument/2006/relationships/slide" Target="slide106.xml"/><Relationship Id="rId73" Type="http://schemas.openxmlformats.org/officeDocument/2006/relationships/slide" Target="slide81.xml"/><Relationship Id="rId78" Type="http://schemas.openxmlformats.org/officeDocument/2006/relationships/slide" Target="slide285.xml"/><Relationship Id="rId81" Type="http://schemas.openxmlformats.org/officeDocument/2006/relationships/slide" Target="slide176.xml"/><Relationship Id="rId86" Type="http://schemas.openxmlformats.org/officeDocument/2006/relationships/slide" Target="slide171.xml"/><Relationship Id="rId4" Type="http://schemas.openxmlformats.org/officeDocument/2006/relationships/slide" Target="slide275.xml"/><Relationship Id="rId9" Type="http://schemas.openxmlformats.org/officeDocument/2006/relationships/slide" Target="slide133.xml"/><Relationship Id="rId13" Type="http://schemas.openxmlformats.org/officeDocument/2006/relationships/slide" Target="slide256.xml"/><Relationship Id="rId18" Type="http://schemas.openxmlformats.org/officeDocument/2006/relationships/slide" Target="slide251.xml"/><Relationship Id="rId39" Type="http://schemas.openxmlformats.org/officeDocument/2006/relationships/slide" Target="slide197.xml"/><Relationship Id="rId34" Type="http://schemas.openxmlformats.org/officeDocument/2006/relationships/slide" Target="slide113.xml"/><Relationship Id="rId50" Type="http://schemas.openxmlformats.org/officeDocument/2006/relationships/slide" Target="slide279.xml"/><Relationship Id="rId55" Type="http://schemas.openxmlformats.org/officeDocument/2006/relationships/slide" Target="slide219.xml"/><Relationship Id="rId76" Type="http://schemas.openxmlformats.org/officeDocument/2006/relationships/slide" Target="slide80.xml"/><Relationship Id="rId7" Type="http://schemas.openxmlformats.org/officeDocument/2006/relationships/slide" Target="slide290.xml"/><Relationship Id="rId71" Type="http://schemas.openxmlformats.org/officeDocument/2006/relationships/slide" Target="slide90.xml"/><Relationship Id="rId2" Type="http://schemas.openxmlformats.org/officeDocument/2006/relationships/slide" Target="slide82.xml"/><Relationship Id="rId29" Type="http://schemas.openxmlformats.org/officeDocument/2006/relationships/slide" Target="slide309.xml"/><Relationship Id="rId24" Type="http://schemas.openxmlformats.org/officeDocument/2006/relationships/slide" Target="slide127.xml"/><Relationship Id="rId40" Type="http://schemas.openxmlformats.org/officeDocument/2006/relationships/slide" Target="slide144.xml"/><Relationship Id="rId45" Type="http://schemas.openxmlformats.org/officeDocument/2006/relationships/slide" Target="slide119.xml"/><Relationship Id="rId66" Type="http://schemas.openxmlformats.org/officeDocument/2006/relationships/slide" Target="slide105.xml"/><Relationship Id="rId87" Type="http://schemas.openxmlformats.org/officeDocument/2006/relationships/slide" Target="slide174.xml"/><Relationship Id="rId61" Type="http://schemas.openxmlformats.org/officeDocument/2006/relationships/slide" Target="slide249.xml"/><Relationship Id="rId82" Type="http://schemas.openxmlformats.org/officeDocument/2006/relationships/slide" Target="slide154.xml"/><Relationship Id="rId19" Type="http://schemas.openxmlformats.org/officeDocument/2006/relationships/slide" Target="slide28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18.jpg"/><Relationship Id="rId2" Type="http://schemas.openxmlformats.org/officeDocument/2006/relationships/image" Target="../media/image317.jpg"/><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8.xml"/><Relationship Id="rId5" Type="http://schemas.openxmlformats.org/officeDocument/2006/relationships/image" Target="../media/image322.jpeg"/><Relationship Id="rId4" Type="http://schemas.openxmlformats.org/officeDocument/2006/relationships/image" Target="../media/image321.jpeg"/></Relationships>
</file>

<file path=ppt/slides/_rels/slide204.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jpe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27.jp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28.jpeg"/><Relationship Id="rId1" Type="http://schemas.openxmlformats.org/officeDocument/2006/relationships/slideLayout" Target="../slideLayouts/slideLayout7.xml"/><Relationship Id="rId4" Type="http://schemas.openxmlformats.org/officeDocument/2006/relationships/image" Target="../media/image330.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336.jpg"/><Relationship Id="rId2" Type="http://schemas.openxmlformats.org/officeDocument/2006/relationships/image" Target="../media/image335.jpg"/><Relationship Id="rId1" Type="http://schemas.openxmlformats.org/officeDocument/2006/relationships/slideLayout" Target="../slideLayouts/slideLayout5.xml"/><Relationship Id="rId4" Type="http://schemas.openxmlformats.org/officeDocument/2006/relationships/image" Target="../media/image337.jpg"/></Relationships>
</file>

<file path=ppt/slides/_rels/slide212.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jp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342.jpg"/><Relationship Id="rId2" Type="http://schemas.openxmlformats.org/officeDocument/2006/relationships/image" Target="../media/image341.png"/><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3" Type="http://schemas.openxmlformats.org/officeDocument/2006/relationships/image" Target="../media/image344.jpg"/><Relationship Id="rId2" Type="http://schemas.openxmlformats.org/officeDocument/2006/relationships/image" Target="../media/image343.jp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image" Target="../media/image345.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348.jpg"/><Relationship Id="rId2" Type="http://schemas.openxmlformats.org/officeDocument/2006/relationships/image" Target="../media/image34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350.jpg"/><Relationship Id="rId2" Type="http://schemas.openxmlformats.org/officeDocument/2006/relationships/image" Target="../media/image349.png"/><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jpe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35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55.png"/></Relationships>
</file>

<file path=ppt/slides/_rels/slide225.xml.rels><?xml version="1.0" encoding="UTF-8" standalone="yes"?>
<Relationships xmlns="http://schemas.openxmlformats.org/package/2006/relationships"><Relationship Id="rId3" Type="http://schemas.openxmlformats.org/officeDocument/2006/relationships/image" Target="../media/image357.jpg"/><Relationship Id="rId2" Type="http://schemas.openxmlformats.org/officeDocument/2006/relationships/image" Target="../media/image356.jpg"/><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7.xml"/><Relationship Id="rId4" Type="http://schemas.openxmlformats.org/officeDocument/2006/relationships/image" Target="../media/image360.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3" Type="http://schemas.openxmlformats.org/officeDocument/2006/relationships/image" Target="../media/image363.jpg"/><Relationship Id="rId2" Type="http://schemas.openxmlformats.org/officeDocument/2006/relationships/image" Target="../media/image36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364.jp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366.jpg"/><Relationship Id="rId2" Type="http://schemas.openxmlformats.org/officeDocument/2006/relationships/image" Target="../media/image365.jpg"/><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3" Type="http://schemas.openxmlformats.org/officeDocument/2006/relationships/image" Target="../media/image369.jpg"/><Relationship Id="rId2" Type="http://schemas.openxmlformats.org/officeDocument/2006/relationships/image" Target="../media/image368.png"/><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3" Type="http://schemas.openxmlformats.org/officeDocument/2006/relationships/image" Target="../media/image373.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75.jpeg"/><Relationship Id="rId4" Type="http://schemas.openxmlformats.org/officeDocument/2006/relationships/image" Target="../media/image374.jpeg"/></Relationships>
</file>

<file path=ppt/slides/_rels/slide238.xml.rels><?xml version="1.0" encoding="UTF-8" standalone="yes"?>
<Relationships xmlns="http://schemas.openxmlformats.org/package/2006/relationships"><Relationship Id="rId2" Type="http://schemas.openxmlformats.org/officeDocument/2006/relationships/image" Target="../media/image376.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jpe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7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jpg"/><Relationship Id="rId1" Type="http://schemas.openxmlformats.org/officeDocument/2006/relationships/slideLayout" Target="../slideLayouts/slideLayout5.xml"/><Relationship Id="rId5" Type="http://schemas.openxmlformats.org/officeDocument/2006/relationships/image" Target="../media/image383.png"/><Relationship Id="rId4" Type="http://schemas.openxmlformats.org/officeDocument/2006/relationships/image" Target="../media/image382.png"/></Relationships>
</file>

<file path=ppt/slides/_rels/slide242.xml.rels><?xml version="1.0" encoding="UTF-8" standalone="yes"?>
<Relationships xmlns="http://schemas.openxmlformats.org/package/2006/relationships"><Relationship Id="rId3" Type="http://schemas.openxmlformats.org/officeDocument/2006/relationships/image" Target="../media/image385.jpg"/><Relationship Id="rId2" Type="http://schemas.openxmlformats.org/officeDocument/2006/relationships/image" Target="../media/image384.jpg"/><Relationship Id="rId1" Type="http://schemas.openxmlformats.org/officeDocument/2006/relationships/slideLayout" Target="../slideLayouts/slideLayout5.xml"/><Relationship Id="rId4" Type="http://schemas.openxmlformats.org/officeDocument/2006/relationships/image" Target="../media/image386.jpg"/></Relationships>
</file>

<file path=ppt/slides/_rels/slide243.xml.rels><?xml version="1.0" encoding="UTF-8" standalone="yes"?>
<Relationships xmlns="http://schemas.openxmlformats.org/package/2006/relationships"><Relationship Id="rId3" Type="http://schemas.openxmlformats.org/officeDocument/2006/relationships/image" Target="../media/image388.JPG"/><Relationship Id="rId2" Type="http://schemas.openxmlformats.org/officeDocument/2006/relationships/image" Target="../media/image387.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90.jpg"/><Relationship Id="rId2" Type="http://schemas.openxmlformats.org/officeDocument/2006/relationships/image" Target="../media/image389.pn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image" Target="../media/image392.jpg"/><Relationship Id="rId2" Type="http://schemas.openxmlformats.org/officeDocument/2006/relationships/image" Target="../media/image391.jpg"/><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394.jpg"/><Relationship Id="rId2" Type="http://schemas.openxmlformats.org/officeDocument/2006/relationships/image" Target="../media/image393.png"/><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3" Type="http://schemas.openxmlformats.org/officeDocument/2006/relationships/image" Target="../media/image396.JPG"/><Relationship Id="rId2" Type="http://schemas.openxmlformats.org/officeDocument/2006/relationships/image" Target="../media/image395.JP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5.xml"/><Relationship Id="rId4" Type="http://schemas.openxmlformats.org/officeDocument/2006/relationships/image" Target="../media/image399.jp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401.jpg"/><Relationship Id="rId2" Type="http://schemas.openxmlformats.org/officeDocument/2006/relationships/image" Target="../media/image400.jp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403.jpg"/><Relationship Id="rId2" Type="http://schemas.openxmlformats.org/officeDocument/2006/relationships/image" Target="../media/image402.pn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jp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408.jpg"/><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3" Type="http://schemas.openxmlformats.org/officeDocument/2006/relationships/image" Target="../media/image411.jpg"/><Relationship Id="rId2" Type="http://schemas.openxmlformats.org/officeDocument/2006/relationships/image" Target="../media/image410.jpg"/><Relationship Id="rId1" Type="http://schemas.openxmlformats.org/officeDocument/2006/relationships/slideLayout" Target="../slideLayouts/slideLayout5.xml"/><Relationship Id="rId4" Type="http://schemas.openxmlformats.org/officeDocument/2006/relationships/image" Target="../media/image412.jpg"/></Relationships>
</file>

<file path=ppt/slides/_rels/slide262.xml.rels><?xml version="1.0" encoding="UTF-8" standalone="yes"?>
<Relationships xmlns="http://schemas.openxmlformats.org/package/2006/relationships"><Relationship Id="rId3" Type="http://schemas.openxmlformats.org/officeDocument/2006/relationships/image" Target="../media/image414.jpg"/><Relationship Id="rId2" Type="http://schemas.openxmlformats.org/officeDocument/2006/relationships/image" Target="../media/image413.jpg"/><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3" Type="http://schemas.openxmlformats.org/officeDocument/2006/relationships/image" Target="../media/image416.jpg"/><Relationship Id="rId2" Type="http://schemas.openxmlformats.org/officeDocument/2006/relationships/image" Target="../media/image415.jpg"/><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419.jpg"/><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421.jpg"/><Relationship Id="rId2" Type="http://schemas.openxmlformats.org/officeDocument/2006/relationships/image" Target="../media/image420.png"/><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2" Type="http://schemas.openxmlformats.org/officeDocument/2006/relationships/image" Target="../media/image4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3" Type="http://schemas.openxmlformats.org/officeDocument/2006/relationships/image" Target="../media/image424.jpg"/><Relationship Id="rId2" Type="http://schemas.openxmlformats.org/officeDocument/2006/relationships/image" Target="../media/image423.jpg"/><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3" Type="http://schemas.openxmlformats.org/officeDocument/2006/relationships/image" Target="../media/image426.jpg"/><Relationship Id="rId2" Type="http://schemas.openxmlformats.org/officeDocument/2006/relationships/image" Target="../media/image425.png"/><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427.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431.jpg"/><Relationship Id="rId2" Type="http://schemas.openxmlformats.org/officeDocument/2006/relationships/image" Target="../media/image430.png"/><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3" Type="http://schemas.openxmlformats.org/officeDocument/2006/relationships/image" Target="../media/image433.jpg"/><Relationship Id="rId2" Type="http://schemas.openxmlformats.org/officeDocument/2006/relationships/image" Target="../media/image432.png"/><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3" Type="http://schemas.openxmlformats.org/officeDocument/2006/relationships/image" Target="../media/image435.jpg"/><Relationship Id="rId2" Type="http://schemas.openxmlformats.org/officeDocument/2006/relationships/image" Target="../media/image434.png"/><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3" Type="http://schemas.openxmlformats.org/officeDocument/2006/relationships/image" Target="../media/image437.jpg"/><Relationship Id="rId2" Type="http://schemas.openxmlformats.org/officeDocument/2006/relationships/image" Target="../media/image436.png"/><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jp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440.jpg"/><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1.jpg"/><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jp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3" Type="http://schemas.openxmlformats.org/officeDocument/2006/relationships/image" Target="../media/image446.jpg"/><Relationship Id="rId2" Type="http://schemas.openxmlformats.org/officeDocument/2006/relationships/image" Target="../media/image445.png"/><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3" Type="http://schemas.openxmlformats.org/officeDocument/2006/relationships/image" Target="../media/image448.jpg"/><Relationship Id="rId2" Type="http://schemas.openxmlformats.org/officeDocument/2006/relationships/image" Target="../media/image447.jpg"/><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1.xml.rels><?xml version="1.0" encoding="UTF-8" standalone="yes"?>
<Relationships xmlns="http://schemas.openxmlformats.org/package/2006/relationships"><Relationship Id="rId3" Type="http://schemas.openxmlformats.org/officeDocument/2006/relationships/image" Target="../media/image452.jpg"/><Relationship Id="rId2" Type="http://schemas.openxmlformats.org/officeDocument/2006/relationships/image" Target="../media/image451.png"/><Relationship Id="rId1" Type="http://schemas.openxmlformats.org/officeDocument/2006/relationships/slideLayout" Target="../slideLayouts/slideLayout5.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454.jpg"/><Relationship Id="rId2" Type="http://schemas.openxmlformats.org/officeDocument/2006/relationships/image" Target="../media/image453.png"/><Relationship Id="rId1" Type="http://schemas.openxmlformats.org/officeDocument/2006/relationships/slideLayout" Target="../slideLayouts/slideLayout5.xml"/></Relationships>
</file>

<file path=ppt/slides/_rels/slide295.xml.rels><?xml version="1.0" encoding="UTF-8" standalone="yes"?>
<Relationships xmlns="http://schemas.openxmlformats.org/package/2006/relationships"><Relationship Id="rId3" Type="http://schemas.openxmlformats.org/officeDocument/2006/relationships/image" Target="../media/image456.jpeg"/><Relationship Id="rId2" Type="http://schemas.openxmlformats.org/officeDocument/2006/relationships/image" Target="../media/image455.jpeg"/><Relationship Id="rId1" Type="http://schemas.openxmlformats.org/officeDocument/2006/relationships/slideLayout" Target="../slideLayouts/slideLayout8.xml"/><Relationship Id="rId4" Type="http://schemas.openxmlformats.org/officeDocument/2006/relationships/image" Target="../media/image457.jpeg"/></Relationships>
</file>

<file path=ppt/slides/_rels/slide296.xml.rels><?xml version="1.0" encoding="UTF-8" standalone="yes"?>
<Relationships xmlns="http://schemas.openxmlformats.org/package/2006/relationships"><Relationship Id="rId2" Type="http://schemas.openxmlformats.org/officeDocument/2006/relationships/image" Target="../media/image458.jpeg"/><Relationship Id="rId1" Type="http://schemas.openxmlformats.org/officeDocument/2006/relationships/slideLayout" Target="../slideLayouts/slideLayout8.xml"/></Relationships>
</file>

<file path=ppt/slides/_rels/slide297.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image" Target="../media/image459.jpeg"/><Relationship Id="rId1" Type="http://schemas.openxmlformats.org/officeDocument/2006/relationships/slideLayout" Target="../slideLayouts/slideLayout8.xml"/></Relationships>
</file>

<file path=ppt/slides/_rels/slide298.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2.png"/><Relationship Id="rId1" Type="http://schemas.openxmlformats.org/officeDocument/2006/relationships/slideLayout" Target="../slideLayouts/slideLayout7.xml"/><Relationship Id="rId4" Type="http://schemas.openxmlformats.org/officeDocument/2006/relationships/image" Target="../media/image463.jpg"/></Relationships>
</file>

<file path=ppt/slides/_rels/slide3.xml.rels><?xml version="1.0" encoding="UTF-8" standalone="yes"?>
<Relationships xmlns="http://schemas.openxmlformats.org/package/2006/relationships"><Relationship Id="rId13" Type="http://schemas.openxmlformats.org/officeDocument/2006/relationships/slide" Target="slide109.xml"/><Relationship Id="rId18" Type="http://schemas.openxmlformats.org/officeDocument/2006/relationships/slide" Target="slide6.xml"/><Relationship Id="rId26" Type="http://schemas.openxmlformats.org/officeDocument/2006/relationships/slide" Target="slide206.xml"/><Relationship Id="rId39" Type="http://schemas.openxmlformats.org/officeDocument/2006/relationships/slide" Target="slide88.xml"/><Relationship Id="rId21" Type="http://schemas.openxmlformats.org/officeDocument/2006/relationships/slide" Target="slide111.xml"/><Relationship Id="rId34" Type="http://schemas.openxmlformats.org/officeDocument/2006/relationships/slide" Target="slide230.xml"/><Relationship Id="rId42" Type="http://schemas.openxmlformats.org/officeDocument/2006/relationships/slide" Target="slide191.xml"/><Relationship Id="rId47" Type="http://schemas.openxmlformats.org/officeDocument/2006/relationships/slide" Target="slide36.xml"/><Relationship Id="rId7" Type="http://schemas.openxmlformats.org/officeDocument/2006/relationships/slide" Target="slide212.xml"/><Relationship Id="rId2" Type="http://schemas.openxmlformats.org/officeDocument/2006/relationships/slide" Target="slide244.xml"/><Relationship Id="rId16" Type="http://schemas.openxmlformats.org/officeDocument/2006/relationships/slide" Target="slide202.xml"/><Relationship Id="rId29" Type="http://schemas.openxmlformats.org/officeDocument/2006/relationships/slide" Target="slide68.xml"/><Relationship Id="rId1" Type="http://schemas.openxmlformats.org/officeDocument/2006/relationships/slideLayout" Target="../slideLayouts/slideLayout7.xml"/><Relationship Id="rId6" Type="http://schemas.openxmlformats.org/officeDocument/2006/relationships/slide" Target="slide255.xml"/><Relationship Id="rId11" Type="http://schemas.openxmlformats.org/officeDocument/2006/relationships/slide" Target="slide186.xml"/><Relationship Id="rId24" Type="http://schemas.openxmlformats.org/officeDocument/2006/relationships/slide" Target="slide108.xml"/><Relationship Id="rId32" Type="http://schemas.openxmlformats.org/officeDocument/2006/relationships/slide" Target="slide63.xml"/><Relationship Id="rId37" Type="http://schemas.openxmlformats.org/officeDocument/2006/relationships/slide" Target="slide137.xml"/><Relationship Id="rId40" Type="http://schemas.openxmlformats.org/officeDocument/2006/relationships/slide" Target="slide200.xml"/><Relationship Id="rId45" Type="http://schemas.openxmlformats.org/officeDocument/2006/relationships/slide" Target="slide194.xml"/><Relationship Id="rId5" Type="http://schemas.openxmlformats.org/officeDocument/2006/relationships/slide" Target="slide254.xml"/><Relationship Id="rId15" Type="http://schemas.openxmlformats.org/officeDocument/2006/relationships/slide" Target="slide85.xml"/><Relationship Id="rId23" Type="http://schemas.openxmlformats.org/officeDocument/2006/relationships/slide" Target="slide117.xml"/><Relationship Id="rId28" Type="http://schemas.openxmlformats.org/officeDocument/2006/relationships/slide" Target="slide259.xml"/><Relationship Id="rId36" Type="http://schemas.openxmlformats.org/officeDocument/2006/relationships/slide" Target="slide166.xml"/><Relationship Id="rId10" Type="http://schemas.openxmlformats.org/officeDocument/2006/relationships/slide" Target="slide282.xml"/><Relationship Id="rId19" Type="http://schemas.openxmlformats.org/officeDocument/2006/relationships/slide" Target="slide298.xml"/><Relationship Id="rId31" Type="http://schemas.openxmlformats.org/officeDocument/2006/relationships/slide" Target="slide91.xml"/><Relationship Id="rId44" Type="http://schemas.openxmlformats.org/officeDocument/2006/relationships/slide" Target="slide198.xml"/><Relationship Id="rId4" Type="http://schemas.openxmlformats.org/officeDocument/2006/relationships/slide" Target="slide118.xml"/><Relationship Id="rId9" Type="http://schemas.openxmlformats.org/officeDocument/2006/relationships/slide" Target="slide303.xml"/><Relationship Id="rId14" Type="http://schemas.openxmlformats.org/officeDocument/2006/relationships/slide" Target="slide18.xml"/><Relationship Id="rId22" Type="http://schemas.openxmlformats.org/officeDocument/2006/relationships/slide" Target="slide104.xml"/><Relationship Id="rId27" Type="http://schemas.openxmlformats.org/officeDocument/2006/relationships/slide" Target="slide264.xml"/><Relationship Id="rId30" Type="http://schemas.openxmlformats.org/officeDocument/2006/relationships/slide" Target="slide158.xml"/><Relationship Id="rId35" Type="http://schemas.openxmlformats.org/officeDocument/2006/relationships/slide" Target="slide27.xml"/><Relationship Id="rId43" Type="http://schemas.openxmlformats.org/officeDocument/2006/relationships/slide" Target="slide283.xml"/><Relationship Id="rId48" Type="http://schemas.openxmlformats.org/officeDocument/2006/relationships/slide" Target="slide54.xml"/><Relationship Id="rId8" Type="http://schemas.openxmlformats.org/officeDocument/2006/relationships/slide" Target="slide223.xml"/><Relationship Id="rId3" Type="http://schemas.openxmlformats.org/officeDocument/2006/relationships/slide" Target="slide70.xml"/><Relationship Id="rId12" Type="http://schemas.openxmlformats.org/officeDocument/2006/relationships/slide" Target="slide188.xml"/><Relationship Id="rId17" Type="http://schemas.openxmlformats.org/officeDocument/2006/relationships/slide" Target="slide305.xml"/><Relationship Id="rId25" Type="http://schemas.openxmlformats.org/officeDocument/2006/relationships/slide" Target="slide57.xml"/><Relationship Id="rId33" Type="http://schemas.openxmlformats.org/officeDocument/2006/relationships/slide" Target="slide246.xml"/><Relationship Id="rId38" Type="http://schemas.openxmlformats.org/officeDocument/2006/relationships/slide" Target="slide50.xml"/><Relationship Id="rId46" Type="http://schemas.openxmlformats.org/officeDocument/2006/relationships/slide" Target="slide307.xml"/><Relationship Id="rId20" Type="http://schemas.openxmlformats.org/officeDocument/2006/relationships/slide" Target="slide16.xml"/><Relationship Id="rId41" Type="http://schemas.openxmlformats.org/officeDocument/2006/relationships/slide" Target="slide9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0.xml.rels><?xml version="1.0" encoding="UTF-8" standalone="yes"?>
<Relationships xmlns="http://schemas.openxmlformats.org/package/2006/relationships"><Relationship Id="rId3" Type="http://schemas.openxmlformats.org/officeDocument/2006/relationships/image" Target="../media/image465.jpg"/><Relationship Id="rId2" Type="http://schemas.openxmlformats.org/officeDocument/2006/relationships/image" Target="../media/image464.jp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466.pn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3" Type="http://schemas.openxmlformats.org/officeDocument/2006/relationships/image" Target="../media/image468.jpg"/><Relationship Id="rId2" Type="http://schemas.openxmlformats.org/officeDocument/2006/relationships/image" Target="../media/image467.jp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2" Type="http://schemas.openxmlformats.org/officeDocument/2006/relationships/image" Target="../media/image469.pn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3" Type="http://schemas.openxmlformats.org/officeDocument/2006/relationships/image" Target="../media/image471.jpg"/><Relationship Id="rId2" Type="http://schemas.openxmlformats.org/officeDocument/2006/relationships/image" Target="../media/image470.jpg"/><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3" Type="http://schemas.openxmlformats.org/officeDocument/2006/relationships/image" Target="../media/image473.jpg"/><Relationship Id="rId2" Type="http://schemas.openxmlformats.org/officeDocument/2006/relationships/image" Target="../media/image472.png"/><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2" Type="http://schemas.openxmlformats.org/officeDocument/2006/relationships/image" Target="../media/image474.pn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2" Type="http://schemas.openxmlformats.org/officeDocument/2006/relationships/image" Target="../media/image475.png"/><Relationship Id="rId1" Type="http://schemas.openxmlformats.org/officeDocument/2006/relationships/slideLayout" Target="../slideLayouts/slideLayout5.xml"/></Relationships>
</file>

<file path=ppt/slides/_rels/slide308.xml.rels><?xml version="1.0" encoding="UTF-8" standalone="yes"?>
<Relationships xmlns="http://schemas.openxmlformats.org/package/2006/relationships"><Relationship Id="rId3" Type="http://schemas.openxmlformats.org/officeDocument/2006/relationships/image" Target="../media/image477.jpg"/><Relationship Id="rId2" Type="http://schemas.openxmlformats.org/officeDocument/2006/relationships/image" Target="../media/image476.jpg"/><Relationship Id="rId1" Type="http://schemas.openxmlformats.org/officeDocument/2006/relationships/slideLayout" Target="../slideLayouts/slideLayout5.xml"/></Relationships>
</file>

<file path=ppt/slides/_rels/slide309.xml.rels><?xml version="1.0" encoding="UTF-8" standalone="yes"?>
<Relationships xmlns="http://schemas.openxmlformats.org/package/2006/relationships"><Relationship Id="rId2" Type="http://schemas.openxmlformats.org/officeDocument/2006/relationships/image" Target="../media/image47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480.jpg"/><Relationship Id="rId2" Type="http://schemas.openxmlformats.org/officeDocument/2006/relationships/image" Target="../media/image479.png"/><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2" Type="http://schemas.openxmlformats.org/officeDocument/2006/relationships/image" Target="../media/image481.jpg"/><Relationship Id="rId1" Type="http://schemas.openxmlformats.org/officeDocument/2006/relationships/slideLayout" Target="../slideLayouts/slideLayout5.xml"/></Relationships>
</file>

<file path=ppt/slides/_rels/slide312.xml.rels><?xml version="1.0" encoding="UTF-8" standalone="yes"?>
<Relationships xmlns="http://schemas.openxmlformats.org/package/2006/relationships"><Relationship Id="rId3" Type="http://schemas.openxmlformats.org/officeDocument/2006/relationships/image" Target="../media/image483.jpg"/><Relationship Id="rId2" Type="http://schemas.openxmlformats.org/officeDocument/2006/relationships/image" Target="../media/image482.jpg"/><Relationship Id="rId1" Type="http://schemas.openxmlformats.org/officeDocument/2006/relationships/slideLayout" Target="../slideLayouts/slideLayout5.xml"/><Relationship Id="rId4" Type="http://schemas.openxmlformats.org/officeDocument/2006/relationships/image" Target="../media/image484.png"/></Relationships>
</file>

<file path=ppt/slides/_rels/slide313.xml.rels><?xml version="1.0" encoding="UTF-8" standalone="yes"?>
<Relationships xmlns="http://schemas.openxmlformats.org/package/2006/relationships"><Relationship Id="rId3" Type="http://schemas.openxmlformats.org/officeDocument/2006/relationships/image" Target="../media/image486.JPG"/><Relationship Id="rId2" Type="http://schemas.openxmlformats.org/officeDocument/2006/relationships/image" Target="../media/image485.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48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inaturalist.org/observations?place_id=any&amp;project_id=la-flore-haitienne-en-ligne&amp;verifiable=any&amp;view=species" TargetMode="External"/><Relationship Id="rId2" Type="http://schemas.openxmlformats.org/officeDocument/2006/relationships/hyperlink" Target="mailto:charleslilin2@gmail.com"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 Id="rId4" Type="http://schemas.openxmlformats.org/officeDocument/2006/relationships/image" Target="../media/image79.jp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8.xml"/><Relationship Id="rId5" Type="http://schemas.openxmlformats.org/officeDocument/2006/relationships/image" Target="../media/image91.jpeg"/><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5.xml"/><Relationship Id="rId4" Type="http://schemas.openxmlformats.org/officeDocument/2006/relationships/image" Target="../media/image94.jpg"/></Relationships>
</file>

<file path=ppt/slides/_rels/slide6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8.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 Id="rId5" Type="http://schemas.openxmlformats.org/officeDocument/2006/relationships/image" Target="../media/image114.jpeg"/><Relationship Id="rId4" Type="http://schemas.openxmlformats.org/officeDocument/2006/relationships/image" Target="../media/image113.jpeg"/></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 Id="rId5" Type="http://schemas.openxmlformats.org/officeDocument/2006/relationships/image" Target="../media/image121.jpeg"/><Relationship Id="rId4" Type="http://schemas.openxmlformats.org/officeDocument/2006/relationships/image" Target="../media/image120.jpeg"/></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8.xml"/><Relationship Id="rId5" Type="http://schemas.openxmlformats.org/officeDocument/2006/relationships/image" Target="../media/image142.jpeg"/><Relationship Id="rId4" Type="http://schemas.openxmlformats.org/officeDocument/2006/relationships/image" Target="../media/image141.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png"/><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5.xml"/><Relationship Id="rId4" Type="http://schemas.openxmlformats.org/officeDocument/2006/relationships/image" Target="../media/image1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CEFFC2D-17C8-090D-62FB-BFA06D5079FC}"/>
              </a:ext>
            </a:extLst>
          </p:cNvPr>
          <p:cNvSpPr txBox="1"/>
          <p:nvPr/>
        </p:nvSpPr>
        <p:spPr>
          <a:xfrm>
            <a:off x="1209992" y="996950"/>
            <a:ext cx="5114608" cy="1772921"/>
          </a:xfrm>
          <a:prstGeom prst="rect">
            <a:avLst/>
          </a:prstGeom>
        </p:spPr>
        <p:txBody>
          <a:bodyPr vert="horz" wrap="square" lIns="0" tIns="28575" rIns="0" bIns="0" rtlCol="0">
            <a:spAutoFit/>
          </a:bodyPr>
          <a:lstStyle/>
          <a:p>
            <a:pPr marL="12700" marR="5080" indent="450215" algn="ctr">
              <a:lnSpc>
                <a:spcPts val="1780"/>
              </a:lnSpc>
              <a:spcBef>
                <a:spcPts val="225"/>
              </a:spcBef>
            </a:pPr>
            <a:r>
              <a:rPr sz="1550" b="1" dirty="0">
                <a:latin typeface="Times New Roman"/>
                <a:cs typeface="Times New Roman"/>
              </a:rPr>
              <a:t>LE</a:t>
            </a:r>
            <a:r>
              <a:rPr sz="1550" b="1" spc="-30" dirty="0">
                <a:latin typeface="Times New Roman"/>
                <a:cs typeface="Times New Roman"/>
              </a:rPr>
              <a:t> </a:t>
            </a:r>
            <a:r>
              <a:rPr sz="1550" b="1" dirty="0">
                <a:latin typeface="Times New Roman"/>
                <a:cs typeface="Times New Roman"/>
              </a:rPr>
              <a:t>MATERIEL</a:t>
            </a:r>
            <a:r>
              <a:rPr sz="1550" b="1" spc="-25" dirty="0">
                <a:latin typeface="Times New Roman"/>
                <a:cs typeface="Times New Roman"/>
              </a:rPr>
              <a:t> </a:t>
            </a:r>
            <a:r>
              <a:rPr sz="1550" b="1" dirty="0">
                <a:latin typeface="Times New Roman"/>
                <a:cs typeface="Times New Roman"/>
              </a:rPr>
              <a:t>VEGETAL</a:t>
            </a:r>
            <a:r>
              <a:rPr sz="1550" b="1" spc="-30" dirty="0">
                <a:latin typeface="Times New Roman"/>
                <a:cs typeface="Times New Roman"/>
              </a:rPr>
              <a:t> </a:t>
            </a:r>
            <a:r>
              <a:rPr lang="fr-FR" sz="1550" b="1" spc="-10" dirty="0">
                <a:latin typeface="Times New Roman"/>
                <a:cs typeface="Times New Roman"/>
              </a:rPr>
              <a:t>POUR</a:t>
            </a:r>
            <a:r>
              <a:rPr sz="1550" b="1" spc="-25" dirty="0">
                <a:latin typeface="Times New Roman"/>
                <a:cs typeface="Times New Roman"/>
              </a:rPr>
              <a:t> </a:t>
            </a:r>
            <a:r>
              <a:rPr sz="1550" b="1" spc="-10" dirty="0">
                <a:latin typeface="Times New Roman"/>
                <a:cs typeface="Times New Roman"/>
              </a:rPr>
              <a:t>AMENAGEMENT</a:t>
            </a:r>
            <a:r>
              <a:rPr sz="1550" b="1" spc="-50" dirty="0">
                <a:latin typeface="Times New Roman"/>
                <a:cs typeface="Times New Roman"/>
              </a:rPr>
              <a:t> </a:t>
            </a:r>
            <a:r>
              <a:rPr sz="1550" b="1" dirty="0">
                <a:latin typeface="Times New Roman"/>
                <a:cs typeface="Times New Roman"/>
              </a:rPr>
              <a:t>DES</a:t>
            </a:r>
            <a:r>
              <a:rPr sz="1550" b="1" spc="-45" dirty="0">
                <a:latin typeface="Times New Roman"/>
                <a:cs typeface="Times New Roman"/>
              </a:rPr>
              <a:t> </a:t>
            </a:r>
            <a:r>
              <a:rPr sz="1550" b="1" spc="-10" dirty="0">
                <a:latin typeface="Times New Roman"/>
                <a:cs typeface="Times New Roman"/>
              </a:rPr>
              <a:t>MORNES</a:t>
            </a:r>
            <a:r>
              <a:rPr sz="1550" b="1" spc="-45" dirty="0">
                <a:latin typeface="Times New Roman"/>
                <a:cs typeface="Times New Roman"/>
              </a:rPr>
              <a:t> </a:t>
            </a:r>
            <a:r>
              <a:rPr sz="1550" b="1" dirty="0">
                <a:latin typeface="Times New Roman"/>
                <a:cs typeface="Times New Roman"/>
              </a:rPr>
              <a:t>EN</a:t>
            </a:r>
            <a:r>
              <a:rPr sz="1550" b="1" spc="-45" dirty="0">
                <a:latin typeface="Times New Roman"/>
                <a:cs typeface="Times New Roman"/>
              </a:rPr>
              <a:t> </a:t>
            </a:r>
            <a:r>
              <a:rPr sz="1550" b="1" spc="-10" dirty="0">
                <a:latin typeface="Times New Roman"/>
                <a:cs typeface="Times New Roman"/>
              </a:rPr>
              <a:t>HAÏTI</a:t>
            </a:r>
            <a:endParaRPr lang="fr-FR" sz="1550" b="1" spc="-10" dirty="0">
              <a:latin typeface="Times New Roman"/>
              <a:cs typeface="Times New Roman"/>
            </a:endParaRPr>
          </a:p>
          <a:p>
            <a:pPr marL="12700" marR="5080" indent="450215" algn="ctr">
              <a:lnSpc>
                <a:spcPts val="1780"/>
              </a:lnSpc>
              <a:spcBef>
                <a:spcPts val="225"/>
              </a:spcBef>
            </a:pPr>
            <a:endParaRPr lang="fr-FR" sz="1550" b="1" spc="-10" dirty="0">
              <a:latin typeface="Times New Roman"/>
              <a:cs typeface="Times New Roman"/>
            </a:endParaRPr>
          </a:p>
          <a:p>
            <a:pPr marL="12700" marR="5080" indent="450215" algn="ctr">
              <a:lnSpc>
                <a:spcPts val="1780"/>
              </a:lnSpc>
              <a:spcBef>
                <a:spcPts val="225"/>
              </a:spcBef>
            </a:pPr>
            <a:r>
              <a:rPr lang="fr-FR" sz="1550" b="1" dirty="0">
                <a:latin typeface="Times New Roman"/>
                <a:cs typeface="Times New Roman"/>
              </a:rPr>
              <a:t>(Version du 25 avril 2026)</a:t>
            </a:r>
          </a:p>
          <a:p>
            <a:pPr marL="12700" marR="5080" indent="450215" algn="ctr">
              <a:lnSpc>
                <a:spcPts val="1780"/>
              </a:lnSpc>
              <a:spcBef>
                <a:spcPts val="225"/>
              </a:spcBef>
            </a:pPr>
            <a:endParaRPr lang="fr-FR" sz="1550" b="1" dirty="0">
              <a:latin typeface="Times New Roman"/>
              <a:cs typeface="Times New Roman"/>
            </a:endParaRPr>
          </a:p>
          <a:p>
            <a:pPr marL="12700" marR="5080" indent="450215" algn="l">
              <a:lnSpc>
                <a:spcPts val="1780"/>
              </a:lnSpc>
              <a:spcBef>
                <a:spcPts val="225"/>
              </a:spcBef>
            </a:pPr>
            <a:r>
              <a:rPr lang="fr-FR" sz="1550" b="1" dirty="0">
                <a:latin typeface="Times New Roman"/>
                <a:cs typeface="Times New Roman"/>
              </a:rPr>
              <a:t>Charles Lilin</a:t>
            </a:r>
          </a:p>
          <a:p>
            <a:pPr marL="12700" marR="5080" indent="450215" algn="l">
              <a:lnSpc>
                <a:spcPts val="1780"/>
              </a:lnSpc>
              <a:spcBef>
                <a:spcPts val="225"/>
              </a:spcBef>
            </a:pPr>
            <a:r>
              <a:rPr lang="fr-FR" sz="1550" b="1" dirty="0">
                <a:latin typeface="Times New Roman"/>
                <a:cs typeface="Times New Roman"/>
              </a:rPr>
              <a:t>Mail : charleslilin2@gmail.com</a:t>
            </a:r>
            <a:endParaRPr sz="1550" b="1" dirty="0">
              <a:latin typeface="Times New Roman"/>
              <a:cs typeface="Times New Roman"/>
            </a:endParaRPr>
          </a:p>
        </p:txBody>
      </p:sp>
    </p:spTree>
    <p:extLst>
      <p:ext uri="{BB962C8B-B14F-4D97-AF65-F5344CB8AC3E}">
        <p14:creationId xmlns:p14="http://schemas.microsoft.com/office/powerpoint/2010/main" val="3450096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228600" y="765942"/>
            <a:ext cx="5328285" cy="3600450"/>
            <a:chOff x="1080008" y="5865495"/>
            <a:chExt cx="5328285" cy="3600450"/>
          </a:xfrm>
        </p:grpSpPr>
        <p:pic>
          <p:nvPicPr>
            <p:cNvPr id="6" name="object 6"/>
            <p:cNvPicPr/>
            <p:nvPr/>
          </p:nvPicPr>
          <p:blipFill>
            <a:blip r:embed="rId2" cstate="print"/>
            <a:stretch>
              <a:fillRect/>
            </a:stretch>
          </p:blipFill>
          <p:spPr>
            <a:xfrm>
              <a:off x="1092708" y="5878195"/>
              <a:ext cx="5302631" cy="3574541"/>
            </a:xfrm>
            <a:prstGeom prst="rect">
              <a:avLst/>
            </a:prstGeom>
          </p:spPr>
        </p:pic>
        <p:sp>
          <p:nvSpPr>
            <p:cNvPr id="7" name="object 7"/>
            <p:cNvSpPr/>
            <p:nvPr/>
          </p:nvSpPr>
          <p:spPr>
            <a:xfrm>
              <a:off x="1086358" y="5871845"/>
              <a:ext cx="5315585" cy="3587750"/>
            </a:xfrm>
            <a:custGeom>
              <a:avLst/>
              <a:gdLst/>
              <a:ahLst/>
              <a:cxnLst/>
              <a:rect l="l" t="t" r="r" b="b"/>
              <a:pathLst>
                <a:path w="5315585" h="3587750">
                  <a:moveTo>
                    <a:pt x="0" y="0"/>
                  </a:moveTo>
                  <a:lnTo>
                    <a:pt x="5315331" y="0"/>
                  </a:lnTo>
                  <a:lnTo>
                    <a:pt x="531533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2250" y="4883150"/>
            <a:ext cx="231775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Spondias</a:t>
            </a:r>
            <a:r>
              <a:rPr sz="1200" b="1" spc="25" dirty="0">
                <a:latin typeface="Arial"/>
                <a:cs typeface="Arial"/>
              </a:rPr>
              <a:t> </a:t>
            </a:r>
            <a:r>
              <a:rPr sz="1200" b="1" dirty="0">
                <a:latin typeface="Arial"/>
                <a:cs typeface="Arial"/>
              </a:rPr>
              <a:t>purpurea</a:t>
            </a:r>
            <a:r>
              <a:rPr sz="1200" b="1" spc="2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cirouelle</a:t>
            </a:r>
            <a:endParaRPr sz="1200" dirty="0">
              <a:latin typeface="Arial"/>
              <a:cs typeface="Arial"/>
            </a:endParaRPr>
          </a:p>
        </p:txBody>
      </p:sp>
    </p:spTree>
    <p:extLst>
      <p:ext uri="{BB962C8B-B14F-4D97-AF65-F5344CB8AC3E}">
        <p14:creationId xmlns:p14="http://schemas.microsoft.com/office/powerpoint/2010/main" val="3177709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1505" y="2801699"/>
            <a:ext cx="2972200" cy="3587750"/>
          </a:xfrm>
          <a:prstGeom prst="rect">
            <a:avLst/>
          </a:prstGeom>
        </p:spPr>
      </p:pic>
      <p:grpSp>
        <p:nvGrpSpPr>
          <p:cNvPr id="4" name="object 4"/>
          <p:cNvGrpSpPr/>
          <p:nvPr/>
        </p:nvGrpSpPr>
        <p:grpSpPr>
          <a:xfrm>
            <a:off x="1472946" y="6500481"/>
            <a:ext cx="5348605" cy="3600450"/>
            <a:chOff x="1472946" y="6085204"/>
            <a:chExt cx="5348605" cy="3600450"/>
          </a:xfrm>
        </p:grpSpPr>
        <p:pic>
          <p:nvPicPr>
            <p:cNvPr id="5" name="object 5"/>
            <p:cNvPicPr/>
            <p:nvPr/>
          </p:nvPicPr>
          <p:blipFill>
            <a:blip r:embed="rId3" cstate="print"/>
            <a:stretch>
              <a:fillRect/>
            </a:stretch>
          </p:blipFill>
          <p:spPr>
            <a:xfrm>
              <a:off x="1485646" y="6097904"/>
              <a:ext cx="5323078" cy="3574541"/>
            </a:xfrm>
            <a:prstGeom prst="rect">
              <a:avLst/>
            </a:prstGeom>
          </p:spPr>
        </p:pic>
        <p:sp>
          <p:nvSpPr>
            <p:cNvPr id="6" name="object 6"/>
            <p:cNvSpPr/>
            <p:nvPr/>
          </p:nvSpPr>
          <p:spPr>
            <a:xfrm>
              <a:off x="1479296" y="6091554"/>
              <a:ext cx="5335905" cy="3587750"/>
            </a:xfrm>
            <a:custGeom>
              <a:avLst/>
              <a:gdLst/>
              <a:ahLst/>
              <a:cxnLst/>
              <a:rect l="l" t="t" r="r" b="b"/>
              <a:pathLst>
                <a:path w="5335905" h="3587750">
                  <a:moveTo>
                    <a:pt x="0" y="0"/>
                  </a:moveTo>
                  <a:lnTo>
                    <a:pt x="5335778" y="0"/>
                  </a:lnTo>
                  <a:lnTo>
                    <a:pt x="533577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1421383" y="10139794"/>
            <a:ext cx="5665217" cy="382156"/>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Mastichodendron</a:t>
            </a:r>
            <a:r>
              <a:rPr sz="1200" b="1" spc="25" dirty="0">
                <a:latin typeface="Arial"/>
                <a:cs typeface="Arial"/>
              </a:rPr>
              <a:t> </a:t>
            </a:r>
            <a:r>
              <a:rPr sz="1200" b="1" dirty="0">
                <a:latin typeface="Arial"/>
                <a:cs typeface="Arial"/>
              </a:rPr>
              <a:t>foetidissimum</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Sideroxylum</a:t>
            </a:r>
            <a:r>
              <a:rPr sz="1200" b="1" spc="25" dirty="0">
                <a:latin typeface="Arial"/>
                <a:cs typeface="Arial"/>
              </a:rPr>
              <a:t> </a:t>
            </a:r>
            <a:r>
              <a:rPr sz="1200" b="1" dirty="0">
                <a:latin typeface="Arial"/>
                <a:cs typeface="Arial"/>
              </a:rPr>
              <a:t>foetidissimum</a:t>
            </a:r>
            <a:r>
              <a:rPr sz="1200" b="1" spc="25" dirty="0">
                <a:latin typeface="Arial"/>
                <a:cs typeface="Arial"/>
              </a:rPr>
              <a:t> </a:t>
            </a:r>
            <a:r>
              <a:rPr sz="1200" spc="-10" dirty="0">
                <a:latin typeface="Arial"/>
                <a:cs typeface="Arial"/>
              </a:rPr>
              <a:t>L’acomat</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spc="-10" dirty="0">
                <a:latin typeface="Arial"/>
                <a:cs typeface="Arial"/>
              </a:rPr>
              <a:t>fleuri</a:t>
            </a:r>
            <a:endParaRPr sz="1200" dirty="0">
              <a:latin typeface="Arial"/>
              <a:cs typeface="Arial"/>
            </a:endParaRPr>
          </a:p>
        </p:txBody>
      </p:sp>
      <p:sp>
        <p:nvSpPr>
          <p:cNvPr id="8" name="ZoneTexte 7">
            <a:extLst>
              <a:ext uri="{FF2B5EF4-FFF2-40B4-BE49-F238E27FC236}">
                <a16:creationId xmlns:a16="http://schemas.microsoft.com/office/drawing/2014/main" id="{F80358E6-9002-64BC-E88A-9BAF9F097208}"/>
              </a:ext>
            </a:extLst>
          </p:cNvPr>
          <p:cNvSpPr txBox="1"/>
          <p:nvPr/>
        </p:nvSpPr>
        <p:spPr>
          <a:xfrm>
            <a:off x="450723" y="267963"/>
            <a:ext cx="6358001" cy="2047227"/>
          </a:xfrm>
          <a:prstGeom prst="rect">
            <a:avLst/>
          </a:prstGeom>
          <a:noFill/>
        </p:spPr>
        <p:txBody>
          <a:bodyPr wrap="square" rtlCol="0">
            <a:spAutoFit/>
          </a:bodyPr>
          <a:lstStyle/>
          <a:p>
            <a:pPr marL="107950" marR="635" algn="just">
              <a:lnSpc>
                <a:spcPct val="103000"/>
              </a:lnSpc>
              <a:spcAft>
                <a:spcPts val="0"/>
              </a:spcAft>
              <a:tabLst>
                <a:tab pos="565785" algn="l"/>
              </a:tabLst>
            </a:pPr>
            <a:r>
              <a:rPr lang="fr-FR" sz="1200" b="1" dirty="0">
                <a:effectLst/>
                <a:latin typeface="Arial" panose="020B0604020202020204" pitchFamily="34" charset="0"/>
                <a:ea typeface="Arial" panose="020B0604020202020204" pitchFamily="34" charset="0"/>
              </a:rPr>
              <a:t>L'acomat</a:t>
            </a:r>
            <a:r>
              <a:rPr lang="fr-FR" sz="1200" b="1" spc="-1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a:t>
            </a:r>
            <a:r>
              <a:rPr lang="fr-FR" sz="1200" b="1" dirty="0" err="1">
                <a:effectLst/>
                <a:latin typeface="Arial" panose="020B0604020202020204" pitchFamily="34" charset="0"/>
                <a:ea typeface="Arial" panose="020B0604020202020204" pitchFamily="34" charset="0"/>
              </a:rPr>
              <a:t>Mastichodendron</a:t>
            </a:r>
            <a:r>
              <a:rPr lang="fr-FR" sz="1200" b="1" spc="-10"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foetidissimum</a:t>
            </a:r>
            <a:r>
              <a:rPr lang="fr-FR" sz="1200" b="1" dirty="0">
                <a:effectLst/>
                <a:latin typeface="Arial" panose="020B0604020202020204" pitchFamily="34" charset="0"/>
                <a:ea typeface="Arial" panose="020B0604020202020204" pitchFamily="34" charset="0"/>
              </a:rPr>
              <a:t> (Jacq.) </a:t>
            </a:r>
            <a:r>
              <a:rPr lang="fr-FR" sz="1200" b="1" dirty="0" err="1">
                <a:effectLst/>
                <a:latin typeface="Arial" panose="020B0604020202020204" pitchFamily="34" charset="0"/>
                <a:ea typeface="Arial" panose="020B0604020202020204" pitchFamily="34" charset="0"/>
              </a:rPr>
              <a:t>Cronq</a:t>
            </a:r>
            <a:r>
              <a:rPr lang="fr-FR" sz="1200" b="1" dirty="0">
                <a:effectLst/>
                <a:latin typeface="Arial" panose="020B0604020202020204" pitchFamily="34" charset="0"/>
                <a:ea typeface="Arial" panose="020B0604020202020204" pitchFamily="34" charset="0"/>
              </a:rPr>
              <a:t>. ou </a:t>
            </a:r>
            <a:r>
              <a:rPr lang="fr-FR" sz="1200" b="1" dirty="0" err="1">
                <a:effectLst/>
                <a:latin typeface="Arial" panose="020B0604020202020204" pitchFamily="34" charset="0"/>
                <a:ea typeface="Arial" panose="020B0604020202020204" pitchFamily="34" charset="0"/>
              </a:rPr>
              <a:t>Sideroxylon</a:t>
            </a:r>
            <a:r>
              <a:rPr lang="fr-FR" sz="1200" b="1"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foetidissimum</a:t>
            </a:r>
            <a:r>
              <a:rPr lang="fr-FR" sz="1200" b="1" dirty="0">
                <a:effectLst/>
                <a:latin typeface="Arial" panose="020B0604020202020204" pitchFamily="34" charset="0"/>
                <a:ea typeface="Arial" panose="020B0604020202020204" pitchFamily="34" charset="0"/>
              </a:rPr>
              <a:t> </a:t>
            </a:r>
            <a:r>
              <a:rPr lang="fr-FR" sz="1200" b="1" spc="-10" dirty="0">
                <a:effectLst/>
                <a:latin typeface="Arial" panose="020B0604020202020204" pitchFamily="34" charset="0"/>
                <a:ea typeface="Arial" panose="020B0604020202020204" pitchFamily="34" charset="0"/>
              </a:rPr>
              <a:t>Jacq.)</a:t>
            </a:r>
            <a:endParaRPr lang="fr-FR" sz="1200" b="1" dirty="0">
              <a:effectLst/>
              <a:latin typeface="Arial" panose="020B0604020202020204" pitchFamily="34" charset="0"/>
              <a:ea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arbre indigène des zones humides d'altitude et atteignant 15 m de hauteur. Il se reconnaît à ses feuilles entières, ovales, d'une dizaine de cm de long, 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nombreuses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 sorte de manchon autour du rameau. Les fruits longs d'environ 2 cm sont jaunes, charnus et acidulés. Le bois de cet arbre est dur, lourd (d=0.9), solide et durable.</a:t>
            </a:r>
            <a:r>
              <a:rPr lang="fr-FR" sz="1200" spc="17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Sideroxylum</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vient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d'ailleurs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mots</a:t>
            </a:r>
            <a:r>
              <a:rPr lang="fr-FR" sz="1200" spc="17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grecs</a:t>
            </a:r>
            <a:endParaRPr lang="fr-FR" sz="1200" dirty="0">
              <a:effectLst/>
              <a:latin typeface="Arial" panose="020B0604020202020204" pitchFamily="34" charset="0"/>
              <a:ea typeface="Arial" panose="020B0604020202020204" pitchFamily="34" charset="0"/>
            </a:endParaRPr>
          </a:p>
          <a:p>
            <a:pPr marL="107950">
              <a:lnSpc>
                <a:spcPct val="103000"/>
              </a:lnSpc>
              <a:spcBef>
                <a:spcPts val="470"/>
              </a:spcBef>
              <a:spcAft>
                <a:spcPts val="0"/>
              </a:spcAft>
            </a:pPr>
            <a:r>
              <a:rPr lang="fr-FR" sz="1200" dirty="0">
                <a:effectLst/>
                <a:latin typeface="Arial" panose="020B0604020202020204" pitchFamily="34" charset="0"/>
                <a:ea typeface="Arial" panose="020B0604020202020204" pitchFamily="34" charset="0"/>
              </a:rPr>
              <a:t>désignant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d'œuvre apprécié pour la construction.</a:t>
            </a:r>
          </a:p>
          <a:p>
            <a:endParaRPr lang="fr-FR" sz="1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3564F01-5CCB-C78D-8FE2-D6B0B84FED84}"/>
              </a:ext>
            </a:extLst>
          </p:cNvPr>
          <p:cNvSpPr txBox="1"/>
          <p:nvPr/>
        </p:nvSpPr>
        <p:spPr>
          <a:xfrm>
            <a:off x="304799" y="4605152"/>
            <a:ext cx="6705600" cy="5920082"/>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 </a:t>
            </a:r>
            <a:r>
              <a:rPr lang="fr-FR" sz="1200" b="1" dirty="0" err="1">
                <a:effectLst/>
                <a:latin typeface="Arial" panose="020B0604020202020204" pitchFamily="34" charset="0"/>
                <a:ea typeface="Arial" panose="020B0604020202020204" pitchFamily="34" charset="0"/>
                <a:cs typeface="Arial" panose="020B0604020202020204" pitchFamily="34" charset="0"/>
              </a:rPr>
              <a:t>chadéquier</a:t>
            </a:r>
            <a:r>
              <a:rPr lang="fr-FR" sz="1200" b="1" dirty="0">
                <a:effectLst/>
                <a:latin typeface="Arial" panose="020B0604020202020204" pitchFamily="34" charset="0"/>
                <a:ea typeface="Arial" panose="020B0604020202020204" pitchFamily="34" charset="0"/>
                <a:cs typeface="Arial" panose="020B0604020202020204" pitchFamily="34" charset="0"/>
              </a:rPr>
              <a:t> ou pamplemoussier vrai (Citrus grandis (L.) </a:t>
            </a:r>
            <a:r>
              <a:rPr lang="en-US" sz="1200" b="1" dirty="0" err="1">
                <a:effectLst/>
                <a:latin typeface="Arial" panose="020B0604020202020204" pitchFamily="34" charset="0"/>
                <a:ea typeface="Arial" panose="020B0604020202020204" pitchFamily="34" charset="0"/>
                <a:cs typeface="Arial" panose="020B0604020202020204" pitchFamily="34" charset="0"/>
              </a:rPr>
              <a:t>Osbeck</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b="1" dirty="0" err="1">
                <a:effectLst/>
                <a:latin typeface="Arial" panose="020B0604020202020204" pitchFamily="34" charset="0"/>
                <a:ea typeface="Arial" panose="020B0604020202020204" pitchFamily="34" charset="0"/>
                <a:cs typeface="Arial" panose="020B0604020202020204" pitchFamily="34" charset="0"/>
              </a:rPr>
              <a:t>ou</a:t>
            </a:r>
            <a:r>
              <a:rPr lang="en-US" sz="1200" b="1" dirty="0">
                <a:effectLst/>
                <a:latin typeface="Arial" panose="020B0604020202020204" pitchFamily="34" charset="0"/>
                <a:ea typeface="Arial" panose="020B0604020202020204" pitchFamily="34" charset="0"/>
                <a:cs typeface="Arial" panose="020B0604020202020204" pitchFamily="34" charset="0"/>
              </a:rPr>
              <a:t> Citrus maxima (</a:t>
            </a:r>
            <a:r>
              <a:rPr lang="en-US" sz="1200" b="1" dirty="0" err="1">
                <a:effectLst/>
                <a:latin typeface="Arial" panose="020B0604020202020204" pitchFamily="34" charset="0"/>
                <a:ea typeface="Arial" panose="020B0604020202020204" pitchFamily="34" charset="0"/>
                <a:cs typeface="Arial" panose="020B0604020202020204" pitchFamily="34" charset="0"/>
              </a:rPr>
              <a:t>Burm</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en-US" sz="1200" b="1" dirty="0" err="1">
                <a:effectLst/>
                <a:latin typeface="Arial" panose="020B0604020202020204" pitchFamily="34" charset="0"/>
                <a:ea typeface="Arial" panose="020B0604020202020204" pitchFamily="34" charset="0"/>
                <a:cs typeface="Arial" panose="020B0604020202020204" pitchFamily="34" charset="0"/>
              </a:rPr>
              <a:t>Merr</a:t>
            </a:r>
            <a:r>
              <a:rPr lang="en-US" sz="1200" b="1" dirty="0">
                <a:effectLst/>
                <a:latin typeface="Arial" panose="020B0604020202020204" pitchFamily="34" charset="0"/>
                <a:ea typeface="Arial" panose="020B0604020202020204" pitchFamily="34"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Rutaceae</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pPr>
              <a:spcBef>
                <a:spcPts val="5"/>
              </a:spcBef>
            </a:pPr>
            <a:r>
              <a:rPr lang="en-US"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Origine et Introduction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chadéquier, également appelé </a:t>
            </a:r>
            <a:r>
              <a:rPr lang="fr-FR" sz="1200" i="1" dirty="0">
                <a:effectLst/>
                <a:latin typeface="Arial" panose="020B0604020202020204" pitchFamily="34" charset="0"/>
                <a:ea typeface="Times New Roman" panose="02020603050405020304" pitchFamily="18" charset="0"/>
                <a:cs typeface="Arial" panose="020B0604020202020204" pitchFamily="34" charset="0"/>
              </a:rPr>
              <a:t>Citrus maxima</a:t>
            </a:r>
            <a:r>
              <a:rPr lang="fr-FR" sz="1200" dirty="0">
                <a:effectLst/>
                <a:latin typeface="Arial" panose="020B0604020202020204" pitchFamily="34" charset="0"/>
                <a:ea typeface="Times New Roman" panose="02020603050405020304" pitchFamily="18" charset="0"/>
                <a:cs typeface="Arial" panose="020B0604020202020204" pitchFamily="34" charset="0"/>
              </a:rPr>
              <a:t> ou </a:t>
            </a:r>
            <a:r>
              <a:rPr lang="fr-FR" sz="1200" i="1" dirty="0">
                <a:effectLst/>
                <a:latin typeface="Arial" panose="020B0604020202020204" pitchFamily="34" charset="0"/>
                <a:ea typeface="Times New Roman" panose="02020603050405020304" pitchFamily="18" charset="0"/>
                <a:cs typeface="Arial" panose="020B0604020202020204" pitchFamily="34" charset="0"/>
              </a:rPr>
              <a:t>Citrus grandis</a:t>
            </a:r>
            <a:r>
              <a:rPr lang="fr-FR" sz="1200" dirty="0">
                <a:effectLst/>
                <a:latin typeface="Arial" panose="020B0604020202020204" pitchFamily="34" charset="0"/>
                <a:ea typeface="Times New Roman" panose="02020603050405020304" pitchFamily="18" charset="0"/>
                <a:cs typeface="Arial" panose="020B0604020202020204" pitchFamily="34" charset="0"/>
              </a:rPr>
              <a:t>, est un agrume, originaire de Malaisie. Il a été introduit dans les Antilles, notamment à la Barbade, par le capitaine </a:t>
            </a:r>
            <a:r>
              <a:rPr lang="fr-FR" sz="1200" dirty="0" err="1">
                <a:effectLst/>
                <a:latin typeface="Arial" panose="020B0604020202020204" pitchFamily="34" charset="0"/>
                <a:ea typeface="Times New Roman" panose="02020603050405020304" pitchFamily="18" charset="0"/>
                <a:cs typeface="Arial" panose="020B0604020202020204" pitchFamily="34" charset="0"/>
              </a:rPr>
              <a:t>Shaddock</a:t>
            </a:r>
            <a:r>
              <a:rPr lang="fr-FR" sz="1200" dirty="0">
                <a:effectLst/>
                <a:latin typeface="Arial" panose="020B0604020202020204" pitchFamily="34" charset="0"/>
                <a:ea typeface="Times New Roman" panose="02020603050405020304" pitchFamily="18" charset="0"/>
                <a:cs typeface="Arial" panose="020B0604020202020204" pitchFamily="34" charset="0"/>
              </a:rPr>
              <a:t>, d'où provient son nom commun de "chadèque"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chaddock</a:t>
            </a:r>
            <a:r>
              <a:rPr lang="fr-FR" sz="1200" dirty="0">
                <a:effectLst/>
                <a:latin typeface="Arial" panose="020B0604020202020204" pitchFamily="34" charset="0"/>
                <a:ea typeface="Times New Roman" panose="02020603050405020304" pitchFamily="18" charset="0"/>
                <a:cs typeface="Arial" panose="020B0604020202020204" pitchFamily="34" charset="0"/>
              </a:rPr>
              <a:t>". Cultivé depuis lors dans les Caraïbes, il a acquis une place importante, notamment en Haïti, où il est également appelé « pamplemoussier vrai ».</a:t>
            </a:r>
          </a:p>
          <a:p>
            <a:pPr algn="just"/>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Il</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reconnaît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grands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fruits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jaunes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atteignant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10 à 20 cm de diamètre. Les fleurs sont de grandes dimensions: elles mesurent plus de 3 cm de diamètre. Le fruit est commercialisé pour la fabrication de jus et sa peau est utilisée en confiture. Les feuilles sont utilisées en tisane.</a:t>
            </a: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b="1" dirty="0">
              <a:latin typeface="Arial" panose="020B0604020202020204" pitchFamily="34" charset="0"/>
              <a:ea typeface="Arial" panose="020B0604020202020204" pitchFamily="34" charset="0"/>
              <a:cs typeface="Arial" panose="020B0604020202020204" pitchFamily="34" charset="0"/>
            </a:endParaRPr>
          </a:p>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chadéquier est un arbre ou un arbuste à racines pivotantes, au bois très dur, et possédant un tronc et des branches souvent épineux. Ses feuilles sont unifoliées, leur pétiole peut être ailé, et elles sont réputées pour leur odeur caractéristique. Les fleurs du chadéquier, de grande taille (plus de 3 cm de diamètre), sont solitaires ou en fascicules axillaires, parfumées et parfois polygames.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Fruit</a:t>
            </a:r>
            <a:r>
              <a:rPr lang="fr-FR" sz="1200" dirty="0">
                <a:effectLst/>
                <a:latin typeface="Arial" panose="020B0604020202020204" pitchFamily="34" charset="0"/>
                <a:ea typeface="Times New Roman" panose="02020603050405020304" pitchFamily="18" charset="0"/>
                <a:cs typeface="Arial" panose="020B0604020202020204" pitchFamily="34" charset="0"/>
              </a:rPr>
              <a:t> : le chadèque est une baie à exocarpe épais et coriace, riche en glandes oléifères. Le mésocarpe est spongieux et fibreux, tandis que l’endocarpe fin et membraneux contient la pulpe, composée de poils succulents. Le fruit, de forme sphérique, peut atteindre entre 10 et 20 cm de diamètre. Les variétés les plus connues en Haïti se distinguent par une chair qui peut être mince ou épaisse. Le chadèque se reconnaît également à sa peau rugueuse, de couleur verte ou jaune et à sa chair variant du jaune pâle au rose.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Graines</a:t>
            </a:r>
            <a:r>
              <a:rPr lang="fr-FR" sz="1200" dirty="0">
                <a:effectLst/>
                <a:latin typeface="Arial" panose="020B0604020202020204" pitchFamily="34" charset="0"/>
                <a:ea typeface="Times New Roman" panose="02020603050405020304" pitchFamily="18" charset="0"/>
                <a:cs typeface="Arial" panose="020B0604020202020204" pitchFamily="34" charset="0"/>
              </a:rPr>
              <a:t> : les graines du chadéquier sont en nombre variable et elles présentent des teintes blanchâtres ou verdâtres.</a:t>
            </a:r>
          </a:p>
          <a:p>
            <a:pPr algn="just">
              <a:spcBef>
                <a:spcPts val="200"/>
              </a:spcBef>
            </a:pPr>
            <a:endPar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object 19">
            <a:extLst>
              <a:ext uri="{FF2B5EF4-FFF2-40B4-BE49-F238E27FC236}">
                <a16:creationId xmlns:a16="http://schemas.microsoft.com/office/drawing/2014/main" id="{D00178D6-F265-C89A-3050-32A094119392}"/>
              </a:ext>
            </a:extLst>
          </p:cNvPr>
          <p:cNvSpPr txBox="1"/>
          <p:nvPr/>
        </p:nvSpPr>
        <p:spPr>
          <a:xfrm>
            <a:off x="510795" y="351773"/>
            <a:ext cx="6383655" cy="405239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a:t>
            </a:r>
            <a:r>
              <a:rPr sz="1400" b="1" spc="15" dirty="0">
                <a:latin typeface="Arial"/>
                <a:cs typeface="Arial"/>
              </a:rPr>
              <a:t> </a:t>
            </a:r>
            <a:r>
              <a:rPr sz="1400" b="1" dirty="0">
                <a:latin typeface="Arial"/>
                <a:cs typeface="Arial"/>
              </a:rPr>
              <a:t>GENRE</a:t>
            </a:r>
            <a:r>
              <a:rPr sz="1400" b="1" spc="15" dirty="0">
                <a:latin typeface="Arial"/>
                <a:cs typeface="Arial"/>
              </a:rPr>
              <a:t> </a:t>
            </a:r>
            <a:r>
              <a:rPr sz="1400" b="1" dirty="0">
                <a:latin typeface="Arial"/>
                <a:cs typeface="Arial"/>
              </a:rPr>
              <a:t>CITRUS</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LES</a:t>
            </a:r>
            <a:r>
              <a:rPr sz="1400" b="1" spc="15" dirty="0">
                <a:latin typeface="Arial"/>
                <a:cs typeface="Arial"/>
              </a:rPr>
              <a:t> </a:t>
            </a:r>
            <a:r>
              <a:rPr sz="1400" b="1" dirty="0">
                <a:latin typeface="Arial"/>
                <a:cs typeface="Arial"/>
              </a:rPr>
              <a:t>AUTRES</a:t>
            </a:r>
            <a:r>
              <a:rPr sz="1400" b="1" spc="15" dirty="0">
                <a:latin typeface="Arial"/>
                <a:cs typeface="Arial"/>
              </a:rPr>
              <a:t> </a:t>
            </a:r>
            <a:r>
              <a:rPr sz="1400" b="1" dirty="0">
                <a:latin typeface="Arial"/>
                <a:cs typeface="Arial"/>
              </a:rPr>
              <a:t>RUTACEES</a:t>
            </a:r>
            <a:r>
              <a:rPr sz="1400" b="1" spc="15" dirty="0">
                <a:latin typeface="Arial"/>
                <a:cs typeface="Arial"/>
              </a:rPr>
              <a:t> </a:t>
            </a:r>
            <a:r>
              <a:rPr sz="1400" b="1" dirty="0">
                <a:latin typeface="Arial"/>
                <a:cs typeface="Arial"/>
              </a:rPr>
              <a:t>DE</a:t>
            </a:r>
            <a:r>
              <a:rPr sz="1400" b="1" spc="20" dirty="0">
                <a:latin typeface="Arial"/>
                <a:cs typeface="Arial"/>
              </a:rPr>
              <a:t> </a:t>
            </a:r>
            <a:r>
              <a:rPr sz="1400" b="1" spc="-10" dirty="0">
                <a:latin typeface="Arial"/>
                <a:cs typeface="Arial"/>
              </a:rPr>
              <a:t>HAÏTI</a:t>
            </a:r>
            <a:r>
              <a:rPr lang="fr-FR" sz="1400" b="1" spc="-10" dirty="0">
                <a:latin typeface="Arial"/>
                <a:cs typeface="Arial"/>
              </a:rPr>
              <a:t> : ORANGE SURE, AMERE, DOUCE, MANDARINIER, CHADEQUIER, PAMPLEMOUSSE, CITRON VERT, BOIS PINNE, BOIS CHANDELLE  </a:t>
            </a:r>
            <a:r>
              <a:rPr sz="1400" b="1" dirty="0">
                <a:latin typeface="Arial"/>
                <a:cs typeface="Arial"/>
              </a:rPr>
              <a:t>Citrus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Zanthoxylum</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Amyris.</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Les</a:t>
            </a:r>
            <a:r>
              <a:rPr sz="1200" spc="-5" dirty="0">
                <a:latin typeface="Arial"/>
                <a:cs typeface="Arial"/>
              </a:rPr>
              <a:t> </a:t>
            </a:r>
            <a:r>
              <a:rPr sz="1200" dirty="0">
                <a:latin typeface="Arial"/>
                <a:cs typeface="Arial"/>
              </a:rPr>
              <a:t>différentes</a:t>
            </a:r>
            <a:r>
              <a:rPr sz="1200" spc="-5" dirty="0">
                <a:latin typeface="Arial"/>
                <a:cs typeface="Arial"/>
              </a:rPr>
              <a:t> </a:t>
            </a:r>
            <a:r>
              <a:rPr sz="1200" dirty="0">
                <a:latin typeface="Arial"/>
                <a:cs typeface="Arial"/>
              </a:rPr>
              <a:t>espèces</a:t>
            </a:r>
            <a:r>
              <a:rPr sz="1200" spc="-5" dirty="0">
                <a:latin typeface="Arial"/>
                <a:cs typeface="Arial"/>
              </a:rPr>
              <a:t> </a:t>
            </a:r>
            <a:r>
              <a:rPr sz="1200" dirty="0">
                <a:latin typeface="Arial"/>
                <a:cs typeface="Arial"/>
              </a:rPr>
              <a:t>du</a:t>
            </a:r>
            <a:r>
              <a:rPr sz="1200" spc="-5" dirty="0">
                <a:latin typeface="Arial"/>
                <a:cs typeface="Arial"/>
              </a:rPr>
              <a:t> </a:t>
            </a:r>
            <a:r>
              <a:rPr sz="1200" dirty="0">
                <a:latin typeface="Arial"/>
                <a:cs typeface="Arial"/>
              </a:rPr>
              <a:t>genre</a:t>
            </a:r>
            <a:r>
              <a:rPr sz="1200" spc="-5" dirty="0">
                <a:latin typeface="Arial"/>
                <a:cs typeface="Arial"/>
              </a:rPr>
              <a:t> </a:t>
            </a:r>
            <a:r>
              <a:rPr sz="1200" dirty="0">
                <a:latin typeface="Arial"/>
                <a:cs typeface="Arial"/>
              </a:rPr>
              <a:t>Citrus</a:t>
            </a:r>
            <a:r>
              <a:rPr sz="1200" spc="-5" dirty="0">
                <a:latin typeface="Arial"/>
                <a:cs typeface="Arial"/>
              </a:rPr>
              <a:t> </a:t>
            </a:r>
            <a:r>
              <a:rPr sz="1200" dirty="0">
                <a:latin typeface="Arial"/>
                <a:cs typeface="Arial"/>
              </a:rPr>
              <a:t>sont</a:t>
            </a:r>
            <a:r>
              <a:rPr sz="1200" spc="-5" dirty="0">
                <a:latin typeface="Arial"/>
                <a:cs typeface="Arial"/>
              </a:rPr>
              <a:t> </a:t>
            </a:r>
            <a:r>
              <a:rPr sz="1200" dirty="0">
                <a:latin typeface="Arial"/>
                <a:cs typeface="Arial"/>
              </a:rPr>
              <a:t>cultivées</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Haïti</a:t>
            </a:r>
            <a:r>
              <a:rPr sz="1200" spc="-5" dirty="0">
                <a:latin typeface="Arial"/>
                <a:cs typeface="Arial"/>
              </a:rPr>
              <a:t> </a:t>
            </a:r>
            <a:r>
              <a:rPr sz="1200" dirty="0">
                <a:latin typeface="Arial"/>
                <a:cs typeface="Arial"/>
              </a:rPr>
              <a:t>pour</a:t>
            </a:r>
            <a:r>
              <a:rPr sz="1200" spc="-5" dirty="0">
                <a:latin typeface="Arial"/>
                <a:cs typeface="Arial"/>
              </a:rPr>
              <a:t> </a:t>
            </a:r>
            <a:r>
              <a:rPr sz="1200" dirty="0">
                <a:latin typeface="Arial"/>
                <a:cs typeface="Arial"/>
              </a:rPr>
              <a:t>leurs</a:t>
            </a:r>
            <a:r>
              <a:rPr sz="1200" spc="-5" dirty="0">
                <a:latin typeface="Arial"/>
                <a:cs typeface="Arial"/>
              </a:rPr>
              <a:t> </a:t>
            </a:r>
            <a:r>
              <a:rPr sz="1200" dirty="0">
                <a:latin typeface="Arial"/>
                <a:cs typeface="Arial"/>
              </a:rPr>
              <a:t>fruits</a:t>
            </a:r>
            <a:r>
              <a:rPr sz="1200" spc="-5" dirty="0">
                <a:latin typeface="Arial"/>
                <a:cs typeface="Arial"/>
              </a:rPr>
              <a:t> </a:t>
            </a:r>
            <a:r>
              <a:rPr sz="1200" dirty="0">
                <a:latin typeface="Arial"/>
                <a:cs typeface="Arial"/>
              </a:rPr>
              <a:t>:</a:t>
            </a:r>
            <a:r>
              <a:rPr sz="1200" spc="-5" dirty="0">
                <a:latin typeface="Arial"/>
                <a:cs typeface="Arial"/>
              </a:rPr>
              <a:t> </a:t>
            </a:r>
            <a:r>
              <a:rPr sz="1200" dirty="0">
                <a:latin typeface="Arial"/>
                <a:cs typeface="Arial"/>
              </a:rPr>
              <a:t>citron,</a:t>
            </a:r>
            <a:r>
              <a:rPr sz="1200" spc="-5" dirty="0">
                <a:latin typeface="Arial"/>
                <a:cs typeface="Arial"/>
              </a:rPr>
              <a:t> </a:t>
            </a:r>
            <a:r>
              <a:rPr sz="1200" dirty="0">
                <a:latin typeface="Arial"/>
                <a:cs typeface="Arial"/>
              </a:rPr>
              <a:t>orange,</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chadéquier. </a:t>
            </a:r>
            <a:r>
              <a:rPr sz="1200" spc="-25" dirty="0">
                <a:latin typeface="Arial"/>
                <a:cs typeface="Arial"/>
              </a:rPr>
              <a:t>La </a:t>
            </a:r>
            <a:r>
              <a:rPr sz="1200" dirty="0">
                <a:latin typeface="Arial"/>
                <a:cs typeface="Arial"/>
              </a:rPr>
              <a:t>plupart</a:t>
            </a:r>
            <a:r>
              <a:rPr sz="1200" spc="45" dirty="0">
                <a:latin typeface="Arial"/>
                <a:cs typeface="Arial"/>
              </a:rPr>
              <a:t> </a:t>
            </a:r>
            <a:r>
              <a:rPr sz="1200" dirty="0">
                <a:latin typeface="Arial"/>
                <a:cs typeface="Arial"/>
              </a:rPr>
              <a:t>des</a:t>
            </a:r>
            <a:r>
              <a:rPr sz="1200" spc="45" dirty="0">
                <a:latin typeface="Arial"/>
                <a:cs typeface="Arial"/>
              </a:rPr>
              <a:t> </a:t>
            </a:r>
            <a:r>
              <a:rPr sz="1200" dirty="0">
                <a:latin typeface="Arial"/>
                <a:cs typeface="Arial"/>
              </a:rPr>
              <a:t>espèces</a:t>
            </a:r>
            <a:r>
              <a:rPr sz="1200" spc="45" dirty="0">
                <a:latin typeface="Arial"/>
                <a:cs typeface="Arial"/>
              </a:rPr>
              <a:t> </a:t>
            </a:r>
            <a:r>
              <a:rPr sz="1200" dirty="0">
                <a:latin typeface="Arial"/>
                <a:cs typeface="Arial"/>
              </a:rPr>
              <a:t>sont</a:t>
            </a:r>
            <a:r>
              <a:rPr sz="1200" spc="45" dirty="0">
                <a:latin typeface="Arial"/>
                <a:cs typeface="Arial"/>
              </a:rPr>
              <a:t> </a:t>
            </a:r>
            <a:r>
              <a:rPr sz="1200" dirty="0">
                <a:latin typeface="Arial"/>
                <a:cs typeface="Arial"/>
              </a:rPr>
              <a:t>originaires</a:t>
            </a:r>
            <a:r>
              <a:rPr sz="1200" spc="4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l'Asie</a:t>
            </a:r>
            <a:r>
              <a:rPr sz="1200" spc="4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Sud-Est.</a:t>
            </a:r>
            <a:r>
              <a:rPr sz="1200" spc="45" dirty="0">
                <a:latin typeface="Arial"/>
                <a:cs typeface="Arial"/>
              </a:rPr>
              <a:t> </a:t>
            </a:r>
            <a:r>
              <a:rPr sz="1200" dirty="0">
                <a:latin typeface="Arial"/>
                <a:cs typeface="Arial"/>
              </a:rPr>
              <a:t>Les</a:t>
            </a:r>
            <a:r>
              <a:rPr sz="1200" spc="45" dirty="0">
                <a:latin typeface="Arial"/>
                <a:cs typeface="Arial"/>
              </a:rPr>
              <a:t> </a:t>
            </a:r>
            <a:r>
              <a:rPr sz="1200" dirty="0">
                <a:latin typeface="Arial"/>
                <a:cs typeface="Arial"/>
              </a:rPr>
              <a:t>Citrus</a:t>
            </a:r>
            <a:r>
              <a:rPr sz="1200" spc="45" dirty="0">
                <a:latin typeface="Arial"/>
                <a:cs typeface="Arial"/>
              </a:rPr>
              <a:t> </a:t>
            </a:r>
            <a:r>
              <a:rPr sz="1200" dirty="0">
                <a:latin typeface="Arial"/>
                <a:cs typeface="Arial"/>
              </a:rPr>
              <a:t>sont</a:t>
            </a:r>
            <a:r>
              <a:rPr sz="1200" spc="45" dirty="0">
                <a:latin typeface="Arial"/>
                <a:cs typeface="Arial"/>
              </a:rPr>
              <a:t> </a:t>
            </a:r>
            <a:r>
              <a:rPr sz="1200" dirty="0">
                <a:latin typeface="Arial"/>
                <a:cs typeface="Arial"/>
              </a:rPr>
              <a:t>des</a:t>
            </a:r>
            <a:r>
              <a:rPr sz="1200" spc="45" dirty="0">
                <a:latin typeface="Arial"/>
                <a:cs typeface="Arial"/>
              </a:rPr>
              <a:t> </a:t>
            </a:r>
            <a:r>
              <a:rPr sz="1200" dirty="0">
                <a:latin typeface="Arial"/>
                <a:cs typeface="Arial"/>
              </a:rPr>
              <a:t>arbres</a:t>
            </a:r>
            <a:r>
              <a:rPr sz="1200" spc="4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petite</a:t>
            </a:r>
            <a:r>
              <a:rPr sz="1200" spc="45" dirty="0">
                <a:latin typeface="Arial"/>
                <a:cs typeface="Arial"/>
              </a:rPr>
              <a:t> </a:t>
            </a:r>
            <a:r>
              <a:rPr sz="1200" dirty="0">
                <a:latin typeface="Arial"/>
                <a:cs typeface="Arial"/>
              </a:rPr>
              <a:t>taille</a:t>
            </a:r>
            <a:r>
              <a:rPr sz="1200" spc="45" dirty="0">
                <a:latin typeface="Arial"/>
                <a:cs typeface="Arial"/>
              </a:rPr>
              <a:t> </a:t>
            </a:r>
            <a:r>
              <a:rPr sz="1200" dirty="0">
                <a:latin typeface="Arial"/>
                <a:cs typeface="Arial"/>
              </a:rPr>
              <a:t>aux</a:t>
            </a:r>
            <a:r>
              <a:rPr sz="1200" spc="45" dirty="0">
                <a:latin typeface="Arial"/>
                <a:cs typeface="Arial"/>
              </a:rPr>
              <a:t> </a:t>
            </a:r>
            <a:r>
              <a:rPr sz="1200" spc="-10" dirty="0">
                <a:latin typeface="Arial"/>
                <a:cs typeface="Arial"/>
              </a:rPr>
              <a:t>feuilles </a:t>
            </a:r>
            <a:r>
              <a:rPr sz="1200" dirty="0">
                <a:latin typeface="Arial"/>
                <a:cs typeface="Arial"/>
              </a:rPr>
              <a:t>vert</a:t>
            </a:r>
            <a:r>
              <a:rPr sz="1200" spc="155" dirty="0">
                <a:latin typeface="Arial"/>
                <a:cs typeface="Arial"/>
              </a:rPr>
              <a:t> </a:t>
            </a:r>
            <a:r>
              <a:rPr sz="1200" dirty="0">
                <a:latin typeface="Arial"/>
                <a:cs typeface="Arial"/>
              </a:rPr>
              <a:t>foncé,</a:t>
            </a:r>
            <a:r>
              <a:rPr sz="1200" spc="155" dirty="0">
                <a:latin typeface="Arial"/>
                <a:cs typeface="Arial"/>
              </a:rPr>
              <a:t> </a:t>
            </a:r>
            <a:r>
              <a:rPr sz="1200" dirty="0">
                <a:latin typeface="Arial"/>
                <a:cs typeface="Arial"/>
              </a:rPr>
              <a:t>persistantes</a:t>
            </a:r>
            <a:r>
              <a:rPr sz="1200" spc="155" dirty="0">
                <a:latin typeface="Arial"/>
                <a:cs typeface="Arial"/>
              </a:rPr>
              <a:t> </a:t>
            </a:r>
            <a:r>
              <a:rPr sz="1200" dirty="0">
                <a:latin typeface="Arial"/>
                <a:cs typeface="Arial"/>
              </a:rPr>
              <a:t>et</a:t>
            </a:r>
            <a:r>
              <a:rPr sz="1200" spc="155" dirty="0">
                <a:latin typeface="Arial"/>
                <a:cs typeface="Arial"/>
              </a:rPr>
              <a:t> </a:t>
            </a:r>
            <a:r>
              <a:rPr sz="1200" dirty="0">
                <a:latin typeface="Arial"/>
                <a:cs typeface="Arial"/>
              </a:rPr>
              <a:t>coriaces.</a:t>
            </a:r>
            <a:r>
              <a:rPr sz="1200" spc="155" dirty="0">
                <a:latin typeface="Arial"/>
                <a:cs typeface="Arial"/>
              </a:rPr>
              <a:t> </a:t>
            </a:r>
            <a:r>
              <a:rPr sz="1200" dirty="0">
                <a:latin typeface="Arial"/>
                <a:cs typeface="Arial"/>
              </a:rPr>
              <a:t>Les</a:t>
            </a:r>
            <a:r>
              <a:rPr sz="1200" spc="155" dirty="0">
                <a:latin typeface="Arial"/>
                <a:cs typeface="Arial"/>
              </a:rPr>
              <a:t> </a:t>
            </a:r>
            <a:r>
              <a:rPr sz="1200" dirty="0">
                <a:latin typeface="Arial"/>
                <a:cs typeface="Arial"/>
              </a:rPr>
              <a:t>feuilles</a:t>
            </a:r>
            <a:r>
              <a:rPr sz="1200" spc="155" dirty="0">
                <a:latin typeface="Arial"/>
                <a:cs typeface="Arial"/>
              </a:rPr>
              <a:t> </a:t>
            </a:r>
            <a:r>
              <a:rPr sz="1200" dirty="0">
                <a:latin typeface="Arial"/>
                <a:cs typeface="Arial"/>
              </a:rPr>
              <a:t>écrasées</a:t>
            </a:r>
            <a:r>
              <a:rPr sz="1200" spc="155" dirty="0">
                <a:latin typeface="Arial"/>
                <a:cs typeface="Arial"/>
              </a:rPr>
              <a:t> </a:t>
            </a:r>
            <a:r>
              <a:rPr sz="1200" dirty="0">
                <a:latin typeface="Arial"/>
                <a:cs typeface="Arial"/>
              </a:rPr>
              <a:t>ont</a:t>
            </a:r>
            <a:r>
              <a:rPr sz="1200" spc="155" dirty="0">
                <a:latin typeface="Arial"/>
                <a:cs typeface="Arial"/>
              </a:rPr>
              <a:t> </a:t>
            </a:r>
            <a:r>
              <a:rPr sz="1200" dirty="0">
                <a:latin typeface="Arial"/>
                <a:cs typeface="Arial"/>
              </a:rPr>
              <a:t>une</a:t>
            </a:r>
            <a:r>
              <a:rPr sz="1200" spc="155" dirty="0">
                <a:latin typeface="Arial"/>
                <a:cs typeface="Arial"/>
              </a:rPr>
              <a:t> </a:t>
            </a:r>
            <a:r>
              <a:rPr sz="1200" dirty="0">
                <a:latin typeface="Arial"/>
                <a:cs typeface="Arial"/>
              </a:rPr>
              <a:t>odeur</a:t>
            </a:r>
            <a:r>
              <a:rPr sz="1200" spc="155" dirty="0">
                <a:latin typeface="Arial"/>
                <a:cs typeface="Arial"/>
              </a:rPr>
              <a:t> </a:t>
            </a:r>
            <a:r>
              <a:rPr sz="1200" dirty="0">
                <a:latin typeface="Arial"/>
                <a:cs typeface="Arial"/>
              </a:rPr>
              <a:t>épicée.</a:t>
            </a:r>
            <a:r>
              <a:rPr sz="1200" spc="155" dirty="0">
                <a:latin typeface="Arial"/>
                <a:cs typeface="Arial"/>
              </a:rPr>
              <a:t> </a:t>
            </a:r>
            <a:r>
              <a:rPr sz="1200" dirty="0">
                <a:latin typeface="Arial"/>
                <a:cs typeface="Arial"/>
              </a:rPr>
              <a:t>Les</a:t>
            </a:r>
            <a:r>
              <a:rPr sz="1200" spc="155" dirty="0">
                <a:latin typeface="Arial"/>
                <a:cs typeface="Arial"/>
              </a:rPr>
              <a:t> </a:t>
            </a:r>
            <a:r>
              <a:rPr sz="1200" dirty="0">
                <a:latin typeface="Arial"/>
                <a:cs typeface="Arial"/>
              </a:rPr>
              <a:t>arbres</a:t>
            </a:r>
            <a:r>
              <a:rPr sz="1200" spc="155" dirty="0">
                <a:latin typeface="Arial"/>
                <a:cs typeface="Arial"/>
              </a:rPr>
              <a:t> </a:t>
            </a:r>
            <a:r>
              <a:rPr sz="1200" dirty="0">
                <a:latin typeface="Arial"/>
                <a:cs typeface="Arial"/>
              </a:rPr>
              <a:t>sont</a:t>
            </a:r>
            <a:r>
              <a:rPr sz="1200" spc="155" dirty="0">
                <a:latin typeface="Arial"/>
                <a:cs typeface="Arial"/>
              </a:rPr>
              <a:t> </a:t>
            </a:r>
            <a:r>
              <a:rPr sz="1200" dirty="0">
                <a:latin typeface="Arial"/>
                <a:cs typeface="Arial"/>
              </a:rPr>
              <a:t>en</a:t>
            </a:r>
            <a:r>
              <a:rPr sz="1200" spc="155" dirty="0">
                <a:latin typeface="Arial"/>
                <a:cs typeface="Arial"/>
              </a:rPr>
              <a:t> </a:t>
            </a:r>
            <a:r>
              <a:rPr sz="1200" spc="-10" dirty="0">
                <a:latin typeface="Arial"/>
                <a:cs typeface="Arial"/>
              </a:rPr>
              <a:t>général </a:t>
            </a:r>
            <a:r>
              <a:rPr sz="1200" spc="-10" dirty="0" err="1">
                <a:latin typeface="Arial"/>
                <a:cs typeface="Arial"/>
              </a:rPr>
              <a:t>épineux</a:t>
            </a:r>
            <a:r>
              <a:rPr sz="1200" spc="-10" dirty="0">
                <a:latin typeface="Arial"/>
                <a:cs typeface="Arial"/>
              </a:rPr>
              <a:t>.</a:t>
            </a:r>
            <a:r>
              <a:rPr lang="fr-FR" sz="1200" spc="-10"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fleurs</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blanches</a:t>
            </a:r>
            <a:r>
              <a:rPr sz="1200" spc="25" dirty="0">
                <a:latin typeface="Arial"/>
                <a:cs typeface="Arial"/>
              </a:rPr>
              <a:t> </a:t>
            </a:r>
            <a:r>
              <a:rPr sz="1200" dirty="0">
                <a:latin typeface="Arial"/>
                <a:cs typeface="Arial"/>
              </a:rPr>
              <a:t>et</a:t>
            </a:r>
            <a:r>
              <a:rPr sz="1200" spc="25" dirty="0">
                <a:latin typeface="Arial"/>
                <a:cs typeface="Arial"/>
              </a:rPr>
              <a:t> </a:t>
            </a:r>
            <a:r>
              <a:rPr sz="1200" spc="-10" dirty="0">
                <a:latin typeface="Arial"/>
                <a:cs typeface="Arial"/>
              </a:rPr>
              <a:t>odorantes.</a:t>
            </a:r>
            <a:endParaRPr sz="1200" dirty="0">
              <a:latin typeface="Arial"/>
              <a:cs typeface="Arial"/>
            </a:endParaRPr>
          </a:p>
          <a:p>
            <a:pPr>
              <a:lnSpc>
                <a:spcPct val="100000"/>
              </a:lnSpc>
              <a:spcBef>
                <a:spcPts val="50"/>
              </a:spcBef>
            </a:pPr>
            <a:endParaRPr sz="1200" dirty="0">
              <a:latin typeface="Arial"/>
              <a:cs typeface="Arial"/>
            </a:endParaRPr>
          </a:p>
          <a:p>
            <a:pPr marL="12700" marR="6350" algn="just">
              <a:lnSpc>
                <a:spcPct val="100000"/>
              </a:lnSpc>
            </a:pPr>
            <a:r>
              <a:rPr sz="1200" dirty="0">
                <a:latin typeface="Arial"/>
                <a:cs typeface="Arial"/>
              </a:rPr>
              <a:t>Les</a:t>
            </a:r>
            <a:r>
              <a:rPr sz="1200" spc="360" dirty="0">
                <a:latin typeface="Arial"/>
                <a:cs typeface="Arial"/>
              </a:rPr>
              <a:t> </a:t>
            </a:r>
            <a:r>
              <a:rPr sz="1200" dirty="0">
                <a:latin typeface="Arial"/>
                <a:cs typeface="Arial"/>
              </a:rPr>
              <a:t>Citrus</a:t>
            </a:r>
            <a:r>
              <a:rPr sz="1200" spc="360" dirty="0">
                <a:latin typeface="Arial"/>
                <a:cs typeface="Arial"/>
              </a:rPr>
              <a:t> </a:t>
            </a:r>
            <a:r>
              <a:rPr sz="1200" dirty="0">
                <a:latin typeface="Arial"/>
                <a:cs typeface="Arial"/>
              </a:rPr>
              <a:t>peuvent</a:t>
            </a:r>
            <a:r>
              <a:rPr sz="1200" spc="360" dirty="0">
                <a:latin typeface="Arial"/>
                <a:cs typeface="Arial"/>
              </a:rPr>
              <a:t> </a:t>
            </a:r>
            <a:r>
              <a:rPr sz="1200" dirty="0">
                <a:latin typeface="Arial"/>
                <a:cs typeface="Arial"/>
              </a:rPr>
              <a:t>être</a:t>
            </a:r>
            <a:r>
              <a:rPr sz="1200" spc="360" dirty="0">
                <a:latin typeface="Arial"/>
                <a:cs typeface="Arial"/>
              </a:rPr>
              <a:t> </a:t>
            </a:r>
            <a:r>
              <a:rPr sz="1200" dirty="0">
                <a:latin typeface="Arial"/>
                <a:cs typeface="Arial"/>
              </a:rPr>
              <a:t>taillés</a:t>
            </a:r>
            <a:r>
              <a:rPr sz="1200" spc="360" dirty="0">
                <a:latin typeface="Arial"/>
                <a:cs typeface="Arial"/>
              </a:rPr>
              <a:t> </a:t>
            </a:r>
            <a:r>
              <a:rPr sz="1200" dirty="0">
                <a:latin typeface="Arial"/>
                <a:cs typeface="Arial"/>
              </a:rPr>
              <a:t>et</a:t>
            </a:r>
            <a:r>
              <a:rPr sz="1200" spc="360" dirty="0">
                <a:latin typeface="Arial"/>
                <a:cs typeface="Arial"/>
              </a:rPr>
              <a:t> </a:t>
            </a:r>
            <a:r>
              <a:rPr sz="1200" dirty="0">
                <a:latin typeface="Arial"/>
                <a:cs typeface="Arial"/>
              </a:rPr>
              <a:t>sont</a:t>
            </a:r>
            <a:r>
              <a:rPr sz="1200" spc="360" dirty="0">
                <a:latin typeface="Arial"/>
                <a:cs typeface="Arial"/>
              </a:rPr>
              <a:t> </a:t>
            </a:r>
            <a:r>
              <a:rPr sz="1200" dirty="0">
                <a:latin typeface="Arial"/>
                <a:cs typeface="Arial"/>
              </a:rPr>
              <a:t>parfois</a:t>
            </a:r>
            <a:r>
              <a:rPr sz="1200" spc="360" dirty="0">
                <a:latin typeface="Arial"/>
                <a:cs typeface="Arial"/>
              </a:rPr>
              <a:t> </a:t>
            </a:r>
            <a:r>
              <a:rPr sz="1200" dirty="0">
                <a:latin typeface="Arial"/>
                <a:cs typeface="Arial"/>
              </a:rPr>
              <a:t>utilisés</a:t>
            </a:r>
            <a:r>
              <a:rPr sz="1200" spc="360" dirty="0">
                <a:latin typeface="Arial"/>
                <a:cs typeface="Arial"/>
              </a:rPr>
              <a:t> </a:t>
            </a:r>
            <a:r>
              <a:rPr sz="1200" dirty="0">
                <a:latin typeface="Arial"/>
                <a:cs typeface="Arial"/>
              </a:rPr>
              <a:t>pour</a:t>
            </a:r>
            <a:r>
              <a:rPr sz="1200" spc="360" dirty="0">
                <a:latin typeface="Arial"/>
                <a:cs typeface="Arial"/>
              </a:rPr>
              <a:t> </a:t>
            </a:r>
            <a:r>
              <a:rPr sz="1200" dirty="0">
                <a:latin typeface="Arial"/>
                <a:cs typeface="Arial"/>
              </a:rPr>
              <a:t>former</a:t>
            </a:r>
            <a:r>
              <a:rPr sz="1200" spc="360" dirty="0">
                <a:latin typeface="Arial"/>
                <a:cs typeface="Arial"/>
              </a:rPr>
              <a:t> </a:t>
            </a:r>
            <a:r>
              <a:rPr sz="1200" dirty="0">
                <a:latin typeface="Arial"/>
                <a:cs typeface="Arial"/>
              </a:rPr>
              <a:t>des</a:t>
            </a:r>
            <a:r>
              <a:rPr sz="1200" spc="360" dirty="0">
                <a:latin typeface="Arial"/>
                <a:cs typeface="Arial"/>
              </a:rPr>
              <a:t> </a:t>
            </a:r>
            <a:r>
              <a:rPr sz="1200" dirty="0">
                <a:latin typeface="Arial"/>
                <a:cs typeface="Arial"/>
              </a:rPr>
              <a:t>haies.</a:t>
            </a:r>
            <a:r>
              <a:rPr sz="1200" spc="360" dirty="0">
                <a:latin typeface="Arial"/>
                <a:cs typeface="Arial"/>
              </a:rPr>
              <a:t> </a:t>
            </a:r>
            <a:r>
              <a:rPr sz="1200" dirty="0">
                <a:latin typeface="Arial"/>
                <a:cs typeface="Arial"/>
              </a:rPr>
              <a:t>Celles-ci</a:t>
            </a:r>
            <a:r>
              <a:rPr sz="1200" spc="360" dirty="0">
                <a:latin typeface="Arial"/>
                <a:cs typeface="Arial"/>
              </a:rPr>
              <a:t> </a:t>
            </a:r>
            <a:r>
              <a:rPr sz="1200" dirty="0">
                <a:latin typeface="Arial"/>
                <a:cs typeface="Arial"/>
              </a:rPr>
              <a:t>sont</a:t>
            </a:r>
            <a:r>
              <a:rPr sz="1200" spc="360" dirty="0">
                <a:latin typeface="Arial"/>
                <a:cs typeface="Arial"/>
              </a:rPr>
              <a:t> </a:t>
            </a:r>
            <a:r>
              <a:rPr sz="1200" dirty="0">
                <a:latin typeface="Arial"/>
                <a:cs typeface="Arial"/>
              </a:rPr>
              <a:t>denses</a:t>
            </a:r>
            <a:r>
              <a:rPr sz="1200" spc="360" dirty="0">
                <a:latin typeface="Arial"/>
                <a:cs typeface="Arial"/>
              </a:rPr>
              <a:t> </a:t>
            </a:r>
            <a:r>
              <a:rPr sz="1200" spc="-25" dirty="0">
                <a:latin typeface="Arial"/>
                <a:cs typeface="Arial"/>
              </a:rPr>
              <a:t>et </a:t>
            </a:r>
            <a:r>
              <a:rPr sz="1200" dirty="0">
                <a:latin typeface="Arial"/>
                <a:cs typeface="Arial"/>
              </a:rPr>
              <a:t>impénétrables,</a:t>
            </a:r>
            <a:r>
              <a:rPr sz="1200" spc="25" dirty="0">
                <a:latin typeface="Arial"/>
                <a:cs typeface="Arial"/>
              </a:rPr>
              <a:t> </a:t>
            </a:r>
            <a:r>
              <a:rPr sz="1200" dirty="0">
                <a:latin typeface="Arial"/>
                <a:cs typeface="Arial"/>
              </a:rPr>
              <a:t>surtout</a:t>
            </a:r>
            <a:r>
              <a:rPr sz="1200" spc="25" dirty="0">
                <a:latin typeface="Arial"/>
                <a:cs typeface="Arial"/>
              </a:rPr>
              <a:t> </a:t>
            </a:r>
            <a:r>
              <a:rPr sz="1200" dirty="0">
                <a:latin typeface="Arial"/>
                <a:cs typeface="Arial"/>
              </a:rPr>
              <a:t>lorsque</a:t>
            </a:r>
            <a:r>
              <a:rPr sz="1200" spc="25" dirty="0">
                <a:latin typeface="Arial"/>
                <a:cs typeface="Arial"/>
              </a:rPr>
              <a:t> </a:t>
            </a:r>
            <a:r>
              <a:rPr sz="1200" dirty="0">
                <a:latin typeface="Arial"/>
                <a:cs typeface="Arial"/>
              </a:rPr>
              <a:t>l'espèce</a:t>
            </a:r>
            <a:r>
              <a:rPr sz="1200" spc="25" dirty="0">
                <a:latin typeface="Arial"/>
                <a:cs typeface="Arial"/>
              </a:rPr>
              <a:t> </a:t>
            </a:r>
            <a:r>
              <a:rPr sz="1200" dirty="0">
                <a:latin typeface="Arial"/>
                <a:cs typeface="Arial"/>
              </a:rPr>
              <a:t>est</a:t>
            </a:r>
            <a:r>
              <a:rPr sz="1200" spc="25" dirty="0">
                <a:latin typeface="Arial"/>
                <a:cs typeface="Arial"/>
              </a:rPr>
              <a:t> </a:t>
            </a:r>
            <a:r>
              <a:rPr sz="1200" spc="-10" dirty="0">
                <a:latin typeface="Arial"/>
                <a:cs typeface="Arial"/>
              </a:rPr>
              <a:t>épineuse.</a:t>
            </a:r>
            <a:endParaRPr sz="1200" dirty="0">
              <a:latin typeface="Arial"/>
              <a:cs typeface="Arial"/>
            </a:endParaRPr>
          </a:p>
          <a:p>
            <a:pPr>
              <a:lnSpc>
                <a:spcPct val="100000"/>
              </a:lnSpc>
              <a:spcBef>
                <a:spcPts val="50"/>
              </a:spcBef>
            </a:pPr>
            <a:endParaRPr sz="1200" dirty="0">
              <a:latin typeface="Arial"/>
              <a:cs typeface="Arial"/>
            </a:endParaRPr>
          </a:p>
          <a:p>
            <a:pPr marL="12700" algn="just">
              <a:lnSpc>
                <a:spcPct val="100000"/>
              </a:lnSpc>
            </a:pP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lourd</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prend</a:t>
            </a:r>
            <a:r>
              <a:rPr sz="1200" spc="25" dirty="0">
                <a:latin typeface="Arial"/>
                <a:cs typeface="Arial"/>
              </a:rPr>
              <a:t> </a:t>
            </a:r>
            <a:r>
              <a:rPr sz="1200" dirty="0">
                <a:latin typeface="Arial"/>
                <a:cs typeface="Arial"/>
              </a:rPr>
              <a:t>un</a:t>
            </a:r>
            <a:r>
              <a:rPr sz="1200" spc="25" dirty="0">
                <a:latin typeface="Arial"/>
                <a:cs typeface="Arial"/>
              </a:rPr>
              <a:t> </a:t>
            </a:r>
            <a:r>
              <a:rPr sz="1200" dirty="0">
                <a:latin typeface="Arial"/>
                <a:cs typeface="Arial"/>
              </a:rPr>
              <a:t>beau</a:t>
            </a:r>
            <a:r>
              <a:rPr sz="1200" spc="25" dirty="0">
                <a:latin typeface="Arial"/>
                <a:cs typeface="Arial"/>
              </a:rPr>
              <a:t> </a:t>
            </a:r>
            <a:r>
              <a:rPr sz="1200" dirty="0">
                <a:latin typeface="Arial"/>
                <a:cs typeface="Arial"/>
              </a:rPr>
              <a:t>poli.</a:t>
            </a:r>
            <a:r>
              <a:rPr sz="1200" spc="25" dirty="0">
                <a:latin typeface="Arial"/>
                <a:cs typeface="Arial"/>
              </a:rPr>
              <a:t> </a:t>
            </a:r>
            <a:r>
              <a:rPr sz="1200" dirty="0">
                <a:latin typeface="Arial"/>
                <a:cs typeface="Arial"/>
              </a:rPr>
              <a:t>Il</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apprécié</a:t>
            </a:r>
            <a:r>
              <a:rPr sz="1200" spc="25" dirty="0">
                <a:latin typeface="Arial"/>
                <a:cs typeface="Arial"/>
              </a:rPr>
              <a:t> </a:t>
            </a:r>
            <a:r>
              <a:rPr sz="1200" dirty="0">
                <a:latin typeface="Arial"/>
                <a:cs typeface="Arial"/>
              </a:rPr>
              <a:t>pour</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confection</a:t>
            </a:r>
            <a:r>
              <a:rPr sz="1200" spc="25" dirty="0">
                <a:latin typeface="Arial"/>
                <a:cs typeface="Arial"/>
              </a:rPr>
              <a:t> </a:t>
            </a:r>
            <a:r>
              <a:rPr sz="1200" dirty="0">
                <a:latin typeface="Arial"/>
                <a:cs typeface="Arial"/>
              </a:rPr>
              <a:t>d'objets</a:t>
            </a:r>
            <a:r>
              <a:rPr sz="1200" spc="25" dirty="0">
                <a:latin typeface="Arial"/>
                <a:cs typeface="Arial"/>
              </a:rPr>
              <a:t> </a:t>
            </a:r>
            <a:r>
              <a:rPr sz="1200" dirty="0">
                <a:latin typeface="Arial"/>
                <a:cs typeface="Arial"/>
              </a:rPr>
              <a:t>tels</a:t>
            </a:r>
            <a:r>
              <a:rPr sz="1200" spc="25" dirty="0">
                <a:latin typeface="Arial"/>
                <a:cs typeface="Arial"/>
              </a:rPr>
              <a:t> </a:t>
            </a:r>
            <a:r>
              <a:rPr sz="1200" dirty="0">
                <a:latin typeface="Arial"/>
                <a:cs typeface="Arial"/>
              </a:rPr>
              <a:t>que</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manches</a:t>
            </a:r>
            <a:r>
              <a:rPr sz="1200" spc="25" dirty="0">
                <a:latin typeface="Arial"/>
                <a:cs typeface="Arial"/>
              </a:rPr>
              <a:t> </a:t>
            </a:r>
            <a:r>
              <a:rPr sz="1200" spc="-10" dirty="0" err="1">
                <a:latin typeface="Arial"/>
                <a:cs typeface="Arial"/>
              </a:rPr>
              <a:t>d'outils</a:t>
            </a:r>
            <a:r>
              <a:rPr sz="1200" spc="-10" dirty="0">
                <a:latin typeface="Arial"/>
                <a:cs typeface="Arial"/>
              </a:rPr>
              <a:t>.</a:t>
            </a:r>
            <a:endParaRPr lang="fr-FR" sz="1200" spc="-10" dirty="0">
              <a:latin typeface="Arial"/>
              <a:cs typeface="Arial"/>
            </a:endParaRPr>
          </a:p>
          <a:p>
            <a:pPr marL="12700" algn="just">
              <a:lnSpc>
                <a:spcPct val="100000"/>
              </a:lnSpc>
            </a:pPr>
            <a:endParaRPr lang="fr-FR" sz="1200" spc="-10" dirty="0">
              <a:latin typeface="Arial"/>
              <a:cs typeface="Arial"/>
            </a:endParaRPr>
          </a:p>
          <a:p>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Les Citrus sont, de loin, les représentants les plus importants de famille des rutacées en Haïti. Le bois </a:t>
            </a:r>
            <a:r>
              <a:rPr lang="fr-FR" sz="1200" dirty="0" err="1">
                <a:effectLst/>
                <a:latin typeface="Arial" panose="020B0604020202020204" pitchFamily="34" charset="0"/>
                <a:ea typeface="Arial" panose="020B0604020202020204" pitchFamily="34" charset="0"/>
              </a:rPr>
              <a:t>pinné</a:t>
            </a:r>
            <a:r>
              <a:rPr lang="fr-FR" sz="1200" dirty="0">
                <a:effectLst/>
                <a:latin typeface="Arial" panose="020B0604020202020204" pitchFamily="34" charset="0"/>
                <a:ea typeface="Arial" panose="020B0604020202020204" pitchFamily="34" charset="0"/>
              </a:rPr>
              <a:t> et le bois chandelle font partie de la même famille ; ils sont indigènes en Haïti.</a:t>
            </a:r>
          </a:p>
          <a:p>
            <a:pPr marL="12700" algn="just">
              <a:lnSpc>
                <a:spcPct val="100000"/>
              </a:lnSpc>
            </a:pPr>
            <a:endParaRPr sz="1200" dirty="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0875" y="5797550"/>
            <a:ext cx="4225925" cy="3600450"/>
            <a:chOff x="1583944" y="1185544"/>
            <a:chExt cx="4225925" cy="3600450"/>
          </a:xfrm>
        </p:grpSpPr>
        <p:pic>
          <p:nvPicPr>
            <p:cNvPr id="3" name="object 3"/>
            <p:cNvPicPr/>
            <p:nvPr/>
          </p:nvPicPr>
          <p:blipFill>
            <a:blip r:embed="rId2" cstate="print"/>
            <a:stretch>
              <a:fillRect/>
            </a:stretch>
          </p:blipFill>
          <p:spPr>
            <a:xfrm>
              <a:off x="2122678" y="1299589"/>
              <a:ext cx="3238504" cy="3471044"/>
            </a:xfrm>
            <a:prstGeom prst="rect">
              <a:avLst/>
            </a:prstGeom>
          </p:spPr>
        </p:pic>
        <p:sp>
          <p:nvSpPr>
            <p:cNvPr id="4" name="object 4"/>
            <p:cNvSpPr/>
            <p:nvPr/>
          </p:nvSpPr>
          <p:spPr>
            <a:xfrm>
              <a:off x="1590294" y="1191894"/>
              <a:ext cx="4213225" cy="3587750"/>
            </a:xfrm>
            <a:custGeom>
              <a:avLst/>
              <a:gdLst/>
              <a:ahLst/>
              <a:cxnLst/>
              <a:rect l="l" t="t" r="r" b="b"/>
              <a:pathLst>
                <a:path w="4213225" h="3587750">
                  <a:moveTo>
                    <a:pt x="0" y="0"/>
                  </a:moveTo>
                  <a:lnTo>
                    <a:pt x="4212844" y="0"/>
                  </a:lnTo>
                  <a:lnTo>
                    <a:pt x="4212844"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46939" y="9542908"/>
            <a:ext cx="2276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grandis</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chadéquier</a:t>
            </a:r>
            <a:endParaRPr sz="1200" dirty="0">
              <a:latin typeface="Arial"/>
              <a:cs typeface="Arial"/>
            </a:endParaRPr>
          </a:p>
        </p:txBody>
      </p:sp>
      <p:sp>
        <p:nvSpPr>
          <p:cNvPr id="6" name="ZoneTexte 5">
            <a:extLst>
              <a:ext uri="{FF2B5EF4-FFF2-40B4-BE49-F238E27FC236}">
                <a16:creationId xmlns:a16="http://schemas.microsoft.com/office/drawing/2014/main" id="{80D78C80-3D73-C05D-C351-DADC8696EF74}"/>
              </a:ext>
            </a:extLst>
          </p:cNvPr>
          <p:cNvSpPr txBox="1"/>
          <p:nvPr/>
        </p:nvSpPr>
        <p:spPr>
          <a:xfrm>
            <a:off x="146939" y="692150"/>
            <a:ext cx="6863461" cy="4760278"/>
          </a:xfrm>
          <a:prstGeom prst="rect">
            <a:avLst/>
          </a:prstGeom>
          <a:noFill/>
        </p:spPr>
        <p:txBody>
          <a:bodyPr wrap="square" rtlCol="0">
            <a:spAutoFit/>
          </a:bodyPr>
          <a:lstStyle/>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Culture et Production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chadéquier prospère entre 600 et 1000 m d'altitude. Cependant, il présente un cycle de production assez lent, nécessitant généralement environ 10 ans avant de produire des fruits. Cette longueur de la mise à fruit peut être un défi pour les agriculteurs en termes de retour sur investissement.</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climat haïtien, notamment dans ses régions montagneuses, offre des conditions favorables à la culture du chadéquier. C’est une espèce rustique, mais qui, comme d'autres agrumes, est sensible à certains aléas climatiques et à des maladies spécifiques aux agrumes, tels que les attaques fongiques ou les insectes ravageurs.</a:t>
            </a:r>
          </a:p>
          <a:p>
            <a:pPr algn="just">
              <a:spcBef>
                <a:spcPts val="200"/>
              </a:spcBef>
            </a:pPr>
            <a:endPar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Utilisation et Importance économique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Cuisine</a:t>
            </a:r>
            <a:r>
              <a:rPr lang="fr-FR" sz="1200" dirty="0">
                <a:effectLst/>
                <a:latin typeface="Arial" panose="020B0604020202020204" pitchFamily="34" charset="0"/>
                <a:ea typeface="Times New Roman" panose="02020603050405020304" pitchFamily="18" charset="0"/>
                <a:cs typeface="Arial" panose="020B0604020202020204" pitchFamily="34" charset="0"/>
              </a:rPr>
              <a:t> : le chadèque est principalement consommé frais comme fruit de table. Sa chair sucrée et légèrement acidulée est appréciée pour son goût doux et moins amer que celle des pamplemousses occidentaux (bien que moins juteuse). Le fruit est également transformé en jus ou ajouté à des salades de fruits et sa peau est parfois utilisée pour faire des confitures.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le chadéquier a une place dans la pharmacopée traditionnelle. On lui attribue des vertus digestives et il est utilisé pour ses propriétés médicinales, notamment comme source naturelle de vitamine C, essentielle pour le renforcement du système immunitaire et la prévention de certaines maladies.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 et marché</a:t>
            </a:r>
            <a:r>
              <a:rPr lang="fr-FR" sz="1200" dirty="0">
                <a:effectLst/>
                <a:latin typeface="Arial" panose="020B0604020202020204" pitchFamily="34" charset="0"/>
                <a:ea typeface="Times New Roman" panose="02020603050405020304" pitchFamily="18" charset="0"/>
                <a:cs typeface="Arial" panose="020B0604020202020204" pitchFamily="34" charset="0"/>
              </a:rPr>
              <a:t> : cultivé principalement dans les zones rurales et montagneuses d’Haïti, le chadéquier constitue une source de revenus importante pour les petits agriculteurs en raison de sa production abondante de grands fruits. La consommation en Haïti est principalement locale, mais le chadèque présente également un potentiel d’exportation vers les marchés internationaux.</a:t>
            </a:r>
          </a:p>
          <a:p>
            <a:endParaRPr lang="fr-FR" sz="1200" dirty="0"/>
          </a:p>
        </p:txBody>
      </p:sp>
    </p:spTree>
    <p:extLst>
      <p:ext uri="{BB962C8B-B14F-4D97-AF65-F5344CB8AC3E}">
        <p14:creationId xmlns:p14="http://schemas.microsoft.com/office/powerpoint/2010/main" val="113560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itrus aurantifolia">
            <a:extLst>
              <a:ext uri="{FF2B5EF4-FFF2-40B4-BE49-F238E27FC236}">
                <a16:creationId xmlns:a16="http://schemas.microsoft.com/office/drawing/2014/main" id="{2042A198-ADF3-0F20-55C0-1CB260118C1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48544" y="5949674"/>
            <a:ext cx="3222308" cy="4114800"/>
          </a:xfrm>
          <a:prstGeom prst="rect">
            <a:avLst/>
          </a:prstGeom>
        </p:spPr>
      </p:pic>
      <p:sp>
        <p:nvSpPr>
          <p:cNvPr id="2" name="ZoneTexte 1">
            <a:extLst>
              <a:ext uri="{FF2B5EF4-FFF2-40B4-BE49-F238E27FC236}">
                <a16:creationId xmlns:a16="http://schemas.microsoft.com/office/drawing/2014/main" id="{C53C24BD-794B-95AA-7083-BF1437DE32E8}"/>
              </a:ext>
            </a:extLst>
          </p:cNvPr>
          <p:cNvSpPr txBox="1"/>
          <p:nvPr/>
        </p:nvSpPr>
        <p:spPr>
          <a:xfrm>
            <a:off x="318052" y="1454150"/>
            <a:ext cx="6705600" cy="1633076"/>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400" b="1" dirty="0">
                <a:effectLst/>
                <a:latin typeface="Arial" panose="020B0604020202020204" pitchFamily="34" charset="0"/>
                <a:ea typeface="Arial" panose="020B0604020202020204" pitchFamily="34" charset="0"/>
              </a:rPr>
              <a:t>Le citronnier commun  Citrus </a:t>
            </a:r>
            <a:r>
              <a:rPr lang="fr-FR" sz="1400" b="1" dirty="0" err="1">
                <a:effectLst/>
                <a:latin typeface="Arial" panose="020B0604020202020204" pitchFamily="34" charset="0"/>
                <a:ea typeface="Arial" panose="020B0604020202020204" pitchFamily="34" charset="0"/>
              </a:rPr>
              <a:t>aurantifolia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Swingle</a:t>
            </a:r>
            <a:endParaRPr lang="fr-FR" sz="1400" b="1"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r>
              <a:rPr lang="fr-FR" sz="1200" dirty="0">
                <a:latin typeface="Arial" panose="020B0604020202020204" pitchFamily="34" charset="0"/>
                <a:ea typeface="Arial" panose="020B0604020202020204" pitchFamily="34" charset="0"/>
              </a:rPr>
              <a:t>Ce citronnier est originaire d’Asie. </a:t>
            </a:r>
          </a:p>
          <a:p>
            <a:pPr marL="107950" marR="121285" algn="just">
              <a:lnSpc>
                <a:spcPct val="103000"/>
              </a:lnSpc>
              <a:spcAft>
                <a:spcPts val="0"/>
              </a:spcAft>
              <a:tabLst>
                <a:tab pos="570230" algn="l"/>
              </a:tabLst>
            </a:pPr>
            <a:endParaRPr lang="fr-FR" sz="1200" dirty="0">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r>
              <a:rPr lang="fr-FR" sz="1200" dirty="0">
                <a:latin typeface="Arial" panose="020B0604020202020204" pitchFamily="34" charset="0"/>
                <a:ea typeface="Arial" panose="020B0604020202020204" pitchFamily="34" charset="0"/>
              </a:rPr>
              <a:t>Le citron est un petit fruit  ayant la forme d’une ellipse, de couleur verte à jaune. Le jus est acide et très riche en vitamine C. Les branches portent de petites épines.</a:t>
            </a: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tabLst>
                <a:tab pos="570230" algn="l"/>
              </a:tabLst>
            </a:pPr>
            <a:r>
              <a:rPr lang="fr-FR" sz="1200" dirty="0">
                <a:latin typeface="Arial" panose="020B0604020202020204" pitchFamily="34" charset="0"/>
                <a:ea typeface="Arial" panose="020B0604020202020204" pitchFamily="34" charset="0"/>
              </a:rPr>
              <a:t>(</a:t>
            </a:r>
            <a:r>
              <a:rPr lang="fr-FR" sz="1200" dirty="0" err="1">
                <a:latin typeface="Arial" panose="020B0604020202020204" pitchFamily="34" charset="0"/>
                <a:ea typeface="Arial" panose="020B0604020202020204" pitchFamily="34" charset="0"/>
              </a:rPr>
              <a:t>Sitwon</a:t>
            </a:r>
            <a:r>
              <a:rPr lang="fr-FR" sz="1200" dirty="0">
                <a:latin typeface="Arial" panose="020B0604020202020204" pitchFamily="34" charset="0"/>
                <a:ea typeface="Arial" panose="020B0604020202020204" pitchFamily="34" charset="0"/>
              </a:rPr>
              <a:t> dans Plant </a:t>
            </a:r>
            <a:r>
              <a:rPr lang="fr-FR" sz="1200" dirty="0" err="1">
                <a:latin typeface="Arial" panose="020B0604020202020204" pitchFamily="34" charset="0"/>
                <a:ea typeface="Arial" panose="020B0604020202020204" pitchFamily="34" charset="0"/>
              </a:rPr>
              <a:t>ak</a:t>
            </a:r>
            <a:r>
              <a:rPr lang="fr-FR" sz="1200" dirty="0">
                <a:latin typeface="Arial" panose="020B0604020202020204" pitchFamily="34" charset="0"/>
                <a:ea typeface="Arial" panose="020B0604020202020204" pitchFamily="34" charset="0"/>
              </a:rPr>
              <a:t> </a:t>
            </a:r>
            <a:r>
              <a:rPr lang="fr-FR" sz="1200" dirty="0" err="1">
                <a:latin typeface="Arial" panose="020B0604020202020204" pitchFamily="34" charset="0"/>
                <a:ea typeface="Arial" panose="020B0604020202020204" pitchFamily="34" charset="0"/>
              </a:rPr>
              <a:t>pyebwa</a:t>
            </a:r>
            <a:r>
              <a:rPr lang="fr-FR" sz="1200" dirty="0">
                <a:latin typeface="Arial" panose="020B0604020202020204" pitchFamily="34" charset="0"/>
                <a:ea typeface="Arial" panose="020B0604020202020204" pitchFamily="34" charset="0"/>
              </a:rPr>
              <a:t> té d </a:t>
            </a:r>
            <a:r>
              <a:rPr lang="fr-FR" sz="1200" dirty="0" err="1">
                <a:latin typeface="Arial" panose="020B0604020202020204" pitchFamily="34" charset="0"/>
                <a:ea typeface="Arial" panose="020B0604020202020204" pitchFamily="34" charset="0"/>
              </a:rPr>
              <a:t>Ayiti</a:t>
            </a:r>
            <a:r>
              <a:rPr lang="fr-FR" sz="1200" dirty="0">
                <a:latin typeface="Arial" panose="020B0604020202020204" pitchFamily="34" charset="0"/>
                <a:ea typeface="Arial" panose="020B0604020202020204" pitchFamily="34" charset="0"/>
              </a:rPr>
              <a:t>, p. 116)</a:t>
            </a:r>
            <a:endParaRPr lang="fr-FR" sz="1200" dirty="0">
              <a:effectLst/>
              <a:latin typeface="Arial" panose="020B0604020202020204" pitchFamily="34" charset="0"/>
              <a:ea typeface="Arial" panose="020B0604020202020204" pitchFamily="34" charset="0"/>
            </a:endParaRPr>
          </a:p>
        </p:txBody>
      </p:sp>
      <p:sp>
        <p:nvSpPr>
          <p:cNvPr id="4" name="ZoneTexte 3">
            <a:extLst>
              <a:ext uri="{FF2B5EF4-FFF2-40B4-BE49-F238E27FC236}">
                <a16:creationId xmlns:a16="http://schemas.microsoft.com/office/drawing/2014/main" id="{0D7A0F02-9C04-B8E2-5B51-6C4FFDE0A081}"/>
              </a:ext>
            </a:extLst>
          </p:cNvPr>
          <p:cNvSpPr txBox="1"/>
          <p:nvPr/>
        </p:nvSpPr>
        <p:spPr>
          <a:xfrm>
            <a:off x="533400" y="10064750"/>
            <a:ext cx="7315200" cy="276999"/>
          </a:xfrm>
          <a:prstGeom prst="rect">
            <a:avLst/>
          </a:prstGeom>
          <a:noFill/>
        </p:spPr>
        <p:txBody>
          <a:bodyPr wrap="square" rtlCol="0">
            <a:spAutoFit/>
          </a:bodyPr>
          <a:lstStyle/>
          <a:p>
            <a:r>
              <a:rPr lang="fr-FR" sz="1200" b="1" dirty="0">
                <a:effectLst/>
                <a:latin typeface="Arial" panose="020B0604020202020204" pitchFamily="34" charset="0"/>
                <a:ea typeface="Arial" panose="020B0604020202020204" pitchFamily="34" charset="0"/>
              </a:rPr>
              <a:t>Le citronnier commun  Citrus </a:t>
            </a:r>
            <a:r>
              <a:rPr lang="fr-FR" sz="1200" b="1" dirty="0" err="1">
                <a:effectLst/>
                <a:latin typeface="Arial" panose="020B0604020202020204" pitchFamily="34" charset="0"/>
                <a:ea typeface="Arial" panose="020B0604020202020204" pitchFamily="34" charset="0"/>
              </a:rPr>
              <a:t>aurantifolia</a:t>
            </a:r>
            <a:endParaRPr lang="fr-FR" sz="1200" dirty="0"/>
          </a:p>
        </p:txBody>
      </p:sp>
    </p:spTree>
    <p:extLst>
      <p:ext uri="{BB962C8B-B14F-4D97-AF65-F5344CB8AC3E}">
        <p14:creationId xmlns:p14="http://schemas.microsoft.com/office/powerpoint/2010/main" val="37585285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749AA9-F435-3B68-ED67-C76AEB237299}"/>
              </a:ext>
            </a:extLst>
          </p:cNvPr>
          <p:cNvSpPr txBox="1"/>
          <p:nvPr/>
        </p:nvSpPr>
        <p:spPr>
          <a:xfrm>
            <a:off x="459105" y="436286"/>
            <a:ext cx="6705600" cy="7713265"/>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L’orange sûre Citrus </a:t>
            </a:r>
            <a:r>
              <a:rPr lang="fr-FR" sz="1200" b="1" dirty="0" err="1">
                <a:effectLst/>
                <a:latin typeface="Arial" panose="020B0604020202020204" pitchFamily="34" charset="0"/>
                <a:ea typeface="Arial" panose="020B0604020202020204" pitchFamily="34" charset="0"/>
                <a:cs typeface="Arial" panose="020B0604020202020204" pitchFamily="34" charset="0"/>
              </a:rPr>
              <a:t>aurantium</a:t>
            </a:r>
            <a:r>
              <a:rPr lang="fr-FR" sz="1200" b="1" dirty="0">
                <a:effectLst/>
                <a:latin typeface="Arial" panose="020B0604020202020204" pitchFamily="34" charset="0"/>
                <a:ea typeface="Arial" panose="020B0604020202020204" pitchFamily="34" charset="0"/>
                <a:cs typeface="Arial" panose="020B0604020202020204" pitchFamily="34" charset="0"/>
              </a:rPr>
              <a:t> (L.)</a:t>
            </a:r>
          </a:p>
          <a:p>
            <a:pPr marL="107950" marR="121285" algn="just">
              <a:lnSpc>
                <a:spcPct val="103000"/>
              </a:lnSpc>
              <a:spcAft>
                <a:spcPts val="0"/>
              </a:spcAft>
              <a:tabLst>
                <a:tab pos="570230" algn="l"/>
              </a:tabLst>
            </a:pPr>
            <a:endParaRPr lang="fr-FR" sz="1200" b="1"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amère, également appelée "bigaradier"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zoranj</a:t>
            </a:r>
            <a:r>
              <a:rPr lang="fr-FR" sz="1200" dirty="0">
                <a:effectLst/>
                <a:latin typeface="Arial" panose="020B0604020202020204" pitchFamily="34" charset="0"/>
                <a:ea typeface="Times New Roman" panose="02020603050405020304" pitchFamily="18" charset="0"/>
                <a:cs typeface="Arial" panose="020B0604020202020204" pitchFamily="34" charset="0"/>
              </a:rPr>
              <a:t> si" en Haïti, est un agrume largement répandu et d'une grande importance dans les foyers et les communautés rurales. Présente dans presque tous les jardins haïtiens, elle se distingue par son goût acide et amer, et ses multiples usages qui vont de la cuisine à la médecine traditionnelle.</a:t>
            </a:r>
          </a:p>
          <a:p>
            <a:pPr marL="107950" marR="121285" algn="just">
              <a:lnSpc>
                <a:spcPct val="103000"/>
              </a:lnSpc>
              <a:spcAft>
                <a:spcPts val="0"/>
              </a:spcAft>
              <a:tabLst>
                <a:tab pos="570230" algn="l"/>
              </a:tabLst>
            </a:pPr>
            <a:endParaRPr lang="fr-FR" sz="1200" dirty="0">
              <a:latin typeface="Arial" panose="020B0604020202020204" pitchFamily="34" charset="0"/>
              <a:ea typeface="Arial" panose="020B0604020202020204" pitchFamily="34" charset="0"/>
              <a:cs typeface="Arial" panose="020B0604020202020204" pitchFamily="34" charset="0"/>
            </a:endParaRPr>
          </a:p>
          <a:p>
            <a:pPr marL="107950" marR="121285" algn="just">
              <a:lnSpc>
                <a:spcPct val="103000"/>
              </a:lnSpc>
              <a:tabLst>
                <a:tab pos="57023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L'orange amère est reconnaissable par son jus acide et amer ainsi que sa peau épaisse, qui joue un rôle clé dans la confection de produits comme les liqueurs (Cointreau et Grand Marnier) ou les confitures artisanales. Elle est également fréquemment utilisée comme porte-greffe en raison de sa robustesse et de sa capacité à s'adapter à des conditions agronomiques variées.</a:t>
            </a: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Le fruit est très utilisé dans la cuisine haïtienne, pour le  jus et pour faire de la confiture avec la peau et la pulpe. Il est très riche en vitamines. C’est aussi une plante médicinale haïtienne.</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En plus d'être un ingrédient central en cuisine, le jus sert à des fins pratiques telles que le nettoyage de la vaisselle, du linge et des mains. Il sert également à préparer des badigeons à la chaux.</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En Haïti, l'orange amère est prisée pour ses propriétés digestives et toniques. Des infusions à base de zeste ou de feuilles sont couramment utilisées pour soulager les maux d'estomac et d'autres troubles digestifs. Son jus est également utilisé pour soigner les contusions.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Bien que l'orange douce soit plus répandue, l'orange amère occupe une place importante dans certaines régions d'Haïti, notamment au sein des petites communautés rurales. Sa production, bien que modeste, est principalement destinée aux marchés locaux et à l’usage domestique. Les produits transformés comme les confitures et les liqueurs constituent une source de revenus appréciable pour les producteurs locaux. Cette culture polyvalente offre ainsi aux agriculteurs une opportunité de diversifier leurs activités économiques.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amère s'adapte bien aux conditions climatiques haïtiennes, en particulier dans les zones montagneuses et sur des sols peu fertiles. Sa résilience face aux conditions difficiles, en fait une culture stable et fiable pour les petits agriculteurs. L'arbre, robuste, peut supporter de fortes variations climatiques offrant ainsi une garantie de production.</a:t>
            </a:r>
          </a:p>
          <a:p>
            <a:endParaRPr lang="fr-FR" sz="1200" dirty="0">
              <a:latin typeface="Arial" panose="020B0604020202020204" pitchFamily="34" charset="0"/>
              <a:ea typeface="Calibri" panose="020F0502020204030204" pitchFamily="34" charset="0"/>
              <a:cs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Les branches portent des épines.</a:t>
            </a:r>
          </a:p>
          <a:p>
            <a:endParaRPr lang="fr-FR" sz="1200" dirty="0">
              <a:latin typeface="Arial" panose="020B0604020202020204" pitchFamily="34" charset="0"/>
              <a:ea typeface="Calibri" panose="020F0502020204030204" pitchFamily="34" charset="0"/>
              <a:cs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L'orange sure est parfois utilisée comme porte-greffe.</a:t>
            </a:r>
          </a:p>
          <a:p>
            <a:endParaRPr lang="fr-FR" sz="1200" dirty="0">
              <a:latin typeface="Arial" panose="020B0604020202020204" pitchFamily="34" charset="0"/>
              <a:ea typeface="Calibri" panose="020F0502020204030204" pitchFamily="34" charset="0"/>
              <a:cs typeface="Arial" panose="020B0604020202020204" pitchFamily="34" charset="0"/>
            </a:endParaRPr>
          </a:p>
          <a:p>
            <a:pPr algn="just"/>
            <a:r>
              <a:rPr lang="fr-FR" sz="1200" dirty="0">
                <a:latin typeface="Arial" panose="020B0604020202020204" pitchFamily="34" charset="0"/>
                <a:ea typeface="Arial" panose="020B0604020202020204" pitchFamily="34" charset="0"/>
                <a:cs typeface="Arial" panose="020B0604020202020204" pitchFamily="34" charset="0"/>
              </a:rPr>
              <a:t>(</a:t>
            </a:r>
            <a:r>
              <a:rPr lang="fr-FR" sz="1200" dirty="0" err="1">
                <a:latin typeface="Arial" panose="020B0604020202020204" pitchFamily="34" charset="0"/>
                <a:ea typeface="Arial" panose="020B0604020202020204" pitchFamily="34" charset="0"/>
                <a:cs typeface="Arial" panose="020B0604020202020204" pitchFamily="34" charset="0"/>
              </a:rPr>
              <a:t>Zoranysi</a:t>
            </a:r>
            <a:r>
              <a:rPr lang="fr-FR" sz="1200" dirty="0">
                <a:latin typeface="Arial" panose="020B0604020202020204" pitchFamily="34" charset="0"/>
                <a:ea typeface="Arial" panose="020B0604020202020204" pitchFamily="34" charset="0"/>
                <a:cs typeface="Arial" panose="020B0604020202020204" pitchFamily="34" charset="0"/>
              </a:rPr>
              <a:t> dans Plant </a:t>
            </a:r>
            <a:r>
              <a:rPr lang="fr-FR" sz="1200" dirty="0" err="1">
                <a:latin typeface="Arial" panose="020B0604020202020204" pitchFamily="34" charset="0"/>
                <a:ea typeface="Arial" panose="020B0604020202020204" pitchFamily="34" charset="0"/>
                <a:cs typeface="Arial" panose="020B0604020202020204" pitchFamily="34" charset="0"/>
              </a:rPr>
              <a:t>ak</a:t>
            </a:r>
            <a:r>
              <a:rPr lang="fr-FR" sz="1200" dirty="0">
                <a:latin typeface="Arial" panose="020B0604020202020204" pitchFamily="34" charset="0"/>
                <a:ea typeface="Arial" panose="020B0604020202020204" pitchFamily="34" charset="0"/>
                <a:cs typeface="Arial" panose="020B0604020202020204" pitchFamily="34" charset="0"/>
              </a:rPr>
              <a:t> </a:t>
            </a:r>
            <a:r>
              <a:rPr lang="fr-FR" sz="1200" dirty="0" err="1">
                <a:latin typeface="Arial" panose="020B0604020202020204" pitchFamily="34" charset="0"/>
                <a:ea typeface="Arial" panose="020B0604020202020204" pitchFamily="34" charset="0"/>
                <a:cs typeface="Arial" panose="020B0604020202020204" pitchFamily="34" charset="0"/>
              </a:rPr>
              <a:t>pyebwa</a:t>
            </a:r>
            <a:r>
              <a:rPr lang="fr-FR" sz="1200" dirty="0">
                <a:latin typeface="Arial" panose="020B0604020202020204" pitchFamily="34" charset="0"/>
                <a:ea typeface="Arial" panose="020B0604020202020204" pitchFamily="34" charset="0"/>
                <a:cs typeface="Arial" panose="020B0604020202020204" pitchFamily="34" charset="0"/>
              </a:rPr>
              <a:t> té d </a:t>
            </a:r>
            <a:r>
              <a:rPr lang="fr-FR" sz="1200" dirty="0" err="1">
                <a:latin typeface="Arial" panose="020B0604020202020204" pitchFamily="34" charset="0"/>
                <a:ea typeface="Arial" panose="020B0604020202020204" pitchFamily="34" charset="0"/>
                <a:cs typeface="Arial" panose="020B0604020202020204" pitchFamily="34" charset="0"/>
              </a:rPr>
              <a:t>Ayiti</a:t>
            </a:r>
            <a:r>
              <a:rPr lang="fr-FR" sz="1200" dirty="0">
                <a:latin typeface="Arial" panose="020B0604020202020204" pitchFamily="34" charset="0"/>
                <a:ea typeface="Arial" panose="020B0604020202020204" pitchFamily="34" charset="0"/>
                <a:cs typeface="Arial" panose="020B0604020202020204" pitchFamily="34" charset="0"/>
              </a:rPr>
              <a:t>, p. 133)</a:t>
            </a:r>
            <a:endParaRPr lang="fr-FR" sz="1200" dirty="0">
              <a:effectLst/>
              <a:latin typeface="Arial" panose="020B0604020202020204" pitchFamily="34" charset="0"/>
              <a:ea typeface="Arial" panose="020B0604020202020204" pitchFamily="34" charset="0"/>
              <a:cs typeface="Arial" panose="020B0604020202020204" pitchFamily="34" charset="0"/>
            </a:endParaRPr>
          </a:p>
          <a:p>
            <a:endParaRPr lang="fr-FR"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7020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itrus limon">
            <a:extLst>
              <a:ext uri="{FF2B5EF4-FFF2-40B4-BE49-F238E27FC236}">
                <a16:creationId xmlns:a16="http://schemas.microsoft.com/office/drawing/2014/main" id="{1241BB63-693F-3D2B-EC55-90ABFAFE78E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102350"/>
            <a:ext cx="3702368" cy="4114800"/>
          </a:xfrm>
          <a:prstGeom prst="rect">
            <a:avLst/>
          </a:prstGeom>
        </p:spPr>
      </p:pic>
      <p:sp>
        <p:nvSpPr>
          <p:cNvPr id="5" name="ZoneTexte 4">
            <a:extLst>
              <a:ext uri="{FF2B5EF4-FFF2-40B4-BE49-F238E27FC236}">
                <a16:creationId xmlns:a16="http://schemas.microsoft.com/office/drawing/2014/main" id="{24DF32C1-FF07-E1AB-DAC6-70079787DF6A}"/>
              </a:ext>
            </a:extLst>
          </p:cNvPr>
          <p:cNvSpPr txBox="1"/>
          <p:nvPr/>
        </p:nvSpPr>
        <p:spPr>
          <a:xfrm>
            <a:off x="152400" y="5721350"/>
            <a:ext cx="6705600" cy="1427763"/>
          </a:xfrm>
          <a:prstGeom prst="rect">
            <a:avLst/>
          </a:prstGeom>
          <a:noFill/>
        </p:spPr>
        <p:txBody>
          <a:bodyPr wrap="square" rtlCol="0">
            <a:spAutoFit/>
          </a:bodyPr>
          <a:lstStyle/>
          <a:p>
            <a:pPr marL="107950" marR="121285" algn="just">
              <a:lnSpc>
                <a:spcPct val="103000"/>
              </a:lnSpc>
              <a:spcAft>
                <a:spcPts val="0"/>
              </a:spcAft>
              <a:tabLst>
                <a:tab pos="570230" algn="l"/>
              </a:tabLst>
            </a:pPr>
            <a:r>
              <a:rPr lang="fr-FR" sz="1400" b="1" dirty="0">
                <a:effectLst/>
                <a:latin typeface="Arial" panose="020B0604020202020204" pitchFamily="34" charset="0"/>
                <a:ea typeface="Arial" panose="020B0604020202020204" pitchFamily="34" charset="0"/>
              </a:rPr>
              <a:t>Le citronnier ou limon France  Citrus limon (L.) </a:t>
            </a:r>
            <a:r>
              <a:rPr lang="fr-FR" sz="1400" b="1" dirty="0" err="1">
                <a:effectLst/>
                <a:latin typeface="Arial" panose="020B0604020202020204" pitchFamily="34" charset="0"/>
                <a:ea typeface="Arial" panose="020B0604020202020204" pitchFamily="34" charset="0"/>
              </a:rPr>
              <a:t>Burm</a:t>
            </a:r>
            <a:r>
              <a:rPr lang="fr-FR" sz="1400" b="1" dirty="0">
                <a:effectLst/>
                <a:latin typeface="Arial" panose="020B0604020202020204" pitchFamily="34" charset="0"/>
                <a:ea typeface="Arial" panose="020B0604020202020204" pitchFamily="34" charset="0"/>
              </a:rPr>
              <a:t>.</a:t>
            </a:r>
          </a:p>
          <a:p>
            <a:pPr marL="107950" marR="121285" algn="just">
              <a:lnSpc>
                <a:spcPct val="103000"/>
              </a:lnSpc>
              <a:spcAft>
                <a:spcPts val="0"/>
              </a:spcAft>
              <a:tabLst>
                <a:tab pos="570230" algn="l"/>
              </a:tabLst>
            </a:pP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Calibri" panose="020F0502020204030204" pitchFamily="34" charset="0"/>
                <a:cs typeface="Arial" panose="020B0604020202020204" pitchFamily="34" charset="0"/>
              </a:rPr>
              <a:t>Le fruit de couleur jaune est très acide ; sa peau est très épaisse. Les branches portent des épines.</a:t>
            </a:r>
          </a:p>
          <a:p>
            <a:endParaRPr lang="fr-FR" sz="1200" dirty="0">
              <a:latin typeface="Arial" panose="020B0604020202020204" pitchFamily="34" charset="0"/>
              <a:ea typeface="Calibri" panose="020F0502020204030204" pitchFamily="34" charset="0"/>
              <a:cs typeface="Arial" panose="020B0604020202020204" pitchFamily="34" charset="0"/>
            </a:endParaRPr>
          </a:p>
          <a:p>
            <a:endParaRPr lang="fr-FR" sz="1200" dirty="0">
              <a:effectLst/>
              <a:latin typeface="Arial" panose="020B0604020202020204" pitchFamily="34" charset="0"/>
              <a:ea typeface="Calibri" panose="020F0502020204030204" pitchFamily="34" charset="0"/>
              <a:cs typeface="Arial" panose="020B0604020202020204" pitchFamily="34" charset="0"/>
            </a:endParaRPr>
          </a:p>
          <a:p>
            <a:endParaRPr lang="fr-FR"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Image 1" descr="Citrus aurantium">
            <a:extLst>
              <a:ext uri="{FF2B5EF4-FFF2-40B4-BE49-F238E27FC236}">
                <a16:creationId xmlns:a16="http://schemas.microsoft.com/office/drawing/2014/main" id="{BC9698DF-EF46-6B5A-F421-D2E9C01E2B8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595913"/>
            <a:ext cx="3278505" cy="4114800"/>
          </a:xfrm>
          <a:prstGeom prst="rect">
            <a:avLst/>
          </a:prstGeom>
        </p:spPr>
      </p:pic>
      <p:sp>
        <p:nvSpPr>
          <p:cNvPr id="4" name="ZoneTexte 3">
            <a:extLst>
              <a:ext uri="{FF2B5EF4-FFF2-40B4-BE49-F238E27FC236}">
                <a16:creationId xmlns:a16="http://schemas.microsoft.com/office/drawing/2014/main" id="{D1B7A120-F619-5CAB-692A-2EEE0899BA21}"/>
              </a:ext>
            </a:extLst>
          </p:cNvPr>
          <p:cNvSpPr txBox="1"/>
          <p:nvPr/>
        </p:nvSpPr>
        <p:spPr>
          <a:xfrm>
            <a:off x="3048000" y="4682351"/>
            <a:ext cx="4038600" cy="276999"/>
          </a:xfrm>
          <a:prstGeom prst="rect">
            <a:avLst/>
          </a:prstGeom>
          <a:noFill/>
        </p:spPr>
        <p:txBody>
          <a:bodyPr wrap="square" rtlCol="0">
            <a:spAutoFit/>
          </a:bodyPr>
          <a:lstStyle/>
          <a:p>
            <a:r>
              <a:rPr lang="fr-FR" sz="1200" b="1" dirty="0">
                <a:effectLst/>
                <a:latin typeface="Arial" panose="020B0604020202020204" pitchFamily="34" charset="0"/>
                <a:ea typeface="Arial" panose="020B0604020202020204" pitchFamily="34" charset="0"/>
              </a:rPr>
              <a:t>L’orange sûre Citrus </a:t>
            </a:r>
            <a:r>
              <a:rPr lang="fr-FR" sz="1200" b="1" dirty="0" err="1">
                <a:effectLst/>
                <a:latin typeface="Arial" panose="020B0604020202020204" pitchFamily="34" charset="0"/>
                <a:ea typeface="Arial" panose="020B0604020202020204" pitchFamily="34" charset="0"/>
              </a:rPr>
              <a:t>aurantium</a:t>
            </a:r>
            <a:endParaRPr lang="fr-FR" sz="1200" dirty="0"/>
          </a:p>
        </p:txBody>
      </p:sp>
    </p:spTree>
    <p:extLst>
      <p:ext uri="{BB962C8B-B14F-4D97-AF65-F5344CB8AC3E}">
        <p14:creationId xmlns:p14="http://schemas.microsoft.com/office/powerpoint/2010/main" val="3861873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2D2013DC-C75E-4D54-EC73-D2C1F9874434}"/>
              </a:ext>
            </a:extLst>
          </p:cNvPr>
          <p:cNvSpPr txBox="1"/>
          <p:nvPr/>
        </p:nvSpPr>
        <p:spPr>
          <a:xfrm>
            <a:off x="228600" y="768350"/>
            <a:ext cx="6591300" cy="7160935"/>
          </a:xfrm>
          <a:prstGeom prst="rect">
            <a:avLst/>
          </a:prstGeom>
          <a:noFill/>
        </p:spPr>
        <p:txBody>
          <a:bodyPr wrap="square" rtlCol="0">
            <a:spAutoFit/>
          </a:bodyPr>
          <a:lstStyle/>
          <a:p>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citronnier</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à</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parfum,</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cédratier</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ou</a:t>
            </a:r>
            <a:r>
              <a:rPr lang="fr-FR" sz="1200" b="1" spc="17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gros citron (Citrus </a:t>
            </a:r>
            <a:r>
              <a:rPr lang="fr-FR" sz="1200" b="1" dirty="0" err="1">
                <a:effectLst/>
                <a:latin typeface="Arial" panose="020B0604020202020204" pitchFamily="34" charset="0"/>
                <a:ea typeface="Arial" panose="020B0604020202020204" pitchFamily="34" charset="0"/>
                <a:cs typeface="Arial" panose="020B0604020202020204" pitchFamily="34" charset="0"/>
              </a:rPr>
              <a:t>medica</a:t>
            </a:r>
            <a:r>
              <a:rPr lang="fr-FR" sz="1200" b="1" dirty="0">
                <a:effectLst/>
                <a:latin typeface="Arial" panose="020B0604020202020204" pitchFamily="34" charset="0"/>
                <a:ea typeface="Arial" panose="020B0604020202020204" pitchFamily="34" charset="0"/>
                <a:cs typeface="Arial" panose="020B0604020202020204" pitchFamily="34" charset="0"/>
              </a:rPr>
              <a:t> L.) </a:t>
            </a:r>
            <a:r>
              <a:rPr lang="fr-FR" sz="1200" b="1" dirty="0" err="1">
                <a:effectLst/>
                <a:latin typeface="Arial" panose="020B0604020202020204" pitchFamily="34" charset="0"/>
                <a:ea typeface="Arial" panose="020B0604020202020204" pitchFamily="34" charset="0"/>
                <a:cs typeface="Arial" panose="020B0604020202020204" pitchFamily="34" charset="0"/>
              </a:rPr>
              <a:t>Rutaceae</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Elle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 distillée. </a:t>
            </a:r>
          </a:p>
          <a:p>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cédratier (</a:t>
            </a:r>
            <a:r>
              <a:rPr lang="fr-FR" sz="1200" i="1" dirty="0">
                <a:effectLst/>
                <a:latin typeface="Arial" panose="020B0604020202020204" pitchFamily="34" charset="0"/>
                <a:ea typeface="Times New Roman" panose="02020603050405020304" pitchFamily="18" charset="0"/>
                <a:cs typeface="Arial" panose="020B0604020202020204" pitchFamily="34" charset="0"/>
              </a:rPr>
              <a:t>Citrus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medica</a:t>
            </a:r>
            <a:r>
              <a:rPr lang="fr-FR" sz="1200" dirty="0">
                <a:effectLst/>
                <a:latin typeface="Arial" panose="020B0604020202020204" pitchFamily="34" charset="0"/>
                <a:ea typeface="Times New Roman" panose="02020603050405020304" pitchFamily="18" charset="0"/>
                <a:cs typeface="Arial" panose="020B0604020202020204" pitchFamily="34" charset="0"/>
              </a:rPr>
              <a:t>), également connu sous le nom de citronnier à parfum, est un proche parent du citronnier classique. Ce petit arbuste produit de très gros fruits (10 à 20 cm de diamètre) avec une peau épaisse. La peau du cédrat est distillée pour produire des huiles essentielles tandis que le fruit est souvent utilisé en confiserie.  Le cédratier, tout comme d'autres Citrus, appartient à la famille des rutacées, dont plusieurs représentants se trouvent en Haïti, notamment le bois </a:t>
            </a:r>
            <a:r>
              <a:rPr lang="fr-FR" sz="1200" dirty="0" err="1">
                <a:effectLst/>
                <a:latin typeface="Arial" panose="020B0604020202020204" pitchFamily="34" charset="0"/>
                <a:ea typeface="Times New Roman" panose="02020603050405020304" pitchFamily="18" charset="0"/>
                <a:cs typeface="Arial" panose="020B0604020202020204" pitchFamily="34" charset="0"/>
              </a:rPr>
              <a:t>pinné</a:t>
            </a:r>
            <a:r>
              <a:rPr lang="fr-FR" sz="1200" dirty="0">
                <a:effectLst/>
                <a:latin typeface="Arial" panose="020B0604020202020204" pitchFamily="34" charset="0"/>
                <a:ea typeface="Times New Roman" panose="02020603050405020304" pitchFamily="18" charset="0"/>
                <a:cs typeface="Arial" panose="020B0604020202020204" pitchFamily="34" charset="0"/>
              </a:rPr>
              <a:t> et le bois chandelle, des espèces indigènes.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Caractéristiques du gros Citron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En Haïti, le terme "gros citron" fait référence à une variété spécifique de citron, souvent appelée "citron vert" ou "citron de Haïti". Cette variété est prisée pour sa taille supérieure à celle des citrons traditionnels et son goût distinctif. </a:t>
            </a:r>
            <a:endParaRPr lang="fr-FR" sz="1200" dirty="0">
              <a:latin typeface="Arial" panose="020B0604020202020204" pitchFamily="34" charset="0"/>
              <a:ea typeface="Arial" panose="020B0604020202020204" pitchFamily="34"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1200" dirty="0">
                <a:effectLst/>
                <a:latin typeface="Arial" panose="020B0604020202020204" pitchFamily="34" charset="0"/>
                <a:ea typeface="Times New Roman" panose="02020603050405020304" pitchFamily="18" charset="0"/>
                <a:cs typeface="Arial" panose="020B0604020202020204" pitchFamily="34" charset="0"/>
              </a:rPr>
              <a:t>Les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caractéristiques</a:t>
            </a:r>
            <a:r>
              <a:rPr lang="en-US" sz="1200" dirty="0">
                <a:effectLst/>
                <a:latin typeface="Arial" panose="020B0604020202020204" pitchFamily="34" charset="0"/>
                <a:ea typeface="Times New Roman" panose="02020603050405020304" pitchFamily="18" charset="0"/>
                <a:cs typeface="Arial" panose="020B0604020202020204" pitchFamily="34" charset="0"/>
              </a:rPr>
              <a:t> du gros citron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Taille</a:t>
            </a:r>
            <a:r>
              <a:rPr lang="fr-FR" sz="1200" dirty="0">
                <a:effectLst/>
                <a:latin typeface="Arial" panose="020B0604020202020204" pitchFamily="34" charset="0"/>
                <a:ea typeface="Times New Roman" panose="02020603050405020304" pitchFamily="18" charset="0"/>
                <a:cs typeface="Arial" panose="020B0604020202020204" pitchFamily="34" charset="0"/>
              </a:rPr>
              <a:t> : plus volumineux que celle des citrons classiques, il se distingue par sa peau épaisse et sa pulpe généreuse et juteuse.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Goût</a:t>
            </a:r>
            <a:r>
              <a:rPr lang="fr-FR" sz="1200" dirty="0">
                <a:effectLst/>
                <a:latin typeface="Arial" panose="020B0604020202020204" pitchFamily="34" charset="0"/>
                <a:ea typeface="Times New Roman" panose="02020603050405020304" pitchFamily="18" charset="0"/>
                <a:cs typeface="Arial" panose="020B0604020202020204" pitchFamily="34" charset="0"/>
              </a:rPr>
              <a:t> : il a un goût acidulé, mais souvent plus doux et moins agressif que celui des citrons jaunes. Son arôme est puissant et son jus parfumé.</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Couleur</a:t>
            </a:r>
            <a:r>
              <a:rPr lang="fr-FR" sz="1200" dirty="0">
                <a:effectLst/>
                <a:latin typeface="Arial" panose="020B0604020202020204" pitchFamily="34" charset="0"/>
                <a:ea typeface="Times New Roman" panose="02020603050405020304" pitchFamily="18" charset="0"/>
                <a:cs typeface="Arial" panose="020B0604020202020204" pitchFamily="34" charset="0"/>
              </a:rPr>
              <a:t> : la peau du gros citron est généralement verte ou parfois jaunâtre, mais il est surtout utilisé lorsqu’il est encore vert.</a:t>
            </a:r>
          </a:p>
          <a:p>
            <a:pPr algn="just">
              <a:spcBef>
                <a:spcPts val="200"/>
              </a:spcBef>
            </a:pPr>
            <a:endParaRPr lang="fr-FR" sz="1200" b="1" i="0"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Importance du Gros Citron en Haïti</a:t>
            </a:r>
            <a:endParaRPr lang="fr-FR" sz="12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a:t>
            </a:r>
            <a:r>
              <a:rPr lang="fr-FR" sz="1200" dirty="0">
                <a:effectLst/>
                <a:latin typeface="Arial" panose="020B0604020202020204" pitchFamily="34" charset="0"/>
                <a:ea typeface="Times New Roman" panose="02020603050405020304" pitchFamily="18" charset="0"/>
                <a:cs typeface="Arial" panose="020B0604020202020204" pitchFamily="34" charset="0"/>
              </a:rPr>
              <a:t> : ingrédient incontournable de la cuisine haïtienne, le gros citron est utilisé pour aromatiser de nombreux plats et boissons notamment le célèbre "citron pressé", très populaire dans le pays.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en médecine traditionnelle haïtienne, le gros citron est réputé pour ses propriétés curatives. Il est utilisé pour traiter divers troubles, tels que les problèmes digestifs, les infections, et parfois il est utilisé comme remède contre les rhumes ou la fièvre.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a:t>
            </a:r>
            <a:r>
              <a:rPr lang="fr-FR" sz="1200" dirty="0">
                <a:effectLst/>
                <a:latin typeface="Arial" panose="020B0604020202020204" pitchFamily="34" charset="0"/>
                <a:ea typeface="Times New Roman" panose="02020603050405020304" pitchFamily="18" charset="0"/>
                <a:cs typeface="Arial" panose="020B0604020202020204" pitchFamily="34" charset="0"/>
              </a:rPr>
              <a:t> : la culture du gros citron est largement répandue en Haïti. Les citronniers sont souvent cultivés dans des jardins familiaux, apportant une source de revenus stable pour les petits agriculteurs. Cette culture est bien adaptée aux conditions locales et contribue à l’économie rurale.</a:t>
            </a:r>
          </a:p>
          <a:p>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600" y="311150"/>
            <a:ext cx="3587750" cy="4775200"/>
            <a:chOff x="1092708" y="1299836"/>
            <a:chExt cx="3587750" cy="4775200"/>
          </a:xfrm>
        </p:grpSpPr>
        <p:pic>
          <p:nvPicPr>
            <p:cNvPr id="3" name="object 3"/>
            <p:cNvPicPr/>
            <p:nvPr/>
          </p:nvPicPr>
          <p:blipFill>
            <a:blip r:embed="rId2" cstate="print"/>
            <a:stretch>
              <a:fillRect/>
            </a:stretch>
          </p:blipFill>
          <p:spPr>
            <a:xfrm>
              <a:off x="1092708" y="1299836"/>
              <a:ext cx="3556006" cy="4774718"/>
            </a:xfrm>
            <a:prstGeom prst="rect">
              <a:avLst/>
            </a:prstGeom>
          </p:spPr>
        </p:pic>
        <p:pic>
          <p:nvPicPr>
            <p:cNvPr id="4" name="object 4"/>
            <p:cNvPicPr/>
            <p:nvPr/>
          </p:nvPicPr>
          <p:blipFill>
            <a:blip r:embed="rId3" cstate="print"/>
            <a:stretch>
              <a:fillRect/>
            </a:stretch>
          </p:blipFill>
          <p:spPr>
            <a:xfrm>
              <a:off x="4391024" y="5394324"/>
              <a:ext cx="288925" cy="90424"/>
            </a:xfrm>
            <a:prstGeom prst="rect">
              <a:avLst/>
            </a:prstGeom>
          </p:spPr>
        </p:pic>
      </p:grpSp>
      <p:sp>
        <p:nvSpPr>
          <p:cNvPr id="5" name="object 5"/>
          <p:cNvSpPr txBox="1"/>
          <p:nvPr/>
        </p:nvSpPr>
        <p:spPr>
          <a:xfrm>
            <a:off x="228600" y="5568950"/>
            <a:ext cx="26860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medica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citronnier</a:t>
            </a:r>
            <a:r>
              <a:rPr sz="1200" spc="25" dirty="0">
                <a:latin typeface="Arial"/>
                <a:cs typeface="Arial"/>
              </a:rPr>
              <a:t> </a:t>
            </a:r>
            <a:r>
              <a:rPr sz="1200" dirty="0">
                <a:latin typeface="Arial"/>
                <a:cs typeface="Arial"/>
              </a:rPr>
              <a:t>à</a:t>
            </a:r>
            <a:r>
              <a:rPr sz="1200" spc="25" dirty="0">
                <a:latin typeface="Arial"/>
                <a:cs typeface="Arial"/>
              </a:rPr>
              <a:t> </a:t>
            </a:r>
            <a:r>
              <a:rPr sz="1200" spc="-10" dirty="0">
                <a:latin typeface="Arial"/>
                <a:cs typeface="Arial"/>
              </a:rPr>
              <a:t>parfum</a:t>
            </a:r>
            <a:endParaRPr sz="1200" dirty="0">
              <a:latin typeface="Arial"/>
              <a:cs typeface="Arial"/>
            </a:endParaRPr>
          </a:p>
        </p:txBody>
      </p:sp>
    </p:spTree>
    <p:extLst>
      <p:ext uri="{BB962C8B-B14F-4D97-AF65-F5344CB8AC3E}">
        <p14:creationId xmlns:p14="http://schemas.microsoft.com/office/powerpoint/2010/main" val="42617222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2745" y="5318774"/>
            <a:ext cx="3317748" cy="4353222"/>
          </a:xfrm>
          <a:prstGeom prst="rect">
            <a:avLst/>
          </a:prstGeom>
        </p:spPr>
      </p:pic>
      <p:grpSp>
        <p:nvGrpSpPr>
          <p:cNvPr id="3" name="object 3"/>
          <p:cNvGrpSpPr/>
          <p:nvPr/>
        </p:nvGrpSpPr>
        <p:grpSpPr>
          <a:xfrm>
            <a:off x="3959986" y="5204836"/>
            <a:ext cx="3240405" cy="4896485"/>
            <a:chOff x="3959986" y="730630"/>
            <a:chExt cx="3240405" cy="4896485"/>
          </a:xfrm>
        </p:grpSpPr>
        <p:pic>
          <p:nvPicPr>
            <p:cNvPr id="4" name="object 4"/>
            <p:cNvPicPr/>
            <p:nvPr/>
          </p:nvPicPr>
          <p:blipFill>
            <a:blip r:embed="rId3" cstate="print"/>
            <a:stretch>
              <a:fillRect/>
            </a:stretch>
          </p:blipFill>
          <p:spPr>
            <a:xfrm>
              <a:off x="3972686" y="743330"/>
              <a:ext cx="3214624" cy="4870577"/>
            </a:xfrm>
            <a:prstGeom prst="rect">
              <a:avLst/>
            </a:prstGeom>
          </p:spPr>
        </p:pic>
        <p:sp>
          <p:nvSpPr>
            <p:cNvPr id="5" name="object 5"/>
            <p:cNvSpPr/>
            <p:nvPr/>
          </p:nvSpPr>
          <p:spPr>
            <a:xfrm>
              <a:off x="3966336" y="736980"/>
              <a:ext cx="3227705" cy="4883785"/>
            </a:xfrm>
            <a:custGeom>
              <a:avLst/>
              <a:gdLst/>
              <a:ahLst/>
              <a:cxnLst/>
              <a:rect l="l" t="t" r="r" b="b"/>
              <a:pathLst>
                <a:path w="3227704" h="4883785">
                  <a:moveTo>
                    <a:pt x="0" y="0"/>
                  </a:moveTo>
                  <a:lnTo>
                    <a:pt x="3227324" y="0"/>
                  </a:lnTo>
                  <a:lnTo>
                    <a:pt x="3227324" y="4883277"/>
                  </a:lnTo>
                  <a:lnTo>
                    <a:pt x="0" y="4883277"/>
                  </a:lnTo>
                  <a:lnTo>
                    <a:pt x="0" y="0"/>
                  </a:lnTo>
                  <a:close/>
                </a:path>
              </a:pathLst>
            </a:custGeom>
            <a:ln w="12700">
              <a:solidFill>
                <a:srgbClr val="000000"/>
              </a:solidFill>
            </a:ln>
          </p:spPr>
          <p:txBody>
            <a:bodyPr wrap="square" lIns="0" tIns="0" rIns="0" bIns="0" rtlCol="0"/>
            <a:lstStyle/>
            <a:p>
              <a:endParaRPr/>
            </a:p>
          </p:txBody>
        </p:sp>
      </p:grpSp>
      <p:sp>
        <p:nvSpPr>
          <p:cNvPr id="6" name="object 6"/>
          <p:cNvSpPr txBox="1"/>
          <p:nvPr/>
        </p:nvSpPr>
        <p:spPr>
          <a:xfrm>
            <a:off x="410844" y="10324460"/>
            <a:ext cx="25869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paradisii</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pamplemousse</a:t>
            </a:r>
            <a:endParaRPr sz="1200" dirty="0">
              <a:latin typeface="Arial"/>
              <a:cs typeface="Arial"/>
            </a:endParaRPr>
          </a:p>
        </p:txBody>
      </p:sp>
      <p:sp>
        <p:nvSpPr>
          <p:cNvPr id="8" name="ZoneTexte 7">
            <a:extLst>
              <a:ext uri="{FF2B5EF4-FFF2-40B4-BE49-F238E27FC236}">
                <a16:creationId xmlns:a16="http://schemas.microsoft.com/office/drawing/2014/main" id="{ACBAAF6C-F9EF-5E34-2347-FA80203EF565}"/>
              </a:ext>
            </a:extLst>
          </p:cNvPr>
          <p:cNvSpPr txBox="1"/>
          <p:nvPr/>
        </p:nvSpPr>
        <p:spPr>
          <a:xfrm>
            <a:off x="228600" y="692150"/>
            <a:ext cx="6958710" cy="1819152"/>
          </a:xfrm>
          <a:prstGeom prst="rect">
            <a:avLst/>
          </a:prstGeom>
          <a:noFill/>
        </p:spPr>
        <p:txBody>
          <a:bodyPr wrap="square" rtlCol="0">
            <a:spAutoFit/>
          </a:bodyPr>
          <a:lstStyle/>
          <a:p>
            <a:pPr marL="107950" marR="124460" algn="just">
              <a:lnSpc>
                <a:spcPct val="103000"/>
              </a:lnSpc>
              <a:spcAft>
                <a:spcPts val="0"/>
              </a:spcAft>
              <a:tabLst>
                <a:tab pos="565785" algn="l"/>
              </a:tabLst>
            </a:pPr>
            <a:r>
              <a:rPr lang="fr-FR" sz="1400" b="1" dirty="0">
                <a:effectLst/>
                <a:latin typeface="Arial" panose="020B0604020202020204" pitchFamily="34" charset="0"/>
                <a:ea typeface="Arial" panose="020B0604020202020204" pitchFamily="34" charset="0"/>
              </a:rPr>
              <a:t>Le pamplemoussier, pomélo ou grapefruit (Citrus </a:t>
            </a:r>
            <a:r>
              <a:rPr lang="fr-FR" sz="1400" b="1" dirty="0" err="1">
                <a:effectLst/>
                <a:latin typeface="Arial" panose="020B0604020202020204" pitchFamily="34" charset="0"/>
                <a:ea typeface="Arial" panose="020B0604020202020204" pitchFamily="34" charset="0"/>
              </a:rPr>
              <a:t>paradisii</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Macfadyen</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 est proche du </a:t>
            </a:r>
            <a:r>
              <a:rPr lang="fr-FR" sz="1200" dirty="0" err="1">
                <a:effectLst/>
                <a:latin typeface="Arial" panose="020B0604020202020204" pitchFamily="34" charset="0"/>
                <a:ea typeface="Arial" panose="020B0604020202020204" pitchFamily="34" charset="0"/>
              </a:rPr>
              <a:t>chadéquier</a:t>
            </a:r>
            <a:r>
              <a:rPr lang="fr-FR" sz="1200" dirty="0">
                <a:effectLst/>
                <a:latin typeface="Arial" panose="020B0604020202020204" pitchFamily="34" charset="0"/>
                <a:ea typeface="Arial" panose="020B0604020202020204" pitchFamily="34" charset="0"/>
              </a:rPr>
              <a:t> et certains botanistes ne distinguent pas les deux espèces. Le fruit est d'un jaune plus pâle que celui de l'espèce précédente.</a:t>
            </a:r>
          </a:p>
          <a:p>
            <a:pPr marL="107950" marR="124460"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Des variétés venant de Floride sont actuellement diffusées en Haïti.</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jus du pamplemousse, moins sucré et plus amer que celui du </a:t>
            </a:r>
            <a:r>
              <a:rPr lang="fr-FR" sz="1200" dirty="0" err="1">
                <a:effectLst/>
                <a:latin typeface="Arial" panose="020B0604020202020204" pitchFamily="34" charset="0"/>
                <a:ea typeface="Arial" panose="020B0604020202020204" pitchFamily="34" charset="0"/>
              </a:rPr>
              <a:t>chadéquier</a:t>
            </a:r>
            <a:r>
              <a:rPr lang="fr-FR" sz="1200" dirty="0">
                <a:effectLst/>
                <a:latin typeface="Arial" panose="020B0604020202020204" pitchFamily="34" charset="0"/>
                <a:ea typeface="Arial" panose="020B0604020202020204" pitchFamily="34" charset="0"/>
              </a:rPr>
              <a:t>, est moins apprécié par les paysans haïtiens.</a:t>
            </a:r>
          </a:p>
          <a:p>
            <a:endParaRPr lang="fr-FR" sz="12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505668C-FA37-B328-DDA3-79C43CA43400}"/>
              </a:ext>
            </a:extLst>
          </p:cNvPr>
          <p:cNvSpPr txBox="1"/>
          <p:nvPr/>
        </p:nvSpPr>
        <p:spPr>
          <a:xfrm>
            <a:off x="304800" y="679202"/>
            <a:ext cx="6705600" cy="10075322"/>
          </a:xfrm>
          <a:prstGeom prst="rect">
            <a:avLst/>
          </a:prstGeom>
          <a:noFill/>
        </p:spPr>
        <p:txBody>
          <a:bodyPr wrap="square" rtlCol="0">
            <a:spAutoFit/>
          </a:bodyPr>
          <a:lstStyle/>
          <a:p>
            <a:pPr marL="107950" algn="just">
              <a:tabLst>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mandarinier</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(Citrus</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reticulata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Blanco), </a:t>
            </a:r>
            <a:r>
              <a:rPr lang="fr-FR" sz="1200" b="1" spc="-10" dirty="0" err="1">
                <a:effectLst/>
                <a:latin typeface="Arial" panose="020B0604020202020204" pitchFamily="34" charset="0"/>
                <a:ea typeface="Arial" panose="020B0604020202020204" pitchFamily="34" charset="0"/>
                <a:cs typeface="Arial" panose="020B0604020202020204" pitchFamily="34" charset="0"/>
              </a:rPr>
              <a:t>rutaceae</a:t>
            </a:r>
            <a:endParaRPr lang="fr-FR" sz="1200" b="1" spc="-10" dirty="0">
              <a:effectLst/>
              <a:latin typeface="Arial" panose="020B0604020202020204" pitchFamily="34" charset="0"/>
              <a:ea typeface="Arial" panose="020B0604020202020204" pitchFamily="34" charset="0"/>
              <a:cs typeface="Arial" panose="020B0604020202020204" pitchFamily="34" charset="0"/>
            </a:endParaRPr>
          </a:p>
          <a:p>
            <a:pPr marL="107950" algn="just">
              <a:tabLst>
                <a:tab pos="565785" algn="l"/>
              </a:tabLst>
            </a:pPr>
            <a:endParaRPr lang="fr-FR" sz="1200"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mandarinier, ou "mandarin" en créole haïtien, est un petit arbre fruitier, épineux, introduit en Haïti dans les années 1950, principalement dans les régions de Fond-des-Blancs et de Jacmel. Depuis son introduction, sa culture s’est largement répandue dans le Sud du pays. Bien que moins présent que d'autres agrumes comme l’orange amère ou le citron vert, le mandarinier occupe néanmoins une place significative dans l'agriculture et l'alimentation locale.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du mandarinier :  </a:t>
            </a: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mandarinier se distingue par son adaptation aux climats tropicaux et subtropicaux présents en Haïti. Il préfère les sols riches, bien drainés et régulièrement arrosés, mais il tolère aussi des conditions relativement sèches, ce qui le rend adapté à diverses zones du pays. Ses fruits se distinguent par leur peau fine et non adhérente ainsi que leur chair sucrée.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Variétés</a:t>
            </a:r>
            <a:r>
              <a:rPr lang="fr-FR" sz="1200" dirty="0">
                <a:effectLst/>
                <a:latin typeface="Arial" panose="020B0604020202020204" pitchFamily="34" charset="0"/>
                <a:ea typeface="Times New Roman" panose="02020603050405020304" pitchFamily="18" charset="0"/>
                <a:cs typeface="Arial" panose="020B0604020202020204" pitchFamily="34" charset="0"/>
              </a:rPr>
              <a:t> : plusieurs variétés de mandariniers sont cultivées en Haïti, chacune présentant des différences en termes de taille, de saveur et de période de maturation des fruits.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économique :</a:t>
            </a:r>
            <a:r>
              <a:rPr lang="fr-FR" sz="1200" dirty="0">
                <a:effectLst/>
                <a:latin typeface="Arial" panose="020B0604020202020204" pitchFamily="34" charset="0"/>
                <a:ea typeface="Times New Roman" panose="02020603050405020304" pitchFamily="18" charset="0"/>
                <a:cs typeface="Arial" panose="020B0604020202020204" pitchFamily="34" charset="0"/>
              </a:rPr>
              <a:t> le mandarinier joue un rôle économique non négligeable dans les communautés locales, même si sa production reste modeste.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Marchés locaux</a:t>
            </a:r>
            <a:r>
              <a:rPr lang="fr-FR" sz="1200" dirty="0">
                <a:effectLst/>
                <a:latin typeface="Arial" panose="020B0604020202020204" pitchFamily="34" charset="0"/>
                <a:ea typeface="Times New Roman" panose="02020603050405020304" pitchFamily="18" charset="0"/>
                <a:cs typeface="Arial" panose="020B0604020202020204" pitchFamily="34" charset="0"/>
              </a:rPr>
              <a:t> : les mandarines sont surtout destinées à la consommation locale. Vendues sur les marchés haïtiens, elles sont prisées pour leur goût sucré et leur facilité d’utilisation. Leur popularité en fait une source de revenus pour les petits producteurs.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artisanale</a:t>
            </a:r>
            <a:r>
              <a:rPr lang="fr-FR" sz="1200" dirty="0">
                <a:effectLst/>
                <a:latin typeface="Arial" panose="020B0604020202020204" pitchFamily="34" charset="0"/>
                <a:ea typeface="Times New Roman" panose="02020603050405020304" pitchFamily="18" charset="0"/>
                <a:cs typeface="Arial" panose="020B0604020202020204" pitchFamily="34" charset="0"/>
              </a:rPr>
              <a:t> : en dehors de la consommation directe, les mandarines sont transformées en jus frais, confitures, et parfois même en liqueurs artisanales. Cette transformation ouvre des opportunités de commercialisation supplémentaires pour les agriculteurs et artisans locaux.</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Utilisations culinaires :</a:t>
            </a:r>
            <a:r>
              <a:rPr lang="fr-FR" sz="1200" dirty="0">
                <a:effectLst/>
                <a:latin typeface="Arial" panose="020B0604020202020204" pitchFamily="34" charset="0"/>
                <a:ea typeface="Times New Roman" panose="02020603050405020304" pitchFamily="18" charset="0"/>
                <a:cs typeface="Arial" panose="020B0604020202020204" pitchFamily="34" charset="0"/>
              </a:rPr>
              <a:t> les mandarines sont appréciées pour leur goût sucré et leur polyvalence culinaire. Elles sont consommées de plusieurs façons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Consommation fraîche</a:t>
            </a:r>
            <a:r>
              <a:rPr lang="fr-FR" sz="1200" dirty="0">
                <a:effectLst/>
                <a:latin typeface="Arial" panose="020B0604020202020204" pitchFamily="34" charset="0"/>
                <a:ea typeface="Times New Roman" panose="02020603050405020304" pitchFamily="18" charset="0"/>
                <a:cs typeface="Arial" panose="020B0604020202020204" pitchFamily="34" charset="0"/>
              </a:rPr>
              <a:t> : leur petite taille, leur goût agréable et leur épluchage facile en font un fruit particulièrement apprécié, notamment par les enfants.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Cuisine</a:t>
            </a:r>
            <a:r>
              <a:rPr lang="fr-FR" sz="1200" dirty="0">
                <a:effectLst/>
                <a:latin typeface="Arial" panose="020B0604020202020204" pitchFamily="34" charset="0"/>
                <a:ea typeface="Times New Roman" panose="02020603050405020304" pitchFamily="18" charset="0"/>
                <a:cs typeface="Arial" panose="020B0604020202020204" pitchFamily="34" charset="0"/>
              </a:rPr>
              <a:t> : les mandarines peuvent être intégrées à des salades de fruits, des desserts ou des plats salés pour apporter une touche sucrée et acidulée.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Boissons</a:t>
            </a:r>
            <a:r>
              <a:rPr lang="fr-FR" sz="1200" dirty="0">
                <a:effectLst/>
                <a:latin typeface="Arial" panose="020B0604020202020204" pitchFamily="34" charset="0"/>
                <a:ea typeface="Times New Roman" panose="02020603050405020304" pitchFamily="18" charset="0"/>
                <a:cs typeface="Arial" panose="020B0604020202020204" pitchFamily="34" charset="0"/>
              </a:rPr>
              <a:t> : le jus de mandarine est souvent consommé au petit-déjeuner ou comme rafraîchissement. Il est apprécié pour sa douceur et sa fraîcheur.</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culturelle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Présence dans les foyers</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mandarinier est souvent planté dans les jardins familiaux. Il contribue à l’alimentation des familles et les excédents peuvent être vendus sur les marchés, générant un revenu supplémentaire.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Usage festif</a:t>
            </a:r>
            <a:r>
              <a:rPr lang="fr-FR" sz="1200" dirty="0">
                <a:effectLst/>
                <a:latin typeface="Arial" panose="020B0604020202020204" pitchFamily="34" charset="0"/>
                <a:ea typeface="Times New Roman" panose="02020603050405020304" pitchFamily="18" charset="0"/>
                <a:cs typeface="Arial" panose="020B0604020202020204" pitchFamily="34" charset="0"/>
              </a:rPr>
              <a:t> : les mandarines, comme d'autres agrumes, sont consommées lors des festivités, particulièrement pendant les fêtes de fin d'année.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agronomiques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Cycle de culture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mandarinier commence généralement à produire des fruits entre 3 et 5 ans après sa plantation. La récolte en Haïti se déroule principalement entre la fin de l’automne et le début de l’hiver, lorsque les fruits atteignent leur pleine maturité.</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Résistance</a:t>
            </a:r>
            <a:r>
              <a:rPr lang="fr-FR" sz="1200" dirty="0">
                <a:effectLst/>
                <a:latin typeface="Arial" panose="020B0604020202020204" pitchFamily="34" charset="0"/>
                <a:ea typeface="Times New Roman" panose="02020603050405020304" pitchFamily="18" charset="0"/>
                <a:cs typeface="Arial" panose="020B0604020202020204" pitchFamily="34" charset="0"/>
              </a:rPr>
              <a:t> : bien que relativement résistant aux maladies, le mandarinier peut être affecté par les ravageurs communs aux agrumes, tels que les pucerons et les cochenilles. Une gestion agronomique adéquate est donc nécessaire pour maintenir une production saine et durable.</a:t>
            </a:r>
          </a:p>
          <a:p>
            <a:pPr marL="107950" algn="just">
              <a:lnSpc>
                <a:spcPct val="103000"/>
              </a:lnSpc>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Arial" panose="020B0604020202020204" pitchFamily="34" charset="0"/>
                <a:cs typeface="Arial" panose="020B0604020202020204" pitchFamily="34" charset="0"/>
              </a:rPr>
              <a:t> (Mandarin dans </a:t>
            </a:r>
            <a:r>
              <a:rPr lang="fr-FR" sz="1200" dirty="0">
                <a:latin typeface="Arial" panose="020B0604020202020204" pitchFamily="34" charset="0"/>
                <a:ea typeface="Arial" panose="020B0604020202020204" pitchFamily="34" charset="0"/>
                <a:cs typeface="Arial" panose="020B0604020202020204" pitchFamily="34" charset="0"/>
              </a:rPr>
              <a:t>Plant </a:t>
            </a:r>
            <a:r>
              <a:rPr lang="fr-FR" sz="1200" dirty="0" err="1">
                <a:latin typeface="Arial" panose="020B0604020202020204" pitchFamily="34" charset="0"/>
                <a:ea typeface="Arial" panose="020B0604020202020204" pitchFamily="34" charset="0"/>
                <a:cs typeface="Arial" panose="020B0604020202020204" pitchFamily="34" charset="0"/>
              </a:rPr>
              <a:t>ak</a:t>
            </a:r>
            <a:r>
              <a:rPr lang="fr-FR" sz="1200" dirty="0">
                <a:latin typeface="Arial" panose="020B0604020202020204" pitchFamily="34" charset="0"/>
                <a:ea typeface="Arial" panose="020B0604020202020204" pitchFamily="34" charset="0"/>
                <a:cs typeface="Arial" panose="020B0604020202020204" pitchFamily="34" charset="0"/>
              </a:rPr>
              <a:t> </a:t>
            </a:r>
            <a:r>
              <a:rPr lang="fr-FR" sz="1200" dirty="0" err="1">
                <a:latin typeface="Arial" panose="020B0604020202020204" pitchFamily="34" charset="0"/>
                <a:ea typeface="Arial" panose="020B0604020202020204" pitchFamily="34" charset="0"/>
                <a:cs typeface="Arial" panose="020B0604020202020204" pitchFamily="34" charset="0"/>
              </a:rPr>
              <a:t>pyebwa</a:t>
            </a:r>
            <a:r>
              <a:rPr lang="fr-FR" sz="1200" dirty="0">
                <a:latin typeface="Arial" panose="020B0604020202020204" pitchFamily="34" charset="0"/>
                <a:ea typeface="Arial" panose="020B0604020202020204" pitchFamily="34" charset="0"/>
                <a:cs typeface="Arial" panose="020B0604020202020204" pitchFamily="34" charset="0"/>
              </a:rPr>
              <a:t> té d </a:t>
            </a:r>
            <a:r>
              <a:rPr lang="fr-FR" sz="1200" dirty="0" err="1">
                <a:latin typeface="Arial" panose="020B0604020202020204" pitchFamily="34" charset="0"/>
                <a:ea typeface="Arial" panose="020B0604020202020204" pitchFamily="34" charset="0"/>
                <a:cs typeface="Arial" panose="020B0604020202020204" pitchFamily="34" charset="0"/>
              </a:rPr>
              <a:t>Ayiti</a:t>
            </a:r>
            <a:r>
              <a:rPr lang="fr-FR" sz="1200" dirty="0">
                <a:latin typeface="Arial" panose="020B0604020202020204" pitchFamily="34" charset="0"/>
                <a:ea typeface="Arial" panose="020B0604020202020204" pitchFamily="34" charset="0"/>
                <a:cs typeface="Arial" panose="020B0604020202020204" pitchFamily="34" charset="0"/>
              </a:rPr>
              <a:t>, p. 85)</a:t>
            </a:r>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2C2951-BB97-B00E-B65F-FEBAB4587C97}"/>
              </a:ext>
            </a:extLst>
          </p:cNvPr>
          <p:cNvSpPr txBox="1"/>
          <p:nvPr/>
        </p:nvSpPr>
        <p:spPr>
          <a:xfrm>
            <a:off x="201216" y="844550"/>
            <a:ext cx="6912768" cy="8604407"/>
          </a:xfrm>
          <a:prstGeom prst="rect">
            <a:avLst/>
          </a:prstGeom>
          <a:noFill/>
        </p:spPr>
        <p:txBody>
          <a:bodyPr wrap="square" rtlCol="0">
            <a:spAutoFit/>
          </a:bodyPr>
          <a:lstStyle/>
          <a:p>
            <a:endParaRPr lang="fr-FR" sz="1200" dirty="0"/>
          </a:p>
          <a:p>
            <a:pPr marL="107950" algn="ctr"/>
            <a:r>
              <a:rPr lang="fr-FR" sz="1400" b="1" dirty="0">
                <a:solidFill>
                  <a:srgbClr val="231F20"/>
                </a:solidFill>
                <a:effectLst/>
                <a:latin typeface="Arial" panose="020B0604020202020204" pitchFamily="34" charset="0"/>
                <a:ea typeface="Arial" panose="020B0604020202020204" pitchFamily="34" charset="0"/>
              </a:rPr>
              <a:t>Les</a:t>
            </a:r>
            <a:r>
              <a:rPr lang="fr-FR" sz="1400" b="1" spc="25" dirty="0">
                <a:solidFill>
                  <a:srgbClr val="231F20"/>
                </a:solidFill>
                <a:effectLst/>
                <a:latin typeface="Arial" panose="020B0604020202020204" pitchFamily="34" charset="0"/>
                <a:ea typeface="Arial" panose="020B0604020202020204" pitchFamily="34" charset="0"/>
              </a:rPr>
              <a:t> </a:t>
            </a:r>
            <a:r>
              <a:rPr lang="fr-FR" sz="1400" b="1" dirty="0">
                <a:solidFill>
                  <a:srgbClr val="231F20"/>
                </a:solidFill>
                <a:effectLst/>
                <a:latin typeface="Arial" panose="020B0604020202020204" pitchFamily="34" charset="0"/>
                <a:ea typeface="Arial" panose="020B0604020202020204" pitchFamily="34" charset="0"/>
              </a:rPr>
              <a:t>brésillets</a:t>
            </a:r>
            <a:r>
              <a:rPr lang="fr-FR" sz="1400" b="1" spc="25" dirty="0">
                <a:solidFill>
                  <a:srgbClr val="231F20"/>
                </a:solidFill>
                <a:effectLst/>
                <a:latin typeface="Arial" panose="020B0604020202020204" pitchFamily="34" charset="0"/>
                <a:ea typeface="Arial" panose="020B0604020202020204" pitchFamily="34" charset="0"/>
              </a:rPr>
              <a:t> </a:t>
            </a:r>
            <a:r>
              <a:rPr lang="fr-FR" sz="1400" b="1" spc="-10" dirty="0">
                <a:solidFill>
                  <a:srgbClr val="231F20"/>
                </a:solidFill>
                <a:effectLst/>
                <a:latin typeface="Arial" panose="020B0604020202020204" pitchFamily="34" charset="0"/>
                <a:ea typeface="Arial" panose="020B0604020202020204" pitchFamily="34" charset="0"/>
              </a:rPr>
              <a:t>(</a:t>
            </a:r>
            <a:r>
              <a:rPr lang="fr-FR" sz="1400" b="1" spc="-10" dirty="0" err="1">
                <a:solidFill>
                  <a:srgbClr val="231F20"/>
                </a:solidFill>
                <a:effectLst/>
                <a:latin typeface="Arial" panose="020B0604020202020204" pitchFamily="34" charset="0"/>
                <a:ea typeface="Arial" panose="020B0604020202020204" pitchFamily="34" charset="0"/>
              </a:rPr>
              <a:t>Comocladia</a:t>
            </a:r>
            <a:r>
              <a:rPr lang="fr-FR" sz="1400" b="1" spc="-10" dirty="0">
                <a:solidFill>
                  <a:srgbClr val="231F20"/>
                </a:solidFill>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solidFill>
                  <a:srgbClr val="231F20"/>
                </a:solidFill>
                <a:effectLst/>
                <a:latin typeface="Arial" panose="020B0604020202020204" pitchFamily="34" charset="0"/>
                <a:ea typeface="Arial" panose="020B0604020202020204" pitchFamily="34" charset="0"/>
              </a:rPr>
              <a:t>Les brésillets appartiennent au genre </a:t>
            </a:r>
            <a:r>
              <a:rPr lang="fr-FR" sz="1200" dirty="0" err="1">
                <a:solidFill>
                  <a:srgbClr val="231F20"/>
                </a:solidFill>
                <a:effectLst/>
                <a:latin typeface="Arial" panose="020B0604020202020204" pitchFamily="34" charset="0"/>
                <a:ea typeface="Arial" panose="020B0604020202020204" pitchFamily="34" charset="0"/>
              </a:rPr>
              <a:t>Comocladia</a:t>
            </a:r>
            <a:r>
              <a:rPr lang="fr-FR" sz="1200" dirty="0">
                <a:solidFill>
                  <a:srgbClr val="231F20"/>
                </a:solidFill>
                <a:effectLst/>
                <a:latin typeface="Arial" panose="020B0604020202020204" pitchFamily="34" charset="0"/>
                <a:ea typeface="Arial" panose="020B0604020202020204" pitchFamily="34" charset="0"/>
              </a:rPr>
              <a:t>. Leur sève est vésicante ; il convient d'éviter son contact avec la peau. Ils sont très utilisés comme bois-repousse.</a:t>
            </a:r>
          </a:p>
          <a:p>
            <a:pPr marL="107950" marR="123825"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endParaRPr>
          </a:p>
          <a:p>
            <a:r>
              <a:rPr lang="fr-FR" sz="1400" dirty="0">
                <a:effectLst/>
                <a:latin typeface="Arial" panose="020B0604020202020204" pitchFamily="34" charset="0"/>
                <a:ea typeface="Arial" panose="020B0604020202020204" pitchFamily="34" charset="0"/>
              </a:rPr>
              <a:t> </a:t>
            </a:r>
            <a:r>
              <a:rPr lang="fr-FR" sz="1400" b="1" dirty="0">
                <a:solidFill>
                  <a:srgbClr val="231F20"/>
                </a:solidFill>
                <a:effectLst/>
                <a:latin typeface="Arial" panose="020B0604020202020204" pitchFamily="34" charset="0"/>
                <a:ea typeface="Arial" panose="020B0604020202020204" pitchFamily="34" charset="0"/>
              </a:rPr>
              <a:t>Le brésillet aussi appelé bois espagnol ou bois </a:t>
            </a:r>
            <a:r>
              <a:rPr lang="fr-FR" sz="1400" b="1" dirty="0" err="1">
                <a:solidFill>
                  <a:srgbClr val="231F20"/>
                </a:solidFill>
                <a:effectLst/>
                <a:latin typeface="Arial" panose="020B0604020202020204" pitchFamily="34" charset="0"/>
                <a:ea typeface="Arial" panose="020B0604020202020204" pitchFamily="34" charset="0"/>
              </a:rPr>
              <a:t>pagnol</a:t>
            </a:r>
            <a:r>
              <a:rPr lang="fr-FR" sz="1400" b="1" dirty="0">
                <a:solidFill>
                  <a:srgbClr val="231F20"/>
                </a:solidFill>
                <a:effectLst/>
                <a:latin typeface="Arial" panose="020B0604020202020204" pitchFamily="34" charset="0"/>
                <a:ea typeface="Arial" panose="020B0604020202020204" pitchFamily="34" charset="0"/>
              </a:rPr>
              <a:t> (</a:t>
            </a:r>
            <a:r>
              <a:rPr lang="fr-FR" sz="1400" b="1" dirty="0" err="1">
                <a:solidFill>
                  <a:srgbClr val="231F20"/>
                </a:solidFill>
                <a:effectLst/>
                <a:latin typeface="Arial" panose="020B0604020202020204" pitchFamily="34" charset="0"/>
                <a:ea typeface="Arial" panose="020B0604020202020204" pitchFamily="34" charset="0"/>
              </a:rPr>
              <a:t>Comocladia</a:t>
            </a:r>
            <a:r>
              <a:rPr lang="fr-FR" sz="1400" b="1" dirty="0">
                <a:solidFill>
                  <a:srgbClr val="231F20"/>
                </a:solidFill>
                <a:effectLst/>
                <a:latin typeface="Arial" panose="020B0604020202020204" pitchFamily="34" charset="0"/>
                <a:ea typeface="Arial" panose="020B0604020202020204" pitchFamily="34" charset="0"/>
              </a:rPr>
              <a:t> </a:t>
            </a:r>
            <a:r>
              <a:rPr lang="fr-FR" sz="1400" b="1" dirty="0" err="1">
                <a:solidFill>
                  <a:srgbClr val="231F20"/>
                </a:solidFill>
                <a:effectLst/>
                <a:latin typeface="Arial" panose="020B0604020202020204" pitchFamily="34" charset="0"/>
                <a:ea typeface="Arial" panose="020B0604020202020204" pitchFamily="34" charset="0"/>
              </a:rPr>
              <a:t>domigensis</a:t>
            </a:r>
            <a:r>
              <a:rPr lang="fr-FR" sz="1400" b="1" dirty="0">
                <a:solidFill>
                  <a:srgbClr val="231F20"/>
                </a:solidFill>
                <a:effectLst/>
                <a:latin typeface="Arial" panose="020B0604020202020204" pitchFamily="34" charset="0"/>
                <a:ea typeface="Arial" panose="020B0604020202020204" pitchFamily="34" charset="0"/>
              </a:rPr>
              <a:t> </a:t>
            </a:r>
            <a:r>
              <a:rPr lang="fr-FR" sz="1400" b="1" dirty="0" err="1">
                <a:solidFill>
                  <a:srgbClr val="231F20"/>
                </a:solidFill>
                <a:effectLst/>
                <a:latin typeface="Arial" panose="020B0604020202020204" pitchFamily="34" charset="0"/>
                <a:ea typeface="Arial" panose="020B0604020202020204" pitchFamily="34" charset="0"/>
              </a:rPr>
              <a:t>Britt</a:t>
            </a:r>
            <a:r>
              <a:rPr lang="fr-FR" sz="1400" b="1" dirty="0">
                <a:solidFill>
                  <a:srgbClr val="231F20"/>
                </a:solidFill>
                <a:effectLst/>
                <a:latin typeface="Arial" panose="020B0604020202020204" pitchFamily="34" charset="0"/>
                <a:ea typeface="Arial" panose="020B0604020202020204" pitchFamily="34" charset="0"/>
              </a:rPr>
              <a:t>.)</a:t>
            </a:r>
            <a:endParaRPr lang="fr-FR" sz="1400" dirty="0">
              <a:effectLst/>
              <a:latin typeface="Arial" panose="020B0604020202020204" pitchFamily="34" charset="0"/>
              <a:ea typeface="Arial" panose="020B0604020202020204" pitchFamily="34" charset="0"/>
            </a:endParaRP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0650" algn="just">
              <a:lnSpc>
                <a:spcPct val="103000"/>
              </a:lnSpc>
              <a:spcAft>
                <a:spcPts val="0"/>
              </a:spcAft>
            </a:pPr>
            <a:r>
              <a:rPr lang="fr-FR" sz="1200" dirty="0">
                <a:solidFill>
                  <a:srgbClr val="231F20"/>
                </a:solidFill>
                <a:effectLst/>
                <a:latin typeface="Arial" panose="020B0604020202020204" pitchFamily="34" charset="0"/>
                <a:ea typeface="Arial" panose="020B0604020202020204" pitchFamily="34" charset="0"/>
              </a:rPr>
              <a:t>C'est un petit arbre plastique qui se rencontre depuis le niveau de la mer jusqu'à une altitude de 1000 m. Le rachis de ses feuilles pennées est légèrement duveteux. Cette espèce est toxique, elle n'est pas consommée par les </a:t>
            </a:r>
            <a:r>
              <a:rPr lang="fr-FR" sz="1200" spc="-10" dirty="0">
                <a:solidFill>
                  <a:srgbClr val="231F20"/>
                </a:solidFill>
                <a:effectLst/>
                <a:latin typeface="Arial" panose="020B0604020202020204" pitchFamily="34" charset="0"/>
                <a:ea typeface="Arial" panose="020B0604020202020204" pitchFamily="34" charset="0"/>
              </a:rPr>
              <a:t>animaux.</a:t>
            </a:r>
          </a:p>
          <a:p>
            <a:pPr marL="107950" marR="120650" algn="just">
              <a:lnSpc>
                <a:spcPct val="103000"/>
              </a:lnSpc>
              <a:spcAft>
                <a:spcPts val="0"/>
              </a:spcAft>
            </a:pPr>
            <a:endParaRPr lang="fr-FR" sz="1200" spc="-10" dirty="0">
              <a:solidFill>
                <a:srgbClr val="231F20"/>
              </a:solidFill>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solidFill>
                  <a:srgbClr val="231F20"/>
                </a:solidFill>
                <a:effectLst/>
                <a:latin typeface="Arial" panose="020B0604020202020204" pitchFamily="34" charset="0"/>
                <a:ea typeface="Arial" panose="020B0604020202020204" pitchFamily="34" charset="0"/>
              </a:rPr>
              <a:t>Les boutures de brésillet prennent facilement, ce qui fait qu'il est utilisé pour réaliser des clôtures vivantes qui résistent à la dent des animaux et permettent de protéger</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les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parcelles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contre</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les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incursions</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du</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bétail.</a:t>
            </a:r>
            <a:r>
              <a:rPr lang="fr-FR" sz="1200" spc="-2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Il peut être utilisé pour le traitement biologique des ravines.</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Ces</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boutures</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supportent</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un</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certain</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délai</a:t>
            </a:r>
            <a:r>
              <a:rPr lang="fr-FR" sz="1200" spc="-6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entre la</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coupe</a:t>
            </a:r>
            <a:r>
              <a:rPr lang="fr-FR" sz="1200" spc="28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et</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la</a:t>
            </a:r>
            <a:r>
              <a:rPr lang="fr-FR" sz="1200" spc="28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plantation</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(une</a:t>
            </a:r>
            <a:r>
              <a:rPr lang="fr-FR" sz="1200" spc="280"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semaine</a:t>
            </a:r>
            <a:r>
              <a:rPr lang="fr-FR" sz="1200" spc="275" dirty="0">
                <a:solidFill>
                  <a:srgbClr val="231F20"/>
                </a:solidFill>
                <a:effectLst/>
                <a:latin typeface="Arial" panose="020B0604020202020204" pitchFamily="34" charset="0"/>
                <a:ea typeface="Arial" panose="020B0604020202020204" pitchFamily="34" charset="0"/>
              </a:rPr>
              <a:t> </a:t>
            </a:r>
            <a:r>
              <a:rPr lang="fr-FR" sz="1200" dirty="0">
                <a:solidFill>
                  <a:srgbClr val="231F20"/>
                </a:solidFill>
                <a:effectLst/>
                <a:latin typeface="Arial" panose="020B0604020202020204" pitchFamily="34" charset="0"/>
                <a:ea typeface="Arial" panose="020B0604020202020204" pitchFamily="34" charset="0"/>
              </a:rPr>
              <a:t>environ)</a:t>
            </a:r>
            <a:r>
              <a:rPr lang="fr-FR" sz="1200" spc="280" dirty="0">
                <a:solidFill>
                  <a:srgbClr val="231F20"/>
                </a:solidFill>
                <a:effectLst/>
                <a:latin typeface="Arial" panose="020B0604020202020204" pitchFamily="34" charset="0"/>
                <a:ea typeface="Arial" panose="020B0604020202020204" pitchFamily="34" charset="0"/>
              </a:rPr>
              <a:t> </a:t>
            </a:r>
            <a:r>
              <a:rPr lang="fr-FR" sz="1200" spc="-50" dirty="0">
                <a:solidFill>
                  <a:srgbClr val="231F20"/>
                </a:solidFill>
                <a:effectLst/>
                <a:latin typeface="Arial" panose="020B0604020202020204" pitchFamily="34" charset="0"/>
                <a:ea typeface="Arial" panose="020B0604020202020204" pitchFamily="34" charset="0"/>
              </a:rPr>
              <a:t>à</a:t>
            </a:r>
            <a:br>
              <a:rPr lang="fr-FR" sz="1200" dirty="0">
                <a:effectLst/>
                <a:latin typeface="Arial" panose="020B0604020202020204" pitchFamily="34" charset="0"/>
                <a:ea typeface="Arial" panose="020B0604020202020204" pitchFamily="34" charset="0"/>
              </a:rPr>
            </a:br>
            <a:r>
              <a:rPr lang="fr-FR" sz="1200" dirty="0">
                <a:effectLst/>
                <a:latin typeface="Arial" panose="020B0604020202020204" pitchFamily="34" charset="0"/>
                <a:ea typeface="Arial" panose="020B0604020202020204" pitchFamily="34" charset="0"/>
              </a:rPr>
              <a:t>condition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d'être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stockées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l'ombre.</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 brésillet (</a:t>
            </a:r>
            <a:r>
              <a:rPr lang="fr-FR" sz="1400" b="1" dirty="0" err="1">
                <a:effectLst/>
                <a:latin typeface="Arial" panose="020B0604020202020204" pitchFamily="34" charset="0"/>
                <a:ea typeface="Arial" panose="020B0604020202020204" pitchFamily="34" charset="0"/>
              </a:rPr>
              <a:t>Comocladia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glabra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Schultes</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Spreng</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reconnaît à ses feuilles pennées dont les folioles sont glabres et dentées, chaque dent étant terminée par une petite épine. Cet arbuste ne dépasse pas 5 à 7m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régions sèches, à l'étage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et à celui du </a:t>
            </a:r>
            <a:r>
              <a:rPr lang="fr-FR" sz="1200" spc="-10" dirty="0">
                <a:effectLst/>
                <a:latin typeface="Arial" panose="020B0604020202020204" pitchFamily="34" charset="0"/>
                <a:ea typeface="Arial" panose="020B0604020202020204" pitchFamily="34" charset="0"/>
              </a:rPr>
              <a:t>gommier.</a:t>
            </a:r>
            <a:endParaRPr lang="fr-FR" sz="1200" dirty="0">
              <a:effectLst/>
              <a:latin typeface="Arial" panose="020B0604020202020204" pitchFamily="34" charset="0"/>
              <a:ea typeface="Arial" panose="020B0604020202020204" pitchFamily="34" charset="0"/>
            </a:endParaRPr>
          </a:p>
          <a:p>
            <a:endParaRPr lang="fr-FR" sz="1200" dirty="0"/>
          </a:p>
          <a:p>
            <a:r>
              <a:rPr lang="fr-FR" sz="1200" dirty="0"/>
              <a:t>Ce sont des arbres assez faciles à trouver dans les « raks bois » ; ils sont très utilisés pour faire des clôtures dans toutes les régions d’Haïti.</a:t>
            </a:r>
          </a:p>
          <a:p>
            <a:r>
              <a:rPr lang="fr-FR" sz="1200" dirty="0"/>
              <a:t>La sève brûle la peau et protège la tige des termites, Les boutures prennent facilement et protègent bien la parcelle, car les feuilles ne sont pas consommées par le bétail.</a:t>
            </a:r>
          </a:p>
          <a:p>
            <a:endParaRPr lang="fr-FR" sz="1200" dirty="0"/>
          </a:p>
          <a:p>
            <a:r>
              <a:rPr lang="fr-FR" sz="1200" dirty="0"/>
              <a:t>La distinction bois </a:t>
            </a:r>
            <a:r>
              <a:rPr lang="fr-FR" sz="1200" dirty="0" err="1"/>
              <a:t>pagnol</a:t>
            </a:r>
            <a:r>
              <a:rPr lang="fr-FR" sz="1200" dirty="0"/>
              <a:t> et du brésillet n’est pas facile. </a:t>
            </a:r>
          </a:p>
          <a:p>
            <a:endParaRPr lang="fr-FR" sz="1200" dirty="0"/>
          </a:p>
          <a:p>
            <a:r>
              <a:rPr lang="fr-FR" sz="1200" b="1" dirty="0"/>
              <a:t>Gros-Morne.</a:t>
            </a:r>
          </a:p>
          <a:p>
            <a:r>
              <a:rPr lang="fr-FR" sz="1200" dirty="0"/>
              <a:t>Le brésillet est trouvé assez régulièrement dans les zones de </a:t>
            </a:r>
            <a:r>
              <a:rPr lang="fr-FR" sz="1200" dirty="0" err="1"/>
              <a:t>rak</a:t>
            </a:r>
            <a:r>
              <a:rPr lang="fr-FR" sz="1200" dirty="0"/>
              <a:t> ou en bordure de jardins dans les mornes. Cette espèce n’est pas consommée par le bétail et elle sécrète un lait toxique qui « brûle » la peau. </a:t>
            </a:r>
          </a:p>
          <a:p>
            <a:r>
              <a:rPr lang="fr-FR" sz="1200" dirty="0"/>
              <a:t>Lorsque les paysans utilisent ce « bois repousse » pour aménager des clôtures, ils préparent des boutures de 2 m de hauteur, d’au moins 3-4 cm de diamètre, et il les plantent à une profondeur de 25-35 cm.</a:t>
            </a:r>
          </a:p>
          <a:p>
            <a:r>
              <a:rPr lang="fr-FR" sz="1200" dirty="0"/>
              <a:t>Cette espèce est plantée en association avec d’autres espèces, car s’approvisionner en boutures de brésillet est difficile. Ce que l’on observe parfois, c’est une association du gommier avec brésillet ou du </a:t>
            </a:r>
            <a:r>
              <a:rPr lang="fr-FR" sz="1200" dirty="0" err="1"/>
              <a:t>médecinier</a:t>
            </a:r>
            <a:r>
              <a:rPr lang="fr-FR" sz="1200" dirty="0"/>
              <a:t>. La haie est consolidée par des cordes. </a:t>
            </a:r>
          </a:p>
          <a:p>
            <a:r>
              <a:rPr lang="fr-FR" sz="1200" dirty="0"/>
              <a:t>Dans ce « système barrière », entre 2 pieds de Gommier écartés l’un de l’autre de 1,5 m, on tend 4-5 rangées de cordes entre lesquelles seront passées les boutures de brésillet ou de </a:t>
            </a:r>
            <a:r>
              <a:rPr lang="fr-FR" sz="1200" dirty="0" err="1"/>
              <a:t>médecinier</a:t>
            </a:r>
            <a:r>
              <a:rPr lang="fr-FR" sz="1200" dirty="0"/>
              <a:t> destinées à être plantées. </a:t>
            </a:r>
          </a:p>
        </p:txBody>
      </p:sp>
    </p:spTree>
    <p:extLst>
      <p:ext uri="{BB962C8B-B14F-4D97-AF65-F5344CB8AC3E}">
        <p14:creationId xmlns:p14="http://schemas.microsoft.com/office/powerpoint/2010/main" val="23526639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4800" y="637464"/>
            <a:ext cx="3556006" cy="4453135"/>
          </a:xfrm>
          <a:prstGeom prst="rect">
            <a:avLst/>
          </a:prstGeom>
        </p:spPr>
      </p:pic>
      <p:sp>
        <p:nvSpPr>
          <p:cNvPr id="9" name="object 9"/>
          <p:cNvSpPr txBox="1"/>
          <p:nvPr/>
        </p:nvSpPr>
        <p:spPr>
          <a:xfrm>
            <a:off x="197358" y="8800460"/>
            <a:ext cx="24599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25" dirty="0">
                <a:latin typeface="Arial"/>
                <a:cs typeface="Arial"/>
              </a:rPr>
              <a:t> </a:t>
            </a:r>
            <a:r>
              <a:rPr sz="1200" b="1" dirty="0">
                <a:latin typeface="Arial"/>
                <a:cs typeface="Arial"/>
              </a:rPr>
              <a:t>reticulata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mandarinier</a:t>
            </a:r>
            <a:endParaRPr sz="1200" dirty="0">
              <a:latin typeface="Arial"/>
              <a:cs typeface="Arial"/>
            </a:endParaRPr>
          </a:p>
        </p:txBody>
      </p:sp>
      <p:pic>
        <p:nvPicPr>
          <p:cNvPr id="10" name="object 10"/>
          <p:cNvPicPr/>
          <p:nvPr/>
        </p:nvPicPr>
        <p:blipFill>
          <a:blip r:embed="rId3" cstate="print"/>
          <a:stretch>
            <a:fillRect/>
          </a:stretch>
        </p:blipFill>
        <p:spPr>
          <a:xfrm>
            <a:off x="152400" y="5189723"/>
            <a:ext cx="5338191" cy="3412490"/>
          </a:xfrm>
          <a:prstGeom prst="rect">
            <a:avLst/>
          </a:prstGeom>
        </p:spPr>
      </p:pic>
    </p:spTree>
    <p:extLst>
      <p:ext uri="{BB962C8B-B14F-4D97-AF65-F5344CB8AC3E}">
        <p14:creationId xmlns:p14="http://schemas.microsoft.com/office/powerpoint/2010/main" val="13420716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ADF0169-8B1C-9BE4-B06C-264CB97DFB1D}"/>
              </a:ext>
            </a:extLst>
          </p:cNvPr>
          <p:cNvSpPr txBox="1"/>
          <p:nvPr/>
        </p:nvSpPr>
        <p:spPr>
          <a:xfrm>
            <a:off x="228600" y="234950"/>
            <a:ext cx="6533896" cy="9929513"/>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algn="just">
              <a:lnSpc>
                <a:spcPct val="103000"/>
              </a:lnSpc>
              <a:tabLst>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L'orange douce (Citrus </a:t>
            </a:r>
            <a:r>
              <a:rPr lang="fr-FR" sz="1200" b="1" dirty="0" err="1">
                <a:effectLst/>
                <a:latin typeface="Arial" panose="020B0604020202020204" pitchFamily="34" charset="0"/>
                <a:ea typeface="Arial" panose="020B0604020202020204" pitchFamily="34" charset="0"/>
                <a:cs typeface="Arial" panose="020B0604020202020204" pitchFamily="34" charset="0"/>
              </a:rPr>
              <a:t>sinensis</a:t>
            </a:r>
            <a:r>
              <a:rPr lang="fr-FR" sz="1200" b="1" dirty="0">
                <a:effectLst/>
                <a:latin typeface="Arial" panose="020B0604020202020204" pitchFamily="34" charset="0"/>
                <a:ea typeface="Arial" panose="020B0604020202020204" pitchFamily="34" charset="0"/>
                <a:cs typeface="Arial" panose="020B0604020202020204" pitchFamily="34" charset="0"/>
              </a:rPr>
              <a:t> (L.) </a:t>
            </a:r>
            <a:r>
              <a:rPr lang="fr-FR" sz="1200" b="1" spc="-10" dirty="0" err="1">
                <a:effectLst/>
                <a:latin typeface="Arial" panose="020B0604020202020204" pitchFamily="34" charset="0"/>
                <a:ea typeface="Arial" panose="020B0604020202020204" pitchFamily="34" charset="0"/>
                <a:cs typeface="Arial" panose="020B0604020202020204" pitchFamily="34" charset="0"/>
              </a:rPr>
              <a:t>Osbeck</a:t>
            </a:r>
            <a:r>
              <a:rPr lang="fr-FR" sz="1200" b="1" spc="-10" dirty="0">
                <a:effectLst/>
                <a:latin typeface="Arial" panose="020B0604020202020204" pitchFamily="34" charset="0"/>
                <a:ea typeface="Arial" panose="020B0604020202020204" pitchFamily="34" charset="0"/>
                <a:cs typeface="Arial" panose="020B0604020202020204" pitchFamily="34" charset="0"/>
              </a:rPr>
              <a:t>)</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a:r>
              <a:rPr lang="fr-FR" sz="1200" dirty="0">
                <a:effectLst/>
                <a:latin typeface="Arial" panose="020B0604020202020204" pitchFamily="34" charset="0"/>
                <a:ea typeface="Arial" panose="020B0604020202020204" pitchFamily="34" charset="0"/>
                <a:cs typeface="Arial" panose="020B0604020202020204" pitchFamily="34" charset="0"/>
              </a:rPr>
              <a:t>Elle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distingue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l'orange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sure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50"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143000" lvl="2" indent="-228600">
              <a:spcBef>
                <a:spcPts val="50"/>
              </a:spcBef>
              <a:spcAft>
                <a:spcPts val="0"/>
              </a:spcAft>
              <a:buSzPts val="1000"/>
              <a:buFont typeface="Arial" panose="020B0604020202020204" pitchFamily="34" charset="0"/>
              <a:buChar char="-"/>
              <a:tabLst>
                <a:tab pos="189865" algn="l"/>
              </a:tabLst>
            </a:pP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goût</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sucré</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50"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143000" lvl="2" indent="-228600">
              <a:spcBef>
                <a:spcPts val="50"/>
              </a:spcBef>
              <a:spcAft>
                <a:spcPts val="0"/>
              </a:spcAft>
              <a:buSzPts val="1000"/>
              <a:buFont typeface="Arial" panose="020B0604020202020204" pitchFamily="34" charset="0"/>
              <a:buChar char="-"/>
              <a:tabLst>
                <a:tab pos="189865" algn="l"/>
              </a:tabLst>
            </a:pP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sa</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peau</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plus</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fine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50"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143000" marR="635" lvl="2" indent="-228600">
              <a:lnSpc>
                <a:spcPct val="103000"/>
              </a:lnSpc>
              <a:spcBef>
                <a:spcPts val="55"/>
              </a:spcBef>
              <a:spcAft>
                <a:spcPts val="0"/>
              </a:spcAft>
              <a:buSzPts val="1000"/>
              <a:buFont typeface="Arial" panose="020B0604020202020204" pitchFamily="34" charset="0"/>
              <a:buChar char="-"/>
              <a:tabLst>
                <a:tab pos="187960" algn="l"/>
              </a:tabLst>
            </a:pP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rachis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feuilles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largement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ailé</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pour</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l'orange sure, mais étroitement ailé pour l'orange douce.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douce est un fruit très populaire en Haïti, largement consommé et cultivé pour ses divers usages alimentaires et sa valeur économique. Différente de l'orange amère par son goût sucré et sa peau plus fine, l'orange douce, appelée "</a:t>
            </a:r>
            <a:r>
              <a:rPr lang="fr-FR" sz="1200" dirty="0" err="1">
                <a:effectLst/>
                <a:latin typeface="Arial" panose="020B0604020202020204" pitchFamily="34" charset="0"/>
                <a:ea typeface="Times New Roman" panose="02020603050405020304" pitchFamily="18" charset="0"/>
                <a:cs typeface="Arial" panose="020B0604020202020204" pitchFamily="34" charset="0"/>
              </a:rPr>
              <a:t>zoranj</a:t>
            </a:r>
            <a:r>
              <a:rPr lang="fr-FR" sz="1200" dirty="0">
                <a:effectLst/>
                <a:latin typeface="Arial" panose="020B0604020202020204" pitchFamily="34" charset="0"/>
                <a:ea typeface="Times New Roman" panose="02020603050405020304" pitchFamily="18" charset="0"/>
                <a:cs typeface="Arial" panose="020B0604020202020204" pitchFamily="34" charset="0"/>
              </a:rPr>
              <a:t>" en créole haïtien, est une culture essentielle du pays.</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de l'orange douce</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Apparence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douce provient d'un arbre de taille moyenne atteignant entre 5 et 10 mètres de hauteur. Son feuillage est dense avec des feuilles vert foncé, brillantes et ovales. Ses fleurs blanches et parfumées attirent les pollinisateurs, notamment les abeilles, favorisant ainsi une bonne pollinisation. Le fruit est rond, avec une peau relativement fine, et une chair juteuse et sucrée offrant un goût équilibré entre douceur et acidité, très apprécié en Haïti.</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Variétés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variété d'orange douce la plus couramment greffée en Haïti est la Washington Navel, réputée pour la qualité de ses fruits. Cependant, il existe plusieurs variétés locales, chacune ayant des spécificités en termes de saveur, de taille et de période de récolte. Ces variétés s'adaptent bien aux conditions climatiques locales, ce qui garantit une production régulière et stable.</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Alimentation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L'orange douce est très consommée en Haïti, principalement fraîche comme collation ou comme dessert. Son jus est particulièrement apprécié pour sa fraîcheur et sa haute teneur en vitamine C. Il est couramment utilisé dans la préparation de boissons locales, tandis que la pulpe peut être incorporée dans diverses recettes de cuisine.</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Économie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culture des oranges douces constitue une activité économique importante pour de nombreux paysans haïtiens. La vente des oranges sur les marchés locaux assure un revenu stable aux producteurs. Bien que l'exportation reste limitée, certaines oranges douces haïtiennes sont exportées vers d'autres îles des Caraïbes.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orangers sont cultivés aussi bien dans des jardins familiaux que dans des vergers commerciaux. Ils sont parfois intégrés dans des systèmes d'agroforesterie, où ils cohabitent avec d'autres cultures. Cette approche diversifiée renforce la durabilité des systèmes de production, protège les sols, favorise la biodiversité et contribue à l'amélioration des rendements.</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Défis liés à la culture de l'orange douce</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Maladies et ravageurs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orangers en Haïti sont vulnérables à plusieurs maladies et ravageurs. Le « </a:t>
            </a:r>
            <a:r>
              <a:rPr lang="fr-FR" sz="1200" dirty="0" err="1">
                <a:effectLst/>
                <a:latin typeface="Arial" panose="020B0604020202020204" pitchFamily="34" charset="0"/>
                <a:ea typeface="Times New Roman" panose="02020603050405020304" pitchFamily="18" charset="0"/>
                <a:cs typeface="Arial" panose="020B0604020202020204" pitchFamily="34" charset="0"/>
              </a:rPr>
              <a:t>greening</a:t>
            </a:r>
            <a:r>
              <a:rPr lang="fr-FR" sz="1200" dirty="0">
                <a:effectLst/>
                <a:latin typeface="Arial" panose="020B0604020202020204" pitchFamily="34" charset="0"/>
                <a:ea typeface="Times New Roman" panose="02020603050405020304" pitchFamily="18" charset="0"/>
                <a:cs typeface="Arial" panose="020B0604020202020204" pitchFamily="34" charset="0"/>
              </a:rPr>
              <a:t> » des agrumes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Huanglongbing</a:t>
            </a:r>
            <a:r>
              <a:rPr lang="fr-FR" sz="1200" dirty="0">
                <a:effectLst/>
                <a:latin typeface="Arial" panose="020B0604020202020204" pitchFamily="34" charset="0"/>
                <a:ea typeface="Times New Roman" panose="02020603050405020304" pitchFamily="18" charset="0"/>
                <a:cs typeface="Arial" panose="020B0604020202020204" pitchFamily="34" charset="0"/>
              </a:rPr>
              <a:t>) est l'une des maladies les plus destructrices, affectant la production et la qualité des fruits. Les pucerons et autres parasites représentent également une menace sérieuse pour la santé des arbres et le rendement des récoltes.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Pratiques culturales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L'adoption de meilleures pratiques de culture, incluant l'utilisation de variétés résistantes et de techniques de gestion intégrée des ravageurs, est essentielle pour stabiliser et augmenter la production d'oranges en Haïti.</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8922" y="2819140"/>
            <a:ext cx="2959103" cy="3546608"/>
          </a:xfrm>
          <a:prstGeom prst="rect">
            <a:avLst/>
          </a:prstGeom>
        </p:spPr>
      </p:pic>
      <p:pic>
        <p:nvPicPr>
          <p:cNvPr id="7" name="object 7"/>
          <p:cNvPicPr/>
          <p:nvPr/>
        </p:nvPicPr>
        <p:blipFill>
          <a:blip r:embed="rId3" cstate="print"/>
          <a:stretch>
            <a:fillRect/>
          </a:stretch>
        </p:blipFill>
        <p:spPr>
          <a:xfrm>
            <a:off x="268922" y="6483350"/>
            <a:ext cx="5268595" cy="3539998"/>
          </a:xfrm>
          <a:prstGeom prst="rect">
            <a:avLst/>
          </a:prstGeom>
        </p:spPr>
      </p:pic>
      <p:sp>
        <p:nvSpPr>
          <p:cNvPr id="6" name="object 6"/>
          <p:cNvSpPr txBox="1"/>
          <p:nvPr/>
        </p:nvSpPr>
        <p:spPr>
          <a:xfrm>
            <a:off x="457200" y="10140950"/>
            <a:ext cx="244602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Citrus</a:t>
            </a:r>
            <a:r>
              <a:rPr sz="1200" b="1" spc="10" dirty="0">
                <a:latin typeface="Arial"/>
                <a:cs typeface="Arial"/>
              </a:rPr>
              <a:t> </a:t>
            </a:r>
            <a:r>
              <a:rPr sz="1200" b="1" dirty="0">
                <a:latin typeface="Arial"/>
                <a:cs typeface="Arial"/>
              </a:rPr>
              <a:t>sinensis</a:t>
            </a:r>
            <a:r>
              <a:rPr sz="1200" b="1" spc="10" dirty="0">
                <a:latin typeface="Arial"/>
                <a:cs typeface="Arial"/>
              </a:rPr>
              <a:t> </a:t>
            </a:r>
            <a:r>
              <a:rPr sz="1200" dirty="0">
                <a:latin typeface="Arial"/>
                <a:cs typeface="Arial"/>
              </a:rPr>
              <a:t>L’orange</a:t>
            </a:r>
            <a:r>
              <a:rPr sz="1200" spc="10" dirty="0">
                <a:latin typeface="Arial"/>
                <a:cs typeface="Arial"/>
              </a:rPr>
              <a:t> </a:t>
            </a:r>
            <a:r>
              <a:rPr sz="1200" spc="-10" dirty="0">
                <a:latin typeface="Arial"/>
                <a:cs typeface="Arial"/>
              </a:rPr>
              <a:t>douce</a:t>
            </a:r>
            <a:endParaRPr sz="1200" dirty="0">
              <a:latin typeface="Arial"/>
              <a:cs typeface="Arial"/>
            </a:endParaRPr>
          </a:p>
        </p:txBody>
      </p:sp>
    </p:spTree>
    <p:extLst>
      <p:ext uri="{BB962C8B-B14F-4D97-AF65-F5344CB8AC3E}">
        <p14:creationId xmlns:p14="http://schemas.microsoft.com/office/powerpoint/2010/main" val="2194320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0224" y="2795016"/>
            <a:ext cx="4446270" cy="3600450"/>
            <a:chOff x="1337817" y="1185544"/>
            <a:chExt cx="4446270" cy="3600450"/>
          </a:xfrm>
        </p:grpSpPr>
        <p:pic>
          <p:nvPicPr>
            <p:cNvPr id="3" name="object 3"/>
            <p:cNvPicPr/>
            <p:nvPr/>
          </p:nvPicPr>
          <p:blipFill>
            <a:blip r:embed="rId2" cstate="print"/>
            <a:stretch>
              <a:fillRect/>
            </a:stretch>
          </p:blipFill>
          <p:spPr>
            <a:xfrm>
              <a:off x="1685797" y="1400908"/>
              <a:ext cx="3860806" cy="3141281"/>
            </a:xfrm>
            <a:prstGeom prst="rect">
              <a:avLst/>
            </a:prstGeom>
          </p:spPr>
        </p:pic>
        <p:sp>
          <p:nvSpPr>
            <p:cNvPr id="4" name="object 4"/>
            <p:cNvSpPr/>
            <p:nvPr/>
          </p:nvSpPr>
          <p:spPr>
            <a:xfrm>
              <a:off x="1344167" y="1191894"/>
              <a:ext cx="4433570" cy="3587750"/>
            </a:xfrm>
            <a:custGeom>
              <a:avLst/>
              <a:gdLst/>
              <a:ahLst/>
              <a:cxnLst/>
              <a:rect l="l" t="t" r="r" b="b"/>
              <a:pathLst>
                <a:path w="4433570" h="3587750">
                  <a:moveTo>
                    <a:pt x="0" y="0"/>
                  </a:moveTo>
                  <a:lnTo>
                    <a:pt x="4433188" y="0"/>
                  </a:lnTo>
                  <a:lnTo>
                    <a:pt x="443318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17524" y="6559550"/>
            <a:ext cx="5297170" cy="3600450"/>
            <a:chOff x="1183132" y="5865495"/>
            <a:chExt cx="5297170" cy="3600450"/>
          </a:xfrm>
        </p:grpSpPr>
        <p:pic>
          <p:nvPicPr>
            <p:cNvPr id="6" name="object 6"/>
            <p:cNvPicPr/>
            <p:nvPr/>
          </p:nvPicPr>
          <p:blipFill>
            <a:blip r:embed="rId3" cstate="print"/>
            <a:stretch>
              <a:fillRect/>
            </a:stretch>
          </p:blipFill>
          <p:spPr>
            <a:xfrm>
              <a:off x="1195832" y="5878195"/>
              <a:ext cx="5271516" cy="3574305"/>
            </a:xfrm>
            <a:prstGeom prst="rect">
              <a:avLst/>
            </a:prstGeom>
          </p:spPr>
        </p:pic>
        <p:sp>
          <p:nvSpPr>
            <p:cNvPr id="7" name="object 7"/>
            <p:cNvSpPr/>
            <p:nvPr/>
          </p:nvSpPr>
          <p:spPr>
            <a:xfrm>
              <a:off x="1189482" y="5871845"/>
              <a:ext cx="5284470" cy="3587750"/>
            </a:xfrm>
            <a:custGeom>
              <a:avLst/>
              <a:gdLst/>
              <a:ahLst/>
              <a:cxnLst/>
              <a:rect l="l" t="t" r="r" b="b"/>
              <a:pathLst>
                <a:path w="5284470" h="3587750">
                  <a:moveTo>
                    <a:pt x="0" y="0"/>
                  </a:moveTo>
                  <a:lnTo>
                    <a:pt x="5284216" y="0"/>
                  </a:lnTo>
                  <a:lnTo>
                    <a:pt x="5284216"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914400" y="10305034"/>
            <a:ext cx="31483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Zanthoxylum</a:t>
            </a:r>
            <a:r>
              <a:rPr sz="1200" b="1" spc="25" dirty="0">
                <a:latin typeface="Arial"/>
                <a:cs typeface="Arial"/>
              </a:rPr>
              <a:t> </a:t>
            </a:r>
            <a:r>
              <a:rPr sz="1200" b="1" dirty="0">
                <a:latin typeface="Arial"/>
                <a:cs typeface="Arial"/>
              </a:rPr>
              <a:t>martinicense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pinné</a:t>
            </a:r>
            <a:endParaRPr sz="1200" dirty="0">
              <a:latin typeface="Arial"/>
              <a:cs typeface="Arial"/>
            </a:endParaRPr>
          </a:p>
        </p:txBody>
      </p:sp>
      <p:sp>
        <p:nvSpPr>
          <p:cNvPr id="10" name="ZoneTexte 9">
            <a:extLst>
              <a:ext uri="{FF2B5EF4-FFF2-40B4-BE49-F238E27FC236}">
                <a16:creationId xmlns:a16="http://schemas.microsoft.com/office/drawing/2014/main" id="{FF6BF77D-9BF2-99AD-6BFE-4F94E9A8F862}"/>
              </a:ext>
            </a:extLst>
          </p:cNvPr>
          <p:cNvSpPr txBox="1"/>
          <p:nvPr/>
        </p:nvSpPr>
        <p:spPr>
          <a:xfrm>
            <a:off x="711194" y="411889"/>
            <a:ext cx="6172200" cy="236988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15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5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pinné</a:t>
            </a:r>
            <a:r>
              <a:rPr lang="fr-FR" sz="1400" b="1" spc="15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Zanthoxylum</a:t>
            </a:r>
            <a:r>
              <a:rPr lang="fr-FR" sz="1400" b="1" spc="15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martinicense</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DC. ou </a:t>
            </a:r>
            <a:r>
              <a:rPr lang="fr-FR" sz="1400" b="1" dirty="0" err="1">
                <a:effectLst/>
                <a:latin typeface="Arial" panose="020B0604020202020204" pitchFamily="34" charset="0"/>
                <a:ea typeface="Arial" panose="020B0604020202020204" pitchFamily="34" charset="0"/>
              </a:rPr>
              <a:t>Fagara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martinicensis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à odeur aromatique de taille moyenne. </a:t>
            </a:r>
            <a:r>
              <a:rPr lang="fr-FR" sz="1200" dirty="0" err="1">
                <a:effectLst/>
                <a:latin typeface="Arial" panose="020B0604020202020204" pitchFamily="34" charset="0"/>
                <a:ea typeface="Arial" panose="020B0604020202020204" pitchFamily="34" charset="0"/>
              </a:rPr>
              <a:t>Zanthoxylum</a:t>
            </a:r>
            <a:r>
              <a:rPr lang="fr-FR" sz="1200" dirty="0">
                <a:effectLst/>
                <a:latin typeface="Arial" panose="020B0604020202020204" pitchFamily="34" charset="0"/>
                <a:ea typeface="Arial" panose="020B0604020202020204" pitchFamily="34" charset="0"/>
              </a:rPr>
              <a:t> signifie " bois jaune" en grec, en allusion à la couleur du bois de cet arbre. Il se reconnaît en premier lieu aux grosses épines (jusqu'à 2.5 cm de longueur)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garnissent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rachis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pennées porte également de petites épines. Cet arbre aux feuilles persistantes atteint 20 à 30 m de hauteur. Il s'agit d'une espèce de lumière et à croissance </a:t>
            </a:r>
            <a:r>
              <a:rPr lang="fr-FR" sz="1200" spc="-10" dirty="0">
                <a:effectLst/>
                <a:latin typeface="Arial" panose="020B0604020202020204" pitchFamily="34" charset="0"/>
                <a:ea typeface="Arial" panose="020B0604020202020204" pitchFamily="34" charset="0"/>
              </a:rPr>
              <a:t>rapide.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(d=0.46),</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 durable et sensible aux attaques des termites. Il est surtout utilisé pour la fabrication de manches d'outils.</a:t>
            </a:r>
          </a:p>
          <a:p>
            <a:endParaRPr lang="fr-FR" sz="12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34999" y="6655302"/>
            <a:ext cx="3530600" cy="3600450"/>
            <a:chOff x="1757807" y="1185544"/>
            <a:chExt cx="3530600" cy="3600450"/>
          </a:xfrm>
        </p:grpSpPr>
        <p:pic>
          <p:nvPicPr>
            <p:cNvPr id="3" name="object 3"/>
            <p:cNvPicPr/>
            <p:nvPr/>
          </p:nvPicPr>
          <p:blipFill>
            <a:blip r:embed="rId2" cstate="print"/>
            <a:stretch>
              <a:fillRect/>
            </a:stretch>
          </p:blipFill>
          <p:spPr>
            <a:xfrm>
              <a:off x="2218817" y="1198244"/>
              <a:ext cx="2743205" cy="3574541"/>
            </a:xfrm>
            <a:prstGeom prst="rect">
              <a:avLst/>
            </a:prstGeom>
          </p:spPr>
        </p:pic>
        <p:sp>
          <p:nvSpPr>
            <p:cNvPr id="4" name="object 4"/>
            <p:cNvSpPr/>
            <p:nvPr/>
          </p:nvSpPr>
          <p:spPr>
            <a:xfrm>
              <a:off x="1764157" y="1191894"/>
              <a:ext cx="3517900" cy="3587750"/>
            </a:xfrm>
            <a:custGeom>
              <a:avLst/>
              <a:gdLst/>
              <a:ahLst/>
              <a:cxnLst/>
              <a:rect l="l" t="t" r="r" b="b"/>
              <a:pathLst>
                <a:path w="3517900" h="3587750">
                  <a:moveTo>
                    <a:pt x="0" y="0"/>
                  </a:moveTo>
                  <a:lnTo>
                    <a:pt x="3517392" y="0"/>
                  </a:lnTo>
                  <a:lnTo>
                    <a:pt x="3517392"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457200" y="10400660"/>
            <a:ext cx="28409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Cocos</a:t>
            </a:r>
            <a:r>
              <a:rPr sz="1200" b="1" spc="25" dirty="0">
                <a:latin typeface="Arial"/>
                <a:cs typeface="Arial"/>
              </a:rPr>
              <a:t> </a:t>
            </a:r>
            <a:r>
              <a:rPr sz="1200" b="1" dirty="0">
                <a:latin typeface="Arial"/>
                <a:cs typeface="Arial"/>
              </a:rPr>
              <a:t>nucifera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cocoyer</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cocotier</a:t>
            </a:r>
            <a:endParaRPr sz="1200" dirty="0">
              <a:latin typeface="Arial"/>
              <a:cs typeface="Arial"/>
            </a:endParaRPr>
          </a:p>
        </p:txBody>
      </p:sp>
      <p:sp>
        <p:nvSpPr>
          <p:cNvPr id="10" name="ZoneTexte 9">
            <a:extLst>
              <a:ext uri="{FF2B5EF4-FFF2-40B4-BE49-F238E27FC236}">
                <a16:creationId xmlns:a16="http://schemas.microsoft.com/office/drawing/2014/main" id="{C1185F52-2A0F-3627-4A9D-AC0556254B93}"/>
              </a:ext>
            </a:extLst>
          </p:cNvPr>
          <p:cNvSpPr txBox="1"/>
          <p:nvPr/>
        </p:nvSpPr>
        <p:spPr>
          <a:xfrm>
            <a:off x="304800" y="438157"/>
            <a:ext cx="6383020" cy="6215548"/>
          </a:xfrm>
          <a:prstGeom prst="rect">
            <a:avLst/>
          </a:prstGeom>
          <a:noFill/>
        </p:spPr>
        <p:txBody>
          <a:bodyPr wrap="square" rtlCol="0">
            <a:spAutoFit/>
          </a:bodyPr>
          <a:lstStyle/>
          <a:p>
            <a:pPr marL="12700">
              <a:lnSpc>
                <a:spcPct val="100000"/>
              </a:lnSpc>
              <a:spcBef>
                <a:spcPts val="100"/>
              </a:spcBef>
              <a:tabLst>
                <a:tab pos="469265" algn="l"/>
              </a:tabLst>
            </a:pPr>
            <a:r>
              <a:rPr lang="fr-FR" sz="1400" b="1" spc="-25" dirty="0">
                <a:latin typeface="Arial"/>
                <a:cs typeface="Arial"/>
              </a:rPr>
              <a:t>13.</a:t>
            </a:r>
            <a:r>
              <a:rPr lang="fr-FR" sz="1400" b="1" dirty="0">
                <a:latin typeface="Arial"/>
                <a:cs typeface="Arial"/>
              </a:rPr>
              <a:t>	COCOYER,</a:t>
            </a:r>
            <a:r>
              <a:rPr lang="fr-FR" sz="1400" b="1" spc="-10" dirty="0">
                <a:latin typeface="Arial"/>
                <a:cs typeface="Arial"/>
              </a:rPr>
              <a:t> </a:t>
            </a:r>
            <a:r>
              <a:rPr lang="fr-FR" sz="1400" b="1" dirty="0">
                <a:latin typeface="Arial"/>
                <a:cs typeface="Arial"/>
              </a:rPr>
              <a:t>PALMISTE,</a:t>
            </a:r>
            <a:r>
              <a:rPr lang="fr-FR" sz="1400" b="1" spc="-5" dirty="0">
                <a:latin typeface="Arial"/>
                <a:cs typeface="Arial"/>
              </a:rPr>
              <a:t> </a:t>
            </a:r>
            <a:r>
              <a:rPr lang="fr-FR" sz="1400" b="1" spc="-10" dirty="0">
                <a:latin typeface="Arial"/>
                <a:cs typeface="Arial"/>
              </a:rPr>
              <a:t>LATANIER...</a:t>
            </a:r>
            <a:r>
              <a:rPr lang="fr-FR" sz="1400" b="1" spc="-5" dirty="0">
                <a:latin typeface="Arial"/>
                <a:cs typeface="Arial"/>
              </a:rPr>
              <a:t> </a:t>
            </a:r>
            <a:r>
              <a:rPr lang="fr-FR" sz="1400" b="1" dirty="0">
                <a:latin typeface="Arial"/>
                <a:cs typeface="Arial"/>
              </a:rPr>
              <a:t>LES</a:t>
            </a:r>
            <a:r>
              <a:rPr lang="fr-FR" sz="1400" b="1" spc="-10" dirty="0">
                <a:latin typeface="Arial"/>
                <a:cs typeface="Arial"/>
              </a:rPr>
              <a:t> </a:t>
            </a:r>
            <a:r>
              <a:rPr lang="fr-FR" sz="1400" b="1" dirty="0">
                <a:latin typeface="Arial"/>
                <a:cs typeface="Arial"/>
              </a:rPr>
              <a:t>PALMIERS</a:t>
            </a:r>
            <a:r>
              <a:rPr lang="fr-FR" sz="1400" b="1" spc="-5" dirty="0">
                <a:latin typeface="Arial"/>
                <a:cs typeface="Arial"/>
              </a:rPr>
              <a:t> </a:t>
            </a:r>
            <a:r>
              <a:rPr lang="fr-FR" sz="1400" b="1" dirty="0">
                <a:latin typeface="Arial"/>
                <a:cs typeface="Arial"/>
              </a:rPr>
              <a:t>DE</a:t>
            </a:r>
            <a:r>
              <a:rPr lang="fr-FR" sz="1400" b="1" spc="-5" dirty="0">
                <a:latin typeface="Arial"/>
                <a:cs typeface="Arial"/>
              </a:rPr>
              <a:t> </a:t>
            </a:r>
            <a:r>
              <a:rPr lang="fr-FR" sz="1400" b="1" spc="-10" dirty="0">
                <a:latin typeface="Arial"/>
                <a:cs typeface="Arial"/>
              </a:rPr>
              <a:t>HAÏTI</a:t>
            </a:r>
            <a:endParaRPr lang="fr-FR" sz="1400" dirty="0">
              <a:latin typeface="Arial"/>
              <a:cs typeface="Arial"/>
            </a:endParaRPr>
          </a:p>
          <a:p>
            <a:pPr>
              <a:lnSpc>
                <a:spcPct val="100000"/>
              </a:lnSpc>
              <a:spcBef>
                <a:spcPts val="50"/>
              </a:spcBef>
            </a:pPr>
            <a:endParaRPr lang="fr-FR" sz="1400" dirty="0">
              <a:latin typeface="Arial"/>
              <a:cs typeface="Arial"/>
            </a:endParaRPr>
          </a:p>
          <a:p>
            <a:pPr marL="12700">
              <a:lnSpc>
                <a:spcPct val="100000"/>
              </a:lnSpc>
            </a:pPr>
            <a:r>
              <a:rPr lang="fr-FR" sz="1400" b="1" dirty="0">
                <a:latin typeface="Arial"/>
                <a:cs typeface="Arial"/>
              </a:rPr>
              <a:t>Cocos</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dirty="0" err="1">
                <a:latin typeface="Arial"/>
                <a:cs typeface="Arial"/>
              </a:rPr>
              <a:t>Roystonia</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spc="-10" dirty="0">
                <a:latin typeface="Arial"/>
                <a:cs typeface="Arial"/>
              </a:rPr>
              <a:t>Sabal</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5080">
              <a:lnSpc>
                <a:spcPct val="100000"/>
              </a:lnSpc>
            </a:pPr>
            <a:r>
              <a:rPr lang="fr-FR" sz="1200" dirty="0">
                <a:latin typeface="Arial"/>
                <a:cs typeface="Arial"/>
              </a:rPr>
              <a:t>Les</a:t>
            </a:r>
            <a:r>
              <a:rPr lang="fr-FR" sz="1200" spc="10" dirty="0">
                <a:latin typeface="Arial"/>
                <a:cs typeface="Arial"/>
              </a:rPr>
              <a:t> </a:t>
            </a:r>
            <a:r>
              <a:rPr lang="fr-FR" sz="1200" dirty="0">
                <a:latin typeface="Arial"/>
                <a:cs typeface="Arial"/>
              </a:rPr>
              <a:t>arbres</a:t>
            </a:r>
            <a:r>
              <a:rPr lang="fr-FR" sz="1200" spc="1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la</a:t>
            </a:r>
            <a:r>
              <a:rPr lang="fr-FR" sz="1200" spc="10" dirty="0">
                <a:latin typeface="Arial"/>
                <a:cs typeface="Arial"/>
              </a:rPr>
              <a:t> </a:t>
            </a:r>
            <a:r>
              <a:rPr lang="fr-FR" sz="1200" dirty="0">
                <a:latin typeface="Arial"/>
                <a:cs typeface="Arial"/>
              </a:rPr>
              <a:t>famille</a:t>
            </a:r>
            <a:r>
              <a:rPr lang="fr-FR" sz="1200" spc="10" dirty="0">
                <a:latin typeface="Arial"/>
                <a:cs typeface="Arial"/>
              </a:rPr>
              <a:t> </a:t>
            </a:r>
            <a:r>
              <a:rPr lang="fr-FR" sz="1200" dirty="0">
                <a:latin typeface="Arial"/>
                <a:cs typeface="Arial"/>
              </a:rPr>
              <a:t>des</a:t>
            </a:r>
            <a:r>
              <a:rPr lang="fr-FR" sz="1200" spc="10" dirty="0">
                <a:latin typeface="Arial"/>
                <a:cs typeface="Arial"/>
              </a:rPr>
              <a:t> </a:t>
            </a:r>
            <a:r>
              <a:rPr lang="fr-FR" sz="1200" dirty="0">
                <a:latin typeface="Arial"/>
                <a:cs typeface="Arial"/>
              </a:rPr>
              <a:t>palmiers</a:t>
            </a:r>
            <a:r>
              <a:rPr lang="fr-FR" sz="1200" spc="10" dirty="0">
                <a:latin typeface="Arial"/>
                <a:cs typeface="Arial"/>
              </a:rPr>
              <a:t> </a:t>
            </a:r>
            <a:r>
              <a:rPr lang="fr-FR" sz="1200" dirty="0">
                <a:latin typeface="Arial"/>
                <a:cs typeface="Arial"/>
              </a:rPr>
              <a:t>(les</a:t>
            </a:r>
            <a:r>
              <a:rPr lang="fr-FR" sz="1200" spc="10" dirty="0">
                <a:latin typeface="Arial"/>
                <a:cs typeface="Arial"/>
              </a:rPr>
              <a:t> </a:t>
            </a:r>
            <a:r>
              <a:rPr lang="fr-FR" sz="1200" dirty="0">
                <a:latin typeface="Arial"/>
                <a:cs typeface="Arial"/>
              </a:rPr>
              <a:t>arécacées)</a:t>
            </a:r>
            <a:r>
              <a:rPr lang="fr-FR" sz="1200" spc="10" dirty="0">
                <a:latin typeface="Arial"/>
                <a:cs typeface="Arial"/>
              </a:rPr>
              <a:t> </a:t>
            </a:r>
            <a:r>
              <a:rPr lang="fr-FR" sz="1200" dirty="0">
                <a:latin typeface="Arial"/>
                <a:cs typeface="Arial"/>
              </a:rPr>
              <a:t>se</a:t>
            </a:r>
            <a:r>
              <a:rPr lang="fr-FR" sz="1200" spc="10" dirty="0">
                <a:latin typeface="Arial"/>
                <a:cs typeface="Arial"/>
              </a:rPr>
              <a:t> </a:t>
            </a:r>
            <a:r>
              <a:rPr lang="fr-FR" sz="1200" dirty="0">
                <a:latin typeface="Arial"/>
                <a:cs typeface="Arial"/>
              </a:rPr>
              <a:t>reconnaissent</a:t>
            </a:r>
            <a:r>
              <a:rPr lang="fr-FR" sz="1200" spc="1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loin</a:t>
            </a:r>
            <a:r>
              <a:rPr lang="fr-FR" sz="1200" spc="10" dirty="0">
                <a:latin typeface="Arial"/>
                <a:cs typeface="Arial"/>
              </a:rPr>
              <a:t> </a:t>
            </a:r>
            <a:r>
              <a:rPr lang="fr-FR" sz="1200" dirty="0">
                <a:latin typeface="Arial"/>
                <a:cs typeface="Arial"/>
              </a:rPr>
              <a:t>à</a:t>
            </a:r>
            <a:r>
              <a:rPr lang="fr-FR" sz="1200" spc="10" dirty="0">
                <a:latin typeface="Arial"/>
                <a:cs typeface="Arial"/>
              </a:rPr>
              <a:t> </a:t>
            </a:r>
            <a:r>
              <a:rPr lang="fr-FR" sz="1200" dirty="0">
                <a:latin typeface="Arial"/>
                <a:cs typeface="Arial"/>
              </a:rPr>
              <a:t>leur</a:t>
            </a:r>
            <a:r>
              <a:rPr lang="fr-FR" sz="1200" spc="10" dirty="0">
                <a:latin typeface="Arial"/>
                <a:cs typeface="Arial"/>
              </a:rPr>
              <a:t> </a:t>
            </a:r>
            <a:r>
              <a:rPr lang="fr-FR" sz="1200" dirty="0">
                <a:latin typeface="Arial"/>
                <a:cs typeface="Arial"/>
              </a:rPr>
              <a:t>tronc</a:t>
            </a:r>
            <a:r>
              <a:rPr lang="fr-FR" sz="1200" spc="10" dirty="0">
                <a:latin typeface="Arial"/>
                <a:cs typeface="Arial"/>
              </a:rPr>
              <a:t> </a:t>
            </a:r>
            <a:r>
              <a:rPr lang="fr-FR" sz="1200" dirty="0">
                <a:latin typeface="Arial"/>
                <a:cs typeface="Arial"/>
              </a:rPr>
              <a:t>(ou</a:t>
            </a:r>
            <a:r>
              <a:rPr lang="fr-FR" sz="1200" spc="10" dirty="0">
                <a:latin typeface="Arial"/>
                <a:cs typeface="Arial"/>
              </a:rPr>
              <a:t> </a:t>
            </a:r>
            <a:r>
              <a:rPr lang="fr-FR" sz="1200" dirty="0">
                <a:latin typeface="Arial"/>
                <a:cs typeface="Arial"/>
              </a:rPr>
              <a:t>stipe)</a:t>
            </a:r>
            <a:r>
              <a:rPr lang="fr-FR" sz="1200" spc="10" dirty="0">
                <a:latin typeface="Arial"/>
                <a:cs typeface="Arial"/>
              </a:rPr>
              <a:t> </a:t>
            </a:r>
            <a:r>
              <a:rPr lang="fr-FR" sz="1200" dirty="0">
                <a:latin typeface="Arial"/>
                <a:cs typeface="Arial"/>
              </a:rPr>
              <a:t>élevé</a:t>
            </a:r>
            <a:r>
              <a:rPr lang="fr-FR" sz="1200" spc="10" dirty="0">
                <a:latin typeface="Arial"/>
                <a:cs typeface="Arial"/>
              </a:rPr>
              <a:t> </a:t>
            </a:r>
            <a:r>
              <a:rPr lang="fr-FR" sz="1200" dirty="0">
                <a:latin typeface="Arial"/>
                <a:cs typeface="Arial"/>
              </a:rPr>
              <a:t>et</a:t>
            </a:r>
            <a:r>
              <a:rPr lang="fr-FR" sz="1200" spc="10" dirty="0">
                <a:latin typeface="Arial"/>
                <a:cs typeface="Arial"/>
              </a:rPr>
              <a:t> </a:t>
            </a:r>
            <a:r>
              <a:rPr lang="fr-FR" sz="1200" spc="-25" dirty="0">
                <a:latin typeface="Arial"/>
                <a:cs typeface="Arial"/>
              </a:rPr>
              <a:t>aux </a:t>
            </a:r>
            <a:r>
              <a:rPr lang="fr-FR" sz="1200" dirty="0">
                <a:latin typeface="Arial"/>
                <a:cs typeface="Arial"/>
              </a:rPr>
              <a:t>grandes</a:t>
            </a:r>
            <a:r>
              <a:rPr lang="fr-FR" sz="1200" spc="25" dirty="0">
                <a:latin typeface="Arial"/>
                <a:cs typeface="Arial"/>
              </a:rPr>
              <a:t> </a:t>
            </a:r>
            <a:r>
              <a:rPr lang="fr-FR" sz="1200" dirty="0">
                <a:latin typeface="Arial"/>
                <a:cs typeface="Arial"/>
              </a:rPr>
              <a:t>feuilles</a:t>
            </a:r>
            <a:r>
              <a:rPr lang="fr-FR" sz="1200" spc="25" dirty="0">
                <a:latin typeface="Arial"/>
                <a:cs typeface="Arial"/>
              </a:rPr>
              <a:t> </a:t>
            </a:r>
            <a:r>
              <a:rPr lang="fr-FR" sz="1200" dirty="0">
                <a:latin typeface="Arial"/>
                <a:cs typeface="Arial"/>
              </a:rPr>
              <a:t>formant</a:t>
            </a:r>
            <a:r>
              <a:rPr lang="fr-FR" sz="1200" spc="25" dirty="0">
                <a:latin typeface="Arial"/>
                <a:cs typeface="Arial"/>
              </a:rPr>
              <a:t> </a:t>
            </a:r>
            <a:r>
              <a:rPr lang="fr-FR" sz="1200" dirty="0">
                <a:latin typeface="Arial"/>
                <a:cs typeface="Arial"/>
              </a:rPr>
              <a:t>une</a:t>
            </a:r>
            <a:r>
              <a:rPr lang="fr-FR" sz="1200" spc="25" dirty="0">
                <a:latin typeface="Arial"/>
                <a:cs typeface="Arial"/>
              </a:rPr>
              <a:t> </a:t>
            </a:r>
            <a:r>
              <a:rPr lang="fr-FR" sz="1200" dirty="0">
                <a:latin typeface="Arial"/>
                <a:cs typeface="Arial"/>
              </a:rPr>
              <a:t>couronne</a:t>
            </a:r>
            <a:r>
              <a:rPr lang="fr-FR" sz="1200" spc="25" dirty="0">
                <a:latin typeface="Arial"/>
                <a:cs typeface="Arial"/>
              </a:rPr>
              <a:t> </a:t>
            </a:r>
            <a:r>
              <a:rPr lang="fr-FR" sz="1200" spc="-10" dirty="0">
                <a:latin typeface="Arial"/>
                <a:cs typeface="Arial"/>
              </a:rPr>
              <a:t>terminale.</a:t>
            </a:r>
            <a:endParaRPr lang="fr-FR" sz="1200" dirty="0">
              <a:latin typeface="Arial"/>
              <a:cs typeface="Arial"/>
            </a:endParaRPr>
          </a:p>
          <a:p>
            <a:pPr marL="107950">
              <a:spcBef>
                <a:spcPts val="470"/>
              </a:spcBef>
              <a:spcAft>
                <a:spcPts val="0"/>
              </a:spcAft>
              <a:tabLst>
                <a:tab pos="565150" algn="l"/>
                <a:tab pos="565785" algn="l"/>
              </a:tabLst>
            </a:pPr>
            <a:endParaRPr lang="fr-FR" sz="1200" b="1" dirty="0">
              <a:effectLst/>
              <a:latin typeface="Arial" panose="020B0604020202020204" pitchFamily="34" charset="0"/>
              <a:ea typeface="Arial" panose="020B0604020202020204" pitchFamily="34" charset="0"/>
            </a:endParaRPr>
          </a:p>
          <a:p>
            <a:pPr marL="107950">
              <a:spcBef>
                <a:spcPts val="470"/>
              </a:spcBef>
              <a:spcAft>
                <a:spcPts val="0"/>
              </a:spcAft>
              <a:tabLst>
                <a:tab pos="565150" algn="l"/>
                <a:tab pos="565785" algn="l"/>
              </a:tabLst>
            </a:pPr>
            <a:endParaRPr lang="fr-FR" sz="1200" b="1" dirty="0">
              <a:latin typeface="Arial" panose="020B0604020202020204" pitchFamily="34" charset="0"/>
              <a:ea typeface="Arial" panose="020B0604020202020204" pitchFamily="34" charset="0"/>
            </a:endParaRPr>
          </a:p>
          <a:p>
            <a:pPr marL="107950">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cocoyer</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cocotier</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(Cocos</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nucifera</a:t>
            </a:r>
            <a:r>
              <a:rPr lang="fr-FR" sz="1400" b="1" spc="-5"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Cocos vient du mot grec désignant la noix. Il a une grande importance économique, non seulement en Haïti, mais aussi dans la plupart des pays tropicaux : c'est l'une des espèces d'arbres les plus utiles à l'échelle du globe.</a:t>
            </a:r>
          </a:p>
          <a:p>
            <a:pPr>
              <a:spcBef>
                <a:spcPts val="1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cocoyer</a:t>
            </a:r>
            <a:r>
              <a:rPr lang="fr-FR" sz="1200" dirty="0">
                <a:effectLst/>
                <a:latin typeface="Arial" panose="020B0604020202020204" pitchFamily="34" charset="0"/>
                <a:ea typeface="Arial" panose="020B0604020202020204" pitchFamily="34" charset="0"/>
              </a:rPr>
              <a:t> préfère les terrains sableux à nappe phréatique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superficielle.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tolère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pousse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 bien en bord de mer qu'à l'intérieur des terres, à condition que le sol soit bien alimenté en eau.</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noix de coco est consommée et constitue une source de matières grasses. Sa chair huileuse, ou coprah, est commercialisée pour la production d'huile ou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savon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d'autres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stipe)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 </a:t>
            </a:r>
            <a:r>
              <a:rPr lang="fr-FR" sz="1200" dirty="0" err="1">
                <a:effectLst/>
                <a:latin typeface="Arial" panose="020B0604020202020204" pitchFamily="34" charset="0"/>
                <a:ea typeface="Arial" panose="020B0604020202020204" pitchFamily="34" charset="0"/>
              </a:rPr>
              <a:t>cocoyer</a:t>
            </a:r>
            <a:r>
              <a:rPr lang="fr-FR" sz="1200" dirty="0">
                <a:effectLst/>
                <a:latin typeface="Arial" panose="020B0604020202020204" pitchFamily="34" charset="0"/>
                <a:ea typeface="Arial" panose="020B0604020202020204" pitchFamily="34" charset="0"/>
              </a:rPr>
              <a:t> est très résistant. Il est utilisé dans la </a:t>
            </a:r>
            <a:r>
              <a:rPr lang="fr-FR" sz="1200" spc="-10" dirty="0">
                <a:effectLst/>
                <a:latin typeface="Arial" panose="020B0604020202020204" pitchFamily="34" charset="0"/>
                <a:ea typeface="Arial" panose="020B0604020202020204" pitchFamily="34" charset="0"/>
              </a:rPr>
              <a:t>construction.</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A la fin des années 70, des hybrides ivoiriens peu sensibles à la maladie du jaunissement léthal ont été introduits en Haïti (la ferme de Lévy, près de Camp Perrin ; près de Jacmel ; les Cayes ; le Grand Pré, dans le Nord). Une variété naine et permettant une récolte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noix</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Limbé.</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 feuilles de ce palmier sont utilisées par l'artisanat local. Elles permettent également de renforcer les </a:t>
            </a:r>
            <a:r>
              <a:rPr lang="fr-FR" sz="1200" spc="-10" dirty="0">
                <a:effectLst/>
                <a:latin typeface="Arial" panose="020B0604020202020204" pitchFamily="34" charset="0"/>
                <a:ea typeface="Arial" panose="020B0604020202020204" pitchFamily="34" charset="0"/>
              </a:rPr>
              <a:t>clôtures.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endParaRPr lang="fr-FR" sz="12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600" y="158750"/>
            <a:ext cx="3623310" cy="5365750"/>
            <a:chOff x="2331466" y="719962"/>
            <a:chExt cx="3623310" cy="5365750"/>
          </a:xfrm>
        </p:grpSpPr>
        <p:pic>
          <p:nvPicPr>
            <p:cNvPr id="3" name="object 3"/>
            <p:cNvPicPr/>
            <p:nvPr/>
          </p:nvPicPr>
          <p:blipFill>
            <a:blip r:embed="rId2" cstate="print"/>
            <a:stretch>
              <a:fillRect/>
            </a:stretch>
          </p:blipFill>
          <p:spPr>
            <a:xfrm>
              <a:off x="2344166" y="732664"/>
              <a:ext cx="3574637" cy="5340348"/>
            </a:xfrm>
            <a:prstGeom prst="rect">
              <a:avLst/>
            </a:prstGeom>
          </p:spPr>
        </p:pic>
        <p:sp>
          <p:nvSpPr>
            <p:cNvPr id="4" name="object 4"/>
            <p:cNvSpPr/>
            <p:nvPr/>
          </p:nvSpPr>
          <p:spPr>
            <a:xfrm>
              <a:off x="2337816" y="726312"/>
              <a:ext cx="3610610" cy="5353050"/>
            </a:xfrm>
            <a:custGeom>
              <a:avLst/>
              <a:gdLst/>
              <a:ahLst/>
              <a:cxnLst/>
              <a:rect l="l" t="t" r="r" b="b"/>
              <a:pathLst>
                <a:path w="3610610" h="5353050">
                  <a:moveTo>
                    <a:pt x="0" y="0"/>
                  </a:moveTo>
                  <a:lnTo>
                    <a:pt x="3610609" y="0"/>
                  </a:lnTo>
                  <a:lnTo>
                    <a:pt x="3610609" y="5353050"/>
                  </a:lnTo>
                  <a:lnTo>
                    <a:pt x="0" y="5353050"/>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AD0449BE-A10E-98F6-5517-0BF7507CDDED}"/>
              </a:ext>
            </a:extLst>
          </p:cNvPr>
          <p:cNvGrpSpPr/>
          <p:nvPr/>
        </p:nvGrpSpPr>
        <p:grpSpPr>
          <a:xfrm>
            <a:off x="261178" y="5764339"/>
            <a:ext cx="5330190" cy="3600450"/>
            <a:chOff x="1080008" y="5865495"/>
            <a:chExt cx="5330190" cy="3600450"/>
          </a:xfrm>
        </p:grpSpPr>
        <p:pic>
          <p:nvPicPr>
            <p:cNvPr id="7" name="object 6">
              <a:extLst>
                <a:ext uri="{FF2B5EF4-FFF2-40B4-BE49-F238E27FC236}">
                  <a16:creationId xmlns:a16="http://schemas.microsoft.com/office/drawing/2014/main" id="{A0F3B8CB-2D6E-CC17-D226-68F8EA643E58}"/>
                </a:ext>
              </a:extLst>
            </p:cNvPr>
            <p:cNvPicPr/>
            <p:nvPr/>
          </p:nvPicPr>
          <p:blipFill>
            <a:blip r:embed="rId3" cstate="print"/>
            <a:stretch>
              <a:fillRect/>
            </a:stretch>
          </p:blipFill>
          <p:spPr>
            <a:xfrm>
              <a:off x="1092708" y="5878195"/>
              <a:ext cx="5304409" cy="3574541"/>
            </a:xfrm>
            <a:prstGeom prst="rect">
              <a:avLst/>
            </a:prstGeom>
          </p:spPr>
        </p:pic>
        <p:sp>
          <p:nvSpPr>
            <p:cNvPr id="8" name="object 7">
              <a:extLst>
                <a:ext uri="{FF2B5EF4-FFF2-40B4-BE49-F238E27FC236}">
                  <a16:creationId xmlns:a16="http://schemas.microsoft.com/office/drawing/2014/main" id="{D5748DA5-5AE0-BB64-28B1-FCB3079B407C}"/>
                </a:ext>
              </a:extLst>
            </p:cNvPr>
            <p:cNvSpPr/>
            <p:nvPr/>
          </p:nvSpPr>
          <p:spPr>
            <a:xfrm>
              <a:off x="1086358" y="5871845"/>
              <a:ext cx="5317490" cy="3587750"/>
            </a:xfrm>
            <a:custGeom>
              <a:avLst/>
              <a:gdLst/>
              <a:ahLst/>
              <a:cxnLst/>
              <a:rect l="l" t="t" r="r" b="b"/>
              <a:pathLst>
                <a:path w="5317490" h="3587750">
                  <a:moveTo>
                    <a:pt x="0" y="0"/>
                  </a:moveTo>
                  <a:lnTo>
                    <a:pt x="5317109" y="0"/>
                  </a:lnTo>
                  <a:lnTo>
                    <a:pt x="531710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09A7A1EA-16E5-8EE1-435A-6313C1A174B7}"/>
              </a:ext>
            </a:extLst>
          </p:cNvPr>
          <p:cNvSpPr txBox="1"/>
          <p:nvPr/>
        </p:nvSpPr>
        <p:spPr>
          <a:xfrm>
            <a:off x="1080008" y="9610979"/>
            <a:ext cx="298259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Cocos</a:t>
            </a:r>
            <a:r>
              <a:rPr sz="1200" b="1" spc="25" dirty="0">
                <a:latin typeface="Arial"/>
                <a:cs typeface="Arial"/>
              </a:rPr>
              <a:t> </a:t>
            </a:r>
            <a:r>
              <a:rPr sz="1200" b="1" dirty="0">
                <a:latin typeface="Arial"/>
                <a:cs typeface="Arial"/>
              </a:rPr>
              <a:t>nucifera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cocoyer</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cocotier</a:t>
            </a:r>
            <a:endParaRPr sz="1200" dirty="0">
              <a:latin typeface="Arial"/>
              <a:cs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6_Jean Strumont (3)">
            <a:extLst>
              <a:ext uri="{FF2B5EF4-FFF2-40B4-BE49-F238E27FC236}">
                <a16:creationId xmlns:a16="http://schemas.microsoft.com/office/drawing/2014/main" id="{50C2FE44-3C99-0048-41AC-6ABF0E3D50E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82550"/>
            <a:ext cx="7010400" cy="5257800"/>
          </a:xfrm>
          <a:prstGeom prst="rect">
            <a:avLst/>
          </a:prstGeom>
        </p:spPr>
      </p:pic>
      <p:sp>
        <p:nvSpPr>
          <p:cNvPr id="2" name="object 9">
            <a:extLst>
              <a:ext uri="{FF2B5EF4-FFF2-40B4-BE49-F238E27FC236}">
                <a16:creationId xmlns:a16="http://schemas.microsoft.com/office/drawing/2014/main" id="{D525256A-91B3-03B2-B345-29FA65820785}"/>
              </a:ext>
            </a:extLst>
          </p:cNvPr>
          <p:cNvSpPr txBox="1"/>
          <p:nvPr/>
        </p:nvSpPr>
        <p:spPr>
          <a:xfrm>
            <a:off x="172278" y="10293350"/>
            <a:ext cx="298259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Cocos</a:t>
            </a:r>
            <a:r>
              <a:rPr sz="1200" b="1" spc="25" dirty="0">
                <a:latin typeface="Arial"/>
                <a:cs typeface="Arial"/>
              </a:rPr>
              <a:t> </a:t>
            </a:r>
            <a:r>
              <a:rPr sz="1200" b="1" dirty="0">
                <a:latin typeface="Arial"/>
                <a:cs typeface="Arial"/>
              </a:rPr>
              <a:t>nucifera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cocoyer</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cocotier</a:t>
            </a:r>
            <a:endParaRPr sz="1200" dirty="0">
              <a:latin typeface="Arial"/>
              <a:cs typeface="Arial"/>
            </a:endParaRPr>
          </a:p>
        </p:txBody>
      </p:sp>
      <p:pic>
        <p:nvPicPr>
          <p:cNvPr id="4" name="Image 3" descr="P1040885">
            <a:extLst>
              <a:ext uri="{FF2B5EF4-FFF2-40B4-BE49-F238E27FC236}">
                <a16:creationId xmlns:a16="http://schemas.microsoft.com/office/drawing/2014/main" id="{F8C05A5F-7153-74C0-3C29-F79CBE7759E8}"/>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5340350"/>
            <a:ext cx="4114800" cy="4648519"/>
          </a:xfrm>
          <a:prstGeom prst="rect">
            <a:avLst/>
          </a:prstGeom>
        </p:spPr>
      </p:pic>
    </p:spTree>
    <p:extLst>
      <p:ext uri="{BB962C8B-B14F-4D97-AF65-F5344CB8AC3E}">
        <p14:creationId xmlns:p14="http://schemas.microsoft.com/office/powerpoint/2010/main" val="20869312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00" y="2759558"/>
            <a:ext cx="3689350" cy="3670300"/>
            <a:chOff x="1711070" y="1115441"/>
            <a:chExt cx="3689350" cy="3670300"/>
          </a:xfrm>
        </p:grpSpPr>
        <p:pic>
          <p:nvPicPr>
            <p:cNvPr id="3" name="object 3"/>
            <p:cNvPicPr/>
            <p:nvPr/>
          </p:nvPicPr>
          <p:blipFill>
            <a:blip r:embed="rId2" cstate="print"/>
            <a:stretch>
              <a:fillRect/>
            </a:stretch>
          </p:blipFill>
          <p:spPr>
            <a:xfrm>
              <a:off x="2341753" y="1198245"/>
              <a:ext cx="2921004" cy="3574542"/>
            </a:xfrm>
            <a:prstGeom prst="rect">
              <a:avLst/>
            </a:prstGeom>
          </p:spPr>
        </p:pic>
        <p:sp>
          <p:nvSpPr>
            <p:cNvPr id="4" name="object 4"/>
            <p:cNvSpPr/>
            <p:nvPr/>
          </p:nvSpPr>
          <p:spPr>
            <a:xfrm>
              <a:off x="1717420" y="1121791"/>
              <a:ext cx="3676650" cy="3657600"/>
            </a:xfrm>
            <a:custGeom>
              <a:avLst/>
              <a:gdLst/>
              <a:ahLst/>
              <a:cxnLst/>
              <a:rect l="l" t="t" r="r" b="b"/>
              <a:pathLst>
                <a:path w="3676650" h="3657600">
                  <a:moveTo>
                    <a:pt x="0" y="0"/>
                  </a:moveTo>
                  <a:lnTo>
                    <a:pt x="3676269" y="0"/>
                  </a:lnTo>
                  <a:lnTo>
                    <a:pt x="3676269" y="3657346"/>
                  </a:lnTo>
                  <a:lnTo>
                    <a:pt x="0" y="3657346"/>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86360" y="65595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47650" y="10300498"/>
            <a:ext cx="354901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Roystonia</a:t>
            </a:r>
            <a:r>
              <a:rPr sz="1200" b="1" spc="25" dirty="0">
                <a:latin typeface="Arial"/>
                <a:cs typeface="Arial"/>
              </a:rPr>
              <a:t> </a:t>
            </a:r>
            <a:r>
              <a:rPr sz="1200" b="1" dirty="0">
                <a:latin typeface="Arial"/>
                <a:cs typeface="Arial"/>
              </a:rPr>
              <a:t>regia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palmiste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palmier</a:t>
            </a:r>
            <a:r>
              <a:rPr sz="1200" spc="25" dirty="0">
                <a:latin typeface="Arial"/>
                <a:cs typeface="Arial"/>
              </a:rPr>
              <a:t> </a:t>
            </a:r>
            <a:r>
              <a:rPr sz="1200" spc="-10" dirty="0">
                <a:latin typeface="Arial"/>
                <a:cs typeface="Arial"/>
              </a:rPr>
              <a:t>royal</a:t>
            </a:r>
            <a:r>
              <a:rPr lang="fr-FR" sz="1200" spc="-10" dirty="0">
                <a:latin typeface="Arial"/>
                <a:cs typeface="Arial"/>
              </a:rPr>
              <a:t> </a:t>
            </a:r>
            <a:r>
              <a:rPr sz="1200" i="1" spc="-10" dirty="0">
                <a:latin typeface="Arial"/>
                <a:cs typeface="Arial"/>
              </a:rPr>
              <a:t>Fruits</a:t>
            </a:r>
            <a:endParaRPr sz="1200" dirty="0">
              <a:latin typeface="Arial"/>
              <a:cs typeface="Arial"/>
            </a:endParaRPr>
          </a:p>
        </p:txBody>
      </p:sp>
      <p:sp>
        <p:nvSpPr>
          <p:cNvPr id="10" name="ZoneTexte 9">
            <a:extLst>
              <a:ext uri="{FF2B5EF4-FFF2-40B4-BE49-F238E27FC236}">
                <a16:creationId xmlns:a16="http://schemas.microsoft.com/office/drawing/2014/main" id="{4F95EA71-C625-606F-BF13-CA2D3289AE8B}"/>
              </a:ext>
            </a:extLst>
          </p:cNvPr>
          <p:cNvSpPr txBox="1"/>
          <p:nvPr/>
        </p:nvSpPr>
        <p:spPr>
          <a:xfrm>
            <a:off x="234950" y="281457"/>
            <a:ext cx="6851650" cy="2568845"/>
          </a:xfrm>
          <a:prstGeom prst="rect">
            <a:avLst/>
          </a:prstGeom>
          <a:noFill/>
        </p:spPr>
        <p:txBody>
          <a:bodyPr wrap="square" rtlCol="0">
            <a:spAutoFit/>
          </a:bodyPr>
          <a:lstStyle/>
          <a:p>
            <a:pPr>
              <a:spcBef>
                <a:spcPts val="5"/>
              </a:spcBef>
            </a:pPr>
            <a:endParaRPr lang="fr-FR" sz="1200" dirty="0">
              <a:effectLst/>
              <a:latin typeface="Arial" panose="020B0604020202020204" pitchFamily="34" charset="0"/>
              <a:ea typeface="Arial" panose="020B0604020202020204" pitchFamily="34" charset="0"/>
            </a:endParaRPr>
          </a:p>
          <a:p>
            <a:pPr marL="107950" marR="1270">
              <a:lnSpc>
                <a:spcPct val="103000"/>
              </a:lnSpc>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palmiste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palmier</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royal</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Roystonia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regia</a:t>
            </a:r>
            <a:r>
              <a:rPr lang="fr-FR" sz="1400" b="1" dirty="0">
                <a:effectLst/>
                <a:latin typeface="Arial" panose="020B0604020202020204" pitchFamily="34" charset="0"/>
                <a:ea typeface="Arial" panose="020B0604020202020204" pitchFamily="34" charset="0"/>
              </a:rPr>
              <a:t> (H.B.K) </a:t>
            </a:r>
            <a:r>
              <a:rPr lang="fr-FR" sz="1400" b="1" dirty="0" err="1">
                <a:effectLst/>
                <a:latin typeface="Arial" panose="020B0604020202020204" pitchFamily="34" charset="0"/>
                <a:ea typeface="Arial" panose="020B0604020202020204" pitchFamily="34" charset="0"/>
              </a:rPr>
              <a:t>O.F.Cook</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lisse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 stipe située entre les inflorescences et la couronne terminale. Dans le Centre et le Sud du pays, cette partie du tronc est parfois percée et sert alors à suspendre des bottes d'épis de maïs ou de petit mil </a:t>
            </a:r>
            <a:r>
              <a:rPr lang="fr-FR" sz="1200" spc="-10" dirty="0">
                <a:effectLst/>
                <a:latin typeface="Arial" panose="020B0604020202020204" pitchFamily="34" charset="0"/>
                <a:ea typeface="Arial" panose="020B0604020202020204" pitchFamily="34" charset="0"/>
              </a:rPr>
              <a:t>("</a:t>
            </a:r>
            <a:r>
              <a:rPr lang="fr-FR" sz="1200" spc="-10" dirty="0" err="1">
                <a:effectLst/>
                <a:latin typeface="Arial" panose="020B0604020202020204" pitchFamily="34" charset="0"/>
                <a:ea typeface="Arial" panose="020B0604020202020204" pitchFamily="34" charset="0"/>
              </a:rPr>
              <a:t>gouane</a:t>
            </a:r>
            <a:r>
              <a:rPr lang="fr-FR" sz="1200" spc="-10" dirty="0">
                <a:effectLst/>
                <a:latin typeface="Arial" panose="020B0604020202020204" pitchFamily="34" charset="0"/>
                <a:ea typeface="Arial" panose="020B0604020202020204" pitchFamily="34" charset="0"/>
              </a:rPr>
              <a:t>").</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se rencontre surtout dans les bas-fonds bien alimentés en eau.</a:t>
            </a:r>
          </a:p>
          <a:p>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bourgeon du jeune palmier est consommé en Haïti (cœur de palmier). Les graines huileuses servent à engraisser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porcs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volaille.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cocoyer</a:t>
            </a:r>
            <a:r>
              <a:rPr lang="fr-FR" sz="1200" dirty="0">
                <a:effectLst/>
                <a:latin typeface="Arial" panose="020B0604020202020204" pitchFamily="34" charset="0"/>
                <a:ea typeface="Arial" panose="020B0604020202020204" pitchFamily="34" charset="0"/>
              </a:rPr>
              <a: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tronc</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3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(lattis</a:t>
            </a:r>
            <a:r>
              <a:rPr lang="fr-FR" sz="1200" spc="39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des </a:t>
            </a:r>
            <a:r>
              <a:rPr lang="fr-FR" sz="1200" dirty="0">
                <a:effectLst/>
                <a:latin typeface="Arial" panose="020B0604020202020204" pitchFamily="34" charset="0"/>
                <a:ea typeface="Arial" panose="020B0604020202020204" pitchFamily="34" charset="0"/>
              </a:rPr>
              <a:t>maisons) et les feuilles pour les clôtures et par l'artisanat local.</a:t>
            </a:r>
          </a:p>
          <a:p>
            <a:endParaRPr lang="fr-FR" sz="1200" dirty="0"/>
          </a:p>
        </p:txBody>
      </p:sp>
      <p:grpSp>
        <p:nvGrpSpPr>
          <p:cNvPr id="8" name="object 2">
            <a:extLst>
              <a:ext uri="{FF2B5EF4-FFF2-40B4-BE49-F238E27FC236}">
                <a16:creationId xmlns:a16="http://schemas.microsoft.com/office/drawing/2014/main" id="{0F251B22-BB48-691E-F768-9734237AD357}"/>
              </a:ext>
            </a:extLst>
          </p:cNvPr>
          <p:cNvGrpSpPr/>
          <p:nvPr/>
        </p:nvGrpSpPr>
        <p:grpSpPr>
          <a:xfrm>
            <a:off x="4548633" y="2765907"/>
            <a:ext cx="2628772" cy="3799045"/>
            <a:chOff x="2288920" y="727455"/>
            <a:chExt cx="3240405" cy="4752340"/>
          </a:xfrm>
        </p:grpSpPr>
        <p:pic>
          <p:nvPicPr>
            <p:cNvPr id="11" name="object 3">
              <a:extLst>
                <a:ext uri="{FF2B5EF4-FFF2-40B4-BE49-F238E27FC236}">
                  <a16:creationId xmlns:a16="http://schemas.microsoft.com/office/drawing/2014/main" id="{6A21711E-B3E9-1A0C-9712-C073956E982A}"/>
                </a:ext>
              </a:extLst>
            </p:cNvPr>
            <p:cNvPicPr/>
            <p:nvPr/>
          </p:nvPicPr>
          <p:blipFill>
            <a:blip r:embed="rId4" cstate="print"/>
            <a:stretch>
              <a:fillRect/>
            </a:stretch>
          </p:blipFill>
          <p:spPr>
            <a:xfrm>
              <a:off x="2301620" y="867665"/>
              <a:ext cx="3214624" cy="4599049"/>
            </a:xfrm>
            <a:prstGeom prst="rect">
              <a:avLst/>
            </a:prstGeom>
          </p:spPr>
        </p:pic>
        <p:sp>
          <p:nvSpPr>
            <p:cNvPr id="12" name="object 4">
              <a:extLst>
                <a:ext uri="{FF2B5EF4-FFF2-40B4-BE49-F238E27FC236}">
                  <a16:creationId xmlns:a16="http://schemas.microsoft.com/office/drawing/2014/main" id="{4221FD87-03C4-5B0F-710F-A865482CBFDD}"/>
                </a:ext>
              </a:extLst>
            </p:cNvPr>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4615346"/>
            <a:ext cx="3343275" cy="5551805"/>
            <a:chOff x="360045" y="730630"/>
            <a:chExt cx="3343275" cy="5551805"/>
          </a:xfrm>
        </p:grpSpPr>
        <p:pic>
          <p:nvPicPr>
            <p:cNvPr id="3" name="object 3"/>
            <p:cNvPicPr/>
            <p:nvPr/>
          </p:nvPicPr>
          <p:blipFill>
            <a:blip r:embed="rId2" cstate="print"/>
            <a:stretch>
              <a:fillRect/>
            </a:stretch>
          </p:blipFill>
          <p:spPr>
            <a:xfrm>
              <a:off x="372745" y="743332"/>
              <a:ext cx="3317748" cy="5148079"/>
            </a:xfrm>
            <a:prstGeom prst="rect">
              <a:avLst/>
            </a:prstGeom>
          </p:spPr>
        </p:pic>
        <p:sp>
          <p:nvSpPr>
            <p:cNvPr id="4" name="object 4"/>
            <p:cNvSpPr/>
            <p:nvPr/>
          </p:nvSpPr>
          <p:spPr>
            <a:xfrm>
              <a:off x="366395" y="736980"/>
              <a:ext cx="3330575" cy="5539105"/>
            </a:xfrm>
            <a:custGeom>
              <a:avLst/>
              <a:gdLst/>
              <a:ahLst/>
              <a:cxnLst/>
              <a:rect l="l" t="t" r="r" b="b"/>
              <a:pathLst>
                <a:path w="3330575" h="5539105">
                  <a:moveTo>
                    <a:pt x="0" y="0"/>
                  </a:moveTo>
                  <a:lnTo>
                    <a:pt x="3330448" y="0"/>
                  </a:lnTo>
                  <a:lnTo>
                    <a:pt x="3330448" y="5538724"/>
                  </a:lnTo>
                  <a:lnTo>
                    <a:pt x="0" y="553872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4795813"/>
            <a:ext cx="3240405" cy="5345430"/>
            <a:chOff x="3959986" y="911097"/>
            <a:chExt cx="3240405" cy="5345430"/>
          </a:xfrm>
        </p:grpSpPr>
        <p:pic>
          <p:nvPicPr>
            <p:cNvPr id="6" name="object 6"/>
            <p:cNvPicPr/>
            <p:nvPr/>
          </p:nvPicPr>
          <p:blipFill>
            <a:blip r:embed="rId3" cstate="print"/>
            <a:stretch>
              <a:fillRect/>
            </a:stretch>
          </p:blipFill>
          <p:spPr>
            <a:xfrm>
              <a:off x="3972686" y="923797"/>
              <a:ext cx="3214624" cy="5319776"/>
            </a:xfrm>
            <a:prstGeom prst="rect">
              <a:avLst/>
            </a:prstGeom>
          </p:spPr>
        </p:pic>
        <p:sp>
          <p:nvSpPr>
            <p:cNvPr id="7" name="object 7"/>
            <p:cNvSpPr/>
            <p:nvPr/>
          </p:nvSpPr>
          <p:spPr>
            <a:xfrm>
              <a:off x="3966336" y="917447"/>
              <a:ext cx="3227705" cy="5332730"/>
            </a:xfrm>
            <a:custGeom>
              <a:avLst/>
              <a:gdLst/>
              <a:ahLst/>
              <a:cxnLst/>
              <a:rect l="l" t="t" r="r" b="b"/>
              <a:pathLst>
                <a:path w="3227704" h="5332730">
                  <a:moveTo>
                    <a:pt x="0" y="0"/>
                  </a:moveTo>
                  <a:lnTo>
                    <a:pt x="3227324" y="0"/>
                  </a:lnTo>
                  <a:lnTo>
                    <a:pt x="3227324" y="5332476"/>
                  </a:lnTo>
                  <a:lnTo>
                    <a:pt x="0" y="5332476"/>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360045" y="10340286"/>
            <a:ext cx="28454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Sabal</a:t>
            </a:r>
            <a:r>
              <a:rPr sz="1200" b="1" spc="25" dirty="0">
                <a:latin typeface="Arial"/>
                <a:cs typeface="Arial"/>
              </a:rPr>
              <a:t> </a:t>
            </a:r>
            <a:r>
              <a:rPr sz="1200" b="1" dirty="0">
                <a:latin typeface="Arial"/>
                <a:cs typeface="Arial"/>
              </a:rPr>
              <a:t>causiarum</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latanier</a:t>
            </a:r>
            <a:r>
              <a:rPr sz="1200" spc="25" dirty="0">
                <a:latin typeface="Arial"/>
                <a:cs typeface="Arial"/>
              </a:rPr>
              <a:t> </a:t>
            </a:r>
            <a:r>
              <a:rPr sz="1200" spc="-10" dirty="0">
                <a:latin typeface="Arial"/>
                <a:cs typeface="Arial"/>
              </a:rPr>
              <a:t>chapeau</a:t>
            </a:r>
            <a:endParaRPr sz="1200" dirty="0">
              <a:latin typeface="Arial"/>
              <a:cs typeface="Arial"/>
            </a:endParaRPr>
          </a:p>
        </p:txBody>
      </p:sp>
      <p:sp>
        <p:nvSpPr>
          <p:cNvPr id="11" name="ZoneTexte 10">
            <a:extLst>
              <a:ext uri="{FF2B5EF4-FFF2-40B4-BE49-F238E27FC236}">
                <a16:creationId xmlns:a16="http://schemas.microsoft.com/office/drawing/2014/main" id="{A920F9E9-1DC7-1F3F-CA60-8F2402FA3937}"/>
              </a:ext>
            </a:extLst>
          </p:cNvPr>
          <p:cNvSpPr txBox="1"/>
          <p:nvPr/>
        </p:nvSpPr>
        <p:spPr>
          <a:xfrm>
            <a:off x="190500" y="844550"/>
            <a:ext cx="6934200" cy="2378664"/>
          </a:xfrm>
          <a:prstGeom prst="rect">
            <a:avLst/>
          </a:prstGeom>
          <a:noFill/>
        </p:spPr>
        <p:txBody>
          <a:bodyPr wrap="square" rtlCol="0">
            <a:spAutoFit/>
          </a:bodyPr>
          <a:lstStyle/>
          <a:p>
            <a:pPr>
              <a:spcBef>
                <a:spcPts val="55"/>
              </a:spcBef>
            </a:pPr>
            <a:r>
              <a:rPr lang="fr-FR" sz="1200" dirty="0">
                <a:effectLst/>
                <a:latin typeface="Arial" panose="020B0604020202020204" pitchFamily="34" charset="0"/>
                <a:ea typeface="Arial" panose="020B0604020202020204" pitchFamily="34" charset="0"/>
              </a:rPr>
              <a:t> </a:t>
            </a:r>
          </a:p>
          <a:p>
            <a:pPr marL="107950" marR="124460">
              <a:lnSpc>
                <a:spcPct val="103000"/>
              </a:lnSpc>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latanier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chapeau</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(Sabal</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causiarum</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(O.F. Cook) </a:t>
            </a:r>
            <a:r>
              <a:rPr lang="fr-FR" sz="1400" b="1" dirty="0" err="1">
                <a:effectLst/>
                <a:latin typeface="Arial" panose="020B0604020202020204" pitchFamily="34" charset="0"/>
                <a:ea typeface="Arial" panose="020B0604020202020204" pitchFamily="34" charset="0"/>
              </a:rPr>
              <a:t>Beccari</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palmiers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palmatifides et non pas pinnatifides. Les feuilles vert- bleuté de ce palmier sont utilisées pour confectionner des chapeaux de paille, des balais et des sacs à deux poches pour les bâts, les cipailles.</a:t>
            </a:r>
          </a:p>
          <a:p>
            <a:pPr>
              <a:spcBef>
                <a:spcPts val="15"/>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Ce palmier se rencontre surtout dans les zones de basse altitude relativement sèches, mais ayant néanmoins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précipitations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supérieures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800</a:t>
            </a:r>
            <a:r>
              <a:rPr lang="fr-FR" sz="1200" spc="-4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mm.</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se rencontre surtout sur calcaire dans le Nord-Ouest, le Sud et le Sud-Ouest de Haïti.</a:t>
            </a:r>
          </a:p>
          <a:p>
            <a:endParaRPr lang="fr-FR" sz="1200" dirty="0"/>
          </a:p>
          <a:p>
            <a:endParaRPr lang="fr-FR" sz="1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p:nvPr/>
        </p:nvSpPr>
        <p:spPr>
          <a:xfrm>
            <a:off x="533400" y="506984"/>
            <a:ext cx="6383655" cy="795089"/>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14.</a:t>
            </a:r>
            <a:r>
              <a:rPr sz="1400" b="1" dirty="0">
                <a:latin typeface="Arial"/>
                <a:cs typeface="Arial"/>
              </a:rPr>
              <a:t>	LE</a:t>
            </a:r>
            <a:r>
              <a:rPr sz="1400" b="1" spc="15" dirty="0">
                <a:latin typeface="Arial"/>
                <a:cs typeface="Arial"/>
              </a:rPr>
              <a:t> </a:t>
            </a:r>
            <a:r>
              <a:rPr sz="1400" b="1" dirty="0">
                <a:latin typeface="Arial"/>
                <a:cs typeface="Arial"/>
              </a:rPr>
              <a:t>CAFE</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a:t>
            </a:r>
            <a:r>
              <a:rPr sz="1400" b="1" spc="25" dirty="0">
                <a:latin typeface="Arial"/>
                <a:cs typeface="Arial"/>
              </a:rPr>
              <a:t> </a:t>
            </a:r>
            <a:r>
              <a:rPr sz="1400" b="1" spc="-10" dirty="0">
                <a:latin typeface="Arial"/>
                <a:cs typeface="Arial"/>
              </a:rPr>
              <a:t>CACA</a:t>
            </a:r>
            <a:r>
              <a:rPr lang="fr-FR" sz="1400" b="1" spc="-10" dirty="0">
                <a:latin typeface="Arial"/>
                <a:cs typeface="Arial"/>
              </a:rPr>
              <a:t>O</a:t>
            </a:r>
            <a:r>
              <a:rPr lang="fr-FR" sz="1400" spc="-10" dirty="0">
                <a:latin typeface="Arial"/>
                <a:cs typeface="Arial"/>
              </a:rPr>
              <a:t>  </a:t>
            </a:r>
            <a:r>
              <a:rPr lang="fr-FR" sz="1400" b="1" dirty="0" err="1">
                <a:latin typeface="Arial"/>
                <a:cs typeface="Arial"/>
              </a:rPr>
              <a:t>Coffea</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spc="-10" dirty="0">
                <a:latin typeface="Arial"/>
                <a:cs typeface="Arial"/>
              </a:rPr>
              <a:t>Theobroma</a:t>
            </a:r>
            <a:endParaRPr lang="fr-FR" sz="1400" dirty="0">
              <a:latin typeface="Arial"/>
              <a:cs typeface="Arial"/>
            </a:endParaRPr>
          </a:p>
          <a:p>
            <a:pPr>
              <a:lnSpc>
                <a:spcPct val="100000"/>
              </a:lnSpc>
              <a:spcBef>
                <a:spcPts val="50"/>
              </a:spcBef>
            </a:pPr>
            <a:endParaRPr sz="1200" dirty="0">
              <a:latin typeface="Arial"/>
              <a:cs typeface="Arial"/>
            </a:endParaRPr>
          </a:p>
          <a:p>
            <a:pPr marL="12700" marR="5080">
              <a:lnSpc>
                <a:spcPct val="100000"/>
              </a:lnSpc>
            </a:pPr>
            <a:r>
              <a:rPr sz="1200" dirty="0">
                <a:latin typeface="Arial"/>
                <a:cs typeface="Arial"/>
              </a:rPr>
              <a:t>Le</a:t>
            </a:r>
            <a:r>
              <a:rPr sz="1200" spc="15" dirty="0">
                <a:latin typeface="Arial"/>
                <a:cs typeface="Arial"/>
              </a:rPr>
              <a:t> </a:t>
            </a:r>
            <a:r>
              <a:rPr sz="1200" dirty="0">
                <a:latin typeface="Arial"/>
                <a:cs typeface="Arial"/>
              </a:rPr>
              <a:t>café</a:t>
            </a:r>
            <a:r>
              <a:rPr sz="1200" spc="15"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cacao</a:t>
            </a:r>
            <a:r>
              <a:rPr sz="1200" spc="15" dirty="0">
                <a:latin typeface="Arial"/>
                <a:cs typeface="Arial"/>
              </a:rPr>
              <a:t> </a:t>
            </a:r>
            <a:r>
              <a:rPr sz="1200" dirty="0">
                <a:latin typeface="Arial"/>
                <a:cs typeface="Arial"/>
              </a:rPr>
              <a:t>sont</a:t>
            </a:r>
            <a:r>
              <a:rPr sz="1200" spc="15" dirty="0">
                <a:latin typeface="Arial"/>
                <a:cs typeface="Arial"/>
              </a:rPr>
              <a:t> </a:t>
            </a:r>
            <a:r>
              <a:rPr sz="1200" dirty="0">
                <a:latin typeface="Arial"/>
                <a:cs typeface="Arial"/>
              </a:rPr>
              <a:t>deux</a:t>
            </a:r>
            <a:r>
              <a:rPr sz="1200" spc="15" dirty="0">
                <a:latin typeface="Arial"/>
                <a:cs typeface="Arial"/>
              </a:rPr>
              <a:t> </a:t>
            </a:r>
            <a:r>
              <a:rPr sz="1200" dirty="0">
                <a:latin typeface="Arial"/>
                <a:cs typeface="Arial"/>
              </a:rPr>
              <a:t>cultures</a:t>
            </a:r>
            <a:r>
              <a:rPr sz="1200" spc="15" dirty="0">
                <a:latin typeface="Arial"/>
                <a:cs typeface="Arial"/>
              </a:rPr>
              <a:t> </a:t>
            </a:r>
            <a:r>
              <a:rPr sz="1200" dirty="0">
                <a:latin typeface="Arial"/>
                <a:cs typeface="Arial"/>
              </a:rPr>
              <a:t>arbustives</a:t>
            </a:r>
            <a:r>
              <a:rPr sz="1200" spc="15" dirty="0">
                <a:latin typeface="Arial"/>
                <a:cs typeface="Arial"/>
              </a:rPr>
              <a:t> </a:t>
            </a:r>
            <a:r>
              <a:rPr sz="1200" dirty="0">
                <a:latin typeface="Arial"/>
                <a:cs typeface="Arial"/>
              </a:rPr>
              <a:t>qui</a:t>
            </a:r>
            <a:r>
              <a:rPr sz="1200" spc="15" dirty="0">
                <a:latin typeface="Arial"/>
                <a:cs typeface="Arial"/>
              </a:rPr>
              <a:t> </a:t>
            </a:r>
            <a:r>
              <a:rPr sz="1200" dirty="0">
                <a:latin typeface="Arial"/>
                <a:cs typeface="Arial"/>
              </a:rPr>
              <a:t>ont</a:t>
            </a:r>
            <a:r>
              <a:rPr sz="1200" spc="15" dirty="0">
                <a:latin typeface="Arial"/>
                <a:cs typeface="Arial"/>
              </a:rPr>
              <a:t> </a:t>
            </a:r>
            <a:r>
              <a:rPr sz="1200" dirty="0">
                <a:latin typeface="Arial"/>
                <a:cs typeface="Arial"/>
              </a:rPr>
              <a:t>joué</a:t>
            </a:r>
            <a:r>
              <a:rPr sz="1200" spc="15"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jouent</a:t>
            </a:r>
            <a:r>
              <a:rPr sz="1200" spc="15" dirty="0">
                <a:latin typeface="Arial"/>
                <a:cs typeface="Arial"/>
              </a:rPr>
              <a:t> </a:t>
            </a:r>
            <a:r>
              <a:rPr sz="1200" dirty="0">
                <a:latin typeface="Arial"/>
                <a:cs typeface="Arial"/>
              </a:rPr>
              <a:t>encore</a:t>
            </a:r>
            <a:r>
              <a:rPr sz="1200" spc="15" dirty="0">
                <a:latin typeface="Arial"/>
                <a:cs typeface="Arial"/>
              </a:rPr>
              <a:t> </a:t>
            </a:r>
            <a:r>
              <a:rPr sz="1200" dirty="0">
                <a:latin typeface="Arial"/>
                <a:cs typeface="Arial"/>
              </a:rPr>
              <a:t>un</a:t>
            </a:r>
            <a:r>
              <a:rPr sz="1200" spc="15" dirty="0">
                <a:latin typeface="Arial"/>
                <a:cs typeface="Arial"/>
              </a:rPr>
              <a:t> </a:t>
            </a:r>
            <a:r>
              <a:rPr sz="1200" dirty="0">
                <a:latin typeface="Arial"/>
                <a:cs typeface="Arial"/>
              </a:rPr>
              <a:t>rôle</a:t>
            </a:r>
            <a:r>
              <a:rPr sz="1200" spc="15" dirty="0">
                <a:latin typeface="Arial"/>
                <a:cs typeface="Arial"/>
              </a:rPr>
              <a:t> </a:t>
            </a:r>
            <a:r>
              <a:rPr sz="1200" dirty="0">
                <a:latin typeface="Arial"/>
                <a:cs typeface="Arial"/>
              </a:rPr>
              <a:t>important</a:t>
            </a:r>
            <a:r>
              <a:rPr sz="1200" spc="15" dirty="0">
                <a:latin typeface="Arial"/>
                <a:cs typeface="Arial"/>
              </a:rPr>
              <a:t> </a:t>
            </a:r>
            <a:r>
              <a:rPr sz="1200" dirty="0">
                <a:latin typeface="Arial"/>
                <a:cs typeface="Arial"/>
              </a:rPr>
              <a:t>dans</a:t>
            </a:r>
            <a:r>
              <a:rPr sz="1200" spc="15" dirty="0">
                <a:latin typeface="Arial"/>
                <a:cs typeface="Arial"/>
              </a:rPr>
              <a:t> </a:t>
            </a:r>
            <a:r>
              <a:rPr sz="1200" spc="-10" dirty="0">
                <a:latin typeface="Arial"/>
                <a:cs typeface="Arial"/>
              </a:rPr>
              <a:t>l'économie </a:t>
            </a:r>
            <a:r>
              <a:rPr sz="1200" dirty="0">
                <a:latin typeface="Arial"/>
                <a:cs typeface="Arial"/>
              </a:rPr>
              <a:t>de</a:t>
            </a:r>
            <a:r>
              <a:rPr sz="1200" spc="25" dirty="0">
                <a:latin typeface="Arial"/>
                <a:cs typeface="Arial"/>
              </a:rPr>
              <a:t> </a:t>
            </a:r>
            <a:r>
              <a:rPr sz="1200" spc="-10" dirty="0">
                <a:latin typeface="Arial"/>
                <a:cs typeface="Arial"/>
              </a:rPr>
              <a:t>Haïti.</a:t>
            </a:r>
            <a:endParaRPr sz="1200" dirty="0">
              <a:latin typeface="Arial"/>
              <a:cs typeface="Arial"/>
            </a:endParaRPr>
          </a:p>
        </p:txBody>
      </p:sp>
      <p:sp>
        <p:nvSpPr>
          <p:cNvPr id="13" name="ZoneTexte 12">
            <a:extLst>
              <a:ext uri="{FF2B5EF4-FFF2-40B4-BE49-F238E27FC236}">
                <a16:creationId xmlns:a16="http://schemas.microsoft.com/office/drawing/2014/main" id="{54514888-5138-47E2-B51F-9734B4367F72}"/>
              </a:ext>
            </a:extLst>
          </p:cNvPr>
          <p:cNvSpPr txBox="1"/>
          <p:nvPr/>
        </p:nvSpPr>
        <p:spPr>
          <a:xfrm>
            <a:off x="304800" y="1530350"/>
            <a:ext cx="6383655" cy="6514347"/>
          </a:xfrm>
          <a:prstGeom prst="rect">
            <a:avLst/>
          </a:prstGeom>
          <a:noFill/>
        </p:spPr>
        <p:txBody>
          <a:bodyPr wrap="square" rtlCol="0">
            <a:spAutoFit/>
          </a:bodyPr>
          <a:lstStyle/>
          <a:p>
            <a:pPr marL="107950">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caféier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Coffea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arabica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rubiacées)</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avait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apparition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Nord</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l'île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(appelée alors Saint-Domingue) vers 1725. Des plants provenant de la Martinique furent acclimatés par les Jésuites à Terrier Rouge ; les premières caféières furent créées à Dondon en 1738. Les plantations à découvert se multiplient alors dans les mornes et les exportations atteignent 77 millions de livres en 1789, produites sur 3177 caféteries.</a:t>
            </a:r>
          </a:p>
          <a:p>
            <a:pPr>
              <a:spcBef>
                <a:spcPts val="2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Après l'indépendance de Haïti, le mode de culture change : les plantations à découvert sont remplacées par la culture en sous-bois, sous abri naturel, et l'émondage du café est abandonné.</a:t>
            </a:r>
          </a:p>
          <a:p>
            <a:pPr>
              <a:spcBef>
                <a:spcPts val="1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 caféier est un arbuste compact d'environ 3 m de haut mais qui, âgé et non taillé, peut atteindre 5 m. Il est originaire d'Abyssinie.</a:t>
            </a:r>
          </a:p>
          <a:p>
            <a:pPr>
              <a:spcBef>
                <a:spcPts val="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est surtout cultivé dans les mornes à une altitude de 400 à </a:t>
            </a:r>
            <a:r>
              <a:rPr lang="fr-FR" sz="1200" dirty="0">
                <a:latin typeface="Arial" panose="020B0604020202020204" pitchFamily="34" charset="0"/>
                <a:ea typeface="Arial" panose="020B0604020202020204" pitchFamily="34" charset="0"/>
              </a:rPr>
              <a:t>20</a:t>
            </a:r>
            <a:r>
              <a:rPr lang="fr-FR" sz="1200" dirty="0">
                <a:effectLst/>
                <a:latin typeface="Arial" panose="020B0604020202020204" pitchFamily="34" charset="0"/>
                <a:ea typeface="Arial" panose="020B0604020202020204" pitchFamily="34" charset="0"/>
              </a:rPr>
              <a:t>00 m, sur sols drainés et sous couvert.</a:t>
            </a:r>
          </a:p>
          <a:p>
            <a:pPr marL="107950" marR="127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Le café est une culture exigeante en ce qui concerne la fertilité minérale du sol (éléments N, P et K) et son approvisionnement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eau.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l'entretien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fertilité organique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minérale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caféières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 déficient en Haïti ; la situation est particulièrement grave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déjà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nature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pauvres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éléments minéraux</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ferralitiques,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exemple)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appauvris par l'érosion.</a:t>
            </a:r>
          </a:p>
          <a:p>
            <a:pPr marL="107950" marR="635" algn="just">
              <a:lnSpc>
                <a:spcPct val="103000"/>
              </a:lnSpc>
              <a:spcBef>
                <a:spcPts val="10"/>
              </a:spcBef>
              <a:spcAft>
                <a:spcPts val="0"/>
              </a:spcAft>
            </a:pP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Dans les caféières où la fertilité du sol est médiocre, les techniques de régénération par recépage ne sont pas à conseiller en l'absence d'une amélioration de la fertilité. De même, les techniques de plantation sans ombrage ("café soleil", suivant le modèle du Costa- Rica) ne sont pas transférables sans une amélioration notable de la fertilité minérale et organique des sols.</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Les jardins caféiers sous couvert jouent un rôle important en conservation des sols en Haïti, surtout lorsqu'ils sont établis sur des versants à forte pente.</a:t>
            </a:r>
          </a:p>
          <a:p>
            <a:pPr>
              <a:spcBef>
                <a:spcPts val="25"/>
              </a:spcBef>
            </a:pPr>
            <a:r>
              <a:rPr lang="fr-FR" sz="1200" dirty="0">
                <a:effectLst/>
                <a:latin typeface="Arial" panose="020B0604020202020204" pitchFamily="34" charset="0"/>
                <a:ea typeface="Arial" panose="020B0604020202020204" pitchFamily="34" charset="0"/>
              </a:rPr>
              <a:t> </a:t>
            </a:r>
          </a:p>
          <a:p>
            <a:endParaRPr lang="fr-FR"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a:xfrm>
            <a:off x="292608" y="2928570"/>
            <a:ext cx="5266944" cy="984885"/>
          </a:xfrm>
        </p:spPr>
        <p:txBody>
          <a:bodyPr/>
          <a:lstStyle/>
          <a:p>
            <a:pPr eaLnBrk="1" hangingPunct="1"/>
            <a:r>
              <a:rPr lang="fr-FR" sz="3200" dirty="0" err="1"/>
              <a:t>Comocladia</a:t>
            </a:r>
            <a:r>
              <a:rPr lang="fr-FR" sz="3200" dirty="0"/>
              <a:t> </a:t>
            </a:r>
            <a:r>
              <a:rPr lang="fr-FR" sz="3200" dirty="0" err="1"/>
              <a:t>glabra</a:t>
            </a:r>
            <a:r>
              <a:rPr lang="fr-FR" sz="3200" dirty="0"/>
              <a:t> (brésillet, </a:t>
            </a:r>
            <a:r>
              <a:rPr lang="fr-FR" sz="3200" dirty="0" err="1"/>
              <a:t>bousiet</a:t>
            </a:r>
            <a:r>
              <a:rPr lang="fr-FR" sz="3200" dirty="0"/>
              <a:t>)</a:t>
            </a:r>
          </a:p>
        </p:txBody>
      </p:sp>
      <p:sp>
        <p:nvSpPr>
          <p:cNvPr id="57347" name="Rectangle 3" descr="comocladia_glabra_04"/>
          <p:cNvSpPr>
            <a:spLocks noGrp="1" noChangeAspect="1" noChangeArrowheads="1"/>
          </p:cNvSpPr>
          <p:nvPr isPhoto="1"/>
        </p:nvSpPr>
        <p:spPr bwMode="auto">
          <a:xfrm>
            <a:off x="38100" y="6350"/>
            <a:ext cx="3484781" cy="439027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0800" y="10217150"/>
            <a:ext cx="4264645" cy="276999"/>
          </a:xfrm>
          <a:prstGeom prst="rect">
            <a:avLst/>
          </a:prstGeom>
          <a:noFill/>
        </p:spPr>
        <p:txBody>
          <a:bodyPr wrap="square" rtlCol="0">
            <a:spAutoFit/>
          </a:bodyPr>
          <a:lstStyle/>
          <a:p>
            <a:r>
              <a:rPr lang="fr-FR" sz="1200" dirty="0" err="1"/>
              <a:t>Comocladia</a:t>
            </a:r>
            <a:r>
              <a:rPr lang="fr-FR" sz="1200" dirty="0"/>
              <a:t> </a:t>
            </a:r>
            <a:r>
              <a:rPr lang="fr-FR" sz="1200" dirty="0" err="1"/>
              <a:t>glabra</a:t>
            </a:r>
            <a:r>
              <a:rPr lang="fr-FR" sz="1200" dirty="0"/>
              <a:t> (brésillet, </a:t>
            </a:r>
            <a:r>
              <a:rPr lang="fr-FR" sz="1200" dirty="0" err="1"/>
              <a:t>bousiet</a:t>
            </a:r>
            <a:r>
              <a:rPr lang="fr-FR" sz="1200" dirty="0"/>
              <a:t>)</a:t>
            </a:r>
          </a:p>
        </p:txBody>
      </p:sp>
      <p:sp>
        <p:nvSpPr>
          <p:cNvPr id="3" name="Rectangle 3" descr="Comocladia_012">
            <a:extLst>
              <a:ext uri="{FF2B5EF4-FFF2-40B4-BE49-F238E27FC236}">
                <a16:creationId xmlns:a16="http://schemas.microsoft.com/office/drawing/2014/main" id="{B7705776-C77D-CBF4-9AB0-2BE60D5BFAA4}"/>
              </a:ext>
            </a:extLst>
          </p:cNvPr>
          <p:cNvSpPr>
            <a:spLocks noGrp="1" noChangeAspect="1" noChangeArrowheads="1"/>
          </p:cNvSpPr>
          <p:nvPr isPhoto="1"/>
        </p:nvSpPr>
        <p:spPr bwMode="auto">
          <a:xfrm>
            <a:off x="3276600" y="6350"/>
            <a:ext cx="4096714" cy="307253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Comocladia_002">
            <a:extLst>
              <a:ext uri="{FF2B5EF4-FFF2-40B4-BE49-F238E27FC236}">
                <a16:creationId xmlns:a16="http://schemas.microsoft.com/office/drawing/2014/main" id="{FEF0BE5B-405A-7DE6-3A72-70037A364133}"/>
              </a:ext>
            </a:extLst>
          </p:cNvPr>
          <p:cNvSpPr>
            <a:spLocks noGrp="1" noChangeAspect="1" noChangeArrowheads="1"/>
          </p:cNvSpPr>
          <p:nvPr isPhoto="1"/>
        </p:nvSpPr>
        <p:spPr bwMode="auto">
          <a:xfrm>
            <a:off x="0" y="5035550"/>
            <a:ext cx="6595526" cy="4946645"/>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49116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234950"/>
            <a:ext cx="5400040" cy="3522979"/>
            <a:chOff x="1080008" y="1262888"/>
            <a:chExt cx="5400040" cy="3522979"/>
          </a:xfrm>
        </p:grpSpPr>
        <p:pic>
          <p:nvPicPr>
            <p:cNvPr id="3" name="object 3"/>
            <p:cNvPicPr/>
            <p:nvPr/>
          </p:nvPicPr>
          <p:blipFill>
            <a:blip r:embed="rId2" cstate="print"/>
            <a:stretch>
              <a:fillRect/>
            </a:stretch>
          </p:blipFill>
          <p:spPr>
            <a:xfrm>
              <a:off x="1092708" y="1275588"/>
              <a:ext cx="5374640" cy="3497199"/>
            </a:xfrm>
            <a:prstGeom prst="rect">
              <a:avLst/>
            </a:prstGeom>
          </p:spPr>
        </p:pic>
        <p:sp>
          <p:nvSpPr>
            <p:cNvPr id="4" name="object 4"/>
            <p:cNvSpPr/>
            <p:nvPr/>
          </p:nvSpPr>
          <p:spPr>
            <a:xfrm>
              <a:off x="1086358" y="126923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04800" y="10140950"/>
            <a:ext cx="20085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Coffea</a:t>
            </a:r>
            <a:r>
              <a:rPr sz="1200" b="1" spc="25" dirty="0">
                <a:latin typeface="Arial"/>
                <a:cs typeface="Arial"/>
              </a:rPr>
              <a:t> </a:t>
            </a:r>
            <a:r>
              <a:rPr sz="1200" b="1" dirty="0">
                <a:latin typeface="Arial"/>
                <a:cs typeface="Arial"/>
              </a:rPr>
              <a:t>arabica</a:t>
            </a:r>
            <a:r>
              <a:rPr sz="1200" b="1" spc="25" dirty="0">
                <a:latin typeface="Arial"/>
                <a:cs typeface="Arial"/>
              </a:rPr>
              <a:t> </a:t>
            </a:r>
            <a:r>
              <a:rPr sz="1200" dirty="0">
                <a:latin typeface="Arial"/>
                <a:cs typeface="Arial"/>
              </a:rPr>
              <a:t>Le</a:t>
            </a:r>
            <a:r>
              <a:rPr sz="1200" spc="25" dirty="0">
                <a:latin typeface="Arial"/>
                <a:cs typeface="Arial"/>
              </a:rPr>
              <a:t> </a:t>
            </a:r>
            <a:r>
              <a:rPr sz="1200" spc="-20" dirty="0">
                <a:latin typeface="Arial"/>
                <a:cs typeface="Arial"/>
              </a:rPr>
              <a:t>café</a:t>
            </a:r>
            <a:endParaRPr sz="1200" dirty="0">
              <a:latin typeface="Arial"/>
              <a:cs typeface="Arial"/>
            </a:endParaRPr>
          </a:p>
        </p:txBody>
      </p:sp>
      <p:pic>
        <p:nvPicPr>
          <p:cNvPr id="6" name="Image 5" descr="DSC_0164">
            <a:extLst>
              <a:ext uri="{FF2B5EF4-FFF2-40B4-BE49-F238E27FC236}">
                <a16:creationId xmlns:a16="http://schemas.microsoft.com/office/drawing/2014/main" id="{EE24A655-7000-551C-D027-520808B2E10E}"/>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30752" y="3919222"/>
            <a:ext cx="4723871" cy="60198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015">
            <a:extLst>
              <a:ext uri="{FF2B5EF4-FFF2-40B4-BE49-F238E27FC236}">
                <a16:creationId xmlns:a16="http://schemas.microsoft.com/office/drawing/2014/main" id="{FDF2A9AE-9D12-A79F-CD49-02667BA9DC6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311150"/>
            <a:ext cx="6400800" cy="4800600"/>
          </a:xfrm>
          <a:prstGeom prst="rect">
            <a:avLst/>
          </a:prstGeom>
        </p:spPr>
      </p:pic>
      <p:sp>
        <p:nvSpPr>
          <p:cNvPr id="2" name="object 5">
            <a:extLst>
              <a:ext uri="{FF2B5EF4-FFF2-40B4-BE49-F238E27FC236}">
                <a16:creationId xmlns:a16="http://schemas.microsoft.com/office/drawing/2014/main" id="{3E01D5DB-11EF-EA22-DE2A-1CC2D5D8E824}"/>
              </a:ext>
            </a:extLst>
          </p:cNvPr>
          <p:cNvSpPr txBox="1"/>
          <p:nvPr/>
        </p:nvSpPr>
        <p:spPr>
          <a:xfrm>
            <a:off x="304800" y="10140950"/>
            <a:ext cx="20085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Coffea</a:t>
            </a:r>
            <a:r>
              <a:rPr sz="1200" b="1" spc="25" dirty="0">
                <a:latin typeface="Arial"/>
                <a:cs typeface="Arial"/>
              </a:rPr>
              <a:t> </a:t>
            </a:r>
            <a:r>
              <a:rPr sz="1200" b="1" dirty="0">
                <a:latin typeface="Arial"/>
                <a:cs typeface="Arial"/>
              </a:rPr>
              <a:t>arabica</a:t>
            </a:r>
            <a:r>
              <a:rPr sz="1200" b="1" spc="25" dirty="0">
                <a:latin typeface="Arial"/>
                <a:cs typeface="Arial"/>
              </a:rPr>
              <a:t> </a:t>
            </a:r>
            <a:r>
              <a:rPr sz="1200" dirty="0">
                <a:latin typeface="Arial"/>
                <a:cs typeface="Arial"/>
              </a:rPr>
              <a:t>Le</a:t>
            </a:r>
            <a:r>
              <a:rPr sz="1200" spc="25" dirty="0">
                <a:latin typeface="Arial"/>
                <a:cs typeface="Arial"/>
              </a:rPr>
              <a:t> </a:t>
            </a:r>
            <a:r>
              <a:rPr sz="1200" spc="-20" dirty="0">
                <a:latin typeface="Arial"/>
                <a:cs typeface="Arial"/>
              </a:rPr>
              <a:t>café</a:t>
            </a:r>
            <a:endParaRPr sz="1200" dirty="0">
              <a:latin typeface="Arial"/>
              <a:cs typeface="Arial"/>
            </a:endParaRPr>
          </a:p>
        </p:txBody>
      </p:sp>
    </p:spTree>
    <p:extLst>
      <p:ext uri="{BB962C8B-B14F-4D97-AF65-F5344CB8AC3E}">
        <p14:creationId xmlns:p14="http://schemas.microsoft.com/office/powerpoint/2010/main" val="2989111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48AA44-A420-8437-6828-67AF02772425}"/>
              </a:ext>
            </a:extLst>
          </p:cNvPr>
          <p:cNvSpPr txBox="1"/>
          <p:nvPr/>
        </p:nvSpPr>
        <p:spPr>
          <a:xfrm>
            <a:off x="210065" y="387350"/>
            <a:ext cx="6705600" cy="3862852"/>
          </a:xfrm>
          <a:prstGeom prst="rect">
            <a:avLst/>
          </a:prstGeom>
          <a:noFill/>
        </p:spPr>
        <p:txBody>
          <a:bodyPr wrap="square" rtlCol="0">
            <a:spAutoFit/>
          </a:bodyPr>
          <a:lstStyle/>
          <a:p>
            <a:pPr>
              <a:spcBef>
                <a:spcPts val="5"/>
              </a:spcBef>
            </a:pPr>
            <a:r>
              <a:rPr lang="fr-FR" sz="1200" dirty="0">
                <a:effectLst/>
                <a:latin typeface="Arial" panose="020B0604020202020204" pitchFamily="34" charset="0"/>
                <a:ea typeface="Arial" panose="020B0604020202020204" pitchFamily="34" charset="0"/>
              </a:rPr>
              <a:t> </a:t>
            </a:r>
          </a:p>
          <a:p>
            <a:pPr marL="90170">
              <a:lnSpc>
                <a:spcPct val="103000"/>
              </a:lnSpc>
              <a:tabLst>
                <a:tab pos="565150" algn="l"/>
                <a:tab pos="565785" algn="l"/>
                <a:tab pos="866140" algn="l"/>
                <a:tab pos="1586865" algn="l"/>
                <a:tab pos="2496185" algn="l"/>
                <a:tab pos="3017520"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cacaoyer</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(Theobroma</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cacao</a:t>
            </a:r>
            <a:r>
              <a:rPr lang="fr-FR" sz="1400" b="1" spc="-10" dirty="0">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 </a:t>
            </a:r>
            <a:r>
              <a:rPr lang="fr-FR" sz="1400" b="1" spc="-10" dirty="0">
                <a:effectLst/>
                <a:latin typeface="Arial" panose="020B0604020202020204" pitchFamily="34" charset="0"/>
                <a:ea typeface="Arial" panose="020B0604020202020204" pitchFamily="34" charset="0"/>
              </a:rPr>
              <a:t>sterculiacées)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Theobroma signifie nourriture des dieux en grec. Les premiers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cacaoyers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Port-de-Paix</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vers 1665</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Bertrand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dirty="0" err="1">
                <a:effectLst/>
                <a:latin typeface="Arial" panose="020B0604020202020204" pitchFamily="34" charset="0"/>
                <a:ea typeface="Arial" panose="020B0604020202020204" pitchFamily="34" charset="0"/>
              </a:rPr>
              <a:t>Ogéron</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premier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gouverneur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la </a:t>
            </a:r>
            <a:r>
              <a:rPr lang="fr-FR" sz="1200" dirty="0">
                <a:effectLst/>
                <a:latin typeface="Arial" panose="020B0604020202020204" pitchFamily="34" charset="0"/>
                <a:ea typeface="Arial" panose="020B0604020202020204" pitchFamily="34" charset="0"/>
              </a:rPr>
              <a:t>partie française de l'île, soucieux de fixer les boucaniers. Par la suite, le cacao a constitué un produit d'exportation d'importance secondaire. 600</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 livres étaient exportées en 1789.</a:t>
            </a:r>
          </a:p>
          <a:p>
            <a:pPr marL="107950" marR="12382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Le cacaoyer est un petit arbre atteignant 8 m de haut, à la couronne basse et étalée. Comme le café, il est cultivé sous ombrage à proximité des habitations. Il produit une litière abondante.</a:t>
            </a: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cacaoyer monte moins haut en altitude que le caféier ; il ne dépasse pas 500 m. Il est encore plus exigeant en ce qui concerne la fertilité du sol et son approvisionnement en eau.</a:t>
            </a: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années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collections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cacaoyers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 constituées en Haïti, à Fond des Nègres, à </a:t>
            </a:r>
            <a:r>
              <a:rPr lang="fr-FR" sz="1200" dirty="0" err="1">
                <a:effectLst/>
                <a:latin typeface="Arial" panose="020B0604020202020204" pitchFamily="34" charset="0"/>
                <a:ea typeface="Arial" panose="020B0604020202020204" pitchFamily="34" charset="0"/>
              </a:rPr>
              <a:t>Marfran</a:t>
            </a:r>
            <a:r>
              <a:rPr lang="fr-FR" sz="1200" dirty="0">
                <a:effectLst/>
                <a:latin typeface="Arial" panose="020B0604020202020204" pitchFamily="34" charset="0"/>
                <a:ea typeface="Arial" panose="020B0604020202020204" pitchFamily="34" charset="0"/>
              </a:rPr>
              <a:t> près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Jérémie,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Borgne,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près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Limbé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 Pré, dans le Nord.</a:t>
            </a:r>
          </a:p>
          <a:p>
            <a:pPr>
              <a:spcBef>
                <a:spcPts val="1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Actuellement, du fait de la crise des débouchés, la culture du cacao constitue surtout une activité </a:t>
            </a:r>
            <a:r>
              <a:rPr lang="fr-FR" sz="1200" spc="-10" dirty="0">
                <a:effectLst/>
                <a:latin typeface="Arial" panose="020B0604020202020204" pitchFamily="34" charset="0"/>
                <a:ea typeface="Arial" panose="020B0604020202020204" pitchFamily="34" charset="0"/>
              </a:rPr>
              <a:t>traditionnelle.</a:t>
            </a:r>
            <a:endParaRPr lang="fr-FR" sz="1200" dirty="0">
              <a:effectLst/>
              <a:latin typeface="Arial" panose="020B0604020202020204" pitchFamily="34" charset="0"/>
              <a:ea typeface="Arial" panose="020B0604020202020204" pitchFamily="34" charset="0"/>
            </a:endParaRPr>
          </a:p>
          <a:p>
            <a:endParaRPr lang="fr-FR" sz="1200" dirty="0"/>
          </a:p>
        </p:txBody>
      </p:sp>
      <p:grpSp>
        <p:nvGrpSpPr>
          <p:cNvPr id="3" name="object 2">
            <a:extLst>
              <a:ext uri="{FF2B5EF4-FFF2-40B4-BE49-F238E27FC236}">
                <a16:creationId xmlns:a16="http://schemas.microsoft.com/office/drawing/2014/main" id="{922F767B-CF27-5DBE-A56A-DCFF5A612F1E}"/>
              </a:ext>
            </a:extLst>
          </p:cNvPr>
          <p:cNvGrpSpPr/>
          <p:nvPr/>
        </p:nvGrpSpPr>
        <p:grpSpPr>
          <a:xfrm>
            <a:off x="417195" y="4502150"/>
            <a:ext cx="3240405" cy="4417060"/>
            <a:chOff x="2288920" y="727455"/>
            <a:chExt cx="3240405" cy="4417060"/>
          </a:xfrm>
        </p:grpSpPr>
        <p:pic>
          <p:nvPicPr>
            <p:cNvPr id="4" name="object 3">
              <a:extLst>
                <a:ext uri="{FF2B5EF4-FFF2-40B4-BE49-F238E27FC236}">
                  <a16:creationId xmlns:a16="http://schemas.microsoft.com/office/drawing/2014/main" id="{D0ADC49B-ABA8-4558-81F2-599B1CBB2EB0}"/>
                </a:ext>
              </a:extLst>
            </p:cNvPr>
            <p:cNvPicPr/>
            <p:nvPr/>
          </p:nvPicPr>
          <p:blipFill>
            <a:blip r:embed="rId2" cstate="print"/>
            <a:stretch>
              <a:fillRect/>
            </a:stretch>
          </p:blipFill>
          <p:spPr>
            <a:xfrm>
              <a:off x="2402868" y="843281"/>
              <a:ext cx="3113376" cy="4154532"/>
            </a:xfrm>
            <a:prstGeom prst="rect">
              <a:avLst/>
            </a:prstGeom>
          </p:spPr>
        </p:pic>
        <p:sp>
          <p:nvSpPr>
            <p:cNvPr id="5" name="object 4">
              <a:extLst>
                <a:ext uri="{FF2B5EF4-FFF2-40B4-BE49-F238E27FC236}">
                  <a16:creationId xmlns:a16="http://schemas.microsoft.com/office/drawing/2014/main" id="{AAE853EA-61E1-5D43-845A-23A414BD1621}"/>
                </a:ext>
              </a:extLst>
            </p:cNvPr>
            <p:cNvSpPr/>
            <p:nvPr/>
          </p:nvSpPr>
          <p:spPr>
            <a:xfrm>
              <a:off x="2295270" y="733805"/>
              <a:ext cx="3227705" cy="4404360"/>
            </a:xfrm>
            <a:custGeom>
              <a:avLst/>
              <a:gdLst/>
              <a:ahLst/>
              <a:cxnLst/>
              <a:rect l="l" t="t" r="r" b="b"/>
              <a:pathLst>
                <a:path w="3227704" h="4404360">
                  <a:moveTo>
                    <a:pt x="0" y="0"/>
                  </a:moveTo>
                  <a:lnTo>
                    <a:pt x="3227324" y="0"/>
                  </a:lnTo>
                  <a:lnTo>
                    <a:pt x="3227324" y="4403979"/>
                  </a:lnTo>
                  <a:lnTo>
                    <a:pt x="0" y="4403979"/>
                  </a:lnTo>
                  <a:lnTo>
                    <a:pt x="0" y="0"/>
                  </a:lnTo>
                  <a:close/>
                </a:path>
              </a:pathLst>
            </a:custGeom>
            <a:ln w="12700">
              <a:solidFill>
                <a:srgbClr val="000000"/>
              </a:solidFill>
            </a:ln>
          </p:spPr>
          <p:txBody>
            <a:bodyPr wrap="square" lIns="0" tIns="0" rIns="0" bIns="0" rtlCol="0"/>
            <a:lstStyle/>
            <a:p>
              <a:endParaRPr/>
            </a:p>
          </p:txBody>
        </p:sp>
      </p:grpSp>
      <p:sp>
        <p:nvSpPr>
          <p:cNvPr id="6" name="ZoneTexte 5">
            <a:extLst>
              <a:ext uri="{FF2B5EF4-FFF2-40B4-BE49-F238E27FC236}">
                <a16:creationId xmlns:a16="http://schemas.microsoft.com/office/drawing/2014/main" id="{29E89DEA-4780-FCF3-B9FB-DD311C346298}"/>
              </a:ext>
            </a:extLst>
          </p:cNvPr>
          <p:cNvSpPr txBox="1"/>
          <p:nvPr/>
        </p:nvSpPr>
        <p:spPr>
          <a:xfrm>
            <a:off x="228600" y="9836150"/>
            <a:ext cx="4724400" cy="276999"/>
          </a:xfrm>
          <a:prstGeom prst="rect">
            <a:avLst/>
          </a:prstGeom>
          <a:noFill/>
        </p:spPr>
        <p:txBody>
          <a:bodyPr wrap="square" rtlCol="0">
            <a:spAutoFit/>
          </a:bodyPr>
          <a:lstStyle/>
          <a:p>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cacaoyer</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(Theobroma</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dirty="0"/>
          </a:p>
        </p:txBody>
      </p:sp>
    </p:spTree>
    <p:extLst>
      <p:ext uri="{BB962C8B-B14F-4D97-AF65-F5344CB8AC3E}">
        <p14:creationId xmlns:p14="http://schemas.microsoft.com/office/powerpoint/2010/main" val="500387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016">
            <a:extLst>
              <a:ext uri="{FF2B5EF4-FFF2-40B4-BE49-F238E27FC236}">
                <a16:creationId xmlns:a16="http://schemas.microsoft.com/office/drawing/2014/main" id="{A65F0F91-C763-A1EB-BB68-8E5A5B5212A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463550"/>
            <a:ext cx="7010400" cy="5257800"/>
          </a:xfrm>
          <a:prstGeom prst="rect">
            <a:avLst/>
          </a:prstGeom>
        </p:spPr>
      </p:pic>
      <p:sp>
        <p:nvSpPr>
          <p:cNvPr id="2" name="ZoneTexte 1">
            <a:extLst>
              <a:ext uri="{FF2B5EF4-FFF2-40B4-BE49-F238E27FC236}">
                <a16:creationId xmlns:a16="http://schemas.microsoft.com/office/drawing/2014/main" id="{45965C63-5440-DE7D-8E56-B1FD412B271B}"/>
              </a:ext>
            </a:extLst>
          </p:cNvPr>
          <p:cNvSpPr txBox="1"/>
          <p:nvPr/>
        </p:nvSpPr>
        <p:spPr>
          <a:xfrm>
            <a:off x="228600" y="9836150"/>
            <a:ext cx="4724400" cy="276999"/>
          </a:xfrm>
          <a:prstGeom prst="rect">
            <a:avLst/>
          </a:prstGeom>
          <a:noFill/>
        </p:spPr>
        <p:txBody>
          <a:bodyPr wrap="square" rtlCol="0">
            <a:spAutoFit/>
          </a:bodyPr>
          <a:lstStyle/>
          <a:p>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cacaoyer</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(Theobroma</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dirty="0"/>
          </a:p>
        </p:txBody>
      </p:sp>
    </p:spTree>
    <p:extLst>
      <p:ext uri="{BB962C8B-B14F-4D97-AF65-F5344CB8AC3E}">
        <p14:creationId xmlns:p14="http://schemas.microsoft.com/office/powerpoint/2010/main" val="7867904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348">
            <a:extLst>
              <a:ext uri="{FF2B5EF4-FFF2-40B4-BE49-F238E27FC236}">
                <a16:creationId xmlns:a16="http://schemas.microsoft.com/office/drawing/2014/main" id="{8F67AA87-7E68-F475-66B8-698359FB207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 y="4959350"/>
            <a:ext cx="6212205" cy="4114800"/>
          </a:xfrm>
          <a:prstGeom prst="rect">
            <a:avLst/>
          </a:prstGeom>
        </p:spPr>
      </p:pic>
      <p:pic>
        <p:nvPicPr>
          <p:cNvPr id="2" name="Image 1" descr="DSC_0350">
            <a:extLst>
              <a:ext uri="{FF2B5EF4-FFF2-40B4-BE49-F238E27FC236}">
                <a16:creationId xmlns:a16="http://schemas.microsoft.com/office/drawing/2014/main" id="{314D011B-CC38-E22C-CD34-F5682863E22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81000" y="463550"/>
            <a:ext cx="4339590" cy="4114800"/>
          </a:xfrm>
          <a:prstGeom prst="rect">
            <a:avLst/>
          </a:prstGeom>
        </p:spPr>
      </p:pic>
      <p:sp>
        <p:nvSpPr>
          <p:cNvPr id="4" name="ZoneTexte 3">
            <a:extLst>
              <a:ext uri="{FF2B5EF4-FFF2-40B4-BE49-F238E27FC236}">
                <a16:creationId xmlns:a16="http://schemas.microsoft.com/office/drawing/2014/main" id="{E5373949-07BF-48A5-C09F-465CA44D1A5D}"/>
              </a:ext>
            </a:extLst>
          </p:cNvPr>
          <p:cNvSpPr txBox="1"/>
          <p:nvPr/>
        </p:nvSpPr>
        <p:spPr>
          <a:xfrm>
            <a:off x="228600" y="9836150"/>
            <a:ext cx="4724400" cy="276999"/>
          </a:xfrm>
          <a:prstGeom prst="rect">
            <a:avLst/>
          </a:prstGeom>
          <a:noFill/>
        </p:spPr>
        <p:txBody>
          <a:bodyPr wrap="square" rtlCol="0">
            <a:spAutoFit/>
          </a:bodyPr>
          <a:lstStyle/>
          <a:p>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cacaoyer</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(Theobroma</a:t>
            </a:r>
            <a:r>
              <a:rPr lang="fr-FR" sz="1200" spc="-1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dirty="0"/>
          </a:p>
        </p:txBody>
      </p:sp>
    </p:spTree>
    <p:extLst>
      <p:ext uri="{BB962C8B-B14F-4D97-AF65-F5344CB8AC3E}">
        <p14:creationId xmlns:p14="http://schemas.microsoft.com/office/powerpoint/2010/main" val="11848335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9868" y="5310257"/>
            <a:ext cx="3936365" cy="4752340"/>
            <a:chOff x="2030983" y="719962"/>
            <a:chExt cx="3936365" cy="4752340"/>
          </a:xfrm>
        </p:grpSpPr>
        <p:pic>
          <p:nvPicPr>
            <p:cNvPr id="3" name="object 3"/>
            <p:cNvPicPr/>
            <p:nvPr/>
          </p:nvPicPr>
          <p:blipFill>
            <a:blip r:embed="rId2" cstate="print"/>
            <a:stretch>
              <a:fillRect/>
            </a:stretch>
          </p:blipFill>
          <p:spPr>
            <a:xfrm>
              <a:off x="2320798" y="913258"/>
              <a:ext cx="3454406" cy="4448563"/>
            </a:xfrm>
            <a:prstGeom prst="rect">
              <a:avLst/>
            </a:prstGeom>
          </p:spPr>
        </p:pic>
        <p:sp>
          <p:nvSpPr>
            <p:cNvPr id="4" name="object 4"/>
            <p:cNvSpPr/>
            <p:nvPr/>
          </p:nvSpPr>
          <p:spPr>
            <a:xfrm>
              <a:off x="2037333" y="726312"/>
              <a:ext cx="3923665" cy="4739640"/>
            </a:xfrm>
            <a:custGeom>
              <a:avLst/>
              <a:gdLst/>
              <a:ahLst/>
              <a:cxnLst/>
              <a:rect l="l" t="t" r="r" b="b"/>
              <a:pathLst>
                <a:path w="3923665" h="4739640">
                  <a:moveTo>
                    <a:pt x="0" y="0"/>
                  </a:moveTo>
                  <a:lnTo>
                    <a:pt x="3923665" y="0"/>
                  </a:lnTo>
                  <a:lnTo>
                    <a:pt x="3923665" y="4739386"/>
                  </a:lnTo>
                  <a:lnTo>
                    <a:pt x="0" y="4739386"/>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21383" y="10324460"/>
            <a:ext cx="27882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Colubrina</a:t>
            </a:r>
            <a:r>
              <a:rPr sz="1200" b="1" spc="25" dirty="0">
                <a:latin typeface="Arial"/>
                <a:cs typeface="Arial"/>
              </a:rPr>
              <a:t> </a:t>
            </a:r>
            <a:r>
              <a:rPr sz="1200" b="1" dirty="0">
                <a:latin typeface="Arial"/>
                <a:cs typeface="Arial"/>
              </a:rPr>
              <a:t>arborescens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20" dirty="0">
                <a:latin typeface="Arial"/>
                <a:cs typeface="Arial"/>
              </a:rPr>
              <a:t>pelé</a:t>
            </a:r>
            <a:endParaRPr sz="1200" dirty="0">
              <a:latin typeface="Arial"/>
              <a:cs typeface="Arial"/>
            </a:endParaRPr>
          </a:p>
        </p:txBody>
      </p:sp>
      <p:sp>
        <p:nvSpPr>
          <p:cNvPr id="10" name="ZoneTexte 9">
            <a:extLst>
              <a:ext uri="{FF2B5EF4-FFF2-40B4-BE49-F238E27FC236}">
                <a16:creationId xmlns:a16="http://schemas.microsoft.com/office/drawing/2014/main" id="{6A6DAFF0-4069-6C4E-660F-82970FDE7C82}"/>
              </a:ext>
            </a:extLst>
          </p:cNvPr>
          <p:cNvSpPr txBox="1"/>
          <p:nvPr/>
        </p:nvSpPr>
        <p:spPr>
          <a:xfrm>
            <a:off x="152400" y="3612841"/>
            <a:ext cx="6324600" cy="1600438"/>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pelé (</a:t>
            </a:r>
            <a:r>
              <a:rPr lang="fr-FR" sz="1400" b="1" dirty="0" err="1">
                <a:effectLst/>
                <a:latin typeface="Arial" panose="020B0604020202020204" pitchFamily="34" charset="0"/>
                <a:ea typeface="Arial" panose="020B0604020202020204" pitchFamily="34" charset="0"/>
              </a:rPr>
              <a:t>Colubrina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arborescens</a:t>
            </a:r>
            <a:r>
              <a:rPr lang="fr-FR" sz="1400" b="1" dirty="0">
                <a:effectLst/>
                <a:latin typeface="Arial" panose="020B0604020202020204" pitchFamily="34" charset="0"/>
                <a:ea typeface="Arial" panose="020B0604020202020204" pitchFamily="34" charset="0"/>
              </a:rPr>
              <a:t> (Mill.) </a:t>
            </a:r>
            <a:r>
              <a:rPr lang="fr-FR" sz="1400" b="1" dirty="0" err="1">
                <a:effectLst/>
                <a:latin typeface="Arial" panose="020B0604020202020204" pitchFamily="34" charset="0"/>
                <a:ea typeface="Arial" panose="020B0604020202020204" pitchFamily="34" charset="0"/>
              </a:rPr>
              <a:t>Sarg</a:t>
            </a:r>
            <a:r>
              <a:rPr lang="fr-FR" sz="1400" b="1" dirty="0">
                <a:effectLst/>
                <a:latin typeface="Arial" panose="020B0604020202020204" pitchFamily="34" charset="0"/>
                <a:ea typeface="Arial" panose="020B0604020202020204" pitchFamily="34" charset="0"/>
              </a:rPr>
              <a:t>., rhamnacées)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Cet arbre à croissance rapide et au port très droit est souvent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reboisements.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réussit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 sur les sols peu profonds.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est dur, lourd (d=0.7), résistant et durable : c'est un bois d'œuvre apprécié. Il atteint 12 à 15 m de hauteur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 de Limbé.</a:t>
            </a:r>
          </a:p>
          <a:p>
            <a:endParaRPr lang="fr-FR" sz="1200" dirty="0"/>
          </a:p>
        </p:txBody>
      </p:sp>
      <p:sp>
        <p:nvSpPr>
          <p:cNvPr id="5" name="object 3">
            <a:extLst>
              <a:ext uri="{FF2B5EF4-FFF2-40B4-BE49-F238E27FC236}">
                <a16:creationId xmlns:a16="http://schemas.microsoft.com/office/drawing/2014/main" id="{FC140D41-7C8F-87E2-8A71-5F06DB2DAB54}"/>
              </a:ext>
            </a:extLst>
          </p:cNvPr>
          <p:cNvSpPr txBox="1"/>
          <p:nvPr/>
        </p:nvSpPr>
        <p:spPr>
          <a:xfrm>
            <a:off x="296218" y="662178"/>
            <a:ext cx="6714182" cy="156453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15.</a:t>
            </a:r>
            <a:r>
              <a:rPr lang="fr-FR" sz="1400" b="1" spc="-25" dirty="0">
                <a:latin typeface="Arial"/>
                <a:cs typeface="Arial"/>
              </a:rPr>
              <a:t> </a:t>
            </a:r>
            <a:r>
              <a:rPr sz="1400" b="1" dirty="0">
                <a:latin typeface="Arial"/>
                <a:cs typeface="Arial"/>
              </a:rPr>
              <a:t>BOIS</a:t>
            </a:r>
            <a:r>
              <a:rPr sz="1400" b="1" spc="10" dirty="0">
                <a:latin typeface="Arial"/>
                <a:cs typeface="Arial"/>
              </a:rPr>
              <a:t> </a:t>
            </a:r>
            <a:r>
              <a:rPr sz="1400" b="1" dirty="0">
                <a:latin typeface="Arial"/>
                <a:cs typeface="Arial"/>
              </a:rPr>
              <a:t>PELE,</a:t>
            </a:r>
            <a:r>
              <a:rPr sz="1400" b="1" spc="15" dirty="0">
                <a:latin typeface="Arial"/>
                <a:cs typeface="Arial"/>
              </a:rPr>
              <a:t> </a:t>
            </a:r>
            <a:r>
              <a:rPr sz="1400" b="1" dirty="0">
                <a:latin typeface="Arial"/>
                <a:cs typeface="Arial"/>
              </a:rPr>
              <a:t>BOIS</a:t>
            </a:r>
            <a:r>
              <a:rPr sz="1400" b="1" spc="15" dirty="0">
                <a:latin typeface="Arial"/>
                <a:cs typeface="Arial"/>
              </a:rPr>
              <a:t> </a:t>
            </a:r>
            <a:r>
              <a:rPr sz="1400" b="1" dirty="0">
                <a:latin typeface="Arial"/>
                <a:cs typeface="Arial"/>
              </a:rPr>
              <a:t>DE</a:t>
            </a:r>
            <a:r>
              <a:rPr sz="1400" b="1" spc="15" dirty="0">
                <a:latin typeface="Arial"/>
                <a:cs typeface="Arial"/>
              </a:rPr>
              <a:t> </a:t>
            </a:r>
            <a:r>
              <a:rPr sz="1400" b="1" dirty="0">
                <a:latin typeface="Arial"/>
                <a:cs typeface="Arial"/>
              </a:rPr>
              <a:t>FER</a:t>
            </a:r>
            <a:r>
              <a:rPr sz="1400" b="1" spc="15" dirty="0">
                <a:latin typeface="Arial"/>
                <a:cs typeface="Arial"/>
              </a:rPr>
              <a:t> </a:t>
            </a:r>
            <a:r>
              <a:rPr sz="1400" b="1" dirty="0">
                <a:latin typeface="Arial"/>
                <a:cs typeface="Arial"/>
              </a:rPr>
              <a:t>BLANC</a:t>
            </a:r>
            <a:r>
              <a:rPr sz="1400" b="1" spc="15" dirty="0">
                <a:latin typeface="Arial"/>
                <a:cs typeface="Arial"/>
              </a:rPr>
              <a:t> </a:t>
            </a:r>
            <a:r>
              <a:rPr sz="1400" b="1" dirty="0">
                <a:latin typeface="Arial"/>
                <a:cs typeface="Arial"/>
              </a:rPr>
              <a:t>ET</a:t>
            </a:r>
            <a:r>
              <a:rPr sz="1400" b="1" spc="10" dirty="0">
                <a:latin typeface="Arial"/>
                <a:cs typeface="Arial"/>
              </a:rPr>
              <a:t> </a:t>
            </a:r>
            <a:r>
              <a:rPr sz="1400" b="1" dirty="0">
                <a:latin typeface="Arial"/>
                <a:cs typeface="Arial"/>
              </a:rPr>
              <a:t>BOIS</a:t>
            </a:r>
            <a:r>
              <a:rPr sz="1400" b="1" spc="15" dirty="0">
                <a:latin typeface="Arial"/>
                <a:cs typeface="Arial"/>
              </a:rPr>
              <a:t> </a:t>
            </a:r>
            <a:r>
              <a:rPr sz="1400" b="1" dirty="0">
                <a:latin typeface="Arial"/>
                <a:cs typeface="Arial"/>
              </a:rPr>
              <a:t>CAPABLE...</a:t>
            </a:r>
            <a:r>
              <a:rPr sz="1400" b="1" spc="15" dirty="0">
                <a:latin typeface="Arial"/>
                <a:cs typeface="Arial"/>
              </a:rPr>
              <a:t> </a:t>
            </a:r>
            <a:r>
              <a:rPr sz="1400" b="1" dirty="0">
                <a:latin typeface="Arial"/>
                <a:cs typeface="Arial"/>
              </a:rPr>
              <a:t>DES</a:t>
            </a:r>
            <a:r>
              <a:rPr sz="1400" b="1" spc="15" dirty="0">
                <a:latin typeface="Arial"/>
                <a:cs typeface="Arial"/>
              </a:rPr>
              <a:t> </a:t>
            </a:r>
            <a:r>
              <a:rPr sz="1400" b="1" dirty="0">
                <a:latin typeface="Arial"/>
                <a:cs typeface="Arial"/>
              </a:rPr>
              <a:t>ESPECES</a:t>
            </a:r>
            <a:r>
              <a:rPr sz="1400" b="1" spc="15" dirty="0">
                <a:latin typeface="Arial"/>
                <a:cs typeface="Arial"/>
              </a:rPr>
              <a:t> </a:t>
            </a:r>
            <a:r>
              <a:rPr sz="1400" b="1" dirty="0">
                <a:latin typeface="Arial"/>
                <a:cs typeface="Arial"/>
              </a:rPr>
              <a:t>FACILES</a:t>
            </a:r>
            <a:r>
              <a:rPr sz="1400" b="1" spc="15" dirty="0">
                <a:latin typeface="Arial"/>
                <a:cs typeface="Arial"/>
              </a:rPr>
              <a:t> </a:t>
            </a:r>
            <a:r>
              <a:rPr sz="1400" b="1" dirty="0">
                <a:latin typeface="Arial"/>
                <a:cs typeface="Arial"/>
              </a:rPr>
              <a:t>A</a:t>
            </a:r>
            <a:r>
              <a:rPr sz="1400" b="1" spc="15" dirty="0">
                <a:latin typeface="Arial"/>
                <a:cs typeface="Arial"/>
              </a:rPr>
              <a:t> </a:t>
            </a:r>
            <a:r>
              <a:rPr sz="1400" b="1" spc="-10" dirty="0">
                <a:latin typeface="Arial"/>
                <a:cs typeface="Arial"/>
              </a:rPr>
              <a:t>CONFONDRE</a:t>
            </a:r>
            <a:r>
              <a:rPr lang="fr-FR" sz="1400" b="1" spc="-10" dirty="0">
                <a:latin typeface="Arial"/>
                <a:cs typeface="Arial"/>
              </a:rPr>
              <a:t>  </a:t>
            </a:r>
            <a:r>
              <a:rPr sz="1400" b="1" dirty="0">
                <a:latin typeface="Arial"/>
                <a:cs typeface="Arial"/>
              </a:rPr>
              <a:t>Colubrina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Schaefferia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Pour</a:t>
            </a:r>
            <a:r>
              <a:rPr sz="1200" spc="-10" dirty="0">
                <a:latin typeface="Arial"/>
                <a:cs typeface="Arial"/>
              </a:rPr>
              <a:t> </a:t>
            </a:r>
            <a:r>
              <a:rPr sz="1200" dirty="0">
                <a:latin typeface="Arial"/>
                <a:cs typeface="Arial"/>
              </a:rPr>
              <a:t>un</a:t>
            </a:r>
            <a:r>
              <a:rPr sz="1200" spc="-10" dirty="0">
                <a:latin typeface="Arial"/>
                <a:cs typeface="Arial"/>
              </a:rPr>
              <a:t> </a:t>
            </a:r>
            <a:r>
              <a:rPr sz="1200" dirty="0">
                <a:latin typeface="Arial"/>
                <a:cs typeface="Arial"/>
              </a:rPr>
              <a:t>œil</a:t>
            </a:r>
            <a:r>
              <a:rPr sz="1200" spc="-10" dirty="0">
                <a:latin typeface="Arial"/>
                <a:cs typeface="Arial"/>
              </a:rPr>
              <a:t> </a:t>
            </a:r>
            <a:r>
              <a:rPr sz="1200" dirty="0">
                <a:latin typeface="Arial"/>
                <a:cs typeface="Arial"/>
              </a:rPr>
              <a:t>non</a:t>
            </a:r>
            <a:r>
              <a:rPr sz="1200" spc="-10" dirty="0">
                <a:latin typeface="Arial"/>
                <a:cs typeface="Arial"/>
              </a:rPr>
              <a:t> </a:t>
            </a:r>
            <a:r>
              <a:rPr sz="1200" dirty="0">
                <a:latin typeface="Arial"/>
                <a:cs typeface="Arial"/>
              </a:rPr>
              <a:t>exercé,</a:t>
            </a:r>
            <a:r>
              <a:rPr sz="1200" spc="-10" dirty="0">
                <a:latin typeface="Arial"/>
                <a:cs typeface="Arial"/>
              </a:rPr>
              <a:t> </a:t>
            </a:r>
            <a:r>
              <a:rPr sz="1200" dirty="0">
                <a:latin typeface="Arial"/>
                <a:cs typeface="Arial"/>
              </a:rPr>
              <a:t>ces</a:t>
            </a:r>
            <a:r>
              <a:rPr sz="1200" spc="-10" dirty="0">
                <a:latin typeface="Arial"/>
                <a:cs typeface="Arial"/>
              </a:rPr>
              <a:t> </a:t>
            </a:r>
            <a:r>
              <a:rPr sz="1200" dirty="0">
                <a:latin typeface="Arial"/>
                <a:cs typeface="Arial"/>
              </a:rPr>
              <a:t>espèces</a:t>
            </a:r>
            <a:r>
              <a:rPr sz="1200" spc="-10" dirty="0">
                <a:latin typeface="Arial"/>
                <a:cs typeface="Arial"/>
              </a:rPr>
              <a:t> </a:t>
            </a:r>
            <a:r>
              <a:rPr sz="1200" dirty="0">
                <a:latin typeface="Arial"/>
                <a:cs typeface="Arial"/>
              </a:rPr>
              <a:t>se</a:t>
            </a:r>
            <a:r>
              <a:rPr sz="1200" spc="-10" dirty="0">
                <a:latin typeface="Arial"/>
                <a:cs typeface="Arial"/>
              </a:rPr>
              <a:t> </a:t>
            </a:r>
            <a:r>
              <a:rPr sz="1200" dirty="0">
                <a:latin typeface="Arial"/>
                <a:cs typeface="Arial"/>
              </a:rPr>
              <a:t>confondent</a:t>
            </a:r>
            <a:r>
              <a:rPr sz="1200" spc="-10" dirty="0">
                <a:latin typeface="Arial"/>
                <a:cs typeface="Arial"/>
              </a:rPr>
              <a:t> </a:t>
            </a:r>
            <a:r>
              <a:rPr sz="1200" dirty="0">
                <a:latin typeface="Arial"/>
                <a:cs typeface="Arial"/>
              </a:rPr>
              <a:t>facilement,</a:t>
            </a:r>
            <a:r>
              <a:rPr sz="1200" spc="-10" dirty="0">
                <a:latin typeface="Arial"/>
                <a:cs typeface="Arial"/>
              </a:rPr>
              <a:t> </a:t>
            </a:r>
            <a:r>
              <a:rPr sz="1200" dirty="0">
                <a:latin typeface="Arial"/>
                <a:cs typeface="Arial"/>
              </a:rPr>
              <a:t>c'est</a:t>
            </a:r>
            <a:r>
              <a:rPr sz="1200" spc="-10" dirty="0">
                <a:latin typeface="Arial"/>
                <a:cs typeface="Arial"/>
              </a:rPr>
              <a:t> </a:t>
            </a:r>
            <a:r>
              <a:rPr sz="1200" dirty="0">
                <a:latin typeface="Arial"/>
                <a:cs typeface="Arial"/>
              </a:rPr>
              <a:t>pourquoi</a:t>
            </a:r>
            <a:r>
              <a:rPr sz="1200" spc="-10" dirty="0">
                <a:latin typeface="Arial"/>
                <a:cs typeface="Arial"/>
              </a:rPr>
              <a:t> </a:t>
            </a:r>
            <a:r>
              <a:rPr sz="1200" dirty="0">
                <a:latin typeface="Arial"/>
                <a:cs typeface="Arial"/>
              </a:rPr>
              <a:t>nous</a:t>
            </a:r>
            <a:r>
              <a:rPr sz="1200" spc="-10" dirty="0">
                <a:latin typeface="Arial"/>
                <a:cs typeface="Arial"/>
              </a:rPr>
              <a:t> </a:t>
            </a:r>
            <a:r>
              <a:rPr sz="1200" dirty="0">
                <a:latin typeface="Arial"/>
                <a:cs typeface="Arial"/>
              </a:rPr>
              <a:t>les</a:t>
            </a:r>
            <a:r>
              <a:rPr sz="1200" spc="-10" dirty="0">
                <a:latin typeface="Arial"/>
                <a:cs typeface="Arial"/>
              </a:rPr>
              <a:t> </a:t>
            </a:r>
            <a:r>
              <a:rPr sz="1200" dirty="0">
                <a:latin typeface="Arial"/>
                <a:cs typeface="Arial"/>
              </a:rPr>
              <a:t>avons</a:t>
            </a:r>
            <a:r>
              <a:rPr sz="1200" spc="-10" dirty="0">
                <a:latin typeface="Arial"/>
                <a:cs typeface="Arial"/>
              </a:rPr>
              <a:t> </a:t>
            </a:r>
            <a:r>
              <a:rPr sz="1200" dirty="0">
                <a:latin typeface="Arial"/>
                <a:cs typeface="Arial"/>
              </a:rPr>
              <a:t>regroupées.</a:t>
            </a:r>
            <a:r>
              <a:rPr sz="1200" spc="-10" dirty="0">
                <a:latin typeface="Arial"/>
                <a:cs typeface="Arial"/>
              </a:rPr>
              <a:t> Assez </a:t>
            </a:r>
            <a:r>
              <a:rPr sz="1200" dirty="0">
                <a:latin typeface="Arial"/>
                <a:cs typeface="Arial"/>
              </a:rPr>
              <a:t>peu</a:t>
            </a:r>
            <a:r>
              <a:rPr sz="1200" spc="5" dirty="0">
                <a:latin typeface="Arial"/>
                <a:cs typeface="Arial"/>
              </a:rPr>
              <a:t> </a:t>
            </a:r>
            <a:r>
              <a:rPr sz="1200" dirty="0">
                <a:latin typeface="Arial"/>
                <a:cs typeface="Arial"/>
              </a:rPr>
              <a:t>exigeantes</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humidité,</a:t>
            </a:r>
            <a:r>
              <a:rPr sz="1200" spc="5" dirty="0">
                <a:latin typeface="Arial"/>
                <a:cs typeface="Arial"/>
              </a:rPr>
              <a:t> </a:t>
            </a:r>
            <a:r>
              <a:rPr sz="1200" dirty="0">
                <a:latin typeface="Arial"/>
                <a:cs typeface="Arial"/>
              </a:rPr>
              <a:t>elles</a:t>
            </a:r>
            <a:r>
              <a:rPr sz="1200" spc="5" dirty="0">
                <a:latin typeface="Arial"/>
                <a:cs typeface="Arial"/>
              </a:rPr>
              <a:t> </a:t>
            </a:r>
            <a:r>
              <a:rPr sz="1200" dirty="0">
                <a:latin typeface="Arial"/>
                <a:cs typeface="Arial"/>
              </a:rPr>
              <a:t>conviennent</a:t>
            </a:r>
            <a:r>
              <a:rPr sz="1200" spc="5" dirty="0">
                <a:latin typeface="Arial"/>
                <a:cs typeface="Arial"/>
              </a:rPr>
              <a:t> </a:t>
            </a:r>
            <a:r>
              <a:rPr sz="1200" dirty="0">
                <a:latin typeface="Arial"/>
                <a:cs typeface="Arial"/>
              </a:rPr>
              <a:t>surtout</a:t>
            </a:r>
            <a:r>
              <a:rPr sz="1200" spc="5" dirty="0">
                <a:latin typeface="Arial"/>
                <a:cs typeface="Arial"/>
              </a:rPr>
              <a:t> </a:t>
            </a:r>
            <a:r>
              <a:rPr sz="1200" dirty="0">
                <a:latin typeface="Arial"/>
                <a:cs typeface="Arial"/>
              </a:rPr>
              <a:t>pour</a:t>
            </a:r>
            <a:r>
              <a:rPr sz="1200" spc="5" dirty="0">
                <a:latin typeface="Arial"/>
                <a:cs typeface="Arial"/>
              </a:rPr>
              <a:t> </a:t>
            </a:r>
            <a:r>
              <a:rPr sz="1200" dirty="0">
                <a:latin typeface="Arial"/>
                <a:cs typeface="Arial"/>
              </a:rPr>
              <a:t>l'étage</a:t>
            </a:r>
            <a:r>
              <a:rPr sz="1200" spc="5" dirty="0">
                <a:latin typeface="Arial"/>
                <a:cs typeface="Arial"/>
              </a:rPr>
              <a:t> </a:t>
            </a:r>
            <a:r>
              <a:rPr sz="1200" dirty="0">
                <a:latin typeface="Arial"/>
                <a:cs typeface="Arial"/>
              </a:rPr>
              <a:t>du</a:t>
            </a:r>
            <a:r>
              <a:rPr sz="1200" spc="5" dirty="0">
                <a:latin typeface="Arial"/>
                <a:cs typeface="Arial"/>
              </a:rPr>
              <a:t> </a:t>
            </a:r>
            <a:r>
              <a:rPr sz="1200" dirty="0">
                <a:latin typeface="Arial"/>
                <a:cs typeface="Arial"/>
              </a:rPr>
              <a:t>gommier</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celui</a:t>
            </a:r>
            <a:r>
              <a:rPr sz="1200" spc="5"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l'acajou.</a:t>
            </a:r>
            <a:r>
              <a:rPr sz="1200" spc="5" dirty="0">
                <a:latin typeface="Arial"/>
                <a:cs typeface="Arial"/>
              </a:rPr>
              <a:t> </a:t>
            </a:r>
            <a:r>
              <a:rPr sz="1200" dirty="0">
                <a:latin typeface="Arial"/>
                <a:cs typeface="Arial"/>
              </a:rPr>
              <a:t>Elles</a:t>
            </a:r>
            <a:r>
              <a:rPr sz="1200" spc="5" dirty="0">
                <a:latin typeface="Arial"/>
                <a:cs typeface="Arial"/>
              </a:rPr>
              <a:t> </a:t>
            </a:r>
            <a:r>
              <a:rPr sz="1200" spc="-10" dirty="0">
                <a:latin typeface="Arial"/>
                <a:cs typeface="Arial"/>
              </a:rPr>
              <a:t>peuvent </a:t>
            </a:r>
            <a:r>
              <a:rPr sz="1200" dirty="0">
                <a:latin typeface="Arial"/>
                <a:cs typeface="Arial"/>
              </a:rPr>
              <a:t>être</a:t>
            </a:r>
            <a:r>
              <a:rPr sz="1200" spc="10" dirty="0">
                <a:latin typeface="Arial"/>
                <a:cs typeface="Arial"/>
              </a:rPr>
              <a:t> </a:t>
            </a:r>
            <a:r>
              <a:rPr sz="1200" dirty="0">
                <a:latin typeface="Arial"/>
                <a:cs typeface="Arial"/>
              </a:rPr>
              <a:t>également</a:t>
            </a:r>
            <a:r>
              <a:rPr sz="1200" spc="10" dirty="0">
                <a:latin typeface="Arial"/>
                <a:cs typeface="Arial"/>
              </a:rPr>
              <a:t> </a:t>
            </a:r>
            <a:r>
              <a:rPr sz="1200" dirty="0">
                <a:latin typeface="Arial"/>
                <a:cs typeface="Arial"/>
              </a:rPr>
              <a:t>utilisées</a:t>
            </a:r>
            <a:r>
              <a:rPr sz="1200" spc="10" dirty="0">
                <a:latin typeface="Arial"/>
                <a:cs typeface="Arial"/>
              </a:rPr>
              <a:t> </a:t>
            </a:r>
            <a:r>
              <a:rPr sz="1200" dirty="0">
                <a:latin typeface="Arial"/>
                <a:cs typeface="Arial"/>
              </a:rPr>
              <a:t>en</a:t>
            </a:r>
            <a:r>
              <a:rPr sz="1200" spc="10" dirty="0">
                <a:latin typeface="Arial"/>
                <a:cs typeface="Arial"/>
              </a:rPr>
              <a:t> </a:t>
            </a:r>
            <a:r>
              <a:rPr sz="1200" dirty="0">
                <a:latin typeface="Arial"/>
                <a:cs typeface="Arial"/>
              </a:rPr>
              <a:t>agroforesterie.</a:t>
            </a:r>
            <a:r>
              <a:rPr sz="1200" spc="10" dirty="0">
                <a:latin typeface="Arial"/>
                <a:cs typeface="Arial"/>
              </a:rPr>
              <a:t> </a:t>
            </a:r>
            <a:r>
              <a:rPr sz="1200" dirty="0">
                <a:latin typeface="Arial"/>
                <a:cs typeface="Arial"/>
              </a:rPr>
              <a:t>Elles</a:t>
            </a:r>
            <a:r>
              <a:rPr sz="1200" spc="10" dirty="0">
                <a:latin typeface="Arial"/>
                <a:cs typeface="Arial"/>
              </a:rPr>
              <a:t> </a:t>
            </a:r>
            <a:r>
              <a:rPr sz="1200" dirty="0">
                <a:latin typeface="Arial"/>
                <a:cs typeface="Arial"/>
              </a:rPr>
              <a:t>rejettent</a:t>
            </a:r>
            <a:r>
              <a:rPr sz="1200" spc="1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souche.</a:t>
            </a:r>
            <a:r>
              <a:rPr sz="1200" spc="10" dirty="0">
                <a:latin typeface="Arial"/>
                <a:cs typeface="Arial"/>
              </a:rPr>
              <a:t> </a:t>
            </a:r>
            <a:r>
              <a:rPr sz="1200" dirty="0">
                <a:latin typeface="Arial"/>
                <a:cs typeface="Arial"/>
              </a:rPr>
              <a:t>La</a:t>
            </a:r>
            <a:r>
              <a:rPr sz="1200" spc="10" dirty="0">
                <a:latin typeface="Arial"/>
                <a:cs typeface="Arial"/>
              </a:rPr>
              <a:t> </a:t>
            </a:r>
            <a:r>
              <a:rPr sz="1200" dirty="0">
                <a:latin typeface="Arial"/>
                <a:cs typeface="Arial"/>
              </a:rPr>
              <a:t>variabilité</a:t>
            </a:r>
            <a:r>
              <a:rPr sz="1200" spc="10" dirty="0">
                <a:latin typeface="Arial"/>
                <a:cs typeface="Arial"/>
              </a:rPr>
              <a:t> </a:t>
            </a:r>
            <a:r>
              <a:rPr sz="1200" dirty="0">
                <a:latin typeface="Arial"/>
                <a:cs typeface="Arial"/>
              </a:rPr>
              <a:t>écologique</a:t>
            </a:r>
            <a:r>
              <a:rPr sz="1200" spc="1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chacune</a:t>
            </a:r>
            <a:r>
              <a:rPr sz="1200" spc="10" dirty="0">
                <a:latin typeface="Arial"/>
                <a:cs typeface="Arial"/>
              </a:rPr>
              <a:t> </a:t>
            </a:r>
            <a:r>
              <a:rPr sz="1200" dirty="0">
                <a:latin typeface="Arial"/>
                <a:cs typeface="Arial"/>
              </a:rPr>
              <a:t>de</a:t>
            </a:r>
            <a:r>
              <a:rPr sz="1200" spc="10" dirty="0">
                <a:latin typeface="Arial"/>
                <a:cs typeface="Arial"/>
              </a:rPr>
              <a:t> </a:t>
            </a:r>
            <a:r>
              <a:rPr sz="1200" spc="-25" dirty="0">
                <a:latin typeface="Arial"/>
                <a:cs typeface="Arial"/>
              </a:rPr>
              <a:t>ces </a:t>
            </a:r>
            <a:r>
              <a:rPr sz="1200" dirty="0">
                <a:latin typeface="Arial"/>
                <a:cs typeface="Arial"/>
              </a:rPr>
              <a:t>espèces</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importante</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risques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confusion</a:t>
            </a:r>
            <a:r>
              <a:rPr sz="1200" spc="25" dirty="0">
                <a:latin typeface="Arial"/>
                <a:cs typeface="Arial"/>
              </a:rPr>
              <a:t> </a:t>
            </a:r>
            <a:r>
              <a:rPr sz="1200" dirty="0">
                <a:latin typeface="Arial"/>
                <a:cs typeface="Arial"/>
              </a:rPr>
              <a:t>également.</a:t>
            </a:r>
            <a:r>
              <a:rPr sz="1200" spc="25" dirty="0">
                <a:latin typeface="Arial"/>
                <a:cs typeface="Arial"/>
              </a:rPr>
              <a:t> </a:t>
            </a:r>
            <a:r>
              <a:rPr sz="1200" dirty="0">
                <a:latin typeface="Arial"/>
                <a:cs typeface="Arial"/>
              </a:rPr>
              <a:t>Il</a:t>
            </a:r>
            <a:r>
              <a:rPr sz="1200" spc="25" dirty="0">
                <a:latin typeface="Arial"/>
                <a:cs typeface="Arial"/>
              </a:rPr>
              <a:t> </a:t>
            </a:r>
            <a:r>
              <a:rPr sz="1200" dirty="0">
                <a:latin typeface="Arial"/>
                <a:cs typeface="Arial"/>
              </a:rPr>
              <a:t>convient</a:t>
            </a:r>
            <a:r>
              <a:rPr sz="1200" spc="25" dirty="0">
                <a:latin typeface="Arial"/>
                <a:cs typeface="Arial"/>
              </a:rPr>
              <a:t> </a:t>
            </a:r>
            <a:r>
              <a:rPr sz="1200" dirty="0">
                <a:latin typeface="Arial"/>
                <a:cs typeface="Arial"/>
              </a:rPr>
              <a:t>donc</a:t>
            </a:r>
            <a:r>
              <a:rPr sz="1200" spc="25" dirty="0">
                <a:latin typeface="Arial"/>
                <a:cs typeface="Arial"/>
              </a:rPr>
              <a:t> </a:t>
            </a:r>
            <a:r>
              <a:rPr sz="1200" dirty="0">
                <a:latin typeface="Arial"/>
                <a:cs typeface="Arial"/>
              </a:rPr>
              <a:t>d'être</a:t>
            </a:r>
            <a:r>
              <a:rPr sz="1200" spc="25" dirty="0">
                <a:latin typeface="Arial"/>
                <a:cs typeface="Arial"/>
              </a:rPr>
              <a:t> </a:t>
            </a:r>
            <a:r>
              <a:rPr sz="1200" dirty="0">
                <a:latin typeface="Arial"/>
                <a:cs typeface="Arial"/>
              </a:rPr>
              <a:t>attentif</a:t>
            </a:r>
            <a:r>
              <a:rPr sz="1200" spc="25" dirty="0">
                <a:latin typeface="Arial"/>
                <a:cs typeface="Arial"/>
              </a:rPr>
              <a:t> </a:t>
            </a:r>
            <a:r>
              <a:rPr sz="1200" dirty="0">
                <a:latin typeface="Arial"/>
                <a:cs typeface="Arial"/>
              </a:rPr>
              <a:t>aux</a:t>
            </a:r>
            <a:r>
              <a:rPr sz="1200" spc="25" dirty="0">
                <a:latin typeface="Arial"/>
                <a:cs typeface="Arial"/>
              </a:rPr>
              <a:t> </a:t>
            </a:r>
            <a:r>
              <a:rPr sz="1200" spc="-10" dirty="0">
                <a:latin typeface="Arial"/>
                <a:cs typeface="Arial"/>
              </a:rPr>
              <a:t>provenances.</a:t>
            </a:r>
            <a:endParaRPr sz="1200" dirty="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830580"/>
            <a:ext cx="3240405" cy="4648835"/>
            <a:chOff x="2288920" y="830580"/>
            <a:chExt cx="3240405" cy="4648835"/>
          </a:xfrm>
        </p:grpSpPr>
        <p:pic>
          <p:nvPicPr>
            <p:cNvPr id="3" name="object 3"/>
            <p:cNvPicPr/>
            <p:nvPr/>
          </p:nvPicPr>
          <p:blipFill>
            <a:blip r:embed="rId2" cstate="print"/>
            <a:stretch>
              <a:fillRect/>
            </a:stretch>
          </p:blipFill>
          <p:spPr>
            <a:xfrm>
              <a:off x="2301620" y="843280"/>
              <a:ext cx="3214624" cy="4623435"/>
            </a:xfrm>
            <a:prstGeom prst="rect">
              <a:avLst/>
            </a:prstGeom>
          </p:spPr>
        </p:pic>
        <p:sp>
          <p:nvSpPr>
            <p:cNvPr id="4" name="object 4"/>
            <p:cNvSpPr/>
            <p:nvPr/>
          </p:nvSpPr>
          <p:spPr>
            <a:xfrm>
              <a:off x="2295270" y="836930"/>
              <a:ext cx="3227705" cy="4636135"/>
            </a:xfrm>
            <a:custGeom>
              <a:avLst/>
              <a:gdLst/>
              <a:ahLst/>
              <a:cxnLst/>
              <a:rect l="l" t="t" r="r" b="b"/>
              <a:pathLst>
                <a:path w="3227704" h="4636135">
                  <a:moveTo>
                    <a:pt x="0" y="0"/>
                  </a:moveTo>
                  <a:lnTo>
                    <a:pt x="3227324" y="0"/>
                  </a:lnTo>
                  <a:lnTo>
                    <a:pt x="3227324" y="4636135"/>
                  </a:lnTo>
                  <a:lnTo>
                    <a:pt x="0" y="4636135"/>
                  </a:lnTo>
                  <a:lnTo>
                    <a:pt x="0" y="0"/>
                  </a:lnTo>
                  <a:close/>
                </a:path>
              </a:pathLst>
            </a:custGeom>
            <a:ln w="12700">
              <a:solidFill>
                <a:srgbClr val="000000"/>
              </a:solidFill>
            </a:ln>
          </p:spPr>
          <p:txBody>
            <a:bodyPr wrap="square" lIns="0" tIns="0" rIns="0" bIns="0" rtlCol="0"/>
            <a:lstStyle/>
            <a:p>
              <a:endParaRPr/>
            </a:p>
          </p:txBody>
        </p:sp>
      </p:grpSp>
      <p:pic>
        <p:nvPicPr>
          <p:cNvPr id="6" name="object 7">
            <a:extLst>
              <a:ext uri="{FF2B5EF4-FFF2-40B4-BE49-F238E27FC236}">
                <a16:creationId xmlns:a16="http://schemas.microsoft.com/office/drawing/2014/main" id="{DD19A1B5-A6A3-D3C4-465F-E12A7A8FCEE7}"/>
              </a:ext>
            </a:extLst>
          </p:cNvPr>
          <p:cNvPicPr/>
          <p:nvPr/>
        </p:nvPicPr>
        <p:blipFill>
          <a:blip r:embed="rId3" cstate="print"/>
          <a:stretch>
            <a:fillRect/>
          </a:stretch>
        </p:blipFill>
        <p:spPr>
          <a:xfrm>
            <a:off x="1008951" y="6275579"/>
            <a:ext cx="5297297" cy="3574541"/>
          </a:xfrm>
          <a:prstGeom prst="rect">
            <a:avLst/>
          </a:prstGeom>
        </p:spPr>
      </p:pic>
      <p:sp>
        <p:nvSpPr>
          <p:cNvPr id="7" name="object 9">
            <a:extLst>
              <a:ext uri="{FF2B5EF4-FFF2-40B4-BE49-F238E27FC236}">
                <a16:creationId xmlns:a16="http://schemas.microsoft.com/office/drawing/2014/main" id="{A57850C9-4C5E-7A73-EC26-1A548CE7EE60}"/>
              </a:ext>
            </a:extLst>
          </p:cNvPr>
          <p:cNvSpPr txBox="1"/>
          <p:nvPr/>
        </p:nvSpPr>
        <p:spPr>
          <a:xfrm>
            <a:off x="1421383" y="10324460"/>
            <a:ext cx="27882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Colubrina</a:t>
            </a:r>
            <a:r>
              <a:rPr sz="1200" b="1" spc="25" dirty="0">
                <a:latin typeface="Arial"/>
                <a:cs typeface="Arial"/>
              </a:rPr>
              <a:t> </a:t>
            </a:r>
            <a:r>
              <a:rPr sz="1200" b="1" dirty="0">
                <a:latin typeface="Arial"/>
                <a:cs typeface="Arial"/>
              </a:rPr>
              <a:t>arborescens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20" dirty="0">
                <a:latin typeface="Arial"/>
                <a:cs typeface="Arial"/>
              </a:rPr>
              <a:t>pelé</a:t>
            </a:r>
            <a:endParaRPr sz="1200" dirty="0">
              <a:latin typeface="Arial"/>
              <a:cs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76400" y="5416550"/>
            <a:ext cx="3111500" cy="4752340"/>
            <a:chOff x="2288920" y="727455"/>
            <a:chExt cx="3111500" cy="4752340"/>
          </a:xfrm>
        </p:grpSpPr>
        <p:pic>
          <p:nvPicPr>
            <p:cNvPr id="3" name="object 3"/>
            <p:cNvPicPr/>
            <p:nvPr/>
          </p:nvPicPr>
          <p:blipFill>
            <a:blip r:embed="rId2" cstate="print"/>
            <a:stretch>
              <a:fillRect/>
            </a:stretch>
          </p:blipFill>
          <p:spPr>
            <a:xfrm>
              <a:off x="2301620" y="740155"/>
              <a:ext cx="3079271" cy="4726559"/>
            </a:xfrm>
            <a:prstGeom prst="rect">
              <a:avLst/>
            </a:prstGeom>
          </p:spPr>
        </p:pic>
        <p:sp>
          <p:nvSpPr>
            <p:cNvPr id="4" name="object 4"/>
            <p:cNvSpPr/>
            <p:nvPr/>
          </p:nvSpPr>
          <p:spPr>
            <a:xfrm>
              <a:off x="2295270" y="733805"/>
              <a:ext cx="3098800" cy="4739640"/>
            </a:xfrm>
            <a:custGeom>
              <a:avLst/>
              <a:gdLst/>
              <a:ahLst/>
              <a:cxnLst/>
              <a:rect l="l" t="t" r="r" b="b"/>
              <a:pathLst>
                <a:path w="3098800" h="4739640">
                  <a:moveTo>
                    <a:pt x="0" y="0"/>
                  </a:moveTo>
                  <a:lnTo>
                    <a:pt x="3098292" y="0"/>
                  </a:lnTo>
                  <a:lnTo>
                    <a:pt x="3098292"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676400" y="10313924"/>
            <a:ext cx="34290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Colubrina</a:t>
            </a:r>
            <a:r>
              <a:rPr sz="1200" b="1" spc="25" dirty="0">
                <a:latin typeface="Arial"/>
                <a:cs typeface="Arial"/>
              </a:rPr>
              <a:t> </a:t>
            </a:r>
            <a:r>
              <a:rPr sz="1200" b="1" dirty="0">
                <a:latin typeface="Arial"/>
                <a:cs typeface="Arial"/>
              </a:rPr>
              <a:t>ferruginosa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fer</a:t>
            </a:r>
            <a:r>
              <a:rPr sz="1200" spc="25" dirty="0">
                <a:latin typeface="Arial"/>
                <a:cs typeface="Arial"/>
              </a:rPr>
              <a:t> </a:t>
            </a:r>
            <a:r>
              <a:rPr sz="1200" spc="-10" dirty="0">
                <a:latin typeface="Arial"/>
                <a:cs typeface="Arial"/>
              </a:rPr>
              <a:t>blanc</a:t>
            </a:r>
            <a:endParaRPr sz="1200" dirty="0">
              <a:latin typeface="Arial"/>
              <a:cs typeface="Arial"/>
            </a:endParaRPr>
          </a:p>
        </p:txBody>
      </p:sp>
      <p:sp>
        <p:nvSpPr>
          <p:cNvPr id="6" name="ZoneTexte 5">
            <a:extLst>
              <a:ext uri="{FF2B5EF4-FFF2-40B4-BE49-F238E27FC236}">
                <a16:creationId xmlns:a16="http://schemas.microsoft.com/office/drawing/2014/main" id="{E47661B7-FE7D-C5B8-3E72-3824D5948728}"/>
              </a:ext>
            </a:extLst>
          </p:cNvPr>
          <p:cNvSpPr txBox="1"/>
          <p:nvPr/>
        </p:nvSpPr>
        <p:spPr>
          <a:xfrm>
            <a:off x="533400" y="692150"/>
            <a:ext cx="6400800" cy="196977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fer</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blanc</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Colubrina</a:t>
            </a:r>
            <a:r>
              <a:rPr lang="fr-FR" sz="1400" b="1" spc="-2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ferruginosa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Brongn</a:t>
            </a:r>
            <a:r>
              <a:rPr lang="fr-FR" sz="1400" b="1" dirty="0">
                <a:effectLst/>
                <a:latin typeface="Arial" panose="020B0604020202020204" pitchFamily="34" charset="0"/>
                <a:ea typeface="Arial" panose="020B0604020202020204" pitchFamily="34" charset="0"/>
              </a:rPr>
              <a:t>., rhamnacées)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l'espèce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coloration rouge des rameaux et par ses feuilles un peu plus </a:t>
            </a:r>
            <a:r>
              <a:rPr lang="fr-FR" sz="1200" spc="-10" dirty="0">
                <a:effectLst/>
                <a:latin typeface="Arial" panose="020B0604020202020204" pitchFamily="34" charset="0"/>
                <a:ea typeface="Arial" panose="020B0604020202020204" pitchFamily="34" charset="0"/>
              </a:rPr>
              <a:t>petites.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a une croissance moins rapide que le bois pelé. Il rejette abondamment de souche et peut devenir envahissant dans certaines régions (par exemple, zone de Carrefour).</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Certains botanistes considèrent que le bois de fer blanc ne constitue qu'une variété de l'espèce précédente, </a:t>
            </a:r>
            <a:r>
              <a:rPr lang="fr-FR" sz="1200" dirty="0" err="1">
                <a:effectLst/>
                <a:latin typeface="Arial" panose="020B0604020202020204" pitchFamily="34" charset="0"/>
                <a:ea typeface="Arial" panose="020B0604020202020204" pitchFamily="34" charset="0"/>
              </a:rPr>
              <a:t>Colubrina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arborescens</a:t>
            </a:r>
            <a:endParaRPr lang="fr-FR" sz="12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3400" y="2822345"/>
            <a:ext cx="3057525" cy="3799204"/>
            <a:chOff x="974978" y="986536"/>
            <a:chExt cx="3057525" cy="3799204"/>
          </a:xfrm>
        </p:grpSpPr>
        <p:pic>
          <p:nvPicPr>
            <p:cNvPr id="3" name="object 3"/>
            <p:cNvPicPr/>
            <p:nvPr/>
          </p:nvPicPr>
          <p:blipFill>
            <a:blip r:embed="rId2" cstate="print"/>
            <a:stretch>
              <a:fillRect/>
            </a:stretch>
          </p:blipFill>
          <p:spPr>
            <a:xfrm>
              <a:off x="1282827" y="1044321"/>
              <a:ext cx="2641604" cy="3602742"/>
            </a:xfrm>
            <a:prstGeom prst="rect">
              <a:avLst/>
            </a:prstGeom>
          </p:spPr>
        </p:pic>
        <p:sp>
          <p:nvSpPr>
            <p:cNvPr id="4" name="object 4"/>
            <p:cNvSpPr/>
            <p:nvPr/>
          </p:nvSpPr>
          <p:spPr>
            <a:xfrm>
              <a:off x="981328" y="992886"/>
              <a:ext cx="3044825" cy="3786504"/>
            </a:xfrm>
            <a:custGeom>
              <a:avLst/>
              <a:gdLst/>
              <a:ahLst/>
              <a:cxnLst/>
              <a:rect l="l" t="t" r="r" b="b"/>
              <a:pathLst>
                <a:path w="3044825" h="3786504">
                  <a:moveTo>
                    <a:pt x="0" y="0"/>
                  </a:moveTo>
                  <a:lnTo>
                    <a:pt x="3044317" y="0"/>
                  </a:lnTo>
                  <a:lnTo>
                    <a:pt x="3044317" y="3786251"/>
                  </a:lnTo>
                  <a:lnTo>
                    <a:pt x="0" y="3786251"/>
                  </a:lnTo>
                  <a:lnTo>
                    <a:pt x="0" y="0"/>
                  </a:lnTo>
                  <a:close/>
                </a:path>
              </a:pathLst>
            </a:custGeom>
            <a:ln w="12699">
              <a:solidFill>
                <a:srgbClr val="000000"/>
              </a:solidFill>
            </a:ln>
          </p:spPr>
          <p:txBody>
            <a:bodyPr wrap="square" lIns="0" tIns="0" rIns="0" bIns="0" rtlCol="0"/>
            <a:lstStyle/>
            <a:p>
              <a:endParaRPr/>
            </a:p>
          </p:txBody>
        </p:sp>
      </p:grpSp>
      <p:grpSp>
        <p:nvGrpSpPr>
          <p:cNvPr id="5" name="object 5"/>
          <p:cNvGrpSpPr/>
          <p:nvPr/>
        </p:nvGrpSpPr>
        <p:grpSpPr>
          <a:xfrm>
            <a:off x="533400"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400660"/>
            <a:ext cx="2837815" cy="197490"/>
          </a:xfrm>
          <a:prstGeom prst="rect">
            <a:avLst/>
          </a:prstGeom>
        </p:spPr>
        <p:txBody>
          <a:bodyPr vert="horz" wrap="square" lIns="0" tIns="12700" rIns="0" bIns="0" rtlCol="0">
            <a:spAutoFit/>
          </a:bodyPr>
          <a:lstStyle/>
          <a:p>
            <a:pPr marL="12700">
              <a:lnSpc>
                <a:spcPct val="100000"/>
              </a:lnSpc>
              <a:spcBef>
                <a:spcPts val="100"/>
              </a:spcBef>
            </a:pPr>
            <a:r>
              <a:rPr lang="fr-FR" sz="1200" b="1" dirty="0" err="1">
                <a:latin typeface="Arial"/>
                <a:cs typeface="Arial"/>
              </a:rPr>
              <a:t>Schaefferia</a:t>
            </a:r>
            <a:r>
              <a:rPr lang="fr-FR" sz="1200" b="1" spc="25" dirty="0">
                <a:latin typeface="Arial"/>
                <a:cs typeface="Arial"/>
              </a:rPr>
              <a:t> </a:t>
            </a:r>
            <a:r>
              <a:rPr sz="1200" b="1" dirty="0">
                <a:latin typeface="Arial"/>
                <a:cs typeface="Arial"/>
              </a:rPr>
              <a:t>frutescens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capable</a:t>
            </a:r>
            <a:endParaRPr sz="1200" dirty="0">
              <a:latin typeface="Arial"/>
              <a:cs typeface="Arial"/>
            </a:endParaRPr>
          </a:p>
        </p:txBody>
      </p:sp>
      <p:sp>
        <p:nvSpPr>
          <p:cNvPr id="10" name="ZoneTexte 9">
            <a:extLst>
              <a:ext uri="{FF2B5EF4-FFF2-40B4-BE49-F238E27FC236}">
                <a16:creationId xmlns:a16="http://schemas.microsoft.com/office/drawing/2014/main" id="{37D931C6-F90E-36E7-C8A7-BD6D4F7176BB}"/>
              </a:ext>
            </a:extLst>
          </p:cNvPr>
          <p:cNvSpPr txBox="1"/>
          <p:nvPr/>
        </p:nvSpPr>
        <p:spPr>
          <a:xfrm>
            <a:off x="466090" y="996950"/>
            <a:ext cx="6383020" cy="141577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capable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Schaefferia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frutescens</a:t>
            </a:r>
            <a:r>
              <a:rPr lang="fr-FR" sz="1400" b="1" dirty="0">
                <a:effectLst/>
                <a:latin typeface="Arial" panose="020B0604020202020204" pitchFamily="34" charset="0"/>
                <a:ea typeface="Arial" panose="020B0604020202020204" pitchFamily="34" charset="0"/>
              </a:rPr>
              <a:t> Jacq., célastracées)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atteignant 15 m de haut. Il est utilisé dans les projets de reboisement et d'agroforesterie en Haïti. L'élagage naturel est bon et la fructification </a:t>
            </a:r>
            <a:r>
              <a:rPr lang="fr-FR" sz="1200" spc="-10" dirty="0">
                <a:effectLst/>
                <a:latin typeface="Arial" panose="020B0604020202020204" pitchFamily="34" charset="0"/>
                <a:ea typeface="Arial" panose="020B0604020202020204" pitchFamily="34" charset="0"/>
              </a:rPr>
              <a:t>abondante.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bois est dur et moyennement lourd ; il est utilisé comme bois d'œuvre, en particulier pour les </a:t>
            </a:r>
            <a:r>
              <a:rPr lang="fr-FR" sz="1200" spc="-10" dirty="0">
                <a:effectLst/>
                <a:latin typeface="Arial" panose="020B0604020202020204" pitchFamily="34" charset="0"/>
                <a:ea typeface="Arial" panose="020B0604020202020204" pitchFamily="34" charset="0"/>
              </a:rPr>
              <a:t>charpentes.</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46759" y="6350502"/>
            <a:ext cx="4047490" cy="3600450"/>
            <a:chOff x="1640967" y="1185544"/>
            <a:chExt cx="4047490" cy="3600450"/>
          </a:xfrm>
        </p:grpSpPr>
        <p:pic>
          <p:nvPicPr>
            <p:cNvPr id="3" name="object 3"/>
            <p:cNvPicPr/>
            <p:nvPr/>
          </p:nvPicPr>
          <p:blipFill>
            <a:blip r:embed="rId2" cstate="print"/>
            <a:stretch>
              <a:fillRect/>
            </a:stretch>
          </p:blipFill>
          <p:spPr>
            <a:xfrm>
              <a:off x="2155190" y="1219453"/>
              <a:ext cx="2743204" cy="3553333"/>
            </a:xfrm>
            <a:prstGeom prst="rect">
              <a:avLst/>
            </a:prstGeom>
          </p:spPr>
        </p:pic>
        <p:sp>
          <p:nvSpPr>
            <p:cNvPr id="4" name="object 4"/>
            <p:cNvSpPr/>
            <p:nvPr/>
          </p:nvSpPr>
          <p:spPr>
            <a:xfrm>
              <a:off x="1647317" y="1191894"/>
              <a:ext cx="4034790" cy="3587750"/>
            </a:xfrm>
            <a:custGeom>
              <a:avLst/>
              <a:gdLst/>
              <a:ahLst/>
              <a:cxnLst/>
              <a:rect l="l" t="t" r="r" b="b"/>
              <a:pathLst>
                <a:path w="4034790" h="3587750">
                  <a:moveTo>
                    <a:pt x="0" y="0"/>
                  </a:moveTo>
                  <a:lnTo>
                    <a:pt x="4034281" y="0"/>
                  </a:lnTo>
                  <a:lnTo>
                    <a:pt x="403428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685800" y="10095860"/>
            <a:ext cx="20897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alba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chique</a:t>
            </a:r>
            <a:endParaRPr sz="1200" dirty="0">
              <a:latin typeface="Arial"/>
              <a:cs typeface="Arial"/>
            </a:endParaRPr>
          </a:p>
        </p:txBody>
      </p:sp>
      <p:sp>
        <p:nvSpPr>
          <p:cNvPr id="6" name="ZoneTexte 5">
            <a:extLst>
              <a:ext uri="{FF2B5EF4-FFF2-40B4-BE49-F238E27FC236}">
                <a16:creationId xmlns:a16="http://schemas.microsoft.com/office/drawing/2014/main" id="{612975C9-3FA3-5029-5A9F-F19F03E2EB70}"/>
              </a:ext>
            </a:extLst>
          </p:cNvPr>
          <p:cNvSpPr txBox="1"/>
          <p:nvPr/>
        </p:nvSpPr>
        <p:spPr>
          <a:xfrm>
            <a:off x="228600" y="4740185"/>
            <a:ext cx="6553200" cy="1231106"/>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chique (</a:t>
            </a:r>
            <a:r>
              <a:rPr lang="fr-FR" sz="1400" b="1" dirty="0" err="1">
                <a:effectLst/>
                <a:latin typeface="Arial" panose="020B0604020202020204" pitchFamily="34" charset="0"/>
                <a:ea typeface="Arial" panose="020B0604020202020204" pitchFamily="34" charset="0"/>
              </a:rPr>
              <a:t>Cordia</a:t>
            </a:r>
            <a:r>
              <a:rPr lang="fr-FR" sz="1400" b="1" dirty="0">
                <a:effectLst/>
                <a:latin typeface="Arial" panose="020B0604020202020204" pitchFamily="34" charset="0"/>
                <a:ea typeface="Arial" panose="020B0604020202020204" pitchFamily="34" charset="0"/>
              </a:rPr>
              <a:t> alba (Jacq.) </a:t>
            </a:r>
            <a:r>
              <a:rPr lang="fr-FR" sz="1400" b="1" dirty="0" err="1">
                <a:effectLst/>
                <a:latin typeface="Arial" panose="020B0604020202020204" pitchFamily="34" charset="0"/>
                <a:ea typeface="Arial" panose="020B0604020202020204" pitchFamily="34" charset="0"/>
              </a:rPr>
              <a:t>Roem</a:t>
            </a:r>
            <a:r>
              <a:rPr lang="fr-FR" sz="1400" b="1" dirty="0">
                <a:effectLst/>
                <a:latin typeface="Arial" panose="020B0604020202020204" pitchFamily="34" charset="0"/>
                <a:ea typeface="Arial" panose="020B0604020202020204" pitchFamily="34" charset="0"/>
              </a:rPr>
              <a:t>. et </a:t>
            </a:r>
            <a:r>
              <a:rPr lang="fr-FR" sz="1400" b="1" dirty="0" err="1">
                <a:effectLst/>
                <a:latin typeface="Arial" panose="020B0604020202020204" pitchFamily="34" charset="0"/>
                <a:ea typeface="Arial" panose="020B0604020202020204" pitchFamily="34" charset="0"/>
              </a:rPr>
              <a:t>Schult</a:t>
            </a:r>
            <a:r>
              <a:rPr lang="fr-FR" sz="1400" b="1" dirty="0">
                <a:effectLst/>
                <a:latin typeface="Arial" panose="020B0604020202020204" pitchFamily="34" charset="0"/>
                <a:ea typeface="Arial" panose="020B0604020202020204" pitchFamily="34" charset="0"/>
              </a:rPr>
              <a:t>.)</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 petit arbre atteint 8 m de haut. Son bois tendre et 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néanmoins utilisé pour la construction. Le bois chique est cultivé comme arbre d'ornement et d'ombrage et sert à réaliser des haies vives hautes.</a:t>
            </a:r>
          </a:p>
          <a:p>
            <a:endParaRPr lang="fr-FR" sz="1200" dirty="0"/>
          </a:p>
        </p:txBody>
      </p:sp>
      <p:sp>
        <p:nvSpPr>
          <p:cNvPr id="7" name="object 4">
            <a:extLst>
              <a:ext uri="{FF2B5EF4-FFF2-40B4-BE49-F238E27FC236}">
                <a16:creationId xmlns:a16="http://schemas.microsoft.com/office/drawing/2014/main" id="{B7A48880-4D4B-F078-F551-16719E4E771C}"/>
              </a:ext>
            </a:extLst>
          </p:cNvPr>
          <p:cNvSpPr txBox="1"/>
          <p:nvPr/>
        </p:nvSpPr>
        <p:spPr>
          <a:xfrm>
            <a:off x="405523" y="662178"/>
            <a:ext cx="6553200" cy="1349087"/>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LES</a:t>
            </a:r>
            <a:r>
              <a:rPr sz="1400" b="1" spc="25" dirty="0">
                <a:latin typeface="Arial"/>
                <a:cs typeface="Arial"/>
              </a:rPr>
              <a:t> </a:t>
            </a:r>
            <a:r>
              <a:rPr sz="1400" b="1" dirty="0">
                <a:latin typeface="Arial"/>
                <a:cs typeface="Arial"/>
              </a:rPr>
              <a:t>BORRAGINACEES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SOUMIS,</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CHIQUE</a:t>
            </a:r>
            <a:r>
              <a:rPr sz="1400" b="1" spc="25" dirty="0">
                <a:latin typeface="Arial"/>
                <a:cs typeface="Arial"/>
              </a:rPr>
              <a:t> </a:t>
            </a:r>
            <a:r>
              <a:rPr sz="1400" b="1" dirty="0">
                <a:latin typeface="Arial"/>
                <a:cs typeface="Arial"/>
              </a:rPr>
              <a:t>ET</a:t>
            </a:r>
            <a:r>
              <a:rPr sz="1400" b="1" spc="25" dirty="0">
                <a:latin typeface="Arial"/>
                <a:cs typeface="Arial"/>
              </a:rPr>
              <a:t> </a:t>
            </a:r>
            <a:r>
              <a:rPr sz="1400" b="1" spc="-10" dirty="0">
                <a:latin typeface="Arial"/>
                <a:cs typeface="Arial"/>
              </a:rPr>
              <a:t>COQUELICOT</a:t>
            </a:r>
            <a:endParaRPr lang="fr-FR" sz="1400" b="1" spc="-10" dirty="0">
              <a:latin typeface="Arial"/>
              <a:cs typeface="Arial"/>
            </a:endParaRPr>
          </a:p>
          <a:p>
            <a:pPr marL="12700" marR="5080" algn="just">
              <a:lnSpc>
                <a:spcPct val="100000"/>
              </a:lnSpc>
            </a:pPr>
            <a:endParaRPr lang="fr-FR" sz="1200" b="1" spc="-10" dirty="0">
              <a:latin typeface="Arial"/>
              <a:cs typeface="Arial"/>
            </a:endParaRPr>
          </a:p>
          <a:p>
            <a:pPr marL="12700" marR="5080" algn="just">
              <a:lnSpc>
                <a:spcPct val="100000"/>
              </a:lnSpc>
            </a:pPr>
            <a:r>
              <a:rPr lang="fr-FR" sz="1200" dirty="0">
                <a:latin typeface="Arial"/>
                <a:cs typeface="Arial"/>
              </a:rPr>
              <a:t>Ces</a:t>
            </a:r>
            <a:r>
              <a:rPr lang="fr-FR" sz="1200" spc="110" dirty="0">
                <a:latin typeface="Arial"/>
                <a:cs typeface="Arial"/>
              </a:rPr>
              <a:t> </a:t>
            </a:r>
            <a:r>
              <a:rPr lang="fr-FR" sz="1200" dirty="0">
                <a:latin typeface="Arial"/>
                <a:cs typeface="Arial"/>
              </a:rPr>
              <a:t>espèces</a:t>
            </a:r>
            <a:r>
              <a:rPr lang="fr-FR" sz="1200" spc="110" dirty="0">
                <a:latin typeface="Arial"/>
                <a:cs typeface="Arial"/>
              </a:rPr>
              <a:t> </a:t>
            </a:r>
            <a:r>
              <a:rPr lang="fr-FR" sz="1200" dirty="0">
                <a:latin typeface="Arial"/>
                <a:cs typeface="Arial"/>
              </a:rPr>
              <a:t>se</a:t>
            </a:r>
            <a:r>
              <a:rPr lang="fr-FR" sz="1200" spc="110" dirty="0">
                <a:latin typeface="Arial"/>
                <a:cs typeface="Arial"/>
              </a:rPr>
              <a:t> </a:t>
            </a:r>
            <a:r>
              <a:rPr lang="fr-FR" sz="1200" dirty="0">
                <a:latin typeface="Arial"/>
                <a:cs typeface="Arial"/>
              </a:rPr>
              <a:t>ressemblent</a:t>
            </a:r>
            <a:r>
              <a:rPr lang="fr-FR" sz="1200" spc="110" dirty="0">
                <a:latin typeface="Arial"/>
                <a:cs typeface="Arial"/>
              </a:rPr>
              <a:t> </a:t>
            </a:r>
            <a:r>
              <a:rPr lang="fr-FR" sz="1200" dirty="0">
                <a:latin typeface="Arial"/>
                <a:cs typeface="Arial"/>
              </a:rPr>
              <a:t>:</a:t>
            </a:r>
            <a:r>
              <a:rPr lang="fr-FR" sz="1200" spc="110" dirty="0">
                <a:latin typeface="Arial"/>
                <a:cs typeface="Arial"/>
              </a:rPr>
              <a:t> </a:t>
            </a:r>
            <a:r>
              <a:rPr lang="fr-FR" sz="1200" dirty="0">
                <a:latin typeface="Arial"/>
                <a:cs typeface="Arial"/>
              </a:rPr>
              <a:t>l'inflorescence</a:t>
            </a:r>
            <a:r>
              <a:rPr lang="fr-FR" sz="1200" spc="110" dirty="0">
                <a:latin typeface="Arial"/>
                <a:cs typeface="Arial"/>
              </a:rPr>
              <a:t> </a:t>
            </a:r>
            <a:r>
              <a:rPr lang="fr-FR" sz="1200" dirty="0">
                <a:latin typeface="Arial"/>
                <a:cs typeface="Arial"/>
              </a:rPr>
              <a:t>est</a:t>
            </a:r>
            <a:r>
              <a:rPr lang="fr-FR" sz="1200" spc="110" dirty="0">
                <a:latin typeface="Arial"/>
                <a:cs typeface="Arial"/>
              </a:rPr>
              <a:t> </a:t>
            </a:r>
            <a:r>
              <a:rPr lang="fr-FR" sz="1200" dirty="0">
                <a:latin typeface="Arial"/>
                <a:cs typeface="Arial"/>
              </a:rPr>
              <a:t>en</a:t>
            </a:r>
            <a:r>
              <a:rPr lang="fr-FR" sz="1200" spc="110" dirty="0">
                <a:latin typeface="Arial"/>
                <a:cs typeface="Arial"/>
              </a:rPr>
              <a:t> </a:t>
            </a:r>
            <a:r>
              <a:rPr lang="fr-FR" sz="1200" dirty="0">
                <a:latin typeface="Arial"/>
                <a:cs typeface="Arial"/>
              </a:rPr>
              <a:t>cyme,</a:t>
            </a:r>
            <a:r>
              <a:rPr lang="fr-FR" sz="1200" spc="110" dirty="0">
                <a:latin typeface="Arial"/>
                <a:cs typeface="Arial"/>
              </a:rPr>
              <a:t> </a:t>
            </a:r>
            <a:r>
              <a:rPr lang="fr-FR" sz="1200" dirty="0">
                <a:latin typeface="Arial"/>
                <a:cs typeface="Arial"/>
              </a:rPr>
              <a:t>les</a:t>
            </a:r>
            <a:r>
              <a:rPr lang="fr-FR" sz="1200" spc="110" dirty="0">
                <a:latin typeface="Arial"/>
                <a:cs typeface="Arial"/>
              </a:rPr>
              <a:t> </a:t>
            </a:r>
            <a:r>
              <a:rPr lang="fr-FR" sz="1200" dirty="0">
                <a:latin typeface="Arial"/>
                <a:cs typeface="Arial"/>
              </a:rPr>
              <a:t>feuilles</a:t>
            </a:r>
            <a:r>
              <a:rPr lang="fr-FR" sz="1200" spc="110" dirty="0">
                <a:latin typeface="Arial"/>
                <a:cs typeface="Arial"/>
              </a:rPr>
              <a:t> </a:t>
            </a:r>
            <a:r>
              <a:rPr lang="fr-FR" sz="1200" dirty="0">
                <a:latin typeface="Arial"/>
                <a:cs typeface="Arial"/>
              </a:rPr>
              <a:t>sont</a:t>
            </a:r>
            <a:r>
              <a:rPr lang="fr-FR" sz="1200" spc="110" dirty="0">
                <a:latin typeface="Arial"/>
                <a:cs typeface="Arial"/>
              </a:rPr>
              <a:t> </a:t>
            </a:r>
            <a:r>
              <a:rPr lang="fr-FR" sz="1200" dirty="0">
                <a:latin typeface="Arial"/>
                <a:cs typeface="Arial"/>
              </a:rPr>
              <a:t>simples</a:t>
            </a:r>
            <a:r>
              <a:rPr lang="fr-FR" sz="1200" spc="110" dirty="0">
                <a:latin typeface="Arial"/>
                <a:cs typeface="Arial"/>
              </a:rPr>
              <a:t> </a:t>
            </a:r>
            <a:r>
              <a:rPr lang="fr-FR" sz="1200" dirty="0">
                <a:latin typeface="Arial"/>
                <a:cs typeface="Arial"/>
              </a:rPr>
              <a:t>et</a:t>
            </a:r>
            <a:r>
              <a:rPr lang="fr-FR" sz="1200" spc="110" dirty="0">
                <a:latin typeface="Arial"/>
                <a:cs typeface="Arial"/>
              </a:rPr>
              <a:t> </a:t>
            </a:r>
            <a:r>
              <a:rPr lang="fr-FR" sz="1200" dirty="0">
                <a:latin typeface="Arial"/>
                <a:cs typeface="Arial"/>
              </a:rPr>
              <a:t>alternées,</a:t>
            </a:r>
            <a:r>
              <a:rPr lang="fr-FR" sz="1200" spc="110" dirty="0">
                <a:latin typeface="Arial"/>
                <a:cs typeface="Arial"/>
              </a:rPr>
              <a:t> </a:t>
            </a:r>
            <a:r>
              <a:rPr lang="fr-FR" sz="1200" dirty="0">
                <a:latin typeface="Arial"/>
                <a:cs typeface="Arial"/>
              </a:rPr>
              <a:t>la</a:t>
            </a:r>
            <a:r>
              <a:rPr lang="fr-FR" sz="1200" spc="110" dirty="0">
                <a:latin typeface="Arial"/>
                <a:cs typeface="Arial"/>
              </a:rPr>
              <a:t> </a:t>
            </a:r>
            <a:r>
              <a:rPr lang="fr-FR" sz="1200" dirty="0">
                <a:latin typeface="Arial"/>
                <a:cs typeface="Arial"/>
              </a:rPr>
              <a:t>plante</a:t>
            </a:r>
            <a:r>
              <a:rPr lang="fr-FR" sz="1200" spc="110" dirty="0">
                <a:latin typeface="Arial"/>
                <a:cs typeface="Arial"/>
              </a:rPr>
              <a:t> </a:t>
            </a:r>
            <a:r>
              <a:rPr lang="fr-FR" sz="1200" spc="-25" dirty="0">
                <a:latin typeface="Arial"/>
                <a:cs typeface="Arial"/>
              </a:rPr>
              <a:t>est </a:t>
            </a:r>
            <a:r>
              <a:rPr lang="fr-FR" sz="1200" dirty="0">
                <a:latin typeface="Arial"/>
                <a:cs typeface="Arial"/>
              </a:rPr>
              <a:t>velue.</a:t>
            </a:r>
            <a:r>
              <a:rPr lang="fr-FR" sz="1200" spc="70" dirty="0">
                <a:latin typeface="Arial"/>
                <a:cs typeface="Arial"/>
              </a:rPr>
              <a:t> </a:t>
            </a:r>
            <a:r>
              <a:rPr lang="fr-FR" sz="1200" dirty="0">
                <a:latin typeface="Arial"/>
                <a:cs typeface="Arial"/>
              </a:rPr>
              <a:t>Elles</a:t>
            </a:r>
            <a:r>
              <a:rPr lang="fr-FR" sz="1200" spc="70" dirty="0">
                <a:latin typeface="Arial"/>
                <a:cs typeface="Arial"/>
              </a:rPr>
              <a:t> </a:t>
            </a:r>
            <a:r>
              <a:rPr lang="fr-FR" sz="1200" dirty="0">
                <a:latin typeface="Arial"/>
                <a:cs typeface="Arial"/>
              </a:rPr>
              <a:t>font</a:t>
            </a:r>
            <a:r>
              <a:rPr lang="fr-FR" sz="1200" spc="70" dirty="0">
                <a:latin typeface="Arial"/>
                <a:cs typeface="Arial"/>
              </a:rPr>
              <a:t> </a:t>
            </a:r>
            <a:r>
              <a:rPr lang="fr-FR" sz="1200" dirty="0">
                <a:latin typeface="Arial"/>
                <a:cs typeface="Arial"/>
              </a:rPr>
              <a:t>partie</a:t>
            </a:r>
            <a:r>
              <a:rPr lang="fr-FR" sz="1200" spc="70" dirty="0">
                <a:latin typeface="Arial"/>
                <a:cs typeface="Arial"/>
              </a:rPr>
              <a:t> </a:t>
            </a:r>
            <a:r>
              <a:rPr lang="fr-FR" sz="1200" dirty="0">
                <a:latin typeface="Arial"/>
                <a:cs typeface="Arial"/>
              </a:rPr>
              <a:t>du</a:t>
            </a:r>
            <a:r>
              <a:rPr lang="fr-FR" sz="1200" spc="70" dirty="0">
                <a:latin typeface="Arial"/>
                <a:cs typeface="Arial"/>
              </a:rPr>
              <a:t> </a:t>
            </a:r>
            <a:r>
              <a:rPr lang="fr-FR" sz="1200" dirty="0">
                <a:latin typeface="Arial"/>
                <a:cs typeface="Arial"/>
              </a:rPr>
              <a:t>même</a:t>
            </a:r>
            <a:r>
              <a:rPr lang="fr-FR" sz="1200" spc="70" dirty="0">
                <a:latin typeface="Arial"/>
                <a:cs typeface="Arial"/>
              </a:rPr>
              <a:t> </a:t>
            </a:r>
            <a:r>
              <a:rPr lang="fr-FR" sz="1200" dirty="0">
                <a:latin typeface="Arial"/>
                <a:cs typeface="Arial"/>
              </a:rPr>
              <a:t>genre,</a:t>
            </a:r>
            <a:r>
              <a:rPr lang="fr-FR" sz="1200" spc="70" dirty="0">
                <a:latin typeface="Arial"/>
                <a:cs typeface="Arial"/>
              </a:rPr>
              <a:t> </a:t>
            </a:r>
            <a:r>
              <a:rPr lang="fr-FR" sz="1200" dirty="0" err="1">
                <a:latin typeface="Arial"/>
                <a:cs typeface="Arial"/>
              </a:rPr>
              <a:t>Cordia</a:t>
            </a:r>
            <a:r>
              <a:rPr lang="fr-FR" sz="1200" dirty="0">
                <a:latin typeface="Arial"/>
                <a:cs typeface="Arial"/>
              </a:rPr>
              <a:t>,</a:t>
            </a:r>
            <a:r>
              <a:rPr lang="fr-FR" sz="1200" spc="70" dirty="0">
                <a:latin typeface="Arial"/>
                <a:cs typeface="Arial"/>
              </a:rPr>
              <a:t> </a:t>
            </a:r>
            <a:r>
              <a:rPr lang="fr-FR" sz="1200" dirty="0">
                <a:latin typeface="Arial"/>
                <a:cs typeface="Arial"/>
              </a:rPr>
              <a:t>appartenant</a:t>
            </a:r>
            <a:r>
              <a:rPr lang="fr-FR" sz="1200" spc="70" dirty="0">
                <a:latin typeface="Arial"/>
                <a:cs typeface="Arial"/>
              </a:rPr>
              <a:t> </a:t>
            </a:r>
            <a:r>
              <a:rPr lang="fr-FR" sz="1200" dirty="0">
                <a:latin typeface="Arial"/>
                <a:cs typeface="Arial"/>
              </a:rPr>
              <a:t>à</a:t>
            </a:r>
            <a:r>
              <a:rPr lang="fr-FR" sz="1200" spc="70" dirty="0">
                <a:latin typeface="Arial"/>
                <a:cs typeface="Arial"/>
              </a:rPr>
              <a:t> </a:t>
            </a:r>
            <a:r>
              <a:rPr lang="fr-FR" sz="1200" dirty="0">
                <a:latin typeface="Arial"/>
                <a:cs typeface="Arial"/>
              </a:rPr>
              <a:t>la</a:t>
            </a:r>
            <a:r>
              <a:rPr lang="fr-FR" sz="1200" spc="70" dirty="0">
                <a:latin typeface="Arial"/>
                <a:cs typeface="Arial"/>
              </a:rPr>
              <a:t> </a:t>
            </a:r>
            <a:r>
              <a:rPr lang="fr-FR" sz="1200" dirty="0">
                <a:latin typeface="Arial"/>
                <a:cs typeface="Arial"/>
              </a:rPr>
              <a:t>famille</a:t>
            </a:r>
            <a:r>
              <a:rPr lang="fr-FR" sz="1200" spc="70" dirty="0">
                <a:latin typeface="Arial"/>
                <a:cs typeface="Arial"/>
              </a:rPr>
              <a:t> </a:t>
            </a:r>
            <a:r>
              <a:rPr lang="fr-FR" sz="1200" dirty="0">
                <a:latin typeface="Arial"/>
                <a:cs typeface="Arial"/>
              </a:rPr>
              <a:t>des</a:t>
            </a:r>
            <a:r>
              <a:rPr lang="fr-FR" sz="1200" spc="70" dirty="0">
                <a:latin typeface="Arial"/>
                <a:cs typeface="Arial"/>
              </a:rPr>
              <a:t> </a:t>
            </a:r>
            <a:r>
              <a:rPr lang="fr-FR" sz="1200" dirty="0">
                <a:latin typeface="Arial"/>
                <a:cs typeface="Arial"/>
              </a:rPr>
              <a:t>borraginacées</a:t>
            </a:r>
            <a:r>
              <a:rPr lang="fr-FR" sz="1200" spc="70" dirty="0">
                <a:latin typeface="Arial"/>
                <a:cs typeface="Arial"/>
              </a:rPr>
              <a:t> </a:t>
            </a:r>
            <a:r>
              <a:rPr lang="fr-FR" sz="1200" dirty="0">
                <a:latin typeface="Arial"/>
                <a:cs typeface="Arial"/>
              </a:rPr>
              <a:t>qui</a:t>
            </a:r>
            <a:r>
              <a:rPr lang="fr-FR" sz="1200" spc="70" dirty="0">
                <a:latin typeface="Arial"/>
                <a:cs typeface="Arial"/>
              </a:rPr>
              <a:t> </a:t>
            </a:r>
            <a:r>
              <a:rPr lang="fr-FR" sz="1200" dirty="0">
                <a:latin typeface="Arial"/>
                <a:cs typeface="Arial"/>
              </a:rPr>
              <a:t>est</a:t>
            </a:r>
            <a:r>
              <a:rPr lang="fr-FR" sz="1200" spc="70" dirty="0">
                <a:latin typeface="Arial"/>
                <a:cs typeface="Arial"/>
              </a:rPr>
              <a:t> </a:t>
            </a:r>
            <a:r>
              <a:rPr lang="fr-FR" sz="1200" spc="-10" dirty="0">
                <a:latin typeface="Arial"/>
                <a:cs typeface="Arial"/>
              </a:rPr>
              <a:t>représentée </a:t>
            </a:r>
            <a:r>
              <a:rPr lang="fr-FR" sz="1200" dirty="0">
                <a:latin typeface="Arial"/>
                <a:cs typeface="Arial"/>
              </a:rPr>
              <a:t>dans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régions</a:t>
            </a:r>
            <a:r>
              <a:rPr lang="fr-FR" sz="1200" spc="25" dirty="0">
                <a:latin typeface="Arial"/>
                <a:cs typeface="Arial"/>
              </a:rPr>
              <a:t> </a:t>
            </a:r>
            <a:r>
              <a:rPr lang="fr-FR" sz="1200" dirty="0">
                <a:latin typeface="Arial"/>
                <a:cs typeface="Arial"/>
              </a:rPr>
              <a:t>tempérées</a:t>
            </a:r>
            <a:r>
              <a:rPr lang="fr-FR" sz="1200" spc="25" dirty="0">
                <a:latin typeface="Arial"/>
                <a:cs typeface="Arial"/>
              </a:rPr>
              <a:t> </a:t>
            </a:r>
            <a:r>
              <a:rPr lang="fr-FR" sz="1200" dirty="0">
                <a:latin typeface="Arial"/>
                <a:cs typeface="Arial"/>
              </a:rPr>
              <a:t>par</a:t>
            </a:r>
            <a:r>
              <a:rPr lang="fr-FR" sz="1200" spc="25" dirty="0">
                <a:latin typeface="Arial"/>
                <a:cs typeface="Arial"/>
              </a:rPr>
              <a:t> </a:t>
            </a:r>
            <a:r>
              <a:rPr lang="fr-FR" sz="1200" dirty="0">
                <a:latin typeface="Arial"/>
                <a:cs typeface="Arial"/>
              </a:rPr>
              <a:t>des</a:t>
            </a:r>
            <a:r>
              <a:rPr lang="fr-FR" sz="1200" spc="25" dirty="0">
                <a:latin typeface="Arial"/>
                <a:cs typeface="Arial"/>
              </a:rPr>
              <a:t> </a:t>
            </a:r>
            <a:r>
              <a:rPr lang="fr-FR" sz="1200" dirty="0">
                <a:latin typeface="Arial"/>
                <a:cs typeface="Arial"/>
              </a:rPr>
              <a:t>espèces</a:t>
            </a:r>
            <a:r>
              <a:rPr lang="fr-FR" sz="1200" spc="25" dirty="0">
                <a:latin typeface="Arial"/>
                <a:cs typeface="Arial"/>
              </a:rPr>
              <a:t> </a:t>
            </a:r>
            <a:r>
              <a:rPr lang="fr-FR" sz="1200" dirty="0">
                <a:latin typeface="Arial"/>
                <a:cs typeface="Arial"/>
              </a:rPr>
              <a:t>comme</a:t>
            </a:r>
            <a:r>
              <a:rPr lang="fr-FR" sz="1200" spc="25" dirty="0">
                <a:latin typeface="Arial"/>
                <a:cs typeface="Arial"/>
              </a:rPr>
              <a:t> </a:t>
            </a:r>
            <a:r>
              <a:rPr lang="fr-FR" sz="1200" dirty="0">
                <a:latin typeface="Arial"/>
                <a:cs typeface="Arial"/>
              </a:rPr>
              <a:t>le</a:t>
            </a:r>
            <a:r>
              <a:rPr lang="fr-FR" sz="1200" spc="25" dirty="0">
                <a:latin typeface="Arial"/>
                <a:cs typeface="Arial"/>
              </a:rPr>
              <a:t> </a:t>
            </a:r>
            <a:r>
              <a:rPr lang="fr-FR" sz="1200" spc="-10" dirty="0">
                <a:latin typeface="Arial"/>
                <a:cs typeface="Arial"/>
              </a:rPr>
              <a:t>myosotis.</a:t>
            </a:r>
            <a:endParaRPr lang="fr-FR" sz="1200" dirty="0">
              <a:latin typeface="Arial"/>
              <a:cs typeface="Arial"/>
            </a:endParaRPr>
          </a:p>
          <a:p>
            <a:pPr marL="12700">
              <a:lnSpc>
                <a:spcPct val="100000"/>
              </a:lnSpc>
              <a:spcBef>
                <a:spcPts val="100"/>
              </a:spcBef>
            </a:pPr>
            <a:endParaRPr sz="12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hidden="1"/>
          <p:cNvSpPr>
            <a:spLocks noGrp="1" noChangeArrowheads="1"/>
          </p:cNvSpPr>
          <p:nvPr>
            <p:ph type="title"/>
          </p:nvPr>
        </p:nvSpPr>
        <p:spPr/>
        <p:txBody>
          <a:bodyPr/>
          <a:lstStyle/>
          <a:p>
            <a:pPr eaLnBrk="1" hangingPunct="1"/>
            <a:r>
              <a:rPr lang="fr-FR" dirty="0" err="1"/>
              <a:t>Comocladia</a:t>
            </a:r>
            <a:r>
              <a:rPr lang="fr-FR" dirty="0"/>
              <a:t> (brésillet, </a:t>
            </a:r>
            <a:r>
              <a:rPr lang="fr-FR" dirty="0" err="1"/>
              <a:t>bousiet</a:t>
            </a:r>
            <a:r>
              <a:rPr lang="fr-FR" dirty="0"/>
              <a:t>)</a:t>
            </a:r>
          </a:p>
        </p:txBody>
      </p:sp>
      <p:sp>
        <p:nvSpPr>
          <p:cNvPr id="54275" name="Rectangle 3" descr="Comocladia_013"/>
          <p:cNvSpPr>
            <a:spLocks noGrp="1" noChangeAspect="1" noChangeArrowheads="1"/>
          </p:cNvSpPr>
          <p:nvPr isPhoto="1"/>
        </p:nvSpPr>
        <p:spPr bwMode="auto">
          <a:xfrm>
            <a:off x="0" y="-146050"/>
            <a:ext cx="6653133" cy="498985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304800" y="10064750"/>
            <a:ext cx="2246128" cy="276999"/>
          </a:xfrm>
          <a:prstGeom prst="rect">
            <a:avLst/>
          </a:prstGeom>
          <a:noFill/>
        </p:spPr>
        <p:txBody>
          <a:bodyPr wrap="none" rtlCol="0">
            <a:spAutoFit/>
          </a:bodyPr>
          <a:lstStyle/>
          <a:p>
            <a:r>
              <a:rPr lang="fr-FR" sz="1200" dirty="0" err="1"/>
              <a:t>Comocladia</a:t>
            </a:r>
            <a:r>
              <a:rPr lang="fr-FR" sz="1200" dirty="0"/>
              <a:t> (brésillet, </a:t>
            </a:r>
            <a:r>
              <a:rPr lang="fr-FR" sz="1200" dirty="0" err="1"/>
              <a:t>bousiet</a:t>
            </a:r>
            <a:r>
              <a:rPr lang="fr-FR" sz="1200" dirty="0"/>
              <a:t>)</a:t>
            </a:r>
          </a:p>
        </p:txBody>
      </p:sp>
      <p:sp>
        <p:nvSpPr>
          <p:cNvPr id="2" name="Rectangle 3" descr="Comocladia_021">
            <a:extLst>
              <a:ext uri="{FF2B5EF4-FFF2-40B4-BE49-F238E27FC236}">
                <a16:creationId xmlns:a16="http://schemas.microsoft.com/office/drawing/2014/main" id="{FA1A5B1C-3114-FF40-9407-F82761F00E8A}"/>
              </a:ext>
            </a:extLst>
          </p:cNvPr>
          <p:cNvSpPr>
            <a:spLocks noGrp="1" noChangeAspect="1" noChangeArrowheads="1"/>
          </p:cNvSpPr>
          <p:nvPr isPhoto="1"/>
        </p:nvSpPr>
        <p:spPr bwMode="auto">
          <a:xfrm>
            <a:off x="0" y="4959350"/>
            <a:ext cx="6653133" cy="498985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8214230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2000" y="2489840"/>
            <a:ext cx="3048000" cy="3871458"/>
            <a:chOff x="1080008" y="791972"/>
            <a:chExt cx="3816350" cy="4855845"/>
          </a:xfrm>
        </p:grpSpPr>
        <p:pic>
          <p:nvPicPr>
            <p:cNvPr id="3" name="object 3"/>
            <p:cNvPicPr/>
            <p:nvPr/>
          </p:nvPicPr>
          <p:blipFill>
            <a:blip r:embed="rId2" cstate="print"/>
            <a:stretch>
              <a:fillRect/>
            </a:stretch>
          </p:blipFill>
          <p:spPr>
            <a:xfrm>
              <a:off x="1225296" y="804672"/>
              <a:ext cx="3556006" cy="4830191"/>
            </a:xfrm>
            <a:prstGeom prst="rect">
              <a:avLst/>
            </a:prstGeom>
          </p:spPr>
        </p:pic>
        <p:sp>
          <p:nvSpPr>
            <p:cNvPr id="4" name="object 4"/>
            <p:cNvSpPr/>
            <p:nvPr/>
          </p:nvSpPr>
          <p:spPr>
            <a:xfrm>
              <a:off x="1086358" y="798322"/>
              <a:ext cx="3803650" cy="4843145"/>
            </a:xfrm>
            <a:custGeom>
              <a:avLst/>
              <a:gdLst/>
              <a:ahLst/>
              <a:cxnLst/>
              <a:rect l="l" t="t" r="r" b="b"/>
              <a:pathLst>
                <a:path w="3803650" h="4843145">
                  <a:moveTo>
                    <a:pt x="0" y="0"/>
                  </a:moveTo>
                  <a:lnTo>
                    <a:pt x="3803269" y="0"/>
                  </a:lnTo>
                  <a:lnTo>
                    <a:pt x="3803269" y="4842891"/>
                  </a:lnTo>
                  <a:lnTo>
                    <a:pt x="0" y="484289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762000" y="65789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762000" y="10324460"/>
            <a:ext cx="35547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alliodora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0" dirty="0">
                <a:latin typeface="Arial"/>
                <a:cs typeface="Arial"/>
              </a:rPr>
              <a:t> </a:t>
            </a:r>
            <a:r>
              <a:rPr sz="1200" dirty="0">
                <a:latin typeface="Arial"/>
                <a:cs typeface="Arial"/>
              </a:rPr>
              <a:t>soumis</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chêne</a:t>
            </a:r>
            <a:r>
              <a:rPr sz="1200" spc="25" dirty="0">
                <a:latin typeface="Arial"/>
                <a:cs typeface="Arial"/>
              </a:rPr>
              <a:t> </a:t>
            </a:r>
            <a:r>
              <a:rPr sz="1200" spc="-10" dirty="0">
                <a:latin typeface="Arial"/>
                <a:cs typeface="Arial"/>
              </a:rPr>
              <a:t>capparo</a:t>
            </a:r>
            <a:endParaRPr sz="1200" dirty="0">
              <a:latin typeface="Arial"/>
              <a:cs typeface="Arial"/>
            </a:endParaRPr>
          </a:p>
        </p:txBody>
      </p:sp>
      <p:sp>
        <p:nvSpPr>
          <p:cNvPr id="10" name="ZoneTexte 9">
            <a:extLst>
              <a:ext uri="{FF2B5EF4-FFF2-40B4-BE49-F238E27FC236}">
                <a16:creationId xmlns:a16="http://schemas.microsoft.com/office/drawing/2014/main" id="{FB62258A-6957-2164-8097-C5A35D7A0222}"/>
              </a:ext>
            </a:extLst>
          </p:cNvPr>
          <p:cNvSpPr txBox="1"/>
          <p:nvPr/>
        </p:nvSpPr>
        <p:spPr>
          <a:xfrm>
            <a:off x="250200" y="387350"/>
            <a:ext cx="6531600" cy="1785104"/>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soumis ou chêne </a:t>
            </a:r>
            <a:r>
              <a:rPr lang="fr-FR" sz="1400" b="1" dirty="0" err="1">
                <a:effectLst/>
                <a:latin typeface="Arial" panose="020B0604020202020204" pitchFamily="34" charset="0"/>
                <a:ea typeface="Arial" panose="020B0604020202020204" pitchFamily="34" charset="0"/>
              </a:rPr>
              <a:t>capparo</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Cordia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alliodora</a:t>
            </a:r>
            <a:r>
              <a:rPr lang="fr-FR" sz="1400" b="1" dirty="0">
                <a:effectLst/>
                <a:latin typeface="Arial" panose="020B0604020202020204" pitchFamily="34" charset="0"/>
                <a:ea typeface="Arial" panose="020B0604020202020204" pitchFamily="34" charset="0"/>
              </a:rPr>
              <a:t> (Ruiz et </a:t>
            </a:r>
            <a:r>
              <a:rPr lang="fr-FR" sz="1400" b="1" dirty="0" err="1">
                <a:effectLst/>
                <a:latin typeface="Arial" panose="020B0604020202020204" pitchFamily="34" charset="0"/>
                <a:ea typeface="Arial" panose="020B0604020202020204" pitchFamily="34" charset="0"/>
              </a:rPr>
              <a:t>Pav</a:t>
            </a:r>
            <a:r>
              <a:rPr lang="fr-FR" sz="1400" b="1" dirty="0">
                <a:effectLst/>
                <a:latin typeface="Arial" panose="020B0604020202020204" pitchFamily="34" charset="0"/>
                <a:ea typeface="Arial" panose="020B0604020202020204" pitchFamily="34" charset="0"/>
              </a:rPr>
              <a:t>.) Oken.)</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Cette espèce est originaire de l'Amérique tropicale. Lors de sa floraison, le bois soumis se reconnaît de loin à ses grandes quantités de fleurs blanches et </a:t>
            </a:r>
            <a:r>
              <a:rPr lang="fr-FR" sz="1200" spc="-10" dirty="0">
                <a:effectLst/>
                <a:latin typeface="Arial" panose="020B0604020202020204" pitchFamily="34" charset="0"/>
                <a:ea typeface="Arial" panose="020B0604020202020204" pitchFamily="34" charset="0"/>
              </a:rPr>
              <a:t>odorantes.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atteint 20 m de haut. Il fournit un bois d'œuvre apprécié car il se travaille facilement, prend un beau poli, résiste aux termites et est durable. Dans les Petites Antilles, il est utilisé en ébénisterie et en marqueterie. Il est planté en vue de la production du bois et comme arbre d'ornement. Sa propagation est facile à partir des graines.</a:t>
            </a:r>
            <a:endParaRPr lang="fr-FR" sz="12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ordia_sp03">
            <a:extLst>
              <a:ext uri="{FF2B5EF4-FFF2-40B4-BE49-F238E27FC236}">
                <a16:creationId xmlns:a16="http://schemas.microsoft.com/office/drawing/2014/main" id="{F38A62C6-CD18-00BB-24F7-240852E76A6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 y="4992204"/>
            <a:ext cx="6568661" cy="4926496"/>
          </a:xfrm>
          <a:prstGeom prst="rect">
            <a:avLst/>
          </a:prstGeom>
        </p:spPr>
      </p:pic>
      <p:pic>
        <p:nvPicPr>
          <p:cNvPr id="2" name="Image 1" descr="cordia_sp04">
            <a:extLst>
              <a:ext uri="{FF2B5EF4-FFF2-40B4-BE49-F238E27FC236}">
                <a16:creationId xmlns:a16="http://schemas.microsoft.com/office/drawing/2014/main" id="{DA554588-2E06-2DEC-3EFA-C56BE1BAE61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 y="32854"/>
            <a:ext cx="6568661" cy="4926496"/>
          </a:xfrm>
          <a:prstGeom prst="rect">
            <a:avLst/>
          </a:prstGeom>
        </p:spPr>
      </p:pic>
      <p:sp>
        <p:nvSpPr>
          <p:cNvPr id="4" name="object 9">
            <a:extLst>
              <a:ext uri="{FF2B5EF4-FFF2-40B4-BE49-F238E27FC236}">
                <a16:creationId xmlns:a16="http://schemas.microsoft.com/office/drawing/2014/main" id="{3639050A-2424-2BD4-2B29-7E78EE48C095}"/>
              </a:ext>
            </a:extLst>
          </p:cNvPr>
          <p:cNvSpPr txBox="1"/>
          <p:nvPr/>
        </p:nvSpPr>
        <p:spPr>
          <a:xfrm>
            <a:off x="762000" y="10324460"/>
            <a:ext cx="35547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alliodora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0" dirty="0">
                <a:latin typeface="Arial"/>
                <a:cs typeface="Arial"/>
              </a:rPr>
              <a:t> </a:t>
            </a:r>
            <a:r>
              <a:rPr sz="1200" dirty="0">
                <a:latin typeface="Arial"/>
                <a:cs typeface="Arial"/>
              </a:rPr>
              <a:t>soumis</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chêne</a:t>
            </a:r>
            <a:r>
              <a:rPr sz="1200" spc="25" dirty="0">
                <a:latin typeface="Arial"/>
                <a:cs typeface="Arial"/>
              </a:rPr>
              <a:t> </a:t>
            </a:r>
            <a:r>
              <a:rPr sz="1200" spc="-10" dirty="0">
                <a:latin typeface="Arial"/>
                <a:cs typeface="Arial"/>
              </a:rPr>
              <a:t>capparo</a:t>
            </a:r>
            <a:endParaRPr sz="1200" dirty="0">
              <a:latin typeface="Arial"/>
              <a:cs typeface="Arial"/>
            </a:endParaRPr>
          </a:p>
        </p:txBody>
      </p:sp>
    </p:spTree>
    <p:extLst>
      <p:ext uri="{BB962C8B-B14F-4D97-AF65-F5344CB8AC3E}">
        <p14:creationId xmlns:p14="http://schemas.microsoft.com/office/powerpoint/2010/main" val="34032037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87702" y="6362568"/>
            <a:ext cx="4144645" cy="3740785"/>
            <a:chOff x="1687702" y="1045210"/>
            <a:chExt cx="4144645" cy="3740785"/>
          </a:xfrm>
        </p:grpSpPr>
        <p:pic>
          <p:nvPicPr>
            <p:cNvPr id="3" name="object 3"/>
            <p:cNvPicPr/>
            <p:nvPr/>
          </p:nvPicPr>
          <p:blipFill>
            <a:blip r:embed="rId2" cstate="print"/>
            <a:stretch>
              <a:fillRect/>
            </a:stretch>
          </p:blipFill>
          <p:spPr>
            <a:xfrm>
              <a:off x="2367661" y="1176910"/>
              <a:ext cx="2946405" cy="3545230"/>
            </a:xfrm>
            <a:prstGeom prst="rect">
              <a:avLst/>
            </a:prstGeom>
          </p:spPr>
        </p:pic>
        <p:sp>
          <p:nvSpPr>
            <p:cNvPr id="4" name="object 4"/>
            <p:cNvSpPr/>
            <p:nvPr/>
          </p:nvSpPr>
          <p:spPr>
            <a:xfrm>
              <a:off x="1694052" y="1051560"/>
              <a:ext cx="4131945" cy="3728085"/>
            </a:xfrm>
            <a:custGeom>
              <a:avLst/>
              <a:gdLst/>
              <a:ahLst/>
              <a:cxnLst/>
              <a:rect l="l" t="t" r="r" b="b"/>
              <a:pathLst>
                <a:path w="4131945" h="3728085">
                  <a:moveTo>
                    <a:pt x="0" y="0"/>
                  </a:moveTo>
                  <a:lnTo>
                    <a:pt x="4131564" y="0"/>
                  </a:lnTo>
                  <a:lnTo>
                    <a:pt x="4131564" y="3727577"/>
                  </a:lnTo>
                  <a:lnTo>
                    <a:pt x="0" y="3727577"/>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10248260"/>
            <a:ext cx="32048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Cordia</a:t>
            </a:r>
            <a:r>
              <a:rPr sz="1200" b="1" spc="25" dirty="0">
                <a:latin typeface="Arial"/>
                <a:cs typeface="Arial"/>
              </a:rPr>
              <a:t> </a:t>
            </a:r>
            <a:r>
              <a:rPr sz="1200" b="1" dirty="0">
                <a:latin typeface="Arial"/>
                <a:cs typeface="Arial"/>
              </a:rPr>
              <a:t>sebestana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coquelicot</a:t>
            </a:r>
            <a:r>
              <a:rPr sz="1200" spc="20"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petit</a:t>
            </a:r>
            <a:r>
              <a:rPr sz="1200" spc="25" dirty="0">
                <a:latin typeface="Arial"/>
                <a:cs typeface="Arial"/>
              </a:rPr>
              <a:t> </a:t>
            </a:r>
            <a:r>
              <a:rPr sz="1200" spc="-10" dirty="0">
                <a:latin typeface="Arial"/>
                <a:cs typeface="Arial"/>
              </a:rPr>
              <a:t>soleil</a:t>
            </a:r>
            <a:endParaRPr sz="1200" dirty="0">
              <a:latin typeface="Arial"/>
              <a:cs typeface="Arial"/>
            </a:endParaRPr>
          </a:p>
        </p:txBody>
      </p:sp>
      <p:sp>
        <p:nvSpPr>
          <p:cNvPr id="6" name="ZoneTexte 5">
            <a:extLst>
              <a:ext uri="{FF2B5EF4-FFF2-40B4-BE49-F238E27FC236}">
                <a16:creationId xmlns:a16="http://schemas.microsoft.com/office/drawing/2014/main" id="{743AFAE8-C24C-4B79-FF74-E458EA6D2ED1}"/>
              </a:ext>
            </a:extLst>
          </p:cNvPr>
          <p:cNvSpPr txBox="1"/>
          <p:nvPr/>
        </p:nvSpPr>
        <p:spPr>
          <a:xfrm>
            <a:off x="304800" y="844550"/>
            <a:ext cx="6383655" cy="2339102"/>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coquelicot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petit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soleil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Cordia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sebestana</a:t>
            </a:r>
            <a:r>
              <a:rPr lang="fr-FR" sz="1400" b="1" dirty="0">
                <a:effectLst/>
                <a:latin typeface="Arial" panose="020B0604020202020204" pitchFamily="34" charset="0"/>
                <a:ea typeface="Arial" panose="020B0604020202020204" pitchFamily="34" charset="0"/>
              </a:rPr>
              <a:t> 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Cette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ornementale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ses grandes fleurs orange ou rouges en grosses inflorescences terminales. Les fruits charnus sont blancs et décoratifs.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coquelicot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arbuste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7-8</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 haut.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propage facilement à partir de graines ou par bouturage et supporte la sécheresse et le sel. Il accepte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pauvres.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coquelicot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un arbre à croissance lente. Son bois, de couleur marron foncé, est dur, lourd et à texture fine. Il est </a:t>
            </a:r>
            <a:r>
              <a:rPr lang="fr-FR" sz="1200" spc="-10" dirty="0">
                <a:effectLst/>
                <a:latin typeface="Arial" panose="020B0604020202020204" pitchFamily="34" charset="0"/>
                <a:ea typeface="Arial" panose="020B0604020202020204" pitchFamily="34" charset="0"/>
              </a:rPr>
              <a:t>apprécié.</a:t>
            </a:r>
            <a:endParaRPr lang="fr-FR" sz="1200" dirty="0">
              <a:effectLst/>
              <a:latin typeface="Arial" panose="020B0604020202020204" pitchFamily="34" charset="0"/>
              <a:ea typeface="Arial" panose="020B0604020202020204" pitchFamily="34" charset="0"/>
            </a:endParaRPr>
          </a:p>
          <a:p>
            <a:endParaRPr lang="fr-FR" sz="12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CDAC01-3FC0-C698-C48D-F5DD2ECA8A0E}"/>
              </a:ext>
            </a:extLst>
          </p:cNvPr>
          <p:cNvSpPr txBox="1"/>
          <p:nvPr/>
        </p:nvSpPr>
        <p:spPr>
          <a:xfrm>
            <a:off x="76200" y="3206750"/>
            <a:ext cx="6781800" cy="2993512"/>
          </a:xfrm>
          <a:prstGeom prst="rect">
            <a:avLst/>
          </a:prstGeom>
          <a:noFill/>
        </p:spPr>
        <p:txBody>
          <a:bodyPr wrap="square" rtlCol="0">
            <a:spAutoFit/>
          </a:bodyPr>
          <a:lstStyle/>
          <a:p>
            <a:r>
              <a:rPr lang="fr-FR" sz="1400" dirty="0">
                <a:effectLst/>
                <a:latin typeface="Arial" panose="020B0604020202020204" pitchFamily="34" charset="0"/>
                <a:ea typeface="Arial" panose="020B0604020202020204" pitchFamily="34" charset="0"/>
              </a:rPr>
              <a:t> </a:t>
            </a:r>
          </a:p>
          <a:p>
            <a:pPr marL="457200" lvl="1">
              <a:tabLst>
                <a:tab pos="565150" algn="l"/>
                <a:tab pos="565785" algn="l"/>
              </a:tabLst>
            </a:pPr>
            <a:r>
              <a:rPr lang="fr-FR" sz="1400" b="1" dirty="0" err="1">
                <a:effectLst/>
                <a:latin typeface="Arial" panose="020B0604020202020204" pitchFamily="34" charset="0"/>
                <a:ea typeface="Arial" panose="020B0604020202020204" pitchFamily="34" charset="0"/>
              </a:rPr>
              <a:t>L'aki</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Blighia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sapida</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Koenig.)</a:t>
            </a:r>
            <a:endParaRPr lang="fr-FR" sz="1400" b="1" dirty="0">
              <a:effectLst/>
              <a:latin typeface="Arial" panose="020B0604020202020204" pitchFamily="34" charset="0"/>
              <a:ea typeface="Arial" panose="020B0604020202020204" pitchFamily="34" charset="0"/>
            </a:endParaRPr>
          </a:p>
          <a:p>
            <a:pPr>
              <a:spcBef>
                <a:spcPts val="45"/>
              </a:spcBef>
            </a:pPr>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algn="just">
              <a:lnSpc>
                <a:spcPct val="103000"/>
              </a:lnSpc>
            </a:pPr>
            <a:r>
              <a:rPr lang="fr-FR" sz="1400" dirty="0">
                <a:effectLst/>
                <a:latin typeface="Arial" panose="020B0604020202020204" pitchFamily="34" charset="0"/>
                <a:ea typeface="Arial" panose="020B0604020202020204" pitchFamily="34" charset="0"/>
              </a:rPr>
              <a:t>C'est un arbre d'une dizaine de mètres de haut. Il est originaire de l'Afrique de l'Ouest et a été introduit en Haïti,</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mais</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il</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reste</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peu</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commun.</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Il</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se</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reconnaît</a:t>
            </a:r>
            <a:r>
              <a:rPr lang="fr-FR" sz="1400" spc="5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à</a:t>
            </a:r>
            <a:r>
              <a:rPr lang="fr-FR" sz="1400" spc="55" dirty="0">
                <a:effectLst/>
                <a:latin typeface="Arial" panose="020B0604020202020204" pitchFamily="34" charset="0"/>
                <a:ea typeface="Arial" panose="020B0604020202020204" pitchFamily="34" charset="0"/>
              </a:rPr>
              <a:t> </a:t>
            </a:r>
            <a:r>
              <a:rPr lang="fr-FR" sz="1400" spc="-25" dirty="0">
                <a:effectLst/>
                <a:latin typeface="Arial" panose="020B0604020202020204" pitchFamily="34" charset="0"/>
                <a:ea typeface="Arial" panose="020B0604020202020204" pitchFamily="34" charset="0"/>
              </a:rPr>
              <a:t>son </a:t>
            </a:r>
            <a:r>
              <a:rPr lang="fr-FR" sz="1400" dirty="0">
                <a:effectLst/>
                <a:latin typeface="Arial" panose="020B0604020202020204" pitchFamily="34" charset="0"/>
                <a:ea typeface="Arial" panose="020B0604020202020204" pitchFamily="34" charset="0"/>
              </a:rPr>
              <a:t>fruit rouge long de 5 à 8 cm, toxique à l'état frais mais pouvant être consommé une fois cuisiné.</a:t>
            </a:r>
          </a:p>
          <a:p>
            <a:r>
              <a:rPr lang="fr-FR" sz="14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400" dirty="0">
                <a:effectLst/>
                <a:latin typeface="Arial" panose="020B0604020202020204" pitchFamily="34" charset="0"/>
                <a:ea typeface="Arial" panose="020B0604020202020204" pitchFamily="34" charset="0"/>
              </a:rPr>
              <a:t>Les feuilles sont pennées et comportent 3 à 5 paires de grandes folioles elliptiques. Les fleurs sont petites et blanchâtres.</a:t>
            </a:r>
          </a:p>
          <a:p>
            <a:pPr>
              <a:spcBef>
                <a:spcPts val="5"/>
              </a:spcBef>
            </a:pPr>
            <a:r>
              <a:rPr lang="fr-FR" sz="1400" dirty="0">
                <a:effectLst/>
                <a:latin typeface="Arial" panose="020B0604020202020204" pitchFamily="34" charset="0"/>
                <a:ea typeface="Arial" panose="020B0604020202020204" pitchFamily="34" charset="0"/>
              </a:rPr>
              <a:t> </a:t>
            </a:r>
          </a:p>
          <a:p>
            <a:pPr marL="107950" algn="just"/>
            <a:r>
              <a:rPr lang="fr-FR" sz="1400" dirty="0">
                <a:effectLst/>
                <a:latin typeface="Arial" panose="020B0604020202020204" pitchFamily="34" charset="0"/>
                <a:ea typeface="Arial" panose="020B0604020202020204" pitchFamily="34" charset="0"/>
              </a:rPr>
              <a:t>Le</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bois</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dur</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est</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utilisé</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pour</a:t>
            </a:r>
            <a:r>
              <a:rPr lang="fr-FR" sz="1400" spc="25"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la</a:t>
            </a:r>
            <a:r>
              <a:rPr lang="fr-FR" sz="1400" spc="25" dirty="0">
                <a:effectLst/>
                <a:latin typeface="Arial" panose="020B0604020202020204" pitchFamily="34" charset="0"/>
                <a:ea typeface="Arial" panose="020B0604020202020204" pitchFamily="34" charset="0"/>
              </a:rPr>
              <a:t> </a:t>
            </a:r>
            <a:r>
              <a:rPr lang="fr-FR" sz="1400" spc="-10" dirty="0">
                <a:effectLst/>
                <a:latin typeface="Arial" panose="020B0604020202020204" pitchFamily="34" charset="0"/>
                <a:ea typeface="Arial" panose="020B0604020202020204" pitchFamily="34" charset="0"/>
              </a:rPr>
              <a:t>construction.</a:t>
            </a:r>
            <a:endParaRPr lang="fr-FR" sz="1400" dirty="0">
              <a:effectLst/>
              <a:latin typeface="Arial" panose="020B0604020202020204" pitchFamily="34" charset="0"/>
              <a:ea typeface="Arial" panose="020B0604020202020204" pitchFamily="34" charset="0"/>
            </a:endParaRPr>
          </a:p>
          <a:p>
            <a:endParaRPr lang="fr-FR" dirty="0"/>
          </a:p>
        </p:txBody>
      </p:sp>
      <p:sp>
        <p:nvSpPr>
          <p:cNvPr id="3" name="object 8">
            <a:extLst>
              <a:ext uri="{FF2B5EF4-FFF2-40B4-BE49-F238E27FC236}">
                <a16:creationId xmlns:a16="http://schemas.microsoft.com/office/drawing/2014/main" id="{103BA32E-E19C-A031-8946-04841E04A001}"/>
              </a:ext>
            </a:extLst>
          </p:cNvPr>
          <p:cNvSpPr txBox="1"/>
          <p:nvPr/>
        </p:nvSpPr>
        <p:spPr>
          <a:xfrm>
            <a:off x="533400" y="662178"/>
            <a:ext cx="6214364" cy="659155"/>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10" dirty="0">
                <a:latin typeface="Arial"/>
                <a:cs typeface="Arial"/>
              </a:rPr>
              <a:t> </a:t>
            </a:r>
            <a:r>
              <a:rPr sz="1400" b="1" dirty="0">
                <a:latin typeface="Arial"/>
                <a:cs typeface="Arial"/>
              </a:rPr>
              <a:t>SAPINDACEES:</a:t>
            </a:r>
            <a:r>
              <a:rPr sz="1400" b="1" spc="15" dirty="0">
                <a:latin typeface="Arial"/>
                <a:cs typeface="Arial"/>
              </a:rPr>
              <a:t> </a:t>
            </a:r>
            <a:r>
              <a:rPr sz="1400" b="1" dirty="0">
                <a:latin typeface="Arial"/>
                <a:cs typeface="Arial"/>
              </a:rPr>
              <a:t>BOIS</a:t>
            </a:r>
            <a:r>
              <a:rPr sz="1400" b="1" spc="10" dirty="0">
                <a:latin typeface="Arial"/>
                <a:cs typeface="Arial"/>
              </a:rPr>
              <a:t> </a:t>
            </a:r>
            <a:r>
              <a:rPr sz="1400" b="1" dirty="0">
                <a:latin typeface="Arial"/>
                <a:cs typeface="Arial"/>
              </a:rPr>
              <a:t>DE</a:t>
            </a:r>
            <a:r>
              <a:rPr sz="1400" b="1" spc="15" dirty="0">
                <a:latin typeface="Arial"/>
                <a:cs typeface="Arial"/>
              </a:rPr>
              <a:t> </a:t>
            </a:r>
            <a:r>
              <a:rPr sz="1400" b="1" spc="-10" dirty="0">
                <a:latin typeface="Arial"/>
                <a:cs typeface="Arial"/>
              </a:rPr>
              <a:t>SATANIER,</a:t>
            </a:r>
            <a:r>
              <a:rPr sz="1400" b="1" spc="10" dirty="0">
                <a:latin typeface="Arial"/>
                <a:cs typeface="Arial"/>
              </a:rPr>
              <a:t> </a:t>
            </a:r>
            <a:r>
              <a:rPr sz="1400" b="1" dirty="0">
                <a:latin typeface="Arial"/>
                <a:cs typeface="Arial"/>
              </a:rPr>
              <a:t>QUENEPE,</a:t>
            </a:r>
            <a:r>
              <a:rPr sz="1400" b="1" spc="15" dirty="0">
                <a:latin typeface="Arial"/>
                <a:cs typeface="Arial"/>
              </a:rPr>
              <a:t> </a:t>
            </a:r>
            <a:r>
              <a:rPr sz="1400" b="1" dirty="0">
                <a:latin typeface="Arial"/>
                <a:cs typeface="Arial"/>
              </a:rPr>
              <a:t>BOIS</a:t>
            </a:r>
            <a:r>
              <a:rPr sz="1400" b="1" spc="10" dirty="0">
                <a:latin typeface="Arial"/>
                <a:cs typeface="Arial"/>
              </a:rPr>
              <a:t> </a:t>
            </a:r>
            <a:r>
              <a:rPr sz="1400" b="1" dirty="0">
                <a:latin typeface="Arial"/>
                <a:cs typeface="Arial"/>
              </a:rPr>
              <a:t>SAVONETTE,</a:t>
            </a:r>
            <a:r>
              <a:rPr sz="1400" b="1" spc="15" dirty="0">
                <a:latin typeface="Arial"/>
                <a:cs typeface="Arial"/>
              </a:rPr>
              <a:t> </a:t>
            </a:r>
            <a:r>
              <a:rPr sz="1400" b="1" dirty="0">
                <a:latin typeface="Arial"/>
                <a:cs typeface="Arial"/>
              </a:rPr>
              <a:t>CAFE</a:t>
            </a:r>
            <a:r>
              <a:rPr sz="1400" b="1" spc="10" dirty="0">
                <a:latin typeface="Arial"/>
                <a:cs typeface="Arial"/>
              </a:rPr>
              <a:t> </a:t>
            </a:r>
            <a:r>
              <a:rPr sz="1400" b="1" dirty="0">
                <a:latin typeface="Arial"/>
                <a:cs typeface="Arial"/>
              </a:rPr>
              <a:t>JAUNE</a:t>
            </a:r>
            <a:r>
              <a:rPr sz="1400" b="1" spc="15" dirty="0">
                <a:latin typeface="Arial"/>
                <a:cs typeface="Arial"/>
              </a:rPr>
              <a:t> </a:t>
            </a:r>
            <a:r>
              <a:rPr sz="1400" b="1" dirty="0">
                <a:latin typeface="Arial"/>
                <a:cs typeface="Arial"/>
              </a:rPr>
              <a:t>ET</a:t>
            </a:r>
            <a:r>
              <a:rPr sz="1400" b="1" spc="15" dirty="0">
                <a:latin typeface="Arial"/>
                <a:cs typeface="Arial"/>
              </a:rPr>
              <a:t> </a:t>
            </a:r>
            <a:r>
              <a:rPr sz="1400" b="1" spc="-25" dirty="0">
                <a:latin typeface="Arial"/>
                <a:cs typeface="Arial"/>
              </a:rPr>
              <a:t>AKI</a:t>
            </a:r>
            <a:r>
              <a:rPr lang="fr-FR" sz="1400" b="1" spc="-25" dirty="0">
                <a:latin typeface="Arial"/>
                <a:cs typeface="Arial"/>
              </a:rPr>
              <a:t> </a:t>
            </a:r>
            <a:r>
              <a:rPr sz="1400" b="1" dirty="0" err="1">
                <a:latin typeface="Arial"/>
                <a:cs typeface="Arial"/>
              </a:rPr>
              <a:t>Cupania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Melicoccus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Sapindus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Allophyllus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Blighia.</a:t>
            </a:r>
            <a:endParaRPr sz="1400" dirty="0">
              <a:latin typeface="Arial"/>
              <a:cs typeface="Arial"/>
            </a:endParaRPr>
          </a:p>
        </p:txBody>
      </p:sp>
    </p:spTree>
    <p:extLst>
      <p:ext uri="{BB962C8B-B14F-4D97-AF65-F5344CB8AC3E}">
        <p14:creationId xmlns:p14="http://schemas.microsoft.com/office/powerpoint/2010/main" val="40233776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159250"/>
            <a:chOff x="360045" y="730630"/>
            <a:chExt cx="3240405" cy="4159250"/>
          </a:xfrm>
        </p:grpSpPr>
        <p:pic>
          <p:nvPicPr>
            <p:cNvPr id="3" name="object 3"/>
            <p:cNvPicPr/>
            <p:nvPr/>
          </p:nvPicPr>
          <p:blipFill>
            <a:blip r:embed="rId2" cstate="print"/>
            <a:stretch>
              <a:fillRect/>
            </a:stretch>
          </p:blipFill>
          <p:spPr>
            <a:xfrm>
              <a:off x="372745" y="872235"/>
              <a:ext cx="3139066" cy="3711608"/>
            </a:xfrm>
            <a:prstGeom prst="rect">
              <a:avLst/>
            </a:prstGeom>
          </p:spPr>
        </p:pic>
        <p:sp>
          <p:nvSpPr>
            <p:cNvPr id="4" name="object 4"/>
            <p:cNvSpPr/>
            <p:nvPr/>
          </p:nvSpPr>
          <p:spPr>
            <a:xfrm>
              <a:off x="366395" y="736980"/>
              <a:ext cx="3227705" cy="4146550"/>
            </a:xfrm>
            <a:custGeom>
              <a:avLst/>
              <a:gdLst/>
              <a:ahLst/>
              <a:cxnLst/>
              <a:rect l="l" t="t" r="r" b="b"/>
              <a:pathLst>
                <a:path w="3227704" h="4146550">
                  <a:moveTo>
                    <a:pt x="0" y="0"/>
                  </a:moveTo>
                  <a:lnTo>
                    <a:pt x="3227197" y="0"/>
                  </a:lnTo>
                  <a:lnTo>
                    <a:pt x="3227197" y="4146169"/>
                  </a:lnTo>
                  <a:lnTo>
                    <a:pt x="0" y="414616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grpSp>
        <p:nvGrpSpPr>
          <p:cNvPr id="10" name="object 10"/>
          <p:cNvGrpSpPr/>
          <p:nvPr/>
        </p:nvGrpSpPr>
        <p:grpSpPr>
          <a:xfrm>
            <a:off x="1152016" y="6075679"/>
            <a:ext cx="5328285" cy="3572510"/>
            <a:chOff x="1152016" y="6075679"/>
            <a:chExt cx="5328285" cy="3572510"/>
          </a:xfrm>
        </p:grpSpPr>
        <p:pic>
          <p:nvPicPr>
            <p:cNvPr id="11" name="object 11"/>
            <p:cNvPicPr/>
            <p:nvPr/>
          </p:nvPicPr>
          <p:blipFill>
            <a:blip r:embed="rId4" cstate="print"/>
            <a:stretch>
              <a:fillRect/>
            </a:stretch>
          </p:blipFill>
          <p:spPr>
            <a:xfrm>
              <a:off x="1164716" y="6088379"/>
              <a:ext cx="5302631" cy="3546855"/>
            </a:xfrm>
            <a:prstGeom prst="rect">
              <a:avLst/>
            </a:prstGeom>
          </p:spPr>
        </p:pic>
        <p:sp>
          <p:nvSpPr>
            <p:cNvPr id="12" name="object 12"/>
            <p:cNvSpPr/>
            <p:nvPr/>
          </p:nvSpPr>
          <p:spPr>
            <a:xfrm>
              <a:off x="1158366" y="6082029"/>
              <a:ext cx="5315585" cy="3559810"/>
            </a:xfrm>
            <a:custGeom>
              <a:avLst/>
              <a:gdLst/>
              <a:ahLst/>
              <a:cxnLst/>
              <a:rect l="l" t="t" r="r" b="b"/>
              <a:pathLst>
                <a:path w="5315585" h="3559809">
                  <a:moveTo>
                    <a:pt x="0" y="0"/>
                  </a:moveTo>
                  <a:lnTo>
                    <a:pt x="5315331" y="0"/>
                  </a:lnTo>
                  <a:lnTo>
                    <a:pt x="5315331" y="3559555"/>
                  </a:lnTo>
                  <a:lnTo>
                    <a:pt x="0" y="3559555"/>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80008" y="9715118"/>
            <a:ext cx="48635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Blighia</a:t>
            </a:r>
            <a:r>
              <a:rPr sz="1200" b="1" spc="25" dirty="0">
                <a:latin typeface="Arial"/>
                <a:cs typeface="Arial"/>
              </a:rPr>
              <a:t> </a:t>
            </a:r>
            <a:r>
              <a:rPr sz="1200" b="1" dirty="0" err="1">
                <a:latin typeface="Arial"/>
                <a:cs typeface="Arial"/>
              </a:rPr>
              <a:t>sapida</a:t>
            </a:r>
            <a:r>
              <a:rPr sz="1200" b="1" spc="25" dirty="0">
                <a:latin typeface="Arial"/>
                <a:cs typeface="Arial"/>
              </a:rPr>
              <a:t> </a:t>
            </a:r>
            <a:r>
              <a:rPr sz="1200" spc="-10" dirty="0" err="1">
                <a:latin typeface="Arial"/>
                <a:cs typeface="Arial"/>
              </a:rPr>
              <a:t>L’aki</a:t>
            </a:r>
            <a:endParaRPr sz="1200" dirty="0">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4043" y="2368550"/>
            <a:ext cx="3571369" cy="4142740"/>
            <a:chOff x="2288920" y="727455"/>
            <a:chExt cx="3759200" cy="4752340"/>
          </a:xfrm>
        </p:grpSpPr>
        <p:pic>
          <p:nvPicPr>
            <p:cNvPr id="3" name="object 3"/>
            <p:cNvPicPr/>
            <p:nvPr/>
          </p:nvPicPr>
          <p:blipFill>
            <a:blip r:embed="rId2" cstate="print"/>
            <a:stretch>
              <a:fillRect/>
            </a:stretch>
          </p:blipFill>
          <p:spPr>
            <a:xfrm>
              <a:off x="2322321" y="740155"/>
              <a:ext cx="3556006" cy="4530859"/>
            </a:xfrm>
            <a:prstGeom prst="rect">
              <a:avLst/>
            </a:prstGeom>
          </p:spPr>
        </p:pic>
        <p:sp>
          <p:nvSpPr>
            <p:cNvPr id="4" name="object 4"/>
            <p:cNvSpPr/>
            <p:nvPr/>
          </p:nvSpPr>
          <p:spPr>
            <a:xfrm>
              <a:off x="2295270" y="733805"/>
              <a:ext cx="3746500" cy="4739640"/>
            </a:xfrm>
            <a:custGeom>
              <a:avLst/>
              <a:gdLst/>
              <a:ahLst/>
              <a:cxnLst/>
              <a:rect l="l" t="t" r="r" b="b"/>
              <a:pathLst>
                <a:path w="3746500" h="4739640">
                  <a:moveTo>
                    <a:pt x="0" y="0"/>
                  </a:moveTo>
                  <a:lnTo>
                    <a:pt x="3746373" y="0"/>
                  </a:lnTo>
                  <a:lnTo>
                    <a:pt x="3746373"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304800" y="6616700"/>
            <a:ext cx="5323205" cy="3600450"/>
            <a:chOff x="1498727" y="6085204"/>
            <a:chExt cx="5323205" cy="3600450"/>
          </a:xfrm>
        </p:grpSpPr>
        <p:pic>
          <p:nvPicPr>
            <p:cNvPr id="7" name="object 7"/>
            <p:cNvPicPr/>
            <p:nvPr/>
          </p:nvPicPr>
          <p:blipFill>
            <a:blip r:embed="rId3" cstate="print"/>
            <a:stretch>
              <a:fillRect/>
            </a:stretch>
          </p:blipFill>
          <p:spPr>
            <a:xfrm>
              <a:off x="1511427" y="6097904"/>
              <a:ext cx="5297297" cy="3574541"/>
            </a:xfrm>
            <a:prstGeom prst="rect">
              <a:avLst/>
            </a:prstGeom>
          </p:spPr>
        </p:pic>
        <p:sp>
          <p:nvSpPr>
            <p:cNvPr id="8" name="object 8"/>
            <p:cNvSpPr/>
            <p:nvPr/>
          </p:nvSpPr>
          <p:spPr>
            <a:xfrm>
              <a:off x="1505077" y="6091554"/>
              <a:ext cx="5310505" cy="3587750"/>
            </a:xfrm>
            <a:custGeom>
              <a:avLst/>
              <a:gdLst/>
              <a:ahLst/>
              <a:cxnLst/>
              <a:rect l="l" t="t" r="r" b="b"/>
              <a:pathLst>
                <a:path w="5310505" h="3587750">
                  <a:moveTo>
                    <a:pt x="0" y="0"/>
                  </a:moveTo>
                  <a:lnTo>
                    <a:pt x="5309997" y="0"/>
                  </a:lnTo>
                  <a:lnTo>
                    <a:pt x="5309997"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98473" y="10217150"/>
            <a:ext cx="5512817"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Allophylus</a:t>
            </a:r>
            <a:r>
              <a:rPr sz="1200" b="1" spc="25" dirty="0">
                <a:latin typeface="Arial"/>
                <a:cs typeface="Arial"/>
              </a:rPr>
              <a:t> </a:t>
            </a:r>
            <a:r>
              <a:rPr sz="1200" b="1" dirty="0">
                <a:latin typeface="Arial"/>
                <a:cs typeface="Arial"/>
              </a:rPr>
              <a:t>racemosus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a:t>
            </a:r>
            <a:r>
              <a:rPr sz="1200" b="1" spc="25" dirty="0">
                <a:latin typeface="Arial"/>
                <a:cs typeface="Arial"/>
              </a:rPr>
              <a:t> </a:t>
            </a:r>
            <a:r>
              <a:rPr sz="1200" b="1" dirty="0">
                <a:latin typeface="Arial"/>
                <a:cs typeface="Arial"/>
              </a:rPr>
              <a:t>occidentalis</a:t>
            </a:r>
            <a:r>
              <a:rPr sz="1200" b="1" spc="3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café</a:t>
            </a:r>
            <a:r>
              <a:rPr sz="1200" spc="25" dirty="0">
                <a:latin typeface="Arial"/>
                <a:cs typeface="Arial"/>
              </a:rPr>
              <a:t> </a:t>
            </a:r>
            <a:r>
              <a:rPr sz="1200" dirty="0">
                <a:latin typeface="Arial"/>
                <a:cs typeface="Arial"/>
              </a:rPr>
              <a:t>jaune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trois</a:t>
            </a:r>
            <a:r>
              <a:rPr sz="1200" spc="25" dirty="0">
                <a:latin typeface="Arial"/>
                <a:cs typeface="Arial"/>
              </a:rPr>
              <a:t> </a:t>
            </a:r>
            <a:r>
              <a:rPr sz="1200" spc="-10" dirty="0">
                <a:latin typeface="Arial"/>
                <a:cs typeface="Arial"/>
              </a:rPr>
              <a:t>paroles</a:t>
            </a:r>
            <a:endParaRPr sz="1200" dirty="0">
              <a:latin typeface="Arial"/>
              <a:cs typeface="Arial"/>
            </a:endParaRPr>
          </a:p>
        </p:txBody>
      </p:sp>
      <p:sp>
        <p:nvSpPr>
          <p:cNvPr id="10" name="ZoneTexte 9">
            <a:extLst>
              <a:ext uri="{FF2B5EF4-FFF2-40B4-BE49-F238E27FC236}">
                <a16:creationId xmlns:a16="http://schemas.microsoft.com/office/drawing/2014/main" id="{DC0E8E11-48A3-0337-3684-8D34AF7F70F2}"/>
              </a:ext>
            </a:extLst>
          </p:cNvPr>
          <p:cNvSpPr txBox="1"/>
          <p:nvPr/>
        </p:nvSpPr>
        <p:spPr>
          <a:xfrm>
            <a:off x="344043" y="234950"/>
            <a:ext cx="6666357" cy="2353658"/>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café jaune ou trois paroles (</a:t>
            </a:r>
            <a:r>
              <a:rPr lang="fr-FR" sz="1400" b="1" dirty="0" err="1">
                <a:effectLst/>
                <a:latin typeface="Arial" panose="020B0604020202020204" pitchFamily="34" charset="0"/>
                <a:ea typeface="Arial" panose="020B0604020202020204" pitchFamily="34" charset="0"/>
              </a:rPr>
              <a:t>Allophylus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racemosus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ou A. occidentalis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Radlk</a:t>
            </a:r>
            <a:r>
              <a:rPr lang="fr-FR" sz="1400" b="1" dirty="0">
                <a:effectLst/>
                <a:latin typeface="Arial" panose="020B0604020202020204" pitchFamily="34" charset="0"/>
                <a:ea typeface="Arial" panose="020B0604020202020204" pitchFamily="34" charset="0"/>
              </a:rPr>
              <a:t>.)</a:t>
            </a: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400" dirty="0">
                <a:effectLst/>
                <a:latin typeface="Arial" panose="020B0604020202020204" pitchFamily="34" charset="0"/>
                <a:ea typeface="Arial" panose="020B0604020202020204" pitchFamily="34" charset="0"/>
              </a:rPr>
              <a:t>Il est indigène en Haïti. Il se reconnaît à ses feuilles comportant</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3</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folioles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elliptiques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denticulées.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Ses</a:t>
            </a:r>
            <a:r>
              <a:rPr lang="fr-FR" sz="1400" spc="-60" dirty="0">
                <a:effectLst/>
                <a:latin typeface="Arial" panose="020B0604020202020204" pitchFamily="34" charset="0"/>
                <a:ea typeface="Arial" panose="020B0604020202020204" pitchFamily="34" charset="0"/>
              </a:rPr>
              <a:t> </a:t>
            </a:r>
            <a:r>
              <a:rPr lang="fr-FR" sz="1400" dirty="0">
                <a:effectLst/>
                <a:latin typeface="Arial" panose="020B0604020202020204" pitchFamily="34" charset="0"/>
                <a:ea typeface="Arial" panose="020B0604020202020204" pitchFamily="34" charset="0"/>
              </a:rPr>
              <a:t>fleurs sont blanchâtres ou verdâtres et les fruits ronds sont de couleur marron ou rouge.</a:t>
            </a:r>
          </a:p>
          <a:p>
            <a:pPr>
              <a:spcBef>
                <a:spcPts val="5"/>
              </a:spcBef>
            </a:pPr>
            <a:r>
              <a:rPr lang="fr-FR" sz="14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400" dirty="0">
                <a:effectLst/>
                <a:latin typeface="Arial" panose="020B0604020202020204" pitchFamily="34" charset="0"/>
                <a:ea typeface="Arial" panose="020B0604020202020204" pitchFamily="34" charset="0"/>
              </a:rPr>
              <a:t>Ce petit arbre ne dépasse pas 10 m de haut et se rencontre surtout dans les zones humides d'altitude.</a:t>
            </a:r>
          </a:p>
          <a:p>
            <a:endParaRPr lang="fr-F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40512" y="5727447"/>
            <a:ext cx="3240405" cy="4070985"/>
            <a:chOff x="540512" y="756412"/>
            <a:chExt cx="3240405" cy="4070985"/>
          </a:xfrm>
        </p:grpSpPr>
        <p:pic>
          <p:nvPicPr>
            <p:cNvPr id="3" name="object 3"/>
            <p:cNvPicPr/>
            <p:nvPr/>
          </p:nvPicPr>
          <p:blipFill>
            <a:blip r:embed="rId2" cstate="print"/>
            <a:stretch>
              <a:fillRect/>
            </a:stretch>
          </p:blipFill>
          <p:spPr>
            <a:xfrm>
              <a:off x="553212" y="1211200"/>
              <a:ext cx="3214624" cy="3058436"/>
            </a:xfrm>
            <a:prstGeom prst="rect">
              <a:avLst/>
            </a:prstGeom>
          </p:spPr>
        </p:pic>
        <p:sp>
          <p:nvSpPr>
            <p:cNvPr id="4" name="object 4"/>
            <p:cNvSpPr/>
            <p:nvPr/>
          </p:nvSpPr>
          <p:spPr>
            <a:xfrm>
              <a:off x="546862" y="762762"/>
              <a:ext cx="3227705" cy="4058285"/>
            </a:xfrm>
            <a:custGeom>
              <a:avLst/>
              <a:gdLst/>
              <a:ahLst/>
              <a:cxnLst/>
              <a:rect l="l" t="t" r="r" b="b"/>
              <a:pathLst>
                <a:path w="3227704" h="4058285">
                  <a:moveTo>
                    <a:pt x="0" y="0"/>
                  </a:moveTo>
                  <a:lnTo>
                    <a:pt x="3227324" y="0"/>
                  </a:lnTo>
                  <a:lnTo>
                    <a:pt x="3227324" y="4058030"/>
                  </a:lnTo>
                  <a:lnTo>
                    <a:pt x="0" y="4058030"/>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5701665"/>
            <a:ext cx="3240405" cy="4896485"/>
            <a:chOff x="3959986" y="730630"/>
            <a:chExt cx="3240405" cy="4896485"/>
          </a:xfrm>
        </p:grpSpPr>
        <p:pic>
          <p:nvPicPr>
            <p:cNvPr id="6" name="object 6"/>
            <p:cNvPicPr/>
            <p:nvPr/>
          </p:nvPicPr>
          <p:blipFill>
            <a:blip r:embed="rId3" cstate="print"/>
            <a:stretch>
              <a:fillRect/>
            </a:stretch>
          </p:blipFill>
          <p:spPr>
            <a:xfrm>
              <a:off x="3972686" y="743332"/>
              <a:ext cx="3214624" cy="4870575"/>
            </a:xfrm>
            <a:prstGeom prst="rect">
              <a:avLst/>
            </a:prstGeom>
          </p:spPr>
        </p:pic>
        <p:sp>
          <p:nvSpPr>
            <p:cNvPr id="7" name="object 7"/>
            <p:cNvSpPr/>
            <p:nvPr/>
          </p:nvSpPr>
          <p:spPr>
            <a:xfrm>
              <a:off x="3966336" y="736980"/>
              <a:ext cx="3227705" cy="4883785"/>
            </a:xfrm>
            <a:custGeom>
              <a:avLst/>
              <a:gdLst/>
              <a:ahLst/>
              <a:cxnLst/>
              <a:rect l="l" t="t" r="r" b="b"/>
              <a:pathLst>
                <a:path w="3227704" h="4883785">
                  <a:moveTo>
                    <a:pt x="0" y="0"/>
                  </a:moveTo>
                  <a:lnTo>
                    <a:pt x="3227324" y="0"/>
                  </a:lnTo>
                  <a:lnTo>
                    <a:pt x="3227324" y="4883277"/>
                  </a:lnTo>
                  <a:lnTo>
                    <a:pt x="0" y="4883277"/>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52400" y="10064750"/>
            <a:ext cx="291909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Cupania</a:t>
            </a:r>
            <a:r>
              <a:rPr sz="1200" b="1" spc="25" dirty="0">
                <a:latin typeface="Arial"/>
                <a:cs typeface="Arial"/>
              </a:rPr>
              <a:t> </a:t>
            </a:r>
            <a:r>
              <a:rPr sz="1200" b="1" dirty="0">
                <a:latin typeface="Arial"/>
                <a:cs typeface="Arial"/>
              </a:rPr>
              <a:t>americana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satanier</a:t>
            </a:r>
            <a:endParaRPr sz="1200" dirty="0">
              <a:latin typeface="Arial"/>
              <a:cs typeface="Arial"/>
            </a:endParaRPr>
          </a:p>
        </p:txBody>
      </p:sp>
      <p:sp>
        <p:nvSpPr>
          <p:cNvPr id="10" name="ZoneTexte 9">
            <a:extLst>
              <a:ext uri="{FF2B5EF4-FFF2-40B4-BE49-F238E27FC236}">
                <a16:creationId xmlns:a16="http://schemas.microsoft.com/office/drawing/2014/main" id="{5F5CB937-A763-C1E4-4BB0-D77F03E70F82}"/>
              </a:ext>
            </a:extLst>
          </p:cNvPr>
          <p:cNvSpPr txBox="1"/>
          <p:nvPr/>
        </p:nvSpPr>
        <p:spPr>
          <a:xfrm>
            <a:off x="457200" y="463550"/>
            <a:ext cx="6553200" cy="1425390"/>
          </a:xfrm>
          <a:prstGeom prst="rect">
            <a:avLst/>
          </a:prstGeom>
          <a:noFill/>
        </p:spPr>
        <p:txBody>
          <a:bodyPr wrap="square" rtlCol="0">
            <a:spAutoFit/>
          </a:bodyPr>
          <a:lstStyle/>
          <a:p>
            <a:pPr marL="457200" lvl="1">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satanier</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Cupania</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americana</a:t>
            </a:r>
            <a:r>
              <a:rPr lang="fr-FR" sz="1400" b="1" spc="-15"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 arbre indigène atteint 15 m de haut. Ses feuilles pennées, aux grandes folioles alternes, sont </a:t>
            </a:r>
            <a:r>
              <a:rPr lang="fr-FR" sz="1200" spc="-10" dirty="0">
                <a:effectLst/>
                <a:latin typeface="Arial" panose="020B0604020202020204" pitchFamily="34" charset="0"/>
                <a:ea typeface="Arial" panose="020B0604020202020204" pitchFamily="34" charset="0"/>
              </a:rPr>
              <a:t>caractéristiques.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marron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clair.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 (d=0,4) et très sensible aux attaques de termites.</a:t>
            </a:r>
          </a:p>
        </p:txBody>
      </p:sp>
      <p:pic>
        <p:nvPicPr>
          <p:cNvPr id="9" name="Image 8" descr="02DSC04780">
            <a:extLst>
              <a:ext uri="{FF2B5EF4-FFF2-40B4-BE49-F238E27FC236}">
                <a16:creationId xmlns:a16="http://schemas.microsoft.com/office/drawing/2014/main" id="{6D55A32B-F539-92BD-4FA2-65F5D18C1C1B}"/>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7094" y="1987615"/>
            <a:ext cx="4885906" cy="366443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551" y="5670048"/>
            <a:ext cx="3348354" cy="3584575"/>
            <a:chOff x="2403071" y="970417"/>
            <a:chExt cx="3348354" cy="3584575"/>
          </a:xfrm>
        </p:grpSpPr>
        <p:pic>
          <p:nvPicPr>
            <p:cNvPr id="3" name="object 3"/>
            <p:cNvPicPr/>
            <p:nvPr/>
          </p:nvPicPr>
          <p:blipFill>
            <a:blip r:embed="rId2" cstate="print"/>
            <a:stretch>
              <a:fillRect/>
            </a:stretch>
          </p:blipFill>
          <p:spPr>
            <a:xfrm>
              <a:off x="2403071" y="970417"/>
              <a:ext cx="3347875" cy="3446134"/>
            </a:xfrm>
            <a:prstGeom prst="rect">
              <a:avLst/>
            </a:prstGeom>
          </p:spPr>
        </p:pic>
        <p:pic>
          <p:nvPicPr>
            <p:cNvPr id="4" name="object 4"/>
            <p:cNvPicPr/>
            <p:nvPr/>
          </p:nvPicPr>
          <p:blipFill>
            <a:blip r:embed="rId3" cstate="print"/>
            <a:stretch>
              <a:fillRect/>
            </a:stretch>
          </p:blipFill>
          <p:spPr>
            <a:xfrm>
              <a:off x="3117849" y="4356100"/>
              <a:ext cx="84074" cy="198374"/>
            </a:xfrm>
            <a:prstGeom prst="rect">
              <a:avLst/>
            </a:prstGeom>
          </p:spPr>
        </p:pic>
      </p:grpSp>
      <p:sp>
        <p:nvSpPr>
          <p:cNvPr id="5" name="object 5"/>
          <p:cNvSpPr txBox="1"/>
          <p:nvPr/>
        </p:nvSpPr>
        <p:spPr>
          <a:xfrm>
            <a:off x="152400" y="10324460"/>
            <a:ext cx="26009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Melicoccus</a:t>
            </a:r>
            <a:r>
              <a:rPr sz="1200" b="1" spc="25" dirty="0">
                <a:latin typeface="Arial"/>
                <a:cs typeface="Arial"/>
              </a:rPr>
              <a:t> </a:t>
            </a:r>
            <a:r>
              <a:rPr sz="1200" b="1" dirty="0">
                <a:latin typeface="Arial"/>
                <a:cs typeface="Arial"/>
              </a:rPr>
              <a:t>bijugatus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quénèpe</a:t>
            </a:r>
            <a:endParaRPr sz="1200" dirty="0">
              <a:latin typeface="Arial"/>
              <a:cs typeface="Arial"/>
            </a:endParaRPr>
          </a:p>
        </p:txBody>
      </p:sp>
      <p:sp>
        <p:nvSpPr>
          <p:cNvPr id="7" name="object 7"/>
          <p:cNvSpPr txBox="1"/>
          <p:nvPr/>
        </p:nvSpPr>
        <p:spPr>
          <a:xfrm>
            <a:off x="158750" y="5433436"/>
            <a:ext cx="3588385" cy="473964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0"/>
              </a:spcBef>
            </a:pPr>
            <a:endParaRPr sz="1100" dirty="0">
              <a:latin typeface="Times New Roman"/>
              <a:cs typeface="Times New Roman"/>
            </a:endParaRPr>
          </a:p>
          <a:p>
            <a:pPr marL="97155">
              <a:lnSpc>
                <a:spcPct val="100000"/>
              </a:lnSpc>
            </a:pPr>
            <a:r>
              <a:rPr sz="900" dirty="0">
                <a:latin typeface="Arial"/>
                <a:cs typeface="Arial"/>
              </a:rPr>
              <a:t>fleurs</a:t>
            </a:r>
            <a:r>
              <a:rPr sz="900" spc="25" dirty="0">
                <a:latin typeface="Arial"/>
                <a:cs typeface="Arial"/>
              </a:rPr>
              <a:t> </a:t>
            </a:r>
            <a:r>
              <a:rPr sz="900" dirty="0">
                <a:latin typeface="Arial"/>
                <a:cs typeface="Arial"/>
              </a:rPr>
              <a:t>blanc-</a:t>
            </a:r>
            <a:r>
              <a:rPr sz="900" spc="-10" dirty="0">
                <a:latin typeface="Arial"/>
                <a:cs typeface="Arial"/>
              </a:rPr>
              <a:t>verdâtre</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20"/>
              </a:spcBef>
            </a:pPr>
            <a:endParaRPr sz="1300" dirty="0">
              <a:latin typeface="Arial"/>
              <a:cs typeface="Arial"/>
            </a:endParaRPr>
          </a:p>
          <a:p>
            <a:pPr marL="942975">
              <a:lnSpc>
                <a:spcPct val="100000"/>
              </a:lnSpc>
            </a:pPr>
            <a:r>
              <a:rPr sz="900" dirty="0">
                <a:latin typeface="Arial"/>
                <a:cs typeface="Arial"/>
              </a:rPr>
              <a:t>fruits</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chair</a:t>
            </a:r>
            <a:r>
              <a:rPr sz="900" spc="25" dirty="0">
                <a:latin typeface="Arial"/>
                <a:cs typeface="Arial"/>
              </a:rPr>
              <a:t> </a:t>
            </a:r>
            <a:r>
              <a:rPr sz="900" spc="-10" dirty="0">
                <a:latin typeface="Arial"/>
                <a:cs typeface="Arial"/>
              </a:rPr>
              <a:t>jaune</a:t>
            </a:r>
            <a:endParaRPr sz="900" dirty="0">
              <a:latin typeface="Arial"/>
              <a:cs typeface="Arial"/>
            </a:endParaRPr>
          </a:p>
        </p:txBody>
      </p:sp>
      <p:grpSp>
        <p:nvGrpSpPr>
          <p:cNvPr id="8" name="object 8"/>
          <p:cNvGrpSpPr/>
          <p:nvPr/>
        </p:nvGrpSpPr>
        <p:grpSpPr>
          <a:xfrm>
            <a:off x="733680" y="6985631"/>
            <a:ext cx="69850" cy="373380"/>
            <a:chOff x="2870200" y="2286000"/>
            <a:chExt cx="69850" cy="373380"/>
          </a:xfrm>
        </p:grpSpPr>
        <p:sp>
          <p:nvSpPr>
            <p:cNvPr id="9" name="object 9"/>
            <p:cNvSpPr/>
            <p:nvPr/>
          </p:nvSpPr>
          <p:spPr>
            <a:xfrm>
              <a:off x="2905125" y="2286000"/>
              <a:ext cx="0" cy="262255"/>
            </a:xfrm>
            <a:custGeom>
              <a:avLst/>
              <a:gdLst/>
              <a:ahLst/>
              <a:cxnLst/>
              <a:rect l="l" t="t" r="r" b="b"/>
              <a:pathLst>
                <a:path h="262255">
                  <a:moveTo>
                    <a:pt x="0" y="0"/>
                  </a:moveTo>
                  <a:lnTo>
                    <a:pt x="0" y="261874"/>
                  </a:lnTo>
                </a:path>
              </a:pathLst>
            </a:custGeom>
            <a:ln w="12700">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2870200" y="2540000"/>
              <a:ext cx="69850" cy="118999"/>
            </a:xfrm>
            <a:prstGeom prst="rect">
              <a:avLst/>
            </a:prstGeom>
          </p:spPr>
        </p:pic>
      </p:grpSp>
      <p:sp>
        <p:nvSpPr>
          <p:cNvPr id="6" name="ZoneTexte 5">
            <a:extLst>
              <a:ext uri="{FF2B5EF4-FFF2-40B4-BE49-F238E27FC236}">
                <a16:creationId xmlns:a16="http://schemas.microsoft.com/office/drawing/2014/main" id="{1B094C08-8C3B-C1DD-07B9-B68DA084CAF1}"/>
              </a:ext>
            </a:extLst>
          </p:cNvPr>
          <p:cNvSpPr txBox="1"/>
          <p:nvPr/>
        </p:nvSpPr>
        <p:spPr>
          <a:xfrm>
            <a:off x="266551" y="539750"/>
            <a:ext cx="6896249" cy="2660215"/>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quénèpe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Melicoccus</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bijugatus</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Jacq.)</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err="1">
                <a:effectLst/>
                <a:latin typeface="Arial" panose="020B0604020202020204" pitchFamily="34" charset="0"/>
                <a:ea typeface="Arial" panose="020B0604020202020204" pitchFamily="34" charset="0"/>
              </a:rPr>
              <a:t>Melicoccus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vient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grecs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désignant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miel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fruit. Il a été introduit pour son ombrage dense et pour ses fruits comestibles. Ces derniers sont consommés sur place ou commercialisés localement. Il est originaire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quénèpe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 m de haut.</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En médecine locale, la tisane de feuilles est utilisée comme traitement préventif contre le paludisme.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un arbre qui supporte assez bien la sécheresse 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 précipitations comprises entre 600 et 800 </a:t>
            </a:r>
            <a:r>
              <a:rPr lang="fr-FR" sz="1200" dirty="0" err="1">
                <a:effectLst/>
                <a:latin typeface="Arial" panose="020B0604020202020204" pitchFamily="34" charset="0"/>
                <a:ea typeface="Arial" panose="020B0604020202020204" pitchFamily="34" charset="0"/>
              </a:rPr>
              <a:t>mm.</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Son bois est marron clair. Il est dur, d'une densité moyenne et apprécié comme bois d'œuvre.</a:t>
            </a:r>
          </a:p>
          <a:p>
            <a:endParaRPr lang="fr-FR"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7485" y="5474464"/>
            <a:ext cx="3345702" cy="4526287"/>
          </a:xfrm>
          <a:prstGeom prst="rect">
            <a:avLst/>
          </a:prstGeom>
        </p:spPr>
      </p:pic>
      <p:sp>
        <p:nvSpPr>
          <p:cNvPr id="3" name="object 3"/>
          <p:cNvSpPr txBox="1"/>
          <p:nvPr/>
        </p:nvSpPr>
        <p:spPr>
          <a:xfrm>
            <a:off x="533400" y="10307574"/>
            <a:ext cx="299275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Sapindus</a:t>
            </a:r>
            <a:r>
              <a:rPr sz="1200" b="1" spc="25" dirty="0">
                <a:latin typeface="Arial"/>
                <a:cs typeface="Arial"/>
              </a:rPr>
              <a:t> </a:t>
            </a:r>
            <a:r>
              <a:rPr sz="1200" b="1" dirty="0">
                <a:latin typeface="Arial"/>
                <a:cs typeface="Arial"/>
              </a:rPr>
              <a:t>saponaria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savonnette</a:t>
            </a:r>
            <a:endParaRPr sz="1200" dirty="0">
              <a:latin typeface="Arial"/>
              <a:cs typeface="Arial"/>
            </a:endParaRPr>
          </a:p>
        </p:txBody>
      </p:sp>
      <p:sp>
        <p:nvSpPr>
          <p:cNvPr id="5" name="object 5"/>
          <p:cNvSpPr txBox="1"/>
          <p:nvPr/>
        </p:nvSpPr>
        <p:spPr>
          <a:xfrm>
            <a:off x="539750" y="5416550"/>
            <a:ext cx="3485515" cy="4739640"/>
          </a:xfrm>
          <a:prstGeom prst="rect">
            <a:avLst/>
          </a:prstGeom>
          <a:ln w="12700">
            <a:solidFill>
              <a:srgbClr val="000000"/>
            </a:solidFill>
          </a:ln>
        </p:spPr>
        <p:txBody>
          <a:bodyPr vert="horz" wrap="square" lIns="0" tIns="0" rIns="0" bIns="0" rtlCol="0">
            <a:spAutoFit/>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marR="365125" algn="r">
              <a:lnSpc>
                <a:spcPct val="100000"/>
              </a:lnSpc>
              <a:spcBef>
                <a:spcPts val="1075"/>
              </a:spcBef>
            </a:pPr>
            <a:r>
              <a:rPr sz="1200" dirty="0">
                <a:latin typeface="Arial"/>
                <a:cs typeface="Arial"/>
              </a:rPr>
              <a:t>pétiole</a:t>
            </a:r>
            <a:r>
              <a:rPr sz="1200" spc="30" dirty="0">
                <a:latin typeface="Arial"/>
                <a:cs typeface="Arial"/>
              </a:rPr>
              <a:t> </a:t>
            </a:r>
            <a:r>
              <a:rPr sz="1200" spc="-20" dirty="0">
                <a:latin typeface="Arial"/>
                <a:cs typeface="Arial"/>
              </a:rPr>
              <a:t>ailé</a:t>
            </a:r>
            <a:endParaRPr sz="1200">
              <a:latin typeface="Arial"/>
              <a:cs typeface="Arial"/>
            </a:endParaRPr>
          </a:p>
        </p:txBody>
      </p:sp>
      <p:grpSp>
        <p:nvGrpSpPr>
          <p:cNvPr id="6" name="object 6"/>
          <p:cNvGrpSpPr/>
          <p:nvPr/>
        </p:nvGrpSpPr>
        <p:grpSpPr>
          <a:xfrm>
            <a:off x="1973453" y="7570343"/>
            <a:ext cx="884555" cy="363855"/>
            <a:chOff x="3728973" y="2887598"/>
            <a:chExt cx="884555" cy="363855"/>
          </a:xfrm>
        </p:grpSpPr>
        <p:sp>
          <p:nvSpPr>
            <p:cNvPr id="7" name="object 7"/>
            <p:cNvSpPr/>
            <p:nvPr/>
          </p:nvSpPr>
          <p:spPr>
            <a:xfrm>
              <a:off x="3830573" y="2928873"/>
              <a:ext cx="776605" cy="316230"/>
            </a:xfrm>
            <a:custGeom>
              <a:avLst/>
              <a:gdLst/>
              <a:ahLst/>
              <a:cxnLst/>
              <a:rect l="l" t="t" r="r" b="b"/>
              <a:pathLst>
                <a:path w="776604" h="316230">
                  <a:moveTo>
                    <a:pt x="776351" y="315975"/>
                  </a:moveTo>
                  <a:lnTo>
                    <a:pt x="0" y="0"/>
                  </a:lnTo>
                </a:path>
              </a:pathLst>
            </a:custGeom>
            <a:ln w="12700">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3728973" y="2887598"/>
              <a:ext cx="123825" cy="77850"/>
            </a:xfrm>
            <a:prstGeom prst="rect">
              <a:avLst/>
            </a:prstGeom>
          </p:spPr>
        </p:pic>
      </p:grpSp>
      <p:sp>
        <p:nvSpPr>
          <p:cNvPr id="4" name="ZoneTexte 3">
            <a:extLst>
              <a:ext uri="{FF2B5EF4-FFF2-40B4-BE49-F238E27FC236}">
                <a16:creationId xmlns:a16="http://schemas.microsoft.com/office/drawing/2014/main" id="{23573AB8-9410-09FC-EC03-D63363A19555}"/>
              </a:ext>
            </a:extLst>
          </p:cNvPr>
          <p:cNvSpPr txBox="1"/>
          <p:nvPr/>
        </p:nvSpPr>
        <p:spPr>
          <a:xfrm>
            <a:off x="552704" y="1835150"/>
            <a:ext cx="6195060" cy="1426801"/>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savonnette</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Sapindus</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saponaria</a:t>
            </a:r>
            <a:r>
              <a:rPr lang="fr-FR" sz="1400" b="1" spc="-30"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ressemble au </a:t>
            </a:r>
            <a:r>
              <a:rPr lang="fr-FR" sz="1200" dirty="0" err="1">
                <a:effectLst/>
                <a:latin typeface="Arial" panose="020B0604020202020204" pitchFamily="34" charset="0"/>
                <a:ea typeface="Arial" panose="020B0604020202020204" pitchFamily="34" charset="0"/>
              </a:rPr>
              <a:t>quénèpe</a:t>
            </a:r>
            <a:r>
              <a:rPr lang="fr-FR" sz="1200" dirty="0">
                <a:effectLst/>
                <a:latin typeface="Arial" panose="020B0604020202020204" pitchFamily="34" charset="0"/>
                <a:ea typeface="Arial" panose="020B0604020202020204" pitchFamily="34" charset="0"/>
              </a:rPr>
              <a:t> par sa taille, la forme de ses feuilles et celle des fruits. Ces derniers sont toxiques. Ils sont riches en saponine, d'où le nom haïtien de cet </a:t>
            </a:r>
            <a:r>
              <a:rPr lang="fr-FR" sz="1200" spc="-10" dirty="0">
                <a:effectLst/>
                <a:latin typeface="Arial" panose="020B0604020202020204" pitchFamily="34" charset="0"/>
                <a:ea typeface="Arial" panose="020B0604020202020204" pitchFamily="34" charset="0"/>
              </a:rPr>
              <a:t>arbre.</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0,8).</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5746FA6-D8BE-5055-A2F1-017B7635DE8C}"/>
              </a:ext>
            </a:extLst>
          </p:cNvPr>
          <p:cNvSpPr txBox="1"/>
          <p:nvPr/>
        </p:nvSpPr>
        <p:spPr>
          <a:xfrm>
            <a:off x="457200" y="463550"/>
            <a:ext cx="6400800" cy="4125809"/>
          </a:xfrm>
          <a:prstGeom prst="rect">
            <a:avLst/>
          </a:prstGeom>
          <a:noFill/>
        </p:spPr>
        <p:txBody>
          <a:bodyPr wrap="square" rtlCol="0">
            <a:spAutoFit/>
          </a:bodyPr>
          <a:lstStyle/>
          <a:p>
            <a:pPr marL="457200" lvl="1" algn="just">
              <a:lnSpc>
                <a:spcPct val="107000"/>
              </a:lnSpc>
              <a:spcBef>
                <a:spcPts val="1200"/>
              </a:spcBef>
              <a:spcAft>
                <a:spcPts val="300"/>
              </a:spcAft>
              <a:tabLst>
                <a:tab pos="365760" algn="l"/>
              </a:tabLst>
            </a:pPr>
            <a:r>
              <a:rPr lang="fr-FR" sz="1400" b="1" u="sng" dirty="0">
                <a:effectLst/>
                <a:latin typeface="Calibri" panose="020F0502020204030204" pitchFamily="34" charset="0"/>
                <a:cs typeface="Arial" panose="020B0604020202020204" pitchFamily="34" charset="0"/>
              </a:rPr>
              <a:t>Le flamboyant (</a:t>
            </a:r>
            <a:r>
              <a:rPr lang="fr-FR" sz="1400" b="1" u="sng" dirty="0" err="1">
                <a:effectLst/>
                <a:latin typeface="Calibri" panose="020F0502020204030204" pitchFamily="34" charset="0"/>
                <a:cs typeface="Arial" panose="020B0604020202020204" pitchFamily="34" charset="0"/>
              </a:rPr>
              <a:t>Delonix</a:t>
            </a:r>
            <a:r>
              <a:rPr lang="fr-FR" sz="1400" b="1" u="sng" dirty="0">
                <a:effectLst/>
                <a:latin typeface="Calibri" panose="020F0502020204030204" pitchFamily="34" charset="0"/>
                <a:cs typeface="Arial" panose="020B0604020202020204" pitchFamily="34" charset="0"/>
              </a:rPr>
              <a:t> </a:t>
            </a:r>
            <a:r>
              <a:rPr lang="fr-FR" sz="1400" b="1" u="sng" dirty="0" err="1">
                <a:effectLst/>
                <a:latin typeface="Calibri" panose="020F0502020204030204" pitchFamily="34" charset="0"/>
                <a:cs typeface="Arial" panose="020B0604020202020204" pitchFamily="34" charset="0"/>
              </a:rPr>
              <a:t>regia</a:t>
            </a:r>
            <a:r>
              <a:rPr lang="fr-FR" sz="1400" b="1" u="sng" dirty="0">
                <a:effectLst/>
                <a:latin typeface="Calibri" panose="020F0502020204030204" pitchFamily="34" charset="0"/>
                <a:cs typeface="Arial" panose="020B0604020202020204" pitchFamily="34" charset="0"/>
              </a:rPr>
              <a:t> (Bojer.) Raf.)</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Il est souvent la première espèce que remarque le voyageur qui débarque en Haïti. Les grandes masses de fleurs rouges ou oranges peuvent difficilement passer inaperçues, pas plus que les énormes gousses noires en forme de machette qui restent longtemps suspendues à l'arbre.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Du fait de la beauté de ses fleurs et de son feuillage plumeux, cet arbre originaire de Madagascar a été largement utilisé comme espèce d'ornement, en Haïti comme dans beaucoup d'autres pays tropicaux.</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Le flamboyant est un arbre à croissance rapide et il résiste bien à la sécheresse.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Il est facilement propagé par graines ou par boutures et peut former des haies vives hautes. Il supporte bien l'émondage. Ses racines superficielles concurrencent les cultures et il n'est pas conseillé en agroforesterie.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La forme de l'arbre est en général médiocre et son bois, sensible aux termites (que l'arbre est par ailleurs sensé attirer), est peu apprécié comme bois d'œuvre.</a:t>
            </a: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Il constitue cependant un bon bois de feu. La faible résistance mécanique de ce bois fait du flamboyant un arbre fragile en cas de tempête.</a:t>
            </a:r>
          </a:p>
          <a:p>
            <a:endParaRPr lang="fr-FR" sz="1200" dirty="0"/>
          </a:p>
        </p:txBody>
      </p:sp>
    </p:spTree>
    <p:extLst>
      <p:ext uri="{BB962C8B-B14F-4D97-AF65-F5344CB8AC3E}">
        <p14:creationId xmlns:p14="http://schemas.microsoft.com/office/powerpoint/2010/main" val="1234481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a:xfrm>
            <a:off x="292608" y="2928570"/>
            <a:ext cx="5266944" cy="984885"/>
          </a:xfrm>
        </p:spPr>
        <p:txBody>
          <a:bodyPr/>
          <a:lstStyle/>
          <a:p>
            <a:pPr eaLnBrk="1" hangingPunct="1"/>
            <a:r>
              <a:rPr lang="fr-FR" sz="3200" dirty="0" err="1"/>
              <a:t>Comocladia</a:t>
            </a:r>
            <a:r>
              <a:rPr lang="fr-FR" sz="3200" dirty="0"/>
              <a:t> </a:t>
            </a:r>
            <a:r>
              <a:rPr lang="fr-FR" sz="3200" dirty="0" err="1"/>
              <a:t>dentata</a:t>
            </a:r>
            <a:r>
              <a:rPr lang="fr-FR" sz="3200" dirty="0"/>
              <a:t> (brésillet, </a:t>
            </a:r>
            <a:r>
              <a:rPr lang="fr-FR" sz="3200" dirty="0" err="1"/>
              <a:t>bousiet</a:t>
            </a:r>
            <a:r>
              <a:rPr lang="fr-FR" sz="3200" dirty="0"/>
              <a:t>)</a:t>
            </a:r>
          </a:p>
        </p:txBody>
      </p:sp>
      <p:sp>
        <p:nvSpPr>
          <p:cNvPr id="58371" name="Rectangle 3" descr="comocladia-dentata"/>
          <p:cNvSpPr>
            <a:spLocks noGrp="1" noChangeAspect="1" noChangeArrowheads="1"/>
          </p:cNvSpPr>
          <p:nvPr isPhoto="1"/>
        </p:nvSpPr>
        <p:spPr bwMode="auto">
          <a:xfrm>
            <a:off x="-1" y="5407501"/>
            <a:ext cx="3704758" cy="493967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0" y="10397351"/>
            <a:ext cx="3200400" cy="276999"/>
          </a:xfrm>
          <a:prstGeom prst="rect">
            <a:avLst/>
          </a:prstGeom>
          <a:noFill/>
        </p:spPr>
        <p:txBody>
          <a:bodyPr wrap="square" rtlCol="0">
            <a:spAutoFit/>
          </a:bodyPr>
          <a:lstStyle/>
          <a:p>
            <a:r>
              <a:rPr lang="fr-FR" sz="1200" dirty="0" err="1"/>
              <a:t>Comocladia</a:t>
            </a:r>
            <a:r>
              <a:rPr lang="fr-FR" sz="1200" dirty="0"/>
              <a:t> </a:t>
            </a:r>
            <a:r>
              <a:rPr lang="fr-FR" sz="1200" dirty="0" err="1"/>
              <a:t>glabra</a:t>
            </a:r>
            <a:r>
              <a:rPr lang="fr-FR" sz="1200" dirty="0"/>
              <a:t> (brésillet, </a:t>
            </a:r>
            <a:r>
              <a:rPr lang="fr-FR" sz="1200" dirty="0" err="1"/>
              <a:t>bousiet</a:t>
            </a:r>
            <a:r>
              <a:rPr lang="fr-FR" sz="1200" dirty="0"/>
              <a:t>)</a:t>
            </a:r>
          </a:p>
        </p:txBody>
      </p:sp>
      <p:sp>
        <p:nvSpPr>
          <p:cNvPr id="2" name="Rectangle 3" descr="comocladiaglabra1">
            <a:extLst>
              <a:ext uri="{FF2B5EF4-FFF2-40B4-BE49-F238E27FC236}">
                <a16:creationId xmlns:a16="http://schemas.microsoft.com/office/drawing/2014/main" id="{D5D0C8FE-8BB7-C003-545F-9CF56420129E}"/>
              </a:ext>
            </a:extLst>
          </p:cNvPr>
          <p:cNvSpPr>
            <a:spLocks noGrp="1" noChangeAspect="1" noChangeArrowheads="1"/>
          </p:cNvSpPr>
          <p:nvPr isPhoto="1"/>
        </p:nvSpPr>
        <p:spPr bwMode="auto">
          <a:xfrm>
            <a:off x="3872070" y="5407501"/>
            <a:ext cx="3465778" cy="493967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 name="object 2">
            <a:extLst>
              <a:ext uri="{FF2B5EF4-FFF2-40B4-BE49-F238E27FC236}">
                <a16:creationId xmlns:a16="http://schemas.microsoft.com/office/drawing/2014/main" id="{00E69CBA-72FA-8652-870F-EBF09097A9F3}"/>
              </a:ext>
            </a:extLst>
          </p:cNvPr>
          <p:cNvGrpSpPr/>
          <p:nvPr/>
        </p:nvGrpSpPr>
        <p:grpSpPr>
          <a:xfrm>
            <a:off x="-1" y="158750"/>
            <a:ext cx="7086601" cy="5114449"/>
            <a:chOff x="452437" y="452437"/>
            <a:chExt cx="7894955" cy="5922645"/>
          </a:xfrm>
        </p:grpSpPr>
        <p:pic>
          <p:nvPicPr>
            <p:cNvPr id="5" name="object 3">
              <a:extLst>
                <a:ext uri="{FF2B5EF4-FFF2-40B4-BE49-F238E27FC236}">
                  <a16:creationId xmlns:a16="http://schemas.microsoft.com/office/drawing/2014/main" id="{2D5B4570-2BA6-FE01-DF8B-8432806516ED}"/>
                </a:ext>
              </a:extLst>
            </p:cNvPr>
            <p:cNvPicPr/>
            <p:nvPr/>
          </p:nvPicPr>
          <p:blipFill>
            <a:blip r:embed="rId4" cstate="print"/>
            <a:stretch>
              <a:fillRect/>
            </a:stretch>
          </p:blipFill>
          <p:spPr>
            <a:xfrm>
              <a:off x="457200" y="457200"/>
              <a:ext cx="7885175" cy="5913119"/>
            </a:xfrm>
            <a:prstGeom prst="rect">
              <a:avLst/>
            </a:prstGeom>
          </p:spPr>
        </p:pic>
        <p:sp>
          <p:nvSpPr>
            <p:cNvPr id="6" name="object 4">
              <a:extLst>
                <a:ext uri="{FF2B5EF4-FFF2-40B4-BE49-F238E27FC236}">
                  <a16:creationId xmlns:a16="http://schemas.microsoft.com/office/drawing/2014/main" id="{1D0734F7-3328-747F-648D-CFE05E857BF9}"/>
                </a:ext>
              </a:extLst>
            </p:cNvPr>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9388137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15313" y="1141349"/>
            <a:ext cx="3133090" cy="3600450"/>
            <a:chOff x="1115313" y="1141349"/>
            <a:chExt cx="3133090" cy="3600450"/>
          </a:xfrm>
        </p:grpSpPr>
        <p:pic>
          <p:nvPicPr>
            <p:cNvPr id="3" name="object 3"/>
            <p:cNvPicPr/>
            <p:nvPr/>
          </p:nvPicPr>
          <p:blipFill>
            <a:blip r:embed="rId2" cstate="print"/>
            <a:stretch>
              <a:fillRect/>
            </a:stretch>
          </p:blipFill>
          <p:spPr>
            <a:xfrm>
              <a:off x="1330882" y="1154049"/>
              <a:ext cx="2637291" cy="3536649"/>
            </a:xfrm>
            <a:prstGeom prst="rect">
              <a:avLst/>
            </a:prstGeom>
          </p:spPr>
        </p:pic>
        <p:sp>
          <p:nvSpPr>
            <p:cNvPr id="4" name="object 4"/>
            <p:cNvSpPr/>
            <p:nvPr/>
          </p:nvSpPr>
          <p:spPr>
            <a:xfrm>
              <a:off x="1121663" y="1147699"/>
              <a:ext cx="3120390" cy="3587750"/>
            </a:xfrm>
            <a:custGeom>
              <a:avLst/>
              <a:gdLst/>
              <a:ahLst/>
              <a:cxnLst/>
              <a:rect l="l" t="t" r="r" b="b"/>
              <a:pathLst>
                <a:path w="3120390" h="3587750">
                  <a:moveTo>
                    <a:pt x="0" y="0"/>
                  </a:moveTo>
                  <a:lnTo>
                    <a:pt x="3120009" y="0"/>
                  </a:lnTo>
                  <a:lnTo>
                    <a:pt x="3120009"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838200" y="9988550"/>
            <a:ext cx="217043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Delonix</a:t>
            </a:r>
            <a:r>
              <a:rPr sz="1200" b="1" spc="25" dirty="0">
                <a:latin typeface="Arial"/>
                <a:cs typeface="Arial"/>
              </a:rPr>
              <a:t> </a:t>
            </a:r>
            <a:r>
              <a:rPr sz="1200" b="1" dirty="0">
                <a:latin typeface="Arial"/>
                <a:cs typeface="Arial"/>
              </a:rPr>
              <a:t>regia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flamboyant</a:t>
            </a:r>
            <a:endParaRPr sz="1200" dirty="0">
              <a:latin typeface="Arial"/>
              <a:cs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056">
            <a:extLst>
              <a:ext uri="{FF2B5EF4-FFF2-40B4-BE49-F238E27FC236}">
                <a16:creationId xmlns:a16="http://schemas.microsoft.com/office/drawing/2014/main" id="{9FFD818B-E6A7-9F24-0D4D-D8AEE50987F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681956" cy="4425950"/>
          </a:xfrm>
          <a:prstGeom prst="rect">
            <a:avLst/>
          </a:prstGeom>
        </p:spPr>
      </p:pic>
      <p:grpSp>
        <p:nvGrpSpPr>
          <p:cNvPr id="2" name="object 2">
            <a:extLst>
              <a:ext uri="{FF2B5EF4-FFF2-40B4-BE49-F238E27FC236}">
                <a16:creationId xmlns:a16="http://schemas.microsoft.com/office/drawing/2014/main" id="{E0BE6EBD-AB34-7980-A9DF-D15949C86B93}"/>
              </a:ext>
            </a:extLst>
          </p:cNvPr>
          <p:cNvGrpSpPr/>
          <p:nvPr/>
        </p:nvGrpSpPr>
        <p:grpSpPr>
          <a:xfrm>
            <a:off x="10160" y="4763420"/>
            <a:ext cx="6695440" cy="4234530"/>
            <a:chOff x="1080008" y="1185544"/>
            <a:chExt cx="5400040" cy="3600450"/>
          </a:xfrm>
        </p:grpSpPr>
        <p:pic>
          <p:nvPicPr>
            <p:cNvPr id="4" name="object 3">
              <a:extLst>
                <a:ext uri="{FF2B5EF4-FFF2-40B4-BE49-F238E27FC236}">
                  <a16:creationId xmlns:a16="http://schemas.microsoft.com/office/drawing/2014/main" id="{789A64BF-4D1D-38F3-5461-EBC50DD01C6C}"/>
                </a:ext>
              </a:extLst>
            </p:cNvPr>
            <p:cNvPicPr/>
            <p:nvPr/>
          </p:nvPicPr>
          <p:blipFill>
            <a:blip r:embed="rId3" cstate="print"/>
            <a:stretch>
              <a:fillRect/>
            </a:stretch>
          </p:blipFill>
          <p:spPr>
            <a:xfrm>
              <a:off x="1092708" y="1198244"/>
              <a:ext cx="5374640" cy="3574541"/>
            </a:xfrm>
            <a:prstGeom prst="rect">
              <a:avLst/>
            </a:prstGeom>
          </p:spPr>
        </p:pic>
        <p:sp>
          <p:nvSpPr>
            <p:cNvPr id="5" name="object 4">
              <a:extLst>
                <a:ext uri="{FF2B5EF4-FFF2-40B4-BE49-F238E27FC236}">
                  <a16:creationId xmlns:a16="http://schemas.microsoft.com/office/drawing/2014/main" id="{B8025F77-7837-604E-E6EA-2B96B546DF13}"/>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BE6147E3-7420-6801-BD5B-A69015A8A79D}"/>
              </a:ext>
            </a:extLst>
          </p:cNvPr>
          <p:cNvSpPr txBox="1"/>
          <p:nvPr/>
        </p:nvSpPr>
        <p:spPr>
          <a:xfrm>
            <a:off x="34053" y="9150350"/>
            <a:ext cx="2485989"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Delonix</a:t>
            </a:r>
            <a:r>
              <a:rPr sz="1200" b="1" spc="25" dirty="0">
                <a:latin typeface="Arial"/>
                <a:cs typeface="Arial"/>
              </a:rPr>
              <a:t> </a:t>
            </a:r>
            <a:r>
              <a:rPr sz="1200" b="1" dirty="0">
                <a:latin typeface="Arial"/>
                <a:cs typeface="Arial"/>
              </a:rPr>
              <a:t>regia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flamboyant</a:t>
            </a:r>
            <a:endParaRPr sz="1200" dirty="0">
              <a:latin typeface="Arial"/>
              <a:cs typeface="Arial"/>
            </a:endParaRPr>
          </a:p>
        </p:txBody>
      </p:sp>
    </p:spTree>
    <p:extLst>
      <p:ext uri="{BB962C8B-B14F-4D97-AF65-F5344CB8AC3E}">
        <p14:creationId xmlns:p14="http://schemas.microsoft.com/office/powerpoint/2010/main" val="38798499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2423" y="6440558"/>
            <a:ext cx="4759960" cy="3600450"/>
            <a:chOff x="1360424" y="1185544"/>
            <a:chExt cx="4759960" cy="3600450"/>
          </a:xfrm>
        </p:grpSpPr>
        <p:pic>
          <p:nvPicPr>
            <p:cNvPr id="3" name="object 3"/>
            <p:cNvPicPr/>
            <p:nvPr/>
          </p:nvPicPr>
          <p:blipFill>
            <a:blip r:embed="rId2" cstate="print"/>
            <a:stretch>
              <a:fillRect/>
            </a:stretch>
          </p:blipFill>
          <p:spPr>
            <a:xfrm>
              <a:off x="1891562" y="1401055"/>
              <a:ext cx="3868497" cy="3371731"/>
            </a:xfrm>
            <a:prstGeom prst="rect">
              <a:avLst/>
            </a:prstGeom>
          </p:spPr>
        </p:pic>
        <p:sp>
          <p:nvSpPr>
            <p:cNvPr id="4" name="object 4"/>
            <p:cNvSpPr/>
            <p:nvPr/>
          </p:nvSpPr>
          <p:spPr>
            <a:xfrm>
              <a:off x="1366774" y="1191894"/>
              <a:ext cx="4747260" cy="3587750"/>
            </a:xfrm>
            <a:custGeom>
              <a:avLst/>
              <a:gdLst/>
              <a:ahLst/>
              <a:cxnLst/>
              <a:rect l="l" t="t" r="r" b="b"/>
              <a:pathLst>
                <a:path w="4747260" h="3587750">
                  <a:moveTo>
                    <a:pt x="0" y="0"/>
                  </a:moveTo>
                  <a:lnTo>
                    <a:pt x="4746879" y="0"/>
                  </a:lnTo>
                  <a:lnTo>
                    <a:pt x="474687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215994"/>
            <a:ext cx="5194011"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Dendropanax</a:t>
            </a:r>
            <a:r>
              <a:rPr sz="1200" b="1" spc="25" dirty="0">
                <a:latin typeface="Arial"/>
                <a:cs typeface="Arial"/>
              </a:rPr>
              <a:t> </a:t>
            </a:r>
            <a:r>
              <a:rPr sz="1200" b="1" dirty="0">
                <a:latin typeface="Arial"/>
                <a:cs typeface="Arial"/>
              </a:rPr>
              <a:t>arboreus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Gilbertia</a:t>
            </a:r>
            <a:r>
              <a:rPr sz="1200" b="1" spc="20" dirty="0">
                <a:latin typeface="Arial"/>
                <a:cs typeface="Arial"/>
              </a:rPr>
              <a:t> </a:t>
            </a:r>
            <a:r>
              <a:rPr sz="1200" b="1" dirty="0">
                <a:latin typeface="Arial"/>
                <a:cs typeface="Arial"/>
              </a:rPr>
              <a:t>arborea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négresse</a:t>
            </a:r>
            <a:endParaRPr sz="1200" dirty="0">
              <a:latin typeface="Arial"/>
              <a:cs typeface="Arial"/>
            </a:endParaRPr>
          </a:p>
        </p:txBody>
      </p:sp>
      <p:sp>
        <p:nvSpPr>
          <p:cNvPr id="10" name="ZoneTexte 9">
            <a:extLst>
              <a:ext uri="{FF2B5EF4-FFF2-40B4-BE49-F238E27FC236}">
                <a16:creationId xmlns:a16="http://schemas.microsoft.com/office/drawing/2014/main" id="{4560240C-2DD2-0FA3-BE37-DFCB8EE9378F}"/>
              </a:ext>
            </a:extLst>
          </p:cNvPr>
          <p:cNvSpPr txBox="1"/>
          <p:nvPr/>
        </p:nvSpPr>
        <p:spPr>
          <a:xfrm>
            <a:off x="304800" y="4121150"/>
            <a:ext cx="6629400" cy="2185214"/>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 Le bois négresse (</a:t>
            </a:r>
            <a:r>
              <a:rPr lang="fr-FR" sz="1400" b="1" dirty="0" err="1">
                <a:effectLst/>
                <a:latin typeface="Arial" panose="020B0604020202020204" pitchFamily="34" charset="0"/>
                <a:ea typeface="Arial" panose="020B0604020202020204" pitchFamily="34" charset="0"/>
              </a:rPr>
              <a:t>Dendropanax</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arboreus</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Decne</a:t>
            </a:r>
            <a:r>
              <a:rPr lang="fr-FR" sz="1400" b="1" dirty="0">
                <a:effectLst/>
                <a:latin typeface="Arial" panose="020B0604020202020204" pitchFamily="34" charset="0"/>
                <a:ea typeface="Arial" panose="020B0604020202020204" pitchFamily="34" charset="0"/>
              </a:rPr>
              <a:t> et </a:t>
            </a:r>
            <a:r>
              <a:rPr lang="fr-FR" sz="1400" b="1" dirty="0" err="1">
                <a:effectLst/>
                <a:latin typeface="Arial" panose="020B0604020202020204" pitchFamily="34" charset="0"/>
                <a:ea typeface="Arial" panose="020B0604020202020204" pitchFamily="34" charset="0"/>
              </a:rPr>
              <a:t>Planch</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Gilibertia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arborea</a:t>
            </a:r>
            <a:r>
              <a:rPr lang="fr-FR" sz="1400" b="1" dirty="0">
                <a:effectLst/>
                <a:latin typeface="Arial" panose="020B0604020202020204" pitchFamily="34" charset="0"/>
                <a:ea typeface="Arial" panose="020B0604020202020204" pitchFamily="34" charset="0"/>
              </a:rPr>
              <a:t> (L.) E. </a:t>
            </a:r>
            <a:r>
              <a:rPr lang="fr-FR" sz="1400" b="1" spc="-10" dirty="0">
                <a:effectLst/>
                <a:latin typeface="Arial" panose="020B0604020202020204" pitchFamily="34" charset="0"/>
                <a:ea typeface="Arial" panose="020B0604020202020204" pitchFamily="34" charset="0"/>
              </a:rPr>
              <a:t>March.)</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d'une douzaine de mètres de hauteur reconnaissable à ses feuilles elliptiques pouvant atteindre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 verdâtre et les petits fruits sont noirs quand ils sont mûrs. Cet arbre est de la même famille que le lierre (Hedera) rencontré dans les régions tempérées et auquel il ressemble.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rencontre de façon dispersée dans les zones d'altitude supérieure à 700 m. Il est exigeant en </a:t>
            </a:r>
            <a:r>
              <a:rPr lang="fr-FR" sz="1200" spc="-10" dirty="0">
                <a:effectLst/>
                <a:latin typeface="Arial" panose="020B0604020202020204" pitchFamily="34" charset="0"/>
                <a:ea typeface="Arial" panose="020B0604020202020204" pitchFamily="34" charset="0"/>
              </a:rPr>
              <a:t>humidité.</a:t>
            </a:r>
            <a:endParaRPr lang="fr-FR" sz="1200" dirty="0">
              <a:effectLst/>
              <a:latin typeface="Arial" panose="020B0604020202020204" pitchFamily="34" charset="0"/>
              <a:ea typeface="Arial" panose="020B0604020202020204" pitchFamily="34" charset="0"/>
            </a:endParaRPr>
          </a:p>
          <a:p>
            <a:endParaRPr lang="fr-FR" sz="1200" dirty="0"/>
          </a:p>
        </p:txBody>
      </p:sp>
      <p:sp>
        <p:nvSpPr>
          <p:cNvPr id="8" name="object 3">
            <a:extLst>
              <a:ext uri="{FF2B5EF4-FFF2-40B4-BE49-F238E27FC236}">
                <a16:creationId xmlns:a16="http://schemas.microsoft.com/office/drawing/2014/main" id="{C8FA59CD-00ED-4ECB-8594-D3630420B478}"/>
              </a:ext>
            </a:extLst>
          </p:cNvPr>
          <p:cNvSpPr txBox="1"/>
          <p:nvPr/>
        </p:nvSpPr>
        <p:spPr>
          <a:xfrm>
            <a:off x="552704" y="662178"/>
            <a:ext cx="6089015" cy="659155"/>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20.</a:t>
            </a:r>
            <a:r>
              <a:rPr sz="1400" b="1" dirty="0">
                <a:latin typeface="Arial"/>
                <a:cs typeface="Arial"/>
              </a:rPr>
              <a:t>	DEUX</a:t>
            </a:r>
            <a:r>
              <a:rPr sz="1400" b="1" spc="15" dirty="0">
                <a:latin typeface="Arial"/>
                <a:cs typeface="Arial"/>
              </a:rPr>
              <a:t> </a:t>
            </a:r>
            <a:r>
              <a:rPr sz="1400" b="1" dirty="0">
                <a:latin typeface="Arial"/>
                <a:cs typeface="Arial"/>
              </a:rPr>
              <a:t>ARALIACEES</a:t>
            </a:r>
            <a:r>
              <a:rPr sz="1400" b="1" spc="20" dirty="0">
                <a:latin typeface="Arial"/>
                <a:cs typeface="Arial"/>
              </a:rPr>
              <a:t> </a:t>
            </a:r>
            <a:r>
              <a:rPr sz="1400" b="1" dirty="0">
                <a:latin typeface="Arial"/>
                <a:cs typeface="Arial"/>
              </a:rPr>
              <a:t>DES</a:t>
            </a:r>
            <a:r>
              <a:rPr sz="1400" b="1" spc="15" dirty="0">
                <a:latin typeface="Arial"/>
                <a:cs typeface="Arial"/>
              </a:rPr>
              <a:t> </a:t>
            </a:r>
            <a:r>
              <a:rPr sz="1400" b="1" dirty="0">
                <a:latin typeface="Arial"/>
                <a:cs typeface="Arial"/>
              </a:rPr>
              <a:t>ZONES</a:t>
            </a:r>
            <a:r>
              <a:rPr sz="1400" b="1" spc="20" dirty="0">
                <a:latin typeface="Arial"/>
                <a:cs typeface="Arial"/>
              </a:rPr>
              <a:t> </a:t>
            </a:r>
            <a:r>
              <a:rPr sz="1400" b="1" dirty="0">
                <a:latin typeface="Arial"/>
                <a:cs typeface="Arial"/>
              </a:rPr>
              <a:t>D'ALTITUDE:</a:t>
            </a:r>
            <a:r>
              <a:rPr sz="1400" b="1" spc="20" dirty="0">
                <a:latin typeface="Arial"/>
                <a:cs typeface="Arial"/>
              </a:rPr>
              <a:t> </a:t>
            </a:r>
            <a:r>
              <a:rPr sz="1400" b="1" dirty="0">
                <a:latin typeface="Arial"/>
                <a:cs typeface="Arial"/>
              </a:rPr>
              <a:t>LE</a:t>
            </a:r>
            <a:r>
              <a:rPr sz="1400" b="1" spc="15" dirty="0">
                <a:latin typeface="Arial"/>
                <a:cs typeface="Arial"/>
              </a:rPr>
              <a:t> </a:t>
            </a:r>
            <a:r>
              <a:rPr sz="1400" b="1" dirty="0">
                <a:latin typeface="Arial"/>
                <a:cs typeface="Arial"/>
              </a:rPr>
              <a:t>BOIS</a:t>
            </a:r>
            <a:r>
              <a:rPr sz="1400" b="1" spc="20" dirty="0">
                <a:latin typeface="Arial"/>
                <a:cs typeface="Arial"/>
              </a:rPr>
              <a:t> </a:t>
            </a:r>
            <a:r>
              <a:rPr sz="1400" b="1" dirty="0">
                <a:latin typeface="Arial"/>
                <a:cs typeface="Arial"/>
              </a:rPr>
              <a:t>NEGRESSE</a:t>
            </a:r>
            <a:r>
              <a:rPr sz="1400" b="1" spc="20"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a:t>
            </a:r>
            <a:r>
              <a:rPr sz="1400" b="1" spc="20" dirty="0">
                <a:latin typeface="Arial"/>
                <a:cs typeface="Arial"/>
              </a:rPr>
              <a:t> </a:t>
            </a:r>
            <a:r>
              <a:rPr sz="1400" b="1" dirty="0">
                <a:latin typeface="Arial"/>
                <a:cs typeface="Arial"/>
              </a:rPr>
              <a:t>BOIS</a:t>
            </a:r>
            <a:r>
              <a:rPr sz="1400" b="1" spc="20" dirty="0">
                <a:latin typeface="Arial"/>
                <a:cs typeface="Arial"/>
              </a:rPr>
              <a:t> </a:t>
            </a:r>
            <a:r>
              <a:rPr sz="1400" b="1" spc="-10" dirty="0">
                <a:latin typeface="Arial"/>
                <a:cs typeface="Arial"/>
              </a:rPr>
              <a:t>TREMBLER</a:t>
            </a:r>
            <a:endParaRPr sz="1400" dirty="0">
              <a:latin typeface="Arial"/>
              <a:cs typeface="Arial"/>
            </a:endParaRPr>
          </a:p>
          <a:p>
            <a:pPr marL="12700">
              <a:lnSpc>
                <a:spcPct val="100000"/>
              </a:lnSpc>
            </a:pPr>
            <a:r>
              <a:rPr sz="1400" b="1" dirty="0">
                <a:latin typeface="Arial"/>
                <a:cs typeface="Arial"/>
              </a:rPr>
              <a:t>Dendropanax</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Schefflera.</a:t>
            </a:r>
            <a:endParaRPr sz="1400" dirty="0">
              <a:latin typeface="Arial"/>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2135B848-E4C2-92B6-F1DF-1679A0A074FB}"/>
              </a:ext>
            </a:extLst>
          </p:cNvPr>
          <p:cNvGrpSpPr/>
          <p:nvPr/>
        </p:nvGrpSpPr>
        <p:grpSpPr>
          <a:xfrm>
            <a:off x="1048321" y="6026150"/>
            <a:ext cx="5218558" cy="3600450"/>
            <a:chOff x="1080008" y="5865495"/>
            <a:chExt cx="5400040" cy="3600450"/>
          </a:xfrm>
        </p:grpSpPr>
        <p:pic>
          <p:nvPicPr>
            <p:cNvPr id="7" name="object 6">
              <a:extLst>
                <a:ext uri="{FF2B5EF4-FFF2-40B4-BE49-F238E27FC236}">
                  <a16:creationId xmlns:a16="http://schemas.microsoft.com/office/drawing/2014/main" id="{2EBC23BE-791D-7520-2174-AF1BCCC45A7E}"/>
                </a:ext>
              </a:extLst>
            </p:cNvPr>
            <p:cNvPicPr/>
            <p:nvPr/>
          </p:nvPicPr>
          <p:blipFill>
            <a:blip r:embed="rId3" cstate="print"/>
            <a:stretch>
              <a:fillRect/>
            </a:stretch>
          </p:blipFill>
          <p:spPr>
            <a:xfrm>
              <a:off x="1092708" y="5899404"/>
              <a:ext cx="5374640" cy="3553333"/>
            </a:xfrm>
            <a:prstGeom prst="rect">
              <a:avLst/>
            </a:prstGeom>
          </p:spPr>
        </p:pic>
        <p:sp>
          <p:nvSpPr>
            <p:cNvPr id="8" name="object 7">
              <a:extLst>
                <a:ext uri="{FF2B5EF4-FFF2-40B4-BE49-F238E27FC236}">
                  <a16:creationId xmlns:a16="http://schemas.microsoft.com/office/drawing/2014/main" id="{03D77DE5-7286-4827-1D45-B19AFA93626F}"/>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4923BA6F-DAD3-7C46-CDF9-45B5610F4A22}"/>
              </a:ext>
            </a:extLst>
          </p:cNvPr>
          <p:cNvSpPr txBox="1"/>
          <p:nvPr/>
        </p:nvSpPr>
        <p:spPr>
          <a:xfrm>
            <a:off x="1080008" y="10215994"/>
            <a:ext cx="5194011"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Dendropanax</a:t>
            </a:r>
            <a:r>
              <a:rPr sz="1200" b="1" spc="25" dirty="0">
                <a:latin typeface="Arial"/>
                <a:cs typeface="Arial"/>
              </a:rPr>
              <a:t> </a:t>
            </a:r>
            <a:r>
              <a:rPr sz="1200" b="1" dirty="0">
                <a:latin typeface="Arial"/>
                <a:cs typeface="Arial"/>
              </a:rPr>
              <a:t>arboreus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Gilbertia</a:t>
            </a:r>
            <a:r>
              <a:rPr sz="1200" b="1" spc="20" dirty="0">
                <a:latin typeface="Arial"/>
                <a:cs typeface="Arial"/>
              </a:rPr>
              <a:t> </a:t>
            </a:r>
            <a:r>
              <a:rPr sz="1200" b="1" dirty="0">
                <a:latin typeface="Arial"/>
                <a:cs typeface="Arial"/>
              </a:rPr>
              <a:t>arborea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négresse</a:t>
            </a:r>
            <a:endParaRPr sz="1200" dirty="0">
              <a:latin typeface="Arial"/>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2680081"/>
            <a:ext cx="3747135" cy="3810635"/>
            <a:chOff x="2085085" y="975105"/>
            <a:chExt cx="3747135" cy="3810635"/>
          </a:xfrm>
        </p:grpSpPr>
        <p:pic>
          <p:nvPicPr>
            <p:cNvPr id="3" name="object 3"/>
            <p:cNvPicPr/>
            <p:nvPr/>
          </p:nvPicPr>
          <p:blipFill>
            <a:blip r:embed="rId2" cstate="print"/>
            <a:stretch>
              <a:fillRect/>
            </a:stretch>
          </p:blipFill>
          <p:spPr>
            <a:xfrm>
              <a:off x="2598801" y="1038861"/>
              <a:ext cx="2844804" cy="3598170"/>
            </a:xfrm>
            <a:prstGeom prst="rect">
              <a:avLst/>
            </a:prstGeom>
          </p:spPr>
        </p:pic>
        <p:sp>
          <p:nvSpPr>
            <p:cNvPr id="4" name="object 4"/>
            <p:cNvSpPr/>
            <p:nvPr/>
          </p:nvSpPr>
          <p:spPr>
            <a:xfrm>
              <a:off x="2091435" y="981455"/>
              <a:ext cx="3734435" cy="3797935"/>
            </a:xfrm>
            <a:custGeom>
              <a:avLst/>
              <a:gdLst/>
              <a:ahLst/>
              <a:cxnLst/>
              <a:rect l="l" t="t" r="r" b="b"/>
              <a:pathLst>
                <a:path w="3734435" h="3797935">
                  <a:moveTo>
                    <a:pt x="0" y="0"/>
                  </a:moveTo>
                  <a:lnTo>
                    <a:pt x="3734180" y="0"/>
                  </a:lnTo>
                  <a:lnTo>
                    <a:pt x="3734180" y="3797680"/>
                  </a:lnTo>
                  <a:lnTo>
                    <a:pt x="0" y="3797680"/>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04800" y="66357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304800" y="10381234"/>
            <a:ext cx="538734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Schefflera</a:t>
            </a:r>
            <a:r>
              <a:rPr sz="1200" b="1" spc="25" dirty="0">
                <a:latin typeface="Arial"/>
                <a:cs typeface="Arial"/>
              </a:rPr>
              <a:t> </a:t>
            </a:r>
            <a:r>
              <a:rPr sz="1200" b="1" dirty="0">
                <a:latin typeface="Arial"/>
                <a:cs typeface="Arial"/>
              </a:rPr>
              <a:t>morototoni,</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Didymopanax</a:t>
            </a:r>
            <a:r>
              <a:rPr sz="1200" b="1" spc="25" dirty="0">
                <a:latin typeface="Arial"/>
                <a:cs typeface="Arial"/>
              </a:rPr>
              <a:t> </a:t>
            </a:r>
            <a:r>
              <a:rPr sz="1200" b="1" dirty="0">
                <a:latin typeface="Arial"/>
                <a:cs typeface="Arial"/>
              </a:rPr>
              <a:t>morototoni</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trembler</a:t>
            </a:r>
            <a:endParaRPr sz="1200" dirty="0">
              <a:latin typeface="Arial"/>
              <a:cs typeface="Arial"/>
            </a:endParaRPr>
          </a:p>
        </p:txBody>
      </p:sp>
      <p:sp>
        <p:nvSpPr>
          <p:cNvPr id="10" name="ZoneTexte 9">
            <a:extLst>
              <a:ext uri="{FF2B5EF4-FFF2-40B4-BE49-F238E27FC236}">
                <a16:creationId xmlns:a16="http://schemas.microsoft.com/office/drawing/2014/main" id="{0B58B084-AD6F-7580-3DF9-6EE10400B6A3}"/>
              </a:ext>
            </a:extLst>
          </p:cNvPr>
          <p:cNvSpPr txBox="1"/>
          <p:nvPr/>
        </p:nvSpPr>
        <p:spPr>
          <a:xfrm>
            <a:off x="315839" y="458197"/>
            <a:ext cx="6381496" cy="2369880"/>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 bois trembler (</a:t>
            </a:r>
            <a:r>
              <a:rPr lang="fr-FR" sz="1400" b="1" dirty="0" err="1">
                <a:effectLst/>
                <a:latin typeface="Arial" panose="020B0604020202020204" pitchFamily="34" charset="0"/>
                <a:ea typeface="Arial" panose="020B0604020202020204" pitchFamily="34" charset="0"/>
              </a:rPr>
              <a:t>Schefflera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morototoni</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Aubl</a:t>
            </a:r>
            <a:r>
              <a:rPr lang="fr-FR" sz="1400" b="1" dirty="0">
                <a:effectLst/>
                <a:latin typeface="Arial" panose="020B0604020202020204" pitchFamily="34" charset="0"/>
                <a:ea typeface="Arial" panose="020B0604020202020204" pitchFamily="34" charset="0"/>
              </a:rPr>
              <a:t>.)</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Maguire</a:t>
            </a:r>
            <a:r>
              <a:rPr lang="fr-FR" sz="1400" b="1" dirty="0">
                <a:effectLst/>
                <a:latin typeface="Arial" panose="020B0604020202020204" pitchFamily="34" charset="0"/>
                <a:ea typeface="Arial" panose="020B0604020202020204" pitchFamily="34" charset="0"/>
              </a:rPr>
              <a:t>,</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Steyrm</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et</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Frodin</a:t>
            </a:r>
            <a:r>
              <a:rPr lang="fr-FR" sz="1400" b="1" spc="-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3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Didymopanax</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morototoni</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Aubl</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Decne</a:t>
            </a:r>
            <a:r>
              <a:rPr lang="fr-FR" sz="1400" b="1" dirty="0">
                <a:effectLst/>
                <a:latin typeface="Arial" panose="020B0604020202020204" pitchFamily="34" charset="0"/>
                <a:ea typeface="Arial" panose="020B0604020202020204" pitchFamily="34" charset="0"/>
              </a:rPr>
              <a:t>. et </a:t>
            </a:r>
            <a:r>
              <a:rPr lang="fr-FR" sz="1400" b="1" dirty="0" err="1">
                <a:effectLst/>
                <a:latin typeface="Arial" panose="020B0604020202020204" pitchFamily="34" charset="0"/>
                <a:ea typeface="Arial" panose="020B0604020202020204" pitchFamily="34" charset="0"/>
              </a:rPr>
              <a:t>Planch</a:t>
            </a:r>
            <a:r>
              <a:rPr lang="fr-FR" sz="1400" b="1" dirty="0">
                <a:effectLst/>
                <a:latin typeface="Arial" panose="020B0604020202020204" pitchFamily="34" charset="0"/>
                <a:ea typeface="Arial" panose="020B0604020202020204" pitchFamily="34" charset="0"/>
              </a:rPr>
              <a: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également rencontré dans les forêts humides. Il se reconnaît facilement : le tronc ne porte que quelques grosses branches dans sa partie supérieure et chacune de celles-ci se termine par un bouquet d'une dizaine de grandes feuilles, donnant ainsi à la branche l'aspect d'un parapluie.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à croissance rapide atteint une vingtaine de mètres de hauteur. Il est indigène en Haïti.</a:t>
            </a:r>
          </a:p>
          <a:p>
            <a:endParaRPr lang="fr-FR" sz="120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B3B9D7-0D53-1F5F-72B9-36E0B198FC3A}"/>
              </a:ext>
            </a:extLst>
          </p:cNvPr>
          <p:cNvSpPr txBox="1"/>
          <p:nvPr/>
        </p:nvSpPr>
        <p:spPr>
          <a:xfrm>
            <a:off x="201216" y="311150"/>
            <a:ext cx="6912768" cy="9535944"/>
          </a:xfrm>
          <a:prstGeom prst="rect">
            <a:avLst/>
          </a:prstGeom>
          <a:noFill/>
        </p:spPr>
        <p:txBody>
          <a:bodyPr wrap="square" rtlCol="0">
            <a:spAutoFit/>
          </a:bodyPr>
          <a:lstStyle/>
          <a:p>
            <a:pPr marL="12700" marR="5080">
              <a:lnSpc>
                <a:spcPct val="100000"/>
              </a:lnSpc>
              <a:spcBef>
                <a:spcPts val="100"/>
              </a:spcBef>
              <a:tabLst>
                <a:tab pos="470534" algn="l"/>
              </a:tabLst>
            </a:pPr>
            <a:r>
              <a:rPr lang="fr-FR" sz="1400" b="1" dirty="0">
                <a:latin typeface="Arial"/>
                <a:cs typeface="Arial"/>
              </a:rPr>
              <a:t>EUPHORBES</a:t>
            </a:r>
            <a:r>
              <a:rPr lang="fr-FR" sz="1400" b="1" spc="395" dirty="0">
                <a:latin typeface="Arial"/>
                <a:cs typeface="Arial"/>
              </a:rPr>
              <a:t> </a:t>
            </a:r>
            <a:r>
              <a:rPr lang="fr-FR" sz="1400" b="1" dirty="0">
                <a:latin typeface="Arial"/>
                <a:cs typeface="Arial"/>
              </a:rPr>
              <a:t>ET</a:t>
            </a:r>
            <a:r>
              <a:rPr lang="fr-FR" sz="1400" b="1" spc="405" dirty="0">
                <a:latin typeface="Arial"/>
                <a:cs typeface="Arial"/>
              </a:rPr>
              <a:t> </a:t>
            </a:r>
            <a:r>
              <a:rPr lang="fr-FR" sz="1400" b="1" dirty="0">
                <a:latin typeface="Arial"/>
                <a:cs typeface="Arial"/>
              </a:rPr>
              <a:t>CACTACEES</a:t>
            </a:r>
            <a:r>
              <a:rPr lang="fr-FR" sz="1400" b="1" spc="409" dirty="0">
                <a:latin typeface="Arial"/>
                <a:cs typeface="Arial"/>
              </a:rPr>
              <a:t> </a:t>
            </a:r>
            <a:r>
              <a:rPr lang="fr-FR" sz="1400" b="1" dirty="0">
                <a:latin typeface="Arial"/>
                <a:cs typeface="Arial"/>
              </a:rPr>
              <a:t>DES</a:t>
            </a:r>
            <a:r>
              <a:rPr lang="fr-FR" sz="1400" b="1" spc="405" dirty="0">
                <a:latin typeface="Arial"/>
                <a:cs typeface="Arial"/>
              </a:rPr>
              <a:t> </a:t>
            </a:r>
            <a:r>
              <a:rPr lang="fr-FR" sz="1400" b="1" dirty="0">
                <a:latin typeface="Arial"/>
                <a:cs typeface="Arial"/>
              </a:rPr>
              <a:t>REGIONS</a:t>
            </a:r>
            <a:r>
              <a:rPr lang="fr-FR" sz="1400" b="1" spc="405" dirty="0">
                <a:latin typeface="Arial"/>
                <a:cs typeface="Arial"/>
              </a:rPr>
              <a:t> </a:t>
            </a:r>
            <a:r>
              <a:rPr lang="fr-FR" sz="1400" b="1" dirty="0">
                <a:latin typeface="Arial"/>
                <a:cs typeface="Arial"/>
              </a:rPr>
              <a:t>SECHES</a:t>
            </a:r>
            <a:r>
              <a:rPr lang="fr-FR" sz="1400" b="1" spc="409" dirty="0">
                <a:latin typeface="Arial"/>
                <a:cs typeface="Arial"/>
              </a:rPr>
              <a:t> </a:t>
            </a:r>
            <a:r>
              <a:rPr lang="fr-FR" sz="1400" b="1" dirty="0">
                <a:latin typeface="Arial"/>
                <a:cs typeface="Arial"/>
              </a:rPr>
              <a:t>:</a:t>
            </a:r>
            <a:r>
              <a:rPr lang="fr-FR" sz="1400" b="1" spc="405" dirty="0">
                <a:latin typeface="Arial"/>
                <a:cs typeface="Arial"/>
              </a:rPr>
              <a:t> </a:t>
            </a:r>
            <a:r>
              <a:rPr lang="fr-FR" sz="1400" b="1" dirty="0">
                <a:latin typeface="Arial"/>
                <a:cs typeface="Arial"/>
              </a:rPr>
              <a:t>CANDELABRE,</a:t>
            </a:r>
            <a:r>
              <a:rPr lang="fr-FR" sz="1400" b="1" spc="405" dirty="0">
                <a:latin typeface="Arial"/>
                <a:cs typeface="Arial"/>
              </a:rPr>
              <a:t> </a:t>
            </a:r>
            <a:r>
              <a:rPr lang="fr-FR" sz="1400" b="1" dirty="0">
                <a:latin typeface="Arial"/>
                <a:cs typeface="Arial"/>
              </a:rPr>
              <a:t>GARDE</a:t>
            </a:r>
            <a:r>
              <a:rPr lang="fr-FR" sz="1400" b="1" spc="409" dirty="0">
                <a:latin typeface="Arial"/>
                <a:cs typeface="Arial"/>
              </a:rPr>
              <a:t> </a:t>
            </a:r>
            <a:r>
              <a:rPr lang="fr-FR" sz="1400" b="1" spc="-10" dirty="0">
                <a:latin typeface="Arial"/>
                <a:cs typeface="Arial"/>
              </a:rPr>
              <a:t>MAISON, </a:t>
            </a:r>
            <a:r>
              <a:rPr lang="fr-FR" sz="1400" b="1" dirty="0">
                <a:latin typeface="Arial"/>
                <a:cs typeface="Arial"/>
              </a:rPr>
              <a:t>CHANDELIER</a:t>
            </a:r>
            <a:r>
              <a:rPr lang="fr-FR" sz="1400" b="1" spc="10" dirty="0">
                <a:latin typeface="Arial"/>
                <a:cs typeface="Arial"/>
              </a:rPr>
              <a:t> </a:t>
            </a:r>
            <a:r>
              <a:rPr lang="fr-FR" sz="1400" b="1" dirty="0">
                <a:latin typeface="Arial"/>
                <a:cs typeface="Arial"/>
              </a:rPr>
              <a:t>ET</a:t>
            </a:r>
            <a:r>
              <a:rPr lang="fr-FR" sz="1400" b="1" spc="15" dirty="0">
                <a:latin typeface="Arial"/>
                <a:cs typeface="Arial"/>
              </a:rPr>
              <a:t> </a:t>
            </a:r>
            <a:r>
              <a:rPr lang="fr-FR" sz="1400" b="1" spc="-20" dirty="0">
                <a:latin typeface="Arial"/>
                <a:cs typeface="Arial"/>
              </a:rPr>
              <a:t>PATTE</a:t>
            </a:r>
            <a:r>
              <a:rPr lang="fr-FR" sz="1400" b="1" spc="10" dirty="0">
                <a:latin typeface="Arial"/>
                <a:cs typeface="Arial"/>
              </a:rPr>
              <a:t> </a:t>
            </a:r>
            <a:r>
              <a:rPr lang="fr-FR" sz="1400" b="1" dirty="0">
                <a:latin typeface="Arial"/>
                <a:cs typeface="Arial"/>
              </a:rPr>
              <a:t>DE</a:t>
            </a:r>
            <a:r>
              <a:rPr lang="fr-FR" sz="1400" b="1" spc="15" dirty="0">
                <a:latin typeface="Arial"/>
                <a:cs typeface="Arial"/>
              </a:rPr>
              <a:t> </a:t>
            </a:r>
            <a:r>
              <a:rPr lang="fr-FR" sz="1400" b="1" spc="-10" dirty="0">
                <a:latin typeface="Arial"/>
                <a:cs typeface="Arial"/>
              </a:rPr>
              <a:t>TORTUE</a:t>
            </a:r>
            <a:r>
              <a:rPr lang="fr-FR" sz="1400" spc="-10" dirty="0">
                <a:latin typeface="Arial"/>
                <a:cs typeface="Arial"/>
              </a:rPr>
              <a:t>  </a:t>
            </a:r>
            <a:r>
              <a:rPr lang="fr-FR" sz="1400" b="1" dirty="0" err="1">
                <a:latin typeface="Arial"/>
                <a:cs typeface="Arial"/>
              </a:rPr>
              <a:t>Euphorbia</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dirty="0" err="1">
                <a:latin typeface="Arial"/>
                <a:cs typeface="Arial"/>
              </a:rPr>
              <a:t>Lemaireocereus</a:t>
            </a:r>
            <a:r>
              <a:rPr lang="fr-FR" sz="1400" b="1" spc="25" dirty="0">
                <a:latin typeface="Arial"/>
                <a:cs typeface="Arial"/>
              </a:rPr>
              <a:t> </a:t>
            </a:r>
            <a:r>
              <a:rPr lang="fr-FR" sz="1400" b="1" dirty="0">
                <a:latin typeface="Arial"/>
                <a:cs typeface="Arial"/>
              </a:rPr>
              <a:t>;</a:t>
            </a:r>
            <a:r>
              <a:rPr lang="fr-FR" sz="1400" b="1" spc="25" dirty="0">
                <a:latin typeface="Arial"/>
                <a:cs typeface="Arial"/>
              </a:rPr>
              <a:t> </a:t>
            </a:r>
            <a:r>
              <a:rPr lang="fr-FR" sz="1400" b="1" spc="-10" dirty="0">
                <a:latin typeface="Arial"/>
                <a:cs typeface="Arial"/>
              </a:rPr>
              <a:t>Opuntia</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6985">
              <a:lnSpc>
                <a:spcPct val="100000"/>
              </a:lnSpc>
            </a:pPr>
            <a:r>
              <a:rPr lang="fr-FR" sz="1200" dirty="0">
                <a:latin typeface="Arial"/>
                <a:cs typeface="Arial"/>
              </a:rPr>
              <a:t>Si</a:t>
            </a:r>
            <a:r>
              <a:rPr lang="fr-FR" sz="1200" spc="-40" dirty="0">
                <a:latin typeface="Arial"/>
                <a:cs typeface="Arial"/>
              </a:rPr>
              <a:t> </a:t>
            </a:r>
            <a:r>
              <a:rPr lang="fr-FR" sz="1200" dirty="0">
                <a:latin typeface="Arial"/>
                <a:cs typeface="Arial"/>
              </a:rPr>
              <a:t>le</a:t>
            </a:r>
            <a:r>
              <a:rPr lang="fr-FR" sz="1200" spc="-40" dirty="0">
                <a:latin typeface="Arial"/>
                <a:cs typeface="Arial"/>
              </a:rPr>
              <a:t> </a:t>
            </a:r>
            <a:r>
              <a:rPr lang="fr-FR" sz="1200" dirty="0">
                <a:latin typeface="Arial"/>
                <a:cs typeface="Arial"/>
              </a:rPr>
              <a:t>candélabre</a:t>
            </a:r>
            <a:r>
              <a:rPr lang="fr-FR" sz="1200" spc="-40" dirty="0">
                <a:latin typeface="Arial"/>
                <a:cs typeface="Arial"/>
              </a:rPr>
              <a:t> </a:t>
            </a:r>
            <a:r>
              <a:rPr lang="fr-FR" sz="1200" dirty="0">
                <a:latin typeface="Arial"/>
                <a:cs typeface="Arial"/>
              </a:rPr>
              <a:t>et</a:t>
            </a:r>
            <a:r>
              <a:rPr lang="fr-FR" sz="1200" spc="-40" dirty="0">
                <a:latin typeface="Arial"/>
                <a:cs typeface="Arial"/>
              </a:rPr>
              <a:t> </a:t>
            </a:r>
            <a:r>
              <a:rPr lang="fr-FR" sz="1200" dirty="0">
                <a:latin typeface="Arial"/>
                <a:cs typeface="Arial"/>
              </a:rPr>
              <a:t>le</a:t>
            </a:r>
            <a:r>
              <a:rPr lang="fr-FR" sz="1200" spc="-40" dirty="0">
                <a:latin typeface="Arial"/>
                <a:cs typeface="Arial"/>
              </a:rPr>
              <a:t> </a:t>
            </a:r>
            <a:r>
              <a:rPr lang="fr-FR" sz="1200" dirty="0">
                <a:latin typeface="Arial"/>
                <a:cs typeface="Arial"/>
              </a:rPr>
              <a:t>garde</a:t>
            </a:r>
            <a:r>
              <a:rPr lang="fr-FR" sz="1200" spc="-40" dirty="0">
                <a:latin typeface="Arial"/>
                <a:cs typeface="Arial"/>
              </a:rPr>
              <a:t> </a:t>
            </a:r>
            <a:r>
              <a:rPr lang="fr-FR" sz="1200" dirty="0">
                <a:latin typeface="Arial"/>
                <a:cs typeface="Arial"/>
              </a:rPr>
              <a:t>maison,</a:t>
            </a:r>
            <a:r>
              <a:rPr lang="fr-FR" sz="1200" spc="-40" dirty="0">
                <a:latin typeface="Arial"/>
                <a:cs typeface="Arial"/>
              </a:rPr>
              <a:t> </a:t>
            </a:r>
            <a:r>
              <a:rPr lang="fr-FR" sz="1200" dirty="0">
                <a:latin typeface="Arial"/>
                <a:cs typeface="Arial"/>
              </a:rPr>
              <a:t>euphorbes</a:t>
            </a:r>
            <a:r>
              <a:rPr lang="fr-FR" sz="1200" spc="-40" dirty="0">
                <a:latin typeface="Arial"/>
                <a:cs typeface="Arial"/>
              </a:rPr>
              <a:t> </a:t>
            </a:r>
            <a:r>
              <a:rPr lang="fr-FR" sz="1200" dirty="0">
                <a:latin typeface="Arial"/>
                <a:cs typeface="Arial"/>
              </a:rPr>
              <a:t>d'origine</a:t>
            </a:r>
            <a:r>
              <a:rPr lang="fr-FR" sz="1200" spc="-40" dirty="0">
                <a:latin typeface="Arial"/>
                <a:cs typeface="Arial"/>
              </a:rPr>
              <a:t> </a:t>
            </a:r>
            <a:r>
              <a:rPr lang="fr-FR" sz="1200" dirty="0">
                <a:latin typeface="Arial"/>
                <a:cs typeface="Arial"/>
              </a:rPr>
              <a:t>étrangère,</a:t>
            </a:r>
            <a:r>
              <a:rPr lang="fr-FR" sz="1200" spc="-40" dirty="0">
                <a:latin typeface="Arial"/>
                <a:cs typeface="Arial"/>
              </a:rPr>
              <a:t> </a:t>
            </a:r>
            <a:r>
              <a:rPr lang="fr-FR" sz="1200" dirty="0">
                <a:latin typeface="Arial"/>
                <a:cs typeface="Arial"/>
              </a:rPr>
              <a:t>sont</a:t>
            </a:r>
            <a:r>
              <a:rPr lang="fr-FR" sz="1200" spc="-40" dirty="0">
                <a:latin typeface="Arial"/>
                <a:cs typeface="Arial"/>
              </a:rPr>
              <a:t> </a:t>
            </a:r>
            <a:r>
              <a:rPr lang="fr-FR" sz="1200" dirty="0">
                <a:latin typeface="Arial"/>
                <a:cs typeface="Arial"/>
              </a:rPr>
              <a:t>plantés</a:t>
            </a:r>
            <a:r>
              <a:rPr lang="fr-FR" sz="1200" spc="-40" dirty="0">
                <a:latin typeface="Arial"/>
                <a:cs typeface="Arial"/>
              </a:rPr>
              <a:t> </a:t>
            </a:r>
            <a:r>
              <a:rPr lang="fr-FR" sz="1200" dirty="0">
                <a:latin typeface="Arial"/>
                <a:cs typeface="Arial"/>
              </a:rPr>
              <a:t>en</a:t>
            </a:r>
            <a:r>
              <a:rPr lang="fr-FR" sz="1200" spc="-40" dirty="0">
                <a:latin typeface="Arial"/>
                <a:cs typeface="Arial"/>
              </a:rPr>
              <a:t> </a:t>
            </a:r>
            <a:r>
              <a:rPr lang="fr-FR" sz="1200" dirty="0">
                <a:latin typeface="Arial"/>
                <a:cs typeface="Arial"/>
              </a:rPr>
              <a:t>clôture</a:t>
            </a:r>
            <a:r>
              <a:rPr lang="fr-FR" sz="1200" spc="-40" dirty="0">
                <a:latin typeface="Arial"/>
                <a:cs typeface="Arial"/>
              </a:rPr>
              <a:t> </a:t>
            </a:r>
            <a:r>
              <a:rPr lang="fr-FR" sz="1200" dirty="0">
                <a:latin typeface="Arial"/>
                <a:cs typeface="Arial"/>
              </a:rPr>
              <a:t>dans</a:t>
            </a:r>
            <a:r>
              <a:rPr lang="fr-FR" sz="1200" spc="-40" dirty="0">
                <a:latin typeface="Arial"/>
                <a:cs typeface="Arial"/>
              </a:rPr>
              <a:t> </a:t>
            </a:r>
            <a:r>
              <a:rPr lang="fr-FR" sz="1200" dirty="0">
                <a:latin typeface="Arial"/>
                <a:cs typeface="Arial"/>
              </a:rPr>
              <a:t>une</a:t>
            </a:r>
            <a:r>
              <a:rPr lang="fr-FR" sz="1200" spc="-40" dirty="0">
                <a:latin typeface="Arial"/>
                <a:cs typeface="Arial"/>
              </a:rPr>
              <a:t> </a:t>
            </a:r>
            <a:r>
              <a:rPr lang="fr-FR" sz="1200" dirty="0">
                <a:latin typeface="Arial"/>
                <a:cs typeface="Arial"/>
              </a:rPr>
              <a:t>grande</a:t>
            </a:r>
            <a:r>
              <a:rPr lang="fr-FR" sz="1200" spc="-40" dirty="0">
                <a:latin typeface="Arial"/>
                <a:cs typeface="Arial"/>
              </a:rPr>
              <a:t> </a:t>
            </a:r>
            <a:r>
              <a:rPr lang="fr-FR" sz="1200" spc="-10" dirty="0">
                <a:latin typeface="Arial"/>
                <a:cs typeface="Arial"/>
              </a:rPr>
              <a:t>partie </a:t>
            </a:r>
            <a:r>
              <a:rPr lang="fr-FR" sz="1200" dirty="0">
                <a:latin typeface="Arial"/>
                <a:cs typeface="Arial"/>
              </a:rPr>
              <a:t>du</a:t>
            </a:r>
            <a:r>
              <a:rPr lang="fr-FR" sz="1200" spc="25" dirty="0">
                <a:latin typeface="Arial"/>
                <a:cs typeface="Arial"/>
              </a:rPr>
              <a:t> </a:t>
            </a:r>
            <a:r>
              <a:rPr lang="fr-FR" sz="1200" dirty="0">
                <a:latin typeface="Arial"/>
                <a:cs typeface="Arial"/>
              </a:rPr>
              <a:t>pays,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err="1">
                <a:latin typeface="Arial"/>
                <a:cs typeface="Arial"/>
              </a:rPr>
              <a:t>cactacés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"piquants")</a:t>
            </a:r>
            <a:r>
              <a:rPr lang="fr-FR" sz="1200" spc="25" dirty="0">
                <a:latin typeface="Arial"/>
                <a:cs typeface="Arial"/>
              </a:rPr>
              <a:t> </a:t>
            </a:r>
            <a:r>
              <a:rPr lang="fr-FR" sz="1200" dirty="0">
                <a:latin typeface="Arial"/>
                <a:cs typeface="Arial"/>
              </a:rPr>
              <a:t>caractérisent</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paysages</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plus</a:t>
            </a:r>
            <a:r>
              <a:rPr lang="fr-FR" sz="1200" spc="25" dirty="0">
                <a:latin typeface="Arial"/>
                <a:cs typeface="Arial"/>
              </a:rPr>
              <a:t> </a:t>
            </a:r>
            <a:r>
              <a:rPr lang="fr-FR" sz="1200" dirty="0">
                <a:latin typeface="Arial"/>
                <a:cs typeface="Arial"/>
              </a:rPr>
              <a:t>arides</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spc="-10" dirty="0">
                <a:latin typeface="Arial"/>
                <a:cs typeface="Arial"/>
              </a:rPr>
              <a:t>Haïti.</a:t>
            </a:r>
            <a:endParaRPr lang="fr-FR" sz="1200" dirty="0">
              <a:latin typeface="Arial"/>
              <a:cs typeface="Arial"/>
            </a:endParaRPr>
          </a:p>
          <a:p>
            <a:pPr>
              <a:lnSpc>
                <a:spcPct val="100000"/>
              </a:lnSpc>
              <a:spcBef>
                <a:spcPts val="50"/>
              </a:spcBef>
            </a:pPr>
            <a:endParaRPr lang="fr-FR" sz="1200" dirty="0">
              <a:latin typeface="Arial"/>
              <a:cs typeface="Arial"/>
            </a:endParaRPr>
          </a:p>
          <a:p>
            <a:pPr marL="12700" marR="6985">
              <a:lnSpc>
                <a:spcPct val="100000"/>
              </a:lnSpc>
            </a:pPr>
            <a:r>
              <a:rPr lang="fr-FR" sz="1200" dirty="0">
                <a:latin typeface="Arial"/>
                <a:cs typeface="Arial"/>
              </a:rPr>
              <a:t>En</a:t>
            </a:r>
            <a:r>
              <a:rPr lang="fr-FR" sz="1200" spc="95" dirty="0">
                <a:latin typeface="Arial"/>
                <a:cs typeface="Arial"/>
              </a:rPr>
              <a:t> </a:t>
            </a:r>
            <a:r>
              <a:rPr lang="fr-FR" sz="1200" dirty="0">
                <a:latin typeface="Arial"/>
                <a:cs typeface="Arial"/>
              </a:rPr>
              <a:t>Haïti,</a:t>
            </a:r>
            <a:r>
              <a:rPr lang="fr-FR" sz="1200" spc="95" dirty="0">
                <a:latin typeface="Arial"/>
                <a:cs typeface="Arial"/>
              </a:rPr>
              <a:t> </a:t>
            </a:r>
            <a:r>
              <a:rPr lang="fr-FR" sz="1200" dirty="0">
                <a:latin typeface="Arial"/>
                <a:cs typeface="Arial"/>
              </a:rPr>
              <a:t>les</a:t>
            </a:r>
            <a:r>
              <a:rPr lang="fr-FR" sz="1200" spc="95" dirty="0">
                <a:latin typeface="Arial"/>
                <a:cs typeface="Arial"/>
              </a:rPr>
              <a:t> </a:t>
            </a:r>
            <a:r>
              <a:rPr lang="fr-FR" sz="1200" dirty="0">
                <a:latin typeface="Arial"/>
                <a:cs typeface="Arial"/>
              </a:rPr>
              <a:t>formations</a:t>
            </a:r>
            <a:r>
              <a:rPr lang="fr-FR" sz="1200" spc="95" dirty="0">
                <a:latin typeface="Arial"/>
                <a:cs typeface="Arial"/>
              </a:rPr>
              <a:t> </a:t>
            </a:r>
            <a:r>
              <a:rPr lang="fr-FR" sz="1200" dirty="0">
                <a:latin typeface="Arial"/>
                <a:cs typeface="Arial"/>
              </a:rPr>
              <a:t>à</a:t>
            </a:r>
            <a:r>
              <a:rPr lang="fr-FR" sz="1200" spc="95" dirty="0">
                <a:latin typeface="Arial"/>
                <a:cs typeface="Arial"/>
              </a:rPr>
              <a:t> </a:t>
            </a:r>
            <a:r>
              <a:rPr lang="fr-FR" sz="1200" dirty="0">
                <a:latin typeface="Arial"/>
                <a:cs typeface="Arial"/>
              </a:rPr>
              <a:t>cactacées</a:t>
            </a:r>
            <a:r>
              <a:rPr lang="fr-FR" sz="1200" spc="95" dirty="0">
                <a:latin typeface="Arial"/>
                <a:cs typeface="Arial"/>
              </a:rPr>
              <a:t> </a:t>
            </a:r>
            <a:r>
              <a:rPr lang="fr-FR" sz="1200" dirty="0">
                <a:latin typeface="Arial"/>
                <a:cs typeface="Arial"/>
              </a:rPr>
              <a:t>caractérisent</a:t>
            </a:r>
            <a:r>
              <a:rPr lang="fr-FR" sz="1200" spc="95" dirty="0">
                <a:latin typeface="Arial"/>
                <a:cs typeface="Arial"/>
              </a:rPr>
              <a:t> </a:t>
            </a:r>
            <a:r>
              <a:rPr lang="fr-FR" sz="1200" dirty="0">
                <a:latin typeface="Arial"/>
                <a:cs typeface="Arial"/>
              </a:rPr>
              <a:t>les</a:t>
            </a:r>
            <a:r>
              <a:rPr lang="fr-FR" sz="1200" spc="95" dirty="0">
                <a:latin typeface="Arial"/>
                <a:cs typeface="Arial"/>
              </a:rPr>
              <a:t> </a:t>
            </a:r>
            <a:r>
              <a:rPr lang="fr-FR" sz="1200" dirty="0">
                <a:latin typeface="Arial"/>
                <a:cs typeface="Arial"/>
              </a:rPr>
              <a:t>régions</a:t>
            </a:r>
            <a:r>
              <a:rPr lang="fr-FR" sz="1200" spc="95" dirty="0">
                <a:latin typeface="Arial"/>
                <a:cs typeface="Arial"/>
              </a:rPr>
              <a:t> </a:t>
            </a:r>
            <a:r>
              <a:rPr lang="fr-FR" sz="1200" dirty="0">
                <a:latin typeface="Arial"/>
                <a:cs typeface="Arial"/>
              </a:rPr>
              <a:t>les</a:t>
            </a:r>
            <a:r>
              <a:rPr lang="fr-FR" sz="1200" spc="95" dirty="0">
                <a:latin typeface="Arial"/>
                <a:cs typeface="Arial"/>
              </a:rPr>
              <a:t> </a:t>
            </a:r>
            <a:r>
              <a:rPr lang="fr-FR" sz="1200" dirty="0">
                <a:latin typeface="Arial"/>
                <a:cs typeface="Arial"/>
              </a:rPr>
              <a:t>plus</a:t>
            </a:r>
            <a:r>
              <a:rPr lang="fr-FR" sz="1200" spc="95" dirty="0">
                <a:latin typeface="Arial"/>
                <a:cs typeface="Arial"/>
              </a:rPr>
              <a:t> </a:t>
            </a:r>
            <a:r>
              <a:rPr lang="fr-FR" sz="1200" dirty="0">
                <a:latin typeface="Arial"/>
                <a:cs typeface="Arial"/>
              </a:rPr>
              <a:t>sèches.</a:t>
            </a:r>
            <a:r>
              <a:rPr lang="fr-FR" sz="1200" spc="95" dirty="0">
                <a:latin typeface="Arial"/>
                <a:cs typeface="Arial"/>
              </a:rPr>
              <a:t> </a:t>
            </a:r>
            <a:r>
              <a:rPr lang="fr-FR" sz="1200" dirty="0">
                <a:latin typeface="Arial"/>
                <a:cs typeface="Arial"/>
              </a:rPr>
              <a:t>Elles</a:t>
            </a:r>
            <a:r>
              <a:rPr lang="fr-FR" sz="1200" spc="95" dirty="0">
                <a:latin typeface="Arial"/>
                <a:cs typeface="Arial"/>
              </a:rPr>
              <a:t> </a:t>
            </a:r>
            <a:r>
              <a:rPr lang="fr-FR" sz="1200" dirty="0">
                <a:latin typeface="Arial"/>
                <a:cs typeface="Arial"/>
              </a:rPr>
              <a:t>remplacent</a:t>
            </a:r>
            <a:r>
              <a:rPr lang="fr-FR" sz="1200" spc="95" dirty="0">
                <a:latin typeface="Arial"/>
                <a:cs typeface="Arial"/>
              </a:rPr>
              <a:t> </a:t>
            </a:r>
            <a:r>
              <a:rPr lang="fr-FR" sz="1200" dirty="0">
                <a:latin typeface="Arial"/>
                <a:cs typeface="Arial"/>
              </a:rPr>
              <a:t>également</a:t>
            </a:r>
            <a:r>
              <a:rPr lang="fr-FR" sz="1200" spc="95" dirty="0">
                <a:latin typeface="Arial"/>
                <a:cs typeface="Arial"/>
              </a:rPr>
              <a:t> </a:t>
            </a:r>
            <a:r>
              <a:rPr lang="fr-FR" sz="1200" spc="-25" dirty="0">
                <a:latin typeface="Arial"/>
                <a:cs typeface="Arial"/>
              </a:rPr>
              <a:t>les </a:t>
            </a:r>
            <a:r>
              <a:rPr lang="fr-FR" sz="1200" dirty="0">
                <a:latin typeface="Arial"/>
                <a:cs typeface="Arial"/>
              </a:rPr>
              <a:t>formations</a:t>
            </a:r>
            <a:r>
              <a:rPr lang="fr-FR" sz="1200" spc="25" dirty="0">
                <a:latin typeface="Arial"/>
                <a:cs typeface="Arial"/>
              </a:rPr>
              <a:t> </a:t>
            </a:r>
            <a:r>
              <a:rPr lang="fr-FR" sz="1200" dirty="0">
                <a:latin typeface="Arial"/>
                <a:cs typeface="Arial"/>
              </a:rPr>
              <a:t>à</a:t>
            </a:r>
            <a:r>
              <a:rPr lang="fr-FR" sz="1200" spc="25" dirty="0">
                <a:latin typeface="Arial"/>
                <a:cs typeface="Arial"/>
              </a:rPr>
              <a:t> </a:t>
            </a:r>
            <a:r>
              <a:rPr lang="fr-FR" sz="1200" dirty="0" err="1">
                <a:latin typeface="Arial"/>
                <a:cs typeface="Arial"/>
              </a:rPr>
              <a:t>bayahonde</a:t>
            </a:r>
            <a:r>
              <a:rPr lang="fr-FR" sz="1200" spc="25" dirty="0">
                <a:latin typeface="Arial"/>
                <a:cs typeface="Arial"/>
              </a:rPr>
              <a:t> </a:t>
            </a:r>
            <a:r>
              <a:rPr lang="fr-FR" sz="1200" dirty="0">
                <a:latin typeface="Arial"/>
                <a:cs typeface="Arial"/>
              </a:rPr>
              <a:t>lorsque</a:t>
            </a:r>
            <a:r>
              <a:rPr lang="fr-FR" sz="1200" spc="25" dirty="0">
                <a:latin typeface="Arial"/>
                <a:cs typeface="Arial"/>
              </a:rPr>
              <a:t> </a:t>
            </a:r>
            <a:r>
              <a:rPr lang="fr-FR" sz="1200" dirty="0">
                <a:latin typeface="Arial"/>
                <a:cs typeface="Arial"/>
              </a:rPr>
              <a:t>ce</a:t>
            </a:r>
            <a:r>
              <a:rPr lang="fr-FR" sz="1200" spc="25" dirty="0">
                <a:latin typeface="Arial"/>
                <a:cs typeface="Arial"/>
              </a:rPr>
              <a:t> </a:t>
            </a:r>
            <a:r>
              <a:rPr lang="fr-FR" sz="1200" dirty="0">
                <a:latin typeface="Arial"/>
                <a:cs typeface="Arial"/>
              </a:rPr>
              <a:t>dernier</a:t>
            </a:r>
            <a:r>
              <a:rPr lang="fr-FR" sz="1200" spc="25" dirty="0">
                <a:latin typeface="Arial"/>
                <a:cs typeface="Arial"/>
              </a:rPr>
              <a:t> </a:t>
            </a:r>
            <a:r>
              <a:rPr lang="fr-FR" sz="1200" dirty="0">
                <a:latin typeface="Arial"/>
                <a:cs typeface="Arial"/>
              </a:rPr>
              <a:t>est</a:t>
            </a:r>
            <a:r>
              <a:rPr lang="fr-FR" sz="1200" spc="25" dirty="0">
                <a:latin typeface="Arial"/>
                <a:cs typeface="Arial"/>
              </a:rPr>
              <a:t> </a:t>
            </a:r>
            <a:r>
              <a:rPr lang="fr-FR" sz="1200" spc="-10" dirty="0">
                <a:latin typeface="Arial"/>
                <a:cs typeface="Arial"/>
              </a:rPr>
              <a:t>surexploité.</a:t>
            </a:r>
            <a:endParaRPr lang="fr-FR" sz="1200" b="1" dirty="0">
              <a:effectLst/>
              <a:latin typeface="Arial" panose="020B0604020202020204" pitchFamily="34" charset="0"/>
              <a:ea typeface="Arial" panose="020B0604020202020204" pitchFamily="34" charset="0"/>
            </a:endParaRP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Les deux euphorbes sont très répandues en Haïti et faciles à bouturer. Leurs principaux avantages sont :</a:t>
            </a:r>
          </a:p>
          <a:p>
            <a:r>
              <a:rPr lang="fr-FR" sz="1200" dirty="0">
                <a:latin typeface="Arial" panose="020B0604020202020204" pitchFamily="34" charset="0"/>
                <a:cs typeface="Arial" panose="020B0604020202020204" pitchFamily="34" charset="0"/>
              </a:rPr>
              <a:t>• Une grande disponibilité, au moins jusqu’à une altitude de 700 – 800 m. Au-dessus de cette altitude, la vitesse de croissance de ces euphorbes est fortement réduite.</a:t>
            </a:r>
          </a:p>
          <a:p>
            <a:r>
              <a:rPr lang="fr-FR" sz="1200" dirty="0">
                <a:latin typeface="Arial" panose="020B0604020202020204" pitchFamily="34" charset="0"/>
                <a:cs typeface="Arial" panose="020B0604020202020204" pitchFamily="34" charset="0"/>
              </a:rPr>
              <a:t>• Une grande souplesse dans l’utilisation des boutures. Celles-ci peuvent être prélevées et plantées en saison sèche, à une époque où la main d’œuvre agricole est plus disponible.</a:t>
            </a:r>
          </a:p>
          <a:p>
            <a:r>
              <a:rPr lang="fr-FR" sz="1200" dirty="0">
                <a:latin typeface="Arial" panose="020B0604020202020204" pitchFamily="34" charset="0"/>
                <a:cs typeface="Arial" panose="020B0604020202020204" pitchFamily="34" charset="0"/>
              </a:rPr>
              <a:t>• Leur non-consommation par le bétail, ce qui permet d’utiliser les euphorbes dans des endroits où celui-ci divague.</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Les principaux </a:t>
            </a:r>
            <a:r>
              <a:rPr lang="fr-FR" sz="1200" b="1" dirty="0">
                <a:latin typeface="Arial" panose="020B0604020202020204" pitchFamily="34" charset="0"/>
                <a:cs typeface="Arial" panose="020B0604020202020204" pitchFamily="34" charset="0"/>
              </a:rPr>
              <a:t>inconvénients</a:t>
            </a:r>
            <a:r>
              <a:rPr lang="fr-FR" sz="1200" dirty="0">
                <a:latin typeface="Arial" panose="020B0604020202020204" pitchFamily="34" charset="0"/>
                <a:cs typeface="Arial" panose="020B0604020202020204" pitchFamily="34" charset="0"/>
              </a:rPr>
              <a:t> des euphorbes sont :</a:t>
            </a:r>
          </a:p>
          <a:p>
            <a:r>
              <a:rPr lang="fr-FR" sz="1200" dirty="0">
                <a:latin typeface="Arial" panose="020B0604020202020204" pitchFamily="34" charset="0"/>
                <a:cs typeface="Arial" panose="020B0604020202020204" pitchFamily="34" charset="0"/>
              </a:rPr>
              <a:t>•	La nécessité pour les agriculteurs de se protéger contre les brûlures de la peau par le latex lors du prélèvement des boutures, de leur manutention et de l’entretien de la clôture.</a:t>
            </a:r>
          </a:p>
          <a:p>
            <a:r>
              <a:rPr lang="fr-FR" sz="1200" dirty="0">
                <a:latin typeface="Arial" panose="020B0604020202020204" pitchFamily="34" charset="0"/>
                <a:cs typeface="Arial" panose="020B0604020202020204" pitchFamily="34" charset="0"/>
              </a:rPr>
              <a:t>•	Le faible intérêt économique de la production de la clôture elle-même.</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Il est recommandé de laisser la bouture de l’euphorbe sécher à l’air pendant un ou deux jours avant sa plantation, ceci afin de permettre la cicatrisation de la zone coupée et d’éviter sa pourriture ultérieure.</a:t>
            </a:r>
          </a:p>
          <a:p>
            <a:endParaRPr lang="fr-FR" sz="1200" dirty="0">
              <a:latin typeface="Arial" panose="020B0604020202020204" pitchFamily="34" charset="0"/>
              <a:cs typeface="Arial" panose="020B0604020202020204" pitchFamily="34" charset="0"/>
            </a:endParaRPr>
          </a:p>
          <a:p>
            <a:r>
              <a:rPr lang="fr-FR" sz="1200" b="1" dirty="0">
                <a:latin typeface="Arial" panose="020B0604020202020204" pitchFamily="34" charset="0"/>
                <a:cs typeface="Arial" panose="020B0604020202020204" pitchFamily="34" charset="0"/>
              </a:rPr>
              <a:t>Gros-Morne.</a:t>
            </a:r>
          </a:p>
          <a:p>
            <a:r>
              <a:rPr lang="fr-FR" sz="1200" dirty="0">
                <a:latin typeface="Arial" panose="020B0604020202020204" pitchFamily="34" charset="0"/>
                <a:cs typeface="Arial" panose="020B0604020202020204" pitchFamily="34" charset="0"/>
              </a:rPr>
              <a:t>Le diamètre des boutures est au minimum de 4 cm, mais il n’est pas obligatoire de les prélever dans la partie lignifiée de l’euphorbe. Leur longueur est de 70-80 cm, ce qui donne une efficacité immédiate contre l’intrusion du bétail. L’écartement entre les boutures est de 15-20 cm.</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Pour améliorer le taux de reprise et lorsque la longueur de la clôture à créer est importante (&gt; 20m), les boutures seront plantées de préférence durant la saison sèche, c'est-à-dire de début décembre à fin mars.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Il n’est pas nécessaire, selon les paysans, d’apporter de soins particuliers à la bouture lors de sa manipulation, même pour empêcher le latex (« la colle ») de s’écouler. La transplantation doit se faire rapidement dans un sillon préalablement préparé, d’une profondeur de 15 à 25 cm. Il faudra légèrement tasser le sol avec le pied autour de chaque bouture plantée.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Lorsque la clôture est constituée seulement de candélabre aussi appelé </a:t>
            </a:r>
            <a:r>
              <a:rPr lang="fr-FR" sz="1200" dirty="0" err="1">
                <a:latin typeface="Arial" panose="020B0604020202020204" pitchFamily="34" charset="0"/>
                <a:cs typeface="Arial" panose="020B0604020202020204" pitchFamily="34" charset="0"/>
              </a:rPr>
              <a:t>cadasse</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Euphorbia</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lactea</a:t>
            </a:r>
            <a:r>
              <a:rPr lang="fr-FR" sz="1200" dirty="0">
                <a:latin typeface="Arial" panose="020B0604020202020204" pitchFamily="34" charset="0"/>
                <a:cs typeface="Arial" panose="020B0604020202020204" pitchFamily="34" charset="0"/>
              </a:rPr>
              <a:t>), le cultivateur plante les boutures en quinconce, sur 2 lignes.</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Une taille annuelle devra être effectuée pour maintenir la hauteur de la clôture entre 110 et 140 cm. Cette taille renforce l’efficacité de la clôture contre l’intrusion des jeunes cabris, cochons ou volailles. Elle évite que les rats, les guêpes et les autres « vermines » ne viennent s’y installer. Un sarclage annuel de part et d’autre de la ligne de clôture est préconisé pour éviter l’envahissement par d’autres plantes.</a:t>
            </a:r>
          </a:p>
        </p:txBody>
      </p:sp>
    </p:spTree>
    <p:extLst>
      <p:ext uri="{BB962C8B-B14F-4D97-AF65-F5344CB8AC3E}">
        <p14:creationId xmlns:p14="http://schemas.microsoft.com/office/powerpoint/2010/main" val="38954487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F775B1-599C-A07E-908C-C6BBB123C079}"/>
              </a:ext>
            </a:extLst>
          </p:cNvPr>
          <p:cNvSpPr txBox="1"/>
          <p:nvPr/>
        </p:nvSpPr>
        <p:spPr>
          <a:xfrm>
            <a:off x="533400" y="692150"/>
            <a:ext cx="6324600" cy="3481081"/>
          </a:xfrm>
          <a:prstGeom prst="rect">
            <a:avLst/>
          </a:prstGeom>
          <a:noFill/>
        </p:spPr>
        <p:txBody>
          <a:bodyPr wrap="square" rtlCol="0">
            <a:spAutoFit/>
          </a:bodyPr>
          <a:lstStyle/>
          <a:p>
            <a:pPr marL="457200" marR="3175"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candélabre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Euphorbia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lactea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Haw</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euphorbiacées)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largement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 pour constituer les clôtures. Il se reconnaît facilement à ses tiges et branches charnues à section triangulaire, les angles étant dentés et munis de courtes épines. Ces tiges contiennent un latex blanc toxique et caustique pour la peau et surtout pour les yeux. Lorsqu'il n'est pas taillé, il peut atteindre 5 m de </a:t>
            </a:r>
            <a:r>
              <a:rPr lang="fr-FR" sz="1200" spc="-10" dirty="0">
                <a:effectLst/>
                <a:latin typeface="Arial" panose="020B0604020202020204" pitchFamily="34" charset="0"/>
                <a:ea typeface="Arial" panose="020B0604020202020204" pitchFamily="34" charset="0"/>
              </a:rPr>
              <a:t>haut.</a:t>
            </a:r>
            <a:endParaRPr lang="fr-FR" sz="1200" dirty="0">
              <a:effectLst/>
              <a:latin typeface="Arial" panose="020B0604020202020204" pitchFamily="34" charset="0"/>
              <a:ea typeface="Arial" panose="020B0604020202020204" pitchFamily="34" charset="0"/>
            </a:endParaRPr>
          </a:p>
          <a:p>
            <a:pPr>
              <a:spcBef>
                <a:spcPts val="2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candélabre est peu exigeant et supporte bien la sécheresse. Il se propage facilement par bouturage. Il convient de laisser sécher la cicatrice avant la plantation. Compte tenu de la facilité de reprise des boutures de candélabre, la plantation peut se faire à n'importe quelle époque de l'année, même en saison </a:t>
            </a:r>
            <a:r>
              <a:rPr lang="fr-FR" sz="1200" spc="-10" dirty="0">
                <a:effectLst/>
                <a:latin typeface="Arial" panose="020B0604020202020204" pitchFamily="34" charset="0"/>
                <a:ea typeface="Arial" panose="020B0604020202020204" pitchFamily="34" charset="0"/>
              </a:rPr>
              <a:t>sèche.</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Cette espèce est très utilisée pour créer des clôtures de protection. Celles-ci doivent être taillées tous les ans, sinon elles deviennent le refuge de guêpes, de rats et de serpents.</a:t>
            </a:r>
          </a:p>
          <a:p>
            <a:pPr>
              <a:spcBef>
                <a:spcPts val="1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Il est utilisé pour le traitement des ravines dans les régions de Jacmel et d'Aquin ; cet usage mérite d'être étendu à d'autres régions.</a:t>
            </a:r>
            <a:endParaRPr lang="fr-FR" dirty="0"/>
          </a:p>
        </p:txBody>
      </p:sp>
      <p:pic>
        <p:nvPicPr>
          <p:cNvPr id="3" name="Image 2" descr="17_mars_058">
            <a:extLst>
              <a:ext uri="{FF2B5EF4-FFF2-40B4-BE49-F238E27FC236}">
                <a16:creationId xmlns:a16="http://schemas.microsoft.com/office/drawing/2014/main" id="{0EFDD8A7-141F-22D7-59B1-5EA5E68C20B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3200" y="4173231"/>
            <a:ext cx="6908800" cy="5181600"/>
          </a:xfrm>
          <a:prstGeom prst="rect">
            <a:avLst/>
          </a:prstGeom>
        </p:spPr>
      </p:pic>
      <p:sp>
        <p:nvSpPr>
          <p:cNvPr id="4" name="ZoneTexte 3">
            <a:extLst>
              <a:ext uri="{FF2B5EF4-FFF2-40B4-BE49-F238E27FC236}">
                <a16:creationId xmlns:a16="http://schemas.microsoft.com/office/drawing/2014/main" id="{ACD140F2-7D7E-FE48-B22A-11973B5EB880}"/>
              </a:ext>
            </a:extLst>
          </p:cNvPr>
          <p:cNvSpPr txBox="1"/>
          <p:nvPr/>
        </p:nvSpPr>
        <p:spPr>
          <a:xfrm>
            <a:off x="152400" y="9987187"/>
            <a:ext cx="2236510" cy="276999"/>
          </a:xfrm>
          <a:prstGeom prst="rect">
            <a:avLst/>
          </a:prstGeom>
          <a:noFill/>
        </p:spPr>
        <p:txBody>
          <a:bodyPr wrap="none" rtlCol="0">
            <a:spAutoFit/>
          </a:bodyPr>
          <a:lstStyle/>
          <a:p>
            <a:r>
              <a:rPr lang="fr-FR" sz="1200" dirty="0"/>
              <a:t>Euphorbia lactea (candélabre)</a:t>
            </a:r>
          </a:p>
        </p:txBody>
      </p:sp>
    </p:spTree>
    <p:extLst>
      <p:ext uri="{BB962C8B-B14F-4D97-AF65-F5344CB8AC3E}">
        <p14:creationId xmlns:p14="http://schemas.microsoft.com/office/powerpoint/2010/main" val="35593483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hidden="1"/>
          <p:cNvSpPr>
            <a:spLocks noGrp="1" noChangeArrowheads="1"/>
          </p:cNvSpPr>
          <p:nvPr>
            <p:ph type="title"/>
          </p:nvPr>
        </p:nvSpPr>
        <p:spPr/>
        <p:txBody>
          <a:bodyPr/>
          <a:lstStyle/>
          <a:p>
            <a:pPr eaLnBrk="1" hangingPunct="1"/>
            <a:r>
              <a:rPr lang="fr-FR" dirty="0"/>
              <a:t>Euphorbia lactea (candélabre)</a:t>
            </a:r>
          </a:p>
        </p:txBody>
      </p:sp>
      <p:sp>
        <p:nvSpPr>
          <p:cNvPr id="93187" name="Rectangle 3"/>
          <p:cNvSpPr>
            <a:spLocks noGrp="1" noChangeAspect="1" noChangeArrowheads="1"/>
          </p:cNvSpPr>
          <p:nvPr isPhoto="1"/>
        </p:nvSpPr>
        <p:spPr bwMode="auto">
          <a:xfrm>
            <a:off x="12700" y="692150"/>
            <a:ext cx="2950649" cy="400591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p>
        </p:txBody>
      </p:sp>
      <p:sp>
        <p:nvSpPr>
          <p:cNvPr id="2" name="ZoneTexte 1"/>
          <p:cNvSpPr txBox="1"/>
          <p:nvPr/>
        </p:nvSpPr>
        <p:spPr>
          <a:xfrm>
            <a:off x="152400" y="9987187"/>
            <a:ext cx="2236510" cy="276999"/>
          </a:xfrm>
          <a:prstGeom prst="rect">
            <a:avLst/>
          </a:prstGeom>
          <a:noFill/>
        </p:spPr>
        <p:txBody>
          <a:bodyPr wrap="none" rtlCol="0">
            <a:spAutoFit/>
          </a:bodyPr>
          <a:lstStyle/>
          <a:p>
            <a:r>
              <a:rPr lang="fr-FR" sz="1200" dirty="0"/>
              <a:t>Euphorbia lactea (candélabre)</a:t>
            </a:r>
          </a:p>
        </p:txBody>
      </p:sp>
      <p:sp>
        <p:nvSpPr>
          <p:cNvPr id="3" name="Rectangle 3" descr="euphorbia_lactea_02">
            <a:extLst>
              <a:ext uri="{FF2B5EF4-FFF2-40B4-BE49-F238E27FC236}">
                <a16:creationId xmlns:a16="http://schemas.microsoft.com/office/drawing/2014/main" id="{73DAACD7-B4C9-C18E-16FF-7505DC32B951}"/>
              </a:ext>
            </a:extLst>
          </p:cNvPr>
          <p:cNvSpPr>
            <a:spLocks noGrp="1" noChangeAspect="1" noChangeArrowheads="1"/>
          </p:cNvSpPr>
          <p:nvPr isPhoto="1"/>
        </p:nvSpPr>
        <p:spPr bwMode="auto">
          <a:xfrm>
            <a:off x="2963349" y="1819103"/>
            <a:ext cx="4319355" cy="288032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 name="Rectangle 3" descr="DSC04890">
            <a:extLst>
              <a:ext uri="{FF2B5EF4-FFF2-40B4-BE49-F238E27FC236}">
                <a16:creationId xmlns:a16="http://schemas.microsoft.com/office/drawing/2014/main" id="{06ED5CD9-86BC-6AE2-B37E-F226A9872201}"/>
              </a:ext>
            </a:extLst>
          </p:cNvPr>
          <p:cNvSpPr>
            <a:spLocks noGrp="1" noChangeAspect="1" noChangeArrowheads="1"/>
          </p:cNvSpPr>
          <p:nvPr isPhoto="1"/>
        </p:nvSpPr>
        <p:spPr bwMode="auto">
          <a:xfrm>
            <a:off x="12700" y="4848380"/>
            <a:ext cx="6653133" cy="498985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7247641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0AAD3F2F-3A22-D668-18FA-9D67C681CDAE}"/>
              </a:ext>
            </a:extLst>
          </p:cNvPr>
          <p:cNvPicPr/>
          <p:nvPr/>
        </p:nvPicPr>
        <p:blipFill>
          <a:blip r:embed="rId2" cstate="print"/>
          <a:stretch>
            <a:fillRect/>
          </a:stretch>
        </p:blipFill>
        <p:spPr>
          <a:xfrm>
            <a:off x="16042" y="158750"/>
            <a:ext cx="6972299" cy="5058155"/>
          </a:xfrm>
          <a:prstGeom prst="rect">
            <a:avLst/>
          </a:prstGeom>
        </p:spPr>
      </p:pic>
      <p:sp>
        <p:nvSpPr>
          <p:cNvPr id="3" name="object 3">
            <a:extLst>
              <a:ext uri="{FF2B5EF4-FFF2-40B4-BE49-F238E27FC236}">
                <a16:creationId xmlns:a16="http://schemas.microsoft.com/office/drawing/2014/main" id="{DF689A52-A5E6-F7A6-C3CB-814EAEA8FB8C}"/>
              </a:ext>
            </a:extLst>
          </p:cNvPr>
          <p:cNvSpPr txBox="1"/>
          <p:nvPr/>
        </p:nvSpPr>
        <p:spPr>
          <a:xfrm>
            <a:off x="94782" y="5630923"/>
            <a:ext cx="606044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Candélabre</a:t>
            </a:r>
            <a:r>
              <a:rPr sz="1400" spc="-40" dirty="0">
                <a:latin typeface="Arial"/>
                <a:cs typeface="Arial"/>
              </a:rPr>
              <a:t> </a:t>
            </a:r>
            <a:r>
              <a:rPr sz="1400" dirty="0">
                <a:latin typeface="Arial"/>
                <a:cs typeface="Arial"/>
              </a:rPr>
              <a:t>(Euphorbia</a:t>
            </a:r>
            <a:r>
              <a:rPr sz="1400" spc="-25" dirty="0">
                <a:latin typeface="Arial"/>
                <a:cs typeface="Arial"/>
              </a:rPr>
              <a:t> </a:t>
            </a:r>
            <a:r>
              <a:rPr sz="1400" dirty="0">
                <a:latin typeface="Arial"/>
                <a:cs typeface="Arial"/>
              </a:rPr>
              <a:t>lactea)</a:t>
            </a:r>
            <a:r>
              <a:rPr sz="1400" spc="-20"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graines</a:t>
            </a:r>
            <a:r>
              <a:rPr sz="1400" spc="-20" dirty="0">
                <a:latin typeface="Arial"/>
                <a:cs typeface="Arial"/>
              </a:rPr>
              <a:t> </a:t>
            </a:r>
            <a:r>
              <a:rPr sz="1400" dirty="0">
                <a:latin typeface="Arial"/>
                <a:cs typeface="Arial"/>
              </a:rPr>
              <a:t>(graines</a:t>
            </a:r>
            <a:r>
              <a:rPr sz="1400" spc="-20" dirty="0">
                <a:latin typeface="Arial"/>
                <a:cs typeface="Arial"/>
              </a:rPr>
              <a:t> </a:t>
            </a:r>
            <a:r>
              <a:rPr sz="1400" spc="-10" dirty="0">
                <a:latin typeface="Arial"/>
                <a:cs typeface="Arial"/>
              </a:rPr>
              <a:t>l’église).</a:t>
            </a:r>
            <a:endParaRPr sz="1400" dirty="0">
              <a:latin typeface="Arial"/>
              <a:cs typeface="Arial"/>
            </a:endParaRPr>
          </a:p>
        </p:txBody>
      </p:sp>
    </p:spTree>
    <p:extLst>
      <p:ext uri="{BB962C8B-B14F-4D97-AF65-F5344CB8AC3E}">
        <p14:creationId xmlns:p14="http://schemas.microsoft.com/office/powerpoint/2010/main" val="617147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510" y="82550"/>
            <a:ext cx="5629378" cy="4221756"/>
          </a:xfrm>
          <a:prstGeom prst="rect">
            <a:avLst/>
          </a:prstGeom>
        </p:spPr>
      </p:pic>
      <p:sp>
        <p:nvSpPr>
          <p:cNvPr id="3" name="object 3"/>
          <p:cNvSpPr txBox="1"/>
          <p:nvPr/>
        </p:nvSpPr>
        <p:spPr>
          <a:xfrm>
            <a:off x="468468" y="4533366"/>
            <a:ext cx="6169891" cy="402203"/>
          </a:xfrm>
          <a:prstGeom prst="rect">
            <a:avLst/>
          </a:prstGeom>
        </p:spPr>
        <p:txBody>
          <a:bodyPr vert="horz" wrap="square" lIns="0" tIns="7851" rIns="0" bIns="0" rtlCol="0">
            <a:spAutoFit/>
          </a:bodyPr>
          <a:lstStyle/>
          <a:p>
            <a:pPr marL="9237" marR="3695">
              <a:lnSpc>
                <a:spcPct val="100600"/>
              </a:lnSpc>
              <a:spcBef>
                <a:spcPts val="62"/>
              </a:spcBef>
            </a:pPr>
            <a:r>
              <a:rPr sz="1309" dirty="0">
                <a:latin typeface="Arial"/>
                <a:cs typeface="Arial"/>
              </a:rPr>
              <a:t>Haie</a:t>
            </a:r>
            <a:r>
              <a:rPr sz="1309" spc="-18" dirty="0">
                <a:latin typeface="Arial"/>
                <a:cs typeface="Arial"/>
              </a:rPr>
              <a:t> </a:t>
            </a:r>
            <a:r>
              <a:rPr sz="1309" dirty="0">
                <a:latin typeface="Arial"/>
                <a:cs typeface="Arial"/>
              </a:rPr>
              <a:t>de</a:t>
            </a:r>
            <a:r>
              <a:rPr sz="1309" spc="-18" dirty="0">
                <a:latin typeface="Arial"/>
                <a:cs typeface="Arial"/>
              </a:rPr>
              <a:t> </a:t>
            </a:r>
            <a:r>
              <a:rPr sz="1309" dirty="0">
                <a:latin typeface="Arial"/>
                <a:cs typeface="Arial"/>
              </a:rPr>
              <a:t>candélabre</a:t>
            </a:r>
            <a:r>
              <a:rPr sz="1309" spc="-18" dirty="0">
                <a:latin typeface="Arial"/>
                <a:cs typeface="Arial"/>
              </a:rPr>
              <a:t> </a:t>
            </a:r>
            <a:r>
              <a:rPr sz="1309" dirty="0">
                <a:latin typeface="Arial"/>
                <a:cs typeface="Arial"/>
              </a:rPr>
              <a:t>complétée</a:t>
            </a:r>
            <a:r>
              <a:rPr sz="1309" spc="-18" dirty="0">
                <a:latin typeface="Arial"/>
                <a:cs typeface="Arial"/>
              </a:rPr>
              <a:t> </a:t>
            </a:r>
            <a:r>
              <a:rPr sz="1309" dirty="0">
                <a:latin typeface="Arial"/>
                <a:cs typeface="Arial"/>
              </a:rPr>
              <a:t>d’arbres</a:t>
            </a:r>
            <a:r>
              <a:rPr sz="1309" spc="-11" dirty="0">
                <a:latin typeface="Arial"/>
                <a:cs typeface="Arial"/>
              </a:rPr>
              <a:t> </a:t>
            </a:r>
            <a:r>
              <a:rPr sz="1309" dirty="0">
                <a:latin typeface="Arial"/>
                <a:cs typeface="Arial"/>
              </a:rPr>
              <a:t>et</a:t>
            </a:r>
            <a:r>
              <a:rPr sz="1309" spc="-11" dirty="0">
                <a:latin typeface="Arial"/>
                <a:cs typeface="Arial"/>
              </a:rPr>
              <a:t> </a:t>
            </a:r>
            <a:r>
              <a:rPr sz="1309" dirty="0">
                <a:latin typeface="Arial"/>
                <a:cs typeface="Arial"/>
              </a:rPr>
              <a:t>un</a:t>
            </a:r>
            <a:r>
              <a:rPr sz="1309" spc="-18" dirty="0">
                <a:latin typeface="Arial"/>
                <a:cs typeface="Arial"/>
              </a:rPr>
              <a:t> </a:t>
            </a:r>
            <a:r>
              <a:rPr sz="1309" dirty="0">
                <a:latin typeface="Arial"/>
                <a:cs typeface="Arial"/>
              </a:rPr>
              <a:t>filtre</a:t>
            </a:r>
            <a:r>
              <a:rPr sz="1309" spc="-18" dirty="0">
                <a:latin typeface="Arial"/>
                <a:cs typeface="Arial"/>
              </a:rPr>
              <a:t> </a:t>
            </a:r>
            <a:r>
              <a:rPr sz="1309" dirty="0">
                <a:latin typeface="Arial"/>
                <a:cs typeface="Arial"/>
              </a:rPr>
              <a:t>constitué</a:t>
            </a:r>
            <a:r>
              <a:rPr sz="1309" spc="-18" dirty="0">
                <a:latin typeface="Arial"/>
                <a:cs typeface="Arial"/>
              </a:rPr>
              <a:t> </a:t>
            </a:r>
            <a:r>
              <a:rPr sz="1309" dirty="0">
                <a:latin typeface="Arial"/>
                <a:cs typeface="Arial"/>
              </a:rPr>
              <a:t>naturellement</a:t>
            </a:r>
            <a:r>
              <a:rPr sz="1309" spc="-7" dirty="0">
                <a:latin typeface="Arial"/>
                <a:cs typeface="Arial"/>
              </a:rPr>
              <a:t> </a:t>
            </a:r>
            <a:r>
              <a:rPr sz="1309" dirty="0">
                <a:latin typeface="Arial"/>
                <a:cs typeface="Arial"/>
              </a:rPr>
              <a:t>avec</a:t>
            </a:r>
            <a:r>
              <a:rPr sz="1309" spc="-15" dirty="0">
                <a:latin typeface="Arial"/>
                <a:cs typeface="Arial"/>
              </a:rPr>
              <a:t> </a:t>
            </a:r>
            <a:r>
              <a:rPr sz="1309" spc="-18" dirty="0">
                <a:latin typeface="Arial"/>
                <a:cs typeface="Arial"/>
              </a:rPr>
              <a:t>des </a:t>
            </a:r>
            <a:r>
              <a:rPr sz="1309" dirty="0">
                <a:latin typeface="Arial"/>
                <a:cs typeface="Arial"/>
              </a:rPr>
              <a:t>pailles</a:t>
            </a:r>
            <a:r>
              <a:rPr sz="1309" spc="-15" dirty="0">
                <a:latin typeface="Arial"/>
                <a:cs typeface="Arial"/>
              </a:rPr>
              <a:t> </a:t>
            </a:r>
            <a:r>
              <a:rPr sz="1309" dirty="0">
                <a:latin typeface="Arial"/>
                <a:cs typeface="Arial"/>
              </a:rPr>
              <a:t>de</a:t>
            </a:r>
            <a:r>
              <a:rPr sz="1309" spc="-18" dirty="0">
                <a:latin typeface="Arial"/>
                <a:cs typeface="Arial"/>
              </a:rPr>
              <a:t> </a:t>
            </a:r>
            <a:r>
              <a:rPr sz="1309" spc="-7" dirty="0">
                <a:latin typeface="Arial"/>
                <a:cs typeface="Arial"/>
              </a:rPr>
              <a:t>sorgho.</a:t>
            </a:r>
            <a:endParaRPr sz="1309">
              <a:latin typeface="Arial"/>
              <a:cs typeface="Arial"/>
            </a:endParaRPr>
          </a:p>
        </p:txBody>
      </p:sp>
      <p:grpSp>
        <p:nvGrpSpPr>
          <p:cNvPr id="4" name="object 2"/>
          <p:cNvGrpSpPr/>
          <p:nvPr/>
        </p:nvGrpSpPr>
        <p:grpSpPr>
          <a:xfrm>
            <a:off x="329045" y="4969355"/>
            <a:ext cx="5583382" cy="4190076"/>
            <a:chOff x="452437" y="452437"/>
            <a:chExt cx="7677150" cy="5761355"/>
          </a:xfrm>
        </p:grpSpPr>
        <p:pic>
          <p:nvPicPr>
            <p:cNvPr id="5" name="object 3"/>
            <p:cNvPicPr/>
            <p:nvPr/>
          </p:nvPicPr>
          <p:blipFill>
            <a:blip r:embed="rId3" cstate="print"/>
            <a:stretch>
              <a:fillRect/>
            </a:stretch>
          </p:blipFill>
          <p:spPr>
            <a:xfrm>
              <a:off x="457200" y="457200"/>
              <a:ext cx="7667243" cy="5751575"/>
            </a:xfrm>
            <a:prstGeom prst="rect">
              <a:avLst/>
            </a:prstGeom>
          </p:spPr>
        </p:pic>
        <p:sp>
          <p:nvSpPr>
            <p:cNvPr id="6" name="object 4"/>
            <p:cNvSpPr/>
            <p:nvPr/>
          </p:nvSpPr>
          <p:spPr>
            <a:xfrm>
              <a:off x="457200" y="457200"/>
              <a:ext cx="7667625" cy="5751830"/>
            </a:xfrm>
            <a:custGeom>
              <a:avLst/>
              <a:gdLst/>
              <a:ahLst/>
              <a:cxnLst/>
              <a:rect l="l" t="t" r="r" b="b"/>
              <a:pathLst>
                <a:path w="7667625" h="5751830">
                  <a:moveTo>
                    <a:pt x="0" y="0"/>
                  </a:moveTo>
                  <a:lnTo>
                    <a:pt x="0" y="5751575"/>
                  </a:lnTo>
                  <a:lnTo>
                    <a:pt x="7667243" y="5751575"/>
                  </a:lnTo>
                  <a:lnTo>
                    <a:pt x="7667243" y="0"/>
                  </a:lnTo>
                  <a:lnTo>
                    <a:pt x="0" y="0"/>
                  </a:lnTo>
                  <a:close/>
                </a:path>
              </a:pathLst>
            </a:custGeom>
            <a:ln w="9524">
              <a:solidFill>
                <a:srgbClr val="000000"/>
              </a:solidFill>
            </a:ln>
          </p:spPr>
          <p:txBody>
            <a:bodyPr wrap="square" lIns="0" tIns="0" rIns="0" bIns="0" rtlCol="0"/>
            <a:lstStyle/>
            <a:p>
              <a:endParaRPr/>
            </a:p>
          </p:txBody>
        </p:sp>
      </p:grpSp>
      <p:sp>
        <p:nvSpPr>
          <p:cNvPr id="7" name="object 5"/>
          <p:cNvSpPr txBox="1"/>
          <p:nvPr/>
        </p:nvSpPr>
        <p:spPr>
          <a:xfrm>
            <a:off x="520561" y="9320558"/>
            <a:ext cx="6225309" cy="210792"/>
          </a:xfrm>
          <a:prstGeom prst="rect">
            <a:avLst/>
          </a:prstGeom>
        </p:spPr>
        <p:txBody>
          <a:bodyPr vert="horz" wrap="square" lIns="0" tIns="9236" rIns="0" bIns="0" rtlCol="0">
            <a:spAutoFit/>
          </a:bodyPr>
          <a:lstStyle/>
          <a:p>
            <a:pPr marL="9237">
              <a:spcBef>
                <a:spcPts val="73"/>
              </a:spcBef>
            </a:pPr>
            <a:r>
              <a:rPr sz="1309" dirty="0">
                <a:latin typeface="Arial"/>
                <a:cs typeface="Arial"/>
              </a:rPr>
              <a:t>Haie</a:t>
            </a:r>
            <a:r>
              <a:rPr sz="1309" spc="-22" dirty="0">
                <a:latin typeface="Arial"/>
                <a:cs typeface="Arial"/>
              </a:rPr>
              <a:t> </a:t>
            </a:r>
            <a:r>
              <a:rPr sz="1309" dirty="0">
                <a:latin typeface="Arial"/>
                <a:cs typeface="Arial"/>
              </a:rPr>
              <a:t>vive</a:t>
            </a:r>
            <a:r>
              <a:rPr sz="1309" spc="-18" dirty="0">
                <a:latin typeface="Arial"/>
                <a:cs typeface="Arial"/>
              </a:rPr>
              <a:t> </a:t>
            </a:r>
            <a:r>
              <a:rPr sz="1309" dirty="0">
                <a:latin typeface="Arial"/>
                <a:cs typeface="Arial"/>
              </a:rPr>
              <a:t>de</a:t>
            </a:r>
            <a:r>
              <a:rPr sz="1309" spc="-22" dirty="0">
                <a:latin typeface="Arial"/>
                <a:cs typeface="Arial"/>
              </a:rPr>
              <a:t> </a:t>
            </a:r>
            <a:r>
              <a:rPr sz="1309" dirty="0">
                <a:latin typeface="Arial"/>
                <a:cs typeface="Arial"/>
              </a:rPr>
              <a:t>candélabre</a:t>
            </a:r>
            <a:r>
              <a:rPr sz="1309" spc="-18" dirty="0">
                <a:latin typeface="Arial"/>
                <a:cs typeface="Arial"/>
              </a:rPr>
              <a:t> </a:t>
            </a:r>
            <a:r>
              <a:rPr sz="1309" dirty="0">
                <a:latin typeface="Arial"/>
                <a:cs typeface="Arial"/>
              </a:rPr>
              <a:t>(Euphorbia</a:t>
            </a:r>
            <a:r>
              <a:rPr sz="1309" spc="-22" dirty="0">
                <a:latin typeface="Arial"/>
                <a:cs typeface="Arial"/>
              </a:rPr>
              <a:t> </a:t>
            </a:r>
            <a:r>
              <a:rPr sz="1309" dirty="0">
                <a:latin typeface="Arial"/>
                <a:cs typeface="Arial"/>
              </a:rPr>
              <a:t>lactea)</a:t>
            </a:r>
            <a:r>
              <a:rPr sz="1309" spc="-4" dirty="0">
                <a:latin typeface="Arial"/>
                <a:cs typeface="Arial"/>
              </a:rPr>
              <a:t> </a:t>
            </a:r>
            <a:r>
              <a:rPr sz="1309" dirty="0">
                <a:latin typeface="Arial"/>
                <a:cs typeface="Arial"/>
              </a:rPr>
              <a:t>récemment</a:t>
            </a:r>
            <a:r>
              <a:rPr sz="1309" spc="-15" dirty="0">
                <a:latin typeface="Arial"/>
                <a:cs typeface="Arial"/>
              </a:rPr>
              <a:t> </a:t>
            </a:r>
            <a:r>
              <a:rPr sz="1309" dirty="0">
                <a:latin typeface="Arial"/>
                <a:cs typeface="Arial"/>
              </a:rPr>
              <a:t>taillée</a:t>
            </a:r>
            <a:r>
              <a:rPr sz="1309" spc="-18" dirty="0">
                <a:latin typeface="Arial"/>
                <a:cs typeface="Arial"/>
              </a:rPr>
              <a:t> </a:t>
            </a:r>
            <a:r>
              <a:rPr sz="1309" dirty="0">
                <a:latin typeface="Arial"/>
                <a:cs typeface="Arial"/>
              </a:rPr>
              <a:t>et</a:t>
            </a:r>
            <a:r>
              <a:rPr sz="1309" spc="-15" dirty="0">
                <a:latin typeface="Arial"/>
                <a:cs typeface="Arial"/>
              </a:rPr>
              <a:t> </a:t>
            </a:r>
            <a:r>
              <a:rPr sz="1309" dirty="0">
                <a:latin typeface="Arial"/>
                <a:cs typeface="Arial"/>
              </a:rPr>
              <a:t>délimitant</a:t>
            </a:r>
            <a:r>
              <a:rPr sz="1309" spc="-11" dirty="0">
                <a:latin typeface="Arial"/>
                <a:cs typeface="Arial"/>
              </a:rPr>
              <a:t> </a:t>
            </a:r>
            <a:r>
              <a:rPr sz="1309" dirty="0">
                <a:latin typeface="Arial"/>
                <a:cs typeface="Arial"/>
              </a:rPr>
              <a:t>un</a:t>
            </a:r>
            <a:r>
              <a:rPr sz="1309" spc="-22" dirty="0">
                <a:latin typeface="Arial"/>
                <a:cs typeface="Arial"/>
              </a:rPr>
              <a:t> </a:t>
            </a:r>
            <a:r>
              <a:rPr sz="1309" spc="-7" dirty="0">
                <a:latin typeface="Arial"/>
                <a:cs typeface="Arial"/>
              </a:rPr>
              <a:t>lakou.</a:t>
            </a:r>
            <a:endParaRPr sz="1309">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103375" y="5842127"/>
            <a:ext cx="4800600" cy="3600450"/>
            <a:chOff x="1103375" y="5842127"/>
            <a:chExt cx="4800600" cy="3600450"/>
          </a:xfrm>
        </p:grpSpPr>
        <p:pic>
          <p:nvPicPr>
            <p:cNvPr id="6" name="object 6"/>
            <p:cNvPicPr/>
            <p:nvPr/>
          </p:nvPicPr>
          <p:blipFill>
            <a:blip r:embed="rId3" cstate="print"/>
            <a:stretch>
              <a:fillRect/>
            </a:stretch>
          </p:blipFill>
          <p:spPr>
            <a:xfrm>
              <a:off x="1116075" y="5854827"/>
              <a:ext cx="4775200" cy="3574541"/>
            </a:xfrm>
            <a:prstGeom prst="rect">
              <a:avLst/>
            </a:prstGeom>
          </p:spPr>
        </p:pic>
        <p:sp>
          <p:nvSpPr>
            <p:cNvPr id="7" name="object 7"/>
            <p:cNvSpPr/>
            <p:nvPr/>
          </p:nvSpPr>
          <p:spPr>
            <a:xfrm>
              <a:off x="1109725" y="5848477"/>
              <a:ext cx="4787900" cy="3587750"/>
            </a:xfrm>
            <a:custGeom>
              <a:avLst/>
              <a:gdLst/>
              <a:ahLst/>
              <a:cxnLst/>
              <a:rect l="l" t="t" r="r" b="b"/>
              <a:pathLst>
                <a:path w="4787900" h="3587750">
                  <a:moveTo>
                    <a:pt x="0" y="0"/>
                  </a:moveTo>
                  <a:lnTo>
                    <a:pt x="4787900" y="0"/>
                  </a:lnTo>
                  <a:lnTo>
                    <a:pt x="478790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963930" y="9912350"/>
            <a:ext cx="538734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Comocladia</a:t>
            </a:r>
            <a:r>
              <a:rPr sz="1200" b="1" spc="25" dirty="0">
                <a:latin typeface="Arial"/>
                <a:cs typeface="Arial"/>
              </a:rPr>
              <a:t> </a:t>
            </a:r>
            <a:r>
              <a:rPr sz="1200" b="1" dirty="0">
                <a:latin typeface="Arial"/>
                <a:cs typeface="Arial"/>
              </a:rPr>
              <a:t>domigensis</a:t>
            </a:r>
            <a:r>
              <a:rPr sz="1200" b="1" spc="2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brésillet</a:t>
            </a:r>
            <a:r>
              <a:rPr sz="1200" spc="20" dirty="0">
                <a:latin typeface="Arial"/>
                <a:cs typeface="Arial"/>
              </a:rPr>
              <a:t> </a:t>
            </a:r>
            <a:r>
              <a:rPr sz="1200" dirty="0">
                <a:latin typeface="Arial"/>
                <a:cs typeface="Arial"/>
              </a:rPr>
              <a:t>ou</a:t>
            </a:r>
            <a:r>
              <a:rPr sz="1200" spc="25" dirty="0">
                <a:latin typeface="Arial"/>
                <a:cs typeface="Arial"/>
              </a:rPr>
              <a:t> </a:t>
            </a:r>
            <a:r>
              <a:rPr sz="1200" dirty="0" err="1">
                <a:latin typeface="Arial"/>
                <a:cs typeface="Arial"/>
              </a:rPr>
              <a:t>bois</a:t>
            </a:r>
            <a:r>
              <a:rPr sz="1200" spc="25" dirty="0">
                <a:latin typeface="Arial"/>
                <a:cs typeface="Arial"/>
              </a:rPr>
              <a:t> </a:t>
            </a:r>
            <a:r>
              <a:rPr sz="1200" spc="-10" dirty="0" err="1">
                <a:latin typeface="Arial"/>
                <a:cs typeface="Arial"/>
              </a:rPr>
              <a:t>pagnol</a:t>
            </a:r>
            <a:endParaRPr sz="1200" dirty="0">
              <a:latin typeface="Arial"/>
              <a:cs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338" y="0"/>
            <a:ext cx="6650181" cy="4506607"/>
          </a:xfrm>
          <a:prstGeom prst="rect">
            <a:avLst/>
          </a:prstGeom>
        </p:spPr>
      </p:pic>
      <p:pic>
        <p:nvPicPr>
          <p:cNvPr id="3" name="object 2"/>
          <p:cNvPicPr/>
          <p:nvPr/>
        </p:nvPicPr>
        <p:blipFill>
          <a:blip r:embed="rId3" cstate="print"/>
          <a:stretch>
            <a:fillRect/>
          </a:stretch>
        </p:blipFill>
        <p:spPr>
          <a:xfrm>
            <a:off x="332509" y="5568950"/>
            <a:ext cx="6650181" cy="447003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509" y="6350"/>
            <a:ext cx="6650181" cy="4987636"/>
          </a:xfrm>
          <a:prstGeom prst="rect">
            <a:avLst/>
          </a:prstGeom>
        </p:spPr>
      </p:pic>
      <p:grpSp>
        <p:nvGrpSpPr>
          <p:cNvPr id="3" name="object 2"/>
          <p:cNvGrpSpPr/>
          <p:nvPr/>
        </p:nvGrpSpPr>
        <p:grpSpPr>
          <a:xfrm>
            <a:off x="329046" y="5679786"/>
            <a:ext cx="6657109" cy="4994564"/>
            <a:chOff x="452437" y="452437"/>
            <a:chExt cx="9153525" cy="6867525"/>
          </a:xfrm>
        </p:grpSpPr>
        <p:pic>
          <p:nvPicPr>
            <p:cNvPr id="4" name="object 3"/>
            <p:cNvPicPr/>
            <p:nvPr/>
          </p:nvPicPr>
          <p:blipFill>
            <a:blip r:embed="rId3" cstate="print"/>
            <a:stretch>
              <a:fillRect/>
            </a:stretch>
          </p:blipFill>
          <p:spPr>
            <a:xfrm>
              <a:off x="457200" y="457200"/>
              <a:ext cx="9143999" cy="6857999"/>
            </a:xfrm>
            <a:prstGeom prst="rect">
              <a:avLst/>
            </a:prstGeom>
          </p:spPr>
        </p:pic>
        <p:sp>
          <p:nvSpPr>
            <p:cNvPr id="5"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9045" y="82550"/>
            <a:ext cx="5636491" cy="4228869"/>
            <a:chOff x="452437" y="452437"/>
            <a:chExt cx="7750175" cy="5814695"/>
          </a:xfrm>
        </p:grpSpPr>
        <p:pic>
          <p:nvPicPr>
            <p:cNvPr id="3" name="object 3"/>
            <p:cNvPicPr/>
            <p:nvPr/>
          </p:nvPicPr>
          <p:blipFill>
            <a:blip r:embed="rId2" cstate="print"/>
            <a:stretch>
              <a:fillRect/>
            </a:stretch>
          </p:blipFill>
          <p:spPr>
            <a:xfrm>
              <a:off x="457200" y="457200"/>
              <a:ext cx="7740395" cy="580491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368715" y="4401610"/>
            <a:ext cx="6308898" cy="612790"/>
          </a:xfrm>
          <a:prstGeom prst="rect">
            <a:avLst/>
          </a:prstGeom>
        </p:spPr>
        <p:txBody>
          <a:bodyPr vert="horz" wrap="square" lIns="0" tIns="8313" rIns="0" bIns="0" rtlCol="0">
            <a:spAutoFit/>
          </a:bodyPr>
          <a:lstStyle/>
          <a:p>
            <a:pPr marL="9237" marR="3695">
              <a:lnSpc>
                <a:spcPct val="100299"/>
              </a:lnSpc>
              <a:spcBef>
                <a:spcPts val="65"/>
              </a:spcBef>
            </a:pPr>
            <a:r>
              <a:rPr sz="1309" dirty="0">
                <a:latin typeface="Arial"/>
                <a:cs typeface="Arial"/>
              </a:rPr>
              <a:t>Ravine</a:t>
            </a:r>
            <a:r>
              <a:rPr sz="1309" spc="-22" dirty="0">
                <a:latin typeface="Arial"/>
                <a:cs typeface="Arial"/>
              </a:rPr>
              <a:t> </a:t>
            </a:r>
            <a:r>
              <a:rPr sz="1309" dirty="0">
                <a:latin typeface="Arial"/>
                <a:cs typeface="Arial"/>
              </a:rPr>
              <a:t>Chatelain,</a:t>
            </a:r>
            <a:r>
              <a:rPr sz="1309" spc="-11" dirty="0">
                <a:latin typeface="Arial"/>
                <a:cs typeface="Arial"/>
              </a:rPr>
              <a:t> </a:t>
            </a:r>
            <a:r>
              <a:rPr sz="1309" dirty="0">
                <a:latin typeface="Arial"/>
                <a:cs typeface="Arial"/>
              </a:rPr>
              <a:t>lakou</a:t>
            </a:r>
            <a:r>
              <a:rPr sz="1309" spc="-18" dirty="0">
                <a:latin typeface="Arial"/>
                <a:cs typeface="Arial"/>
              </a:rPr>
              <a:t> </a:t>
            </a:r>
            <a:r>
              <a:rPr sz="1309" dirty="0">
                <a:latin typeface="Arial"/>
                <a:cs typeface="Arial"/>
              </a:rPr>
              <a:t>Dieubon</a:t>
            </a:r>
            <a:r>
              <a:rPr sz="1309" spc="-18" dirty="0">
                <a:latin typeface="Arial"/>
                <a:cs typeface="Arial"/>
              </a:rPr>
              <a:t> </a:t>
            </a:r>
            <a:r>
              <a:rPr sz="1309" dirty="0">
                <a:latin typeface="Arial"/>
                <a:cs typeface="Arial"/>
              </a:rPr>
              <a:t>JEAN.</a:t>
            </a:r>
            <a:r>
              <a:rPr sz="1309" spc="-11" dirty="0">
                <a:latin typeface="Arial"/>
                <a:cs typeface="Arial"/>
              </a:rPr>
              <a:t> </a:t>
            </a:r>
            <a:r>
              <a:rPr sz="1309" dirty="0">
                <a:latin typeface="Arial"/>
                <a:cs typeface="Arial"/>
              </a:rPr>
              <a:t>Haie</a:t>
            </a:r>
            <a:r>
              <a:rPr sz="1309" spc="-18" dirty="0">
                <a:latin typeface="Arial"/>
                <a:cs typeface="Arial"/>
              </a:rPr>
              <a:t> </a:t>
            </a:r>
            <a:r>
              <a:rPr sz="1309" dirty="0">
                <a:latin typeface="Arial"/>
                <a:cs typeface="Arial"/>
              </a:rPr>
              <a:t>de</a:t>
            </a:r>
            <a:r>
              <a:rPr sz="1309" spc="-18" dirty="0">
                <a:latin typeface="Arial"/>
                <a:cs typeface="Arial"/>
              </a:rPr>
              <a:t> </a:t>
            </a:r>
            <a:r>
              <a:rPr sz="1309" dirty="0">
                <a:latin typeface="Arial"/>
                <a:cs typeface="Arial"/>
              </a:rPr>
              <a:t>candélabre</a:t>
            </a:r>
            <a:r>
              <a:rPr sz="1309" spc="-18" dirty="0">
                <a:latin typeface="Arial"/>
                <a:cs typeface="Arial"/>
              </a:rPr>
              <a:t> </a:t>
            </a:r>
            <a:r>
              <a:rPr sz="1309" dirty="0">
                <a:latin typeface="Arial"/>
                <a:cs typeface="Arial"/>
              </a:rPr>
              <a:t>renforcée</a:t>
            </a:r>
            <a:r>
              <a:rPr sz="1309" spc="-18" dirty="0">
                <a:latin typeface="Arial"/>
                <a:cs typeface="Arial"/>
              </a:rPr>
              <a:t> </a:t>
            </a:r>
            <a:r>
              <a:rPr sz="1309" dirty="0">
                <a:latin typeface="Arial"/>
                <a:cs typeface="Arial"/>
              </a:rPr>
              <a:t>par</a:t>
            </a:r>
            <a:r>
              <a:rPr sz="1309" spc="-4" dirty="0">
                <a:latin typeface="Arial"/>
                <a:cs typeface="Arial"/>
              </a:rPr>
              <a:t> </a:t>
            </a:r>
            <a:r>
              <a:rPr sz="1309" dirty="0">
                <a:latin typeface="Arial"/>
                <a:cs typeface="Arial"/>
              </a:rPr>
              <a:t>du</a:t>
            </a:r>
            <a:r>
              <a:rPr sz="1309" spc="-18" dirty="0">
                <a:latin typeface="Arial"/>
                <a:cs typeface="Arial"/>
              </a:rPr>
              <a:t> </a:t>
            </a:r>
            <a:r>
              <a:rPr sz="1309" dirty="0">
                <a:latin typeface="Arial"/>
                <a:cs typeface="Arial"/>
              </a:rPr>
              <a:t>Bois</a:t>
            </a:r>
            <a:r>
              <a:rPr sz="1309" spc="-15" dirty="0">
                <a:latin typeface="Arial"/>
                <a:cs typeface="Arial"/>
              </a:rPr>
              <a:t> </a:t>
            </a:r>
            <a:r>
              <a:rPr sz="1309" spc="-18" dirty="0">
                <a:latin typeface="Arial"/>
                <a:cs typeface="Arial"/>
              </a:rPr>
              <a:t>de </a:t>
            </a:r>
            <a:r>
              <a:rPr sz="1309" dirty="0">
                <a:latin typeface="Arial"/>
                <a:cs typeface="Arial"/>
              </a:rPr>
              <a:t>Frêne</a:t>
            </a:r>
            <a:r>
              <a:rPr sz="1309" spc="-25" dirty="0">
                <a:latin typeface="Arial"/>
                <a:cs typeface="Arial"/>
              </a:rPr>
              <a:t> </a:t>
            </a:r>
            <a:r>
              <a:rPr sz="1309" dirty="0">
                <a:latin typeface="Arial"/>
                <a:cs typeface="Arial"/>
              </a:rPr>
              <a:t>(Simaruba)</a:t>
            </a:r>
            <a:r>
              <a:rPr sz="1309" spc="-18" dirty="0">
                <a:latin typeface="Arial"/>
                <a:cs typeface="Arial"/>
              </a:rPr>
              <a:t> </a:t>
            </a:r>
            <a:r>
              <a:rPr sz="1309" dirty="0">
                <a:latin typeface="Arial"/>
                <a:cs typeface="Arial"/>
              </a:rPr>
              <a:t>coupant</a:t>
            </a:r>
            <a:r>
              <a:rPr sz="1309" spc="-18" dirty="0">
                <a:latin typeface="Arial"/>
                <a:cs typeface="Arial"/>
              </a:rPr>
              <a:t> </a:t>
            </a:r>
            <a:r>
              <a:rPr sz="1309" dirty="0">
                <a:latin typeface="Arial"/>
                <a:cs typeface="Arial"/>
              </a:rPr>
              <a:t>la</a:t>
            </a:r>
            <a:r>
              <a:rPr sz="1309" spc="-15" dirty="0">
                <a:latin typeface="Arial"/>
                <a:cs typeface="Arial"/>
              </a:rPr>
              <a:t> </a:t>
            </a:r>
            <a:r>
              <a:rPr sz="1309" dirty="0">
                <a:latin typeface="Arial"/>
                <a:cs typeface="Arial"/>
              </a:rPr>
              <a:t>ravine;</a:t>
            </a:r>
            <a:r>
              <a:rPr sz="1309" spc="-15" dirty="0">
                <a:latin typeface="Arial"/>
                <a:cs typeface="Arial"/>
              </a:rPr>
              <a:t> </a:t>
            </a:r>
            <a:r>
              <a:rPr sz="1309" dirty="0">
                <a:latin typeface="Arial"/>
                <a:cs typeface="Arial"/>
              </a:rPr>
              <a:t>vue</a:t>
            </a:r>
            <a:r>
              <a:rPr sz="1309" spc="-25" dirty="0">
                <a:latin typeface="Arial"/>
                <a:cs typeface="Arial"/>
              </a:rPr>
              <a:t> </a:t>
            </a:r>
            <a:r>
              <a:rPr sz="1309" dirty="0">
                <a:latin typeface="Arial"/>
                <a:cs typeface="Arial"/>
              </a:rPr>
              <a:t>vers</a:t>
            </a:r>
            <a:r>
              <a:rPr sz="1309" spc="-18" dirty="0">
                <a:latin typeface="Arial"/>
                <a:cs typeface="Arial"/>
              </a:rPr>
              <a:t> </a:t>
            </a:r>
            <a:r>
              <a:rPr sz="1309" dirty="0">
                <a:latin typeface="Arial"/>
                <a:cs typeface="Arial"/>
              </a:rPr>
              <a:t>l’amont</a:t>
            </a:r>
            <a:r>
              <a:rPr sz="1309" spc="-18" dirty="0">
                <a:latin typeface="Arial"/>
                <a:cs typeface="Arial"/>
              </a:rPr>
              <a:t> </a:t>
            </a:r>
            <a:r>
              <a:rPr sz="1309" dirty="0">
                <a:latin typeface="Arial"/>
                <a:cs typeface="Arial"/>
              </a:rPr>
              <a:t>montrant</a:t>
            </a:r>
            <a:r>
              <a:rPr sz="1309" spc="-15" dirty="0">
                <a:latin typeface="Arial"/>
                <a:cs typeface="Arial"/>
              </a:rPr>
              <a:t> </a:t>
            </a:r>
            <a:r>
              <a:rPr sz="1309" dirty="0">
                <a:latin typeface="Arial"/>
                <a:cs typeface="Arial"/>
              </a:rPr>
              <a:t>l’importance</a:t>
            </a:r>
            <a:r>
              <a:rPr sz="1309" spc="-22" dirty="0">
                <a:latin typeface="Arial"/>
                <a:cs typeface="Arial"/>
              </a:rPr>
              <a:t> </a:t>
            </a:r>
            <a:r>
              <a:rPr sz="1309" spc="-18" dirty="0">
                <a:latin typeface="Arial"/>
                <a:cs typeface="Arial"/>
              </a:rPr>
              <a:t>de </a:t>
            </a:r>
            <a:r>
              <a:rPr sz="1309" dirty="0">
                <a:latin typeface="Arial"/>
                <a:cs typeface="Arial"/>
              </a:rPr>
              <a:t>l’alluvionnement</a:t>
            </a:r>
            <a:r>
              <a:rPr sz="1309" spc="-47" dirty="0">
                <a:latin typeface="Arial"/>
                <a:cs typeface="Arial"/>
              </a:rPr>
              <a:t> </a:t>
            </a:r>
            <a:r>
              <a:rPr sz="1309" spc="-7" dirty="0">
                <a:latin typeface="Arial"/>
                <a:cs typeface="Arial"/>
              </a:rPr>
              <a:t>retenu.</a:t>
            </a:r>
            <a:endParaRPr sz="1309">
              <a:latin typeface="Arial"/>
              <a:cs typeface="Arial"/>
            </a:endParaRPr>
          </a:p>
        </p:txBody>
      </p:sp>
      <p:grpSp>
        <p:nvGrpSpPr>
          <p:cNvPr id="6" name="object 2"/>
          <p:cNvGrpSpPr/>
          <p:nvPr/>
        </p:nvGrpSpPr>
        <p:grpSpPr>
          <a:xfrm>
            <a:off x="329045" y="5568950"/>
            <a:ext cx="6657109" cy="4994564"/>
            <a:chOff x="452437" y="452437"/>
            <a:chExt cx="9153525" cy="6867525"/>
          </a:xfrm>
        </p:grpSpPr>
        <p:pic>
          <p:nvPicPr>
            <p:cNvPr id="7" name="object 3"/>
            <p:cNvPicPr/>
            <p:nvPr/>
          </p:nvPicPr>
          <p:blipFill>
            <a:blip r:embed="rId3" cstate="print"/>
            <a:stretch>
              <a:fillRect/>
            </a:stretch>
          </p:blipFill>
          <p:spPr>
            <a:xfrm>
              <a:off x="457200" y="457200"/>
              <a:ext cx="9143999" cy="6857999"/>
            </a:xfrm>
            <a:prstGeom prst="rect">
              <a:avLst/>
            </a:prstGeom>
          </p:spPr>
        </p:pic>
        <p:sp>
          <p:nvSpPr>
            <p:cNvPr id="8"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2"/>
          <p:cNvGrpSpPr/>
          <p:nvPr/>
        </p:nvGrpSpPr>
        <p:grpSpPr>
          <a:xfrm>
            <a:off x="329045" y="82550"/>
            <a:ext cx="5426825" cy="4072775"/>
            <a:chOff x="452437" y="452437"/>
            <a:chExt cx="7461884" cy="5600065"/>
          </a:xfrm>
        </p:grpSpPr>
        <p:pic>
          <p:nvPicPr>
            <p:cNvPr id="7" name="object 3"/>
            <p:cNvPicPr/>
            <p:nvPr/>
          </p:nvPicPr>
          <p:blipFill>
            <a:blip r:embed="rId2" cstate="print"/>
            <a:stretch>
              <a:fillRect/>
            </a:stretch>
          </p:blipFill>
          <p:spPr>
            <a:xfrm>
              <a:off x="457200" y="457200"/>
              <a:ext cx="7452359" cy="5590031"/>
            </a:xfrm>
            <a:prstGeom prst="rect">
              <a:avLst/>
            </a:prstGeom>
          </p:spPr>
        </p:pic>
        <p:sp>
          <p:nvSpPr>
            <p:cNvPr id="8" name="object 4"/>
            <p:cNvSpPr/>
            <p:nvPr/>
          </p:nvSpPr>
          <p:spPr>
            <a:xfrm>
              <a:off x="457200" y="457200"/>
              <a:ext cx="7452359" cy="5590540"/>
            </a:xfrm>
            <a:custGeom>
              <a:avLst/>
              <a:gdLst/>
              <a:ahLst/>
              <a:cxnLst/>
              <a:rect l="l" t="t" r="r" b="b"/>
              <a:pathLst>
                <a:path w="7452359" h="5590540">
                  <a:moveTo>
                    <a:pt x="0" y="0"/>
                  </a:moveTo>
                  <a:lnTo>
                    <a:pt x="0" y="5590031"/>
                  </a:lnTo>
                  <a:lnTo>
                    <a:pt x="7452359" y="5590031"/>
                  </a:lnTo>
                  <a:lnTo>
                    <a:pt x="7452359" y="0"/>
                  </a:lnTo>
                  <a:lnTo>
                    <a:pt x="0" y="0"/>
                  </a:lnTo>
                  <a:close/>
                </a:path>
              </a:pathLst>
            </a:custGeom>
            <a:ln w="9524">
              <a:solidFill>
                <a:srgbClr val="000000"/>
              </a:solidFill>
            </a:ln>
          </p:spPr>
          <p:txBody>
            <a:bodyPr wrap="square" lIns="0" tIns="0" rIns="0" bIns="0" rtlCol="0"/>
            <a:lstStyle/>
            <a:p>
              <a:endParaRPr/>
            </a:p>
          </p:txBody>
        </p:sp>
      </p:grpSp>
      <p:sp>
        <p:nvSpPr>
          <p:cNvPr id="9" name="object 5"/>
          <p:cNvSpPr txBox="1"/>
          <p:nvPr/>
        </p:nvSpPr>
        <p:spPr>
          <a:xfrm>
            <a:off x="520561" y="4433753"/>
            <a:ext cx="6307513" cy="412257"/>
          </a:xfrm>
          <a:prstGeom prst="rect">
            <a:avLst/>
          </a:prstGeom>
        </p:spPr>
        <p:txBody>
          <a:bodyPr vert="horz" wrap="square" lIns="0" tIns="9236" rIns="0" bIns="0" rtlCol="0">
            <a:spAutoFit/>
          </a:bodyPr>
          <a:lstStyle/>
          <a:p>
            <a:pPr marL="9237" marR="3695">
              <a:spcBef>
                <a:spcPts val="73"/>
              </a:spcBef>
            </a:pPr>
            <a:r>
              <a:rPr sz="1309" dirty="0">
                <a:latin typeface="Arial"/>
                <a:cs typeface="Arial"/>
              </a:rPr>
              <a:t>L’importance</a:t>
            </a:r>
            <a:r>
              <a:rPr sz="1309" spc="-22" dirty="0">
                <a:latin typeface="Arial"/>
                <a:cs typeface="Arial"/>
              </a:rPr>
              <a:t> </a:t>
            </a:r>
            <a:r>
              <a:rPr sz="1309" dirty="0">
                <a:latin typeface="Arial"/>
                <a:cs typeface="Arial"/>
              </a:rPr>
              <a:t>des</a:t>
            </a:r>
            <a:r>
              <a:rPr sz="1309" spc="-15" dirty="0">
                <a:latin typeface="Arial"/>
                <a:cs typeface="Arial"/>
              </a:rPr>
              <a:t> </a:t>
            </a:r>
            <a:r>
              <a:rPr sz="1309" dirty="0">
                <a:latin typeface="Arial"/>
                <a:cs typeface="Arial"/>
              </a:rPr>
              <a:t>racines</a:t>
            </a:r>
            <a:r>
              <a:rPr sz="1309" spc="-18" dirty="0">
                <a:latin typeface="Arial"/>
                <a:cs typeface="Arial"/>
              </a:rPr>
              <a:t> </a:t>
            </a:r>
            <a:r>
              <a:rPr sz="1309" dirty="0">
                <a:latin typeface="Arial"/>
                <a:cs typeface="Arial"/>
              </a:rPr>
              <a:t>pivotantes</a:t>
            </a:r>
            <a:r>
              <a:rPr sz="1309" spc="-15" dirty="0">
                <a:latin typeface="Arial"/>
                <a:cs typeface="Arial"/>
              </a:rPr>
              <a:t> </a:t>
            </a:r>
            <a:r>
              <a:rPr sz="1309" dirty="0">
                <a:latin typeface="Arial"/>
                <a:cs typeface="Arial"/>
              </a:rPr>
              <a:t>du</a:t>
            </a:r>
            <a:r>
              <a:rPr sz="1309" spc="-18" dirty="0">
                <a:latin typeface="Arial"/>
                <a:cs typeface="Arial"/>
              </a:rPr>
              <a:t> </a:t>
            </a:r>
            <a:r>
              <a:rPr sz="1309" dirty="0">
                <a:latin typeface="Arial"/>
                <a:cs typeface="Arial"/>
              </a:rPr>
              <a:t>candélabre</a:t>
            </a:r>
            <a:r>
              <a:rPr sz="1309" spc="-22" dirty="0">
                <a:latin typeface="Arial"/>
                <a:cs typeface="Arial"/>
              </a:rPr>
              <a:t> </a:t>
            </a:r>
            <a:r>
              <a:rPr sz="1309" dirty="0">
                <a:latin typeface="Arial"/>
                <a:cs typeface="Arial"/>
              </a:rPr>
              <a:t>qui</a:t>
            </a:r>
            <a:r>
              <a:rPr sz="1309" spc="-15" dirty="0">
                <a:latin typeface="Arial"/>
                <a:cs typeface="Arial"/>
              </a:rPr>
              <a:t> </a:t>
            </a:r>
            <a:r>
              <a:rPr sz="1309" dirty="0">
                <a:latin typeface="Arial"/>
                <a:cs typeface="Arial"/>
              </a:rPr>
              <a:t>permettent</a:t>
            </a:r>
            <a:r>
              <a:rPr sz="1309" spc="-11" dirty="0">
                <a:latin typeface="Arial"/>
                <a:cs typeface="Arial"/>
              </a:rPr>
              <a:t> </a:t>
            </a:r>
            <a:r>
              <a:rPr sz="1309" dirty="0">
                <a:latin typeface="Arial"/>
                <a:cs typeface="Arial"/>
              </a:rPr>
              <a:t>une</a:t>
            </a:r>
            <a:r>
              <a:rPr sz="1309" spc="-22" dirty="0">
                <a:latin typeface="Arial"/>
                <a:cs typeface="Arial"/>
              </a:rPr>
              <a:t> </a:t>
            </a:r>
            <a:r>
              <a:rPr sz="1309" dirty="0">
                <a:latin typeface="Arial"/>
                <a:cs typeface="Arial"/>
              </a:rPr>
              <a:t>remontée</a:t>
            </a:r>
            <a:r>
              <a:rPr sz="1309" spc="-18" dirty="0">
                <a:latin typeface="Arial"/>
                <a:cs typeface="Arial"/>
              </a:rPr>
              <a:t> </a:t>
            </a:r>
            <a:r>
              <a:rPr sz="1309" spc="-15" dirty="0">
                <a:latin typeface="Arial"/>
                <a:cs typeface="Arial"/>
              </a:rPr>
              <a:t>vers </a:t>
            </a:r>
            <a:r>
              <a:rPr sz="1309" dirty="0">
                <a:latin typeface="Arial"/>
                <a:cs typeface="Arial"/>
              </a:rPr>
              <a:t>la</a:t>
            </a:r>
            <a:r>
              <a:rPr sz="1309" spc="-22" dirty="0">
                <a:latin typeface="Arial"/>
                <a:cs typeface="Arial"/>
              </a:rPr>
              <a:t> </a:t>
            </a:r>
            <a:r>
              <a:rPr sz="1309" dirty="0">
                <a:latin typeface="Arial"/>
                <a:cs typeface="Arial"/>
              </a:rPr>
              <a:t>surface</a:t>
            </a:r>
            <a:r>
              <a:rPr sz="1309" spc="-22" dirty="0">
                <a:latin typeface="Arial"/>
                <a:cs typeface="Arial"/>
              </a:rPr>
              <a:t> </a:t>
            </a:r>
            <a:r>
              <a:rPr sz="1309" dirty="0">
                <a:latin typeface="Arial"/>
                <a:cs typeface="Arial"/>
              </a:rPr>
              <a:t>d’éléments</a:t>
            </a:r>
            <a:r>
              <a:rPr sz="1309" spc="-15" dirty="0">
                <a:latin typeface="Arial"/>
                <a:cs typeface="Arial"/>
              </a:rPr>
              <a:t> </a:t>
            </a:r>
            <a:r>
              <a:rPr sz="1309" dirty="0">
                <a:latin typeface="Arial"/>
                <a:cs typeface="Arial"/>
              </a:rPr>
              <a:t>fertilisants</a:t>
            </a:r>
            <a:r>
              <a:rPr sz="1309" spc="-18" dirty="0">
                <a:latin typeface="Arial"/>
                <a:cs typeface="Arial"/>
              </a:rPr>
              <a:t> </a:t>
            </a:r>
            <a:r>
              <a:rPr sz="1309" dirty="0">
                <a:latin typeface="Arial"/>
                <a:cs typeface="Arial"/>
              </a:rPr>
              <a:t>depuis</a:t>
            </a:r>
            <a:r>
              <a:rPr sz="1309" spc="-18" dirty="0">
                <a:latin typeface="Arial"/>
                <a:cs typeface="Arial"/>
              </a:rPr>
              <a:t> </a:t>
            </a:r>
            <a:r>
              <a:rPr sz="1309" dirty="0">
                <a:latin typeface="Arial"/>
                <a:cs typeface="Arial"/>
              </a:rPr>
              <a:t>les</a:t>
            </a:r>
            <a:r>
              <a:rPr sz="1309" spc="-18" dirty="0">
                <a:latin typeface="Arial"/>
                <a:cs typeface="Arial"/>
              </a:rPr>
              <a:t> </a:t>
            </a:r>
            <a:r>
              <a:rPr sz="1309" dirty="0">
                <a:latin typeface="Arial"/>
                <a:cs typeface="Arial"/>
              </a:rPr>
              <a:t>horizons</a:t>
            </a:r>
            <a:r>
              <a:rPr sz="1309" spc="-15" dirty="0">
                <a:latin typeface="Arial"/>
                <a:cs typeface="Arial"/>
              </a:rPr>
              <a:t> </a:t>
            </a:r>
            <a:r>
              <a:rPr sz="1309" spc="-7" dirty="0">
                <a:latin typeface="Arial"/>
                <a:cs typeface="Arial"/>
              </a:rPr>
              <a:t>profonds.</a:t>
            </a:r>
            <a:endParaRPr sz="1309">
              <a:latin typeface="Arial"/>
              <a:cs typeface="Arial"/>
            </a:endParaRPr>
          </a:p>
        </p:txBody>
      </p:sp>
      <p:grpSp>
        <p:nvGrpSpPr>
          <p:cNvPr id="10" name="object 2"/>
          <p:cNvGrpSpPr/>
          <p:nvPr/>
        </p:nvGrpSpPr>
        <p:grpSpPr>
          <a:xfrm>
            <a:off x="329045" y="5731613"/>
            <a:ext cx="5688676" cy="4268585"/>
            <a:chOff x="452437" y="452437"/>
            <a:chExt cx="7821930" cy="5869305"/>
          </a:xfrm>
        </p:grpSpPr>
        <p:pic>
          <p:nvPicPr>
            <p:cNvPr id="11" name="object 3"/>
            <p:cNvPicPr/>
            <p:nvPr/>
          </p:nvPicPr>
          <p:blipFill>
            <a:blip r:embed="rId3" cstate="print"/>
            <a:stretch>
              <a:fillRect/>
            </a:stretch>
          </p:blipFill>
          <p:spPr>
            <a:xfrm>
              <a:off x="457200" y="457200"/>
              <a:ext cx="7812023" cy="5859779"/>
            </a:xfrm>
            <a:prstGeom prst="rect">
              <a:avLst/>
            </a:prstGeom>
          </p:spPr>
        </p:pic>
        <p:sp>
          <p:nvSpPr>
            <p:cNvPr id="12" name="object 4"/>
            <p:cNvSpPr/>
            <p:nvPr/>
          </p:nvSpPr>
          <p:spPr>
            <a:xfrm>
              <a:off x="457200" y="457200"/>
              <a:ext cx="7812405" cy="5859780"/>
            </a:xfrm>
            <a:custGeom>
              <a:avLst/>
              <a:gdLst/>
              <a:ahLst/>
              <a:cxnLst/>
              <a:rect l="l" t="t" r="r" b="b"/>
              <a:pathLst>
                <a:path w="7812405" h="5859780">
                  <a:moveTo>
                    <a:pt x="0" y="0"/>
                  </a:moveTo>
                  <a:lnTo>
                    <a:pt x="0" y="5859779"/>
                  </a:lnTo>
                  <a:lnTo>
                    <a:pt x="7812023" y="5859779"/>
                  </a:lnTo>
                  <a:lnTo>
                    <a:pt x="7812023" y="0"/>
                  </a:lnTo>
                  <a:lnTo>
                    <a:pt x="0" y="0"/>
                  </a:lnTo>
                  <a:close/>
                </a:path>
              </a:pathLst>
            </a:custGeom>
            <a:ln w="9524">
              <a:solidFill>
                <a:srgbClr val="000000"/>
              </a:solidFill>
            </a:ln>
          </p:spPr>
          <p:txBody>
            <a:bodyPr wrap="square" lIns="0" tIns="0" rIns="0" bIns="0" rtlCol="0"/>
            <a:lstStyle/>
            <a:p>
              <a:endParaRPr/>
            </a:p>
          </p:txBody>
        </p:sp>
      </p:grpSp>
      <p:sp>
        <p:nvSpPr>
          <p:cNvPr id="13" name="object 5"/>
          <p:cNvSpPr txBox="1"/>
          <p:nvPr/>
        </p:nvSpPr>
        <p:spPr>
          <a:xfrm>
            <a:off x="468468" y="10185893"/>
            <a:ext cx="5588000" cy="412257"/>
          </a:xfrm>
          <a:prstGeom prst="rect">
            <a:avLst/>
          </a:prstGeom>
        </p:spPr>
        <p:txBody>
          <a:bodyPr vert="horz" wrap="square" lIns="0" tIns="9236" rIns="0" bIns="0" rtlCol="0">
            <a:spAutoFit/>
          </a:bodyPr>
          <a:lstStyle/>
          <a:p>
            <a:pPr marL="9237">
              <a:spcBef>
                <a:spcPts val="73"/>
              </a:spcBef>
            </a:pPr>
            <a:r>
              <a:rPr sz="1309" dirty="0">
                <a:latin typeface="Arial"/>
                <a:cs typeface="Arial"/>
              </a:rPr>
              <a:t>Construction</a:t>
            </a:r>
            <a:r>
              <a:rPr sz="1309" spc="-22" dirty="0">
                <a:latin typeface="Arial"/>
                <a:cs typeface="Arial"/>
              </a:rPr>
              <a:t> </a:t>
            </a:r>
            <a:r>
              <a:rPr sz="1309" dirty="0">
                <a:latin typeface="Arial"/>
                <a:cs typeface="Arial"/>
              </a:rPr>
              <a:t>d’une</a:t>
            </a:r>
            <a:r>
              <a:rPr sz="1309" spc="-18" dirty="0">
                <a:latin typeface="Arial"/>
                <a:cs typeface="Arial"/>
              </a:rPr>
              <a:t> </a:t>
            </a:r>
            <a:r>
              <a:rPr sz="1309" dirty="0">
                <a:latin typeface="Arial"/>
                <a:cs typeface="Arial"/>
              </a:rPr>
              <a:t>haie</a:t>
            </a:r>
            <a:r>
              <a:rPr sz="1309" spc="-18" dirty="0">
                <a:latin typeface="Arial"/>
                <a:cs typeface="Arial"/>
              </a:rPr>
              <a:t> </a:t>
            </a:r>
            <a:r>
              <a:rPr sz="1309" dirty="0">
                <a:latin typeface="Arial"/>
                <a:cs typeface="Arial"/>
              </a:rPr>
              <a:t>de</a:t>
            </a:r>
            <a:r>
              <a:rPr sz="1309" spc="-18" dirty="0">
                <a:latin typeface="Arial"/>
                <a:cs typeface="Arial"/>
              </a:rPr>
              <a:t> </a:t>
            </a:r>
            <a:r>
              <a:rPr sz="1309" dirty="0" err="1">
                <a:latin typeface="Arial"/>
                <a:cs typeface="Arial"/>
              </a:rPr>
              <a:t>candélabres</a:t>
            </a:r>
            <a:r>
              <a:rPr sz="1309" spc="-15" dirty="0">
                <a:latin typeface="Arial"/>
                <a:cs typeface="Arial"/>
              </a:rPr>
              <a:t> </a:t>
            </a:r>
            <a:r>
              <a:rPr lang="fr-FR" sz="1309" spc="-15" dirty="0">
                <a:latin typeface="Arial"/>
                <a:cs typeface="Arial"/>
              </a:rPr>
              <a:t>à la </a:t>
            </a:r>
            <a:r>
              <a:rPr sz="1309" dirty="0">
                <a:latin typeface="Arial"/>
                <a:cs typeface="Arial"/>
              </a:rPr>
              <a:t>suite</a:t>
            </a:r>
            <a:r>
              <a:rPr sz="1309" spc="-7" dirty="0">
                <a:latin typeface="Arial"/>
                <a:cs typeface="Arial"/>
              </a:rPr>
              <a:t> </a:t>
            </a:r>
            <a:r>
              <a:rPr lang="fr-FR" sz="1309" dirty="0">
                <a:latin typeface="Arial"/>
                <a:cs typeface="Arial"/>
              </a:rPr>
              <a:t>de </a:t>
            </a:r>
            <a:r>
              <a:rPr sz="1309" dirty="0" err="1">
                <a:latin typeface="Arial"/>
                <a:cs typeface="Arial"/>
              </a:rPr>
              <a:t>l’élargissement</a:t>
            </a:r>
            <a:r>
              <a:rPr sz="1309" spc="-15" dirty="0">
                <a:latin typeface="Arial"/>
                <a:cs typeface="Arial"/>
              </a:rPr>
              <a:t> </a:t>
            </a:r>
            <a:r>
              <a:rPr sz="1309" dirty="0">
                <a:latin typeface="Arial"/>
                <a:cs typeface="Arial"/>
              </a:rPr>
              <a:t>d’un</a:t>
            </a:r>
            <a:r>
              <a:rPr sz="1309" spc="-18" dirty="0">
                <a:latin typeface="Arial"/>
                <a:cs typeface="Arial"/>
              </a:rPr>
              <a:t> </a:t>
            </a:r>
            <a:r>
              <a:rPr sz="1309" spc="-7" dirty="0">
                <a:latin typeface="Arial"/>
                <a:cs typeface="Arial"/>
              </a:rPr>
              <a:t>sentier.</a:t>
            </a:r>
            <a:endParaRPr sz="1309" dirty="0">
              <a:latin typeface="Arial"/>
              <a:cs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206C09CE-F640-1C46-17AA-2EAA4A9C8223}"/>
              </a:ext>
            </a:extLst>
          </p:cNvPr>
          <p:cNvSpPr txBox="1"/>
          <p:nvPr/>
        </p:nvSpPr>
        <p:spPr>
          <a:xfrm>
            <a:off x="228600" y="768350"/>
            <a:ext cx="6482715" cy="4018536"/>
          </a:xfrm>
          <a:prstGeom prst="rect">
            <a:avLst/>
          </a:prstGeom>
          <a:noFill/>
        </p:spPr>
        <p:txBody>
          <a:bodyPr wrap="square" rtlCol="0">
            <a:spAutoFit/>
          </a:bodyPr>
          <a:lstStyle/>
          <a:p>
            <a:pPr>
              <a:spcBef>
                <a:spcPts val="5"/>
              </a:spcBef>
            </a:pPr>
            <a:r>
              <a:rPr lang="fr-FR" sz="1200" dirty="0">
                <a:effectLst/>
                <a:latin typeface="Arial" panose="020B0604020202020204" pitchFamily="34" charset="0"/>
                <a:ea typeface="Arial" panose="020B0604020202020204" pitchFamily="34" charset="0"/>
              </a:rPr>
              <a:t> </a:t>
            </a:r>
          </a:p>
          <a:p>
            <a:pPr marL="457200" marR="254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garde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maison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Euphorbia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tirucalli</a:t>
            </a:r>
            <a:r>
              <a:rPr lang="fr-FR" sz="1400" b="1" spc="3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spc="-10" dirty="0">
                <a:effectLst/>
                <a:latin typeface="Arial" panose="020B0604020202020204" pitchFamily="34" charset="0"/>
                <a:ea typeface="Arial" panose="020B0604020202020204" pitchFamily="34" charset="0"/>
              </a:rPr>
              <a:t>euphorbiacées)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de l'Afrique. Il est, comme le candélabre, utilisé en Haïti pour réaliser des clôtures.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se reconnaît à ses rameaux charnus, cylindriques, sans épines. Les feuilles sont petites et tombent vite. La plante contient un latex blanc toxique. Elle peut atteindre 10 m de hauteur. Le garde maison est naturalisé en Haïti, surtout dans les régions sèches. Son introduction est plus récente que celle du </a:t>
            </a:r>
            <a:r>
              <a:rPr lang="fr-FR" sz="1200" spc="-10" dirty="0">
                <a:effectLst/>
                <a:latin typeface="Arial" panose="020B0604020202020204" pitchFamily="34" charset="0"/>
                <a:ea typeface="Arial" panose="020B0604020202020204" pitchFamily="34" charset="0"/>
              </a:rPr>
              <a:t>candélabre.</a:t>
            </a:r>
            <a:endParaRPr lang="fr-FR" sz="1200" dirty="0">
              <a:effectLst/>
              <a:latin typeface="Arial" panose="020B0604020202020204" pitchFamily="34" charset="0"/>
              <a:ea typeface="Arial" panose="020B0604020202020204" pitchFamily="34" charset="0"/>
            </a:endParaRPr>
          </a:p>
          <a:p>
            <a:pPr>
              <a:spcBef>
                <a:spcPts val="30"/>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 se propage également par bouturage et peut être taillé. Non épineux, il est plus facile à transporter et à installer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candélabre.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recoloniser</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terres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dégradées,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25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sur </a:t>
            </a:r>
            <a:r>
              <a:rPr lang="fr-FR" sz="1200" spc="-10" dirty="0">
                <a:effectLst/>
                <a:latin typeface="Arial" panose="020B0604020202020204" pitchFamily="34" charset="0"/>
                <a:ea typeface="Arial" panose="020B0604020202020204" pitchFamily="34" charset="0"/>
              </a:rPr>
              <a:t>basalte.</a:t>
            </a:r>
          </a:p>
          <a:p>
            <a:pPr marL="107950" marR="2540" algn="just">
              <a:lnSpc>
                <a:spcPct val="103000"/>
              </a:lnSpc>
              <a:spcAft>
                <a:spcPts val="0"/>
              </a:spcAft>
            </a:pPr>
            <a:endParaRPr lang="fr-FR" sz="1200" spc="-10" dirty="0">
              <a:latin typeface="Arial" panose="020B0604020202020204" pitchFamily="34" charset="0"/>
              <a:ea typeface="Arial" panose="020B0604020202020204" pitchFamily="34" charset="0"/>
            </a:endParaRPr>
          </a:p>
          <a:p>
            <a:r>
              <a:rPr lang="fr-FR" sz="1200" dirty="0">
                <a:latin typeface="Arial" panose="020B0604020202020204" pitchFamily="34" charset="0"/>
                <a:cs typeface="Arial" panose="020B0604020202020204" pitchFamily="34" charset="0"/>
              </a:rPr>
              <a:t>Les boutures résistent bien à la sècheresse ; elles peuvent être plantées en toutes saisons. Cette plante grasse a un système racinaire pivotant très développé qui va chercher des éléments fertilisants profondément dans le sol pour les recycler en surface. Les morceaux de tiges issus de la taille contiennent, comme le candélabre, beaucoup de potasse qui sera restituée aux cultures. C’est une plante qui peut jouer un rôle antiérosif important.</a:t>
            </a:r>
          </a:p>
          <a:p>
            <a:r>
              <a:rPr lang="fr-FR" sz="1200" dirty="0">
                <a:latin typeface="Arial" panose="020B0604020202020204" pitchFamily="34" charset="0"/>
                <a:cs typeface="Arial" panose="020B0604020202020204" pitchFamily="34" charset="0"/>
              </a:rPr>
              <a:t>Le garde-maison est parfois utilisé pour reconstituer du sol sur basalte. Ses racines pivotantes font éclater la roche et des éléments fertilisants sont remontés en surface. </a:t>
            </a:r>
          </a:p>
          <a:p>
            <a:pPr marL="107950" marR="2540" algn="just">
              <a:lnSpc>
                <a:spcPct val="103000"/>
              </a:lnSpc>
              <a:spcAft>
                <a:spcPts val="0"/>
              </a:spcAft>
            </a:pP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a:xfrm>
            <a:off x="292608" y="2928570"/>
            <a:ext cx="5266944" cy="984885"/>
          </a:xfrm>
        </p:spPr>
        <p:txBody>
          <a:bodyPr/>
          <a:lstStyle/>
          <a:p>
            <a:pPr eaLnBrk="1" hangingPunct="1"/>
            <a:r>
              <a:rPr lang="fr-FR" sz="3200" dirty="0"/>
              <a:t>Euphorbia </a:t>
            </a:r>
            <a:r>
              <a:rPr lang="fr-FR" sz="3200" dirty="0" err="1"/>
              <a:t>tirucalli</a:t>
            </a:r>
            <a:r>
              <a:rPr lang="fr-FR" sz="3200" dirty="0"/>
              <a:t>  (garde-maison)</a:t>
            </a:r>
          </a:p>
        </p:txBody>
      </p:sp>
      <p:sp>
        <p:nvSpPr>
          <p:cNvPr id="97283" name="Rectangle 3"/>
          <p:cNvSpPr>
            <a:spLocks noGrp="1" noChangeAspect="1" noChangeArrowheads="1"/>
          </p:cNvSpPr>
          <p:nvPr isPhoto="1"/>
        </p:nvSpPr>
        <p:spPr bwMode="auto">
          <a:xfrm>
            <a:off x="53203" y="581181"/>
            <a:ext cx="3280974" cy="445437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p>
        </p:txBody>
      </p:sp>
      <p:grpSp>
        <p:nvGrpSpPr>
          <p:cNvPr id="3" name="object 5">
            <a:extLst>
              <a:ext uri="{FF2B5EF4-FFF2-40B4-BE49-F238E27FC236}">
                <a16:creationId xmlns:a16="http://schemas.microsoft.com/office/drawing/2014/main" id="{78B04BC7-D7B5-C884-5D9B-7E53CBB00057}"/>
              </a:ext>
            </a:extLst>
          </p:cNvPr>
          <p:cNvGrpSpPr/>
          <p:nvPr/>
        </p:nvGrpSpPr>
        <p:grpSpPr>
          <a:xfrm>
            <a:off x="1371600" y="5456152"/>
            <a:ext cx="5400040" cy="3600450"/>
            <a:chOff x="1080008" y="5865495"/>
            <a:chExt cx="5400040" cy="3600450"/>
          </a:xfrm>
        </p:grpSpPr>
        <p:pic>
          <p:nvPicPr>
            <p:cNvPr id="5" name="object 6">
              <a:extLst>
                <a:ext uri="{FF2B5EF4-FFF2-40B4-BE49-F238E27FC236}">
                  <a16:creationId xmlns:a16="http://schemas.microsoft.com/office/drawing/2014/main" id="{185D99CD-C634-CFD6-E730-791871F9352E}"/>
                </a:ext>
              </a:extLst>
            </p:cNvPr>
            <p:cNvPicPr/>
            <p:nvPr/>
          </p:nvPicPr>
          <p:blipFill>
            <a:blip r:embed="rId3" cstate="print"/>
            <a:stretch>
              <a:fillRect/>
            </a:stretch>
          </p:blipFill>
          <p:spPr>
            <a:xfrm>
              <a:off x="1092708" y="5878195"/>
              <a:ext cx="5374640" cy="3574541"/>
            </a:xfrm>
            <a:prstGeom prst="rect">
              <a:avLst/>
            </a:prstGeom>
          </p:spPr>
        </p:pic>
        <p:sp>
          <p:nvSpPr>
            <p:cNvPr id="6" name="object 7">
              <a:extLst>
                <a:ext uri="{FF2B5EF4-FFF2-40B4-BE49-F238E27FC236}">
                  <a16:creationId xmlns:a16="http://schemas.microsoft.com/office/drawing/2014/main" id="{A0DDE816-9C45-00EE-25C7-D05AB1044EDE}"/>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object 9">
            <a:extLst>
              <a:ext uri="{FF2B5EF4-FFF2-40B4-BE49-F238E27FC236}">
                <a16:creationId xmlns:a16="http://schemas.microsoft.com/office/drawing/2014/main" id="{CDDB660B-0704-495D-EFAB-14C53DBB9430}"/>
              </a:ext>
            </a:extLst>
          </p:cNvPr>
          <p:cNvSpPr txBox="1"/>
          <p:nvPr/>
        </p:nvSpPr>
        <p:spPr>
          <a:xfrm>
            <a:off x="1080008" y="9610979"/>
            <a:ext cx="2756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Euphorbia</a:t>
            </a:r>
            <a:r>
              <a:rPr sz="1200" b="1" spc="25" dirty="0">
                <a:latin typeface="Arial"/>
                <a:cs typeface="Arial"/>
              </a:rPr>
              <a:t> </a:t>
            </a:r>
            <a:r>
              <a:rPr sz="1200" b="1" dirty="0">
                <a:latin typeface="Arial"/>
                <a:cs typeface="Arial"/>
              </a:rPr>
              <a:t>tirucalli</a:t>
            </a:r>
            <a:r>
              <a:rPr sz="1200" b="1" spc="2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garde-</a:t>
            </a:r>
            <a:r>
              <a:rPr sz="1200" spc="-10" dirty="0">
                <a:latin typeface="Arial"/>
                <a:cs typeface="Arial"/>
              </a:rPr>
              <a:t>maison</a:t>
            </a:r>
            <a:endParaRPr sz="1200" dirty="0">
              <a:latin typeface="Arial"/>
              <a:cs typeface="Arial"/>
            </a:endParaRPr>
          </a:p>
        </p:txBody>
      </p:sp>
      <p:sp>
        <p:nvSpPr>
          <p:cNvPr id="8" name="Rectangle 3" descr="Euphorbia_tirucalli_007">
            <a:extLst>
              <a:ext uri="{FF2B5EF4-FFF2-40B4-BE49-F238E27FC236}">
                <a16:creationId xmlns:a16="http://schemas.microsoft.com/office/drawing/2014/main" id="{03AB430C-3D7D-62D1-1A4E-2A61970A3BB9}"/>
              </a:ext>
            </a:extLst>
          </p:cNvPr>
          <p:cNvSpPr>
            <a:spLocks noGrp="1" noChangeAspect="1" noChangeArrowheads="1"/>
          </p:cNvSpPr>
          <p:nvPr isPhoto="1"/>
        </p:nvSpPr>
        <p:spPr bwMode="auto">
          <a:xfrm>
            <a:off x="3459357" y="567971"/>
            <a:ext cx="3900482" cy="292536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242774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Euphorbia_tirucalli_10">
            <a:extLst>
              <a:ext uri="{FF2B5EF4-FFF2-40B4-BE49-F238E27FC236}">
                <a16:creationId xmlns:a16="http://schemas.microsoft.com/office/drawing/2014/main" id="{7B6EC441-C983-2206-8F48-7A998BAF168B}"/>
              </a:ext>
            </a:extLst>
          </p:cNvPr>
          <p:cNvSpPr>
            <a:spLocks noGrp="1" noChangeAspect="1" noChangeArrowheads="1"/>
          </p:cNvSpPr>
          <p:nvPr isPhoto="1"/>
        </p:nvSpPr>
        <p:spPr bwMode="auto">
          <a:xfrm>
            <a:off x="3666427" y="270143"/>
            <a:ext cx="3579998" cy="268499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1138" name="Rectangle 2" hidden="1"/>
          <p:cNvSpPr>
            <a:spLocks noGrp="1" noChangeArrowheads="1"/>
          </p:cNvSpPr>
          <p:nvPr>
            <p:ph type="title"/>
          </p:nvPr>
        </p:nvSpPr>
        <p:spPr>
          <a:xfrm>
            <a:off x="292608" y="2928570"/>
            <a:ext cx="5266944" cy="984885"/>
          </a:xfrm>
        </p:spPr>
        <p:txBody>
          <a:bodyPr/>
          <a:lstStyle/>
          <a:p>
            <a:pPr eaLnBrk="1" hangingPunct="1"/>
            <a:r>
              <a:rPr lang="fr-FR" sz="3200" dirty="0"/>
              <a:t>Euphorbia </a:t>
            </a:r>
            <a:r>
              <a:rPr lang="fr-FR" sz="3200" dirty="0" err="1"/>
              <a:t>tirucalli</a:t>
            </a:r>
            <a:r>
              <a:rPr lang="fr-FR" sz="3200" dirty="0"/>
              <a:t>  (garde-maison)</a:t>
            </a:r>
          </a:p>
        </p:txBody>
      </p:sp>
      <p:sp>
        <p:nvSpPr>
          <p:cNvPr id="91139" name="Rectangle 3" descr="DSCF0077"/>
          <p:cNvSpPr>
            <a:spLocks noGrp="1" noChangeAspect="1" noChangeArrowheads="1"/>
          </p:cNvSpPr>
          <p:nvPr isPhoto="1"/>
        </p:nvSpPr>
        <p:spPr bwMode="auto">
          <a:xfrm>
            <a:off x="0" y="270143"/>
            <a:ext cx="3610675" cy="27080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135632" y="9982200"/>
            <a:ext cx="3369568" cy="276999"/>
          </a:xfrm>
          <a:prstGeom prst="rect">
            <a:avLst/>
          </a:prstGeom>
          <a:noFill/>
        </p:spPr>
        <p:txBody>
          <a:bodyPr wrap="square" rtlCol="0">
            <a:spAutoFit/>
          </a:bodyPr>
          <a:lstStyle/>
          <a:p>
            <a:r>
              <a:rPr lang="fr-FR" sz="1200" dirty="0"/>
              <a:t>Euphorbia </a:t>
            </a:r>
            <a:r>
              <a:rPr lang="fr-FR" sz="1200" dirty="0" err="1"/>
              <a:t>tirucalli</a:t>
            </a:r>
            <a:r>
              <a:rPr lang="fr-FR" sz="1200" dirty="0"/>
              <a:t>  (garde-maison)</a:t>
            </a:r>
          </a:p>
        </p:txBody>
      </p:sp>
      <p:sp>
        <p:nvSpPr>
          <p:cNvPr id="3" name="Rectangle 3" descr="DSCN1212">
            <a:extLst>
              <a:ext uri="{FF2B5EF4-FFF2-40B4-BE49-F238E27FC236}">
                <a16:creationId xmlns:a16="http://schemas.microsoft.com/office/drawing/2014/main" id="{AC39D8B3-2788-C6BD-CF91-BF0CA03A79CE}"/>
              </a:ext>
            </a:extLst>
          </p:cNvPr>
          <p:cNvSpPr>
            <a:spLocks noGrp="1" noChangeAspect="1" noChangeArrowheads="1"/>
          </p:cNvSpPr>
          <p:nvPr isPhoto="1"/>
        </p:nvSpPr>
        <p:spPr bwMode="auto">
          <a:xfrm>
            <a:off x="85824" y="3206750"/>
            <a:ext cx="6537920" cy="490344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1489872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999355"/>
            <a:chOff x="360045" y="730630"/>
            <a:chExt cx="3240405" cy="4999355"/>
          </a:xfrm>
        </p:grpSpPr>
        <p:pic>
          <p:nvPicPr>
            <p:cNvPr id="3" name="object 3"/>
            <p:cNvPicPr/>
            <p:nvPr/>
          </p:nvPicPr>
          <p:blipFill>
            <a:blip r:embed="rId2" cstate="print"/>
            <a:stretch>
              <a:fillRect/>
            </a:stretch>
          </p:blipFill>
          <p:spPr>
            <a:xfrm>
              <a:off x="372745" y="743330"/>
              <a:ext cx="3214497" cy="4973701"/>
            </a:xfrm>
            <a:prstGeom prst="rect">
              <a:avLst/>
            </a:prstGeom>
          </p:spPr>
        </p:pic>
        <p:sp>
          <p:nvSpPr>
            <p:cNvPr id="4" name="object 4"/>
            <p:cNvSpPr/>
            <p:nvPr/>
          </p:nvSpPr>
          <p:spPr>
            <a:xfrm>
              <a:off x="366395" y="736980"/>
              <a:ext cx="3227705" cy="4986655"/>
            </a:xfrm>
            <a:custGeom>
              <a:avLst/>
              <a:gdLst/>
              <a:ahLst/>
              <a:cxnLst/>
              <a:rect l="l" t="t" r="r" b="b"/>
              <a:pathLst>
                <a:path w="3227704" h="4986655">
                  <a:moveTo>
                    <a:pt x="0" y="0"/>
                  </a:moveTo>
                  <a:lnTo>
                    <a:pt x="3227197" y="0"/>
                  </a:lnTo>
                  <a:lnTo>
                    <a:pt x="3227197" y="4986401"/>
                  </a:lnTo>
                  <a:lnTo>
                    <a:pt x="0" y="4986401"/>
                  </a:lnTo>
                  <a:lnTo>
                    <a:pt x="0" y="0"/>
                  </a:lnTo>
                  <a:close/>
                </a:path>
              </a:pathLst>
            </a:custGeom>
            <a:ln w="12699">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5044440"/>
            <a:chOff x="3959986" y="730630"/>
            <a:chExt cx="3240405" cy="5044440"/>
          </a:xfrm>
        </p:grpSpPr>
        <p:pic>
          <p:nvPicPr>
            <p:cNvPr id="6" name="object 6"/>
            <p:cNvPicPr/>
            <p:nvPr/>
          </p:nvPicPr>
          <p:blipFill>
            <a:blip r:embed="rId3" cstate="print"/>
            <a:stretch>
              <a:fillRect/>
            </a:stretch>
          </p:blipFill>
          <p:spPr>
            <a:xfrm>
              <a:off x="3972686" y="743330"/>
              <a:ext cx="3214624" cy="5019040"/>
            </a:xfrm>
            <a:prstGeom prst="rect">
              <a:avLst/>
            </a:prstGeom>
          </p:spPr>
        </p:pic>
        <p:sp>
          <p:nvSpPr>
            <p:cNvPr id="7" name="object 7"/>
            <p:cNvSpPr/>
            <p:nvPr/>
          </p:nvSpPr>
          <p:spPr>
            <a:xfrm>
              <a:off x="3966336" y="736980"/>
              <a:ext cx="3227705" cy="5031740"/>
            </a:xfrm>
            <a:custGeom>
              <a:avLst/>
              <a:gdLst/>
              <a:ahLst/>
              <a:cxnLst/>
              <a:rect l="l" t="t" r="r" b="b"/>
              <a:pathLst>
                <a:path w="3227704" h="5031740">
                  <a:moveTo>
                    <a:pt x="0" y="0"/>
                  </a:moveTo>
                  <a:lnTo>
                    <a:pt x="3227324" y="0"/>
                  </a:lnTo>
                  <a:lnTo>
                    <a:pt x="3227324" y="5031740"/>
                  </a:lnTo>
                  <a:lnTo>
                    <a:pt x="0" y="5031740"/>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6066154"/>
            <a:ext cx="27705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Euphorbia</a:t>
            </a:r>
            <a:r>
              <a:rPr sz="1200" b="1" spc="25" dirty="0">
                <a:latin typeface="Arial"/>
                <a:cs typeface="Arial"/>
              </a:rPr>
              <a:t> </a:t>
            </a:r>
            <a:r>
              <a:rPr sz="1200" b="1" dirty="0">
                <a:latin typeface="Arial"/>
                <a:cs typeface="Arial"/>
              </a:rPr>
              <a:t>tirucalli</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garde-</a:t>
            </a:r>
            <a:r>
              <a:rPr sz="1200" spc="-10" dirty="0">
                <a:latin typeface="Arial"/>
                <a:cs typeface="Arial"/>
              </a:rPr>
              <a:t>maison</a:t>
            </a:r>
            <a:endParaRPr sz="1200" dirty="0">
              <a:latin typeface="Arial"/>
              <a:cs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5238" y="4941873"/>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755238" y="9810115"/>
            <a:ext cx="6483762" cy="19749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Opuntia</a:t>
            </a:r>
            <a:r>
              <a:rPr sz="1200" b="1" spc="25" dirty="0">
                <a:latin typeface="Arial"/>
                <a:cs typeface="Arial"/>
              </a:rPr>
              <a:t> </a:t>
            </a:r>
            <a:r>
              <a:rPr sz="1200" b="1" dirty="0">
                <a:latin typeface="Arial"/>
                <a:cs typeface="Arial"/>
              </a:rPr>
              <a:t>moniliformis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piquant</a:t>
            </a:r>
            <a:r>
              <a:rPr sz="1200" spc="25" dirty="0">
                <a:latin typeface="Arial"/>
                <a:cs typeface="Arial"/>
              </a:rPr>
              <a:t> </a:t>
            </a:r>
            <a:r>
              <a:rPr sz="1200" dirty="0">
                <a:latin typeface="Arial"/>
                <a:cs typeface="Arial"/>
              </a:rPr>
              <a:t>patte</a:t>
            </a:r>
            <a:r>
              <a:rPr sz="1200" spc="25" dirty="0">
                <a:latin typeface="Arial"/>
                <a:cs typeface="Arial"/>
              </a:rPr>
              <a:t> </a:t>
            </a:r>
            <a:r>
              <a:rPr sz="1200" spc="-25" dirty="0">
                <a:latin typeface="Arial"/>
                <a:cs typeface="Arial"/>
              </a:rPr>
              <a:t>de </a:t>
            </a:r>
            <a:r>
              <a:rPr sz="1200" dirty="0">
                <a:latin typeface="Arial"/>
                <a:cs typeface="Arial"/>
              </a:rPr>
              <a:t>tortue,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raquette</a:t>
            </a:r>
            <a:r>
              <a:rPr sz="1200" spc="25" dirty="0">
                <a:latin typeface="Arial"/>
                <a:cs typeface="Arial"/>
              </a:rPr>
              <a:t> </a:t>
            </a:r>
            <a:r>
              <a:rPr sz="1200" dirty="0">
                <a:latin typeface="Arial"/>
                <a:cs typeface="Arial"/>
              </a:rPr>
              <a:t>espagnole</a:t>
            </a:r>
            <a:r>
              <a:rPr sz="1200" spc="25" dirty="0">
                <a:latin typeface="Arial"/>
                <a:cs typeface="Arial"/>
              </a:rPr>
              <a:t> </a:t>
            </a:r>
            <a:r>
              <a:rPr sz="1200" i="1" dirty="0">
                <a:latin typeface="Arial"/>
                <a:cs typeface="Arial"/>
              </a:rPr>
              <a:t>(Savane</a:t>
            </a:r>
            <a:r>
              <a:rPr sz="1200" i="1" spc="25" dirty="0">
                <a:latin typeface="Arial"/>
                <a:cs typeface="Arial"/>
              </a:rPr>
              <a:t> </a:t>
            </a:r>
            <a:r>
              <a:rPr sz="1200" i="1" spc="-10" dirty="0">
                <a:latin typeface="Arial"/>
                <a:cs typeface="Arial"/>
              </a:rPr>
              <a:t>désolée)</a:t>
            </a:r>
            <a:endParaRPr sz="1200" dirty="0">
              <a:latin typeface="Arial"/>
              <a:cs typeface="Arial"/>
            </a:endParaRPr>
          </a:p>
        </p:txBody>
      </p:sp>
      <p:grpSp>
        <p:nvGrpSpPr>
          <p:cNvPr id="6" name="object 6"/>
          <p:cNvGrpSpPr/>
          <p:nvPr/>
        </p:nvGrpSpPr>
        <p:grpSpPr>
          <a:xfrm>
            <a:off x="4190999" y="6635750"/>
            <a:ext cx="2848355" cy="3068954"/>
            <a:chOff x="2286254" y="6085204"/>
            <a:chExt cx="3717290" cy="3600450"/>
          </a:xfrm>
        </p:grpSpPr>
        <p:pic>
          <p:nvPicPr>
            <p:cNvPr id="7" name="object 7"/>
            <p:cNvPicPr/>
            <p:nvPr/>
          </p:nvPicPr>
          <p:blipFill>
            <a:blip r:embed="rId3" cstate="print"/>
            <a:stretch>
              <a:fillRect/>
            </a:stretch>
          </p:blipFill>
          <p:spPr>
            <a:xfrm>
              <a:off x="2815209" y="6119113"/>
              <a:ext cx="2540003" cy="3553332"/>
            </a:xfrm>
            <a:prstGeom prst="rect">
              <a:avLst/>
            </a:prstGeom>
          </p:spPr>
        </p:pic>
        <p:sp>
          <p:nvSpPr>
            <p:cNvPr id="8" name="object 8"/>
            <p:cNvSpPr/>
            <p:nvPr/>
          </p:nvSpPr>
          <p:spPr>
            <a:xfrm>
              <a:off x="2292604" y="6091554"/>
              <a:ext cx="3704590" cy="3587750"/>
            </a:xfrm>
            <a:custGeom>
              <a:avLst/>
              <a:gdLst/>
              <a:ahLst/>
              <a:cxnLst/>
              <a:rect l="l" t="t" r="r" b="b"/>
              <a:pathLst>
                <a:path w="3704590" h="3587750">
                  <a:moveTo>
                    <a:pt x="0" y="0"/>
                  </a:moveTo>
                  <a:lnTo>
                    <a:pt x="3704336" y="0"/>
                  </a:lnTo>
                  <a:lnTo>
                    <a:pt x="3704336"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10" name="ZoneTexte 9">
            <a:extLst>
              <a:ext uri="{FF2B5EF4-FFF2-40B4-BE49-F238E27FC236}">
                <a16:creationId xmlns:a16="http://schemas.microsoft.com/office/drawing/2014/main" id="{450BE7D8-235B-2394-4296-1B44F6259997}"/>
              </a:ext>
            </a:extLst>
          </p:cNvPr>
          <p:cNvSpPr txBox="1"/>
          <p:nvPr/>
        </p:nvSpPr>
        <p:spPr>
          <a:xfrm>
            <a:off x="457200" y="1911350"/>
            <a:ext cx="6577289" cy="2028632"/>
          </a:xfrm>
          <a:prstGeom prst="rect">
            <a:avLst/>
          </a:prstGeom>
          <a:noFill/>
        </p:spPr>
        <p:txBody>
          <a:bodyPr wrap="square" rtlCol="0">
            <a:spAutoFit/>
          </a:bodyPr>
          <a:lstStyle/>
          <a:p>
            <a:pPr>
              <a:spcBef>
                <a:spcPts val="20"/>
              </a:spcBef>
            </a:pPr>
            <a:r>
              <a:rPr lang="fr-FR" sz="1200" dirty="0">
                <a:effectLst/>
                <a:latin typeface="Arial" panose="020B0604020202020204" pitchFamily="34" charset="0"/>
                <a:ea typeface="Arial" panose="020B0604020202020204" pitchFamily="34" charset="0"/>
              </a:rPr>
              <a:t> </a:t>
            </a:r>
          </a:p>
          <a:p>
            <a:pPr marL="457200" marR="122555" lvl="1" algn="just">
              <a:lnSpc>
                <a:spcPct val="103000"/>
              </a:lnSpc>
              <a:tabLst>
                <a:tab pos="566420" algn="l"/>
              </a:tabLst>
            </a:pPr>
            <a:r>
              <a:rPr lang="fr-FR" sz="1400" b="1" dirty="0">
                <a:effectLst/>
                <a:latin typeface="Arial" panose="020B0604020202020204" pitchFamily="34" charset="0"/>
                <a:ea typeface="Arial" panose="020B0604020202020204" pitchFamily="34" charset="0"/>
              </a:rPr>
              <a:t>Le piquant patte de tortue ou raquette espagnole (Opuntia </a:t>
            </a:r>
            <a:r>
              <a:rPr lang="fr-FR" sz="1400" b="1" dirty="0" err="1">
                <a:effectLst/>
                <a:latin typeface="Arial" panose="020B0604020202020204" pitchFamily="34" charset="0"/>
                <a:ea typeface="Arial" panose="020B0604020202020204" pitchFamily="34" charset="0"/>
              </a:rPr>
              <a:t>moniliformis</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Haw</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Consolea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moniliformis</a:t>
            </a:r>
            <a:r>
              <a:rPr lang="fr-FR" sz="1400" b="1" dirty="0">
                <a:effectLst/>
                <a:latin typeface="Arial" panose="020B0604020202020204" pitchFamily="34" charset="0"/>
                <a:ea typeface="Arial" panose="020B0604020202020204" pitchFamily="34" charset="0"/>
              </a:rPr>
              <a:t>, cactacées)</a:t>
            </a: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atteint 6 m de hauteur. Il se reconnaît à son tronc épineux de 3 à 4 m de haut supportant la partie ramifiée de la plante. Les articles sont succulents, aplatis et épineux. Ils sont consommés par les cabris en saison sèche.</a:t>
            </a:r>
          </a:p>
          <a:p>
            <a:pPr>
              <a:spcBef>
                <a:spcPts val="10"/>
              </a:spcBef>
            </a:pPr>
            <a:r>
              <a:rPr lang="fr-FR" sz="1200" dirty="0">
                <a:effectLst/>
                <a:latin typeface="Arial" panose="020B0604020202020204" pitchFamily="34" charset="0"/>
                <a:ea typeface="Arial" panose="020B0604020202020204" pitchFamily="34" charset="0"/>
              </a:rPr>
              <a:t> </a:t>
            </a:r>
          </a:p>
          <a:p>
            <a:pPr marL="107950" marR="125095" algn="just">
              <a:lnSpc>
                <a:spcPct val="103000"/>
              </a:lnSpc>
              <a:spcAft>
                <a:spcPts val="0"/>
              </a:spcAft>
            </a:pPr>
            <a:r>
              <a:rPr lang="fr-FR" sz="1200" dirty="0">
                <a:effectLst/>
                <a:latin typeface="Arial" panose="020B0604020202020204" pitchFamily="34" charset="0"/>
                <a:ea typeface="Arial" panose="020B0604020202020204" pitchFamily="34" charset="0"/>
              </a:rPr>
              <a:t>Dans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Gonaïves,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piquant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patte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tortue est utilisé pour fabriquer du charbon de bois</a:t>
            </a:r>
            <a:endParaRPr lang="fr-FR" dirty="0"/>
          </a:p>
        </p:txBody>
      </p:sp>
    </p:spTree>
    <p:extLst>
      <p:ext uri="{BB962C8B-B14F-4D97-AF65-F5344CB8AC3E}">
        <p14:creationId xmlns:p14="http://schemas.microsoft.com/office/powerpoint/2010/main" val="19535789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749">
            <a:extLst>
              <a:ext uri="{FF2B5EF4-FFF2-40B4-BE49-F238E27FC236}">
                <a16:creationId xmlns:a16="http://schemas.microsoft.com/office/drawing/2014/main" id="{D63193F3-65C4-48FE-B453-26D31899607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0500" y="4349750"/>
            <a:ext cx="6934200" cy="5200650"/>
          </a:xfrm>
          <a:prstGeom prst="rect">
            <a:avLst/>
          </a:prstGeom>
        </p:spPr>
      </p:pic>
      <p:sp>
        <p:nvSpPr>
          <p:cNvPr id="2" name="object 9">
            <a:extLst>
              <a:ext uri="{FF2B5EF4-FFF2-40B4-BE49-F238E27FC236}">
                <a16:creationId xmlns:a16="http://schemas.microsoft.com/office/drawing/2014/main" id="{569EDFC1-A375-032A-CD03-1F093C41BC1A}"/>
              </a:ext>
            </a:extLst>
          </p:cNvPr>
          <p:cNvSpPr txBox="1"/>
          <p:nvPr/>
        </p:nvSpPr>
        <p:spPr>
          <a:xfrm>
            <a:off x="1371600" y="9815194"/>
            <a:ext cx="566775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Opuntia</a:t>
            </a:r>
            <a:r>
              <a:rPr sz="1200" b="1" spc="25" dirty="0">
                <a:latin typeface="Arial"/>
                <a:cs typeface="Arial"/>
              </a:rPr>
              <a:t> </a:t>
            </a:r>
            <a:r>
              <a:rPr sz="1200" b="1" dirty="0">
                <a:latin typeface="Arial"/>
                <a:cs typeface="Arial"/>
              </a:rPr>
              <a:t>moniliformis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piquant</a:t>
            </a:r>
            <a:r>
              <a:rPr sz="1200" spc="25" dirty="0">
                <a:latin typeface="Arial"/>
                <a:cs typeface="Arial"/>
              </a:rPr>
              <a:t> </a:t>
            </a:r>
            <a:r>
              <a:rPr sz="1200" dirty="0">
                <a:latin typeface="Arial"/>
                <a:cs typeface="Arial"/>
              </a:rPr>
              <a:t>patte</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tortue,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raquette</a:t>
            </a:r>
            <a:r>
              <a:rPr sz="1200" spc="25" dirty="0">
                <a:latin typeface="Arial"/>
                <a:cs typeface="Arial"/>
              </a:rPr>
              <a:t> </a:t>
            </a:r>
            <a:r>
              <a:rPr sz="1200" spc="-10" dirty="0">
                <a:latin typeface="Arial"/>
                <a:cs typeface="Arial"/>
              </a:rPr>
              <a:t>espagnole</a:t>
            </a:r>
            <a:endParaRPr sz="1200" dirty="0">
              <a:latin typeface="Arial"/>
              <a:cs typeface="Arial"/>
            </a:endParaRPr>
          </a:p>
          <a:p>
            <a:pPr>
              <a:lnSpc>
                <a:spcPct val="100000"/>
              </a:lnSpc>
            </a:pPr>
            <a:endParaRPr sz="1200" dirty="0">
              <a:latin typeface="Arial"/>
              <a:cs typeface="Arial"/>
            </a:endParaRPr>
          </a:p>
        </p:txBody>
      </p:sp>
    </p:spTree>
    <p:extLst>
      <p:ext uri="{BB962C8B-B14F-4D97-AF65-F5344CB8AC3E}">
        <p14:creationId xmlns:p14="http://schemas.microsoft.com/office/powerpoint/2010/main" val="3578174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D57735ED-226F-4E30-26B8-EDF77E05E7B5}"/>
              </a:ext>
            </a:extLst>
          </p:cNvPr>
          <p:cNvSpPr txBox="1"/>
          <p:nvPr/>
        </p:nvSpPr>
        <p:spPr>
          <a:xfrm>
            <a:off x="303032" y="311150"/>
            <a:ext cx="6796268" cy="8874994"/>
          </a:xfrm>
          <a:prstGeom prst="rect">
            <a:avLst/>
          </a:prstGeom>
          <a:noFill/>
        </p:spPr>
        <p:txBody>
          <a:bodyPr wrap="square" rtlCol="0">
            <a:spAutoFit/>
          </a:bodyPr>
          <a:lstStyle/>
          <a:p>
            <a:pPr marL="457200" lvl="1">
              <a:spcBef>
                <a:spcPts val="470"/>
              </a:spcBef>
              <a:spcAft>
                <a:spcPts val="0"/>
              </a:spcAft>
              <a:tabLst>
                <a:tab pos="35941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L’anacardier ou</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noix</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de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cajou</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t>
            </a:r>
            <a:r>
              <a:rPr lang="fr-FR" sz="1200" b="1" dirty="0" err="1">
                <a:effectLst/>
                <a:latin typeface="Arial" panose="020B0604020202020204" pitchFamily="34" charset="0"/>
                <a:ea typeface="Arial" panose="020B0604020202020204" pitchFamily="34" charset="0"/>
                <a:cs typeface="Arial" panose="020B0604020202020204" pitchFamily="34" charset="0"/>
              </a:rPr>
              <a:t>Anacardium</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occidentale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25" dirty="0">
                <a:effectLst/>
                <a:latin typeface="Arial" panose="020B0604020202020204" pitchFamily="34" charset="0"/>
                <a:ea typeface="Arial" panose="020B0604020202020204" pitchFamily="34" charset="0"/>
                <a:cs typeface="Arial" panose="020B0604020202020204" pitchFamily="34" charset="0"/>
              </a:rPr>
              <a:t>L.)</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70" algn="just">
              <a:lnSpc>
                <a:spcPct val="103000"/>
              </a:lnSpc>
            </a:pPr>
            <a:r>
              <a:rPr lang="fr-FR" sz="1200" dirty="0">
                <a:effectLst/>
                <a:latin typeface="Arial" panose="020B0604020202020204" pitchFamily="34" charset="0"/>
                <a:ea typeface="Arial" panose="020B0604020202020204" pitchFamily="34" charset="0"/>
                <a:cs typeface="Arial" panose="020B0604020202020204" pitchFamily="34" charset="0"/>
              </a:rPr>
              <a:t>Ce petit arbre à la couronne large et irrégulière a été introduit en Haïti très anciennement, à l'époque pré- colombienne. Il est originaire du Brésil.</a:t>
            </a:r>
            <a:r>
              <a:rPr lang="fr-FR" sz="1200" dirty="0">
                <a:effectLst/>
                <a:latin typeface="Arial" panose="020B0604020202020204" pitchFamily="34" charset="0"/>
                <a:ea typeface="Times New Roman" panose="02020603050405020304" pitchFamily="18" charset="0"/>
                <a:cs typeface="Arial" panose="020B0604020202020204" pitchFamily="34" charset="0"/>
              </a:rPr>
              <a:t> L'anacardier a été découvert par les Portugais et introduit dans leurs colonies en Afrique et en Asie. Au fil du temps, l'Inde est devenue le principal producteur mondial de noix de cajou. Le naturaliste français Thevet a décrit l'arbre dès 1558, tandis que d'autres auteurs, comme </a:t>
            </a:r>
            <a:r>
              <a:rPr lang="fr-FR" sz="1200" dirty="0" err="1">
                <a:effectLst/>
                <a:latin typeface="Arial" panose="020B0604020202020204" pitchFamily="34" charset="0"/>
                <a:ea typeface="Times New Roman" panose="02020603050405020304" pitchFamily="18" charset="0"/>
                <a:cs typeface="Arial" panose="020B0604020202020204" pitchFamily="34" charset="0"/>
              </a:rPr>
              <a:t>Gandavo</a:t>
            </a:r>
            <a:r>
              <a:rPr lang="fr-FR" sz="1200" dirty="0">
                <a:effectLst/>
                <a:latin typeface="Arial" panose="020B0604020202020204" pitchFamily="34" charset="0"/>
                <a:ea typeface="Times New Roman" panose="02020603050405020304" pitchFamily="18" charset="0"/>
                <a:cs typeface="Arial" panose="020B0604020202020204" pitchFamily="34" charset="0"/>
              </a:rPr>
              <a:t> en 1576, ont rapporté l'importance culinaire de ses noix, comparables à des amandes. Le nom "</a:t>
            </a:r>
            <a:r>
              <a:rPr lang="fr-FR" sz="1200" dirty="0" err="1">
                <a:effectLst/>
                <a:latin typeface="Arial" panose="020B0604020202020204" pitchFamily="34" charset="0"/>
                <a:ea typeface="Times New Roman" panose="02020603050405020304" pitchFamily="18" charset="0"/>
                <a:cs typeface="Arial" panose="020B0604020202020204" pitchFamily="34" charset="0"/>
              </a:rPr>
              <a:t>acaju</a:t>
            </a:r>
            <a:r>
              <a:rPr lang="fr-FR" sz="1200" dirty="0">
                <a:effectLst/>
                <a:latin typeface="Arial" panose="020B0604020202020204" pitchFamily="34" charset="0"/>
                <a:ea typeface="Times New Roman" panose="02020603050405020304" pitchFamily="18" charset="0"/>
                <a:cs typeface="Arial" panose="020B0604020202020204" pitchFamily="34" charset="0"/>
              </a:rPr>
              <a:t>" des Tupi, un peuple autochtone brésilien, a évolué en "cajou" en français. En Haïti, l'anacardier est connu sous le nom de "</a:t>
            </a:r>
            <a:r>
              <a:rPr lang="fr-FR" sz="1200" dirty="0" err="1">
                <a:effectLst/>
                <a:latin typeface="Arial" panose="020B0604020202020204" pitchFamily="34" charset="0"/>
                <a:ea typeface="Times New Roman" panose="02020603050405020304" pitchFamily="18" charset="0"/>
                <a:cs typeface="Arial" panose="020B0604020202020204" pitchFamily="34" charset="0"/>
              </a:rPr>
              <a:t>nwa</a:t>
            </a:r>
            <a:r>
              <a:rPr lang="fr-FR" sz="1200" dirty="0">
                <a:effectLst/>
                <a:latin typeface="Arial" panose="020B0604020202020204" pitchFamily="34" charset="0"/>
                <a:ea typeface="Times New Roman" panose="02020603050405020304" pitchFamily="18" charset="0"/>
                <a:cs typeface="Arial" panose="020B0604020202020204" pitchFamily="34" charset="0"/>
              </a:rPr>
              <a:t>" en créole haïtien.</a:t>
            </a:r>
          </a:p>
          <a:p>
            <a:pPr>
              <a:spcBef>
                <a:spcPts val="5"/>
              </a:spcBef>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cs typeface="Arial" panose="020B0604020202020204" pitchFamily="34" charset="0"/>
              </a:rPr>
              <a:t>Il est planté pour ses fruits. Les noix de cajou constituent un important apport protéinique en Haïti. Elles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sont</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consommées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grillées.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Nord</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du</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pays, elles accompagnent souvent les plats de céréales. La pulpe du fruit (en fait un faux fruit constitué par le pédoncule renflé de la noix de cajou) est utilisée en </a:t>
            </a:r>
            <a:r>
              <a:rPr lang="fr-FR" sz="1200" spc="-10" dirty="0">
                <a:effectLst/>
                <a:latin typeface="Arial" panose="020B0604020202020204" pitchFamily="34" charset="0"/>
                <a:ea typeface="Arial" panose="020B0604020202020204" pitchFamily="34" charset="0"/>
                <a:cs typeface="Arial" panose="020B0604020202020204" pitchFamily="34" charset="0"/>
              </a:rPr>
              <a:t>confiserie.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Cet arbre est en régression en Haïti à cause de l'anthracnose.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Cette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maladie</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détruit</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surtout</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a:t>
            </a:r>
            <a:r>
              <a:rPr lang="fr-FR" sz="1200" spc="-6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première des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deux</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récoltes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annuelles.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suivi</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évolution dans le pays en fonction des types de climat est </a:t>
            </a:r>
            <a:r>
              <a:rPr lang="fr-FR" sz="1200" spc="-10" dirty="0">
                <a:effectLst/>
                <a:latin typeface="Arial" panose="020B0604020202020204" pitchFamily="34" charset="0"/>
                <a:ea typeface="Arial" panose="020B0604020202020204" pitchFamily="34" charset="0"/>
                <a:cs typeface="Arial" panose="020B0604020202020204" pitchFamily="34" charset="0"/>
              </a:rPr>
              <a:t>souhaitable.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Il se reproduit facilement par graines (110 à 200 graines au kg.) et boutures. Sa</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régénération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naturelle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rendue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difficile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fait que les fruits sont parfois consommés en totalité.</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Il peut être utilisé en haies vives hautes. Il résiste bien à</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sécheresse</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se</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rencontre</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plutôt</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3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régions d'altitude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inférieure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500</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Sa</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croissance</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10" dirty="0">
                <a:effectLst/>
                <a:latin typeface="Arial" panose="020B0604020202020204" pitchFamily="34" charset="0"/>
                <a:ea typeface="Arial" panose="020B0604020202020204" pitchFamily="34" charset="0"/>
                <a:cs typeface="Arial" panose="020B0604020202020204" pitchFamily="34" charset="0"/>
              </a:rPr>
              <a:t>rapide</a:t>
            </a:r>
            <a:r>
              <a:rPr lang="fr-FR" sz="1200" spc="-10" dirty="0">
                <a:latin typeface="Arial" panose="020B0604020202020204" pitchFamily="34" charset="0"/>
                <a:ea typeface="Arial" panose="020B0604020202020204" pitchFamily="34" charset="0"/>
                <a:cs typeface="Arial" panose="020B0604020202020204" pitchFamily="34" charset="0"/>
              </a:rPr>
              <a:t>.</a:t>
            </a:r>
          </a:p>
          <a:p>
            <a:pPr marL="107950" marR="1270" algn="just">
              <a:lnSpc>
                <a:spcPct val="103000"/>
              </a:lnSpc>
              <a:spcAft>
                <a:spcPts val="0"/>
              </a:spcAft>
            </a:pPr>
            <a:endParaRPr lang="fr-FR" sz="1200" spc="-1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de l'anacardier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est bien adapté aux climats tropicaux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subtropicaux,c’est</a:t>
            </a:r>
            <a:r>
              <a:rPr lang="fr-FR" sz="1200" dirty="0">
                <a:effectLst/>
                <a:latin typeface="Arial" panose="020B0604020202020204" pitchFamily="34" charset="0"/>
                <a:ea typeface="Times New Roman" panose="02020603050405020304" pitchFamily="18" charset="0"/>
                <a:cs typeface="Arial" panose="020B0604020202020204" pitchFamily="34" charset="0"/>
              </a:rPr>
              <a:t> une culture idéale pour les régions sèches et arides d'Haïti. Il prospère sur des sols pauvres et rocailleux où d'autres cultures peinent à s’établir.</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Croissance et production</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commence à produire des noix environ 3 à 5 ans après la plantation et atteint sa pleine production après 10 ans. Il peut vivre jusqu'à 30 ans ou plus, offrant une source stable de revenus pour les agriculteurs sur le long terme.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de noix de cajou</a:t>
            </a:r>
            <a:r>
              <a:rPr lang="fr-FR" sz="1200" dirty="0">
                <a:effectLst/>
                <a:latin typeface="Arial" panose="020B0604020202020204" pitchFamily="34" charset="0"/>
                <a:ea typeface="Times New Roman" panose="02020603050405020304" pitchFamily="18" charset="0"/>
                <a:cs typeface="Arial" panose="020B0604020202020204" pitchFamily="34" charset="0"/>
              </a:rPr>
              <a:t> : la noix de cajou est le principal produit de l'anacardier et connaît une forte demande sur les marchés internationaux. En Haïti, la production de noix de cajou est en croissance, elle représente une opportunité économique importante pour les agriculteurs.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Marché local et exportation</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la plupart des noix de cajou sont consommées localement, cependant, il existe un potentiel d'exportation vers les marchés comme les États-Unis et l'Europe, où la demande pour les noix de cajou de qualité est élevée.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Valorisation du fruit</a:t>
            </a:r>
            <a:r>
              <a:rPr lang="fr-FR" sz="1200" dirty="0">
                <a:effectLst/>
                <a:latin typeface="Arial" panose="020B0604020202020204" pitchFamily="34" charset="0"/>
                <a:ea typeface="Times New Roman" panose="02020603050405020304" pitchFamily="18" charset="0"/>
                <a:cs typeface="Arial" panose="020B0604020202020204" pitchFamily="34" charset="0"/>
              </a:rPr>
              <a:t> : en plus de la noix, la pomme de cajou (le pédoncule charnu) est comestible et peut être transformée en jus ou confitures, ou être consommée fraîche, bien que cette utilisation soit peu répandue en Haïti.</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107950" marR="1270" algn="just">
              <a:lnSpc>
                <a:spcPct val="103000"/>
              </a:lnSpc>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hidden="1"/>
          <p:cNvSpPr>
            <a:spLocks noGrp="1" noChangeArrowheads="1"/>
          </p:cNvSpPr>
          <p:nvPr>
            <p:ph type="title"/>
          </p:nvPr>
        </p:nvSpPr>
        <p:spPr>
          <a:xfrm>
            <a:off x="292608" y="2928570"/>
            <a:ext cx="5266944" cy="984885"/>
          </a:xfrm>
        </p:spPr>
        <p:txBody>
          <a:bodyPr/>
          <a:lstStyle/>
          <a:p>
            <a:pPr eaLnBrk="1" hangingPunct="1"/>
            <a:r>
              <a:rPr lang="fr-FR" sz="3200" dirty="0" err="1"/>
              <a:t>Lamaireocereus</a:t>
            </a:r>
            <a:r>
              <a:rPr lang="fr-FR" sz="3200" dirty="0"/>
              <a:t> hystrix (chandelier)</a:t>
            </a:r>
          </a:p>
        </p:txBody>
      </p:sp>
      <p:sp>
        <p:nvSpPr>
          <p:cNvPr id="123907" name="Rectangle 3" descr="lamaireocereus_hystrix_01"/>
          <p:cNvSpPr>
            <a:spLocks noGrp="1" noChangeAspect="1" noChangeArrowheads="1"/>
          </p:cNvSpPr>
          <p:nvPr isPhoto="1"/>
        </p:nvSpPr>
        <p:spPr bwMode="auto">
          <a:xfrm>
            <a:off x="-15551" y="6422510"/>
            <a:ext cx="3213846" cy="385126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43610" y="10397351"/>
            <a:ext cx="3818790" cy="276999"/>
          </a:xfrm>
          <a:prstGeom prst="rect">
            <a:avLst/>
          </a:prstGeom>
          <a:noFill/>
        </p:spPr>
        <p:txBody>
          <a:bodyPr wrap="square" rtlCol="0">
            <a:spAutoFit/>
          </a:bodyPr>
          <a:lstStyle/>
          <a:p>
            <a:r>
              <a:rPr lang="fr-FR" sz="1200" dirty="0" err="1"/>
              <a:t>Lamaireocereus</a:t>
            </a:r>
            <a:r>
              <a:rPr lang="fr-FR" sz="1200" dirty="0"/>
              <a:t> hystrix (chandelier ou </a:t>
            </a:r>
            <a:r>
              <a:rPr lang="fr-FR" sz="1200" dirty="0" err="1"/>
              <a:t>catastre</a:t>
            </a:r>
            <a:r>
              <a:rPr lang="fr-FR" sz="1200" dirty="0"/>
              <a:t>)</a:t>
            </a:r>
          </a:p>
        </p:txBody>
      </p:sp>
      <p:sp>
        <p:nvSpPr>
          <p:cNvPr id="3" name="Rectangle 3" descr="lamaireocereus_hystrix_02">
            <a:extLst>
              <a:ext uri="{FF2B5EF4-FFF2-40B4-BE49-F238E27FC236}">
                <a16:creationId xmlns:a16="http://schemas.microsoft.com/office/drawing/2014/main" id="{3E053D99-B146-2E90-0436-CD8EBD76C0E1}"/>
              </a:ext>
            </a:extLst>
          </p:cNvPr>
          <p:cNvSpPr>
            <a:spLocks noGrp="1" noChangeAspect="1" noChangeArrowheads="1"/>
          </p:cNvSpPr>
          <p:nvPr isPhoto="1"/>
        </p:nvSpPr>
        <p:spPr bwMode="auto">
          <a:xfrm>
            <a:off x="3256711" y="7558943"/>
            <a:ext cx="4071189" cy="271483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a:extLst>
              <a:ext uri="{FF2B5EF4-FFF2-40B4-BE49-F238E27FC236}">
                <a16:creationId xmlns:a16="http://schemas.microsoft.com/office/drawing/2014/main" id="{AA3F13AE-D673-CA6A-A545-D90A2088BA11}"/>
              </a:ext>
            </a:extLst>
          </p:cNvPr>
          <p:cNvSpPr txBox="1"/>
          <p:nvPr/>
        </p:nvSpPr>
        <p:spPr>
          <a:xfrm>
            <a:off x="119104" y="1301750"/>
            <a:ext cx="6797555" cy="830997"/>
          </a:xfrm>
          <a:prstGeom prst="rect">
            <a:avLst/>
          </a:prstGeom>
          <a:noFill/>
        </p:spPr>
        <p:txBody>
          <a:bodyPr wrap="square" rtlCol="0">
            <a:spAutoFit/>
          </a:bodyPr>
          <a:lstStyle/>
          <a:p>
            <a:endParaRPr lang="fr-FR" sz="1200" dirty="0"/>
          </a:p>
          <a:p>
            <a:endParaRPr lang="fr-FR" sz="1200" dirty="0"/>
          </a:p>
          <a:p>
            <a:pPr>
              <a:spcBef>
                <a:spcPts val="20"/>
              </a:spcBef>
            </a:pPr>
            <a:r>
              <a:rPr lang="fr-FR" sz="1200" dirty="0">
                <a:effectLst/>
                <a:latin typeface="Arial" panose="020B0604020202020204" pitchFamily="34" charset="0"/>
                <a:ea typeface="Arial" panose="020B0604020202020204" pitchFamily="34" charset="0"/>
              </a:rPr>
              <a:t>.</a:t>
            </a:r>
          </a:p>
          <a:p>
            <a:endParaRPr lang="fr-FR" sz="1200" dirty="0"/>
          </a:p>
        </p:txBody>
      </p:sp>
      <p:sp>
        <p:nvSpPr>
          <p:cNvPr id="5" name="Rectangle 3" descr="lamaireocereus_hystrix_05">
            <a:extLst>
              <a:ext uri="{FF2B5EF4-FFF2-40B4-BE49-F238E27FC236}">
                <a16:creationId xmlns:a16="http://schemas.microsoft.com/office/drawing/2014/main" id="{8D417681-7116-FFD7-07DD-DE6D6F441D9C}"/>
              </a:ext>
            </a:extLst>
          </p:cNvPr>
          <p:cNvSpPr>
            <a:spLocks noGrp="1" noChangeAspect="1" noChangeArrowheads="1"/>
          </p:cNvSpPr>
          <p:nvPr isPhoto="1"/>
        </p:nvSpPr>
        <p:spPr bwMode="auto">
          <a:xfrm>
            <a:off x="539045" y="2361658"/>
            <a:ext cx="6499516" cy="3851266"/>
          </a:xfrm>
          <a:prstGeom prst="rect">
            <a:avLst/>
          </a:prstGeom>
          <a:blipFill dpi="0" rotWithShape="1">
            <a:blip r:embed="rId4" cstate="email">
              <a:extLst>
                <a:ext uri="{28A0092B-C50C-407E-A947-70E740481C1C}">
                  <a14:useLocalDpi xmlns:a14="http://schemas.microsoft.com/office/drawing/2010/main"/>
                </a:ext>
              </a:extLst>
            </a:blip>
            <a:srcRect/>
            <a:stretch>
              <a:fillRect t="-2657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 name="ZoneTexte 5">
            <a:extLst>
              <a:ext uri="{FF2B5EF4-FFF2-40B4-BE49-F238E27FC236}">
                <a16:creationId xmlns:a16="http://schemas.microsoft.com/office/drawing/2014/main" id="{E059A15E-A908-80A8-880E-BEA422BE064B}"/>
              </a:ext>
            </a:extLst>
          </p:cNvPr>
          <p:cNvSpPr txBox="1"/>
          <p:nvPr/>
        </p:nvSpPr>
        <p:spPr>
          <a:xfrm>
            <a:off x="342900" y="186341"/>
            <a:ext cx="6629400" cy="1849481"/>
          </a:xfrm>
          <a:prstGeom prst="rect">
            <a:avLst/>
          </a:prstGeom>
          <a:noFill/>
        </p:spPr>
        <p:txBody>
          <a:bodyPr wrap="square" rtlCol="0">
            <a:spAutoFit/>
          </a:bodyPr>
          <a:lstStyle/>
          <a:p>
            <a:pPr marL="457200" marR="12382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chandelier, </a:t>
            </a:r>
            <a:r>
              <a:rPr lang="fr-FR" sz="1400" b="1" dirty="0" err="1">
                <a:effectLst/>
                <a:latin typeface="Arial" panose="020B0604020202020204" pitchFamily="34" charset="0"/>
                <a:ea typeface="Arial" panose="020B0604020202020204" pitchFamily="34" charset="0"/>
              </a:rPr>
              <a:t>catastre</a:t>
            </a:r>
            <a:r>
              <a:rPr lang="fr-FR" sz="1400" b="1" dirty="0">
                <a:effectLst/>
                <a:latin typeface="Arial" panose="020B0604020202020204" pitchFamily="34" charset="0"/>
                <a:ea typeface="Arial" panose="020B0604020202020204" pitchFamily="34" charset="0"/>
              </a:rPr>
              <a:t> ou piquant cierge (</a:t>
            </a:r>
            <a:r>
              <a:rPr lang="fr-FR" sz="1400" b="1" dirty="0" err="1">
                <a:effectLst/>
                <a:latin typeface="Arial" panose="020B0604020202020204" pitchFamily="34" charset="0"/>
                <a:ea typeface="Arial" panose="020B0604020202020204" pitchFamily="34" charset="0"/>
              </a:rPr>
              <a:t>Lemaireocereus</a:t>
            </a:r>
            <a:r>
              <a:rPr lang="fr-FR" sz="1400" b="1" dirty="0">
                <a:effectLst/>
                <a:latin typeface="Arial" panose="020B0604020202020204" pitchFamily="34" charset="0"/>
                <a:ea typeface="Arial" panose="020B0604020202020204" pitchFamily="34" charset="0"/>
              </a:rPr>
              <a:t> hystrix (</a:t>
            </a:r>
            <a:r>
              <a:rPr lang="fr-FR" sz="1400" b="1" dirty="0" err="1">
                <a:effectLst/>
                <a:latin typeface="Arial" panose="020B0604020202020204" pitchFamily="34" charset="0"/>
                <a:ea typeface="Arial" panose="020B0604020202020204" pitchFamily="34" charset="0"/>
              </a:rPr>
              <a:t>Haw</a:t>
            </a:r>
            <a:r>
              <a:rPr lang="fr-FR" sz="1400" b="1" dirty="0">
                <a:effectLst/>
                <a:latin typeface="Arial" panose="020B0604020202020204" pitchFamily="34" charset="0"/>
                <a:ea typeface="Arial" panose="020B0604020202020204" pitchFamily="34" charset="0"/>
              </a:rPr>
              <a:t>.) Britton et Rose, </a:t>
            </a:r>
            <a:r>
              <a:rPr lang="fr-FR" sz="1400" b="1" spc="-10" dirty="0">
                <a:effectLst/>
                <a:latin typeface="Arial" panose="020B0604020202020204" pitchFamily="34" charset="0"/>
                <a:ea typeface="Arial" panose="020B0604020202020204" pitchFamily="34" charset="0"/>
              </a:rPr>
              <a:t>cactacées)</a:t>
            </a:r>
            <a:endParaRPr lang="fr-FR" sz="1400" b="1" dirty="0">
              <a:effectLst/>
              <a:latin typeface="Arial" panose="020B0604020202020204" pitchFamily="34" charset="0"/>
              <a:ea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pPr>
            <a:r>
              <a:rPr lang="fr-FR" sz="1200" dirty="0">
                <a:effectLst/>
                <a:latin typeface="Arial" panose="020B0604020202020204" pitchFamily="34" charset="0"/>
                <a:ea typeface="Arial" panose="020B0604020202020204" pitchFamily="34" charset="0"/>
              </a:rPr>
              <a:t>C'est un cactus columnaire qui peut atteindre 6 m de haut. Les tiges, appelées articles, sont succulentes, allongées,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côtelées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épineuses.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articles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peuvent être consommés par les cabris en période sèche. Le chandelier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 confection de clôtures dans les régions très sèches </a:t>
            </a:r>
            <a:r>
              <a:rPr lang="fr-FR" sz="1200" dirty="0"/>
              <a:t>(par exemple, à la Savane Désolée).</a:t>
            </a:r>
          </a:p>
          <a:p>
            <a:pPr marL="107950" marR="123825" algn="just">
              <a:lnSpc>
                <a:spcPct val="103000"/>
              </a:lnSpc>
            </a:pPr>
            <a:endParaRPr lang="fr-FR" sz="1200" dirty="0"/>
          </a:p>
          <a:p>
            <a:pPr marL="107950" marR="123825" algn="just">
              <a:lnSpc>
                <a:spcPct val="103000"/>
              </a:lnSpc>
            </a:pPr>
            <a:r>
              <a:rPr lang="fr-FR" sz="1200" dirty="0"/>
              <a:t> Il se bouture bien, mais sa manutention est délicate du fait des piquants.</a:t>
            </a:r>
          </a:p>
        </p:txBody>
      </p:sp>
    </p:spTree>
    <p:extLst>
      <p:ext uri="{BB962C8B-B14F-4D97-AF65-F5344CB8AC3E}">
        <p14:creationId xmlns:p14="http://schemas.microsoft.com/office/powerpoint/2010/main" val="25172131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hidden="1"/>
          <p:cNvSpPr>
            <a:spLocks noGrp="1" noChangeArrowheads="1"/>
          </p:cNvSpPr>
          <p:nvPr>
            <p:ph type="title"/>
          </p:nvPr>
        </p:nvSpPr>
        <p:spPr>
          <a:xfrm>
            <a:off x="292608" y="2928570"/>
            <a:ext cx="5266944" cy="984885"/>
          </a:xfrm>
        </p:spPr>
        <p:txBody>
          <a:bodyPr/>
          <a:lstStyle/>
          <a:p>
            <a:pPr eaLnBrk="1" hangingPunct="1"/>
            <a:r>
              <a:rPr lang="fr-FR" sz="3200" dirty="0" err="1"/>
              <a:t>Lamaireocereus</a:t>
            </a:r>
            <a:r>
              <a:rPr lang="fr-FR" sz="3200" dirty="0"/>
              <a:t> hystrix (chandelier)</a:t>
            </a:r>
          </a:p>
        </p:txBody>
      </p:sp>
      <p:sp>
        <p:nvSpPr>
          <p:cNvPr id="125955" name="Rectangle 3" descr="lamaireocereus_hystrix_03"/>
          <p:cNvSpPr>
            <a:spLocks noGrp="1" noChangeAspect="1" noChangeArrowheads="1"/>
          </p:cNvSpPr>
          <p:nvPr isPhoto="1"/>
        </p:nvSpPr>
        <p:spPr bwMode="auto">
          <a:xfrm>
            <a:off x="228600" y="1911350"/>
            <a:ext cx="4318230" cy="288031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71805" y="7183755"/>
            <a:ext cx="2995533" cy="276999"/>
          </a:xfrm>
          <a:prstGeom prst="rect">
            <a:avLst/>
          </a:prstGeom>
          <a:noFill/>
        </p:spPr>
        <p:txBody>
          <a:bodyPr wrap="square" rtlCol="0">
            <a:spAutoFit/>
          </a:bodyPr>
          <a:lstStyle/>
          <a:p>
            <a:r>
              <a:rPr lang="fr-FR" sz="1200" dirty="0" err="1"/>
              <a:t>Lamaireocereus</a:t>
            </a:r>
            <a:r>
              <a:rPr lang="fr-FR" sz="1200" dirty="0"/>
              <a:t> hystrix (chandelier)</a:t>
            </a:r>
          </a:p>
        </p:txBody>
      </p:sp>
      <p:sp>
        <p:nvSpPr>
          <p:cNvPr id="2" name="Rectangle 3" descr="lamaireocereus_hystrix_04">
            <a:extLst>
              <a:ext uri="{FF2B5EF4-FFF2-40B4-BE49-F238E27FC236}">
                <a16:creationId xmlns:a16="http://schemas.microsoft.com/office/drawing/2014/main" id="{9A74AFBE-8361-DB84-0363-772468C94A5F}"/>
              </a:ext>
            </a:extLst>
          </p:cNvPr>
          <p:cNvSpPr>
            <a:spLocks noGrp="1" noChangeAspect="1" noChangeArrowheads="1"/>
          </p:cNvSpPr>
          <p:nvPr isPhoto="1"/>
        </p:nvSpPr>
        <p:spPr bwMode="auto">
          <a:xfrm>
            <a:off x="3139142" y="5298787"/>
            <a:ext cx="4176058" cy="278476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42099223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p:nvPr/>
        </p:nvSpPr>
        <p:spPr>
          <a:xfrm>
            <a:off x="552704" y="662178"/>
            <a:ext cx="6381750" cy="1010533"/>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10" dirty="0">
                <a:latin typeface="Arial"/>
                <a:cs typeface="Arial"/>
              </a:rPr>
              <a:t> </a:t>
            </a:r>
            <a:r>
              <a:rPr sz="1400" b="1" dirty="0">
                <a:latin typeface="Arial"/>
                <a:cs typeface="Arial"/>
              </a:rPr>
              <a:t>MYRTACEES:</a:t>
            </a:r>
            <a:r>
              <a:rPr sz="1400" b="1" spc="15" dirty="0">
                <a:latin typeface="Arial"/>
                <a:cs typeface="Arial"/>
              </a:rPr>
              <a:t> </a:t>
            </a:r>
            <a:r>
              <a:rPr sz="1400" b="1" spc="-10" dirty="0">
                <a:latin typeface="Arial"/>
                <a:cs typeface="Arial"/>
              </a:rPr>
              <a:t>EUCALYPTUS,</a:t>
            </a:r>
            <a:r>
              <a:rPr sz="1400" b="1" spc="10" dirty="0">
                <a:latin typeface="Arial"/>
                <a:cs typeface="Arial"/>
              </a:rPr>
              <a:t> </a:t>
            </a:r>
            <a:r>
              <a:rPr sz="1400" b="1" dirty="0">
                <a:latin typeface="Arial"/>
                <a:cs typeface="Arial"/>
              </a:rPr>
              <a:t>POMME-ROSE</a:t>
            </a:r>
            <a:r>
              <a:rPr sz="1400" b="1" spc="15" dirty="0">
                <a:latin typeface="Arial"/>
                <a:cs typeface="Arial"/>
              </a:rPr>
              <a:t> </a:t>
            </a:r>
            <a:r>
              <a:rPr sz="1400" b="1" dirty="0">
                <a:latin typeface="Arial"/>
                <a:cs typeface="Arial"/>
              </a:rPr>
              <a:t>ET</a:t>
            </a:r>
            <a:r>
              <a:rPr sz="1400" b="1" spc="15" dirty="0">
                <a:latin typeface="Arial"/>
                <a:cs typeface="Arial"/>
              </a:rPr>
              <a:t> </a:t>
            </a:r>
            <a:r>
              <a:rPr sz="1400" b="1" spc="-10" dirty="0">
                <a:latin typeface="Arial"/>
                <a:cs typeface="Arial"/>
              </a:rPr>
              <a:t>GOYAVIER</a:t>
            </a:r>
            <a:r>
              <a:rPr lang="fr-FR" sz="1400" spc="-10" dirty="0">
                <a:latin typeface="Arial"/>
                <a:cs typeface="Arial"/>
              </a:rPr>
              <a:t>  </a:t>
            </a:r>
            <a:r>
              <a:rPr sz="1400" b="1" dirty="0">
                <a:latin typeface="Arial"/>
                <a:cs typeface="Arial"/>
              </a:rPr>
              <a:t>Eucalyptus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Eugenia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Psidium</a:t>
            </a:r>
            <a:endParaRPr sz="1400" dirty="0">
              <a:latin typeface="Arial"/>
              <a:cs typeface="Arial"/>
            </a:endParaRPr>
          </a:p>
          <a:p>
            <a:pPr>
              <a:lnSpc>
                <a:spcPct val="100000"/>
              </a:lnSpc>
              <a:spcBef>
                <a:spcPts val="50"/>
              </a:spcBef>
            </a:pPr>
            <a:endParaRPr sz="1200" dirty="0">
              <a:latin typeface="Arial"/>
              <a:cs typeface="Arial"/>
            </a:endParaRPr>
          </a:p>
          <a:p>
            <a:pPr marL="12700" marR="5080">
              <a:lnSpc>
                <a:spcPct val="100000"/>
              </a:lnSpc>
            </a:pPr>
            <a:r>
              <a:rPr sz="1200" dirty="0">
                <a:latin typeface="Arial"/>
                <a:cs typeface="Arial"/>
              </a:rPr>
              <a:t>Ces</a:t>
            </a:r>
            <a:r>
              <a:rPr sz="1200" spc="130" dirty="0">
                <a:latin typeface="Arial"/>
                <a:cs typeface="Arial"/>
              </a:rPr>
              <a:t> </a:t>
            </a:r>
            <a:r>
              <a:rPr sz="1200" dirty="0">
                <a:latin typeface="Arial"/>
                <a:cs typeface="Arial"/>
              </a:rPr>
              <a:t>espèces</a:t>
            </a:r>
            <a:r>
              <a:rPr sz="1200" spc="130" dirty="0">
                <a:latin typeface="Arial"/>
                <a:cs typeface="Arial"/>
              </a:rPr>
              <a:t> </a:t>
            </a:r>
            <a:r>
              <a:rPr sz="1200" dirty="0">
                <a:latin typeface="Arial"/>
                <a:cs typeface="Arial"/>
              </a:rPr>
              <a:t>ne</a:t>
            </a:r>
            <a:r>
              <a:rPr sz="1200" spc="130" dirty="0">
                <a:latin typeface="Arial"/>
                <a:cs typeface="Arial"/>
              </a:rPr>
              <a:t> </a:t>
            </a:r>
            <a:r>
              <a:rPr sz="1200" dirty="0">
                <a:latin typeface="Arial"/>
                <a:cs typeface="Arial"/>
              </a:rPr>
              <a:t>sont</a:t>
            </a:r>
            <a:r>
              <a:rPr sz="1200" spc="130" dirty="0">
                <a:latin typeface="Arial"/>
                <a:cs typeface="Arial"/>
              </a:rPr>
              <a:t> </a:t>
            </a:r>
            <a:r>
              <a:rPr sz="1200" dirty="0">
                <a:latin typeface="Arial"/>
                <a:cs typeface="Arial"/>
              </a:rPr>
              <a:t>pas</a:t>
            </a:r>
            <a:r>
              <a:rPr sz="1200" spc="130" dirty="0">
                <a:latin typeface="Arial"/>
                <a:cs typeface="Arial"/>
              </a:rPr>
              <a:t> </a:t>
            </a:r>
            <a:r>
              <a:rPr sz="1200" dirty="0">
                <a:latin typeface="Arial"/>
                <a:cs typeface="Arial"/>
              </a:rPr>
              <a:t>indigènes</a:t>
            </a:r>
            <a:r>
              <a:rPr sz="1200" spc="130" dirty="0">
                <a:latin typeface="Arial"/>
                <a:cs typeface="Arial"/>
              </a:rPr>
              <a:t> </a:t>
            </a:r>
            <a:r>
              <a:rPr sz="1200" dirty="0">
                <a:latin typeface="Arial"/>
                <a:cs typeface="Arial"/>
              </a:rPr>
              <a:t>en</a:t>
            </a:r>
            <a:r>
              <a:rPr sz="1200" spc="130" dirty="0">
                <a:latin typeface="Arial"/>
                <a:cs typeface="Arial"/>
              </a:rPr>
              <a:t> </a:t>
            </a:r>
            <a:r>
              <a:rPr sz="1200" dirty="0">
                <a:latin typeface="Arial"/>
                <a:cs typeface="Arial"/>
              </a:rPr>
              <a:t>Haïti,</a:t>
            </a:r>
            <a:r>
              <a:rPr sz="1200" spc="130" dirty="0">
                <a:latin typeface="Arial"/>
                <a:cs typeface="Arial"/>
              </a:rPr>
              <a:t> </a:t>
            </a:r>
            <a:r>
              <a:rPr sz="1200" dirty="0">
                <a:latin typeface="Arial"/>
                <a:cs typeface="Arial"/>
              </a:rPr>
              <a:t>même</a:t>
            </a:r>
            <a:r>
              <a:rPr sz="1200" spc="130" dirty="0">
                <a:latin typeface="Arial"/>
                <a:cs typeface="Arial"/>
              </a:rPr>
              <a:t> </a:t>
            </a:r>
            <a:r>
              <a:rPr sz="1200" dirty="0">
                <a:latin typeface="Arial"/>
                <a:cs typeface="Arial"/>
              </a:rPr>
              <a:t>si</a:t>
            </a:r>
            <a:r>
              <a:rPr sz="1200" spc="130" dirty="0">
                <a:latin typeface="Arial"/>
                <a:cs typeface="Arial"/>
              </a:rPr>
              <a:t> </a:t>
            </a:r>
            <a:r>
              <a:rPr sz="1200" dirty="0">
                <a:latin typeface="Arial"/>
                <a:cs typeface="Arial"/>
              </a:rPr>
              <a:t>certaines</a:t>
            </a:r>
            <a:r>
              <a:rPr sz="1200" spc="130" dirty="0">
                <a:latin typeface="Arial"/>
                <a:cs typeface="Arial"/>
              </a:rPr>
              <a:t> </a:t>
            </a:r>
            <a:r>
              <a:rPr sz="1200" dirty="0">
                <a:latin typeface="Arial"/>
                <a:cs typeface="Arial"/>
              </a:rPr>
              <a:t>ont</a:t>
            </a:r>
            <a:r>
              <a:rPr sz="1200" spc="130" dirty="0">
                <a:latin typeface="Arial"/>
                <a:cs typeface="Arial"/>
              </a:rPr>
              <a:t> </a:t>
            </a:r>
            <a:r>
              <a:rPr sz="1200" dirty="0">
                <a:latin typeface="Arial"/>
                <a:cs typeface="Arial"/>
              </a:rPr>
              <a:t>été</a:t>
            </a:r>
            <a:r>
              <a:rPr sz="1200" spc="130" dirty="0">
                <a:latin typeface="Arial"/>
                <a:cs typeface="Arial"/>
              </a:rPr>
              <a:t> </a:t>
            </a:r>
            <a:r>
              <a:rPr sz="1200" dirty="0">
                <a:latin typeface="Arial"/>
                <a:cs typeface="Arial"/>
              </a:rPr>
              <a:t>introduites</a:t>
            </a:r>
            <a:r>
              <a:rPr sz="1200" spc="130" dirty="0">
                <a:latin typeface="Arial"/>
                <a:cs typeface="Arial"/>
              </a:rPr>
              <a:t> </a:t>
            </a:r>
            <a:r>
              <a:rPr sz="1200" dirty="0">
                <a:latin typeface="Arial"/>
                <a:cs typeface="Arial"/>
              </a:rPr>
              <a:t>depuis</a:t>
            </a:r>
            <a:r>
              <a:rPr sz="1200" spc="130" dirty="0">
                <a:latin typeface="Arial"/>
                <a:cs typeface="Arial"/>
              </a:rPr>
              <a:t> </a:t>
            </a:r>
            <a:r>
              <a:rPr sz="1200" dirty="0">
                <a:latin typeface="Arial"/>
                <a:cs typeface="Arial"/>
              </a:rPr>
              <a:t>longtemps</a:t>
            </a:r>
            <a:r>
              <a:rPr sz="1200" spc="130" dirty="0">
                <a:latin typeface="Arial"/>
                <a:cs typeface="Arial"/>
              </a:rPr>
              <a:t> </a:t>
            </a:r>
            <a:r>
              <a:rPr sz="1200" dirty="0">
                <a:latin typeface="Arial"/>
                <a:cs typeface="Arial"/>
              </a:rPr>
              <a:t>et</a:t>
            </a:r>
            <a:r>
              <a:rPr sz="1200" spc="130" dirty="0">
                <a:latin typeface="Arial"/>
                <a:cs typeface="Arial"/>
              </a:rPr>
              <a:t> </a:t>
            </a:r>
            <a:r>
              <a:rPr sz="1200" spc="-20" dirty="0">
                <a:latin typeface="Arial"/>
                <a:cs typeface="Arial"/>
              </a:rPr>
              <a:t>sont </a:t>
            </a:r>
            <a:r>
              <a:rPr sz="1200" dirty="0">
                <a:latin typeface="Arial"/>
                <a:cs typeface="Arial"/>
              </a:rPr>
              <a:t>maintenant</a:t>
            </a:r>
            <a:r>
              <a:rPr sz="1200" spc="25" dirty="0">
                <a:latin typeface="Arial"/>
                <a:cs typeface="Arial"/>
              </a:rPr>
              <a:t> </a:t>
            </a:r>
            <a:r>
              <a:rPr sz="1200" dirty="0">
                <a:latin typeface="Arial"/>
                <a:cs typeface="Arial"/>
              </a:rPr>
              <a:t>naturalisées</a:t>
            </a:r>
            <a:r>
              <a:rPr sz="1200" spc="25" dirty="0">
                <a:latin typeface="Arial"/>
                <a:cs typeface="Arial"/>
              </a:rPr>
              <a:t> </a:t>
            </a:r>
            <a:r>
              <a:rPr sz="1200" dirty="0">
                <a:latin typeface="Arial"/>
                <a:cs typeface="Arial"/>
              </a:rPr>
              <a:t>dans</a:t>
            </a:r>
            <a:r>
              <a:rPr sz="1200" spc="25" dirty="0">
                <a:latin typeface="Arial"/>
                <a:cs typeface="Arial"/>
              </a:rPr>
              <a:t> </a:t>
            </a:r>
            <a:r>
              <a:rPr sz="1200" dirty="0">
                <a:latin typeface="Arial"/>
                <a:cs typeface="Arial"/>
              </a:rPr>
              <a:t>ce</a:t>
            </a:r>
            <a:r>
              <a:rPr sz="1200" spc="25" dirty="0">
                <a:latin typeface="Arial"/>
                <a:cs typeface="Arial"/>
              </a:rPr>
              <a:t> </a:t>
            </a:r>
            <a:r>
              <a:rPr sz="1200" spc="-10" dirty="0">
                <a:latin typeface="Arial"/>
                <a:cs typeface="Arial"/>
              </a:rPr>
              <a:t>pays.</a:t>
            </a:r>
            <a:endParaRPr sz="1200" dirty="0">
              <a:latin typeface="Arial"/>
              <a:cs typeface="Arial"/>
            </a:endParaRPr>
          </a:p>
        </p:txBody>
      </p:sp>
      <p:sp>
        <p:nvSpPr>
          <p:cNvPr id="18" name="ZoneTexte 17">
            <a:extLst>
              <a:ext uri="{FF2B5EF4-FFF2-40B4-BE49-F238E27FC236}">
                <a16:creationId xmlns:a16="http://schemas.microsoft.com/office/drawing/2014/main" id="{1561B246-A66D-9554-5E20-FB02E173A9B5}"/>
              </a:ext>
            </a:extLst>
          </p:cNvPr>
          <p:cNvSpPr txBox="1"/>
          <p:nvPr/>
        </p:nvSpPr>
        <p:spPr>
          <a:xfrm>
            <a:off x="466725" y="1987550"/>
            <a:ext cx="6381750" cy="4981877"/>
          </a:xfrm>
          <a:prstGeom prst="rect">
            <a:avLst/>
          </a:prstGeom>
          <a:noFill/>
        </p:spPr>
        <p:txBody>
          <a:bodyPr wrap="square" rtlCol="0">
            <a:spAutoFit/>
          </a:bodyPr>
          <a:lstStyle/>
          <a:p>
            <a:pPr marL="107950" algn="just">
              <a:spcBef>
                <a:spcPts val="490"/>
              </a:spcBef>
            </a:pPr>
            <a:r>
              <a:rPr lang="fr-FR" sz="1400" b="1" dirty="0">
                <a:effectLst/>
                <a:latin typeface="Arial" panose="020B0604020202020204" pitchFamily="34" charset="0"/>
                <a:ea typeface="Arial" panose="020B0604020202020204" pitchFamily="34" charset="0"/>
              </a:rPr>
              <a:t>Les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sp</a:t>
            </a:r>
            <a:r>
              <a:rPr lang="fr-FR" sz="1400" b="1" spc="-2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Les eucalyptus sont originaires d'Australie. Ce genre comprend</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nombreuses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variées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quant à leurs caractéristiques. Mais ils ont en commun des feuilles lancéolées coriaces et criblées de glandes à essence qui les rendent aromatiques. Leur écorce s'exfolie par grandes plaques et les fruits sont des </a:t>
            </a:r>
            <a:r>
              <a:rPr lang="fr-FR" sz="1200" spc="-10" dirty="0">
                <a:effectLst/>
                <a:latin typeface="Arial" panose="020B0604020202020204" pitchFamily="34" charset="0"/>
                <a:ea typeface="Arial" panose="020B0604020202020204" pitchFamily="34" charset="0"/>
              </a:rPr>
              <a:t>capsules.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donnant d'excellents bois d'œuvre. Le bois est lourd (densité 0,8</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attaques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eucalyptus sont également très utilisés pour produire du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charbon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(environ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bois).</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L'eucalyptus est déconseillé en agroforesterie, car il concurrence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 il élimine le sous-tasse, il n'est pas conseillé sur les pentes fortes lorsqu'il y a un risque d'érosion. Par contre, traité en taillis, il peut stabiliser des versants instables, du fait de son évapotranspiration très </a:t>
            </a:r>
            <a:r>
              <a:rPr lang="fr-FR" sz="1200" spc="-10" dirty="0">
                <a:effectLst/>
                <a:latin typeface="Arial" panose="020B0604020202020204" pitchFamily="34" charset="0"/>
                <a:ea typeface="Arial" panose="020B0604020202020204" pitchFamily="34" charset="0"/>
              </a:rPr>
              <a:t>élevée.</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reproduction en pépinière des eucalyptus exige un niveau élevé de technicité.</a:t>
            </a:r>
          </a:p>
          <a:p>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diverses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d'eucalyptus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désignées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leur nom scientifique.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De nombreux essais de provenance ont été mis en place par la FAO entre 1956 et 1972 dans diverses régions d'Haïti.</a:t>
            </a:r>
          </a:p>
          <a:p>
            <a:pPr>
              <a:spcBef>
                <a:spcPts val="5"/>
              </a:spcBef>
            </a:pPr>
            <a:r>
              <a:rPr lang="fr-FR" sz="1200" dirty="0">
                <a:effectLst/>
                <a:latin typeface="Arial" panose="020B0604020202020204" pitchFamily="34" charset="0"/>
                <a:ea typeface="Arial" panose="020B0604020202020204" pitchFamily="34" charset="0"/>
              </a:rPr>
              <a:t> </a:t>
            </a:r>
          </a:p>
          <a:p>
            <a:pPr>
              <a:spcBef>
                <a:spcPts val="5"/>
              </a:spcBef>
            </a:pPr>
            <a:r>
              <a:rPr lang="fr-FR" sz="1200" dirty="0">
                <a:effectLst/>
                <a:latin typeface="Arial" panose="020B0604020202020204" pitchFamily="34" charset="0"/>
                <a:ea typeface="Arial" panose="020B0604020202020204" pitchFamily="34" charset="0"/>
              </a:rPr>
              <a:t> </a:t>
            </a:r>
          </a:p>
          <a:p>
            <a:endParaRPr lang="fr-FR" sz="12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FC045B7-336B-1263-DC1C-C27FEC88D96F}"/>
              </a:ext>
            </a:extLst>
          </p:cNvPr>
          <p:cNvSpPr txBox="1"/>
          <p:nvPr/>
        </p:nvSpPr>
        <p:spPr>
          <a:xfrm>
            <a:off x="266700" y="234950"/>
            <a:ext cx="6781800" cy="7051802"/>
          </a:xfrm>
          <a:prstGeom prst="rect">
            <a:avLst/>
          </a:prstGeom>
          <a:noFill/>
        </p:spPr>
        <p:txBody>
          <a:bodyPr wrap="square" rtlCol="0">
            <a:spAutoFit/>
          </a:bodyPr>
          <a:lstStyle/>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Eucalyptus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camaldulensis</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Dehnh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peut atteindre 40 m de hauteur et un diamètre de plus de 2 m. L'écorce est de couleur rose, crème ou </a:t>
            </a:r>
            <a:r>
              <a:rPr lang="fr-FR" sz="1200" spc="-10" dirty="0">
                <a:effectLst/>
                <a:latin typeface="Arial" panose="020B0604020202020204" pitchFamily="34" charset="0"/>
                <a:ea typeface="Arial" panose="020B0604020202020204" pitchFamily="34" charset="0"/>
              </a:rPr>
              <a:t>blanche.</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endParaRPr lang="fr-FR" sz="1200" dirty="0">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rejette abondamment de souche et, traité en taillis, peut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produire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m3</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hectare 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supporte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sécheresse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 être planté dans l'étage du gommier et plus haut. Il accepte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pauvres,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préfère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acides ou neutres, car sur sols calcaires il est sujet à la </a:t>
            </a:r>
            <a:r>
              <a:rPr lang="fr-FR" sz="1200" spc="-10" dirty="0">
                <a:effectLst/>
                <a:latin typeface="Arial" panose="020B0604020202020204" pitchFamily="34" charset="0"/>
                <a:ea typeface="Arial" panose="020B0604020202020204" pitchFamily="34" charset="0"/>
              </a:rPr>
              <a:t>chlorose.</a:t>
            </a:r>
            <a:endParaRPr lang="fr-FR" sz="1200" dirty="0">
              <a:effectLst/>
              <a:latin typeface="Arial" panose="020B0604020202020204" pitchFamily="34" charset="0"/>
              <a:ea typeface="Arial" panose="020B0604020202020204" pitchFamily="34" charset="0"/>
            </a:endParaRPr>
          </a:p>
          <a:p>
            <a:pPr marL="107950" algn="just">
              <a:spcBef>
                <a:spcPts val="30"/>
              </a:spcBef>
              <a:spcAft>
                <a:spcPts val="0"/>
              </a:spcAft>
            </a:pP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800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graines </a:t>
            </a:r>
            <a:r>
              <a:rPr lang="fr-FR" sz="1200" dirty="0">
                <a:effectLst/>
                <a:latin typeface="Arial" panose="020B0604020202020204" pitchFamily="34" charset="0"/>
                <a:ea typeface="Arial" panose="020B0604020202020204" pitchFamily="34" charset="0"/>
              </a:rPr>
              <a:t>au kg). La longévité de celles-ci est bonne.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Eucalyptus</a:t>
            </a:r>
            <a:r>
              <a:rPr lang="fr-FR" sz="1200" spc="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camaldulensis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largement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travers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 dans</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plaine</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Cul-de-sac</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Limbé,</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arbres atteignent 8 à 12 m de hauteur et 8 cm de diamètre </a:t>
            </a:r>
            <a:r>
              <a:rPr lang="fr-FR" sz="1200" spc="-25" dirty="0">
                <a:effectLst/>
                <a:latin typeface="Arial" panose="020B0604020202020204" pitchFamily="34" charset="0"/>
                <a:ea typeface="Arial" panose="020B0604020202020204" pitchFamily="34" charset="0"/>
              </a:rPr>
              <a:t>en</a:t>
            </a:r>
            <a:endParaRPr lang="fr-FR" sz="1200" dirty="0">
              <a:effectLst/>
              <a:latin typeface="Arial" panose="020B0604020202020204" pitchFamily="34" charset="0"/>
              <a:ea typeface="Arial" panose="020B0604020202020204" pitchFamily="34" charset="0"/>
            </a:endParaRPr>
          </a:p>
          <a:p>
            <a:pPr marL="107950" marR="122555"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6 ans. Mais, comme pour la plupart des espèces d'eucalyptus, la variabilité d'Eucalyptus </a:t>
            </a:r>
            <a:r>
              <a:rPr lang="fr-FR" sz="1200" dirty="0" err="1">
                <a:effectLst/>
                <a:latin typeface="Arial" panose="020B0604020202020204" pitchFamily="34" charset="0"/>
                <a:ea typeface="Arial" panose="020B0604020202020204" pitchFamily="34" charset="0"/>
              </a:rPr>
              <a:t>camaldulensis</a:t>
            </a:r>
            <a:r>
              <a:rPr lang="fr-FR" sz="1200" dirty="0">
                <a:effectLst/>
                <a:latin typeface="Arial" panose="020B0604020202020204" pitchFamily="34" charset="0"/>
                <a:ea typeface="Arial" panose="020B0604020202020204" pitchFamily="34" charset="0"/>
              </a:rPr>
              <a:t> est importante et il convient de choisir avec soin la provenance des graines. Ainsi, pour Haïti, les provenances australiennes les mieux adaptées sont celles de Katherine (</a:t>
            </a:r>
            <a:r>
              <a:rPr lang="fr-FR" sz="1200" dirty="0" err="1">
                <a:effectLst/>
                <a:latin typeface="Arial" panose="020B0604020202020204" pitchFamily="34" charset="0"/>
                <a:ea typeface="Arial" panose="020B0604020202020204" pitchFamily="34" charset="0"/>
              </a:rPr>
              <a:t>Northern</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Territory</a:t>
            </a:r>
            <a:r>
              <a:rPr lang="fr-FR" sz="1200" dirty="0">
                <a:effectLst/>
                <a:latin typeface="Arial" panose="020B0604020202020204" pitchFamily="34" charset="0"/>
                <a:ea typeface="Arial" panose="020B0604020202020204" pitchFamily="34" charset="0"/>
              </a:rPr>
              <a:t>) et de </a:t>
            </a:r>
            <a:r>
              <a:rPr lang="fr-FR" sz="1200" dirty="0" err="1">
                <a:effectLst/>
                <a:latin typeface="Arial" panose="020B0604020202020204" pitchFamily="34" charset="0"/>
                <a:ea typeface="Arial" panose="020B0604020202020204" pitchFamily="34" charset="0"/>
              </a:rPr>
              <a:t>Petford</a:t>
            </a:r>
            <a:r>
              <a:rPr lang="fr-FR" sz="120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(Queensland).</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457200" lvl="1" algn="just">
              <a:tabLst>
                <a:tab pos="565785" algn="l"/>
              </a:tabLst>
            </a:pP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globulus</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lui</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entier.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plus exigeant en humidité que E. </a:t>
            </a:r>
            <a:r>
              <a:rPr lang="fr-FR" sz="1200" dirty="0" err="1">
                <a:effectLst/>
                <a:latin typeface="Arial" panose="020B0604020202020204" pitchFamily="34" charset="0"/>
                <a:ea typeface="Arial" panose="020B0604020202020204" pitchFamily="34" charset="0"/>
              </a:rPr>
              <a:t>camaldulensis</a:t>
            </a:r>
            <a:r>
              <a:rPr lang="fr-FR" sz="1200" dirty="0">
                <a:effectLst/>
                <a:latin typeface="Arial" panose="020B0604020202020204" pitchFamily="34" charset="0"/>
                <a:ea typeface="Arial" panose="020B0604020202020204" pitchFamily="34" charset="0"/>
              </a:rPr>
              <a:t> et réussit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mieux</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altitude.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Kenscoff</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 19 m de hauteur et 12 cm de diamètre en 6 ans.</a:t>
            </a:r>
          </a:p>
          <a:p>
            <a:pPr>
              <a:spcBef>
                <a:spcPts val="10"/>
              </a:spcBef>
            </a:pPr>
            <a:r>
              <a:rPr lang="fr-FR" sz="1200" dirty="0">
                <a:effectLst/>
                <a:latin typeface="Arial" panose="020B0604020202020204" pitchFamily="34" charset="0"/>
                <a:ea typeface="Arial" panose="020B0604020202020204" pitchFamily="34" charset="0"/>
              </a:rPr>
              <a:t> </a:t>
            </a:r>
          </a:p>
          <a:p>
            <a:pPr marL="457200" lvl="1" algn="just">
              <a:tabLst>
                <a:tab pos="565785" algn="l"/>
              </a:tabLst>
            </a:pPr>
            <a:r>
              <a:rPr lang="fr-FR" sz="1400" b="1" dirty="0">
                <a:effectLst/>
                <a:latin typeface="Arial" panose="020B0604020202020204" pitchFamily="34" charset="0"/>
                <a:ea typeface="Arial" panose="020B0604020202020204" pitchFamily="34" charset="0"/>
              </a:rPr>
              <a:t>Eucalyptus</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grandis</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est remarquable par la rectitude de son tronc et par la qualité de son élagage naturel. Son bois est léger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 = 0,40 à 0,55).</a:t>
            </a:r>
          </a:p>
          <a:p>
            <a:pPr>
              <a:spcBef>
                <a:spcPts val="5"/>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plaine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Cul-de-sac, des arbres de 6 ans atteignent 23 m de hauteur et 15 cm de diamètre. A </a:t>
            </a:r>
            <a:r>
              <a:rPr lang="fr-FR" sz="1200" dirty="0" err="1">
                <a:effectLst/>
                <a:latin typeface="Arial" panose="020B0604020202020204" pitchFamily="34" charset="0"/>
                <a:ea typeface="Arial" panose="020B0604020202020204" pitchFamily="34" charset="0"/>
              </a:rPr>
              <a:t>Miragoane</a:t>
            </a:r>
            <a:r>
              <a:rPr lang="fr-FR" sz="1200" dirty="0">
                <a:effectLst/>
                <a:latin typeface="Arial" panose="020B0604020202020204" pitchFamily="34" charset="0"/>
                <a:ea typeface="Arial" panose="020B0604020202020204" pitchFamily="34" charset="0"/>
              </a:rPr>
              <a:t>, des arbres du même âge ont atteint 5 à 9 m de hauteur et 6 à 12 cm de diamètre. Conduit en taillis, cet eucalyptus peut produire 20 à 35 m3 de bois par hectare et par an.</a:t>
            </a: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309745"/>
            <a:chOff x="360045" y="730630"/>
            <a:chExt cx="3240405" cy="4309745"/>
          </a:xfrm>
        </p:grpSpPr>
        <p:pic>
          <p:nvPicPr>
            <p:cNvPr id="3" name="object 3"/>
            <p:cNvPicPr/>
            <p:nvPr/>
          </p:nvPicPr>
          <p:blipFill>
            <a:blip r:embed="rId2" cstate="print"/>
            <a:stretch>
              <a:fillRect/>
            </a:stretch>
          </p:blipFill>
          <p:spPr>
            <a:xfrm>
              <a:off x="474099" y="1406397"/>
              <a:ext cx="3078636" cy="3246628"/>
            </a:xfrm>
            <a:prstGeom prst="rect">
              <a:avLst/>
            </a:prstGeom>
          </p:spPr>
        </p:pic>
        <p:sp>
          <p:nvSpPr>
            <p:cNvPr id="4" name="object 4"/>
            <p:cNvSpPr/>
            <p:nvPr/>
          </p:nvSpPr>
          <p:spPr>
            <a:xfrm>
              <a:off x="366395" y="736980"/>
              <a:ext cx="3227705" cy="4297045"/>
            </a:xfrm>
            <a:custGeom>
              <a:avLst/>
              <a:gdLst/>
              <a:ahLst/>
              <a:cxnLst/>
              <a:rect l="l" t="t" r="r" b="b"/>
              <a:pathLst>
                <a:path w="3227704" h="4297045">
                  <a:moveTo>
                    <a:pt x="0" y="0"/>
                  </a:moveTo>
                  <a:lnTo>
                    <a:pt x="3227197" y="0"/>
                  </a:lnTo>
                  <a:lnTo>
                    <a:pt x="3227197" y="4296664"/>
                  </a:lnTo>
                  <a:lnTo>
                    <a:pt x="0" y="429666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5628004"/>
            <a:ext cx="29508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Eucalyptus</a:t>
            </a:r>
            <a:r>
              <a:rPr sz="1200" b="1" spc="20" dirty="0">
                <a:latin typeface="Arial"/>
                <a:cs typeface="Arial"/>
              </a:rPr>
              <a:t> </a:t>
            </a:r>
            <a:r>
              <a:rPr sz="1200" b="1" dirty="0">
                <a:latin typeface="Arial"/>
                <a:cs typeface="Arial"/>
              </a:rPr>
              <a:t>camaldulensis</a:t>
            </a:r>
            <a:r>
              <a:rPr sz="1200" b="1" spc="25" dirty="0">
                <a:latin typeface="Arial"/>
                <a:cs typeface="Arial"/>
              </a:rPr>
              <a:t> </a:t>
            </a:r>
            <a:r>
              <a:rPr sz="1200" spc="-10" dirty="0">
                <a:latin typeface="Arial"/>
                <a:cs typeface="Arial"/>
              </a:rPr>
              <a:t>L’eucalyptus</a:t>
            </a:r>
            <a:endParaRPr sz="1200" dirty="0">
              <a:latin typeface="Arial"/>
              <a:cs typeface="Arial"/>
            </a:endParaRPr>
          </a:p>
        </p:txBody>
      </p:sp>
      <p:sp>
        <p:nvSpPr>
          <p:cNvPr id="9" name="object 9"/>
          <p:cNvSpPr txBox="1"/>
          <p:nvPr/>
        </p:nvSpPr>
        <p:spPr>
          <a:xfrm>
            <a:off x="3959986" y="5628004"/>
            <a:ext cx="24498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Eucalyptus</a:t>
            </a:r>
            <a:r>
              <a:rPr sz="1200" b="1" spc="25" dirty="0">
                <a:latin typeface="Arial"/>
                <a:cs typeface="Arial"/>
              </a:rPr>
              <a:t> </a:t>
            </a:r>
            <a:r>
              <a:rPr sz="1200" b="1" dirty="0">
                <a:latin typeface="Arial"/>
                <a:cs typeface="Arial"/>
              </a:rPr>
              <a:t>spe.</a:t>
            </a:r>
            <a:r>
              <a:rPr sz="1200" b="1" spc="25" dirty="0">
                <a:latin typeface="Arial"/>
                <a:cs typeface="Arial"/>
              </a:rPr>
              <a:t> </a:t>
            </a:r>
            <a:r>
              <a:rPr sz="1200" spc="-10" dirty="0">
                <a:latin typeface="Arial"/>
                <a:cs typeface="Arial"/>
              </a:rPr>
              <a:t>L’eucalyptus</a:t>
            </a:r>
            <a:endParaRPr sz="1200" dirty="0">
              <a:latin typeface="Arial"/>
              <a:cs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162935" cy="4896485"/>
            <a:chOff x="360045" y="730630"/>
            <a:chExt cx="3162935" cy="4896485"/>
          </a:xfrm>
        </p:grpSpPr>
        <p:pic>
          <p:nvPicPr>
            <p:cNvPr id="3" name="object 3"/>
            <p:cNvPicPr/>
            <p:nvPr/>
          </p:nvPicPr>
          <p:blipFill>
            <a:blip r:embed="rId2" cstate="print"/>
            <a:stretch>
              <a:fillRect/>
            </a:stretch>
          </p:blipFill>
          <p:spPr>
            <a:xfrm>
              <a:off x="372745" y="743330"/>
              <a:ext cx="3137154" cy="4816610"/>
            </a:xfrm>
            <a:prstGeom prst="rect">
              <a:avLst/>
            </a:prstGeom>
          </p:spPr>
        </p:pic>
        <p:sp>
          <p:nvSpPr>
            <p:cNvPr id="4" name="object 4"/>
            <p:cNvSpPr/>
            <p:nvPr/>
          </p:nvSpPr>
          <p:spPr>
            <a:xfrm>
              <a:off x="366395" y="736980"/>
              <a:ext cx="3150235" cy="4883785"/>
            </a:xfrm>
            <a:custGeom>
              <a:avLst/>
              <a:gdLst/>
              <a:ahLst/>
              <a:cxnLst/>
              <a:rect l="l" t="t" r="r" b="b"/>
              <a:pathLst>
                <a:path w="3150235" h="4883785">
                  <a:moveTo>
                    <a:pt x="0" y="0"/>
                  </a:moveTo>
                  <a:lnTo>
                    <a:pt x="3149854" y="0"/>
                  </a:lnTo>
                  <a:lnTo>
                    <a:pt x="3149854" y="4883277"/>
                  </a:lnTo>
                  <a:lnTo>
                    <a:pt x="0" y="488327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896485"/>
            <a:chOff x="3959986" y="730630"/>
            <a:chExt cx="3240405" cy="4896485"/>
          </a:xfrm>
        </p:grpSpPr>
        <p:pic>
          <p:nvPicPr>
            <p:cNvPr id="6" name="object 6"/>
            <p:cNvPicPr/>
            <p:nvPr/>
          </p:nvPicPr>
          <p:blipFill>
            <a:blip r:embed="rId3" cstate="print"/>
            <a:stretch>
              <a:fillRect/>
            </a:stretch>
          </p:blipFill>
          <p:spPr>
            <a:xfrm>
              <a:off x="3972686" y="743330"/>
              <a:ext cx="3214624" cy="4834999"/>
            </a:xfrm>
            <a:prstGeom prst="rect">
              <a:avLst/>
            </a:prstGeom>
          </p:spPr>
        </p:pic>
        <p:sp>
          <p:nvSpPr>
            <p:cNvPr id="7" name="object 7"/>
            <p:cNvSpPr/>
            <p:nvPr/>
          </p:nvSpPr>
          <p:spPr>
            <a:xfrm>
              <a:off x="3966336" y="736980"/>
              <a:ext cx="3227705" cy="4883785"/>
            </a:xfrm>
            <a:custGeom>
              <a:avLst/>
              <a:gdLst/>
              <a:ahLst/>
              <a:cxnLst/>
              <a:rect l="l" t="t" r="r" b="b"/>
              <a:pathLst>
                <a:path w="3227704" h="4883785">
                  <a:moveTo>
                    <a:pt x="0" y="0"/>
                  </a:moveTo>
                  <a:lnTo>
                    <a:pt x="3227324" y="0"/>
                  </a:lnTo>
                  <a:lnTo>
                    <a:pt x="3227324" y="4883277"/>
                  </a:lnTo>
                  <a:lnTo>
                    <a:pt x="0" y="4883277"/>
                  </a:lnTo>
                  <a:lnTo>
                    <a:pt x="0" y="0"/>
                  </a:lnTo>
                  <a:close/>
                </a:path>
              </a:pathLst>
            </a:custGeom>
            <a:ln w="12700">
              <a:solidFill>
                <a:srgbClr val="000000"/>
              </a:solidFill>
            </a:ln>
          </p:spPr>
          <p:txBody>
            <a:bodyPr wrap="square" lIns="0" tIns="0" rIns="0" bIns="0" rtlCol="0"/>
            <a:lstStyle/>
            <a:p>
              <a:endParaRPr/>
            </a:p>
          </p:txBody>
        </p:sp>
      </p:grpSp>
      <p:pic>
        <p:nvPicPr>
          <p:cNvPr id="13" name="object 13"/>
          <p:cNvPicPr/>
          <p:nvPr/>
        </p:nvPicPr>
        <p:blipFill>
          <a:blip r:embed="rId4" cstate="print"/>
          <a:stretch>
            <a:fillRect/>
          </a:stretch>
        </p:blipFill>
        <p:spPr>
          <a:xfrm>
            <a:off x="1237233" y="6221857"/>
            <a:ext cx="5386704" cy="3223514"/>
          </a:xfrm>
          <a:prstGeom prst="rect">
            <a:avLst/>
          </a:prstGeom>
        </p:spPr>
      </p:pic>
      <p:sp>
        <p:nvSpPr>
          <p:cNvPr id="14" name="object 14"/>
          <p:cNvSpPr txBox="1"/>
          <p:nvPr/>
        </p:nvSpPr>
        <p:spPr>
          <a:xfrm>
            <a:off x="1271270" y="9643976"/>
            <a:ext cx="23863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Eucalyptus</a:t>
            </a:r>
            <a:r>
              <a:rPr sz="1200" b="1" spc="25" dirty="0">
                <a:latin typeface="Arial"/>
                <a:cs typeface="Arial"/>
              </a:rPr>
              <a:t> </a:t>
            </a:r>
            <a:r>
              <a:rPr sz="1200" b="1" dirty="0">
                <a:latin typeface="Arial"/>
                <a:cs typeface="Arial"/>
              </a:rPr>
              <a:t>spe.</a:t>
            </a:r>
            <a:r>
              <a:rPr sz="1200" b="1" spc="25" dirty="0">
                <a:latin typeface="Arial"/>
                <a:cs typeface="Arial"/>
              </a:rPr>
              <a:t> </a:t>
            </a:r>
            <a:r>
              <a:rPr sz="1200" spc="-10" dirty="0">
                <a:latin typeface="Arial"/>
                <a:cs typeface="Arial"/>
              </a:rPr>
              <a:t>L’eucalyptus</a:t>
            </a:r>
            <a:endParaRPr sz="1200" dirty="0">
              <a:latin typeface="Arial"/>
              <a:cs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10C468-C3FE-E636-6362-1116B1F1B046}"/>
              </a:ext>
            </a:extLst>
          </p:cNvPr>
          <p:cNvSpPr txBox="1"/>
          <p:nvPr/>
        </p:nvSpPr>
        <p:spPr>
          <a:xfrm>
            <a:off x="533400" y="615950"/>
            <a:ext cx="6477000" cy="3996607"/>
          </a:xfrm>
          <a:prstGeom prst="rect">
            <a:avLst/>
          </a:prstGeom>
          <a:noFill/>
        </p:spPr>
        <p:txBody>
          <a:bodyPr wrap="square" rtlCol="0">
            <a:spAutoFit/>
          </a:bodyPr>
          <a:lstStyle/>
          <a:p>
            <a:pPr marL="457200" marR="122555" lvl="1" algn="just">
              <a:lnSpc>
                <a:spcPct val="103000"/>
              </a:lnSpc>
              <a:tabLst>
                <a:tab pos="567055" algn="l"/>
              </a:tabLst>
            </a:pPr>
            <a:r>
              <a:rPr lang="fr-FR" sz="1400" b="1" dirty="0">
                <a:effectLst/>
                <a:latin typeface="Arial" panose="020B0604020202020204" pitchFamily="34" charset="0"/>
                <a:ea typeface="Arial" panose="020B0604020202020204" pitchFamily="34" charset="0"/>
              </a:rPr>
              <a:t>Le pomme-rose (Eugenia </a:t>
            </a:r>
            <a:r>
              <a:rPr lang="fr-FR" sz="1400" b="1" dirty="0" err="1">
                <a:effectLst/>
                <a:latin typeface="Arial" panose="020B0604020202020204" pitchFamily="34" charset="0"/>
                <a:ea typeface="Arial" panose="020B0604020202020204" pitchFamily="34" charset="0"/>
              </a:rPr>
              <a:t>jambos</a:t>
            </a:r>
            <a:r>
              <a:rPr lang="fr-FR" sz="1400" b="1" dirty="0">
                <a:effectLst/>
                <a:latin typeface="Arial" panose="020B0604020202020204" pitchFamily="34" charset="0"/>
                <a:ea typeface="Arial" panose="020B0604020202020204" pitchFamily="34" charset="0"/>
              </a:rPr>
              <a:t> L. ou Syzygium </a:t>
            </a:r>
            <a:r>
              <a:rPr lang="fr-FR" sz="1400" b="1" dirty="0" err="1">
                <a:effectLst/>
                <a:latin typeface="Arial" panose="020B0604020202020204" pitchFamily="34" charset="0"/>
                <a:ea typeface="Arial" panose="020B0604020202020204" pitchFamily="34" charset="0"/>
              </a:rPr>
              <a:t>jambos</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Alston</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de l'Asie tropicale. Il est devenu </a:t>
            </a:r>
            <a:r>
              <a:rPr lang="fr-FR" sz="1200" dirty="0" err="1">
                <a:effectLst/>
                <a:latin typeface="Arial" panose="020B0604020202020204" pitchFamily="34" charset="0"/>
                <a:ea typeface="Arial" panose="020B0604020202020204" pitchFamily="34" charset="0"/>
              </a:rPr>
              <a:t>sub</a:t>
            </a:r>
            <a:r>
              <a:rPr lang="fr-FR" sz="1200" dirty="0">
                <a:effectLst/>
                <a:latin typeface="Arial" panose="020B0604020202020204" pitchFamily="34" charset="0"/>
                <a:ea typeface="Arial" panose="020B0604020202020204" pitchFamily="34" charset="0"/>
              </a:rPr>
              <a:t>- spontané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 haut. Son tronc est en général multiple et tordu. Le pomme-rose est surtout planté comme arbre d'ornement et d'ombrage du café, plus que comme 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fruitier,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l'odeur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plutôt </a:t>
            </a:r>
            <a:r>
              <a:rPr lang="fr-FR" sz="1200" spc="-10" dirty="0">
                <a:effectLst/>
                <a:latin typeface="Arial" panose="020B0604020202020204" pitchFamily="34" charset="0"/>
                <a:ea typeface="Arial" panose="020B0604020202020204" pitchFamily="34" charset="0"/>
              </a:rPr>
              <a:t>insipides.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demande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certaine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humidité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développe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rivières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altitude. Dans ces milieux, il a tendance à devenir envahissant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colonisent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jachères</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durée,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exemple</a:t>
            </a:r>
            <a:r>
              <a:rPr lang="fr-FR" sz="1200" spc="39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9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les </a:t>
            </a:r>
            <a:r>
              <a:rPr lang="fr-FR" sz="1200" dirty="0">
                <a:effectLst/>
                <a:latin typeface="Arial" panose="020B0604020202020204" pitchFamily="34" charset="0"/>
                <a:ea typeface="Arial" panose="020B0604020202020204" pitchFamily="34" charset="0"/>
              </a:rPr>
              <a:t>régions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Vallières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Borgne.</a:t>
            </a:r>
          </a:p>
          <a:p>
            <a:r>
              <a:rPr lang="fr-FR" sz="1200" dirty="0">
                <a:effectLst/>
                <a:latin typeface="Arial" panose="020B0604020202020204" pitchFamily="34" charset="0"/>
                <a:ea typeface="Arial" panose="020B0604020202020204" pitchFamily="34" charset="0"/>
              </a:rPr>
              <a:t>La propagation du pomme-rose est facile, que ce soit par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pouvoir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germinatif</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élevé,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marcottage. Coupé, il rejette de souche.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produit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feu.</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Cette espèce mérite d'être expérimentée en conservation des sols, en particulier pour fixer les berges des rivières ou pour traiter les ravines.</a:t>
            </a:r>
          </a:p>
          <a:p>
            <a:endParaRPr lang="fr-FR" dirty="0"/>
          </a:p>
        </p:txBody>
      </p:sp>
    </p:spTree>
    <p:extLst>
      <p:ext uri="{BB962C8B-B14F-4D97-AF65-F5344CB8AC3E}">
        <p14:creationId xmlns:p14="http://schemas.microsoft.com/office/powerpoint/2010/main" val="16212427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384555"/>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grpSp>
        <p:nvGrpSpPr>
          <p:cNvPr id="10" name="object 10"/>
          <p:cNvGrpSpPr/>
          <p:nvPr/>
        </p:nvGrpSpPr>
        <p:grpSpPr>
          <a:xfrm>
            <a:off x="1080008" y="6192011"/>
            <a:ext cx="5400040" cy="3484245"/>
            <a:chOff x="1080008" y="6192011"/>
            <a:chExt cx="5400040" cy="3484245"/>
          </a:xfrm>
        </p:grpSpPr>
        <p:pic>
          <p:nvPicPr>
            <p:cNvPr id="11" name="object 11"/>
            <p:cNvPicPr/>
            <p:nvPr/>
          </p:nvPicPr>
          <p:blipFill>
            <a:blip r:embed="rId4" cstate="print"/>
            <a:stretch>
              <a:fillRect/>
            </a:stretch>
          </p:blipFill>
          <p:spPr>
            <a:xfrm>
              <a:off x="1114806" y="6204711"/>
              <a:ext cx="5352542" cy="3458337"/>
            </a:xfrm>
            <a:prstGeom prst="rect">
              <a:avLst/>
            </a:prstGeom>
          </p:spPr>
        </p:pic>
        <p:sp>
          <p:nvSpPr>
            <p:cNvPr id="12" name="object 12"/>
            <p:cNvSpPr/>
            <p:nvPr/>
          </p:nvSpPr>
          <p:spPr>
            <a:xfrm>
              <a:off x="1086358" y="6198361"/>
              <a:ext cx="5387340" cy="3471545"/>
            </a:xfrm>
            <a:custGeom>
              <a:avLst/>
              <a:gdLst/>
              <a:ahLst/>
              <a:cxnLst/>
              <a:rect l="l" t="t" r="r" b="b"/>
              <a:pathLst>
                <a:path w="5387340" h="3471545">
                  <a:moveTo>
                    <a:pt x="0" y="0"/>
                  </a:moveTo>
                  <a:lnTo>
                    <a:pt x="5387340" y="0"/>
                  </a:lnTo>
                  <a:lnTo>
                    <a:pt x="5387340" y="3471037"/>
                  </a:lnTo>
                  <a:lnTo>
                    <a:pt x="0" y="3471037"/>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80008" y="9715118"/>
            <a:ext cx="538734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Eugenia</a:t>
            </a:r>
            <a:r>
              <a:rPr sz="1200" b="1" spc="25" dirty="0">
                <a:latin typeface="Arial"/>
                <a:cs typeface="Arial"/>
              </a:rPr>
              <a:t> </a:t>
            </a:r>
            <a:r>
              <a:rPr sz="1200" b="1" dirty="0">
                <a:latin typeface="Arial"/>
                <a:cs typeface="Arial"/>
              </a:rPr>
              <a:t>jambos</a:t>
            </a:r>
            <a:r>
              <a:rPr sz="1200" b="1" spc="25" dirty="0">
                <a:latin typeface="Arial"/>
                <a:cs typeface="Arial"/>
              </a:rPr>
              <a:t> </a:t>
            </a:r>
            <a:r>
              <a:rPr sz="1200" b="1" dirty="0">
                <a:latin typeface="Arial"/>
                <a:cs typeface="Arial"/>
              </a:rPr>
              <a:t>ou</a:t>
            </a:r>
            <a:r>
              <a:rPr sz="1200" b="1" spc="20" dirty="0">
                <a:latin typeface="Arial"/>
                <a:cs typeface="Arial"/>
              </a:rPr>
              <a:t> </a:t>
            </a:r>
            <a:r>
              <a:rPr sz="1200" b="1" dirty="0">
                <a:latin typeface="Arial"/>
                <a:cs typeface="Arial"/>
              </a:rPr>
              <a:t>Syzygium</a:t>
            </a:r>
            <a:r>
              <a:rPr sz="1200" b="1" spc="25" dirty="0">
                <a:latin typeface="Arial"/>
                <a:cs typeface="Arial"/>
              </a:rPr>
              <a:t> </a:t>
            </a:r>
            <a:r>
              <a:rPr sz="1200" b="1" spc="-10" dirty="0">
                <a:latin typeface="Arial"/>
                <a:cs typeface="Arial"/>
              </a:rPr>
              <a:t>jambos</a:t>
            </a:r>
            <a:endParaRPr sz="1200" dirty="0">
              <a:latin typeface="Arial"/>
              <a:cs typeface="Arial"/>
            </a:endParaRPr>
          </a:p>
          <a:p>
            <a:pPr marL="12700">
              <a:lnSpc>
                <a:spcPct val="100000"/>
              </a:lnSpc>
            </a:pPr>
            <a:r>
              <a:rPr sz="1200" dirty="0">
                <a:latin typeface="Arial"/>
                <a:cs typeface="Arial"/>
              </a:rPr>
              <a:t>Le</a:t>
            </a:r>
            <a:r>
              <a:rPr sz="1200" spc="25" dirty="0">
                <a:latin typeface="Arial"/>
                <a:cs typeface="Arial"/>
              </a:rPr>
              <a:t> </a:t>
            </a:r>
            <a:r>
              <a:rPr sz="1200" dirty="0">
                <a:latin typeface="Arial"/>
                <a:cs typeface="Arial"/>
              </a:rPr>
              <a:t>pomme-</a:t>
            </a:r>
            <a:r>
              <a:rPr sz="1200" spc="-20" dirty="0">
                <a:latin typeface="Arial"/>
                <a:cs typeface="Arial"/>
              </a:rPr>
              <a:t>rose</a:t>
            </a:r>
            <a:endParaRPr sz="1200" dirty="0">
              <a:latin typeface="Arial"/>
              <a:cs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92446" y="2984169"/>
            <a:ext cx="3903354" cy="4489781"/>
            <a:chOff x="2288920" y="727455"/>
            <a:chExt cx="3240405" cy="4545965"/>
          </a:xfrm>
        </p:grpSpPr>
        <p:pic>
          <p:nvPicPr>
            <p:cNvPr id="3" name="object 3"/>
            <p:cNvPicPr/>
            <p:nvPr/>
          </p:nvPicPr>
          <p:blipFill>
            <a:blip r:embed="rId2" cstate="print"/>
            <a:stretch>
              <a:fillRect/>
            </a:stretch>
          </p:blipFill>
          <p:spPr>
            <a:xfrm>
              <a:off x="2370200" y="950088"/>
              <a:ext cx="3146044" cy="3719837"/>
            </a:xfrm>
            <a:prstGeom prst="rect">
              <a:avLst/>
            </a:prstGeom>
          </p:spPr>
        </p:pic>
        <p:sp>
          <p:nvSpPr>
            <p:cNvPr id="4" name="object 4"/>
            <p:cNvSpPr/>
            <p:nvPr/>
          </p:nvSpPr>
          <p:spPr>
            <a:xfrm>
              <a:off x="2295270" y="733805"/>
              <a:ext cx="3227705" cy="4533265"/>
            </a:xfrm>
            <a:custGeom>
              <a:avLst/>
              <a:gdLst/>
              <a:ahLst/>
              <a:cxnLst/>
              <a:rect l="l" t="t" r="r" b="b"/>
              <a:pathLst>
                <a:path w="3227704" h="4533265">
                  <a:moveTo>
                    <a:pt x="0" y="0"/>
                  </a:moveTo>
                  <a:lnTo>
                    <a:pt x="3227324" y="0"/>
                  </a:lnTo>
                  <a:lnTo>
                    <a:pt x="3227324" y="4533011"/>
                  </a:lnTo>
                  <a:lnTo>
                    <a:pt x="0" y="453301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217150"/>
            <a:ext cx="2403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Psidium</a:t>
            </a:r>
            <a:r>
              <a:rPr sz="1200" b="1" spc="25" dirty="0">
                <a:latin typeface="Arial"/>
                <a:cs typeface="Arial"/>
              </a:rPr>
              <a:t> </a:t>
            </a:r>
            <a:r>
              <a:rPr sz="1200" b="1" dirty="0">
                <a:latin typeface="Arial"/>
                <a:cs typeface="Arial"/>
              </a:rPr>
              <a:t>guajava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goyavier</a:t>
            </a:r>
            <a:endParaRPr sz="1200" dirty="0">
              <a:latin typeface="Arial"/>
              <a:cs typeface="Arial"/>
            </a:endParaRPr>
          </a:p>
        </p:txBody>
      </p:sp>
      <p:sp>
        <p:nvSpPr>
          <p:cNvPr id="10" name="ZoneTexte 9">
            <a:extLst>
              <a:ext uri="{FF2B5EF4-FFF2-40B4-BE49-F238E27FC236}">
                <a16:creationId xmlns:a16="http://schemas.microsoft.com/office/drawing/2014/main" id="{C931E795-1680-65E4-8D99-153DBB61202E}"/>
              </a:ext>
            </a:extLst>
          </p:cNvPr>
          <p:cNvSpPr txBox="1"/>
          <p:nvPr/>
        </p:nvSpPr>
        <p:spPr>
          <a:xfrm>
            <a:off x="279783" y="82550"/>
            <a:ext cx="6781800" cy="2708434"/>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goyavier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Psidium</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guajava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est originaire de l'Amérique tropicale. Il est bien naturalisé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arbuste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7-8</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buissonnant,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sans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 </a:t>
            </a:r>
            <a:r>
              <a:rPr lang="fr-FR" sz="1200" spc="-10" dirty="0">
                <a:effectLst/>
                <a:latin typeface="Arial" panose="020B0604020202020204" pitchFamily="34" charset="0"/>
                <a:ea typeface="Arial" panose="020B0604020202020204" pitchFamily="34" charset="0"/>
              </a:rPr>
              <a:t>véritable.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comestible,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commercialisé.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utilisé pour fabriquer des confitures et des pâtes de fruits. Il est également consommé par les porcs. Il est souhaitable de diffuser des variétés améliorées de goyavier, en particulier par greffage.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Comme le pomme-rose, c'est une espèce envahissante qui colonise les jachères ou les terrains érodés, les "terres finies". Mais le goyavier est moins exigeant que le pomme-rose et résiste bien à la sécheresse. De ce fait, on le rencontre à une altitude plus basse. La propagation du goyavier est facile, par semis, bouturage ou par marcottage de racines.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07">
            <a:extLst>
              <a:ext uri="{FF2B5EF4-FFF2-40B4-BE49-F238E27FC236}">
                <a16:creationId xmlns:a16="http://schemas.microsoft.com/office/drawing/2014/main" id="{35A2E65A-C590-23F4-C8B0-DA24BD694DC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43200" y="4104585"/>
            <a:ext cx="4436326" cy="5715756"/>
          </a:xfrm>
          <a:prstGeom prst="rect">
            <a:avLst/>
          </a:prstGeom>
        </p:spPr>
      </p:pic>
      <p:pic>
        <p:nvPicPr>
          <p:cNvPr id="2" name="Image 1" descr="DSC_0206">
            <a:extLst>
              <a:ext uri="{FF2B5EF4-FFF2-40B4-BE49-F238E27FC236}">
                <a16:creationId xmlns:a16="http://schemas.microsoft.com/office/drawing/2014/main" id="{47E498A5-8B96-4112-36A7-5CAC79B7DD8B}"/>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6212205" cy="4114800"/>
          </a:xfrm>
          <a:prstGeom prst="rect">
            <a:avLst/>
          </a:prstGeom>
        </p:spPr>
      </p:pic>
      <p:sp>
        <p:nvSpPr>
          <p:cNvPr id="4" name="object 9">
            <a:extLst>
              <a:ext uri="{FF2B5EF4-FFF2-40B4-BE49-F238E27FC236}">
                <a16:creationId xmlns:a16="http://schemas.microsoft.com/office/drawing/2014/main" id="{823F81C4-DAD7-D33D-47B0-F3E031DD9DD2}"/>
              </a:ext>
            </a:extLst>
          </p:cNvPr>
          <p:cNvSpPr txBox="1"/>
          <p:nvPr/>
        </p:nvSpPr>
        <p:spPr>
          <a:xfrm>
            <a:off x="457200" y="10400660"/>
            <a:ext cx="2403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Psidium</a:t>
            </a:r>
            <a:r>
              <a:rPr sz="1200" b="1" spc="25" dirty="0">
                <a:latin typeface="Arial"/>
                <a:cs typeface="Arial"/>
              </a:rPr>
              <a:t> </a:t>
            </a:r>
            <a:r>
              <a:rPr sz="1200" b="1" dirty="0">
                <a:latin typeface="Arial"/>
                <a:cs typeface="Arial"/>
              </a:rPr>
              <a:t>guajava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goyavier</a:t>
            </a:r>
            <a:endParaRPr sz="1200" dirty="0">
              <a:latin typeface="Arial"/>
              <a:cs typeface="Arial"/>
            </a:endParaRPr>
          </a:p>
        </p:txBody>
      </p:sp>
    </p:spTree>
    <p:extLst>
      <p:ext uri="{BB962C8B-B14F-4D97-AF65-F5344CB8AC3E}">
        <p14:creationId xmlns:p14="http://schemas.microsoft.com/office/powerpoint/2010/main" val="636725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297566" y="6799075"/>
            <a:ext cx="4648200" cy="32956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310266" y="10293888"/>
            <a:ext cx="4033134"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Anacardium</a:t>
            </a:r>
            <a:r>
              <a:rPr sz="1200" b="1" spc="25" dirty="0">
                <a:latin typeface="Arial"/>
                <a:cs typeface="Arial"/>
              </a:rPr>
              <a:t> </a:t>
            </a:r>
            <a:r>
              <a:rPr sz="1200" b="1" dirty="0">
                <a:latin typeface="Arial"/>
                <a:cs typeface="Arial"/>
              </a:rPr>
              <a:t>occidentale</a:t>
            </a:r>
            <a:r>
              <a:rPr sz="1200" b="1" spc="25" dirty="0">
                <a:latin typeface="Arial"/>
                <a:cs typeface="Arial"/>
              </a:rPr>
              <a:t> </a:t>
            </a:r>
            <a:r>
              <a:rPr sz="1200" dirty="0">
                <a:latin typeface="Arial"/>
                <a:cs typeface="Arial"/>
              </a:rPr>
              <a:t>L</a:t>
            </a:r>
            <a:r>
              <a:rPr lang="fr-FR" sz="1200" dirty="0">
                <a:latin typeface="Arial"/>
                <a:cs typeface="Arial"/>
              </a:rPr>
              <a:t>’anacardier ou </a:t>
            </a:r>
            <a:r>
              <a:rPr sz="1200" dirty="0" err="1">
                <a:latin typeface="Arial"/>
                <a:cs typeface="Arial"/>
              </a:rPr>
              <a:t>noix</a:t>
            </a:r>
            <a:r>
              <a:rPr sz="1200" spc="25" dirty="0">
                <a:latin typeface="Arial"/>
                <a:cs typeface="Arial"/>
              </a:rPr>
              <a:t> </a:t>
            </a:r>
            <a:r>
              <a:rPr sz="1200" dirty="0">
                <a:latin typeface="Arial"/>
                <a:cs typeface="Arial"/>
              </a:rPr>
              <a:t>de</a:t>
            </a:r>
            <a:r>
              <a:rPr sz="1200" spc="25" dirty="0">
                <a:latin typeface="Arial"/>
                <a:cs typeface="Arial"/>
              </a:rPr>
              <a:t> </a:t>
            </a:r>
            <a:r>
              <a:rPr sz="1200" spc="-10" dirty="0" err="1">
                <a:latin typeface="Arial"/>
                <a:cs typeface="Arial"/>
              </a:rPr>
              <a:t>cajou</a:t>
            </a:r>
            <a:endParaRPr sz="1200" dirty="0">
              <a:latin typeface="Arial"/>
              <a:cs typeface="Arial"/>
            </a:endParaRPr>
          </a:p>
        </p:txBody>
      </p:sp>
      <p:sp>
        <p:nvSpPr>
          <p:cNvPr id="8" name="ZoneTexte 7">
            <a:extLst>
              <a:ext uri="{FF2B5EF4-FFF2-40B4-BE49-F238E27FC236}">
                <a16:creationId xmlns:a16="http://schemas.microsoft.com/office/drawing/2014/main" id="{0985A030-3C28-BE5C-345B-D458C6426C5A}"/>
              </a:ext>
            </a:extLst>
          </p:cNvPr>
          <p:cNvSpPr txBox="1"/>
          <p:nvPr/>
        </p:nvSpPr>
        <p:spPr>
          <a:xfrm>
            <a:off x="152400" y="190859"/>
            <a:ext cx="6841908" cy="4893647"/>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Avantages pour les agriculteurs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Résilience économique</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est une culture pérenne qui peut fournir un revenu stable aux agriculteurs même en conditions climatiques difficiles. Sa capacité à pousser sur des sols pauvres le rend précieux dans les régions où les alternatives agricoles sont limitées.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des terres marginales</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permet de valoriser des terres pauvres et en pente qui ne seraient pas cultivées autrement. </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environnementale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Lutte contre l'érosion</a:t>
            </a:r>
            <a:r>
              <a:rPr lang="fr-FR" sz="1200" dirty="0">
                <a:effectLst/>
                <a:latin typeface="Arial" panose="020B0604020202020204" pitchFamily="34" charset="0"/>
                <a:ea typeface="Times New Roman" panose="02020603050405020304" pitchFamily="18" charset="0"/>
                <a:cs typeface="Arial" panose="020B0604020202020204" pitchFamily="34" charset="0"/>
              </a:rPr>
              <a:t> : les racines profondes de l'anacardier aident à stabiliser les sols, ce qui est essentiel dans les zones sujettes à l'érosion. En plantant des anacardiers sur des terrains en pente, les agriculteurs peuvent non seulement prévenir l'érosion mais aussi améliorer la fertilité des sols à long terme.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Résistance climatique</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est relativement résistant aux sécheresses, ce qui le rend adapté au climat haïtien, caractérisé par des précipitations irrégulières.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Défis et opportunités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Défis de la transformation</a:t>
            </a:r>
            <a:r>
              <a:rPr lang="fr-FR" sz="1200" dirty="0">
                <a:effectLst/>
                <a:latin typeface="Arial" panose="020B0604020202020204" pitchFamily="34" charset="0"/>
                <a:ea typeface="Times New Roman" panose="02020603050405020304" pitchFamily="18" charset="0"/>
                <a:cs typeface="Arial" panose="020B0604020202020204" pitchFamily="34" charset="0"/>
              </a:rPr>
              <a:t> : la transformation des noix de cajou en Haïti reste limitée, ce qui réduit la valeur ajoutée locale. Investir dans des infrastructures de transformation pourrait permettre aux agriculteurs d'obtenir des revenus plus élevés et de créer des emplois locaux.</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Opportunités de diversification</a:t>
            </a:r>
            <a:r>
              <a:rPr lang="fr-FR" sz="1200" dirty="0">
                <a:effectLst/>
                <a:latin typeface="Arial" panose="020B0604020202020204" pitchFamily="34" charset="0"/>
                <a:ea typeface="Times New Roman" panose="02020603050405020304" pitchFamily="18" charset="0"/>
                <a:cs typeface="Arial" panose="020B0604020202020204" pitchFamily="34" charset="0"/>
              </a:rPr>
              <a:t> : en plus de la production de noix, les agriculteurs pourraient explorer la valorisation des pommes de cajou en produits transformés, comme les jus et confitures, pour diversifier leurs sources de revenus.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Développement de l'agroforesterie</a:t>
            </a:r>
            <a:r>
              <a:rPr lang="fr-FR" sz="1200" dirty="0">
                <a:effectLst/>
                <a:latin typeface="Arial" panose="020B0604020202020204" pitchFamily="34" charset="0"/>
                <a:ea typeface="Times New Roman" panose="02020603050405020304" pitchFamily="18" charset="0"/>
                <a:cs typeface="Arial" panose="020B0604020202020204" pitchFamily="34" charset="0"/>
              </a:rPr>
              <a:t> : l'anacardier peut être intégré dans des systèmes agroforestiers avec des cultures à cycle court. Cette approche favorise la biodiversité et renforce la durabilité des exploitations agricoles tout en optimisant l'utilisation des terres.</a:t>
            </a:r>
          </a:p>
          <a:p>
            <a:endParaRPr lang="fr-FR" sz="1200" dirty="0"/>
          </a:p>
        </p:txBody>
      </p:sp>
      <p:grpSp>
        <p:nvGrpSpPr>
          <p:cNvPr id="2" name="object 2"/>
          <p:cNvGrpSpPr/>
          <p:nvPr/>
        </p:nvGrpSpPr>
        <p:grpSpPr>
          <a:xfrm>
            <a:off x="3657600" y="4865223"/>
            <a:ext cx="3569970" cy="2823974"/>
            <a:chOff x="1430655" y="1185544"/>
            <a:chExt cx="4862830" cy="3600450"/>
          </a:xfrm>
        </p:grpSpPr>
        <p:pic>
          <p:nvPicPr>
            <p:cNvPr id="3" name="object 3"/>
            <p:cNvPicPr/>
            <p:nvPr/>
          </p:nvPicPr>
          <p:blipFill>
            <a:blip r:embed="rId3" cstate="print"/>
            <a:stretch>
              <a:fillRect/>
            </a:stretch>
          </p:blipFill>
          <p:spPr>
            <a:xfrm>
              <a:off x="1729359" y="1299292"/>
              <a:ext cx="4241761" cy="3334555"/>
            </a:xfrm>
            <a:prstGeom prst="rect">
              <a:avLst/>
            </a:prstGeom>
          </p:spPr>
        </p:pic>
        <p:sp>
          <p:nvSpPr>
            <p:cNvPr id="4" name="object 4"/>
            <p:cNvSpPr/>
            <p:nvPr/>
          </p:nvSpPr>
          <p:spPr>
            <a:xfrm>
              <a:off x="1437005" y="1191894"/>
              <a:ext cx="4850130" cy="3587750"/>
            </a:xfrm>
            <a:custGeom>
              <a:avLst/>
              <a:gdLst/>
              <a:ahLst/>
              <a:cxnLst/>
              <a:rect l="l" t="t" r="r" b="b"/>
              <a:pathLst>
                <a:path w="4850130" h="3587750">
                  <a:moveTo>
                    <a:pt x="0" y="0"/>
                  </a:moveTo>
                  <a:lnTo>
                    <a:pt x="4849622" y="0"/>
                  </a:lnTo>
                  <a:lnTo>
                    <a:pt x="4849622"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8100880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812">
            <a:extLst>
              <a:ext uri="{FF2B5EF4-FFF2-40B4-BE49-F238E27FC236}">
                <a16:creationId xmlns:a16="http://schemas.microsoft.com/office/drawing/2014/main" id="{97025A30-3F19-D050-E7FE-4E68066A181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996950"/>
            <a:ext cx="6299200" cy="4724400"/>
          </a:xfrm>
          <a:prstGeom prst="rect">
            <a:avLst/>
          </a:prstGeom>
        </p:spPr>
      </p:pic>
      <p:pic>
        <p:nvPicPr>
          <p:cNvPr id="2" name="Image 1" descr="DSC_0240">
            <a:extLst>
              <a:ext uri="{FF2B5EF4-FFF2-40B4-BE49-F238E27FC236}">
                <a16:creationId xmlns:a16="http://schemas.microsoft.com/office/drawing/2014/main" id="{D0C5BC7F-1D04-4AB5-D6DA-C6A003FB6FB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28600" y="6026150"/>
            <a:ext cx="6212205" cy="4114800"/>
          </a:xfrm>
          <a:prstGeom prst="rect">
            <a:avLst/>
          </a:prstGeom>
        </p:spPr>
      </p:pic>
      <p:sp>
        <p:nvSpPr>
          <p:cNvPr id="4" name="object 9">
            <a:extLst>
              <a:ext uri="{FF2B5EF4-FFF2-40B4-BE49-F238E27FC236}">
                <a16:creationId xmlns:a16="http://schemas.microsoft.com/office/drawing/2014/main" id="{BE1BCA78-495F-CCCF-07FA-322E46D1D420}"/>
              </a:ext>
            </a:extLst>
          </p:cNvPr>
          <p:cNvSpPr txBox="1"/>
          <p:nvPr/>
        </p:nvSpPr>
        <p:spPr>
          <a:xfrm>
            <a:off x="457200" y="10400660"/>
            <a:ext cx="24034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Psidium</a:t>
            </a:r>
            <a:r>
              <a:rPr sz="1200" b="1" spc="25" dirty="0">
                <a:latin typeface="Arial"/>
                <a:cs typeface="Arial"/>
              </a:rPr>
              <a:t> </a:t>
            </a:r>
            <a:r>
              <a:rPr sz="1200" b="1" dirty="0">
                <a:latin typeface="Arial"/>
                <a:cs typeface="Arial"/>
              </a:rPr>
              <a:t>guajava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goyavier</a:t>
            </a:r>
            <a:endParaRPr sz="1200" dirty="0">
              <a:latin typeface="Arial"/>
              <a:cs typeface="Arial"/>
            </a:endParaRPr>
          </a:p>
        </p:txBody>
      </p:sp>
    </p:spTree>
    <p:extLst>
      <p:ext uri="{BB962C8B-B14F-4D97-AF65-F5344CB8AC3E}">
        <p14:creationId xmlns:p14="http://schemas.microsoft.com/office/powerpoint/2010/main" val="26563802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4000" y="694265"/>
            <a:ext cx="6489081" cy="677810"/>
          </a:xfrm>
          <a:prstGeom prst="rect">
            <a:avLst/>
          </a:prstGeom>
        </p:spPr>
        <p:txBody>
          <a:bodyPr vert="horz" wrap="square" lIns="0" tIns="12613" rIns="0" bIns="0" rtlCol="0">
            <a:spAutoFit/>
          </a:bodyPr>
          <a:lstStyle/>
          <a:p>
            <a:pPr marL="12613">
              <a:spcBef>
                <a:spcPts val="100"/>
              </a:spcBef>
              <a:tabLst>
                <a:tab pos="466044" algn="l"/>
              </a:tabLst>
            </a:pPr>
            <a:r>
              <a:rPr sz="1390" b="1" spc="-24" dirty="0">
                <a:latin typeface="Arial"/>
                <a:cs typeface="Arial"/>
              </a:rPr>
              <a:t>37.</a:t>
            </a:r>
            <a:r>
              <a:rPr sz="1390" b="1" dirty="0">
                <a:latin typeface="Arial"/>
                <a:cs typeface="Arial"/>
              </a:rPr>
              <a:t>	</a:t>
            </a:r>
            <a:r>
              <a:rPr sz="1390" b="1" spc="24" dirty="0">
                <a:latin typeface="Arial"/>
                <a:cs typeface="Arial"/>
              </a:rPr>
              <a:t> </a:t>
            </a:r>
            <a:r>
              <a:rPr sz="1390" b="1" dirty="0">
                <a:latin typeface="Arial"/>
                <a:cs typeface="Arial"/>
              </a:rPr>
              <a:t>LE</a:t>
            </a:r>
            <a:r>
              <a:rPr sz="1390" b="1" spc="24" dirty="0">
                <a:latin typeface="Arial"/>
                <a:cs typeface="Arial"/>
              </a:rPr>
              <a:t> </a:t>
            </a:r>
            <a:r>
              <a:rPr sz="1390" b="1" dirty="0">
                <a:latin typeface="Arial"/>
                <a:cs typeface="Arial"/>
              </a:rPr>
              <a:t>GRENADIER</a:t>
            </a:r>
            <a:r>
              <a:rPr lang="fr-FR" sz="1390" b="1" dirty="0">
                <a:latin typeface="Arial"/>
                <a:cs typeface="Arial"/>
              </a:rPr>
              <a:t> </a:t>
            </a:r>
            <a:r>
              <a:rPr sz="1390" b="1" dirty="0">
                <a:latin typeface="Arial"/>
                <a:cs typeface="Arial"/>
              </a:rPr>
              <a:t>:</a:t>
            </a:r>
            <a:r>
              <a:rPr sz="1390" b="1" spc="24" dirty="0">
                <a:latin typeface="Arial"/>
                <a:cs typeface="Arial"/>
              </a:rPr>
              <a:t> </a:t>
            </a:r>
            <a:r>
              <a:rPr lang="fr-FR" sz="1390" b="1" spc="24" dirty="0">
                <a:latin typeface="Arial"/>
                <a:cs typeface="Arial"/>
              </a:rPr>
              <a:t>U</a:t>
            </a:r>
            <a:r>
              <a:rPr lang="fr-FR" sz="1390" b="1" dirty="0">
                <a:latin typeface="Arial"/>
                <a:cs typeface="Arial"/>
              </a:rPr>
              <a:t>N</a:t>
            </a:r>
            <a:r>
              <a:rPr sz="1390" b="1" spc="24" dirty="0">
                <a:latin typeface="Arial"/>
                <a:cs typeface="Arial"/>
              </a:rPr>
              <a:t> </a:t>
            </a:r>
            <a:r>
              <a:rPr sz="1390" b="1" dirty="0">
                <a:latin typeface="Arial"/>
                <a:cs typeface="Arial"/>
              </a:rPr>
              <a:t>ARBRE</a:t>
            </a:r>
            <a:r>
              <a:rPr sz="1390" b="1" spc="24" dirty="0">
                <a:latin typeface="Arial"/>
                <a:cs typeface="Arial"/>
              </a:rPr>
              <a:t> </a:t>
            </a:r>
            <a:r>
              <a:rPr sz="1390" b="1" spc="-10" dirty="0">
                <a:latin typeface="Arial"/>
                <a:cs typeface="Arial"/>
              </a:rPr>
              <a:t>FRUITIER</a:t>
            </a:r>
            <a:endParaRPr sz="1390" dirty="0">
              <a:latin typeface="Arial"/>
              <a:cs typeface="Arial"/>
            </a:endParaRPr>
          </a:p>
          <a:p>
            <a:pPr>
              <a:spcBef>
                <a:spcPts val="50"/>
              </a:spcBef>
            </a:pPr>
            <a:endParaRPr sz="1390" dirty="0">
              <a:latin typeface="Arial"/>
              <a:cs typeface="Arial"/>
            </a:endParaRPr>
          </a:p>
          <a:p>
            <a:pPr marL="12613"/>
            <a:r>
              <a:rPr sz="1390" b="1" dirty="0">
                <a:latin typeface="Arial"/>
                <a:cs typeface="Arial"/>
              </a:rPr>
              <a:t>Malpighia</a:t>
            </a:r>
            <a:r>
              <a:rPr sz="1390" b="1" spc="24" dirty="0">
                <a:latin typeface="Arial"/>
                <a:cs typeface="Arial"/>
              </a:rPr>
              <a:t> </a:t>
            </a:r>
            <a:r>
              <a:rPr sz="1390" b="1" dirty="0">
                <a:latin typeface="Arial"/>
                <a:cs typeface="Arial"/>
              </a:rPr>
              <a:t>;</a:t>
            </a:r>
            <a:r>
              <a:rPr sz="1390" b="1" spc="24" dirty="0">
                <a:latin typeface="Arial"/>
                <a:cs typeface="Arial"/>
              </a:rPr>
              <a:t> </a:t>
            </a:r>
            <a:r>
              <a:rPr sz="1390" b="1" spc="-10" dirty="0">
                <a:latin typeface="Arial"/>
                <a:cs typeface="Arial"/>
              </a:rPr>
              <a:t>Punica</a:t>
            </a:r>
            <a:endParaRPr sz="1390" dirty="0">
              <a:latin typeface="Arial"/>
              <a:cs typeface="Arial"/>
            </a:endParaRPr>
          </a:p>
        </p:txBody>
      </p:sp>
      <p:sp>
        <p:nvSpPr>
          <p:cNvPr id="5" name="ZoneTexte 4">
            <a:extLst>
              <a:ext uri="{FF2B5EF4-FFF2-40B4-BE49-F238E27FC236}">
                <a16:creationId xmlns:a16="http://schemas.microsoft.com/office/drawing/2014/main" id="{247F43CB-A713-C38E-1030-A1735CC8ED32}"/>
              </a:ext>
            </a:extLst>
          </p:cNvPr>
          <p:cNvSpPr txBox="1"/>
          <p:nvPr/>
        </p:nvSpPr>
        <p:spPr>
          <a:xfrm>
            <a:off x="561765" y="1513325"/>
            <a:ext cx="6489081" cy="2445285"/>
          </a:xfrm>
          <a:prstGeom prst="rect">
            <a:avLst/>
          </a:prstGeom>
          <a:noFill/>
        </p:spPr>
        <p:txBody>
          <a:bodyPr wrap="square" rtlCol="0">
            <a:spAutoFit/>
          </a:bodyPr>
          <a:lstStyle/>
          <a:p>
            <a:r>
              <a:rPr lang="fr-FR" sz="1390" dirty="0">
                <a:latin typeface="Arial" panose="020B0604020202020204" pitchFamily="34" charset="0"/>
                <a:ea typeface="Arial" panose="020B0604020202020204" pitchFamily="34" charset="0"/>
              </a:rPr>
              <a:t>  </a:t>
            </a:r>
          </a:p>
          <a:p>
            <a:pPr algn="l"/>
            <a:r>
              <a:rPr lang="fr-FR" sz="1390" b="1" spc="-29" dirty="0">
                <a:latin typeface="Arial" panose="020B0604020202020204" pitchFamily="34" charset="0"/>
                <a:ea typeface="Arial" panose="020B0604020202020204" pitchFamily="34" charset="0"/>
              </a:rPr>
              <a:t>Le </a:t>
            </a:r>
            <a:r>
              <a:rPr lang="fr-FR" sz="1390" b="1" spc="-10" dirty="0">
                <a:latin typeface="Arial" panose="020B0604020202020204" pitchFamily="34" charset="0"/>
                <a:ea typeface="Arial" panose="020B0604020202020204" pitchFamily="34" charset="0"/>
              </a:rPr>
              <a:t>grenadier (</a:t>
            </a:r>
            <a:r>
              <a:rPr lang="fr-FR" sz="1390" b="1" spc="-10" dirty="0" err="1">
                <a:latin typeface="Arial" panose="020B0604020202020204" pitchFamily="34" charset="0"/>
                <a:ea typeface="Arial" panose="020B0604020202020204" pitchFamily="34" charset="0"/>
              </a:rPr>
              <a:t>Punica</a:t>
            </a:r>
            <a:r>
              <a:rPr lang="fr-FR" sz="1390" b="1" dirty="0">
                <a:latin typeface="Arial" panose="020B0604020202020204" pitchFamily="34" charset="0"/>
                <a:ea typeface="Arial" panose="020B0604020202020204" pitchFamily="34" charset="0"/>
              </a:rPr>
              <a:t>	</a:t>
            </a:r>
            <a:r>
              <a:rPr lang="fr-FR" sz="1390" b="1" spc="-10" dirty="0" err="1">
                <a:latin typeface="Arial" panose="020B0604020202020204" pitchFamily="34" charset="0"/>
                <a:ea typeface="Arial" panose="020B0604020202020204" pitchFamily="34" charset="0"/>
              </a:rPr>
              <a:t>granatum</a:t>
            </a:r>
            <a:r>
              <a:rPr lang="fr-FR" sz="1390" b="1" dirty="0">
                <a:latin typeface="Arial" panose="020B0604020202020204" pitchFamily="34" charset="0"/>
                <a:ea typeface="Arial" panose="020B0604020202020204" pitchFamily="34" charset="0"/>
              </a:rPr>
              <a:t>	</a:t>
            </a:r>
            <a:r>
              <a:rPr lang="fr-FR" sz="1390" b="1" spc="-20" dirty="0">
                <a:latin typeface="Arial" panose="020B0604020202020204" pitchFamily="34" charset="0"/>
                <a:ea typeface="Arial" panose="020B0604020202020204" pitchFamily="34" charset="0"/>
              </a:rPr>
              <a:t>L., </a:t>
            </a:r>
            <a:r>
              <a:rPr lang="fr-FR" sz="1390" b="1" spc="-10" dirty="0" err="1">
                <a:latin typeface="Arial" panose="020B0604020202020204" pitchFamily="34" charset="0"/>
                <a:ea typeface="Arial" panose="020B0604020202020204" pitchFamily="34" charset="0"/>
              </a:rPr>
              <a:t>punicacées</a:t>
            </a:r>
            <a:r>
              <a:rPr lang="fr-FR" sz="1390" b="1" spc="-10" dirty="0">
                <a:latin typeface="Arial" panose="020B0604020202020204" pitchFamily="34" charset="0"/>
                <a:ea typeface="Arial" panose="020B0604020202020204" pitchFamily="34" charset="0"/>
              </a:rPr>
              <a:t>)</a:t>
            </a:r>
            <a:endParaRPr lang="fr-FR" sz="1390" dirty="0">
              <a:latin typeface="Arial" panose="020B0604020202020204" pitchFamily="34" charset="0"/>
              <a:ea typeface="Arial" panose="020B0604020202020204" pitchFamily="34" charset="0"/>
            </a:endParaRPr>
          </a:p>
          <a:p>
            <a:r>
              <a:rPr lang="fr-FR" sz="1390" dirty="0">
                <a:latin typeface="Arial" panose="020B0604020202020204" pitchFamily="34" charset="0"/>
                <a:ea typeface="Arial" panose="020B0604020202020204" pitchFamily="34" charset="0"/>
              </a:rPr>
              <a:t> </a:t>
            </a:r>
          </a:p>
          <a:p>
            <a:r>
              <a:rPr lang="fr-FR" sz="1390" dirty="0">
                <a:latin typeface="Arial" panose="020B0604020202020204" pitchFamily="34" charset="0"/>
                <a:ea typeface="Arial" panose="020B0604020202020204" pitchFamily="34" charset="0"/>
              </a:rPr>
              <a:t>C'est également un arbuste de 6 à 7 m de hauteur. Il se</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reconnaît</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à</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ses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grandes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fleurs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rouges</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et</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à</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son</a:t>
            </a:r>
            <a:r>
              <a:rPr lang="fr-FR" sz="1390" spc="-24"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fruit, la</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grenade.</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Celui-ci</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est</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comestible</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et</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contient</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un</a:t>
            </a:r>
            <a:r>
              <a:rPr lang="fr-FR" sz="1390" spc="-60" dirty="0">
                <a:latin typeface="Arial" panose="020B0604020202020204" pitchFamily="34" charset="0"/>
                <a:ea typeface="Arial" panose="020B0604020202020204" pitchFamily="34" charset="0"/>
              </a:rPr>
              <a:t> </a:t>
            </a:r>
            <a:r>
              <a:rPr lang="fr-FR" sz="1390" dirty="0">
                <a:latin typeface="Arial" panose="020B0604020202020204" pitchFamily="34" charset="0"/>
                <a:ea typeface="Arial" panose="020B0604020202020204" pitchFamily="34" charset="0"/>
              </a:rPr>
              <a:t>grand nombre de graines entourées par une pulpe. Les rameaux sont souvent terminés par une épine.</a:t>
            </a:r>
          </a:p>
          <a:p>
            <a:r>
              <a:rPr lang="fr-FR" sz="1390" dirty="0">
                <a:latin typeface="Arial" panose="020B0604020202020204" pitchFamily="34" charset="0"/>
                <a:ea typeface="Arial" panose="020B0604020202020204" pitchFamily="34" charset="0"/>
              </a:rPr>
              <a:t> </a:t>
            </a:r>
          </a:p>
          <a:p>
            <a:r>
              <a:rPr lang="fr-FR" sz="1390" dirty="0">
                <a:latin typeface="Arial" panose="020B0604020202020204" pitchFamily="34" charset="0"/>
                <a:ea typeface="Arial" panose="020B0604020202020204" pitchFamily="34" charset="0"/>
              </a:rPr>
              <a:t>Le grenadier est originaire de l'Asie du Sud-Est. Il résiste bien à la sécheresse et sa propagation est obtenue à partir de boutures.</a:t>
            </a:r>
          </a:p>
          <a:p>
            <a:endParaRPr lang="fr-FR" sz="1390"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07480" y="1214041"/>
            <a:ext cx="4312979" cy="3575755"/>
            <a:chOff x="1492630" y="1185544"/>
            <a:chExt cx="4342765" cy="3600450"/>
          </a:xfrm>
        </p:grpSpPr>
        <p:pic>
          <p:nvPicPr>
            <p:cNvPr id="3" name="object 3"/>
            <p:cNvPicPr/>
            <p:nvPr/>
          </p:nvPicPr>
          <p:blipFill>
            <a:blip r:embed="rId2" cstate="print"/>
            <a:stretch>
              <a:fillRect/>
            </a:stretch>
          </p:blipFill>
          <p:spPr>
            <a:xfrm>
              <a:off x="2045335" y="1198244"/>
              <a:ext cx="3302004" cy="3520700"/>
            </a:xfrm>
            <a:prstGeom prst="rect">
              <a:avLst/>
            </a:prstGeom>
          </p:spPr>
        </p:pic>
        <p:sp>
          <p:nvSpPr>
            <p:cNvPr id="4" name="object 4"/>
            <p:cNvSpPr/>
            <p:nvPr/>
          </p:nvSpPr>
          <p:spPr>
            <a:xfrm>
              <a:off x="1498980" y="1191894"/>
              <a:ext cx="4330065" cy="3587750"/>
            </a:xfrm>
            <a:custGeom>
              <a:avLst/>
              <a:gdLst/>
              <a:ahLst/>
              <a:cxnLst/>
              <a:rect l="l" t="t" r="r" b="b"/>
              <a:pathLst>
                <a:path w="4330065" h="3587750">
                  <a:moveTo>
                    <a:pt x="0" y="0"/>
                  </a:moveTo>
                  <a:lnTo>
                    <a:pt x="4329938" y="0"/>
                  </a:lnTo>
                  <a:lnTo>
                    <a:pt x="432993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97688" y="5861893"/>
            <a:ext cx="5363002" cy="3575755"/>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97687" y="9581687"/>
            <a:ext cx="249230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Punica</a:t>
            </a:r>
            <a:r>
              <a:rPr sz="1219" b="1" spc="24" dirty="0">
                <a:latin typeface="Arial"/>
                <a:cs typeface="Arial"/>
              </a:rPr>
              <a:t> </a:t>
            </a:r>
            <a:r>
              <a:rPr sz="1219" b="1" dirty="0">
                <a:latin typeface="Arial"/>
                <a:cs typeface="Arial"/>
              </a:rPr>
              <a:t>granatum</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grenadier</a:t>
            </a:r>
            <a:endParaRPr sz="1219" dirty="0">
              <a:latin typeface="Arial"/>
              <a:cs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98309" y="759094"/>
            <a:ext cx="3218179" cy="4719744"/>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513535" y="6080095"/>
            <a:ext cx="5286694" cy="3575755"/>
            <a:chOff x="1498727" y="6085204"/>
            <a:chExt cx="5323205" cy="3600450"/>
          </a:xfrm>
        </p:grpSpPr>
        <p:pic>
          <p:nvPicPr>
            <p:cNvPr id="7" name="object 7"/>
            <p:cNvPicPr/>
            <p:nvPr/>
          </p:nvPicPr>
          <p:blipFill>
            <a:blip r:embed="rId3" cstate="print"/>
            <a:stretch>
              <a:fillRect/>
            </a:stretch>
          </p:blipFill>
          <p:spPr>
            <a:xfrm>
              <a:off x="1511427" y="6097904"/>
              <a:ext cx="5297297" cy="3574541"/>
            </a:xfrm>
            <a:prstGeom prst="rect">
              <a:avLst/>
            </a:prstGeom>
          </p:spPr>
        </p:pic>
        <p:sp>
          <p:nvSpPr>
            <p:cNvPr id="8" name="object 8"/>
            <p:cNvSpPr/>
            <p:nvPr/>
          </p:nvSpPr>
          <p:spPr>
            <a:xfrm>
              <a:off x="1505077" y="6091554"/>
              <a:ext cx="5310505" cy="3587750"/>
            </a:xfrm>
            <a:custGeom>
              <a:avLst/>
              <a:gdLst/>
              <a:ahLst/>
              <a:cxnLst/>
              <a:rect l="l" t="t" r="r" b="b"/>
              <a:pathLst>
                <a:path w="5310505" h="3587750">
                  <a:moveTo>
                    <a:pt x="0" y="0"/>
                  </a:moveTo>
                  <a:lnTo>
                    <a:pt x="5309997" y="0"/>
                  </a:lnTo>
                  <a:lnTo>
                    <a:pt x="5309997"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36721" y="9694447"/>
            <a:ext cx="249230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Punica</a:t>
            </a:r>
            <a:r>
              <a:rPr sz="1219" b="1" spc="24" dirty="0">
                <a:latin typeface="Arial"/>
                <a:cs typeface="Arial"/>
              </a:rPr>
              <a:t> </a:t>
            </a:r>
            <a:r>
              <a:rPr sz="1219" b="1" dirty="0">
                <a:latin typeface="Arial"/>
                <a:cs typeface="Arial"/>
              </a:rPr>
              <a:t>granatum</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grenadier</a:t>
            </a:r>
            <a:endParaRPr sz="1219" dirty="0">
              <a:latin typeface="Arial"/>
              <a:cs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432FAF0-1864-1F90-4DFF-C5898D8DB17C}"/>
              </a:ext>
            </a:extLst>
          </p:cNvPr>
          <p:cNvSpPr txBox="1"/>
          <p:nvPr/>
        </p:nvSpPr>
        <p:spPr>
          <a:xfrm>
            <a:off x="428752" y="776312"/>
            <a:ext cx="6457696" cy="5078313"/>
          </a:xfrm>
          <a:prstGeom prst="rect">
            <a:avLst/>
          </a:prstGeom>
          <a:noFill/>
        </p:spPr>
        <p:txBody>
          <a:bodyPr wrap="square" rtlCol="0">
            <a:spAutoFit/>
          </a:bodyPr>
          <a:lstStyle/>
          <a:p>
            <a:endParaRPr lang="fr-FR" sz="1200" b="1" dirty="0">
              <a:effectLst/>
              <a:latin typeface="Arial" panose="020B0604020202020204" pitchFamily="34" charset="0"/>
              <a:ea typeface="Arial" panose="020B0604020202020204" pitchFamily="34" charset="0"/>
            </a:endParaRPr>
          </a:p>
          <a:p>
            <a:r>
              <a:rPr lang="fr-FR" sz="1400" b="1" dirty="0">
                <a:latin typeface="Arial"/>
                <a:cs typeface="Arial"/>
              </a:rPr>
              <a:t>LE</a:t>
            </a:r>
            <a:r>
              <a:rPr lang="fr-FR" sz="1400" b="1" spc="25" dirty="0">
                <a:latin typeface="Arial"/>
                <a:cs typeface="Arial"/>
              </a:rPr>
              <a:t> </a:t>
            </a:r>
            <a:r>
              <a:rPr lang="fr-FR" sz="1400" b="1" spc="-10" dirty="0">
                <a:latin typeface="Arial"/>
                <a:cs typeface="Arial"/>
              </a:rPr>
              <a:t>GREVILLEA </a:t>
            </a: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grevillea</a:t>
            </a:r>
            <a:r>
              <a:rPr lang="fr-FR" sz="1400" b="1" dirty="0">
                <a:effectLst/>
                <a:latin typeface="Arial" panose="020B0604020202020204" pitchFamily="34" charset="0"/>
                <a:ea typeface="Arial" panose="020B0604020202020204" pitchFamily="34" charset="0"/>
              </a:rPr>
              <a:t> (Grevillea robusta A. </a:t>
            </a:r>
            <a:r>
              <a:rPr lang="fr-FR" sz="1400" b="1" dirty="0" err="1">
                <a:effectLst/>
                <a:latin typeface="Arial" panose="020B0604020202020204" pitchFamily="34" charset="0"/>
                <a:ea typeface="Arial" panose="020B0604020202020204" pitchFamily="34" charset="0"/>
              </a:rPr>
              <a:t>Cunn</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protéacées)</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originaire d'Australie. Il a été planté en Haïti comme arbre d'ornement et d'ombrage ainsi que pour la production d'un bois d'œuvre apprécié.</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Ses feuilles très finement découpées, dont le dessus est vert foncé et le dessous argenté, rendent son identification facile.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Lorsque les conditions sont favorables (sol profond et bien drainé), le </a:t>
            </a:r>
            <a:r>
              <a:rPr lang="fr-FR" sz="1200" dirty="0" err="1">
                <a:effectLst/>
                <a:latin typeface="Arial" panose="020B0604020202020204" pitchFamily="34" charset="0"/>
                <a:ea typeface="Arial" panose="020B0604020202020204" pitchFamily="34" charset="0"/>
              </a:rPr>
              <a:t>grevillea</a:t>
            </a:r>
            <a:r>
              <a:rPr lang="fr-FR" sz="1200" dirty="0">
                <a:effectLst/>
                <a:latin typeface="Arial" panose="020B0604020202020204" pitchFamily="34" charset="0"/>
                <a:ea typeface="Arial" panose="020B0604020202020204" pitchFamily="34" charset="0"/>
              </a:rPr>
              <a:t> a une croissance rapide. Il résiste bien à la sécheresse et supporte le froid.</a:t>
            </a:r>
          </a:p>
          <a:p>
            <a:r>
              <a:rPr lang="fr-FR" sz="1200" dirty="0">
                <a:effectLst/>
                <a:latin typeface="Arial" panose="020B0604020202020204" pitchFamily="34" charset="0"/>
                <a:ea typeface="Arial" panose="020B0604020202020204" pitchFamily="34" charset="0"/>
              </a:rPr>
              <a:t>Près de </a:t>
            </a:r>
            <a:r>
              <a:rPr lang="fr-FR" sz="1200" dirty="0" err="1">
                <a:effectLst/>
                <a:latin typeface="Arial" panose="020B0604020202020204" pitchFamily="34" charset="0"/>
                <a:ea typeface="Arial" panose="020B0604020202020204" pitchFamily="34" charset="0"/>
              </a:rPr>
              <a:t>Miragoâne</a:t>
            </a:r>
            <a:r>
              <a:rPr lang="fr-FR" sz="1200" dirty="0">
                <a:effectLst/>
                <a:latin typeface="Arial" panose="020B0604020202020204" pitchFamily="34" charset="0"/>
                <a:ea typeface="Arial" panose="020B0604020202020204" pitchFamily="34" charset="0"/>
              </a:rPr>
              <a:t>, à basse altitude, les arbres atteignent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 en 12 ans.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A Seguin, à l'altitude de 1000 m, sa croissance est même meilleure que celle de l'eucalyptus.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En Haïti, il a surtout été planté à </a:t>
            </a:r>
            <a:r>
              <a:rPr lang="fr-FR" sz="1200" dirty="0" err="1">
                <a:effectLst/>
                <a:latin typeface="Arial" panose="020B0604020202020204" pitchFamily="34" charset="0"/>
                <a:ea typeface="Arial" panose="020B0604020202020204" pitchFamily="34" charset="0"/>
              </a:rPr>
              <a:t>Kenskoff</a:t>
            </a:r>
            <a:r>
              <a:rPr lang="fr-FR" sz="1200" dirty="0">
                <a:effectLst/>
                <a:latin typeface="Arial" panose="020B0604020202020204" pitchFamily="34" charset="0"/>
                <a:ea typeface="Arial" panose="020B0604020202020204" pitchFamily="34" charset="0"/>
              </a:rPr>
              <a:t> et à Salagnac. La plantation paysanne, en général en bordure de parcelle, est facilitée par le fait que les feuilles ne sont pas consommées par le bétail. La décomposition des feuilles crée un humus de bonne qualité.</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est apprécié comme bois d'œuvre ; il est dur, élastique et d'une densité allant de 0.54 à 0.66. Les rameaux sont utilisés comme tuteurs pour l’igname.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La propagation de l'arbre est facile, en raison de sa grande productivité en graines (environ 100 000 graines par kilo). Mais ces graines ne restent viables que pendant quelques mois après la récolte.</a:t>
            </a:r>
          </a:p>
          <a:p>
            <a:endParaRPr lang="fr-FR" sz="1200"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76222" y="1185544"/>
            <a:ext cx="3827145" cy="3600450"/>
            <a:chOff x="1776222" y="1185544"/>
            <a:chExt cx="3827145" cy="3600450"/>
          </a:xfrm>
        </p:grpSpPr>
        <p:pic>
          <p:nvPicPr>
            <p:cNvPr id="3" name="object 3"/>
            <p:cNvPicPr/>
            <p:nvPr/>
          </p:nvPicPr>
          <p:blipFill>
            <a:blip r:embed="rId2" cstate="print"/>
            <a:stretch>
              <a:fillRect/>
            </a:stretch>
          </p:blipFill>
          <p:spPr>
            <a:xfrm>
              <a:off x="2278888" y="1198244"/>
              <a:ext cx="3022605" cy="3546608"/>
            </a:xfrm>
            <a:prstGeom prst="rect">
              <a:avLst/>
            </a:prstGeom>
          </p:spPr>
        </p:pic>
        <p:sp>
          <p:nvSpPr>
            <p:cNvPr id="4" name="object 4"/>
            <p:cNvSpPr/>
            <p:nvPr/>
          </p:nvSpPr>
          <p:spPr>
            <a:xfrm>
              <a:off x="1782572" y="1191894"/>
              <a:ext cx="3814445" cy="3587750"/>
            </a:xfrm>
            <a:custGeom>
              <a:avLst/>
              <a:gdLst/>
              <a:ahLst/>
              <a:cxnLst/>
              <a:rect l="l" t="t" r="r" b="b"/>
              <a:pathLst>
                <a:path w="3814445" h="3587750">
                  <a:moveTo>
                    <a:pt x="0" y="0"/>
                  </a:moveTo>
                  <a:lnTo>
                    <a:pt x="3814317" y="0"/>
                  </a:lnTo>
                  <a:lnTo>
                    <a:pt x="3814317"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770030"/>
            <a:ext cx="5400040" cy="3522979"/>
            <a:chOff x="1080008" y="5942838"/>
            <a:chExt cx="5400040" cy="3522979"/>
          </a:xfrm>
        </p:grpSpPr>
        <p:pic>
          <p:nvPicPr>
            <p:cNvPr id="6" name="object 6"/>
            <p:cNvPicPr/>
            <p:nvPr/>
          </p:nvPicPr>
          <p:blipFill>
            <a:blip r:embed="rId3" cstate="print"/>
            <a:stretch>
              <a:fillRect/>
            </a:stretch>
          </p:blipFill>
          <p:spPr>
            <a:xfrm>
              <a:off x="1092708" y="5955538"/>
              <a:ext cx="5374640" cy="3497199"/>
            </a:xfrm>
            <a:prstGeom prst="rect">
              <a:avLst/>
            </a:prstGeom>
          </p:spPr>
        </p:pic>
        <p:sp>
          <p:nvSpPr>
            <p:cNvPr id="7" name="object 7"/>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92708" y="9482456"/>
            <a:ext cx="28200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Grevillea</a:t>
            </a:r>
            <a:r>
              <a:rPr sz="1200" b="1" spc="25" dirty="0">
                <a:latin typeface="Arial"/>
                <a:cs typeface="Arial"/>
              </a:rPr>
              <a:t> </a:t>
            </a:r>
            <a:r>
              <a:rPr sz="1200" b="1" dirty="0">
                <a:latin typeface="Arial"/>
                <a:cs typeface="Arial"/>
              </a:rPr>
              <a:t>robusta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grevillea</a:t>
            </a:r>
            <a:endParaRPr sz="1200" dirty="0">
              <a:latin typeface="Arial"/>
              <a:cs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85BD84F-04B8-3F09-88A7-D4765ED7749A}"/>
              </a:ext>
            </a:extLst>
          </p:cNvPr>
          <p:cNvSpPr txBox="1"/>
          <p:nvPr/>
        </p:nvSpPr>
        <p:spPr>
          <a:xfrm>
            <a:off x="578484" y="1334157"/>
            <a:ext cx="6457696" cy="3693319"/>
          </a:xfrm>
          <a:prstGeom prst="rect">
            <a:avLst/>
          </a:prstGeom>
          <a:noFill/>
        </p:spPr>
        <p:txBody>
          <a:bodyPr wrap="square" rtlCol="0">
            <a:spAutoFit/>
          </a:bodyPr>
          <a:lstStyle/>
          <a:p>
            <a:pPr marL="12700">
              <a:lnSpc>
                <a:spcPct val="100000"/>
              </a:lnSpc>
              <a:spcBef>
                <a:spcPts val="100"/>
              </a:spcBef>
              <a:tabLst>
                <a:tab pos="469265" algn="l"/>
              </a:tabLst>
            </a:pPr>
            <a:r>
              <a:rPr lang="fr-FR" sz="1400" b="1" dirty="0">
                <a:latin typeface="Arial"/>
                <a:cs typeface="Arial"/>
              </a:rPr>
              <a:t>LES</a:t>
            </a:r>
            <a:r>
              <a:rPr lang="fr-FR" sz="1400" b="1" spc="15" dirty="0">
                <a:latin typeface="Arial"/>
                <a:cs typeface="Arial"/>
              </a:rPr>
              <a:t> </a:t>
            </a:r>
            <a:r>
              <a:rPr lang="fr-FR" sz="1400" b="1" dirty="0">
                <a:latin typeface="Arial"/>
                <a:cs typeface="Arial"/>
              </a:rPr>
              <a:t>DEUX</a:t>
            </a:r>
            <a:r>
              <a:rPr lang="fr-FR" sz="1400" b="1" spc="25" dirty="0">
                <a:latin typeface="Arial"/>
                <a:cs typeface="Arial"/>
              </a:rPr>
              <a:t> </a:t>
            </a:r>
            <a:r>
              <a:rPr lang="fr-FR" sz="1400" b="1" spc="-10" dirty="0">
                <a:latin typeface="Arial"/>
                <a:cs typeface="Arial"/>
              </a:rPr>
              <a:t>GAÏACS </a:t>
            </a:r>
            <a:r>
              <a:rPr lang="fr-FR" sz="1400" b="1" spc="-10" dirty="0" err="1">
                <a:latin typeface="Arial"/>
                <a:cs typeface="Arial"/>
              </a:rPr>
              <a:t>Guaiacum</a:t>
            </a:r>
            <a:endParaRPr lang="fr-FR" sz="1400" dirty="0">
              <a:latin typeface="Arial"/>
              <a:cs typeface="Arial"/>
            </a:endParaRPr>
          </a:p>
          <a:p>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gaïac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franc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gaïac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mâle</a:t>
            </a:r>
            <a:r>
              <a:rPr lang="fr-FR" sz="1400" b="1" spc="2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Guaiacum</a:t>
            </a:r>
            <a:r>
              <a:rPr lang="fr-FR" sz="1400" b="1" dirty="0">
                <a:effectLst/>
                <a:latin typeface="Arial" panose="020B0604020202020204" pitchFamily="34" charset="0"/>
                <a:ea typeface="Arial" panose="020B0604020202020204" pitchFamily="34" charset="0"/>
              </a:rPr>
              <a:t> officinale L., zygophyllacées)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caractérisé par de magnifiques fleurs bleues et des fruits-capsules orangés contenant des graines rouges. Le gaïac atteint 10 m de haut et sa couronne est dense et arrondie.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indigène des régions sèches de Haïti a été surexploité du fait des qualités remarquables de son bois. Celui-ci est en effet l'un des bois les plus lourds qui soient : sa densité atteint 1.2 à 1.3. Il est très dur, résineux, à texture très fine, durable et résistant aux termites. Il prend un beau poli. Bien que difficile à travailler,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usages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spéciaux valorisant ses qualités exceptionnelles (hélices, poulies, objets d'art, etc...). Ce bois était aussi utilisé comme bois de feu et en médecine.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La croissance du gaïac est lente. Il est utilisé en reboisement dans les zones sèches et planté comme arbre d'ornement.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De beaux pieds de Gaïac peuvent encore être rencontrés dans la Plaine d'Aquin et la région de </a:t>
            </a:r>
            <a:r>
              <a:rPr lang="fr-FR" sz="1200" spc="-10" dirty="0">
                <a:effectLst/>
                <a:latin typeface="Arial" panose="020B0604020202020204" pitchFamily="34" charset="0"/>
                <a:ea typeface="Arial" panose="020B0604020202020204" pitchFamily="34" charset="0"/>
              </a:rPr>
              <a:t>Gonaïves.</a:t>
            </a:r>
            <a:endParaRPr lang="fr-FR" sz="1200" dirty="0">
              <a:effectLst/>
              <a:latin typeface="Arial" panose="020B0604020202020204" pitchFamily="34" charset="0"/>
              <a:ea typeface="Arial" panose="020B0604020202020204" pitchFamily="34" charset="0"/>
            </a:endParaRPr>
          </a:p>
        </p:txBody>
      </p:sp>
      <p:pic>
        <p:nvPicPr>
          <p:cNvPr id="2" name="object 2">
            <a:extLst>
              <a:ext uri="{FF2B5EF4-FFF2-40B4-BE49-F238E27FC236}">
                <a16:creationId xmlns:a16="http://schemas.microsoft.com/office/drawing/2014/main" id="{2F4DA4A5-4B3B-6E9C-0245-32AC0F89303A}"/>
              </a:ext>
            </a:extLst>
          </p:cNvPr>
          <p:cNvPicPr/>
          <p:nvPr/>
        </p:nvPicPr>
        <p:blipFill>
          <a:blip r:embed="rId2" cstate="print"/>
          <a:stretch>
            <a:fillRect/>
          </a:stretch>
        </p:blipFill>
        <p:spPr>
          <a:xfrm>
            <a:off x="1437259" y="5492750"/>
            <a:ext cx="3695706" cy="3572389"/>
          </a:xfrm>
          <a:prstGeom prst="rect">
            <a:avLst/>
          </a:prstGeom>
        </p:spPr>
      </p:pic>
      <p:sp>
        <p:nvSpPr>
          <p:cNvPr id="3" name="object 9">
            <a:extLst>
              <a:ext uri="{FF2B5EF4-FFF2-40B4-BE49-F238E27FC236}">
                <a16:creationId xmlns:a16="http://schemas.microsoft.com/office/drawing/2014/main" id="{8DE2317C-4A5C-3F00-0338-32F0F4204FDA}"/>
              </a:ext>
            </a:extLst>
          </p:cNvPr>
          <p:cNvSpPr txBox="1"/>
          <p:nvPr/>
        </p:nvSpPr>
        <p:spPr>
          <a:xfrm>
            <a:off x="734220" y="5486400"/>
            <a:ext cx="4897755" cy="3587750"/>
          </a:xfrm>
          <a:prstGeom prst="rect">
            <a:avLst/>
          </a:prstGeom>
          <a:ln w="12700">
            <a:solidFill>
              <a:srgbClr val="000000"/>
            </a:solidFill>
          </a:ln>
        </p:spPr>
        <p:txBody>
          <a:bodyPr vert="horz" wrap="square" lIns="0" tIns="3810" rIns="0" bIns="0" rtlCol="0">
            <a:spAutoFit/>
          </a:bodyPr>
          <a:lstStyle/>
          <a:p>
            <a:pPr>
              <a:lnSpc>
                <a:spcPct val="100000"/>
              </a:lnSpc>
              <a:spcBef>
                <a:spcPts val="30"/>
              </a:spcBef>
            </a:pPr>
            <a:endParaRPr lang="fr-FR" sz="1050" dirty="0">
              <a:latin typeface="Times New Roman"/>
              <a:cs typeface="Times New Roman"/>
            </a:endParaRPr>
          </a:p>
          <a:p>
            <a:pPr marL="94615">
              <a:lnSpc>
                <a:spcPct val="100000"/>
              </a:lnSpc>
              <a:spcBef>
                <a:spcPts val="5"/>
              </a:spcBef>
            </a:pPr>
            <a:r>
              <a:rPr lang="fr-FR" sz="900" dirty="0">
                <a:latin typeface="Arial"/>
                <a:cs typeface="Arial"/>
              </a:rPr>
              <a:t>4</a:t>
            </a:r>
            <a:r>
              <a:rPr lang="fr-FR" sz="900" spc="25" dirty="0">
                <a:latin typeface="Arial"/>
                <a:cs typeface="Arial"/>
              </a:rPr>
              <a:t> </a:t>
            </a:r>
            <a:r>
              <a:rPr lang="fr-FR" sz="900" dirty="0">
                <a:latin typeface="Arial"/>
                <a:cs typeface="Arial"/>
              </a:rPr>
              <a:t>à</a:t>
            </a:r>
            <a:r>
              <a:rPr lang="fr-FR" sz="900" spc="25" dirty="0">
                <a:latin typeface="Arial"/>
                <a:cs typeface="Arial"/>
              </a:rPr>
              <a:t> </a:t>
            </a:r>
            <a:r>
              <a:rPr lang="fr-FR" sz="900" dirty="0">
                <a:latin typeface="Arial"/>
                <a:cs typeface="Arial"/>
              </a:rPr>
              <a:t>6</a:t>
            </a:r>
            <a:r>
              <a:rPr lang="fr-FR" sz="900" spc="25" dirty="0">
                <a:latin typeface="Arial"/>
                <a:cs typeface="Arial"/>
              </a:rPr>
              <a:t> </a:t>
            </a:r>
            <a:r>
              <a:rPr lang="fr-FR" sz="900" dirty="0">
                <a:latin typeface="Arial"/>
                <a:cs typeface="Arial"/>
              </a:rPr>
              <a:t>folioles</a:t>
            </a:r>
            <a:r>
              <a:rPr lang="fr-FR" sz="900" spc="25" dirty="0">
                <a:latin typeface="Arial"/>
                <a:cs typeface="Arial"/>
              </a:rPr>
              <a:t> </a:t>
            </a:r>
            <a:r>
              <a:rPr lang="fr-FR" sz="900" dirty="0">
                <a:latin typeface="Arial"/>
                <a:cs typeface="Arial"/>
              </a:rPr>
              <a:t>par</a:t>
            </a:r>
            <a:r>
              <a:rPr lang="fr-FR" sz="900" spc="25" dirty="0">
                <a:latin typeface="Arial"/>
                <a:cs typeface="Arial"/>
              </a:rPr>
              <a:t> </a:t>
            </a:r>
            <a:r>
              <a:rPr lang="fr-FR" sz="900" spc="-10" dirty="0">
                <a:latin typeface="Arial"/>
                <a:cs typeface="Arial"/>
              </a:rPr>
              <a:t>feuille</a:t>
            </a:r>
            <a:endParaRPr lang="fr-FR" sz="9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pPr>
            <a:endParaRPr lang="fr-FR" sz="1000" dirty="0">
              <a:latin typeface="Arial"/>
              <a:cs typeface="Arial"/>
            </a:endParaRPr>
          </a:p>
          <a:p>
            <a:pPr>
              <a:lnSpc>
                <a:spcPct val="100000"/>
              </a:lnSpc>
              <a:spcBef>
                <a:spcPts val="20"/>
              </a:spcBef>
            </a:pPr>
            <a:endParaRPr lang="fr-FR" sz="1150" dirty="0">
              <a:latin typeface="Arial"/>
              <a:cs typeface="Arial"/>
            </a:endParaRPr>
          </a:p>
          <a:p>
            <a:pPr marL="942340">
              <a:lnSpc>
                <a:spcPct val="100000"/>
              </a:lnSpc>
            </a:pPr>
            <a:r>
              <a:rPr lang="fr-FR" sz="900" dirty="0">
                <a:latin typeface="Arial"/>
                <a:cs typeface="Arial"/>
              </a:rPr>
              <a:t>fruits</a:t>
            </a:r>
            <a:r>
              <a:rPr lang="fr-FR" sz="900" spc="25" dirty="0">
                <a:latin typeface="Arial"/>
                <a:cs typeface="Arial"/>
              </a:rPr>
              <a:t> </a:t>
            </a:r>
            <a:r>
              <a:rPr lang="fr-FR" sz="900" dirty="0">
                <a:latin typeface="Arial"/>
                <a:cs typeface="Arial"/>
              </a:rPr>
              <a:t>(capsules</a:t>
            </a:r>
            <a:r>
              <a:rPr lang="fr-FR" sz="900" spc="25" dirty="0">
                <a:latin typeface="Arial"/>
                <a:cs typeface="Arial"/>
              </a:rPr>
              <a:t> </a:t>
            </a:r>
            <a:r>
              <a:rPr lang="fr-FR" sz="900" spc="-10" dirty="0">
                <a:latin typeface="Arial"/>
                <a:cs typeface="Arial"/>
              </a:rPr>
              <a:t>orangées)</a:t>
            </a:r>
            <a:endParaRPr lang="fr-FR" sz="900" dirty="0">
              <a:latin typeface="Arial"/>
              <a:cs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7_mars_006">
            <a:extLst>
              <a:ext uri="{FF2B5EF4-FFF2-40B4-BE49-F238E27FC236}">
                <a16:creationId xmlns:a16="http://schemas.microsoft.com/office/drawing/2014/main" id="{869C4DDF-3E5B-2688-BC02-FECBFF4155D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 y="5608983"/>
            <a:ext cx="5486400" cy="4114800"/>
          </a:xfrm>
          <a:prstGeom prst="rect">
            <a:avLst/>
          </a:prstGeom>
        </p:spPr>
      </p:pic>
      <p:pic>
        <p:nvPicPr>
          <p:cNvPr id="2" name="Image 1" descr="17_mars_007">
            <a:extLst>
              <a:ext uri="{FF2B5EF4-FFF2-40B4-BE49-F238E27FC236}">
                <a16:creationId xmlns:a16="http://schemas.microsoft.com/office/drawing/2014/main" id="{87F707B5-1610-BBCD-7525-D6832838F58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81000" y="615950"/>
            <a:ext cx="5486400" cy="4114800"/>
          </a:xfrm>
          <a:prstGeom prst="rect">
            <a:avLst/>
          </a:prstGeom>
        </p:spPr>
      </p:pic>
      <p:sp>
        <p:nvSpPr>
          <p:cNvPr id="4" name="object 5">
            <a:extLst>
              <a:ext uri="{FF2B5EF4-FFF2-40B4-BE49-F238E27FC236}">
                <a16:creationId xmlns:a16="http://schemas.microsoft.com/office/drawing/2014/main" id="{53BC2FEF-6924-B855-E510-2D4C179FD17E}"/>
              </a:ext>
            </a:extLst>
          </p:cNvPr>
          <p:cNvSpPr txBox="1"/>
          <p:nvPr/>
        </p:nvSpPr>
        <p:spPr>
          <a:xfrm>
            <a:off x="696214" y="10313161"/>
            <a:ext cx="2738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Guaiacum</a:t>
            </a:r>
            <a:r>
              <a:rPr sz="1200" b="1" spc="25" dirty="0">
                <a:latin typeface="Arial"/>
                <a:cs typeface="Arial"/>
              </a:rPr>
              <a:t> </a:t>
            </a:r>
            <a:r>
              <a:rPr sz="1200" b="1" dirty="0">
                <a:latin typeface="Arial"/>
                <a:cs typeface="Arial"/>
              </a:rPr>
              <a:t>officinale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gaïac</a:t>
            </a:r>
            <a:r>
              <a:rPr sz="1200" spc="25" dirty="0">
                <a:latin typeface="Arial"/>
                <a:cs typeface="Arial"/>
              </a:rPr>
              <a:t> </a:t>
            </a:r>
            <a:r>
              <a:rPr sz="1200" spc="-10" dirty="0">
                <a:latin typeface="Arial"/>
                <a:cs typeface="Arial"/>
              </a:rPr>
              <a:t>franc</a:t>
            </a:r>
            <a:endParaRPr sz="1200" dirty="0">
              <a:latin typeface="Arial"/>
              <a:cs typeface="Arial"/>
            </a:endParaRPr>
          </a:p>
        </p:txBody>
      </p:sp>
    </p:spTree>
    <p:extLst>
      <p:ext uri="{BB962C8B-B14F-4D97-AF65-F5344CB8AC3E}">
        <p14:creationId xmlns:p14="http://schemas.microsoft.com/office/powerpoint/2010/main" val="35316264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696214" y="10313161"/>
            <a:ext cx="2738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Guaiacum</a:t>
            </a:r>
            <a:r>
              <a:rPr sz="1200" b="1" spc="25" dirty="0">
                <a:latin typeface="Arial"/>
                <a:cs typeface="Arial"/>
              </a:rPr>
              <a:t> </a:t>
            </a:r>
            <a:r>
              <a:rPr sz="1200" b="1" dirty="0">
                <a:latin typeface="Arial"/>
                <a:cs typeface="Arial"/>
              </a:rPr>
              <a:t>officinale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gaïac</a:t>
            </a:r>
            <a:r>
              <a:rPr sz="1200" spc="25" dirty="0">
                <a:latin typeface="Arial"/>
                <a:cs typeface="Arial"/>
              </a:rPr>
              <a:t> </a:t>
            </a:r>
            <a:r>
              <a:rPr sz="1200" spc="-10" dirty="0">
                <a:latin typeface="Arial"/>
                <a:cs typeface="Arial"/>
              </a:rPr>
              <a:t>franc</a:t>
            </a:r>
            <a:endParaRPr sz="1200" dirty="0">
              <a:latin typeface="Arial"/>
              <a:cs typeface="Arial"/>
            </a:endParaRPr>
          </a:p>
        </p:txBody>
      </p:sp>
      <p:grpSp>
        <p:nvGrpSpPr>
          <p:cNvPr id="6" name="object 6"/>
          <p:cNvGrpSpPr/>
          <p:nvPr/>
        </p:nvGrpSpPr>
        <p:grpSpPr>
          <a:xfrm>
            <a:off x="457200" y="463550"/>
            <a:ext cx="5781040" cy="3657520"/>
            <a:chOff x="1080008" y="5759958"/>
            <a:chExt cx="5400040" cy="3496945"/>
          </a:xfrm>
        </p:grpSpPr>
        <p:pic>
          <p:nvPicPr>
            <p:cNvPr id="7" name="object 7"/>
            <p:cNvPicPr/>
            <p:nvPr/>
          </p:nvPicPr>
          <p:blipFill>
            <a:blip r:embed="rId2" cstate="print"/>
            <a:stretch>
              <a:fillRect/>
            </a:stretch>
          </p:blipFill>
          <p:spPr>
            <a:xfrm>
              <a:off x="1118489" y="5772658"/>
              <a:ext cx="5348859" cy="3471545"/>
            </a:xfrm>
            <a:prstGeom prst="rect">
              <a:avLst/>
            </a:prstGeom>
          </p:spPr>
        </p:pic>
        <p:sp>
          <p:nvSpPr>
            <p:cNvPr id="8" name="object 8"/>
            <p:cNvSpPr/>
            <p:nvPr/>
          </p:nvSpPr>
          <p:spPr>
            <a:xfrm>
              <a:off x="1086358" y="5766308"/>
              <a:ext cx="5387340" cy="3484245"/>
            </a:xfrm>
            <a:custGeom>
              <a:avLst/>
              <a:gdLst/>
              <a:ahLst/>
              <a:cxnLst/>
              <a:rect l="l" t="t" r="r" b="b"/>
              <a:pathLst>
                <a:path w="5387340" h="3484245">
                  <a:moveTo>
                    <a:pt x="0" y="0"/>
                  </a:moveTo>
                  <a:lnTo>
                    <a:pt x="5387340" y="0"/>
                  </a:lnTo>
                  <a:lnTo>
                    <a:pt x="5387340" y="3484245"/>
                  </a:lnTo>
                  <a:lnTo>
                    <a:pt x="0" y="3484245"/>
                  </a:lnTo>
                  <a:lnTo>
                    <a:pt x="0" y="0"/>
                  </a:lnTo>
                  <a:close/>
                </a:path>
              </a:pathLst>
            </a:custGeom>
            <a:ln w="12700">
              <a:solidFill>
                <a:srgbClr val="000000"/>
              </a:solidFill>
            </a:ln>
          </p:spPr>
          <p:txBody>
            <a:bodyPr wrap="square" lIns="0" tIns="0" rIns="0" bIns="0" rtlCol="0"/>
            <a:lstStyle/>
            <a:p>
              <a:endParaRPr dirty="0"/>
            </a:p>
          </p:txBody>
        </p:sp>
      </p:grpSp>
      <p:pic>
        <p:nvPicPr>
          <p:cNvPr id="3" name="Image 2" descr="gua_sp11">
            <a:extLst>
              <a:ext uri="{FF2B5EF4-FFF2-40B4-BE49-F238E27FC236}">
                <a16:creationId xmlns:a16="http://schemas.microsoft.com/office/drawing/2014/main" id="{5A1A6A35-E729-F2B1-EB2A-3C30E375B7E2}"/>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4730750"/>
            <a:ext cx="6952085" cy="4724400"/>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1075" y="2854963"/>
            <a:ext cx="3556006" cy="3241067"/>
          </a:xfrm>
          <a:prstGeom prst="rect">
            <a:avLst/>
          </a:prstGeom>
        </p:spPr>
      </p:pic>
      <p:grpSp>
        <p:nvGrpSpPr>
          <p:cNvPr id="4" name="object 4"/>
          <p:cNvGrpSpPr/>
          <p:nvPr/>
        </p:nvGrpSpPr>
        <p:grpSpPr>
          <a:xfrm>
            <a:off x="610744" y="6555100"/>
            <a:ext cx="5323205" cy="3806190"/>
            <a:chOff x="1498727" y="5878957"/>
            <a:chExt cx="5323205" cy="3806190"/>
          </a:xfrm>
        </p:grpSpPr>
        <p:pic>
          <p:nvPicPr>
            <p:cNvPr id="5" name="object 5"/>
            <p:cNvPicPr/>
            <p:nvPr/>
          </p:nvPicPr>
          <p:blipFill>
            <a:blip r:embed="rId3" cstate="print"/>
            <a:stretch>
              <a:fillRect/>
            </a:stretch>
          </p:blipFill>
          <p:spPr>
            <a:xfrm>
              <a:off x="1511427" y="6123686"/>
              <a:ext cx="5297297" cy="3548761"/>
            </a:xfrm>
            <a:prstGeom prst="rect">
              <a:avLst/>
            </a:prstGeom>
          </p:spPr>
        </p:pic>
        <p:sp>
          <p:nvSpPr>
            <p:cNvPr id="6" name="object 6"/>
            <p:cNvSpPr/>
            <p:nvPr/>
          </p:nvSpPr>
          <p:spPr>
            <a:xfrm>
              <a:off x="1505077" y="5885307"/>
              <a:ext cx="5310505" cy="3793490"/>
            </a:xfrm>
            <a:custGeom>
              <a:avLst/>
              <a:gdLst/>
              <a:ahLst/>
              <a:cxnLst/>
              <a:rect l="l" t="t" r="r" b="b"/>
              <a:pathLst>
                <a:path w="5310505" h="3793490">
                  <a:moveTo>
                    <a:pt x="0" y="0"/>
                  </a:moveTo>
                  <a:lnTo>
                    <a:pt x="5309997" y="0"/>
                  </a:lnTo>
                  <a:lnTo>
                    <a:pt x="5309997" y="3793490"/>
                  </a:lnTo>
                  <a:lnTo>
                    <a:pt x="0" y="3793490"/>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533400" y="10400660"/>
            <a:ext cx="27813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Guaiacum</a:t>
            </a:r>
            <a:r>
              <a:rPr sz="1200" b="1" spc="25" dirty="0">
                <a:latin typeface="Arial"/>
                <a:cs typeface="Arial"/>
              </a:rPr>
              <a:t> </a:t>
            </a:r>
            <a:r>
              <a:rPr sz="1200" b="1" dirty="0">
                <a:latin typeface="Arial"/>
                <a:cs typeface="Arial"/>
              </a:rPr>
              <a:t>sanctum</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gaïac</a:t>
            </a:r>
            <a:r>
              <a:rPr sz="1200" spc="25" dirty="0">
                <a:latin typeface="Arial"/>
                <a:cs typeface="Arial"/>
              </a:rPr>
              <a:t> </a:t>
            </a:r>
            <a:r>
              <a:rPr sz="1200" spc="-10" dirty="0">
                <a:latin typeface="Arial"/>
                <a:cs typeface="Arial"/>
              </a:rPr>
              <a:t>blanc</a:t>
            </a:r>
            <a:endParaRPr sz="1200" dirty="0">
              <a:latin typeface="Arial"/>
              <a:cs typeface="Arial"/>
            </a:endParaRPr>
          </a:p>
        </p:txBody>
      </p:sp>
      <p:sp>
        <p:nvSpPr>
          <p:cNvPr id="9" name="object 9"/>
          <p:cNvSpPr txBox="1"/>
          <p:nvPr/>
        </p:nvSpPr>
        <p:spPr>
          <a:xfrm>
            <a:off x="644525" y="2646046"/>
            <a:ext cx="4156075" cy="3837304"/>
          </a:xfrm>
          <a:prstGeom prst="rect">
            <a:avLst/>
          </a:prstGeom>
          <a:ln w="12700">
            <a:solidFill>
              <a:srgbClr val="000000"/>
            </a:solidFill>
          </a:ln>
        </p:spPr>
        <p:txBody>
          <a:bodyPr vert="horz" wrap="square" lIns="0" tIns="4445" rIns="0" bIns="0" rtlCol="0">
            <a:spAutoFit/>
          </a:bodyPr>
          <a:lstStyle/>
          <a:p>
            <a:pPr>
              <a:lnSpc>
                <a:spcPct val="100000"/>
              </a:lnSpc>
              <a:spcBef>
                <a:spcPts val="35"/>
              </a:spcBef>
            </a:pPr>
            <a:endParaRPr sz="800" dirty="0">
              <a:latin typeface="Times New Roman"/>
              <a:cs typeface="Times New Roman"/>
            </a:endParaRPr>
          </a:p>
          <a:p>
            <a:pPr marL="237490">
              <a:lnSpc>
                <a:spcPct val="100000"/>
              </a:lnSpc>
            </a:pPr>
            <a:r>
              <a:rPr sz="900" dirty="0">
                <a:latin typeface="Arial"/>
                <a:cs typeface="Arial"/>
              </a:rPr>
              <a:t>6</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10</a:t>
            </a:r>
            <a:r>
              <a:rPr sz="900" spc="25" dirty="0">
                <a:latin typeface="Arial"/>
                <a:cs typeface="Arial"/>
              </a:rPr>
              <a:t> </a:t>
            </a:r>
            <a:r>
              <a:rPr sz="900" dirty="0">
                <a:latin typeface="Arial"/>
                <a:cs typeface="Arial"/>
              </a:rPr>
              <a:t>folioles</a:t>
            </a:r>
            <a:r>
              <a:rPr sz="900" spc="25" dirty="0">
                <a:latin typeface="Arial"/>
                <a:cs typeface="Arial"/>
              </a:rPr>
              <a:t> </a:t>
            </a:r>
            <a:r>
              <a:rPr sz="900" dirty="0">
                <a:latin typeface="Arial"/>
                <a:cs typeface="Arial"/>
              </a:rPr>
              <a:t>par</a:t>
            </a:r>
            <a:r>
              <a:rPr sz="900" spc="25" dirty="0">
                <a:latin typeface="Arial"/>
                <a:cs typeface="Arial"/>
              </a:rPr>
              <a:t> </a:t>
            </a:r>
            <a:r>
              <a:rPr sz="900" spc="-10" dirty="0">
                <a:latin typeface="Arial"/>
                <a:cs typeface="Arial"/>
              </a:rPr>
              <a:t>feuille</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30"/>
              </a:spcBef>
            </a:pPr>
            <a:endParaRPr sz="1300" dirty="0">
              <a:latin typeface="Arial"/>
              <a:cs typeface="Arial"/>
            </a:endParaRPr>
          </a:p>
          <a:p>
            <a:pPr marL="2378075">
              <a:lnSpc>
                <a:spcPct val="100000"/>
              </a:lnSpc>
            </a:pPr>
            <a:r>
              <a:rPr sz="900" dirty="0">
                <a:latin typeface="Arial"/>
                <a:cs typeface="Arial"/>
              </a:rPr>
              <a:t>fruits</a:t>
            </a:r>
            <a:r>
              <a:rPr sz="900" spc="25" dirty="0">
                <a:latin typeface="Arial"/>
                <a:cs typeface="Arial"/>
              </a:rPr>
              <a:t> </a:t>
            </a:r>
            <a:r>
              <a:rPr sz="900" dirty="0">
                <a:latin typeface="Arial"/>
                <a:cs typeface="Arial"/>
              </a:rPr>
              <a:t>(capsules</a:t>
            </a:r>
            <a:r>
              <a:rPr sz="900" spc="25" dirty="0">
                <a:latin typeface="Arial"/>
                <a:cs typeface="Arial"/>
              </a:rPr>
              <a:t> </a:t>
            </a:r>
            <a:r>
              <a:rPr sz="900" spc="-10" dirty="0">
                <a:latin typeface="Arial"/>
                <a:cs typeface="Arial"/>
              </a:rPr>
              <a:t>orangées)</a:t>
            </a:r>
            <a:endParaRPr sz="900" dirty="0">
              <a:latin typeface="Arial"/>
              <a:cs typeface="Arial"/>
            </a:endParaRPr>
          </a:p>
        </p:txBody>
      </p:sp>
      <p:sp>
        <p:nvSpPr>
          <p:cNvPr id="8" name="ZoneTexte 7">
            <a:extLst>
              <a:ext uri="{FF2B5EF4-FFF2-40B4-BE49-F238E27FC236}">
                <a16:creationId xmlns:a16="http://schemas.microsoft.com/office/drawing/2014/main" id="{13DE2521-8D6D-38A1-FED8-BAA636C993F1}"/>
              </a:ext>
            </a:extLst>
          </p:cNvPr>
          <p:cNvSpPr txBox="1"/>
          <p:nvPr/>
        </p:nvSpPr>
        <p:spPr>
          <a:xfrm>
            <a:off x="228600" y="387350"/>
            <a:ext cx="6858000" cy="104644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gaïac blanc, gaïac femelle ou bois saint (</a:t>
            </a:r>
            <a:r>
              <a:rPr lang="fr-FR" sz="1400" b="1" dirty="0" err="1">
                <a:effectLst/>
                <a:latin typeface="Arial" panose="020B0604020202020204" pitchFamily="34" charset="0"/>
                <a:ea typeface="Arial" panose="020B0604020202020204" pitchFamily="34" charset="0"/>
              </a:rPr>
              <a:t>Guaicum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sanctum</a:t>
            </a:r>
            <a:r>
              <a:rPr lang="fr-FR" sz="1400" b="1" dirty="0">
                <a:effectLst/>
                <a:latin typeface="Arial" panose="020B0604020202020204" pitchFamily="34" charset="0"/>
                <a:ea typeface="Arial" panose="020B0604020202020204" pitchFamily="34" charset="0"/>
              </a:rPr>
              <a:t> L.)</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ressemble au gaïac franc. Il s'en distingue par le nombre de folioles de ses feuilles un peu supérieur (6 à 10 folioles au lieu de 4 à 6 pour le gaïac franc).</a:t>
            </a:r>
          </a:p>
          <a:p>
            <a:endParaRPr lang="fr-FR"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38E799B-B6F0-A677-BDA1-FC297D18DA9E}"/>
              </a:ext>
            </a:extLst>
          </p:cNvPr>
          <p:cNvSpPr txBox="1"/>
          <p:nvPr/>
        </p:nvSpPr>
        <p:spPr>
          <a:xfrm>
            <a:off x="381000" y="539750"/>
            <a:ext cx="6705600" cy="9039013"/>
          </a:xfrm>
          <a:prstGeom prst="rect">
            <a:avLst/>
          </a:prstGeom>
          <a:noFill/>
        </p:spPr>
        <p:txBody>
          <a:bodyPr wrap="square" rtlCol="0">
            <a:spAutoFit/>
          </a:bodyPr>
          <a:lstStyle/>
          <a:p>
            <a:pPr marL="457200" lvl="1">
              <a:spcBef>
                <a:spcPts val="50"/>
              </a:spcBef>
              <a:spcAft>
                <a:spcPts val="0"/>
              </a:spcAft>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manguier</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t>
            </a:r>
            <a:r>
              <a:rPr lang="fr-FR" sz="1200" b="1" dirty="0" err="1">
                <a:effectLst/>
                <a:latin typeface="Arial" panose="020B0604020202020204" pitchFamily="34" charset="0"/>
                <a:ea typeface="Arial" panose="020B0604020202020204" pitchFamily="34" charset="0"/>
                <a:cs typeface="Arial" panose="020B0604020202020204" pitchFamily="34" charset="0"/>
              </a:rPr>
              <a:t>Mangifera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indica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25" dirty="0">
                <a:effectLst/>
                <a:latin typeface="Arial" panose="020B0604020202020204" pitchFamily="34" charset="0"/>
                <a:ea typeface="Arial" panose="020B0604020202020204" pitchFamily="34" charset="0"/>
                <a:cs typeface="Arial" panose="020B0604020202020204" pitchFamily="34" charset="0"/>
              </a:rPr>
              <a:t>L.), </a:t>
            </a:r>
            <a:r>
              <a:rPr lang="fr-FR" sz="1200" b="1" spc="-25" dirty="0" err="1">
                <a:effectLst/>
                <a:latin typeface="Arial" panose="020B0604020202020204" pitchFamily="34" charset="0"/>
                <a:ea typeface="Arial" panose="020B0604020202020204" pitchFamily="34" charset="0"/>
                <a:cs typeface="Arial" panose="020B0604020202020204" pitchFamily="34" charset="0"/>
              </a:rPr>
              <a:t>anacardiaceae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spcAft>
                <a:spcPts val="0"/>
              </a:spcAft>
            </a:pPr>
            <a:endParaRPr lang="fr-FR" sz="1200" dirty="0">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pPr>
            <a:r>
              <a:rPr lang="fr-FR" sz="1200" dirty="0">
                <a:effectLst/>
                <a:latin typeface="Arial" panose="020B0604020202020204" pitchFamily="34" charset="0"/>
                <a:ea typeface="Times New Roman" panose="02020603050405020304" pitchFamily="18" charset="0"/>
                <a:cs typeface="Arial" panose="020B0604020202020204" pitchFamily="34" charset="0"/>
              </a:rPr>
              <a:t>Le manguier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Mangifera</a:t>
            </a:r>
            <a:r>
              <a:rPr lang="fr-FR" sz="1200" i="1" dirty="0">
                <a:effectLst/>
                <a:latin typeface="Arial" panose="020B0604020202020204" pitchFamily="34" charset="0"/>
                <a:ea typeface="Times New Roman" panose="02020603050405020304" pitchFamily="18" charset="0"/>
                <a:cs typeface="Arial" panose="020B0604020202020204" pitchFamily="34" charset="0"/>
              </a:rPr>
              <a:t>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indica</a:t>
            </a:r>
            <a:r>
              <a:rPr lang="fr-FR" sz="1200" dirty="0">
                <a:effectLst/>
                <a:latin typeface="Arial" panose="020B0604020202020204" pitchFamily="34" charset="0"/>
                <a:ea typeface="Times New Roman" panose="02020603050405020304" pitchFamily="18" charset="0"/>
                <a:cs typeface="Arial" panose="020B0604020202020204" pitchFamily="34" charset="0"/>
              </a:rPr>
              <a:t> L.), ou « </a:t>
            </a:r>
            <a:r>
              <a:rPr lang="fr-FR" sz="1200" dirty="0" err="1">
                <a:effectLst/>
                <a:latin typeface="Arial" panose="020B0604020202020204" pitchFamily="34" charset="0"/>
                <a:ea typeface="Times New Roman" panose="02020603050405020304" pitchFamily="18" charset="0"/>
                <a:cs typeface="Arial" panose="020B0604020202020204" pitchFamily="34" charset="0"/>
              </a:rPr>
              <a:t>mango</a:t>
            </a:r>
            <a:r>
              <a:rPr lang="fr-FR" sz="1200" dirty="0">
                <a:effectLst/>
                <a:latin typeface="Arial" panose="020B0604020202020204" pitchFamily="34" charset="0"/>
                <a:ea typeface="Times New Roman" panose="02020603050405020304" pitchFamily="18" charset="0"/>
                <a:cs typeface="Arial" panose="020B0604020202020204" pitchFamily="34" charset="0"/>
              </a:rPr>
              <a:t> » en créole haïtien est originaire d’Inde, c’est un arbre fruitier d’une grande importance en Haïti, introduit à l'époque coloniale. Il joue un rôle économique et culturel essentiel, la mangue étant l'un des principaux produits d'exportation d'Haïti. </a:t>
            </a:r>
          </a:p>
          <a:p>
            <a:pPr marL="107950" marR="635" algn="just">
              <a:lnSpc>
                <a:spcPct val="103000"/>
              </a:lnSpc>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La greffe et le surgreffage sont utilisés pour diffuser les variétés améliorées</a:t>
            </a:r>
            <a:r>
              <a:rPr lang="fr-FR" sz="1200" dirty="0">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 exemple Francisque et Baptiste) plus exigeantes. Elles demandent des sols profonds et ne supportent pas une altitude supérieure à 600 m, sinon la fructification se fait mal, probablement du fait de températures trop basses.</a:t>
            </a: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dirty="0">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Il s’adapte très bien aux perturbations climatiques, ce qui lui permet de fournir aux familles  des fruits pendant toute l'année. Les fruits se consomment sous diverses formes : frais, confiture et jus. L’écorce peut être utilisée à des fins médicinales.</a:t>
            </a:r>
          </a:p>
          <a:p>
            <a:pPr marL="107950" marR="123825" algn="just">
              <a:lnSpc>
                <a:spcPct val="103000"/>
              </a:lnSpc>
              <a:spcAft>
                <a:spcPts val="0"/>
              </a:spcAft>
            </a:pPr>
            <a:endParaRPr lang="fr-FR" sz="1200" dirty="0">
              <a:latin typeface="Arial" panose="020B0604020202020204" pitchFamily="34" charset="0"/>
              <a:ea typeface="Calibri" panose="020F0502020204030204" pitchFamily="34" charset="0"/>
              <a:cs typeface="Arial" panose="020B0604020202020204" pitchFamily="34" charset="0"/>
            </a:endParaRP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du manguier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un arbre imposant avec une large couronne arrondie et dense. Ses feuilles vert sombre, apparaissent rouges lorsqu'elles sont jeunes. Il se distingue dans le paysage haïtien, notamment à Grand-</a:t>
            </a:r>
            <a:r>
              <a:rPr lang="fr-FR" sz="1200" dirty="0" err="1">
                <a:effectLst/>
                <a:latin typeface="Arial" panose="020B0604020202020204" pitchFamily="34" charset="0"/>
                <a:ea typeface="Times New Roman" panose="02020603050405020304" pitchFamily="18" charset="0"/>
                <a:cs typeface="Arial" panose="020B0604020202020204" pitchFamily="34" charset="0"/>
              </a:rPr>
              <a:t>Goâve</a:t>
            </a:r>
            <a:r>
              <a:rPr lang="fr-FR" sz="1200" dirty="0">
                <a:effectLst/>
                <a:latin typeface="Arial" panose="020B0604020202020204" pitchFamily="34" charset="0"/>
                <a:ea typeface="Times New Roman" panose="02020603050405020304" pitchFamily="18" charset="0"/>
                <a:cs typeface="Arial" panose="020B0604020202020204" pitchFamily="34" charset="0"/>
              </a:rPr>
              <a:t>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Miragoâne</a:t>
            </a:r>
            <a:r>
              <a:rPr lang="fr-FR" sz="1200" dirty="0">
                <a:effectLst/>
                <a:latin typeface="Arial" panose="020B0604020202020204" pitchFamily="34" charset="0"/>
                <a:ea typeface="Times New Roman" panose="02020603050405020304" pitchFamily="18" charset="0"/>
                <a:cs typeface="Arial" panose="020B0604020202020204" pitchFamily="34" charset="0"/>
              </a:rPr>
              <a:t>, où il domine les paysages de bocage.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Variétés</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plusieurs variétés sont cultivées, dont les principales sont la "Francisque", la "Blanche", la “baptiste”, la "Corne", et la "Muscat". La "Francisque" est particulièrement prisée pour l'exportation, en raison de sa qualité supérieure.</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Adaptabilité et conditions de culture</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Climat et sol</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peu exigeant et s'adapte bien aux climats chauds et secs d’Haïti. Il est relativement résistant à la sécheresse, mais nécessite des précipitations annuelles supérieures à 600 </a:t>
            </a:r>
            <a:r>
              <a:rPr lang="fr-FR" sz="1200" dirty="0" err="1">
                <a:effectLst/>
                <a:latin typeface="Arial" panose="020B0604020202020204" pitchFamily="34" charset="0"/>
                <a:ea typeface="Times New Roman" panose="02020603050405020304" pitchFamily="18" charset="0"/>
                <a:cs typeface="Arial" panose="020B0604020202020204" pitchFamily="34" charset="0"/>
              </a:rPr>
              <a:t>mm.</a:t>
            </a:r>
            <a:r>
              <a:rPr lang="fr-FR" sz="1200" dirty="0">
                <a:effectLst/>
                <a:latin typeface="Arial" panose="020B0604020202020204" pitchFamily="34" charset="0"/>
                <a:ea typeface="Times New Roman" panose="02020603050405020304" pitchFamily="18" charset="0"/>
                <a:cs typeface="Arial" panose="020B0604020202020204" pitchFamily="34" charset="0"/>
              </a:rPr>
              <a:t> Les variétés améliorées, comme la "Francisque" et la "Baptiste", sont plus exigeantes, nécessitant des sols profonds, des températures élevées, et une bonne exposition au soleil, ce qui limite leur culture en altitude (elle est déconseillée au-delà de 600 m).</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Résistance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robuste et peut produire des fruits pendant plusieurs décennies. Il commence à fructifier entre 3 et 6 ans après la plantation et peut offrir des récoltes abondantes chaque année. Malgré sa robustesse, il peut être sujet à certaines maladies et ravageurs ; il nécessite une gestion appropriée pour préserver la production et la qualité des fruits.</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locale et exportation</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manguier est vital pour l'économie haïtienne, en particulier à travers l'exportation de mangues, principalement vers les États-Unis. La variété "Francisque" est la plus exportée. En plus de l'exportation, des industries locales transforment les mangues en jus, confitures et autres produits dérivés, créant ainsi des emplois et ajoutant de la valeur aux fruits produits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a:t>
            </a:r>
            <a:r>
              <a:rPr lang="fr-FR" sz="1200" dirty="0">
                <a:effectLst/>
                <a:latin typeface="Arial" panose="020B0604020202020204" pitchFamily="34" charset="0"/>
                <a:ea typeface="Times New Roman" panose="02020603050405020304" pitchFamily="18" charset="0"/>
                <a:cs typeface="Arial" panose="020B0604020202020204" pitchFamily="34" charset="0"/>
              </a:rPr>
              <a:t>our de nombreux agriculteurs, la culture des manguiers est une source de revenus essentielle. </a:t>
            </a: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b="1" i="1"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3558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52704" y="662178"/>
            <a:ext cx="6383655" cy="2100575"/>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D'ORME</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LES</a:t>
            </a:r>
            <a:r>
              <a:rPr sz="1400" b="1" spc="25" dirty="0">
                <a:latin typeface="Arial"/>
                <a:cs typeface="Arial"/>
              </a:rPr>
              <a:t> </a:t>
            </a:r>
            <a:r>
              <a:rPr sz="1400" b="1" dirty="0">
                <a:latin typeface="Arial"/>
                <a:cs typeface="Arial"/>
              </a:rPr>
              <a:t>BOIS</a:t>
            </a:r>
            <a:r>
              <a:rPr sz="1400" b="1" spc="25" dirty="0">
                <a:latin typeface="Arial"/>
                <a:cs typeface="Arial"/>
              </a:rPr>
              <a:t> </a:t>
            </a:r>
            <a:r>
              <a:rPr sz="1400" b="1" dirty="0">
                <a:latin typeface="Arial"/>
                <a:cs typeface="Arial"/>
              </a:rPr>
              <a:t>DE</a:t>
            </a:r>
            <a:r>
              <a:rPr sz="1400" b="1" spc="25" dirty="0">
                <a:latin typeface="Arial"/>
                <a:cs typeface="Arial"/>
              </a:rPr>
              <a:t> </a:t>
            </a:r>
            <a:r>
              <a:rPr sz="1400" b="1" spc="-20" dirty="0">
                <a:latin typeface="Arial"/>
                <a:cs typeface="Arial"/>
              </a:rPr>
              <a:t>SOIE</a:t>
            </a:r>
            <a:r>
              <a:rPr lang="fr-FR" sz="1400" spc="-20" dirty="0">
                <a:latin typeface="Arial"/>
                <a:cs typeface="Arial"/>
              </a:rPr>
              <a:t> </a:t>
            </a:r>
            <a:r>
              <a:rPr sz="1400" b="1" dirty="0" err="1">
                <a:latin typeface="Arial"/>
                <a:cs typeface="Arial"/>
              </a:rPr>
              <a:t>Guazuma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Muntingia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Trema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Le</a:t>
            </a:r>
            <a:r>
              <a:rPr sz="1200" spc="20" dirty="0">
                <a:latin typeface="Arial"/>
                <a:cs typeface="Arial"/>
              </a:rPr>
              <a:t> </a:t>
            </a:r>
            <a:r>
              <a:rPr sz="1200" dirty="0">
                <a:latin typeface="Arial"/>
                <a:cs typeface="Arial"/>
              </a:rPr>
              <a:t>bois</a:t>
            </a:r>
            <a:r>
              <a:rPr sz="1200" spc="35" dirty="0">
                <a:latin typeface="Arial"/>
                <a:cs typeface="Arial"/>
              </a:rPr>
              <a:t> </a:t>
            </a:r>
            <a:r>
              <a:rPr sz="1200" dirty="0">
                <a:latin typeface="Arial"/>
                <a:cs typeface="Arial"/>
              </a:rPr>
              <a:t>d'orme</a:t>
            </a:r>
            <a:r>
              <a:rPr sz="1200" spc="30" dirty="0">
                <a:latin typeface="Arial"/>
                <a:cs typeface="Arial"/>
              </a:rPr>
              <a:t> </a:t>
            </a:r>
            <a:r>
              <a:rPr sz="1200" dirty="0">
                <a:latin typeface="Arial"/>
                <a:cs typeface="Arial"/>
              </a:rPr>
              <a:t>(Guazuma</a:t>
            </a:r>
            <a:r>
              <a:rPr sz="1200" spc="35" dirty="0">
                <a:latin typeface="Arial"/>
                <a:cs typeface="Arial"/>
              </a:rPr>
              <a:t> </a:t>
            </a:r>
            <a:r>
              <a:rPr sz="1200" dirty="0">
                <a:latin typeface="Arial"/>
                <a:cs typeface="Arial"/>
              </a:rPr>
              <a:t>ulmifolia</a:t>
            </a:r>
            <a:r>
              <a:rPr sz="1200" spc="30" dirty="0">
                <a:latin typeface="Arial"/>
                <a:cs typeface="Arial"/>
              </a:rPr>
              <a:t> </a:t>
            </a:r>
            <a:r>
              <a:rPr sz="1200" dirty="0">
                <a:latin typeface="Arial"/>
                <a:cs typeface="Arial"/>
              </a:rPr>
              <a:t>Lam.)</a:t>
            </a:r>
            <a:r>
              <a:rPr sz="1200" spc="35" dirty="0">
                <a:latin typeface="Arial"/>
                <a:cs typeface="Arial"/>
              </a:rPr>
              <a:t> </a:t>
            </a:r>
            <a:r>
              <a:rPr sz="1200" dirty="0">
                <a:latin typeface="Arial"/>
                <a:cs typeface="Arial"/>
              </a:rPr>
              <a:t>et</a:t>
            </a:r>
            <a:r>
              <a:rPr sz="1200" spc="35" dirty="0">
                <a:latin typeface="Arial"/>
                <a:cs typeface="Arial"/>
              </a:rPr>
              <a:t> </a:t>
            </a:r>
            <a:r>
              <a:rPr sz="1200" dirty="0">
                <a:latin typeface="Arial"/>
                <a:cs typeface="Arial"/>
              </a:rPr>
              <a:t>les</a:t>
            </a:r>
            <a:r>
              <a:rPr sz="1200" spc="30" dirty="0">
                <a:latin typeface="Arial"/>
                <a:cs typeface="Arial"/>
              </a:rPr>
              <a:t> </a:t>
            </a:r>
            <a:r>
              <a:rPr sz="1200" dirty="0">
                <a:latin typeface="Arial"/>
                <a:cs typeface="Arial"/>
              </a:rPr>
              <a:t>deux</a:t>
            </a:r>
            <a:r>
              <a:rPr sz="1200" spc="35" dirty="0">
                <a:latin typeface="Arial"/>
                <a:cs typeface="Arial"/>
              </a:rPr>
              <a:t> </a:t>
            </a:r>
            <a:r>
              <a:rPr sz="1200" dirty="0">
                <a:latin typeface="Arial"/>
                <a:cs typeface="Arial"/>
              </a:rPr>
              <a:t>bois</a:t>
            </a:r>
            <a:r>
              <a:rPr sz="1200" spc="30"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soie</a:t>
            </a:r>
            <a:r>
              <a:rPr sz="1200" spc="35" dirty="0">
                <a:latin typeface="Arial"/>
                <a:cs typeface="Arial"/>
              </a:rPr>
              <a:t> </a:t>
            </a:r>
            <a:r>
              <a:rPr sz="1200" dirty="0">
                <a:latin typeface="Arial"/>
                <a:cs typeface="Arial"/>
              </a:rPr>
              <a:t>(Muntingia</a:t>
            </a:r>
            <a:r>
              <a:rPr sz="1200" spc="30" dirty="0">
                <a:latin typeface="Arial"/>
                <a:cs typeface="Arial"/>
              </a:rPr>
              <a:t> </a:t>
            </a:r>
            <a:r>
              <a:rPr sz="1200" dirty="0">
                <a:latin typeface="Arial"/>
                <a:cs typeface="Arial"/>
              </a:rPr>
              <a:t>calabura</a:t>
            </a:r>
            <a:r>
              <a:rPr sz="1200" spc="35" dirty="0">
                <a:latin typeface="Arial"/>
                <a:cs typeface="Arial"/>
              </a:rPr>
              <a:t> </a:t>
            </a:r>
            <a:r>
              <a:rPr sz="1200" dirty="0">
                <a:latin typeface="Arial"/>
                <a:cs typeface="Arial"/>
              </a:rPr>
              <a:t>et</a:t>
            </a:r>
            <a:r>
              <a:rPr sz="1200" spc="30" dirty="0">
                <a:latin typeface="Arial"/>
                <a:cs typeface="Arial"/>
              </a:rPr>
              <a:t> </a:t>
            </a:r>
            <a:r>
              <a:rPr sz="1200" dirty="0">
                <a:latin typeface="Arial"/>
                <a:cs typeface="Arial"/>
              </a:rPr>
              <a:t>Trema</a:t>
            </a:r>
            <a:r>
              <a:rPr sz="1200" spc="35" dirty="0">
                <a:latin typeface="Arial"/>
                <a:cs typeface="Arial"/>
              </a:rPr>
              <a:t> </a:t>
            </a:r>
            <a:r>
              <a:rPr sz="1200" dirty="0">
                <a:latin typeface="Arial"/>
                <a:cs typeface="Arial"/>
              </a:rPr>
              <a:t>micrantha)</a:t>
            </a:r>
            <a:r>
              <a:rPr sz="1200" spc="35" dirty="0">
                <a:latin typeface="Arial"/>
                <a:cs typeface="Arial"/>
              </a:rPr>
              <a:t> </a:t>
            </a:r>
            <a:r>
              <a:rPr sz="1200" spc="-20" dirty="0">
                <a:latin typeface="Arial"/>
                <a:cs typeface="Arial"/>
              </a:rPr>
              <a:t>sont </a:t>
            </a:r>
            <a:r>
              <a:rPr sz="1200" dirty="0">
                <a:latin typeface="Arial"/>
                <a:cs typeface="Arial"/>
              </a:rPr>
              <a:t>parfois</a:t>
            </a:r>
            <a:r>
              <a:rPr sz="1200" spc="70" dirty="0">
                <a:latin typeface="Arial"/>
                <a:cs typeface="Arial"/>
              </a:rPr>
              <a:t> </a:t>
            </a:r>
            <a:r>
              <a:rPr sz="1200" dirty="0">
                <a:latin typeface="Arial"/>
                <a:cs typeface="Arial"/>
              </a:rPr>
              <a:t>confondus</a:t>
            </a:r>
            <a:r>
              <a:rPr sz="1200" spc="70" dirty="0">
                <a:latin typeface="Arial"/>
                <a:cs typeface="Arial"/>
              </a:rPr>
              <a:t> </a:t>
            </a:r>
            <a:r>
              <a:rPr sz="1200" dirty="0">
                <a:latin typeface="Arial"/>
                <a:cs typeface="Arial"/>
              </a:rPr>
              <a:t>:</a:t>
            </a:r>
            <a:r>
              <a:rPr sz="1200" spc="70" dirty="0">
                <a:latin typeface="Arial"/>
                <a:cs typeface="Arial"/>
              </a:rPr>
              <a:t> </a:t>
            </a:r>
            <a:r>
              <a:rPr sz="1200" dirty="0">
                <a:latin typeface="Arial"/>
                <a:cs typeface="Arial"/>
              </a:rPr>
              <a:t>la</a:t>
            </a:r>
            <a:r>
              <a:rPr sz="1200" spc="70" dirty="0">
                <a:latin typeface="Arial"/>
                <a:cs typeface="Arial"/>
              </a:rPr>
              <a:t> </a:t>
            </a:r>
            <a:r>
              <a:rPr sz="1200" dirty="0">
                <a:latin typeface="Arial"/>
                <a:cs typeface="Arial"/>
              </a:rPr>
              <a:t>forme</a:t>
            </a:r>
            <a:r>
              <a:rPr sz="1200" spc="70"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leurs</a:t>
            </a:r>
            <a:r>
              <a:rPr sz="1200" spc="70" dirty="0">
                <a:latin typeface="Arial"/>
                <a:cs typeface="Arial"/>
              </a:rPr>
              <a:t> </a:t>
            </a:r>
            <a:r>
              <a:rPr sz="1200" dirty="0">
                <a:latin typeface="Arial"/>
                <a:cs typeface="Arial"/>
              </a:rPr>
              <a:t>feuilles</a:t>
            </a:r>
            <a:r>
              <a:rPr sz="1200" spc="70" dirty="0">
                <a:latin typeface="Arial"/>
                <a:cs typeface="Arial"/>
              </a:rPr>
              <a:t> </a:t>
            </a:r>
            <a:r>
              <a:rPr sz="1200" dirty="0">
                <a:latin typeface="Arial"/>
                <a:cs typeface="Arial"/>
              </a:rPr>
              <a:t>et</a:t>
            </a:r>
            <a:r>
              <a:rPr sz="1200" spc="70" dirty="0">
                <a:latin typeface="Arial"/>
                <a:cs typeface="Arial"/>
              </a:rPr>
              <a:t> </a:t>
            </a:r>
            <a:r>
              <a:rPr sz="1200" dirty="0">
                <a:latin typeface="Arial"/>
                <a:cs typeface="Arial"/>
              </a:rPr>
              <a:t>la</a:t>
            </a:r>
            <a:r>
              <a:rPr sz="1200" spc="70" dirty="0">
                <a:latin typeface="Arial"/>
                <a:cs typeface="Arial"/>
              </a:rPr>
              <a:t> </a:t>
            </a:r>
            <a:r>
              <a:rPr sz="1200" dirty="0">
                <a:latin typeface="Arial"/>
                <a:cs typeface="Arial"/>
              </a:rPr>
              <a:t>disposition</a:t>
            </a:r>
            <a:r>
              <a:rPr sz="1200" spc="70"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celles-ci</a:t>
            </a:r>
            <a:r>
              <a:rPr sz="1200" spc="70" dirty="0">
                <a:latin typeface="Arial"/>
                <a:cs typeface="Arial"/>
              </a:rPr>
              <a:t> </a:t>
            </a:r>
            <a:r>
              <a:rPr sz="1200" dirty="0">
                <a:latin typeface="Arial"/>
                <a:cs typeface="Arial"/>
              </a:rPr>
              <a:t>sur</a:t>
            </a:r>
            <a:r>
              <a:rPr sz="1200" spc="70" dirty="0">
                <a:latin typeface="Arial"/>
                <a:cs typeface="Arial"/>
              </a:rPr>
              <a:t> </a:t>
            </a:r>
            <a:r>
              <a:rPr sz="1200" dirty="0">
                <a:latin typeface="Arial"/>
                <a:cs typeface="Arial"/>
              </a:rPr>
              <a:t>le</a:t>
            </a:r>
            <a:r>
              <a:rPr sz="1200" spc="70" dirty="0">
                <a:latin typeface="Arial"/>
                <a:cs typeface="Arial"/>
              </a:rPr>
              <a:t> </a:t>
            </a:r>
            <a:r>
              <a:rPr sz="1200" dirty="0">
                <a:latin typeface="Arial"/>
                <a:cs typeface="Arial"/>
              </a:rPr>
              <a:t>rameau</a:t>
            </a:r>
            <a:r>
              <a:rPr sz="1200" spc="70" dirty="0">
                <a:latin typeface="Arial"/>
                <a:cs typeface="Arial"/>
              </a:rPr>
              <a:t> </a:t>
            </a:r>
            <a:r>
              <a:rPr sz="1200" dirty="0">
                <a:latin typeface="Arial"/>
                <a:cs typeface="Arial"/>
              </a:rPr>
              <a:t>sont</a:t>
            </a:r>
            <a:r>
              <a:rPr sz="1200" spc="70" dirty="0">
                <a:latin typeface="Arial"/>
                <a:cs typeface="Arial"/>
              </a:rPr>
              <a:t> </a:t>
            </a:r>
            <a:r>
              <a:rPr sz="1200" dirty="0">
                <a:latin typeface="Arial"/>
                <a:cs typeface="Arial"/>
              </a:rPr>
              <a:t>comparables.</a:t>
            </a:r>
            <a:r>
              <a:rPr sz="1200" spc="70" dirty="0">
                <a:latin typeface="Arial"/>
                <a:cs typeface="Arial"/>
              </a:rPr>
              <a:t> </a:t>
            </a:r>
            <a:r>
              <a:rPr sz="1200" spc="-25" dirty="0">
                <a:latin typeface="Arial"/>
                <a:cs typeface="Arial"/>
              </a:rPr>
              <a:t>Les </a:t>
            </a:r>
            <a:r>
              <a:rPr sz="1200" dirty="0">
                <a:latin typeface="Arial"/>
                <a:cs typeface="Arial"/>
              </a:rPr>
              <a:t>noms</a:t>
            </a:r>
            <a:r>
              <a:rPr sz="1200" spc="25" dirty="0">
                <a:latin typeface="Arial"/>
                <a:cs typeface="Arial"/>
              </a:rPr>
              <a:t> </a:t>
            </a:r>
            <a:r>
              <a:rPr sz="1200" dirty="0">
                <a:latin typeface="Arial"/>
                <a:cs typeface="Arial"/>
              </a:rPr>
              <a:t>haïtiens</a:t>
            </a:r>
            <a:r>
              <a:rPr sz="1200" spc="25" dirty="0">
                <a:latin typeface="Arial"/>
                <a:cs typeface="Arial"/>
              </a:rPr>
              <a:t> </a:t>
            </a:r>
            <a:r>
              <a:rPr sz="1200" dirty="0">
                <a:latin typeface="Arial"/>
                <a:cs typeface="Arial"/>
              </a:rPr>
              <a:t>facilitent</a:t>
            </a:r>
            <a:r>
              <a:rPr sz="1200" spc="25" dirty="0">
                <a:latin typeface="Arial"/>
                <a:cs typeface="Arial"/>
              </a:rPr>
              <a:t> </a:t>
            </a:r>
            <a:r>
              <a:rPr sz="1200" dirty="0">
                <a:latin typeface="Arial"/>
                <a:cs typeface="Arial"/>
              </a:rPr>
              <a:t>aussi</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confusion</a:t>
            </a:r>
            <a:r>
              <a:rPr sz="1200" spc="25"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Muntingia</a:t>
            </a:r>
            <a:r>
              <a:rPr sz="1200" spc="2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parfois</a:t>
            </a:r>
            <a:r>
              <a:rPr sz="1200" spc="25" dirty="0">
                <a:latin typeface="Arial"/>
                <a:cs typeface="Arial"/>
              </a:rPr>
              <a:t> </a:t>
            </a:r>
            <a:r>
              <a:rPr sz="1200" dirty="0">
                <a:latin typeface="Arial"/>
                <a:cs typeface="Arial"/>
              </a:rPr>
              <a:t>aussi</a:t>
            </a:r>
            <a:r>
              <a:rPr sz="1200" spc="25" dirty="0">
                <a:latin typeface="Arial"/>
                <a:cs typeface="Arial"/>
              </a:rPr>
              <a:t> </a:t>
            </a:r>
            <a:r>
              <a:rPr sz="1200" dirty="0">
                <a:latin typeface="Arial"/>
                <a:cs typeface="Arial"/>
              </a:rPr>
              <a:t>appelé</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d'orme.</a:t>
            </a:r>
            <a:endParaRPr sz="1200" dirty="0">
              <a:latin typeface="Arial"/>
              <a:cs typeface="Arial"/>
            </a:endParaRPr>
          </a:p>
          <a:p>
            <a:pPr>
              <a:lnSpc>
                <a:spcPct val="100000"/>
              </a:lnSpc>
              <a:spcBef>
                <a:spcPts val="50"/>
              </a:spcBef>
            </a:pPr>
            <a:endParaRPr sz="1200" dirty="0">
              <a:latin typeface="Arial"/>
              <a:cs typeface="Arial"/>
            </a:endParaRPr>
          </a:p>
          <a:p>
            <a:pPr marL="12700" marR="5715" algn="just">
              <a:lnSpc>
                <a:spcPct val="100000"/>
              </a:lnSpc>
            </a:pPr>
            <a:r>
              <a:rPr sz="1200" dirty="0">
                <a:latin typeface="Arial"/>
                <a:cs typeface="Arial"/>
              </a:rPr>
              <a:t>Ces</a:t>
            </a:r>
            <a:r>
              <a:rPr sz="1200" spc="220" dirty="0">
                <a:latin typeface="Arial"/>
                <a:cs typeface="Arial"/>
              </a:rPr>
              <a:t> </a:t>
            </a:r>
            <a:r>
              <a:rPr sz="1200" dirty="0">
                <a:latin typeface="Arial"/>
                <a:cs typeface="Arial"/>
              </a:rPr>
              <a:t>trois</a:t>
            </a:r>
            <a:r>
              <a:rPr sz="1200" spc="220" dirty="0">
                <a:latin typeface="Arial"/>
                <a:cs typeface="Arial"/>
              </a:rPr>
              <a:t> </a:t>
            </a:r>
            <a:r>
              <a:rPr sz="1200" dirty="0">
                <a:latin typeface="Arial"/>
                <a:cs typeface="Arial"/>
              </a:rPr>
              <a:t>espèces</a:t>
            </a:r>
            <a:r>
              <a:rPr sz="1200" spc="220" dirty="0">
                <a:latin typeface="Arial"/>
                <a:cs typeface="Arial"/>
              </a:rPr>
              <a:t> </a:t>
            </a:r>
            <a:r>
              <a:rPr sz="1200" dirty="0">
                <a:latin typeface="Arial"/>
                <a:cs typeface="Arial"/>
              </a:rPr>
              <a:t>sont</a:t>
            </a:r>
            <a:r>
              <a:rPr sz="1200" spc="220" dirty="0">
                <a:latin typeface="Arial"/>
                <a:cs typeface="Arial"/>
              </a:rPr>
              <a:t> </a:t>
            </a:r>
            <a:r>
              <a:rPr sz="1200" dirty="0">
                <a:latin typeface="Arial"/>
                <a:cs typeface="Arial"/>
              </a:rPr>
              <a:t>peu</a:t>
            </a:r>
            <a:r>
              <a:rPr sz="1200" spc="220" dirty="0">
                <a:latin typeface="Arial"/>
                <a:cs typeface="Arial"/>
              </a:rPr>
              <a:t> </a:t>
            </a:r>
            <a:r>
              <a:rPr sz="1200" dirty="0">
                <a:latin typeface="Arial"/>
                <a:cs typeface="Arial"/>
              </a:rPr>
              <a:t>exigeantes</a:t>
            </a:r>
            <a:r>
              <a:rPr sz="1200" spc="220" dirty="0">
                <a:latin typeface="Arial"/>
                <a:cs typeface="Arial"/>
              </a:rPr>
              <a:t> </a:t>
            </a:r>
            <a:r>
              <a:rPr sz="1200" dirty="0">
                <a:latin typeface="Arial"/>
                <a:cs typeface="Arial"/>
              </a:rPr>
              <a:t>et</a:t>
            </a:r>
            <a:r>
              <a:rPr sz="1200" spc="220" dirty="0">
                <a:latin typeface="Arial"/>
                <a:cs typeface="Arial"/>
              </a:rPr>
              <a:t> </a:t>
            </a:r>
            <a:r>
              <a:rPr sz="1200" dirty="0">
                <a:latin typeface="Arial"/>
                <a:cs typeface="Arial"/>
              </a:rPr>
              <a:t>colonisatrices.</a:t>
            </a:r>
            <a:r>
              <a:rPr sz="1200" spc="220" dirty="0">
                <a:latin typeface="Arial"/>
                <a:cs typeface="Arial"/>
              </a:rPr>
              <a:t> </a:t>
            </a:r>
            <a:r>
              <a:rPr sz="1200" dirty="0">
                <a:latin typeface="Arial"/>
                <a:cs typeface="Arial"/>
              </a:rPr>
              <a:t>Elles</a:t>
            </a:r>
            <a:r>
              <a:rPr sz="1200" spc="220" dirty="0">
                <a:latin typeface="Arial"/>
                <a:cs typeface="Arial"/>
              </a:rPr>
              <a:t> </a:t>
            </a:r>
            <a:r>
              <a:rPr sz="1200" dirty="0">
                <a:latin typeface="Arial"/>
                <a:cs typeface="Arial"/>
              </a:rPr>
              <a:t>se</a:t>
            </a:r>
            <a:r>
              <a:rPr sz="1200" spc="220" dirty="0">
                <a:latin typeface="Arial"/>
                <a:cs typeface="Arial"/>
              </a:rPr>
              <a:t> </a:t>
            </a:r>
            <a:r>
              <a:rPr sz="1200" dirty="0">
                <a:latin typeface="Arial"/>
                <a:cs typeface="Arial"/>
              </a:rPr>
              <a:t>propagent</a:t>
            </a:r>
            <a:r>
              <a:rPr sz="1200" spc="220" dirty="0">
                <a:latin typeface="Arial"/>
                <a:cs typeface="Arial"/>
              </a:rPr>
              <a:t> </a:t>
            </a:r>
            <a:r>
              <a:rPr sz="1200" dirty="0">
                <a:latin typeface="Arial"/>
                <a:cs typeface="Arial"/>
              </a:rPr>
              <a:t>facilement</a:t>
            </a:r>
            <a:r>
              <a:rPr sz="1200" spc="220" dirty="0">
                <a:latin typeface="Arial"/>
                <a:cs typeface="Arial"/>
              </a:rPr>
              <a:t> </a:t>
            </a:r>
            <a:r>
              <a:rPr sz="1200" dirty="0">
                <a:latin typeface="Arial"/>
                <a:cs typeface="Arial"/>
              </a:rPr>
              <a:t>par</a:t>
            </a:r>
            <a:r>
              <a:rPr sz="1200" spc="220" dirty="0">
                <a:latin typeface="Arial"/>
                <a:cs typeface="Arial"/>
              </a:rPr>
              <a:t> </a:t>
            </a:r>
            <a:r>
              <a:rPr sz="1200" dirty="0">
                <a:latin typeface="Arial"/>
                <a:cs typeface="Arial"/>
              </a:rPr>
              <a:t>graines</a:t>
            </a:r>
            <a:r>
              <a:rPr sz="1200" spc="220" dirty="0">
                <a:latin typeface="Arial"/>
                <a:cs typeface="Arial"/>
              </a:rPr>
              <a:t> </a:t>
            </a:r>
            <a:r>
              <a:rPr sz="1200" dirty="0">
                <a:latin typeface="Arial"/>
                <a:cs typeface="Arial"/>
              </a:rPr>
              <a:t>ou</a:t>
            </a:r>
            <a:r>
              <a:rPr sz="1200" spc="220" dirty="0">
                <a:latin typeface="Arial"/>
                <a:cs typeface="Arial"/>
              </a:rPr>
              <a:t> </a:t>
            </a:r>
            <a:r>
              <a:rPr sz="1200" spc="-25" dirty="0">
                <a:latin typeface="Arial"/>
                <a:cs typeface="Arial"/>
              </a:rPr>
              <a:t>par </a:t>
            </a:r>
            <a:r>
              <a:rPr sz="1200" dirty="0">
                <a:latin typeface="Arial"/>
                <a:cs typeface="Arial"/>
              </a:rPr>
              <a:t>boutures</a:t>
            </a:r>
            <a:r>
              <a:rPr sz="1200" spc="140" dirty="0">
                <a:latin typeface="Arial"/>
                <a:cs typeface="Arial"/>
              </a:rPr>
              <a:t> </a:t>
            </a:r>
            <a:r>
              <a:rPr sz="1200" dirty="0">
                <a:latin typeface="Arial"/>
                <a:cs typeface="Arial"/>
              </a:rPr>
              <a:t>et</a:t>
            </a:r>
            <a:r>
              <a:rPr sz="1200" spc="140" dirty="0">
                <a:latin typeface="Arial"/>
                <a:cs typeface="Arial"/>
              </a:rPr>
              <a:t> </a:t>
            </a:r>
            <a:r>
              <a:rPr sz="1200" dirty="0">
                <a:latin typeface="Arial"/>
                <a:cs typeface="Arial"/>
              </a:rPr>
              <a:t>méritent</a:t>
            </a:r>
            <a:r>
              <a:rPr sz="1200" spc="140" dirty="0">
                <a:latin typeface="Arial"/>
                <a:cs typeface="Arial"/>
              </a:rPr>
              <a:t> </a:t>
            </a:r>
            <a:r>
              <a:rPr sz="1200" dirty="0">
                <a:latin typeface="Arial"/>
                <a:cs typeface="Arial"/>
              </a:rPr>
              <a:t>d'être</a:t>
            </a:r>
            <a:r>
              <a:rPr sz="1200" spc="140" dirty="0">
                <a:latin typeface="Arial"/>
                <a:cs typeface="Arial"/>
              </a:rPr>
              <a:t> </a:t>
            </a:r>
            <a:r>
              <a:rPr sz="1200" dirty="0">
                <a:latin typeface="Arial"/>
                <a:cs typeface="Arial"/>
              </a:rPr>
              <a:t>plantées</a:t>
            </a:r>
            <a:r>
              <a:rPr sz="1200" spc="140" dirty="0">
                <a:latin typeface="Arial"/>
                <a:cs typeface="Arial"/>
              </a:rPr>
              <a:t> </a:t>
            </a:r>
            <a:r>
              <a:rPr sz="1200" dirty="0">
                <a:latin typeface="Arial"/>
                <a:cs typeface="Arial"/>
              </a:rPr>
              <a:t>dans</a:t>
            </a:r>
            <a:r>
              <a:rPr sz="1200" spc="140" dirty="0">
                <a:latin typeface="Arial"/>
                <a:cs typeface="Arial"/>
              </a:rPr>
              <a:t> </a:t>
            </a:r>
            <a:r>
              <a:rPr sz="1200" dirty="0">
                <a:latin typeface="Arial"/>
                <a:cs typeface="Arial"/>
              </a:rPr>
              <a:t>le</a:t>
            </a:r>
            <a:r>
              <a:rPr sz="1200" spc="140" dirty="0">
                <a:latin typeface="Arial"/>
                <a:cs typeface="Arial"/>
              </a:rPr>
              <a:t> </a:t>
            </a:r>
            <a:r>
              <a:rPr sz="1200" dirty="0">
                <a:latin typeface="Arial"/>
                <a:cs typeface="Arial"/>
              </a:rPr>
              <a:t>cadre</a:t>
            </a:r>
            <a:r>
              <a:rPr sz="1200" spc="140" dirty="0">
                <a:latin typeface="Arial"/>
                <a:cs typeface="Arial"/>
              </a:rPr>
              <a:t> </a:t>
            </a:r>
            <a:r>
              <a:rPr sz="1200" dirty="0">
                <a:latin typeface="Arial"/>
                <a:cs typeface="Arial"/>
              </a:rPr>
              <a:t>de</a:t>
            </a:r>
            <a:r>
              <a:rPr sz="1200" spc="140" dirty="0">
                <a:latin typeface="Arial"/>
                <a:cs typeface="Arial"/>
              </a:rPr>
              <a:t> </a:t>
            </a:r>
            <a:r>
              <a:rPr sz="1200" dirty="0">
                <a:latin typeface="Arial"/>
                <a:cs typeface="Arial"/>
              </a:rPr>
              <a:t>projets</a:t>
            </a:r>
            <a:r>
              <a:rPr sz="1200" spc="140" dirty="0">
                <a:latin typeface="Arial"/>
                <a:cs typeface="Arial"/>
              </a:rPr>
              <a:t> </a:t>
            </a:r>
            <a:r>
              <a:rPr sz="1200" dirty="0">
                <a:latin typeface="Arial"/>
                <a:cs typeface="Arial"/>
              </a:rPr>
              <a:t>de</a:t>
            </a:r>
            <a:r>
              <a:rPr sz="1200" spc="140" dirty="0">
                <a:latin typeface="Arial"/>
                <a:cs typeface="Arial"/>
              </a:rPr>
              <a:t> </a:t>
            </a:r>
            <a:r>
              <a:rPr sz="1200" dirty="0">
                <a:latin typeface="Arial"/>
                <a:cs typeface="Arial"/>
              </a:rPr>
              <a:t>conservation</a:t>
            </a:r>
            <a:r>
              <a:rPr sz="1200" spc="140" dirty="0">
                <a:latin typeface="Arial"/>
                <a:cs typeface="Arial"/>
              </a:rPr>
              <a:t> </a:t>
            </a:r>
            <a:r>
              <a:rPr sz="1200" dirty="0">
                <a:latin typeface="Arial"/>
                <a:cs typeface="Arial"/>
              </a:rPr>
              <a:t>des</a:t>
            </a:r>
            <a:r>
              <a:rPr sz="1200" spc="140" dirty="0">
                <a:latin typeface="Arial"/>
                <a:cs typeface="Arial"/>
              </a:rPr>
              <a:t> </a:t>
            </a:r>
            <a:r>
              <a:rPr sz="1200" dirty="0">
                <a:latin typeface="Arial"/>
                <a:cs typeface="Arial"/>
              </a:rPr>
              <a:t>sols:</a:t>
            </a:r>
            <a:r>
              <a:rPr sz="1200" spc="140" dirty="0">
                <a:latin typeface="Arial"/>
                <a:cs typeface="Arial"/>
              </a:rPr>
              <a:t> </a:t>
            </a:r>
            <a:r>
              <a:rPr sz="1200" dirty="0">
                <a:latin typeface="Arial"/>
                <a:cs typeface="Arial"/>
              </a:rPr>
              <a:t>ce</a:t>
            </a:r>
            <a:r>
              <a:rPr sz="1200" spc="140" dirty="0">
                <a:latin typeface="Arial"/>
                <a:cs typeface="Arial"/>
              </a:rPr>
              <a:t> </a:t>
            </a:r>
            <a:r>
              <a:rPr sz="1200" dirty="0">
                <a:latin typeface="Arial"/>
                <a:cs typeface="Arial"/>
              </a:rPr>
              <a:t>sont</a:t>
            </a:r>
            <a:r>
              <a:rPr sz="1200" spc="140" dirty="0">
                <a:latin typeface="Arial"/>
                <a:cs typeface="Arial"/>
              </a:rPr>
              <a:t> </a:t>
            </a:r>
            <a:r>
              <a:rPr sz="1200" dirty="0">
                <a:latin typeface="Arial"/>
                <a:cs typeface="Arial"/>
              </a:rPr>
              <a:t>des</a:t>
            </a:r>
            <a:r>
              <a:rPr sz="1200" spc="140" dirty="0">
                <a:latin typeface="Arial"/>
                <a:cs typeface="Arial"/>
              </a:rPr>
              <a:t> </a:t>
            </a:r>
            <a:r>
              <a:rPr sz="1200" spc="-10" dirty="0">
                <a:latin typeface="Arial"/>
                <a:cs typeface="Arial"/>
              </a:rPr>
              <a:t>espèces </a:t>
            </a:r>
            <a:r>
              <a:rPr sz="1200" dirty="0">
                <a:latin typeface="Arial"/>
                <a:cs typeface="Arial"/>
              </a:rPr>
              <a:t>fourragères</a:t>
            </a:r>
            <a:r>
              <a:rPr sz="1200" spc="25" dirty="0">
                <a:latin typeface="Arial"/>
                <a:cs typeface="Arial"/>
              </a:rPr>
              <a:t> </a:t>
            </a:r>
            <a:r>
              <a:rPr sz="1200" dirty="0">
                <a:latin typeface="Arial"/>
                <a:cs typeface="Arial"/>
              </a:rPr>
              <a:t>intéressantes</a:t>
            </a:r>
            <a:r>
              <a:rPr sz="1200" spc="25" dirty="0">
                <a:latin typeface="Arial"/>
                <a:cs typeface="Arial"/>
              </a:rPr>
              <a:t> </a:t>
            </a:r>
            <a:r>
              <a:rPr sz="1200" dirty="0">
                <a:latin typeface="Arial"/>
                <a:cs typeface="Arial"/>
              </a:rPr>
              <a:t>qui</a:t>
            </a:r>
            <a:r>
              <a:rPr sz="1200" spc="25" dirty="0">
                <a:latin typeface="Arial"/>
                <a:cs typeface="Arial"/>
              </a:rPr>
              <a:t> </a:t>
            </a:r>
            <a:r>
              <a:rPr sz="1200" dirty="0">
                <a:latin typeface="Arial"/>
                <a:cs typeface="Arial"/>
              </a:rPr>
              <a:t>fournissent</a:t>
            </a:r>
            <a:r>
              <a:rPr sz="1200" spc="25" dirty="0">
                <a:latin typeface="Arial"/>
                <a:cs typeface="Arial"/>
              </a:rPr>
              <a:t> </a:t>
            </a:r>
            <a:r>
              <a:rPr sz="1200" dirty="0">
                <a:latin typeface="Arial"/>
                <a:cs typeface="Arial"/>
              </a:rPr>
              <a:t>également</a:t>
            </a:r>
            <a:r>
              <a:rPr sz="1200" spc="25" dirty="0">
                <a:latin typeface="Arial"/>
                <a:cs typeface="Arial"/>
              </a:rPr>
              <a:t> </a:t>
            </a:r>
            <a:r>
              <a:rPr sz="1200" dirty="0">
                <a:latin typeface="Arial"/>
                <a:cs typeface="Arial"/>
              </a:rPr>
              <a:t>un</a:t>
            </a:r>
            <a:r>
              <a:rPr sz="1200" spc="25" dirty="0">
                <a:latin typeface="Arial"/>
                <a:cs typeface="Arial"/>
              </a:rPr>
              <a:t> </a:t>
            </a:r>
            <a:r>
              <a:rPr sz="1200" dirty="0">
                <a:latin typeface="Arial"/>
                <a:cs typeface="Arial"/>
              </a:rPr>
              <a:t>bon</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spc="-20" dirty="0">
                <a:latin typeface="Arial"/>
                <a:cs typeface="Arial"/>
              </a:rPr>
              <a:t>feu.</a:t>
            </a:r>
            <a:endParaRPr sz="1200" dirty="0">
              <a:latin typeface="Arial"/>
              <a:cs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3116" y="2796544"/>
            <a:ext cx="4648207" cy="3572389"/>
          </a:xfrm>
          <a:prstGeom prst="rect">
            <a:avLst/>
          </a:prstGeom>
        </p:spPr>
      </p:pic>
      <p:grpSp>
        <p:nvGrpSpPr>
          <p:cNvPr id="3" name="object 3"/>
          <p:cNvGrpSpPr/>
          <p:nvPr/>
        </p:nvGrpSpPr>
        <p:grpSpPr>
          <a:xfrm>
            <a:off x="457200" y="6580119"/>
            <a:ext cx="5400040" cy="3522979"/>
            <a:chOff x="1080008" y="5942838"/>
            <a:chExt cx="5400040" cy="3522979"/>
          </a:xfrm>
        </p:grpSpPr>
        <p:pic>
          <p:nvPicPr>
            <p:cNvPr id="4" name="object 4"/>
            <p:cNvPicPr/>
            <p:nvPr/>
          </p:nvPicPr>
          <p:blipFill>
            <a:blip r:embed="rId3" cstate="print"/>
            <a:stretch>
              <a:fillRect/>
            </a:stretch>
          </p:blipFill>
          <p:spPr>
            <a:xfrm>
              <a:off x="1092708" y="5955538"/>
              <a:ext cx="5374640" cy="3497199"/>
            </a:xfrm>
            <a:prstGeom prst="rect">
              <a:avLst/>
            </a:prstGeom>
          </p:spPr>
        </p:pic>
        <p:sp>
          <p:nvSpPr>
            <p:cNvPr id="5" name="object 5"/>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457200" y="10248260"/>
            <a:ext cx="275272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Guazuma</a:t>
            </a:r>
            <a:r>
              <a:rPr sz="1200" b="1" spc="25" dirty="0">
                <a:latin typeface="Arial"/>
                <a:cs typeface="Arial"/>
              </a:rPr>
              <a:t> </a:t>
            </a:r>
            <a:r>
              <a:rPr sz="1200" b="1" dirty="0">
                <a:latin typeface="Arial"/>
                <a:cs typeface="Arial"/>
              </a:rPr>
              <a:t>ulmifolia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d’orme</a:t>
            </a:r>
            <a:endParaRPr sz="1200" dirty="0">
              <a:latin typeface="Arial"/>
              <a:cs typeface="Arial"/>
            </a:endParaRPr>
          </a:p>
        </p:txBody>
      </p:sp>
      <p:sp>
        <p:nvSpPr>
          <p:cNvPr id="13" name="object 13"/>
          <p:cNvSpPr txBox="1"/>
          <p:nvPr/>
        </p:nvSpPr>
        <p:spPr>
          <a:xfrm>
            <a:off x="525653" y="2839503"/>
            <a:ext cx="5387340" cy="3587750"/>
          </a:xfrm>
          <a:prstGeom prst="rect">
            <a:avLst/>
          </a:prstGeom>
          <a:ln w="12700">
            <a:solidFill>
              <a:srgbClr val="000000"/>
            </a:solidFill>
          </a:ln>
        </p:spPr>
        <p:txBody>
          <a:bodyPr vert="horz" wrap="square" lIns="0" tIns="0" rIns="0" bIns="0" rtlCol="0">
            <a:spAutoFit/>
          </a:bodyPr>
          <a:lstStyle/>
          <a:p>
            <a:pPr>
              <a:lnSpc>
                <a:spcPct val="100000"/>
              </a:lnSpc>
            </a:pPr>
            <a:endParaRPr sz="1050" dirty="0">
              <a:latin typeface="Times New Roman"/>
              <a:cs typeface="Times New Roman"/>
            </a:endParaRPr>
          </a:p>
          <a:p>
            <a:pPr marL="4460875" algn="ctr">
              <a:lnSpc>
                <a:spcPct val="100000"/>
              </a:lnSpc>
              <a:spcBef>
                <a:spcPts val="370"/>
              </a:spcBef>
            </a:pPr>
            <a:r>
              <a:rPr sz="900" spc="-20" dirty="0" err="1">
                <a:latin typeface="Arial"/>
                <a:cs typeface="Arial"/>
              </a:rPr>
              <a:t>velu</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5"/>
              </a:spcBef>
            </a:pPr>
            <a:endParaRPr sz="1450" dirty="0">
              <a:latin typeface="Arial"/>
              <a:cs typeface="Arial"/>
            </a:endParaRPr>
          </a:p>
          <a:p>
            <a:pPr marR="686435" algn="r">
              <a:lnSpc>
                <a:spcPct val="100000"/>
              </a:lnSpc>
            </a:pPr>
            <a:endParaRPr sz="900" dirty="0">
              <a:latin typeface="Arial"/>
              <a:cs typeface="Arial"/>
            </a:endParaRPr>
          </a:p>
        </p:txBody>
      </p:sp>
      <p:sp>
        <p:nvSpPr>
          <p:cNvPr id="8" name="ZoneTexte 7">
            <a:extLst>
              <a:ext uri="{FF2B5EF4-FFF2-40B4-BE49-F238E27FC236}">
                <a16:creationId xmlns:a16="http://schemas.microsoft.com/office/drawing/2014/main" id="{9135D5F8-7368-710D-8B16-8BE6D5122A5A}"/>
              </a:ext>
            </a:extLst>
          </p:cNvPr>
          <p:cNvSpPr txBox="1"/>
          <p:nvPr/>
        </p:nvSpPr>
        <p:spPr>
          <a:xfrm>
            <a:off x="228600" y="311150"/>
            <a:ext cx="6629400" cy="2187074"/>
          </a:xfrm>
          <a:prstGeom prst="rect">
            <a:avLst/>
          </a:prstGeom>
          <a:noFill/>
        </p:spPr>
        <p:txBody>
          <a:bodyPr wrap="square" rtlCol="0">
            <a:spAutoFit/>
          </a:bodyPr>
          <a:lstStyle/>
          <a:p>
            <a:pPr marL="457200" marR="635" lvl="1">
              <a:lnSpc>
                <a:spcPct val="103000"/>
              </a:lnSpc>
              <a:spcBef>
                <a:spcPts val="46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7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7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d'orme</a:t>
            </a:r>
            <a:r>
              <a:rPr lang="fr-FR" sz="1400" b="1" spc="17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(Guazuma</a:t>
            </a:r>
            <a:r>
              <a:rPr lang="fr-FR" sz="1400" b="1" spc="17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ulmifolia</a:t>
            </a:r>
            <a:r>
              <a:rPr lang="fr-FR" sz="1400" b="1" spc="17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sterculiacées)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appartient à la même famille que le cacaoyer. C'est un arbre qui atteint une quinzaine de mètres 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 espèce à croissance rapide est colonisatrice. Elle peut se propager par bouturage. Elle résiste bien à la sécheresse, mais perd momentanément ses feuilles lorsque celle-ci dure longtemps. Les fruits jeunes et les feuilles sont appréciés par le bétail.</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bois est moyennement dur, assez léger (d=0.5), peu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sensible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attaques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 travaille facilement.</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9900" y="3201531"/>
            <a:ext cx="2959100" cy="3322548"/>
          </a:xfrm>
          <a:prstGeom prst="rect">
            <a:avLst/>
          </a:prstGeom>
        </p:spPr>
      </p:pic>
      <p:grpSp>
        <p:nvGrpSpPr>
          <p:cNvPr id="3" name="object 3"/>
          <p:cNvGrpSpPr/>
          <p:nvPr/>
        </p:nvGrpSpPr>
        <p:grpSpPr>
          <a:xfrm>
            <a:off x="457200" y="6685954"/>
            <a:ext cx="5400040" cy="3600450"/>
            <a:chOff x="1080008" y="5865495"/>
            <a:chExt cx="5400040" cy="3600450"/>
          </a:xfrm>
        </p:grpSpPr>
        <p:pic>
          <p:nvPicPr>
            <p:cNvPr id="4" name="object 4"/>
            <p:cNvPicPr/>
            <p:nvPr/>
          </p:nvPicPr>
          <p:blipFill>
            <a:blip r:embed="rId3" cstate="print"/>
            <a:stretch>
              <a:fillRect/>
            </a:stretch>
          </p:blipFill>
          <p:spPr>
            <a:xfrm>
              <a:off x="1092708" y="5878195"/>
              <a:ext cx="5374640" cy="3574541"/>
            </a:xfrm>
            <a:prstGeom prst="rect">
              <a:avLst/>
            </a:prstGeom>
          </p:spPr>
        </p:pic>
        <p:sp>
          <p:nvSpPr>
            <p:cNvPr id="5" name="object 5"/>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object 7"/>
          <p:cNvSpPr txBox="1"/>
          <p:nvPr/>
        </p:nvSpPr>
        <p:spPr>
          <a:xfrm>
            <a:off x="457200" y="10431438"/>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Muntingia</a:t>
            </a:r>
            <a:r>
              <a:rPr sz="1200" b="1" spc="20" dirty="0">
                <a:latin typeface="Arial"/>
                <a:cs typeface="Arial"/>
              </a:rPr>
              <a:t> </a:t>
            </a:r>
            <a:r>
              <a:rPr sz="1200" b="1" spc="-10" dirty="0" err="1">
                <a:latin typeface="Arial"/>
                <a:cs typeface="Arial"/>
              </a:rPr>
              <a:t>calabura</a:t>
            </a:r>
            <a:r>
              <a:rPr lang="fr-FR" sz="1200" b="1" spc="-1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soie</a:t>
            </a:r>
            <a:r>
              <a:rPr sz="1200" spc="25" dirty="0">
                <a:latin typeface="Arial"/>
                <a:cs typeface="Arial"/>
              </a:rPr>
              <a:t> </a:t>
            </a:r>
            <a:r>
              <a:rPr sz="1200" dirty="0">
                <a:latin typeface="Arial"/>
                <a:cs typeface="Arial"/>
              </a:rPr>
              <a:t>marron</a:t>
            </a:r>
            <a:r>
              <a:rPr sz="1200" spc="25" dirty="0">
                <a:latin typeface="Arial"/>
                <a:cs typeface="Arial"/>
              </a:rPr>
              <a:t> </a:t>
            </a:r>
            <a:r>
              <a:rPr sz="1200" dirty="0">
                <a:latin typeface="Arial"/>
                <a:cs typeface="Arial"/>
              </a:rPr>
              <a:t>ou</a:t>
            </a:r>
            <a:r>
              <a:rPr sz="1200" spc="25" dirty="0">
                <a:latin typeface="Arial"/>
                <a:cs typeface="Arial"/>
              </a:rPr>
              <a:t> </a:t>
            </a:r>
            <a:r>
              <a:rPr sz="1200" dirty="0" err="1">
                <a:latin typeface="Arial"/>
                <a:cs typeface="Arial"/>
              </a:rPr>
              <a:t>bois</a:t>
            </a:r>
            <a:r>
              <a:rPr sz="1200" spc="25" dirty="0">
                <a:latin typeface="Arial"/>
                <a:cs typeface="Arial"/>
              </a:rPr>
              <a:t> </a:t>
            </a:r>
            <a:r>
              <a:rPr sz="1200" spc="-10" dirty="0" err="1">
                <a:latin typeface="Arial"/>
                <a:cs typeface="Arial"/>
              </a:rPr>
              <a:t>d’orme</a:t>
            </a:r>
            <a:endParaRPr sz="1200" dirty="0">
              <a:latin typeface="Arial"/>
              <a:cs typeface="Arial"/>
            </a:endParaRPr>
          </a:p>
        </p:txBody>
      </p:sp>
      <p:sp>
        <p:nvSpPr>
          <p:cNvPr id="8" name="ZoneTexte 7">
            <a:extLst>
              <a:ext uri="{FF2B5EF4-FFF2-40B4-BE49-F238E27FC236}">
                <a16:creationId xmlns:a16="http://schemas.microsoft.com/office/drawing/2014/main" id="{D6925D45-1659-CBF2-0F11-6BEB8DD6E885}"/>
              </a:ext>
            </a:extLst>
          </p:cNvPr>
          <p:cNvSpPr txBox="1"/>
          <p:nvPr/>
        </p:nvSpPr>
        <p:spPr>
          <a:xfrm>
            <a:off x="228600" y="234950"/>
            <a:ext cx="6781800" cy="2966581"/>
          </a:xfrm>
          <a:prstGeom prst="rect">
            <a:avLst/>
          </a:prstGeom>
          <a:noFill/>
        </p:spPr>
        <p:txBody>
          <a:bodyPr wrap="square" rtlCol="0">
            <a:spAutoFit/>
          </a:bodyPr>
          <a:lstStyle/>
          <a:p>
            <a:pPr>
              <a:spcBef>
                <a:spcPts val="5"/>
              </a:spcBef>
            </a:pPr>
            <a:r>
              <a:rPr lang="fr-FR" sz="1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soie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marron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d'orme (</a:t>
            </a:r>
            <a:r>
              <a:rPr lang="fr-FR" sz="1400" b="1" dirty="0" err="1">
                <a:effectLst/>
                <a:latin typeface="Arial" panose="020B0604020202020204" pitchFamily="34" charset="0"/>
                <a:ea typeface="Arial" panose="020B0604020202020204" pitchFamily="34" charset="0"/>
              </a:rPr>
              <a:t>Muntingia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calabura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élaeocarpacées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 petit arbre atteint 12 m de haut. Originaire d'une zone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géographique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allant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Brésil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Mexique,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 planté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 et est devenu subspontané.</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Sa fructification est abondante et débute dès l'âge de deux</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consommation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animaux facilite leur propagation.</a:t>
            </a:r>
          </a:p>
          <a:p>
            <a:pPr>
              <a:spcBef>
                <a:spcPts val="5"/>
              </a:spcBef>
            </a:pPr>
            <a:r>
              <a:rPr lang="fr-FR" sz="1200" dirty="0">
                <a:effectLst/>
                <a:latin typeface="Arial" panose="020B0604020202020204" pitchFamily="34" charset="0"/>
                <a:ea typeface="Arial" panose="020B0604020202020204" pitchFamily="34" charset="0"/>
              </a:rPr>
              <a:t> </a:t>
            </a:r>
          </a:p>
          <a:p>
            <a:pPr marL="107950">
              <a:lnSpc>
                <a:spcPct val="103000"/>
              </a:lnSpc>
              <a:tabLst>
                <a:tab pos="935355" algn="l"/>
                <a:tab pos="1514475" algn="l"/>
                <a:tab pos="2123440" algn="l"/>
                <a:tab pos="2378075" algn="l"/>
                <a:tab pos="2772410" algn="l"/>
              </a:tabLst>
            </a:pPr>
            <a:r>
              <a:rPr lang="fr-FR" sz="1200" dirty="0">
                <a:effectLst/>
                <a:latin typeface="Arial" panose="020B0604020202020204" pitchFamily="34" charset="0"/>
                <a:ea typeface="Arial" panose="020B0604020202020204" pitchFamily="34" charset="0"/>
              </a:rPr>
              <a:t>Le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soie</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marron</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fournit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excellent</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feu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celui-ci est particulièrement intéressant pour les fours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boulangerie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température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combustion élevée.</a:t>
            </a:r>
            <a:r>
              <a:rPr lang="fr-FR" sz="1200" dirty="0">
                <a:effectLst/>
                <a:latin typeface="Arial" panose="020B0604020202020204" pitchFamily="34" charset="0"/>
                <a:ea typeface="Arial" panose="020B0604020202020204" pitchFamily="34" charset="0"/>
              </a:rPr>
              <a:t>	</a:t>
            </a:r>
          </a:p>
          <a:p>
            <a:pPr marL="107950">
              <a:lnSpc>
                <a:spcPct val="103000"/>
              </a:lnSpc>
              <a:tabLst>
                <a:tab pos="935355" algn="l"/>
                <a:tab pos="1514475" algn="l"/>
                <a:tab pos="2123440" algn="l"/>
                <a:tab pos="2378075" algn="l"/>
                <a:tab pos="2772410" algn="l"/>
              </a:tabLst>
            </a:pPr>
            <a:endParaRPr lang="fr-FR" sz="1200" dirty="0">
              <a:effectLst/>
              <a:latin typeface="Arial" panose="020B0604020202020204" pitchFamily="34" charset="0"/>
              <a:ea typeface="Arial" panose="020B0604020202020204" pitchFamily="34" charset="0"/>
            </a:endParaRPr>
          </a:p>
          <a:p>
            <a:pPr marL="107950">
              <a:lnSpc>
                <a:spcPct val="103000"/>
              </a:lnSpc>
              <a:tabLst>
                <a:tab pos="935355" algn="l"/>
                <a:tab pos="1514475" algn="l"/>
                <a:tab pos="2123440" algn="l"/>
                <a:tab pos="2378075" algn="l"/>
                <a:tab pos="2772410" algn="l"/>
              </a:tabLst>
            </a:pPr>
            <a:r>
              <a:rPr lang="fr-FR" sz="1200" spc="-10" dirty="0">
                <a:effectLst/>
                <a:latin typeface="Arial" panose="020B0604020202020204" pitchFamily="34" charset="0"/>
                <a:ea typeface="Arial" panose="020B0604020202020204" pitchFamily="34" charset="0"/>
              </a:rPr>
              <a:t>Comme</a:t>
            </a:r>
            <a:r>
              <a:rPr lang="fr-FR" sz="1200" spc="-10" dirty="0">
                <a:latin typeface="Arial" panose="020B0604020202020204" pitchFamily="34" charset="0"/>
                <a:ea typeface="Arial" panose="020B0604020202020204" pitchFamily="34" charset="0"/>
              </a:rPr>
              <a:t> </a:t>
            </a:r>
            <a:r>
              <a:rPr lang="fr-FR" sz="1200" spc="-30" dirty="0">
                <a:effectLst/>
                <a:latin typeface="Arial" panose="020B0604020202020204" pitchFamily="34" charset="0"/>
                <a:ea typeface="Arial" panose="020B0604020202020204" pitchFamily="34" charset="0"/>
              </a:rPr>
              <a:t>le</a:t>
            </a:r>
            <a:r>
              <a:rPr lang="fr-FR" sz="1200" spc="-30" dirty="0">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bois</a:t>
            </a:r>
            <a:r>
              <a:rPr lang="fr-FR" sz="1200" spc="-20" dirty="0">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d'orme </a:t>
            </a:r>
            <a:r>
              <a:rPr lang="fr-FR" sz="1200" dirty="0">
                <a:effectLst/>
                <a:latin typeface="Arial" panose="020B0604020202020204" pitchFamily="34" charset="0"/>
                <a:ea typeface="Arial" panose="020B0604020202020204" pitchFamily="34" charset="0"/>
              </a:rPr>
              <a:t>(Guazuma), il est à croissance rapide et colonisateur. Cette espèce est peu commune en Haïti, elle mérite d'être testée pour la conservation des sols.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7814" y="2451220"/>
            <a:ext cx="3626485" cy="3916679"/>
            <a:chOff x="2379979" y="822960"/>
            <a:chExt cx="3626485" cy="3916679"/>
          </a:xfrm>
        </p:grpSpPr>
        <p:pic>
          <p:nvPicPr>
            <p:cNvPr id="3" name="object 3"/>
            <p:cNvPicPr/>
            <p:nvPr/>
          </p:nvPicPr>
          <p:blipFill>
            <a:blip r:embed="rId2" cstate="print"/>
            <a:stretch>
              <a:fillRect/>
            </a:stretch>
          </p:blipFill>
          <p:spPr>
            <a:xfrm>
              <a:off x="2628609" y="920623"/>
              <a:ext cx="3377601" cy="3818635"/>
            </a:xfrm>
            <a:prstGeom prst="rect">
              <a:avLst/>
            </a:prstGeom>
          </p:spPr>
        </p:pic>
        <p:sp>
          <p:nvSpPr>
            <p:cNvPr id="4" name="object 4"/>
            <p:cNvSpPr/>
            <p:nvPr/>
          </p:nvSpPr>
          <p:spPr>
            <a:xfrm>
              <a:off x="2379979" y="822960"/>
              <a:ext cx="1724025" cy="198120"/>
            </a:xfrm>
            <a:custGeom>
              <a:avLst/>
              <a:gdLst/>
              <a:ahLst/>
              <a:cxnLst/>
              <a:rect l="l" t="t" r="r" b="b"/>
              <a:pathLst>
                <a:path w="1724025" h="198119">
                  <a:moveTo>
                    <a:pt x="0" y="0"/>
                  </a:moveTo>
                  <a:lnTo>
                    <a:pt x="1724024" y="0"/>
                  </a:lnTo>
                  <a:lnTo>
                    <a:pt x="1724024" y="198120"/>
                  </a:lnTo>
                  <a:lnTo>
                    <a:pt x="0" y="198120"/>
                  </a:lnTo>
                  <a:lnTo>
                    <a:pt x="0" y="0"/>
                  </a:lnTo>
                  <a:close/>
                </a:path>
              </a:pathLst>
            </a:custGeom>
            <a:solidFill>
              <a:srgbClr val="FFFFFF"/>
            </a:solidFill>
          </p:spPr>
          <p:txBody>
            <a:bodyPr wrap="square" lIns="0" tIns="0" rIns="0" bIns="0" rtlCol="0"/>
            <a:lstStyle/>
            <a:p>
              <a:endParaRPr/>
            </a:p>
          </p:txBody>
        </p:sp>
      </p:grpSp>
      <p:grpSp>
        <p:nvGrpSpPr>
          <p:cNvPr id="6" name="object 6"/>
          <p:cNvGrpSpPr/>
          <p:nvPr/>
        </p:nvGrpSpPr>
        <p:grpSpPr>
          <a:xfrm>
            <a:off x="229744" y="6622790"/>
            <a:ext cx="5323205" cy="3522979"/>
            <a:chOff x="1498727" y="5946647"/>
            <a:chExt cx="5323205" cy="3522979"/>
          </a:xfrm>
        </p:grpSpPr>
        <p:pic>
          <p:nvPicPr>
            <p:cNvPr id="7" name="object 7"/>
            <p:cNvPicPr/>
            <p:nvPr/>
          </p:nvPicPr>
          <p:blipFill>
            <a:blip r:embed="rId3" cstate="print"/>
            <a:stretch>
              <a:fillRect/>
            </a:stretch>
          </p:blipFill>
          <p:spPr>
            <a:xfrm>
              <a:off x="1511427" y="5959347"/>
              <a:ext cx="5297297" cy="3497199"/>
            </a:xfrm>
            <a:prstGeom prst="rect">
              <a:avLst/>
            </a:prstGeom>
          </p:spPr>
        </p:pic>
        <p:sp>
          <p:nvSpPr>
            <p:cNvPr id="8" name="object 8"/>
            <p:cNvSpPr/>
            <p:nvPr/>
          </p:nvSpPr>
          <p:spPr>
            <a:xfrm>
              <a:off x="1505077" y="5952997"/>
              <a:ext cx="5310505" cy="3510279"/>
            </a:xfrm>
            <a:custGeom>
              <a:avLst/>
              <a:gdLst/>
              <a:ahLst/>
              <a:cxnLst/>
              <a:rect l="l" t="t" r="r" b="b"/>
              <a:pathLst>
                <a:path w="5310505" h="3510279">
                  <a:moveTo>
                    <a:pt x="0" y="0"/>
                  </a:moveTo>
                  <a:lnTo>
                    <a:pt x="5309997" y="0"/>
                  </a:lnTo>
                  <a:lnTo>
                    <a:pt x="5309997"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52400" y="10400660"/>
            <a:ext cx="259461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Trema</a:t>
            </a:r>
            <a:r>
              <a:rPr sz="1200" b="1" spc="15" dirty="0">
                <a:latin typeface="Arial"/>
                <a:cs typeface="Arial"/>
              </a:rPr>
              <a:t> </a:t>
            </a:r>
            <a:r>
              <a:rPr sz="1200" b="1" dirty="0">
                <a:latin typeface="Arial"/>
                <a:cs typeface="Arial"/>
              </a:rPr>
              <a:t>micrantha</a:t>
            </a:r>
            <a:r>
              <a:rPr sz="1200" b="1" spc="1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bois</a:t>
            </a:r>
            <a:r>
              <a:rPr sz="1200" spc="15" dirty="0">
                <a:latin typeface="Arial"/>
                <a:cs typeface="Arial"/>
              </a:rPr>
              <a:t> </a:t>
            </a:r>
            <a:r>
              <a:rPr sz="1200" dirty="0">
                <a:latin typeface="Arial"/>
                <a:cs typeface="Arial"/>
              </a:rPr>
              <a:t>de</a:t>
            </a:r>
            <a:r>
              <a:rPr sz="1200" spc="15" dirty="0">
                <a:latin typeface="Arial"/>
                <a:cs typeface="Arial"/>
              </a:rPr>
              <a:t> </a:t>
            </a:r>
            <a:r>
              <a:rPr sz="1200" spc="-20" dirty="0" err="1">
                <a:latin typeface="Arial"/>
                <a:cs typeface="Arial"/>
              </a:rPr>
              <a:t>soie</a:t>
            </a:r>
            <a:endParaRPr sz="1200" dirty="0">
              <a:latin typeface="Arial"/>
              <a:cs typeface="Arial"/>
            </a:endParaRPr>
          </a:p>
        </p:txBody>
      </p:sp>
      <p:sp>
        <p:nvSpPr>
          <p:cNvPr id="10" name="ZoneTexte 9">
            <a:extLst>
              <a:ext uri="{FF2B5EF4-FFF2-40B4-BE49-F238E27FC236}">
                <a16:creationId xmlns:a16="http://schemas.microsoft.com/office/drawing/2014/main" id="{5F942CD8-52A3-033D-66B9-76948A78D039}"/>
              </a:ext>
            </a:extLst>
          </p:cNvPr>
          <p:cNvSpPr txBox="1"/>
          <p:nvPr/>
        </p:nvSpPr>
        <p:spPr>
          <a:xfrm>
            <a:off x="236094" y="874695"/>
            <a:ext cx="6553200" cy="1444306"/>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soie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Trema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micrantha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dirty="0" err="1">
                <a:effectLst/>
                <a:latin typeface="Arial" panose="020B0604020202020204" pitchFamily="34" charset="0"/>
                <a:ea typeface="Arial" panose="020B0604020202020204" pitchFamily="34" charset="0"/>
              </a:rPr>
              <a:t>Blume</a:t>
            </a:r>
            <a:r>
              <a:rPr lang="fr-FR" sz="1400" b="1" dirty="0">
                <a:effectLst/>
                <a:latin typeface="Arial" panose="020B0604020202020204" pitchFamily="34" charset="0"/>
                <a:ea typeface="Arial" panose="020B0604020202020204" pitchFamily="34" charset="0"/>
              </a:rPr>
              <a:t>., ulmacées)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appartient à la même famille que l'orme rencontré dans les régions tempérées. Il atteint environ 12 m de haut et il est peu commun en Haïti. Comme les deux espèces</a:t>
            </a:r>
            <a:r>
              <a:rPr lang="fr-FR" sz="1200" spc="2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précédentes,</a:t>
            </a:r>
            <a:r>
              <a:rPr lang="fr-FR" sz="1200" spc="2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7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2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27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et </a:t>
            </a:r>
            <a:r>
              <a:rPr lang="fr-FR" sz="1200" dirty="0">
                <a:effectLst/>
                <a:latin typeface="Arial" panose="020B0604020202020204" pitchFamily="34" charset="0"/>
                <a:ea typeface="Arial" panose="020B0604020202020204" pitchFamily="34" charset="0"/>
              </a:rPr>
              <a:t>colonisateur. Il peut se propager par bouturage. C'est également un arbre fourrager.</a:t>
            </a:r>
          </a:p>
          <a:p>
            <a:endParaRPr lang="fr-FR" sz="1200"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18050" y="4349750"/>
            <a:ext cx="2568703" cy="2571154"/>
            <a:chOff x="2061717" y="1185544"/>
            <a:chExt cx="3366770" cy="3600450"/>
          </a:xfrm>
        </p:grpSpPr>
        <p:pic>
          <p:nvPicPr>
            <p:cNvPr id="3" name="object 3"/>
            <p:cNvPicPr/>
            <p:nvPr/>
          </p:nvPicPr>
          <p:blipFill>
            <a:blip r:embed="rId2" cstate="print"/>
            <a:stretch>
              <a:fillRect/>
            </a:stretch>
          </p:blipFill>
          <p:spPr>
            <a:xfrm>
              <a:off x="2454275" y="1198244"/>
              <a:ext cx="2438404" cy="3541326"/>
            </a:xfrm>
            <a:prstGeom prst="rect">
              <a:avLst/>
            </a:prstGeom>
          </p:spPr>
        </p:pic>
        <p:sp>
          <p:nvSpPr>
            <p:cNvPr id="4" name="object 4"/>
            <p:cNvSpPr/>
            <p:nvPr/>
          </p:nvSpPr>
          <p:spPr>
            <a:xfrm>
              <a:off x="2068067" y="1191894"/>
              <a:ext cx="3354070" cy="3587750"/>
            </a:xfrm>
            <a:custGeom>
              <a:avLst/>
              <a:gdLst/>
              <a:ahLst/>
              <a:cxnLst/>
              <a:rect l="l" t="t" r="r" b="b"/>
              <a:pathLst>
                <a:path w="3354070" h="3587750">
                  <a:moveTo>
                    <a:pt x="0" y="0"/>
                  </a:moveTo>
                  <a:lnTo>
                    <a:pt x="3353688" y="0"/>
                  </a:lnTo>
                  <a:lnTo>
                    <a:pt x="335368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22097" y="66859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097" y="10431438"/>
            <a:ext cx="354711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Hibiscus</a:t>
            </a:r>
            <a:r>
              <a:rPr sz="1000" b="1" spc="25" dirty="0">
                <a:latin typeface="Arial"/>
                <a:cs typeface="Arial"/>
              </a:rPr>
              <a:t> </a:t>
            </a:r>
            <a:r>
              <a:rPr sz="1000" b="1" dirty="0">
                <a:latin typeface="Arial"/>
                <a:cs typeface="Arial"/>
              </a:rPr>
              <a:t>rosa-sinesis</a:t>
            </a:r>
            <a:r>
              <a:rPr sz="1000" b="1" spc="25" dirty="0">
                <a:latin typeface="Arial"/>
                <a:cs typeface="Arial"/>
              </a:rPr>
              <a:t> </a:t>
            </a:r>
            <a:r>
              <a:rPr sz="1000" dirty="0">
                <a:latin typeface="Arial"/>
                <a:cs typeface="Arial"/>
              </a:rPr>
              <a:t>Le</a:t>
            </a:r>
            <a:r>
              <a:rPr sz="1000" spc="25" dirty="0">
                <a:latin typeface="Arial"/>
                <a:cs typeface="Arial"/>
              </a:rPr>
              <a:t> </a:t>
            </a:r>
            <a:r>
              <a:rPr sz="1000" dirty="0">
                <a:latin typeface="Arial"/>
                <a:cs typeface="Arial"/>
              </a:rPr>
              <a:t>choublak</a:t>
            </a:r>
            <a:r>
              <a:rPr sz="1000" spc="25" dirty="0">
                <a:latin typeface="Arial"/>
                <a:cs typeface="Arial"/>
              </a:rPr>
              <a:t> </a:t>
            </a:r>
            <a:r>
              <a:rPr sz="1000" dirty="0">
                <a:latin typeface="Arial"/>
                <a:cs typeface="Arial"/>
              </a:rPr>
              <a:t>ou</a:t>
            </a:r>
            <a:r>
              <a:rPr sz="1000" spc="25" dirty="0">
                <a:latin typeface="Arial"/>
                <a:cs typeface="Arial"/>
              </a:rPr>
              <a:t> </a:t>
            </a:r>
            <a:r>
              <a:rPr sz="1000" dirty="0">
                <a:latin typeface="Arial"/>
                <a:cs typeface="Arial"/>
              </a:rPr>
              <a:t>shoe-</a:t>
            </a:r>
            <a:r>
              <a:rPr sz="1000" spc="-10" dirty="0">
                <a:latin typeface="Arial"/>
                <a:cs typeface="Arial"/>
              </a:rPr>
              <a:t>black</a:t>
            </a:r>
            <a:endParaRPr sz="1000" dirty="0">
              <a:latin typeface="Arial"/>
              <a:cs typeface="Arial"/>
            </a:endParaRPr>
          </a:p>
        </p:txBody>
      </p:sp>
      <p:sp>
        <p:nvSpPr>
          <p:cNvPr id="10" name="ZoneTexte 9">
            <a:extLst>
              <a:ext uri="{FF2B5EF4-FFF2-40B4-BE49-F238E27FC236}">
                <a16:creationId xmlns:a16="http://schemas.microsoft.com/office/drawing/2014/main" id="{C56F6240-CD2A-7C21-D67F-8D26A7E16B16}"/>
              </a:ext>
            </a:extLst>
          </p:cNvPr>
          <p:cNvSpPr txBox="1"/>
          <p:nvPr/>
        </p:nvSpPr>
        <p:spPr>
          <a:xfrm>
            <a:off x="152400" y="208954"/>
            <a:ext cx="6705600" cy="4044697"/>
          </a:xfrm>
          <a:prstGeom prst="rect">
            <a:avLst/>
          </a:prstGeom>
          <a:noFill/>
        </p:spPr>
        <p:txBody>
          <a:bodyPr wrap="square" rtlCol="0">
            <a:spAutoFit/>
          </a:bodyPr>
          <a:lstStyle/>
          <a:p>
            <a:pPr marL="12065">
              <a:lnSpc>
                <a:spcPct val="100000"/>
              </a:lnSpc>
              <a:spcBef>
                <a:spcPts val="100"/>
              </a:spcBef>
              <a:tabLst>
                <a:tab pos="469265" algn="l"/>
                <a:tab pos="470534" algn="l"/>
              </a:tabLst>
            </a:pPr>
            <a:r>
              <a:rPr lang="fr-FR" sz="1400" b="1" dirty="0">
                <a:latin typeface="Arial"/>
                <a:cs typeface="Arial"/>
              </a:rPr>
              <a:t>LES</a:t>
            </a:r>
            <a:r>
              <a:rPr lang="fr-FR" sz="1400" b="1" spc="15" dirty="0">
                <a:latin typeface="Arial"/>
                <a:cs typeface="Arial"/>
              </a:rPr>
              <a:t> </a:t>
            </a:r>
            <a:r>
              <a:rPr lang="fr-FR" sz="1400" b="1" spc="-10" dirty="0">
                <a:latin typeface="Arial"/>
                <a:cs typeface="Arial"/>
              </a:rPr>
              <a:t>MALVACEES:</a:t>
            </a:r>
            <a:r>
              <a:rPr lang="fr-FR" sz="1400" b="1" spc="20" dirty="0">
                <a:latin typeface="Arial"/>
                <a:cs typeface="Arial"/>
              </a:rPr>
              <a:t> </a:t>
            </a:r>
            <a:r>
              <a:rPr lang="fr-FR" sz="1400" b="1" dirty="0">
                <a:latin typeface="Arial"/>
                <a:cs typeface="Arial"/>
              </a:rPr>
              <a:t>MAHAUT</a:t>
            </a:r>
            <a:r>
              <a:rPr lang="fr-FR" sz="1400" b="1" spc="15" dirty="0">
                <a:latin typeface="Arial"/>
                <a:cs typeface="Arial"/>
              </a:rPr>
              <a:t> </a:t>
            </a:r>
            <a:r>
              <a:rPr lang="fr-FR" sz="1400" b="1" dirty="0">
                <a:latin typeface="Arial"/>
                <a:cs typeface="Arial"/>
              </a:rPr>
              <a:t>BLEU,</a:t>
            </a:r>
            <a:r>
              <a:rPr lang="fr-FR" sz="1400" b="1" spc="20" dirty="0">
                <a:latin typeface="Arial"/>
                <a:cs typeface="Arial"/>
              </a:rPr>
              <a:t> </a:t>
            </a:r>
            <a:r>
              <a:rPr lang="fr-FR" sz="1400" b="1" dirty="0">
                <a:latin typeface="Arial"/>
                <a:cs typeface="Arial"/>
              </a:rPr>
              <a:t>MAHAUT</a:t>
            </a:r>
            <a:r>
              <a:rPr lang="fr-FR" sz="1400" b="1" spc="15" dirty="0">
                <a:latin typeface="Arial"/>
                <a:cs typeface="Arial"/>
              </a:rPr>
              <a:t> </a:t>
            </a:r>
            <a:r>
              <a:rPr lang="fr-FR" sz="1400" b="1" dirty="0">
                <a:latin typeface="Arial"/>
                <a:cs typeface="Arial"/>
              </a:rPr>
              <a:t>FRANC</a:t>
            </a:r>
            <a:r>
              <a:rPr lang="fr-FR" sz="1400" b="1" spc="20" dirty="0">
                <a:latin typeface="Arial"/>
                <a:cs typeface="Arial"/>
              </a:rPr>
              <a:t> </a:t>
            </a:r>
            <a:r>
              <a:rPr lang="fr-FR" sz="1400" b="1" dirty="0">
                <a:latin typeface="Arial"/>
                <a:cs typeface="Arial"/>
              </a:rPr>
              <a:t>ET</a:t>
            </a:r>
            <a:r>
              <a:rPr lang="fr-FR" sz="1400" b="1" spc="20" dirty="0">
                <a:latin typeface="Arial"/>
                <a:cs typeface="Arial"/>
              </a:rPr>
              <a:t> </a:t>
            </a:r>
            <a:r>
              <a:rPr lang="fr-FR" sz="1400" b="1" spc="-10" dirty="0">
                <a:latin typeface="Arial"/>
                <a:cs typeface="Arial"/>
              </a:rPr>
              <a:t>CHOUBLAK</a:t>
            </a:r>
            <a:r>
              <a:rPr lang="fr-FR" sz="1400" dirty="0">
                <a:latin typeface="Arial"/>
                <a:cs typeface="Arial"/>
              </a:rPr>
              <a:t> </a:t>
            </a:r>
            <a:r>
              <a:rPr lang="fr-FR" sz="1400" b="1" spc="-10" dirty="0">
                <a:latin typeface="Arial"/>
                <a:cs typeface="Arial"/>
              </a:rPr>
              <a:t>Hibiscus</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5080">
              <a:lnSpc>
                <a:spcPct val="100000"/>
              </a:lnSpc>
            </a:pPr>
            <a:r>
              <a:rPr lang="fr-FR" sz="1200" dirty="0">
                <a:latin typeface="Arial"/>
                <a:cs typeface="Arial"/>
              </a:rPr>
              <a:t>La</a:t>
            </a:r>
            <a:r>
              <a:rPr lang="fr-FR" sz="1200" spc="210" dirty="0">
                <a:latin typeface="Arial"/>
                <a:cs typeface="Arial"/>
              </a:rPr>
              <a:t> </a:t>
            </a:r>
            <a:r>
              <a:rPr lang="fr-FR" sz="1200" dirty="0">
                <a:latin typeface="Arial"/>
                <a:cs typeface="Arial"/>
              </a:rPr>
              <a:t>famille</a:t>
            </a:r>
            <a:r>
              <a:rPr lang="fr-FR" sz="1200" spc="210" dirty="0">
                <a:latin typeface="Arial"/>
                <a:cs typeface="Arial"/>
              </a:rPr>
              <a:t> </a:t>
            </a:r>
            <a:r>
              <a:rPr lang="fr-FR" sz="1200" dirty="0">
                <a:latin typeface="Arial"/>
                <a:cs typeface="Arial"/>
              </a:rPr>
              <a:t>des</a:t>
            </a:r>
            <a:r>
              <a:rPr lang="fr-FR" sz="1200" spc="210" dirty="0">
                <a:latin typeface="Arial"/>
                <a:cs typeface="Arial"/>
              </a:rPr>
              <a:t> </a:t>
            </a:r>
            <a:r>
              <a:rPr lang="fr-FR" sz="1200" dirty="0">
                <a:latin typeface="Arial"/>
                <a:cs typeface="Arial"/>
              </a:rPr>
              <a:t>malvacées</a:t>
            </a:r>
            <a:r>
              <a:rPr lang="fr-FR" sz="1200" spc="210" dirty="0">
                <a:latin typeface="Arial"/>
                <a:cs typeface="Arial"/>
              </a:rPr>
              <a:t> </a:t>
            </a:r>
            <a:r>
              <a:rPr lang="fr-FR" sz="1200" dirty="0">
                <a:latin typeface="Arial"/>
                <a:cs typeface="Arial"/>
              </a:rPr>
              <a:t>est</a:t>
            </a:r>
            <a:r>
              <a:rPr lang="fr-FR" sz="1200" spc="210" dirty="0">
                <a:latin typeface="Arial"/>
                <a:cs typeface="Arial"/>
              </a:rPr>
              <a:t> </a:t>
            </a:r>
            <a:r>
              <a:rPr lang="fr-FR" sz="1200" dirty="0">
                <a:latin typeface="Arial"/>
                <a:cs typeface="Arial"/>
              </a:rPr>
              <a:t>également</a:t>
            </a:r>
            <a:r>
              <a:rPr lang="fr-FR" sz="1200" spc="210" dirty="0">
                <a:latin typeface="Arial"/>
                <a:cs typeface="Arial"/>
              </a:rPr>
              <a:t> </a:t>
            </a:r>
            <a:r>
              <a:rPr lang="fr-FR" sz="1200" dirty="0">
                <a:latin typeface="Arial"/>
                <a:cs typeface="Arial"/>
              </a:rPr>
              <a:t>représentée</a:t>
            </a:r>
            <a:r>
              <a:rPr lang="fr-FR" sz="1200" spc="210" dirty="0">
                <a:latin typeface="Arial"/>
                <a:cs typeface="Arial"/>
              </a:rPr>
              <a:t> </a:t>
            </a:r>
            <a:r>
              <a:rPr lang="fr-FR" sz="1200" dirty="0">
                <a:latin typeface="Arial"/>
                <a:cs typeface="Arial"/>
              </a:rPr>
              <a:t>en</a:t>
            </a:r>
            <a:r>
              <a:rPr lang="fr-FR" sz="1200" spc="210" dirty="0">
                <a:latin typeface="Arial"/>
                <a:cs typeface="Arial"/>
              </a:rPr>
              <a:t> </a:t>
            </a:r>
            <a:r>
              <a:rPr lang="fr-FR" sz="1200" dirty="0">
                <a:latin typeface="Arial"/>
                <a:cs typeface="Arial"/>
              </a:rPr>
              <a:t>Haïti</a:t>
            </a:r>
            <a:r>
              <a:rPr lang="fr-FR" sz="1200" spc="210" dirty="0">
                <a:latin typeface="Arial"/>
                <a:cs typeface="Arial"/>
              </a:rPr>
              <a:t> </a:t>
            </a:r>
            <a:r>
              <a:rPr lang="fr-FR" sz="1200" dirty="0">
                <a:latin typeface="Arial"/>
                <a:cs typeface="Arial"/>
              </a:rPr>
              <a:t>par</a:t>
            </a:r>
            <a:r>
              <a:rPr lang="fr-FR" sz="1200" spc="210" dirty="0">
                <a:latin typeface="Arial"/>
                <a:cs typeface="Arial"/>
              </a:rPr>
              <a:t> </a:t>
            </a:r>
            <a:r>
              <a:rPr lang="fr-FR" sz="1200" dirty="0">
                <a:latin typeface="Arial"/>
                <a:cs typeface="Arial"/>
              </a:rPr>
              <a:t>le</a:t>
            </a:r>
            <a:r>
              <a:rPr lang="fr-FR" sz="1200" spc="210" dirty="0">
                <a:latin typeface="Arial"/>
                <a:cs typeface="Arial"/>
              </a:rPr>
              <a:t> </a:t>
            </a:r>
            <a:r>
              <a:rPr lang="fr-FR" sz="1200" dirty="0">
                <a:latin typeface="Arial"/>
                <a:cs typeface="Arial"/>
              </a:rPr>
              <a:t>coton</a:t>
            </a:r>
            <a:r>
              <a:rPr lang="fr-FR" sz="1200" spc="210" dirty="0">
                <a:latin typeface="Arial"/>
                <a:cs typeface="Arial"/>
              </a:rPr>
              <a:t> </a:t>
            </a:r>
            <a:r>
              <a:rPr lang="fr-FR" sz="1200" dirty="0">
                <a:latin typeface="Arial"/>
                <a:cs typeface="Arial"/>
              </a:rPr>
              <a:t>(</a:t>
            </a:r>
            <a:r>
              <a:rPr lang="fr-FR" sz="1200" dirty="0" err="1">
                <a:latin typeface="Arial"/>
                <a:cs typeface="Arial"/>
              </a:rPr>
              <a:t>Gossypium</a:t>
            </a:r>
            <a:r>
              <a:rPr lang="fr-FR" sz="1200" dirty="0">
                <a:latin typeface="Arial"/>
                <a:cs typeface="Arial"/>
              </a:rPr>
              <a:t>)</a:t>
            </a:r>
            <a:r>
              <a:rPr lang="fr-FR" sz="1200" spc="210" dirty="0">
                <a:latin typeface="Arial"/>
                <a:cs typeface="Arial"/>
              </a:rPr>
              <a:t> </a:t>
            </a:r>
            <a:r>
              <a:rPr lang="fr-FR" sz="1200" dirty="0">
                <a:latin typeface="Arial"/>
                <a:cs typeface="Arial"/>
              </a:rPr>
              <a:t>et</a:t>
            </a:r>
            <a:r>
              <a:rPr lang="fr-FR" sz="1200" spc="210" dirty="0">
                <a:latin typeface="Arial"/>
                <a:cs typeface="Arial"/>
              </a:rPr>
              <a:t> </a:t>
            </a:r>
            <a:r>
              <a:rPr lang="fr-FR" sz="1200" dirty="0">
                <a:latin typeface="Arial"/>
                <a:cs typeface="Arial"/>
              </a:rPr>
              <a:t>le</a:t>
            </a:r>
            <a:r>
              <a:rPr lang="fr-FR" sz="1200" spc="210" dirty="0">
                <a:latin typeface="Arial"/>
                <a:cs typeface="Arial"/>
              </a:rPr>
              <a:t> </a:t>
            </a:r>
            <a:r>
              <a:rPr lang="fr-FR" sz="1200" dirty="0">
                <a:latin typeface="Arial"/>
                <a:cs typeface="Arial"/>
              </a:rPr>
              <a:t>gros</a:t>
            </a:r>
            <a:r>
              <a:rPr lang="fr-FR" sz="1200" spc="210" dirty="0">
                <a:latin typeface="Arial"/>
                <a:cs typeface="Arial"/>
              </a:rPr>
              <a:t> </a:t>
            </a:r>
            <a:r>
              <a:rPr lang="fr-FR" sz="1200" spc="-10" dirty="0" err="1">
                <a:latin typeface="Arial"/>
                <a:cs typeface="Arial"/>
              </a:rPr>
              <a:t>mahaut</a:t>
            </a:r>
            <a:r>
              <a:rPr lang="fr-FR" sz="1200" spc="-10" dirty="0">
                <a:latin typeface="Arial"/>
                <a:cs typeface="Arial"/>
              </a:rPr>
              <a:t> </a:t>
            </a:r>
            <a:r>
              <a:rPr lang="fr-FR" sz="1200" dirty="0">
                <a:latin typeface="Arial"/>
                <a:cs typeface="Arial"/>
              </a:rPr>
              <a:t>(</a:t>
            </a:r>
            <a:r>
              <a:rPr lang="fr-FR" sz="1200" dirty="0" err="1">
                <a:latin typeface="Arial"/>
                <a:cs typeface="Arial"/>
              </a:rPr>
              <a:t>Thespesia</a:t>
            </a:r>
            <a:r>
              <a:rPr lang="fr-FR" sz="1200" dirty="0">
                <a:latin typeface="Arial"/>
                <a:cs typeface="Arial"/>
              </a:rPr>
              <a:t>).</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fruits</a:t>
            </a:r>
            <a:r>
              <a:rPr lang="fr-FR" sz="1200" spc="25" dirty="0">
                <a:latin typeface="Arial"/>
                <a:cs typeface="Arial"/>
              </a:rPr>
              <a:t> </a:t>
            </a:r>
            <a:r>
              <a:rPr lang="fr-FR" sz="1200" dirty="0">
                <a:latin typeface="Arial"/>
                <a:cs typeface="Arial"/>
              </a:rPr>
              <a:t>sont</a:t>
            </a:r>
            <a:r>
              <a:rPr lang="fr-FR" sz="1200" spc="25" dirty="0">
                <a:latin typeface="Arial"/>
                <a:cs typeface="Arial"/>
              </a:rPr>
              <a:t> </a:t>
            </a:r>
            <a:r>
              <a:rPr lang="fr-FR" sz="1200" dirty="0">
                <a:latin typeface="Arial"/>
                <a:cs typeface="Arial"/>
              </a:rPr>
              <a:t>des</a:t>
            </a:r>
            <a:r>
              <a:rPr lang="fr-FR" sz="1200" spc="25" dirty="0">
                <a:latin typeface="Arial"/>
                <a:cs typeface="Arial"/>
              </a:rPr>
              <a:t> </a:t>
            </a:r>
            <a:r>
              <a:rPr lang="fr-FR" sz="1200" dirty="0">
                <a:latin typeface="Arial"/>
                <a:cs typeface="Arial"/>
              </a:rPr>
              <a:t>capsules</a:t>
            </a:r>
            <a:r>
              <a:rPr lang="fr-FR" sz="1200" spc="25" dirty="0">
                <a:latin typeface="Arial"/>
                <a:cs typeface="Arial"/>
              </a:rPr>
              <a:t> </a:t>
            </a:r>
            <a:r>
              <a:rPr lang="fr-FR" sz="1200" dirty="0">
                <a:latin typeface="Arial"/>
                <a:cs typeface="Arial"/>
              </a:rPr>
              <a:t>qui</a:t>
            </a:r>
            <a:r>
              <a:rPr lang="fr-FR" sz="1200" spc="25" dirty="0">
                <a:latin typeface="Arial"/>
                <a:cs typeface="Arial"/>
              </a:rPr>
              <a:t> </a:t>
            </a:r>
            <a:r>
              <a:rPr lang="fr-FR" sz="1200" dirty="0">
                <a:latin typeface="Arial"/>
                <a:cs typeface="Arial"/>
              </a:rPr>
              <a:t>s'ouvrent</a:t>
            </a:r>
            <a:r>
              <a:rPr lang="fr-FR" sz="1200" spc="25" dirty="0">
                <a:latin typeface="Arial"/>
                <a:cs typeface="Arial"/>
              </a:rPr>
              <a:t> </a:t>
            </a:r>
            <a:r>
              <a:rPr lang="fr-FR" sz="1200" dirty="0">
                <a:latin typeface="Arial"/>
                <a:cs typeface="Arial"/>
              </a:rPr>
              <a:t>en</a:t>
            </a:r>
            <a:r>
              <a:rPr lang="fr-FR" sz="1200" spc="25" dirty="0">
                <a:latin typeface="Arial"/>
                <a:cs typeface="Arial"/>
              </a:rPr>
              <a:t> </a:t>
            </a:r>
            <a:r>
              <a:rPr lang="fr-FR" sz="1200" dirty="0">
                <a:latin typeface="Arial"/>
                <a:cs typeface="Arial"/>
              </a:rPr>
              <a:t>cinq</a:t>
            </a:r>
            <a:r>
              <a:rPr lang="fr-FR" sz="1200" spc="25" dirty="0">
                <a:latin typeface="Arial"/>
                <a:cs typeface="Arial"/>
              </a:rPr>
              <a:t> </a:t>
            </a:r>
            <a:r>
              <a:rPr lang="fr-FR" sz="1200" spc="-10" dirty="0">
                <a:latin typeface="Arial"/>
                <a:cs typeface="Arial"/>
              </a:rPr>
              <a:t>parties.</a:t>
            </a:r>
            <a:endParaRPr lang="fr-FR" sz="1200" dirty="0">
              <a:latin typeface="Arial"/>
              <a:cs typeface="Arial"/>
            </a:endParaRPr>
          </a:p>
          <a:p>
            <a:endParaRPr lang="fr-FR" sz="1200" b="1" dirty="0">
              <a:effectLst/>
              <a:latin typeface="Arial" panose="020B0604020202020204" pitchFamily="34" charset="0"/>
              <a:ea typeface="Arial" panose="020B0604020202020204" pitchFamily="34" charset="0"/>
            </a:endParaRPr>
          </a:p>
          <a:p>
            <a:endParaRPr lang="fr-FR" sz="1200" b="1" dirty="0">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Le</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choublak</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shoe</a:t>
            </a:r>
            <a:r>
              <a:rPr lang="fr-FR" sz="1400" b="1" dirty="0">
                <a:effectLst/>
                <a:latin typeface="Arial" panose="020B0604020202020204" pitchFamily="34" charset="0"/>
                <a:ea typeface="Arial" panose="020B0604020202020204" pitchFamily="34" charset="0"/>
              </a:rPr>
              <a:t>-black</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(Hibiscus</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rosa- </a:t>
            </a:r>
            <a:r>
              <a:rPr lang="fr-FR" sz="1400" b="1" dirty="0" err="1">
                <a:effectLst/>
                <a:latin typeface="Arial" panose="020B0604020202020204" pitchFamily="34" charset="0"/>
                <a:ea typeface="Arial" panose="020B0604020202020204" pitchFamily="34" charset="0"/>
              </a:rPr>
              <a:t>sinensis</a:t>
            </a:r>
            <a:r>
              <a:rPr lang="fr-FR" sz="1400" b="1" dirty="0">
                <a:effectLst/>
                <a:latin typeface="Arial" panose="020B0604020202020204" pitchFamily="34" charset="0"/>
                <a:ea typeface="Arial" panose="020B0604020202020204" pitchFamily="34" charset="0"/>
              </a:rPr>
              <a:t> 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doit son nom haïtien au fait que ses pétales écrasés donnent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colorant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noir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autrefois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les chaussures. Le </a:t>
            </a:r>
            <a:r>
              <a:rPr lang="fr-FR" sz="1200" dirty="0" err="1">
                <a:effectLst/>
                <a:latin typeface="Arial" panose="020B0604020202020204" pitchFamily="34" charset="0"/>
                <a:ea typeface="Arial" panose="020B0604020202020204" pitchFamily="34" charset="0"/>
              </a:rPr>
              <a:t>choublak</a:t>
            </a:r>
            <a:r>
              <a:rPr lang="fr-FR" sz="1200" dirty="0">
                <a:effectLst/>
                <a:latin typeface="Arial" panose="020B0604020202020204" pitchFamily="34" charset="0"/>
                <a:ea typeface="Arial" panose="020B0604020202020204" pitchFamily="34" charset="0"/>
              </a:rPr>
              <a:t> est originaire de l'Asie tropicale.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atteindre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cultivé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ornementale,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 beauté de ses grandes fleurs rouges, pourprées ou plus rarement blanches. Il en existe des variétés horticoles améliorées ayant des fleurs doubles.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Les feuilles du </a:t>
            </a:r>
            <a:r>
              <a:rPr lang="fr-FR" sz="1200" dirty="0" err="1">
                <a:effectLst/>
                <a:latin typeface="Arial" panose="020B0604020202020204" pitchFamily="34" charset="0"/>
                <a:ea typeface="Arial" panose="020B0604020202020204" pitchFamily="34" charset="0"/>
              </a:rPr>
              <a:t>choublak</a:t>
            </a:r>
            <a:r>
              <a:rPr lang="fr-FR" sz="1200" dirty="0">
                <a:effectLst/>
                <a:latin typeface="Arial" panose="020B0604020202020204" pitchFamily="34" charset="0"/>
                <a:ea typeface="Arial" panose="020B0604020202020204" pitchFamily="34" charset="0"/>
              </a:rPr>
              <a:t> sont consommées par le bétail. Les fleurs permettent de confectionner une tisane riche en vitamine C. Cette tisane de fleurs est également utilisée pour laver les cheveux.</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choublak</a:t>
            </a:r>
            <a:r>
              <a:rPr lang="fr-FR" sz="1200" dirty="0">
                <a:effectLst/>
                <a:latin typeface="Arial" panose="020B0604020202020204" pitchFamily="34" charset="0"/>
                <a:ea typeface="Arial" panose="020B0604020202020204" pitchFamily="34" charset="0"/>
              </a:rPr>
              <a:t> se bouture facilement et peut être taillé ; de ce fait, il est planté en haie vive, à proximité des habitations. Il mérite d'être plus largement diffusé.</a:t>
            </a:r>
          </a:p>
        </p:txBody>
      </p:sp>
    </p:spTree>
    <p:extLst>
      <p:ext uri="{BB962C8B-B14F-4D97-AF65-F5344CB8AC3E}">
        <p14:creationId xmlns:p14="http://schemas.microsoft.com/office/powerpoint/2010/main" val="17993227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hidden="1"/>
          <p:cNvSpPr>
            <a:spLocks noGrp="1" noChangeArrowheads="1"/>
          </p:cNvSpPr>
          <p:nvPr>
            <p:ph type="title"/>
          </p:nvPr>
        </p:nvSpPr>
        <p:spPr>
          <a:xfrm>
            <a:off x="292608" y="2928570"/>
            <a:ext cx="5266944" cy="984885"/>
          </a:xfrm>
        </p:spPr>
        <p:txBody>
          <a:bodyPr/>
          <a:lstStyle/>
          <a:p>
            <a:pPr eaLnBrk="1" hangingPunct="1"/>
            <a:r>
              <a:rPr lang="fr-FR" sz="3200" dirty="0"/>
              <a:t>Hibiscus rosa-</a:t>
            </a:r>
            <a:r>
              <a:rPr lang="fr-FR" sz="3200" dirty="0" err="1"/>
              <a:t>sinensis</a:t>
            </a:r>
            <a:r>
              <a:rPr lang="fr-FR" sz="3200" dirty="0"/>
              <a:t> (</a:t>
            </a:r>
            <a:r>
              <a:rPr lang="fr-FR" sz="3200" dirty="0" err="1"/>
              <a:t>choublak</a:t>
            </a:r>
            <a:r>
              <a:rPr lang="fr-FR" sz="3200" dirty="0"/>
              <a:t>)</a:t>
            </a:r>
          </a:p>
        </p:txBody>
      </p:sp>
      <p:sp>
        <p:nvSpPr>
          <p:cNvPr id="104451" name="Rectangle 3" descr="Hibiscus_rosa-sinensis_002"/>
          <p:cNvSpPr>
            <a:spLocks noGrp="1" noChangeAspect="1" noChangeArrowheads="1"/>
          </p:cNvSpPr>
          <p:nvPr isPhoto="1"/>
        </p:nvSpPr>
        <p:spPr bwMode="auto">
          <a:xfrm>
            <a:off x="0" y="0"/>
            <a:ext cx="6499516" cy="48746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0" y="10293350"/>
            <a:ext cx="2680542" cy="276999"/>
          </a:xfrm>
          <a:prstGeom prst="rect">
            <a:avLst/>
          </a:prstGeom>
          <a:noFill/>
        </p:spPr>
        <p:txBody>
          <a:bodyPr wrap="none" rtlCol="0">
            <a:spAutoFit/>
          </a:bodyPr>
          <a:lstStyle/>
          <a:p>
            <a:pPr eaLnBrk="1" hangingPunct="1"/>
            <a:r>
              <a:rPr lang="fr-FR" sz="1200" dirty="0"/>
              <a:t>Le </a:t>
            </a:r>
            <a:r>
              <a:rPr lang="fr-FR" sz="1200" dirty="0" err="1"/>
              <a:t>choublak</a:t>
            </a:r>
            <a:r>
              <a:rPr lang="fr-FR" sz="1200" dirty="0"/>
              <a:t> (Hibiscus rosa-</a:t>
            </a:r>
            <a:r>
              <a:rPr lang="fr-FR" sz="1200" dirty="0" err="1"/>
              <a:t>sinensis</a:t>
            </a:r>
            <a:r>
              <a:rPr lang="fr-FR" sz="1200" dirty="0"/>
              <a:t>)</a:t>
            </a:r>
          </a:p>
        </p:txBody>
      </p:sp>
      <p:sp>
        <p:nvSpPr>
          <p:cNvPr id="2" name="Rectangle 3" descr="hibiscus_rosa-sinensis_05">
            <a:extLst>
              <a:ext uri="{FF2B5EF4-FFF2-40B4-BE49-F238E27FC236}">
                <a16:creationId xmlns:a16="http://schemas.microsoft.com/office/drawing/2014/main" id="{DC473635-D92C-6F05-A835-C5D28D864527}"/>
              </a:ext>
            </a:extLst>
          </p:cNvPr>
          <p:cNvSpPr>
            <a:spLocks noGrp="1" noChangeAspect="1" noChangeArrowheads="1"/>
          </p:cNvSpPr>
          <p:nvPr isPhoto="1"/>
        </p:nvSpPr>
        <p:spPr bwMode="auto">
          <a:xfrm>
            <a:off x="25400" y="5343870"/>
            <a:ext cx="6424194" cy="481703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145E3E5-8F28-01AB-253D-49BECE692F38}"/>
              </a:ext>
            </a:extLst>
          </p:cNvPr>
          <p:cNvSpPr txBox="1"/>
          <p:nvPr/>
        </p:nvSpPr>
        <p:spPr>
          <a:xfrm>
            <a:off x="63500" y="311150"/>
            <a:ext cx="6997700" cy="3416320"/>
          </a:xfrm>
          <a:prstGeom prst="rect">
            <a:avLst/>
          </a:prstGeom>
          <a:noFill/>
        </p:spPr>
        <p:txBody>
          <a:bodyPr wrap="square" rtlCol="0">
            <a:spAutoFit/>
          </a:bodyPr>
          <a:lstStyle/>
          <a:p>
            <a:r>
              <a:rPr lang="fr-FR" sz="1400" b="1" spc="400"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mahaut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bleu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(Hibiscus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elatus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malvacées)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au tronc droit qui atteint 25 m de haut. Cet arbre à croissance rapide est utilisé en reboisement. Il donne un bois d'œuvre apprécié. Ses fleurs sont à 5 pétales ; pendant la journée, elles passent du jaune à l'orange puis au rouge en s'épanouissant. Les feuilles sont cordiformes.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200</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600 m d'altitude, dans le nord du pays (par exemple près du Borgne).</a:t>
            </a:r>
          </a:p>
          <a:p>
            <a:r>
              <a:rPr lang="fr-FR" sz="1200" dirty="0">
                <a:effectLst/>
                <a:latin typeface="Arial" panose="020B0604020202020204" pitchFamily="34" charset="0"/>
                <a:ea typeface="Arial" panose="020B0604020202020204" pitchFamily="34" charset="0"/>
              </a:rPr>
              <a:t> </a:t>
            </a:r>
          </a:p>
          <a:p>
            <a:r>
              <a:rPr lang="fr-FR" sz="1200" b="1" dirty="0">
                <a:effectLst/>
                <a:latin typeface="Arial" panose="020B0604020202020204" pitchFamily="34" charset="0"/>
                <a:ea typeface="Arial" panose="020B0604020202020204" pitchFamily="34" charset="0"/>
              </a:rPr>
              <a:t>Le</a:t>
            </a:r>
            <a:r>
              <a:rPr lang="fr-FR" sz="1200" b="1" spc="-65"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mahaut</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franc</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ou</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coton</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marron</a:t>
            </a:r>
            <a:r>
              <a:rPr lang="fr-FR" sz="1200" b="1" spc="-6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(Hibiscus </a:t>
            </a:r>
            <a:r>
              <a:rPr lang="fr-FR" sz="1200" b="1" dirty="0" err="1">
                <a:effectLst/>
                <a:latin typeface="Arial" panose="020B0604020202020204" pitchFamily="34" charset="0"/>
                <a:ea typeface="Arial" panose="020B0604020202020204" pitchFamily="34" charset="0"/>
              </a:rPr>
              <a:t>tiliaceus</a:t>
            </a:r>
            <a:r>
              <a:rPr lang="fr-FR" sz="1200" b="1" dirty="0">
                <a:effectLst/>
                <a:latin typeface="Arial" panose="020B0604020202020204" pitchFamily="34" charset="0"/>
                <a:ea typeface="Arial" panose="020B0604020202020204" pitchFamily="34" charset="0"/>
              </a:rPr>
              <a:t> L.)</a:t>
            </a:r>
            <a:endParaRPr lang="fr-FR" sz="12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n'atteint que 6 à 7 m de haut. Son tronc est souvent tordu. Les fleurs jaunes deviennent orange, puis rougeâtres avec le temps.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franc</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 et il est utilisé pour constituer des clôtures vivantes ou des haies ornementales.</a:t>
            </a:r>
          </a:p>
          <a:p>
            <a:r>
              <a:rPr lang="fr-FR" sz="1200" dirty="0">
                <a:effectLst/>
                <a:latin typeface="Arial" panose="020B0604020202020204" pitchFamily="34" charset="0"/>
                <a:ea typeface="Arial" panose="020B0604020202020204" pitchFamily="34" charset="0"/>
              </a:rPr>
              <a:t>Son écorce fibreuse peut également être exploitée pour fabriquer des cordages que l'amertume protège contre la dent des animaux.</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74795" y="1814808"/>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4348DFB7-3787-DE69-D64E-F1A0062D4BD4}"/>
              </a:ext>
            </a:extLst>
          </p:cNvPr>
          <p:cNvGrpSpPr/>
          <p:nvPr/>
        </p:nvGrpSpPr>
        <p:grpSpPr>
          <a:xfrm>
            <a:off x="76200" y="6685954"/>
            <a:ext cx="5400040" cy="3600450"/>
            <a:chOff x="1080008" y="5865495"/>
            <a:chExt cx="5400040" cy="3600450"/>
          </a:xfrm>
        </p:grpSpPr>
        <p:pic>
          <p:nvPicPr>
            <p:cNvPr id="7" name="object 6">
              <a:extLst>
                <a:ext uri="{FF2B5EF4-FFF2-40B4-BE49-F238E27FC236}">
                  <a16:creationId xmlns:a16="http://schemas.microsoft.com/office/drawing/2014/main" id="{FCEE3EDD-297E-6C4C-29D6-5D48D589F785}"/>
                </a:ext>
              </a:extLst>
            </p:cNvPr>
            <p:cNvPicPr/>
            <p:nvPr/>
          </p:nvPicPr>
          <p:blipFill>
            <a:blip r:embed="rId3" cstate="print"/>
            <a:stretch>
              <a:fillRect/>
            </a:stretch>
          </p:blipFill>
          <p:spPr>
            <a:xfrm>
              <a:off x="1092708" y="5878195"/>
              <a:ext cx="5374640" cy="3574541"/>
            </a:xfrm>
            <a:prstGeom prst="rect">
              <a:avLst/>
            </a:prstGeom>
          </p:spPr>
        </p:pic>
        <p:sp>
          <p:nvSpPr>
            <p:cNvPr id="8" name="object 7">
              <a:extLst>
                <a:ext uri="{FF2B5EF4-FFF2-40B4-BE49-F238E27FC236}">
                  <a16:creationId xmlns:a16="http://schemas.microsoft.com/office/drawing/2014/main" id="{18F4F277-4F80-F887-F300-914129B6A647}"/>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233DFC34-F608-E58E-133F-66963AC658ED}"/>
              </a:ext>
            </a:extLst>
          </p:cNvPr>
          <p:cNvSpPr txBox="1"/>
          <p:nvPr/>
        </p:nvSpPr>
        <p:spPr>
          <a:xfrm>
            <a:off x="76200" y="10431438"/>
            <a:ext cx="25133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elatus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5" dirty="0">
                <a:latin typeface="Arial"/>
                <a:cs typeface="Arial"/>
              </a:rPr>
              <a:t> </a:t>
            </a:r>
            <a:r>
              <a:rPr sz="1200" spc="-20" dirty="0">
                <a:latin typeface="Arial"/>
                <a:cs typeface="Arial"/>
              </a:rPr>
              <a:t>bleu</a:t>
            </a:r>
            <a:endParaRPr sz="1200" dirty="0">
              <a:latin typeface="Arial"/>
              <a:cs typeface="Arial"/>
            </a:endParaRPr>
          </a:p>
        </p:txBody>
      </p:sp>
      <p:pic>
        <p:nvPicPr>
          <p:cNvPr id="10" name="object 3">
            <a:extLst>
              <a:ext uri="{FF2B5EF4-FFF2-40B4-BE49-F238E27FC236}">
                <a16:creationId xmlns:a16="http://schemas.microsoft.com/office/drawing/2014/main" id="{FF27903F-2E6B-5FE0-FC47-19AFF8CF2014}"/>
              </a:ext>
            </a:extLst>
          </p:cNvPr>
          <p:cNvPicPr/>
          <p:nvPr/>
        </p:nvPicPr>
        <p:blipFill>
          <a:blip r:embed="rId4" cstate="print"/>
          <a:stretch>
            <a:fillRect/>
          </a:stretch>
        </p:blipFill>
        <p:spPr>
          <a:xfrm>
            <a:off x="88900" y="2749550"/>
            <a:ext cx="3703704" cy="3552443"/>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47494" y="6274302"/>
            <a:ext cx="3997960" cy="3600450"/>
            <a:chOff x="1547494" y="1185544"/>
            <a:chExt cx="3997960" cy="3600450"/>
          </a:xfrm>
        </p:grpSpPr>
        <p:pic>
          <p:nvPicPr>
            <p:cNvPr id="3" name="object 3"/>
            <p:cNvPicPr/>
            <p:nvPr/>
          </p:nvPicPr>
          <p:blipFill>
            <a:blip r:embed="rId2" cstate="print"/>
            <a:stretch>
              <a:fillRect/>
            </a:stretch>
          </p:blipFill>
          <p:spPr>
            <a:xfrm>
              <a:off x="2153665" y="1198244"/>
              <a:ext cx="3200405" cy="3509651"/>
            </a:xfrm>
            <a:prstGeom prst="rect">
              <a:avLst/>
            </a:prstGeom>
          </p:spPr>
        </p:pic>
        <p:sp>
          <p:nvSpPr>
            <p:cNvPr id="4" name="object 4"/>
            <p:cNvSpPr/>
            <p:nvPr/>
          </p:nvSpPr>
          <p:spPr>
            <a:xfrm>
              <a:off x="1553844" y="1191894"/>
              <a:ext cx="3985260" cy="3587750"/>
            </a:xfrm>
            <a:custGeom>
              <a:avLst/>
              <a:gdLst/>
              <a:ahLst/>
              <a:cxnLst/>
              <a:rect l="l" t="t" r="r" b="b"/>
              <a:pathLst>
                <a:path w="3985260" h="3587750">
                  <a:moveTo>
                    <a:pt x="0" y="0"/>
                  </a:moveTo>
                  <a:lnTo>
                    <a:pt x="3984879" y="0"/>
                  </a:lnTo>
                  <a:lnTo>
                    <a:pt x="3984879" y="3587241"/>
                  </a:lnTo>
                  <a:lnTo>
                    <a:pt x="0" y="3587241"/>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1080008" y="10019660"/>
            <a:ext cx="4459096"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tiliaceus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0" dirty="0">
                <a:latin typeface="Arial"/>
                <a:cs typeface="Arial"/>
              </a:rPr>
              <a:t> </a:t>
            </a:r>
            <a:r>
              <a:rPr sz="1200" dirty="0">
                <a:latin typeface="Arial"/>
                <a:cs typeface="Arial"/>
              </a:rPr>
              <a:t>franc</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marron</a:t>
            </a:r>
            <a:endParaRPr sz="1200" dirty="0">
              <a:latin typeface="Arial"/>
              <a:cs typeface="Arial"/>
            </a:endParaRPr>
          </a:p>
        </p:txBody>
      </p:sp>
      <p:sp>
        <p:nvSpPr>
          <p:cNvPr id="6" name="ZoneTexte 5">
            <a:extLst>
              <a:ext uri="{FF2B5EF4-FFF2-40B4-BE49-F238E27FC236}">
                <a16:creationId xmlns:a16="http://schemas.microsoft.com/office/drawing/2014/main" id="{F552D1CD-DB98-C9B1-4DF9-12F8FD3130A8}"/>
              </a:ext>
            </a:extLst>
          </p:cNvPr>
          <p:cNvSpPr txBox="1"/>
          <p:nvPr/>
        </p:nvSpPr>
        <p:spPr>
          <a:xfrm>
            <a:off x="457200" y="615950"/>
            <a:ext cx="6477000" cy="2154436"/>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mahaut</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franc</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coton</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marron</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(Hibiscus </a:t>
            </a:r>
            <a:r>
              <a:rPr lang="fr-FR" sz="1400" b="1" dirty="0" err="1">
                <a:effectLst/>
                <a:latin typeface="Arial" panose="020B0604020202020204" pitchFamily="34" charset="0"/>
                <a:ea typeface="Arial" panose="020B0604020202020204" pitchFamily="34" charset="0"/>
              </a:rPr>
              <a:t>tiliaceus</a:t>
            </a:r>
            <a:r>
              <a:rPr lang="fr-FR" sz="1400" b="1" dirty="0">
                <a:effectLst/>
                <a:latin typeface="Arial" panose="020B0604020202020204" pitchFamily="34" charset="0"/>
                <a:ea typeface="Arial" panose="020B0604020202020204" pitchFamily="34" charset="0"/>
              </a:rPr>
              <a:t> L.)</a:t>
            </a:r>
          </a:p>
          <a:p>
            <a:endParaRPr lang="fr-FR" sz="1200" b="1" dirty="0">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franc</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 et il est utilisé pour constituer des clôtures vivantes ou des haies ornementales.</a:t>
            </a:r>
          </a:p>
          <a:p>
            <a:r>
              <a:rPr lang="fr-FR" sz="1200" dirty="0">
                <a:effectLst/>
                <a:latin typeface="Arial" panose="020B0604020202020204" pitchFamily="34" charset="0"/>
                <a:ea typeface="Arial" panose="020B0604020202020204" pitchFamily="34" charset="0"/>
              </a:rPr>
              <a:t>Son écorce fibreuse peut également être exploitée pour fabriquer des cordages que l'amertume protège contre la dent des animaux.</a:t>
            </a:r>
          </a:p>
          <a:p>
            <a:endParaRPr lang="fr-FR" sz="12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n'atteint que 6 à 7 m de haut. Son tronc est souvent tordu. Les fleurs jaunes deviennent orange, puis rougeâtres avec le temps.</a:t>
            </a:r>
          </a:p>
          <a:p>
            <a:endParaRPr lang="fr-FR" sz="12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6 Les Cayes (9) - Copie">
            <a:extLst>
              <a:ext uri="{FF2B5EF4-FFF2-40B4-BE49-F238E27FC236}">
                <a16:creationId xmlns:a16="http://schemas.microsoft.com/office/drawing/2014/main" id="{63B47145-636F-1FA6-71E1-227A161AE46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387350"/>
            <a:ext cx="5486400" cy="4114800"/>
          </a:xfrm>
          <a:prstGeom prst="rect">
            <a:avLst/>
          </a:prstGeom>
        </p:spPr>
      </p:pic>
      <p:pic>
        <p:nvPicPr>
          <p:cNvPr id="2" name="Image 1" descr="16 Les Cayes (17) - Copie">
            <a:extLst>
              <a:ext uri="{FF2B5EF4-FFF2-40B4-BE49-F238E27FC236}">
                <a16:creationId xmlns:a16="http://schemas.microsoft.com/office/drawing/2014/main" id="{D2A10DCB-C32B-8F37-B967-1C2EB2C5285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4800" y="4959350"/>
            <a:ext cx="5486400" cy="4114800"/>
          </a:xfrm>
          <a:prstGeom prst="rect">
            <a:avLst/>
          </a:prstGeom>
        </p:spPr>
      </p:pic>
      <p:sp>
        <p:nvSpPr>
          <p:cNvPr id="4" name="object 5">
            <a:extLst>
              <a:ext uri="{FF2B5EF4-FFF2-40B4-BE49-F238E27FC236}">
                <a16:creationId xmlns:a16="http://schemas.microsoft.com/office/drawing/2014/main" id="{E75D2E8A-B79D-EA6F-25AF-520F11E0C03D}"/>
              </a:ext>
            </a:extLst>
          </p:cNvPr>
          <p:cNvSpPr txBox="1"/>
          <p:nvPr/>
        </p:nvSpPr>
        <p:spPr>
          <a:xfrm>
            <a:off x="1080008" y="10019660"/>
            <a:ext cx="4459096"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tiliaceus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0" dirty="0">
                <a:latin typeface="Arial"/>
                <a:cs typeface="Arial"/>
              </a:rPr>
              <a:t> </a:t>
            </a:r>
            <a:r>
              <a:rPr sz="1200" dirty="0">
                <a:latin typeface="Arial"/>
                <a:cs typeface="Arial"/>
              </a:rPr>
              <a:t>franc</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marron</a:t>
            </a:r>
            <a:endParaRPr sz="1200" dirty="0">
              <a:latin typeface="Arial"/>
              <a:cs typeface="Arial"/>
            </a:endParaRPr>
          </a:p>
        </p:txBody>
      </p:sp>
    </p:spTree>
    <p:extLst>
      <p:ext uri="{BB962C8B-B14F-4D97-AF65-F5344CB8AC3E}">
        <p14:creationId xmlns:p14="http://schemas.microsoft.com/office/powerpoint/2010/main" val="342339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EAC612E-9490-5DE2-AA4C-931148523F4B}"/>
              </a:ext>
            </a:extLst>
          </p:cNvPr>
          <p:cNvSpPr txBox="1"/>
          <p:nvPr/>
        </p:nvSpPr>
        <p:spPr>
          <a:xfrm>
            <a:off x="381000" y="692150"/>
            <a:ext cx="6629400" cy="4524315"/>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Utilisations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Consommation humaine</a:t>
            </a:r>
            <a:r>
              <a:rPr lang="fr-FR" sz="1200" dirty="0">
                <a:effectLst/>
                <a:latin typeface="Arial" panose="020B0604020202020204" pitchFamily="34" charset="0"/>
                <a:ea typeface="Times New Roman" panose="02020603050405020304" pitchFamily="18" charset="0"/>
                <a:cs typeface="Arial" panose="020B0604020202020204" pitchFamily="34" charset="0"/>
              </a:rPr>
              <a:t> : la mangue est un aliment de base en Haïti. Consommée principalement fraîche, elle est également intégrée dans de nombreux plats haïtiens, tant sucrés que salés, comme des salades, sauces et desserts. Les mangues sont aussi utilisées pour préparer des boissons populaires, telles que des jus frais et des smoothies.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Alimentation animale</a:t>
            </a:r>
            <a:r>
              <a:rPr lang="fr-FR" sz="1200" dirty="0">
                <a:effectLst/>
                <a:latin typeface="Arial" panose="020B0604020202020204" pitchFamily="34" charset="0"/>
                <a:ea typeface="Times New Roman" panose="02020603050405020304" pitchFamily="18" charset="0"/>
                <a:cs typeface="Arial" panose="020B0604020202020204" pitchFamily="34" charset="0"/>
              </a:rPr>
              <a:t> : les excédents de mangues servent à nourrir les porcs, bien que cette utilisation ait diminué en raison de la réduction de l'élevage porcin en Haïti.</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Bois du manguier</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Caractéristiques</a:t>
            </a:r>
            <a:r>
              <a:rPr lang="fr-FR" sz="1200" dirty="0">
                <a:effectLst/>
                <a:latin typeface="Arial" panose="020B0604020202020204" pitchFamily="34" charset="0"/>
                <a:ea typeface="Times New Roman" panose="02020603050405020304" pitchFamily="18" charset="0"/>
                <a:cs typeface="Arial" panose="020B0604020202020204" pitchFamily="34" charset="0"/>
              </a:rPr>
              <a:t> : le bois de manguier est dur, moyennement lourd et résistant ; il est difficile à scier. Sa qualité varie selon les variétés, et il est principalement utilisé comme bois de feu, fournissant un charbon de bois de bonne qualité. Le feuillage peut également servir de fourrage pour les bovins durant les périodes de sécheresse.</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Défis et perspectives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Régénération et économie</a:t>
            </a:r>
            <a:r>
              <a:rPr lang="fr-FR" sz="1200" dirty="0">
                <a:effectLst/>
                <a:latin typeface="Arial" panose="020B0604020202020204" pitchFamily="34" charset="0"/>
                <a:ea typeface="Times New Roman" panose="02020603050405020304" pitchFamily="18" charset="0"/>
                <a:cs typeface="Arial" panose="020B0604020202020204" pitchFamily="34" charset="0"/>
              </a:rPr>
              <a:t> : malgré sa grande valeur, la régression de l'élevage porcin a diminué son intérêt économique dans certaines régions. Il est donc important de stimuler la production de mangues par la greffe et le surgreffage de variétés améliorées, tout en assurant une gestion durable des arbres.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Gestion des maladies</a:t>
            </a:r>
            <a:r>
              <a:rPr lang="fr-FR" sz="1200" dirty="0">
                <a:effectLst/>
                <a:latin typeface="Arial" panose="020B0604020202020204" pitchFamily="34" charset="0"/>
                <a:ea typeface="Times New Roman" panose="02020603050405020304" pitchFamily="18" charset="0"/>
                <a:cs typeface="Arial" panose="020B0604020202020204" pitchFamily="34" charset="0"/>
              </a:rPr>
              <a:t> : Bien que résistant, le manguier peut être affecté par des parasites et maladies spécifiques, nécessitant des pratiques agronomiques adaptées pour maximiser les rendements et assurer la qualité des fruits, en particulier pour les exportations.</a:t>
            </a:r>
          </a:p>
          <a:p>
            <a:endParaRPr lang="fr-FR" sz="1200" dirty="0"/>
          </a:p>
        </p:txBody>
      </p:sp>
    </p:spTree>
    <p:extLst>
      <p:ext uri="{BB962C8B-B14F-4D97-AF65-F5344CB8AC3E}">
        <p14:creationId xmlns:p14="http://schemas.microsoft.com/office/powerpoint/2010/main" val="18060903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862">
            <a:extLst>
              <a:ext uri="{FF2B5EF4-FFF2-40B4-BE49-F238E27FC236}">
                <a16:creationId xmlns:a16="http://schemas.microsoft.com/office/drawing/2014/main" id="{F040E9F1-08E8-DCAB-F279-712A3BB4FB5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234950"/>
            <a:ext cx="5486400" cy="4114800"/>
          </a:xfrm>
          <a:prstGeom prst="rect">
            <a:avLst/>
          </a:prstGeom>
        </p:spPr>
      </p:pic>
      <p:pic>
        <p:nvPicPr>
          <p:cNvPr id="2" name="Image 1" descr="02DSC04865">
            <a:extLst>
              <a:ext uri="{FF2B5EF4-FFF2-40B4-BE49-F238E27FC236}">
                <a16:creationId xmlns:a16="http://schemas.microsoft.com/office/drawing/2014/main" id="{9DD41301-146C-56BF-83D9-1C7C20AB294E}"/>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4578350"/>
            <a:ext cx="5486400" cy="4114800"/>
          </a:xfrm>
          <a:prstGeom prst="rect">
            <a:avLst/>
          </a:prstGeom>
        </p:spPr>
      </p:pic>
      <p:sp>
        <p:nvSpPr>
          <p:cNvPr id="4" name="object 5">
            <a:extLst>
              <a:ext uri="{FF2B5EF4-FFF2-40B4-BE49-F238E27FC236}">
                <a16:creationId xmlns:a16="http://schemas.microsoft.com/office/drawing/2014/main" id="{339E199C-4F4D-FEC9-9E3F-5DBFF04F7C57}"/>
              </a:ext>
            </a:extLst>
          </p:cNvPr>
          <p:cNvSpPr txBox="1"/>
          <p:nvPr/>
        </p:nvSpPr>
        <p:spPr>
          <a:xfrm>
            <a:off x="1080008" y="10019660"/>
            <a:ext cx="4459096"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Hibiscus</a:t>
            </a:r>
            <a:r>
              <a:rPr sz="1200" b="1" spc="25" dirty="0">
                <a:latin typeface="Arial"/>
                <a:cs typeface="Arial"/>
              </a:rPr>
              <a:t> </a:t>
            </a:r>
            <a:r>
              <a:rPr sz="1200" b="1" dirty="0">
                <a:latin typeface="Arial"/>
                <a:cs typeface="Arial"/>
              </a:rPr>
              <a:t>tiliaceus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mahaut</a:t>
            </a:r>
            <a:r>
              <a:rPr sz="1200" spc="20" dirty="0">
                <a:latin typeface="Arial"/>
                <a:cs typeface="Arial"/>
              </a:rPr>
              <a:t> </a:t>
            </a:r>
            <a:r>
              <a:rPr sz="1200" dirty="0">
                <a:latin typeface="Arial"/>
                <a:cs typeface="Arial"/>
              </a:rPr>
              <a:t>franc</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marron</a:t>
            </a:r>
            <a:endParaRPr sz="1200" dirty="0">
              <a:latin typeface="Arial"/>
              <a:cs typeface="Arial"/>
            </a:endParaRPr>
          </a:p>
        </p:txBody>
      </p:sp>
    </p:spTree>
    <p:extLst>
      <p:ext uri="{BB962C8B-B14F-4D97-AF65-F5344CB8AC3E}">
        <p14:creationId xmlns:p14="http://schemas.microsoft.com/office/powerpoint/2010/main" val="11593897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38200" y="5907256"/>
            <a:ext cx="2949067" cy="3320442"/>
          </a:xfrm>
          <a:prstGeom prst="rect">
            <a:avLst/>
          </a:prstGeom>
        </p:spPr>
      </p:pic>
      <p:sp>
        <p:nvSpPr>
          <p:cNvPr id="2" name="ZoneTexte 1">
            <a:extLst>
              <a:ext uri="{FF2B5EF4-FFF2-40B4-BE49-F238E27FC236}">
                <a16:creationId xmlns:a16="http://schemas.microsoft.com/office/drawing/2014/main" id="{9846269F-F60A-2EE4-505F-6375B226D08D}"/>
              </a:ext>
            </a:extLst>
          </p:cNvPr>
          <p:cNvSpPr txBox="1"/>
          <p:nvPr/>
        </p:nvSpPr>
        <p:spPr>
          <a:xfrm>
            <a:off x="381000" y="2330082"/>
            <a:ext cx="6553200" cy="3011915"/>
          </a:xfrm>
          <a:prstGeom prst="rect">
            <a:avLst/>
          </a:prstGeom>
          <a:noFill/>
        </p:spPr>
        <p:txBody>
          <a:bodyPr wrap="square" rtlCol="0">
            <a:spAutoFit/>
          </a:bodyPr>
          <a:lstStyle/>
          <a:p>
            <a:pPr marL="457200" lvl="1" algn="just">
              <a:lnSpc>
                <a:spcPct val="103000"/>
              </a:lnSpc>
              <a:spcBef>
                <a:spcPts val="470"/>
              </a:spcBef>
              <a:tabLst>
                <a:tab pos="565785" algn="l"/>
              </a:tabLst>
            </a:pPr>
            <a:endParaRPr lang="fr-FR" sz="1200" b="1" dirty="0">
              <a:effectLst/>
              <a:latin typeface="Arial" panose="020B0604020202020204" pitchFamily="34" charset="0"/>
              <a:ea typeface="Arial" panose="020B0604020202020204" pitchFamily="34" charset="0"/>
            </a:endParaRPr>
          </a:p>
          <a:p>
            <a:pPr marL="457200" lvl="1" algn="just">
              <a:lnSpc>
                <a:spcPct val="103000"/>
              </a:lnSpc>
              <a:spcBef>
                <a:spcPts val="470"/>
              </a:spcBef>
              <a:tabLst>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sucrin</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pois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doux</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(Inga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vera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Willd</a:t>
            </a:r>
            <a:r>
              <a:rPr lang="fr-FR" sz="1400" b="1" dirty="0">
                <a:effectLst/>
                <a:latin typeface="Arial" panose="020B0604020202020204" pitchFamily="34" charset="0"/>
                <a:ea typeface="Arial" panose="020B0604020202020204" pitchFamily="34" charset="0"/>
              </a:rPr>
              <a:t>.</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 Inga </a:t>
            </a:r>
            <a:r>
              <a:rPr lang="fr-FR" sz="1400" b="1" dirty="0" err="1">
                <a:effectLst/>
                <a:latin typeface="Arial" panose="020B0604020202020204" pitchFamily="34" charset="0"/>
                <a:ea typeface="Arial" panose="020B0604020202020204" pitchFamily="34" charset="0"/>
              </a:rPr>
              <a:t>inga</a:t>
            </a:r>
            <a:r>
              <a:rPr lang="fr-FR" sz="1400" b="1" dirty="0">
                <a:effectLst/>
                <a:latin typeface="Arial" panose="020B0604020202020204" pitchFamily="34" charset="0"/>
                <a:ea typeface="Arial" panose="020B0604020202020204" pitchFamily="34" charset="0"/>
              </a:rPr>
              <a:t> (L.) Britton.)</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l'arbre d'ombrage du café le plus commun en Haïti. Il se reconnaît à ses fleurs blanchâtres et à ses feuilles composées, d'une trentaine de centimètres de long</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rachis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ailé.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longues</a:t>
            </a:r>
            <a:r>
              <a:rPr lang="fr-FR" sz="1200" spc="-2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de</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15 cm environ, sont velues. Les graines sont entourées d'une pulpe comestible.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sucrin atteint 20 m de haut et sa couronne est très étalée. C'est un arbre indigène en Haïti, à croissance rapide, mais exigeant en humidité.</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Son bois est moyennement dur et lourd (densité = 0,59).</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sensible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 attaques de termites. Il est surtout utilisé pour confectionner des poteaux et comme bois de feu. Découpé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cylindres,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sert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confectionner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 ruches pour les abeilles.</a:t>
            </a:r>
          </a:p>
        </p:txBody>
      </p:sp>
      <p:sp>
        <p:nvSpPr>
          <p:cNvPr id="4" name="object 17">
            <a:extLst>
              <a:ext uri="{FF2B5EF4-FFF2-40B4-BE49-F238E27FC236}">
                <a16:creationId xmlns:a16="http://schemas.microsoft.com/office/drawing/2014/main" id="{C70793E2-8194-1926-4246-4C026F18005D}"/>
              </a:ext>
            </a:extLst>
          </p:cNvPr>
          <p:cNvSpPr txBox="1"/>
          <p:nvPr/>
        </p:nvSpPr>
        <p:spPr>
          <a:xfrm>
            <a:off x="552704" y="662178"/>
            <a:ext cx="6383020" cy="1397819"/>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dirty="0">
                <a:latin typeface="Arial"/>
                <a:cs typeface="Arial"/>
              </a:rPr>
              <a:t>DES</a:t>
            </a:r>
            <a:r>
              <a:rPr sz="1400" b="1" spc="165" dirty="0">
                <a:latin typeface="Arial"/>
                <a:cs typeface="Arial"/>
              </a:rPr>
              <a:t> </a:t>
            </a:r>
            <a:r>
              <a:rPr sz="1400" b="1" dirty="0">
                <a:latin typeface="Arial"/>
                <a:cs typeface="Arial"/>
              </a:rPr>
              <a:t>ARBRES</a:t>
            </a:r>
            <a:r>
              <a:rPr sz="1400" b="1" spc="165" dirty="0">
                <a:latin typeface="Arial"/>
                <a:cs typeface="Arial"/>
              </a:rPr>
              <a:t> </a:t>
            </a:r>
            <a:r>
              <a:rPr sz="1400" b="1" dirty="0">
                <a:latin typeface="Arial"/>
                <a:cs typeface="Arial"/>
              </a:rPr>
              <a:t>D'OMBRAGE</a:t>
            </a:r>
            <a:r>
              <a:rPr sz="1400" b="1" spc="165" dirty="0">
                <a:latin typeface="Arial"/>
                <a:cs typeface="Arial"/>
              </a:rPr>
              <a:t> </a:t>
            </a:r>
            <a:r>
              <a:rPr sz="1400" b="1" dirty="0">
                <a:latin typeface="Arial"/>
                <a:cs typeface="Arial"/>
              </a:rPr>
              <a:t>DE</a:t>
            </a:r>
            <a:r>
              <a:rPr sz="1400" b="1" spc="165" dirty="0">
                <a:latin typeface="Arial"/>
                <a:cs typeface="Arial"/>
              </a:rPr>
              <a:t> </a:t>
            </a:r>
            <a:r>
              <a:rPr sz="1400" b="1" dirty="0">
                <a:latin typeface="Arial"/>
                <a:cs typeface="Arial"/>
              </a:rPr>
              <a:t>LA</a:t>
            </a:r>
            <a:r>
              <a:rPr sz="1400" b="1" spc="165" dirty="0">
                <a:latin typeface="Arial"/>
                <a:cs typeface="Arial"/>
              </a:rPr>
              <a:t> </a:t>
            </a:r>
            <a:r>
              <a:rPr sz="1400" b="1" dirty="0">
                <a:latin typeface="Arial"/>
                <a:cs typeface="Arial"/>
              </a:rPr>
              <a:t>FAMILLE</a:t>
            </a:r>
            <a:r>
              <a:rPr sz="1400" b="1" spc="165" dirty="0">
                <a:latin typeface="Arial"/>
                <a:cs typeface="Arial"/>
              </a:rPr>
              <a:t> </a:t>
            </a:r>
            <a:r>
              <a:rPr sz="1400" b="1" dirty="0">
                <a:latin typeface="Arial"/>
                <a:cs typeface="Arial"/>
              </a:rPr>
              <a:t>DES</a:t>
            </a:r>
            <a:r>
              <a:rPr sz="1400" b="1" spc="165" dirty="0">
                <a:latin typeface="Arial"/>
                <a:cs typeface="Arial"/>
              </a:rPr>
              <a:t> </a:t>
            </a:r>
            <a:r>
              <a:rPr sz="1400" b="1" dirty="0">
                <a:latin typeface="Arial"/>
                <a:cs typeface="Arial"/>
              </a:rPr>
              <a:t>MIMOSACEES</a:t>
            </a:r>
            <a:r>
              <a:rPr sz="1400" b="1" spc="165" dirty="0">
                <a:latin typeface="Arial"/>
                <a:cs typeface="Arial"/>
              </a:rPr>
              <a:t> </a:t>
            </a:r>
            <a:r>
              <a:rPr sz="1400" b="1" dirty="0">
                <a:latin typeface="Arial"/>
                <a:cs typeface="Arial"/>
              </a:rPr>
              <a:t>:</a:t>
            </a:r>
            <a:r>
              <a:rPr sz="1400" b="1" spc="165" dirty="0">
                <a:latin typeface="Arial"/>
                <a:cs typeface="Arial"/>
              </a:rPr>
              <a:t> </a:t>
            </a:r>
            <a:r>
              <a:rPr sz="1400" b="1" dirty="0">
                <a:latin typeface="Arial"/>
                <a:cs typeface="Arial"/>
              </a:rPr>
              <a:t>LE</a:t>
            </a:r>
            <a:r>
              <a:rPr sz="1400" b="1" spc="165" dirty="0">
                <a:latin typeface="Arial"/>
                <a:cs typeface="Arial"/>
              </a:rPr>
              <a:t> </a:t>
            </a:r>
            <a:r>
              <a:rPr sz="1400" b="1" dirty="0">
                <a:latin typeface="Arial"/>
                <a:cs typeface="Arial"/>
              </a:rPr>
              <a:t>SUCRIN,</a:t>
            </a:r>
            <a:r>
              <a:rPr sz="1400" b="1" spc="165" dirty="0">
                <a:latin typeface="Arial"/>
                <a:cs typeface="Arial"/>
              </a:rPr>
              <a:t> </a:t>
            </a:r>
            <a:r>
              <a:rPr sz="1400" b="1" dirty="0">
                <a:latin typeface="Arial"/>
                <a:cs typeface="Arial"/>
              </a:rPr>
              <a:t>LE</a:t>
            </a:r>
            <a:r>
              <a:rPr sz="1400" b="1" spc="165" dirty="0">
                <a:latin typeface="Arial"/>
                <a:cs typeface="Arial"/>
              </a:rPr>
              <a:t> </a:t>
            </a:r>
            <a:r>
              <a:rPr sz="1400" b="1" dirty="0">
                <a:latin typeface="Arial"/>
                <a:cs typeface="Arial"/>
              </a:rPr>
              <a:t>SAMAN,</a:t>
            </a:r>
            <a:r>
              <a:rPr sz="1400" b="1" spc="170" dirty="0">
                <a:latin typeface="Arial"/>
                <a:cs typeface="Arial"/>
              </a:rPr>
              <a:t> </a:t>
            </a:r>
            <a:r>
              <a:rPr sz="1400" b="1" spc="-25" dirty="0">
                <a:latin typeface="Arial"/>
                <a:cs typeface="Arial"/>
              </a:rPr>
              <a:t>LE </a:t>
            </a:r>
            <a:r>
              <a:rPr sz="1400" b="1" dirty="0">
                <a:latin typeface="Arial"/>
                <a:cs typeface="Arial"/>
              </a:rPr>
              <a:t>TCHA-TCHA, LE</a:t>
            </a:r>
            <a:r>
              <a:rPr sz="1400" b="1" spc="15" dirty="0">
                <a:latin typeface="Arial"/>
                <a:cs typeface="Arial"/>
              </a:rPr>
              <a:t> </a:t>
            </a:r>
            <a:r>
              <a:rPr sz="1400" b="1" dirty="0">
                <a:latin typeface="Arial"/>
                <a:cs typeface="Arial"/>
              </a:rPr>
              <a:t>BOIS</a:t>
            </a:r>
            <a:r>
              <a:rPr sz="1400" b="1" spc="15" dirty="0">
                <a:latin typeface="Arial"/>
                <a:cs typeface="Arial"/>
              </a:rPr>
              <a:t> </a:t>
            </a:r>
            <a:r>
              <a:rPr sz="1400" b="1" dirty="0">
                <a:latin typeface="Arial"/>
                <a:cs typeface="Arial"/>
              </a:rPr>
              <a:t>TANNISTE</a:t>
            </a:r>
            <a:r>
              <a:rPr sz="1400" b="1" spc="15" dirty="0">
                <a:latin typeface="Arial"/>
                <a:cs typeface="Arial"/>
              </a:rPr>
              <a:t> </a:t>
            </a:r>
            <a:r>
              <a:rPr sz="1400" b="1" dirty="0">
                <a:latin typeface="Arial"/>
                <a:cs typeface="Arial"/>
              </a:rPr>
              <a:t>ROUGE</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a:t>
            </a:r>
            <a:r>
              <a:rPr sz="1400" b="1" spc="15" dirty="0">
                <a:latin typeface="Arial"/>
                <a:cs typeface="Arial"/>
              </a:rPr>
              <a:t> </a:t>
            </a:r>
            <a:r>
              <a:rPr sz="1400" b="1" spc="-10" dirty="0">
                <a:latin typeface="Arial"/>
                <a:cs typeface="Arial"/>
              </a:rPr>
              <a:t>TAVERNON</a:t>
            </a:r>
            <a:r>
              <a:rPr lang="fr-FR" sz="1400" spc="-10" dirty="0">
                <a:latin typeface="Arial"/>
                <a:cs typeface="Arial"/>
              </a:rPr>
              <a:t> </a:t>
            </a:r>
            <a:r>
              <a:rPr sz="1400" b="1" dirty="0">
                <a:latin typeface="Arial"/>
                <a:cs typeface="Arial"/>
              </a:rPr>
              <a:t>Inga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Pithecellobium</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Albizia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Enterolobium</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err="1">
                <a:latin typeface="Arial"/>
                <a:cs typeface="Arial"/>
              </a:rPr>
              <a:t>Lysiloma</a:t>
            </a:r>
            <a:endParaRPr lang="fr-FR" sz="1400" b="1" spc="-10" dirty="0">
              <a:latin typeface="Arial"/>
              <a:cs typeface="Arial"/>
            </a:endParaRPr>
          </a:p>
          <a:p>
            <a:pPr marL="12700">
              <a:lnSpc>
                <a:spcPct val="100000"/>
              </a:lnSpc>
            </a:pPr>
            <a:endParaRPr sz="1200" dirty="0">
              <a:latin typeface="Arial"/>
              <a:cs typeface="Arial"/>
            </a:endParaRPr>
          </a:p>
          <a:p>
            <a:pPr marL="12700" marR="5080">
              <a:lnSpc>
                <a:spcPct val="100000"/>
              </a:lnSpc>
            </a:pPr>
            <a:r>
              <a:rPr sz="1200" dirty="0" err="1">
                <a:latin typeface="Arial"/>
                <a:cs typeface="Arial"/>
              </a:rPr>
              <a:t>Ces</a:t>
            </a:r>
            <a:r>
              <a:rPr sz="1200" spc="295" dirty="0">
                <a:latin typeface="Arial"/>
                <a:cs typeface="Arial"/>
              </a:rPr>
              <a:t> </a:t>
            </a:r>
            <a:r>
              <a:rPr sz="1200" dirty="0">
                <a:latin typeface="Arial"/>
                <a:cs typeface="Arial"/>
              </a:rPr>
              <a:t>mimosacées,</a:t>
            </a:r>
            <a:r>
              <a:rPr sz="1200" spc="295" dirty="0">
                <a:latin typeface="Arial"/>
                <a:cs typeface="Arial"/>
              </a:rPr>
              <a:t> </a:t>
            </a:r>
            <a:r>
              <a:rPr sz="1200" dirty="0">
                <a:latin typeface="Arial"/>
                <a:cs typeface="Arial"/>
              </a:rPr>
              <a:t>dont</a:t>
            </a:r>
            <a:r>
              <a:rPr sz="1200" spc="295" dirty="0">
                <a:latin typeface="Arial"/>
                <a:cs typeface="Arial"/>
              </a:rPr>
              <a:t> </a:t>
            </a:r>
            <a:r>
              <a:rPr sz="1200" dirty="0">
                <a:latin typeface="Arial"/>
                <a:cs typeface="Arial"/>
              </a:rPr>
              <a:t>la</a:t>
            </a:r>
            <a:r>
              <a:rPr sz="1200" spc="295" dirty="0">
                <a:latin typeface="Arial"/>
                <a:cs typeface="Arial"/>
              </a:rPr>
              <a:t> </a:t>
            </a:r>
            <a:r>
              <a:rPr sz="1200" dirty="0">
                <a:latin typeface="Arial"/>
                <a:cs typeface="Arial"/>
              </a:rPr>
              <a:t>plupart</a:t>
            </a:r>
            <a:r>
              <a:rPr sz="1200" spc="295" dirty="0">
                <a:latin typeface="Arial"/>
                <a:cs typeface="Arial"/>
              </a:rPr>
              <a:t> </a:t>
            </a:r>
            <a:r>
              <a:rPr sz="1200" dirty="0">
                <a:latin typeface="Arial"/>
                <a:cs typeface="Arial"/>
              </a:rPr>
              <a:t>sont</a:t>
            </a:r>
            <a:r>
              <a:rPr sz="1200" spc="295" dirty="0">
                <a:latin typeface="Arial"/>
                <a:cs typeface="Arial"/>
              </a:rPr>
              <a:t> </a:t>
            </a:r>
            <a:r>
              <a:rPr sz="1200" dirty="0">
                <a:latin typeface="Arial"/>
                <a:cs typeface="Arial"/>
              </a:rPr>
              <a:t>très</a:t>
            </a:r>
            <a:r>
              <a:rPr sz="1200" spc="295" dirty="0">
                <a:latin typeface="Arial"/>
                <a:cs typeface="Arial"/>
              </a:rPr>
              <a:t> </a:t>
            </a:r>
            <a:r>
              <a:rPr sz="1200" dirty="0">
                <a:latin typeface="Arial"/>
                <a:cs typeface="Arial"/>
              </a:rPr>
              <a:t>communes</a:t>
            </a:r>
            <a:r>
              <a:rPr sz="1200" spc="295" dirty="0">
                <a:latin typeface="Arial"/>
                <a:cs typeface="Arial"/>
              </a:rPr>
              <a:t> </a:t>
            </a:r>
            <a:r>
              <a:rPr sz="1200" dirty="0">
                <a:latin typeface="Arial"/>
                <a:cs typeface="Arial"/>
              </a:rPr>
              <a:t>en</a:t>
            </a:r>
            <a:r>
              <a:rPr sz="1200" spc="295" dirty="0">
                <a:latin typeface="Arial"/>
                <a:cs typeface="Arial"/>
              </a:rPr>
              <a:t> </a:t>
            </a:r>
            <a:r>
              <a:rPr sz="1200" dirty="0">
                <a:latin typeface="Arial"/>
                <a:cs typeface="Arial"/>
              </a:rPr>
              <a:t>Haïti,</a:t>
            </a:r>
            <a:r>
              <a:rPr sz="1200" spc="295" dirty="0">
                <a:latin typeface="Arial"/>
                <a:cs typeface="Arial"/>
              </a:rPr>
              <a:t> </a:t>
            </a:r>
            <a:r>
              <a:rPr sz="1200" dirty="0">
                <a:latin typeface="Arial"/>
                <a:cs typeface="Arial"/>
              </a:rPr>
              <a:t>appartiennent</a:t>
            </a:r>
            <a:r>
              <a:rPr sz="1200" spc="295" dirty="0">
                <a:latin typeface="Arial"/>
                <a:cs typeface="Arial"/>
              </a:rPr>
              <a:t> </a:t>
            </a:r>
            <a:r>
              <a:rPr sz="1200" dirty="0">
                <a:latin typeface="Arial"/>
                <a:cs typeface="Arial"/>
              </a:rPr>
              <a:t>au</a:t>
            </a:r>
            <a:r>
              <a:rPr sz="1200" spc="295" dirty="0">
                <a:latin typeface="Arial"/>
                <a:cs typeface="Arial"/>
              </a:rPr>
              <a:t> </a:t>
            </a:r>
            <a:r>
              <a:rPr sz="1200" dirty="0">
                <a:latin typeface="Arial"/>
                <a:cs typeface="Arial"/>
              </a:rPr>
              <a:t>groupe</a:t>
            </a:r>
            <a:r>
              <a:rPr sz="1200" spc="295" dirty="0">
                <a:latin typeface="Arial"/>
                <a:cs typeface="Arial"/>
              </a:rPr>
              <a:t> </a:t>
            </a:r>
            <a:r>
              <a:rPr sz="1200" dirty="0">
                <a:latin typeface="Arial"/>
                <a:cs typeface="Arial"/>
              </a:rPr>
              <a:t>plus</a:t>
            </a:r>
            <a:r>
              <a:rPr sz="1200" spc="295" dirty="0">
                <a:latin typeface="Arial"/>
                <a:cs typeface="Arial"/>
              </a:rPr>
              <a:t> </a:t>
            </a:r>
            <a:r>
              <a:rPr sz="1200" dirty="0">
                <a:latin typeface="Arial"/>
                <a:cs typeface="Arial"/>
              </a:rPr>
              <a:t>large</a:t>
            </a:r>
            <a:r>
              <a:rPr sz="1200" spc="295" dirty="0">
                <a:latin typeface="Arial"/>
                <a:cs typeface="Arial"/>
              </a:rPr>
              <a:t> </a:t>
            </a:r>
            <a:r>
              <a:rPr sz="1200" spc="-25" dirty="0">
                <a:latin typeface="Arial"/>
                <a:cs typeface="Arial"/>
              </a:rPr>
              <a:t>des </a:t>
            </a:r>
            <a:r>
              <a:rPr sz="1200" spc="-10" dirty="0" err="1">
                <a:latin typeface="Arial"/>
                <a:cs typeface="Arial"/>
              </a:rPr>
              <a:t>légumineuses</a:t>
            </a:r>
            <a:r>
              <a:rPr sz="1200" spc="-10" dirty="0">
                <a:latin typeface="Arial"/>
                <a:cs typeface="Arial"/>
              </a:rPr>
              <a:t>.</a:t>
            </a:r>
            <a:endParaRPr lang="fr-FR" sz="1200" spc="-10" dirty="0">
              <a:latin typeface="Arial"/>
              <a:cs typeface="Arial"/>
            </a:endParaRPr>
          </a:p>
          <a:p>
            <a:pPr marL="12700" marR="5080">
              <a:lnSpc>
                <a:spcPct val="100000"/>
              </a:lnSpc>
            </a:pPr>
            <a:endParaRPr lang="fr-FR" sz="1200" spc="-10" dirty="0">
              <a:latin typeface="Arial"/>
              <a:cs typeface="Arial"/>
            </a:endParaRPr>
          </a:p>
        </p:txBody>
      </p:sp>
    </p:spTree>
    <p:extLst>
      <p:ext uri="{BB962C8B-B14F-4D97-AF65-F5344CB8AC3E}">
        <p14:creationId xmlns:p14="http://schemas.microsoft.com/office/powerpoint/2010/main" val="26783313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92708" y="2368550"/>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A7DDEBB0-DD08-9461-6D9C-5AD0F4310556}"/>
              </a:ext>
            </a:extLst>
          </p:cNvPr>
          <p:cNvGrpSpPr/>
          <p:nvPr/>
        </p:nvGrpSpPr>
        <p:grpSpPr>
          <a:xfrm>
            <a:off x="1080008" y="6407150"/>
            <a:ext cx="4718050" cy="3600450"/>
            <a:chOff x="1474216" y="5865495"/>
            <a:chExt cx="4718050" cy="3600450"/>
          </a:xfrm>
        </p:grpSpPr>
        <p:pic>
          <p:nvPicPr>
            <p:cNvPr id="7" name="object 6">
              <a:extLst>
                <a:ext uri="{FF2B5EF4-FFF2-40B4-BE49-F238E27FC236}">
                  <a16:creationId xmlns:a16="http://schemas.microsoft.com/office/drawing/2014/main" id="{549B2A2C-FB4B-62F3-37FC-2E060486AE4C}"/>
                </a:ext>
              </a:extLst>
            </p:cNvPr>
            <p:cNvPicPr/>
            <p:nvPr/>
          </p:nvPicPr>
          <p:blipFill>
            <a:blip r:embed="rId3" cstate="print"/>
            <a:stretch>
              <a:fillRect/>
            </a:stretch>
          </p:blipFill>
          <p:spPr>
            <a:xfrm>
              <a:off x="1486916" y="5878195"/>
              <a:ext cx="4692396" cy="3555743"/>
            </a:xfrm>
            <a:prstGeom prst="rect">
              <a:avLst/>
            </a:prstGeom>
          </p:spPr>
        </p:pic>
        <p:sp>
          <p:nvSpPr>
            <p:cNvPr id="8" name="object 7">
              <a:extLst>
                <a:ext uri="{FF2B5EF4-FFF2-40B4-BE49-F238E27FC236}">
                  <a16:creationId xmlns:a16="http://schemas.microsoft.com/office/drawing/2014/main" id="{373D09E2-6B11-EB64-259A-8B448F13306E}"/>
                </a:ext>
              </a:extLst>
            </p:cNvPr>
            <p:cNvSpPr/>
            <p:nvPr/>
          </p:nvSpPr>
          <p:spPr>
            <a:xfrm>
              <a:off x="1480566" y="5871845"/>
              <a:ext cx="4705350" cy="3587750"/>
            </a:xfrm>
            <a:custGeom>
              <a:avLst/>
              <a:gdLst/>
              <a:ahLst/>
              <a:cxnLst/>
              <a:rect l="l" t="t" r="r" b="b"/>
              <a:pathLst>
                <a:path w="4705350" h="3587750">
                  <a:moveTo>
                    <a:pt x="0" y="0"/>
                  </a:moveTo>
                  <a:lnTo>
                    <a:pt x="4705096" y="0"/>
                  </a:lnTo>
                  <a:lnTo>
                    <a:pt x="4705096"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BE0C01AE-8B86-B5BC-FC48-E3C85E1BA8AD}"/>
              </a:ext>
            </a:extLst>
          </p:cNvPr>
          <p:cNvSpPr txBox="1"/>
          <p:nvPr/>
        </p:nvSpPr>
        <p:spPr>
          <a:xfrm>
            <a:off x="685800" y="10152634"/>
            <a:ext cx="33496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Inga</a:t>
            </a:r>
            <a:r>
              <a:rPr sz="1200" b="1" spc="25" dirty="0">
                <a:latin typeface="Arial"/>
                <a:cs typeface="Arial"/>
              </a:rPr>
              <a:t> </a:t>
            </a:r>
            <a:r>
              <a:rPr sz="1200" b="1" dirty="0">
                <a:latin typeface="Arial"/>
                <a:cs typeface="Arial"/>
              </a:rPr>
              <a:t>vera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Inga</a:t>
            </a:r>
            <a:r>
              <a:rPr sz="1200" b="1" spc="25" dirty="0">
                <a:latin typeface="Arial"/>
                <a:cs typeface="Arial"/>
              </a:rPr>
              <a:t> </a:t>
            </a:r>
            <a:r>
              <a:rPr sz="1200" b="1" dirty="0">
                <a:latin typeface="Arial"/>
                <a:cs typeface="Arial"/>
              </a:rPr>
              <a:t>inga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sucrin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pois</a:t>
            </a:r>
            <a:r>
              <a:rPr sz="1200" spc="25" dirty="0">
                <a:latin typeface="Arial"/>
                <a:cs typeface="Arial"/>
              </a:rPr>
              <a:t> </a:t>
            </a:r>
            <a:r>
              <a:rPr sz="1200" spc="-20" dirty="0">
                <a:latin typeface="Arial"/>
                <a:cs typeface="Arial"/>
              </a:rPr>
              <a:t>doux</a:t>
            </a:r>
            <a:endParaRPr sz="1200" dirty="0">
              <a:latin typeface="Arial"/>
              <a:cs typeface="Arial"/>
            </a:endParaRPr>
          </a:p>
        </p:txBody>
      </p:sp>
    </p:spTree>
    <p:extLst>
      <p:ext uri="{BB962C8B-B14F-4D97-AF65-F5344CB8AC3E}">
        <p14:creationId xmlns:p14="http://schemas.microsoft.com/office/powerpoint/2010/main" val="39680979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146">
            <a:extLst>
              <a:ext uri="{FF2B5EF4-FFF2-40B4-BE49-F238E27FC236}">
                <a16:creationId xmlns:a16="http://schemas.microsoft.com/office/drawing/2014/main" id="{9718A50C-6AA1-8E0E-89EF-906162976904}"/>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428422" cy="4114800"/>
          </a:xfrm>
          <a:prstGeom prst="rect">
            <a:avLst/>
          </a:prstGeom>
        </p:spPr>
      </p:pic>
      <p:pic>
        <p:nvPicPr>
          <p:cNvPr id="2" name="Image 1" descr="DSC_0147">
            <a:extLst>
              <a:ext uri="{FF2B5EF4-FFF2-40B4-BE49-F238E27FC236}">
                <a16:creationId xmlns:a16="http://schemas.microsoft.com/office/drawing/2014/main" id="{10668C59-AEE7-0845-A7B9-42E525F3EBE6}"/>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52400" y="4730750"/>
            <a:ext cx="6212205" cy="4114800"/>
          </a:xfrm>
          <a:prstGeom prst="rect">
            <a:avLst/>
          </a:prstGeom>
        </p:spPr>
      </p:pic>
      <p:sp>
        <p:nvSpPr>
          <p:cNvPr id="4" name="object 9">
            <a:extLst>
              <a:ext uri="{FF2B5EF4-FFF2-40B4-BE49-F238E27FC236}">
                <a16:creationId xmlns:a16="http://schemas.microsoft.com/office/drawing/2014/main" id="{B1EDC8CA-07A0-2DEF-4A7B-E2875642DA8C}"/>
              </a:ext>
            </a:extLst>
          </p:cNvPr>
          <p:cNvSpPr txBox="1"/>
          <p:nvPr/>
        </p:nvSpPr>
        <p:spPr>
          <a:xfrm>
            <a:off x="685800" y="10152634"/>
            <a:ext cx="33496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Inga</a:t>
            </a:r>
            <a:r>
              <a:rPr sz="1200" b="1" spc="25" dirty="0">
                <a:latin typeface="Arial"/>
                <a:cs typeface="Arial"/>
              </a:rPr>
              <a:t> </a:t>
            </a:r>
            <a:r>
              <a:rPr sz="1200" b="1" dirty="0">
                <a:latin typeface="Arial"/>
                <a:cs typeface="Arial"/>
              </a:rPr>
              <a:t>vera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Inga</a:t>
            </a:r>
            <a:r>
              <a:rPr sz="1200" b="1" spc="25" dirty="0">
                <a:latin typeface="Arial"/>
                <a:cs typeface="Arial"/>
              </a:rPr>
              <a:t> </a:t>
            </a:r>
            <a:r>
              <a:rPr sz="1200" b="1" dirty="0">
                <a:latin typeface="Arial"/>
                <a:cs typeface="Arial"/>
              </a:rPr>
              <a:t>inga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sucrin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pois</a:t>
            </a:r>
            <a:r>
              <a:rPr sz="1200" spc="25" dirty="0">
                <a:latin typeface="Arial"/>
                <a:cs typeface="Arial"/>
              </a:rPr>
              <a:t> </a:t>
            </a:r>
            <a:r>
              <a:rPr sz="1200" spc="-20" dirty="0">
                <a:latin typeface="Arial"/>
                <a:cs typeface="Arial"/>
              </a:rPr>
              <a:t>doux</a:t>
            </a:r>
            <a:endParaRPr sz="1200" dirty="0">
              <a:latin typeface="Arial"/>
              <a:cs typeface="Arial"/>
            </a:endParaRPr>
          </a:p>
        </p:txBody>
      </p:sp>
    </p:spTree>
    <p:extLst>
      <p:ext uri="{BB962C8B-B14F-4D97-AF65-F5344CB8AC3E}">
        <p14:creationId xmlns:p14="http://schemas.microsoft.com/office/powerpoint/2010/main" val="31343484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5614334"/>
            <a:ext cx="4392295" cy="3777615"/>
            <a:chOff x="1296035" y="1007999"/>
            <a:chExt cx="4392295" cy="3777615"/>
          </a:xfrm>
        </p:grpSpPr>
        <p:pic>
          <p:nvPicPr>
            <p:cNvPr id="3" name="object 3"/>
            <p:cNvPicPr/>
            <p:nvPr/>
          </p:nvPicPr>
          <p:blipFill>
            <a:blip r:embed="rId2" cstate="print"/>
            <a:stretch>
              <a:fillRect/>
            </a:stretch>
          </p:blipFill>
          <p:spPr>
            <a:xfrm>
              <a:off x="2065274" y="1109726"/>
              <a:ext cx="3035305" cy="3598170"/>
            </a:xfrm>
            <a:prstGeom prst="rect">
              <a:avLst/>
            </a:prstGeom>
          </p:spPr>
        </p:pic>
        <p:sp>
          <p:nvSpPr>
            <p:cNvPr id="4" name="object 4"/>
            <p:cNvSpPr/>
            <p:nvPr/>
          </p:nvSpPr>
          <p:spPr>
            <a:xfrm>
              <a:off x="1302385" y="1014349"/>
              <a:ext cx="4379595" cy="3764915"/>
            </a:xfrm>
            <a:custGeom>
              <a:avLst/>
              <a:gdLst/>
              <a:ahLst/>
              <a:cxnLst/>
              <a:rect l="l" t="t" r="r" b="b"/>
              <a:pathLst>
                <a:path w="4379595" h="3764915">
                  <a:moveTo>
                    <a:pt x="0" y="0"/>
                  </a:moveTo>
                  <a:lnTo>
                    <a:pt x="4379214" y="0"/>
                  </a:lnTo>
                  <a:lnTo>
                    <a:pt x="4379214" y="3764788"/>
                  </a:lnTo>
                  <a:lnTo>
                    <a:pt x="0" y="3764788"/>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762000" y="10381234"/>
            <a:ext cx="2248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Albizia</a:t>
            </a:r>
            <a:r>
              <a:rPr sz="1200" b="1" spc="25" dirty="0">
                <a:latin typeface="Arial"/>
                <a:cs typeface="Arial"/>
              </a:rPr>
              <a:t> </a:t>
            </a:r>
            <a:r>
              <a:rPr sz="1200" b="1" dirty="0">
                <a:latin typeface="Arial"/>
                <a:cs typeface="Arial"/>
              </a:rPr>
              <a:t>lebbek</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tcha-</a:t>
            </a:r>
            <a:r>
              <a:rPr sz="1200" spc="-20" dirty="0">
                <a:latin typeface="Arial"/>
                <a:cs typeface="Arial"/>
              </a:rPr>
              <a:t>tcha</a:t>
            </a:r>
            <a:endParaRPr sz="1200" dirty="0">
              <a:latin typeface="Arial"/>
              <a:cs typeface="Arial"/>
            </a:endParaRPr>
          </a:p>
        </p:txBody>
      </p:sp>
      <p:sp>
        <p:nvSpPr>
          <p:cNvPr id="10" name="ZoneTexte 9">
            <a:extLst>
              <a:ext uri="{FF2B5EF4-FFF2-40B4-BE49-F238E27FC236}">
                <a16:creationId xmlns:a16="http://schemas.microsoft.com/office/drawing/2014/main" id="{A270F288-4A22-EC23-FF12-6FA81314D421}"/>
              </a:ext>
            </a:extLst>
          </p:cNvPr>
          <p:cNvSpPr txBox="1"/>
          <p:nvPr/>
        </p:nvSpPr>
        <p:spPr>
          <a:xfrm>
            <a:off x="457200" y="387350"/>
            <a:ext cx="6629400" cy="4237699"/>
          </a:xfrm>
          <a:prstGeom prst="rect">
            <a:avLst/>
          </a:prstGeom>
          <a:noFill/>
        </p:spPr>
        <p:txBody>
          <a:bodyPr wrap="square" rtlCol="0">
            <a:spAutoFit/>
          </a:bodyPr>
          <a:lstStyle/>
          <a:p>
            <a:pPr>
              <a:spcBef>
                <a:spcPts val="15"/>
              </a:spcBef>
            </a:pPr>
            <a:r>
              <a:rPr lang="fr-FR" sz="1200" dirty="0">
                <a:effectLst/>
                <a:latin typeface="Arial" panose="020B0604020202020204" pitchFamily="34" charset="0"/>
                <a:ea typeface="Arial" panose="020B0604020202020204" pitchFamily="34" charset="0"/>
              </a:rPr>
              <a:t> </a:t>
            </a:r>
          </a:p>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tcha-tcha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(Albizia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lebbek</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Benth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doit son nom haïtien au bruit que font ses gousses agitées par le vent. Ces gousses couleur paille, longues de 10 à 20 cm et larges de 3 à 4 cm, sont souvent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présentes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quantités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constituent un bon moyen d'identification du </a:t>
            </a:r>
            <a:r>
              <a:rPr lang="fr-FR" sz="1200" dirty="0" err="1">
                <a:effectLst/>
                <a:latin typeface="Arial" panose="020B0604020202020204" pitchFamily="34" charset="0"/>
                <a:ea typeface="Arial" panose="020B0604020202020204" pitchFamily="34" charset="0"/>
              </a:rPr>
              <a:t>tcha-tcha</a:t>
            </a:r>
            <a:r>
              <a:rPr lang="fr-FR" sz="1200" dirty="0">
                <a:effectLst/>
                <a:latin typeface="Arial" panose="020B0604020202020204" pitchFamily="34" charset="0"/>
                <a:ea typeface="Arial" panose="020B0604020202020204" pitchFamily="34" charset="0"/>
              </a:rPr>
              <a:t>. Par ailleurs,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a:t>
            </a:r>
            <a:r>
              <a:rPr lang="fr-FR" sz="1200" dirty="0" err="1">
                <a:effectLst/>
                <a:latin typeface="Arial" panose="020B0604020202020204" pitchFamily="34" charset="0"/>
                <a:ea typeface="Arial" panose="020B0604020202020204" pitchFamily="34" charset="0"/>
              </a:rPr>
              <a:t>bi-pennées</a:t>
            </a:r>
            <a:r>
              <a:rPr lang="fr-FR" sz="1200" dirty="0">
                <a:effectLst/>
                <a:latin typeface="Arial" panose="020B0604020202020204" pitchFamily="34" charset="0"/>
                <a:ea typeface="Arial" panose="020B0604020202020204" pitchFamily="34" charset="0"/>
              </a:rPr>
              <a:t> caduques et à ses fleurs jaune crème et </a:t>
            </a:r>
            <a:r>
              <a:rPr lang="fr-FR" sz="1200" spc="-10" dirty="0">
                <a:effectLst/>
                <a:latin typeface="Arial" panose="020B0604020202020204" pitchFamily="34" charset="0"/>
                <a:ea typeface="Arial" panose="020B0604020202020204" pitchFamily="34" charset="0"/>
              </a:rPr>
              <a:t>odorantes.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tcha-tcha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l'Asie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 introduit en Haïti dès 1750 et il y est maintenant </a:t>
            </a:r>
            <a:r>
              <a:rPr lang="fr-FR" sz="1200" spc="-10" dirty="0">
                <a:effectLst/>
                <a:latin typeface="Arial" panose="020B0604020202020204" pitchFamily="34" charset="0"/>
                <a:ea typeface="Arial" panose="020B0604020202020204" pitchFamily="34" charset="0"/>
              </a:rPr>
              <a:t>naturalisé.</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La croissance du </a:t>
            </a:r>
            <a:r>
              <a:rPr lang="fr-FR" sz="1200" dirty="0" err="1">
                <a:effectLst/>
                <a:latin typeface="Arial" panose="020B0604020202020204" pitchFamily="34" charset="0"/>
                <a:ea typeface="Arial" panose="020B0604020202020204" pitchFamily="34" charset="0"/>
              </a:rPr>
              <a:t>tcha-tcha</a:t>
            </a:r>
            <a:r>
              <a:rPr lang="fr-FR" sz="1200" dirty="0">
                <a:effectLst/>
                <a:latin typeface="Arial" panose="020B0604020202020204" pitchFamily="34" charset="0"/>
                <a:ea typeface="Arial" panose="020B0604020202020204" pitchFamily="34" charset="0"/>
              </a:rPr>
              <a:t> est assez rapide et il supporte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sécheresse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convient pour le reboisement de sols alcalins à basse altitude.</a:t>
            </a: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bois est moyennement dur et lourd (d=0.55 à 0.60) et assez durable. Il est utilisé en menuiserie, en charpenterie et comme bois de feu. Les feuilles et les gousses constituent un bon fourrage. Le </a:t>
            </a:r>
            <a:r>
              <a:rPr lang="fr-FR" sz="1200" dirty="0" err="1">
                <a:effectLst/>
                <a:latin typeface="Arial" panose="020B0604020202020204" pitchFamily="34" charset="0"/>
                <a:ea typeface="Arial" panose="020B0604020202020204" pitchFamily="34" charset="0"/>
              </a:rPr>
              <a:t>tcha-tcha</a:t>
            </a:r>
            <a:r>
              <a:rPr lang="fr-FR" sz="1200" dirty="0">
                <a:effectLst/>
                <a:latin typeface="Arial" panose="020B0604020202020204" pitchFamily="34" charset="0"/>
                <a:ea typeface="Arial" panose="020B0604020202020204" pitchFamily="34" charset="0"/>
              </a:rPr>
              <a:t> a été</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 comme le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il n'est pas très conseillé, car ses racines sont superficielles.</a:t>
            </a: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de cet arbre est facile, par graines, boutures ou marcottage. Il rejette de souche.</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248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Albizia</a:t>
            </a:r>
            <a:r>
              <a:rPr sz="1200" b="1" spc="25" dirty="0">
                <a:latin typeface="Arial"/>
                <a:cs typeface="Arial"/>
              </a:rPr>
              <a:t> </a:t>
            </a:r>
            <a:r>
              <a:rPr sz="1200" b="1" dirty="0">
                <a:latin typeface="Arial"/>
                <a:cs typeface="Arial"/>
              </a:rPr>
              <a:t>lebbek</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tcha-</a:t>
            </a:r>
            <a:r>
              <a:rPr sz="1200" spc="-20" dirty="0">
                <a:latin typeface="Arial"/>
                <a:cs typeface="Arial"/>
              </a:rPr>
              <a:t>tcha</a:t>
            </a:r>
            <a:endParaRPr sz="1200" dirty="0">
              <a:latin typeface="Arial"/>
              <a:cs typeface="Arial"/>
            </a:endParaRPr>
          </a:p>
        </p:txBody>
      </p:sp>
      <p:grpSp>
        <p:nvGrpSpPr>
          <p:cNvPr id="10" name="object 5">
            <a:extLst>
              <a:ext uri="{FF2B5EF4-FFF2-40B4-BE49-F238E27FC236}">
                <a16:creationId xmlns:a16="http://schemas.microsoft.com/office/drawing/2014/main" id="{34B59E6D-4E7D-A726-E68D-1E3C87CD05B0}"/>
              </a:ext>
            </a:extLst>
          </p:cNvPr>
          <p:cNvGrpSpPr/>
          <p:nvPr/>
        </p:nvGrpSpPr>
        <p:grpSpPr>
          <a:xfrm>
            <a:off x="1092708" y="1606550"/>
            <a:ext cx="5400040" cy="3600450"/>
            <a:chOff x="1080008" y="5865495"/>
            <a:chExt cx="5400040" cy="3600450"/>
          </a:xfrm>
        </p:grpSpPr>
        <p:pic>
          <p:nvPicPr>
            <p:cNvPr id="11" name="object 6">
              <a:extLst>
                <a:ext uri="{FF2B5EF4-FFF2-40B4-BE49-F238E27FC236}">
                  <a16:creationId xmlns:a16="http://schemas.microsoft.com/office/drawing/2014/main" id="{FA22D0BB-E4B8-E92B-8CC1-EEC0BE2739DE}"/>
                </a:ext>
              </a:extLst>
            </p:cNvPr>
            <p:cNvPicPr/>
            <p:nvPr/>
          </p:nvPicPr>
          <p:blipFill>
            <a:blip r:embed="rId3" cstate="print"/>
            <a:stretch>
              <a:fillRect/>
            </a:stretch>
          </p:blipFill>
          <p:spPr>
            <a:xfrm>
              <a:off x="1092708" y="5878195"/>
              <a:ext cx="5374640" cy="3574541"/>
            </a:xfrm>
            <a:prstGeom prst="rect">
              <a:avLst/>
            </a:prstGeom>
          </p:spPr>
        </p:pic>
        <p:sp>
          <p:nvSpPr>
            <p:cNvPr id="12" name="object 7">
              <a:extLst>
                <a:ext uri="{FF2B5EF4-FFF2-40B4-BE49-F238E27FC236}">
                  <a16:creationId xmlns:a16="http://schemas.microsoft.com/office/drawing/2014/main" id="{C44F6004-D0E4-E416-4D2A-EF0B982BD5CA}"/>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472946" y="6085204"/>
            <a:ext cx="5348605" cy="3600450"/>
            <a:chOff x="1472946" y="6085204"/>
            <a:chExt cx="5348605" cy="3600450"/>
          </a:xfrm>
        </p:grpSpPr>
        <p:pic>
          <p:nvPicPr>
            <p:cNvPr id="7" name="object 7"/>
            <p:cNvPicPr/>
            <p:nvPr/>
          </p:nvPicPr>
          <p:blipFill>
            <a:blip r:embed="rId3" cstate="print"/>
            <a:stretch>
              <a:fillRect/>
            </a:stretch>
          </p:blipFill>
          <p:spPr>
            <a:xfrm>
              <a:off x="1485646" y="6097904"/>
              <a:ext cx="5323078" cy="3574541"/>
            </a:xfrm>
            <a:prstGeom prst="rect">
              <a:avLst/>
            </a:prstGeom>
          </p:spPr>
        </p:pic>
        <p:sp>
          <p:nvSpPr>
            <p:cNvPr id="8" name="object 8"/>
            <p:cNvSpPr/>
            <p:nvPr/>
          </p:nvSpPr>
          <p:spPr>
            <a:xfrm>
              <a:off x="1479296" y="6091554"/>
              <a:ext cx="5335905" cy="3587750"/>
            </a:xfrm>
            <a:custGeom>
              <a:avLst/>
              <a:gdLst/>
              <a:ahLst/>
              <a:cxnLst/>
              <a:rect l="l" t="t" r="r" b="b"/>
              <a:pathLst>
                <a:path w="5335905" h="3587750">
                  <a:moveTo>
                    <a:pt x="0" y="0"/>
                  </a:moveTo>
                  <a:lnTo>
                    <a:pt x="5335778" y="0"/>
                  </a:lnTo>
                  <a:lnTo>
                    <a:pt x="533577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21383" y="9724517"/>
            <a:ext cx="224853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Albizia</a:t>
            </a:r>
            <a:r>
              <a:rPr sz="1200" b="1" spc="25" dirty="0">
                <a:latin typeface="Arial"/>
                <a:cs typeface="Arial"/>
              </a:rPr>
              <a:t> </a:t>
            </a:r>
            <a:r>
              <a:rPr sz="1200" b="1" dirty="0">
                <a:latin typeface="Arial"/>
                <a:cs typeface="Arial"/>
              </a:rPr>
              <a:t>lebbek</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tcha-</a:t>
            </a:r>
            <a:r>
              <a:rPr sz="1200" spc="-20" dirty="0">
                <a:latin typeface="Arial"/>
                <a:cs typeface="Arial"/>
              </a:rPr>
              <a:t>tcha</a:t>
            </a:r>
            <a:endParaRPr sz="1200" dirty="0">
              <a:latin typeface="Arial"/>
              <a:cs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9614" y="6513697"/>
            <a:ext cx="3904615" cy="3729354"/>
            <a:chOff x="1776222" y="1043939"/>
            <a:chExt cx="3904615" cy="3729354"/>
          </a:xfrm>
        </p:grpSpPr>
        <p:pic>
          <p:nvPicPr>
            <p:cNvPr id="3" name="object 3"/>
            <p:cNvPicPr/>
            <p:nvPr/>
          </p:nvPicPr>
          <p:blipFill>
            <a:blip r:embed="rId2" cstate="print"/>
            <a:stretch>
              <a:fillRect/>
            </a:stretch>
          </p:blipFill>
          <p:spPr>
            <a:xfrm>
              <a:off x="2281047" y="1060324"/>
              <a:ext cx="2946404" cy="3598170"/>
            </a:xfrm>
            <a:prstGeom prst="rect">
              <a:avLst/>
            </a:prstGeom>
          </p:spPr>
        </p:pic>
        <p:sp>
          <p:nvSpPr>
            <p:cNvPr id="4" name="object 4"/>
            <p:cNvSpPr/>
            <p:nvPr/>
          </p:nvSpPr>
          <p:spPr>
            <a:xfrm>
              <a:off x="1782572" y="1050289"/>
              <a:ext cx="3891915" cy="3716654"/>
            </a:xfrm>
            <a:custGeom>
              <a:avLst/>
              <a:gdLst/>
              <a:ahLst/>
              <a:cxnLst/>
              <a:rect l="l" t="t" r="r" b="b"/>
              <a:pathLst>
                <a:path w="3891915" h="3716654">
                  <a:moveTo>
                    <a:pt x="0" y="0"/>
                  </a:moveTo>
                  <a:lnTo>
                    <a:pt x="3891661" y="0"/>
                  </a:lnTo>
                  <a:lnTo>
                    <a:pt x="3891661" y="3716274"/>
                  </a:lnTo>
                  <a:lnTo>
                    <a:pt x="0" y="3716274"/>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533400" y="10400660"/>
            <a:ext cx="47873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Enterolobium</a:t>
            </a:r>
            <a:r>
              <a:rPr sz="1200" b="1" spc="25" dirty="0">
                <a:latin typeface="Arial"/>
                <a:cs typeface="Arial"/>
              </a:rPr>
              <a:t> </a:t>
            </a:r>
            <a:r>
              <a:rPr sz="1200" b="1" dirty="0">
                <a:latin typeface="Arial"/>
                <a:cs typeface="Arial"/>
              </a:rPr>
              <a:t>cyclocarpum</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tanniste</a:t>
            </a:r>
            <a:r>
              <a:rPr sz="1200" spc="25" dirty="0">
                <a:latin typeface="Arial"/>
                <a:cs typeface="Arial"/>
              </a:rPr>
              <a:t> </a:t>
            </a:r>
            <a:r>
              <a:rPr sz="1200" spc="-10" dirty="0">
                <a:latin typeface="Arial"/>
                <a:cs typeface="Arial"/>
              </a:rPr>
              <a:t>rouge</a:t>
            </a:r>
            <a:endParaRPr sz="1200" dirty="0">
              <a:latin typeface="Arial"/>
              <a:cs typeface="Arial"/>
            </a:endParaRPr>
          </a:p>
        </p:txBody>
      </p:sp>
      <p:sp>
        <p:nvSpPr>
          <p:cNvPr id="6" name="ZoneTexte 5">
            <a:extLst>
              <a:ext uri="{FF2B5EF4-FFF2-40B4-BE49-F238E27FC236}">
                <a16:creationId xmlns:a16="http://schemas.microsoft.com/office/drawing/2014/main" id="{4643D937-6073-4091-CC73-F3A75ABDB59A}"/>
              </a:ext>
            </a:extLst>
          </p:cNvPr>
          <p:cNvSpPr txBox="1"/>
          <p:nvPr/>
        </p:nvSpPr>
        <p:spPr>
          <a:xfrm>
            <a:off x="533400" y="692150"/>
            <a:ext cx="6477000" cy="3056734"/>
          </a:xfrm>
          <a:prstGeom prst="rect">
            <a:avLst/>
          </a:prstGeom>
          <a:noFill/>
        </p:spPr>
        <p:txBody>
          <a:bodyPr wrap="square" rtlCol="0">
            <a:spAutoFit/>
          </a:bodyPr>
          <a:lstStyle/>
          <a:p>
            <a:pPr marL="457200" marR="12255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tanniste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rouge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Enterolobium</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cyclocarpum</a:t>
            </a:r>
            <a:r>
              <a:rPr lang="fr-FR" sz="1400" b="1" dirty="0">
                <a:effectLst/>
                <a:latin typeface="Arial" panose="020B0604020202020204" pitchFamily="34" charset="0"/>
                <a:ea typeface="Arial" panose="020B0604020202020204" pitchFamily="34" charset="0"/>
              </a:rPr>
              <a:t> (Jacq.) </a:t>
            </a:r>
            <a:r>
              <a:rPr lang="fr-FR" sz="1400" b="1" dirty="0" err="1">
                <a:effectLst/>
                <a:latin typeface="Arial" panose="020B0604020202020204" pitchFamily="34" charset="0"/>
                <a:ea typeface="Arial" panose="020B0604020202020204" pitchFamily="34" charset="0"/>
              </a:rPr>
              <a:t>Griseb</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grand arbre originaire de l'Amérique centrale où il atteint plus de 30 m de hauteur.</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se reconnaît à sa gousse très particulière, plate et enroulée en cercle d'un diamètre de 8 à 15 cm. Ces feuilles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bi-pennées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blanches.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couronne du bois </a:t>
            </a:r>
            <a:r>
              <a:rPr lang="fr-FR" sz="1200" dirty="0" err="1">
                <a:effectLst/>
                <a:latin typeface="Arial" panose="020B0604020202020204" pitchFamily="34" charset="0"/>
                <a:ea typeface="Arial" panose="020B0604020202020204" pitchFamily="34" charset="0"/>
              </a:rPr>
              <a:t>tanniste</a:t>
            </a:r>
            <a:r>
              <a:rPr lang="fr-FR" sz="1200" dirty="0">
                <a:effectLst/>
                <a:latin typeface="Arial" panose="020B0604020202020204" pitchFamily="34" charset="0"/>
                <a:ea typeface="Arial" panose="020B0604020202020204" pitchFamily="34" charset="0"/>
              </a:rPr>
              <a:t> rouge est étalée et le feuillage léger.</a:t>
            </a:r>
          </a:p>
          <a:p>
            <a:r>
              <a:rPr lang="fr-FR" sz="1200" dirty="0">
                <a:effectLst/>
                <a:latin typeface="Arial" panose="020B0604020202020204" pitchFamily="34" charset="0"/>
                <a:ea typeface="Arial" panose="020B0604020202020204" pitchFamily="34" charset="0"/>
              </a:rPr>
              <a:t>Son bois est léger (d=0.4 à 0.6), dur et moyennement résistant aux attaques des termites. Il est utilisé comme bois de construction et de menuiserie.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à croissance rapide est planté comme arbre d'ombrage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 sont consommées par le bétail.</a:t>
            </a:r>
          </a:p>
          <a:p>
            <a:r>
              <a:rPr lang="fr-FR" sz="1200" dirty="0">
                <a:effectLst/>
                <a:latin typeface="Arial" panose="020B0604020202020204" pitchFamily="34" charset="0"/>
                <a:ea typeface="Arial" panose="020B0604020202020204" pitchFamily="34" charset="0"/>
              </a:rPr>
              <a:t> </a:t>
            </a:r>
          </a:p>
          <a:p>
            <a:endParaRPr lang="fr-FR"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082F02-77DB-7F70-6499-4635728B6495}"/>
              </a:ext>
            </a:extLst>
          </p:cNvPr>
          <p:cNvSpPr txBox="1"/>
          <p:nvPr/>
        </p:nvSpPr>
        <p:spPr>
          <a:xfrm>
            <a:off x="457200" y="539750"/>
            <a:ext cx="6400800" cy="3108543"/>
          </a:xfrm>
          <a:prstGeom prst="rect">
            <a:avLst/>
          </a:prstGeom>
          <a:noFill/>
        </p:spPr>
        <p:txBody>
          <a:bodyPr wrap="square" rtlCol="0">
            <a:spAutoFit/>
          </a:bodyPr>
          <a:lstStyle/>
          <a:p>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tavernon</a:t>
            </a:r>
            <a:r>
              <a:rPr lang="fr-FR" sz="1400" b="1" spc="-10" dirty="0">
                <a:latin typeface="Arial" panose="020B0604020202020204" pitchFamily="34" charset="0"/>
                <a:ea typeface="Arial" panose="020B0604020202020204" pitchFamily="34" charset="0"/>
              </a:rPr>
              <a:t> </a:t>
            </a:r>
            <a:r>
              <a:rPr lang="fr-FR" sz="1400" b="1" spc="-30" dirty="0">
                <a:effectLst/>
                <a:latin typeface="Arial" panose="020B0604020202020204" pitchFamily="34" charset="0"/>
                <a:ea typeface="Arial" panose="020B0604020202020204" pitchFamily="34" charset="0"/>
              </a:rPr>
              <a:t>ou</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taverneau</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Lysiloma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latisiliqua</a:t>
            </a:r>
            <a:r>
              <a:rPr lang="fr-FR" sz="1400" b="1" dirty="0">
                <a:effectLst/>
                <a:latin typeface="Arial" panose="020B0604020202020204" pitchFamily="34" charset="0"/>
                <a:ea typeface="Arial" panose="020B0604020202020204" pitchFamily="34" charset="0"/>
              </a:rPr>
              <a:t> L. ou </a:t>
            </a:r>
            <a:r>
              <a:rPr lang="fr-FR" sz="1400" b="1" dirty="0" err="1">
                <a:effectLst/>
                <a:latin typeface="Arial" panose="020B0604020202020204" pitchFamily="34" charset="0"/>
                <a:ea typeface="Arial" panose="020B0604020202020204" pitchFamily="34" charset="0"/>
              </a:rPr>
              <a:t>Lysiloma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sabicu</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Benth</a:t>
            </a:r>
            <a:r>
              <a:rPr lang="fr-FR" sz="1400" b="1" dirty="0">
                <a:effectLst/>
                <a:latin typeface="Arial" panose="020B0604020202020204" pitchFamily="34" charset="0"/>
                <a:ea typeface="Arial" panose="020B0604020202020204" pitchFamily="34" charset="0"/>
              </a:rPr>
              <a:t>.)</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arbre indigène en Haïti, mais qui devient rare du fait de sa surexploitation. Ses feuilles bipennées sont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rougeâtres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comportent une paire de stipules à la base du rachis. Ses fleurs sont jaune clair.</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3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tavernon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 m de hauteur. Son bois de couleur marron est dur, lourd (d=0.63) et durable. Il est très apprécié en menuiserie, comme le bois d'acajou.</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Cette espèce est très intéressante en agroforesterie, car elle peut être plantée avec les cultures, qu'elle ne concurrence pas.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 arbre convient pour les plantations à basse altitude, mais il assez exigeant en humidité (plus de 1 200 mm) et nécessite un élagage soigneux.</a:t>
            </a:r>
            <a:endParaRPr lang="fr-FR" sz="1200" dirty="0"/>
          </a:p>
        </p:txBody>
      </p:sp>
    </p:spTree>
    <p:extLst>
      <p:ext uri="{BB962C8B-B14F-4D97-AF65-F5344CB8AC3E}">
        <p14:creationId xmlns:p14="http://schemas.microsoft.com/office/powerpoint/2010/main" val="108734265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7308" y="1987550"/>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42838"/>
            <a:ext cx="5400040" cy="3522979"/>
            <a:chOff x="1080008" y="5942838"/>
            <a:chExt cx="5400040" cy="3522979"/>
          </a:xfrm>
        </p:grpSpPr>
        <p:pic>
          <p:nvPicPr>
            <p:cNvPr id="6" name="object 6"/>
            <p:cNvPicPr/>
            <p:nvPr/>
          </p:nvPicPr>
          <p:blipFill>
            <a:blip r:embed="rId3" cstate="print"/>
            <a:stretch>
              <a:fillRect/>
            </a:stretch>
          </p:blipFill>
          <p:spPr>
            <a:xfrm>
              <a:off x="1092708" y="5955538"/>
              <a:ext cx="5374640" cy="3497199"/>
            </a:xfrm>
            <a:prstGeom prst="rect">
              <a:avLst/>
            </a:prstGeom>
          </p:spPr>
        </p:pic>
        <p:sp>
          <p:nvSpPr>
            <p:cNvPr id="7" name="object 7"/>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4501515"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Lysiloma</a:t>
            </a:r>
            <a:r>
              <a:rPr sz="1000" b="1" spc="15" dirty="0">
                <a:latin typeface="Arial"/>
                <a:cs typeface="Arial"/>
              </a:rPr>
              <a:t> </a:t>
            </a:r>
            <a:r>
              <a:rPr sz="1000" b="1" dirty="0">
                <a:latin typeface="Arial"/>
                <a:cs typeface="Arial"/>
              </a:rPr>
              <a:t>latisiliqua</a:t>
            </a:r>
            <a:r>
              <a:rPr sz="1000" b="1" spc="15" dirty="0">
                <a:latin typeface="Arial"/>
                <a:cs typeface="Arial"/>
              </a:rPr>
              <a:t> </a:t>
            </a:r>
            <a:r>
              <a:rPr sz="1000" b="1" dirty="0">
                <a:latin typeface="Arial"/>
                <a:cs typeface="Arial"/>
              </a:rPr>
              <a:t>ou</a:t>
            </a:r>
            <a:r>
              <a:rPr sz="1000" b="1" spc="15" dirty="0">
                <a:latin typeface="Arial"/>
                <a:cs typeface="Arial"/>
              </a:rPr>
              <a:t> </a:t>
            </a:r>
            <a:r>
              <a:rPr sz="1000" b="1" dirty="0">
                <a:latin typeface="Arial"/>
                <a:cs typeface="Arial"/>
              </a:rPr>
              <a:t>Lysiloma</a:t>
            </a:r>
            <a:r>
              <a:rPr sz="1000" b="1" spc="15" dirty="0">
                <a:latin typeface="Arial"/>
                <a:cs typeface="Arial"/>
              </a:rPr>
              <a:t> </a:t>
            </a:r>
            <a:r>
              <a:rPr sz="1000" b="1" dirty="0">
                <a:latin typeface="Arial"/>
                <a:cs typeface="Arial"/>
              </a:rPr>
              <a:t>sabicu</a:t>
            </a:r>
            <a:r>
              <a:rPr sz="1000" b="1" spc="15" dirty="0">
                <a:latin typeface="Arial"/>
                <a:cs typeface="Arial"/>
              </a:rPr>
              <a:t> </a:t>
            </a:r>
            <a:r>
              <a:rPr sz="1000" dirty="0">
                <a:latin typeface="Arial"/>
                <a:cs typeface="Arial"/>
              </a:rPr>
              <a:t>Le</a:t>
            </a:r>
            <a:r>
              <a:rPr sz="1000" spc="15" dirty="0">
                <a:latin typeface="Arial"/>
                <a:cs typeface="Arial"/>
              </a:rPr>
              <a:t> </a:t>
            </a:r>
            <a:r>
              <a:rPr sz="1000" dirty="0">
                <a:latin typeface="Arial"/>
                <a:cs typeface="Arial"/>
              </a:rPr>
              <a:t>tavernon</a:t>
            </a:r>
            <a:r>
              <a:rPr sz="1000" spc="15" dirty="0">
                <a:latin typeface="Arial"/>
                <a:cs typeface="Arial"/>
              </a:rPr>
              <a:t> </a:t>
            </a:r>
            <a:r>
              <a:rPr sz="1000" dirty="0">
                <a:latin typeface="Arial"/>
                <a:cs typeface="Arial"/>
              </a:rPr>
              <a:t>ou</a:t>
            </a:r>
            <a:r>
              <a:rPr sz="1000" spc="15" dirty="0">
                <a:latin typeface="Arial"/>
                <a:cs typeface="Arial"/>
              </a:rPr>
              <a:t> </a:t>
            </a:r>
            <a:r>
              <a:rPr sz="1000" spc="-10" dirty="0">
                <a:latin typeface="Arial"/>
                <a:cs typeface="Arial"/>
              </a:rPr>
              <a:t>taverneau</a:t>
            </a:r>
            <a:endParaRPr sz="10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35BE88-20CB-0FDE-A5FE-861582A7C99E}"/>
              </a:ext>
            </a:extLst>
          </p:cNvPr>
          <p:cNvSpPr txBox="1"/>
          <p:nvPr/>
        </p:nvSpPr>
        <p:spPr>
          <a:xfrm>
            <a:off x="162339" y="1073150"/>
            <a:ext cx="3581400" cy="9510296"/>
          </a:xfrm>
          <a:prstGeom prst="rect">
            <a:avLst/>
          </a:prstGeom>
          <a:noFill/>
        </p:spPr>
        <p:txBody>
          <a:bodyPr wrap="square" rtlCol="0">
            <a:spAutoFit/>
          </a:bodyPr>
          <a:lstStyle/>
          <a:p>
            <a:pPr marL="171450" indent="-171450">
              <a:buFont typeface="Arial" panose="020B0604020202020204" pitchFamily="34" charset="0"/>
              <a:buChar char="•"/>
            </a:pPr>
            <a:r>
              <a:rPr lang="fr-FR" sz="1200" dirty="0">
                <a:hlinkClick r:id="rId2" action="ppaction://hlinksldjump"/>
              </a:rPr>
              <a:t>abricotier (</a:t>
            </a:r>
            <a:r>
              <a:rPr lang="fr-FR" sz="1200" dirty="0" err="1">
                <a:hlinkClick r:id="rId2" action="ppaction://hlinksldjump"/>
              </a:rPr>
              <a:t>Mammea</a:t>
            </a:r>
            <a:r>
              <a:rPr lang="fr-FR" sz="1200" dirty="0">
                <a:hlinkClick r:id="rId2" action="ppaction://hlinksldjump"/>
              </a:rPr>
              <a:t> americana)</a:t>
            </a:r>
            <a:endParaRPr lang="fr-FR" sz="1200" dirty="0"/>
          </a:p>
          <a:p>
            <a:pPr marL="171450" indent="-171450">
              <a:buFont typeface="Arial" panose="020B0604020202020204" pitchFamily="34" charset="0"/>
              <a:buChar char="•"/>
            </a:pPr>
            <a:r>
              <a:rPr lang="fr-FR" sz="1200" dirty="0">
                <a:hlinkClick r:id="rId3" action="ppaction://hlinksldjump"/>
              </a:rPr>
              <a:t>Acacia </a:t>
            </a:r>
            <a:r>
              <a:rPr lang="fr-FR" sz="1200" dirty="0" err="1">
                <a:hlinkClick r:id="rId3" action="ppaction://hlinksldjump"/>
              </a:rPr>
              <a:t>auriculiformis</a:t>
            </a:r>
            <a:endParaRPr lang="fr-FR" sz="1200" dirty="0"/>
          </a:p>
          <a:p>
            <a:pPr marL="171450" indent="-171450">
              <a:buFont typeface="Arial" panose="020B0604020202020204" pitchFamily="34" charset="0"/>
              <a:buChar char="•"/>
            </a:pPr>
            <a:r>
              <a:rPr lang="fr-FR" sz="1200" dirty="0">
                <a:hlinkClick r:id="rId4" action="ppaction://hlinksldjump"/>
              </a:rPr>
              <a:t>acacia jaune, acacia odorant (Acacia </a:t>
            </a:r>
            <a:r>
              <a:rPr lang="fr-FR" sz="1200" dirty="0" err="1">
                <a:hlinkClick r:id="rId4" action="ppaction://hlinksldjump"/>
              </a:rPr>
              <a:t>farnesiana</a:t>
            </a:r>
            <a:r>
              <a:rPr lang="fr-FR" sz="1200" dirty="0">
                <a:hlinkClick r:id="rId4" action="ppaction://hlinksldjump"/>
              </a:rPr>
              <a:t>)</a:t>
            </a:r>
            <a:endParaRPr lang="fr-FR" sz="1200" dirty="0"/>
          </a:p>
          <a:p>
            <a:pPr marL="171450" indent="-171450">
              <a:buFont typeface="Arial" panose="020B0604020202020204" pitchFamily="34" charset="0"/>
              <a:buChar char="•"/>
            </a:pPr>
            <a:r>
              <a:rPr lang="fr-FR" sz="1200" dirty="0">
                <a:hlinkClick r:id="rId5" action="ppaction://hlinksldjump"/>
              </a:rPr>
              <a:t>acacia </a:t>
            </a:r>
            <a:r>
              <a:rPr lang="fr-FR" sz="1200" dirty="0" err="1">
                <a:hlinkClick r:id="rId5" action="ppaction://hlinksldjump"/>
              </a:rPr>
              <a:t>macracantha</a:t>
            </a:r>
            <a:endParaRPr lang="fr-FR" sz="1200" dirty="0"/>
          </a:p>
          <a:p>
            <a:pPr marL="171450" indent="-171450">
              <a:buFont typeface="Arial" panose="020B0604020202020204" pitchFamily="34" charset="0"/>
              <a:buChar char="•"/>
            </a:pPr>
            <a:r>
              <a:rPr lang="fr-FR" sz="1200" dirty="0">
                <a:hlinkClick r:id="rId6" action="ppaction://hlinksldjump"/>
              </a:rPr>
              <a:t>acajou à grandes feuilles, acajou Venezuela (</a:t>
            </a:r>
            <a:r>
              <a:rPr lang="fr-FR" sz="1200" dirty="0" err="1">
                <a:hlinkClick r:id="rId6" action="ppaction://hlinksldjump"/>
              </a:rPr>
              <a:t>Swietenia</a:t>
            </a:r>
            <a:r>
              <a:rPr lang="fr-FR" sz="1200" dirty="0">
                <a:hlinkClick r:id="rId6" action="ppaction://hlinksldjump"/>
              </a:rPr>
              <a:t> </a:t>
            </a:r>
            <a:r>
              <a:rPr lang="fr-FR" sz="1200" dirty="0" err="1">
                <a:hlinkClick r:id="rId6" action="ppaction://hlinksldjump"/>
              </a:rPr>
              <a:t>macrophylla</a:t>
            </a:r>
            <a:r>
              <a:rPr lang="fr-FR" sz="1200" dirty="0">
                <a:hlinkClick r:id="rId6" action="ppaction://hlinksldjump"/>
              </a:rPr>
              <a:t>)</a:t>
            </a:r>
            <a:endParaRPr lang="fr-FR" sz="1200" dirty="0"/>
          </a:p>
          <a:p>
            <a:pPr marL="171450" indent="-171450">
              <a:buFont typeface="Arial" panose="020B0604020202020204" pitchFamily="34" charset="0"/>
              <a:buChar char="•"/>
            </a:pPr>
            <a:r>
              <a:rPr lang="fr-FR" sz="1200" dirty="0">
                <a:hlinkClick r:id="rId7" action="ppaction://hlinksldjump"/>
              </a:rPr>
              <a:t>acajou pays, </a:t>
            </a:r>
            <a:r>
              <a:rPr lang="fr-FR" sz="1200" dirty="0" err="1">
                <a:hlinkClick r:id="rId7" action="ppaction://hlinksldjump"/>
              </a:rPr>
              <a:t>mahogany</a:t>
            </a:r>
            <a:r>
              <a:rPr lang="fr-FR" sz="1200" dirty="0">
                <a:hlinkClick r:id="rId7" action="ppaction://hlinksldjump"/>
              </a:rPr>
              <a:t> (</a:t>
            </a:r>
            <a:r>
              <a:rPr lang="fr-FR" sz="1200" dirty="0" err="1">
                <a:hlinkClick r:id="rId7" action="ppaction://hlinksldjump"/>
              </a:rPr>
              <a:t>Swietenia</a:t>
            </a:r>
            <a:r>
              <a:rPr lang="fr-FR" sz="1200" dirty="0">
                <a:hlinkClick r:id="rId7" action="ppaction://hlinksldjump"/>
              </a:rPr>
              <a:t> </a:t>
            </a:r>
            <a:r>
              <a:rPr lang="fr-FR" sz="1200" dirty="0" err="1">
                <a:hlinkClick r:id="rId7" action="ppaction://hlinksldjump"/>
              </a:rPr>
              <a:t>mahogani</a:t>
            </a:r>
            <a:r>
              <a:rPr lang="fr-FR" sz="1200" dirty="0">
                <a:hlinkClick r:id="rId7" action="ppaction://hlinksldjump"/>
              </a:rPr>
              <a:t>)</a:t>
            </a:r>
            <a:endParaRPr lang="fr-FR" sz="1200" dirty="0"/>
          </a:p>
          <a:p>
            <a:pPr marL="171450" indent="-171450">
              <a:buFont typeface="Arial" panose="020B0604020202020204" pitchFamily="34" charset="0"/>
              <a:buChar char="•"/>
            </a:pPr>
            <a:r>
              <a:rPr lang="fr-FR" sz="1200" dirty="0">
                <a:hlinkClick r:id="rId8" action="ppaction://hlinksldjump"/>
              </a:rPr>
              <a:t>acomat (</a:t>
            </a:r>
            <a:r>
              <a:rPr lang="fr-FR" sz="1200" dirty="0" err="1">
                <a:hlinkClick r:id="rId8" action="ppaction://hlinksldjump"/>
              </a:rPr>
              <a:t>Mastichodendron</a:t>
            </a:r>
            <a:r>
              <a:rPr lang="fr-FR" sz="1200" dirty="0">
                <a:hlinkClick r:id="rId8" action="ppaction://hlinksldjump"/>
              </a:rPr>
              <a:t> </a:t>
            </a:r>
            <a:r>
              <a:rPr lang="fr-FR" sz="1200" dirty="0" err="1">
                <a:hlinkClick r:id="rId8" action="ppaction://hlinksldjump"/>
              </a:rPr>
              <a:t>foetidissimum</a:t>
            </a:r>
            <a:r>
              <a:rPr lang="fr-FR" sz="1200" dirty="0">
                <a:hlinkClick r:id="rId8" action="ppaction://hlinksldjump"/>
              </a:rPr>
              <a:t>)</a:t>
            </a:r>
            <a:endParaRPr lang="fr-FR" sz="1200" dirty="0"/>
          </a:p>
          <a:p>
            <a:pPr marL="171450" indent="-171450">
              <a:buFont typeface="Arial" panose="020B0604020202020204" pitchFamily="34" charset="0"/>
              <a:buChar char="•"/>
            </a:pPr>
            <a:r>
              <a:rPr lang="fr-FR" sz="1200" dirty="0" err="1">
                <a:hlinkClick r:id="rId9" action="ppaction://hlinksldjump"/>
              </a:rPr>
              <a:t>aki</a:t>
            </a:r>
            <a:r>
              <a:rPr lang="fr-FR" sz="1200" dirty="0">
                <a:hlinkClick r:id="rId9" action="ppaction://hlinksldjump"/>
              </a:rPr>
              <a:t> (</a:t>
            </a:r>
            <a:r>
              <a:rPr lang="fr-FR" sz="1200" dirty="0" err="1">
                <a:hlinkClick r:id="rId9" action="ppaction://hlinksldjump"/>
              </a:rPr>
              <a:t>Blighia</a:t>
            </a:r>
            <a:r>
              <a:rPr lang="fr-FR" sz="1200" dirty="0">
                <a:hlinkClick r:id="rId9" action="ppaction://hlinksldjump"/>
              </a:rPr>
              <a:t> </a:t>
            </a:r>
            <a:r>
              <a:rPr lang="fr-FR" sz="1200" dirty="0" err="1">
                <a:hlinkClick r:id="rId9" action="ppaction://hlinksldjump"/>
              </a:rPr>
              <a:t>sapida</a:t>
            </a:r>
            <a:r>
              <a:rPr lang="fr-FR" sz="1200" dirty="0">
                <a:hlinkClick r:id="rId9" action="ppaction://hlinksldjump"/>
              </a:rPr>
              <a:t>)</a:t>
            </a:r>
            <a:endParaRPr lang="fr-FR" sz="1200" dirty="0"/>
          </a:p>
          <a:p>
            <a:pPr marL="171450" indent="-171450">
              <a:buFont typeface="Arial" panose="020B0604020202020204" pitchFamily="34" charset="0"/>
              <a:buChar char="•"/>
            </a:pPr>
            <a:r>
              <a:rPr lang="fr-FR" sz="1200" dirty="0">
                <a:hlinkClick r:id="rId10" action="ppaction://hlinksldjump"/>
              </a:rPr>
              <a:t>amandier (</a:t>
            </a:r>
            <a:r>
              <a:rPr lang="fr-FR" sz="1200" dirty="0" err="1">
                <a:hlinkClick r:id="rId10" action="ppaction://hlinksldjump"/>
              </a:rPr>
              <a:t>Terminalia</a:t>
            </a:r>
            <a:r>
              <a:rPr lang="fr-FR" sz="1200" dirty="0">
                <a:hlinkClick r:id="rId10" action="ppaction://hlinksldjump"/>
              </a:rPr>
              <a:t> </a:t>
            </a:r>
            <a:r>
              <a:rPr lang="fr-FR" sz="1200" dirty="0" err="1">
                <a:hlinkClick r:id="rId10" action="ppaction://hlinksldjump"/>
              </a:rPr>
              <a:t>catappa</a:t>
            </a:r>
            <a:r>
              <a:rPr lang="fr-FR" sz="1200" dirty="0">
                <a:hlinkClick r:id="rId10" action="ppaction://hlinksldjump"/>
              </a:rPr>
              <a:t>)</a:t>
            </a:r>
            <a:endParaRPr lang="fr-FR" sz="1200" dirty="0"/>
          </a:p>
          <a:p>
            <a:pPr marL="171450" indent="-171450">
              <a:buFont typeface="Arial" panose="020B0604020202020204" pitchFamily="34" charset="0"/>
              <a:buChar char="•"/>
            </a:pPr>
            <a:r>
              <a:rPr lang="fr-FR" sz="1200" dirty="0">
                <a:hlinkClick r:id="rId11" action="ppaction://hlinksldjump"/>
              </a:rPr>
              <a:t>arbre à corail, bois immortel (</a:t>
            </a:r>
            <a:r>
              <a:rPr lang="fr-FR" sz="1200" dirty="0" err="1">
                <a:hlinkClick r:id="rId11" action="ppaction://hlinksldjump"/>
              </a:rPr>
              <a:t>Erythrina</a:t>
            </a:r>
            <a:r>
              <a:rPr lang="fr-FR" sz="1200" dirty="0">
                <a:hlinkClick r:id="rId11" action="ppaction://hlinksldjump"/>
              </a:rPr>
              <a:t> </a:t>
            </a:r>
            <a:r>
              <a:rPr lang="fr-FR" sz="1200" dirty="0" err="1">
                <a:hlinkClick r:id="rId11" action="ppaction://hlinksldjump"/>
              </a:rPr>
              <a:t>variegata</a:t>
            </a:r>
            <a:r>
              <a:rPr lang="fr-FR" sz="1200" dirty="0">
                <a:hlinkClick r:id="rId11" action="ppaction://hlinksldjump"/>
              </a:rPr>
              <a:t>)</a:t>
            </a:r>
            <a:endParaRPr lang="fr-FR" sz="1200" dirty="0"/>
          </a:p>
          <a:p>
            <a:pPr marL="171450" indent="-171450">
              <a:buFont typeface="Arial" panose="020B0604020202020204" pitchFamily="34" charset="0"/>
              <a:buChar char="•"/>
            </a:pPr>
            <a:r>
              <a:rPr lang="fr-FR" sz="1200" dirty="0">
                <a:hlinkClick r:id="rId12" action="ppaction://hlinksldjump"/>
              </a:rPr>
              <a:t>arbre à pain (Artocarpus </a:t>
            </a:r>
            <a:r>
              <a:rPr lang="fr-FR" sz="1200" dirty="0" err="1">
                <a:hlinkClick r:id="rId12" action="ppaction://hlinksldjump"/>
              </a:rPr>
              <a:t>altilis</a:t>
            </a:r>
            <a:r>
              <a:rPr lang="fr-FR" sz="1200" dirty="0">
                <a:hlinkClick r:id="rId12" action="ppaction://hlinksldjump"/>
              </a:rPr>
              <a:t> variété </a:t>
            </a:r>
            <a:r>
              <a:rPr lang="fr-FR" sz="1200" dirty="0" err="1">
                <a:hlinkClick r:id="rId12" action="ppaction://hlinksldjump"/>
              </a:rPr>
              <a:t>seminifera</a:t>
            </a:r>
            <a:r>
              <a:rPr lang="fr-FR" sz="1200" dirty="0">
                <a:hlinkClick r:id="rId12" action="ppaction://hlinksldjump"/>
              </a:rPr>
              <a:t>)</a:t>
            </a:r>
            <a:endParaRPr lang="fr-FR" sz="1200" dirty="0"/>
          </a:p>
          <a:p>
            <a:pPr marL="171450" indent="-171450">
              <a:buFont typeface="Arial" panose="020B0604020202020204" pitchFamily="34" charset="0"/>
              <a:buChar char="•"/>
            </a:pPr>
            <a:r>
              <a:rPr lang="fr-FR" sz="1200" dirty="0">
                <a:hlinkClick r:id="rId13" action="ppaction://hlinksldjump"/>
              </a:rPr>
              <a:t>avocatier (</a:t>
            </a:r>
            <a:r>
              <a:rPr lang="fr-FR" sz="1200" dirty="0" err="1">
                <a:hlinkClick r:id="rId13" action="ppaction://hlinksldjump"/>
              </a:rPr>
              <a:t>Persea</a:t>
            </a:r>
            <a:r>
              <a:rPr lang="fr-FR" sz="1200" dirty="0">
                <a:hlinkClick r:id="rId13" action="ppaction://hlinksldjump"/>
              </a:rPr>
              <a:t> americana)</a:t>
            </a:r>
            <a:endParaRPr lang="fr-FR" sz="1200" dirty="0"/>
          </a:p>
          <a:p>
            <a:pPr marL="171450" indent="-171450">
              <a:buFont typeface="Arial" panose="020B0604020202020204" pitchFamily="34" charset="0"/>
              <a:buChar char="•"/>
            </a:pPr>
            <a:r>
              <a:rPr lang="fr-FR" sz="1200" dirty="0">
                <a:hlinkClick r:id="rId14" action="ppaction://hlinksldjump"/>
              </a:rPr>
              <a:t>bambou (</a:t>
            </a:r>
            <a:r>
              <a:rPr lang="fr-FR" sz="1200" dirty="0" err="1">
                <a:hlinkClick r:id="rId14" action="ppaction://hlinksldjump"/>
              </a:rPr>
              <a:t>Bambusa</a:t>
            </a:r>
            <a:r>
              <a:rPr lang="fr-FR" sz="1200" dirty="0">
                <a:hlinkClick r:id="rId14" action="ppaction://hlinksldjump"/>
              </a:rPr>
              <a:t> vulgaris)</a:t>
            </a:r>
            <a:endParaRPr lang="fr-FR" sz="1200" dirty="0"/>
          </a:p>
          <a:p>
            <a:pPr marL="171450" indent="-171450">
              <a:buFont typeface="Arial" panose="020B0604020202020204" pitchFamily="34" charset="0"/>
              <a:buChar char="•"/>
            </a:pPr>
            <a:r>
              <a:rPr lang="fr-FR" sz="1200" dirty="0">
                <a:hlinkClick r:id="rId15" action="ppaction://hlinksldjump"/>
              </a:rPr>
              <a:t>battre à caïman (</a:t>
            </a:r>
            <a:r>
              <a:rPr lang="fr-FR" sz="1200" dirty="0" err="1">
                <a:hlinkClick r:id="rId15" action="ppaction://hlinksldjump"/>
              </a:rPr>
              <a:t>Lonchocarpus</a:t>
            </a:r>
            <a:r>
              <a:rPr lang="fr-FR" sz="1200" dirty="0">
                <a:hlinkClick r:id="rId15" action="ppaction://hlinksldjump"/>
              </a:rPr>
              <a:t> </a:t>
            </a:r>
            <a:r>
              <a:rPr lang="fr-FR" sz="1200" dirty="0" err="1">
                <a:hlinkClick r:id="rId15" action="ppaction://hlinksldjump"/>
              </a:rPr>
              <a:t>latifolius</a:t>
            </a:r>
            <a:r>
              <a:rPr lang="fr-FR" sz="1200" dirty="0">
                <a:hlinkClick r:id="rId15" action="ppaction://hlinksldjump"/>
              </a:rPr>
              <a:t>)</a:t>
            </a:r>
            <a:endParaRPr lang="fr-FR" sz="1200" dirty="0"/>
          </a:p>
          <a:p>
            <a:pPr marL="171450" indent="-171450">
              <a:buFont typeface="Arial" panose="020B0604020202020204" pitchFamily="34" charset="0"/>
              <a:buChar char="•"/>
            </a:pPr>
            <a:r>
              <a:rPr lang="fr-FR" sz="1200" dirty="0" err="1">
                <a:hlinkClick r:id="rId16" action="ppaction://hlinksldjump"/>
              </a:rPr>
              <a:t>bayahonde</a:t>
            </a:r>
            <a:r>
              <a:rPr lang="fr-FR" sz="1200" dirty="0">
                <a:hlinkClick r:id="rId16" action="ppaction://hlinksldjump"/>
              </a:rPr>
              <a:t> (Prosopis juliflora)</a:t>
            </a:r>
            <a:endParaRPr lang="fr-FR" sz="1200" dirty="0"/>
          </a:p>
          <a:p>
            <a:pPr marL="171450" indent="-171450">
              <a:buFont typeface="Arial" panose="020B0604020202020204" pitchFamily="34" charset="0"/>
              <a:buChar char="•"/>
            </a:pPr>
            <a:r>
              <a:rPr lang="fr-FR" sz="1200" dirty="0" err="1">
                <a:hlinkClick r:id="rId17" action="ppaction://hlinksldjump"/>
              </a:rPr>
              <a:t>bayahonde</a:t>
            </a:r>
            <a:r>
              <a:rPr lang="fr-FR" sz="1200" dirty="0">
                <a:hlinkClick r:id="rId17" action="ppaction://hlinksldjump"/>
              </a:rPr>
              <a:t> rouge (Acacia </a:t>
            </a:r>
            <a:r>
              <a:rPr lang="fr-FR" sz="1200" dirty="0" err="1">
                <a:hlinkClick r:id="rId17" action="ppaction://hlinksldjump"/>
              </a:rPr>
              <a:t>tortuosa</a:t>
            </a:r>
            <a:r>
              <a:rPr lang="fr-FR" sz="1200" dirty="0">
                <a:hlinkClick r:id="rId17" action="ppaction://hlinksldjump"/>
              </a:rPr>
              <a:t>)</a:t>
            </a:r>
            <a:endParaRPr lang="fr-FR" sz="1200" dirty="0"/>
          </a:p>
          <a:p>
            <a:pPr marL="171450" indent="-171450">
              <a:buFont typeface="Arial" panose="020B0604020202020204" pitchFamily="34" charset="0"/>
              <a:buChar char="•"/>
            </a:pPr>
            <a:r>
              <a:rPr lang="fr-FR" sz="1200" dirty="0">
                <a:hlinkClick r:id="rId18" action="ppaction://hlinksldjump"/>
              </a:rPr>
              <a:t>benzolive (Moringa </a:t>
            </a:r>
            <a:r>
              <a:rPr lang="fr-FR" sz="1200" dirty="0" err="1">
                <a:hlinkClick r:id="rId18" action="ppaction://hlinksldjump"/>
              </a:rPr>
              <a:t>oleifera</a:t>
            </a:r>
            <a:r>
              <a:rPr lang="fr-FR" sz="1200" dirty="0">
                <a:hlinkClick r:id="rId18" action="ppaction://hlinksldjump"/>
              </a:rPr>
              <a:t>)</a:t>
            </a:r>
            <a:endParaRPr lang="fr-FR" sz="1200" dirty="0"/>
          </a:p>
          <a:p>
            <a:pPr marL="171450" indent="-171450">
              <a:buFont typeface="Arial" panose="020B0604020202020204" pitchFamily="34" charset="0"/>
              <a:buChar char="•"/>
            </a:pPr>
            <a:r>
              <a:rPr lang="fr-FR" sz="1200" dirty="0">
                <a:hlinkClick r:id="rId19" action="ppaction://hlinksldjump"/>
              </a:rPr>
              <a:t>bois blanc (Simaruba </a:t>
            </a:r>
            <a:r>
              <a:rPr lang="fr-FR" sz="1200" dirty="0" err="1">
                <a:hlinkClick r:id="rId19" action="ppaction://hlinksldjump"/>
              </a:rPr>
              <a:t>officinalis</a:t>
            </a:r>
            <a:r>
              <a:rPr lang="fr-FR" sz="1200" dirty="0">
                <a:hlinkClick r:id="rId19" action="ppaction://hlinksldjump"/>
              </a:rPr>
              <a:t>)</a:t>
            </a:r>
            <a:endParaRPr lang="fr-FR" sz="1200" dirty="0"/>
          </a:p>
          <a:p>
            <a:pPr marL="171450" indent="-171450">
              <a:buFont typeface="Arial" panose="020B0604020202020204" pitchFamily="34" charset="0"/>
              <a:buChar char="•"/>
            </a:pPr>
            <a:r>
              <a:rPr lang="fr-FR" sz="1200" dirty="0">
                <a:hlinkClick r:id="rId20" action="ppaction://hlinksldjump"/>
              </a:rPr>
              <a:t>bois cabri (Cassia </a:t>
            </a:r>
            <a:r>
              <a:rPr lang="fr-FR" sz="1200" dirty="0" err="1">
                <a:hlinkClick r:id="rId20" action="ppaction://hlinksldjump"/>
              </a:rPr>
              <a:t>emarginata</a:t>
            </a:r>
            <a:r>
              <a:rPr lang="fr-FR" sz="1200" dirty="0">
                <a:hlinkClick r:id="rId20" action="ppaction://hlinksldjump"/>
              </a:rPr>
              <a:t>)</a:t>
            </a:r>
            <a:endParaRPr lang="fr-FR" sz="1200" dirty="0"/>
          </a:p>
          <a:p>
            <a:pPr marL="171450" indent="-171450">
              <a:buFont typeface="Arial" panose="020B0604020202020204" pitchFamily="34" charset="0"/>
              <a:buChar char="•"/>
            </a:pPr>
            <a:r>
              <a:rPr lang="fr-FR" sz="1200" dirty="0">
                <a:hlinkClick r:id="rId21" action="ppaction://hlinksldjump"/>
              </a:rPr>
              <a:t>bois caïman (</a:t>
            </a:r>
            <a:r>
              <a:rPr lang="fr-FR" sz="1200" dirty="0" err="1">
                <a:hlinkClick r:id="rId21" action="ppaction://hlinksldjump"/>
              </a:rPr>
              <a:t>Lonchocarpus</a:t>
            </a:r>
            <a:r>
              <a:rPr lang="fr-FR" sz="1200" dirty="0">
                <a:hlinkClick r:id="rId21" action="ppaction://hlinksldjump"/>
              </a:rPr>
              <a:t> </a:t>
            </a:r>
            <a:r>
              <a:rPr lang="fr-FR" sz="1200" dirty="0" err="1">
                <a:hlinkClick r:id="rId21" action="ppaction://hlinksldjump"/>
              </a:rPr>
              <a:t>domingensis</a:t>
            </a:r>
            <a:r>
              <a:rPr lang="fr-FR" sz="1200" dirty="0">
                <a:hlinkClick r:id="rId21" action="ppaction://hlinksldjump"/>
              </a:rPr>
              <a:t>)</a:t>
            </a:r>
            <a:endParaRPr lang="fr-FR" sz="1200" dirty="0"/>
          </a:p>
          <a:p>
            <a:pPr marL="171450" indent="-171450">
              <a:buFont typeface="Arial" panose="020B0604020202020204" pitchFamily="34" charset="0"/>
              <a:buChar char="•"/>
            </a:pPr>
            <a:r>
              <a:rPr lang="fr-FR" sz="1200" dirty="0">
                <a:hlinkClick r:id="rId22" action="ppaction://hlinksldjump"/>
              </a:rPr>
              <a:t>bois capable (</a:t>
            </a:r>
            <a:r>
              <a:rPr lang="fr-FR" sz="1200" dirty="0" err="1">
                <a:hlinkClick r:id="rId22" action="ppaction://hlinksldjump"/>
              </a:rPr>
              <a:t>Schaefferia</a:t>
            </a:r>
            <a:r>
              <a:rPr lang="fr-FR" sz="1200" dirty="0">
                <a:hlinkClick r:id="rId22" action="ppaction://hlinksldjump"/>
              </a:rPr>
              <a:t> </a:t>
            </a:r>
            <a:r>
              <a:rPr lang="fr-FR" sz="1200" dirty="0" err="1">
                <a:hlinkClick r:id="rId22" action="ppaction://hlinksldjump"/>
              </a:rPr>
              <a:t>frutescens</a:t>
            </a:r>
            <a:r>
              <a:rPr lang="fr-FR" sz="1200" dirty="0">
                <a:hlinkClick r:id="rId22" action="ppaction://hlinksldjump"/>
              </a:rPr>
              <a:t>)</a:t>
            </a:r>
            <a:endParaRPr lang="fr-FR" sz="1200" dirty="0"/>
          </a:p>
          <a:p>
            <a:pPr marL="171450" indent="-171450">
              <a:buFont typeface="Arial" panose="020B0604020202020204" pitchFamily="34" charset="0"/>
              <a:buChar char="•"/>
            </a:pPr>
            <a:r>
              <a:rPr lang="fr-FR" sz="1200" dirty="0">
                <a:hlinkClick r:id="rId23" action="ppaction://hlinksldjump"/>
              </a:rPr>
              <a:t>bois chique (</a:t>
            </a:r>
            <a:r>
              <a:rPr lang="fr-FR" sz="1200" dirty="0" err="1">
                <a:hlinkClick r:id="rId23" action="ppaction://hlinksldjump"/>
              </a:rPr>
              <a:t>Cordia</a:t>
            </a:r>
            <a:r>
              <a:rPr lang="fr-FR" sz="1200" dirty="0">
                <a:hlinkClick r:id="rId23" action="ppaction://hlinksldjump"/>
              </a:rPr>
              <a:t> alba)</a:t>
            </a:r>
            <a:endParaRPr lang="fr-FR" sz="1200" dirty="0"/>
          </a:p>
          <a:p>
            <a:pPr marL="171450" indent="-171450">
              <a:buFont typeface="Arial" panose="020B0604020202020204" pitchFamily="34" charset="0"/>
              <a:buChar char="•"/>
            </a:pPr>
            <a:r>
              <a:rPr lang="fr-FR" sz="1200" dirty="0">
                <a:hlinkClick r:id="rId24" action="ppaction://hlinksldjump"/>
              </a:rPr>
              <a:t>bois de fer blanc (</a:t>
            </a:r>
            <a:r>
              <a:rPr lang="fr-FR" sz="1200" dirty="0" err="1">
                <a:hlinkClick r:id="rId24" action="ppaction://hlinksldjump"/>
              </a:rPr>
              <a:t>Colubrina</a:t>
            </a:r>
            <a:r>
              <a:rPr lang="fr-FR" sz="1200" dirty="0">
                <a:hlinkClick r:id="rId24" action="ppaction://hlinksldjump"/>
              </a:rPr>
              <a:t> </a:t>
            </a:r>
            <a:r>
              <a:rPr lang="fr-FR" sz="1200" dirty="0" err="1">
                <a:hlinkClick r:id="rId24" action="ppaction://hlinksldjump"/>
              </a:rPr>
              <a:t>ferruginosa</a:t>
            </a:r>
            <a:r>
              <a:rPr lang="fr-FR" sz="1200" dirty="0">
                <a:hlinkClick r:id="rId24" action="ppaction://hlinksldjump"/>
              </a:rPr>
              <a:t>)</a:t>
            </a:r>
            <a:endParaRPr lang="fr-FR" sz="1200" dirty="0"/>
          </a:p>
          <a:p>
            <a:pPr marL="171450" indent="-171450">
              <a:buFont typeface="Arial" panose="020B0604020202020204" pitchFamily="34" charset="0"/>
              <a:buChar char="•"/>
            </a:pPr>
            <a:r>
              <a:rPr lang="fr-FR" sz="1200" dirty="0">
                <a:hlinkClick r:id="rId25" action="ppaction://hlinksldjump"/>
              </a:rPr>
              <a:t>bois de </a:t>
            </a:r>
            <a:r>
              <a:rPr lang="fr-FR" sz="1200" dirty="0" err="1">
                <a:hlinkClick r:id="rId25" action="ppaction://hlinksldjump"/>
              </a:rPr>
              <a:t>satanier</a:t>
            </a:r>
            <a:r>
              <a:rPr lang="fr-FR" sz="1200" dirty="0">
                <a:hlinkClick r:id="rId25" action="ppaction://hlinksldjump"/>
              </a:rPr>
              <a:t> (</a:t>
            </a:r>
            <a:r>
              <a:rPr lang="fr-FR" sz="1200" dirty="0" err="1">
                <a:hlinkClick r:id="rId25" action="ppaction://hlinksldjump"/>
              </a:rPr>
              <a:t>Cupania</a:t>
            </a:r>
            <a:r>
              <a:rPr lang="fr-FR" sz="1200" dirty="0">
                <a:hlinkClick r:id="rId25" action="ppaction://hlinksldjump"/>
              </a:rPr>
              <a:t> americana)</a:t>
            </a:r>
            <a:endParaRPr lang="fr-FR" sz="1200" dirty="0"/>
          </a:p>
          <a:p>
            <a:pPr marL="171450" indent="-171450">
              <a:buFont typeface="Arial" panose="020B0604020202020204" pitchFamily="34" charset="0"/>
              <a:buChar char="•"/>
            </a:pPr>
            <a:r>
              <a:rPr lang="fr-FR" sz="1200" dirty="0">
                <a:hlinkClick r:id="rId26" action="ppaction://hlinksldjump"/>
              </a:rPr>
              <a:t>bois de soie (</a:t>
            </a:r>
            <a:r>
              <a:rPr lang="fr-FR" sz="1200" dirty="0" err="1">
                <a:hlinkClick r:id="rId26" action="ppaction://hlinksldjump"/>
              </a:rPr>
              <a:t>Trema</a:t>
            </a:r>
            <a:r>
              <a:rPr lang="fr-FR" sz="1200" dirty="0">
                <a:hlinkClick r:id="rId26" action="ppaction://hlinksldjump"/>
              </a:rPr>
              <a:t> </a:t>
            </a:r>
            <a:r>
              <a:rPr lang="fr-FR" sz="1200" dirty="0" err="1">
                <a:hlinkClick r:id="rId26" action="ppaction://hlinksldjump"/>
              </a:rPr>
              <a:t>micrantha</a:t>
            </a:r>
            <a:r>
              <a:rPr lang="fr-FR" sz="1200" dirty="0">
                <a:hlinkClick r:id="rId26" action="ppaction://hlinksldjump"/>
              </a:rPr>
              <a:t>)</a:t>
            </a:r>
            <a:endParaRPr lang="fr-FR" sz="1200" dirty="0"/>
          </a:p>
          <a:p>
            <a:pPr marL="171450" indent="-171450">
              <a:buFont typeface="Arial" panose="020B0604020202020204" pitchFamily="34" charset="0"/>
              <a:buChar char="•"/>
            </a:pPr>
            <a:r>
              <a:rPr lang="fr-FR" sz="1200" dirty="0">
                <a:hlinkClick r:id="rId27" action="ppaction://hlinksldjump"/>
              </a:rPr>
              <a:t>bois de soie marron, bois d'orme (</a:t>
            </a:r>
            <a:r>
              <a:rPr lang="fr-FR" sz="1200" dirty="0" err="1">
                <a:hlinkClick r:id="rId27" action="ppaction://hlinksldjump"/>
              </a:rPr>
              <a:t>Muntingia</a:t>
            </a:r>
            <a:r>
              <a:rPr lang="fr-FR" sz="1200" dirty="0">
                <a:hlinkClick r:id="rId27" action="ppaction://hlinksldjump"/>
              </a:rPr>
              <a:t> </a:t>
            </a:r>
            <a:r>
              <a:rPr lang="fr-FR" sz="1200" dirty="0" err="1">
                <a:hlinkClick r:id="rId27" action="ppaction://hlinksldjump"/>
              </a:rPr>
              <a:t>calabura</a:t>
            </a:r>
            <a:r>
              <a:rPr lang="fr-FR" sz="1200" dirty="0">
                <a:hlinkClick r:id="rId27" action="ppaction://hlinksldjump"/>
              </a:rPr>
              <a:t>)</a:t>
            </a:r>
            <a:endParaRPr lang="fr-FR" sz="1200" dirty="0"/>
          </a:p>
          <a:p>
            <a:pPr marL="171450" indent="-171450">
              <a:buFont typeface="Arial" panose="020B0604020202020204" pitchFamily="34" charset="0"/>
              <a:buChar char="•"/>
            </a:pPr>
            <a:r>
              <a:rPr lang="fr-FR" sz="1200" dirty="0">
                <a:hlinkClick r:id="rId28" action="ppaction://hlinksldjump"/>
              </a:rPr>
              <a:t>bois d'orme (Guazuma </a:t>
            </a:r>
            <a:r>
              <a:rPr lang="fr-FR" sz="1200" dirty="0" err="1">
                <a:hlinkClick r:id="rId28" action="ppaction://hlinksldjump"/>
              </a:rPr>
              <a:t>ulmifolia</a:t>
            </a:r>
            <a:r>
              <a:rPr lang="fr-FR" sz="1200" dirty="0">
                <a:hlinkClick r:id="rId28" action="ppaction://hlinksldjump"/>
              </a:rPr>
              <a:t>)</a:t>
            </a:r>
            <a:endParaRPr lang="fr-FR" sz="1200" dirty="0"/>
          </a:p>
          <a:p>
            <a:pPr marL="171450" indent="-171450">
              <a:buFont typeface="Arial" panose="020B0604020202020204" pitchFamily="34" charset="0"/>
              <a:buChar char="•"/>
            </a:pPr>
            <a:r>
              <a:rPr lang="fr-FR" sz="1200" dirty="0">
                <a:hlinkClick r:id="rId29" action="ppaction://hlinksldjump"/>
              </a:rPr>
              <a:t>bois gri-gri, bois margot (</a:t>
            </a:r>
            <a:r>
              <a:rPr lang="fr-FR" sz="1200" dirty="0" err="1">
                <a:hlinkClick r:id="rId29" action="ppaction://hlinksldjump"/>
              </a:rPr>
              <a:t>Buchenavia</a:t>
            </a:r>
            <a:r>
              <a:rPr lang="fr-FR" sz="1200" dirty="0">
                <a:hlinkClick r:id="rId29" action="ppaction://hlinksldjump"/>
              </a:rPr>
              <a:t> </a:t>
            </a:r>
            <a:r>
              <a:rPr lang="fr-FR" sz="1200" dirty="0" err="1">
                <a:hlinkClick r:id="rId29" action="ppaction://hlinksldjump"/>
              </a:rPr>
              <a:t>capitata</a:t>
            </a:r>
            <a:r>
              <a:rPr lang="fr-FR" sz="1200" dirty="0">
                <a:hlinkClick r:id="rId29" action="ppaction://hlinksldjump"/>
              </a:rPr>
              <a:t>)</a:t>
            </a:r>
            <a:endParaRPr lang="fr-FR" sz="1200" dirty="0"/>
          </a:p>
          <a:p>
            <a:pPr marL="171450" indent="-171450">
              <a:buFont typeface="Arial" panose="020B0604020202020204" pitchFamily="34" charset="0"/>
              <a:buChar char="•"/>
            </a:pPr>
            <a:r>
              <a:rPr lang="fr-FR" sz="1200" dirty="0">
                <a:hlinkClick r:id="rId30" action="ppaction://hlinksldjump"/>
              </a:rPr>
              <a:t>bois gri-gri, gri-gri des montagnes (</a:t>
            </a:r>
            <a:r>
              <a:rPr lang="fr-FR" sz="1200" dirty="0" err="1">
                <a:hlinkClick r:id="rId30" action="ppaction://hlinksldjump"/>
              </a:rPr>
              <a:t>Bucida</a:t>
            </a:r>
            <a:r>
              <a:rPr lang="fr-FR" sz="1200" dirty="0">
                <a:hlinkClick r:id="rId30" action="ppaction://hlinksldjump"/>
              </a:rPr>
              <a:t> </a:t>
            </a:r>
            <a:r>
              <a:rPr lang="fr-FR" sz="1200" dirty="0" err="1">
                <a:hlinkClick r:id="rId30" action="ppaction://hlinksldjump"/>
              </a:rPr>
              <a:t>buceras</a:t>
            </a:r>
            <a:r>
              <a:rPr lang="fr-FR" sz="1200" dirty="0">
                <a:hlinkClick r:id="rId30" action="ppaction://hlinksldjump"/>
              </a:rPr>
              <a:t>)</a:t>
            </a:r>
            <a:endParaRPr lang="fr-FR" sz="1200" dirty="0"/>
          </a:p>
          <a:p>
            <a:pPr marL="171450" indent="-171450">
              <a:buFont typeface="Arial" panose="020B0604020202020204" pitchFamily="34" charset="0"/>
              <a:buChar char="•"/>
            </a:pPr>
            <a:r>
              <a:rPr lang="fr-FR" sz="1200" dirty="0">
                <a:hlinkClick r:id="rId31" action="ppaction://hlinksldjump"/>
              </a:rPr>
              <a:t>bois négresse (</a:t>
            </a:r>
            <a:r>
              <a:rPr lang="fr-FR" sz="1200" dirty="0" err="1">
                <a:hlinkClick r:id="rId31" action="ppaction://hlinksldjump"/>
              </a:rPr>
              <a:t>Dendropanax</a:t>
            </a:r>
            <a:r>
              <a:rPr lang="fr-FR" sz="1200" dirty="0">
                <a:hlinkClick r:id="rId31" action="ppaction://hlinksldjump"/>
              </a:rPr>
              <a:t> </a:t>
            </a:r>
            <a:r>
              <a:rPr lang="fr-FR" sz="1200" dirty="0" err="1">
                <a:hlinkClick r:id="rId31" action="ppaction://hlinksldjump"/>
              </a:rPr>
              <a:t>arboreus</a:t>
            </a:r>
            <a:r>
              <a:rPr lang="fr-FR" sz="1200" dirty="0">
                <a:hlinkClick r:id="rId31" action="ppaction://hlinksldjump"/>
              </a:rPr>
              <a:t>)</a:t>
            </a:r>
            <a:endParaRPr lang="fr-FR" sz="1200" dirty="0"/>
          </a:p>
          <a:p>
            <a:pPr marL="171450" indent="-171450">
              <a:buFont typeface="Arial" panose="020B0604020202020204" pitchFamily="34" charset="0"/>
              <a:buChar char="•"/>
            </a:pPr>
            <a:r>
              <a:rPr lang="fr-FR" sz="1200" dirty="0">
                <a:hlinkClick r:id="rId32" action="ppaction://hlinksldjump"/>
              </a:rPr>
              <a:t>bois pâle (Pterocarpus </a:t>
            </a:r>
            <a:r>
              <a:rPr lang="fr-FR" sz="1200" dirty="0" err="1">
                <a:hlinkClick r:id="rId32" action="ppaction://hlinksldjump"/>
              </a:rPr>
              <a:t>officinalis</a:t>
            </a:r>
            <a:r>
              <a:rPr lang="fr-FR" sz="1200" dirty="0">
                <a:hlinkClick r:id="rId32" action="ppaction://hlinksldjump"/>
              </a:rPr>
              <a:t>)</a:t>
            </a:r>
            <a:endParaRPr lang="fr-FR" sz="1200" dirty="0"/>
          </a:p>
          <a:p>
            <a:pPr marL="171450" indent="-171450">
              <a:buFont typeface="Arial" panose="020B0604020202020204" pitchFamily="34" charset="0"/>
              <a:buChar char="•"/>
            </a:pPr>
            <a:r>
              <a:rPr lang="fr-FR" sz="1200" dirty="0">
                <a:hlinkClick r:id="rId33" action="ppaction://hlinksldjump"/>
              </a:rPr>
              <a:t>bois pelé (</a:t>
            </a:r>
            <a:r>
              <a:rPr lang="fr-FR" sz="1200" dirty="0" err="1">
                <a:hlinkClick r:id="rId33" action="ppaction://hlinksldjump"/>
              </a:rPr>
              <a:t>Colubrina</a:t>
            </a:r>
            <a:r>
              <a:rPr lang="fr-FR" sz="1200" dirty="0">
                <a:hlinkClick r:id="rId33" action="ppaction://hlinksldjump"/>
              </a:rPr>
              <a:t> </a:t>
            </a:r>
            <a:r>
              <a:rPr lang="fr-FR" sz="1200" dirty="0" err="1">
                <a:hlinkClick r:id="rId33" action="ppaction://hlinksldjump"/>
              </a:rPr>
              <a:t>arborescens</a:t>
            </a:r>
            <a:r>
              <a:rPr lang="fr-FR" sz="1200" dirty="0">
                <a:hlinkClick r:id="rId33" action="ppaction://hlinksldjump"/>
              </a:rPr>
              <a:t>)</a:t>
            </a:r>
            <a:endParaRPr lang="fr-FR" sz="1200" dirty="0"/>
          </a:p>
          <a:p>
            <a:pPr marL="171450" indent="-171450">
              <a:buFont typeface="Arial" panose="020B0604020202020204" pitchFamily="34" charset="0"/>
              <a:buChar char="•"/>
            </a:pPr>
            <a:r>
              <a:rPr lang="fr-FR" sz="1200" dirty="0">
                <a:hlinkClick r:id="rId34" action="ppaction://hlinksldjump"/>
              </a:rPr>
              <a:t>bois </a:t>
            </a:r>
            <a:r>
              <a:rPr lang="fr-FR" sz="1200" dirty="0" err="1">
                <a:hlinkClick r:id="rId34" action="ppaction://hlinksldjump"/>
              </a:rPr>
              <a:t>pinné</a:t>
            </a:r>
            <a:r>
              <a:rPr lang="fr-FR" sz="1200" dirty="0">
                <a:hlinkClick r:id="rId34" action="ppaction://hlinksldjump"/>
              </a:rPr>
              <a:t> (</a:t>
            </a:r>
            <a:r>
              <a:rPr lang="fr-FR" sz="1200" dirty="0" err="1">
                <a:hlinkClick r:id="rId34" action="ppaction://hlinksldjump"/>
              </a:rPr>
              <a:t>Zanthoxylum</a:t>
            </a:r>
            <a:r>
              <a:rPr lang="fr-FR" sz="1200" dirty="0">
                <a:hlinkClick r:id="rId34" action="ppaction://hlinksldjump"/>
              </a:rPr>
              <a:t> </a:t>
            </a:r>
            <a:r>
              <a:rPr lang="fr-FR" sz="1200" dirty="0" err="1">
                <a:hlinkClick r:id="rId34" action="ppaction://hlinksldjump"/>
              </a:rPr>
              <a:t>martinicense</a:t>
            </a:r>
            <a:r>
              <a:rPr lang="fr-FR" sz="1200" dirty="0">
                <a:hlinkClick r:id="rId34" action="ppaction://hlinksldjump"/>
              </a:rPr>
              <a:t>)</a:t>
            </a:r>
            <a:endParaRPr lang="fr-FR" sz="1200" dirty="0"/>
          </a:p>
          <a:p>
            <a:pPr marL="171450" indent="-171450">
              <a:buFont typeface="Arial" panose="020B0604020202020204" pitchFamily="34" charset="0"/>
              <a:buChar char="•"/>
            </a:pPr>
            <a:r>
              <a:rPr lang="fr-FR" sz="1200" dirty="0">
                <a:hlinkClick r:id="rId35" action="ppaction://hlinksldjump"/>
              </a:rPr>
              <a:t>bois rouge (</a:t>
            </a:r>
            <a:r>
              <a:rPr lang="fr-FR" sz="1200" dirty="0" err="1">
                <a:hlinkClick r:id="rId35" action="ppaction://hlinksldjump"/>
              </a:rPr>
              <a:t>Guarea</a:t>
            </a:r>
            <a:r>
              <a:rPr lang="fr-FR" sz="1200" dirty="0">
                <a:hlinkClick r:id="rId35" action="ppaction://hlinksldjump"/>
              </a:rPr>
              <a:t> </a:t>
            </a:r>
            <a:r>
              <a:rPr lang="fr-FR" sz="1200" dirty="0" err="1">
                <a:hlinkClick r:id="rId35" action="ppaction://hlinksldjump"/>
              </a:rPr>
              <a:t>guidonia</a:t>
            </a:r>
            <a:r>
              <a:rPr lang="fr-FR" sz="1200" dirty="0">
                <a:hlinkClick r:id="rId35" action="ppaction://hlinksldjump"/>
              </a:rPr>
              <a:t>)</a:t>
            </a:r>
            <a:endParaRPr lang="fr-FR" sz="1200" dirty="0"/>
          </a:p>
          <a:p>
            <a:pPr marL="171450" indent="-171450">
              <a:buFont typeface="Arial" panose="020B0604020202020204" pitchFamily="34" charset="0"/>
              <a:buChar char="•"/>
            </a:pPr>
            <a:r>
              <a:rPr lang="fr-FR" sz="1200" dirty="0">
                <a:hlinkClick r:id="rId36" action="ppaction://hlinksldjump"/>
              </a:rPr>
              <a:t>bois savonnette (</a:t>
            </a:r>
            <a:r>
              <a:rPr lang="fr-FR" sz="1200" dirty="0" err="1">
                <a:hlinkClick r:id="rId36" action="ppaction://hlinksldjump"/>
              </a:rPr>
              <a:t>Sapindus</a:t>
            </a:r>
            <a:r>
              <a:rPr lang="fr-FR" sz="1200" dirty="0">
                <a:hlinkClick r:id="rId36" action="ppaction://hlinksldjump"/>
              </a:rPr>
              <a:t> </a:t>
            </a:r>
            <a:r>
              <a:rPr lang="fr-FR" sz="1200" dirty="0" err="1">
                <a:hlinkClick r:id="rId36" action="ppaction://hlinksldjump"/>
              </a:rPr>
              <a:t>saponaria</a:t>
            </a:r>
            <a:r>
              <a:rPr lang="fr-FR" sz="1200" dirty="0">
                <a:hlinkClick r:id="rId36" action="ppaction://hlinksldjump"/>
              </a:rPr>
              <a:t>)</a:t>
            </a:r>
            <a:endParaRPr lang="fr-FR" sz="1200" dirty="0"/>
          </a:p>
          <a:p>
            <a:pPr marL="171450" indent="-171450">
              <a:buFont typeface="Arial" panose="020B0604020202020204" pitchFamily="34" charset="0"/>
              <a:buChar char="•"/>
            </a:pPr>
            <a:r>
              <a:rPr lang="fr-FR" sz="1200" dirty="0">
                <a:hlinkClick r:id="rId37" action="ppaction://hlinksldjump"/>
              </a:rPr>
              <a:t>bois soumis (</a:t>
            </a:r>
            <a:r>
              <a:rPr lang="fr-FR" sz="1200" dirty="0" err="1">
                <a:hlinkClick r:id="rId37" action="ppaction://hlinksldjump"/>
              </a:rPr>
              <a:t>Gmelina</a:t>
            </a:r>
            <a:r>
              <a:rPr lang="fr-FR" sz="1200" dirty="0">
                <a:hlinkClick r:id="rId37" action="ppaction://hlinksldjump"/>
              </a:rPr>
              <a:t> </a:t>
            </a:r>
            <a:r>
              <a:rPr lang="fr-FR" sz="1200" dirty="0" err="1">
                <a:hlinkClick r:id="rId37" action="ppaction://hlinksldjump"/>
              </a:rPr>
              <a:t>arborea</a:t>
            </a:r>
            <a:r>
              <a:rPr lang="fr-FR" sz="1200" dirty="0">
                <a:hlinkClick r:id="rId37" action="ppaction://hlinksldjump"/>
              </a:rPr>
              <a:t>)</a:t>
            </a:r>
            <a:endParaRPr lang="fr-FR" sz="1200" dirty="0"/>
          </a:p>
          <a:p>
            <a:pPr marL="171450" indent="-171450">
              <a:buFont typeface="Arial" panose="020B0604020202020204" pitchFamily="34" charset="0"/>
              <a:buChar char="•"/>
            </a:pPr>
            <a:r>
              <a:rPr lang="fr-FR" sz="1200" dirty="0">
                <a:hlinkClick r:id="rId38" action="ppaction://hlinksldjump"/>
              </a:rPr>
              <a:t>bois soumis, chêne </a:t>
            </a:r>
            <a:r>
              <a:rPr lang="fr-FR" sz="1200" dirty="0" err="1">
                <a:hlinkClick r:id="rId38" action="ppaction://hlinksldjump"/>
              </a:rPr>
              <a:t>capparo</a:t>
            </a:r>
            <a:r>
              <a:rPr lang="fr-FR" sz="1200" dirty="0">
                <a:hlinkClick r:id="rId38" action="ppaction://hlinksldjump"/>
              </a:rPr>
              <a:t> (</a:t>
            </a:r>
            <a:r>
              <a:rPr lang="fr-FR" sz="1200" dirty="0" err="1">
                <a:hlinkClick r:id="rId38" action="ppaction://hlinksldjump"/>
              </a:rPr>
              <a:t>Cordia</a:t>
            </a:r>
            <a:r>
              <a:rPr lang="fr-FR" sz="1200" dirty="0">
                <a:hlinkClick r:id="rId38" action="ppaction://hlinksldjump"/>
              </a:rPr>
              <a:t> </a:t>
            </a:r>
            <a:r>
              <a:rPr lang="fr-FR" sz="1200" dirty="0" err="1">
                <a:hlinkClick r:id="rId38" action="ppaction://hlinksldjump"/>
              </a:rPr>
              <a:t>alliodora</a:t>
            </a:r>
            <a:r>
              <a:rPr lang="fr-FR" sz="1200" dirty="0">
                <a:hlinkClick r:id="rId38" action="ppaction://hlinksldjump"/>
              </a:rPr>
              <a:t>)</a:t>
            </a:r>
            <a:endParaRPr lang="fr-FR" sz="1200" dirty="0"/>
          </a:p>
          <a:p>
            <a:pPr marL="171450" indent="-171450">
              <a:buFont typeface="Arial" panose="020B0604020202020204" pitchFamily="34" charset="0"/>
              <a:buChar char="•"/>
            </a:pPr>
            <a:r>
              <a:rPr lang="fr-FR" sz="1200" dirty="0">
                <a:hlinkClick r:id="rId39" action="ppaction://hlinksldjump"/>
              </a:rPr>
              <a:t>bois </a:t>
            </a:r>
            <a:r>
              <a:rPr lang="fr-FR" sz="1200" dirty="0" err="1">
                <a:hlinkClick r:id="rId39" action="ppaction://hlinksldjump"/>
              </a:rPr>
              <a:t>tanniste</a:t>
            </a:r>
            <a:r>
              <a:rPr lang="fr-FR" sz="1200" dirty="0">
                <a:hlinkClick r:id="rId39" action="ppaction://hlinksldjump"/>
              </a:rPr>
              <a:t> rouge (</a:t>
            </a:r>
            <a:r>
              <a:rPr lang="fr-FR" sz="1200" dirty="0" err="1">
                <a:hlinkClick r:id="rId39" action="ppaction://hlinksldjump"/>
              </a:rPr>
              <a:t>Enterolobium</a:t>
            </a:r>
            <a:r>
              <a:rPr lang="fr-FR" sz="1200" dirty="0">
                <a:hlinkClick r:id="rId39" action="ppaction://hlinksldjump"/>
              </a:rPr>
              <a:t> </a:t>
            </a:r>
            <a:r>
              <a:rPr lang="fr-FR" sz="1200" dirty="0" err="1">
                <a:hlinkClick r:id="rId39" action="ppaction://hlinksldjump"/>
              </a:rPr>
              <a:t>cyclocarpum</a:t>
            </a:r>
            <a:r>
              <a:rPr lang="fr-FR" sz="1200" dirty="0">
                <a:hlinkClick r:id="rId39" action="ppaction://hlinksldjump"/>
              </a:rPr>
              <a:t>)</a:t>
            </a:r>
            <a:endParaRPr lang="fr-FR" sz="1200" dirty="0"/>
          </a:p>
          <a:p>
            <a:pPr marL="171450" indent="-171450">
              <a:buFont typeface="Arial" panose="020B0604020202020204" pitchFamily="34" charset="0"/>
              <a:buChar char="•"/>
            </a:pPr>
            <a:r>
              <a:rPr lang="fr-FR" sz="1200" dirty="0">
                <a:hlinkClick r:id="rId40" action="ppaction://hlinksldjump"/>
              </a:rPr>
              <a:t>bois trembler (</a:t>
            </a:r>
            <a:r>
              <a:rPr lang="fr-FR" sz="1200" dirty="0" err="1">
                <a:hlinkClick r:id="rId40" action="ppaction://hlinksldjump"/>
              </a:rPr>
              <a:t>Schefflera</a:t>
            </a:r>
            <a:r>
              <a:rPr lang="fr-FR" sz="1200" dirty="0">
                <a:hlinkClick r:id="rId40" action="ppaction://hlinksldjump"/>
              </a:rPr>
              <a:t> </a:t>
            </a:r>
            <a:r>
              <a:rPr lang="fr-FR" sz="1200" dirty="0" err="1">
                <a:hlinkClick r:id="rId40" action="ppaction://hlinksldjump"/>
              </a:rPr>
              <a:t>morototoni</a:t>
            </a:r>
            <a:r>
              <a:rPr lang="fr-FR" sz="1200" dirty="0">
                <a:hlinkClick r:id="rId40" action="ppaction://hlinksldjump"/>
              </a:rPr>
              <a:t>)</a:t>
            </a:r>
            <a:endParaRPr lang="fr-FR" sz="1200" dirty="0"/>
          </a:p>
          <a:p>
            <a:pPr marL="171450" indent="-171450">
              <a:buFont typeface="Arial" panose="020B0604020202020204" pitchFamily="34" charset="0"/>
              <a:buChar char="•"/>
            </a:pPr>
            <a:r>
              <a:rPr lang="fr-FR" sz="1200" dirty="0">
                <a:hlinkClick r:id="rId41" action="ppaction://hlinksldjump"/>
              </a:rPr>
              <a:t>brésillet (</a:t>
            </a:r>
            <a:r>
              <a:rPr lang="fr-FR" sz="1200" dirty="0" err="1">
                <a:hlinkClick r:id="rId41" action="ppaction://hlinksldjump"/>
              </a:rPr>
              <a:t>Comocladia</a:t>
            </a:r>
            <a:r>
              <a:rPr lang="fr-FR" sz="1200" dirty="0">
                <a:hlinkClick r:id="rId41" action="ppaction://hlinksldjump"/>
              </a:rPr>
              <a:t> </a:t>
            </a:r>
            <a:r>
              <a:rPr lang="fr-FR" sz="1200" dirty="0" err="1">
                <a:hlinkClick r:id="rId41" action="ppaction://hlinksldjump"/>
              </a:rPr>
              <a:t>glabra</a:t>
            </a:r>
            <a:r>
              <a:rPr lang="fr-FR" sz="1200" dirty="0">
                <a:hlinkClick r:id="rId41" action="ppaction://hlinksldjump"/>
              </a:rPr>
              <a:t>)</a:t>
            </a:r>
            <a:endParaRPr lang="fr-FR" sz="1200" dirty="0"/>
          </a:p>
          <a:p>
            <a:pPr marL="171450" indent="-171450">
              <a:buFont typeface="Arial" panose="020B0604020202020204" pitchFamily="34" charset="0"/>
              <a:buChar char="•"/>
            </a:pPr>
            <a:r>
              <a:rPr lang="fr-FR" sz="1200" dirty="0">
                <a:hlinkClick r:id="rId42" action="ppaction://hlinksldjump"/>
              </a:rPr>
              <a:t>cacaoyer (Theobroma cacao)</a:t>
            </a:r>
            <a:endParaRPr lang="fr-FR" sz="1200" dirty="0"/>
          </a:p>
          <a:p>
            <a:pPr marL="171450" indent="-171450">
              <a:buFont typeface="Arial" panose="020B0604020202020204" pitchFamily="34" charset="0"/>
              <a:buChar char="•"/>
            </a:pPr>
            <a:r>
              <a:rPr lang="fr-FR" sz="1200" dirty="0">
                <a:hlinkClick r:id="rId43" action="ppaction://hlinksldjump"/>
              </a:rPr>
              <a:t>cachiman cœur de bœuf (</a:t>
            </a:r>
            <a:r>
              <a:rPr lang="fr-FR" sz="1200" dirty="0" err="1">
                <a:hlinkClick r:id="rId43" action="ppaction://hlinksldjump"/>
              </a:rPr>
              <a:t>Annona</a:t>
            </a:r>
            <a:r>
              <a:rPr lang="fr-FR" sz="1200" dirty="0">
                <a:hlinkClick r:id="rId43" action="ppaction://hlinksldjump"/>
              </a:rPr>
              <a:t> </a:t>
            </a:r>
            <a:r>
              <a:rPr lang="fr-FR" sz="1200" dirty="0" err="1">
                <a:hlinkClick r:id="rId43" action="ppaction://hlinksldjump"/>
              </a:rPr>
              <a:t>reticulata</a:t>
            </a:r>
            <a:r>
              <a:rPr lang="fr-FR" sz="1200" dirty="0">
                <a:hlinkClick r:id="rId43" action="ppaction://hlinksldjump"/>
              </a:rPr>
              <a:t>)</a:t>
            </a:r>
            <a:endParaRPr lang="fr-FR" sz="1200" dirty="0"/>
          </a:p>
          <a:p>
            <a:pPr marL="171450" indent="-171450">
              <a:buFont typeface="Arial" panose="020B0604020202020204" pitchFamily="34" charset="0"/>
              <a:buChar char="•"/>
            </a:pPr>
            <a:r>
              <a:rPr lang="fr-FR" sz="1200" dirty="0">
                <a:hlinkClick r:id="rId44" action="ppaction://hlinksldjump"/>
              </a:rPr>
              <a:t>café jaune, trois paroles (</a:t>
            </a:r>
            <a:r>
              <a:rPr lang="fr-FR" sz="1200" dirty="0" err="1">
                <a:hlinkClick r:id="rId44" action="ppaction://hlinksldjump"/>
              </a:rPr>
              <a:t>Allophylus</a:t>
            </a:r>
            <a:r>
              <a:rPr lang="fr-FR" sz="1200" dirty="0">
                <a:hlinkClick r:id="rId44" action="ppaction://hlinksldjump"/>
              </a:rPr>
              <a:t> </a:t>
            </a:r>
            <a:r>
              <a:rPr lang="fr-FR" sz="1200" dirty="0" err="1">
                <a:hlinkClick r:id="rId44" action="ppaction://hlinksldjump"/>
              </a:rPr>
              <a:t>racemosus</a:t>
            </a:r>
            <a:r>
              <a:rPr lang="fr-FR" sz="1200" dirty="0">
                <a:hlinkClick r:id="rId44" action="ppaction://hlinksldjump"/>
              </a:rPr>
              <a:t>)</a:t>
            </a:r>
            <a:endParaRPr lang="fr-FR" sz="1200" dirty="0"/>
          </a:p>
          <a:p>
            <a:pPr marL="171450" indent="-171450">
              <a:buFont typeface="Arial" panose="020B0604020202020204" pitchFamily="34" charset="0"/>
              <a:buChar char="•"/>
            </a:pPr>
            <a:r>
              <a:rPr lang="fr-FR" sz="1200" dirty="0">
                <a:hlinkClick r:id="rId45" action="ppaction://hlinksldjump"/>
              </a:rPr>
              <a:t>caféier (</a:t>
            </a:r>
            <a:r>
              <a:rPr lang="fr-FR" sz="1200" dirty="0" err="1">
                <a:hlinkClick r:id="rId45" action="ppaction://hlinksldjump"/>
              </a:rPr>
              <a:t>Coffea</a:t>
            </a:r>
            <a:r>
              <a:rPr lang="fr-FR" sz="1200" dirty="0">
                <a:hlinkClick r:id="rId45" action="ppaction://hlinksldjump"/>
              </a:rPr>
              <a:t> arabica)</a:t>
            </a:r>
            <a:endParaRPr lang="fr-FR" sz="1200" dirty="0"/>
          </a:p>
        </p:txBody>
      </p:sp>
      <p:sp>
        <p:nvSpPr>
          <p:cNvPr id="4" name="ZoneTexte 3">
            <a:extLst>
              <a:ext uri="{FF2B5EF4-FFF2-40B4-BE49-F238E27FC236}">
                <a16:creationId xmlns:a16="http://schemas.microsoft.com/office/drawing/2014/main" id="{6E77B754-AA80-9121-1C3F-DA5BEACA4DF8}"/>
              </a:ext>
            </a:extLst>
          </p:cNvPr>
          <p:cNvSpPr txBox="1"/>
          <p:nvPr/>
        </p:nvSpPr>
        <p:spPr>
          <a:xfrm>
            <a:off x="3759781" y="768350"/>
            <a:ext cx="3429000" cy="10248960"/>
          </a:xfrm>
          <a:prstGeom prst="rect">
            <a:avLst/>
          </a:prstGeom>
          <a:noFill/>
        </p:spPr>
        <p:txBody>
          <a:bodyPr wrap="square" rtlCol="0">
            <a:spAutoFit/>
          </a:bodyPr>
          <a:lstStyle/>
          <a:p>
            <a:pPr marL="171450" indent="-171450">
              <a:buFont typeface="Arial" panose="020B0604020202020204" pitchFamily="34" charset="0"/>
              <a:buChar char="•"/>
            </a:pPr>
            <a:r>
              <a:rPr lang="fr-FR" sz="1200" dirty="0" err="1">
                <a:hlinkClick r:id="rId46" action="ppaction://hlinksldjump"/>
              </a:rPr>
              <a:t>caïmite</a:t>
            </a:r>
            <a:r>
              <a:rPr lang="fr-FR" sz="1200" dirty="0">
                <a:hlinkClick r:id="rId46" action="ppaction://hlinksldjump"/>
              </a:rPr>
              <a:t> (</a:t>
            </a:r>
            <a:r>
              <a:rPr lang="fr-FR" sz="1200" dirty="0" err="1">
                <a:hlinkClick r:id="rId46" action="ppaction://hlinksldjump"/>
              </a:rPr>
              <a:t>Chrysophyllum</a:t>
            </a:r>
            <a:r>
              <a:rPr lang="fr-FR" sz="1200" dirty="0">
                <a:hlinkClick r:id="rId46" action="ppaction://hlinksldjump"/>
              </a:rPr>
              <a:t> </a:t>
            </a:r>
            <a:r>
              <a:rPr lang="fr-FR" sz="1200" dirty="0" err="1">
                <a:hlinkClick r:id="rId46" action="ppaction://hlinksldjump"/>
              </a:rPr>
              <a:t>caïmito</a:t>
            </a:r>
            <a:r>
              <a:rPr lang="fr-FR" sz="1200" dirty="0">
                <a:hlinkClick r:id="rId46" action="ppaction://hlinksldjump"/>
              </a:rPr>
              <a:t>)</a:t>
            </a:r>
            <a:endParaRPr lang="fr-FR" sz="1200" dirty="0"/>
          </a:p>
          <a:p>
            <a:pPr marL="171450" indent="-171450">
              <a:buFont typeface="Arial" panose="020B0604020202020204" pitchFamily="34" charset="0"/>
              <a:buChar char="•"/>
            </a:pPr>
            <a:r>
              <a:rPr lang="fr-FR" sz="1200" dirty="0" err="1">
                <a:hlinkClick r:id="rId47" action="ppaction://hlinksldjump"/>
              </a:rPr>
              <a:t>caïmite</a:t>
            </a:r>
            <a:r>
              <a:rPr lang="fr-FR" sz="1200" dirty="0">
                <a:hlinkClick r:id="rId47" action="ppaction://hlinksldjump"/>
              </a:rPr>
              <a:t> marron (</a:t>
            </a:r>
            <a:r>
              <a:rPr lang="fr-FR" sz="1200" dirty="0" err="1">
                <a:hlinkClick r:id="rId47" action="ppaction://hlinksldjump"/>
              </a:rPr>
              <a:t>Chrysophyllum</a:t>
            </a:r>
            <a:r>
              <a:rPr lang="fr-FR" sz="1200" dirty="0">
                <a:hlinkClick r:id="rId47" action="ppaction://hlinksldjump"/>
              </a:rPr>
              <a:t> oliviforme)</a:t>
            </a:r>
            <a:endParaRPr lang="fr-FR" sz="1200" dirty="0"/>
          </a:p>
          <a:p>
            <a:pPr marL="171450" indent="-171450">
              <a:buFont typeface="Arial" panose="020B0604020202020204" pitchFamily="34" charset="0"/>
              <a:buChar char="•"/>
            </a:pPr>
            <a:r>
              <a:rPr lang="fr-FR" sz="1200" dirty="0">
                <a:hlinkClick r:id="rId48" action="ppaction://hlinksldjump"/>
              </a:rPr>
              <a:t>calebassier (</a:t>
            </a:r>
            <a:r>
              <a:rPr lang="fr-FR" sz="1200" dirty="0" err="1">
                <a:hlinkClick r:id="rId48" action="ppaction://hlinksldjump"/>
              </a:rPr>
              <a:t>Crescentia</a:t>
            </a:r>
            <a:r>
              <a:rPr lang="fr-FR" sz="1200" dirty="0">
                <a:hlinkClick r:id="rId48" action="ppaction://hlinksldjump"/>
              </a:rPr>
              <a:t> </a:t>
            </a:r>
            <a:r>
              <a:rPr lang="fr-FR" sz="1200" dirty="0" err="1">
                <a:hlinkClick r:id="rId48" action="ppaction://hlinksldjump"/>
              </a:rPr>
              <a:t>cujete</a:t>
            </a:r>
            <a:r>
              <a:rPr lang="fr-FR" sz="1200" dirty="0">
                <a:hlinkClick r:id="rId48" action="ppaction://hlinksldjump"/>
              </a:rPr>
              <a:t>)</a:t>
            </a:r>
            <a:endParaRPr lang="fr-FR" sz="1200" dirty="0"/>
          </a:p>
          <a:p>
            <a:pPr marL="171450" indent="-171450">
              <a:buFont typeface="Arial" panose="020B0604020202020204" pitchFamily="34" charset="0"/>
              <a:buChar char="•"/>
            </a:pPr>
            <a:r>
              <a:rPr lang="fr-FR" sz="1200" dirty="0" err="1">
                <a:hlinkClick r:id="rId49" action="ppaction://hlinksldjump"/>
              </a:rPr>
              <a:t>calliandre</a:t>
            </a:r>
            <a:r>
              <a:rPr lang="fr-FR" sz="1200" dirty="0">
                <a:hlinkClick r:id="rId49" action="ppaction://hlinksldjump"/>
              </a:rPr>
              <a:t> (</a:t>
            </a:r>
            <a:r>
              <a:rPr lang="fr-FR" sz="1200" dirty="0" err="1">
                <a:hlinkClick r:id="rId49" action="ppaction://hlinksldjump"/>
              </a:rPr>
              <a:t>Calliandra</a:t>
            </a:r>
            <a:r>
              <a:rPr lang="fr-FR" sz="1200" dirty="0">
                <a:hlinkClick r:id="rId49" action="ppaction://hlinksldjump"/>
              </a:rPr>
              <a:t> </a:t>
            </a:r>
            <a:r>
              <a:rPr lang="fr-FR" sz="1200" dirty="0" err="1">
                <a:hlinkClick r:id="rId49" action="ppaction://hlinksldjump"/>
              </a:rPr>
              <a:t>calothyrsus</a:t>
            </a:r>
            <a:r>
              <a:rPr lang="fr-FR" sz="1200" dirty="0">
                <a:hlinkClick r:id="rId49" action="ppaction://hlinksldjump"/>
              </a:rPr>
              <a:t>)</a:t>
            </a:r>
            <a:endParaRPr lang="fr-FR" sz="1200" dirty="0"/>
          </a:p>
          <a:p>
            <a:pPr marL="171450" indent="-171450">
              <a:buFont typeface="Arial" panose="020B0604020202020204" pitchFamily="34" charset="0"/>
              <a:buChar char="•"/>
            </a:pPr>
            <a:r>
              <a:rPr lang="fr-FR" sz="1200" dirty="0">
                <a:hlinkClick r:id="rId50" action="ppaction://hlinksldjump"/>
              </a:rPr>
              <a:t>campêche (</a:t>
            </a:r>
            <a:r>
              <a:rPr lang="fr-FR" sz="1200" dirty="0" err="1">
                <a:hlinkClick r:id="rId50" action="ppaction://hlinksldjump"/>
              </a:rPr>
              <a:t>Haematoxylum</a:t>
            </a:r>
            <a:r>
              <a:rPr lang="fr-FR" sz="1200" dirty="0">
                <a:hlinkClick r:id="rId50" action="ppaction://hlinksldjump"/>
              </a:rPr>
              <a:t> </a:t>
            </a:r>
            <a:r>
              <a:rPr lang="fr-FR" sz="1200" dirty="0" err="1">
                <a:hlinkClick r:id="rId50" action="ppaction://hlinksldjump"/>
              </a:rPr>
              <a:t>campechianum</a:t>
            </a:r>
            <a:r>
              <a:rPr lang="fr-FR" sz="1200" dirty="0">
                <a:hlinkClick r:id="rId50" action="ppaction://hlinksldjump"/>
              </a:rPr>
              <a:t>)</a:t>
            </a:r>
            <a:endParaRPr lang="fr-FR" sz="1200" dirty="0"/>
          </a:p>
          <a:p>
            <a:pPr marL="171450" indent="-171450">
              <a:buFont typeface="Arial" panose="020B0604020202020204" pitchFamily="34" charset="0"/>
              <a:buChar char="•"/>
            </a:pPr>
            <a:r>
              <a:rPr lang="fr-FR" sz="1200" dirty="0">
                <a:hlinkClick r:id="rId51" action="ppaction://hlinksldjump"/>
              </a:rPr>
              <a:t>candélabre (</a:t>
            </a:r>
            <a:r>
              <a:rPr lang="fr-FR" sz="1200" dirty="0" err="1">
                <a:hlinkClick r:id="rId51" action="ppaction://hlinksldjump"/>
              </a:rPr>
              <a:t>Euphorbia</a:t>
            </a:r>
            <a:r>
              <a:rPr lang="fr-FR" sz="1200" dirty="0">
                <a:hlinkClick r:id="rId51" action="ppaction://hlinksldjump"/>
              </a:rPr>
              <a:t> </a:t>
            </a:r>
            <a:r>
              <a:rPr lang="fr-FR" sz="1200" dirty="0" err="1">
                <a:hlinkClick r:id="rId51" action="ppaction://hlinksldjump"/>
              </a:rPr>
              <a:t>lactea</a:t>
            </a:r>
            <a:r>
              <a:rPr lang="fr-FR" sz="1200" dirty="0">
                <a:hlinkClick r:id="rId51" action="ppaction://hlinksldjump"/>
              </a:rPr>
              <a:t>)</a:t>
            </a:r>
            <a:endParaRPr lang="fr-FR" sz="1200" dirty="0"/>
          </a:p>
          <a:p>
            <a:pPr marL="171450" indent="-171450">
              <a:buFont typeface="Arial" panose="020B0604020202020204" pitchFamily="34" charset="0"/>
              <a:buChar char="•"/>
            </a:pPr>
            <a:r>
              <a:rPr lang="fr-FR" sz="1200" dirty="0" err="1">
                <a:hlinkClick r:id="rId52" action="ppaction://hlinksldjump"/>
              </a:rPr>
              <a:t>candelon</a:t>
            </a:r>
            <a:r>
              <a:rPr lang="fr-FR" sz="1200" dirty="0">
                <a:hlinkClick r:id="rId52" action="ppaction://hlinksldjump"/>
              </a:rPr>
              <a:t>, tendre à caillou, </a:t>
            </a:r>
            <a:r>
              <a:rPr lang="fr-FR" sz="1200" dirty="0" err="1">
                <a:hlinkClick r:id="rId52" action="ppaction://hlinksldjump"/>
              </a:rPr>
              <a:t>dendracayo</a:t>
            </a:r>
            <a:r>
              <a:rPr lang="fr-FR" sz="1200" dirty="0">
                <a:hlinkClick r:id="rId52" action="ppaction://hlinksldjump"/>
              </a:rPr>
              <a:t> (Acacia </a:t>
            </a:r>
            <a:r>
              <a:rPr lang="fr-FR" sz="1200" dirty="0" err="1">
                <a:hlinkClick r:id="rId52" action="ppaction://hlinksldjump"/>
              </a:rPr>
              <a:t>scleroxyla</a:t>
            </a:r>
            <a:r>
              <a:rPr lang="fr-FR" sz="1200" dirty="0">
                <a:hlinkClick r:id="rId52" action="ppaction://hlinksldjump"/>
              </a:rPr>
              <a:t>)</a:t>
            </a:r>
            <a:endParaRPr lang="fr-FR" sz="1200" dirty="0"/>
          </a:p>
          <a:p>
            <a:pPr marL="171450" indent="-171450">
              <a:buFont typeface="Arial" panose="020B0604020202020204" pitchFamily="34" charset="0"/>
              <a:buChar char="•"/>
            </a:pPr>
            <a:r>
              <a:rPr lang="fr-FR" sz="1200" dirty="0">
                <a:hlinkClick r:id="rId53" action="ppaction://hlinksldjump"/>
              </a:rPr>
              <a:t>canne à sucre (</a:t>
            </a:r>
            <a:r>
              <a:rPr lang="fr-FR" sz="1200" dirty="0" err="1">
                <a:hlinkClick r:id="rId53" action="ppaction://hlinksldjump"/>
              </a:rPr>
              <a:t>Saccharum</a:t>
            </a:r>
            <a:r>
              <a:rPr lang="fr-FR" sz="1200" dirty="0">
                <a:hlinkClick r:id="rId53" action="ppaction://hlinksldjump"/>
              </a:rPr>
              <a:t> </a:t>
            </a:r>
            <a:r>
              <a:rPr lang="fr-FR" sz="1200" dirty="0" err="1">
                <a:hlinkClick r:id="rId53" action="ppaction://hlinksldjump"/>
              </a:rPr>
              <a:t>officinarum</a:t>
            </a:r>
            <a:r>
              <a:rPr lang="fr-FR" sz="1200" dirty="0">
                <a:hlinkClick r:id="rId53" action="ppaction://hlinksldjump"/>
              </a:rPr>
              <a:t>)</a:t>
            </a:r>
            <a:endParaRPr lang="fr-FR" sz="1200" dirty="0"/>
          </a:p>
          <a:p>
            <a:pPr marL="171450" indent="-171450">
              <a:buFont typeface="Arial" panose="020B0604020202020204" pitchFamily="34" charset="0"/>
              <a:buChar char="•"/>
            </a:pPr>
            <a:r>
              <a:rPr lang="fr-FR" sz="1200" dirty="0">
                <a:hlinkClick r:id="rId54" action="ppaction://hlinksldjump"/>
              </a:rPr>
              <a:t>casse du Siam (Cassia siamea)</a:t>
            </a:r>
            <a:endParaRPr lang="fr-FR" sz="1200" dirty="0"/>
          </a:p>
          <a:p>
            <a:pPr marL="171450" indent="-171450">
              <a:buFont typeface="Arial" panose="020B0604020202020204" pitchFamily="34" charset="0"/>
              <a:buChar char="•"/>
            </a:pPr>
            <a:r>
              <a:rPr lang="fr-FR" sz="1200" dirty="0">
                <a:hlinkClick r:id="rId55" action="ppaction://hlinksldjump"/>
              </a:rPr>
              <a:t>casse marron (Cassia </a:t>
            </a:r>
            <a:r>
              <a:rPr lang="fr-FR" sz="1200" dirty="0" err="1">
                <a:hlinkClick r:id="rId55" action="ppaction://hlinksldjump"/>
              </a:rPr>
              <a:t>spectabilis</a:t>
            </a:r>
            <a:r>
              <a:rPr lang="fr-FR" sz="1200" dirty="0">
                <a:hlinkClick r:id="rId55" action="ppaction://hlinksldjump"/>
              </a:rPr>
              <a:t>)</a:t>
            </a:r>
            <a:endParaRPr lang="fr-FR" sz="1200" dirty="0"/>
          </a:p>
          <a:p>
            <a:pPr marL="171450" indent="-171450">
              <a:buFont typeface="Arial" panose="020B0604020202020204" pitchFamily="34" charset="0"/>
              <a:buChar char="•"/>
            </a:pPr>
            <a:r>
              <a:rPr lang="fr-FR" sz="1200" dirty="0">
                <a:hlinkClick r:id="rId56" action="ppaction://hlinksldjump"/>
              </a:rPr>
              <a:t>cèdre (Cedrela </a:t>
            </a:r>
            <a:r>
              <a:rPr lang="fr-FR" sz="1200" dirty="0" err="1">
                <a:hlinkClick r:id="rId56" action="ppaction://hlinksldjump"/>
              </a:rPr>
              <a:t>odorata</a:t>
            </a:r>
            <a:r>
              <a:rPr lang="fr-FR" sz="1200" dirty="0">
                <a:hlinkClick r:id="rId56" action="ppaction://hlinksldjump"/>
              </a:rPr>
              <a:t>)</a:t>
            </a:r>
            <a:endParaRPr lang="fr-FR" sz="1200" dirty="0"/>
          </a:p>
          <a:p>
            <a:pPr marL="171450" indent="-171450">
              <a:buFont typeface="Arial" panose="020B0604020202020204" pitchFamily="34" charset="0"/>
              <a:buChar char="•"/>
            </a:pPr>
            <a:r>
              <a:rPr lang="fr-FR" sz="1200" dirty="0">
                <a:hlinkClick r:id="rId57" action="ppaction://hlinksldjump"/>
              </a:rPr>
              <a:t>Cerisier (</a:t>
            </a:r>
            <a:r>
              <a:rPr lang="fr-FR" sz="1200" dirty="0" err="1">
                <a:hlinkClick r:id="rId57" action="ppaction://hlinksldjump"/>
              </a:rPr>
              <a:t>Malphigia</a:t>
            </a:r>
            <a:r>
              <a:rPr lang="fr-FR" sz="1200" dirty="0">
                <a:hlinkClick r:id="rId57" action="ppaction://hlinksldjump"/>
              </a:rPr>
              <a:t>)</a:t>
            </a:r>
            <a:endParaRPr lang="fr-FR" sz="1200" dirty="0"/>
          </a:p>
          <a:p>
            <a:pPr marL="171450" indent="-171450">
              <a:buFont typeface="Arial" panose="020B0604020202020204" pitchFamily="34" charset="0"/>
              <a:buChar char="•"/>
            </a:pPr>
            <a:r>
              <a:rPr lang="fr-FR" sz="1200" dirty="0" err="1">
                <a:hlinkClick r:id="rId58" action="ppaction://hlinksldjump"/>
              </a:rPr>
              <a:t>chadéquier</a:t>
            </a:r>
            <a:r>
              <a:rPr lang="fr-FR" sz="1200" dirty="0">
                <a:hlinkClick r:id="rId58" action="ppaction://hlinksldjump"/>
              </a:rPr>
              <a:t>, pamplemoussier vrai (Citrus grandis)</a:t>
            </a:r>
            <a:endParaRPr lang="fr-FR" sz="1200" dirty="0"/>
          </a:p>
          <a:p>
            <a:pPr marL="171450" indent="-171450">
              <a:buFont typeface="Arial" panose="020B0604020202020204" pitchFamily="34" charset="0"/>
              <a:buChar char="•"/>
            </a:pPr>
            <a:r>
              <a:rPr lang="fr-FR" sz="1200" dirty="0">
                <a:hlinkClick r:id="rId59" action="ppaction://hlinksldjump"/>
              </a:rPr>
              <a:t>chandelier, </a:t>
            </a:r>
            <a:r>
              <a:rPr lang="fr-FR" sz="1200" dirty="0" err="1">
                <a:hlinkClick r:id="rId59" action="ppaction://hlinksldjump"/>
              </a:rPr>
              <a:t>catastre</a:t>
            </a:r>
            <a:r>
              <a:rPr lang="fr-FR" sz="1200" dirty="0">
                <a:hlinkClick r:id="rId59" action="ppaction://hlinksldjump"/>
              </a:rPr>
              <a:t> (</a:t>
            </a:r>
            <a:r>
              <a:rPr lang="fr-FR" sz="1200" dirty="0" err="1">
                <a:hlinkClick r:id="rId59" action="ppaction://hlinksldjump"/>
              </a:rPr>
              <a:t>Lemaireocereus</a:t>
            </a:r>
            <a:r>
              <a:rPr lang="fr-FR" sz="1200" dirty="0">
                <a:hlinkClick r:id="rId59" action="ppaction://hlinksldjump"/>
              </a:rPr>
              <a:t> hystrix)</a:t>
            </a:r>
            <a:endParaRPr lang="fr-FR" sz="1200" dirty="0"/>
          </a:p>
          <a:p>
            <a:pPr marL="171450" indent="-171450">
              <a:buFont typeface="Arial" panose="020B0604020202020204" pitchFamily="34" charset="0"/>
              <a:buChar char="•"/>
            </a:pPr>
            <a:r>
              <a:rPr lang="fr-FR" sz="1200" dirty="0">
                <a:hlinkClick r:id="rId60" action="ppaction://hlinksldjump"/>
              </a:rPr>
              <a:t>chêne (</a:t>
            </a:r>
            <a:r>
              <a:rPr lang="fr-FR" sz="1200" dirty="0" err="1">
                <a:hlinkClick r:id="rId60" action="ppaction://hlinksldjump"/>
              </a:rPr>
              <a:t>Macrocatalpa</a:t>
            </a:r>
            <a:r>
              <a:rPr lang="fr-FR" sz="1200" dirty="0">
                <a:hlinkClick r:id="rId60" action="ppaction://hlinksldjump"/>
              </a:rPr>
              <a:t> </a:t>
            </a:r>
            <a:r>
              <a:rPr lang="fr-FR" sz="1200" dirty="0" err="1">
                <a:hlinkClick r:id="rId60" action="ppaction://hlinksldjump"/>
              </a:rPr>
              <a:t>longissima</a:t>
            </a:r>
            <a:r>
              <a:rPr lang="fr-FR" sz="1200" dirty="0">
                <a:hlinkClick r:id="rId60" action="ppaction://hlinksldjump"/>
              </a:rPr>
              <a:t>)</a:t>
            </a:r>
            <a:endParaRPr lang="fr-FR" sz="1200" dirty="0"/>
          </a:p>
          <a:p>
            <a:pPr marL="171450" indent="-171450">
              <a:buFont typeface="Arial" panose="020B0604020202020204" pitchFamily="34" charset="0"/>
              <a:buChar char="•"/>
            </a:pPr>
            <a:r>
              <a:rPr lang="fr-FR" sz="1200" dirty="0">
                <a:hlinkClick r:id="rId61" action="ppaction://hlinksldjump"/>
              </a:rPr>
              <a:t>chevalier (</a:t>
            </a:r>
            <a:r>
              <a:rPr lang="fr-FR" sz="1200" dirty="0" err="1">
                <a:hlinkClick r:id="rId61" action="ppaction://hlinksldjump"/>
              </a:rPr>
              <a:t>Tecoma</a:t>
            </a:r>
            <a:r>
              <a:rPr lang="fr-FR" sz="1200" dirty="0">
                <a:hlinkClick r:id="rId61" action="ppaction://hlinksldjump"/>
              </a:rPr>
              <a:t> </a:t>
            </a:r>
            <a:r>
              <a:rPr lang="fr-FR" sz="1200" dirty="0" err="1">
                <a:hlinkClick r:id="rId61" action="ppaction://hlinksldjump"/>
              </a:rPr>
              <a:t>stans</a:t>
            </a:r>
            <a:r>
              <a:rPr lang="fr-FR" sz="1200" dirty="0">
                <a:hlinkClick r:id="rId61" action="ppaction://hlinksldjump"/>
              </a:rPr>
              <a:t>)</a:t>
            </a:r>
            <a:endParaRPr lang="fr-FR" sz="1200" dirty="0"/>
          </a:p>
          <a:p>
            <a:pPr marL="171450" indent="-171450">
              <a:buFont typeface="Arial" panose="020B0604020202020204" pitchFamily="34" charset="0"/>
              <a:buChar char="•"/>
            </a:pPr>
            <a:r>
              <a:rPr lang="fr-FR" sz="1200" dirty="0" err="1">
                <a:hlinkClick r:id="rId62" action="ppaction://hlinksldjump"/>
              </a:rPr>
              <a:t>choublak</a:t>
            </a:r>
            <a:r>
              <a:rPr lang="fr-FR" sz="1200" dirty="0">
                <a:hlinkClick r:id="rId62" action="ppaction://hlinksldjump"/>
              </a:rPr>
              <a:t> (Hibiscus rosa-</a:t>
            </a:r>
            <a:r>
              <a:rPr lang="fr-FR" sz="1200" dirty="0" err="1">
                <a:hlinkClick r:id="rId62" action="ppaction://hlinksldjump"/>
              </a:rPr>
              <a:t>sinensis</a:t>
            </a:r>
            <a:r>
              <a:rPr lang="fr-FR" sz="1200" dirty="0">
                <a:hlinkClick r:id="rId62" action="ppaction://hlinksldjump"/>
              </a:rPr>
              <a:t>)</a:t>
            </a:r>
            <a:endParaRPr lang="fr-FR" sz="1200" dirty="0"/>
          </a:p>
          <a:p>
            <a:pPr marL="171450" indent="-171450">
              <a:buFont typeface="Arial" panose="020B0604020202020204" pitchFamily="34" charset="0"/>
              <a:buChar char="•"/>
            </a:pPr>
            <a:r>
              <a:rPr lang="fr-FR" sz="1200" dirty="0" err="1">
                <a:hlinkClick r:id="rId63" action="ppaction://hlinksldjump"/>
              </a:rPr>
              <a:t>cirouelle</a:t>
            </a:r>
            <a:r>
              <a:rPr lang="fr-FR" sz="1200" dirty="0">
                <a:hlinkClick r:id="rId63" action="ppaction://hlinksldjump"/>
              </a:rPr>
              <a:t> (Spondias purpurea)</a:t>
            </a:r>
            <a:endParaRPr lang="fr-FR" sz="1200" dirty="0"/>
          </a:p>
          <a:p>
            <a:pPr marL="171450" indent="-171450">
              <a:buFont typeface="Arial" panose="020B0604020202020204" pitchFamily="34" charset="0"/>
              <a:buChar char="•"/>
            </a:pPr>
            <a:r>
              <a:rPr lang="fr-FR" sz="1200" dirty="0" err="1">
                <a:hlinkClick r:id="rId64" action="ppaction://hlinksldjump"/>
              </a:rPr>
              <a:t>citronelle</a:t>
            </a:r>
            <a:r>
              <a:rPr lang="fr-FR" sz="1200" dirty="0">
                <a:hlinkClick r:id="rId64" action="ppaction://hlinksldjump"/>
              </a:rPr>
              <a:t> (</a:t>
            </a:r>
            <a:r>
              <a:rPr lang="fr-FR" sz="1200" dirty="0" err="1">
                <a:hlinkClick r:id="rId64" action="ppaction://hlinksldjump"/>
              </a:rPr>
              <a:t>Cymbopogon</a:t>
            </a:r>
            <a:r>
              <a:rPr lang="fr-FR" sz="1200" dirty="0">
                <a:hlinkClick r:id="rId64" action="ppaction://hlinksldjump"/>
              </a:rPr>
              <a:t> </a:t>
            </a:r>
            <a:r>
              <a:rPr lang="fr-FR" sz="1200" dirty="0" err="1">
                <a:hlinkClick r:id="rId64" action="ppaction://hlinksldjump"/>
              </a:rPr>
              <a:t>citratus</a:t>
            </a:r>
            <a:r>
              <a:rPr lang="fr-FR" sz="1200" dirty="0">
                <a:hlinkClick r:id="rId64" action="ppaction://hlinksldjump"/>
              </a:rPr>
              <a:t>)</a:t>
            </a:r>
            <a:endParaRPr lang="fr-FR" sz="1200" dirty="0"/>
          </a:p>
          <a:p>
            <a:pPr marL="171450" indent="-171450">
              <a:buFont typeface="Arial" panose="020B0604020202020204" pitchFamily="34" charset="0"/>
              <a:buChar char="•"/>
            </a:pPr>
            <a:r>
              <a:rPr lang="fr-FR" sz="1200" dirty="0">
                <a:hlinkClick r:id="rId65" action="ppaction://hlinksldjump"/>
              </a:rPr>
              <a:t>citronnier à parfum, cédratier, gros citron (Citrus </a:t>
            </a:r>
            <a:r>
              <a:rPr lang="fr-FR" sz="1200" dirty="0" err="1">
                <a:hlinkClick r:id="rId65" action="ppaction://hlinksldjump"/>
              </a:rPr>
              <a:t>medica</a:t>
            </a:r>
            <a:r>
              <a:rPr lang="fr-FR" sz="1200" dirty="0">
                <a:hlinkClick r:id="rId65" action="ppaction://hlinksldjump"/>
              </a:rPr>
              <a:t>)</a:t>
            </a:r>
            <a:endParaRPr lang="fr-FR" sz="1200" dirty="0"/>
          </a:p>
          <a:p>
            <a:pPr marL="171450" indent="-171450">
              <a:buFont typeface="Arial" panose="020B0604020202020204" pitchFamily="34" charset="0"/>
              <a:buChar char="•"/>
            </a:pPr>
            <a:r>
              <a:rPr lang="fr-FR" sz="1200" dirty="0">
                <a:effectLst/>
                <a:latin typeface="Arial" panose="020B0604020202020204" pitchFamily="34" charset="0"/>
                <a:ea typeface="Arial" panose="020B0604020202020204" pitchFamily="34" charset="0"/>
                <a:hlinkClick r:id="rId66" action="ppaction://hlinksldjump"/>
              </a:rPr>
              <a:t>citronnier ou limon France  Citrus limon</a:t>
            </a:r>
            <a:endParaRPr lang="fr-FR" sz="1200" dirty="0">
              <a:effectLst/>
              <a:latin typeface="Arial" panose="020B0604020202020204" pitchFamily="34" charset="0"/>
              <a:ea typeface="Arial" panose="020B0604020202020204" pitchFamily="34" charset="0"/>
            </a:endParaRPr>
          </a:p>
          <a:p>
            <a:pPr marL="171450" indent="-171450">
              <a:buFont typeface="Arial" panose="020B0604020202020204" pitchFamily="34" charset="0"/>
              <a:buChar char="•"/>
            </a:pPr>
            <a:r>
              <a:rPr lang="fr-FR" sz="1200" dirty="0">
                <a:effectLst/>
                <a:latin typeface="Arial" panose="020B0604020202020204" pitchFamily="34" charset="0"/>
                <a:ea typeface="Arial" panose="020B0604020202020204" pitchFamily="34" charset="0"/>
                <a:hlinkClick r:id="rId67" action="ppaction://hlinksldjump"/>
              </a:rPr>
              <a:t>citronnier commun  Citrus </a:t>
            </a:r>
            <a:r>
              <a:rPr lang="fr-FR" sz="1200" dirty="0" err="1">
                <a:effectLst/>
                <a:latin typeface="Arial" panose="020B0604020202020204" pitchFamily="34" charset="0"/>
                <a:ea typeface="Arial" panose="020B0604020202020204" pitchFamily="34" charset="0"/>
                <a:hlinkClick r:id="rId67" action="ppaction://hlinksldjump"/>
              </a:rPr>
              <a:t>aurantifolia</a:t>
            </a:r>
            <a:endParaRPr lang="fr-FR" sz="1200" dirty="0"/>
          </a:p>
          <a:p>
            <a:pPr marL="171450" indent="-171450">
              <a:buFont typeface="Arial" panose="020B0604020202020204" pitchFamily="34" charset="0"/>
              <a:buChar char="•"/>
            </a:pPr>
            <a:r>
              <a:rPr lang="fr-FR" sz="1200" dirty="0" err="1">
                <a:hlinkClick r:id="rId68" action="ppaction://hlinksldjump"/>
              </a:rPr>
              <a:t>cocoyer</a:t>
            </a:r>
            <a:r>
              <a:rPr lang="fr-FR" sz="1200" dirty="0">
                <a:hlinkClick r:id="rId68" action="ppaction://hlinksldjump"/>
              </a:rPr>
              <a:t>, cocotier (Cocos </a:t>
            </a:r>
            <a:r>
              <a:rPr lang="fr-FR" sz="1200" dirty="0" err="1">
                <a:hlinkClick r:id="rId68" action="ppaction://hlinksldjump"/>
              </a:rPr>
              <a:t>nucifera</a:t>
            </a:r>
            <a:r>
              <a:rPr lang="fr-FR" sz="1200" dirty="0">
                <a:hlinkClick r:id="rId68" action="ppaction://hlinksldjump"/>
              </a:rPr>
              <a:t>)</a:t>
            </a:r>
            <a:endParaRPr lang="fr-FR" sz="1200" dirty="0"/>
          </a:p>
          <a:p>
            <a:pPr marL="171450" indent="-171450">
              <a:buFont typeface="Arial" panose="020B0604020202020204" pitchFamily="34" charset="0"/>
              <a:buChar char="•"/>
            </a:pPr>
            <a:r>
              <a:rPr lang="fr-FR" sz="1200" dirty="0">
                <a:hlinkClick r:id="rId69" action="ppaction://hlinksldjump"/>
              </a:rPr>
              <a:t>coquelicot, petit soleil (</a:t>
            </a:r>
            <a:r>
              <a:rPr lang="fr-FR" sz="1200" dirty="0" err="1">
                <a:hlinkClick r:id="rId69" action="ppaction://hlinksldjump"/>
              </a:rPr>
              <a:t>Cordia</a:t>
            </a:r>
            <a:r>
              <a:rPr lang="fr-FR" sz="1200" dirty="0">
                <a:hlinkClick r:id="rId69" action="ppaction://hlinksldjump"/>
              </a:rPr>
              <a:t> </a:t>
            </a:r>
            <a:r>
              <a:rPr lang="fr-FR" sz="1200" dirty="0" err="1">
                <a:hlinkClick r:id="rId69" action="ppaction://hlinksldjump"/>
              </a:rPr>
              <a:t>sebestana</a:t>
            </a:r>
            <a:r>
              <a:rPr lang="fr-FR" sz="1200" dirty="0">
                <a:hlinkClick r:id="rId69" action="ppaction://hlinksldjump"/>
              </a:rPr>
              <a:t>)</a:t>
            </a:r>
            <a:endParaRPr lang="fr-FR" sz="1200" dirty="0"/>
          </a:p>
          <a:p>
            <a:pPr marL="171450" indent="-171450">
              <a:buFont typeface="Arial" panose="020B0604020202020204" pitchFamily="34" charset="0"/>
              <a:buChar char="•"/>
            </a:pPr>
            <a:r>
              <a:rPr lang="fr-FR" sz="1200" dirty="0">
                <a:hlinkClick r:id="rId70" action="ppaction://hlinksldjump"/>
              </a:rPr>
              <a:t>corossolier (</a:t>
            </a:r>
            <a:r>
              <a:rPr lang="fr-FR" sz="1200" dirty="0" err="1">
                <a:hlinkClick r:id="rId70" action="ppaction://hlinksldjump"/>
              </a:rPr>
              <a:t>Annona</a:t>
            </a:r>
            <a:r>
              <a:rPr lang="fr-FR" sz="1200" dirty="0">
                <a:hlinkClick r:id="rId70" action="ppaction://hlinksldjump"/>
              </a:rPr>
              <a:t> </a:t>
            </a:r>
            <a:r>
              <a:rPr lang="fr-FR" sz="1200" dirty="0" err="1">
                <a:hlinkClick r:id="rId70" action="ppaction://hlinksldjump"/>
              </a:rPr>
              <a:t>muricata</a:t>
            </a:r>
            <a:r>
              <a:rPr lang="fr-FR" sz="1200" dirty="0">
                <a:hlinkClick r:id="rId70" action="ppaction://hlinksldjump"/>
              </a:rPr>
              <a:t>)</a:t>
            </a:r>
            <a:endParaRPr lang="fr-FR" sz="1200" dirty="0"/>
          </a:p>
          <a:p>
            <a:pPr marL="171450" indent="-171450">
              <a:buFont typeface="Arial" panose="020B0604020202020204" pitchFamily="34" charset="0"/>
              <a:buChar char="•"/>
            </a:pPr>
            <a:r>
              <a:rPr lang="fr-FR" sz="1200" dirty="0">
                <a:hlinkClick r:id="rId71" action="ppaction://hlinksldjump"/>
              </a:rPr>
              <a:t>coton fleur, </a:t>
            </a:r>
            <a:r>
              <a:rPr lang="fr-FR" sz="1200" dirty="0" err="1">
                <a:hlinkClick r:id="rId71" action="ppaction://hlinksldjump"/>
              </a:rPr>
              <a:t>mahaudème</a:t>
            </a:r>
            <a:r>
              <a:rPr lang="fr-FR" sz="1200" dirty="0">
                <a:hlinkClick r:id="rId71" action="ppaction://hlinksldjump"/>
              </a:rPr>
              <a:t> (Ochroma pyramidale)</a:t>
            </a:r>
            <a:endParaRPr lang="fr-FR" sz="1200" dirty="0"/>
          </a:p>
          <a:p>
            <a:pPr marL="171450" indent="-171450">
              <a:buFont typeface="Arial" panose="020B0604020202020204" pitchFamily="34" charset="0"/>
              <a:buChar char="•"/>
            </a:pPr>
            <a:r>
              <a:rPr lang="fr-FR" sz="1200" dirty="0">
                <a:hlinkClick r:id="rId72" action="ppaction://hlinksldjump"/>
              </a:rPr>
              <a:t>courbaril (</a:t>
            </a:r>
            <a:r>
              <a:rPr lang="fr-FR" sz="1200" dirty="0" err="1">
                <a:hlinkClick r:id="rId72" action="ppaction://hlinksldjump"/>
              </a:rPr>
              <a:t>Hymenaea</a:t>
            </a:r>
            <a:r>
              <a:rPr lang="fr-FR" sz="1200" dirty="0">
                <a:hlinkClick r:id="rId72" action="ppaction://hlinksldjump"/>
              </a:rPr>
              <a:t> courbaril)</a:t>
            </a:r>
            <a:endParaRPr lang="fr-FR" sz="1200" dirty="0"/>
          </a:p>
          <a:p>
            <a:pPr marL="171450" indent="-171450">
              <a:buFont typeface="Arial" panose="020B0604020202020204" pitchFamily="34" charset="0"/>
              <a:buChar char="•"/>
            </a:pPr>
            <a:r>
              <a:rPr lang="fr-FR" sz="1200" dirty="0">
                <a:hlinkClick r:id="rId73" action="ppaction://hlinksldjump"/>
              </a:rPr>
              <a:t>dame-marie, </a:t>
            </a:r>
            <a:r>
              <a:rPr lang="fr-FR" sz="1200" dirty="0" err="1">
                <a:hlinkClick r:id="rId73" action="ppaction://hlinksldjump"/>
              </a:rPr>
              <a:t>dale</a:t>
            </a:r>
            <a:r>
              <a:rPr lang="fr-FR" sz="1200" dirty="0">
                <a:hlinkClick r:id="rId73" action="ppaction://hlinksldjump"/>
              </a:rPr>
              <a:t>-marie (Calophyllum </a:t>
            </a:r>
            <a:r>
              <a:rPr lang="fr-FR" sz="1200" dirty="0" err="1">
                <a:hlinkClick r:id="rId73" action="ppaction://hlinksldjump"/>
              </a:rPr>
              <a:t>calaba</a:t>
            </a:r>
            <a:r>
              <a:rPr lang="fr-FR" sz="1200" dirty="0">
                <a:hlinkClick r:id="rId73" action="ppaction://hlinksldjump"/>
              </a:rPr>
              <a:t>)</a:t>
            </a:r>
            <a:endParaRPr lang="fr-FR" sz="1200" dirty="0"/>
          </a:p>
          <a:p>
            <a:pPr marL="171450" indent="-171450">
              <a:buFont typeface="Arial" panose="020B0604020202020204" pitchFamily="34" charset="0"/>
              <a:buChar char="•"/>
            </a:pPr>
            <a:r>
              <a:rPr lang="fr-FR" sz="1200" dirty="0">
                <a:hlinkClick r:id="rId74" action="ppaction://hlinksldjump"/>
              </a:rPr>
              <a:t>eucalyptus (Eucalyptus </a:t>
            </a:r>
            <a:r>
              <a:rPr lang="fr-FR" sz="1200" dirty="0" err="1">
                <a:hlinkClick r:id="rId74" action="ppaction://hlinksldjump"/>
              </a:rPr>
              <a:t>sp</a:t>
            </a:r>
            <a:r>
              <a:rPr lang="fr-FR" sz="1200" dirty="0">
                <a:hlinkClick r:id="rId74" action="ppaction://hlinksldjump"/>
              </a:rPr>
              <a:t>.)</a:t>
            </a:r>
            <a:endParaRPr lang="fr-FR" sz="1200" dirty="0"/>
          </a:p>
          <a:p>
            <a:pPr marL="171450" indent="-171450">
              <a:buFont typeface="Arial" panose="020B0604020202020204" pitchFamily="34" charset="0"/>
              <a:buChar char="•"/>
            </a:pPr>
            <a:r>
              <a:rPr lang="fr-FR" sz="1200" dirty="0">
                <a:hlinkClick r:id="rId75" action="ppaction://hlinksldjump"/>
              </a:rPr>
              <a:t>figuier (Ficus </a:t>
            </a:r>
            <a:r>
              <a:rPr lang="fr-FR" sz="1200" dirty="0" err="1">
                <a:hlinkClick r:id="rId75" action="ppaction://hlinksldjump"/>
              </a:rPr>
              <a:t>trigonata</a:t>
            </a:r>
            <a:r>
              <a:rPr lang="fr-FR" sz="1200" dirty="0">
                <a:hlinkClick r:id="rId75" action="ppaction://hlinksldjump"/>
              </a:rPr>
              <a:t>)</a:t>
            </a:r>
            <a:endParaRPr lang="fr-FR" sz="1200" dirty="0"/>
          </a:p>
          <a:p>
            <a:pPr marL="171450" indent="-171450">
              <a:buFont typeface="Arial" panose="020B0604020202020204" pitchFamily="34" charset="0"/>
              <a:buChar char="•"/>
            </a:pPr>
            <a:r>
              <a:rPr lang="fr-FR" sz="1200" dirty="0">
                <a:hlinkClick r:id="rId76" action="ppaction://hlinksldjump"/>
              </a:rPr>
              <a:t>figuier maudit (</a:t>
            </a:r>
            <a:r>
              <a:rPr lang="fr-FR" sz="1200" dirty="0" err="1">
                <a:hlinkClick r:id="rId76" action="ppaction://hlinksldjump"/>
              </a:rPr>
              <a:t>Clusia</a:t>
            </a:r>
            <a:r>
              <a:rPr lang="fr-FR" sz="1200" dirty="0">
                <a:hlinkClick r:id="rId76" action="ppaction://hlinksldjump"/>
              </a:rPr>
              <a:t> </a:t>
            </a:r>
            <a:r>
              <a:rPr lang="fr-FR" sz="1200" dirty="0" err="1">
                <a:hlinkClick r:id="rId76" action="ppaction://hlinksldjump"/>
              </a:rPr>
              <a:t>rosea</a:t>
            </a:r>
            <a:r>
              <a:rPr lang="fr-FR" sz="1200" dirty="0">
                <a:hlinkClick r:id="rId76" action="ppaction://hlinksldjump"/>
              </a:rPr>
              <a:t>)</a:t>
            </a:r>
            <a:endParaRPr lang="fr-FR" sz="1200" dirty="0"/>
          </a:p>
          <a:p>
            <a:pPr marL="171450" indent="-171450">
              <a:buFont typeface="Arial" panose="020B0604020202020204" pitchFamily="34" charset="0"/>
              <a:buChar char="•"/>
            </a:pPr>
            <a:r>
              <a:rPr lang="fr-FR" sz="1200" dirty="0">
                <a:hlinkClick r:id="rId77" action="ppaction://hlinksldjump"/>
              </a:rPr>
              <a:t>flamboyant (</a:t>
            </a:r>
            <a:r>
              <a:rPr lang="fr-FR" sz="1200" dirty="0" err="1">
                <a:hlinkClick r:id="rId77" action="ppaction://hlinksldjump"/>
              </a:rPr>
              <a:t>Delonix</a:t>
            </a:r>
            <a:r>
              <a:rPr lang="fr-FR" sz="1200" dirty="0">
                <a:hlinkClick r:id="rId77" action="ppaction://hlinksldjump"/>
              </a:rPr>
              <a:t> </a:t>
            </a:r>
            <a:r>
              <a:rPr lang="fr-FR" sz="1200" dirty="0" err="1">
                <a:hlinkClick r:id="rId77" action="ppaction://hlinksldjump"/>
              </a:rPr>
              <a:t>regia</a:t>
            </a:r>
            <a:r>
              <a:rPr lang="fr-FR" sz="1200" dirty="0">
                <a:hlinkClick r:id="rId77" action="ppaction://hlinksldjump"/>
              </a:rPr>
              <a:t>)</a:t>
            </a:r>
            <a:endParaRPr lang="fr-FR" sz="1200" dirty="0"/>
          </a:p>
          <a:p>
            <a:pPr marL="171450" indent="-171450">
              <a:buFont typeface="Arial" panose="020B0604020202020204" pitchFamily="34" charset="0"/>
              <a:buChar char="•"/>
            </a:pPr>
            <a:r>
              <a:rPr lang="fr-FR" sz="1200" dirty="0">
                <a:hlinkClick r:id="rId78" action="ppaction://hlinksldjump"/>
              </a:rPr>
              <a:t>frêne (Simaruba </a:t>
            </a:r>
            <a:r>
              <a:rPr lang="fr-FR" sz="1200" dirty="0" err="1">
                <a:hlinkClick r:id="rId78" action="ppaction://hlinksldjump"/>
              </a:rPr>
              <a:t>glauca</a:t>
            </a:r>
            <a:r>
              <a:rPr lang="fr-FR" sz="1200" dirty="0">
                <a:hlinkClick r:id="rId78" action="ppaction://hlinksldjump"/>
              </a:rPr>
              <a:t>)</a:t>
            </a:r>
            <a:endParaRPr lang="fr-FR" sz="1200" dirty="0"/>
          </a:p>
          <a:p>
            <a:pPr marL="171450" indent="-171450">
              <a:buFont typeface="Arial" panose="020B0604020202020204" pitchFamily="34" charset="0"/>
              <a:buChar char="•"/>
            </a:pPr>
            <a:r>
              <a:rPr lang="fr-FR" sz="1200" dirty="0">
                <a:hlinkClick r:id="rId79" action="ppaction://hlinksldjump"/>
              </a:rPr>
              <a:t>fustet ou bois jaune (</a:t>
            </a:r>
            <a:r>
              <a:rPr lang="fr-FR" sz="1200" dirty="0" err="1">
                <a:hlinkClick r:id="rId79" action="ppaction://hlinksldjump"/>
              </a:rPr>
              <a:t>Chlorophora</a:t>
            </a:r>
            <a:r>
              <a:rPr lang="fr-FR" sz="1200" dirty="0">
                <a:hlinkClick r:id="rId79" action="ppaction://hlinksldjump"/>
              </a:rPr>
              <a:t> </a:t>
            </a:r>
            <a:r>
              <a:rPr lang="fr-FR" sz="1200" dirty="0" err="1">
                <a:hlinkClick r:id="rId79" action="ppaction://hlinksldjump"/>
              </a:rPr>
              <a:t>tinctoria</a:t>
            </a:r>
            <a:r>
              <a:rPr lang="fr-FR" sz="1200" dirty="0">
                <a:hlinkClick r:id="rId79" action="ppaction://hlinksldjump"/>
              </a:rPr>
              <a:t>)</a:t>
            </a:r>
            <a:endParaRPr lang="fr-FR" sz="1200" dirty="0"/>
          </a:p>
          <a:p>
            <a:pPr marL="171450" indent="-171450">
              <a:buFont typeface="Arial" panose="020B0604020202020204" pitchFamily="34" charset="0"/>
              <a:buChar char="•"/>
            </a:pPr>
            <a:r>
              <a:rPr lang="fr-FR" sz="1200" dirty="0">
                <a:hlinkClick r:id="rId80" action="ppaction://hlinksldjump"/>
              </a:rPr>
              <a:t>gaïac blanc, gaïac femelle, bois saint (</a:t>
            </a:r>
            <a:r>
              <a:rPr lang="fr-FR" sz="1200" dirty="0" err="1">
                <a:hlinkClick r:id="rId80" action="ppaction://hlinksldjump"/>
              </a:rPr>
              <a:t>Guaicum</a:t>
            </a:r>
            <a:r>
              <a:rPr lang="fr-FR" sz="1200" dirty="0">
                <a:hlinkClick r:id="rId80" action="ppaction://hlinksldjump"/>
              </a:rPr>
              <a:t> </a:t>
            </a:r>
            <a:r>
              <a:rPr lang="fr-FR" sz="1200" dirty="0" err="1">
                <a:hlinkClick r:id="rId80" action="ppaction://hlinksldjump"/>
              </a:rPr>
              <a:t>sanctum</a:t>
            </a:r>
            <a:r>
              <a:rPr lang="fr-FR" sz="1200" dirty="0">
                <a:hlinkClick r:id="rId80" action="ppaction://hlinksldjump"/>
              </a:rPr>
              <a:t>)</a:t>
            </a:r>
            <a:endParaRPr lang="fr-FR" sz="1200" dirty="0"/>
          </a:p>
          <a:p>
            <a:pPr marL="171450" indent="-171450">
              <a:buFont typeface="Arial" panose="020B0604020202020204" pitchFamily="34" charset="0"/>
              <a:buChar char="•"/>
            </a:pPr>
            <a:r>
              <a:rPr lang="fr-FR" sz="1200" dirty="0">
                <a:hlinkClick r:id="rId81" action="ppaction://hlinksldjump"/>
              </a:rPr>
              <a:t>gaïac franc, gaïac mâle (</a:t>
            </a:r>
            <a:r>
              <a:rPr lang="fr-FR" sz="1200" dirty="0" err="1">
                <a:hlinkClick r:id="rId81" action="ppaction://hlinksldjump"/>
              </a:rPr>
              <a:t>Guaiacum</a:t>
            </a:r>
            <a:r>
              <a:rPr lang="fr-FR" sz="1200" dirty="0">
                <a:hlinkClick r:id="rId81" action="ppaction://hlinksldjump"/>
              </a:rPr>
              <a:t> officinale)</a:t>
            </a:r>
            <a:endParaRPr lang="fr-FR" sz="1200" dirty="0"/>
          </a:p>
          <a:p>
            <a:pPr marL="171450" indent="-171450">
              <a:buFont typeface="Arial" panose="020B0604020202020204" pitchFamily="34" charset="0"/>
              <a:buChar char="•"/>
            </a:pPr>
            <a:r>
              <a:rPr lang="fr-FR" sz="1200" dirty="0">
                <a:hlinkClick r:id="rId82" action="ppaction://hlinksldjump"/>
              </a:rPr>
              <a:t>garde maison (</a:t>
            </a:r>
            <a:r>
              <a:rPr lang="fr-FR" sz="1200" dirty="0" err="1">
                <a:hlinkClick r:id="rId82" action="ppaction://hlinksldjump"/>
              </a:rPr>
              <a:t>Euphorbia</a:t>
            </a:r>
            <a:r>
              <a:rPr lang="fr-FR" sz="1200" dirty="0">
                <a:hlinkClick r:id="rId82" action="ppaction://hlinksldjump"/>
              </a:rPr>
              <a:t> </a:t>
            </a:r>
            <a:r>
              <a:rPr lang="fr-FR" sz="1200" dirty="0" err="1">
                <a:hlinkClick r:id="rId82" action="ppaction://hlinksldjump"/>
              </a:rPr>
              <a:t>tirucalli</a:t>
            </a:r>
            <a:r>
              <a:rPr lang="fr-FR" sz="1200" dirty="0">
                <a:hlinkClick r:id="rId82" action="ppaction://hlinksldjump"/>
              </a:rPr>
              <a:t>)</a:t>
            </a:r>
            <a:endParaRPr lang="fr-FR" sz="1200" dirty="0"/>
          </a:p>
          <a:p>
            <a:pPr marL="171450" indent="-171450">
              <a:buFont typeface="Arial" panose="020B0604020202020204" pitchFamily="34" charset="0"/>
              <a:buChar char="•"/>
            </a:pPr>
            <a:r>
              <a:rPr lang="fr-FR" sz="1200" dirty="0">
                <a:hlinkClick r:id="rId83" action="ppaction://hlinksldjump"/>
              </a:rPr>
              <a:t>gommier (</a:t>
            </a:r>
            <a:r>
              <a:rPr lang="fr-FR" sz="1200" dirty="0" err="1">
                <a:hlinkClick r:id="rId83" action="ppaction://hlinksldjump"/>
              </a:rPr>
              <a:t>Bursera</a:t>
            </a:r>
            <a:r>
              <a:rPr lang="fr-FR" sz="1200" dirty="0">
                <a:hlinkClick r:id="rId83" action="ppaction://hlinksldjump"/>
              </a:rPr>
              <a:t> simaruba)</a:t>
            </a:r>
            <a:endParaRPr lang="fr-FR" sz="1200" dirty="0"/>
          </a:p>
          <a:p>
            <a:pPr marL="171450" indent="-171450">
              <a:buFont typeface="Arial" panose="020B0604020202020204" pitchFamily="34" charset="0"/>
              <a:buChar char="•"/>
            </a:pPr>
            <a:r>
              <a:rPr lang="fr-FR" sz="1200" dirty="0">
                <a:hlinkClick r:id="rId84" action="ppaction://hlinksldjump"/>
              </a:rPr>
              <a:t>goyavier (</a:t>
            </a:r>
            <a:r>
              <a:rPr lang="fr-FR" sz="1200" dirty="0" err="1">
                <a:hlinkClick r:id="rId84" action="ppaction://hlinksldjump"/>
              </a:rPr>
              <a:t>Psidium</a:t>
            </a:r>
            <a:r>
              <a:rPr lang="fr-FR" sz="1200" dirty="0">
                <a:hlinkClick r:id="rId84" action="ppaction://hlinksldjump"/>
              </a:rPr>
              <a:t> </a:t>
            </a:r>
            <a:r>
              <a:rPr lang="fr-FR" sz="1200" dirty="0" err="1">
                <a:hlinkClick r:id="rId84" action="ppaction://hlinksldjump"/>
              </a:rPr>
              <a:t>guajava</a:t>
            </a:r>
            <a:r>
              <a:rPr lang="fr-FR" sz="1200" dirty="0">
                <a:hlinkClick r:id="rId84" action="ppaction://hlinksldjump"/>
              </a:rPr>
              <a:t>)</a:t>
            </a:r>
            <a:endParaRPr lang="fr-FR" sz="1200" dirty="0"/>
          </a:p>
          <a:p>
            <a:pPr marL="171450" indent="-171450">
              <a:buFont typeface="Arial" panose="020B0604020202020204" pitchFamily="34" charset="0"/>
              <a:buChar char="•"/>
            </a:pPr>
            <a:r>
              <a:rPr lang="fr-FR" sz="1200" dirty="0">
                <a:hlinkClick r:id="rId85" action="ppaction://hlinksldjump"/>
              </a:rPr>
              <a:t>graine de lin, </a:t>
            </a:r>
            <a:r>
              <a:rPr lang="fr-FR" sz="1200" dirty="0" err="1">
                <a:hlinkClick r:id="rId85" action="ppaction://hlinksldjump"/>
              </a:rPr>
              <a:t>delen</a:t>
            </a:r>
            <a:r>
              <a:rPr lang="fr-FR" sz="1200" dirty="0">
                <a:hlinkClick r:id="rId85" action="ppaction://hlinksldjump"/>
              </a:rPr>
              <a:t>, </a:t>
            </a:r>
            <a:r>
              <a:rPr lang="fr-FR" sz="1200" dirty="0" err="1">
                <a:hlinkClick r:id="rId85" action="ppaction://hlinksldjump"/>
              </a:rPr>
              <a:t>mariejolem</a:t>
            </a:r>
            <a:r>
              <a:rPr lang="fr-FR" sz="1200" dirty="0">
                <a:hlinkClick r:id="rId85" action="ppaction://hlinksldjump"/>
              </a:rPr>
              <a:t> (</a:t>
            </a:r>
            <a:r>
              <a:rPr lang="fr-FR" sz="1200" dirty="0" err="1">
                <a:hlinkClick r:id="rId85" action="ppaction://hlinksldjump"/>
              </a:rPr>
              <a:t>Leucaena</a:t>
            </a:r>
            <a:r>
              <a:rPr lang="fr-FR" sz="1200" dirty="0">
                <a:hlinkClick r:id="rId85" action="ppaction://hlinksldjump"/>
              </a:rPr>
              <a:t> </a:t>
            </a:r>
            <a:r>
              <a:rPr lang="fr-FR" sz="1200" dirty="0" err="1">
                <a:hlinkClick r:id="rId85" action="ppaction://hlinksldjump"/>
              </a:rPr>
              <a:t>glauca</a:t>
            </a:r>
            <a:r>
              <a:rPr lang="fr-FR" sz="1200" dirty="0">
                <a:hlinkClick r:id="rId85" action="ppaction://hlinksldjump"/>
              </a:rPr>
              <a:t>)</a:t>
            </a:r>
            <a:endParaRPr lang="fr-FR" sz="1200" dirty="0"/>
          </a:p>
          <a:p>
            <a:pPr marL="171450" indent="-171450">
              <a:buFont typeface="Arial" panose="020B0604020202020204" pitchFamily="34" charset="0"/>
              <a:buChar char="•"/>
            </a:pPr>
            <a:r>
              <a:rPr lang="fr-FR" sz="1200" dirty="0">
                <a:hlinkClick r:id="rId86" action="ppaction://hlinksldjump"/>
              </a:rPr>
              <a:t>Grenadier (</a:t>
            </a:r>
            <a:r>
              <a:rPr lang="fr-FR" sz="1200" dirty="0" err="1">
                <a:hlinkClick r:id="rId86" action="ppaction://hlinksldjump"/>
              </a:rPr>
              <a:t>Punica</a:t>
            </a:r>
            <a:r>
              <a:rPr lang="fr-FR" sz="1200" dirty="0">
                <a:hlinkClick r:id="rId86" action="ppaction://hlinksldjump"/>
              </a:rPr>
              <a:t> </a:t>
            </a:r>
            <a:r>
              <a:rPr lang="fr-FR" sz="1200" dirty="0" err="1">
                <a:hlinkClick r:id="rId86" action="ppaction://hlinksldjump"/>
              </a:rPr>
              <a:t>granatum</a:t>
            </a:r>
            <a:r>
              <a:rPr lang="fr-FR" sz="1200" dirty="0">
                <a:hlinkClick r:id="rId86" action="ppaction://hlinksldjump"/>
              </a:rPr>
              <a:t>)</a:t>
            </a:r>
            <a:endParaRPr lang="fr-FR" sz="1200" dirty="0"/>
          </a:p>
          <a:p>
            <a:pPr marL="171450" indent="-171450">
              <a:buFont typeface="Arial" panose="020B0604020202020204" pitchFamily="34" charset="0"/>
              <a:buChar char="•"/>
            </a:pPr>
            <a:r>
              <a:rPr lang="fr-FR" sz="1200" dirty="0" err="1">
                <a:hlinkClick r:id="rId87" action="ppaction://hlinksldjump"/>
              </a:rPr>
              <a:t>grevillea</a:t>
            </a:r>
            <a:r>
              <a:rPr lang="fr-FR" sz="1200" dirty="0">
                <a:hlinkClick r:id="rId87" action="ppaction://hlinksldjump"/>
              </a:rPr>
              <a:t> (Grevillea robusta)</a:t>
            </a:r>
            <a:endParaRPr lang="fr-FR" sz="1200" dirty="0"/>
          </a:p>
          <a:p>
            <a:pPr marL="171450" indent="-171450">
              <a:buFont typeface="Arial" panose="020B0604020202020204" pitchFamily="34" charset="0"/>
              <a:buChar char="•"/>
            </a:pPr>
            <a:r>
              <a:rPr lang="fr-FR" sz="1200" dirty="0">
                <a:hlinkClick r:id="rId88" action="ppaction://hlinksldjump"/>
              </a:rPr>
              <a:t>gros </a:t>
            </a:r>
            <a:r>
              <a:rPr lang="fr-FR" sz="1200" dirty="0" err="1">
                <a:hlinkClick r:id="rId88" action="ppaction://hlinksldjump"/>
              </a:rPr>
              <a:t>mahaut</a:t>
            </a:r>
            <a:r>
              <a:rPr lang="fr-FR" sz="1200" dirty="0">
                <a:hlinkClick r:id="rId88" action="ppaction://hlinksldjump"/>
              </a:rPr>
              <a:t> (</a:t>
            </a:r>
            <a:r>
              <a:rPr lang="fr-FR" sz="1200" dirty="0" err="1">
                <a:hlinkClick r:id="rId88" action="ppaction://hlinksldjump"/>
              </a:rPr>
              <a:t>Thespesia</a:t>
            </a:r>
            <a:r>
              <a:rPr lang="fr-FR" sz="1200" dirty="0">
                <a:hlinkClick r:id="rId88" action="ppaction://hlinksldjump"/>
              </a:rPr>
              <a:t> </a:t>
            </a:r>
            <a:r>
              <a:rPr lang="fr-FR" sz="1200" dirty="0" err="1">
                <a:hlinkClick r:id="rId88" action="ppaction://hlinksldjump"/>
              </a:rPr>
              <a:t>populnea</a:t>
            </a:r>
            <a:r>
              <a:rPr lang="fr-FR" sz="1200" dirty="0">
                <a:hlinkClick r:id="rId88" action="ppaction://hlinksldjump"/>
              </a:rPr>
              <a:t>)</a:t>
            </a:r>
            <a:endParaRPr lang="fr-FR" sz="1200" dirty="0"/>
          </a:p>
          <a:p>
            <a:pPr marL="171450" indent="-171450">
              <a:buFont typeface="Arial" panose="020B0604020202020204" pitchFamily="34" charset="0"/>
              <a:buChar char="•"/>
            </a:pPr>
            <a:r>
              <a:rPr lang="fr-FR" sz="1200" dirty="0">
                <a:hlinkClick r:id="rId89" action="ppaction://hlinksldjump"/>
              </a:rPr>
              <a:t>herbe de Guinée (Panicum maximum)</a:t>
            </a:r>
            <a:endParaRPr lang="fr-FR" sz="1200" dirty="0"/>
          </a:p>
          <a:p>
            <a:pPr marL="171450" indent="-171450">
              <a:buFont typeface="Arial" panose="020B0604020202020204" pitchFamily="34" charset="0"/>
              <a:buChar char="•"/>
            </a:pPr>
            <a:r>
              <a:rPr lang="fr-FR" sz="1200" dirty="0">
                <a:hlinkClick r:id="rId90" action="ppaction://hlinksldjump"/>
              </a:rPr>
              <a:t>herbe du Guatemala (</a:t>
            </a:r>
            <a:r>
              <a:rPr lang="fr-FR" sz="1200" dirty="0" err="1">
                <a:hlinkClick r:id="rId90" action="ppaction://hlinksldjump"/>
              </a:rPr>
              <a:t>Tripsacum</a:t>
            </a:r>
            <a:r>
              <a:rPr lang="fr-FR" sz="1200" dirty="0">
                <a:hlinkClick r:id="rId90" action="ppaction://hlinksldjump"/>
              </a:rPr>
              <a:t> </a:t>
            </a:r>
            <a:r>
              <a:rPr lang="fr-FR" sz="1200" dirty="0" err="1">
                <a:hlinkClick r:id="rId90" action="ppaction://hlinksldjump"/>
              </a:rPr>
              <a:t>laxum</a:t>
            </a:r>
            <a:r>
              <a:rPr lang="fr-FR" sz="1200" dirty="0">
                <a:hlinkClick r:id="rId90" action="ppaction://hlinksldjump"/>
              </a:rPr>
              <a:t>)</a:t>
            </a:r>
            <a:endParaRPr lang="fr-FR" sz="1200" dirty="0"/>
          </a:p>
          <a:p>
            <a:pPr marL="171450" indent="-171450">
              <a:buFont typeface="Arial" panose="020B0604020202020204" pitchFamily="34" charset="0"/>
              <a:buChar char="•"/>
            </a:pPr>
            <a:r>
              <a:rPr lang="fr-FR" sz="1200" dirty="0">
                <a:hlinkClick r:id="rId91" action="ppaction://hlinksldjump"/>
              </a:rPr>
              <a:t>herbe éléphant (</a:t>
            </a:r>
            <a:r>
              <a:rPr lang="fr-FR" sz="1200" dirty="0" err="1">
                <a:hlinkClick r:id="rId91" action="ppaction://hlinksldjump"/>
              </a:rPr>
              <a:t>Pennisetum</a:t>
            </a:r>
            <a:r>
              <a:rPr lang="fr-FR" sz="1200" dirty="0">
                <a:hlinkClick r:id="rId91" action="ppaction://hlinksldjump"/>
              </a:rPr>
              <a:t> </a:t>
            </a:r>
            <a:r>
              <a:rPr lang="fr-FR" sz="1200" dirty="0" err="1">
                <a:hlinkClick r:id="rId91" action="ppaction://hlinksldjump"/>
              </a:rPr>
              <a:t>purpureum</a:t>
            </a:r>
            <a:r>
              <a:rPr lang="fr-FR" sz="1200" dirty="0">
                <a:hlinkClick r:id="rId91" action="ppaction://hlinksldjump"/>
              </a:rPr>
              <a:t>)</a:t>
            </a: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p:txBody>
      </p:sp>
      <p:sp>
        <p:nvSpPr>
          <p:cNvPr id="2" name="ZoneTexte 1">
            <a:extLst>
              <a:ext uri="{FF2B5EF4-FFF2-40B4-BE49-F238E27FC236}">
                <a16:creationId xmlns:a16="http://schemas.microsoft.com/office/drawing/2014/main" id="{7FFEDF12-736A-3874-929C-0426ACADA453}"/>
              </a:ext>
            </a:extLst>
          </p:cNvPr>
          <p:cNvSpPr txBox="1"/>
          <p:nvPr/>
        </p:nvSpPr>
        <p:spPr>
          <a:xfrm>
            <a:off x="381001" y="234950"/>
            <a:ext cx="6705600" cy="738664"/>
          </a:xfrm>
          <a:prstGeom prst="rect">
            <a:avLst/>
          </a:prstGeom>
          <a:noFill/>
        </p:spPr>
        <p:txBody>
          <a:bodyPr wrap="square" rtlCol="0">
            <a:spAutoFit/>
          </a:bodyPr>
          <a:lstStyle/>
          <a:p>
            <a:pPr algn="ctr"/>
            <a:r>
              <a:rPr lang="fr-FR" b="1" dirty="0"/>
              <a:t>Index des noms communs</a:t>
            </a:r>
          </a:p>
          <a:p>
            <a:pPr algn="just"/>
            <a:r>
              <a:rPr lang="fr-FR" sz="1200" spc="50" dirty="0">
                <a:latin typeface="Arial" panose="020B0604020202020204" pitchFamily="34" charset="0"/>
                <a:cs typeface="Arial" panose="020B0604020202020204" pitchFamily="34" charset="0"/>
              </a:rPr>
              <a:t>L’index </a:t>
            </a:r>
            <a:r>
              <a:rPr lang="fr-FR" sz="1200" dirty="0">
                <a:latin typeface="Arial" panose="020B0604020202020204" pitchFamily="34" charset="0"/>
                <a:cs typeface="Arial" panose="020B0604020202020204" pitchFamily="34" charset="0"/>
              </a:rPr>
              <a:t>permet</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d’aller à la page traitant une espèce donnée</a:t>
            </a:r>
            <a:r>
              <a:rPr lang="fr-FR" sz="1200" spc="12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en cliquant (avec la touche Ctrl enfoncée !) sur son nom.</a:t>
            </a:r>
          </a:p>
        </p:txBody>
      </p:sp>
    </p:spTree>
    <p:extLst>
      <p:ext uri="{BB962C8B-B14F-4D97-AF65-F5344CB8AC3E}">
        <p14:creationId xmlns:p14="http://schemas.microsoft.com/office/powerpoint/2010/main" val="401567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0" y="82550"/>
            <a:ext cx="4765040" cy="3600450"/>
            <a:chOff x="1400175" y="5865495"/>
            <a:chExt cx="4765040" cy="3600450"/>
          </a:xfrm>
        </p:grpSpPr>
        <p:pic>
          <p:nvPicPr>
            <p:cNvPr id="6" name="object 6"/>
            <p:cNvPicPr/>
            <p:nvPr/>
          </p:nvPicPr>
          <p:blipFill>
            <a:blip r:embed="rId2" cstate="print"/>
            <a:stretch>
              <a:fillRect/>
            </a:stretch>
          </p:blipFill>
          <p:spPr>
            <a:xfrm>
              <a:off x="1412875" y="5878195"/>
              <a:ext cx="4739259" cy="3574541"/>
            </a:xfrm>
            <a:prstGeom prst="rect">
              <a:avLst/>
            </a:prstGeom>
          </p:spPr>
        </p:pic>
        <p:sp>
          <p:nvSpPr>
            <p:cNvPr id="7" name="object 7"/>
            <p:cNvSpPr/>
            <p:nvPr/>
          </p:nvSpPr>
          <p:spPr>
            <a:xfrm>
              <a:off x="1406525" y="5871845"/>
              <a:ext cx="4752340" cy="3587750"/>
            </a:xfrm>
            <a:custGeom>
              <a:avLst/>
              <a:gdLst/>
              <a:ahLst/>
              <a:cxnLst/>
              <a:rect l="l" t="t" r="r" b="b"/>
              <a:pathLst>
                <a:path w="4752340" h="3587750">
                  <a:moveTo>
                    <a:pt x="0" y="0"/>
                  </a:moveTo>
                  <a:lnTo>
                    <a:pt x="4751959" y="0"/>
                  </a:lnTo>
                  <a:lnTo>
                    <a:pt x="475195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1" y="9614403"/>
            <a:ext cx="22479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p:txBody>
      </p:sp>
      <p:grpSp>
        <p:nvGrpSpPr>
          <p:cNvPr id="10" name="object 2">
            <a:extLst>
              <a:ext uri="{FF2B5EF4-FFF2-40B4-BE49-F238E27FC236}">
                <a16:creationId xmlns:a16="http://schemas.microsoft.com/office/drawing/2014/main" id="{86D09306-7B66-50BD-F7DA-4FA8481918B2}"/>
              </a:ext>
            </a:extLst>
          </p:cNvPr>
          <p:cNvGrpSpPr/>
          <p:nvPr/>
        </p:nvGrpSpPr>
        <p:grpSpPr>
          <a:xfrm>
            <a:off x="4074795" y="3869497"/>
            <a:ext cx="3240405" cy="4752340"/>
            <a:chOff x="2288920" y="727455"/>
            <a:chExt cx="3240405" cy="4752340"/>
          </a:xfrm>
        </p:grpSpPr>
        <p:pic>
          <p:nvPicPr>
            <p:cNvPr id="11" name="object 3">
              <a:extLst>
                <a:ext uri="{FF2B5EF4-FFF2-40B4-BE49-F238E27FC236}">
                  <a16:creationId xmlns:a16="http://schemas.microsoft.com/office/drawing/2014/main" id="{C3E04C59-C855-200E-5C96-A3D4D20F267E}"/>
                </a:ext>
              </a:extLst>
            </p:cNvPr>
            <p:cNvPicPr/>
            <p:nvPr/>
          </p:nvPicPr>
          <p:blipFill>
            <a:blip r:embed="rId3" cstate="print"/>
            <a:stretch>
              <a:fillRect/>
            </a:stretch>
          </p:blipFill>
          <p:spPr>
            <a:xfrm>
              <a:off x="2301620" y="740155"/>
              <a:ext cx="3214624" cy="4725984"/>
            </a:xfrm>
            <a:prstGeom prst="rect">
              <a:avLst/>
            </a:prstGeom>
          </p:spPr>
        </p:pic>
        <p:sp>
          <p:nvSpPr>
            <p:cNvPr id="12" name="object 4">
              <a:extLst>
                <a:ext uri="{FF2B5EF4-FFF2-40B4-BE49-F238E27FC236}">
                  <a16:creationId xmlns:a16="http://schemas.microsoft.com/office/drawing/2014/main" id="{83670E80-54D8-E1A3-D7C2-E8E60D1856A4}"/>
                </a:ext>
              </a:extLst>
            </p:cNvPr>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2" name="object 2">
            <a:extLst>
              <a:ext uri="{FF2B5EF4-FFF2-40B4-BE49-F238E27FC236}">
                <a16:creationId xmlns:a16="http://schemas.microsoft.com/office/drawing/2014/main" id="{B13FEAA2-54FA-B32E-46A1-7DED9CF1D0E8}"/>
              </a:ext>
            </a:extLst>
          </p:cNvPr>
          <p:cNvGrpSpPr/>
          <p:nvPr/>
        </p:nvGrpSpPr>
        <p:grpSpPr>
          <a:xfrm>
            <a:off x="228600" y="3892550"/>
            <a:ext cx="3648075" cy="3740785"/>
            <a:chOff x="1968245" y="1045210"/>
            <a:chExt cx="3648075" cy="3740785"/>
          </a:xfrm>
        </p:grpSpPr>
        <p:pic>
          <p:nvPicPr>
            <p:cNvPr id="3" name="object 3">
              <a:extLst>
                <a:ext uri="{FF2B5EF4-FFF2-40B4-BE49-F238E27FC236}">
                  <a16:creationId xmlns:a16="http://schemas.microsoft.com/office/drawing/2014/main" id="{A77364A8-CC80-796B-B6B6-633B9AA2FAF3}"/>
                </a:ext>
              </a:extLst>
            </p:cNvPr>
            <p:cNvPicPr/>
            <p:nvPr/>
          </p:nvPicPr>
          <p:blipFill>
            <a:blip r:embed="rId4" cstate="print"/>
            <a:stretch>
              <a:fillRect/>
            </a:stretch>
          </p:blipFill>
          <p:spPr>
            <a:xfrm>
              <a:off x="2475378" y="1275350"/>
              <a:ext cx="2445019" cy="3357538"/>
            </a:xfrm>
            <a:prstGeom prst="rect">
              <a:avLst/>
            </a:prstGeom>
          </p:spPr>
        </p:pic>
        <p:sp>
          <p:nvSpPr>
            <p:cNvPr id="4" name="object 4">
              <a:extLst>
                <a:ext uri="{FF2B5EF4-FFF2-40B4-BE49-F238E27FC236}">
                  <a16:creationId xmlns:a16="http://schemas.microsoft.com/office/drawing/2014/main" id="{6376A05D-632F-D018-0550-D991232EBC61}"/>
                </a:ext>
              </a:extLst>
            </p:cNvPr>
            <p:cNvSpPr/>
            <p:nvPr/>
          </p:nvSpPr>
          <p:spPr>
            <a:xfrm>
              <a:off x="1974595" y="1051560"/>
              <a:ext cx="3635375" cy="3728085"/>
            </a:xfrm>
            <a:custGeom>
              <a:avLst/>
              <a:gdLst/>
              <a:ahLst/>
              <a:cxnLst/>
              <a:rect l="l" t="t" r="r" b="b"/>
              <a:pathLst>
                <a:path w="3635375" h="3728085">
                  <a:moveTo>
                    <a:pt x="0" y="0"/>
                  </a:moveTo>
                  <a:lnTo>
                    <a:pt x="3634994" y="0"/>
                  </a:lnTo>
                  <a:lnTo>
                    <a:pt x="3634994" y="3727577"/>
                  </a:lnTo>
                  <a:lnTo>
                    <a:pt x="0" y="3727577"/>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D07F6D-745B-E371-6DF4-D6B29649511D}"/>
              </a:ext>
            </a:extLst>
          </p:cNvPr>
          <p:cNvSpPr txBox="1"/>
          <p:nvPr/>
        </p:nvSpPr>
        <p:spPr>
          <a:xfrm>
            <a:off x="390652" y="996950"/>
            <a:ext cx="6533896" cy="4842736"/>
          </a:xfrm>
          <a:prstGeom prst="rect">
            <a:avLst/>
          </a:prstGeom>
          <a:noFill/>
        </p:spPr>
        <p:txBody>
          <a:bodyPr wrap="square" rtlCol="0">
            <a:spAutoFit/>
          </a:bodyPr>
          <a:lstStyle/>
          <a:p>
            <a:pPr>
              <a:spcBef>
                <a:spcPts val="20"/>
              </a:spcBef>
            </a:pPr>
            <a:r>
              <a:rPr lang="fr-FR" sz="1200" dirty="0">
                <a:effectLst/>
                <a:latin typeface="Arial" panose="020B0604020202020204" pitchFamily="34" charset="0"/>
                <a:ea typeface="Arial" panose="020B0604020202020204" pitchFamily="34" charset="0"/>
              </a:rPr>
              <a:t> </a:t>
            </a:r>
          </a:p>
          <a:p>
            <a:pPr marL="457200"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saman</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gouannegoul</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Pithecellobium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saman</a:t>
            </a:r>
            <a:r>
              <a:rPr lang="fr-FR" sz="1400" b="1" dirty="0">
                <a:effectLst/>
                <a:latin typeface="Arial" panose="020B0604020202020204" pitchFamily="34" charset="0"/>
                <a:ea typeface="Arial" panose="020B0604020202020204" pitchFamily="34" charset="0"/>
              </a:rPr>
              <a:t> (Jacq.) </a:t>
            </a:r>
            <a:r>
              <a:rPr lang="en-US" sz="1400" b="1" dirty="0" err="1">
                <a:effectLst/>
                <a:latin typeface="Arial" panose="020B0604020202020204" pitchFamily="34" charset="0"/>
                <a:ea typeface="Arial" panose="020B0604020202020204" pitchFamily="34" charset="0"/>
              </a:rPr>
              <a:t>Benth</a:t>
            </a:r>
            <a:r>
              <a:rPr lang="en-US" sz="1400" b="1" dirty="0">
                <a:effectLst/>
                <a:latin typeface="Arial" panose="020B0604020202020204" pitchFamily="34" charset="0"/>
                <a:ea typeface="Arial" panose="020B0604020202020204" pitchFamily="34" charset="0"/>
              </a:rPr>
              <a:t>. </a:t>
            </a:r>
            <a:r>
              <a:rPr lang="en-US" sz="1400" b="1" dirty="0" err="1">
                <a:effectLst/>
                <a:latin typeface="Arial" panose="020B0604020202020204" pitchFamily="34" charset="0"/>
                <a:ea typeface="Arial" panose="020B0604020202020204" pitchFamily="34" charset="0"/>
              </a:rPr>
              <a:t>ou</a:t>
            </a:r>
            <a:r>
              <a:rPr lang="en-US" sz="1400" b="1" dirty="0">
                <a:effectLst/>
                <a:latin typeface="Arial" panose="020B0604020202020204" pitchFamily="34" charset="0"/>
                <a:ea typeface="Arial" panose="020B0604020202020204" pitchFamily="34" charset="0"/>
              </a:rPr>
              <a:t> </a:t>
            </a:r>
            <a:r>
              <a:rPr lang="en-US" sz="1400" b="1" dirty="0" err="1">
                <a:effectLst/>
                <a:latin typeface="Arial" panose="020B0604020202020204" pitchFamily="34" charset="0"/>
                <a:ea typeface="Arial" panose="020B0604020202020204" pitchFamily="34" charset="0"/>
              </a:rPr>
              <a:t>Samanea</a:t>
            </a:r>
            <a:r>
              <a:rPr lang="en-US" sz="1400" b="1" dirty="0">
                <a:effectLst/>
                <a:latin typeface="Arial" panose="020B0604020202020204" pitchFamily="34" charset="0"/>
                <a:ea typeface="Arial" panose="020B0604020202020204" pitchFamily="34" charset="0"/>
              </a:rPr>
              <a:t> saman (</a:t>
            </a:r>
            <a:r>
              <a:rPr lang="en-US" sz="1400" b="1" dirty="0" err="1">
                <a:effectLst/>
                <a:latin typeface="Arial" panose="020B0604020202020204" pitchFamily="34" charset="0"/>
                <a:ea typeface="Arial" panose="020B0604020202020204" pitchFamily="34" charset="0"/>
              </a:rPr>
              <a:t>Willd</a:t>
            </a:r>
            <a:r>
              <a:rPr lang="en-US"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Merril</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constitue, adulte, un bel arbre d'ombrage à la couronne très étendue en forme de parasol. Il peut atteindre des dimensions considérables : à Trinidad, un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séculaire atteint 50 m de haut et sa couronne mesure 60 m de diamètre. Mais sa taille habituelle varie de 10 à 20 m. Il est originaire de l'Amérique centrale et du Sud.</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Si la silhouette est souvent un bon moyen d'identification de cet arbre, le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se reconnaît également à ses feuilles </a:t>
            </a:r>
            <a:r>
              <a:rPr lang="fr-FR" sz="1200" dirty="0" err="1">
                <a:effectLst/>
                <a:latin typeface="Arial" panose="020B0604020202020204" pitchFamily="34" charset="0"/>
                <a:ea typeface="Arial" panose="020B0604020202020204" pitchFamily="34" charset="0"/>
              </a:rPr>
              <a:t>bi-pennées</a:t>
            </a:r>
            <a:r>
              <a:rPr lang="fr-FR" sz="1200" dirty="0">
                <a:effectLst/>
                <a:latin typeface="Arial" panose="020B0604020202020204" pitchFamily="34" charset="0"/>
                <a:ea typeface="Arial" panose="020B0604020202020204" pitchFamily="34" charset="0"/>
              </a:rPr>
              <a:t>, la partie supérieure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folioles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foncé</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brillante.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fleurs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roses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base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blanche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brunes ou noirâtres ont 10 à 20 cm de longueur.</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saman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 rencontrée sur les sols riches le long des cours d'eau. 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0,44)</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 Il est apprécié et ses usages sont divers (menuiserie, construction, contre-plaqués, etc...).</a:t>
            </a:r>
          </a:p>
          <a:p>
            <a:pPr marL="107950" algn="just">
              <a:lnSpc>
                <a:spcPct val="103000"/>
              </a:lnSpc>
            </a:pPr>
            <a:endParaRPr lang="fr-FR" sz="1200" dirty="0">
              <a:latin typeface="Arial" panose="020B0604020202020204" pitchFamily="34" charset="0"/>
              <a:ea typeface="Arial" panose="020B0604020202020204" pitchFamily="34" charset="0"/>
            </a:endParaRPr>
          </a:p>
          <a:p>
            <a:pPr marL="107950" algn="just"/>
            <a:r>
              <a:rPr lang="fr-FR" sz="1200" dirty="0">
                <a:effectLst/>
                <a:latin typeface="Arial" panose="020B0604020202020204" pitchFamily="34" charset="0"/>
                <a:ea typeface="Arial" panose="020B0604020202020204" pitchFamily="34" charset="0"/>
              </a:rPr>
              <a:t>Dans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quelques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tropicaux,</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9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saman</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9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utilisé </a:t>
            </a:r>
            <a:r>
              <a:rPr lang="fr-FR" sz="1200" dirty="0">
                <a:effectLst/>
                <a:latin typeface="Arial" panose="020B0604020202020204" pitchFamily="34" charset="0"/>
                <a:ea typeface="Arial" panose="020B0604020202020204" pitchFamily="34" charset="0"/>
              </a:rPr>
              <a:t>comme arbre d'ombrage pour le café et le cacao. Cet usage n'est pas recommandé car, s'il enrichit le sol en fixant l'azote atmosphérique, c'est également un arbre dont les racines superficielles concurrencent les cultures pour l'eau. La propagation du </a:t>
            </a:r>
            <a:r>
              <a:rPr lang="fr-FR" sz="1200" dirty="0" err="1">
                <a:effectLst/>
                <a:latin typeface="Arial" panose="020B0604020202020204" pitchFamily="34" charset="0"/>
                <a:ea typeface="Arial" panose="020B0604020202020204" pitchFamily="34" charset="0"/>
              </a:rPr>
              <a:t>saman</a:t>
            </a:r>
            <a:r>
              <a:rPr lang="fr-FR" sz="1200" dirty="0">
                <a:effectLst/>
                <a:latin typeface="Arial" panose="020B0604020202020204" pitchFamily="34" charset="0"/>
                <a:ea typeface="Arial" panose="020B0604020202020204" pitchFamily="34" charset="0"/>
              </a:rPr>
              <a:t> est facile,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a:t>
            </a:r>
            <a:r>
              <a:rPr lang="fr-FR" sz="1200" spc="-10" dirty="0">
                <a:effectLst/>
                <a:latin typeface="Arial" panose="020B0604020202020204" pitchFamily="34" charset="0"/>
                <a:ea typeface="Arial" panose="020B0604020202020204" pitchFamily="34" charset="0"/>
              </a:rPr>
              <a:t>boutures.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endParaRPr lang="fr-FR" sz="1200" dirty="0">
              <a:effectLst/>
              <a:latin typeface="Arial" panose="020B0604020202020204" pitchFamily="34" charset="0"/>
              <a:ea typeface="Arial" panose="020B0604020202020204" pitchFamily="34" charset="0"/>
            </a:endParaRPr>
          </a:p>
        </p:txBody>
      </p:sp>
      <p:grpSp>
        <p:nvGrpSpPr>
          <p:cNvPr id="3" name="object 2">
            <a:extLst>
              <a:ext uri="{FF2B5EF4-FFF2-40B4-BE49-F238E27FC236}">
                <a16:creationId xmlns:a16="http://schemas.microsoft.com/office/drawing/2014/main" id="{3ED8D902-6C47-9B6A-D97C-3CA0A5E3A523}"/>
              </a:ext>
            </a:extLst>
          </p:cNvPr>
          <p:cNvGrpSpPr/>
          <p:nvPr/>
        </p:nvGrpSpPr>
        <p:grpSpPr>
          <a:xfrm>
            <a:off x="762000" y="5930900"/>
            <a:ext cx="5400040" cy="3600450"/>
            <a:chOff x="1080008" y="1185544"/>
            <a:chExt cx="5400040" cy="3600450"/>
          </a:xfrm>
        </p:grpSpPr>
        <p:pic>
          <p:nvPicPr>
            <p:cNvPr id="4" name="object 3">
              <a:extLst>
                <a:ext uri="{FF2B5EF4-FFF2-40B4-BE49-F238E27FC236}">
                  <a16:creationId xmlns:a16="http://schemas.microsoft.com/office/drawing/2014/main" id="{0CCD2BEB-90BA-60DD-DB05-191AE20403E1}"/>
                </a:ext>
              </a:extLst>
            </p:cNvPr>
            <p:cNvPicPr/>
            <p:nvPr/>
          </p:nvPicPr>
          <p:blipFill>
            <a:blip r:embed="rId2" cstate="print"/>
            <a:stretch>
              <a:fillRect/>
            </a:stretch>
          </p:blipFill>
          <p:spPr>
            <a:xfrm>
              <a:off x="1313688" y="1299425"/>
              <a:ext cx="4546607" cy="3452793"/>
            </a:xfrm>
            <a:prstGeom prst="rect">
              <a:avLst/>
            </a:prstGeom>
          </p:spPr>
        </p:pic>
        <p:sp>
          <p:nvSpPr>
            <p:cNvPr id="5" name="object 4">
              <a:extLst>
                <a:ext uri="{FF2B5EF4-FFF2-40B4-BE49-F238E27FC236}">
                  <a16:creationId xmlns:a16="http://schemas.microsoft.com/office/drawing/2014/main" id="{81C487DE-1C0A-6585-C159-AC4E456F52C6}"/>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4900377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538734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Pithecellobium</a:t>
            </a:r>
            <a:r>
              <a:rPr sz="1200" b="1" spc="25" dirty="0">
                <a:latin typeface="Arial"/>
                <a:cs typeface="Arial"/>
              </a:rPr>
              <a:t> </a:t>
            </a:r>
            <a:r>
              <a:rPr sz="1200" b="1" dirty="0">
                <a:latin typeface="Arial"/>
                <a:cs typeface="Arial"/>
              </a:rPr>
              <a:t>saman</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Samanea</a:t>
            </a:r>
            <a:r>
              <a:rPr sz="1200" b="1" spc="25" dirty="0">
                <a:latin typeface="Arial"/>
                <a:cs typeface="Arial"/>
              </a:rPr>
              <a:t> </a:t>
            </a:r>
            <a:r>
              <a:rPr sz="1200" b="1" dirty="0">
                <a:latin typeface="Arial"/>
                <a:cs typeface="Arial"/>
              </a:rPr>
              <a:t>saman</a:t>
            </a:r>
            <a:r>
              <a:rPr sz="1200" b="1" spc="20" dirty="0">
                <a:latin typeface="Arial"/>
                <a:cs typeface="Arial"/>
              </a:rPr>
              <a:t> </a:t>
            </a:r>
            <a:r>
              <a:rPr sz="1200" b="1" dirty="0">
                <a:latin typeface="Arial"/>
                <a:cs typeface="Arial"/>
              </a:rPr>
              <a:t>Le</a:t>
            </a:r>
            <a:r>
              <a:rPr sz="1200" b="1" spc="25" dirty="0">
                <a:latin typeface="Arial"/>
                <a:cs typeface="Arial"/>
              </a:rPr>
              <a:t> </a:t>
            </a:r>
            <a:r>
              <a:rPr sz="1200" b="1" dirty="0">
                <a:latin typeface="Arial"/>
                <a:cs typeface="Arial"/>
              </a:rPr>
              <a:t>saman</a:t>
            </a:r>
            <a:r>
              <a:rPr sz="1200" b="1" spc="25" dirty="0">
                <a:latin typeface="Arial"/>
                <a:cs typeface="Arial"/>
              </a:rPr>
              <a:t> </a:t>
            </a:r>
            <a:r>
              <a:rPr sz="1200" b="1" dirty="0">
                <a:latin typeface="Arial"/>
                <a:cs typeface="Arial"/>
              </a:rPr>
              <a:t>ou</a:t>
            </a:r>
            <a:r>
              <a:rPr sz="1200" b="1" spc="25" dirty="0">
                <a:latin typeface="Arial"/>
                <a:cs typeface="Arial"/>
              </a:rPr>
              <a:t> </a:t>
            </a:r>
            <a:r>
              <a:rPr sz="1200" b="1" spc="-10" dirty="0">
                <a:latin typeface="Arial"/>
                <a:cs typeface="Arial"/>
              </a:rPr>
              <a:t>gouannegoul</a:t>
            </a:r>
            <a:endParaRPr sz="1200" dirty="0">
              <a:latin typeface="Arial"/>
              <a:cs typeface="Arial"/>
            </a:endParaRPr>
          </a:p>
        </p:txBody>
      </p:sp>
      <p:grpSp>
        <p:nvGrpSpPr>
          <p:cNvPr id="8" name="object 2">
            <a:extLst>
              <a:ext uri="{FF2B5EF4-FFF2-40B4-BE49-F238E27FC236}">
                <a16:creationId xmlns:a16="http://schemas.microsoft.com/office/drawing/2014/main" id="{FC2C89AF-2D54-6AA3-1902-EDA4685A962A}"/>
              </a:ext>
            </a:extLst>
          </p:cNvPr>
          <p:cNvGrpSpPr/>
          <p:nvPr/>
        </p:nvGrpSpPr>
        <p:grpSpPr>
          <a:xfrm>
            <a:off x="1080008" y="1185544"/>
            <a:ext cx="5400040" cy="3600450"/>
            <a:chOff x="1080008" y="1185544"/>
            <a:chExt cx="5400040" cy="3600450"/>
          </a:xfrm>
        </p:grpSpPr>
        <p:pic>
          <p:nvPicPr>
            <p:cNvPr id="10" name="object 3">
              <a:extLst>
                <a:ext uri="{FF2B5EF4-FFF2-40B4-BE49-F238E27FC236}">
                  <a16:creationId xmlns:a16="http://schemas.microsoft.com/office/drawing/2014/main" id="{618E0F68-0DA3-C423-C41A-974A96F4BAC1}"/>
                </a:ext>
              </a:extLst>
            </p:cNvPr>
            <p:cNvPicPr/>
            <p:nvPr/>
          </p:nvPicPr>
          <p:blipFill>
            <a:blip r:embed="rId3" cstate="print"/>
            <a:stretch>
              <a:fillRect/>
            </a:stretch>
          </p:blipFill>
          <p:spPr>
            <a:xfrm>
              <a:off x="1092708" y="1198244"/>
              <a:ext cx="5374640" cy="3574541"/>
            </a:xfrm>
            <a:prstGeom prst="rect">
              <a:avLst/>
            </a:prstGeom>
          </p:spPr>
        </p:pic>
        <p:sp>
          <p:nvSpPr>
            <p:cNvPr id="11" name="object 4">
              <a:extLst>
                <a:ext uri="{FF2B5EF4-FFF2-40B4-BE49-F238E27FC236}">
                  <a16:creationId xmlns:a16="http://schemas.microsoft.com/office/drawing/2014/main" id="{F8B77AAA-73DE-D53C-8B10-EB532D642BEF}"/>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p:nvPr/>
        </p:nvSpPr>
        <p:spPr>
          <a:xfrm>
            <a:off x="552704" y="662178"/>
            <a:ext cx="6383020" cy="443711"/>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dirty="0">
                <a:latin typeface="Arial"/>
                <a:cs typeface="Arial"/>
              </a:rPr>
              <a:t>DES</a:t>
            </a:r>
            <a:r>
              <a:rPr sz="1400" b="1" spc="-10" dirty="0">
                <a:latin typeface="Arial"/>
                <a:cs typeface="Arial"/>
              </a:rPr>
              <a:t> </a:t>
            </a:r>
            <a:r>
              <a:rPr sz="1400" b="1" dirty="0">
                <a:latin typeface="Arial"/>
                <a:cs typeface="Arial"/>
              </a:rPr>
              <a:t>ARBUSTES UTILISES</a:t>
            </a:r>
            <a:r>
              <a:rPr sz="1400" b="1" spc="5" dirty="0">
                <a:latin typeface="Arial"/>
                <a:cs typeface="Arial"/>
              </a:rPr>
              <a:t> </a:t>
            </a:r>
            <a:r>
              <a:rPr sz="1400" b="1" dirty="0">
                <a:latin typeface="Arial"/>
                <a:cs typeface="Arial"/>
              </a:rPr>
              <a:t>POUR CREER</a:t>
            </a:r>
            <a:r>
              <a:rPr sz="1400" b="1" spc="5" dirty="0">
                <a:latin typeface="Arial"/>
                <a:cs typeface="Arial"/>
              </a:rPr>
              <a:t> </a:t>
            </a:r>
            <a:r>
              <a:rPr sz="1400" b="1" dirty="0">
                <a:latin typeface="Arial"/>
                <a:cs typeface="Arial"/>
              </a:rPr>
              <a:t>DES CLOTURES :</a:t>
            </a:r>
            <a:r>
              <a:rPr sz="1400" b="1" spc="5" dirty="0">
                <a:latin typeface="Arial"/>
                <a:cs typeface="Arial"/>
              </a:rPr>
              <a:t> </a:t>
            </a:r>
            <a:r>
              <a:rPr sz="1400" b="1" dirty="0">
                <a:latin typeface="Arial"/>
                <a:cs typeface="Arial"/>
              </a:rPr>
              <a:t>LE MEDECINIER,</a:t>
            </a:r>
            <a:r>
              <a:rPr sz="1400" b="1" spc="5" dirty="0">
                <a:latin typeface="Arial"/>
                <a:cs typeface="Arial"/>
              </a:rPr>
              <a:t> </a:t>
            </a:r>
            <a:r>
              <a:rPr sz="1400" b="1" dirty="0">
                <a:latin typeface="Arial"/>
                <a:cs typeface="Arial"/>
              </a:rPr>
              <a:t>LE </a:t>
            </a:r>
            <a:r>
              <a:rPr sz="1400" b="1" spc="-10" dirty="0">
                <a:latin typeface="Arial"/>
                <a:cs typeface="Arial"/>
              </a:rPr>
              <a:t>PARESSEU</a:t>
            </a:r>
            <a:r>
              <a:rPr lang="fr-FR" sz="1400" b="1" spc="-10" dirty="0">
                <a:latin typeface="Arial"/>
                <a:cs typeface="Arial"/>
              </a:rPr>
              <a:t>X  </a:t>
            </a:r>
            <a:r>
              <a:rPr sz="1400" b="1" dirty="0">
                <a:latin typeface="Arial"/>
                <a:cs typeface="Arial"/>
              </a:rPr>
              <a:t>Jatropha</a:t>
            </a:r>
            <a:r>
              <a:rPr sz="1400" b="1" spc="25" dirty="0">
                <a:latin typeface="Arial"/>
                <a:cs typeface="Arial"/>
              </a:rPr>
              <a:t> </a:t>
            </a:r>
            <a:r>
              <a:rPr sz="1400" b="1" dirty="0">
                <a:latin typeface="Arial"/>
                <a:cs typeface="Arial"/>
              </a:rPr>
              <a:t>;</a:t>
            </a:r>
            <a:r>
              <a:rPr sz="1400" b="1" spc="25" dirty="0">
                <a:latin typeface="Arial"/>
                <a:cs typeface="Arial"/>
              </a:rPr>
              <a:t> </a:t>
            </a:r>
            <a:r>
              <a:rPr sz="1400" b="1" dirty="0" err="1">
                <a:latin typeface="Arial"/>
                <a:cs typeface="Arial"/>
              </a:rPr>
              <a:t>Polyscias</a:t>
            </a:r>
            <a:endParaRPr sz="1400" dirty="0">
              <a:latin typeface="Arial"/>
              <a:cs typeface="Arial"/>
            </a:endParaRPr>
          </a:p>
        </p:txBody>
      </p:sp>
      <p:sp>
        <p:nvSpPr>
          <p:cNvPr id="15" name="ZoneTexte 14">
            <a:extLst>
              <a:ext uri="{FF2B5EF4-FFF2-40B4-BE49-F238E27FC236}">
                <a16:creationId xmlns:a16="http://schemas.microsoft.com/office/drawing/2014/main" id="{5A909420-6383-BFB7-22C2-0609686945DA}"/>
              </a:ext>
            </a:extLst>
          </p:cNvPr>
          <p:cNvSpPr txBox="1"/>
          <p:nvPr/>
        </p:nvSpPr>
        <p:spPr>
          <a:xfrm>
            <a:off x="304800" y="1733380"/>
            <a:ext cx="6383020" cy="5207964"/>
          </a:xfrm>
          <a:prstGeom prst="rect">
            <a:avLst/>
          </a:prstGeom>
          <a:noFill/>
        </p:spPr>
        <p:txBody>
          <a:bodyPr wrap="square" rtlCol="0">
            <a:spAutoFit/>
          </a:bodyPr>
          <a:lstStyle/>
          <a:p>
            <a:pPr marL="457200" lvl="1">
              <a:lnSpc>
                <a:spcPct val="103000"/>
              </a:lnSpc>
              <a:tabLst>
                <a:tab pos="565150" algn="l"/>
                <a:tab pos="565785" algn="l"/>
                <a:tab pos="875030" algn="l"/>
                <a:tab pos="1729740" algn="l"/>
                <a:tab pos="2047240" algn="l"/>
                <a:tab pos="2901950"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médecinier</a:t>
            </a:r>
            <a:r>
              <a:rPr lang="fr-FR" sz="1400" b="1" spc="-10" dirty="0">
                <a:latin typeface="Arial" panose="020B0604020202020204" pitchFamily="34" charset="0"/>
                <a:ea typeface="Arial" panose="020B0604020202020204" pitchFamily="34" charset="0"/>
              </a:rPr>
              <a:t> </a:t>
            </a:r>
            <a:r>
              <a:rPr lang="fr-FR" sz="1400" b="1" spc="-30" dirty="0">
                <a:effectLst/>
                <a:latin typeface="Arial" panose="020B0604020202020204" pitchFamily="34" charset="0"/>
                <a:ea typeface="Arial" panose="020B0604020202020204" pitchFamily="34" charset="0"/>
              </a:rPr>
              <a:t>ou</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médecinier</a:t>
            </a:r>
            <a:r>
              <a:rPr lang="fr-FR" sz="1400" b="1" spc="-10" dirty="0">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béni </a:t>
            </a:r>
            <a:r>
              <a:rPr lang="fr-FR" sz="1400" b="1" dirty="0">
                <a:effectLst/>
                <a:latin typeface="Arial" panose="020B0604020202020204" pitchFamily="34" charset="0"/>
                <a:ea typeface="Arial" panose="020B0604020202020204" pitchFamily="34" charset="0"/>
              </a:rPr>
              <a:t>(Jatropha </a:t>
            </a:r>
            <a:r>
              <a:rPr lang="fr-FR" sz="1400" b="1" dirty="0" err="1">
                <a:effectLst/>
                <a:latin typeface="Arial" panose="020B0604020202020204" pitchFamily="34" charset="0"/>
                <a:ea typeface="Arial" panose="020B0604020202020204" pitchFamily="34" charset="0"/>
              </a:rPr>
              <a:t>curcas</a:t>
            </a:r>
            <a:r>
              <a:rPr lang="fr-FR" sz="1400" b="1" dirty="0">
                <a:effectLst/>
                <a:latin typeface="Arial" panose="020B0604020202020204" pitchFamily="34" charset="0"/>
                <a:ea typeface="Arial" panose="020B0604020202020204" pitchFamily="34" charset="0"/>
              </a:rPr>
              <a:t> L., euphorbiacées)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arbuste qui peut atteindre 5 m de hauteur. Comme la plupart des euphorbiacées, la plante est toxique et possède un latex blanc. Les feuilles, les graines et le latex sont utilisés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médecine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populaire,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 haïtien de cette plante.</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médecinier</a:t>
            </a:r>
            <a:r>
              <a:rPr lang="fr-FR" sz="1200" dirty="0">
                <a:effectLst/>
                <a:latin typeface="Arial" panose="020B0604020202020204" pitchFamily="34" charset="0"/>
                <a:ea typeface="Arial" panose="020B0604020202020204" pitchFamily="34" charset="0"/>
              </a:rPr>
              <a:t> se reconnaît à ses feuilles simples en forme de cœur et à ses fruits, des capsules ovoïdes charnues de 3 à 4 cm de long.</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est peu exigeant et se reproduit très facilement par bouturage. </a:t>
            </a:r>
            <a:r>
              <a:rPr lang="fr-FR" sz="1200" dirty="0"/>
              <a:t>Traditionnellement, il est utilisé pour marquer les limites des parcelles lors des arpentages.</a:t>
            </a:r>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Cette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toxique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consommée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bétail et son bois spongieux ne présente pas d'intérêt.</a:t>
            </a:r>
          </a:p>
          <a:p>
            <a:endParaRPr lang="fr-FR" sz="1200" dirty="0">
              <a:latin typeface="Arial" panose="020B0604020202020204" pitchFamily="34" charset="0"/>
            </a:endParaRPr>
          </a:p>
          <a:p>
            <a:r>
              <a:rPr lang="fr-FR" sz="1200" dirty="0"/>
              <a:t>Depuis quelques années, ses graines sont recherchées pour fabriquer des agro-carburants, mais elles peuvent être attaquées par des insectes. Il est préférable de l’associer à d’autres bois repousse.</a:t>
            </a:r>
          </a:p>
          <a:p>
            <a:endParaRPr lang="fr-FR" sz="1200" dirty="0"/>
          </a:p>
          <a:p>
            <a:r>
              <a:rPr lang="fr-FR" sz="1200" dirty="0"/>
              <a:t>A Gros-Morne.</a:t>
            </a:r>
          </a:p>
          <a:p>
            <a:r>
              <a:rPr lang="fr-FR" sz="1200" dirty="0"/>
              <a:t>Pour la confection de clôtures, les paysans utilisent des boutures de 1-1,5 m de haut. La plantation de </a:t>
            </a:r>
            <a:r>
              <a:rPr lang="fr-FR" sz="1200" dirty="0" err="1"/>
              <a:t>médeciniers</a:t>
            </a:r>
            <a:r>
              <a:rPr lang="fr-FR" sz="1200" dirty="0"/>
              <a:t> est renforcée par celle de candélabres ou « </a:t>
            </a:r>
            <a:r>
              <a:rPr lang="fr-FR" sz="1200" dirty="0" err="1"/>
              <a:t>cadasses</a:t>
            </a:r>
            <a:r>
              <a:rPr lang="fr-FR" sz="1200" dirty="0"/>
              <a:t> » (</a:t>
            </a:r>
            <a:r>
              <a:rPr lang="fr-FR" sz="1200" dirty="0" err="1"/>
              <a:t>Euphorbia</a:t>
            </a:r>
            <a:r>
              <a:rPr lang="fr-FR" sz="1200" dirty="0"/>
              <a:t> </a:t>
            </a:r>
            <a:r>
              <a:rPr lang="fr-FR" sz="1200" dirty="0" err="1"/>
              <a:t>lactea</a:t>
            </a:r>
            <a:r>
              <a:rPr lang="fr-FR" sz="1200" dirty="0"/>
              <a:t>). Dans ce cas, les </a:t>
            </a:r>
            <a:r>
              <a:rPr lang="fr-FR" sz="1200" dirty="0" err="1"/>
              <a:t>médeciniers</a:t>
            </a:r>
            <a:r>
              <a:rPr lang="fr-FR" sz="1200" dirty="0"/>
              <a:t> sont plantés avec un écartement de 50 cm environ et à 20-30 cm de profondeur. Lorsque les « </a:t>
            </a:r>
            <a:r>
              <a:rPr lang="fr-FR" sz="1200" dirty="0" err="1"/>
              <a:t>cadasses</a:t>
            </a:r>
            <a:r>
              <a:rPr lang="fr-FR" sz="1200" dirty="0"/>
              <a:t> » ne sont pas disponibles, l’écartement entre les boutures de </a:t>
            </a:r>
            <a:r>
              <a:rPr lang="fr-FR" sz="1200" dirty="0" err="1"/>
              <a:t>médeciniers</a:t>
            </a:r>
            <a:r>
              <a:rPr lang="fr-FR" sz="1200" dirty="0"/>
              <a:t> est plus faible.</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hidden="1"/>
          <p:cNvSpPr>
            <a:spLocks noGrp="1" noChangeArrowheads="1"/>
          </p:cNvSpPr>
          <p:nvPr>
            <p:ph type="title"/>
          </p:nvPr>
        </p:nvSpPr>
        <p:spPr/>
        <p:txBody>
          <a:bodyPr/>
          <a:lstStyle/>
          <a:p>
            <a:pPr eaLnBrk="1" hangingPunct="1"/>
            <a:r>
              <a:rPr lang="fr-FR" dirty="0"/>
              <a:t>Jatropha curcas (</a:t>
            </a:r>
            <a:r>
              <a:rPr lang="fr-FR" dirty="0" err="1"/>
              <a:t>médecinier</a:t>
            </a:r>
            <a:r>
              <a:rPr lang="fr-FR" dirty="0"/>
              <a:t>)</a:t>
            </a:r>
          </a:p>
        </p:txBody>
      </p:sp>
      <p:sp>
        <p:nvSpPr>
          <p:cNvPr id="128003" name="Rectangle 3"/>
          <p:cNvSpPr>
            <a:spLocks noGrp="1" noChangeAspect="1" noChangeArrowheads="1"/>
          </p:cNvSpPr>
          <p:nvPr isPhoto="1"/>
        </p:nvSpPr>
        <p:spPr bwMode="auto">
          <a:xfrm>
            <a:off x="241142" y="476667"/>
            <a:ext cx="3441858" cy="424096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fr-FR"/>
          </a:p>
        </p:txBody>
      </p:sp>
      <p:sp>
        <p:nvSpPr>
          <p:cNvPr id="4" name="ZoneTexte 3"/>
          <p:cNvSpPr txBox="1"/>
          <p:nvPr/>
        </p:nvSpPr>
        <p:spPr>
          <a:xfrm>
            <a:off x="457200" y="9759950"/>
            <a:ext cx="2170787" cy="276999"/>
          </a:xfrm>
          <a:prstGeom prst="rect">
            <a:avLst/>
          </a:prstGeom>
          <a:noFill/>
        </p:spPr>
        <p:txBody>
          <a:bodyPr wrap="none" rtlCol="0">
            <a:spAutoFit/>
          </a:bodyPr>
          <a:lstStyle/>
          <a:p>
            <a:r>
              <a:rPr lang="fr-FR" sz="1200" dirty="0"/>
              <a:t>Jatropha curcas (</a:t>
            </a:r>
            <a:r>
              <a:rPr lang="fr-FR" sz="1200" dirty="0" err="1"/>
              <a:t>médecinier</a:t>
            </a:r>
            <a:r>
              <a:rPr lang="fr-FR" sz="1200" dirty="0"/>
              <a:t>)</a:t>
            </a:r>
          </a:p>
        </p:txBody>
      </p:sp>
      <p:sp>
        <p:nvSpPr>
          <p:cNvPr id="2" name="Rectangle 3" descr="Jatropha_curcas20">
            <a:extLst>
              <a:ext uri="{FF2B5EF4-FFF2-40B4-BE49-F238E27FC236}">
                <a16:creationId xmlns:a16="http://schemas.microsoft.com/office/drawing/2014/main" id="{9B8CFB3F-DEBE-75EA-DE24-55249A0CA0B8}"/>
              </a:ext>
            </a:extLst>
          </p:cNvPr>
          <p:cNvSpPr>
            <a:spLocks noGrp="1" noChangeAspect="1" noChangeArrowheads="1"/>
          </p:cNvSpPr>
          <p:nvPr isPhoto="1"/>
        </p:nvSpPr>
        <p:spPr bwMode="auto">
          <a:xfrm>
            <a:off x="3513178" y="1480338"/>
            <a:ext cx="3802022" cy="3237295"/>
          </a:xfrm>
          <a:prstGeom prst="rect">
            <a:avLst/>
          </a:prstGeom>
          <a:blipFill dpi="0" rotWithShape="1">
            <a:blip r:embed="rId3" cstate="email">
              <a:extLst>
                <a:ext uri="{28A0092B-C50C-407E-A947-70E740481C1C}">
                  <a14:useLocalDpi xmlns:a14="http://schemas.microsoft.com/office/drawing/2010/main"/>
                </a:ext>
              </a:extLst>
            </a:blip>
            <a:srcRect/>
            <a:stretch>
              <a:fillRect l="-5970" r="-529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Jatropha_curcas21">
            <a:extLst>
              <a:ext uri="{FF2B5EF4-FFF2-40B4-BE49-F238E27FC236}">
                <a16:creationId xmlns:a16="http://schemas.microsoft.com/office/drawing/2014/main" id="{D22CE478-61AC-DF2A-D37C-EF748C6780C6}"/>
              </a:ext>
            </a:extLst>
          </p:cNvPr>
          <p:cNvSpPr>
            <a:spLocks noGrp="1" noChangeAspect="1" noChangeArrowheads="1"/>
          </p:cNvSpPr>
          <p:nvPr isPhoto="1"/>
        </p:nvSpPr>
        <p:spPr bwMode="auto">
          <a:xfrm>
            <a:off x="228442" y="4883150"/>
            <a:ext cx="4041642" cy="303123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jatropha_curcas-02">
            <a:extLst>
              <a:ext uri="{FF2B5EF4-FFF2-40B4-BE49-F238E27FC236}">
                <a16:creationId xmlns:a16="http://schemas.microsoft.com/office/drawing/2014/main" id="{B2D49706-BF3D-7D2F-0432-D0DBD174C3E6}"/>
              </a:ext>
            </a:extLst>
          </p:cNvPr>
          <p:cNvSpPr>
            <a:spLocks noGrp="1" noChangeAspect="1" noChangeArrowheads="1"/>
          </p:cNvSpPr>
          <p:nvPr isPhoto="1"/>
        </p:nvSpPr>
        <p:spPr bwMode="auto">
          <a:xfrm>
            <a:off x="3273558" y="7649468"/>
            <a:ext cx="4041642" cy="3031232"/>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994810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hidden="1"/>
          <p:cNvSpPr>
            <a:spLocks noGrp="1" noChangeArrowheads="1"/>
          </p:cNvSpPr>
          <p:nvPr>
            <p:ph type="title"/>
          </p:nvPr>
        </p:nvSpPr>
        <p:spPr/>
        <p:txBody>
          <a:bodyPr/>
          <a:lstStyle/>
          <a:p>
            <a:pPr eaLnBrk="1" hangingPunct="1"/>
            <a:r>
              <a:rPr lang="fr-FR" dirty="0"/>
              <a:t>Jatropha curcas (</a:t>
            </a:r>
            <a:r>
              <a:rPr lang="fr-FR" dirty="0" err="1"/>
              <a:t>médecinier</a:t>
            </a:r>
            <a:r>
              <a:rPr lang="fr-FR" dirty="0"/>
              <a:t>)</a:t>
            </a:r>
          </a:p>
        </p:txBody>
      </p:sp>
      <p:sp>
        <p:nvSpPr>
          <p:cNvPr id="119811" name="Rectangle 3" descr="jatropha_curcas-03"/>
          <p:cNvSpPr>
            <a:spLocks noGrp="1" noChangeAspect="1" noChangeArrowheads="1"/>
          </p:cNvSpPr>
          <p:nvPr isPhoto="1"/>
        </p:nvSpPr>
        <p:spPr bwMode="auto">
          <a:xfrm>
            <a:off x="0" y="0"/>
            <a:ext cx="6768346" cy="507625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609600" y="10293350"/>
            <a:ext cx="2170787" cy="276999"/>
          </a:xfrm>
          <a:prstGeom prst="rect">
            <a:avLst/>
          </a:prstGeom>
          <a:noFill/>
        </p:spPr>
        <p:txBody>
          <a:bodyPr wrap="none" rtlCol="0">
            <a:spAutoFit/>
          </a:bodyPr>
          <a:lstStyle/>
          <a:p>
            <a:r>
              <a:rPr lang="fr-FR" sz="1200" dirty="0"/>
              <a:t>Jatropha curcas (</a:t>
            </a:r>
            <a:r>
              <a:rPr lang="fr-FR" sz="1200" dirty="0" err="1"/>
              <a:t>médecinier</a:t>
            </a:r>
            <a:r>
              <a:rPr lang="fr-FR" sz="1200" dirty="0"/>
              <a:t>)</a:t>
            </a:r>
          </a:p>
        </p:txBody>
      </p:sp>
      <p:sp>
        <p:nvSpPr>
          <p:cNvPr id="2" name="Rectangle 3" descr="jatrcu1">
            <a:extLst>
              <a:ext uri="{FF2B5EF4-FFF2-40B4-BE49-F238E27FC236}">
                <a16:creationId xmlns:a16="http://schemas.microsoft.com/office/drawing/2014/main" id="{29BDCB0A-67BF-B433-4F82-47B892BA1534}"/>
              </a:ext>
            </a:extLst>
          </p:cNvPr>
          <p:cNvSpPr>
            <a:spLocks noGrp="1" noChangeAspect="1" noChangeArrowheads="1"/>
          </p:cNvSpPr>
          <p:nvPr isPhoto="1"/>
        </p:nvSpPr>
        <p:spPr bwMode="auto">
          <a:xfrm>
            <a:off x="0" y="5196229"/>
            <a:ext cx="6768346" cy="507626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6470539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18">
            <a:extLst>
              <a:ext uri="{FF2B5EF4-FFF2-40B4-BE49-F238E27FC236}">
                <a16:creationId xmlns:a16="http://schemas.microsoft.com/office/drawing/2014/main" id="{7D2C83DE-C10C-6292-6E3C-78659883A48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6200" y="36166"/>
            <a:ext cx="7087516" cy="4694583"/>
          </a:xfrm>
          <a:prstGeom prst="rect">
            <a:avLst/>
          </a:prstGeom>
        </p:spPr>
      </p:pic>
      <p:pic>
        <p:nvPicPr>
          <p:cNvPr id="2" name="Image 1" descr="DSC_0257">
            <a:extLst>
              <a:ext uri="{FF2B5EF4-FFF2-40B4-BE49-F238E27FC236}">
                <a16:creationId xmlns:a16="http://schemas.microsoft.com/office/drawing/2014/main" id="{3AA18D46-F58E-EA80-2409-95BB2A540EA5}"/>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76200" y="4883150"/>
            <a:ext cx="6852015" cy="4538593"/>
          </a:xfrm>
          <a:prstGeom prst="rect">
            <a:avLst/>
          </a:prstGeom>
        </p:spPr>
      </p:pic>
      <p:sp>
        <p:nvSpPr>
          <p:cNvPr id="4" name="ZoneTexte 3">
            <a:extLst>
              <a:ext uri="{FF2B5EF4-FFF2-40B4-BE49-F238E27FC236}">
                <a16:creationId xmlns:a16="http://schemas.microsoft.com/office/drawing/2014/main" id="{24714F7F-160A-D950-1C7E-C2380C4BD788}"/>
              </a:ext>
            </a:extLst>
          </p:cNvPr>
          <p:cNvSpPr txBox="1"/>
          <p:nvPr/>
        </p:nvSpPr>
        <p:spPr>
          <a:xfrm>
            <a:off x="609600" y="10293350"/>
            <a:ext cx="1923925" cy="276999"/>
          </a:xfrm>
          <a:prstGeom prst="rect">
            <a:avLst/>
          </a:prstGeom>
          <a:noFill/>
        </p:spPr>
        <p:txBody>
          <a:bodyPr wrap="none" rtlCol="0">
            <a:spAutoFit/>
          </a:bodyPr>
          <a:lstStyle/>
          <a:p>
            <a:r>
              <a:rPr lang="fr-FR" sz="1200" dirty="0"/>
              <a:t>Jatropha </a:t>
            </a:r>
            <a:r>
              <a:rPr lang="fr-FR" sz="1200" dirty="0" err="1"/>
              <a:t>sp</a:t>
            </a:r>
            <a:r>
              <a:rPr lang="fr-FR" sz="1200" dirty="0"/>
              <a:t>. (</a:t>
            </a:r>
            <a:r>
              <a:rPr lang="fr-FR" sz="1200" dirty="0" err="1"/>
              <a:t>médecinier</a:t>
            </a:r>
            <a:r>
              <a:rPr lang="fr-FR" sz="1200" dirty="0"/>
              <a:t>)</a:t>
            </a:r>
          </a:p>
        </p:txBody>
      </p:sp>
    </p:spTree>
    <p:extLst>
      <p:ext uri="{BB962C8B-B14F-4D97-AF65-F5344CB8AC3E}">
        <p14:creationId xmlns:p14="http://schemas.microsoft.com/office/powerpoint/2010/main" val="23636332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8200" y="6579102"/>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838200" y="10324460"/>
            <a:ext cx="23825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Polyscias</a:t>
            </a:r>
            <a:r>
              <a:rPr sz="1200" b="1" spc="25" dirty="0">
                <a:latin typeface="Arial"/>
                <a:cs typeface="Arial"/>
              </a:rPr>
              <a:t> </a:t>
            </a:r>
            <a:r>
              <a:rPr sz="1200" b="1" dirty="0">
                <a:latin typeface="Arial"/>
                <a:cs typeface="Arial"/>
              </a:rPr>
              <a:t>spe.</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paresseux</a:t>
            </a:r>
            <a:endParaRPr sz="1200" dirty="0">
              <a:latin typeface="Arial"/>
              <a:cs typeface="Arial"/>
            </a:endParaRPr>
          </a:p>
        </p:txBody>
      </p:sp>
      <p:sp>
        <p:nvSpPr>
          <p:cNvPr id="6" name="ZoneTexte 5">
            <a:extLst>
              <a:ext uri="{FF2B5EF4-FFF2-40B4-BE49-F238E27FC236}">
                <a16:creationId xmlns:a16="http://schemas.microsoft.com/office/drawing/2014/main" id="{6A4DCEA2-F537-AE77-D415-C019E72B4CC3}"/>
              </a:ext>
            </a:extLst>
          </p:cNvPr>
          <p:cNvSpPr txBox="1"/>
          <p:nvPr/>
        </p:nvSpPr>
        <p:spPr>
          <a:xfrm>
            <a:off x="457200" y="692150"/>
            <a:ext cx="6553200" cy="3264740"/>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paresseux</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Polyscias</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sp</a:t>
            </a:r>
            <a:r>
              <a:rPr lang="fr-FR" sz="1400" b="1" dirty="0">
                <a:effectLst/>
                <a:latin typeface="Arial" panose="020B0604020202020204" pitchFamily="34" charset="0"/>
                <a:ea typeface="Arial" panose="020B0604020202020204" pitchFamily="34" charset="0"/>
              </a:rPr>
              <a:t>,</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araliacées)</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arbuste ornemental introduit en Haïti et atteignant 6 à 7 m de hauteur. Il se reconnaît à ses branches peu nombreuses et presque verticales ainsi qu'à ses feuilles composées ayant 3 à 7 folioles dentées. L'espèce </a:t>
            </a:r>
            <a:r>
              <a:rPr lang="fr-FR" sz="1200" dirty="0" err="1">
                <a:effectLst/>
                <a:latin typeface="Arial" panose="020B0604020202020204" pitchFamily="34" charset="0"/>
                <a:ea typeface="Arial" panose="020B0604020202020204" pitchFamily="34" charset="0"/>
              </a:rPr>
              <a:t>Polyscias</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guilfoylei</a:t>
            </a:r>
            <a:r>
              <a:rPr lang="fr-FR" sz="1200" dirty="0">
                <a:effectLst/>
                <a:latin typeface="Arial" panose="020B0604020202020204" pitchFamily="34" charset="0"/>
                <a:ea typeface="Arial" panose="020B0604020202020204" pitchFamily="34" charset="0"/>
              </a:rPr>
              <a:t> (Bull.) L. H. Bailey</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folioles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marge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bordée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blanc, alors que les folioles de </a:t>
            </a:r>
            <a:r>
              <a:rPr lang="fr-FR" sz="1200" dirty="0" err="1">
                <a:effectLst/>
                <a:latin typeface="Arial" panose="020B0604020202020204" pitchFamily="34" charset="0"/>
                <a:ea typeface="Arial" panose="020B0604020202020204" pitchFamily="34" charset="0"/>
              </a:rPr>
              <a:t>Polyscias</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pinnata</a:t>
            </a:r>
            <a:r>
              <a:rPr lang="fr-FR" sz="1200" dirty="0">
                <a:effectLst/>
                <a:latin typeface="Arial" panose="020B0604020202020204" pitchFamily="34" charset="0"/>
                <a:ea typeface="Arial" panose="020B0604020202020204" pitchFamily="34" charset="0"/>
              </a:rPr>
              <a:t> sont entièrement vertes. Le paresseux se bouture </a:t>
            </a:r>
            <a:r>
              <a:rPr lang="fr-FR" sz="1200" spc="-10" dirty="0">
                <a:effectLst/>
                <a:latin typeface="Arial" panose="020B0604020202020204" pitchFamily="34" charset="0"/>
                <a:ea typeface="Arial" panose="020B0604020202020204" pitchFamily="34" charset="0"/>
              </a:rPr>
              <a:t>facilement.</a:t>
            </a:r>
            <a:endParaRPr lang="fr-FR" sz="1200" dirty="0">
              <a:effectLst/>
              <a:latin typeface="Arial" panose="020B0604020202020204" pitchFamily="34" charset="0"/>
              <a:ea typeface="Arial" panose="020B0604020202020204" pitchFamily="34" charset="0"/>
            </a:endParaRPr>
          </a:p>
          <a:p>
            <a:pPr>
              <a:spcBef>
                <a:spcPts val="3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Les feuilles constituent un bon fourrage pour les chèvres, les chevaux et les lapins.</a:t>
            </a:r>
          </a:p>
          <a:p>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combustible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médiocre. </a:t>
            </a:r>
            <a:r>
              <a:rPr lang="fr-FR" sz="1200" dirty="0">
                <a:effectLst/>
                <a:latin typeface="Arial" panose="020B0604020202020204" pitchFamily="34" charset="0"/>
                <a:ea typeface="Arial" panose="020B0604020202020204" pitchFamily="34" charset="0"/>
              </a:rPr>
              <a:t>Il est utilisé pour créer des clôtures à proximité des </a:t>
            </a:r>
            <a:r>
              <a:rPr lang="fr-FR" sz="1200" spc="-10" dirty="0">
                <a:effectLst/>
                <a:latin typeface="Arial" panose="020B0604020202020204" pitchFamily="34" charset="0"/>
                <a:ea typeface="Arial" panose="020B0604020202020204" pitchFamily="34" charset="0"/>
              </a:rPr>
              <a:t>habitations.</a:t>
            </a:r>
          </a:p>
          <a:p>
            <a:pPr marL="107950" algn="just"/>
            <a:endParaRPr lang="fr-FR" sz="1200" spc="-10" dirty="0">
              <a:latin typeface="Arial" panose="020B0604020202020204" pitchFamily="34" charset="0"/>
              <a:ea typeface="Arial" panose="020B0604020202020204" pitchFamily="34" charset="0"/>
            </a:endParaRPr>
          </a:p>
          <a:p>
            <a:pPr marL="107950" algn="just">
              <a:spcBef>
                <a:spcPts val="5"/>
              </a:spcBef>
              <a:spcAft>
                <a:spcPts val="0"/>
              </a:spcAft>
            </a:pPr>
            <a:r>
              <a:rPr lang="fr-FR" sz="1200" dirty="0">
                <a:effectLst/>
                <a:latin typeface="Arial" panose="020B0604020202020204" pitchFamily="34" charset="0"/>
                <a:ea typeface="Arial" panose="020B0604020202020204" pitchFamily="34" charset="0"/>
              </a:rPr>
              <a:t>Cette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haies </a:t>
            </a:r>
            <a:r>
              <a:rPr lang="fr-FR" sz="1200" dirty="0">
                <a:effectLst/>
                <a:latin typeface="Arial" panose="020B0604020202020204" pitchFamily="34" charset="0"/>
                <a:ea typeface="Arial" panose="020B0604020202020204" pitchFamily="34" charset="0"/>
              </a:rPr>
              <a:t>vives près des habitations. Elle mérite d'être testée pour le traitement des ravines ou celui des berges de </a:t>
            </a:r>
            <a:r>
              <a:rPr lang="fr-FR" sz="1200" spc="-10" dirty="0">
                <a:effectLst/>
                <a:latin typeface="Arial" panose="020B0604020202020204" pitchFamily="34" charset="0"/>
                <a:ea typeface="Arial" panose="020B0604020202020204" pitchFamily="34" charset="0"/>
              </a:rPr>
              <a:t>rivières.</a:t>
            </a:r>
            <a:endParaRPr lang="fr-FR" sz="1200" dirty="0">
              <a:effectLst/>
              <a:latin typeface="Arial" panose="020B0604020202020204" pitchFamily="34" charset="0"/>
              <a:ea typeface="Arial" panose="020B0604020202020204" pitchFamily="34" charset="0"/>
            </a:endParaRPr>
          </a:p>
          <a:p>
            <a:pPr>
              <a:spcBef>
                <a:spcPts val="5"/>
              </a:spcBef>
            </a:pP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442">
            <a:extLst>
              <a:ext uri="{FF2B5EF4-FFF2-40B4-BE49-F238E27FC236}">
                <a16:creationId xmlns:a16="http://schemas.microsoft.com/office/drawing/2014/main" id="{A219BF8F-C9BB-9BCE-F295-D9264DB4A43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414" y="299175"/>
            <a:ext cx="3209671" cy="5031124"/>
          </a:xfrm>
          <a:prstGeom prst="rect">
            <a:avLst/>
          </a:prstGeom>
        </p:spPr>
      </p:pic>
      <p:pic>
        <p:nvPicPr>
          <p:cNvPr id="2" name="Image 1" descr="P1050651">
            <a:extLst>
              <a:ext uri="{FF2B5EF4-FFF2-40B4-BE49-F238E27FC236}">
                <a16:creationId xmlns:a16="http://schemas.microsoft.com/office/drawing/2014/main" id="{D089C2FD-AC65-3BDA-8A86-FC0F26D4AF5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513595" y="299175"/>
            <a:ext cx="3773342" cy="5031123"/>
          </a:xfrm>
          <a:prstGeom prst="rect">
            <a:avLst/>
          </a:prstGeom>
        </p:spPr>
      </p:pic>
      <p:sp>
        <p:nvSpPr>
          <p:cNvPr id="4" name="object 5">
            <a:extLst>
              <a:ext uri="{FF2B5EF4-FFF2-40B4-BE49-F238E27FC236}">
                <a16:creationId xmlns:a16="http://schemas.microsoft.com/office/drawing/2014/main" id="{1F94D0F8-1513-CF8B-AD72-8F15F1254F0F}"/>
              </a:ext>
            </a:extLst>
          </p:cNvPr>
          <p:cNvSpPr txBox="1"/>
          <p:nvPr/>
        </p:nvSpPr>
        <p:spPr>
          <a:xfrm>
            <a:off x="838200" y="10324460"/>
            <a:ext cx="23825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Polyscias</a:t>
            </a:r>
            <a:r>
              <a:rPr sz="1200" b="1" spc="25" dirty="0">
                <a:latin typeface="Arial"/>
                <a:cs typeface="Arial"/>
              </a:rPr>
              <a:t> </a:t>
            </a:r>
            <a:r>
              <a:rPr sz="1200" b="1" dirty="0">
                <a:latin typeface="Arial"/>
                <a:cs typeface="Arial"/>
              </a:rPr>
              <a:t>spe.</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paresseux</a:t>
            </a:r>
            <a:endParaRPr sz="1200" dirty="0">
              <a:latin typeface="Arial"/>
              <a:cs typeface="Arial"/>
            </a:endParaRPr>
          </a:p>
        </p:txBody>
      </p:sp>
      <p:pic>
        <p:nvPicPr>
          <p:cNvPr id="5" name="Image 4" descr="DSC_0415">
            <a:extLst>
              <a:ext uri="{FF2B5EF4-FFF2-40B4-BE49-F238E27FC236}">
                <a16:creationId xmlns:a16="http://schemas.microsoft.com/office/drawing/2014/main" id="{A57AAD67-5BFB-AE66-2C79-2849B6803DDB}"/>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9817" y="5397963"/>
            <a:ext cx="6523383" cy="4833793"/>
          </a:xfrm>
          <a:prstGeom prst="rect">
            <a:avLst/>
          </a:prstGeom>
        </p:spPr>
      </p:pic>
    </p:spTree>
    <p:extLst>
      <p:ext uri="{BB962C8B-B14F-4D97-AF65-F5344CB8AC3E}">
        <p14:creationId xmlns:p14="http://schemas.microsoft.com/office/powerpoint/2010/main" val="24417930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5"/>
          <p:cNvSpPr txBox="1"/>
          <p:nvPr/>
        </p:nvSpPr>
        <p:spPr>
          <a:xfrm>
            <a:off x="552704" y="662178"/>
            <a:ext cx="6383655" cy="2790508"/>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29.</a:t>
            </a:r>
            <a:r>
              <a:rPr sz="1400" b="1" dirty="0">
                <a:latin typeface="Arial"/>
                <a:cs typeface="Arial"/>
              </a:rPr>
              <a:t>	LEGUMINEUSES</a:t>
            </a:r>
            <a:r>
              <a:rPr sz="1400" b="1" spc="85" dirty="0">
                <a:latin typeface="Arial"/>
                <a:cs typeface="Arial"/>
              </a:rPr>
              <a:t> </a:t>
            </a:r>
            <a:r>
              <a:rPr sz="1400" b="1" dirty="0">
                <a:latin typeface="Arial"/>
                <a:cs typeface="Arial"/>
              </a:rPr>
              <a:t>POUR</a:t>
            </a:r>
            <a:r>
              <a:rPr sz="1400" b="1" spc="85" dirty="0">
                <a:latin typeface="Arial"/>
                <a:cs typeface="Arial"/>
              </a:rPr>
              <a:t> </a:t>
            </a:r>
            <a:r>
              <a:rPr sz="1400" b="1" dirty="0">
                <a:latin typeface="Arial"/>
                <a:cs typeface="Arial"/>
              </a:rPr>
              <a:t>HAIES</a:t>
            </a:r>
            <a:r>
              <a:rPr sz="1400" b="1" spc="85" dirty="0">
                <a:latin typeface="Arial"/>
                <a:cs typeface="Arial"/>
              </a:rPr>
              <a:t> </a:t>
            </a:r>
            <a:r>
              <a:rPr sz="1400" b="1" dirty="0">
                <a:latin typeface="Arial"/>
                <a:cs typeface="Arial"/>
              </a:rPr>
              <a:t>VIVES</a:t>
            </a:r>
            <a:r>
              <a:rPr sz="1400" b="1" spc="85" dirty="0">
                <a:latin typeface="Arial"/>
                <a:cs typeface="Arial"/>
              </a:rPr>
              <a:t> </a:t>
            </a:r>
            <a:r>
              <a:rPr sz="1400" b="1" dirty="0">
                <a:latin typeface="Arial"/>
                <a:cs typeface="Arial"/>
              </a:rPr>
              <a:t>:</a:t>
            </a:r>
            <a:r>
              <a:rPr sz="1400" b="1" spc="85" dirty="0">
                <a:latin typeface="Arial"/>
                <a:cs typeface="Arial"/>
              </a:rPr>
              <a:t> </a:t>
            </a:r>
            <a:r>
              <a:rPr sz="1400" b="1" dirty="0">
                <a:latin typeface="Arial"/>
                <a:cs typeface="Arial"/>
              </a:rPr>
              <a:t>LE</a:t>
            </a:r>
            <a:r>
              <a:rPr sz="1400" b="1" spc="85" dirty="0">
                <a:latin typeface="Arial"/>
                <a:cs typeface="Arial"/>
              </a:rPr>
              <a:t> </a:t>
            </a:r>
            <a:r>
              <a:rPr sz="1400" b="1" dirty="0">
                <a:latin typeface="Arial"/>
                <a:cs typeface="Arial"/>
              </a:rPr>
              <a:t>LEUCAENA,</a:t>
            </a:r>
            <a:r>
              <a:rPr sz="1400" b="1" spc="85" dirty="0">
                <a:latin typeface="Arial"/>
                <a:cs typeface="Arial"/>
              </a:rPr>
              <a:t> </a:t>
            </a:r>
            <a:r>
              <a:rPr sz="1400" b="1" dirty="0">
                <a:latin typeface="Arial"/>
                <a:cs typeface="Arial"/>
              </a:rPr>
              <a:t>LE</a:t>
            </a:r>
            <a:r>
              <a:rPr sz="1400" b="1" spc="85" dirty="0">
                <a:latin typeface="Arial"/>
                <a:cs typeface="Arial"/>
              </a:rPr>
              <a:t> </a:t>
            </a:r>
            <a:r>
              <a:rPr sz="1400" b="1" dirty="0">
                <a:latin typeface="Arial"/>
                <a:cs typeface="Arial"/>
              </a:rPr>
              <a:t>CALLIANDRE,</a:t>
            </a:r>
            <a:r>
              <a:rPr sz="1400" b="1" spc="85" dirty="0">
                <a:latin typeface="Arial"/>
                <a:cs typeface="Arial"/>
              </a:rPr>
              <a:t> </a:t>
            </a:r>
            <a:r>
              <a:rPr sz="1400" b="1" dirty="0">
                <a:latin typeface="Arial"/>
                <a:cs typeface="Arial"/>
              </a:rPr>
              <a:t>LE</a:t>
            </a:r>
            <a:r>
              <a:rPr sz="1400" b="1" spc="85" dirty="0">
                <a:latin typeface="Arial"/>
                <a:cs typeface="Arial"/>
              </a:rPr>
              <a:t> </a:t>
            </a:r>
            <a:r>
              <a:rPr sz="1400" b="1" dirty="0">
                <a:latin typeface="Arial"/>
                <a:cs typeface="Arial"/>
              </a:rPr>
              <a:t>LILAS</a:t>
            </a:r>
            <a:r>
              <a:rPr sz="1400" b="1" spc="85" dirty="0">
                <a:latin typeface="Arial"/>
                <a:cs typeface="Arial"/>
              </a:rPr>
              <a:t> </a:t>
            </a:r>
            <a:r>
              <a:rPr sz="1400" b="1" spc="-10" dirty="0">
                <a:latin typeface="Arial"/>
                <a:cs typeface="Arial"/>
              </a:rPr>
              <a:t>ETRANGER, </a:t>
            </a:r>
            <a:r>
              <a:rPr sz="1400" b="1" dirty="0">
                <a:latin typeface="Arial"/>
                <a:cs typeface="Arial"/>
              </a:rPr>
              <a:t>LE</a:t>
            </a:r>
            <a:r>
              <a:rPr sz="1400" b="1" spc="10" dirty="0">
                <a:latin typeface="Arial"/>
                <a:cs typeface="Arial"/>
              </a:rPr>
              <a:t> </a:t>
            </a:r>
            <a:r>
              <a:rPr sz="1400" b="1" dirty="0">
                <a:latin typeface="Arial"/>
                <a:cs typeface="Arial"/>
              </a:rPr>
              <a:t>POIS</a:t>
            </a:r>
            <a:r>
              <a:rPr sz="1400" b="1" spc="15" dirty="0">
                <a:latin typeface="Arial"/>
                <a:cs typeface="Arial"/>
              </a:rPr>
              <a:t> </a:t>
            </a:r>
            <a:r>
              <a:rPr sz="1400" b="1" dirty="0">
                <a:latin typeface="Arial"/>
                <a:cs typeface="Arial"/>
              </a:rPr>
              <a:t>VALLIERES,</a:t>
            </a:r>
            <a:r>
              <a:rPr sz="1400" b="1" spc="15" dirty="0">
                <a:latin typeface="Arial"/>
                <a:cs typeface="Arial"/>
              </a:rPr>
              <a:t> </a:t>
            </a:r>
            <a:r>
              <a:rPr sz="1400" b="1" dirty="0">
                <a:latin typeface="Arial"/>
                <a:cs typeface="Arial"/>
              </a:rPr>
              <a:t>LES</a:t>
            </a:r>
            <a:r>
              <a:rPr sz="1400" b="1" spc="15" dirty="0">
                <a:latin typeface="Arial"/>
                <a:cs typeface="Arial"/>
              </a:rPr>
              <a:t> </a:t>
            </a:r>
            <a:r>
              <a:rPr sz="1400" b="1" dirty="0">
                <a:latin typeface="Arial"/>
                <a:cs typeface="Arial"/>
              </a:rPr>
              <a:t>CASSES</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LES</a:t>
            </a:r>
            <a:r>
              <a:rPr sz="1400" b="1" spc="15" dirty="0">
                <a:latin typeface="Arial"/>
                <a:cs typeface="Arial"/>
              </a:rPr>
              <a:t> </a:t>
            </a:r>
            <a:r>
              <a:rPr sz="1400" b="1" spc="-10" dirty="0">
                <a:latin typeface="Arial"/>
                <a:cs typeface="Arial"/>
              </a:rPr>
              <a:t>ERYTHRINES</a:t>
            </a:r>
            <a:endParaRPr sz="1400" dirty="0">
              <a:latin typeface="Arial"/>
              <a:cs typeface="Arial"/>
            </a:endParaRPr>
          </a:p>
          <a:p>
            <a:pPr>
              <a:lnSpc>
                <a:spcPct val="100000"/>
              </a:lnSpc>
              <a:spcBef>
                <a:spcPts val="50"/>
              </a:spcBef>
            </a:pPr>
            <a:endParaRPr sz="1400" dirty="0">
              <a:latin typeface="Arial"/>
              <a:cs typeface="Arial"/>
            </a:endParaRPr>
          </a:p>
          <a:p>
            <a:pPr marL="12700" algn="just">
              <a:lnSpc>
                <a:spcPct val="100000"/>
              </a:lnSpc>
            </a:pPr>
            <a:r>
              <a:rPr sz="1400" b="1" dirty="0">
                <a:latin typeface="Arial"/>
                <a:cs typeface="Arial"/>
              </a:rPr>
              <a:t>Leucaena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Calliandra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Gliricidia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Sesbania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Erythrina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Cassia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Ces</a:t>
            </a:r>
            <a:r>
              <a:rPr sz="1200" spc="135" dirty="0">
                <a:latin typeface="Arial"/>
                <a:cs typeface="Arial"/>
              </a:rPr>
              <a:t> </a:t>
            </a:r>
            <a:r>
              <a:rPr sz="1200" dirty="0">
                <a:latin typeface="Arial"/>
                <a:cs typeface="Arial"/>
              </a:rPr>
              <a:t>espèces</a:t>
            </a:r>
            <a:r>
              <a:rPr sz="1200" spc="135" dirty="0">
                <a:latin typeface="Arial"/>
                <a:cs typeface="Arial"/>
              </a:rPr>
              <a:t> </a:t>
            </a:r>
            <a:r>
              <a:rPr sz="1200" dirty="0">
                <a:latin typeface="Arial"/>
                <a:cs typeface="Arial"/>
              </a:rPr>
              <a:t>appartiennent</a:t>
            </a:r>
            <a:r>
              <a:rPr sz="1200" spc="135" dirty="0">
                <a:latin typeface="Arial"/>
                <a:cs typeface="Arial"/>
              </a:rPr>
              <a:t> </a:t>
            </a:r>
            <a:r>
              <a:rPr sz="1200" dirty="0">
                <a:latin typeface="Arial"/>
                <a:cs typeface="Arial"/>
              </a:rPr>
              <a:t>toutes</a:t>
            </a:r>
            <a:r>
              <a:rPr sz="1200" spc="135" dirty="0">
                <a:latin typeface="Arial"/>
                <a:cs typeface="Arial"/>
              </a:rPr>
              <a:t> </a:t>
            </a:r>
            <a:r>
              <a:rPr sz="1200" dirty="0">
                <a:latin typeface="Arial"/>
                <a:cs typeface="Arial"/>
              </a:rPr>
              <a:t>au</a:t>
            </a:r>
            <a:r>
              <a:rPr sz="1200" spc="135" dirty="0">
                <a:latin typeface="Arial"/>
                <a:cs typeface="Arial"/>
              </a:rPr>
              <a:t> </a:t>
            </a:r>
            <a:r>
              <a:rPr sz="1200" dirty="0">
                <a:latin typeface="Arial"/>
                <a:cs typeface="Arial"/>
              </a:rPr>
              <a:t>grand</a:t>
            </a:r>
            <a:r>
              <a:rPr sz="1200" spc="135" dirty="0">
                <a:latin typeface="Arial"/>
                <a:cs typeface="Arial"/>
              </a:rPr>
              <a:t> </a:t>
            </a:r>
            <a:r>
              <a:rPr sz="1200" dirty="0">
                <a:latin typeface="Arial"/>
                <a:cs typeface="Arial"/>
              </a:rPr>
              <a:t>groupe</a:t>
            </a:r>
            <a:r>
              <a:rPr sz="1200" spc="135" dirty="0">
                <a:latin typeface="Arial"/>
                <a:cs typeface="Arial"/>
              </a:rPr>
              <a:t> </a:t>
            </a:r>
            <a:r>
              <a:rPr sz="1200" dirty="0">
                <a:latin typeface="Arial"/>
                <a:cs typeface="Arial"/>
              </a:rPr>
              <a:t>des</a:t>
            </a:r>
            <a:r>
              <a:rPr sz="1200" spc="135" dirty="0">
                <a:latin typeface="Arial"/>
                <a:cs typeface="Arial"/>
              </a:rPr>
              <a:t> </a:t>
            </a:r>
            <a:r>
              <a:rPr sz="1200" dirty="0">
                <a:latin typeface="Arial"/>
                <a:cs typeface="Arial"/>
              </a:rPr>
              <a:t>légumineuses.</a:t>
            </a:r>
            <a:r>
              <a:rPr sz="1200" spc="135" dirty="0">
                <a:latin typeface="Arial"/>
                <a:cs typeface="Arial"/>
              </a:rPr>
              <a:t> </a:t>
            </a:r>
            <a:r>
              <a:rPr sz="1200" dirty="0">
                <a:latin typeface="Arial"/>
                <a:cs typeface="Arial"/>
              </a:rPr>
              <a:t>Le</a:t>
            </a:r>
            <a:r>
              <a:rPr sz="1200" spc="135" dirty="0">
                <a:latin typeface="Arial"/>
                <a:cs typeface="Arial"/>
              </a:rPr>
              <a:t> </a:t>
            </a:r>
            <a:r>
              <a:rPr sz="1200" dirty="0">
                <a:latin typeface="Arial"/>
                <a:cs typeface="Arial"/>
              </a:rPr>
              <a:t>leucaena</a:t>
            </a:r>
            <a:r>
              <a:rPr sz="1200" spc="135" dirty="0">
                <a:latin typeface="Arial"/>
                <a:cs typeface="Arial"/>
              </a:rPr>
              <a:t> </a:t>
            </a:r>
            <a:r>
              <a:rPr sz="1200" dirty="0">
                <a:latin typeface="Arial"/>
                <a:cs typeface="Arial"/>
              </a:rPr>
              <a:t>et</a:t>
            </a:r>
            <a:r>
              <a:rPr sz="1200" spc="135" dirty="0">
                <a:latin typeface="Arial"/>
                <a:cs typeface="Arial"/>
              </a:rPr>
              <a:t> </a:t>
            </a:r>
            <a:r>
              <a:rPr sz="1200" dirty="0">
                <a:latin typeface="Arial"/>
                <a:cs typeface="Arial"/>
              </a:rPr>
              <a:t>le</a:t>
            </a:r>
            <a:r>
              <a:rPr sz="1200" spc="135" dirty="0">
                <a:latin typeface="Arial"/>
                <a:cs typeface="Arial"/>
              </a:rPr>
              <a:t> </a:t>
            </a:r>
            <a:r>
              <a:rPr sz="1200" dirty="0">
                <a:latin typeface="Arial"/>
                <a:cs typeface="Arial"/>
              </a:rPr>
              <a:t>calliandre</a:t>
            </a:r>
            <a:r>
              <a:rPr sz="1200" spc="135" dirty="0">
                <a:latin typeface="Arial"/>
                <a:cs typeface="Arial"/>
              </a:rPr>
              <a:t> </a:t>
            </a:r>
            <a:r>
              <a:rPr sz="1200" dirty="0">
                <a:latin typeface="Arial"/>
                <a:cs typeface="Arial"/>
              </a:rPr>
              <a:t>sont</a:t>
            </a:r>
            <a:r>
              <a:rPr sz="1200" spc="135" dirty="0">
                <a:latin typeface="Arial"/>
                <a:cs typeface="Arial"/>
              </a:rPr>
              <a:t> </a:t>
            </a:r>
            <a:r>
              <a:rPr sz="1200" spc="-25" dirty="0">
                <a:latin typeface="Arial"/>
                <a:cs typeface="Arial"/>
              </a:rPr>
              <a:t>des </a:t>
            </a:r>
            <a:r>
              <a:rPr sz="1200" dirty="0">
                <a:latin typeface="Arial"/>
                <a:cs typeface="Arial"/>
              </a:rPr>
              <a:t>mimosacées</a:t>
            </a:r>
            <a:r>
              <a:rPr sz="1200" spc="360" dirty="0">
                <a:latin typeface="Arial"/>
                <a:cs typeface="Arial"/>
              </a:rPr>
              <a:t> </a:t>
            </a:r>
            <a:r>
              <a:rPr sz="1200" dirty="0">
                <a:latin typeface="Arial"/>
                <a:cs typeface="Arial"/>
              </a:rPr>
              <a:t>alors</a:t>
            </a:r>
            <a:r>
              <a:rPr sz="1200" spc="360" dirty="0">
                <a:latin typeface="Arial"/>
                <a:cs typeface="Arial"/>
              </a:rPr>
              <a:t> </a:t>
            </a:r>
            <a:r>
              <a:rPr sz="1200" dirty="0">
                <a:latin typeface="Arial"/>
                <a:cs typeface="Arial"/>
              </a:rPr>
              <a:t>que</a:t>
            </a:r>
            <a:r>
              <a:rPr sz="1200" spc="360" dirty="0">
                <a:latin typeface="Arial"/>
                <a:cs typeface="Arial"/>
              </a:rPr>
              <a:t> </a:t>
            </a:r>
            <a:r>
              <a:rPr sz="1200" dirty="0">
                <a:latin typeface="Arial"/>
                <a:cs typeface="Arial"/>
              </a:rPr>
              <a:t>le</a:t>
            </a:r>
            <a:r>
              <a:rPr sz="1200" spc="360" dirty="0">
                <a:latin typeface="Arial"/>
                <a:cs typeface="Arial"/>
              </a:rPr>
              <a:t> </a:t>
            </a:r>
            <a:r>
              <a:rPr sz="1200" dirty="0">
                <a:latin typeface="Arial"/>
                <a:cs typeface="Arial"/>
              </a:rPr>
              <a:t>Gliricidia,</a:t>
            </a:r>
            <a:r>
              <a:rPr sz="1200" spc="360" dirty="0">
                <a:latin typeface="Arial"/>
                <a:cs typeface="Arial"/>
              </a:rPr>
              <a:t> </a:t>
            </a:r>
            <a:r>
              <a:rPr sz="1200" dirty="0">
                <a:latin typeface="Arial"/>
                <a:cs typeface="Arial"/>
              </a:rPr>
              <a:t>les</a:t>
            </a:r>
            <a:r>
              <a:rPr sz="1200" spc="360" dirty="0">
                <a:latin typeface="Arial"/>
                <a:cs typeface="Arial"/>
              </a:rPr>
              <a:t> </a:t>
            </a:r>
            <a:r>
              <a:rPr sz="1200" dirty="0">
                <a:latin typeface="Arial"/>
                <a:cs typeface="Arial"/>
              </a:rPr>
              <a:t>Erythrina</a:t>
            </a:r>
            <a:r>
              <a:rPr sz="1200" spc="360" dirty="0">
                <a:latin typeface="Arial"/>
                <a:cs typeface="Arial"/>
              </a:rPr>
              <a:t> </a:t>
            </a:r>
            <a:r>
              <a:rPr sz="1200" dirty="0">
                <a:latin typeface="Arial"/>
                <a:cs typeface="Arial"/>
              </a:rPr>
              <a:t>et</a:t>
            </a:r>
            <a:r>
              <a:rPr sz="1200" spc="360" dirty="0">
                <a:latin typeface="Arial"/>
                <a:cs typeface="Arial"/>
              </a:rPr>
              <a:t> </a:t>
            </a:r>
            <a:r>
              <a:rPr sz="1200" dirty="0">
                <a:latin typeface="Arial"/>
                <a:cs typeface="Arial"/>
              </a:rPr>
              <a:t>le</a:t>
            </a:r>
            <a:r>
              <a:rPr sz="1200" spc="360" dirty="0">
                <a:latin typeface="Arial"/>
                <a:cs typeface="Arial"/>
              </a:rPr>
              <a:t> </a:t>
            </a:r>
            <a:r>
              <a:rPr sz="1200" dirty="0">
                <a:latin typeface="Arial"/>
                <a:cs typeface="Arial"/>
              </a:rPr>
              <a:t>Sesbania</a:t>
            </a:r>
            <a:r>
              <a:rPr sz="1200" spc="360" dirty="0">
                <a:latin typeface="Arial"/>
                <a:cs typeface="Arial"/>
              </a:rPr>
              <a:t> </a:t>
            </a:r>
            <a:r>
              <a:rPr sz="1200" dirty="0">
                <a:latin typeface="Arial"/>
                <a:cs typeface="Arial"/>
              </a:rPr>
              <a:t>sont</a:t>
            </a:r>
            <a:r>
              <a:rPr sz="1200" spc="360" dirty="0">
                <a:latin typeface="Arial"/>
                <a:cs typeface="Arial"/>
              </a:rPr>
              <a:t> </a:t>
            </a:r>
            <a:r>
              <a:rPr sz="1200" dirty="0">
                <a:latin typeface="Arial"/>
                <a:cs typeface="Arial"/>
              </a:rPr>
              <a:t>des</a:t>
            </a:r>
            <a:r>
              <a:rPr sz="1200" spc="360" dirty="0">
                <a:latin typeface="Arial"/>
                <a:cs typeface="Arial"/>
              </a:rPr>
              <a:t> </a:t>
            </a:r>
            <a:r>
              <a:rPr sz="1200" dirty="0">
                <a:latin typeface="Arial"/>
                <a:cs typeface="Arial"/>
              </a:rPr>
              <a:t>fabacées</a:t>
            </a:r>
            <a:r>
              <a:rPr sz="1200" spc="360" dirty="0">
                <a:latin typeface="Arial"/>
                <a:cs typeface="Arial"/>
              </a:rPr>
              <a:t> </a:t>
            </a:r>
            <a:r>
              <a:rPr sz="1200" dirty="0">
                <a:latin typeface="Arial"/>
                <a:cs typeface="Arial"/>
              </a:rPr>
              <a:t>et</a:t>
            </a:r>
            <a:r>
              <a:rPr sz="1200" spc="360" dirty="0">
                <a:latin typeface="Arial"/>
                <a:cs typeface="Arial"/>
              </a:rPr>
              <a:t> </a:t>
            </a:r>
            <a:r>
              <a:rPr sz="1200" dirty="0">
                <a:latin typeface="Arial"/>
                <a:cs typeface="Arial"/>
              </a:rPr>
              <a:t>les</a:t>
            </a:r>
            <a:r>
              <a:rPr sz="1200" spc="360" dirty="0">
                <a:latin typeface="Arial"/>
                <a:cs typeface="Arial"/>
              </a:rPr>
              <a:t> </a:t>
            </a:r>
            <a:r>
              <a:rPr sz="1200" dirty="0">
                <a:latin typeface="Arial"/>
                <a:cs typeface="Arial"/>
              </a:rPr>
              <a:t>Cassia</a:t>
            </a:r>
            <a:r>
              <a:rPr sz="1200" spc="360" dirty="0">
                <a:latin typeface="Arial"/>
                <a:cs typeface="Arial"/>
              </a:rPr>
              <a:t> </a:t>
            </a:r>
            <a:r>
              <a:rPr sz="1200" spc="-25" dirty="0">
                <a:latin typeface="Arial"/>
                <a:cs typeface="Arial"/>
              </a:rPr>
              <a:t>des </a:t>
            </a:r>
            <a:r>
              <a:rPr sz="1200" dirty="0">
                <a:latin typeface="Arial"/>
                <a:cs typeface="Arial"/>
              </a:rPr>
              <a:t>caesalpiniacées.</a:t>
            </a:r>
            <a:r>
              <a:rPr sz="1200" spc="25" dirty="0">
                <a:latin typeface="Arial"/>
                <a:cs typeface="Arial"/>
              </a:rPr>
              <a:t> </a:t>
            </a:r>
            <a:r>
              <a:rPr sz="1200" dirty="0">
                <a:latin typeface="Arial"/>
                <a:cs typeface="Arial"/>
              </a:rPr>
              <a:t>Elles</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toutes</a:t>
            </a:r>
            <a:r>
              <a:rPr sz="1200" spc="25" dirty="0">
                <a:latin typeface="Arial"/>
                <a:cs typeface="Arial"/>
              </a:rPr>
              <a:t> </a:t>
            </a:r>
            <a:r>
              <a:rPr sz="1200" spc="-10" dirty="0">
                <a:latin typeface="Arial"/>
                <a:cs typeface="Arial"/>
              </a:rPr>
              <a:t>inermes.</a:t>
            </a:r>
            <a:endParaRPr sz="12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Sauf en ce qui concerne un Leucaena et un Cassia, qui sont indigènes, toutes ces espèces ont été introduites </a:t>
            </a:r>
            <a:r>
              <a:rPr sz="1200" spc="-25" dirty="0">
                <a:latin typeface="Arial"/>
                <a:cs typeface="Arial"/>
              </a:rPr>
              <a:t>en </a:t>
            </a:r>
            <a:r>
              <a:rPr sz="1200" dirty="0">
                <a:latin typeface="Arial"/>
                <a:cs typeface="Arial"/>
              </a:rPr>
              <a:t>Haïti.</a:t>
            </a:r>
            <a:r>
              <a:rPr sz="1200" spc="-35" dirty="0">
                <a:latin typeface="Arial"/>
                <a:cs typeface="Arial"/>
              </a:rPr>
              <a:t> </a:t>
            </a:r>
            <a:r>
              <a:rPr sz="1200" dirty="0">
                <a:latin typeface="Arial"/>
                <a:cs typeface="Arial"/>
              </a:rPr>
              <a:t>Elles</a:t>
            </a:r>
            <a:r>
              <a:rPr sz="1200" spc="-35" dirty="0">
                <a:latin typeface="Arial"/>
                <a:cs typeface="Arial"/>
              </a:rPr>
              <a:t> </a:t>
            </a:r>
            <a:r>
              <a:rPr sz="1200" dirty="0">
                <a:latin typeface="Arial"/>
                <a:cs typeface="Arial"/>
              </a:rPr>
              <a:t>présentent</a:t>
            </a:r>
            <a:r>
              <a:rPr sz="1200" spc="-35" dirty="0">
                <a:latin typeface="Arial"/>
                <a:cs typeface="Arial"/>
              </a:rPr>
              <a:t> </a:t>
            </a:r>
            <a:r>
              <a:rPr sz="1200" dirty="0">
                <a:latin typeface="Arial"/>
                <a:cs typeface="Arial"/>
              </a:rPr>
              <a:t>un</a:t>
            </a:r>
            <a:r>
              <a:rPr sz="1200" spc="-35" dirty="0">
                <a:latin typeface="Arial"/>
                <a:cs typeface="Arial"/>
              </a:rPr>
              <a:t> </a:t>
            </a:r>
            <a:r>
              <a:rPr sz="1200" dirty="0" err="1">
                <a:latin typeface="Arial"/>
                <a:cs typeface="Arial"/>
              </a:rPr>
              <a:t>intérêt</a:t>
            </a:r>
            <a:r>
              <a:rPr sz="1200" spc="-35" dirty="0">
                <a:latin typeface="Arial"/>
                <a:cs typeface="Arial"/>
              </a:rPr>
              <a:t> </a:t>
            </a:r>
            <a:r>
              <a:rPr sz="1200" dirty="0">
                <a:latin typeface="Arial"/>
                <a:cs typeface="Arial"/>
              </a:rPr>
              <a:t>pour</a:t>
            </a:r>
            <a:r>
              <a:rPr sz="1200" spc="-35" dirty="0">
                <a:latin typeface="Arial"/>
                <a:cs typeface="Arial"/>
              </a:rPr>
              <a:t> </a:t>
            </a:r>
            <a:r>
              <a:rPr sz="1200" dirty="0">
                <a:latin typeface="Arial"/>
                <a:cs typeface="Arial"/>
              </a:rPr>
              <a:t>la</a:t>
            </a:r>
            <a:r>
              <a:rPr sz="1200" spc="-35" dirty="0">
                <a:latin typeface="Arial"/>
                <a:cs typeface="Arial"/>
              </a:rPr>
              <a:t> </a:t>
            </a:r>
            <a:r>
              <a:rPr sz="1200" dirty="0">
                <a:latin typeface="Arial"/>
                <a:cs typeface="Arial"/>
              </a:rPr>
              <a:t>création</a:t>
            </a:r>
            <a:r>
              <a:rPr sz="1200" spc="-35"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haies</a:t>
            </a:r>
            <a:r>
              <a:rPr sz="1200" spc="-35" dirty="0">
                <a:latin typeface="Arial"/>
                <a:cs typeface="Arial"/>
              </a:rPr>
              <a:t> </a:t>
            </a:r>
            <a:r>
              <a:rPr sz="1200" dirty="0">
                <a:latin typeface="Arial"/>
                <a:cs typeface="Arial"/>
              </a:rPr>
              <a:t>vives</a:t>
            </a:r>
            <a:r>
              <a:rPr sz="1200" spc="-35" dirty="0">
                <a:latin typeface="Arial"/>
                <a:cs typeface="Arial"/>
              </a:rPr>
              <a:t> </a:t>
            </a:r>
            <a:r>
              <a:rPr sz="1200" dirty="0">
                <a:latin typeface="Arial"/>
                <a:cs typeface="Arial"/>
              </a:rPr>
              <a:t>basses</a:t>
            </a:r>
            <a:r>
              <a:rPr sz="1200" spc="-35" dirty="0">
                <a:latin typeface="Arial"/>
                <a:cs typeface="Arial"/>
              </a:rPr>
              <a:t> </a:t>
            </a:r>
            <a:r>
              <a:rPr sz="1200" dirty="0">
                <a:latin typeface="Arial"/>
                <a:cs typeface="Arial"/>
              </a:rPr>
              <a:t>ou</a:t>
            </a:r>
            <a:r>
              <a:rPr sz="1200" spc="-35"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clôtures,</a:t>
            </a:r>
            <a:r>
              <a:rPr sz="1200" spc="-35" dirty="0">
                <a:latin typeface="Arial"/>
                <a:cs typeface="Arial"/>
              </a:rPr>
              <a:t> </a:t>
            </a:r>
            <a:r>
              <a:rPr sz="1200" dirty="0">
                <a:latin typeface="Arial"/>
                <a:cs typeface="Arial"/>
              </a:rPr>
              <a:t>d'autant</a:t>
            </a:r>
            <a:r>
              <a:rPr sz="1200" spc="-35" dirty="0">
                <a:latin typeface="Arial"/>
                <a:cs typeface="Arial"/>
              </a:rPr>
              <a:t> </a:t>
            </a:r>
            <a:r>
              <a:rPr sz="1200" dirty="0">
                <a:latin typeface="Arial"/>
                <a:cs typeface="Arial"/>
              </a:rPr>
              <a:t>plus</a:t>
            </a:r>
            <a:r>
              <a:rPr sz="1200" spc="-35" dirty="0">
                <a:latin typeface="Arial"/>
                <a:cs typeface="Arial"/>
              </a:rPr>
              <a:t> </a:t>
            </a:r>
            <a:r>
              <a:rPr sz="1200" spc="-10" dirty="0">
                <a:latin typeface="Arial"/>
                <a:cs typeface="Arial"/>
              </a:rPr>
              <a:t>qu'elles </a:t>
            </a:r>
            <a:r>
              <a:rPr sz="1200" dirty="0">
                <a:latin typeface="Arial"/>
                <a:cs typeface="Arial"/>
              </a:rPr>
              <a:t>fixent</a:t>
            </a:r>
            <a:r>
              <a:rPr sz="1200" spc="25" dirty="0">
                <a:latin typeface="Arial"/>
                <a:cs typeface="Arial"/>
              </a:rPr>
              <a:t> </a:t>
            </a:r>
            <a:r>
              <a:rPr sz="1200" dirty="0">
                <a:latin typeface="Arial"/>
                <a:cs typeface="Arial"/>
              </a:rPr>
              <a:t>l'azote</a:t>
            </a:r>
            <a:r>
              <a:rPr sz="1200" spc="25" dirty="0">
                <a:latin typeface="Arial"/>
                <a:cs typeface="Arial"/>
              </a:rPr>
              <a:t> </a:t>
            </a:r>
            <a:r>
              <a:rPr sz="1200" dirty="0">
                <a:latin typeface="Arial"/>
                <a:cs typeface="Arial"/>
              </a:rPr>
              <a:t>atmosphérique,</a:t>
            </a:r>
            <a:r>
              <a:rPr sz="1200" spc="25" dirty="0">
                <a:latin typeface="Arial"/>
                <a:cs typeface="Arial"/>
              </a:rPr>
              <a:t> </a:t>
            </a:r>
            <a:r>
              <a:rPr sz="1200" dirty="0">
                <a:latin typeface="Arial"/>
                <a:cs typeface="Arial"/>
              </a:rPr>
              <a:t>produisent</a:t>
            </a:r>
            <a:r>
              <a:rPr sz="1200" spc="25" dirty="0">
                <a:latin typeface="Arial"/>
                <a:cs typeface="Arial"/>
              </a:rPr>
              <a:t> </a:t>
            </a:r>
            <a:r>
              <a:rPr sz="1200" dirty="0">
                <a:latin typeface="Arial"/>
                <a:cs typeface="Arial"/>
              </a:rPr>
              <a:t>un</a:t>
            </a:r>
            <a:r>
              <a:rPr sz="1200" spc="25" dirty="0">
                <a:latin typeface="Arial"/>
                <a:cs typeface="Arial"/>
              </a:rPr>
              <a:t> </a:t>
            </a:r>
            <a:r>
              <a:rPr sz="1200" dirty="0">
                <a:latin typeface="Arial"/>
                <a:cs typeface="Arial"/>
              </a:rPr>
              <a:t>bon</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feu</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croissance</a:t>
            </a:r>
            <a:r>
              <a:rPr sz="1200" spc="25" dirty="0">
                <a:latin typeface="Arial"/>
                <a:cs typeface="Arial"/>
              </a:rPr>
              <a:t> </a:t>
            </a:r>
            <a:r>
              <a:rPr sz="1200" spc="-10" dirty="0">
                <a:latin typeface="Arial"/>
                <a:cs typeface="Arial"/>
              </a:rPr>
              <a:t>rapide.</a:t>
            </a:r>
            <a:endParaRPr sz="1200" dirty="0">
              <a:latin typeface="Arial"/>
              <a:cs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a:xfrm>
            <a:off x="292608" y="2928570"/>
            <a:ext cx="5266944" cy="984885"/>
          </a:xfrm>
        </p:spPr>
        <p:txBody>
          <a:bodyPr/>
          <a:lstStyle/>
          <a:p>
            <a:pPr eaLnBrk="1" hangingPunct="1"/>
            <a:r>
              <a:rPr lang="fr-FR" sz="3200" dirty="0" err="1"/>
              <a:t>Calliandra</a:t>
            </a:r>
            <a:r>
              <a:rPr lang="fr-FR" sz="3200" dirty="0"/>
              <a:t> </a:t>
            </a:r>
            <a:r>
              <a:rPr lang="fr-FR" sz="3200" dirty="0" err="1"/>
              <a:t>calothyrsus</a:t>
            </a:r>
            <a:r>
              <a:rPr lang="fr-FR" sz="3200" dirty="0"/>
              <a:t> (</a:t>
            </a:r>
            <a:r>
              <a:rPr lang="fr-FR" sz="3200" dirty="0" err="1"/>
              <a:t>calliandre</a:t>
            </a:r>
            <a:r>
              <a:rPr lang="fr-FR" sz="3200" dirty="0"/>
              <a:t>)</a:t>
            </a:r>
          </a:p>
        </p:txBody>
      </p:sp>
      <p:sp>
        <p:nvSpPr>
          <p:cNvPr id="41987" name="Rectangle 3" descr="Calliandra_calothyrsus_004"/>
          <p:cNvSpPr>
            <a:spLocks noGrp="1" noChangeAspect="1" noChangeArrowheads="1"/>
          </p:cNvSpPr>
          <p:nvPr isPhoto="1"/>
        </p:nvSpPr>
        <p:spPr bwMode="auto">
          <a:xfrm>
            <a:off x="1" y="6796219"/>
            <a:ext cx="2875545" cy="3337548"/>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258822" y="10248979"/>
            <a:ext cx="3571597" cy="276999"/>
          </a:xfrm>
          <a:prstGeom prst="rect">
            <a:avLst/>
          </a:prstGeom>
          <a:noFill/>
        </p:spPr>
        <p:txBody>
          <a:bodyPr wrap="square" rtlCol="0">
            <a:spAutoFit/>
          </a:bodyPr>
          <a:lstStyle/>
          <a:p>
            <a:r>
              <a:rPr lang="fr-FR" sz="1200" dirty="0" err="1"/>
              <a:t>Calliandra</a:t>
            </a:r>
            <a:r>
              <a:rPr lang="fr-FR" sz="1200" dirty="0"/>
              <a:t> </a:t>
            </a:r>
            <a:r>
              <a:rPr lang="fr-FR" sz="1200" dirty="0" err="1"/>
              <a:t>calothyrsus</a:t>
            </a:r>
            <a:r>
              <a:rPr lang="fr-FR" sz="1200" dirty="0"/>
              <a:t> (</a:t>
            </a:r>
            <a:r>
              <a:rPr lang="fr-FR" sz="1200" dirty="0" err="1"/>
              <a:t>calliandre</a:t>
            </a:r>
            <a:r>
              <a:rPr lang="fr-FR" sz="1200" dirty="0"/>
              <a:t>)</a:t>
            </a:r>
          </a:p>
        </p:txBody>
      </p:sp>
      <p:sp>
        <p:nvSpPr>
          <p:cNvPr id="2" name="Rectangle 3" descr="Calliandra_003">
            <a:extLst>
              <a:ext uri="{FF2B5EF4-FFF2-40B4-BE49-F238E27FC236}">
                <a16:creationId xmlns:a16="http://schemas.microsoft.com/office/drawing/2014/main" id="{70FD4E20-2B95-A048-58EB-CDFE31F23DA5}"/>
              </a:ext>
            </a:extLst>
          </p:cNvPr>
          <p:cNvSpPr>
            <a:spLocks noGrp="1" noChangeAspect="1" noChangeArrowheads="1"/>
          </p:cNvSpPr>
          <p:nvPr isPhoto="1"/>
        </p:nvSpPr>
        <p:spPr bwMode="auto">
          <a:xfrm>
            <a:off x="2854378" y="6788150"/>
            <a:ext cx="4460822" cy="334561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8C1A5F58-EF40-A958-E692-FE2593C8C947}"/>
              </a:ext>
            </a:extLst>
          </p:cNvPr>
          <p:cNvSpPr txBox="1"/>
          <p:nvPr/>
        </p:nvSpPr>
        <p:spPr>
          <a:xfrm>
            <a:off x="284222" y="768350"/>
            <a:ext cx="6855162" cy="5168338"/>
          </a:xfrm>
          <a:prstGeom prst="rect">
            <a:avLst/>
          </a:prstGeom>
          <a:noFill/>
        </p:spPr>
        <p:txBody>
          <a:bodyPr wrap="square" rtlCol="0">
            <a:spAutoFit/>
          </a:bodyPr>
          <a:lstStyle/>
          <a:p>
            <a:pPr marL="457200" marR="122555" lvl="1">
              <a:lnSpc>
                <a:spcPct val="103000"/>
              </a:lnSpc>
              <a:spcBef>
                <a:spcPts val="5"/>
              </a:spcBef>
              <a:spcAft>
                <a:spcPts val="0"/>
              </a:spcAft>
              <a:tabLst>
                <a:tab pos="565150" algn="l"/>
                <a:tab pos="565785" algn="l"/>
                <a:tab pos="853440" algn="l"/>
                <a:tab pos="1608455" algn="l"/>
                <a:tab pos="2430145"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calliandre</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Calliandra</a:t>
            </a:r>
            <a:r>
              <a:rPr lang="fr-FR" sz="1400" b="1" spc="-1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calothyrsus</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Meissn</a:t>
            </a:r>
            <a:r>
              <a:rPr lang="fr-FR" sz="1400" b="1" dirty="0">
                <a:effectLst/>
                <a:latin typeface="Arial" panose="020B0604020202020204" pitchFamily="34" charset="0"/>
                <a:ea typeface="Arial" panose="020B0604020202020204" pitchFamily="34" charset="0"/>
              </a:rPr>
              <a:t>., mimosacées)</a:t>
            </a: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de l'Amérique centrale. Le nom de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vient des mots grecs pour "beau" et "homme", en allusion à la belle couleur des étamines 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genre.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introduction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récente.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 feuilles sont </a:t>
            </a:r>
            <a:r>
              <a:rPr lang="fr-FR" sz="1200" dirty="0" err="1">
                <a:effectLst/>
                <a:latin typeface="Arial" panose="020B0604020202020204" pitchFamily="34" charset="0"/>
                <a:ea typeface="Arial" panose="020B0604020202020204" pitchFamily="34" charset="0"/>
              </a:rPr>
              <a:t>bi-pennées</a:t>
            </a:r>
            <a:r>
              <a:rPr lang="fr-FR" sz="1200" dirty="0">
                <a:effectLst/>
                <a:latin typeface="Arial" panose="020B0604020202020204" pitchFamily="34" charset="0"/>
                <a:ea typeface="Arial" panose="020B0604020202020204" pitchFamily="34" charset="0"/>
              </a:rPr>
              <a:t> et ses fleurs purpurines ou </a:t>
            </a:r>
            <a:r>
              <a:rPr lang="fr-FR" sz="1200" spc="-10" dirty="0">
                <a:effectLst/>
                <a:latin typeface="Arial" panose="020B0604020202020204" pitchFamily="34" charset="0"/>
                <a:ea typeface="Arial" panose="020B0604020202020204" pitchFamily="34" charset="0"/>
              </a:rPr>
              <a:t>rouges.</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La hauteur du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ne dépasse pas 8 à 10 m et son port est buissonnant. C'est une espèce à croissance rapide, indifférente à la nature du substrat, peu exigeante et agressive. Il supporte assez bien la sécheresse et accepte les sols pauvres, à condition qu'ils soient bien drainés et peu alcalins. Grâce à ses faibles exigences et à sa capacité à fixer l'azote atmosphérique, le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convient bien pour les sols dégradés, aux altitudes comprises entre 150 et 1500 m.</a:t>
            </a:r>
          </a:p>
          <a:p>
            <a:pPr>
              <a:spcBef>
                <a:spcPts val="3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En</a:t>
            </a:r>
            <a:r>
              <a:rPr lang="fr-FR" sz="1200" spc="3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Indonésie,</a:t>
            </a:r>
            <a:r>
              <a:rPr lang="fr-FR" sz="1200" spc="3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taillis</a:t>
            </a:r>
            <a:r>
              <a:rPr lang="fr-FR" sz="1200" spc="3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calliandre</a:t>
            </a:r>
            <a:r>
              <a:rPr lang="fr-FR" sz="1200" spc="3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donne</a:t>
            </a:r>
            <a:r>
              <a:rPr lang="fr-FR" sz="1200" spc="35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une p</a:t>
            </a:r>
            <a:r>
              <a:rPr lang="fr-FR" sz="1200" dirty="0">
                <a:effectLst/>
                <a:latin typeface="Arial" panose="020B0604020202020204" pitchFamily="34" charset="0"/>
                <a:ea typeface="Arial" panose="020B0604020202020204" pitchFamily="34" charset="0"/>
              </a:rPr>
              <a:t>roduction soutenue de bois de feu pendant 20 ans, avec une coupe annuelle. Le rendement est de 5 à 30 m3 par hectare et par an de petit bois. La valeur calorifique est de 5000 k cal par kg de bois sec.</a:t>
            </a:r>
          </a:p>
          <a:p>
            <a:pPr>
              <a:spcBef>
                <a:spcPts val="1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calliandre</a:t>
            </a:r>
            <a:r>
              <a:rPr lang="fr-FR" sz="1200" dirty="0">
                <a:effectLst/>
                <a:latin typeface="Arial" panose="020B0604020202020204" pitchFamily="34" charset="0"/>
                <a:ea typeface="Arial" panose="020B0604020202020204" pitchFamily="34" charset="0"/>
              </a:rPr>
              <a:t> constitue également une bonne espèce fourragère. Sur les sols dégradés ou en haie vive, il pourrait être mélangé avec des graminées comme l'herbe à éléphant.</a:t>
            </a:r>
          </a:p>
          <a:p>
            <a:pPr>
              <a:spcBef>
                <a:spcPts val="5"/>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La reproduction se fait par graines (14 000 à 20.000 graines par kg) ; les meilleures provenances sont celles de l'Indonésie.</a:t>
            </a:r>
          </a:p>
          <a:p>
            <a:endParaRPr lang="fr-FR" sz="1200" dirty="0"/>
          </a:p>
          <a:p>
            <a:r>
              <a:rPr lang="fr-FR" sz="1200" dirty="0"/>
              <a:t>Le </a:t>
            </a:r>
            <a:r>
              <a:rPr lang="fr-FR" sz="1200" dirty="0" err="1"/>
              <a:t>calliandre</a:t>
            </a:r>
            <a:r>
              <a:rPr lang="fr-FR" sz="1200" dirty="0"/>
              <a:t> a été introduit par le projet PADF. Il ressemble au </a:t>
            </a:r>
            <a:r>
              <a:rPr lang="fr-FR" sz="1200" dirty="0" err="1"/>
              <a:t>Leucaena</a:t>
            </a:r>
            <a:r>
              <a:rPr lang="fr-FR" sz="1200" dirty="0"/>
              <a:t>, mais il a l’avantage de ne pas être envahissant, de monter plus haut en altitude et d’atteindre des dimensions plus importantes. Cette espèce est parfois utilisée pour confectionner des clôtures. Elle est assez fréquente à proximité du bourg de Fonds-Verrettes.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lagnac_125">
            <a:extLst>
              <a:ext uri="{FF2B5EF4-FFF2-40B4-BE49-F238E27FC236}">
                <a16:creationId xmlns:a16="http://schemas.microsoft.com/office/drawing/2014/main" id="{FDCCDA54-ABCE-5D52-7249-7A9F99CE62E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463550"/>
            <a:ext cx="6807200" cy="5105400"/>
          </a:xfrm>
          <a:prstGeom prst="rect">
            <a:avLst/>
          </a:prstGeom>
        </p:spPr>
      </p:pic>
      <p:sp>
        <p:nvSpPr>
          <p:cNvPr id="2" name="object 9">
            <a:extLst>
              <a:ext uri="{FF2B5EF4-FFF2-40B4-BE49-F238E27FC236}">
                <a16:creationId xmlns:a16="http://schemas.microsoft.com/office/drawing/2014/main" id="{6355A12B-112A-471B-D170-5A7C89084451}"/>
              </a:ext>
            </a:extLst>
          </p:cNvPr>
          <p:cNvSpPr txBox="1"/>
          <p:nvPr/>
        </p:nvSpPr>
        <p:spPr>
          <a:xfrm>
            <a:off x="1080001" y="9614403"/>
            <a:ext cx="22479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p:txBody>
      </p:sp>
    </p:spTree>
    <p:extLst>
      <p:ext uri="{BB962C8B-B14F-4D97-AF65-F5344CB8AC3E}">
        <p14:creationId xmlns:p14="http://schemas.microsoft.com/office/powerpoint/2010/main" val="7370431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a:xfrm>
            <a:off x="292608" y="2928570"/>
            <a:ext cx="5266944" cy="984885"/>
          </a:xfrm>
        </p:spPr>
        <p:txBody>
          <a:bodyPr/>
          <a:lstStyle/>
          <a:p>
            <a:pPr eaLnBrk="1" hangingPunct="1"/>
            <a:r>
              <a:rPr lang="fr-FR" sz="3200" dirty="0" err="1"/>
              <a:t>Calliandra</a:t>
            </a:r>
            <a:r>
              <a:rPr lang="fr-FR" sz="3200" dirty="0"/>
              <a:t> </a:t>
            </a:r>
            <a:r>
              <a:rPr lang="fr-FR" sz="3200" dirty="0" err="1"/>
              <a:t>calothyrsus</a:t>
            </a:r>
            <a:r>
              <a:rPr lang="fr-FR" sz="3200" dirty="0"/>
              <a:t> (</a:t>
            </a:r>
            <a:r>
              <a:rPr lang="fr-FR" sz="3200" dirty="0" err="1"/>
              <a:t>calliandre</a:t>
            </a:r>
            <a:r>
              <a:rPr lang="fr-FR" sz="3200" dirty="0"/>
              <a:t>)</a:t>
            </a:r>
          </a:p>
        </p:txBody>
      </p:sp>
      <p:sp>
        <p:nvSpPr>
          <p:cNvPr id="37891" name="Rectangle 3" descr="Calliandra_001"/>
          <p:cNvSpPr>
            <a:spLocks noGrp="1" noChangeAspect="1" noChangeArrowheads="1"/>
          </p:cNvSpPr>
          <p:nvPr isPhoto="1"/>
        </p:nvSpPr>
        <p:spPr bwMode="auto">
          <a:xfrm>
            <a:off x="0" y="0"/>
            <a:ext cx="6595526" cy="494664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81000" y="10140950"/>
            <a:ext cx="2491388" cy="276999"/>
          </a:xfrm>
          <a:prstGeom prst="rect">
            <a:avLst/>
          </a:prstGeom>
          <a:noFill/>
        </p:spPr>
        <p:txBody>
          <a:bodyPr wrap="none" rtlCol="0">
            <a:spAutoFit/>
          </a:bodyPr>
          <a:lstStyle/>
          <a:p>
            <a:r>
              <a:rPr lang="fr-FR" sz="1200" dirty="0" err="1"/>
              <a:t>Calliandra</a:t>
            </a:r>
            <a:r>
              <a:rPr lang="fr-FR" sz="1200" dirty="0"/>
              <a:t> </a:t>
            </a:r>
            <a:r>
              <a:rPr lang="fr-FR" sz="1200" dirty="0" err="1"/>
              <a:t>calothyrsus</a:t>
            </a:r>
            <a:r>
              <a:rPr lang="fr-FR" sz="1200" dirty="0"/>
              <a:t> (</a:t>
            </a:r>
            <a:r>
              <a:rPr lang="fr-FR" sz="1200" dirty="0" err="1"/>
              <a:t>calliandre</a:t>
            </a:r>
            <a:r>
              <a:rPr lang="fr-FR" sz="1200" dirty="0"/>
              <a:t>)</a:t>
            </a:r>
          </a:p>
        </p:txBody>
      </p:sp>
      <p:sp>
        <p:nvSpPr>
          <p:cNvPr id="3" name="Rectangle 3" descr="Calliandra_calothyrsus_002">
            <a:extLst>
              <a:ext uri="{FF2B5EF4-FFF2-40B4-BE49-F238E27FC236}">
                <a16:creationId xmlns:a16="http://schemas.microsoft.com/office/drawing/2014/main" id="{F52A5BEF-68A0-1E19-5991-0CAC7A887101}"/>
              </a:ext>
            </a:extLst>
          </p:cNvPr>
          <p:cNvSpPr>
            <a:spLocks noGrp="1" noChangeAspect="1" noChangeArrowheads="1"/>
          </p:cNvSpPr>
          <p:nvPr isPhoto="1"/>
        </p:nvSpPr>
        <p:spPr bwMode="auto">
          <a:xfrm>
            <a:off x="23573" y="5036187"/>
            <a:ext cx="6619099" cy="4413882"/>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91972"/>
            <a:ext cx="3240405" cy="4700905"/>
            <a:chOff x="360045" y="791972"/>
            <a:chExt cx="3240405" cy="4700905"/>
          </a:xfrm>
        </p:grpSpPr>
        <p:pic>
          <p:nvPicPr>
            <p:cNvPr id="3" name="object 3"/>
            <p:cNvPicPr/>
            <p:nvPr/>
          </p:nvPicPr>
          <p:blipFill>
            <a:blip r:embed="rId2" cstate="print"/>
            <a:stretch>
              <a:fillRect/>
            </a:stretch>
          </p:blipFill>
          <p:spPr>
            <a:xfrm>
              <a:off x="372745" y="804672"/>
              <a:ext cx="3214497" cy="4674997"/>
            </a:xfrm>
            <a:prstGeom prst="rect">
              <a:avLst/>
            </a:prstGeom>
          </p:spPr>
        </p:pic>
        <p:sp>
          <p:nvSpPr>
            <p:cNvPr id="4" name="object 4"/>
            <p:cNvSpPr/>
            <p:nvPr/>
          </p:nvSpPr>
          <p:spPr>
            <a:xfrm>
              <a:off x="366395" y="798322"/>
              <a:ext cx="3227705" cy="4688205"/>
            </a:xfrm>
            <a:custGeom>
              <a:avLst/>
              <a:gdLst/>
              <a:ahLst/>
              <a:cxnLst/>
              <a:rect l="l" t="t" r="r" b="b"/>
              <a:pathLst>
                <a:path w="3227704" h="4688205">
                  <a:moveTo>
                    <a:pt x="0" y="0"/>
                  </a:moveTo>
                  <a:lnTo>
                    <a:pt x="3227197" y="0"/>
                  </a:lnTo>
                  <a:lnTo>
                    <a:pt x="3227197" y="4687697"/>
                  </a:lnTo>
                  <a:lnTo>
                    <a:pt x="0" y="468769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91972"/>
            <a:ext cx="3240405" cy="4674870"/>
            <a:chOff x="3959986" y="791972"/>
            <a:chExt cx="3240405" cy="4674870"/>
          </a:xfrm>
        </p:grpSpPr>
        <p:pic>
          <p:nvPicPr>
            <p:cNvPr id="6" name="object 6"/>
            <p:cNvPicPr/>
            <p:nvPr/>
          </p:nvPicPr>
          <p:blipFill>
            <a:blip r:embed="rId3" cstate="print"/>
            <a:stretch>
              <a:fillRect/>
            </a:stretch>
          </p:blipFill>
          <p:spPr>
            <a:xfrm>
              <a:off x="3972686" y="804672"/>
              <a:ext cx="3214624" cy="4649216"/>
            </a:xfrm>
            <a:prstGeom prst="rect">
              <a:avLst/>
            </a:prstGeom>
          </p:spPr>
        </p:pic>
        <p:sp>
          <p:nvSpPr>
            <p:cNvPr id="7" name="object 7"/>
            <p:cNvSpPr/>
            <p:nvPr/>
          </p:nvSpPr>
          <p:spPr>
            <a:xfrm>
              <a:off x="3966336" y="798322"/>
              <a:ext cx="3227705" cy="4662170"/>
            </a:xfrm>
            <a:custGeom>
              <a:avLst/>
              <a:gdLst/>
              <a:ahLst/>
              <a:cxnLst/>
              <a:rect l="l" t="t" r="r" b="b"/>
              <a:pathLst>
                <a:path w="3227704" h="4662170">
                  <a:moveTo>
                    <a:pt x="0" y="0"/>
                  </a:moveTo>
                  <a:lnTo>
                    <a:pt x="3227324" y="0"/>
                  </a:lnTo>
                  <a:lnTo>
                    <a:pt x="3227324" y="4661916"/>
                  </a:lnTo>
                  <a:lnTo>
                    <a:pt x="0" y="4661916"/>
                  </a:lnTo>
                  <a:lnTo>
                    <a:pt x="0" y="0"/>
                  </a:lnTo>
                  <a:close/>
                </a:path>
              </a:pathLst>
            </a:custGeom>
            <a:ln w="12700">
              <a:solidFill>
                <a:srgbClr val="000000"/>
              </a:solidFill>
            </a:ln>
          </p:spPr>
          <p:txBody>
            <a:bodyPr wrap="square" lIns="0" tIns="0" rIns="0" bIns="0" rtlCol="0"/>
            <a:lstStyle/>
            <a:p>
              <a:endParaRPr/>
            </a:p>
          </p:txBody>
        </p:sp>
      </p:grpSp>
      <p:grpSp>
        <p:nvGrpSpPr>
          <p:cNvPr id="10" name="object 10"/>
          <p:cNvGrpSpPr/>
          <p:nvPr/>
        </p:nvGrpSpPr>
        <p:grpSpPr>
          <a:xfrm>
            <a:off x="1080008" y="6075679"/>
            <a:ext cx="5400040" cy="3600450"/>
            <a:chOff x="1080008" y="6075679"/>
            <a:chExt cx="5400040" cy="3600450"/>
          </a:xfrm>
        </p:grpSpPr>
        <p:pic>
          <p:nvPicPr>
            <p:cNvPr id="11" name="object 11"/>
            <p:cNvPicPr/>
            <p:nvPr/>
          </p:nvPicPr>
          <p:blipFill>
            <a:blip r:embed="rId4" cstate="print"/>
            <a:stretch>
              <a:fillRect/>
            </a:stretch>
          </p:blipFill>
          <p:spPr>
            <a:xfrm>
              <a:off x="1092708" y="6088379"/>
              <a:ext cx="5374640" cy="3574669"/>
            </a:xfrm>
            <a:prstGeom prst="rect">
              <a:avLst/>
            </a:prstGeom>
          </p:spPr>
        </p:pic>
        <p:sp>
          <p:nvSpPr>
            <p:cNvPr id="12" name="object 12"/>
            <p:cNvSpPr/>
            <p:nvPr/>
          </p:nvSpPr>
          <p:spPr>
            <a:xfrm>
              <a:off x="1086358" y="6082029"/>
              <a:ext cx="5387340" cy="3587750"/>
            </a:xfrm>
            <a:custGeom>
              <a:avLst/>
              <a:gdLst/>
              <a:ahLst/>
              <a:cxnLst/>
              <a:rect l="l" t="t" r="r" b="b"/>
              <a:pathLst>
                <a:path w="5387340" h="3587750">
                  <a:moveTo>
                    <a:pt x="0" y="0"/>
                  </a:moveTo>
                  <a:lnTo>
                    <a:pt x="5387340" y="0"/>
                  </a:lnTo>
                  <a:lnTo>
                    <a:pt x="5387340" y="3587369"/>
                  </a:lnTo>
                  <a:lnTo>
                    <a:pt x="0" y="3587369"/>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906338" y="10063483"/>
            <a:ext cx="277114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Calliandra</a:t>
            </a:r>
            <a:r>
              <a:rPr sz="1200" b="1" spc="25" dirty="0">
                <a:latin typeface="Arial"/>
                <a:cs typeface="Arial"/>
              </a:rPr>
              <a:t> </a:t>
            </a:r>
            <a:r>
              <a:rPr sz="1200" b="1" dirty="0">
                <a:latin typeface="Arial"/>
                <a:cs typeface="Arial"/>
              </a:rPr>
              <a:t>calothyrsus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calliandre</a:t>
            </a:r>
            <a:endParaRPr sz="1200" dirty="0">
              <a:latin typeface="Arial"/>
              <a:cs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800" y="7624110"/>
            <a:ext cx="3429000" cy="2593040"/>
            <a:chOff x="1234694" y="1056513"/>
            <a:chExt cx="4806950" cy="3729354"/>
          </a:xfrm>
        </p:grpSpPr>
        <p:pic>
          <p:nvPicPr>
            <p:cNvPr id="3" name="object 3"/>
            <p:cNvPicPr/>
            <p:nvPr/>
          </p:nvPicPr>
          <p:blipFill>
            <a:blip r:embed="rId2" cstate="print"/>
            <a:stretch>
              <a:fillRect/>
            </a:stretch>
          </p:blipFill>
          <p:spPr>
            <a:xfrm>
              <a:off x="1512697" y="1109726"/>
              <a:ext cx="4064006" cy="3547491"/>
            </a:xfrm>
            <a:prstGeom prst="rect">
              <a:avLst/>
            </a:prstGeom>
          </p:spPr>
        </p:pic>
        <p:sp>
          <p:nvSpPr>
            <p:cNvPr id="4" name="object 4"/>
            <p:cNvSpPr/>
            <p:nvPr/>
          </p:nvSpPr>
          <p:spPr>
            <a:xfrm>
              <a:off x="1241044" y="1062863"/>
              <a:ext cx="4794250" cy="3716654"/>
            </a:xfrm>
            <a:custGeom>
              <a:avLst/>
              <a:gdLst/>
              <a:ahLst/>
              <a:cxnLst/>
              <a:rect l="l" t="t" r="r" b="b"/>
              <a:pathLst>
                <a:path w="4794250" h="3716654">
                  <a:moveTo>
                    <a:pt x="0" y="0"/>
                  </a:moveTo>
                  <a:lnTo>
                    <a:pt x="4794250" y="0"/>
                  </a:lnTo>
                  <a:lnTo>
                    <a:pt x="4794250" y="3716274"/>
                  </a:lnTo>
                  <a:lnTo>
                    <a:pt x="0" y="3716274"/>
                  </a:lnTo>
                  <a:lnTo>
                    <a:pt x="0" y="0"/>
                  </a:lnTo>
                  <a:close/>
                </a:path>
              </a:pathLst>
            </a:custGeom>
            <a:ln w="12700">
              <a:solidFill>
                <a:srgbClr val="000000"/>
              </a:solidFill>
            </a:ln>
          </p:spPr>
          <p:txBody>
            <a:bodyPr wrap="square" lIns="0" tIns="0" rIns="0" bIns="0" rtlCol="0"/>
            <a:lstStyle/>
            <a:p>
              <a:endParaRPr/>
            </a:p>
          </p:txBody>
        </p:sp>
      </p:grpSp>
      <p:sp>
        <p:nvSpPr>
          <p:cNvPr id="10" name="ZoneTexte 9">
            <a:extLst>
              <a:ext uri="{FF2B5EF4-FFF2-40B4-BE49-F238E27FC236}">
                <a16:creationId xmlns:a16="http://schemas.microsoft.com/office/drawing/2014/main" id="{A9790136-5BF6-8B5C-BA21-77B653EF37AB}"/>
              </a:ext>
            </a:extLst>
          </p:cNvPr>
          <p:cNvSpPr txBox="1"/>
          <p:nvPr/>
        </p:nvSpPr>
        <p:spPr>
          <a:xfrm>
            <a:off x="304800" y="291846"/>
            <a:ext cx="6705600" cy="7332264"/>
          </a:xfrm>
          <a:prstGeom prst="rect">
            <a:avLst/>
          </a:prstGeom>
          <a:noFill/>
        </p:spPr>
        <p:txBody>
          <a:bodyPr wrap="square" rtlCol="0">
            <a:spAutoFit/>
          </a:bodyPr>
          <a:lstStyle/>
          <a:p>
            <a:pPr marL="457200" lvl="1">
              <a:lnSpc>
                <a:spcPct val="103000"/>
              </a:lnSpc>
              <a:spcBef>
                <a:spcPts val="470"/>
              </a:spcBef>
              <a:tabLst>
                <a:tab pos="565150" algn="l"/>
                <a:tab pos="565785" algn="l"/>
                <a:tab pos="851535" algn="l"/>
                <a:tab pos="1550035" algn="l"/>
                <a:tab pos="2335530" algn="l"/>
              </a:tabLst>
            </a:pPr>
            <a:r>
              <a:rPr lang="fr-FR" sz="1400" b="1" spc="-30" dirty="0">
                <a:effectLst/>
                <a:latin typeface="Arial" panose="020B0604020202020204" pitchFamily="34" charset="0"/>
                <a:ea typeface="Arial" panose="020B0604020202020204" pitchFamily="34" charset="0"/>
              </a:rPr>
              <a:t>Le</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leucaena</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Leucaena</a:t>
            </a:r>
            <a:r>
              <a:rPr lang="fr-FR" sz="1400" b="1" spc="-1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leucocephala</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de Wit., mimosacées)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nSpc>
                <a:spcPct val="103000"/>
              </a:lnSpc>
            </a:pPr>
            <a:r>
              <a:rPr lang="fr-FR" sz="1200" dirty="0">
                <a:effectLst/>
                <a:latin typeface="Arial" panose="020B0604020202020204" pitchFamily="34" charset="0"/>
                <a:ea typeface="Arial" panose="020B0604020202020204" pitchFamily="34" charset="0"/>
              </a:rPr>
              <a:t>Il</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18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croissance rapide atteint une hauteur de 15 à 20 m. Il se reconnaît à ses nombreuses fleurs blanc-jaunâtre en</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glomérules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noirâtres</a:t>
            </a:r>
            <a:r>
              <a:rPr lang="fr-FR" sz="1200" spc="1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groupées, longues de 10 à 15 cm. Ses feuilles sont bipennées. Les qualités du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sont remarquables et lui ont valu d'être largement planté dans la plupart des pays tropicaux. C'est une espèce à croissance rapide dont la production peut atteindre 30 à 40 m3 par hectare et par an.</a:t>
            </a:r>
          </a:p>
          <a:p>
            <a:pPr>
              <a:spcBef>
                <a:spcPts val="35"/>
              </a:spcBef>
            </a:pPr>
            <a:r>
              <a:rPr lang="fr-FR" sz="1200" dirty="0">
                <a:effectLst/>
                <a:latin typeface="Arial" panose="020B0604020202020204" pitchFamily="34" charset="0"/>
                <a:ea typeface="Arial" panose="020B0604020202020204" pitchFamily="34" charset="0"/>
              </a:rPr>
              <a:t> </a:t>
            </a:r>
          </a:p>
          <a:p>
            <a:pPr marL="107950">
              <a:lnSpc>
                <a:spcPct val="103000"/>
              </a:lnSpc>
            </a:pPr>
            <a:r>
              <a:rPr lang="fr-FR" sz="1200" dirty="0">
                <a:effectLst/>
                <a:latin typeface="Arial" panose="020B0604020202020204" pitchFamily="34" charset="0"/>
                <a:ea typeface="Arial" panose="020B0604020202020204" pitchFamily="34" charset="0"/>
              </a:rPr>
              <a:t>Son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(d=0.7)</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construction et comme bois de feu.</a:t>
            </a:r>
          </a:p>
          <a:p>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est un bon fourrage pour les bovins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caprins.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Cependant,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convient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 l'utiliser à haute dose car la </a:t>
            </a:r>
            <a:r>
              <a:rPr lang="fr-FR" sz="1200" dirty="0" err="1">
                <a:effectLst/>
                <a:latin typeface="Arial" panose="020B0604020202020204" pitchFamily="34" charset="0"/>
                <a:ea typeface="Arial" panose="020B0604020202020204" pitchFamily="34" charset="0"/>
              </a:rPr>
              <a:t>mimosine</a:t>
            </a:r>
            <a:r>
              <a:rPr lang="fr-FR" sz="1200" dirty="0">
                <a:effectLst/>
                <a:latin typeface="Arial" panose="020B0604020202020204" pitchFamily="34" charset="0"/>
                <a:ea typeface="Arial" panose="020B0604020202020204" pitchFamily="34" charset="0"/>
              </a:rPr>
              <a:t> contenue dans les feuilles peut alors être toxique. Ce fourrage ne convient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porcs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chevaux,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animaux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chez lesquels il provoque des troubles.</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également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agroforesterie. Il enrichit le sol en azote grâce aux nodules de ses racines. Il accepte d'être taillé et rejette de souche, ce qui permet de le maintenir en haie basse peu concurrente de la végétation cultivée.</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 propagation du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est très facile, car c'est une espèce pionnière. On utilise le semis direct, en particulier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haies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vives.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production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graines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(environ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abondante. Le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est peu exigeant et supporte bien la sécheresse. Il préfère cependant les sols calcaires ou neutres et, en Haïti, perd sa vitalité à des altitudes dépassant 500 m.</a:t>
            </a:r>
          </a:p>
          <a:p>
            <a:pPr marL="107950" algn="just">
              <a:lnSpc>
                <a:spcPct val="103000"/>
              </a:lnSpc>
            </a:pPr>
            <a:endParaRPr lang="fr-FR" sz="1200" dirty="0">
              <a:latin typeface="Arial" panose="020B0604020202020204" pitchFamily="34" charset="0"/>
              <a:ea typeface="Arial" panose="020B0604020202020204" pitchFamily="34" charset="0"/>
            </a:endParaRPr>
          </a:p>
          <a:p>
            <a:pPr marL="457200" marR="120650"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graine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lin,</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delen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mariejolem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Leucaena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glauca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Benth</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ressemble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leucocephala</a:t>
            </a:r>
            <a:r>
              <a:rPr lang="fr-FR" sz="1200" dirty="0">
                <a:effectLst/>
                <a:latin typeface="Arial" panose="020B0604020202020204" pitchFamily="34" charset="0"/>
                <a:ea typeface="Arial" panose="020B0604020202020204" pitchFamily="34" charset="0"/>
              </a:rPr>
              <a: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point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certains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botanistes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 séparent pas ces deux espèces. Mais la graine de lin est un arbuste de faible hauteur au port buissonnant. Cette espèce colonisatrice est très envahissante. En- dessous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500</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calcaires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neutres,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 forme rapidement des peuplements denses dans les jachères.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paysan.</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similarité</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d'aspect</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existe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entre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glauca</a:t>
            </a:r>
            <a:r>
              <a:rPr lang="fr-FR" sz="1200" dirty="0">
                <a:effectLst/>
                <a:latin typeface="Arial" panose="020B0604020202020204" pitchFamily="34" charset="0"/>
                <a:ea typeface="Arial" panose="020B0604020202020204" pitchFamily="34" charset="0"/>
              </a:rPr>
              <a:t> et </a:t>
            </a:r>
            <a:r>
              <a:rPr lang="fr-FR" sz="1200" dirty="0" err="1">
                <a:effectLst/>
                <a:latin typeface="Arial" panose="020B0604020202020204" pitchFamily="34" charset="0"/>
                <a:ea typeface="Arial" panose="020B0604020202020204" pitchFamily="34" charset="0"/>
              </a:rPr>
              <a:t>Leucaena</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leucocephala</a:t>
            </a:r>
            <a:r>
              <a:rPr lang="fr-FR" sz="1200" dirty="0">
                <a:effectLst/>
                <a:latin typeface="Arial" panose="020B0604020202020204" pitchFamily="34" charset="0"/>
                <a:ea typeface="Arial" panose="020B0604020202020204" pitchFamily="34" charset="0"/>
              </a:rPr>
              <a:t> constitue l'un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obstacles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rencontrés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lors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propagation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cette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dernière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confondue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première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les paysans.</a:t>
            </a:r>
          </a:p>
          <a:p>
            <a:pPr>
              <a:spcBef>
                <a:spcPts val="45"/>
              </a:spcBef>
            </a:pPr>
            <a:r>
              <a:rPr lang="fr-FR" sz="1200" dirty="0">
                <a:effectLst/>
                <a:latin typeface="Arial" panose="020B0604020202020204" pitchFamily="34" charset="0"/>
                <a:ea typeface="Arial" panose="020B0604020202020204" pitchFamily="34" charset="0"/>
              </a:rPr>
              <a:t> </a:t>
            </a:r>
          </a:p>
          <a:p>
            <a:pPr marL="107950">
              <a:lnSpc>
                <a:spcPct val="103000"/>
              </a:lnSpc>
            </a:pPr>
            <a:r>
              <a:rPr lang="fr-FR" sz="1200" dirty="0">
                <a:effectLst/>
                <a:latin typeface="Arial" panose="020B0604020202020204" pitchFamily="34" charset="0"/>
                <a:ea typeface="Arial" panose="020B0604020202020204" pitchFamily="34" charset="0"/>
              </a:rPr>
              <a:t>La</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3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toxicardiaque</a:t>
            </a:r>
            <a:r>
              <a:rPr lang="fr-FR" sz="1200" dirty="0">
                <a:effectLst/>
                <a:latin typeface="Arial" panose="020B0604020202020204" pitchFamily="34" charset="0"/>
                <a:ea typeface="Arial" panose="020B0604020202020204" pitchFamily="34" charset="0"/>
              </a:rPr>
              <a:t>,</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 comme succédané du café.</a:t>
            </a:r>
          </a:p>
        </p:txBody>
      </p:sp>
      <p:sp>
        <p:nvSpPr>
          <p:cNvPr id="5" name="object 9">
            <a:extLst>
              <a:ext uri="{FF2B5EF4-FFF2-40B4-BE49-F238E27FC236}">
                <a16:creationId xmlns:a16="http://schemas.microsoft.com/office/drawing/2014/main" id="{D9D27C1B-3202-CC5D-3BF3-862B6E5FD4F8}"/>
              </a:ext>
            </a:extLst>
          </p:cNvPr>
          <p:cNvSpPr txBox="1"/>
          <p:nvPr/>
        </p:nvSpPr>
        <p:spPr>
          <a:xfrm>
            <a:off x="1080008" y="10324460"/>
            <a:ext cx="28206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Leucaena</a:t>
            </a:r>
            <a:r>
              <a:rPr sz="1200" b="1" spc="25" dirty="0">
                <a:latin typeface="Arial"/>
                <a:cs typeface="Arial"/>
              </a:rPr>
              <a:t> </a:t>
            </a:r>
            <a:r>
              <a:rPr sz="1200" b="1" dirty="0">
                <a:latin typeface="Arial"/>
                <a:cs typeface="Arial"/>
              </a:rPr>
              <a:t>leucocephala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leucaena</a:t>
            </a:r>
            <a:endParaRPr sz="1200" dirty="0">
              <a:latin typeface="Arial"/>
              <a:cs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56934F82-5371-2513-78DF-CD6FE8C01FBF}"/>
              </a:ext>
            </a:extLst>
          </p:cNvPr>
          <p:cNvGrpSpPr/>
          <p:nvPr/>
        </p:nvGrpSpPr>
        <p:grpSpPr>
          <a:xfrm>
            <a:off x="1080008" y="6656319"/>
            <a:ext cx="5400040" cy="3522979"/>
            <a:chOff x="1080008" y="5942838"/>
            <a:chExt cx="5400040" cy="3522979"/>
          </a:xfrm>
        </p:grpSpPr>
        <p:pic>
          <p:nvPicPr>
            <p:cNvPr id="7" name="object 6">
              <a:extLst>
                <a:ext uri="{FF2B5EF4-FFF2-40B4-BE49-F238E27FC236}">
                  <a16:creationId xmlns:a16="http://schemas.microsoft.com/office/drawing/2014/main" id="{3C39F8F6-F69B-8733-7F04-698B8FDC7C14}"/>
                </a:ext>
              </a:extLst>
            </p:cNvPr>
            <p:cNvPicPr/>
            <p:nvPr/>
          </p:nvPicPr>
          <p:blipFill>
            <a:blip r:embed="rId3" cstate="print"/>
            <a:stretch>
              <a:fillRect/>
            </a:stretch>
          </p:blipFill>
          <p:spPr>
            <a:xfrm>
              <a:off x="1092708" y="5955538"/>
              <a:ext cx="5374640" cy="3497199"/>
            </a:xfrm>
            <a:prstGeom prst="rect">
              <a:avLst/>
            </a:prstGeom>
          </p:spPr>
        </p:pic>
        <p:sp>
          <p:nvSpPr>
            <p:cNvPr id="8" name="object 7">
              <a:extLst>
                <a:ext uri="{FF2B5EF4-FFF2-40B4-BE49-F238E27FC236}">
                  <a16:creationId xmlns:a16="http://schemas.microsoft.com/office/drawing/2014/main" id="{BA58E0A3-4EC9-5B38-0451-7DE9DE1D74FE}"/>
                </a:ext>
              </a:extLst>
            </p:cNvPr>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8310ABA2-4A77-9357-7FF7-BDA9377E9A7D}"/>
              </a:ext>
            </a:extLst>
          </p:cNvPr>
          <p:cNvSpPr txBox="1"/>
          <p:nvPr/>
        </p:nvSpPr>
        <p:spPr>
          <a:xfrm>
            <a:off x="1080008" y="10324460"/>
            <a:ext cx="28206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Leucaena</a:t>
            </a:r>
            <a:r>
              <a:rPr sz="1200" b="1" spc="25" dirty="0">
                <a:latin typeface="Arial"/>
                <a:cs typeface="Arial"/>
              </a:rPr>
              <a:t> </a:t>
            </a:r>
            <a:r>
              <a:rPr sz="1200" b="1" dirty="0">
                <a:latin typeface="Arial"/>
                <a:cs typeface="Arial"/>
              </a:rPr>
              <a:t>leucocephala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leucaena</a:t>
            </a:r>
            <a:endParaRPr sz="1200" dirty="0">
              <a:latin typeface="Arial"/>
              <a:cs typeface="Aria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A950CF-744B-A12D-9CC7-6280527ED67D}"/>
              </a:ext>
            </a:extLst>
          </p:cNvPr>
          <p:cNvSpPr txBox="1"/>
          <p:nvPr/>
        </p:nvSpPr>
        <p:spPr>
          <a:xfrm>
            <a:off x="304800" y="496125"/>
            <a:ext cx="6705600" cy="6662593"/>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algn="just"/>
            <a:r>
              <a:rPr lang="fr-FR" sz="1200" b="1" i="1" dirty="0">
                <a:effectLst/>
                <a:latin typeface="Arial" panose="020B0604020202020204" pitchFamily="34" charset="0"/>
                <a:ea typeface="Arial" panose="020B0604020202020204" pitchFamily="34" charset="0"/>
                <a:cs typeface="Arial" panose="020B0604020202020204" pitchFamily="34" charset="0"/>
              </a:rPr>
              <a:t>Les</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dirty="0">
                <a:effectLst/>
                <a:latin typeface="Arial" panose="020B0604020202020204" pitchFamily="34" charset="0"/>
                <a:ea typeface="Arial" panose="020B0604020202020204" pitchFamily="34" charset="0"/>
                <a:cs typeface="Arial" panose="020B0604020202020204" pitchFamily="34" charset="0"/>
              </a:rPr>
              <a:t>espèces</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dirty="0">
                <a:effectLst/>
                <a:latin typeface="Arial" panose="020B0604020202020204" pitchFamily="34" charset="0"/>
                <a:ea typeface="Arial" panose="020B0604020202020204" pitchFamily="34" charset="0"/>
                <a:cs typeface="Arial" panose="020B0604020202020204" pitchFamily="34" charset="0"/>
              </a:rPr>
              <a:t>du</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dirty="0">
                <a:effectLst/>
                <a:latin typeface="Arial" panose="020B0604020202020204" pitchFamily="34" charset="0"/>
                <a:ea typeface="Arial" panose="020B0604020202020204" pitchFamily="34" charset="0"/>
                <a:cs typeface="Arial" panose="020B0604020202020204" pitchFamily="34" charset="0"/>
              </a:rPr>
              <a:t>genre</a:t>
            </a:r>
            <a:r>
              <a:rPr lang="fr-FR" sz="1200" b="1" i="1" spc="25" dirty="0">
                <a:effectLst/>
                <a:latin typeface="Arial" panose="020B0604020202020204" pitchFamily="34" charset="0"/>
                <a:ea typeface="Arial" panose="020B0604020202020204" pitchFamily="34" charset="0"/>
                <a:cs typeface="Arial" panose="020B0604020202020204" pitchFamily="34" charset="0"/>
              </a:rPr>
              <a:t> </a:t>
            </a:r>
            <a:r>
              <a:rPr lang="fr-FR" sz="1200" b="1" i="1" spc="-10" dirty="0">
                <a:effectLst/>
                <a:latin typeface="Arial" panose="020B0604020202020204" pitchFamily="34" charset="0"/>
                <a:ea typeface="Arial" panose="020B0604020202020204" pitchFamily="34" charset="0"/>
                <a:cs typeface="Arial" panose="020B0604020202020204" pitchFamily="34" charset="0"/>
              </a:rPr>
              <a:t>Cassia.</a:t>
            </a:r>
            <a:endParaRPr lang="fr-FR" sz="1200" b="1" i="1" dirty="0">
              <a:effectLst/>
              <a:latin typeface="Arial" panose="020B0604020202020204" pitchFamily="34" charset="0"/>
              <a:ea typeface="Arial" panose="020B0604020202020204" pitchFamily="34" charset="0"/>
              <a:cs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Les casses sont des caesalpiniacées, de la grande famille des légumineuses. Leurs fruits sont des gousses allongées et les feuilles sont pennées. Ce sont des arbres à croissance rapide et faciles à </a:t>
            </a:r>
            <a:r>
              <a:rPr lang="fr-FR" sz="1200" spc="-10" dirty="0">
                <a:effectLst/>
                <a:latin typeface="Arial" panose="020B0604020202020204" pitchFamily="34" charset="0"/>
                <a:ea typeface="Arial" panose="020B0604020202020204" pitchFamily="34" charset="0"/>
                <a:cs typeface="Arial" panose="020B0604020202020204" pitchFamily="34" charset="0"/>
              </a:rPr>
              <a:t>reproduire.</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457200" marR="1270" lvl="1">
              <a:lnSpc>
                <a:spcPct val="103000"/>
              </a:lnSpc>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 casse du Siam (Cassia siamea </a:t>
            </a:r>
            <a:r>
              <a:rPr lang="fr-FR" sz="1200" b="1" dirty="0" err="1">
                <a:effectLst/>
                <a:latin typeface="Arial" panose="020B0604020202020204" pitchFamily="34" charset="0"/>
                <a:ea typeface="Arial" panose="020B0604020202020204" pitchFamily="34" charset="0"/>
                <a:cs typeface="Arial" panose="020B0604020202020204" pitchFamily="34" charset="0"/>
              </a:rPr>
              <a:t>Lam</a:t>
            </a:r>
            <a:r>
              <a:rPr lang="fr-FR" sz="1200" b="1" dirty="0">
                <a:effectLst/>
                <a:latin typeface="Arial" panose="020B0604020202020204" pitchFamily="34" charset="0"/>
                <a:ea typeface="Arial" panose="020B0604020202020204" pitchFamily="34" charset="0"/>
                <a:cs typeface="Arial" panose="020B0604020202020204" pitchFamily="34" charset="0"/>
              </a:rPr>
              <a:t>. ou Senna siamea (</a:t>
            </a:r>
            <a:r>
              <a:rPr lang="fr-FR" sz="1200" b="1" dirty="0" err="1">
                <a:effectLst/>
                <a:latin typeface="Arial" panose="020B0604020202020204" pitchFamily="34" charset="0"/>
                <a:ea typeface="Arial" panose="020B0604020202020204" pitchFamily="34" charset="0"/>
                <a:cs typeface="Arial" panose="020B0604020202020204" pitchFamily="34" charset="0"/>
              </a:rPr>
              <a:t>Lam</a:t>
            </a:r>
            <a:r>
              <a:rPr lang="fr-FR" sz="1200" b="1" dirty="0">
                <a:effectLst/>
                <a:latin typeface="Arial" panose="020B0604020202020204" pitchFamily="34" charset="0"/>
                <a:ea typeface="Arial" panose="020B0604020202020204" pitchFamily="34" charset="0"/>
                <a:cs typeface="Arial" panose="020B0604020202020204" pitchFamily="34" charset="0"/>
              </a:rPr>
              <a:t>.) Irwin et </a:t>
            </a:r>
            <a:r>
              <a:rPr lang="fr-FR" sz="1200" b="1" dirty="0" err="1">
                <a:effectLst/>
                <a:latin typeface="Arial" panose="020B0604020202020204" pitchFamily="34" charset="0"/>
                <a:ea typeface="Arial" panose="020B0604020202020204" pitchFamily="34" charset="0"/>
                <a:cs typeface="Arial" panose="020B0604020202020204" pitchFamily="34" charset="0"/>
              </a:rPr>
              <a:t>Barneby</a:t>
            </a:r>
            <a:r>
              <a:rPr lang="fr-FR" sz="1200" b="1" dirty="0">
                <a:effectLst/>
                <a:latin typeface="Arial" panose="020B0604020202020204" pitchFamily="34" charset="0"/>
                <a:ea typeface="Arial" panose="020B0604020202020204" pitchFamily="34" charset="0"/>
                <a:cs typeface="Arial" panose="020B0604020202020204" pitchFamily="34" charset="0"/>
              </a:rPr>
              <a:t>)</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3825" algn="just">
              <a:lnSpc>
                <a:spcPct val="103000"/>
              </a:lnSpc>
              <a:spcBef>
                <a:spcPts val="5"/>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Le Casse du Siam, aussi appelé "</a:t>
            </a:r>
            <a:r>
              <a:rPr lang="fr-FR" sz="1200" dirty="0" err="1">
                <a:effectLst/>
                <a:latin typeface="Arial" panose="020B0604020202020204" pitchFamily="34" charset="0"/>
                <a:ea typeface="Times New Roman" panose="02020603050405020304" pitchFamily="18" charset="0"/>
                <a:cs typeface="Arial" panose="020B0604020202020204" pitchFamily="34" charset="0"/>
              </a:rPr>
              <a:t>kashiman</a:t>
            </a:r>
            <a:r>
              <a:rPr lang="fr-FR" sz="1200" dirty="0">
                <a:effectLst/>
                <a:latin typeface="Arial" panose="020B0604020202020204" pitchFamily="34" charset="0"/>
                <a:ea typeface="Times New Roman" panose="02020603050405020304" pitchFamily="18" charset="0"/>
                <a:cs typeface="Arial" panose="020B0604020202020204" pitchFamily="34" charset="0"/>
              </a:rPr>
              <a:t>"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kasi</a:t>
            </a:r>
            <a:r>
              <a:rPr lang="fr-FR" sz="1200" dirty="0">
                <a:effectLst/>
                <a:latin typeface="Arial" panose="020B0604020202020204" pitchFamily="34" charset="0"/>
                <a:ea typeface="Times New Roman" panose="02020603050405020304" pitchFamily="18" charset="0"/>
                <a:cs typeface="Arial" panose="020B0604020202020204" pitchFamily="34" charset="0"/>
              </a:rPr>
              <a:t>" en Haïti, est originaire d'Asie du Sud-Est. Cet arbre a été introduit dans de nombreuses régions tropicales, y compris en Haïti, principalement en raison de sa robustesse, de sa croissance rapide, et de ses multiples usages pratiques, notamment dans les domaines de la reforestation et de la production de bois. Il est largement planté en Haïti, souvent en bordure de parcelles et dans le cadre de programmes de reboisement.</a:t>
            </a:r>
          </a:p>
          <a:p>
            <a:pPr marL="107950" marR="123825"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casse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du</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Siam</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rejette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facilement</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1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souche</a:t>
            </a:r>
            <a:r>
              <a:rPr lang="fr-FR" sz="1200" spc="-15" dirty="0">
                <a:effectLst/>
                <a:latin typeface="Arial" panose="020B0604020202020204" pitchFamily="34" charset="0"/>
                <a:ea typeface="Arial" panose="020B0604020202020204" pitchFamily="34" charset="0"/>
                <a:cs typeface="Arial" panose="020B0604020202020204" pitchFamily="34" charset="0"/>
              </a:rPr>
              <a:t> après la coupe, en produisant en moyenne 6 à 8 tiges à partir d’un arbre. Il </a:t>
            </a:r>
            <a:r>
              <a:rPr lang="fr-FR" sz="1200" dirty="0">
                <a:effectLst/>
                <a:latin typeface="Arial" panose="020B0604020202020204" pitchFamily="34" charset="0"/>
                <a:ea typeface="Arial" panose="020B0604020202020204" pitchFamily="34" charset="0"/>
                <a:cs typeface="Arial" panose="020B0604020202020204" pitchFamily="34" charset="0"/>
              </a:rPr>
              <a:t>peut être traité en taillis. En général, la durée de révolution varie de 5 ans (stations optimales) à 10 ans (stations sèches)</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l'arbre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continue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bien</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produire</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pendant</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4</a:t>
            </a:r>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 5 périodes de révolution.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Taille et apparence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casse du Siam est un arbre de taille moyenne à grande, pouvant atteindre 15 à 20 mètres de hauteur. Il possède un feuillage dense composé de petites folioles vert foncé. Ses fleurs sont jaune vif, regroupées en grappes, ajoutant une touche ornementale aux paysages.</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Croissance et adaptabilité :</a:t>
            </a:r>
            <a:r>
              <a:rPr lang="fr-FR" sz="1200" dirty="0">
                <a:effectLst/>
                <a:latin typeface="Arial" panose="020B0604020202020204" pitchFamily="34" charset="0"/>
                <a:ea typeface="Times New Roman" panose="02020603050405020304" pitchFamily="18" charset="0"/>
                <a:cs typeface="Arial" panose="020B0604020202020204" pitchFamily="34" charset="0"/>
              </a:rPr>
              <a:t> le casse du Siam est une espèce à croissance rapide, particulièrement adaptée aux conditions tropicales humides. Il exige des précipitations annuelles supérieures à 1000 mm et ne tolère ni les périodes de sécheresse prolongées (plus de 4 mois), ni le froid. Il pousse bien jusqu'à 500 mètres d'altitude. Grâce à sa capacité à repousser de la souche, il peut être traité en taillis et continue de produire du bois pendant plusieurs cycles de coupe, généralement entre 5 et 10 ans selon les conditions du site.</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289570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1DED7F5-A5E1-12C8-5F67-FC95FF28387D}"/>
              </a:ext>
            </a:extLst>
          </p:cNvPr>
          <p:cNvSpPr txBox="1"/>
          <p:nvPr/>
        </p:nvSpPr>
        <p:spPr>
          <a:xfrm>
            <a:off x="304800" y="463550"/>
            <a:ext cx="6705600" cy="7555915"/>
          </a:xfrm>
          <a:prstGeom prst="rect">
            <a:avLst/>
          </a:prstGeom>
          <a:noFill/>
        </p:spPr>
        <p:txBody>
          <a:bodyPr wrap="square" rtlCol="0">
            <a:spAutoFit/>
          </a:bodyPr>
          <a:lstStyle/>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Usage du bois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bois du Casse du Siam est brun foncé, dur et lourd (densité entre 0.6 et 0.8). Bien qu'il soit sensible aux attaques de termites, il reste un matériau prisé pour la construction, les poteaux, et surtout pour la production de bois de chauffage et de charbon. La production de bois peut atteindre environ 15 m³ par hectare et par an dans des conditions optimales.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Importance en Haïti</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Reforestation :</a:t>
            </a:r>
            <a:r>
              <a:rPr lang="fr-FR" sz="1200" dirty="0">
                <a:effectLst/>
                <a:latin typeface="Arial" panose="020B0604020202020204" pitchFamily="34" charset="0"/>
                <a:ea typeface="Times New Roman" panose="02020603050405020304" pitchFamily="18" charset="0"/>
                <a:cs typeface="Arial" panose="020B0604020202020204" pitchFamily="34" charset="0"/>
              </a:rPr>
              <a:t> le Casse du Siam joue un rôle important dans les programmes de reforestation en Haïti. Grâce à sa croissance rapide et à son adaptation aux sols pauvres, il contribue à la stabilisation des sols, réduisant ainsi l'érosion dans les zones sujettes à la déforestation.</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Énergie domestique :</a:t>
            </a:r>
            <a:r>
              <a:rPr lang="fr-FR" sz="1200" dirty="0">
                <a:effectLst/>
                <a:latin typeface="Arial" panose="020B0604020202020204" pitchFamily="34" charset="0"/>
                <a:ea typeface="Times New Roman" panose="02020603050405020304" pitchFamily="18" charset="0"/>
                <a:cs typeface="Arial" panose="020B0604020202020204" pitchFamily="34" charset="0"/>
              </a:rPr>
              <a:t> l'une des principales utilisations du Casse du Siam en Haïti est la production de bois de chauffage et de charbon. Son bois dense et brûlant lentement est très recherché pour ces usages, surtout dans les zones rurales où ces sources d'énergie restent essentielles.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Fourrage :</a:t>
            </a:r>
            <a:r>
              <a:rPr lang="fr-FR" sz="1200" dirty="0">
                <a:effectLst/>
                <a:latin typeface="Arial" panose="020B0604020202020204" pitchFamily="34" charset="0"/>
                <a:ea typeface="Times New Roman" panose="02020603050405020304" pitchFamily="18" charset="0"/>
                <a:cs typeface="Arial" panose="020B0604020202020204" pitchFamily="34" charset="0"/>
              </a:rPr>
              <a:t> les feuilles, graines et gousses de l'arbre sont consommées par le bétail, mais sont toxiques pour les porcs. Cette caractéristique fait du Casse du Siam une ressource alimentaire intéressante pour l'élevage dans certaines régions haïtiennes.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Agroforesterie :</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qu'il soit parfois utilisé pour fournir de l'ombre dans les cultures, notamment pour des plantes comme le café et le cacao, son système racinaire très développé peut concurrencer les cultures. Ainsi, son utilisation en agroforesterie nécessite une gestion prudente pour éviter de nuire aux cultures voisines.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Usage médicinal :</a:t>
            </a:r>
            <a:r>
              <a:rPr lang="fr-FR" sz="1200" dirty="0">
                <a:effectLst/>
                <a:latin typeface="Arial" panose="020B0604020202020204" pitchFamily="34" charset="0"/>
                <a:ea typeface="Times New Roman" panose="02020603050405020304" pitchFamily="18" charset="0"/>
                <a:cs typeface="Arial" panose="020B0604020202020204" pitchFamily="34" charset="0"/>
              </a:rPr>
              <a:t> certaines parties du Casse du Siam sont utilisées en médecine traditionnelle pour traiter divers maux. Toutefois, ces applications médicinales ne sont pas aussi répandues ou étudiées que celles d'autres plantes.</a:t>
            </a:r>
          </a:p>
          <a:p>
            <a:pPr marL="342900" lvl="0" indent="-342900" algn="just">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Propagation et gestion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Casse du Siam est principalement propagé par semis direct ou par des plants produits en pépinière. La germination est généralement bonne, avec environ 30 000 graines par kilogramme, facilitant ainsi sa multiplication dans les projets de reboisement et les exploitations forestières.</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Défis et Limites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Espèce invasive :</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que cet arbre soit précieux pour la reforestation et l'amélioration des sols, il peut parfois se comporter comme une espèce envahissante. Sa propagation incontrôlée peut supplanter les espèces végétales locales et modifier l'équilibre des écosystèmes.</a:t>
            </a:r>
          </a:p>
          <a:p>
            <a:pPr marL="342900" lvl="0" indent="-342900" algn="just">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Gestion durable :</a:t>
            </a:r>
            <a:r>
              <a:rPr lang="fr-FR" sz="1200" dirty="0">
                <a:effectLst/>
                <a:latin typeface="Arial" panose="020B0604020202020204" pitchFamily="34" charset="0"/>
                <a:ea typeface="Times New Roman" panose="02020603050405020304" pitchFamily="18" charset="0"/>
                <a:cs typeface="Arial" panose="020B0604020202020204" pitchFamily="34" charset="0"/>
              </a:rPr>
              <a:t> l'exploitation intensive du Casse du Siam pour la production de bois de chauffage et de charbon peut nuire à long terme à l'environnement si elle n'est pas gérée de manière durable. La surexploitation pourrait compromettre ses bénéfices en matière de reforestation et de stabilisation des sols.</a:t>
            </a:r>
          </a:p>
          <a:p>
            <a:endParaRPr lang="fr-FR" sz="1200" dirty="0"/>
          </a:p>
        </p:txBody>
      </p:sp>
    </p:spTree>
    <p:extLst>
      <p:ext uri="{BB962C8B-B14F-4D97-AF65-F5344CB8AC3E}">
        <p14:creationId xmlns:p14="http://schemas.microsoft.com/office/powerpoint/2010/main" val="44604171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76695" y="1987550"/>
            <a:ext cx="3079115" cy="3600450"/>
            <a:chOff x="1080008" y="1080008"/>
            <a:chExt cx="3079115" cy="3600450"/>
          </a:xfrm>
        </p:grpSpPr>
        <p:pic>
          <p:nvPicPr>
            <p:cNvPr id="3" name="object 3"/>
            <p:cNvPicPr/>
            <p:nvPr/>
          </p:nvPicPr>
          <p:blipFill>
            <a:blip r:embed="rId2" cstate="print"/>
            <a:stretch>
              <a:fillRect/>
            </a:stretch>
          </p:blipFill>
          <p:spPr>
            <a:xfrm>
              <a:off x="1396911" y="1092708"/>
              <a:ext cx="2674459" cy="3385699"/>
            </a:xfrm>
            <a:prstGeom prst="rect">
              <a:avLst/>
            </a:prstGeom>
          </p:spPr>
        </p:pic>
        <p:sp>
          <p:nvSpPr>
            <p:cNvPr id="4" name="object 4"/>
            <p:cNvSpPr/>
            <p:nvPr/>
          </p:nvSpPr>
          <p:spPr>
            <a:xfrm>
              <a:off x="1086358" y="1086358"/>
              <a:ext cx="3066415" cy="3587750"/>
            </a:xfrm>
            <a:custGeom>
              <a:avLst/>
              <a:gdLst/>
              <a:ahLst/>
              <a:cxnLst/>
              <a:rect l="l" t="t" r="r" b="b"/>
              <a:pathLst>
                <a:path w="3066415" h="3587750">
                  <a:moveTo>
                    <a:pt x="0" y="0"/>
                  </a:moveTo>
                  <a:lnTo>
                    <a:pt x="3066288" y="0"/>
                  </a:lnTo>
                  <a:lnTo>
                    <a:pt x="3066288"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69951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siamea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siamea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dirty="0">
                <a:latin typeface="Arial"/>
                <a:cs typeface="Arial"/>
              </a:rPr>
              <a:t>du</a:t>
            </a:r>
            <a:r>
              <a:rPr sz="1200" spc="25" dirty="0">
                <a:latin typeface="Arial"/>
                <a:cs typeface="Arial"/>
              </a:rPr>
              <a:t> </a:t>
            </a:r>
            <a:r>
              <a:rPr sz="1200" spc="-20" dirty="0">
                <a:latin typeface="Arial"/>
                <a:cs typeface="Arial"/>
              </a:rPr>
              <a:t>Siam</a:t>
            </a:r>
            <a:endParaRPr sz="1200" dirty="0">
              <a:latin typeface="Arial"/>
              <a:cs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1911350"/>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64997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siamea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siamea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dirty="0">
                <a:latin typeface="Arial"/>
                <a:cs typeface="Arial"/>
              </a:rPr>
              <a:t>du</a:t>
            </a:r>
            <a:r>
              <a:rPr sz="1200" spc="25" dirty="0">
                <a:latin typeface="Arial"/>
                <a:cs typeface="Arial"/>
              </a:rPr>
              <a:t> </a:t>
            </a:r>
            <a:r>
              <a:rPr sz="1200" spc="-20" dirty="0">
                <a:latin typeface="Arial"/>
                <a:cs typeface="Arial"/>
              </a:rPr>
              <a:t>Siam</a:t>
            </a:r>
            <a:endParaRPr sz="1200" dirty="0">
              <a:latin typeface="Arial"/>
              <a:cs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ss_sia08">
            <a:extLst>
              <a:ext uri="{FF2B5EF4-FFF2-40B4-BE49-F238E27FC236}">
                <a16:creationId xmlns:a16="http://schemas.microsoft.com/office/drawing/2014/main" id="{9CAB2B41-901C-DC32-FC4B-6876EE6E85F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019800" cy="4514850"/>
          </a:xfrm>
          <a:prstGeom prst="rect">
            <a:avLst/>
          </a:prstGeom>
        </p:spPr>
      </p:pic>
      <p:pic>
        <p:nvPicPr>
          <p:cNvPr id="2" name="Image 1" descr="cass_sia09">
            <a:extLst>
              <a:ext uri="{FF2B5EF4-FFF2-40B4-BE49-F238E27FC236}">
                <a16:creationId xmlns:a16="http://schemas.microsoft.com/office/drawing/2014/main" id="{F71310C0-BC17-0414-CAB5-F8CB6C2D4ED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6566" y="4883150"/>
            <a:ext cx="6036365" cy="4527274"/>
          </a:xfrm>
          <a:prstGeom prst="rect">
            <a:avLst/>
          </a:prstGeom>
        </p:spPr>
      </p:pic>
      <p:sp>
        <p:nvSpPr>
          <p:cNvPr id="4" name="object 9">
            <a:extLst>
              <a:ext uri="{FF2B5EF4-FFF2-40B4-BE49-F238E27FC236}">
                <a16:creationId xmlns:a16="http://schemas.microsoft.com/office/drawing/2014/main" id="{2E641CBF-1F6B-C587-A10F-81E3DCA959F0}"/>
              </a:ext>
            </a:extLst>
          </p:cNvPr>
          <p:cNvSpPr txBox="1"/>
          <p:nvPr/>
        </p:nvSpPr>
        <p:spPr>
          <a:xfrm>
            <a:off x="1080008" y="9610979"/>
            <a:ext cx="364997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siamea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siamea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dirty="0">
                <a:latin typeface="Arial"/>
                <a:cs typeface="Arial"/>
              </a:rPr>
              <a:t>du</a:t>
            </a:r>
            <a:r>
              <a:rPr sz="1200" spc="25" dirty="0">
                <a:latin typeface="Arial"/>
                <a:cs typeface="Arial"/>
              </a:rPr>
              <a:t> </a:t>
            </a:r>
            <a:r>
              <a:rPr sz="1200" spc="-20" dirty="0">
                <a:latin typeface="Arial"/>
                <a:cs typeface="Arial"/>
              </a:rPr>
              <a:t>Siam</a:t>
            </a:r>
            <a:endParaRPr sz="1200" dirty="0">
              <a:latin typeface="Arial"/>
              <a:cs typeface="Arial"/>
            </a:endParaRPr>
          </a:p>
        </p:txBody>
      </p:sp>
    </p:spTree>
    <p:extLst>
      <p:ext uri="{BB962C8B-B14F-4D97-AF65-F5344CB8AC3E}">
        <p14:creationId xmlns:p14="http://schemas.microsoft.com/office/powerpoint/2010/main" val="10413938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8900" y="2729016"/>
            <a:ext cx="3456304" cy="3754754"/>
            <a:chOff x="1655952" y="1030732"/>
            <a:chExt cx="3456304" cy="3754754"/>
          </a:xfrm>
        </p:grpSpPr>
        <p:pic>
          <p:nvPicPr>
            <p:cNvPr id="3" name="object 3"/>
            <p:cNvPicPr/>
            <p:nvPr/>
          </p:nvPicPr>
          <p:blipFill>
            <a:blip r:embed="rId2" cstate="print"/>
            <a:stretch>
              <a:fillRect/>
            </a:stretch>
          </p:blipFill>
          <p:spPr>
            <a:xfrm>
              <a:off x="1959229" y="1065530"/>
              <a:ext cx="2844804" cy="3598170"/>
            </a:xfrm>
            <a:prstGeom prst="rect">
              <a:avLst/>
            </a:prstGeom>
          </p:spPr>
        </p:pic>
        <p:sp>
          <p:nvSpPr>
            <p:cNvPr id="4" name="object 4"/>
            <p:cNvSpPr/>
            <p:nvPr/>
          </p:nvSpPr>
          <p:spPr>
            <a:xfrm>
              <a:off x="1662302" y="1037082"/>
              <a:ext cx="3443604" cy="3742054"/>
            </a:xfrm>
            <a:custGeom>
              <a:avLst/>
              <a:gdLst/>
              <a:ahLst/>
              <a:cxnLst/>
              <a:rect l="l" t="t" r="r" b="b"/>
              <a:pathLst>
                <a:path w="3443604" h="3742054">
                  <a:moveTo>
                    <a:pt x="0" y="0"/>
                  </a:moveTo>
                  <a:lnTo>
                    <a:pt x="3443351" y="0"/>
                  </a:lnTo>
                  <a:lnTo>
                    <a:pt x="3443351" y="3742054"/>
                  </a:lnTo>
                  <a:lnTo>
                    <a:pt x="0" y="374205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76200" y="66097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76200" y="10355238"/>
            <a:ext cx="412622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spectabilis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Senna</a:t>
            </a:r>
            <a:r>
              <a:rPr sz="1200" b="1" spc="25" dirty="0">
                <a:latin typeface="Arial"/>
                <a:cs typeface="Arial"/>
              </a:rPr>
              <a:t> </a:t>
            </a:r>
            <a:r>
              <a:rPr sz="1200" b="1" dirty="0">
                <a:latin typeface="Arial"/>
                <a:cs typeface="Arial"/>
              </a:rPr>
              <a:t>spectabilis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casse</a:t>
            </a:r>
            <a:r>
              <a:rPr sz="1200" spc="25" dirty="0">
                <a:latin typeface="Arial"/>
                <a:cs typeface="Arial"/>
              </a:rPr>
              <a:t> </a:t>
            </a:r>
            <a:r>
              <a:rPr sz="1200" spc="-10" dirty="0">
                <a:latin typeface="Arial"/>
                <a:cs typeface="Arial"/>
              </a:rPr>
              <a:t>marron</a:t>
            </a:r>
            <a:endParaRPr sz="1200" dirty="0">
              <a:latin typeface="Arial"/>
              <a:cs typeface="Arial"/>
            </a:endParaRPr>
          </a:p>
        </p:txBody>
      </p:sp>
      <p:sp>
        <p:nvSpPr>
          <p:cNvPr id="10" name="ZoneTexte 9">
            <a:extLst>
              <a:ext uri="{FF2B5EF4-FFF2-40B4-BE49-F238E27FC236}">
                <a16:creationId xmlns:a16="http://schemas.microsoft.com/office/drawing/2014/main" id="{85BE2A83-6316-23B3-91F9-3BBC983F6A7F}"/>
              </a:ext>
            </a:extLst>
          </p:cNvPr>
          <p:cNvSpPr txBox="1"/>
          <p:nvPr/>
        </p:nvSpPr>
        <p:spPr>
          <a:xfrm>
            <a:off x="88900" y="311150"/>
            <a:ext cx="7073900" cy="2698431"/>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127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casse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marron</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(Cassia</a:t>
            </a:r>
            <a:r>
              <a:rPr lang="fr-FR" sz="1400" b="1" spc="1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spectabilis</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D.C. ou Senna </a:t>
            </a:r>
            <a:r>
              <a:rPr lang="fr-FR" sz="1400" b="1" dirty="0" err="1">
                <a:effectLst/>
                <a:latin typeface="Arial" panose="020B0604020202020204" pitchFamily="34" charset="0"/>
                <a:ea typeface="Arial" panose="020B0604020202020204" pitchFamily="34" charset="0"/>
              </a:rPr>
              <a:t>spectabilis</a:t>
            </a:r>
            <a:r>
              <a:rPr lang="fr-FR" sz="1400" b="1" dirty="0">
                <a:effectLst/>
                <a:latin typeface="Arial" panose="020B0604020202020204" pitchFamily="34" charset="0"/>
                <a:ea typeface="Arial" panose="020B0604020202020204" pitchFamily="34" charset="0"/>
              </a:rPr>
              <a:t> (D.C.) Irwin et </a:t>
            </a:r>
            <a:r>
              <a:rPr lang="fr-FR" sz="1400" b="1" dirty="0" err="1">
                <a:effectLst/>
                <a:latin typeface="Arial" panose="020B0604020202020204" pitchFamily="34" charset="0"/>
                <a:ea typeface="Arial" panose="020B0604020202020204" pitchFamily="34" charset="0"/>
              </a:rPr>
              <a:t>Barneby</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un arbre ornemental d'une quinzaine de mètres 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devenu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subspontané.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 reconnaît en particulier à ses grandes inflorescences jaunes, dressées et longues de 20 à 60 cm.</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casse marron est une espèce à croissance rapide. Il peut être traité en taillis car il rejette de souche. Sa propagation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 (37 000 graines au kg). Ces caractéristiques font du casse marron une espèce intéressante en conservation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traitement des ravines.</a:t>
            </a:r>
          </a:p>
          <a:p>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50899" y="1185544"/>
            <a:ext cx="4841240" cy="3600450"/>
            <a:chOff x="1350899" y="1185544"/>
            <a:chExt cx="4841240" cy="3600450"/>
          </a:xfrm>
        </p:grpSpPr>
        <p:pic>
          <p:nvPicPr>
            <p:cNvPr id="3" name="object 3"/>
            <p:cNvPicPr/>
            <p:nvPr/>
          </p:nvPicPr>
          <p:blipFill>
            <a:blip r:embed="rId2" cstate="print"/>
            <a:stretch>
              <a:fillRect/>
            </a:stretch>
          </p:blipFill>
          <p:spPr>
            <a:xfrm>
              <a:off x="1364869" y="1198244"/>
              <a:ext cx="4799954" cy="3554465"/>
            </a:xfrm>
            <a:prstGeom prst="rect">
              <a:avLst/>
            </a:prstGeom>
          </p:spPr>
        </p:pic>
        <p:sp>
          <p:nvSpPr>
            <p:cNvPr id="4" name="object 4"/>
            <p:cNvSpPr/>
            <p:nvPr/>
          </p:nvSpPr>
          <p:spPr>
            <a:xfrm>
              <a:off x="1357249" y="1191894"/>
              <a:ext cx="4828540" cy="3587750"/>
            </a:xfrm>
            <a:custGeom>
              <a:avLst/>
              <a:gdLst/>
              <a:ahLst/>
              <a:cxnLst/>
              <a:rect l="l" t="t" r="r" b="b"/>
              <a:pathLst>
                <a:path w="4828540" h="3587750">
                  <a:moveTo>
                    <a:pt x="0" y="0"/>
                  </a:moveTo>
                  <a:lnTo>
                    <a:pt x="4828413" y="0"/>
                  </a:lnTo>
                  <a:lnTo>
                    <a:pt x="4828413"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492503" y="5865495"/>
            <a:ext cx="4741545" cy="3550920"/>
            <a:chOff x="1492503" y="5865495"/>
            <a:chExt cx="4741545" cy="3550920"/>
          </a:xfrm>
        </p:grpSpPr>
        <p:pic>
          <p:nvPicPr>
            <p:cNvPr id="6" name="object 6"/>
            <p:cNvPicPr/>
            <p:nvPr/>
          </p:nvPicPr>
          <p:blipFill>
            <a:blip r:embed="rId3" cstate="print"/>
            <a:stretch>
              <a:fillRect/>
            </a:stretch>
          </p:blipFill>
          <p:spPr>
            <a:xfrm>
              <a:off x="1505203" y="5878195"/>
              <a:ext cx="4715764" cy="3525392"/>
            </a:xfrm>
            <a:prstGeom prst="rect">
              <a:avLst/>
            </a:prstGeom>
          </p:spPr>
        </p:pic>
        <p:sp>
          <p:nvSpPr>
            <p:cNvPr id="7" name="object 7"/>
            <p:cNvSpPr/>
            <p:nvPr/>
          </p:nvSpPr>
          <p:spPr>
            <a:xfrm>
              <a:off x="1498853" y="5871845"/>
              <a:ext cx="4728845" cy="3538220"/>
            </a:xfrm>
            <a:custGeom>
              <a:avLst/>
              <a:gdLst/>
              <a:ahLst/>
              <a:cxnLst/>
              <a:rect l="l" t="t" r="r" b="b"/>
              <a:pathLst>
                <a:path w="4728845" h="3538220">
                  <a:moveTo>
                    <a:pt x="0" y="0"/>
                  </a:moveTo>
                  <a:lnTo>
                    <a:pt x="4728464" y="0"/>
                  </a:lnTo>
                  <a:lnTo>
                    <a:pt x="4728464" y="3538092"/>
                  </a:lnTo>
                  <a:lnTo>
                    <a:pt x="0" y="3538092"/>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080008" y="4934458"/>
            <a:ext cx="37967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a:p>
            <a:pPr marL="12700">
              <a:lnSpc>
                <a:spcPct val="100000"/>
              </a:lnSpc>
            </a:pPr>
            <a:r>
              <a:rPr sz="1200" i="1" dirty="0">
                <a:latin typeface="Arial"/>
                <a:cs typeface="Arial"/>
              </a:rPr>
              <a:t>Branche</a:t>
            </a:r>
            <a:r>
              <a:rPr sz="1200" i="1" spc="25" dirty="0">
                <a:latin typeface="Arial"/>
                <a:cs typeface="Arial"/>
              </a:rPr>
              <a:t> </a:t>
            </a:r>
            <a:r>
              <a:rPr sz="1200" i="1" spc="-10" dirty="0">
                <a:latin typeface="Arial"/>
                <a:cs typeface="Arial"/>
              </a:rPr>
              <a:t>fleurie</a:t>
            </a:r>
            <a:endParaRPr sz="1200" dirty="0">
              <a:latin typeface="Arial"/>
              <a:cs typeface="Arial"/>
            </a:endParaRPr>
          </a:p>
        </p:txBody>
      </p:sp>
      <p:sp>
        <p:nvSpPr>
          <p:cNvPr id="9" name="object 9"/>
          <p:cNvSpPr txBox="1"/>
          <p:nvPr/>
        </p:nvSpPr>
        <p:spPr>
          <a:xfrm>
            <a:off x="1087627" y="9614407"/>
            <a:ext cx="224790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Mangifera</a:t>
            </a:r>
            <a:r>
              <a:rPr sz="1200" b="1" spc="25"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manguier</a:t>
            </a:r>
            <a:endParaRPr sz="1200" dirty="0">
              <a:latin typeface="Arial"/>
              <a:cs typeface="Arial"/>
            </a:endParaRPr>
          </a:p>
          <a:p>
            <a:pPr marL="12700">
              <a:lnSpc>
                <a:spcPct val="100000"/>
              </a:lnSpc>
            </a:pPr>
            <a:r>
              <a:rPr sz="1200" i="1" spc="-10" dirty="0">
                <a:latin typeface="Arial"/>
                <a:cs typeface="Arial"/>
              </a:rPr>
              <a:t>Mangues</a:t>
            </a:r>
            <a:endParaRPr sz="1200" dirty="0">
              <a:latin typeface="Arial"/>
              <a:cs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401" y="2978149"/>
            <a:ext cx="3098800" cy="3360165"/>
            <a:chOff x="2273680" y="1185544"/>
            <a:chExt cx="3256279" cy="3600450"/>
          </a:xfrm>
        </p:grpSpPr>
        <p:pic>
          <p:nvPicPr>
            <p:cNvPr id="3" name="object 3"/>
            <p:cNvPicPr/>
            <p:nvPr/>
          </p:nvPicPr>
          <p:blipFill>
            <a:blip r:embed="rId2" cstate="print"/>
            <a:stretch>
              <a:fillRect/>
            </a:stretch>
          </p:blipFill>
          <p:spPr>
            <a:xfrm>
              <a:off x="2286380" y="1198244"/>
              <a:ext cx="3130174" cy="3574541"/>
            </a:xfrm>
            <a:prstGeom prst="rect">
              <a:avLst/>
            </a:prstGeom>
          </p:spPr>
        </p:pic>
        <p:sp>
          <p:nvSpPr>
            <p:cNvPr id="4" name="object 4"/>
            <p:cNvSpPr/>
            <p:nvPr/>
          </p:nvSpPr>
          <p:spPr>
            <a:xfrm>
              <a:off x="2280030" y="1191894"/>
              <a:ext cx="3243580" cy="3587750"/>
            </a:xfrm>
            <a:custGeom>
              <a:avLst/>
              <a:gdLst/>
              <a:ahLst/>
              <a:cxnLst/>
              <a:rect l="l" t="t" r="r" b="b"/>
              <a:pathLst>
                <a:path w="3243579" h="3587750">
                  <a:moveTo>
                    <a:pt x="0" y="0"/>
                  </a:moveTo>
                  <a:lnTo>
                    <a:pt x="3243072" y="0"/>
                  </a:lnTo>
                  <a:lnTo>
                    <a:pt x="3243072"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7" name="object 7"/>
          <p:cNvGrpSpPr/>
          <p:nvPr/>
        </p:nvGrpSpPr>
        <p:grpSpPr>
          <a:xfrm>
            <a:off x="12700" y="6483350"/>
            <a:ext cx="5400040" cy="3600450"/>
            <a:chOff x="1066927" y="5775578"/>
            <a:chExt cx="5400040" cy="3600450"/>
          </a:xfrm>
        </p:grpSpPr>
        <p:pic>
          <p:nvPicPr>
            <p:cNvPr id="8" name="object 8"/>
            <p:cNvPicPr/>
            <p:nvPr/>
          </p:nvPicPr>
          <p:blipFill>
            <a:blip r:embed="rId3" cstate="print"/>
            <a:stretch>
              <a:fillRect/>
            </a:stretch>
          </p:blipFill>
          <p:spPr>
            <a:xfrm>
              <a:off x="1079627" y="5788278"/>
              <a:ext cx="5374640" cy="3574541"/>
            </a:xfrm>
            <a:prstGeom prst="rect">
              <a:avLst/>
            </a:prstGeom>
          </p:spPr>
        </p:pic>
        <p:sp>
          <p:nvSpPr>
            <p:cNvPr id="9" name="object 9"/>
            <p:cNvSpPr/>
            <p:nvPr/>
          </p:nvSpPr>
          <p:spPr>
            <a:xfrm>
              <a:off x="1073277" y="5781928"/>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12700" y="10228835"/>
            <a:ext cx="26473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Cassia</a:t>
            </a:r>
            <a:r>
              <a:rPr sz="1200" b="1" spc="25" dirty="0">
                <a:latin typeface="Arial"/>
                <a:cs typeface="Arial"/>
              </a:rPr>
              <a:t> </a:t>
            </a:r>
            <a:r>
              <a:rPr sz="1200" b="1" dirty="0">
                <a:latin typeface="Arial"/>
                <a:cs typeface="Arial"/>
              </a:rPr>
              <a:t>emarginata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cabri</a:t>
            </a:r>
            <a:endParaRPr sz="1200" dirty="0">
              <a:latin typeface="Arial"/>
              <a:cs typeface="Arial"/>
            </a:endParaRPr>
          </a:p>
        </p:txBody>
      </p:sp>
      <p:sp>
        <p:nvSpPr>
          <p:cNvPr id="6" name="ZoneTexte 5">
            <a:extLst>
              <a:ext uri="{FF2B5EF4-FFF2-40B4-BE49-F238E27FC236}">
                <a16:creationId xmlns:a16="http://schemas.microsoft.com/office/drawing/2014/main" id="{8986EDEE-E727-119F-2065-FAE0ECC589EF}"/>
              </a:ext>
            </a:extLst>
          </p:cNvPr>
          <p:cNvSpPr txBox="1"/>
          <p:nvPr/>
        </p:nvSpPr>
        <p:spPr>
          <a:xfrm>
            <a:off x="266700" y="254375"/>
            <a:ext cx="6781800" cy="2790764"/>
          </a:xfrm>
          <a:prstGeom prst="rect">
            <a:avLst/>
          </a:prstGeom>
          <a:noFill/>
        </p:spPr>
        <p:txBody>
          <a:bodyPr wrap="square" rtlCol="0">
            <a:spAutoFit/>
          </a:bodyPr>
          <a:lstStyle/>
          <a:p>
            <a:pPr marL="457200" marR="124460" lvl="1">
              <a:lnSpc>
                <a:spcPct val="103000"/>
              </a:lnSpc>
              <a:tabLst>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cabri</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(Cassia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emarginata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3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 Senna </a:t>
            </a:r>
            <a:r>
              <a:rPr lang="fr-FR" sz="1400" b="1" dirty="0" err="1">
                <a:effectLst/>
                <a:latin typeface="Arial" panose="020B0604020202020204" pitchFamily="34" charset="0"/>
                <a:ea typeface="Arial" panose="020B0604020202020204" pitchFamily="34" charset="0"/>
              </a:rPr>
              <a:t>atomaria</a:t>
            </a:r>
            <a:r>
              <a:rPr lang="fr-FR" sz="1400" b="1" dirty="0">
                <a:effectLst/>
                <a:latin typeface="Arial" panose="020B0604020202020204" pitchFamily="34" charset="0"/>
                <a:ea typeface="Arial" panose="020B0604020202020204" pitchFamily="34" charset="0"/>
              </a:rPr>
              <a:t> (L.) Irwin et </a:t>
            </a:r>
            <a:r>
              <a:rPr lang="fr-FR" sz="1400" b="1" dirty="0" err="1">
                <a:effectLst/>
                <a:latin typeface="Arial" panose="020B0604020202020204" pitchFamily="34" charset="0"/>
                <a:ea typeface="Arial" panose="020B0604020202020204" pitchFamily="34" charset="0"/>
              </a:rPr>
              <a:t>Barneby</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 casse est parfois aussi appelé casse marron, comme celui présenté précédemment.</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cabri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dépassant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 de haut. Il est indigène en Haïti et se rencontre dans 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zones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sèches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basse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altitude,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 les raks.</a:t>
            </a: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maisons, pour la fabrication de charbon de bois et comme combustible.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mérite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d'être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haies vives hautes et pour traiter des ravines.</a:t>
            </a:r>
          </a:p>
          <a:p>
            <a:pPr>
              <a:spcBef>
                <a:spcPts val="1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Les feuilles et les gousses sont consommées par les cabris en période sèche.</a:t>
            </a:r>
          </a:p>
          <a:p>
            <a:pPr>
              <a:spcBef>
                <a:spcPts val="15"/>
              </a:spcBef>
            </a:pPr>
            <a:r>
              <a:rPr lang="fr-FR" sz="1200"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93550281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pPr eaLnBrk="1" hangingPunct="1"/>
            <a:r>
              <a:rPr lang="fr-FR" dirty="0" err="1"/>
              <a:t>Erythrina</a:t>
            </a:r>
            <a:r>
              <a:rPr lang="fr-FR" dirty="0"/>
              <a:t> </a:t>
            </a:r>
            <a:r>
              <a:rPr lang="fr-FR" dirty="0" err="1"/>
              <a:t>variegata</a:t>
            </a:r>
            <a:r>
              <a:rPr lang="fr-FR" dirty="0"/>
              <a:t> (érythrine)</a:t>
            </a:r>
          </a:p>
        </p:txBody>
      </p:sp>
      <p:sp>
        <p:nvSpPr>
          <p:cNvPr id="4" name="ZoneTexte 3"/>
          <p:cNvSpPr txBox="1"/>
          <p:nvPr/>
        </p:nvSpPr>
        <p:spPr>
          <a:xfrm>
            <a:off x="190500" y="10321151"/>
            <a:ext cx="2214068" cy="276999"/>
          </a:xfrm>
          <a:prstGeom prst="rect">
            <a:avLst/>
          </a:prstGeom>
          <a:noFill/>
        </p:spPr>
        <p:txBody>
          <a:bodyPr wrap="none" rtlCol="0">
            <a:spAutoFit/>
          </a:bodyPr>
          <a:lstStyle/>
          <a:p>
            <a:r>
              <a:rPr lang="fr-FR" sz="1200" dirty="0" err="1"/>
              <a:t>Erythrina</a:t>
            </a:r>
            <a:r>
              <a:rPr lang="fr-FR" sz="1200" dirty="0"/>
              <a:t> </a:t>
            </a:r>
            <a:r>
              <a:rPr lang="fr-FR" sz="1200" dirty="0" err="1"/>
              <a:t>variegata</a:t>
            </a:r>
            <a:r>
              <a:rPr lang="fr-FR" sz="1200" dirty="0"/>
              <a:t> (érythrine)</a:t>
            </a:r>
          </a:p>
        </p:txBody>
      </p:sp>
      <p:sp>
        <p:nvSpPr>
          <p:cNvPr id="3" name="Rectangle 3" descr="Erythrina_variegata_003">
            <a:extLst>
              <a:ext uri="{FF2B5EF4-FFF2-40B4-BE49-F238E27FC236}">
                <a16:creationId xmlns:a16="http://schemas.microsoft.com/office/drawing/2014/main" id="{8D29FDB1-32BD-AD36-DAEA-DDEAAE6C0BA7}"/>
              </a:ext>
            </a:extLst>
          </p:cNvPr>
          <p:cNvSpPr>
            <a:spLocks noGrp="1" noChangeAspect="1" noChangeArrowheads="1"/>
          </p:cNvSpPr>
          <p:nvPr isPhoto="1"/>
        </p:nvSpPr>
        <p:spPr bwMode="auto">
          <a:xfrm>
            <a:off x="25400" y="6029897"/>
            <a:ext cx="3124200" cy="384736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ZoneTexte 4">
            <a:extLst>
              <a:ext uri="{FF2B5EF4-FFF2-40B4-BE49-F238E27FC236}">
                <a16:creationId xmlns:a16="http://schemas.microsoft.com/office/drawing/2014/main" id="{DCC73827-132E-11AA-3B94-7984EE5E8481}"/>
              </a:ext>
            </a:extLst>
          </p:cNvPr>
          <p:cNvSpPr txBox="1"/>
          <p:nvPr/>
        </p:nvSpPr>
        <p:spPr>
          <a:xfrm>
            <a:off x="190500" y="1073150"/>
            <a:ext cx="6934200" cy="4768357"/>
          </a:xfrm>
          <a:prstGeom prst="rect">
            <a:avLst/>
          </a:prstGeom>
          <a:noFill/>
        </p:spPr>
        <p:txBody>
          <a:bodyPr wrap="square" rtlCol="0">
            <a:spAutoFit/>
          </a:bodyPr>
          <a:lstStyle/>
          <a:p>
            <a:pPr marL="107950" algn="just"/>
            <a:r>
              <a:rPr lang="fr-FR" sz="1200" b="1" i="1" dirty="0">
                <a:effectLst/>
                <a:latin typeface="Arial" panose="020B0604020202020204" pitchFamily="34" charset="0"/>
                <a:ea typeface="Arial" panose="020B0604020202020204" pitchFamily="34" charset="0"/>
              </a:rPr>
              <a:t>Les</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espèces</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du</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genre</a:t>
            </a:r>
            <a:r>
              <a:rPr lang="fr-FR" sz="1200" b="1" i="1" spc="25" dirty="0">
                <a:effectLst/>
                <a:latin typeface="Arial" panose="020B0604020202020204" pitchFamily="34" charset="0"/>
                <a:ea typeface="Arial" panose="020B0604020202020204" pitchFamily="34" charset="0"/>
              </a:rPr>
              <a:t> </a:t>
            </a:r>
            <a:r>
              <a:rPr lang="fr-FR" sz="1200" b="1" i="1" spc="-10" dirty="0" err="1">
                <a:effectLst/>
                <a:latin typeface="Arial" panose="020B0604020202020204" pitchFamily="34" charset="0"/>
                <a:ea typeface="Arial" panose="020B0604020202020204" pitchFamily="34" charset="0"/>
              </a:rPr>
              <a:t>Erythrina</a:t>
            </a:r>
            <a:r>
              <a:rPr lang="fr-FR" sz="1200" b="1" i="1" spc="-10" dirty="0">
                <a:effectLst/>
                <a:latin typeface="Arial" panose="020B0604020202020204" pitchFamily="34" charset="0"/>
                <a:ea typeface="Arial" panose="020B0604020202020204" pitchFamily="34" charset="0"/>
              </a:rPr>
              <a:t>.</a:t>
            </a:r>
            <a:endParaRPr lang="fr-FR" sz="1200" b="1" i="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genre </a:t>
            </a:r>
            <a:r>
              <a:rPr lang="fr-FR" sz="1200" dirty="0" err="1">
                <a:effectLst/>
                <a:latin typeface="Arial" panose="020B0604020202020204" pitchFamily="34" charset="0"/>
                <a:ea typeface="Arial" panose="020B0604020202020204" pitchFamily="34" charset="0"/>
              </a:rPr>
              <a:t>Erythrina</a:t>
            </a:r>
            <a:r>
              <a:rPr lang="fr-FR" sz="1200" dirty="0">
                <a:effectLst/>
                <a:latin typeface="Arial" panose="020B0604020202020204" pitchFamily="34" charset="0"/>
                <a:ea typeface="Arial" panose="020B0604020202020204" pitchFamily="34" charset="0"/>
              </a:rPr>
              <a:t> appartient à la famille des fabacées. Il se reconnaît à ses feuilles à trois folioles et à ses grandes fleurs rouges apparaissant avant les feuilles. </a:t>
            </a:r>
            <a:r>
              <a:rPr lang="fr-FR" sz="1200" dirty="0" err="1">
                <a:effectLst/>
                <a:latin typeface="Arial" panose="020B0604020202020204" pitchFamily="34" charset="0"/>
                <a:ea typeface="Arial" panose="020B0604020202020204" pitchFamily="34" charset="0"/>
              </a:rPr>
              <a:t>Erythrina</a:t>
            </a:r>
            <a:r>
              <a:rPr lang="fr-FR" sz="1200" dirty="0">
                <a:effectLst/>
                <a:latin typeface="Arial" panose="020B0604020202020204" pitchFamily="34" charset="0"/>
                <a:ea typeface="Arial" panose="020B0604020202020204" pitchFamily="34" charset="0"/>
              </a:rPr>
              <a:t> vient du mot grec désignant la couleur rouge. De nombreuses espèces de ce genre sont épineuses.</a:t>
            </a:r>
          </a:p>
          <a:p>
            <a:pPr>
              <a:spcBef>
                <a:spcPts val="1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 </a:t>
            </a:r>
            <a:r>
              <a:rPr lang="fr-FR" sz="1200" dirty="0" err="1">
                <a:effectLst/>
                <a:latin typeface="Arial" panose="020B0604020202020204" pitchFamily="34" charset="0"/>
                <a:ea typeface="Arial" panose="020B0604020202020204" pitchFamily="34" charset="0"/>
              </a:rPr>
              <a:t>Erythrina</a:t>
            </a:r>
            <a:r>
              <a:rPr lang="fr-FR" sz="1200" dirty="0">
                <a:effectLst/>
                <a:latin typeface="Arial" panose="020B0604020202020204" pitchFamily="34" charset="0"/>
                <a:ea typeface="Arial" panose="020B0604020202020204" pitchFamily="34" charset="0"/>
              </a:rPr>
              <a:t> rejettent de souche et peuvent être propagées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 sont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conservation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leur production de bois de feu et de fourrage.</a:t>
            </a:r>
          </a:p>
          <a:p>
            <a:pPr marL="457200" marR="123825" lvl="1" algn="just">
              <a:lnSpc>
                <a:spcPct val="103000"/>
              </a:lnSpc>
              <a:tabLst>
                <a:tab pos="565785" algn="l"/>
              </a:tabLst>
            </a:pPr>
            <a:endParaRPr lang="fr-FR" sz="1200" b="1" dirty="0">
              <a:latin typeface="Arial" panose="020B0604020202020204" pitchFamily="34" charset="0"/>
              <a:ea typeface="Arial" panose="020B0604020202020204" pitchFamily="34" charset="0"/>
            </a:endParaRPr>
          </a:p>
          <a:p>
            <a:pPr marL="457200" marR="123825" lvl="1" algn="just">
              <a:lnSpc>
                <a:spcPct val="103000"/>
              </a:lnSpc>
              <a:tabLst>
                <a:tab pos="565785" algn="l"/>
              </a:tabLst>
            </a:pPr>
            <a:endParaRPr lang="fr-FR" sz="1200" b="1" dirty="0">
              <a:latin typeface="Arial" panose="020B0604020202020204" pitchFamily="34" charset="0"/>
              <a:ea typeface="Arial" panose="020B0604020202020204" pitchFamily="34" charset="0"/>
            </a:endParaRPr>
          </a:p>
          <a:p>
            <a:pPr marL="457200" marR="123825" lvl="1" algn="just">
              <a:lnSpc>
                <a:spcPct val="103000"/>
              </a:lnSpc>
              <a:tabLst>
                <a:tab pos="565785" algn="l"/>
              </a:tabLst>
            </a:pPr>
            <a:endParaRPr lang="fr-FR" sz="1200" b="1" dirty="0">
              <a:latin typeface="Arial" panose="020B0604020202020204" pitchFamily="34" charset="0"/>
              <a:ea typeface="Arial" panose="020B0604020202020204" pitchFamily="34" charset="0"/>
            </a:endParaRPr>
          </a:p>
          <a:p>
            <a:pPr marL="457200" marR="12382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L'arbre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corail</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immortel</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Erythrina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variegata</a:t>
            </a:r>
            <a:r>
              <a:rPr lang="fr-FR" sz="1400" b="1" dirty="0">
                <a:effectLst/>
                <a:latin typeface="Arial" panose="020B0604020202020204" pitchFamily="34" charset="0"/>
                <a:ea typeface="Arial" panose="020B0604020202020204" pitchFamily="34" charset="0"/>
              </a:rPr>
              <a:t> L. ou E. </a:t>
            </a:r>
            <a:r>
              <a:rPr lang="fr-FR" sz="1400" b="1" dirty="0" err="1">
                <a:effectLst/>
                <a:latin typeface="Arial" panose="020B0604020202020204" pitchFamily="34" charset="0"/>
                <a:ea typeface="Arial" panose="020B0604020202020204" pitchFamily="34" charset="0"/>
              </a:rPr>
              <a:t>indica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haut.</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Cette espèce d'ornement est originaire de l'Asie tropicale. Elle se reconnaît facilement à ses feuilles marbrées de blanc jaunâtre. Le tronc et les branches portent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ayant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 Il est utilisé comme arbre de couverture du café au </a:t>
            </a:r>
            <a:r>
              <a:rPr lang="fr-FR" sz="1200" spc="-10" dirty="0">
                <a:effectLst/>
                <a:latin typeface="Arial" panose="020B0604020202020204" pitchFamily="34" charset="0"/>
                <a:ea typeface="Arial" panose="020B0604020202020204" pitchFamily="34" charset="0"/>
              </a:rPr>
              <a:t>Costa-Rica.</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Ses feuilles riches en matières azotées sont recommandées pour l'alimentation des porcs. Cet arbre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fourrager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être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agroforesterie et pour former des haies vives hautes.</a:t>
            </a:r>
          </a:p>
          <a:p>
            <a:endParaRPr lang="fr-FR" dirty="0"/>
          </a:p>
        </p:txBody>
      </p:sp>
      <p:grpSp>
        <p:nvGrpSpPr>
          <p:cNvPr id="10" name="object 2">
            <a:extLst>
              <a:ext uri="{FF2B5EF4-FFF2-40B4-BE49-F238E27FC236}">
                <a16:creationId xmlns:a16="http://schemas.microsoft.com/office/drawing/2014/main" id="{80BCEF4A-7835-7754-9D05-72E557BFEC51}"/>
              </a:ext>
            </a:extLst>
          </p:cNvPr>
          <p:cNvGrpSpPr/>
          <p:nvPr/>
        </p:nvGrpSpPr>
        <p:grpSpPr>
          <a:xfrm>
            <a:off x="3149600" y="7302500"/>
            <a:ext cx="4116070" cy="2609850"/>
            <a:chOff x="1080008" y="1185544"/>
            <a:chExt cx="5400040" cy="3600450"/>
          </a:xfrm>
        </p:grpSpPr>
        <p:pic>
          <p:nvPicPr>
            <p:cNvPr id="11" name="object 3">
              <a:extLst>
                <a:ext uri="{FF2B5EF4-FFF2-40B4-BE49-F238E27FC236}">
                  <a16:creationId xmlns:a16="http://schemas.microsoft.com/office/drawing/2014/main" id="{E2682AF9-1DC2-77FD-42B6-C70C8B327049}"/>
                </a:ext>
              </a:extLst>
            </p:cNvPr>
            <p:cNvPicPr/>
            <p:nvPr/>
          </p:nvPicPr>
          <p:blipFill>
            <a:blip r:embed="rId3" cstate="print"/>
            <a:stretch>
              <a:fillRect/>
            </a:stretch>
          </p:blipFill>
          <p:spPr>
            <a:xfrm>
              <a:off x="1232408" y="1198246"/>
              <a:ext cx="4635507" cy="3549189"/>
            </a:xfrm>
            <a:prstGeom prst="rect">
              <a:avLst/>
            </a:prstGeom>
          </p:spPr>
        </p:pic>
        <p:sp>
          <p:nvSpPr>
            <p:cNvPr id="12" name="object 4">
              <a:extLst>
                <a:ext uri="{FF2B5EF4-FFF2-40B4-BE49-F238E27FC236}">
                  <a16:creationId xmlns:a16="http://schemas.microsoft.com/office/drawing/2014/main" id="{6AC4538E-C2DF-B70E-41FA-A6E98BC47FA9}"/>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5002746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57200" y="8445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4590034"/>
            <a:ext cx="54864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Erythrina</a:t>
            </a:r>
            <a:r>
              <a:rPr sz="1200" b="1" spc="20" dirty="0">
                <a:latin typeface="Arial"/>
                <a:cs typeface="Arial"/>
              </a:rPr>
              <a:t> </a:t>
            </a:r>
            <a:r>
              <a:rPr sz="1200" b="1" dirty="0">
                <a:latin typeface="Arial"/>
                <a:cs typeface="Arial"/>
              </a:rPr>
              <a:t>variegata</a:t>
            </a:r>
            <a:r>
              <a:rPr sz="1200" b="1" spc="20" dirty="0">
                <a:latin typeface="Arial"/>
                <a:cs typeface="Arial"/>
              </a:rPr>
              <a:t> </a:t>
            </a:r>
            <a:r>
              <a:rPr sz="1200" b="1" dirty="0">
                <a:latin typeface="Arial"/>
                <a:cs typeface="Arial"/>
              </a:rPr>
              <a:t>ou</a:t>
            </a:r>
            <a:r>
              <a:rPr sz="1200" b="1" spc="20" dirty="0">
                <a:latin typeface="Arial"/>
                <a:cs typeface="Arial"/>
              </a:rPr>
              <a:t> </a:t>
            </a:r>
            <a:r>
              <a:rPr sz="1200" b="1" dirty="0">
                <a:latin typeface="Arial"/>
                <a:cs typeface="Arial"/>
              </a:rPr>
              <a:t>Erythrina</a:t>
            </a:r>
            <a:r>
              <a:rPr sz="1200" b="1" spc="20" dirty="0">
                <a:latin typeface="Arial"/>
                <a:cs typeface="Arial"/>
              </a:rPr>
              <a:t> </a:t>
            </a:r>
            <a:r>
              <a:rPr sz="1200" b="1" dirty="0">
                <a:latin typeface="Arial"/>
                <a:cs typeface="Arial"/>
              </a:rPr>
              <a:t>indica</a:t>
            </a:r>
            <a:r>
              <a:rPr sz="1200" b="1" spc="20" dirty="0">
                <a:latin typeface="Arial"/>
                <a:cs typeface="Arial"/>
              </a:rPr>
              <a:t> </a:t>
            </a:r>
            <a:r>
              <a:rPr sz="1200" dirty="0">
                <a:latin typeface="Arial"/>
                <a:cs typeface="Arial"/>
              </a:rPr>
              <a:t>L’arbre</a:t>
            </a:r>
            <a:r>
              <a:rPr sz="1200" spc="15"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corail</a:t>
            </a:r>
            <a:r>
              <a:rPr sz="1200" spc="20"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bois</a:t>
            </a:r>
            <a:r>
              <a:rPr sz="1200" spc="20" dirty="0">
                <a:latin typeface="Arial"/>
                <a:cs typeface="Arial"/>
              </a:rPr>
              <a:t> </a:t>
            </a:r>
            <a:r>
              <a:rPr sz="1200" spc="-10" dirty="0">
                <a:latin typeface="Arial"/>
                <a:cs typeface="Arial"/>
              </a:rPr>
              <a:t>immortel</a:t>
            </a:r>
            <a:endParaRPr sz="1200" dirty="0">
              <a:latin typeface="Arial"/>
              <a:cs typeface="Arial"/>
            </a:endParaRPr>
          </a:p>
        </p:txBody>
      </p:sp>
    </p:spTree>
    <p:extLst>
      <p:ext uri="{BB962C8B-B14F-4D97-AF65-F5344CB8AC3E}">
        <p14:creationId xmlns:p14="http://schemas.microsoft.com/office/powerpoint/2010/main" val="213478713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89E790-26AB-AFBA-B5F3-753CF6B2A2FA}"/>
              </a:ext>
            </a:extLst>
          </p:cNvPr>
          <p:cNvSpPr txBox="1"/>
          <p:nvPr/>
        </p:nvSpPr>
        <p:spPr>
          <a:xfrm>
            <a:off x="571500" y="311150"/>
            <a:ext cx="6172200" cy="9751516"/>
          </a:xfrm>
          <a:prstGeom prst="rect">
            <a:avLst/>
          </a:prstGeom>
          <a:noFill/>
        </p:spPr>
        <p:txBody>
          <a:bodyPr wrap="square" rtlCol="0">
            <a:spAutoFit/>
          </a:bodyPr>
          <a:lstStyle/>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lilas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étranger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pignon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Gliricidia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sepium</a:t>
            </a:r>
            <a:r>
              <a:rPr lang="fr-FR" sz="1400" b="1" dirty="0">
                <a:effectLst/>
                <a:latin typeface="Arial" panose="020B0604020202020204" pitchFamily="34" charset="0"/>
                <a:ea typeface="Arial" panose="020B0604020202020204" pitchFamily="34" charset="0"/>
              </a:rPr>
              <a:t> (Jacq.) </a:t>
            </a:r>
            <a:r>
              <a:rPr lang="fr-FR" sz="1400" b="1" dirty="0" err="1">
                <a:effectLst/>
                <a:latin typeface="Arial" panose="020B0604020202020204" pitchFamily="34" charset="0"/>
                <a:ea typeface="Arial" panose="020B0604020202020204" pitchFamily="34" charset="0"/>
              </a:rPr>
              <a:t>Kunth</a:t>
            </a:r>
            <a:r>
              <a:rPr lang="fr-FR" sz="1400" b="1" dirty="0">
                <a:effectLst/>
                <a:latin typeface="Arial" panose="020B0604020202020204" pitchFamily="34" charset="0"/>
                <a:ea typeface="Arial" panose="020B0604020202020204" pitchFamily="34" charset="0"/>
              </a:rPr>
              <a:t> ex </a:t>
            </a:r>
            <a:r>
              <a:rPr lang="fr-FR" sz="1400" b="1" dirty="0" err="1">
                <a:effectLst/>
                <a:latin typeface="Arial" panose="020B0604020202020204" pitchFamily="34" charset="0"/>
                <a:ea typeface="Arial" panose="020B0604020202020204" pitchFamily="34" charset="0"/>
              </a:rPr>
              <a:t>Walp</a:t>
            </a:r>
            <a:r>
              <a:rPr lang="fr-FR" sz="1400" b="1" dirty="0">
                <a:effectLst/>
                <a:latin typeface="Arial" panose="020B0604020202020204" pitchFamily="34" charset="0"/>
                <a:ea typeface="Arial" panose="020B0604020202020204" pitchFamily="34" charset="0"/>
              </a:rPr>
              <a:t>., fabacées)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une légumineuse originaire de l'Amérique tropicale. Son introduction en Haïti est ancienne et le lilas étranger y est naturalisé, servant souvent à créer des clôtures.</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Lorsqu'elles sont présentes, les fleurs permettent facilement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haut. Elles sont roses et forment autour des longues branches, dépourvues de feuilles lors de la floraison, une sorte de manchon très esthétique. En l'absence des fleurs, le tronc peu marqué et les longues branches peu ramifiées donnent au lilas étranger une silhouette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caractéristique.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composées et les gousses noirâtres ont de 10 à 15 cm de long.</a:t>
            </a:r>
          </a:p>
          <a:p>
            <a:pPr>
              <a:spcBef>
                <a:spcPts val="3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Le lilas étranger est une espèce plastique et à croissance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marron.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C'est un bois dur, lourd, résistant et durable. Il se polit bien. Ce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poteau et comme bois de feu.</a:t>
            </a:r>
          </a:p>
          <a:p>
            <a:pPr>
              <a:spcBef>
                <a:spcPts val="15"/>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pPr>
            <a:r>
              <a:rPr lang="fr-FR" sz="1200" dirty="0">
                <a:effectLst/>
                <a:latin typeface="Arial" panose="020B0604020202020204" pitchFamily="34" charset="0"/>
                <a:ea typeface="Arial" panose="020B0604020202020204" pitchFamily="34" charset="0"/>
              </a:rPr>
              <a:t>Cette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 graines au kg) et surtout par boutures, compte tenu d'une très bonne capacité de reprise de celles-ci. Il accepte d'être taillé. </a:t>
            </a:r>
          </a:p>
          <a:p>
            <a:pPr marL="107950" marR="1905" algn="just">
              <a:lnSpc>
                <a:spcPct val="103000"/>
              </a:lnSpc>
            </a:pPr>
            <a:endParaRPr lang="fr-FR" sz="1200" dirty="0">
              <a:latin typeface="Arial" panose="020B0604020202020204" pitchFamily="34" charset="0"/>
            </a:endParaRPr>
          </a:p>
          <a:p>
            <a:pPr marL="107950" marR="1905" algn="just">
              <a:lnSpc>
                <a:spcPct val="103000"/>
              </a:lnSpc>
            </a:pPr>
            <a:r>
              <a:rPr lang="fr-FR" sz="1200" dirty="0"/>
              <a:t>Ses racines fixent de l’azote de l’air, comme les haricots. Il est intéressant d’introduire des légumineuses dans les haies vives pour fixer l’azote de l’air. </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nSpc>
                <a:spcPct val="103000"/>
              </a:lnSpc>
            </a:pPr>
            <a:r>
              <a:rPr lang="fr-FR" sz="1200" dirty="0">
                <a:effectLst/>
                <a:latin typeface="Arial" panose="020B0604020202020204" pitchFamily="34" charset="0"/>
                <a:ea typeface="Arial" panose="020B0604020202020204" pitchFamily="34" charset="0"/>
              </a:rPr>
              <a:t>Les feuilles et les gousses sont consommées par les bovins et par les caprins, mais non par les chevaux. Cette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mérite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diffusion plus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création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clôtures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le traitement de ravines.</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lilas étranger a été utilisé comme arbre d'ombrage pour les plantations de cacaoyers dans son aire d'origine, au Mexique, dès l'époque </a:t>
            </a:r>
            <a:r>
              <a:rPr lang="fr-FR" sz="1200" dirty="0" err="1">
                <a:effectLst/>
                <a:latin typeface="Arial" panose="020B0604020202020204" pitchFamily="34" charset="0"/>
                <a:ea typeface="Arial" panose="020B0604020202020204" pitchFamily="34" charset="0"/>
              </a:rPr>
              <a:t>pré-colombienne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indien,</a:t>
            </a:r>
            <a:r>
              <a:rPr lang="fr-FR" sz="1200" spc="2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cacahuanant</a:t>
            </a:r>
            <a:r>
              <a:rPr lang="fr-FR" sz="1200" dirty="0">
                <a:effectLst/>
                <a:latin typeface="Arial" panose="020B0604020202020204" pitchFamily="34" charset="0"/>
                <a:ea typeface="Arial" panose="020B0604020202020204" pitchFamily="34" charset="0"/>
              </a:rPr>
              <a: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signifie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mère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cacao.</a:t>
            </a:r>
            <a:endParaRPr lang="fr-FR" sz="1200" spc="-10" dirty="0">
              <a:latin typeface="Arial" panose="020B0604020202020204" pitchFamily="34" charset="0"/>
              <a:ea typeface="Arial" panose="020B0604020202020204" pitchFamily="34" charset="0"/>
            </a:endParaRPr>
          </a:p>
          <a:p>
            <a:pPr marL="107950" marR="635" algn="just">
              <a:lnSpc>
                <a:spcPct val="103000"/>
              </a:lnSpc>
              <a:spcAft>
                <a:spcPts val="0"/>
              </a:spcAft>
            </a:pPr>
            <a:endParaRPr lang="fr-FR" sz="1200" spc="-10" dirty="0">
              <a:effectLst/>
              <a:latin typeface="Arial" panose="020B0604020202020204" pitchFamily="34" charset="0"/>
              <a:ea typeface="Arial" panose="020B0604020202020204" pitchFamily="34" charset="0"/>
            </a:endParaRPr>
          </a:p>
          <a:p>
            <a:r>
              <a:rPr lang="fr-FR" sz="1200" dirty="0"/>
              <a:t>Cet arbuste n’est pas envahissant, il peut être taillé régulièrement et procure un peu de bois de chauffage.</a:t>
            </a:r>
          </a:p>
          <a:p>
            <a:r>
              <a:rPr lang="fr-FR" sz="1200" dirty="0"/>
              <a:t>Bonne reprise des bois repousse, quand ils sont aoûtés, c’est-à-dire quand la tige est bien lignifiée.</a:t>
            </a:r>
          </a:p>
          <a:p>
            <a:r>
              <a:rPr lang="fr-FR" sz="1200" dirty="0"/>
              <a:t>Quand il est difficile de trouver suffisamment de boutures, le </a:t>
            </a:r>
            <a:r>
              <a:rPr lang="fr-FR" sz="1200" dirty="0" err="1"/>
              <a:t>gliricidia</a:t>
            </a:r>
            <a:r>
              <a:rPr lang="fr-FR" sz="1200" dirty="0"/>
              <a:t> se multiplie bien par semis. Il peut atteindre 2 mètres en une année.</a:t>
            </a:r>
          </a:p>
          <a:p>
            <a:endParaRPr lang="fr-FR" sz="1200" dirty="0"/>
          </a:p>
          <a:p>
            <a:r>
              <a:rPr lang="fr-FR" sz="1200" dirty="0"/>
              <a:t>Il n’est utilisé que localement en Haïti, alors que c’est une espèce très intéressante. Les boutures de 1-2 m de long sont récoltées au début de la saison des pluies. Les deux bouts sont coupés à 45° de façon à favoriser la formation de racines et à empêcher l’eau de pluie de s’infiltrer dans la bouture. </a:t>
            </a:r>
          </a:p>
          <a:p>
            <a:endParaRPr lang="fr-FR" sz="1200" dirty="0"/>
          </a:p>
          <a:p>
            <a:r>
              <a:rPr lang="fr-FR" sz="1200" dirty="0"/>
              <a:t>Le pignon est abondant :</a:t>
            </a:r>
          </a:p>
          <a:p>
            <a:r>
              <a:rPr lang="fr-FR" sz="1200" dirty="0"/>
              <a:t>•	A proximité de la route reliant Dondon, Saint Raphaël et </a:t>
            </a:r>
            <a:r>
              <a:rPr lang="fr-FR" sz="1200" dirty="0" err="1"/>
              <a:t>Hinche</a:t>
            </a:r>
            <a:r>
              <a:rPr lang="fr-FR" sz="1200" dirty="0"/>
              <a:t>, en particulier à hauteur de </a:t>
            </a:r>
            <a:r>
              <a:rPr lang="fr-FR" sz="1200" dirty="0" err="1"/>
              <a:t>Bohroc</a:t>
            </a:r>
            <a:r>
              <a:rPr lang="fr-FR" sz="1200" dirty="0"/>
              <a:t>. </a:t>
            </a:r>
          </a:p>
          <a:p>
            <a:r>
              <a:rPr lang="fr-FR" sz="1200" dirty="0"/>
              <a:t>•	A Fonds des Nègres.</a:t>
            </a:r>
          </a:p>
          <a:p>
            <a:r>
              <a:rPr lang="fr-FR" sz="1200" dirty="0"/>
              <a:t>•	Dans la plaine des Cayes.</a:t>
            </a:r>
          </a:p>
          <a:p>
            <a:pPr marL="107950" marR="63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endParaRPr lang="fr-FR"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hidden="1"/>
          <p:cNvSpPr>
            <a:spLocks noGrp="1" noChangeArrowheads="1"/>
          </p:cNvSpPr>
          <p:nvPr>
            <p:ph type="title"/>
          </p:nvPr>
        </p:nvSpPr>
        <p:spPr>
          <a:xfrm>
            <a:off x="292608" y="2928570"/>
            <a:ext cx="5266944" cy="984885"/>
          </a:xfrm>
        </p:spPr>
        <p:txBody>
          <a:bodyPr/>
          <a:lstStyle/>
          <a:p>
            <a:pPr eaLnBrk="1" hangingPunct="1"/>
            <a:r>
              <a:rPr lang="fr-FR" sz="3200" dirty="0"/>
              <a:t>Gliricidia sepium (lilas étranger, pignon)</a:t>
            </a:r>
          </a:p>
        </p:txBody>
      </p:sp>
      <p:sp>
        <p:nvSpPr>
          <p:cNvPr id="95235" name="Rectangle 3" descr="Gliricidia_sepium_006"/>
          <p:cNvSpPr>
            <a:spLocks noGrp="1" noChangeAspect="1" noChangeArrowheads="1"/>
          </p:cNvSpPr>
          <p:nvPr isPhoto="1"/>
        </p:nvSpPr>
        <p:spPr bwMode="auto">
          <a:xfrm>
            <a:off x="270547" y="5943601"/>
            <a:ext cx="5387340" cy="404050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1526163" y="10168751"/>
            <a:ext cx="2876108" cy="276999"/>
          </a:xfrm>
          <a:prstGeom prst="rect">
            <a:avLst/>
          </a:prstGeom>
          <a:noFill/>
        </p:spPr>
        <p:txBody>
          <a:bodyPr wrap="none" rtlCol="0">
            <a:spAutoFit/>
          </a:bodyPr>
          <a:lstStyle/>
          <a:p>
            <a:r>
              <a:rPr lang="fr-FR" sz="1200" dirty="0"/>
              <a:t>Gliricidia sepium (lilas étranger, pignon)</a:t>
            </a:r>
          </a:p>
        </p:txBody>
      </p:sp>
      <p:grpSp>
        <p:nvGrpSpPr>
          <p:cNvPr id="3" name="object 2">
            <a:extLst>
              <a:ext uri="{FF2B5EF4-FFF2-40B4-BE49-F238E27FC236}">
                <a16:creationId xmlns:a16="http://schemas.microsoft.com/office/drawing/2014/main" id="{8804BDCF-9F82-FD69-4D91-7DB92A2176EC}"/>
              </a:ext>
            </a:extLst>
          </p:cNvPr>
          <p:cNvGrpSpPr/>
          <p:nvPr/>
        </p:nvGrpSpPr>
        <p:grpSpPr>
          <a:xfrm>
            <a:off x="264197" y="1377950"/>
            <a:ext cx="5400040" cy="3600450"/>
            <a:chOff x="1080008" y="1185544"/>
            <a:chExt cx="5400040" cy="3600450"/>
          </a:xfrm>
        </p:grpSpPr>
        <p:pic>
          <p:nvPicPr>
            <p:cNvPr id="6" name="object 3">
              <a:extLst>
                <a:ext uri="{FF2B5EF4-FFF2-40B4-BE49-F238E27FC236}">
                  <a16:creationId xmlns:a16="http://schemas.microsoft.com/office/drawing/2014/main" id="{4962C822-6ABB-997B-D404-FBCA0C6BE2C1}"/>
                </a:ext>
              </a:extLst>
            </p:cNvPr>
            <p:cNvPicPr/>
            <p:nvPr/>
          </p:nvPicPr>
          <p:blipFill>
            <a:blip r:embed="rId4" cstate="print"/>
            <a:stretch>
              <a:fillRect/>
            </a:stretch>
          </p:blipFill>
          <p:spPr>
            <a:xfrm>
              <a:off x="1459611" y="1242442"/>
              <a:ext cx="4140207" cy="3352557"/>
            </a:xfrm>
            <a:prstGeom prst="rect">
              <a:avLst/>
            </a:prstGeom>
          </p:spPr>
        </p:pic>
        <p:sp>
          <p:nvSpPr>
            <p:cNvPr id="7" name="object 4">
              <a:extLst>
                <a:ext uri="{FF2B5EF4-FFF2-40B4-BE49-F238E27FC236}">
                  <a16:creationId xmlns:a16="http://schemas.microsoft.com/office/drawing/2014/main" id="{AC8C562D-6506-C557-799B-833416491BD7}"/>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0D4DAF1B-3890-F92D-6565-0A6A06DAA438}"/>
              </a:ext>
            </a:extLst>
          </p:cNvPr>
          <p:cNvPicPr/>
          <p:nvPr/>
        </p:nvPicPr>
        <p:blipFill>
          <a:blip r:embed="rId2" cstate="print"/>
          <a:stretch>
            <a:fillRect/>
          </a:stretch>
        </p:blipFill>
        <p:spPr>
          <a:xfrm>
            <a:off x="0" y="0"/>
            <a:ext cx="7315200" cy="5715000"/>
          </a:xfrm>
          <a:prstGeom prst="rect">
            <a:avLst/>
          </a:prstGeom>
        </p:spPr>
      </p:pic>
      <p:grpSp>
        <p:nvGrpSpPr>
          <p:cNvPr id="4" name="object 2"/>
          <p:cNvGrpSpPr/>
          <p:nvPr/>
        </p:nvGrpSpPr>
        <p:grpSpPr>
          <a:xfrm>
            <a:off x="329045" y="5754610"/>
            <a:ext cx="5688676" cy="4268585"/>
            <a:chOff x="452437" y="452437"/>
            <a:chExt cx="7821930" cy="5869305"/>
          </a:xfrm>
        </p:grpSpPr>
        <p:pic>
          <p:nvPicPr>
            <p:cNvPr id="5" name="object 3"/>
            <p:cNvPicPr/>
            <p:nvPr/>
          </p:nvPicPr>
          <p:blipFill>
            <a:blip r:embed="rId3" cstate="print"/>
            <a:stretch>
              <a:fillRect/>
            </a:stretch>
          </p:blipFill>
          <p:spPr>
            <a:xfrm>
              <a:off x="457200" y="457200"/>
              <a:ext cx="7812023" cy="5859779"/>
            </a:xfrm>
            <a:prstGeom prst="rect">
              <a:avLst/>
            </a:prstGeom>
          </p:spPr>
        </p:pic>
        <p:sp>
          <p:nvSpPr>
            <p:cNvPr id="6" name="object 4"/>
            <p:cNvSpPr/>
            <p:nvPr/>
          </p:nvSpPr>
          <p:spPr>
            <a:xfrm>
              <a:off x="457200" y="457200"/>
              <a:ext cx="7812405" cy="5859780"/>
            </a:xfrm>
            <a:custGeom>
              <a:avLst/>
              <a:gdLst/>
              <a:ahLst/>
              <a:cxnLst/>
              <a:rect l="l" t="t" r="r" b="b"/>
              <a:pathLst>
                <a:path w="7812405" h="5859780">
                  <a:moveTo>
                    <a:pt x="0" y="0"/>
                  </a:moveTo>
                  <a:lnTo>
                    <a:pt x="0" y="5859779"/>
                  </a:lnTo>
                  <a:lnTo>
                    <a:pt x="7812023" y="5859779"/>
                  </a:lnTo>
                  <a:lnTo>
                    <a:pt x="7812023" y="0"/>
                  </a:lnTo>
                  <a:lnTo>
                    <a:pt x="0" y="0"/>
                  </a:lnTo>
                  <a:close/>
                </a:path>
              </a:pathLst>
            </a:custGeom>
            <a:ln w="9524">
              <a:solidFill>
                <a:srgbClr val="000000"/>
              </a:solidFill>
            </a:ln>
          </p:spPr>
          <p:txBody>
            <a:bodyPr wrap="square" lIns="0" tIns="0" rIns="0" bIns="0" rtlCol="0"/>
            <a:lstStyle/>
            <a:p>
              <a:endParaRPr/>
            </a:p>
          </p:txBody>
        </p:sp>
      </p:grpSp>
      <p:sp>
        <p:nvSpPr>
          <p:cNvPr id="7" name="object 5"/>
          <p:cNvSpPr txBox="1"/>
          <p:nvPr/>
        </p:nvSpPr>
        <p:spPr>
          <a:xfrm>
            <a:off x="389774" y="10262093"/>
            <a:ext cx="6427585" cy="412257"/>
          </a:xfrm>
          <a:prstGeom prst="rect">
            <a:avLst/>
          </a:prstGeom>
        </p:spPr>
        <p:txBody>
          <a:bodyPr vert="horz" wrap="square" lIns="0" tIns="9236" rIns="0" bIns="0" rtlCol="0">
            <a:spAutoFit/>
          </a:bodyPr>
          <a:lstStyle/>
          <a:p>
            <a:pPr marL="9237" marR="3695">
              <a:spcBef>
                <a:spcPts val="73"/>
              </a:spcBef>
            </a:pPr>
            <a:r>
              <a:rPr sz="1309" dirty="0">
                <a:latin typeface="Arial"/>
                <a:cs typeface="Arial"/>
              </a:rPr>
              <a:t>Salagnac,</a:t>
            </a:r>
            <a:r>
              <a:rPr sz="1309" spc="-11" dirty="0">
                <a:latin typeface="Arial"/>
                <a:cs typeface="Arial"/>
              </a:rPr>
              <a:t> </a:t>
            </a:r>
            <a:r>
              <a:rPr sz="1309" dirty="0">
                <a:latin typeface="Arial"/>
                <a:cs typeface="Arial"/>
              </a:rPr>
              <a:t>Bitako,</a:t>
            </a:r>
            <a:r>
              <a:rPr sz="1309" spc="-7" dirty="0">
                <a:latin typeface="Arial"/>
                <a:cs typeface="Arial"/>
              </a:rPr>
              <a:t> </a:t>
            </a:r>
            <a:r>
              <a:rPr sz="1309" dirty="0">
                <a:latin typeface="Arial"/>
                <a:cs typeface="Arial"/>
              </a:rPr>
              <a:t>alt.</a:t>
            </a:r>
            <a:r>
              <a:rPr sz="1309" spc="-7" dirty="0">
                <a:latin typeface="Arial"/>
                <a:cs typeface="Arial"/>
              </a:rPr>
              <a:t> </a:t>
            </a:r>
            <a:r>
              <a:rPr sz="1309" dirty="0">
                <a:latin typeface="Arial"/>
                <a:cs typeface="Arial"/>
              </a:rPr>
              <a:t>800</a:t>
            </a:r>
            <a:r>
              <a:rPr sz="1309" spc="-18" dirty="0">
                <a:latin typeface="Arial"/>
                <a:cs typeface="Arial"/>
              </a:rPr>
              <a:t> </a:t>
            </a:r>
            <a:r>
              <a:rPr sz="1309" dirty="0">
                <a:latin typeface="Arial"/>
                <a:cs typeface="Arial"/>
              </a:rPr>
              <a:t>m.</a:t>
            </a:r>
            <a:r>
              <a:rPr sz="1309" spc="-15" dirty="0">
                <a:latin typeface="Arial"/>
                <a:cs typeface="Arial"/>
              </a:rPr>
              <a:t> </a:t>
            </a:r>
            <a:r>
              <a:rPr sz="1309" dirty="0">
                <a:latin typeface="Arial"/>
                <a:cs typeface="Arial"/>
              </a:rPr>
              <a:t>Vente</a:t>
            </a:r>
            <a:r>
              <a:rPr sz="1309" spc="-15" dirty="0">
                <a:latin typeface="Arial"/>
                <a:cs typeface="Arial"/>
              </a:rPr>
              <a:t> </a:t>
            </a:r>
            <a:r>
              <a:rPr sz="1309" dirty="0">
                <a:latin typeface="Arial"/>
                <a:cs typeface="Arial"/>
              </a:rPr>
              <a:t>de</a:t>
            </a:r>
            <a:r>
              <a:rPr sz="1309" spc="-15" dirty="0">
                <a:latin typeface="Arial"/>
                <a:cs typeface="Arial"/>
              </a:rPr>
              <a:t> </a:t>
            </a:r>
            <a:r>
              <a:rPr sz="1309" dirty="0">
                <a:latin typeface="Arial"/>
                <a:cs typeface="Arial"/>
              </a:rPr>
              <a:t>bois</a:t>
            </a:r>
            <a:r>
              <a:rPr sz="1309" spc="-11" dirty="0">
                <a:latin typeface="Arial"/>
                <a:cs typeface="Arial"/>
              </a:rPr>
              <a:t> </a:t>
            </a:r>
            <a:r>
              <a:rPr sz="1309" dirty="0">
                <a:latin typeface="Arial"/>
                <a:cs typeface="Arial"/>
              </a:rPr>
              <a:t>repousse</a:t>
            </a:r>
            <a:r>
              <a:rPr sz="1309" spc="-18" dirty="0">
                <a:latin typeface="Arial"/>
                <a:cs typeface="Arial"/>
              </a:rPr>
              <a:t> </a:t>
            </a:r>
            <a:r>
              <a:rPr sz="1309" dirty="0">
                <a:latin typeface="Arial"/>
                <a:cs typeface="Arial"/>
              </a:rPr>
              <a:t>de</a:t>
            </a:r>
            <a:r>
              <a:rPr sz="1309" spc="-15" dirty="0">
                <a:latin typeface="Arial"/>
                <a:cs typeface="Arial"/>
              </a:rPr>
              <a:t> </a:t>
            </a:r>
            <a:r>
              <a:rPr sz="1309" dirty="0">
                <a:latin typeface="Arial"/>
                <a:cs typeface="Arial"/>
              </a:rPr>
              <a:t>Gliricidia</a:t>
            </a:r>
            <a:r>
              <a:rPr sz="1309" spc="-15" dirty="0">
                <a:latin typeface="Arial"/>
                <a:cs typeface="Arial"/>
              </a:rPr>
              <a:t> </a:t>
            </a:r>
            <a:r>
              <a:rPr sz="1309" dirty="0">
                <a:latin typeface="Arial"/>
                <a:cs typeface="Arial"/>
              </a:rPr>
              <a:t>pour</a:t>
            </a:r>
            <a:r>
              <a:rPr sz="1309" spc="-11" dirty="0">
                <a:latin typeface="Arial"/>
                <a:cs typeface="Arial"/>
              </a:rPr>
              <a:t> </a:t>
            </a:r>
            <a:r>
              <a:rPr sz="1309" dirty="0">
                <a:latin typeface="Arial"/>
                <a:cs typeface="Arial"/>
              </a:rPr>
              <a:t>la</a:t>
            </a:r>
            <a:r>
              <a:rPr sz="1309" spc="-15" dirty="0">
                <a:latin typeface="Arial"/>
                <a:cs typeface="Arial"/>
              </a:rPr>
              <a:t> </a:t>
            </a:r>
            <a:r>
              <a:rPr sz="1309" dirty="0">
                <a:latin typeface="Arial"/>
                <a:cs typeface="Arial"/>
              </a:rPr>
              <a:t>confection</a:t>
            </a:r>
            <a:r>
              <a:rPr sz="1309" spc="-18" dirty="0">
                <a:latin typeface="Arial"/>
                <a:cs typeface="Arial"/>
              </a:rPr>
              <a:t> de </a:t>
            </a:r>
            <a:r>
              <a:rPr sz="1309" dirty="0">
                <a:latin typeface="Arial"/>
                <a:cs typeface="Arial"/>
              </a:rPr>
              <a:t>nouvelles</a:t>
            </a:r>
            <a:r>
              <a:rPr sz="1309" spc="-11" dirty="0">
                <a:latin typeface="Arial"/>
                <a:cs typeface="Arial"/>
              </a:rPr>
              <a:t> </a:t>
            </a:r>
            <a:r>
              <a:rPr sz="1309" dirty="0">
                <a:latin typeface="Arial"/>
                <a:cs typeface="Arial"/>
              </a:rPr>
              <a:t>haies,</a:t>
            </a:r>
            <a:r>
              <a:rPr sz="1309" spc="-7" dirty="0">
                <a:latin typeface="Arial"/>
                <a:cs typeface="Arial"/>
              </a:rPr>
              <a:t> </a:t>
            </a:r>
            <a:r>
              <a:rPr sz="1309" dirty="0">
                <a:latin typeface="Arial"/>
                <a:cs typeface="Arial"/>
              </a:rPr>
              <a:t>de</a:t>
            </a:r>
            <a:r>
              <a:rPr sz="1309" spc="-15" dirty="0">
                <a:latin typeface="Arial"/>
                <a:cs typeface="Arial"/>
              </a:rPr>
              <a:t> </a:t>
            </a:r>
            <a:r>
              <a:rPr sz="1309" dirty="0">
                <a:latin typeface="Arial"/>
                <a:cs typeface="Arial"/>
              </a:rPr>
              <a:t>préférence</a:t>
            </a:r>
            <a:r>
              <a:rPr sz="1309" spc="-15" dirty="0">
                <a:latin typeface="Arial"/>
                <a:cs typeface="Arial"/>
              </a:rPr>
              <a:t> </a:t>
            </a:r>
            <a:r>
              <a:rPr sz="1309" dirty="0">
                <a:latin typeface="Arial"/>
                <a:cs typeface="Arial"/>
              </a:rPr>
              <a:t>à</a:t>
            </a:r>
            <a:r>
              <a:rPr sz="1309" spc="-11" dirty="0">
                <a:latin typeface="Arial"/>
                <a:cs typeface="Arial"/>
              </a:rPr>
              <a:t> </a:t>
            </a:r>
            <a:r>
              <a:rPr sz="1309" dirty="0">
                <a:latin typeface="Arial"/>
                <a:cs typeface="Arial"/>
              </a:rPr>
              <a:t>la</a:t>
            </a:r>
            <a:r>
              <a:rPr sz="1309" spc="-15" dirty="0">
                <a:latin typeface="Arial"/>
                <a:cs typeface="Arial"/>
              </a:rPr>
              <a:t> </a:t>
            </a:r>
            <a:r>
              <a:rPr sz="1309" dirty="0">
                <a:latin typeface="Arial"/>
                <a:cs typeface="Arial"/>
              </a:rPr>
              <a:t>chute</a:t>
            </a:r>
            <a:r>
              <a:rPr sz="1309" spc="-15" dirty="0">
                <a:latin typeface="Arial"/>
                <a:cs typeface="Arial"/>
              </a:rPr>
              <a:t> </a:t>
            </a:r>
            <a:r>
              <a:rPr sz="1309" dirty="0">
                <a:latin typeface="Arial"/>
                <a:cs typeface="Arial"/>
              </a:rPr>
              <a:t>des</a:t>
            </a:r>
            <a:r>
              <a:rPr sz="1309" spc="-11" dirty="0">
                <a:latin typeface="Arial"/>
                <a:cs typeface="Arial"/>
              </a:rPr>
              <a:t> </a:t>
            </a:r>
            <a:r>
              <a:rPr sz="1309" dirty="0">
                <a:latin typeface="Arial"/>
                <a:cs typeface="Arial"/>
              </a:rPr>
              <a:t>feuilles,</a:t>
            </a:r>
            <a:r>
              <a:rPr sz="1309" spc="-4" dirty="0">
                <a:latin typeface="Arial"/>
                <a:cs typeface="Arial"/>
              </a:rPr>
              <a:t> </a:t>
            </a:r>
            <a:r>
              <a:rPr sz="1309" dirty="0">
                <a:latin typeface="Arial"/>
                <a:cs typeface="Arial"/>
              </a:rPr>
              <a:t>bien</a:t>
            </a:r>
            <a:r>
              <a:rPr sz="1309" spc="-4" dirty="0">
                <a:latin typeface="Arial"/>
                <a:cs typeface="Arial"/>
              </a:rPr>
              <a:t> </a:t>
            </a:r>
            <a:r>
              <a:rPr sz="1309" spc="-7" dirty="0">
                <a:latin typeface="Arial"/>
                <a:cs typeface="Arial"/>
              </a:rPr>
              <a:t>aoûté.</a:t>
            </a:r>
            <a:endParaRPr sz="1309" dirty="0">
              <a:latin typeface="Arial"/>
              <a:cs typeface="Arial"/>
            </a:endParaRPr>
          </a:p>
        </p:txBody>
      </p:sp>
    </p:spTree>
    <p:extLst>
      <p:ext uri="{BB962C8B-B14F-4D97-AF65-F5344CB8AC3E}">
        <p14:creationId xmlns:p14="http://schemas.microsoft.com/office/powerpoint/2010/main" val="209309192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Gliricidia_sepium_011">
            <a:extLst>
              <a:ext uri="{FF2B5EF4-FFF2-40B4-BE49-F238E27FC236}">
                <a16:creationId xmlns:a16="http://schemas.microsoft.com/office/drawing/2014/main" id="{C3807F35-D894-D48C-BF5D-F8AC3FBD70F8}"/>
              </a:ext>
            </a:extLst>
          </p:cNvPr>
          <p:cNvSpPr>
            <a:spLocks noGrp="1" noChangeAspect="1" noChangeArrowheads="1"/>
          </p:cNvSpPr>
          <p:nvPr isPhoto="1"/>
        </p:nvSpPr>
        <p:spPr bwMode="auto">
          <a:xfrm>
            <a:off x="3235458" y="3511550"/>
            <a:ext cx="4041642" cy="303123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99330" name="Image 1" descr="DSC03802"/>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0" y="0"/>
            <a:ext cx="4634310" cy="34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0" y="10321151"/>
            <a:ext cx="3429000" cy="276999"/>
          </a:xfrm>
          <a:prstGeom prst="rect">
            <a:avLst/>
          </a:prstGeom>
          <a:noFill/>
        </p:spPr>
        <p:txBody>
          <a:bodyPr wrap="square" rtlCol="0">
            <a:spAutoFit/>
          </a:bodyPr>
          <a:lstStyle/>
          <a:p>
            <a:r>
              <a:rPr lang="fr-FR" sz="1200" dirty="0"/>
              <a:t>Gliricidia sepium (lilas étranger, pignon)</a:t>
            </a:r>
          </a:p>
        </p:txBody>
      </p:sp>
      <p:sp>
        <p:nvSpPr>
          <p:cNvPr id="4" name="Rectangle 3" descr="Gliricidia_sepium_010">
            <a:extLst>
              <a:ext uri="{FF2B5EF4-FFF2-40B4-BE49-F238E27FC236}">
                <a16:creationId xmlns:a16="http://schemas.microsoft.com/office/drawing/2014/main" id="{9A62561C-6A14-564D-28B4-F043BC7B4B23}"/>
              </a:ext>
            </a:extLst>
          </p:cNvPr>
          <p:cNvSpPr>
            <a:spLocks noGrp="1" noChangeAspect="1" noChangeArrowheads="1"/>
          </p:cNvSpPr>
          <p:nvPr isPhoto="1"/>
        </p:nvSpPr>
        <p:spPr bwMode="auto">
          <a:xfrm>
            <a:off x="0" y="6578600"/>
            <a:ext cx="4953000" cy="371475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6F970215-B665-15DE-D7C9-ACFEA7F91424}"/>
              </a:ext>
            </a:extLst>
          </p:cNvPr>
          <p:cNvSpPr txBox="1"/>
          <p:nvPr/>
        </p:nvSpPr>
        <p:spPr>
          <a:xfrm>
            <a:off x="152400" y="0"/>
            <a:ext cx="6553200" cy="5811591"/>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pPr>
              <a:spcBef>
                <a:spcPts val="10"/>
              </a:spcBef>
            </a:pPr>
            <a:r>
              <a:rPr lang="fr-FR" sz="1200" dirty="0">
                <a:effectLst/>
                <a:latin typeface="Arial" panose="020B0604020202020204" pitchFamily="34" charset="0"/>
                <a:ea typeface="Arial" panose="020B0604020202020204" pitchFamily="34" charset="0"/>
              </a:rPr>
              <a:t> </a:t>
            </a:r>
          </a:p>
          <a:p>
            <a:pPr marL="457200" marR="254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pois Vallières (Sesbania </a:t>
            </a:r>
            <a:r>
              <a:rPr lang="fr-FR" sz="1400" b="1" dirty="0" err="1">
                <a:effectLst/>
                <a:latin typeface="Arial" panose="020B0604020202020204" pitchFamily="34" charset="0"/>
                <a:ea typeface="Arial" panose="020B0604020202020204" pitchFamily="34" charset="0"/>
              </a:rPr>
              <a:t>grandiflora</a:t>
            </a:r>
            <a:r>
              <a:rPr lang="fr-FR" sz="1400" b="1" dirty="0">
                <a:effectLst/>
                <a:latin typeface="Arial" panose="020B0604020202020204" pitchFamily="34" charset="0"/>
                <a:ea typeface="Arial" panose="020B0604020202020204" pitchFamily="34" charset="0"/>
              </a:rPr>
              <a:t> (L.) Pers. ou Agati </a:t>
            </a:r>
            <a:r>
              <a:rPr lang="fr-FR" sz="1400" b="1" dirty="0" err="1">
                <a:effectLst/>
                <a:latin typeface="Arial" panose="020B0604020202020204" pitchFamily="34" charset="0"/>
                <a:ea typeface="Arial" panose="020B0604020202020204" pitchFamily="34" charset="0"/>
              </a:rPr>
              <a:t>grandiflora</a:t>
            </a:r>
            <a:r>
              <a:rPr lang="fr-FR" sz="1400" b="1" dirty="0">
                <a:effectLst/>
                <a:latin typeface="Arial" panose="020B0604020202020204" pitchFamily="34" charset="0"/>
                <a:ea typeface="Arial" panose="020B0604020202020204" pitchFamily="34" charset="0"/>
              </a:rPr>
              <a:t> (Linn.) </a:t>
            </a:r>
            <a:r>
              <a:rPr lang="fr-FR" sz="1400" b="1" dirty="0" err="1">
                <a:effectLst/>
                <a:latin typeface="Arial" panose="020B0604020202020204" pitchFamily="34" charset="0"/>
                <a:ea typeface="Arial" panose="020B0604020202020204" pitchFamily="34" charset="0"/>
              </a:rPr>
              <a:t>Desv</a:t>
            </a:r>
            <a:r>
              <a:rPr lang="fr-FR" sz="1400" b="1" dirty="0">
                <a:effectLst/>
                <a:latin typeface="Arial" panose="020B0604020202020204" pitchFamily="34" charset="0"/>
                <a:ea typeface="Arial" panose="020B0604020202020204" pitchFamily="34" charset="0"/>
              </a:rPr>
              <a:t>., fabacées)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905">
              <a:lnSpc>
                <a:spcPct val="103000"/>
              </a:lnSpc>
              <a:spcAft>
                <a:spcPts val="0"/>
              </a:spcAft>
            </a:pPr>
            <a:r>
              <a:rPr lang="fr-FR" sz="1200" dirty="0">
                <a:effectLst/>
                <a:latin typeface="Arial" panose="020B0604020202020204" pitchFamily="34" charset="0"/>
                <a:ea typeface="Arial" panose="020B0604020202020204" pitchFamily="34" charset="0"/>
              </a:rPr>
              <a:t>C'est un arbuste de 5 à 8 m de hauteur originaire du Sud-Est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asiatique.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45"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n'est </a:t>
            </a:r>
            <a:r>
              <a:rPr lang="fr-FR" sz="1200" dirty="0">
                <a:effectLst/>
                <a:latin typeface="Arial" panose="020B0604020202020204" pitchFamily="34" charset="0"/>
                <a:ea typeface="Arial" panose="020B0604020202020204" pitchFamily="34" charset="0"/>
              </a:rPr>
              <a:t>pas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répandu.</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 pois Vallières se reconnaît aisément à ses très grandes fleurs rose vif à carène pointue qui atteignent 6</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scientifique de</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l'espèce.</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pennées</a:t>
            </a:r>
            <a:r>
              <a:rPr lang="fr-FR" sz="1200" spc="1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2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comportent</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10 à 30 paires de folioles arrondies aux deux extrémités. Les gousses étroites ont 30 à 45 cm de </a:t>
            </a:r>
            <a:r>
              <a:rPr lang="fr-FR" sz="1200" spc="-10" dirty="0">
                <a:effectLst/>
                <a:latin typeface="Arial" panose="020B0604020202020204" pitchFamily="34" charset="0"/>
                <a:ea typeface="Arial" panose="020B0604020202020204" pitchFamily="34" charset="0"/>
              </a:rPr>
              <a:t>longueur.</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La croissance de cet arbuste est très rapide, mais sa longévité est faible. Il convient pour les plantations à basse altitude. Il est assez exigeant en humidité. Il supporte les sols alcalins et l'eau stagnante et peut être planté dans les bas-fonds inondés ou le long des fossés, en particulier dans les rizières.</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bois du pois Vallières est tendre, léger et peu résistant. Il est un peu utilisé comme bois d'œuvre, mais surtout comme combustible.</a:t>
            </a:r>
          </a:p>
          <a:p>
            <a:r>
              <a:rPr lang="fr-FR" sz="1200" dirty="0">
                <a:effectLst/>
                <a:latin typeface="Arial" panose="020B0604020202020204" pitchFamily="34" charset="0"/>
                <a:ea typeface="Arial" panose="020B0604020202020204" pitchFamily="34" charset="0"/>
              </a:rPr>
              <a:t> </a:t>
            </a:r>
          </a:p>
          <a:p>
            <a:pPr marL="107950" marR="12128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Dans son aire d'origine, les jeunes feuilles, les gousses tendres et les fleurs sont consommées comme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légume.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gousses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constituent un excellent fourrage pour le bétail et peuvent également servir d'engrais vert pour enrichir le sol.</a:t>
            </a:r>
          </a:p>
          <a:p>
            <a:pPr>
              <a:spcBef>
                <a:spcPts val="10"/>
              </a:spcBef>
            </a:pPr>
            <a:r>
              <a:rPr lang="fr-FR" sz="1200" dirty="0">
                <a:effectLst/>
                <a:latin typeface="Arial" panose="020B0604020202020204" pitchFamily="34" charset="0"/>
                <a:ea typeface="Arial" panose="020B0604020202020204" pitchFamily="34" charset="0"/>
              </a:rPr>
              <a:t> </a:t>
            </a:r>
          </a:p>
          <a:p>
            <a:pPr marL="107950" marR="120650" algn="just">
              <a:lnSpc>
                <a:spcPct val="103000"/>
              </a:lnSpc>
              <a:spcAft>
                <a:spcPts val="0"/>
              </a:spcAft>
            </a:pPr>
            <a:r>
              <a:rPr lang="fr-FR" sz="1200" dirty="0">
                <a:effectLst/>
                <a:latin typeface="Arial" panose="020B0604020202020204" pitchFamily="34" charset="0"/>
                <a:ea typeface="Arial" panose="020B0604020202020204" pitchFamily="34" charset="0"/>
              </a:rPr>
              <a:t>Le pois Vallières se propage facilement par semis (17.000 graines par kg) ou par bouturage. Les meilleures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provenances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l'Indonésie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les Philippines. Il rejette et peut être traité en taillis.</a:t>
            </a:r>
          </a:p>
          <a:p>
            <a:pPr>
              <a:spcBef>
                <a:spcPts val="10"/>
              </a:spcBef>
            </a:pPr>
            <a:r>
              <a:rPr lang="fr-FR" sz="1200" dirty="0">
                <a:effectLst/>
                <a:latin typeface="Arial" panose="020B0604020202020204" pitchFamily="34" charset="0"/>
                <a:ea typeface="Arial" panose="020B0604020202020204" pitchFamily="34" charset="0"/>
              </a:rPr>
              <a:t> </a:t>
            </a:r>
          </a:p>
          <a:p>
            <a:pPr>
              <a:spcBef>
                <a:spcPts val="15"/>
              </a:spcBef>
            </a:pPr>
            <a:endParaRPr lang="fr-FR"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002327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12061" y="975105"/>
            <a:ext cx="4220210" cy="3810635"/>
            <a:chOff x="1512061" y="975105"/>
            <a:chExt cx="4220210" cy="3810635"/>
          </a:xfrm>
        </p:grpSpPr>
        <p:pic>
          <p:nvPicPr>
            <p:cNvPr id="3" name="object 3"/>
            <p:cNvPicPr/>
            <p:nvPr/>
          </p:nvPicPr>
          <p:blipFill>
            <a:blip r:embed="rId2" cstate="print"/>
            <a:stretch>
              <a:fillRect/>
            </a:stretch>
          </p:blipFill>
          <p:spPr>
            <a:xfrm>
              <a:off x="2365756" y="1080007"/>
              <a:ext cx="2946404" cy="3598170"/>
            </a:xfrm>
            <a:prstGeom prst="rect">
              <a:avLst/>
            </a:prstGeom>
          </p:spPr>
        </p:pic>
        <p:sp>
          <p:nvSpPr>
            <p:cNvPr id="4" name="object 4"/>
            <p:cNvSpPr/>
            <p:nvPr/>
          </p:nvSpPr>
          <p:spPr>
            <a:xfrm>
              <a:off x="1518411" y="981455"/>
              <a:ext cx="4207510" cy="3797935"/>
            </a:xfrm>
            <a:custGeom>
              <a:avLst/>
              <a:gdLst/>
              <a:ahLst/>
              <a:cxnLst/>
              <a:rect l="l" t="t" r="r" b="b"/>
              <a:pathLst>
                <a:path w="4207510" h="3797935">
                  <a:moveTo>
                    <a:pt x="0" y="0"/>
                  </a:moveTo>
                  <a:lnTo>
                    <a:pt x="4207256" y="0"/>
                  </a:lnTo>
                  <a:lnTo>
                    <a:pt x="4207256" y="3797680"/>
                  </a:lnTo>
                  <a:lnTo>
                    <a:pt x="0" y="3797680"/>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5" dirty="0">
                <a:latin typeface="Arial"/>
                <a:cs typeface="Arial"/>
              </a:rPr>
              <a:t> </a:t>
            </a:r>
            <a:r>
              <a:rPr sz="1200" b="1" dirty="0">
                <a:latin typeface="Arial"/>
                <a:cs typeface="Arial"/>
              </a:rPr>
              <a:t>grandiflora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Agati</a:t>
            </a:r>
            <a:r>
              <a:rPr sz="1200" b="1" spc="25" dirty="0">
                <a:latin typeface="Arial"/>
                <a:cs typeface="Arial"/>
              </a:rPr>
              <a:t> </a:t>
            </a:r>
            <a:r>
              <a:rPr sz="1200" b="1" dirty="0">
                <a:latin typeface="Arial"/>
                <a:cs typeface="Arial"/>
              </a:rPr>
              <a:t>grandiflora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pois</a:t>
            </a:r>
            <a:r>
              <a:rPr sz="1200" spc="25" dirty="0">
                <a:latin typeface="Arial"/>
                <a:cs typeface="Arial"/>
              </a:rPr>
              <a:t> </a:t>
            </a:r>
            <a:r>
              <a:rPr sz="1200" spc="-10" dirty="0">
                <a:latin typeface="Arial"/>
                <a:cs typeface="Arial"/>
              </a:rPr>
              <a:t>Vallières</a:t>
            </a:r>
            <a:endParaRPr sz="1200" dirty="0">
              <a:latin typeface="Arial"/>
              <a:cs typeface="Aria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5" dirty="0">
                <a:latin typeface="Arial"/>
                <a:cs typeface="Arial"/>
              </a:rPr>
              <a:t> </a:t>
            </a:r>
            <a:r>
              <a:rPr sz="1200" b="1" dirty="0">
                <a:latin typeface="Arial"/>
                <a:cs typeface="Arial"/>
              </a:rPr>
              <a:t>grandiflora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Agati</a:t>
            </a:r>
            <a:r>
              <a:rPr sz="1200" b="1" spc="25" dirty="0">
                <a:latin typeface="Arial"/>
                <a:cs typeface="Arial"/>
              </a:rPr>
              <a:t> </a:t>
            </a:r>
            <a:r>
              <a:rPr sz="1200" b="1" dirty="0">
                <a:latin typeface="Arial"/>
                <a:cs typeface="Arial"/>
              </a:rPr>
              <a:t>grandiflora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pois</a:t>
            </a:r>
            <a:r>
              <a:rPr sz="1200" spc="25" dirty="0">
                <a:latin typeface="Arial"/>
                <a:cs typeface="Arial"/>
              </a:rPr>
              <a:t> </a:t>
            </a:r>
            <a:r>
              <a:rPr sz="1200" spc="-10" dirty="0">
                <a:latin typeface="Arial"/>
                <a:cs typeface="Arial"/>
              </a:rPr>
              <a:t>Vallières</a:t>
            </a:r>
            <a:endParaRPr sz="12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5280146"/>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04800" y="9029060"/>
            <a:ext cx="23050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muricata</a:t>
            </a:r>
            <a:r>
              <a:rPr sz="1200" b="1" spc="2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corossolier</a:t>
            </a:r>
            <a:endParaRPr sz="1200" dirty="0">
              <a:latin typeface="Arial"/>
              <a:cs typeface="Arial"/>
            </a:endParaRPr>
          </a:p>
        </p:txBody>
      </p:sp>
      <p:sp>
        <p:nvSpPr>
          <p:cNvPr id="6" name="ZoneTexte 5">
            <a:extLst>
              <a:ext uri="{FF2B5EF4-FFF2-40B4-BE49-F238E27FC236}">
                <a16:creationId xmlns:a16="http://schemas.microsoft.com/office/drawing/2014/main" id="{45341070-2FDC-1391-C16D-7C6D036C809B}"/>
              </a:ext>
            </a:extLst>
          </p:cNvPr>
          <p:cNvSpPr txBox="1"/>
          <p:nvPr/>
        </p:nvSpPr>
        <p:spPr>
          <a:xfrm>
            <a:off x="152400" y="2520950"/>
            <a:ext cx="6464300" cy="2470035"/>
          </a:xfrm>
          <a:prstGeom prst="rect">
            <a:avLst/>
          </a:prstGeom>
          <a:noFill/>
        </p:spPr>
        <p:txBody>
          <a:bodyPr wrap="square" rtlCol="0">
            <a:spAutoFit/>
          </a:bodyPr>
          <a:lstStyle/>
          <a:p>
            <a:pPr marL="457200" lvl="1">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corossolier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Annona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muricata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est bien connu pour ses gros fruits pouvant peser jusqu'à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chair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acidulée.</a:t>
            </a:r>
            <a:r>
              <a:rPr lang="fr-FR" sz="1200" spc="-45" dirty="0">
                <a:effectLst/>
                <a:latin typeface="Arial" panose="020B0604020202020204" pitchFamily="34" charset="0"/>
                <a:ea typeface="Arial" panose="020B0604020202020204" pitchFamily="34" charset="0"/>
              </a:rPr>
              <a:t> Ils ne sont pas consommés en Haïti. </a:t>
            </a: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 7-8</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en général planté, parfois subspontané. On le trouve en particulier dans les zones humides.</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Sa multiplication spontanée est facile par graines (2100 à 3300 graines au kg.). Le bouturage est possible. Sa croissance est rapide. Cette espèce peut être plantée le long de ravines, car son système racinaire est dense et résiste bien à la dénudation par les crues.</a:t>
            </a:r>
          </a:p>
          <a:p>
            <a:pPr>
              <a:spcBef>
                <a:spcPts val="15"/>
              </a:spcBef>
            </a:pPr>
            <a:r>
              <a:rPr lang="fr-FR" sz="1200" dirty="0">
                <a:effectLst/>
                <a:latin typeface="Arial" panose="020B0604020202020204" pitchFamily="34" charset="0"/>
                <a:ea typeface="Arial" panose="020B0604020202020204" pitchFamily="34" charset="0"/>
              </a:rPr>
              <a:t> </a:t>
            </a:r>
          </a:p>
          <a:p>
            <a:endParaRPr lang="fr-FR" dirty="0"/>
          </a:p>
        </p:txBody>
      </p:sp>
      <p:sp>
        <p:nvSpPr>
          <p:cNvPr id="7" name="object 12">
            <a:extLst>
              <a:ext uri="{FF2B5EF4-FFF2-40B4-BE49-F238E27FC236}">
                <a16:creationId xmlns:a16="http://schemas.microsoft.com/office/drawing/2014/main" id="{CD80AF35-1539-4276-66F9-8BAD9A3E58E0}"/>
              </a:ext>
            </a:extLst>
          </p:cNvPr>
          <p:cNvSpPr txBox="1"/>
          <p:nvPr/>
        </p:nvSpPr>
        <p:spPr>
          <a:xfrm>
            <a:off x="583247" y="562499"/>
            <a:ext cx="6383655" cy="1410643"/>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2.</a:t>
            </a:r>
            <a:r>
              <a:rPr sz="1400" b="1" dirty="0">
                <a:latin typeface="Arial"/>
                <a:cs typeface="Arial"/>
              </a:rPr>
              <a:t>	LA</a:t>
            </a:r>
            <a:r>
              <a:rPr sz="1400" b="1" spc="90" dirty="0">
                <a:latin typeface="Arial"/>
                <a:cs typeface="Arial"/>
              </a:rPr>
              <a:t> </a:t>
            </a:r>
            <a:r>
              <a:rPr sz="1400" b="1" dirty="0">
                <a:latin typeface="Arial"/>
                <a:cs typeface="Arial"/>
              </a:rPr>
              <a:t>FAMILLE</a:t>
            </a:r>
            <a:r>
              <a:rPr sz="1400" b="1" spc="95" dirty="0">
                <a:latin typeface="Arial"/>
                <a:cs typeface="Arial"/>
              </a:rPr>
              <a:t> </a:t>
            </a:r>
            <a:r>
              <a:rPr sz="1400" b="1" dirty="0">
                <a:latin typeface="Arial"/>
                <a:cs typeface="Arial"/>
              </a:rPr>
              <a:t>DES</a:t>
            </a:r>
            <a:r>
              <a:rPr sz="1400" b="1" spc="95" dirty="0">
                <a:latin typeface="Arial"/>
                <a:cs typeface="Arial"/>
              </a:rPr>
              <a:t> </a:t>
            </a:r>
            <a:r>
              <a:rPr sz="1400" b="1" dirty="0">
                <a:latin typeface="Arial"/>
                <a:cs typeface="Arial"/>
              </a:rPr>
              <a:t>ANNONACEES</a:t>
            </a:r>
            <a:r>
              <a:rPr sz="1400" b="1" spc="90" dirty="0">
                <a:latin typeface="Arial"/>
                <a:cs typeface="Arial"/>
              </a:rPr>
              <a:t> </a:t>
            </a:r>
            <a:r>
              <a:rPr sz="1400" b="1" dirty="0">
                <a:latin typeface="Arial"/>
                <a:cs typeface="Arial"/>
              </a:rPr>
              <a:t>:</a:t>
            </a:r>
            <a:r>
              <a:rPr sz="1400" b="1" spc="95" dirty="0">
                <a:latin typeface="Arial"/>
                <a:cs typeface="Arial"/>
              </a:rPr>
              <a:t> </a:t>
            </a:r>
            <a:r>
              <a:rPr sz="1400" b="1" dirty="0">
                <a:latin typeface="Arial"/>
                <a:cs typeface="Arial"/>
              </a:rPr>
              <a:t>COROSSOLIER,</a:t>
            </a:r>
            <a:r>
              <a:rPr sz="1400" b="1" spc="95" dirty="0">
                <a:latin typeface="Arial"/>
                <a:cs typeface="Arial"/>
              </a:rPr>
              <a:t> </a:t>
            </a:r>
            <a:r>
              <a:rPr sz="1400" b="1" dirty="0">
                <a:latin typeface="Arial"/>
                <a:cs typeface="Arial"/>
              </a:rPr>
              <a:t>POMME-CANNELLE,</a:t>
            </a:r>
            <a:r>
              <a:rPr sz="1400" b="1" spc="90" dirty="0">
                <a:latin typeface="Arial"/>
                <a:cs typeface="Arial"/>
              </a:rPr>
              <a:t> </a:t>
            </a:r>
            <a:r>
              <a:rPr sz="1400" b="1" dirty="0">
                <a:latin typeface="Arial"/>
                <a:cs typeface="Arial"/>
              </a:rPr>
              <a:t>CACHIMAN</a:t>
            </a:r>
            <a:r>
              <a:rPr sz="1400" b="1" spc="95" dirty="0">
                <a:latin typeface="Arial"/>
                <a:cs typeface="Arial"/>
              </a:rPr>
              <a:t> </a:t>
            </a:r>
            <a:r>
              <a:rPr sz="1400" b="1" dirty="0">
                <a:latin typeface="Arial"/>
                <a:cs typeface="Arial"/>
              </a:rPr>
              <a:t>COEUR</a:t>
            </a:r>
            <a:r>
              <a:rPr sz="1400" b="1" spc="95" dirty="0">
                <a:latin typeface="Arial"/>
                <a:cs typeface="Arial"/>
              </a:rPr>
              <a:t> </a:t>
            </a:r>
            <a:r>
              <a:rPr sz="1400" b="1" spc="-25" dirty="0">
                <a:latin typeface="Arial"/>
                <a:cs typeface="Arial"/>
              </a:rPr>
              <a:t>DE </a:t>
            </a:r>
            <a:r>
              <a:rPr sz="1400" b="1" spc="-10" dirty="0">
                <a:latin typeface="Arial"/>
                <a:cs typeface="Arial"/>
              </a:rPr>
              <a:t>BOEUF</a:t>
            </a:r>
            <a:r>
              <a:rPr sz="1400" b="1" spc="10"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YLANG-</a:t>
            </a:r>
            <a:r>
              <a:rPr sz="1400" b="1" spc="-10" dirty="0">
                <a:latin typeface="Arial"/>
                <a:cs typeface="Arial"/>
              </a:rPr>
              <a:t>YLANG</a:t>
            </a:r>
            <a:endParaRPr sz="1400" dirty="0">
              <a:latin typeface="Arial"/>
              <a:cs typeface="Arial"/>
            </a:endParaRPr>
          </a:p>
          <a:p>
            <a:pPr marL="12700" algn="just">
              <a:lnSpc>
                <a:spcPct val="100000"/>
              </a:lnSpc>
            </a:pPr>
            <a:r>
              <a:rPr sz="1400" b="1" dirty="0">
                <a:latin typeface="Arial"/>
                <a:cs typeface="Arial"/>
              </a:rPr>
              <a:t>Annona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Cananga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Les</a:t>
            </a:r>
            <a:r>
              <a:rPr sz="1200" spc="45" dirty="0">
                <a:latin typeface="Arial"/>
                <a:cs typeface="Arial"/>
              </a:rPr>
              <a:t> </a:t>
            </a:r>
            <a:r>
              <a:rPr sz="1200" dirty="0">
                <a:latin typeface="Arial"/>
                <a:cs typeface="Arial"/>
              </a:rPr>
              <a:t>espèces</a:t>
            </a:r>
            <a:r>
              <a:rPr sz="1200" spc="4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genre</a:t>
            </a:r>
            <a:r>
              <a:rPr sz="1200" spc="45" dirty="0">
                <a:latin typeface="Arial"/>
                <a:cs typeface="Arial"/>
              </a:rPr>
              <a:t> </a:t>
            </a:r>
            <a:r>
              <a:rPr sz="1200" dirty="0">
                <a:latin typeface="Arial"/>
                <a:cs typeface="Arial"/>
              </a:rPr>
              <a:t>Annona</a:t>
            </a:r>
            <a:r>
              <a:rPr sz="1200" spc="45" dirty="0">
                <a:latin typeface="Arial"/>
                <a:cs typeface="Arial"/>
              </a:rPr>
              <a:t> </a:t>
            </a:r>
            <a:r>
              <a:rPr sz="1200" dirty="0">
                <a:latin typeface="Arial"/>
                <a:cs typeface="Arial"/>
              </a:rPr>
              <a:t>ont</a:t>
            </a:r>
            <a:r>
              <a:rPr sz="1200" spc="45" dirty="0">
                <a:latin typeface="Arial"/>
                <a:cs typeface="Arial"/>
              </a:rPr>
              <a:t> </a:t>
            </a:r>
            <a:r>
              <a:rPr sz="1200" dirty="0">
                <a:latin typeface="Arial"/>
                <a:cs typeface="Arial"/>
              </a:rPr>
              <a:t>des</a:t>
            </a:r>
            <a:r>
              <a:rPr sz="1200" spc="45" dirty="0">
                <a:latin typeface="Arial"/>
                <a:cs typeface="Arial"/>
              </a:rPr>
              <a:t> </a:t>
            </a:r>
            <a:r>
              <a:rPr sz="1200" dirty="0">
                <a:latin typeface="Arial"/>
                <a:cs typeface="Arial"/>
              </a:rPr>
              <a:t>feuilles</a:t>
            </a:r>
            <a:r>
              <a:rPr sz="1200" spc="45" dirty="0">
                <a:latin typeface="Arial"/>
                <a:cs typeface="Arial"/>
              </a:rPr>
              <a:t> </a:t>
            </a:r>
            <a:r>
              <a:rPr sz="1200" dirty="0">
                <a:latin typeface="Arial"/>
                <a:cs typeface="Arial"/>
              </a:rPr>
              <a:t>entières,</a:t>
            </a:r>
            <a:r>
              <a:rPr sz="1200" spc="45" dirty="0">
                <a:latin typeface="Arial"/>
                <a:cs typeface="Arial"/>
              </a:rPr>
              <a:t> </a:t>
            </a:r>
            <a:r>
              <a:rPr sz="1200" dirty="0">
                <a:latin typeface="Arial"/>
                <a:cs typeface="Arial"/>
              </a:rPr>
              <a:t>un</a:t>
            </a:r>
            <a:r>
              <a:rPr sz="1200" spc="45" dirty="0">
                <a:latin typeface="Arial"/>
                <a:cs typeface="Arial"/>
              </a:rPr>
              <a:t> </a:t>
            </a:r>
            <a:r>
              <a:rPr sz="1200" dirty="0">
                <a:latin typeface="Arial"/>
                <a:cs typeface="Arial"/>
              </a:rPr>
              <a:t>peu</a:t>
            </a:r>
            <a:r>
              <a:rPr sz="1200" spc="45" dirty="0">
                <a:latin typeface="Arial"/>
                <a:cs typeface="Arial"/>
              </a:rPr>
              <a:t> </a:t>
            </a:r>
            <a:r>
              <a:rPr sz="1200" dirty="0">
                <a:latin typeface="Arial"/>
                <a:cs typeface="Arial"/>
              </a:rPr>
              <a:t>coriaces,</a:t>
            </a:r>
            <a:r>
              <a:rPr sz="1200" spc="45" dirty="0">
                <a:latin typeface="Arial"/>
                <a:cs typeface="Arial"/>
              </a:rPr>
              <a:t> </a:t>
            </a:r>
            <a:r>
              <a:rPr sz="1200" dirty="0">
                <a:latin typeface="Arial"/>
                <a:cs typeface="Arial"/>
              </a:rPr>
              <a:t>et</a:t>
            </a:r>
            <a:r>
              <a:rPr sz="1200" spc="4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gros</a:t>
            </a:r>
            <a:r>
              <a:rPr sz="1200" spc="45" dirty="0">
                <a:latin typeface="Arial"/>
                <a:cs typeface="Arial"/>
              </a:rPr>
              <a:t> </a:t>
            </a:r>
            <a:r>
              <a:rPr sz="1200" dirty="0">
                <a:latin typeface="Arial"/>
                <a:cs typeface="Arial"/>
              </a:rPr>
              <a:t>fruits</a:t>
            </a:r>
            <a:r>
              <a:rPr sz="1200" spc="45" dirty="0">
                <a:latin typeface="Arial"/>
                <a:cs typeface="Arial"/>
              </a:rPr>
              <a:t> </a:t>
            </a:r>
            <a:r>
              <a:rPr sz="1200" dirty="0">
                <a:latin typeface="Arial"/>
                <a:cs typeface="Arial"/>
              </a:rPr>
              <a:t>formés</a:t>
            </a:r>
            <a:r>
              <a:rPr sz="1200" spc="45" dirty="0">
                <a:latin typeface="Arial"/>
                <a:cs typeface="Arial"/>
              </a:rPr>
              <a:t> </a:t>
            </a:r>
            <a:r>
              <a:rPr sz="1200" dirty="0">
                <a:latin typeface="Arial"/>
                <a:cs typeface="Arial"/>
              </a:rPr>
              <a:t>par</a:t>
            </a:r>
            <a:r>
              <a:rPr sz="1200" spc="45" dirty="0">
                <a:latin typeface="Arial"/>
                <a:cs typeface="Arial"/>
              </a:rPr>
              <a:t> </a:t>
            </a:r>
            <a:r>
              <a:rPr sz="1200" dirty="0">
                <a:latin typeface="Arial"/>
                <a:cs typeface="Arial"/>
              </a:rPr>
              <a:t>la</a:t>
            </a:r>
            <a:r>
              <a:rPr sz="1200" spc="45" dirty="0">
                <a:latin typeface="Arial"/>
                <a:cs typeface="Arial"/>
              </a:rPr>
              <a:t> </a:t>
            </a:r>
            <a:r>
              <a:rPr sz="1200" spc="-10" dirty="0">
                <a:latin typeface="Arial"/>
                <a:cs typeface="Arial"/>
              </a:rPr>
              <a:t>réunion </a:t>
            </a:r>
            <a:r>
              <a:rPr sz="1200" dirty="0">
                <a:latin typeface="Arial"/>
                <a:cs typeface="Arial"/>
              </a:rPr>
              <a:t>des</a:t>
            </a:r>
            <a:r>
              <a:rPr sz="1200" spc="130" dirty="0">
                <a:latin typeface="Arial"/>
                <a:cs typeface="Arial"/>
              </a:rPr>
              <a:t> </a:t>
            </a:r>
            <a:r>
              <a:rPr sz="1200" dirty="0">
                <a:latin typeface="Arial"/>
                <a:cs typeface="Arial"/>
              </a:rPr>
              <a:t>carpelles.</a:t>
            </a:r>
            <a:r>
              <a:rPr sz="1200" spc="130" dirty="0">
                <a:latin typeface="Arial"/>
                <a:cs typeface="Arial"/>
              </a:rPr>
              <a:t> </a:t>
            </a:r>
            <a:r>
              <a:rPr sz="1200" dirty="0">
                <a:latin typeface="Arial"/>
                <a:cs typeface="Arial"/>
              </a:rPr>
              <a:t>Elles</a:t>
            </a:r>
            <a:r>
              <a:rPr sz="1200" spc="130" dirty="0">
                <a:latin typeface="Arial"/>
                <a:cs typeface="Arial"/>
              </a:rPr>
              <a:t> </a:t>
            </a:r>
            <a:r>
              <a:rPr sz="1200" dirty="0">
                <a:latin typeface="Arial"/>
                <a:cs typeface="Arial"/>
              </a:rPr>
              <a:t>sont</a:t>
            </a:r>
            <a:r>
              <a:rPr sz="1200" spc="130" dirty="0">
                <a:latin typeface="Arial"/>
                <a:cs typeface="Arial"/>
              </a:rPr>
              <a:t> </a:t>
            </a:r>
            <a:r>
              <a:rPr sz="1200" dirty="0">
                <a:latin typeface="Arial"/>
                <a:cs typeface="Arial"/>
              </a:rPr>
              <a:t>souvent</a:t>
            </a:r>
            <a:r>
              <a:rPr sz="1200" spc="130" dirty="0">
                <a:latin typeface="Arial"/>
                <a:cs typeface="Arial"/>
              </a:rPr>
              <a:t> </a:t>
            </a:r>
            <a:r>
              <a:rPr sz="1200" dirty="0">
                <a:latin typeface="Arial"/>
                <a:cs typeface="Arial"/>
              </a:rPr>
              <a:t>peu</a:t>
            </a:r>
            <a:r>
              <a:rPr sz="1200" spc="130" dirty="0">
                <a:latin typeface="Arial"/>
                <a:cs typeface="Arial"/>
              </a:rPr>
              <a:t> </a:t>
            </a:r>
            <a:r>
              <a:rPr sz="1200" dirty="0">
                <a:latin typeface="Arial"/>
                <a:cs typeface="Arial"/>
              </a:rPr>
              <a:t>exigeantes</a:t>
            </a:r>
            <a:r>
              <a:rPr sz="1200" spc="130" dirty="0">
                <a:latin typeface="Arial"/>
                <a:cs typeface="Arial"/>
              </a:rPr>
              <a:t> </a:t>
            </a:r>
            <a:r>
              <a:rPr sz="1200" dirty="0">
                <a:latin typeface="Arial"/>
                <a:cs typeface="Arial"/>
              </a:rPr>
              <a:t>et</a:t>
            </a:r>
            <a:r>
              <a:rPr sz="1200" spc="130" dirty="0">
                <a:latin typeface="Arial"/>
                <a:cs typeface="Arial"/>
              </a:rPr>
              <a:t> </a:t>
            </a:r>
            <a:r>
              <a:rPr sz="1200" dirty="0">
                <a:latin typeface="Arial"/>
                <a:cs typeface="Arial"/>
              </a:rPr>
              <a:t>leur</a:t>
            </a:r>
            <a:r>
              <a:rPr sz="1200" spc="130" dirty="0">
                <a:latin typeface="Arial"/>
                <a:cs typeface="Arial"/>
              </a:rPr>
              <a:t> </a:t>
            </a:r>
            <a:r>
              <a:rPr sz="1200" dirty="0">
                <a:latin typeface="Arial"/>
                <a:cs typeface="Arial"/>
              </a:rPr>
              <a:t>intérêt</a:t>
            </a:r>
            <a:r>
              <a:rPr sz="1200" spc="130" dirty="0">
                <a:latin typeface="Arial"/>
                <a:cs typeface="Arial"/>
              </a:rPr>
              <a:t> </a:t>
            </a:r>
            <a:r>
              <a:rPr sz="1200" dirty="0">
                <a:latin typeface="Arial"/>
                <a:cs typeface="Arial"/>
              </a:rPr>
              <a:t>en</a:t>
            </a:r>
            <a:r>
              <a:rPr sz="1200" spc="130" dirty="0">
                <a:latin typeface="Arial"/>
                <a:cs typeface="Arial"/>
              </a:rPr>
              <a:t> </a:t>
            </a:r>
            <a:r>
              <a:rPr sz="1200" dirty="0">
                <a:latin typeface="Arial"/>
                <a:cs typeface="Arial"/>
              </a:rPr>
              <a:t>conservation</a:t>
            </a:r>
            <a:r>
              <a:rPr sz="1200" spc="130" dirty="0">
                <a:latin typeface="Arial"/>
                <a:cs typeface="Arial"/>
              </a:rPr>
              <a:t> </a:t>
            </a:r>
            <a:r>
              <a:rPr sz="1200" dirty="0">
                <a:latin typeface="Arial"/>
                <a:cs typeface="Arial"/>
              </a:rPr>
              <a:t>des</a:t>
            </a:r>
            <a:r>
              <a:rPr sz="1200" spc="130" dirty="0">
                <a:latin typeface="Arial"/>
                <a:cs typeface="Arial"/>
              </a:rPr>
              <a:t> </a:t>
            </a:r>
            <a:r>
              <a:rPr sz="1200" dirty="0">
                <a:latin typeface="Arial"/>
                <a:cs typeface="Arial"/>
              </a:rPr>
              <a:t>sols,</a:t>
            </a:r>
            <a:r>
              <a:rPr sz="1200" spc="130" dirty="0">
                <a:latin typeface="Arial"/>
                <a:cs typeface="Arial"/>
              </a:rPr>
              <a:t> </a:t>
            </a:r>
            <a:r>
              <a:rPr sz="1200" dirty="0">
                <a:latin typeface="Arial"/>
                <a:cs typeface="Arial"/>
              </a:rPr>
              <a:t>notamment</a:t>
            </a:r>
            <a:r>
              <a:rPr sz="1200" spc="130" dirty="0">
                <a:latin typeface="Arial"/>
                <a:cs typeface="Arial"/>
              </a:rPr>
              <a:t> </a:t>
            </a:r>
            <a:r>
              <a:rPr sz="1200" dirty="0">
                <a:latin typeface="Arial"/>
                <a:cs typeface="Arial"/>
              </a:rPr>
              <a:t>pour</a:t>
            </a:r>
            <a:r>
              <a:rPr sz="1200" spc="130" dirty="0">
                <a:latin typeface="Arial"/>
                <a:cs typeface="Arial"/>
              </a:rPr>
              <a:t> </a:t>
            </a:r>
            <a:r>
              <a:rPr sz="1200" spc="-25" dirty="0">
                <a:latin typeface="Arial"/>
                <a:cs typeface="Arial"/>
              </a:rPr>
              <a:t>le </a:t>
            </a:r>
            <a:r>
              <a:rPr sz="1200" dirty="0">
                <a:latin typeface="Arial"/>
                <a:cs typeface="Arial"/>
              </a:rPr>
              <a:t>traitement</a:t>
            </a:r>
            <a:r>
              <a:rPr sz="1200" spc="25"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ravines,</a:t>
            </a:r>
            <a:r>
              <a:rPr sz="1200" spc="25" dirty="0">
                <a:latin typeface="Arial"/>
                <a:cs typeface="Arial"/>
              </a:rPr>
              <a:t> </a:t>
            </a:r>
            <a:r>
              <a:rPr sz="1200" dirty="0">
                <a:latin typeface="Arial"/>
                <a:cs typeface="Arial"/>
              </a:rPr>
              <a:t>mérite</a:t>
            </a:r>
            <a:r>
              <a:rPr sz="1200" spc="25" dirty="0">
                <a:latin typeface="Arial"/>
                <a:cs typeface="Arial"/>
              </a:rPr>
              <a:t> </a:t>
            </a:r>
            <a:r>
              <a:rPr sz="1200" dirty="0">
                <a:latin typeface="Arial"/>
                <a:cs typeface="Arial"/>
              </a:rPr>
              <a:t>d'être</a:t>
            </a:r>
            <a:r>
              <a:rPr sz="1200" spc="25" dirty="0">
                <a:latin typeface="Arial"/>
                <a:cs typeface="Arial"/>
              </a:rPr>
              <a:t> </a:t>
            </a:r>
            <a:r>
              <a:rPr sz="1200" spc="-10" dirty="0">
                <a:latin typeface="Arial"/>
                <a:cs typeface="Arial"/>
              </a:rPr>
              <a:t>testé.</a:t>
            </a:r>
            <a:endParaRPr sz="1200" dirty="0">
              <a:latin typeface="Arial"/>
              <a:cs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5">
            <a:extLst>
              <a:ext uri="{FF2B5EF4-FFF2-40B4-BE49-F238E27FC236}">
                <a16:creationId xmlns:a16="http://schemas.microsoft.com/office/drawing/2014/main" id="{7598146B-632C-6C96-ABD1-D1CCD7BC7748}"/>
              </a:ext>
            </a:extLst>
          </p:cNvPr>
          <p:cNvGrpSpPr/>
          <p:nvPr/>
        </p:nvGrpSpPr>
        <p:grpSpPr>
          <a:xfrm>
            <a:off x="609600" y="5219060"/>
            <a:ext cx="5400040" cy="3600450"/>
            <a:chOff x="1080008" y="5865495"/>
            <a:chExt cx="5400040" cy="3600450"/>
          </a:xfrm>
        </p:grpSpPr>
        <p:pic>
          <p:nvPicPr>
            <p:cNvPr id="3" name="object 6">
              <a:extLst>
                <a:ext uri="{FF2B5EF4-FFF2-40B4-BE49-F238E27FC236}">
                  <a16:creationId xmlns:a16="http://schemas.microsoft.com/office/drawing/2014/main" id="{EA8A7999-2947-9716-43A7-938BB2894A5D}"/>
                </a:ext>
              </a:extLst>
            </p:cNvPr>
            <p:cNvPicPr/>
            <p:nvPr/>
          </p:nvPicPr>
          <p:blipFill>
            <a:blip r:embed="rId2" cstate="print"/>
            <a:stretch>
              <a:fillRect/>
            </a:stretch>
          </p:blipFill>
          <p:spPr>
            <a:xfrm>
              <a:off x="1092708" y="5878195"/>
              <a:ext cx="5374640" cy="3574541"/>
            </a:xfrm>
            <a:prstGeom prst="rect">
              <a:avLst/>
            </a:prstGeom>
          </p:spPr>
        </p:pic>
        <p:sp>
          <p:nvSpPr>
            <p:cNvPr id="4" name="object 7">
              <a:extLst>
                <a:ext uri="{FF2B5EF4-FFF2-40B4-BE49-F238E27FC236}">
                  <a16:creationId xmlns:a16="http://schemas.microsoft.com/office/drawing/2014/main" id="{ECDC7C74-31F4-E875-9975-B0B0EC4EC6BF}"/>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9">
            <a:extLst>
              <a:ext uri="{FF2B5EF4-FFF2-40B4-BE49-F238E27FC236}">
                <a16:creationId xmlns:a16="http://schemas.microsoft.com/office/drawing/2014/main" id="{C2393ED4-663A-6434-66FF-90C1A74D5858}"/>
              </a:ext>
            </a:extLst>
          </p:cNvPr>
          <p:cNvSpPr txBox="1"/>
          <p:nvPr/>
        </p:nvSpPr>
        <p:spPr>
          <a:xfrm>
            <a:off x="622300" y="9257660"/>
            <a:ext cx="174752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0" dirty="0">
                <a:latin typeface="Arial"/>
                <a:cs typeface="Arial"/>
              </a:rPr>
              <a:t> </a:t>
            </a:r>
            <a:r>
              <a:rPr sz="1200" b="1" spc="-10" dirty="0">
                <a:latin typeface="Arial"/>
                <a:cs typeface="Arial"/>
              </a:rPr>
              <a:t>sesban</a:t>
            </a:r>
            <a:endParaRPr sz="1200" dirty="0">
              <a:latin typeface="Arial"/>
              <a:cs typeface="Arial"/>
            </a:endParaRPr>
          </a:p>
        </p:txBody>
      </p:sp>
      <p:sp>
        <p:nvSpPr>
          <p:cNvPr id="6" name="ZoneTexte 5">
            <a:extLst>
              <a:ext uri="{FF2B5EF4-FFF2-40B4-BE49-F238E27FC236}">
                <a16:creationId xmlns:a16="http://schemas.microsoft.com/office/drawing/2014/main" id="{4FF1A239-3D85-D4C2-48F2-82197D0986E9}"/>
              </a:ext>
            </a:extLst>
          </p:cNvPr>
          <p:cNvSpPr txBox="1"/>
          <p:nvPr/>
        </p:nvSpPr>
        <p:spPr>
          <a:xfrm>
            <a:off x="533400" y="692150"/>
            <a:ext cx="6400800" cy="1679049"/>
          </a:xfrm>
          <a:prstGeom prst="rect">
            <a:avLst/>
          </a:prstGeom>
          <a:noFill/>
        </p:spPr>
        <p:txBody>
          <a:bodyPr wrap="square" rtlCol="0">
            <a:spAutoFit/>
          </a:bodyPr>
          <a:lstStyle/>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Une autre espèce du genre Sesbania est rencontrée en Haïti : </a:t>
            </a:r>
            <a:r>
              <a:rPr lang="fr-FR" sz="1400" b="1" dirty="0">
                <a:effectLst/>
                <a:latin typeface="Arial" panose="020B0604020202020204" pitchFamily="34" charset="0"/>
                <a:ea typeface="Arial" panose="020B0604020202020204" pitchFamily="34" charset="0"/>
              </a:rPr>
              <a:t>Sesbania </a:t>
            </a:r>
            <a:r>
              <a:rPr lang="fr-FR" sz="1400" b="1" dirty="0" err="1">
                <a:effectLst/>
                <a:latin typeface="Arial" panose="020B0604020202020204" pitchFamily="34" charset="0"/>
                <a:ea typeface="Arial" panose="020B0604020202020204" pitchFamily="34" charset="0"/>
              </a:rPr>
              <a:t>sesban</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Merr</a:t>
            </a:r>
            <a:r>
              <a:rPr lang="fr-FR" sz="1400" b="1"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endParaRPr lang="fr-FR" sz="1200" b="1"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Elle est proche de l'espèce Sesbania </a:t>
            </a:r>
            <a:r>
              <a:rPr lang="fr-FR" sz="1200" dirty="0" err="1">
                <a:effectLst/>
                <a:latin typeface="Arial" panose="020B0604020202020204" pitchFamily="34" charset="0"/>
                <a:ea typeface="Arial" panose="020B0604020202020204" pitchFamily="34" charset="0"/>
              </a:rPr>
              <a:t>grandiflora</a:t>
            </a:r>
            <a:r>
              <a:rPr lang="fr-FR" sz="1200" dirty="0">
                <a:effectLst/>
                <a:latin typeface="Arial" panose="020B0604020202020204" pitchFamily="34" charset="0"/>
                <a:ea typeface="Arial" panose="020B0604020202020204" pitchFamily="34" charset="0"/>
              </a:rPr>
              <a:t>, dont elle se distingue :</a:t>
            </a:r>
          </a:p>
          <a:p>
            <a:pPr marL="285750" marR="125095" lvl="0" indent="-285750" algn="just">
              <a:lnSpc>
                <a:spcPct val="103000"/>
              </a:lnSpc>
              <a:spcBef>
                <a:spcPts val="15"/>
              </a:spcBef>
              <a:spcAft>
                <a:spcPts val="0"/>
              </a:spcAft>
              <a:buSzPts val="1000"/>
              <a:buFont typeface="Arial" panose="020B0604020202020204" pitchFamily="34" charset="0"/>
              <a:buChar char="•"/>
              <a:tabLst>
                <a:tab pos="222885" algn="l"/>
              </a:tabLst>
            </a:pPr>
            <a:r>
              <a:rPr lang="fr-FR" sz="1200" dirty="0">
                <a:effectLst/>
                <a:latin typeface="Arial" panose="020B0604020202020204" pitchFamily="34" charset="0"/>
                <a:ea typeface="Arial" panose="020B0604020202020204" pitchFamily="34" charset="0"/>
              </a:rPr>
              <a:t>par sa taille plus modeste (2 à 6 m de hauteur seulement) ;</a:t>
            </a:r>
          </a:p>
          <a:p>
            <a:pPr marL="285750" lvl="0" indent="-285750" algn="just">
              <a:spcBef>
                <a:spcPts val="10"/>
              </a:spcBef>
              <a:spcAft>
                <a:spcPts val="0"/>
              </a:spcAft>
              <a:buSzPts val="1000"/>
              <a:buFont typeface="Arial" panose="020B0604020202020204" pitchFamily="34" charset="0"/>
              <a:buChar char="•"/>
              <a:tabLst>
                <a:tab pos="189865" algn="l"/>
              </a:tabLst>
            </a:pP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port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arbustif</a:t>
            </a:r>
            <a:r>
              <a:rPr lang="fr-FR" sz="1200" spc="25" dirty="0">
                <a:effectLst/>
                <a:latin typeface="Arial" panose="020B0604020202020204" pitchFamily="34" charset="0"/>
                <a:ea typeface="Arial" panose="020B0604020202020204" pitchFamily="34" charset="0"/>
              </a:rPr>
              <a:t> </a:t>
            </a:r>
            <a:r>
              <a:rPr lang="fr-FR" sz="1200" spc="-50" dirty="0">
                <a:effectLst/>
                <a:latin typeface="Arial" panose="020B0604020202020204" pitchFamily="34" charset="0"/>
                <a:ea typeface="Arial" panose="020B0604020202020204" pitchFamily="34" charset="0"/>
              </a:rPr>
              <a:t>;</a:t>
            </a:r>
            <a:endParaRPr lang="fr-FR" sz="1200" dirty="0">
              <a:effectLst/>
              <a:latin typeface="Arial" panose="020B0604020202020204" pitchFamily="34" charset="0"/>
              <a:ea typeface="Arial" panose="020B0604020202020204" pitchFamily="34" charset="0"/>
            </a:endParaRPr>
          </a:p>
          <a:p>
            <a:pPr marL="285750" marR="124460" lvl="0" indent="-285750" algn="just">
              <a:lnSpc>
                <a:spcPct val="103000"/>
              </a:lnSpc>
              <a:spcBef>
                <a:spcPts val="50"/>
              </a:spcBef>
              <a:spcAft>
                <a:spcPts val="0"/>
              </a:spcAft>
              <a:buSzPts val="1000"/>
              <a:buFont typeface="Arial" panose="020B0604020202020204" pitchFamily="34" charset="0"/>
              <a:buChar char="•"/>
              <a:tabLst>
                <a:tab pos="201295" algn="l"/>
              </a:tabLst>
            </a:pPr>
            <a:r>
              <a:rPr lang="fr-FR" sz="1200" dirty="0">
                <a:effectLst/>
                <a:latin typeface="Arial" panose="020B0604020202020204" pitchFamily="34" charset="0"/>
                <a:ea typeface="Arial" panose="020B0604020202020204" pitchFamily="34" charset="0"/>
              </a:rPr>
              <a:t>par ses folioles aux extrémités pointues et non pas </a:t>
            </a:r>
            <a:r>
              <a:rPr lang="fr-FR" sz="1200" spc="-10" dirty="0">
                <a:effectLst/>
                <a:latin typeface="Arial" panose="020B0604020202020204" pitchFamily="34" charset="0"/>
                <a:ea typeface="Arial" panose="020B0604020202020204" pitchFamily="34" charset="0"/>
              </a:rPr>
              <a:t>arrondies.</a:t>
            </a:r>
            <a:endParaRPr lang="fr-FR" sz="1200" dirty="0">
              <a:effectLst/>
              <a:latin typeface="Arial" panose="020B0604020202020204" pitchFamily="34" charset="0"/>
              <a:ea typeface="Arial" panose="020B0604020202020204" pitchFamily="34" charset="0"/>
            </a:endParaRPr>
          </a:p>
          <a:p>
            <a:endParaRPr lang="fr-FR" sz="1200" dirty="0"/>
          </a:p>
        </p:txBody>
      </p:sp>
    </p:spTree>
    <p:extLst>
      <p:ext uri="{BB962C8B-B14F-4D97-AF65-F5344CB8AC3E}">
        <p14:creationId xmlns:p14="http://schemas.microsoft.com/office/powerpoint/2010/main" val="8507039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174752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Sesbania</a:t>
            </a:r>
            <a:r>
              <a:rPr sz="1200" b="1" spc="20" dirty="0">
                <a:latin typeface="Arial"/>
                <a:cs typeface="Arial"/>
              </a:rPr>
              <a:t> </a:t>
            </a:r>
            <a:r>
              <a:rPr sz="1200" b="1" spc="-10" dirty="0">
                <a:latin typeface="Arial"/>
                <a:cs typeface="Arial"/>
              </a:rPr>
              <a:t>sesban</a:t>
            </a:r>
            <a:endParaRPr sz="1200" dirty="0">
              <a:latin typeface="Arial"/>
              <a:cs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1467" y="4848600"/>
            <a:ext cx="3724275" cy="5095875"/>
            <a:chOff x="1234694" y="1185544"/>
            <a:chExt cx="3724275" cy="5095875"/>
          </a:xfrm>
        </p:grpSpPr>
        <p:pic>
          <p:nvPicPr>
            <p:cNvPr id="3" name="object 3"/>
            <p:cNvPicPr/>
            <p:nvPr/>
          </p:nvPicPr>
          <p:blipFill>
            <a:blip r:embed="rId2" cstate="print"/>
            <a:stretch>
              <a:fillRect/>
            </a:stretch>
          </p:blipFill>
          <p:spPr>
            <a:xfrm>
              <a:off x="1247394" y="1198244"/>
              <a:ext cx="3446024" cy="4640587"/>
            </a:xfrm>
            <a:prstGeom prst="rect">
              <a:avLst/>
            </a:prstGeom>
          </p:spPr>
        </p:pic>
        <p:sp>
          <p:nvSpPr>
            <p:cNvPr id="4" name="object 4"/>
            <p:cNvSpPr/>
            <p:nvPr/>
          </p:nvSpPr>
          <p:spPr>
            <a:xfrm>
              <a:off x="1241044" y="1191894"/>
              <a:ext cx="3711575" cy="5083175"/>
            </a:xfrm>
            <a:custGeom>
              <a:avLst/>
              <a:gdLst/>
              <a:ahLst/>
              <a:cxnLst/>
              <a:rect l="l" t="t" r="r" b="b"/>
              <a:pathLst>
                <a:path w="3711575" h="5083175">
                  <a:moveTo>
                    <a:pt x="0" y="0"/>
                  </a:moveTo>
                  <a:lnTo>
                    <a:pt x="3711066" y="0"/>
                  </a:lnTo>
                  <a:lnTo>
                    <a:pt x="3711066" y="5082921"/>
                  </a:lnTo>
                  <a:lnTo>
                    <a:pt x="0" y="508292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81000" y="10324460"/>
            <a:ext cx="321818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Lonchocarpus</a:t>
            </a:r>
            <a:r>
              <a:rPr sz="1200" b="1" spc="25" dirty="0">
                <a:latin typeface="Arial"/>
                <a:cs typeface="Arial"/>
              </a:rPr>
              <a:t> </a:t>
            </a:r>
            <a:r>
              <a:rPr sz="1200" b="1" dirty="0">
                <a:latin typeface="Arial"/>
                <a:cs typeface="Arial"/>
              </a:rPr>
              <a:t>domigensis</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caïman</a:t>
            </a:r>
            <a:endParaRPr sz="1200" dirty="0">
              <a:latin typeface="Arial"/>
              <a:cs typeface="Arial"/>
            </a:endParaRPr>
          </a:p>
        </p:txBody>
      </p:sp>
      <p:sp>
        <p:nvSpPr>
          <p:cNvPr id="6" name="ZoneTexte 5">
            <a:extLst>
              <a:ext uri="{FF2B5EF4-FFF2-40B4-BE49-F238E27FC236}">
                <a16:creationId xmlns:a16="http://schemas.microsoft.com/office/drawing/2014/main" id="{85F7FAC2-7F94-2242-35C1-ED6E663E5136}"/>
              </a:ext>
            </a:extLst>
          </p:cNvPr>
          <p:cNvSpPr txBox="1"/>
          <p:nvPr/>
        </p:nvSpPr>
        <p:spPr>
          <a:xfrm>
            <a:off x="361122" y="3205002"/>
            <a:ext cx="6324600" cy="1046440"/>
          </a:xfrm>
          <a:prstGeom prst="rect">
            <a:avLst/>
          </a:prstGeom>
          <a:noFill/>
        </p:spPr>
        <p:txBody>
          <a:bodyPr wrap="square" rtlCol="0">
            <a:spAutoFit/>
          </a:bodyPr>
          <a:lstStyle/>
          <a:p>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bois</a:t>
            </a:r>
            <a:r>
              <a:rPr lang="fr-FR" sz="1400" b="1" spc="-2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caïman</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Lonchocarpus</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domingensis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Turp</a:t>
            </a:r>
            <a:r>
              <a:rPr lang="fr-FR" sz="1400" b="1" dirty="0">
                <a:effectLst/>
                <a:latin typeface="Arial" panose="020B0604020202020204" pitchFamily="34" charset="0"/>
                <a:ea typeface="Arial" panose="020B0604020202020204" pitchFamily="34" charset="0"/>
              </a:rPr>
              <a:t>.) DC, fabacées)</a:t>
            </a:r>
          </a:p>
          <a:p>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Il ressemble au battre à caïman. Il peut atteindre plus de 20 m de hauteur. On le rencontre surtout sur substrat calcaire.</a:t>
            </a:r>
          </a:p>
          <a:p>
            <a:endParaRPr lang="fr-FR" sz="1200" dirty="0"/>
          </a:p>
        </p:txBody>
      </p:sp>
      <p:sp>
        <p:nvSpPr>
          <p:cNvPr id="7" name="object 3">
            <a:extLst>
              <a:ext uri="{FF2B5EF4-FFF2-40B4-BE49-F238E27FC236}">
                <a16:creationId xmlns:a16="http://schemas.microsoft.com/office/drawing/2014/main" id="{9251FAFE-3FDC-E7E7-FBE8-2CE0DA5E34ED}"/>
              </a:ext>
            </a:extLst>
          </p:cNvPr>
          <p:cNvSpPr txBox="1"/>
          <p:nvPr/>
        </p:nvSpPr>
        <p:spPr>
          <a:xfrm>
            <a:off x="552704" y="662178"/>
            <a:ext cx="6610096" cy="671979"/>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25" dirty="0">
                <a:latin typeface="Arial"/>
                <a:cs typeface="Arial"/>
              </a:rPr>
              <a:t> </a:t>
            </a:r>
            <a:r>
              <a:rPr sz="1400" b="1" dirty="0">
                <a:latin typeface="Arial"/>
                <a:cs typeface="Arial"/>
              </a:rPr>
              <a:t>LEGUMINEUSES</a:t>
            </a:r>
            <a:r>
              <a:rPr sz="1400" b="1" spc="25"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FORETS</a:t>
            </a:r>
            <a:r>
              <a:rPr sz="1400" b="1" spc="25" dirty="0">
                <a:latin typeface="Arial"/>
                <a:cs typeface="Arial"/>
              </a:rPr>
              <a:t> </a:t>
            </a:r>
            <a:r>
              <a:rPr sz="1400" b="1" dirty="0">
                <a:latin typeface="Arial"/>
                <a:cs typeface="Arial"/>
              </a:rPr>
              <a:t>EN</a:t>
            </a:r>
            <a:r>
              <a:rPr sz="1400" b="1" spc="25" dirty="0">
                <a:latin typeface="Arial"/>
                <a:cs typeface="Arial"/>
              </a:rPr>
              <a:t> </a:t>
            </a:r>
            <a:r>
              <a:rPr sz="1400" b="1" dirty="0">
                <a:latin typeface="Arial"/>
                <a:cs typeface="Arial"/>
              </a:rPr>
              <a:t>BORDURE</a:t>
            </a:r>
            <a:r>
              <a:rPr sz="1400" b="1" spc="25"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COURS</a:t>
            </a:r>
            <a:r>
              <a:rPr sz="1400" b="1" spc="25" dirty="0">
                <a:latin typeface="Arial"/>
                <a:cs typeface="Arial"/>
              </a:rPr>
              <a:t> </a:t>
            </a:r>
            <a:r>
              <a:rPr sz="1400" b="1" spc="-10" dirty="0">
                <a:latin typeface="Arial"/>
                <a:cs typeface="Arial"/>
              </a:rPr>
              <a:t>D'EAU</a:t>
            </a:r>
            <a:endParaRPr lang="fr-FR" sz="1400" b="1" spc="-10" dirty="0">
              <a:latin typeface="Arial"/>
              <a:cs typeface="Arial"/>
            </a:endParaRPr>
          </a:p>
          <a:p>
            <a:pPr marL="12700">
              <a:lnSpc>
                <a:spcPct val="100000"/>
              </a:lnSpc>
              <a:spcBef>
                <a:spcPts val="100"/>
              </a:spcBef>
              <a:tabLst>
                <a:tab pos="469265" algn="l"/>
              </a:tabLst>
            </a:pPr>
            <a:r>
              <a:rPr lang="fr-FR" sz="1400" b="1" dirty="0">
                <a:effectLst/>
                <a:latin typeface="Arial" panose="020B0604020202020204" pitchFamily="34" charset="0"/>
                <a:ea typeface="Arial" panose="020B0604020202020204" pitchFamily="34" charset="0"/>
              </a:rPr>
              <a:t>battre</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caïman ;</a:t>
            </a:r>
            <a:r>
              <a:rPr lang="fr-FR" sz="1400" b="1" spc="-30"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bois</a:t>
            </a:r>
            <a:r>
              <a:rPr lang="fr-FR" sz="1400" b="1" spc="-2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caïman ;</a:t>
            </a:r>
            <a:r>
              <a:rPr lang="fr-FR" sz="1400" b="1" dirty="0">
                <a:effectLst/>
                <a:latin typeface="Arial" panose="020B0604020202020204" pitchFamily="34" charset="0"/>
                <a:ea typeface="Arial" panose="020B0604020202020204" pitchFamily="34" charset="0"/>
              </a:rPr>
              <a:t> bois pâle ; courbaril</a:t>
            </a:r>
            <a:r>
              <a:rPr lang="fr-FR" sz="1400" b="1" spc="400" dirty="0">
                <a:effectLst/>
                <a:latin typeface="Arial" panose="020B0604020202020204" pitchFamily="34" charset="0"/>
                <a:ea typeface="Arial" panose="020B0604020202020204" pitchFamily="34" charset="0"/>
              </a:rPr>
              <a:t> </a:t>
            </a:r>
            <a:r>
              <a:rPr lang="fr-FR" sz="1400" b="1" spc="-10" dirty="0">
                <a:effectLst/>
                <a:latin typeface="Arial"/>
                <a:ea typeface="Arial" panose="020B0604020202020204" pitchFamily="34" charset="0"/>
                <a:cs typeface="Arial"/>
              </a:rPr>
              <a:t> </a:t>
            </a:r>
            <a:r>
              <a:rPr sz="1400" b="1" dirty="0" err="1">
                <a:latin typeface="Arial"/>
                <a:cs typeface="Arial"/>
              </a:rPr>
              <a:t>Lonchocarpus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Pterocarpus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Hymenaea</a:t>
            </a:r>
            <a:endParaRPr sz="1400" dirty="0">
              <a:latin typeface="Arial"/>
              <a:cs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20114" y="2749550"/>
            <a:ext cx="3048005" cy="3598170"/>
          </a:xfrm>
          <a:prstGeom prst="rect">
            <a:avLst/>
          </a:prstGeom>
        </p:spPr>
      </p:pic>
      <p:grpSp>
        <p:nvGrpSpPr>
          <p:cNvPr id="5" name="object 5"/>
          <p:cNvGrpSpPr/>
          <p:nvPr/>
        </p:nvGrpSpPr>
        <p:grpSpPr>
          <a:xfrm>
            <a:off x="533400"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400660"/>
            <a:ext cx="31724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Lonchocarpus</a:t>
            </a:r>
            <a:r>
              <a:rPr sz="1200" b="1" spc="25" dirty="0">
                <a:latin typeface="Arial"/>
                <a:cs typeface="Arial"/>
              </a:rPr>
              <a:t> </a:t>
            </a:r>
            <a:r>
              <a:rPr sz="1200" b="1" dirty="0">
                <a:latin typeface="Arial"/>
                <a:cs typeface="Arial"/>
              </a:rPr>
              <a:t>latifolius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battre</a:t>
            </a:r>
            <a:r>
              <a:rPr sz="1200" spc="25" dirty="0">
                <a:latin typeface="Arial"/>
                <a:cs typeface="Arial"/>
              </a:rPr>
              <a:t> </a:t>
            </a:r>
            <a:r>
              <a:rPr sz="1200" dirty="0">
                <a:latin typeface="Arial"/>
                <a:cs typeface="Arial"/>
              </a:rPr>
              <a:t>à</a:t>
            </a:r>
            <a:r>
              <a:rPr sz="1200" spc="25" dirty="0">
                <a:latin typeface="Arial"/>
                <a:cs typeface="Arial"/>
              </a:rPr>
              <a:t> </a:t>
            </a:r>
            <a:r>
              <a:rPr sz="1200" spc="-10" dirty="0">
                <a:latin typeface="Arial"/>
                <a:cs typeface="Arial"/>
              </a:rPr>
              <a:t>caïman</a:t>
            </a:r>
            <a:endParaRPr sz="1200" dirty="0">
              <a:latin typeface="Arial"/>
              <a:cs typeface="Arial"/>
            </a:endParaRPr>
          </a:p>
        </p:txBody>
      </p:sp>
      <p:sp>
        <p:nvSpPr>
          <p:cNvPr id="10" name="ZoneTexte 9">
            <a:extLst>
              <a:ext uri="{FF2B5EF4-FFF2-40B4-BE49-F238E27FC236}">
                <a16:creationId xmlns:a16="http://schemas.microsoft.com/office/drawing/2014/main" id="{AD0FE6BA-BD9F-6CAD-E177-2A42B6E07D9F}"/>
              </a:ext>
            </a:extLst>
          </p:cNvPr>
          <p:cNvSpPr txBox="1"/>
          <p:nvPr/>
        </p:nvSpPr>
        <p:spPr>
          <a:xfrm>
            <a:off x="457200" y="539750"/>
            <a:ext cx="6477000" cy="104644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battre</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7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caïman</a:t>
            </a:r>
            <a:r>
              <a:rPr lang="fr-FR" sz="1400" b="1" spc="-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Lonchocarpus</a:t>
            </a:r>
            <a:r>
              <a:rPr lang="fr-FR" sz="1400" b="1" spc="-7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latifolius</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Willd</a:t>
            </a:r>
            <a:r>
              <a:rPr lang="fr-FR" sz="1400" b="1" dirty="0">
                <a:effectLst/>
                <a:latin typeface="Arial" panose="020B0604020202020204" pitchFamily="34" charset="0"/>
                <a:ea typeface="Arial" panose="020B0604020202020204" pitchFamily="34" charset="0"/>
              </a:rPr>
              <a:t>) DC, fabacées)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atteint 10 à 15 m de hauteur. On le rencontre dans les forêts humides ou le long des cours d'eau. Il est indigène dans les grandes et les petites Antilles.</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12647" y="6426702"/>
            <a:ext cx="4371975" cy="3600450"/>
            <a:chOff x="1430655" y="1185544"/>
            <a:chExt cx="4371975" cy="3600450"/>
          </a:xfrm>
        </p:grpSpPr>
        <p:pic>
          <p:nvPicPr>
            <p:cNvPr id="3" name="object 3"/>
            <p:cNvPicPr/>
            <p:nvPr/>
          </p:nvPicPr>
          <p:blipFill>
            <a:blip r:embed="rId2" cstate="print"/>
            <a:stretch>
              <a:fillRect/>
            </a:stretch>
          </p:blipFill>
          <p:spPr>
            <a:xfrm>
              <a:off x="1866392" y="1198244"/>
              <a:ext cx="3454406" cy="3487553"/>
            </a:xfrm>
            <a:prstGeom prst="rect">
              <a:avLst/>
            </a:prstGeom>
          </p:spPr>
        </p:pic>
        <p:sp>
          <p:nvSpPr>
            <p:cNvPr id="4" name="object 4"/>
            <p:cNvSpPr/>
            <p:nvPr/>
          </p:nvSpPr>
          <p:spPr>
            <a:xfrm>
              <a:off x="1437005" y="1191894"/>
              <a:ext cx="4359275" cy="3587750"/>
            </a:xfrm>
            <a:custGeom>
              <a:avLst/>
              <a:gdLst/>
              <a:ahLst/>
              <a:cxnLst/>
              <a:rect l="l" t="t" r="r" b="b"/>
              <a:pathLst>
                <a:path w="4359275" h="3587750">
                  <a:moveTo>
                    <a:pt x="0" y="0"/>
                  </a:moveTo>
                  <a:lnTo>
                    <a:pt x="4358767" y="0"/>
                  </a:lnTo>
                  <a:lnTo>
                    <a:pt x="4358767"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762000" y="10172060"/>
            <a:ext cx="2604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Pterocarpus</a:t>
            </a:r>
            <a:r>
              <a:rPr sz="1200" b="1" spc="25" dirty="0">
                <a:latin typeface="Arial"/>
                <a:cs typeface="Arial"/>
              </a:rPr>
              <a:t> </a:t>
            </a:r>
            <a:r>
              <a:rPr sz="1200" b="1" dirty="0">
                <a:latin typeface="Arial"/>
                <a:cs typeface="Arial"/>
              </a:rPr>
              <a:t>officinalis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20" dirty="0">
                <a:latin typeface="Arial"/>
                <a:cs typeface="Arial"/>
              </a:rPr>
              <a:t>pâle</a:t>
            </a:r>
            <a:endParaRPr sz="1200" dirty="0">
              <a:latin typeface="Arial"/>
              <a:cs typeface="Arial"/>
            </a:endParaRPr>
          </a:p>
        </p:txBody>
      </p:sp>
      <p:sp>
        <p:nvSpPr>
          <p:cNvPr id="6" name="ZoneTexte 5">
            <a:extLst>
              <a:ext uri="{FF2B5EF4-FFF2-40B4-BE49-F238E27FC236}">
                <a16:creationId xmlns:a16="http://schemas.microsoft.com/office/drawing/2014/main" id="{6BC5CA6C-7EAC-D34F-F426-A425DF7218BD}"/>
              </a:ext>
            </a:extLst>
          </p:cNvPr>
          <p:cNvSpPr txBox="1"/>
          <p:nvPr/>
        </p:nvSpPr>
        <p:spPr>
          <a:xfrm>
            <a:off x="533400" y="692150"/>
            <a:ext cx="6324600" cy="2523768"/>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 bois pâle (Pterocarpus </a:t>
            </a:r>
            <a:r>
              <a:rPr lang="fr-FR" sz="1400" b="1" dirty="0" err="1">
                <a:effectLst/>
                <a:latin typeface="Arial" panose="020B0604020202020204" pitchFamily="34" charset="0"/>
                <a:ea typeface="Arial" panose="020B0604020202020204" pitchFamily="34" charset="0"/>
              </a:rPr>
              <a:t>officinalis</a:t>
            </a:r>
            <a:r>
              <a:rPr lang="fr-FR" sz="1400" b="1" dirty="0">
                <a:effectLst/>
                <a:latin typeface="Arial" panose="020B0604020202020204" pitchFamily="34" charset="0"/>
                <a:ea typeface="Arial" panose="020B0604020202020204" pitchFamily="34" charset="0"/>
              </a:rPr>
              <a:t> Jacq., </a:t>
            </a:r>
            <a:r>
              <a:rPr lang="fr-FR" sz="1400" b="1" spc="-10" dirty="0">
                <a:effectLst/>
                <a:latin typeface="Arial" panose="020B0604020202020204" pitchFamily="34" charset="0"/>
                <a:ea typeface="Arial" panose="020B0604020202020204" pitchFamily="34" charset="0"/>
              </a:rPr>
              <a:t>fabacées)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indigène des forêts humides, des bordures de mangrove ou des bords de rivière. Pterocarpus vient des mots grecs désignant l'aile et le fruit,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entouré</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membrane en forme d'aile.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caractérisé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grands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contreforts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Ceux-ci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montent jusqu'à 3 m sur le tronc et se prolongent horizontalement sur le sol.</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0,3),</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 résistance mécanique est faible. Il est peu durable et sensible aux attaques de termites. Il possède une résine qui durcit à l'air.</a:t>
            </a:r>
          </a:p>
          <a:p>
            <a:endParaRPr lang="fr-FR" sz="1200"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84452" y="6336786"/>
            <a:ext cx="3565525" cy="3732529"/>
            <a:chOff x="1978660" y="1019428"/>
            <a:chExt cx="3565525" cy="3732529"/>
          </a:xfrm>
        </p:grpSpPr>
        <p:pic>
          <p:nvPicPr>
            <p:cNvPr id="3" name="object 3"/>
            <p:cNvPicPr/>
            <p:nvPr/>
          </p:nvPicPr>
          <p:blipFill>
            <a:blip r:embed="rId2" cstate="print"/>
            <a:stretch>
              <a:fillRect/>
            </a:stretch>
          </p:blipFill>
          <p:spPr>
            <a:xfrm>
              <a:off x="2316226" y="1119633"/>
              <a:ext cx="3213104" cy="3547491"/>
            </a:xfrm>
            <a:prstGeom prst="rect">
              <a:avLst/>
            </a:prstGeom>
          </p:spPr>
        </p:pic>
        <p:sp>
          <p:nvSpPr>
            <p:cNvPr id="4" name="object 4"/>
            <p:cNvSpPr/>
            <p:nvPr/>
          </p:nvSpPr>
          <p:spPr>
            <a:xfrm>
              <a:off x="1985010" y="1025778"/>
              <a:ext cx="3552825" cy="3719829"/>
            </a:xfrm>
            <a:custGeom>
              <a:avLst/>
              <a:gdLst/>
              <a:ahLst/>
              <a:cxnLst/>
              <a:rect l="l" t="t" r="r" b="b"/>
              <a:pathLst>
                <a:path w="3552825" h="3719829">
                  <a:moveTo>
                    <a:pt x="0" y="0"/>
                  </a:moveTo>
                  <a:lnTo>
                    <a:pt x="3552698" y="0"/>
                  </a:lnTo>
                  <a:lnTo>
                    <a:pt x="3552698" y="3719829"/>
                  </a:lnTo>
                  <a:lnTo>
                    <a:pt x="0" y="3719829"/>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685800" y="10248260"/>
            <a:ext cx="255905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Hymenaea</a:t>
            </a:r>
            <a:r>
              <a:rPr sz="1200" b="1" spc="25" dirty="0">
                <a:latin typeface="Arial"/>
                <a:cs typeface="Arial"/>
              </a:rPr>
              <a:t> </a:t>
            </a:r>
            <a:r>
              <a:rPr sz="1200" b="1" dirty="0">
                <a:latin typeface="Arial"/>
                <a:cs typeface="Arial"/>
              </a:rPr>
              <a:t>courbaril</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courbaril</a:t>
            </a:r>
            <a:endParaRPr sz="1200" dirty="0">
              <a:latin typeface="Arial"/>
              <a:cs typeface="Arial"/>
            </a:endParaRPr>
          </a:p>
        </p:txBody>
      </p:sp>
      <p:sp>
        <p:nvSpPr>
          <p:cNvPr id="6" name="ZoneTexte 5">
            <a:extLst>
              <a:ext uri="{FF2B5EF4-FFF2-40B4-BE49-F238E27FC236}">
                <a16:creationId xmlns:a16="http://schemas.microsoft.com/office/drawing/2014/main" id="{6BC46BD6-3154-D5D5-10A5-A2F4351085CB}"/>
              </a:ext>
            </a:extLst>
          </p:cNvPr>
          <p:cNvSpPr txBox="1"/>
          <p:nvPr/>
        </p:nvSpPr>
        <p:spPr>
          <a:xfrm>
            <a:off x="299722" y="844550"/>
            <a:ext cx="6457696" cy="2893100"/>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r>
              <a:rPr lang="fr-FR" sz="1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courbaril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Hymenaea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courbaril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spc="-10" dirty="0">
                <a:effectLst/>
                <a:latin typeface="Arial" panose="020B0604020202020204" pitchFamily="34" charset="0"/>
                <a:ea typeface="Arial" panose="020B0604020202020204" pitchFamily="34" charset="0"/>
              </a:rPr>
              <a:t>caesalpiniacées)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 peu commun en Haïti. Son nom </a:t>
            </a:r>
            <a:r>
              <a:rPr lang="fr-FR" sz="1200" dirty="0" err="1">
                <a:effectLst/>
                <a:latin typeface="Arial" panose="020B0604020202020204" pitchFamily="34" charset="0"/>
                <a:ea typeface="Arial" panose="020B0604020202020204" pitchFamily="34" charset="0"/>
              </a:rPr>
              <a:t>Hymenaea</a:t>
            </a:r>
            <a:r>
              <a:rPr lang="fr-FR" sz="1200" dirty="0">
                <a:effectLst/>
                <a:latin typeface="Arial" panose="020B0604020202020204" pitchFamily="34" charset="0"/>
                <a:ea typeface="Arial" panose="020B0604020202020204" pitchFamily="34" charset="0"/>
              </a:rPr>
              <a:t> vient du mot grec désignant le mariage, car les folioles des feuilles, éloignées l'une de l'autre pendant le jour, se rapprochent la nuit.</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est rencontré le long des cours d'eau et atteint 20 m de hauteur. Il se reconnaît facilement à ses feuilles composées comportant deux folioles et à ses grosses gousses longues d'une dizaine de centimètres. La pulpe de ces gousses est comestible et peut servir à fabriquer une boisson.</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est très dur, lourd (d = 0,7), résistant et durable. Il est très apprécié, en particulier en </a:t>
            </a:r>
            <a:r>
              <a:rPr lang="fr-FR" sz="1200" spc="-10" dirty="0">
                <a:effectLst/>
                <a:latin typeface="Arial" panose="020B0604020202020204" pitchFamily="34" charset="0"/>
                <a:ea typeface="Arial" panose="020B0604020202020204" pitchFamily="34" charset="0"/>
              </a:rPr>
              <a:t>ébénisterie.</a:t>
            </a:r>
            <a:endParaRPr lang="fr-FR" sz="1200" dirty="0">
              <a:effectLst/>
              <a:latin typeface="Arial" panose="020B0604020202020204" pitchFamily="34" charset="0"/>
              <a:ea typeface="Arial" panose="020B0604020202020204" pitchFamily="34" charset="0"/>
            </a:endParaRPr>
          </a:p>
          <a:p>
            <a:endParaRPr lang="fr-FR" sz="12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r>
              <a:rPr lang="fr-FR" dirty="0" err="1"/>
              <a:t>Crescentia</a:t>
            </a:r>
            <a:r>
              <a:rPr lang="fr-FR" dirty="0"/>
              <a:t> </a:t>
            </a:r>
            <a:r>
              <a:rPr lang="fr-FR" dirty="0" err="1"/>
              <a:t>cujete</a:t>
            </a:r>
            <a:r>
              <a:rPr lang="fr-FR" dirty="0"/>
              <a:t> (calebassier)</a:t>
            </a:r>
          </a:p>
        </p:txBody>
      </p:sp>
      <p:sp>
        <p:nvSpPr>
          <p:cNvPr id="65539" name="Rectangle 3" descr="Crescentia_cujete_03"/>
          <p:cNvSpPr>
            <a:spLocks noGrp="1" noChangeAspect="1" noChangeArrowheads="1"/>
          </p:cNvSpPr>
          <p:nvPr isPhoto="1"/>
        </p:nvSpPr>
        <p:spPr bwMode="auto">
          <a:xfrm>
            <a:off x="914400" y="6114103"/>
            <a:ext cx="4626321" cy="382501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914400" y="10321151"/>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sp>
        <p:nvSpPr>
          <p:cNvPr id="2" name="ZoneTexte 1">
            <a:extLst>
              <a:ext uri="{FF2B5EF4-FFF2-40B4-BE49-F238E27FC236}">
                <a16:creationId xmlns:a16="http://schemas.microsoft.com/office/drawing/2014/main" id="{933886A6-499C-16E0-ADD7-314500435088}"/>
              </a:ext>
            </a:extLst>
          </p:cNvPr>
          <p:cNvSpPr txBox="1"/>
          <p:nvPr/>
        </p:nvSpPr>
        <p:spPr>
          <a:xfrm>
            <a:off x="264028" y="2076777"/>
            <a:ext cx="7027981" cy="3846309"/>
          </a:xfrm>
          <a:prstGeom prst="rect">
            <a:avLst/>
          </a:prstGeom>
          <a:noFill/>
        </p:spPr>
        <p:txBody>
          <a:bodyPr wrap="square" rtlCol="0">
            <a:spAutoFit/>
          </a:bodyPr>
          <a:lstStyle/>
          <a:p>
            <a:endParaRPr lang="fr-FR" sz="1200" dirty="0"/>
          </a:p>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calebassier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Crescentia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cujete</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Le calebassier a une silhouette très particulière qui permet de le reconnaître de loin : sa ramure est composée d'un petit nombre de longues branches rigides et peu ramifiées. Les fruits sont également remarquables: les calebasses sont ovoïdes et atteignent 30 cm de diamètre. Grâce à leur coque dure, elles servent à faire des récipients ("</a:t>
            </a:r>
            <a:r>
              <a:rPr lang="fr-FR" sz="1200" dirty="0" err="1">
                <a:effectLst/>
                <a:latin typeface="Arial" panose="020B0604020202020204" pitchFamily="34" charset="0"/>
                <a:ea typeface="Arial" panose="020B0604020202020204" pitchFamily="34" charset="0"/>
              </a:rPr>
              <a:t>Coui</a:t>
            </a:r>
            <a:r>
              <a:rPr lang="fr-FR" sz="1200" dirty="0">
                <a:effectLst/>
                <a:latin typeface="Arial" panose="020B0604020202020204" pitchFamily="34" charset="0"/>
                <a:ea typeface="Arial" panose="020B0604020202020204" pitchFamily="34" charset="0"/>
              </a:rPr>
              <a:t>").</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 pulpe du fruit est utilisée dans la pharmacopée traditionnelle pour soigner les hématomes et les </a:t>
            </a:r>
            <a:r>
              <a:rPr lang="fr-FR" sz="1200" spc="-10" dirty="0">
                <a:effectLst/>
                <a:latin typeface="Arial" panose="020B0604020202020204" pitchFamily="34" charset="0"/>
                <a:ea typeface="Arial" panose="020B0604020202020204" pitchFamily="34" charset="0"/>
              </a:rPr>
              <a:t>foulures.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Cet arbre qui atteint 10 m de hauteur est souvent planté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près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habitations.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consommé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le bétail. Sa propagation se fait par graines ou par boutures.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dernières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reprennent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calebassier est une espèce très intéressante pour la conservation des sols (création par exemple de seuils biologiques dans les ravines). Les boutures doivent être prélevées en fin de saison sèche.</a:t>
            </a:r>
          </a:p>
          <a:p>
            <a:endParaRPr lang="fr-FR" sz="1200" dirty="0"/>
          </a:p>
          <a:p>
            <a:r>
              <a:rPr lang="fr-FR" sz="1200" dirty="0"/>
              <a:t>Il se bouture bien et présente un intérêt économique du fait de la vente des calebasses. Il est parfois utilisé pour réparer des clôtures. </a:t>
            </a:r>
          </a:p>
          <a:p>
            <a:r>
              <a:rPr lang="fr-FR" sz="1200" dirty="0"/>
              <a:t> </a:t>
            </a:r>
          </a:p>
        </p:txBody>
      </p:sp>
      <p:sp>
        <p:nvSpPr>
          <p:cNvPr id="3" name="object 18">
            <a:extLst>
              <a:ext uri="{FF2B5EF4-FFF2-40B4-BE49-F238E27FC236}">
                <a16:creationId xmlns:a16="http://schemas.microsoft.com/office/drawing/2014/main" id="{B0ECF0BF-7555-F6ED-DC9B-629006A3D791}"/>
              </a:ext>
            </a:extLst>
          </p:cNvPr>
          <p:cNvSpPr txBox="1"/>
          <p:nvPr/>
        </p:nvSpPr>
        <p:spPr>
          <a:xfrm>
            <a:off x="552704" y="662178"/>
            <a:ext cx="6383655" cy="1410643"/>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dirty="0">
                <a:latin typeface="Arial"/>
                <a:cs typeface="Arial"/>
              </a:rPr>
              <a:t>LES</a:t>
            </a:r>
            <a:r>
              <a:rPr sz="1400" b="1" spc="200" dirty="0">
                <a:latin typeface="Arial"/>
                <a:cs typeface="Arial"/>
              </a:rPr>
              <a:t> </a:t>
            </a:r>
            <a:r>
              <a:rPr sz="1400" b="1" dirty="0">
                <a:latin typeface="Arial"/>
                <a:cs typeface="Arial"/>
              </a:rPr>
              <a:t>BIGNONIACEES</a:t>
            </a:r>
            <a:r>
              <a:rPr lang="fr-FR" sz="1400" b="1" spc="210" dirty="0">
                <a:latin typeface="Arial"/>
                <a:cs typeface="Arial"/>
              </a:rPr>
              <a:t> </a:t>
            </a:r>
            <a:r>
              <a:rPr sz="1400" b="1" dirty="0">
                <a:latin typeface="Arial"/>
                <a:cs typeface="Arial"/>
              </a:rPr>
              <a:t>:</a:t>
            </a:r>
            <a:r>
              <a:rPr sz="1400" b="1" spc="210" dirty="0">
                <a:latin typeface="Arial"/>
                <a:cs typeface="Arial"/>
              </a:rPr>
              <a:t> </a:t>
            </a:r>
            <a:r>
              <a:rPr sz="1400" b="1" dirty="0">
                <a:latin typeface="Arial"/>
                <a:cs typeface="Arial"/>
              </a:rPr>
              <a:t>CHENE,</a:t>
            </a:r>
            <a:r>
              <a:rPr sz="1400" b="1" spc="210" dirty="0">
                <a:latin typeface="Arial"/>
                <a:cs typeface="Arial"/>
              </a:rPr>
              <a:t> </a:t>
            </a:r>
            <a:r>
              <a:rPr sz="1400" b="1" dirty="0">
                <a:latin typeface="Arial"/>
                <a:cs typeface="Arial"/>
              </a:rPr>
              <a:t>CALEBASSIER,</a:t>
            </a:r>
            <a:r>
              <a:rPr sz="1400" b="1" spc="215" dirty="0">
                <a:latin typeface="Arial"/>
                <a:cs typeface="Arial"/>
              </a:rPr>
              <a:t> </a:t>
            </a:r>
            <a:r>
              <a:rPr sz="1400" b="1" dirty="0">
                <a:latin typeface="Arial"/>
                <a:cs typeface="Arial"/>
              </a:rPr>
              <a:t>CHEVALIER,</a:t>
            </a:r>
            <a:r>
              <a:rPr sz="1400" b="1" spc="210" dirty="0">
                <a:latin typeface="Arial"/>
                <a:cs typeface="Arial"/>
              </a:rPr>
              <a:t> </a:t>
            </a:r>
            <a:r>
              <a:rPr sz="1400" b="1" dirty="0">
                <a:latin typeface="Arial"/>
                <a:cs typeface="Arial"/>
              </a:rPr>
              <a:t>POIRIER</a:t>
            </a:r>
            <a:r>
              <a:rPr sz="1400" b="1" spc="210" dirty="0">
                <a:latin typeface="Arial"/>
                <a:cs typeface="Arial"/>
              </a:rPr>
              <a:t> </a:t>
            </a:r>
            <a:r>
              <a:rPr sz="1400" b="1" dirty="0">
                <a:latin typeface="Arial"/>
                <a:cs typeface="Arial"/>
              </a:rPr>
              <a:t>ET</a:t>
            </a:r>
            <a:r>
              <a:rPr sz="1400" b="1" spc="215" dirty="0">
                <a:latin typeface="Arial"/>
                <a:cs typeface="Arial"/>
              </a:rPr>
              <a:t> </a:t>
            </a:r>
            <a:r>
              <a:rPr sz="1400" b="1" spc="-10" dirty="0">
                <a:latin typeface="Arial"/>
                <a:cs typeface="Arial"/>
              </a:rPr>
              <a:t>IMMORTEL ETRANGER</a:t>
            </a:r>
            <a:r>
              <a:rPr lang="fr-FR" sz="1400" spc="-10" dirty="0">
                <a:latin typeface="Arial"/>
                <a:cs typeface="Arial"/>
              </a:rPr>
              <a:t>  </a:t>
            </a:r>
            <a:r>
              <a:rPr sz="1400" b="1" dirty="0" err="1">
                <a:latin typeface="Arial"/>
                <a:cs typeface="Arial"/>
              </a:rPr>
              <a:t>Macrocatalpa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Crescentia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Tecoma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Tabebuia</a:t>
            </a:r>
            <a:r>
              <a:rPr sz="1400" b="1" spc="5" dirty="0">
                <a:latin typeface="Arial"/>
                <a:cs typeface="Arial"/>
              </a:rPr>
              <a:t> </a:t>
            </a:r>
            <a:r>
              <a:rPr sz="1400" b="1" dirty="0">
                <a:latin typeface="Arial"/>
                <a:cs typeface="Arial"/>
              </a:rPr>
              <a:t>;</a:t>
            </a:r>
            <a:r>
              <a:rPr sz="1400" b="1" spc="10" dirty="0">
                <a:latin typeface="Arial"/>
                <a:cs typeface="Arial"/>
              </a:rPr>
              <a:t> </a:t>
            </a:r>
            <a:r>
              <a:rPr sz="1400" b="1" spc="-10" dirty="0">
                <a:latin typeface="Arial"/>
                <a:cs typeface="Arial"/>
              </a:rPr>
              <a:t>Spathodea</a:t>
            </a:r>
            <a:endParaRPr sz="1400" dirty="0">
              <a:latin typeface="Arial"/>
              <a:cs typeface="Arial"/>
            </a:endParaRPr>
          </a:p>
          <a:p>
            <a:pPr>
              <a:lnSpc>
                <a:spcPct val="100000"/>
              </a:lnSpc>
              <a:spcBef>
                <a:spcPts val="50"/>
              </a:spcBef>
            </a:pPr>
            <a:endParaRPr sz="1200" dirty="0">
              <a:latin typeface="Arial"/>
              <a:cs typeface="Arial"/>
            </a:endParaRPr>
          </a:p>
          <a:p>
            <a:pPr marL="12700" marR="5080">
              <a:lnSpc>
                <a:spcPct val="100000"/>
              </a:lnSpc>
            </a:pPr>
            <a:r>
              <a:rPr sz="1200" dirty="0">
                <a:latin typeface="Arial"/>
                <a:cs typeface="Arial"/>
              </a:rPr>
              <a:t>Ces</a:t>
            </a:r>
            <a:r>
              <a:rPr sz="1200" spc="5" dirty="0">
                <a:latin typeface="Arial"/>
                <a:cs typeface="Arial"/>
              </a:rPr>
              <a:t> </a:t>
            </a:r>
            <a:r>
              <a:rPr sz="1200" dirty="0">
                <a:latin typeface="Arial"/>
                <a:cs typeface="Arial"/>
              </a:rPr>
              <a:t>espèces</a:t>
            </a:r>
            <a:r>
              <a:rPr sz="1200" spc="5" dirty="0">
                <a:latin typeface="Arial"/>
                <a:cs typeface="Arial"/>
              </a:rPr>
              <a:t> </a:t>
            </a:r>
            <a:r>
              <a:rPr sz="1200" dirty="0">
                <a:latin typeface="Arial"/>
                <a:cs typeface="Arial"/>
              </a:rPr>
              <a:t>sont</a:t>
            </a:r>
            <a:r>
              <a:rPr sz="1200" spc="5" dirty="0">
                <a:latin typeface="Arial"/>
                <a:cs typeface="Arial"/>
              </a:rPr>
              <a:t> </a:t>
            </a:r>
            <a:r>
              <a:rPr sz="1200" dirty="0">
                <a:latin typeface="Arial"/>
                <a:cs typeface="Arial"/>
              </a:rPr>
              <a:t>très</a:t>
            </a:r>
            <a:r>
              <a:rPr sz="1200" spc="5" dirty="0">
                <a:latin typeface="Arial"/>
                <a:cs typeface="Arial"/>
              </a:rPr>
              <a:t> </a:t>
            </a:r>
            <a:r>
              <a:rPr sz="1200" dirty="0">
                <a:latin typeface="Arial"/>
                <a:cs typeface="Arial"/>
              </a:rPr>
              <a:t>diverses</a:t>
            </a:r>
            <a:r>
              <a:rPr sz="1200" spc="5" dirty="0">
                <a:latin typeface="Arial"/>
                <a:cs typeface="Arial"/>
              </a:rPr>
              <a:t> </a:t>
            </a:r>
            <a:r>
              <a:rPr sz="1200" dirty="0">
                <a:latin typeface="Arial"/>
                <a:cs typeface="Arial"/>
              </a:rPr>
              <a:t>dans</a:t>
            </a:r>
            <a:r>
              <a:rPr sz="1200" spc="5" dirty="0">
                <a:latin typeface="Arial"/>
                <a:cs typeface="Arial"/>
              </a:rPr>
              <a:t> </a:t>
            </a:r>
            <a:r>
              <a:rPr sz="1200" dirty="0">
                <a:latin typeface="Arial"/>
                <a:cs typeface="Arial"/>
              </a:rPr>
              <a:t>leur</a:t>
            </a:r>
            <a:r>
              <a:rPr sz="1200" spc="5" dirty="0">
                <a:latin typeface="Arial"/>
                <a:cs typeface="Arial"/>
              </a:rPr>
              <a:t> </a:t>
            </a:r>
            <a:r>
              <a:rPr sz="1200" dirty="0">
                <a:latin typeface="Arial"/>
                <a:cs typeface="Arial"/>
              </a:rPr>
              <a:t>aspect</a:t>
            </a:r>
            <a:r>
              <a:rPr sz="1200" spc="5" dirty="0">
                <a:latin typeface="Arial"/>
                <a:cs typeface="Arial"/>
              </a:rPr>
              <a:t> </a:t>
            </a:r>
            <a:r>
              <a:rPr sz="1200" dirty="0">
                <a:latin typeface="Arial"/>
                <a:cs typeface="Arial"/>
              </a:rPr>
              <a:t>comme</a:t>
            </a:r>
            <a:r>
              <a:rPr sz="1200" spc="5" dirty="0">
                <a:latin typeface="Arial"/>
                <a:cs typeface="Arial"/>
              </a:rPr>
              <a:t> </a:t>
            </a:r>
            <a:r>
              <a:rPr sz="1200" dirty="0">
                <a:latin typeface="Arial"/>
                <a:cs typeface="Arial"/>
              </a:rPr>
              <a:t>dans</a:t>
            </a:r>
            <a:r>
              <a:rPr sz="1200" spc="5" dirty="0">
                <a:latin typeface="Arial"/>
                <a:cs typeface="Arial"/>
              </a:rPr>
              <a:t> </a:t>
            </a:r>
            <a:r>
              <a:rPr sz="1200" dirty="0">
                <a:latin typeface="Arial"/>
                <a:cs typeface="Arial"/>
              </a:rPr>
              <a:t>leurs</a:t>
            </a:r>
            <a:r>
              <a:rPr sz="1200" spc="5" dirty="0">
                <a:latin typeface="Arial"/>
                <a:cs typeface="Arial"/>
              </a:rPr>
              <a:t> </a:t>
            </a:r>
            <a:r>
              <a:rPr sz="1200" dirty="0">
                <a:latin typeface="Arial"/>
                <a:cs typeface="Arial"/>
              </a:rPr>
              <a:t>exigences</a:t>
            </a:r>
            <a:r>
              <a:rPr sz="1200" spc="5" dirty="0">
                <a:latin typeface="Arial"/>
                <a:cs typeface="Arial"/>
              </a:rPr>
              <a:t> </a:t>
            </a:r>
            <a:r>
              <a:rPr sz="1200" dirty="0">
                <a:latin typeface="Arial"/>
                <a:cs typeface="Arial"/>
              </a:rPr>
              <a:t>écologiques.</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pourtant,</a:t>
            </a:r>
            <a:r>
              <a:rPr sz="1200" spc="5" dirty="0">
                <a:latin typeface="Arial"/>
                <a:cs typeface="Arial"/>
              </a:rPr>
              <a:t> </a:t>
            </a:r>
            <a:r>
              <a:rPr sz="1200" dirty="0">
                <a:latin typeface="Arial"/>
                <a:cs typeface="Arial"/>
              </a:rPr>
              <a:t>du</a:t>
            </a:r>
            <a:r>
              <a:rPr sz="1200" spc="5" dirty="0">
                <a:latin typeface="Arial"/>
                <a:cs typeface="Arial"/>
              </a:rPr>
              <a:t> </a:t>
            </a:r>
            <a:r>
              <a:rPr sz="1200" spc="-10" dirty="0">
                <a:latin typeface="Arial"/>
                <a:cs typeface="Arial"/>
              </a:rPr>
              <a:t>point </a:t>
            </a:r>
            <a:r>
              <a:rPr sz="1200" dirty="0">
                <a:latin typeface="Arial"/>
                <a:cs typeface="Arial"/>
              </a:rPr>
              <a:t>de</a:t>
            </a:r>
            <a:r>
              <a:rPr sz="1200" spc="25" dirty="0">
                <a:latin typeface="Arial"/>
                <a:cs typeface="Arial"/>
              </a:rPr>
              <a:t> </a:t>
            </a:r>
            <a:r>
              <a:rPr sz="1200" dirty="0">
                <a:latin typeface="Arial"/>
                <a:cs typeface="Arial"/>
              </a:rPr>
              <a:t>vue</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botanique,</a:t>
            </a:r>
            <a:r>
              <a:rPr sz="1200" spc="25" dirty="0">
                <a:latin typeface="Arial"/>
                <a:cs typeface="Arial"/>
              </a:rPr>
              <a:t> </a:t>
            </a:r>
            <a:r>
              <a:rPr sz="1200" dirty="0">
                <a:latin typeface="Arial"/>
                <a:cs typeface="Arial"/>
              </a:rPr>
              <a:t>elles</a:t>
            </a:r>
            <a:r>
              <a:rPr sz="1200" spc="25" dirty="0">
                <a:latin typeface="Arial"/>
                <a:cs typeface="Arial"/>
              </a:rPr>
              <a:t> </a:t>
            </a:r>
            <a:r>
              <a:rPr sz="1200" dirty="0">
                <a:latin typeface="Arial"/>
                <a:cs typeface="Arial"/>
              </a:rPr>
              <a:t>font</a:t>
            </a:r>
            <a:r>
              <a:rPr sz="1200" spc="25" dirty="0">
                <a:latin typeface="Arial"/>
                <a:cs typeface="Arial"/>
              </a:rPr>
              <a:t> </a:t>
            </a:r>
            <a:r>
              <a:rPr sz="1200" dirty="0">
                <a:latin typeface="Arial"/>
                <a:cs typeface="Arial"/>
              </a:rPr>
              <a:t>partie</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même</a:t>
            </a:r>
            <a:r>
              <a:rPr sz="1200" spc="25" dirty="0">
                <a:latin typeface="Arial"/>
                <a:cs typeface="Arial"/>
              </a:rPr>
              <a:t> </a:t>
            </a:r>
            <a:r>
              <a:rPr sz="1200" dirty="0">
                <a:latin typeface="Arial"/>
                <a:cs typeface="Arial"/>
              </a:rPr>
              <a:t>famille,</a:t>
            </a:r>
            <a:r>
              <a:rPr sz="1200" spc="25" dirty="0">
                <a:latin typeface="Arial"/>
                <a:cs typeface="Arial"/>
              </a:rPr>
              <a:t> </a:t>
            </a:r>
            <a:r>
              <a:rPr sz="1200" dirty="0">
                <a:latin typeface="Arial"/>
                <a:cs typeface="Arial"/>
              </a:rPr>
              <a:t>celle</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bignoniacées.</a:t>
            </a:r>
            <a:endParaRPr sz="1200" dirty="0">
              <a:latin typeface="Arial"/>
              <a:cs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r>
              <a:rPr lang="fr-FR" dirty="0" err="1"/>
              <a:t>Crescentia</a:t>
            </a:r>
            <a:r>
              <a:rPr lang="fr-FR" dirty="0"/>
              <a:t> </a:t>
            </a:r>
            <a:r>
              <a:rPr lang="fr-FR" dirty="0" err="1"/>
              <a:t>cujete</a:t>
            </a:r>
            <a:r>
              <a:rPr lang="fr-FR" dirty="0"/>
              <a:t> (calebassier)</a:t>
            </a:r>
          </a:p>
        </p:txBody>
      </p:sp>
      <p:sp>
        <p:nvSpPr>
          <p:cNvPr id="4" name="ZoneTexte 3"/>
          <p:cNvSpPr txBox="1"/>
          <p:nvPr/>
        </p:nvSpPr>
        <p:spPr>
          <a:xfrm>
            <a:off x="228600" y="9912350"/>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grpSp>
        <p:nvGrpSpPr>
          <p:cNvPr id="3" name="object 5">
            <a:extLst>
              <a:ext uri="{FF2B5EF4-FFF2-40B4-BE49-F238E27FC236}">
                <a16:creationId xmlns:a16="http://schemas.microsoft.com/office/drawing/2014/main" id="{B6D40720-99A5-4A7F-8838-E3AEA1F0E05C}"/>
              </a:ext>
            </a:extLst>
          </p:cNvPr>
          <p:cNvGrpSpPr/>
          <p:nvPr/>
        </p:nvGrpSpPr>
        <p:grpSpPr>
          <a:xfrm>
            <a:off x="16109" y="19050"/>
            <a:ext cx="5400040" cy="3600450"/>
            <a:chOff x="1080008" y="5865495"/>
            <a:chExt cx="5400040" cy="3600450"/>
          </a:xfrm>
        </p:grpSpPr>
        <p:pic>
          <p:nvPicPr>
            <p:cNvPr id="5" name="object 6">
              <a:extLst>
                <a:ext uri="{FF2B5EF4-FFF2-40B4-BE49-F238E27FC236}">
                  <a16:creationId xmlns:a16="http://schemas.microsoft.com/office/drawing/2014/main" id="{D1FA47CC-95DA-2222-832E-0819BB0A847E}"/>
                </a:ext>
              </a:extLst>
            </p:cNvPr>
            <p:cNvPicPr/>
            <p:nvPr/>
          </p:nvPicPr>
          <p:blipFill>
            <a:blip r:embed="rId3" cstate="print"/>
            <a:stretch>
              <a:fillRect/>
            </a:stretch>
          </p:blipFill>
          <p:spPr>
            <a:xfrm>
              <a:off x="1092708" y="5878195"/>
              <a:ext cx="5374640" cy="3574541"/>
            </a:xfrm>
            <a:prstGeom prst="rect">
              <a:avLst/>
            </a:prstGeom>
          </p:spPr>
        </p:pic>
        <p:sp>
          <p:nvSpPr>
            <p:cNvPr id="6" name="object 7">
              <a:extLst>
                <a:ext uri="{FF2B5EF4-FFF2-40B4-BE49-F238E27FC236}">
                  <a16:creationId xmlns:a16="http://schemas.microsoft.com/office/drawing/2014/main" id="{1993B067-1785-4AE1-E98F-EF985800E7F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7" name="Rectangle 3" descr="crescentia_cujete_02">
            <a:extLst>
              <a:ext uri="{FF2B5EF4-FFF2-40B4-BE49-F238E27FC236}">
                <a16:creationId xmlns:a16="http://schemas.microsoft.com/office/drawing/2014/main" id="{08358A4C-2A90-BE1C-8512-C103E6822332}"/>
              </a:ext>
            </a:extLst>
          </p:cNvPr>
          <p:cNvSpPr>
            <a:spLocks noGrp="1" noChangeAspect="1" noChangeArrowheads="1"/>
          </p:cNvSpPr>
          <p:nvPr isPhoto="1"/>
        </p:nvSpPr>
        <p:spPr bwMode="auto">
          <a:xfrm>
            <a:off x="0" y="4137264"/>
            <a:ext cx="4348877" cy="3261658"/>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 name="Rectangle 3" descr="Crescentia_cujete_003">
            <a:extLst>
              <a:ext uri="{FF2B5EF4-FFF2-40B4-BE49-F238E27FC236}">
                <a16:creationId xmlns:a16="http://schemas.microsoft.com/office/drawing/2014/main" id="{4D957052-D1BB-1842-1154-C13F73E41848}"/>
              </a:ext>
            </a:extLst>
          </p:cNvPr>
          <p:cNvSpPr>
            <a:spLocks noGrp="1" noChangeAspect="1" noChangeArrowheads="1"/>
          </p:cNvSpPr>
          <p:nvPr isPhoto="1"/>
        </p:nvSpPr>
        <p:spPr bwMode="auto">
          <a:xfrm>
            <a:off x="3949932" y="4121150"/>
            <a:ext cx="3365268" cy="4141868"/>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60718">
            <a:extLst>
              <a:ext uri="{FF2B5EF4-FFF2-40B4-BE49-F238E27FC236}">
                <a16:creationId xmlns:a16="http://schemas.microsoft.com/office/drawing/2014/main" id="{4E56A677-A99E-1E77-9B03-0C32C8B4B16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6260" y="82550"/>
            <a:ext cx="7010400" cy="5257800"/>
          </a:xfrm>
          <a:prstGeom prst="rect">
            <a:avLst/>
          </a:prstGeom>
        </p:spPr>
      </p:pic>
      <p:sp>
        <p:nvSpPr>
          <p:cNvPr id="2" name="ZoneTexte 1">
            <a:extLst>
              <a:ext uri="{FF2B5EF4-FFF2-40B4-BE49-F238E27FC236}">
                <a16:creationId xmlns:a16="http://schemas.microsoft.com/office/drawing/2014/main" id="{35DDD88D-5B31-CB82-0B49-65FFF15A8407}"/>
              </a:ext>
            </a:extLst>
          </p:cNvPr>
          <p:cNvSpPr txBox="1"/>
          <p:nvPr/>
        </p:nvSpPr>
        <p:spPr>
          <a:xfrm>
            <a:off x="228600" y="9912350"/>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spTree>
    <p:extLst>
      <p:ext uri="{BB962C8B-B14F-4D97-AF65-F5344CB8AC3E}">
        <p14:creationId xmlns:p14="http://schemas.microsoft.com/office/powerpoint/2010/main" val="102153829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r>
              <a:rPr lang="fr-FR" dirty="0" err="1"/>
              <a:t>Crescentia</a:t>
            </a:r>
            <a:r>
              <a:rPr lang="fr-FR" dirty="0"/>
              <a:t> </a:t>
            </a:r>
            <a:r>
              <a:rPr lang="fr-FR" dirty="0" err="1"/>
              <a:t>cujete</a:t>
            </a:r>
            <a:r>
              <a:rPr lang="fr-FR" dirty="0"/>
              <a:t> (calebassier)</a:t>
            </a:r>
          </a:p>
        </p:txBody>
      </p:sp>
      <p:sp>
        <p:nvSpPr>
          <p:cNvPr id="67587" name="Rectangle 3" descr="crescentia_cujete_06"/>
          <p:cNvSpPr>
            <a:spLocks noGrp="1" noChangeAspect="1" noChangeArrowheads="1"/>
          </p:cNvSpPr>
          <p:nvPr isPhoto="1"/>
        </p:nvSpPr>
        <p:spPr bwMode="auto">
          <a:xfrm>
            <a:off x="0" y="204212"/>
            <a:ext cx="7315200" cy="487934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609600" y="10064750"/>
            <a:ext cx="2289409" cy="276999"/>
          </a:xfrm>
          <a:prstGeom prst="rect">
            <a:avLst/>
          </a:prstGeom>
          <a:noFill/>
        </p:spPr>
        <p:txBody>
          <a:bodyPr wrap="none" rtlCol="0">
            <a:spAutoFit/>
          </a:bodyPr>
          <a:lstStyle/>
          <a:p>
            <a:pPr eaLnBrk="1" hangingPunct="1"/>
            <a:r>
              <a:rPr lang="fr-FR" sz="1200" dirty="0" err="1"/>
              <a:t>Crescentia</a:t>
            </a:r>
            <a:r>
              <a:rPr lang="fr-FR" sz="1200" dirty="0"/>
              <a:t> </a:t>
            </a:r>
            <a:r>
              <a:rPr lang="fr-FR" sz="1200" dirty="0" err="1"/>
              <a:t>cujete</a:t>
            </a:r>
            <a:r>
              <a:rPr lang="fr-FR" sz="1200" dirty="0"/>
              <a:t> (calebassier)</a:t>
            </a:r>
          </a:p>
        </p:txBody>
      </p:sp>
      <p:pic>
        <p:nvPicPr>
          <p:cNvPr id="2" name="Image 1" descr="P1060541">
            <a:extLst>
              <a:ext uri="{FF2B5EF4-FFF2-40B4-BE49-F238E27FC236}">
                <a16:creationId xmlns:a16="http://schemas.microsoft.com/office/drawing/2014/main" id="{497150B6-C534-7602-E083-3B13E000A69E}"/>
              </a:ext>
            </a:extLst>
          </p:cNvPr>
          <p:cNvPicPr>
            <a:picLocks noGrp="1" noChangeAspect="1"/>
          </p:cNvPicPr>
          <p:nvPr isPhoto="1"/>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5340350"/>
            <a:ext cx="3371850" cy="4495800"/>
          </a:xfrm>
          <a:prstGeom prst="rect">
            <a:avLst/>
          </a:prstGeom>
        </p:spPr>
      </p:pic>
      <p:pic>
        <p:nvPicPr>
          <p:cNvPr id="3" name="Image 2" descr="P1060540">
            <a:extLst>
              <a:ext uri="{FF2B5EF4-FFF2-40B4-BE49-F238E27FC236}">
                <a16:creationId xmlns:a16="http://schemas.microsoft.com/office/drawing/2014/main" id="{A19DD838-87F7-ADE1-C701-8DCFAFCA4F70}"/>
              </a:ext>
            </a:extLst>
          </p:cNvPr>
          <p:cNvPicPr>
            <a:picLocks noGrp="1" noChangeAspect="1"/>
          </p:cNvPicPr>
          <p:nvPr isPhoto="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43352" y="5326822"/>
            <a:ext cx="3381996" cy="45093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00758" y="1185544"/>
            <a:ext cx="3717290" cy="3600450"/>
            <a:chOff x="1500758" y="1185544"/>
            <a:chExt cx="3717290" cy="3600450"/>
          </a:xfrm>
        </p:grpSpPr>
        <p:pic>
          <p:nvPicPr>
            <p:cNvPr id="3" name="object 3"/>
            <p:cNvPicPr/>
            <p:nvPr/>
          </p:nvPicPr>
          <p:blipFill>
            <a:blip r:embed="rId2" cstate="print"/>
            <a:stretch>
              <a:fillRect/>
            </a:stretch>
          </p:blipFill>
          <p:spPr>
            <a:xfrm>
              <a:off x="1829051" y="1198244"/>
              <a:ext cx="3376043" cy="3525907"/>
            </a:xfrm>
            <a:prstGeom prst="rect">
              <a:avLst/>
            </a:prstGeom>
          </p:spPr>
        </p:pic>
        <p:sp>
          <p:nvSpPr>
            <p:cNvPr id="4" name="object 4"/>
            <p:cNvSpPr/>
            <p:nvPr/>
          </p:nvSpPr>
          <p:spPr>
            <a:xfrm>
              <a:off x="1507108" y="1191894"/>
              <a:ext cx="3704590" cy="3587750"/>
            </a:xfrm>
            <a:custGeom>
              <a:avLst/>
              <a:gdLst/>
              <a:ahLst/>
              <a:cxnLst/>
              <a:rect l="l" t="t" r="r" b="b"/>
              <a:pathLst>
                <a:path w="3704590" h="3587750">
                  <a:moveTo>
                    <a:pt x="0" y="0"/>
                  </a:moveTo>
                  <a:lnTo>
                    <a:pt x="3704336" y="0"/>
                  </a:lnTo>
                  <a:lnTo>
                    <a:pt x="3704336"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10" y="9614403"/>
            <a:ext cx="23685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muricata</a:t>
            </a:r>
            <a:r>
              <a:rPr sz="1200" b="1" spc="1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corossolier</a:t>
            </a:r>
            <a:endParaRPr sz="1200" dirty="0">
              <a:latin typeface="Arial"/>
              <a:cs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673A69-85D3-ED44-2C0C-2E5F9897668A}"/>
              </a:ext>
            </a:extLst>
          </p:cNvPr>
          <p:cNvSpPr txBox="1"/>
          <p:nvPr/>
        </p:nvSpPr>
        <p:spPr>
          <a:xfrm>
            <a:off x="533400" y="463550"/>
            <a:ext cx="6324600" cy="3165610"/>
          </a:xfrm>
          <a:prstGeom prst="rect">
            <a:avLst/>
          </a:prstGeom>
          <a:noFill/>
        </p:spPr>
        <p:txBody>
          <a:bodyPr wrap="square" rtlCol="0">
            <a:spAutoFit/>
          </a:bodyPr>
          <a:lstStyle/>
          <a:p>
            <a:pPr marL="457200" marR="190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chêne (</a:t>
            </a:r>
            <a:r>
              <a:rPr lang="fr-FR" sz="1400" b="1" dirty="0" err="1">
                <a:effectLst/>
                <a:latin typeface="Arial" panose="020B0604020202020204" pitchFamily="34" charset="0"/>
                <a:ea typeface="Arial" panose="020B0604020202020204" pitchFamily="34" charset="0"/>
              </a:rPr>
              <a:t>Macrocatalpa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longissima</a:t>
            </a:r>
            <a:r>
              <a:rPr lang="fr-FR" sz="1400" b="1" dirty="0">
                <a:effectLst/>
                <a:latin typeface="Arial" panose="020B0604020202020204" pitchFamily="34" charset="0"/>
                <a:ea typeface="Arial" panose="020B0604020202020204" pitchFamily="34" charset="0"/>
              </a:rPr>
              <a:t> (Jacq.) Britton ou Catalpa </a:t>
            </a:r>
            <a:r>
              <a:rPr lang="fr-FR" sz="1400" b="1" dirty="0" err="1">
                <a:effectLst/>
                <a:latin typeface="Arial" panose="020B0604020202020204" pitchFamily="34" charset="0"/>
                <a:ea typeface="Arial" panose="020B0604020202020204" pitchFamily="34" charset="0"/>
              </a:rPr>
              <a:t>longissima</a:t>
            </a:r>
            <a:r>
              <a:rPr lang="fr-FR" sz="1400" b="1" dirty="0">
                <a:effectLst/>
                <a:latin typeface="Arial" panose="020B0604020202020204" pitchFamily="34" charset="0"/>
                <a:ea typeface="Arial" panose="020B0604020202020204" pitchFamily="34" charset="0"/>
              </a:rPr>
              <a:t> (Jacq.) </a:t>
            </a:r>
            <a:r>
              <a:rPr lang="fr-FR" sz="1400" b="1" dirty="0" err="1">
                <a:effectLst/>
                <a:latin typeface="Arial" panose="020B0604020202020204" pitchFamily="34" charset="0"/>
                <a:ea typeface="Arial" panose="020B0604020202020204" pitchFamily="34" charset="0"/>
              </a:rPr>
              <a:t>Sims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r>
              <a:rPr lang="fr-FR" sz="1200" dirty="0">
                <a:effectLst/>
                <a:latin typeface="Arial" panose="020B0604020202020204" pitchFamily="34" charset="0"/>
                <a:ea typeface="Arial" panose="020B0604020202020204" pitchFamily="34" charset="0"/>
              </a:rPr>
              <a:t>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typiquement</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haïtien, mais il est en régression.</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est, avec l'acajou, l'une des espèces les plus appréciées par le paysan. En effet, il ne concurrence pas les cultures : ses racines sont profondes et sa couronne est étroite. Par ailleurs, il donne un bois d'œuvre très apprécié, lourd, durable et facile à </a:t>
            </a:r>
            <a:r>
              <a:rPr lang="fr-FR" sz="1200" spc="-10" dirty="0">
                <a:effectLst/>
                <a:latin typeface="Arial" panose="020B0604020202020204" pitchFamily="34" charset="0"/>
                <a:ea typeface="Arial" panose="020B0604020202020204" pitchFamily="34" charset="0"/>
              </a:rPr>
              <a:t>travailler.</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chêne se reconnaît facilement à sa silhouette allongée et aux nombreuses gousses filiformes, longues de quelques dizaines de cm, qui pendent. C'est un arbre de grande taille qui dépasse 30 m 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Il se rencontre surtout dans l'étage des montagnes sèches et dans les vallées aux sols sableux bien </a:t>
            </a:r>
            <a:r>
              <a:rPr lang="fr-FR" sz="1200" spc="-10" dirty="0">
                <a:effectLst/>
                <a:latin typeface="Arial" panose="020B0604020202020204" pitchFamily="34" charset="0"/>
                <a:ea typeface="Arial" panose="020B0604020202020204" pitchFamily="34" charset="0"/>
              </a:rPr>
              <a:t>drainés.</a:t>
            </a:r>
            <a:endParaRPr lang="fr-FR" sz="1200" dirty="0">
              <a:effectLst/>
              <a:latin typeface="Arial" panose="020B0604020202020204" pitchFamily="34" charset="0"/>
              <a:ea typeface="Arial" panose="020B0604020202020204" pitchFamily="34" charset="0"/>
            </a:endParaRPr>
          </a:p>
          <a:p>
            <a:endParaRPr lang="fr-FR" sz="1200" dirty="0"/>
          </a:p>
        </p:txBody>
      </p:sp>
    </p:spTree>
    <p:extLst>
      <p:ext uri="{BB962C8B-B14F-4D97-AF65-F5344CB8AC3E}">
        <p14:creationId xmlns:p14="http://schemas.microsoft.com/office/powerpoint/2010/main" val="41564334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1092708" y="5899403"/>
            <a:ext cx="5302631" cy="3553332"/>
          </a:xfrm>
          <a:prstGeom prst="rect">
            <a:avLst/>
          </a:prstGeom>
        </p:spPr>
      </p:pic>
      <p:sp>
        <p:nvSpPr>
          <p:cNvPr id="7" name="object 7"/>
          <p:cNvSpPr txBox="1"/>
          <p:nvPr/>
        </p:nvSpPr>
        <p:spPr>
          <a:xfrm>
            <a:off x="1080007" y="9610979"/>
            <a:ext cx="532193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Macrocatalpa</a:t>
            </a:r>
            <a:r>
              <a:rPr sz="1200" b="1" spc="25" dirty="0">
                <a:latin typeface="Arial"/>
                <a:cs typeface="Arial"/>
              </a:rPr>
              <a:t> </a:t>
            </a:r>
            <a:r>
              <a:rPr sz="1200" b="1" dirty="0">
                <a:latin typeface="Arial"/>
                <a:cs typeface="Arial"/>
              </a:rPr>
              <a:t>longissima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Catalpa</a:t>
            </a:r>
            <a:r>
              <a:rPr sz="1200" b="1" spc="20" dirty="0">
                <a:latin typeface="Arial"/>
                <a:cs typeface="Arial"/>
              </a:rPr>
              <a:t> </a:t>
            </a:r>
            <a:r>
              <a:rPr sz="1200" b="1" dirty="0">
                <a:latin typeface="Arial"/>
                <a:cs typeface="Arial"/>
              </a:rPr>
              <a:t>longissima</a:t>
            </a:r>
            <a:r>
              <a:rPr sz="1200" b="1" spc="33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chêne</a:t>
            </a:r>
            <a:endParaRPr sz="1200" dirty="0">
              <a:latin typeface="Arial"/>
              <a:cs typeface="Arial"/>
            </a:endParaRPr>
          </a:p>
        </p:txBody>
      </p:sp>
      <p:sp>
        <p:nvSpPr>
          <p:cNvPr id="9" name="object 9"/>
          <p:cNvSpPr txBox="1"/>
          <p:nvPr/>
        </p:nvSpPr>
        <p:spPr>
          <a:xfrm>
            <a:off x="1086358" y="5871845"/>
            <a:ext cx="5315585" cy="3587750"/>
          </a:xfrm>
          <a:prstGeom prst="rect">
            <a:avLst/>
          </a:prstGeom>
          <a:ln w="12700">
            <a:solidFill>
              <a:srgbClr val="000000"/>
            </a:solidFill>
          </a:ln>
        </p:spPr>
        <p:txBody>
          <a:bodyPr vert="horz" wrap="square" lIns="0" tIns="5080" rIns="0" bIns="0" rtlCol="0">
            <a:spAutoFit/>
          </a:bodyPr>
          <a:lstStyle/>
          <a:p>
            <a:pPr>
              <a:lnSpc>
                <a:spcPct val="100000"/>
              </a:lnSpc>
              <a:spcBef>
                <a:spcPts val="40"/>
              </a:spcBef>
            </a:pPr>
            <a:endParaRPr sz="1350">
              <a:latin typeface="Times New Roman"/>
              <a:cs typeface="Times New Roman"/>
            </a:endParaRPr>
          </a:p>
          <a:p>
            <a:pPr marL="3127375">
              <a:lnSpc>
                <a:spcPct val="100000"/>
              </a:lnSpc>
            </a:pPr>
            <a:r>
              <a:rPr sz="1000" b="1" spc="-10" dirty="0">
                <a:latin typeface="Arial"/>
                <a:cs typeface="Arial"/>
              </a:rPr>
              <a:t>Chênes</a:t>
            </a:r>
            <a:endParaRPr sz="1000">
              <a:latin typeface="Arial"/>
              <a:cs typeface="Arial"/>
            </a:endParaRPr>
          </a:p>
        </p:txBody>
      </p:sp>
      <p:grpSp>
        <p:nvGrpSpPr>
          <p:cNvPr id="10" name="object 10"/>
          <p:cNvGrpSpPr/>
          <p:nvPr/>
        </p:nvGrpSpPr>
        <p:grpSpPr>
          <a:xfrm>
            <a:off x="3759200" y="6181725"/>
            <a:ext cx="662305" cy="611505"/>
            <a:chOff x="3759200" y="6181725"/>
            <a:chExt cx="662305" cy="611505"/>
          </a:xfrm>
        </p:grpSpPr>
        <p:sp>
          <p:nvSpPr>
            <p:cNvPr id="11" name="object 11"/>
            <p:cNvSpPr/>
            <p:nvPr/>
          </p:nvSpPr>
          <p:spPr>
            <a:xfrm>
              <a:off x="3868673" y="6188075"/>
              <a:ext cx="285750" cy="53975"/>
            </a:xfrm>
            <a:custGeom>
              <a:avLst/>
              <a:gdLst/>
              <a:ahLst/>
              <a:cxnLst/>
              <a:rect l="l" t="t" r="r" b="b"/>
              <a:pathLst>
                <a:path w="285750" h="53975">
                  <a:moveTo>
                    <a:pt x="285750" y="0"/>
                  </a:moveTo>
                  <a:lnTo>
                    <a:pt x="0" y="53975"/>
                  </a:lnTo>
                </a:path>
              </a:pathLst>
            </a:custGeom>
            <a:ln w="12700">
              <a:solidFill>
                <a:srgbClr val="000000"/>
              </a:solidFill>
            </a:ln>
          </p:spPr>
          <p:txBody>
            <a:bodyPr wrap="square" lIns="0" tIns="0" rIns="0" bIns="0" rtlCol="0"/>
            <a:lstStyle/>
            <a:p>
              <a:endParaRPr/>
            </a:p>
          </p:txBody>
        </p:sp>
        <p:pic>
          <p:nvPicPr>
            <p:cNvPr id="12" name="object 12"/>
            <p:cNvPicPr/>
            <p:nvPr/>
          </p:nvPicPr>
          <p:blipFill>
            <a:blip r:embed="rId3" cstate="print"/>
            <a:stretch>
              <a:fillRect/>
            </a:stretch>
          </p:blipFill>
          <p:spPr>
            <a:xfrm>
              <a:off x="3759200" y="6207125"/>
              <a:ext cx="123825" cy="68199"/>
            </a:xfrm>
            <a:prstGeom prst="rect">
              <a:avLst/>
            </a:prstGeom>
          </p:spPr>
        </p:pic>
        <p:sp>
          <p:nvSpPr>
            <p:cNvPr id="13" name="object 13"/>
            <p:cNvSpPr/>
            <p:nvPr/>
          </p:nvSpPr>
          <p:spPr>
            <a:xfrm>
              <a:off x="4191000" y="6189599"/>
              <a:ext cx="189230" cy="498475"/>
            </a:xfrm>
            <a:custGeom>
              <a:avLst/>
              <a:gdLst/>
              <a:ahLst/>
              <a:cxnLst/>
              <a:rect l="l" t="t" r="r" b="b"/>
              <a:pathLst>
                <a:path w="189229" h="498475">
                  <a:moveTo>
                    <a:pt x="0" y="0"/>
                  </a:moveTo>
                  <a:lnTo>
                    <a:pt x="188849" y="498475"/>
                  </a:lnTo>
                </a:path>
              </a:pathLst>
            </a:custGeom>
            <a:ln w="12699">
              <a:solidFill>
                <a:srgbClr val="000000"/>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4344923" y="6669023"/>
              <a:ext cx="76200" cy="123825"/>
            </a:xfrm>
            <a:prstGeom prst="rect">
              <a:avLst/>
            </a:prstGeom>
          </p:spPr>
        </p:pic>
      </p:grpSp>
      <p:pic>
        <p:nvPicPr>
          <p:cNvPr id="2" name="object 3">
            <a:extLst>
              <a:ext uri="{FF2B5EF4-FFF2-40B4-BE49-F238E27FC236}">
                <a16:creationId xmlns:a16="http://schemas.microsoft.com/office/drawing/2014/main" id="{D804CF5F-91C1-25A6-E32C-744DE1CB4E35}"/>
              </a:ext>
            </a:extLst>
          </p:cNvPr>
          <p:cNvPicPr/>
          <p:nvPr/>
        </p:nvPicPr>
        <p:blipFill>
          <a:blip r:embed="rId5" cstate="print"/>
          <a:stretch>
            <a:fillRect/>
          </a:stretch>
        </p:blipFill>
        <p:spPr>
          <a:xfrm>
            <a:off x="897830" y="1377950"/>
            <a:ext cx="2743205" cy="3574541"/>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3063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726557"/>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grpSp>
        <p:nvGrpSpPr>
          <p:cNvPr id="10" name="object 10"/>
          <p:cNvGrpSpPr/>
          <p:nvPr/>
        </p:nvGrpSpPr>
        <p:grpSpPr>
          <a:xfrm>
            <a:off x="1080008" y="6075679"/>
            <a:ext cx="5400040" cy="3600450"/>
            <a:chOff x="1080008" y="6075679"/>
            <a:chExt cx="5400040" cy="3600450"/>
          </a:xfrm>
        </p:grpSpPr>
        <p:pic>
          <p:nvPicPr>
            <p:cNvPr id="11" name="object 11"/>
            <p:cNvPicPr/>
            <p:nvPr/>
          </p:nvPicPr>
          <p:blipFill>
            <a:blip r:embed="rId4" cstate="print"/>
            <a:stretch>
              <a:fillRect/>
            </a:stretch>
          </p:blipFill>
          <p:spPr>
            <a:xfrm>
              <a:off x="1092708" y="6088379"/>
              <a:ext cx="5374640" cy="3574669"/>
            </a:xfrm>
            <a:prstGeom prst="rect">
              <a:avLst/>
            </a:prstGeom>
          </p:spPr>
        </p:pic>
        <p:sp>
          <p:nvSpPr>
            <p:cNvPr id="12" name="object 12"/>
            <p:cNvSpPr/>
            <p:nvPr/>
          </p:nvSpPr>
          <p:spPr>
            <a:xfrm>
              <a:off x="1086358" y="6082029"/>
              <a:ext cx="5387340" cy="3587750"/>
            </a:xfrm>
            <a:custGeom>
              <a:avLst/>
              <a:gdLst/>
              <a:ahLst/>
              <a:cxnLst/>
              <a:rect l="l" t="t" r="r" b="b"/>
              <a:pathLst>
                <a:path w="5387340" h="3587750">
                  <a:moveTo>
                    <a:pt x="0" y="0"/>
                  </a:moveTo>
                  <a:lnTo>
                    <a:pt x="5387340" y="0"/>
                  </a:lnTo>
                  <a:lnTo>
                    <a:pt x="5387340" y="3587369"/>
                  </a:lnTo>
                  <a:lnTo>
                    <a:pt x="0" y="3587369"/>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73658" y="9975362"/>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Macrocatalpa</a:t>
            </a:r>
            <a:r>
              <a:rPr sz="1200" b="1" spc="25" dirty="0">
                <a:latin typeface="Arial"/>
                <a:cs typeface="Arial"/>
              </a:rPr>
              <a:t> </a:t>
            </a:r>
            <a:r>
              <a:rPr sz="1200" b="1" dirty="0">
                <a:latin typeface="Arial"/>
                <a:cs typeface="Arial"/>
              </a:rPr>
              <a:t>longissima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Catalpa</a:t>
            </a:r>
            <a:r>
              <a:rPr sz="1200" b="1" spc="20" dirty="0">
                <a:latin typeface="Arial"/>
                <a:cs typeface="Arial"/>
              </a:rPr>
              <a:t> </a:t>
            </a:r>
            <a:r>
              <a:rPr sz="1200" b="1" dirty="0">
                <a:latin typeface="Arial"/>
                <a:cs typeface="Arial"/>
              </a:rPr>
              <a:t>longissima</a:t>
            </a:r>
            <a:r>
              <a:rPr sz="1200" b="1" spc="33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chêne</a:t>
            </a:r>
            <a:endParaRPr sz="1200" dirty="0">
              <a:latin typeface="Arial"/>
              <a:cs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mac_lon01">
            <a:extLst>
              <a:ext uri="{FF2B5EF4-FFF2-40B4-BE49-F238E27FC236}">
                <a16:creationId xmlns:a16="http://schemas.microsoft.com/office/drawing/2014/main" id="{B7683E46-26EF-1085-39B0-ECA0A3D0526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350"/>
            <a:ext cx="6705600" cy="5029200"/>
          </a:xfrm>
          <a:prstGeom prst="rect">
            <a:avLst/>
          </a:prstGeom>
        </p:spPr>
      </p:pic>
      <p:pic>
        <p:nvPicPr>
          <p:cNvPr id="2" name="Image 1" descr="DSC04403">
            <a:extLst>
              <a:ext uri="{FF2B5EF4-FFF2-40B4-BE49-F238E27FC236}">
                <a16:creationId xmlns:a16="http://schemas.microsoft.com/office/drawing/2014/main" id="{22873520-9C30-C586-C130-58DD460F8C1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5217491"/>
            <a:ext cx="6705600" cy="5029200"/>
          </a:xfrm>
          <a:prstGeom prst="rect">
            <a:avLst/>
          </a:prstGeom>
        </p:spPr>
      </p:pic>
      <p:sp>
        <p:nvSpPr>
          <p:cNvPr id="4" name="object 13">
            <a:extLst>
              <a:ext uri="{FF2B5EF4-FFF2-40B4-BE49-F238E27FC236}">
                <a16:creationId xmlns:a16="http://schemas.microsoft.com/office/drawing/2014/main" id="{8951FAE5-1DCC-DC7E-747D-44DF11F74778}"/>
              </a:ext>
            </a:extLst>
          </p:cNvPr>
          <p:cNvSpPr txBox="1"/>
          <p:nvPr/>
        </p:nvSpPr>
        <p:spPr>
          <a:xfrm>
            <a:off x="457200" y="10329887"/>
            <a:ext cx="53936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Macrocatalpa</a:t>
            </a:r>
            <a:r>
              <a:rPr sz="1200" b="1" spc="25" dirty="0">
                <a:latin typeface="Arial"/>
                <a:cs typeface="Arial"/>
              </a:rPr>
              <a:t> </a:t>
            </a:r>
            <a:r>
              <a:rPr sz="1200" b="1" dirty="0">
                <a:latin typeface="Arial"/>
                <a:cs typeface="Arial"/>
              </a:rPr>
              <a:t>longissima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Catalpa</a:t>
            </a:r>
            <a:r>
              <a:rPr sz="1200" b="1" spc="20" dirty="0">
                <a:latin typeface="Arial"/>
                <a:cs typeface="Arial"/>
              </a:rPr>
              <a:t> </a:t>
            </a:r>
            <a:r>
              <a:rPr sz="1200" b="1" dirty="0">
                <a:latin typeface="Arial"/>
                <a:cs typeface="Arial"/>
              </a:rPr>
              <a:t>longissima</a:t>
            </a:r>
            <a:r>
              <a:rPr sz="1200" b="1" spc="330" dirty="0">
                <a:latin typeface="Arial"/>
                <a:cs typeface="Arial"/>
              </a:rPr>
              <a:t> </a:t>
            </a:r>
            <a:r>
              <a:rPr sz="1200" dirty="0">
                <a:latin typeface="Arial"/>
                <a:cs typeface="Arial"/>
              </a:rPr>
              <a:t>Le</a:t>
            </a:r>
            <a:r>
              <a:rPr sz="1200" spc="25" dirty="0">
                <a:latin typeface="Arial"/>
                <a:cs typeface="Arial"/>
              </a:rPr>
              <a:t> </a:t>
            </a:r>
            <a:r>
              <a:rPr sz="1200" spc="-10" dirty="0" err="1">
                <a:latin typeface="Arial"/>
                <a:cs typeface="Arial"/>
              </a:rPr>
              <a:t>chêne</a:t>
            </a:r>
            <a:endParaRPr sz="1200" dirty="0">
              <a:latin typeface="Arial"/>
              <a:cs typeface="Arial"/>
            </a:endParaRPr>
          </a:p>
        </p:txBody>
      </p:sp>
    </p:spTree>
    <p:extLst>
      <p:ext uri="{BB962C8B-B14F-4D97-AF65-F5344CB8AC3E}">
        <p14:creationId xmlns:p14="http://schemas.microsoft.com/office/powerpoint/2010/main" val="17368075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 y="2940470"/>
            <a:ext cx="5118100" cy="3600450"/>
            <a:chOff x="1152016" y="1185544"/>
            <a:chExt cx="5118100" cy="3600450"/>
          </a:xfrm>
        </p:grpSpPr>
        <p:pic>
          <p:nvPicPr>
            <p:cNvPr id="3" name="object 3"/>
            <p:cNvPicPr/>
            <p:nvPr/>
          </p:nvPicPr>
          <p:blipFill>
            <a:blip r:embed="rId2" cstate="print"/>
            <a:stretch>
              <a:fillRect/>
            </a:stretch>
          </p:blipFill>
          <p:spPr>
            <a:xfrm>
              <a:off x="1475231" y="1283207"/>
              <a:ext cx="4241807" cy="3451510"/>
            </a:xfrm>
            <a:prstGeom prst="rect">
              <a:avLst/>
            </a:prstGeom>
          </p:spPr>
        </p:pic>
        <p:sp>
          <p:nvSpPr>
            <p:cNvPr id="4" name="object 4"/>
            <p:cNvSpPr/>
            <p:nvPr/>
          </p:nvSpPr>
          <p:spPr>
            <a:xfrm>
              <a:off x="1158366" y="1191894"/>
              <a:ext cx="5105400" cy="3587750"/>
            </a:xfrm>
            <a:custGeom>
              <a:avLst/>
              <a:gdLst/>
              <a:ahLst/>
              <a:cxnLst/>
              <a:rect l="l" t="t" r="r" b="b"/>
              <a:pathLst>
                <a:path w="5105400" h="3587750">
                  <a:moveTo>
                    <a:pt x="0" y="0"/>
                  </a:moveTo>
                  <a:lnTo>
                    <a:pt x="5104892" y="0"/>
                  </a:lnTo>
                  <a:lnTo>
                    <a:pt x="5104892"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914400" y="66859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914400" y="10431438"/>
            <a:ext cx="454977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Spathodea</a:t>
            </a:r>
            <a:r>
              <a:rPr sz="1200" b="1" spc="20" dirty="0">
                <a:latin typeface="Arial"/>
                <a:cs typeface="Arial"/>
              </a:rPr>
              <a:t> </a:t>
            </a:r>
            <a:r>
              <a:rPr sz="1200" b="1" dirty="0">
                <a:latin typeface="Arial"/>
                <a:cs typeface="Arial"/>
              </a:rPr>
              <a:t>campanulata</a:t>
            </a:r>
            <a:r>
              <a:rPr sz="1200" b="1" spc="15" dirty="0">
                <a:latin typeface="Arial"/>
                <a:cs typeface="Arial"/>
              </a:rPr>
              <a:t> </a:t>
            </a:r>
            <a:r>
              <a:rPr sz="1200" dirty="0">
                <a:latin typeface="Arial"/>
                <a:cs typeface="Arial"/>
              </a:rPr>
              <a:t>L’immortel</a:t>
            </a:r>
            <a:r>
              <a:rPr sz="1200" spc="20" dirty="0">
                <a:latin typeface="Arial"/>
                <a:cs typeface="Arial"/>
              </a:rPr>
              <a:t> </a:t>
            </a:r>
            <a:r>
              <a:rPr sz="1200" dirty="0">
                <a:latin typeface="Arial"/>
                <a:cs typeface="Arial"/>
              </a:rPr>
              <a:t>étranger</a:t>
            </a:r>
            <a:r>
              <a:rPr sz="1200" spc="15"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tulipier</a:t>
            </a:r>
            <a:r>
              <a:rPr sz="1200" spc="15" dirty="0">
                <a:latin typeface="Arial"/>
                <a:cs typeface="Arial"/>
              </a:rPr>
              <a:t> </a:t>
            </a:r>
            <a:r>
              <a:rPr sz="1200" dirty="0">
                <a:latin typeface="Arial"/>
                <a:cs typeface="Arial"/>
              </a:rPr>
              <a:t>du</a:t>
            </a:r>
            <a:r>
              <a:rPr sz="1200" spc="20" dirty="0">
                <a:latin typeface="Arial"/>
                <a:cs typeface="Arial"/>
              </a:rPr>
              <a:t> </a:t>
            </a:r>
            <a:r>
              <a:rPr sz="1200" spc="-10" dirty="0">
                <a:latin typeface="Arial"/>
                <a:cs typeface="Arial"/>
              </a:rPr>
              <a:t>Gabon</a:t>
            </a:r>
            <a:endParaRPr sz="1200" dirty="0">
              <a:latin typeface="Arial"/>
              <a:cs typeface="Arial"/>
            </a:endParaRPr>
          </a:p>
        </p:txBody>
      </p:sp>
      <p:sp>
        <p:nvSpPr>
          <p:cNvPr id="10" name="ZoneTexte 9">
            <a:extLst>
              <a:ext uri="{FF2B5EF4-FFF2-40B4-BE49-F238E27FC236}">
                <a16:creationId xmlns:a16="http://schemas.microsoft.com/office/drawing/2014/main" id="{581A282E-1CB1-8BB9-21CE-E054DE4FBCDF}"/>
              </a:ext>
            </a:extLst>
          </p:cNvPr>
          <p:cNvSpPr txBox="1"/>
          <p:nvPr/>
        </p:nvSpPr>
        <p:spPr>
          <a:xfrm>
            <a:off x="381000" y="387350"/>
            <a:ext cx="6477000" cy="2554545"/>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L'immortel</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étranger</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tulipier</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du</a:t>
            </a:r>
            <a:r>
              <a:rPr lang="fr-FR" sz="1400" b="1" spc="18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Gabon (</a:t>
            </a:r>
            <a:r>
              <a:rPr lang="fr-FR" sz="1400" b="1" dirty="0" err="1">
                <a:effectLst/>
                <a:latin typeface="Arial" panose="020B0604020202020204" pitchFamily="34" charset="0"/>
                <a:ea typeface="Arial" panose="020B0604020202020204" pitchFamily="34" charset="0"/>
              </a:rPr>
              <a:t>Spathodea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campanulata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Beauv</a:t>
            </a:r>
            <a:r>
              <a:rPr lang="fr-FR" sz="1400" b="1" dirty="0">
                <a:effectLst/>
                <a:latin typeface="Arial" panose="020B0604020202020204" pitchFamily="34" charset="0"/>
                <a:ea typeface="Arial" panose="020B0604020202020204" pitchFamily="34" charset="0"/>
              </a:rPr>
              <a:t>.)</a:t>
            </a:r>
          </a:p>
          <a:p>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comme le poirier, un très bel arbre d'ornement. Ce grand arbre est caractérisé par ses fleurs rouges qui atteignent 8 cm de long et se remarquent de loin.</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La propagation de l'immortel étranger se fait par graines, bouturage et marcottage.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Cette espèce de lumière est à croissance rapide. Elle est exigeante.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système racinaire est superficiel et ses racines drageonnent. Il est très sensible aux vents violents.</a:t>
            </a:r>
          </a:p>
          <a:p>
            <a:endParaRPr lang="fr-FR" sz="1200"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454977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Spathodea</a:t>
            </a:r>
            <a:r>
              <a:rPr sz="1200" b="1" spc="20" dirty="0">
                <a:latin typeface="Arial"/>
                <a:cs typeface="Arial"/>
              </a:rPr>
              <a:t> </a:t>
            </a:r>
            <a:r>
              <a:rPr sz="1200" b="1" dirty="0">
                <a:latin typeface="Arial"/>
                <a:cs typeface="Arial"/>
              </a:rPr>
              <a:t>campanulata</a:t>
            </a:r>
            <a:r>
              <a:rPr sz="1200" b="1" spc="15" dirty="0">
                <a:latin typeface="Arial"/>
                <a:cs typeface="Arial"/>
              </a:rPr>
              <a:t> </a:t>
            </a:r>
            <a:r>
              <a:rPr sz="1200" dirty="0">
                <a:latin typeface="Arial"/>
                <a:cs typeface="Arial"/>
              </a:rPr>
              <a:t>L’immortel</a:t>
            </a:r>
            <a:r>
              <a:rPr sz="1200" spc="20" dirty="0">
                <a:latin typeface="Arial"/>
                <a:cs typeface="Arial"/>
              </a:rPr>
              <a:t> </a:t>
            </a:r>
            <a:r>
              <a:rPr sz="1200" dirty="0">
                <a:latin typeface="Arial"/>
                <a:cs typeface="Arial"/>
              </a:rPr>
              <a:t>étranger</a:t>
            </a:r>
            <a:r>
              <a:rPr sz="1200" spc="15"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tulipier</a:t>
            </a:r>
            <a:r>
              <a:rPr sz="1200" spc="15" dirty="0">
                <a:latin typeface="Arial"/>
                <a:cs typeface="Arial"/>
              </a:rPr>
              <a:t> </a:t>
            </a:r>
            <a:r>
              <a:rPr sz="1200" dirty="0">
                <a:latin typeface="Arial"/>
                <a:cs typeface="Arial"/>
              </a:rPr>
              <a:t>du</a:t>
            </a:r>
            <a:r>
              <a:rPr sz="1200" spc="20" dirty="0">
                <a:latin typeface="Arial"/>
                <a:cs typeface="Arial"/>
              </a:rPr>
              <a:t> </a:t>
            </a:r>
            <a:r>
              <a:rPr sz="1200" spc="-10" dirty="0">
                <a:latin typeface="Arial"/>
                <a:cs typeface="Arial"/>
              </a:rPr>
              <a:t>Gabon</a:t>
            </a:r>
            <a:endParaRPr sz="1200" dirty="0">
              <a:latin typeface="Arial"/>
              <a:cs typeface="A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C3D955-AFFF-C6DE-817E-E631C943F0B8}"/>
              </a:ext>
            </a:extLst>
          </p:cNvPr>
          <p:cNvSpPr txBox="1"/>
          <p:nvPr/>
        </p:nvSpPr>
        <p:spPr>
          <a:xfrm>
            <a:off x="533400" y="615950"/>
            <a:ext cx="6400800" cy="3078792"/>
          </a:xfrm>
          <a:prstGeom prst="rect">
            <a:avLst/>
          </a:prstGeom>
          <a:noFill/>
        </p:spPr>
        <p:txBody>
          <a:bodyPr wrap="square" rtlCol="0">
            <a:spAutoFit/>
          </a:bodyPr>
          <a:lstStyle/>
          <a:p>
            <a:pPr marL="457200" marR="121920"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poirier (</a:t>
            </a:r>
            <a:r>
              <a:rPr lang="fr-FR" sz="1400" b="1" dirty="0" err="1">
                <a:effectLst/>
                <a:latin typeface="Arial" panose="020B0604020202020204" pitchFamily="34" charset="0"/>
                <a:ea typeface="Arial" panose="020B0604020202020204" pitchFamily="34" charset="0"/>
              </a:rPr>
              <a:t>Tabebuia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heterophylla</a:t>
            </a:r>
            <a:r>
              <a:rPr lang="fr-FR" sz="1400" b="1" dirty="0">
                <a:effectLst/>
                <a:latin typeface="Arial" panose="020B0604020202020204" pitchFamily="34" charset="0"/>
                <a:ea typeface="Arial" panose="020B0604020202020204" pitchFamily="34" charset="0"/>
              </a:rPr>
              <a:t> (DC) Britton. ou </a:t>
            </a:r>
            <a:r>
              <a:rPr lang="fr-FR" sz="1400" b="1" dirty="0" err="1">
                <a:effectLst/>
                <a:latin typeface="Arial" panose="020B0604020202020204" pitchFamily="34" charset="0"/>
                <a:ea typeface="Arial" panose="020B0604020202020204" pitchFamily="34" charset="0"/>
              </a:rPr>
              <a:t>Tabebuia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pallida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Lindl</a:t>
            </a:r>
            <a:r>
              <a:rPr lang="fr-FR" sz="1400" b="1" dirty="0">
                <a:effectLst/>
                <a:latin typeface="Arial" panose="020B0604020202020204" pitchFamily="34" charset="0"/>
                <a:ea typeface="Arial" panose="020B0604020202020204" pitchFamily="34" charset="0"/>
              </a:rPr>
              <a:t>.) Miers.)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Il est remarquable par ses grandes fleurs roses, mauves ou parfois blanches présentes en toutes </a:t>
            </a:r>
            <a:r>
              <a:rPr lang="fr-FR" sz="1200" spc="-10" dirty="0">
                <a:effectLst/>
                <a:latin typeface="Arial" panose="020B0604020202020204" pitchFamily="34" charset="0"/>
                <a:ea typeface="Arial" panose="020B0604020202020204" pitchFamily="34" charset="0"/>
              </a:rPr>
              <a:t>saisons.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Cet arbre, qui peut atteindre 20 m de haut, a souvent été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Amérique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Caraïbes, non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seulement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aussi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cause de son bois de qualité. Il est commun dans les Petites Antilles, mais encore peu planté en Haïti, malgré son intérêt.</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moyennement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(d=0.58)</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résistant, prend un excellent poli et sa teinte brun clair 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travaille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Petites Antilles, il est très utilisé en ébénisterie.</a:t>
            </a:r>
          </a:p>
          <a:p>
            <a:endParaRPr lang="fr-FR" dirty="0"/>
          </a:p>
        </p:txBody>
      </p:sp>
    </p:spTree>
    <p:extLst>
      <p:ext uri="{BB962C8B-B14F-4D97-AF65-F5344CB8AC3E}">
        <p14:creationId xmlns:p14="http://schemas.microsoft.com/office/powerpoint/2010/main" val="42008623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77391" y="1045210"/>
            <a:ext cx="4255135" cy="3740785"/>
            <a:chOff x="1477391" y="1045210"/>
            <a:chExt cx="4255135" cy="3740785"/>
          </a:xfrm>
        </p:grpSpPr>
        <p:pic>
          <p:nvPicPr>
            <p:cNvPr id="3" name="object 3"/>
            <p:cNvPicPr/>
            <p:nvPr/>
          </p:nvPicPr>
          <p:blipFill>
            <a:blip r:embed="rId2" cstate="print"/>
            <a:stretch>
              <a:fillRect/>
            </a:stretch>
          </p:blipFill>
          <p:spPr>
            <a:xfrm>
              <a:off x="2155190" y="1081279"/>
              <a:ext cx="3073405" cy="3598170"/>
            </a:xfrm>
            <a:prstGeom prst="rect">
              <a:avLst/>
            </a:prstGeom>
          </p:spPr>
        </p:pic>
        <p:sp>
          <p:nvSpPr>
            <p:cNvPr id="4" name="object 4"/>
            <p:cNvSpPr/>
            <p:nvPr/>
          </p:nvSpPr>
          <p:spPr>
            <a:xfrm>
              <a:off x="1483741" y="1051560"/>
              <a:ext cx="4242435" cy="3728085"/>
            </a:xfrm>
            <a:custGeom>
              <a:avLst/>
              <a:gdLst/>
              <a:ahLst/>
              <a:cxnLst/>
              <a:rect l="l" t="t" r="r" b="b"/>
              <a:pathLst>
                <a:path w="4242435" h="3728085">
                  <a:moveTo>
                    <a:pt x="0" y="0"/>
                  </a:moveTo>
                  <a:lnTo>
                    <a:pt x="4241927" y="0"/>
                  </a:lnTo>
                  <a:lnTo>
                    <a:pt x="4241927" y="3727577"/>
                  </a:lnTo>
                  <a:lnTo>
                    <a:pt x="0" y="3727577"/>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685800" y="10064750"/>
            <a:ext cx="380619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Tabebuia</a:t>
            </a:r>
            <a:r>
              <a:rPr sz="1000" b="1" spc="5" dirty="0">
                <a:latin typeface="Arial"/>
                <a:cs typeface="Arial"/>
              </a:rPr>
              <a:t> </a:t>
            </a:r>
            <a:r>
              <a:rPr sz="1000" b="1" dirty="0">
                <a:latin typeface="Arial"/>
                <a:cs typeface="Arial"/>
              </a:rPr>
              <a:t>heterophylla ou Tabebuia</a:t>
            </a:r>
            <a:r>
              <a:rPr sz="1000" b="1" spc="5" dirty="0">
                <a:latin typeface="Arial"/>
                <a:cs typeface="Arial"/>
              </a:rPr>
              <a:t> </a:t>
            </a:r>
            <a:r>
              <a:rPr sz="1000" b="1" dirty="0">
                <a:latin typeface="Arial"/>
                <a:cs typeface="Arial"/>
              </a:rPr>
              <a:t>pallida </a:t>
            </a:r>
            <a:r>
              <a:rPr sz="1000" dirty="0">
                <a:latin typeface="Arial"/>
                <a:cs typeface="Arial"/>
              </a:rPr>
              <a:t>Le</a:t>
            </a:r>
            <a:r>
              <a:rPr sz="1000" spc="5" dirty="0">
                <a:latin typeface="Arial"/>
                <a:cs typeface="Arial"/>
              </a:rPr>
              <a:t> </a:t>
            </a:r>
            <a:r>
              <a:rPr sz="1000" spc="-10" dirty="0">
                <a:latin typeface="Arial"/>
                <a:cs typeface="Arial"/>
              </a:rPr>
              <a:t>poirier</a:t>
            </a:r>
            <a:endParaRPr sz="1000" dirty="0">
              <a:latin typeface="Arial"/>
              <a:cs typeface="Arial"/>
            </a:endParaRPr>
          </a:p>
        </p:txBody>
      </p:sp>
      <p:grpSp>
        <p:nvGrpSpPr>
          <p:cNvPr id="8" name="object 2">
            <a:extLst>
              <a:ext uri="{FF2B5EF4-FFF2-40B4-BE49-F238E27FC236}">
                <a16:creationId xmlns:a16="http://schemas.microsoft.com/office/drawing/2014/main" id="{88D38567-79A4-5A82-F4C5-F97E7AE63A7A}"/>
              </a:ext>
            </a:extLst>
          </p:cNvPr>
          <p:cNvGrpSpPr/>
          <p:nvPr/>
        </p:nvGrpSpPr>
        <p:grpSpPr>
          <a:xfrm>
            <a:off x="685800" y="6028690"/>
            <a:ext cx="5400040" cy="3600450"/>
            <a:chOff x="1080008" y="1185544"/>
            <a:chExt cx="5400040" cy="3600450"/>
          </a:xfrm>
        </p:grpSpPr>
        <p:pic>
          <p:nvPicPr>
            <p:cNvPr id="10" name="object 3">
              <a:extLst>
                <a:ext uri="{FF2B5EF4-FFF2-40B4-BE49-F238E27FC236}">
                  <a16:creationId xmlns:a16="http://schemas.microsoft.com/office/drawing/2014/main" id="{B3EA7B33-4FA4-041F-9F29-04C479CF13D3}"/>
                </a:ext>
              </a:extLst>
            </p:cNvPr>
            <p:cNvPicPr/>
            <p:nvPr/>
          </p:nvPicPr>
          <p:blipFill>
            <a:blip r:embed="rId3" cstate="print"/>
            <a:stretch>
              <a:fillRect/>
            </a:stretch>
          </p:blipFill>
          <p:spPr>
            <a:xfrm>
              <a:off x="1092708" y="1198244"/>
              <a:ext cx="5374640" cy="3574541"/>
            </a:xfrm>
            <a:prstGeom prst="rect">
              <a:avLst/>
            </a:prstGeom>
          </p:spPr>
        </p:pic>
        <p:sp>
          <p:nvSpPr>
            <p:cNvPr id="11" name="object 4">
              <a:extLst>
                <a:ext uri="{FF2B5EF4-FFF2-40B4-BE49-F238E27FC236}">
                  <a16:creationId xmlns:a16="http://schemas.microsoft.com/office/drawing/2014/main" id="{442B583D-C3DE-5A9C-5B7B-F348316F3620}"/>
                </a:ext>
              </a:extLst>
            </p:cNvPr>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ab_het01">
            <a:extLst>
              <a:ext uri="{FF2B5EF4-FFF2-40B4-BE49-F238E27FC236}">
                <a16:creationId xmlns:a16="http://schemas.microsoft.com/office/drawing/2014/main" id="{2EA50321-87D3-AE2A-7FC9-E67E1AA6248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463550"/>
            <a:ext cx="5486400" cy="4114800"/>
          </a:xfrm>
          <a:prstGeom prst="rect">
            <a:avLst/>
          </a:prstGeom>
        </p:spPr>
      </p:pic>
      <p:pic>
        <p:nvPicPr>
          <p:cNvPr id="2" name="Image 1" descr="tab_het02">
            <a:extLst>
              <a:ext uri="{FF2B5EF4-FFF2-40B4-BE49-F238E27FC236}">
                <a16:creationId xmlns:a16="http://schemas.microsoft.com/office/drawing/2014/main" id="{7A03B71B-B65E-F7EA-6DF7-A5874F5016EB}"/>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4800" y="6330950"/>
            <a:ext cx="5486400" cy="4114800"/>
          </a:xfrm>
          <a:prstGeom prst="rect">
            <a:avLst/>
          </a:prstGeom>
        </p:spPr>
      </p:pic>
    </p:spTree>
    <p:extLst>
      <p:ext uri="{BB962C8B-B14F-4D97-AF65-F5344CB8AC3E}">
        <p14:creationId xmlns:p14="http://schemas.microsoft.com/office/powerpoint/2010/main" val="339671063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84145" y="6671215"/>
            <a:ext cx="4320540" cy="3754754"/>
            <a:chOff x="1583944" y="1030732"/>
            <a:chExt cx="4320540" cy="3754754"/>
          </a:xfrm>
        </p:grpSpPr>
        <p:pic>
          <p:nvPicPr>
            <p:cNvPr id="3" name="object 3"/>
            <p:cNvPicPr/>
            <p:nvPr/>
          </p:nvPicPr>
          <p:blipFill>
            <a:blip r:embed="rId2" cstate="print"/>
            <a:stretch>
              <a:fillRect/>
            </a:stretch>
          </p:blipFill>
          <p:spPr>
            <a:xfrm>
              <a:off x="2065274" y="1043432"/>
              <a:ext cx="3022605" cy="3576073"/>
            </a:xfrm>
            <a:prstGeom prst="rect">
              <a:avLst/>
            </a:prstGeom>
          </p:spPr>
        </p:pic>
        <p:sp>
          <p:nvSpPr>
            <p:cNvPr id="4" name="object 4"/>
            <p:cNvSpPr/>
            <p:nvPr/>
          </p:nvSpPr>
          <p:spPr>
            <a:xfrm>
              <a:off x="1590294" y="1037082"/>
              <a:ext cx="4307840" cy="3742054"/>
            </a:xfrm>
            <a:custGeom>
              <a:avLst/>
              <a:gdLst/>
              <a:ahLst/>
              <a:cxnLst/>
              <a:rect l="l" t="t" r="r" b="b"/>
              <a:pathLst>
                <a:path w="4307840" h="3742054">
                  <a:moveTo>
                    <a:pt x="0" y="0"/>
                  </a:moveTo>
                  <a:lnTo>
                    <a:pt x="4307332" y="0"/>
                  </a:lnTo>
                  <a:lnTo>
                    <a:pt x="4307332" y="3742054"/>
                  </a:lnTo>
                  <a:lnTo>
                    <a:pt x="0" y="3742054"/>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298768" y="10279038"/>
            <a:ext cx="208343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Tecoma</a:t>
            </a:r>
            <a:r>
              <a:rPr sz="1200" b="1" spc="5" dirty="0">
                <a:latin typeface="Arial"/>
                <a:cs typeface="Arial"/>
              </a:rPr>
              <a:t> </a:t>
            </a:r>
            <a:r>
              <a:rPr sz="1200" b="1" dirty="0">
                <a:latin typeface="Arial"/>
                <a:cs typeface="Arial"/>
              </a:rPr>
              <a:t>stans</a:t>
            </a:r>
            <a:r>
              <a:rPr sz="1200" b="1" spc="5" dirty="0">
                <a:latin typeface="Arial"/>
                <a:cs typeface="Arial"/>
              </a:rPr>
              <a:t> </a:t>
            </a:r>
            <a:r>
              <a:rPr sz="1200" dirty="0">
                <a:latin typeface="Arial"/>
                <a:cs typeface="Arial"/>
              </a:rPr>
              <a:t>Le</a:t>
            </a:r>
            <a:r>
              <a:rPr sz="1200" spc="5" dirty="0">
                <a:latin typeface="Arial"/>
                <a:cs typeface="Arial"/>
              </a:rPr>
              <a:t> </a:t>
            </a:r>
            <a:r>
              <a:rPr sz="1200" spc="-10" dirty="0">
                <a:latin typeface="Arial"/>
                <a:cs typeface="Arial"/>
              </a:rPr>
              <a:t>chevalier</a:t>
            </a:r>
            <a:endParaRPr sz="1200" dirty="0">
              <a:latin typeface="Arial"/>
              <a:cs typeface="Arial"/>
            </a:endParaRPr>
          </a:p>
        </p:txBody>
      </p:sp>
      <p:sp>
        <p:nvSpPr>
          <p:cNvPr id="9" name="object 9"/>
          <p:cNvSpPr txBox="1"/>
          <p:nvPr/>
        </p:nvSpPr>
        <p:spPr>
          <a:xfrm>
            <a:off x="1080008" y="10812438"/>
            <a:ext cx="2225040"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Tecoma</a:t>
            </a:r>
            <a:r>
              <a:rPr sz="1000" b="1" spc="5" dirty="0">
                <a:latin typeface="Arial"/>
                <a:cs typeface="Arial"/>
              </a:rPr>
              <a:t> </a:t>
            </a:r>
            <a:r>
              <a:rPr sz="1000" b="1" dirty="0">
                <a:latin typeface="Arial"/>
                <a:cs typeface="Arial"/>
              </a:rPr>
              <a:t>stans</a:t>
            </a:r>
            <a:r>
              <a:rPr sz="1000" b="1" spc="5" dirty="0">
                <a:latin typeface="Arial"/>
                <a:cs typeface="Arial"/>
              </a:rPr>
              <a:t> </a:t>
            </a:r>
            <a:r>
              <a:rPr sz="1000" dirty="0">
                <a:latin typeface="Arial"/>
                <a:cs typeface="Arial"/>
              </a:rPr>
              <a:t>Le</a:t>
            </a:r>
            <a:r>
              <a:rPr sz="1000" spc="5" dirty="0">
                <a:latin typeface="Arial"/>
                <a:cs typeface="Arial"/>
              </a:rPr>
              <a:t> </a:t>
            </a:r>
            <a:r>
              <a:rPr sz="1000" spc="-10" dirty="0">
                <a:latin typeface="Arial"/>
                <a:cs typeface="Arial"/>
              </a:rPr>
              <a:t>chevalier</a:t>
            </a:r>
            <a:endParaRPr sz="1000" dirty="0">
              <a:latin typeface="Arial"/>
              <a:cs typeface="Arial"/>
            </a:endParaRPr>
          </a:p>
        </p:txBody>
      </p:sp>
      <p:sp>
        <p:nvSpPr>
          <p:cNvPr id="11" name="object 11"/>
          <p:cNvSpPr txBox="1"/>
          <p:nvPr/>
        </p:nvSpPr>
        <p:spPr>
          <a:xfrm>
            <a:off x="523855" y="9092717"/>
            <a:ext cx="208343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gousses</a:t>
            </a:r>
            <a:r>
              <a:rPr sz="1200" spc="25" dirty="0">
                <a:latin typeface="Arial"/>
                <a:cs typeface="Arial"/>
              </a:rPr>
              <a:t> </a:t>
            </a:r>
            <a:r>
              <a:rPr sz="1200" dirty="0">
                <a:latin typeface="Arial"/>
                <a:cs typeface="Arial"/>
              </a:rPr>
              <a:t>allongées</a:t>
            </a:r>
            <a:r>
              <a:rPr sz="1200" spc="25" dirty="0">
                <a:latin typeface="Arial"/>
                <a:cs typeface="Arial"/>
              </a:rPr>
              <a:t> </a:t>
            </a:r>
            <a:r>
              <a:rPr sz="1200" dirty="0">
                <a:latin typeface="Arial"/>
                <a:cs typeface="Arial"/>
              </a:rPr>
              <a:t>brun</a:t>
            </a:r>
            <a:r>
              <a:rPr sz="1200" spc="25" dirty="0">
                <a:latin typeface="Arial"/>
                <a:cs typeface="Arial"/>
              </a:rPr>
              <a:t> </a:t>
            </a:r>
            <a:r>
              <a:rPr sz="1200" spc="-10" dirty="0">
                <a:latin typeface="Arial"/>
                <a:cs typeface="Arial"/>
              </a:rPr>
              <a:t>foncé</a:t>
            </a:r>
            <a:endParaRPr sz="1200" dirty="0">
              <a:latin typeface="Arial"/>
              <a:cs typeface="Arial"/>
            </a:endParaRPr>
          </a:p>
        </p:txBody>
      </p:sp>
      <p:grpSp>
        <p:nvGrpSpPr>
          <p:cNvPr id="12" name="object 12"/>
          <p:cNvGrpSpPr/>
          <p:nvPr/>
        </p:nvGrpSpPr>
        <p:grpSpPr>
          <a:xfrm>
            <a:off x="2652724" y="9191462"/>
            <a:ext cx="602176" cy="795938"/>
            <a:chOff x="2790825" y="2468498"/>
            <a:chExt cx="233298" cy="717550"/>
          </a:xfrm>
        </p:grpSpPr>
        <p:sp>
          <p:nvSpPr>
            <p:cNvPr id="14" name="object 14"/>
            <p:cNvSpPr/>
            <p:nvPr/>
          </p:nvSpPr>
          <p:spPr>
            <a:xfrm>
              <a:off x="2790825" y="2468498"/>
              <a:ext cx="198755" cy="609600"/>
            </a:xfrm>
            <a:custGeom>
              <a:avLst/>
              <a:gdLst/>
              <a:ahLst/>
              <a:cxnLst/>
              <a:rect l="l" t="t" r="r" b="b"/>
              <a:pathLst>
                <a:path w="198755" h="609600">
                  <a:moveTo>
                    <a:pt x="0" y="0"/>
                  </a:moveTo>
                  <a:lnTo>
                    <a:pt x="198374" y="609600"/>
                  </a:lnTo>
                </a:path>
              </a:pathLst>
            </a:custGeom>
            <a:ln w="12699">
              <a:solidFill>
                <a:srgbClr val="000000"/>
              </a:solidFill>
            </a:ln>
          </p:spPr>
          <p:txBody>
            <a:bodyPr wrap="square" lIns="0" tIns="0" rIns="0" bIns="0" rtlCol="0"/>
            <a:lstStyle/>
            <a:p>
              <a:endParaRPr/>
            </a:p>
          </p:txBody>
        </p:sp>
        <p:pic>
          <p:nvPicPr>
            <p:cNvPr id="15" name="object 15"/>
            <p:cNvPicPr/>
            <p:nvPr/>
          </p:nvPicPr>
          <p:blipFill>
            <a:blip r:embed="rId3" cstate="print"/>
            <a:stretch>
              <a:fillRect/>
            </a:stretch>
          </p:blipFill>
          <p:spPr>
            <a:xfrm>
              <a:off x="2954273" y="3060699"/>
              <a:ext cx="69850" cy="125349"/>
            </a:xfrm>
            <a:prstGeom prst="rect">
              <a:avLst/>
            </a:prstGeom>
          </p:spPr>
        </p:pic>
      </p:grpSp>
      <p:sp>
        <p:nvSpPr>
          <p:cNvPr id="10" name="ZoneTexte 9">
            <a:extLst>
              <a:ext uri="{FF2B5EF4-FFF2-40B4-BE49-F238E27FC236}">
                <a16:creationId xmlns:a16="http://schemas.microsoft.com/office/drawing/2014/main" id="{4CF7F7B1-E29C-3B97-01E1-76B0DDED5D46}"/>
              </a:ext>
            </a:extLst>
          </p:cNvPr>
          <p:cNvSpPr txBox="1"/>
          <p:nvPr/>
        </p:nvSpPr>
        <p:spPr>
          <a:xfrm>
            <a:off x="298768" y="292386"/>
            <a:ext cx="6699567" cy="1995931"/>
          </a:xfrm>
          <a:prstGeom prst="rect">
            <a:avLst/>
          </a:prstGeom>
          <a:noFill/>
        </p:spPr>
        <p:txBody>
          <a:bodyPr wrap="square" rtlCol="0">
            <a:spAutoFit/>
          </a:bodyPr>
          <a:lstStyle/>
          <a:p>
            <a:pPr marL="457200" lvl="1" algn="just">
              <a:tabLst>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chevalier</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Tecoma</a:t>
            </a:r>
            <a:r>
              <a:rPr lang="fr-FR" sz="1400" b="1" spc="1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stans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10"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H.B.K.)</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C'est un arbuste originaire de l'Amérique tropicale atteignant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couramment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 dirty="0">
                <a:effectLst/>
                <a:latin typeface="Arial" panose="020B0604020202020204" pitchFamily="34" charset="0"/>
                <a:ea typeface="Arial" panose="020B0604020202020204" pitchFamily="34" charset="0"/>
              </a:rPr>
              <a:t> </a:t>
            </a:r>
            <a:r>
              <a:rPr lang="fr-FR" sz="1200" spc="-50" dirty="0">
                <a:effectLst/>
                <a:latin typeface="Arial" panose="020B0604020202020204" pitchFamily="34" charset="0"/>
                <a:ea typeface="Arial" panose="020B0604020202020204" pitchFamily="34" charset="0"/>
              </a:rPr>
              <a:t>3 </a:t>
            </a:r>
            <a:r>
              <a:rPr lang="fr-FR" sz="1200" dirty="0">
                <a:effectLst/>
                <a:latin typeface="Arial" panose="020B0604020202020204" pitchFamily="34" charset="0"/>
                <a:ea typeface="Arial" panose="020B0604020202020204" pitchFamily="34" charset="0"/>
              </a:rPr>
              <a:t>m.</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ornementale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remarquable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abondante floraison jaune. Elle est très répandue en Haïti, surtout dans les zones sèches et sur sols </a:t>
            </a:r>
            <a:r>
              <a:rPr lang="fr-FR" sz="1200" spc="-10" dirty="0">
                <a:effectLst/>
                <a:latin typeface="Arial" panose="020B0604020202020204" pitchFamily="34" charset="0"/>
                <a:ea typeface="Arial" panose="020B0604020202020204" pitchFamily="34" charset="0"/>
              </a:rPr>
              <a:t>calcaires.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chevalier est envahissant et constitue une espèce colonisatrice. Sa propagation est facile : il produit beaucoup de graines et peut aussi être reproduit par bouturage, en utilisant le bois jeune. Il sert parfois à faire des haies hautes. Il constitue une espèce intéressante pour la conservation des sols.</a:t>
            </a:r>
          </a:p>
        </p:txBody>
      </p:sp>
      <p:pic>
        <p:nvPicPr>
          <p:cNvPr id="5" name="Image 4" descr="tec_sta12">
            <a:extLst>
              <a:ext uri="{FF2B5EF4-FFF2-40B4-BE49-F238E27FC236}">
                <a16:creationId xmlns:a16="http://schemas.microsoft.com/office/drawing/2014/main" id="{F5F8F6B1-FCF3-F426-D9F4-3BC9C8E9F4CF}"/>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56165" y="2263890"/>
            <a:ext cx="5631488" cy="42236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uin-2012_102">
            <a:extLst>
              <a:ext uri="{FF2B5EF4-FFF2-40B4-BE49-F238E27FC236}">
                <a16:creationId xmlns:a16="http://schemas.microsoft.com/office/drawing/2014/main" id="{E588AAE4-0F58-F985-A90D-4286ECED545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1000" y="395268"/>
            <a:ext cx="6553200" cy="6955731"/>
          </a:xfrm>
          <a:prstGeom prst="rect">
            <a:avLst/>
          </a:prstGeom>
        </p:spPr>
      </p:pic>
      <p:sp>
        <p:nvSpPr>
          <p:cNvPr id="2" name="object 9">
            <a:extLst>
              <a:ext uri="{FF2B5EF4-FFF2-40B4-BE49-F238E27FC236}">
                <a16:creationId xmlns:a16="http://schemas.microsoft.com/office/drawing/2014/main" id="{7F03FD15-6667-54EF-90D0-925437998B62}"/>
              </a:ext>
            </a:extLst>
          </p:cNvPr>
          <p:cNvSpPr txBox="1"/>
          <p:nvPr/>
        </p:nvSpPr>
        <p:spPr>
          <a:xfrm>
            <a:off x="353115" y="10117483"/>
            <a:ext cx="23685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muricata</a:t>
            </a:r>
            <a:r>
              <a:rPr sz="1200" b="1" spc="1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corossolier</a:t>
            </a:r>
            <a:endParaRPr sz="1200" dirty="0">
              <a:latin typeface="Arial"/>
              <a:cs typeface="Arial"/>
            </a:endParaRPr>
          </a:p>
        </p:txBody>
      </p:sp>
    </p:spTree>
    <p:extLst>
      <p:ext uri="{BB962C8B-B14F-4D97-AF65-F5344CB8AC3E}">
        <p14:creationId xmlns:p14="http://schemas.microsoft.com/office/powerpoint/2010/main" val="31986333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55800" y="1185544"/>
            <a:ext cx="4825365" cy="3600450"/>
            <a:chOff x="1455800" y="1185544"/>
            <a:chExt cx="4825365" cy="3600450"/>
          </a:xfrm>
        </p:grpSpPr>
        <p:pic>
          <p:nvPicPr>
            <p:cNvPr id="3" name="object 3"/>
            <p:cNvPicPr/>
            <p:nvPr/>
          </p:nvPicPr>
          <p:blipFill>
            <a:blip r:embed="rId2" cstate="print"/>
            <a:stretch>
              <a:fillRect/>
            </a:stretch>
          </p:blipFill>
          <p:spPr>
            <a:xfrm>
              <a:off x="1468500" y="1198244"/>
              <a:ext cx="4799838" cy="3574541"/>
            </a:xfrm>
            <a:prstGeom prst="rect">
              <a:avLst/>
            </a:prstGeom>
          </p:spPr>
        </p:pic>
        <p:sp>
          <p:nvSpPr>
            <p:cNvPr id="4" name="object 4"/>
            <p:cNvSpPr/>
            <p:nvPr/>
          </p:nvSpPr>
          <p:spPr>
            <a:xfrm>
              <a:off x="1462150" y="1191894"/>
              <a:ext cx="4812665" cy="3587750"/>
            </a:xfrm>
            <a:custGeom>
              <a:avLst/>
              <a:gdLst/>
              <a:ahLst/>
              <a:cxnLst/>
              <a:rect l="l" t="t" r="r" b="b"/>
              <a:pathLst>
                <a:path w="4812665" h="3587750">
                  <a:moveTo>
                    <a:pt x="0" y="0"/>
                  </a:moveTo>
                  <a:lnTo>
                    <a:pt x="4812538" y="0"/>
                  </a:lnTo>
                  <a:lnTo>
                    <a:pt x="481253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457200" y="10064750"/>
            <a:ext cx="222504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Tecoma</a:t>
            </a:r>
            <a:r>
              <a:rPr sz="1200" b="1" spc="5" dirty="0">
                <a:latin typeface="Arial"/>
                <a:cs typeface="Arial"/>
              </a:rPr>
              <a:t> </a:t>
            </a:r>
            <a:r>
              <a:rPr sz="1200" b="1" dirty="0">
                <a:latin typeface="Arial"/>
                <a:cs typeface="Arial"/>
              </a:rPr>
              <a:t>stans</a:t>
            </a:r>
            <a:r>
              <a:rPr sz="1200" b="1" spc="5" dirty="0">
                <a:latin typeface="Arial"/>
                <a:cs typeface="Arial"/>
              </a:rPr>
              <a:t> </a:t>
            </a:r>
            <a:r>
              <a:rPr sz="1200" dirty="0">
                <a:latin typeface="Arial"/>
                <a:cs typeface="Arial"/>
              </a:rPr>
              <a:t>Le</a:t>
            </a:r>
            <a:r>
              <a:rPr sz="1200" spc="5" dirty="0">
                <a:latin typeface="Arial"/>
                <a:cs typeface="Arial"/>
              </a:rPr>
              <a:t> </a:t>
            </a:r>
            <a:r>
              <a:rPr sz="1200" spc="-10" dirty="0">
                <a:latin typeface="Arial"/>
                <a:cs typeface="Arial"/>
              </a:rPr>
              <a:t>chevalier</a:t>
            </a:r>
            <a:endParaRPr sz="1200" dirty="0">
              <a:latin typeface="Arial"/>
              <a:cs typeface="Arial"/>
            </a:endParaRPr>
          </a:p>
        </p:txBody>
      </p:sp>
      <p:grpSp>
        <p:nvGrpSpPr>
          <p:cNvPr id="7" name="object 5">
            <a:extLst>
              <a:ext uri="{FF2B5EF4-FFF2-40B4-BE49-F238E27FC236}">
                <a16:creationId xmlns:a16="http://schemas.microsoft.com/office/drawing/2014/main" id="{822BF7EC-9055-74E9-020E-F1705866DFCA}"/>
              </a:ext>
            </a:extLst>
          </p:cNvPr>
          <p:cNvGrpSpPr/>
          <p:nvPr/>
        </p:nvGrpSpPr>
        <p:grpSpPr>
          <a:xfrm>
            <a:off x="1080008" y="5892109"/>
            <a:ext cx="5387340" cy="3590347"/>
            <a:chOff x="1086358" y="5869248"/>
            <a:chExt cx="5387340" cy="3590347"/>
          </a:xfrm>
        </p:grpSpPr>
        <p:pic>
          <p:nvPicPr>
            <p:cNvPr id="8" name="object 6">
              <a:extLst>
                <a:ext uri="{FF2B5EF4-FFF2-40B4-BE49-F238E27FC236}">
                  <a16:creationId xmlns:a16="http://schemas.microsoft.com/office/drawing/2014/main" id="{626B334F-388D-1F7E-346A-BAF3480CF290}"/>
                </a:ext>
              </a:extLst>
            </p:cNvPr>
            <p:cNvPicPr/>
            <p:nvPr/>
          </p:nvPicPr>
          <p:blipFill>
            <a:blip r:embed="rId3" cstate="print"/>
            <a:stretch>
              <a:fillRect/>
            </a:stretch>
          </p:blipFill>
          <p:spPr>
            <a:xfrm>
              <a:off x="1092708" y="5869248"/>
              <a:ext cx="5374640" cy="3574541"/>
            </a:xfrm>
            <a:prstGeom prst="rect">
              <a:avLst/>
            </a:prstGeom>
          </p:spPr>
        </p:pic>
        <p:sp>
          <p:nvSpPr>
            <p:cNvPr id="9" name="object 7">
              <a:extLst>
                <a:ext uri="{FF2B5EF4-FFF2-40B4-BE49-F238E27FC236}">
                  <a16:creationId xmlns:a16="http://schemas.microsoft.com/office/drawing/2014/main" id="{0FF3E3A8-F731-DCE6-0C5A-E82BD22B9B2A}"/>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52705" y="609258"/>
            <a:ext cx="6457696"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UNE</a:t>
            </a:r>
            <a:r>
              <a:rPr sz="1400" b="1" spc="25" dirty="0">
                <a:latin typeface="Arial"/>
                <a:cs typeface="Arial"/>
              </a:rPr>
              <a:t> </a:t>
            </a:r>
            <a:r>
              <a:rPr sz="1400" b="1" dirty="0">
                <a:latin typeface="Arial"/>
                <a:cs typeface="Arial"/>
              </a:rPr>
              <a:t>MORINGACEE:</a:t>
            </a:r>
            <a:r>
              <a:rPr sz="1400" b="1" spc="25" dirty="0">
                <a:latin typeface="Arial"/>
                <a:cs typeface="Arial"/>
              </a:rPr>
              <a:t> </a:t>
            </a:r>
            <a:r>
              <a:rPr sz="1400" b="1" dirty="0">
                <a:latin typeface="Arial"/>
                <a:cs typeface="Arial"/>
              </a:rPr>
              <a:t>LE</a:t>
            </a:r>
            <a:r>
              <a:rPr sz="1400" b="1" spc="25" dirty="0">
                <a:latin typeface="Arial"/>
                <a:cs typeface="Arial"/>
              </a:rPr>
              <a:t> </a:t>
            </a:r>
            <a:r>
              <a:rPr sz="1400" b="1" spc="-10" dirty="0">
                <a:latin typeface="Arial"/>
                <a:cs typeface="Arial"/>
              </a:rPr>
              <a:t>BENZOLIVE</a:t>
            </a:r>
            <a:r>
              <a:rPr lang="fr-FR" sz="1400" b="1" spc="-10" dirty="0">
                <a:latin typeface="Arial"/>
                <a:cs typeface="Arial"/>
              </a:rPr>
              <a:t> Moringa</a:t>
            </a:r>
            <a:endParaRPr lang="fr-FR" sz="1400" dirty="0">
              <a:latin typeface="Arial"/>
              <a:cs typeface="Arial"/>
            </a:endParaRPr>
          </a:p>
        </p:txBody>
      </p:sp>
      <p:sp>
        <p:nvSpPr>
          <p:cNvPr id="7" name="ZoneTexte 6">
            <a:extLst>
              <a:ext uri="{FF2B5EF4-FFF2-40B4-BE49-F238E27FC236}">
                <a16:creationId xmlns:a16="http://schemas.microsoft.com/office/drawing/2014/main" id="{FA5E0312-57A5-9B36-69C3-2F5F2E92E907}"/>
              </a:ext>
            </a:extLst>
          </p:cNvPr>
          <p:cNvSpPr txBox="1"/>
          <p:nvPr/>
        </p:nvSpPr>
        <p:spPr>
          <a:xfrm>
            <a:off x="552705" y="1073150"/>
            <a:ext cx="6457696" cy="7689284"/>
          </a:xfrm>
          <a:prstGeom prst="rect">
            <a:avLst/>
          </a:prstGeom>
          <a:noFill/>
        </p:spPr>
        <p:txBody>
          <a:bodyPr wrap="square" rtlCol="0">
            <a:spAutoFit/>
          </a:bodyPr>
          <a:lstStyle/>
          <a:p>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benzolive</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(Moringa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oleifera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10" dirty="0" err="1">
                <a:effectLst/>
                <a:latin typeface="Arial" panose="020B0604020202020204" pitchFamily="34" charset="0"/>
                <a:ea typeface="Arial" panose="020B0604020202020204" pitchFamily="34" charset="0"/>
                <a:cs typeface="Arial" panose="020B0604020202020204" pitchFamily="34" charset="0"/>
              </a:rPr>
              <a:t>Lam</a:t>
            </a:r>
            <a:r>
              <a:rPr lang="fr-FR" sz="1200" b="1" spc="-10" dirty="0">
                <a:effectLst/>
                <a:latin typeface="Arial" panose="020B0604020202020204" pitchFamily="34" charset="0"/>
                <a:ea typeface="Arial" panose="020B0604020202020204" pitchFamily="34" charset="0"/>
                <a:cs typeface="Arial" panose="020B0604020202020204" pitchFamily="34" charset="0"/>
              </a:rPr>
              <a:t>.)</a:t>
            </a:r>
            <a:endParaRPr lang="fr-FR" sz="1200" b="1"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et son feuillage est élégant, ce qui en fait un arbre d'ornement apprécié. C'est un arbre mellifère.</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Le </a:t>
            </a:r>
            <a:r>
              <a:rPr lang="fr-FR" sz="1200" dirty="0" err="1">
                <a:effectLst/>
                <a:latin typeface="Arial" panose="020B0604020202020204" pitchFamily="34" charset="0"/>
                <a:ea typeface="Arial" panose="020B0604020202020204" pitchFamily="34" charset="0"/>
                <a:cs typeface="Arial" panose="020B0604020202020204" pitchFamily="34" charset="0"/>
              </a:rPr>
              <a:t>benzolive</a:t>
            </a:r>
            <a:r>
              <a:rPr lang="fr-FR" sz="1200" dirty="0">
                <a:effectLst/>
                <a:latin typeface="Arial" panose="020B0604020202020204" pitchFamily="34" charset="0"/>
                <a:ea typeface="Arial" panose="020B0604020202020204" pitchFamily="34" charset="0"/>
                <a:cs typeface="Arial" panose="020B0604020202020204" pitchFamily="34" charset="0"/>
              </a:rPr>
              <a:t> est une espèce pionnière ; il est peu exigeant et supporte bien la sécheresse. C'est un arbre fourrager intéressant dans les zones de faible </a:t>
            </a:r>
            <a:r>
              <a:rPr lang="fr-FR" sz="1200" spc="-10" dirty="0">
                <a:effectLst/>
                <a:latin typeface="Arial" panose="020B0604020202020204" pitchFamily="34" charset="0"/>
                <a:ea typeface="Arial" panose="020B0604020202020204" pitchFamily="34" charset="0"/>
                <a:cs typeface="Arial" panose="020B0604020202020204" pitchFamily="34" charset="0"/>
              </a:rPr>
              <a:t>altitude.</a:t>
            </a: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dirty="0">
                <a:effectLst/>
                <a:latin typeface="Arial" panose="020B0604020202020204" pitchFamily="34" charset="0"/>
                <a:ea typeface="Arial" panose="020B0604020202020204" pitchFamily="34" charset="0"/>
                <a:cs typeface="Arial" panose="020B0604020202020204" pitchFamily="34" charset="0"/>
              </a:rPr>
              <a:t>La propagation est très facile, par graines ou par boutures qui prennent aisément. Il rejette de souche.</a:t>
            </a:r>
          </a:p>
          <a:p>
            <a:endParaRPr lang="fr-FR" sz="1200"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a:t>
            </a:r>
            <a:r>
              <a:rPr lang="fr-FR" sz="1200" i="1" dirty="0">
                <a:effectLst/>
                <a:latin typeface="Arial" panose="020B0604020202020204" pitchFamily="34" charset="0"/>
                <a:ea typeface="Times New Roman" panose="02020603050405020304" pitchFamily="18" charset="0"/>
                <a:cs typeface="Arial" panose="020B0604020202020204" pitchFamily="34" charset="0"/>
              </a:rPr>
              <a:t>Moringa </a:t>
            </a:r>
            <a:r>
              <a:rPr lang="fr-FR" sz="1200" i="1" dirty="0" err="1">
                <a:effectLst/>
                <a:latin typeface="Arial" panose="020B0604020202020204" pitchFamily="34" charset="0"/>
                <a:ea typeface="Times New Roman" panose="02020603050405020304" pitchFamily="18" charset="0"/>
                <a:cs typeface="Arial" panose="020B0604020202020204" pitchFamily="34" charset="0"/>
              </a:rPr>
              <a:t>oleifera</a:t>
            </a:r>
            <a:r>
              <a:rPr lang="fr-FR" sz="1200" dirty="0">
                <a:effectLst/>
                <a:latin typeface="Arial" panose="020B0604020202020204" pitchFamily="34" charset="0"/>
                <a:ea typeface="Times New Roman" panose="02020603050405020304" pitchFamily="18" charset="0"/>
                <a:cs typeface="Arial" panose="020B0604020202020204" pitchFamily="34" charset="0"/>
              </a:rPr>
              <a:t>, communément appelé "benzolive" en Haïti, est un arbre originaire d'Asie du Sud-Est, désormais largement répandu dans les régions tropicales du monde, y compris en Haïti. Cet arbre pionnier, connu pour sa croissance rapide, peut atteindre entre 5 et 12 mètres de hauteur. Il se distingue par ses feuilles composées et plumeuses, ses fleurs blanches et ses longues gousses, mesurant entre 20 et 35 cm de longueur. Le benzolive est particulièrement adapté aux conditions arides et aux sols pauvres, c’est une espèce pionnière. Il constitue une ressource précieuse dans les zones rurales et dégradées d'Haïti.</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Multiples usages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moringa est très polyvalent, chaque partie de l'arbre pouvant être valorisée dans divers domaines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Feuilles</a:t>
            </a:r>
            <a:r>
              <a:rPr lang="fr-FR" sz="1200" dirty="0">
                <a:effectLst/>
                <a:latin typeface="Arial" panose="020B0604020202020204" pitchFamily="34" charset="0"/>
                <a:ea typeface="Times New Roman" panose="02020603050405020304" pitchFamily="18" charset="0"/>
                <a:cs typeface="Arial" panose="020B0604020202020204" pitchFamily="34" charset="0"/>
              </a:rPr>
              <a:t> : très nutritives, elles sont riches en vitamines A et C, ainsi qu'en minéraux essentiels comme le calcium et le fer. Elles peuvent être consommées fraîches ou séchées, en poudre, et sont intégrées dans les soupes, sauces ou autres plats. Les feuilles sont également utilisées pour des infusions aux vertus médicinales.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Gousses</a:t>
            </a:r>
            <a:r>
              <a:rPr lang="fr-FR" sz="1200" dirty="0">
                <a:effectLst/>
                <a:latin typeface="Arial" panose="020B0604020202020204" pitchFamily="34" charset="0"/>
                <a:ea typeface="Times New Roman" panose="02020603050405020304" pitchFamily="18" charset="0"/>
                <a:cs typeface="Arial" panose="020B0604020202020204" pitchFamily="34" charset="0"/>
              </a:rPr>
              <a:t> : appelées localement "bâtons de tambour", les gousses immatures sont consommées comme légumes et sont réputées pour leur goût agréable et leur valeur nutritive.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Fleurs</a:t>
            </a:r>
            <a:r>
              <a:rPr lang="fr-FR" sz="1200" dirty="0">
                <a:effectLst/>
                <a:latin typeface="Arial" panose="020B0604020202020204" pitchFamily="34" charset="0"/>
                <a:ea typeface="Times New Roman" panose="02020603050405020304" pitchFamily="18" charset="0"/>
                <a:cs typeface="Arial" panose="020B0604020202020204" pitchFamily="34" charset="0"/>
              </a:rPr>
              <a:t> : </a:t>
            </a:r>
            <a:r>
              <a:rPr lang="fr-FR" sz="1200" dirty="0">
                <a:effectLst/>
                <a:latin typeface="Arial" panose="020B0604020202020204" pitchFamily="34" charset="0"/>
                <a:ea typeface="Arial" panose="020B0604020202020204" pitchFamily="34" charset="0"/>
                <a:cs typeface="Arial" panose="020B0604020202020204" pitchFamily="34" charset="0"/>
              </a:rPr>
              <a:t>La floraison du benzolive s'étend sur toute l'année Les fleurs,</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que peu consommées, sont mellifères et parfois utilisées pour des infusions thérapeutiques.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Graines</a:t>
            </a:r>
            <a:r>
              <a:rPr lang="fr-FR" sz="1200" dirty="0">
                <a:effectLst/>
                <a:latin typeface="Arial" panose="020B0604020202020204" pitchFamily="34" charset="0"/>
                <a:ea typeface="Times New Roman" panose="02020603050405020304" pitchFamily="18" charset="0"/>
                <a:cs typeface="Arial" panose="020B0604020202020204" pitchFamily="34" charset="0"/>
              </a:rPr>
              <a:t> : les graines de moringa contiennent une huile riche en acides gras insaturés, utilisée dans divers domaines allant de l’éclairage (lampes à huile) à la cuisine en passant par la cosmétique, et la production de biodiesel.</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Racines et écorce</a:t>
            </a:r>
            <a:r>
              <a:rPr lang="fr-FR" sz="1200" dirty="0">
                <a:effectLst/>
                <a:latin typeface="Arial" panose="020B0604020202020204" pitchFamily="34" charset="0"/>
                <a:ea typeface="Times New Roman" panose="02020603050405020304" pitchFamily="18" charset="0"/>
                <a:cs typeface="Arial" panose="020B0604020202020204" pitchFamily="34" charset="0"/>
              </a:rPr>
              <a:t> : ces parties de l'arbre sont employées en médecine traditionnelle pour leurs propriétés anti-inflammatoires et digestives.</a:t>
            </a:r>
          </a:p>
          <a:p>
            <a:pPr marL="34290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 bois</a:t>
            </a:r>
            <a:r>
              <a:rPr lang="fr-FR" sz="1200" dirty="0">
                <a:effectLst/>
                <a:latin typeface="Arial" panose="020B0604020202020204" pitchFamily="34" charset="0"/>
                <a:ea typeface="Arial" panose="020B0604020202020204" pitchFamily="34" charset="0"/>
                <a:cs typeface="Arial" panose="020B0604020202020204" pitchFamily="34" charset="0"/>
              </a:rPr>
              <a:t>, tendre, est peu utilisé, si ce n'est comme bois de feu.</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endParaRPr lang="fr-FR" sz="1200" dirty="0">
              <a:effectLst/>
              <a:latin typeface="Arial" panose="020B0604020202020204" pitchFamily="34" charset="0"/>
              <a:ea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88CD37D-2AB5-62C8-B263-8183FC3B39D4}"/>
              </a:ext>
            </a:extLst>
          </p:cNvPr>
          <p:cNvSpPr txBox="1"/>
          <p:nvPr/>
        </p:nvSpPr>
        <p:spPr>
          <a:xfrm>
            <a:off x="304800" y="692150"/>
            <a:ext cx="6705600" cy="6555641"/>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les feuilles de benzolive sont couramment utilisées dans la cuisine locale, enrichissant les plats en nutriments essentiels. Grâce à sa teneur élevée en protéines, vitamines et minéraux, cette plante aide à lutter contre la malnutrition, notamment dans les zones rurales.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Le moringa est largement utilisé dans la pharmacopée traditionnelle haïtienne. Ses feuilles et ses graines sont employées pour traiter diverses affections, telles que l'anémie, les infections et les troubles digestifs. De plus, ses graines sont utilisées pour purifier l’eau.</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 et reboisement</a:t>
            </a:r>
            <a:r>
              <a:rPr lang="fr-FR" sz="1200" dirty="0">
                <a:effectLst/>
                <a:latin typeface="Arial" panose="020B0604020202020204" pitchFamily="34" charset="0"/>
                <a:ea typeface="Times New Roman" panose="02020603050405020304" pitchFamily="18" charset="0"/>
                <a:cs typeface="Arial" panose="020B0604020202020204" pitchFamily="34" charset="0"/>
              </a:rPr>
              <a:t> : Grâce à sa robustesse, le benzolive est souvent planté dans les zones dégradées pour contribuer au reboisement et à l’amélioration de la fertilité des sols. Il est également utilisé comme fourrage pour le bétail dans les régions à faible altitude, offrant une solution aux agriculteurs confrontés à des conditions difficiles.</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Bénéfices nutritionnels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moringa est souvent qualifié de "superaliment" en raison de sa richesse en nutriments essentiels. Ses feuilles contiennent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Protéines</a:t>
            </a:r>
            <a:r>
              <a:rPr lang="fr-FR" sz="1200" dirty="0">
                <a:effectLst/>
                <a:latin typeface="Arial" panose="020B0604020202020204" pitchFamily="34" charset="0"/>
                <a:ea typeface="Times New Roman" panose="02020603050405020304" pitchFamily="18" charset="0"/>
                <a:cs typeface="Arial" panose="020B0604020202020204" pitchFamily="34" charset="0"/>
              </a:rPr>
              <a:t> : environ 25% de protéines, ce qui en fait une source intéressante, notamment pour les populations qui ont peu accès aux protéines animales.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Vitamines</a:t>
            </a:r>
            <a:r>
              <a:rPr lang="fr-FR" sz="1200" dirty="0">
                <a:effectLst/>
                <a:latin typeface="Arial" panose="020B0604020202020204" pitchFamily="34" charset="0"/>
                <a:ea typeface="Times New Roman" panose="02020603050405020304" pitchFamily="18" charset="0"/>
                <a:cs typeface="Arial" panose="020B0604020202020204" pitchFamily="34" charset="0"/>
              </a:rPr>
              <a:t> : A, C et E, qui renforcent l’immunité, améliorent la vision et agissent comme antioxydants.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Minéraux</a:t>
            </a:r>
            <a:r>
              <a:rPr lang="fr-FR" sz="1200" dirty="0">
                <a:effectLst/>
                <a:latin typeface="Arial" panose="020B0604020202020204" pitchFamily="34" charset="0"/>
                <a:ea typeface="Times New Roman" panose="02020603050405020304" pitchFamily="18" charset="0"/>
                <a:cs typeface="Arial" panose="020B0604020202020204" pitchFamily="34" charset="0"/>
              </a:rPr>
              <a:t> : Calcium, fer et magnésium, essentiels pour la santé osseuse et la prévention de l’anémie.</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feuilles de moringa contiennent également des quantités significatives d'acides aminés essentiels, ce qui en fait un complément alimentaire précieux.</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Défis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Malgré ses nombreux avantages, l’exploitation complète du moringa en Haïti reste limitée par plusieurs facteurs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Sensibilisation</a:t>
            </a:r>
            <a:r>
              <a:rPr lang="fr-FR" sz="1200" dirty="0">
                <a:effectLst/>
                <a:latin typeface="Arial" panose="020B0604020202020204" pitchFamily="34" charset="0"/>
                <a:ea typeface="Times New Roman" panose="02020603050405020304" pitchFamily="18" charset="0"/>
                <a:cs typeface="Arial" panose="020B0604020202020204" pitchFamily="34" charset="0"/>
              </a:rPr>
              <a:t> : bien que les bienfaits du benzolive soient connus, on observe un déficit d'information sur les pratiques optimales de culture, de transformation et d'utilisation.</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Accessibilité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les techniques de transformation des feuilles en poudre ou de pressage des graines pour en extraire l’huile sont encore peu répandues, ce qui limite la disponibilité de ces produits sur le marché local.</a:t>
            </a:r>
          </a:p>
          <a:p>
            <a:endParaRPr lang="fr-FR" sz="1200" dirty="0"/>
          </a:p>
        </p:txBody>
      </p:sp>
    </p:spTree>
    <p:extLst>
      <p:ext uri="{BB962C8B-B14F-4D97-AF65-F5344CB8AC3E}">
        <p14:creationId xmlns:p14="http://schemas.microsoft.com/office/powerpoint/2010/main" val="247771766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71979" y="964438"/>
            <a:ext cx="3912235" cy="3821429"/>
            <a:chOff x="1871979" y="964438"/>
            <a:chExt cx="3912235" cy="3821429"/>
          </a:xfrm>
        </p:grpSpPr>
        <p:pic>
          <p:nvPicPr>
            <p:cNvPr id="3" name="object 3"/>
            <p:cNvPicPr/>
            <p:nvPr/>
          </p:nvPicPr>
          <p:blipFill>
            <a:blip r:embed="rId2" cstate="print"/>
            <a:stretch>
              <a:fillRect/>
            </a:stretch>
          </p:blipFill>
          <p:spPr>
            <a:xfrm>
              <a:off x="2476373" y="1021334"/>
              <a:ext cx="2806704" cy="3598170"/>
            </a:xfrm>
            <a:prstGeom prst="rect">
              <a:avLst/>
            </a:prstGeom>
          </p:spPr>
        </p:pic>
        <p:sp>
          <p:nvSpPr>
            <p:cNvPr id="4" name="object 4"/>
            <p:cNvSpPr/>
            <p:nvPr/>
          </p:nvSpPr>
          <p:spPr>
            <a:xfrm>
              <a:off x="1878329" y="970788"/>
              <a:ext cx="3899535" cy="3808729"/>
            </a:xfrm>
            <a:custGeom>
              <a:avLst/>
              <a:gdLst/>
              <a:ahLst/>
              <a:cxnLst/>
              <a:rect l="l" t="t" r="r" b="b"/>
              <a:pathLst>
                <a:path w="3899535" h="3808729">
                  <a:moveTo>
                    <a:pt x="0" y="0"/>
                  </a:moveTo>
                  <a:lnTo>
                    <a:pt x="3899027" y="0"/>
                  </a:lnTo>
                  <a:lnTo>
                    <a:pt x="3899027" y="3808349"/>
                  </a:lnTo>
                  <a:lnTo>
                    <a:pt x="0" y="380834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183132" y="5865495"/>
            <a:ext cx="5297170" cy="3548379"/>
            <a:chOff x="1183132" y="5865495"/>
            <a:chExt cx="5297170" cy="3548379"/>
          </a:xfrm>
        </p:grpSpPr>
        <p:pic>
          <p:nvPicPr>
            <p:cNvPr id="6" name="object 6"/>
            <p:cNvPicPr/>
            <p:nvPr/>
          </p:nvPicPr>
          <p:blipFill>
            <a:blip r:embed="rId3" cstate="print"/>
            <a:stretch>
              <a:fillRect/>
            </a:stretch>
          </p:blipFill>
          <p:spPr>
            <a:xfrm>
              <a:off x="1195832" y="5878195"/>
              <a:ext cx="5271516" cy="3522979"/>
            </a:xfrm>
            <a:prstGeom prst="rect">
              <a:avLst/>
            </a:prstGeom>
          </p:spPr>
        </p:pic>
        <p:sp>
          <p:nvSpPr>
            <p:cNvPr id="7" name="object 7"/>
            <p:cNvSpPr/>
            <p:nvPr/>
          </p:nvSpPr>
          <p:spPr>
            <a:xfrm>
              <a:off x="1189482" y="5871845"/>
              <a:ext cx="5284470" cy="3535679"/>
            </a:xfrm>
            <a:custGeom>
              <a:avLst/>
              <a:gdLst/>
              <a:ahLst/>
              <a:cxnLst/>
              <a:rect l="l" t="t" r="r" b="b"/>
              <a:pathLst>
                <a:path w="5284470" h="3535679">
                  <a:moveTo>
                    <a:pt x="0" y="0"/>
                  </a:moveTo>
                  <a:lnTo>
                    <a:pt x="5284216" y="0"/>
                  </a:lnTo>
                  <a:lnTo>
                    <a:pt x="5284216" y="3535679"/>
                  </a:lnTo>
                  <a:lnTo>
                    <a:pt x="0" y="353567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4098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Moringa</a:t>
            </a:r>
            <a:r>
              <a:rPr sz="1200" b="1" spc="20" dirty="0">
                <a:latin typeface="Arial"/>
                <a:cs typeface="Arial"/>
              </a:rPr>
              <a:t> </a:t>
            </a:r>
            <a:r>
              <a:rPr sz="1200" b="1" dirty="0">
                <a:latin typeface="Arial"/>
                <a:cs typeface="Arial"/>
              </a:rPr>
              <a:t>oleifera</a:t>
            </a:r>
            <a:r>
              <a:rPr sz="1200" b="1" spc="25" dirty="0">
                <a:latin typeface="Arial"/>
                <a:cs typeface="Arial"/>
              </a:rPr>
              <a:t> </a:t>
            </a:r>
            <a:r>
              <a:rPr sz="1200" dirty="0">
                <a:latin typeface="Arial"/>
                <a:cs typeface="Arial"/>
              </a:rPr>
              <a:t>Le</a:t>
            </a:r>
            <a:r>
              <a:rPr sz="1200" spc="20" dirty="0">
                <a:latin typeface="Arial"/>
                <a:cs typeface="Arial"/>
              </a:rPr>
              <a:t> </a:t>
            </a:r>
            <a:r>
              <a:rPr sz="1200" spc="-10" dirty="0">
                <a:latin typeface="Arial"/>
                <a:cs typeface="Arial"/>
              </a:rPr>
              <a:t>benzolive</a:t>
            </a:r>
            <a:endParaRPr sz="1200" dirty="0">
              <a:latin typeface="Arial"/>
              <a:cs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552704" y="662178"/>
            <a:ext cx="6229096" cy="44371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25" dirty="0">
                <a:latin typeface="Arial"/>
                <a:cs typeface="Arial"/>
              </a:rPr>
              <a:t> </a:t>
            </a:r>
            <a:r>
              <a:rPr sz="1400" b="1" dirty="0">
                <a:latin typeface="Arial"/>
                <a:cs typeface="Arial"/>
              </a:rPr>
              <a:t>LAURACEES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LES</a:t>
            </a:r>
            <a:r>
              <a:rPr sz="1400" b="1" spc="25" dirty="0">
                <a:latin typeface="Arial"/>
                <a:cs typeface="Arial"/>
              </a:rPr>
              <a:t> </a:t>
            </a:r>
            <a:r>
              <a:rPr sz="1400" b="1" dirty="0">
                <a:latin typeface="Arial"/>
                <a:cs typeface="Arial"/>
              </a:rPr>
              <a:t>LAURIERS</a:t>
            </a:r>
            <a:r>
              <a:rPr sz="1400" b="1" spc="25" dirty="0">
                <a:latin typeface="Arial"/>
                <a:cs typeface="Arial"/>
              </a:rPr>
              <a:t> </a:t>
            </a:r>
            <a:r>
              <a:rPr sz="1400" b="1" dirty="0">
                <a:latin typeface="Arial"/>
                <a:cs typeface="Arial"/>
              </a:rPr>
              <a:t>ET</a:t>
            </a:r>
            <a:r>
              <a:rPr sz="1400" b="1" spc="25" dirty="0">
                <a:latin typeface="Arial"/>
                <a:cs typeface="Arial"/>
              </a:rPr>
              <a:t> </a:t>
            </a:r>
            <a:r>
              <a:rPr sz="1400" b="1" spc="-10" dirty="0">
                <a:latin typeface="Arial"/>
                <a:cs typeface="Arial"/>
              </a:rPr>
              <a:t>L'AVOCATIER</a:t>
            </a:r>
            <a:r>
              <a:rPr lang="fr-FR" sz="1400" spc="-10" dirty="0">
                <a:latin typeface="Arial"/>
                <a:cs typeface="Arial"/>
              </a:rPr>
              <a:t> </a:t>
            </a:r>
            <a:r>
              <a:rPr sz="1400" b="1" dirty="0">
                <a:latin typeface="Arial"/>
                <a:cs typeface="Arial"/>
              </a:rPr>
              <a:t>Ocotea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Nectandra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Persea</a:t>
            </a:r>
            <a:endParaRPr sz="1400" dirty="0">
              <a:latin typeface="Arial"/>
              <a:cs typeface="Arial"/>
            </a:endParaRPr>
          </a:p>
        </p:txBody>
      </p:sp>
      <p:sp>
        <p:nvSpPr>
          <p:cNvPr id="2" name="ZoneTexte 1">
            <a:extLst>
              <a:ext uri="{FF2B5EF4-FFF2-40B4-BE49-F238E27FC236}">
                <a16:creationId xmlns:a16="http://schemas.microsoft.com/office/drawing/2014/main" id="{42FF63DB-4705-D2D6-2740-ED5C3204C002}"/>
              </a:ext>
            </a:extLst>
          </p:cNvPr>
          <p:cNvSpPr txBox="1"/>
          <p:nvPr/>
        </p:nvSpPr>
        <p:spPr>
          <a:xfrm>
            <a:off x="552704" y="1682750"/>
            <a:ext cx="6381496" cy="2819618"/>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laurier</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Ocotea</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leucoxylon</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a:t>
            </a:r>
            <a:r>
              <a:rPr lang="fr-FR" sz="1400" b="1" spc="-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Mez.05)</a:t>
            </a:r>
            <a:endParaRPr lang="fr-FR" sz="1400" dirty="0">
              <a:effectLst/>
              <a:latin typeface="Arial" panose="020B0604020202020204" pitchFamily="34" charset="0"/>
              <a:ea typeface="Arial" panose="020B0604020202020204" pitchFamily="34" charset="0"/>
            </a:endParaRPr>
          </a:p>
          <a:p>
            <a:pPr>
              <a:spcBef>
                <a:spcPts val="40"/>
              </a:spcBef>
            </a:pPr>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C'est un arbre indigène dont les feuilles simples et coriacées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 sont charnus et noirs. Cet arbre exigeant en humidité atteint 20 à 25 m de hauteur.</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Son bois jaunâtre est assez tendre, léger (d</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0.45) et moyennement résistant. Il est facile à travailler, mais n'est pas durable. Il est moyennement apprécié comme bois d'œuvre (construction, menuiserie) et surtout utilisé pour confectionner des poteaux.</a:t>
            </a:r>
          </a:p>
          <a:p>
            <a:pPr>
              <a:spcBef>
                <a:spcPts val="1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Arbre de croissance rapide et au port droit, le laurier peut prendre en altitude le relais d'espèces comme le 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pelé</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capable.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récolte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assez difficile. </a:t>
            </a:r>
          </a:p>
          <a:p>
            <a:endParaRPr lang="fr-FR" sz="1400" dirty="0"/>
          </a:p>
        </p:txBody>
      </p:sp>
      <p:grpSp>
        <p:nvGrpSpPr>
          <p:cNvPr id="3" name="object 2">
            <a:extLst>
              <a:ext uri="{FF2B5EF4-FFF2-40B4-BE49-F238E27FC236}">
                <a16:creationId xmlns:a16="http://schemas.microsoft.com/office/drawing/2014/main" id="{9AD76B84-8286-3F34-C997-DF25593D3B05}"/>
              </a:ext>
            </a:extLst>
          </p:cNvPr>
          <p:cNvGrpSpPr/>
          <p:nvPr/>
        </p:nvGrpSpPr>
        <p:grpSpPr>
          <a:xfrm>
            <a:off x="1405255" y="6309735"/>
            <a:ext cx="4405630" cy="3717290"/>
            <a:chOff x="1570863" y="1068577"/>
            <a:chExt cx="4405630" cy="3717290"/>
          </a:xfrm>
        </p:grpSpPr>
        <p:pic>
          <p:nvPicPr>
            <p:cNvPr id="4" name="object 3">
              <a:extLst>
                <a:ext uri="{FF2B5EF4-FFF2-40B4-BE49-F238E27FC236}">
                  <a16:creationId xmlns:a16="http://schemas.microsoft.com/office/drawing/2014/main" id="{DFA7C8AB-7ABC-86D8-8D6C-23CB55C56E77}"/>
                </a:ext>
              </a:extLst>
            </p:cNvPr>
            <p:cNvPicPr/>
            <p:nvPr/>
          </p:nvPicPr>
          <p:blipFill>
            <a:blip r:embed="rId2" cstate="print"/>
            <a:stretch>
              <a:fillRect/>
            </a:stretch>
          </p:blipFill>
          <p:spPr>
            <a:xfrm>
              <a:off x="2153666" y="1131952"/>
              <a:ext cx="3683006" cy="3598170"/>
            </a:xfrm>
            <a:prstGeom prst="rect">
              <a:avLst/>
            </a:prstGeom>
          </p:spPr>
        </p:pic>
        <p:sp>
          <p:nvSpPr>
            <p:cNvPr id="5" name="object 4">
              <a:extLst>
                <a:ext uri="{FF2B5EF4-FFF2-40B4-BE49-F238E27FC236}">
                  <a16:creationId xmlns:a16="http://schemas.microsoft.com/office/drawing/2014/main" id="{3B1C0752-E7C3-002A-1FF3-17EF4DD794D7}"/>
                </a:ext>
              </a:extLst>
            </p:cNvPr>
            <p:cNvSpPr/>
            <p:nvPr/>
          </p:nvSpPr>
          <p:spPr>
            <a:xfrm>
              <a:off x="1577213" y="1074927"/>
              <a:ext cx="4392930" cy="3704590"/>
            </a:xfrm>
            <a:custGeom>
              <a:avLst/>
              <a:gdLst/>
              <a:ahLst/>
              <a:cxnLst/>
              <a:rect l="l" t="t" r="r" b="b"/>
              <a:pathLst>
                <a:path w="4392930" h="3704590">
                  <a:moveTo>
                    <a:pt x="0" y="0"/>
                  </a:moveTo>
                  <a:lnTo>
                    <a:pt x="4392422" y="0"/>
                  </a:lnTo>
                  <a:lnTo>
                    <a:pt x="4392422" y="3704209"/>
                  </a:lnTo>
                  <a:lnTo>
                    <a:pt x="0" y="3704209"/>
                  </a:lnTo>
                  <a:lnTo>
                    <a:pt x="0" y="0"/>
                  </a:lnTo>
                  <a:close/>
                </a:path>
              </a:pathLst>
            </a:custGeom>
            <a:ln w="12700">
              <a:solidFill>
                <a:srgbClr val="000000"/>
              </a:solidFill>
            </a:ln>
          </p:spPr>
          <p:txBody>
            <a:bodyPr wrap="square" lIns="0" tIns="0" rIns="0" bIns="0" rtlCol="0"/>
            <a:lstStyle/>
            <a:p>
              <a:endParaRPr/>
            </a:p>
          </p:txBody>
        </p:sp>
        <p:sp>
          <p:nvSpPr>
            <p:cNvPr id="6" name="object 5">
              <a:extLst>
                <a:ext uri="{FF2B5EF4-FFF2-40B4-BE49-F238E27FC236}">
                  <a16:creationId xmlns:a16="http://schemas.microsoft.com/office/drawing/2014/main" id="{0621C332-A683-E41F-707A-0F43E253A67C}"/>
                </a:ext>
              </a:extLst>
            </p:cNvPr>
            <p:cNvSpPr/>
            <p:nvPr/>
          </p:nvSpPr>
          <p:spPr>
            <a:xfrm>
              <a:off x="1676273" y="4124198"/>
              <a:ext cx="1005205" cy="607695"/>
            </a:xfrm>
            <a:custGeom>
              <a:avLst/>
              <a:gdLst/>
              <a:ahLst/>
              <a:cxnLst/>
              <a:rect l="l" t="t" r="r" b="b"/>
              <a:pathLst>
                <a:path w="1005205" h="607695">
                  <a:moveTo>
                    <a:pt x="0" y="0"/>
                  </a:moveTo>
                  <a:lnTo>
                    <a:pt x="1005077" y="0"/>
                  </a:lnTo>
                  <a:lnTo>
                    <a:pt x="1005077" y="607695"/>
                  </a:lnTo>
                  <a:lnTo>
                    <a:pt x="0" y="607695"/>
                  </a:lnTo>
                  <a:lnTo>
                    <a:pt x="0" y="0"/>
                  </a:lnTo>
                  <a:close/>
                </a:path>
              </a:pathLst>
            </a:custGeom>
            <a:solidFill>
              <a:srgbClr val="FFFFFF"/>
            </a:solidFill>
          </p:spPr>
          <p:txBody>
            <a:bodyPr wrap="square" lIns="0" tIns="0" rIns="0" bIns="0" rtlCol="0"/>
            <a:lstStyle/>
            <a:p>
              <a:endParaRPr/>
            </a:p>
          </p:txBody>
        </p:sp>
      </p:grpSp>
      <p:sp>
        <p:nvSpPr>
          <p:cNvPr id="8" name="object 6">
            <a:extLst>
              <a:ext uri="{FF2B5EF4-FFF2-40B4-BE49-F238E27FC236}">
                <a16:creationId xmlns:a16="http://schemas.microsoft.com/office/drawing/2014/main" id="{A62F20EF-CA33-ABBD-75F5-5C106935FEA5}"/>
              </a:ext>
            </a:extLst>
          </p:cNvPr>
          <p:cNvSpPr txBox="1"/>
          <p:nvPr/>
        </p:nvSpPr>
        <p:spPr>
          <a:xfrm>
            <a:off x="914400" y="10172060"/>
            <a:ext cx="21913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Ocotea</a:t>
            </a:r>
            <a:r>
              <a:rPr sz="1200" b="1" spc="25" dirty="0">
                <a:latin typeface="Arial"/>
                <a:cs typeface="Arial"/>
              </a:rPr>
              <a:t> </a:t>
            </a:r>
            <a:r>
              <a:rPr sz="1200" b="1" dirty="0">
                <a:latin typeface="Arial"/>
                <a:cs typeface="Arial"/>
              </a:rPr>
              <a:t>leucoylon</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laurier</a:t>
            </a:r>
            <a:endParaRPr sz="1200" dirty="0">
              <a:latin typeface="Arial"/>
              <a:cs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71600" y="6330950"/>
            <a:ext cx="3764279" cy="3888104"/>
            <a:chOff x="2225294" y="1007999"/>
            <a:chExt cx="3764279" cy="3888104"/>
          </a:xfrm>
        </p:grpSpPr>
        <p:pic>
          <p:nvPicPr>
            <p:cNvPr id="3" name="object 3"/>
            <p:cNvPicPr/>
            <p:nvPr/>
          </p:nvPicPr>
          <p:blipFill>
            <a:blip r:embed="rId2" cstate="print"/>
            <a:stretch>
              <a:fillRect/>
            </a:stretch>
          </p:blipFill>
          <p:spPr>
            <a:xfrm>
              <a:off x="2830068" y="1198245"/>
              <a:ext cx="2946404" cy="3598170"/>
            </a:xfrm>
            <a:prstGeom prst="rect">
              <a:avLst/>
            </a:prstGeom>
          </p:spPr>
        </p:pic>
        <p:sp>
          <p:nvSpPr>
            <p:cNvPr id="4" name="object 4"/>
            <p:cNvSpPr/>
            <p:nvPr/>
          </p:nvSpPr>
          <p:spPr>
            <a:xfrm>
              <a:off x="2231644" y="1014349"/>
              <a:ext cx="3751579" cy="3875404"/>
            </a:xfrm>
            <a:custGeom>
              <a:avLst/>
              <a:gdLst/>
              <a:ahLst/>
              <a:cxnLst/>
              <a:rect l="l" t="t" r="r" b="b"/>
              <a:pathLst>
                <a:path w="3751579" h="3875404">
                  <a:moveTo>
                    <a:pt x="0" y="0"/>
                  </a:moveTo>
                  <a:lnTo>
                    <a:pt x="3751199" y="0"/>
                  </a:lnTo>
                  <a:lnTo>
                    <a:pt x="3751199" y="3875278"/>
                  </a:lnTo>
                  <a:lnTo>
                    <a:pt x="0" y="3875278"/>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226314" y="10253853"/>
            <a:ext cx="265430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Nectandra</a:t>
            </a:r>
            <a:r>
              <a:rPr sz="1200" b="1" spc="25" dirty="0">
                <a:latin typeface="Arial"/>
                <a:cs typeface="Arial"/>
              </a:rPr>
              <a:t> </a:t>
            </a:r>
            <a:r>
              <a:rPr sz="1200" b="1" dirty="0">
                <a:latin typeface="Arial"/>
                <a:cs typeface="Arial"/>
              </a:rPr>
              <a:t>coriacea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laurier</a:t>
            </a:r>
            <a:r>
              <a:rPr sz="1200" spc="25" dirty="0">
                <a:latin typeface="Arial"/>
                <a:cs typeface="Arial"/>
              </a:rPr>
              <a:t> </a:t>
            </a:r>
            <a:r>
              <a:rPr sz="1200" spc="-10" dirty="0">
                <a:latin typeface="Arial"/>
                <a:cs typeface="Arial"/>
              </a:rPr>
              <a:t>blanc</a:t>
            </a:r>
            <a:endParaRPr sz="1200" dirty="0">
              <a:latin typeface="Arial"/>
              <a:cs typeface="Arial"/>
            </a:endParaRPr>
          </a:p>
        </p:txBody>
      </p:sp>
      <p:sp>
        <p:nvSpPr>
          <p:cNvPr id="6" name="ZoneTexte 5">
            <a:extLst>
              <a:ext uri="{FF2B5EF4-FFF2-40B4-BE49-F238E27FC236}">
                <a16:creationId xmlns:a16="http://schemas.microsoft.com/office/drawing/2014/main" id="{70031B78-0C48-CCFF-FB99-B444E12314CD}"/>
              </a:ext>
            </a:extLst>
          </p:cNvPr>
          <p:cNvSpPr txBox="1"/>
          <p:nvPr/>
        </p:nvSpPr>
        <p:spPr>
          <a:xfrm>
            <a:off x="381000" y="615950"/>
            <a:ext cx="6553200" cy="1599156"/>
          </a:xfrm>
          <a:prstGeom prst="rect">
            <a:avLst/>
          </a:prstGeom>
          <a:noFill/>
        </p:spPr>
        <p:txBody>
          <a:bodyPr wrap="square" rtlCol="0">
            <a:spAutoFit/>
          </a:bodyPr>
          <a:lstStyle/>
          <a:p>
            <a:pPr marL="457200" marR="1270"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laurier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blanc</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Nectandra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coriacea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Griseb</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Ocotea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coriacea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Britton.)</a:t>
            </a: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 ressemble au laurier par ses feuilles entières et coriacées et ses fruits charnus et noirs. Mais c'est un arbre de petite taille qui ne dépasse pas 10 à 12 m de hauteur et ses feuilles ont seulement 10 à 15 cm de </a:t>
            </a:r>
            <a:r>
              <a:rPr lang="fr-FR" sz="1200" spc="-10" dirty="0">
                <a:effectLst/>
                <a:latin typeface="Arial" panose="020B0604020202020204" pitchFamily="34" charset="0"/>
                <a:ea typeface="Arial" panose="020B0604020202020204" pitchFamily="34" charset="0"/>
              </a:rPr>
              <a:t>longueur.</a:t>
            </a:r>
            <a:endParaRPr lang="fr-FR" sz="1200" dirty="0">
              <a:effectLst/>
              <a:latin typeface="Arial" panose="020B0604020202020204" pitchFamily="34" charset="0"/>
              <a:ea typeface="Arial" panose="020B0604020202020204" pitchFamily="34" charset="0"/>
            </a:endParaRPr>
          </a:p>
          <a:p>
            <a:endParaRPr lang="fr-FR"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730C09-27A9-5592-C067-CE35A2799EDD}"/>
              </a:ext>
            </a:extLst>
          </p:cNvPr>
          <p:cNvSpPr txBox="1"/>
          <p:nvPr/>
        </p:nvSpPr>
        <p:spPr>
          <a:xfrm>
            <a:off x="190500" y="254502"/>
            <a:ext cx="6934200" cy="10214591"/>
          </a:xfrm>
          <a:prstGeom prst="rect">
            <a:avLst/>
          </a:prstGeom>
          <a:noFill/>
        </p:spPr>
        <p:txBody>
          <a:bodyPr wrap="square" rtlCol="0">
            <a:spAutoFit/>
          </a:bodyPr>
          <a:lstStyle/>
          <a:p>
            <a:pPr marL="457200" lvl="1">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L'avocatier</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t>
            </a:r>
            <a:r>
              <a:rPr lang="fr-FR" sz="1200" b="1" dirty="0" err="1">
                <a:effectLst/>
                <a:latin typeface="Arial" panose="020B0604020202020204" pitchFamily="34" charset="0"/>
                <a:ea typeface="Arial" panose="020B0604020202020204" pitchFamily="34" charset="0"/>
                <a:cs typeface="Arial" panose="020B0604020202020204" pitchFamily="34" charset="0"/>
              </a:rPr>
              <a:t>Persea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americana</a:t>
            </a:r>
            <a:r>
              <a:rPr lang="fr-FR" sz="1200" b="1" spc="25" dirty="0">
                <a:effectLst/>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Mill.)</a:t>
            </a:r>
          </a:p>
          <a:p>
            <a:pPr marL="457200" lvl="1">
              <a:tabLst>
                <a:tab pos="565150" algn="l"/>
                <a:tab pos="565785" algn="l"/>
              </a:tabLst>
            </a:pPr>
            <a:endParaRPr lang="fr-FR" sz="1200" b="1" spc="-10" dirty="0">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Originaire des régions tropicales de l’Amérique, l’avocatier est un arbre fruitier naturalisé et largement cultivé en Haïti. </a:t>
            </a:r>
            <a:r>
              <a:rPr lang="fr-FR" sz="1200" dirty="0">
                <a:effectLst/>
                <a:latin typeface="Arial" panose="020B0604020202020204" pitchFamily="34" charset="0"/>
                <a:ea typeface="Arial" panose="020B0604020202020204" pitchFamily="34" charset="0"/>
                <a:cs typeface="Arial" panose="020B0604020202020204" pitchFamily="34" charset="0"/>
              </a:rPr>
              <a:t>Il exige des sols bien alimentés en eau.</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45"/>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Ses fruits très appréciés jouent un rôle important tant dans l’alimentation que dans les remèdes traditionnels. </a:t>
            </a:r>
            <a:r>
              <a:rPr lang="fr-FR" sz="1200" dirty="0">
                <a:effectLst/>
                <a:latin typeface="Arial" panose="020B0604020202020204" pitchFamily="34" charset="0"/>
                <a:ea typeface="Arial" panose="020B0604020202020204" pitchFamily="34" charset="0"/>
                <a:cs typeface="Arial" panose="020B0604020202020204" pitchFamily="34" charset="0"/>
              </a:rPr>
              <a:t>La plantation de l'avocatier est déconseillée au-dessus de 800 m d'altitude et dans les zones ventées (problèmes de coulure des fruits et de déracinement de l'arbre).</a:t>
            </a:r>
          </a:p>
          <a:p>
            <a:pPr>
              <a:spcBef>
                <a:spcPts val="45"/>
              </a:spcBef>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Les feuilles sont utilisées comme fourrage pour les bovins et les porcins.</a:t>
            </a:r>
          </a:p>
          <a:p>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L'avocatier est reproduit à partir des graines (environ 10 graines au kg). Les plantules sont très appétentes pour le bétail et, de ce fait, la plantation doit être protégée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contre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celui-ci.</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Sa</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croissance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moyenne</a:t>
            </a:r>
            <a:r>
              <a:rPr lang="fr-FR" sz="1200" spc="-6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 il fructifie à l'âge de 5 à 6 ans.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 </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de l'avocatier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L</a:t>
            </a:r>
            <a:r>
              <a:rPr lang="fr-FR" sz="1200" dirty="0">
                <a:effectLst/>
                <a:latin typeface="Arial" panose="020B0604020202020204" pitchFamily="34" charset="0"/>
                <a:ea typeface="Times New Roman" panose="02020603050405020304" pitchFamily="18" charset="0"/>
                <a:cs typeface="Arial" panose="020B0604020202020204" pitchFamily="34" charset="0"/>
              </a:rPr>
              <a:t>'avocatier est un arbre persistant qui peut atteindre 10 à 20 mètres de hauteur. Ses feuilles elliptiques mesurent jusqu’à 15 cm de long et il produit des fleurs jaune verdâtre. D’une croissance modérée, il fructifie à l'âge de 5 à 6 ans. Ses fruits, en forme de poire ou ovales, ont une peau lisse ou rugueuse selon les variétés, et une chair crémeuse et riche en huiles.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Variétés</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plusieurs variétés d'avocats sont cultivées, notamment "</a:t>
            </a:r>
            <a:r>
              <a:rPr lang="fr-FR" sz="1200" dirty="0" err="1">
                <a:effectLst/>
                <a:latin typeface="Arial" panose="020B0604020202020204" pitchFamily="34" charset="0"/>
                <a:ea typeface="Times New Roman" panose="02020603050405020304" pitchFamily="18" charset="0"/>
                <a:cs typeface="Arial" panose="020B0604020202020204" pitchFamily="34" charset="0"/>
              </a:rPr>
              <a:t>lula</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choquette</a:t>
            </a:r>
            <a:r>
              <a:rPr lang="fr-FR" sz="1200" dirty="0">
                <a:effectLst/>
                <a:latin typeface="Arial" panose="020B0604020202020204" pitchFamily="34" charset="0"/>
                <a:ea typeface="Times New Roman" panose="02020603050405020304" pitchFamily="18" charset="0"/>
                <a:cs typeface="Arial" panose="020B0604020202020204" pitchFamily="34" charset="0"/>
              </a:rPr>
              <a:t>"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simmonds</a:t>
            </a:r>
            <a:r>
              <a:rPr lang="fr-FR" sz="1200" dirty="0">
                <a:effectLst/>
                <a:latin typeface="Arial" panose="020B0604020202020204" pitchFamily="34" charset="0"/>
                <a:ea typeface="Times New Roman" panose="02020603050405020304" pitchFamily="18" charset="0"/>
                <a:cs typeface="Arial" panose="020B0604020202020204" pitchFamily="34" charset="0"/>
              </a:rPr>
              <a:t>", qui se distinguent par la taille, la texture de la peau et la teneur en huile. </a:t>
            </a:r>
            <a:r>
              <a:rPr lang="en-US" sz="1200" dirty="0" err="1">
                <a:effectLst/>
                <a:latin typeface="Arial" panose="020B0604020202020204" pitchFamily="34" charset="0"/>
                <a:ea typeface="Times New Roman" panose="02020603050405020304" pitchFamily="18" charset="0"/>
                <a:cs typeface="Arial" panose="020B0604020202020204" pitchFamily="34" charset="0"/>
              </a:rPr>
              <a:t>Ces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variétés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parfois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greffées</a:t>
            </a:r>
            <a:r>
              <a:rPr lang="en-US" sz="1200" dirty="0">
                <a:effectLst/>
                <a:latin typeface="Arial" panose="020B0604020202020204" pitchFamily="34" charset="0"/>
                <a:ea typeface="Times New Roman" panose="02020603050405020304" pitchFamily="18" charset="0"/>
                <a:cs typeface="Arial" panose="020B0604020202020204" pitchFamily="34" charset="0"/>
              </a:rPr>
              <a:t> pour </a:t>
            </a:r>
            <a:r>
              <a:rPr lang="en-US" sz="1200" dirty="0" err="1">
                <a:effectLst/>
                <a:latin typeface="Arial" panose="020B0604020202020204" pitchFamily="34" charset="0"/>
                <a:ea typeface="Times New Roman" panose="02020603050405020304" pitchFamily="18" charset="0"/>
                <a:cs typeface="Arial" panose="020B0604020202020204" pitchFamily="34" charset="0"/>
              </a:rPr>
              <a:t>améliorer</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leurs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caractéristiques</a:t>
            </a:r>
            <a:r>
              <a:rPr lang="en-US" sz="1200" dirty="0">
                <a:effectLst/>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buSzPts val="1000"/>
              <a:buFont typeface="Symbol" panose="05050102010706020507" pitchFamily="18" charset="2"/>
              <a:buChar char=""/>
              <a:tabLst>
                <a:tab pos="457200" algn="l"/>
              </a:tabLst>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Alimentation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L'avocat est un aliment de base en Haïti, souvent consommé nature, en salade, ou en accompagnement de plats traditionnels comme le riz et les pois. En raison de sa haute teneur en matières grasses saines, en vitamines et en minéraux (potassium), il constitue un apport nutritif important dans l'alimentation quotidienne. </a:t>
            </a:r>
            <a:r>
              <a:rPr lang="fr-FR" sz="1200" spc="-10" dirty="0">
                <a:effectLst/>
                <a:latin typeface="Arial" panose="020B0604020202020204" pitchFamily="34" charset="0"/>
                <a:ea typeface="Arial" panose="020B0604020202020204" pitchFamily="34" charset="0"/>
                <a:cs typeface="Arial" panose="020B0604020202020204" pitchFamily="34" charset="0"/>
              </a:rPr>
              <a:t>L’avocatier </a:t>
            </a:r>
            <a:r>
              <a:rPr lang="fr-FR" sz="1200" dirty="0">
                <a:effectLst/>
                <a:latin typeface="Arial" panose="020B0604020202020204" pitchFamily="34" charset="0"/>
                <a:ea typeface="Calibri" panose="020F0502020204030204" pitchFamily="34" charset="0"/>
                <a:cs typeface="Arial" panose="020B0604020202020204" pitchFamily="34" charset="0"/>
              </a:rPr>
              <a:t>a une grande valeur économique, médicinale et capable remplacer des matières grasses pour les végétariens. </a:t>
            </a:r>
            <a:r>
              <a:rPr lang="fr-FR" sz="1200" dirty="0">
                <a:effectLst/>
                <a:latin typeface="Arial" panose="020B0604020202020204" pitchFamily="34" charset="0"/>
                <a:ea typeface="Times New Roman" panose="02020603050405020304" pitchFamily="18" charset="0"/>
                <a:cs typeface="Arial" panose="020B0604020202020204" pitchFamily="34" charset="0"/>
              </a:rPr>
              <a:t>Les surplus d'avocats sont utilisés pour nourrir les porcs.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Économie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culture de l'avocat est une source de revenus pour de nombreux agriculteurs haïtiens. Les avocats sont vendus sur les marchés locaux et, bien que limité, un commerce d'exportation existe vers d'autres pays des Caraïbes, d'Amérique du Nord, et d'Europe. Cette activité soutient le développement économique des zones rurales. En revanche, son bois, peu résistant et sensible aux attaques de termites, est rarement utilisé.</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Les feuilles sont utilisées comme fourrage pour les bovins et les porcins.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et environnement</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L'avocatier est souvent intégré dans des systèmes agroforestiers en association avec des cultures comme le café et le cacao. Cette pratique favorise la biodiversité, protège les sols contre l'érosion et améliore la productivité agricole. Cependant, il est déconseillé de le cultiver à plus de 800 mètres d'altitude et dans les zones ventées en raison de risques de déracinement ou de coulure des fruits. De plus, les jeunes plants étant très appétents pour le bétail, les plantations doivent être protégées. </a:t>
            </a: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Défis liés à la culture de l'avocatier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Maladies et ravageurs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L'avocatier est vulnérable à un certain nombre de maladies et ravageurs, notamment les maladies fongiques et la pourriture des racines. Le charançon de l'avocat constitue également une menace fréquente affectant la quantité et la qualité des récoltes.</a:t>
            </a:r>
          </a:p>
          <a:p>
            <a:pPr marL="342900" lvl="0" indent="-342900" algn="just">
              <a:spcBef>
                <a:spcPts val="200"/>
              </a:spcBef>
              <a:buFont typeface="Symbol" panose="05050102010706020507" pitchFamily="18" charset="2"/>
              <a:buChar char=""/>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Marché</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Bien que la culture de l'avocat offre un fort potentiel économique, de nombreux obstacles limitent l'accès des agriculteurs haïtiens aux marchés internationaux. Les coûts élevés de transport, les défis logistiques, et les exigences strictes en matière de normes de qualité constituent autant de freins au développement des exportations.</a:t>
            </a:r>
          </a:p>
        </p:txBody>
      </p:sp>
    </p:spTree>
    <p:extLst>
      <p:ext uri="{BB962C8B-B14F-4D97-AF65-F5344CB8AC3E}">
        <p14:creationId xmlns:p14="http://schemas.microsoft.com/office/powerpoint/2010/main" val="8123561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AF7F14F3-644B-B71D-01C1-AED8AA2978E7}"/>
              </a:ext>
            </a:extLst>
          </p:cNvPr>
          <p:cNvGrpSpPr/>
          <p:nvPr/>
        </p:nvGrpSpPr>
        <p:grpSpPr>
          <a:xfrm>
            <a:off x="1447800" y="6222067"/>
            <a:ext cx="4803140" cy="3600450"/>
            <a:chOff x="1411605" y="1185544"/>
            <a:chExt cx="4803140" cy="3600450"/>
          </a:xfrm>
        </p:grpSpPr>
        <p:pic>
          <p:nvPicPr>
            <p:cNvPr id="4" name="object 3">
              <a:extLst>
                <a:ext uri="{FF2B5EF4-FFF2-40B4-BE49-F238E27FC236}">
                  <a16:creationId xmlns:a16="http://schemas.microsoft.com/office/drawing/2014/main" id="{834A1F02-5C89-0FC3-5F14-59343C22D6D6}"/>
                </a:ext>
              </a:extLst>
            </p:cNvPr>
            <p:cNvPicPr/>
            <p:nvPr/>
          </p:nvPicPr>
          <p:blipFill>
            <a:blip r:embed="rId2" cstate="print"/>
            <a:stretch>
              <a:fillRect/>
            </a:stretch>
          </p:blipFill>
          <p:spPr>
            <a:xfrm>
              <a:off x="1424305" y="1198244"/>
              <a:ext cx="4777740" cy="3574541"/>
            </a:xfrm>
            <a:prstGeom prst="rect">
              <a:avLst/>
            </a:prstGeom>
          </p:spPr>
        </p:pic>
        <p:sp>
          <p:nvSpPr>
            <p:cNvPr id="5" name="object 4">
              <a:extLst>
                <a:ext uri="{FF2B5EF4-FFF2-40B4-BE49-F238E27FC236}">
                  <a16:creationId xmlns:a16="http://schemas.microsoft.com/office/drawing/2014/main" id="{EB330408-7117-2467-42CC-A32DF7A02117}"/>
                </a:ext>
              </a:extLst>
            </p:cNvPr>
            <p:cNvSpPr/>
            <p:nvPr/>
          </p:nvSpPr>
          <p:spPr>
            <a:xfrm>
              <a:off x="1417955" y="1191894"/>
              <a:ext cx="4790440" cy="3587750"/>
            </a:xfrm>
            <a:custGeom>
              <a:avLst/>
              <a:gdLst/>
              <a:ahLst/>
              <a:cxnLst/>
              <a:rect l="l" t="t" r="r" b="b"/>
              <a:pathLst>
                <a:path w="4790440" h="3587750">
                  <a:moveTo>
                    <a:pt x="0" y="0"/>
                  </a:moveTo>
                  <a:lnTo>
                    <a:pt x="4790440" y="0"/>
                  </a:lnTo>
                  <a:lnTo>
                    <a:pt x="47904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FB75D633-FE6E-5D22-C7A3-0EA32A380058}"/>
              </a:ext>
            </a:extLst>
          </p:cNvPr>
          <p:cNvSpPr txBox="1"/>
          <p:nvPr/>
        </p:nvSpPr>
        <p:spPr>
          <a:xfrm>
            <a:off x="1080008" y="10172060"/>
            <a:ext cx="24714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Persea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L’avocatier</a:t>
            </a:r>
            <a:endParaRPr sz="1200" dirty="0">
              <a:latin typeface="Arial"/>
              <a:cs typeface="Arial"/>
            </a:endParaRPr>
          </a:p>
        </p:txBody>
      </p:sp>
      <p:grpSp>
        <p:nvGrpSpPr>
          <p:cNvPr id="2" name="object 2"/>
          <p:cNvGrpSpPr/>
          <p:nvPr/>
        </p:nvGrpSpPr>
        <p:grpSpPr>
          <a:xfrm>
            <a:off x="1080008" y="1185544"/>
            <a:ext cx="5400040" cy="3600450"/>
            <a:chOff x="1080008" y="1185544"/>
            <a:chExt cx="5400040" cy="3600450"/>
          </a:xfrm>
        </p:grpSpPr>
        <p:pic>
          <p:nvPicPr>
            <p:cNvPr id="7" name="object 3"/>
            <p:cNvPicPr/>
            <p:nvPr/>
          </p:nvPicPr>
          <p:blipFill>
            <a:blip r:embed="rId3" cstate="print"/>
            <a:stretch>
              <a:fillRect/>
            </a:stretch>
          </p:blipFill>
          <p:spPr>
            <a:xfrm>
              <a:off x="1822195" y="1198244"/>
              <a:ext cx="4165607" cy="3553974"/>
            </a:xfrm>
            <a:prstGeom prst="rect">
              <a:avLst/>
            </a:prstGeom>
          </p:spPr>
        </p:pic>
        <p:sp>
          <p:nvSpPr>
            <p:cNvPr id="8"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8"/>
          <p:cNvSpPr txBox="1"/>
          <p:nvPr/>
        </p:nvSpPr>
        <p:spPr>
          <a:xfrm>
            <a:off x="1080008" y="4930902"/>
            <a:ext cx="2329815"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Persea</a:t>
            </a:r>
            <a:r>
              <a:rPr sz="1000" b="1" spc="25" dirty="0">
                <a:latin typeface="Arial"/>
                <a:cs typeface="Arial"/>
              </a:rPr>
              <a:t> </a:t>
            </a:r>
            <a:r>
              <a:rPr sz="1000" b="1" dirty="0">
                <a:latin typeface="Arial"/>
                <a:cs typeface="Arial"/>
              </a:rPr>
              <a:t>americana</a:t>
            </a:r>
            <a:r>
              <a:rPr sz="1000" b="1" spc="25" dirty="0">
                <a:latin typeface="Arial"/>
                <a:cs typeface="Arial"/>
              </a:rPr>
              <a:t> </a:t>
            </a:r>
            <a:r>
              <a:rPr sz="1000" spc="-10" dirty="0">
                <a:latin typeface="Arial"/>
                <a:cs typeface="Arial"/>
              </a:rPr>
              <a:t>L’avocatier</a:t>
            </a:r>
            <a:endParaRPr sz="1000" dirty="0">
              <a:latin typeface="Arial"/>
              <a:cs typeface="Arial"/>
            </a:endParaRPr>
          </a:p>
        </p:txBody>
      </p:sp>
    </p:spTree>
    <p:extLst>
      <p:ext uri="{BB962C8B-B14F-4D97-AF65-F5344CB8AC3E}">
        <p14:creationId xmlns:p14="http://schemas.microsoft.com/office/powerpoint/2010/main" val="231075161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440052" y="844550"/>
            <a:ext cx="4708525" cy="3600450"/>
            <a:chOff x="1440052" y="5865495"/>
            <a:chExt cx="4708525" cy="3600450"/>
          </a:xfrm>
        </p:grpSpPr>
        <p:pic>
          <p:nvPicPr>
            <p:cNvPr id="6" name="object 6"/>
            <p:cNvPicPr/>
            <p:nvPr/>
          </p:nvPicPr>
          <p:blipFill>
            <a:blip r:embed="rId2" cstate="print"/>
            <a:stretch>
              <a:fillRect/>
            </a:stretch>
          </p:blipFill>
          <p:spPr>
            <a:xfrm>
              <a:off x="1452752" y="5878195"/>
              <a:ext cx="4682998" cy="3574541"/>
            </a:xfrm>
            <a:prstGeom prst="rect">
              <a:avLst/>
            </a:prstGeom>
          </p:spPr>
        </p:pic>
        <p:sp>
          <p:nvSpPr>
            <p:cNvPr id="7" name="object 7"/>
            <p:cNvSpPr/>
            <p:nvPr/>
          </p:nvSpPr>
          <p:spPr>
            <a:xfrm>
              <a:off x="1446402" y="5871845"/>
              <a:ext cx="4695825" cy="3587750"/>
            </a:xfrm>
            <a:custGeom>
              <a:avLst/>
              <a:gdLst/>
              <a:ahLst/>
              <a:cxnLst/>
              <a:rect l="l" t="t" r="r" b="b"/>
              <a:pathLst>
                <a:path w="4695825" h="3587750">
                  <a:moveTo>
                    <a:pt x="0" y="0"/>
                  </a:moveTo>
                  <a:lnTo>
                    <a:pt x="4695698" y="0"/>
                  </a:lnTo>
                  <a:lnTo>
                    <a:pt x="469569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4590034"/>
            <a:ext cx="2471420"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Persea</a:t>
            </a:r>
            <a:r>
              <a:rPr sz="1000" b="1" spc="25" dirty="0">
                <a:latin typeface="Arial"/>
                <a:cs typeface="Arial"/>
              </a:rPr>
              <a:t> </a:t>
            </a:r>
            <a:r>
              <a:rPr sz="1000" b="1" dirty="0">
                <a:latin typeface="Arial"/>
                <a:cs typeface="Arial"/>
              </a:rPr>
              <a:t>americana</a:t>
            </a:r>
            <a:r>
              <a:rPr sz="1000" b="1" spc="25" dirty="0">
                <a:latin typeface="Arial"/>
                <a:cs typeface="Arial"/>
              </a:rPr>
              <a:t> </a:t>
            </a:r>
            <a:r>
              <a:rPr sz="1000" spc="-10" dirty="0">
                <a:latin typeface="Arial"/>
                <a:cs typeface="Arial"/>
              </a:rPr>
              <a:t>L’avocatier</a:t>
            </a:r>
            <a:endParaRPr sz="1000" dirty="0">
              <a:latin typeface="Arial"/>
              <a:cs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p:nvPr/>
        </p:nvSpPr>
        <p:spPr>
          <a:xfrm>
            <a:off x="552704" y="662178"/>
            <a:ext cx="6381750" cy="1102866"/>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	LES</a:t>
            </a:r>
            <a:r>
              <a:rPr sz="1400" b="1" spc="25" dirty="0">
                <a:latin typeface="Arial"/>
                <a:cs typeface="Arial"/>
              </a:rPr>
              <a:t> </a:t>
            </a:r>
            <a:r>
              <a:rPr sz="1400" b="1" dirty="0">
                <a:latin typeface="Arial"/>
                <a:cs typeface="Arial"/>
              </a:rPr>
              <a:t>PINS</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a:t>
            </a:r>
            <a:r>
              <a:rPr sz="1400" b="1" spc="25" dirty="0">
                <a:latin typeface="Arial"/>
                <a:cs typeface="Arial"/>
              </a:rPr>
              <a:t> </a:t>
            </a:r>
            <a:r>
              <a:rPr sz="1400" b="1" dirty="0">
                <a:latin typeface="Arial"/>
                <a:cs typeface="Arial"/>
              </a:rPr>
              <a:t>PIN</a:t>
            </a:r>
            <a:r>
              <a:rPr sz="1400" b="1" spc="25" dirty="0">
                <a:latin typeface="Arial"/>
                <a:cs typeface="Arial"/>
              </a:rPr>
              <a:t> </a:t>
            </a:r>
            <a:r>
              <a:rPr sz="1400" b="1" spc="-10" dirty="0">
                <a:latin typeface="Arial"/>
                <a:cs typeface="Arial"/>
              </a:rPr>
              <a:t>D'AUSTRALIE</a:t>
            </a:r>
            <a:r>
              <a:rPr lang="fr-FR" sz="1400" spc="-10" dirty="0">
                <a:latin typeface="Arial"/>
                <a:cs typeface="Arial"/>
              </a:rPr>
              <a:t> </a:t>
            </a:r>
            <a:r>
              <a:rPr sz="1400" b="1" dirty="0">
                <a:latin typeface="Arial"/>
                <a:cs typeface="Arial"/>
              </a:rPr>
              <a:t>Pinus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Casuarina</a:t>
            </a:r>
            <a:endParaRPr sz="1400" dirty="0">
              <a:latin typeface="Arial"/>
              <a:cs typeface="Arial"/>
            </a:endParaRPr>
          </a:p>
          <a:p>
            <a:pPr>
              <a:lnSpc>
                <a:spcPct val="100000"/>
              </a:lnSpc>
              <a:spcBef>
                <a:spcPts val="50"/>
              </a:spcBef>
            </a:pPr>
            <a:endParaRPr sz="1400" dirty="0">
              <a:latin typeface="Arial"/>
              <a:cs typeface="Arial"/>
            </a:endParaRPr>
          </a:p>
          <a:p>
            <a:pPr marL="12700" marR="5080">
              <a:lnSpc>
                <a:spcPct val="100000"/>
              </a:lnSpc>
            </a:pPr>
            <a:r>
              <a:rPr sz="1400" dirty="0">
                <a:latin typeface="Arial"/>
                <a:cs typeface="Arial"/>
              </a:rPr>
              <a:t>Le</a:t>
            </a:r>
            <a:r>
              <a:rPr sz="1400" spc="-20" dirty="0">
                <a:latin typeface="Arial"/>
                <a:cs typeface="Arial"/>
              </a:rPr>
              <a:t> </a:t>
            </a:r>
            <a:r>
              <a:rPr sz="1400" dirty="0">
                <a:latin typeface="Arial"/>
                <a:cs typeface="Arial"/>
              </a:rPr>
              <a:t>pin</a:t>
            </a:r>
            <a:r>
              <a:rPr sz="1400" spc="-20"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le</a:t>
            </a:r>
            <a:r>
              <a:rPr sz="1400" spc="-20" dirty="0">
                <a:latin typeface="Arial"/>
                <a:cs typeface="Arial"/>
              </a:rPr>
              <a:t> </a:t>
            </a:r>
            <a:r>
              <a:rPr sz="1400" dirty="0">
                <a:latin typeface="Arial"/>
                <a:cs typeface="Arial"/>
              </a:rPr>
              <a:t>pin</a:t>
            </a:r>
            <a:r>
              <a:rPr sz="1400" spc="-20" dirty="0">
                <a:latin typeface="Arial"/>
                <a:cs typeface="Arial"/>
              </a:rPr>
              <a:t> </a:t>
            </a:r>
            <a:r>
              <a:rPr sz="1400" dirty="0">
                <a:latin typeface="Arial"/>
                <a:cs typeface="Arial"/>
              </a:rPr>
              <a:t>d'Australie</a:t>
            </a:r>
            <a:r>
              <a:rPr sz="1400" spc="-20" dirty="0">
                <a:latin typeface="Arial"/>
                <a:cs typeface="Arial"/>
              </a:rPr>
              <a:t> </a:t>
            </a:r>
            <a:r>
              <a:rPr sz="1400" dirty="0">
                <a:latin typeface="Arial"/>
                <a:cs typeface="Arial"/>
              </a:rPr>
              <a:t>ont</a:t>
            </a:r>
            <a:r>
              <a:rPr sz="1400" spc="-20" dirty="0">
                <a:latin typeface="Arial"/>
                <a:cs typeface="Arial"/>
              </a:rPr>
              <a:t> </a:t>
            </a:r>
            <a:r>
              <a:rPr sz="1400" dirty="0">
                <a:latin typeface="Arial"/>
                <a:cs typeface="Arial"/>
              </a:rPr>
              <a:t>quelques</a:t>
            </a:r>
            <a:r>
              <a:rPr sz="1400" spc="-20" dirty="0">
                <a:latin typeface="Arial"/>
                <a:cs typeface="Arial"/>
              </a:rPr>
              <a:t> </a:t>
            </a:r>
            <a:r>
              <a:rPr sz="1400" dirty="0">
                <a:latin typeface="Arial"/>
                <a:cs typeface="Arial"/>
              </a:rPr>
              <a:t>similarités</a:t>
            </a:r>
            <a:r>
              <a:rPr sz="1400" spc="-20" dirty="0">
                <a:latin typeface="Arial"/>
                <a:cs typeface="Arial"/>
              </a:rPr>
              <a:t> </a:t>
            </a:r>
            <a:r>
              <a:rPr sz="1400" dirty="0">
                <a:latin typeface="Arial"/>
                <a:cs typeface="Arial"/>
              </a:rPr>
              <a:t>dans</a:t>
            </a:r>
            <a:r>
              <a:rPr sz="1400" spc="-20" dirty="0">
                <a:latin typeface="Arial"/>
                <a:cs typeface="Arial"/>
              </a:rPr>
              <a:t> </a:t>
            </a:r>
            <a:r>
              <a:rPr sz="1400" dirty="0">
                <a:latin typeface="Arial"/>
                <a:cs typeface="Arial"/>
              </a:rPr>
              <a:t>leur</a:t>
            </a:r>
            <a:r>
              <a:rPr sz="1400" spc="-20" dirty="0">
                <a:latin typeface="Arial"/>
                <a:cs typeface="Arial"/>
              </a:rPr>
              <a:t> </a:t>
            </a:r>
            <a:r>
              <a:rPr sz="1400" dirty="0">
                <a:latin typeface="Arial"/>
                <a:cs typeface="Arial"/>
              </a:rPr>
              <a:t>aspect</a:t>
            </a:r>
            <a:r>
              <a:rPr sz="1400" spc="-20" dirty="0">
                <a:latin typeface="Arial"/>
                <a:cs typeface="Arial"/>
              </a:rPr>
              <a:t> </a:t>
            </a:r>
            <a:r>
              <a:rPr sz="1400" dirty="0">
                <a:latin typeface="Arial"/>
                <a:cs typeface="Arial"/>
              </a:rPr>
              <a:t>qui</a:t>
            </a:r>
            <a:r>
              <a:rPr sz="1400" spc="-20" dirty="0">
                <a:latin typeface="Arial"/>
                <a:cs typeface="Arial"/>
              </a:rPr>
              <a:t> </a:t>
            </a:r>
            <a:r>
              <a:rPr sz="1400" dirty="0">
                <a:latin typeface="Arial"/>
                <a:cs typeface="Arial"/>
              </a:rPr>
              <a:t>justifient</a:t>
            </a:r>
            <a:r>
              <a:rPr sz="1400" spc="-20" dirty="0">
                <a:latin typeface="Arial"/>
                <a:cs typeface="Arial"/>
              </a:rPr>
              <a:t> </a:t>
            </a:r>
            <a:r>
              <a:rPr sz="1400" dirty="0">
                <a:latin typeface="Arial"/>
                <a:cs typeface="Arial"/>
              </a:rPr>
              <a:t>qu'ils</a:t>
            </a:r>
            <a:r>
              <a:rPr sz="1400" spc="-20" dirty="0">
                <a:latin typeface="Arial"/>
                <a:cs typeface="Arial"/>
              </a:rPr>
              <a:t> </a:t>
            </a:r>
            <a:r>
              <a:rPr sz="1400" dirty="0">
                <a:latin typeface="Arial"/>
                <a:cs typeface="Arial"/>
              </a:rPr>
              <a:t>soient</a:t>
            </a:r>
            <a:r>
              <a:rPr sz="1400" spc="-20" dirty="0">
                <a:latin typeface="Arial"/>
                <a:cs typeface="Arial"/>
              </a:rPr>
              <a:t> </a:t>
            </a:r>
            <a:r>
              <a:rPr sz="1400" dirty="0">
                <a:latin typeface="Arial"/>
                <a:cs typeface="Arial"/>
              </a:rPr>
              <a:t>présentés</a:t>
            </a:r>
            <a:r>
              <a:rPr sz="1400" spc="-20" dirty="0">
                <a:latin typeface="Arial"/>
                <a:cs typeface="Arial"/>
              </a:rPr>
              <a:t> </a:t>
            </a:r>
            <a:r>
              <a:rPr sz="1400" spc="-10" dirty="0">
                <a:latin typeface="Arial"/>
                <a:cs typeface="Arial"/>
              </a:rPr>
              <a:t>ensemble, </a:t>
            </a:r>
            <a:r>
              <a:rPr sz="1400" dirty="0">
                <a:latin typeface="Arial"/>
                <a:cs typeface="Arial"/>
              </a:rPr>
              <a:t>bien</a:t>
            </a:r>
            <a:r>
              <a:rPr sz="1400" spc="25" dirty="0">
                <a:latin typeface="Arial"/>
                <a:cs typeface="Arial"/>
              </a:rPr>
              <a:t> </a:t>
            </a:r>
            <a:r>
              <a:rPr sz="1400" dirty="0">
                <a:latin typeface="Arial"/>
                <a:cs typeface="Arial"/>
              </a:rPr>
              <a:t>qu'ils</a:t>
            </a:r>
            <a:r>
              <a:rPr sz="1400" spc="25" dirty="0">
                <a:latin typeface="Arial"/>
                <a:cs typeface="Arial"/>
              </a:rPr>
              <a:t> </a:t>
            </a:r>
            <a:r>
              <a:rPr sz="1400" dirty="0">
                <a:latin typeface="Arial"/>
                <a:cs typeface="Arial"/>
              </a:rPr>
              <a:t>soient</a:t>
            </a:r>
            <a:r>
              <a:rPr sz="1400" spc="25" dirty="0">
                <a:latin typeface="Arial"/>
                <a:cs typeface="Arial"/>
              </a:rPr>
              <a:t> </a:t>
            </a:r>
            <a:r>
              <a:rPr sz="1400" dirty="0">
                <a:latin typeface="Arial"/>
                <a:cs typeface="Arial"/>
              </a:rPr>
              <a:t>éloignés</a:t>
            </a:r>
            <a:r>
              <a:rPr sz="1400" spc="25" dirty="0">
                <a:latin typeface="Arial"/>
                <a:cs typeface="Arial"/>
              </a:rPr>
              <a:t> </a:t>
            </a:r>
            <a:r>
              <a:rPr sz="1400" dirty="0">
                <a:latin typeface="Arial"/>
                <a:cs typeface="Arial"/>
              </a:rPr>
              <a:t>l'un</a:t>
            </a:r>
            <a:r>
              <a:rPr sz="1400" spc="2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l'autre</a:t>
            </a:r>
            <a:r>
              <a:rPr sz="1400" spc="25" dirty="0">
                <a:latin typeface="Arial"/>
                <a:cs typeface="Arial"/>
              </a:rPr>
              <a:t> </a:t>
            </a:r>
            <a:r>
              <a:rPr sz="1400" dirty="0">
                <a:latin typeface="Arial"/>
                <a:cs typeface="Arial"/>
              </a:rPr>
              <a:t>du</a:t>
            </a:r>
            <a:r>
              <a:rPr sz="1400" spc="25" dirty="0">
                <a:latin typeface="Arial"/>
                <a:cs typeface="Arial"/>
              </a:rPr>
              <a:t> </a:t>
            </a:r>
            <a:r>
              <a:rPr sz="1400" dirty="0">
                <a:latin typeface="Arial"/>
                <a:cs typeface="Arial"/>
              </a:rPr>
              <a:t>point</a:t>
            </a:r>
            <a:r>
              <a:rPr sz="1400" spc="2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vue</a:t>
            </a:r>
            <a:r>
              <a:rPr sz="1400" spc="25" dirty="0">
                <a:latin typeface="Arial"/>
                <a:cs typeface="Arial"/>
              </a:rPr>
              <a:t> </a:t>
            </a:r>
            <a:r>
              <a:rPr sz="1400" dirty="0">
                <a:latin typeface="Arial"/>
                <a:cs typeface="Arial"/>
              </a:rPr>
              <a:t>écologique</a:t>
            </a:r>
            <a:r>
              <a:rPr sz="1400" spc="25" dirty="0">
                <a:latin typeface="Arial"/>
                <a:cs typeface="Arial"/>
              </a:rPr>
              <a:t> </a:t>
            </a:r>
            <a:r>
              <a:rPr sz="1400" dirty="0">
                <a:latin typeface="Arial"/>
                <a:cs typeface="Arial"/>
              </a:rPr>
              <a:t>comme</a:t>
            </a:r>
            <a:r>
              <a:rPr sz="1400" spc="25" dirty="0">
                <a:latin typeface="Arial"/>
                <a:cs typeface="Arial"/>
              </a:rPr>
              <a:t> </a:t>
            </a:r>
            <a:r>
              <a:rPr sz="1400" dirty="0">
                <a:latin typeface="Arial"/>
                <a:cs typeface="Arial"/>
              </a:rPr>
              <a:t>du</a:t>
            </a:r>
            <a:r>
              <a:rPr sz="1400" spc="25" dirty="0">
                <a:latin typeface="Arial"/>
                <a:cs typeface="Arial"/>
              </a:rPr>
              <a:t> </a:t>
            </a:r>
            <a:r>
              <a:rPr sz="1400" dirty="0">
                <a:latin typeface="Arial"/>
                <a:cs typeface="Arial"/>
              </a:rPr>
              <a:t>point</a:t>
            </a:r>
            <a:r>
              <a:rPr sz="1400" spc="2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vue</a:t>
            </a:r>
            <a:r>
              <a:rPr sz="1400" spc="25" dirty="0">
                <a:latin typeface="Arial"/>
                <a:cs typeface="Arial"/>
              </a:rPr>
              <a:t> </a:t>
            </a:r>
            <a:r>
              <a:rPr sz="1400" spc="-10" dirty="0">
                <a:latin typeface="Arial"/>
                <a:cs typeface="Arial"/>
              </a:rPr>
              <a:t>botanique.</a:t>
            </a:r>
            <a:endParaRPr sz="1400" dirty="0">
              <a:latin typeface="Arial"/>
              <a:cs typeface="Arial"/>
            </a:endParaRPr>
          </a:p>
        </p:txBody>
      </p:sp>
      <p:sp>
        <p:nvSpPr>
          <p:cNvPr id="18" name="ZoneTexte 17">
            <a:extLst>
              <a:ext uri="{FF2B5EF4-FFF2-40B4-BE49-F238E27FC236}">
                <a16:creationId xmlns:a16="http://schemas.microsoft.com/office/drawing/2014/main" id="{6A595F26-B848-883E-068F-C4F1560DEE80}"/>
              </a:ext>
            </a:extLst>
          </p:cNvPr>
          <p:cNvSpPr txBox="1"/>
          <p:nvPr/>
        </p:nvSpPr>
        <p:spPr>
          <a:xfrm>
            <a:off x="304800" y="2063750"/>
            <a:ext cx="6629654" cy="5667770"/>
          </a:xfrm>
          <a:prstGeom prst="rect">
            <a:avLst/>
          </a:prstGeom>
          <a:noFill/>
        </p:spPr>
        <p:txBody>
          <a:bodyPr wrap="square" rtlCol="0">
            <a:spAutoFit/>
          </a:bodyPr>
          <a:lstStyle/>
          <a:p>
            <a:pPr marL="457200" lvl="1">
              <a:lnSpc>
                <a:spcPct val="103000"/>
              </a:lnSpc>
              <a:spcBef>
                <a:spcPts val="470"/>
              </a:spcBef>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(Pinus</a:t>
            </a:r>
            <a:r>
              <a:rPr lang="fr-FR" sz="1400" b="1" spc="35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occidentalis, </a:t>
            </a:r>
            <a:r>
              <a:rPr lang="fr-FR" sz="1400" b="1" spc="-10" dirty="0">
                <a:effectLst/>
                <a:latin typeface="Arial" panose="020B0604020202020204" pitchFamily="34" charset="0"/>
                <a:ea typeface="Arial" panose="020B0604020202020204" pitchFamily="34" charset="0"/>
              </a:rPr>
              <a:t>pinacées)</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 pin est indigène en Haïti. Il caractérise l'étage des montagnes humides, situé au-dessus de celui de l'acajou.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froid</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exigeant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humidité. Cependant, une variété observée dans la baie de l'Accul pourrait servir de source de graines pour les plantations à basse altitude.</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beaux</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peuplements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forestiers,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 dans le massif de la Selle ("Forêt des pins") et dans celui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Hotte.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massifs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diminuent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régulièrement de surface du fait des mises en culture. Dans d'autres régions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d'altitude,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massif</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Vallières,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 ne subsiste plus que sous la forme de bosquets ou d'arbres isolés disséminés dans les zones cultivées.</a:t>
            </a: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peuplements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reculent,</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jachère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 avec brûlis ne permet pas leur régénération. Les jeunes pins sont brûlés avec l'importante végétation ligneuse qui a envahi la jachère au bout de quelques années de non-culture.</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En fait, le rôle du feu dans la diffusion du pin est plus complexe. En effet, du fait de son épaisse écorce protectrice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(jusqu'à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d'épaisseur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bonne capacité de régénération, le pin a longtemps été favorisé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brûlis.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probable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peuplements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purs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encore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trouver en Haïti ont ainsi été favorisés par l'homme.</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Mais le feu ne favorise le pin que tant que la jachère qui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mise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suffisamment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(10- 15 ans par exemple). Dans ce cas, elle permet aux plants issus de graines au début de la jachère d'acquérir une écorce assez épaisse pour surmonter l'épreuve du feu. Lorsque la durée des jachères diminue et passe par exemple à 7-8 ans, les jeunes pins issus de graines sont détruits par le feu et le peuplement ne peut plus se régénérer.</a:t>
            </a:r>
          </a:p>
          <a:p>
            <a:pPr>
              <a:spcBef>
                <a:spcPts val="30"/>
              </a:spcBef>
            </a:pPr>
            <a:r>
              <a:rPr lang="fr-FR" sz="1400" dirty="0">
                <a:effectLst/>
                <a:latin typeface="Arial" panose="020B0604020202020204" pitchFamily="34" charset="0"/>
                <a:ea typeface="Arial" panose="020B0604020202020204"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0655" y="6350502"/>
            <a:ext cx="4185285" cy="3600450"/>
            <a:chOff x="1430655" y="1185544"/>
            <a:chExt cx="4185285" cy="3600450"/>
          </a:xfrm>
        </p:grpSpPr>
        <p:pic>
          <p:nvPicPr>
            <p:cNvPr id="3" name="object 3"/>
            <p:cNvPicPr/>
            <p:nvPr/>
          </p:nvPicPr>
          <p:blipFill>
            <a:blip r:embed="rId2" cstate="print"/>
            <a:stretch>
              <a:fillRect/>
            </a:stretch>
          </p:blipFill>
          <p:spPr>
            <a:xfrm>
              <a:off x="1933321" y="1198244"/>
              <a:ext cx="3213105" cy="3574541"/>
            </a:xfrm>
            <a:prstGeom prst="rect">
              <a:avLst/>
            </a:prstGeom>
          </p:spPr>
        </p:pic>
        <p:sp>
          <p:nvSpPr>
            <p:cNvPr id="4" name="object 4"/>
            <p:cNvSpPr/>
            <p:nvPr/>
          </p:nvSpPr>
          <p:spPr>
            <a:xfrm>
              <a:off x="1437005" y="1191894"/>
              <a:ext cx="4172585" cy="3587750"/>
            </a:xfrm>
            <a:custGeom>
              <a:avLst/>
              <a:gdLst/>
              <a:ahLst/>
              <a:cxnLst/>
              <a:rect l="l" t="t" r="r" b="b"/>
              <a:pathLst>
                <a:path w="4172585" h="3587750">
                  <a:moveTo>
                    <a:pt x="0" y="0"/>
                  </a:moveTo>
                  <a:lnTo>
                    <a:pt x="4172585" y="0"/>
                  </a:lnTo>
                  <a:lnTo>
                    <a:pt x="4172585"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10095860"/>
            <a:ext cx="4066418"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reticulata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cachiman</a:t>
            </a:r>
            <a:r>
              <a:rPr sz="1200" spc="20" dirty="0">
                <a:latin typeface="Arial"/>
                <a:cs typeface="Arial"/>
              </a:rPr>
              <a:t> </a:t>
            </a:r>
            <a:r>
              <a:rPr sz="1200" dirty="0">
                <a:latin typeface="Arial"/>
                <a:cs typeface="Arial"/>
              </a:rPr>
              <a:t>coeur</a:t>
            </a:r>
            <a:r>
              <a:rPr sz="1200" spc="25"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boeuf</a:t>
            </a:r>
            <a:endParaRPr sz="1200" dirty="0">
              <a:latin typeface="Arial"/>
              <a:cs typeface="Arial"/>
            </a:endParaRPr>
          </a:p>
        </p:txBody>
      </p:sp>
      <p:sp>
        <p:nvSpPr>
          <p:cNvPr id="6" name="ZoneTexte 5">
            <a:extLst>
              <a:ext uri="{FF2B5EF4-FFF2-40B4-BE49-F238E27FC236}">
                <a16:creationId xmlns:a16="http://schemas.microsoft.com/office/drawing/2014/main" id="{869CDDCB-24D2-11D6-B068-902F42689D4E}"/>
              </a:ext>
            </a:extLst>
          </p:cNvPr>
          <p:cNvSpPr txBox="1"/>
          <p:nvPr/>
        </p:nvSpPr>
        <p:spPr>
          <a:xfrm>
            <a:off x="228600" y="742957"/>
            <a:ext cx="6383655" cy="1812227"/>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cachiman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cœur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bœuf</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Annona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reticulata</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possède un fruit comestible pesant jusqu'à un kg. 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Il résiste bien à la sécheresse et on le trouve jusqu’à une altitude de 800m. Le fruit du cachiman cœur de bœuf,</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riche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joue un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rôle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l'alimentation.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effet,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 sont mûrs en février, avant les mangues, donc en période de soudure.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2FEB1E12-740D-9DA4-78A6-0F9D64DB88FD}"/>
              </a:ext>
            </a:extLst>
          </p:cNvPr>
          <p:cNvPicPr/>
          <p:nvPr/>
        </p:nvPicPr>
        <p:blipFill>
          <a:blip r:embed="rId2" cstate="print"/>
          <a:stretch>
            <a:fillRect/>
          </a:stretch>
        </p:blipFill>
        <p:spPr>
          <a:xfrm>
            <a:off x="2049398" y="6337300"/>
            <a:ext cx="2942714" cy="3574541"/>
          </a:xfrm>
          <a:prstGeom prst="rect">
            <a:avLst/>
          </a:prstGeom>
        </p:spPr>
      </p:pic>
      <p:sp>
        <p:nvSpPr>
          <p:cNvPr id="9" name="object 3">
            <a:extLst>
              <a:ext uri="{FF2B5EF4-FFF2-40B4-BE49-F238E27FC236}">
                <a16:creationId xmlns:a16="http://schemas.microsoft.com/office/drawing/2014/main" id="{0B48D00E-6434-04EC-DBA1-C0C748524308}"/>
              </a:ext>
            </a:extLst>
          </p:cNvPr>
          <p:cNvSpPr txBox="1"/>
          <p:nvPr/>
        </p:nvSpPr>
        <p:spPr>
          <a:xfrm>
            <a:off x="762000" y="10069958"/>
            <a:ext cx="254508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caribea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Caraïbes</a:t>
            </a:r>
            <a:endParaRPr sz="1200" dirty="0">
              <a:latin typeface="Arial"/>
              <a:cs typeface="Arial"/>
            </a:endParaRPr>
          </a:p>
        </p:txBody>
      </p:sp>
      <p:sp>
        <p:nvSpPr>
          <p:cNvPr id="10" name="object 5">
            <a:extLst>
              <a:ext uri="{FF2B5EF4-FFF2-40B4-BE49-F238E27FC236}">
                <a16:creationId xmlns:a16="http://schemas.microsoft.com/office/drawing/2014/main" id="{08A213E3-60EB-57B7-9F36-12FCE0BA424B}"/>
              </a:ext>
            </a:extLst>
          </p:cNvPr>
          <p:cNvSpPr txBox="1"/>
          <p:nvPr/>
        </p:nvSpPr>
        <p:spPr>
          <a:xfrm>
            <a:off x="1309877" y="6330950"/>
            <a:ext cx="4846320" cy="3587750"/>
          </a:xfrm>
          <a:prstGeom prst="rect">
            <a:avLst/>
          </a:prstGeom>
          <a:ln w="12700">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5"/>
              </a:spcBef>
            </a:pPr>
            <a:endParaRPr sz="1150">
              <a:latin typeface="Times New Roman"/>
              <a:cs typeface="Times New Roman"/>
            </a:endParaRPr>
          </a:p>
          <a:p>
            <a:pPr marL="3705860" marR="159385">
              <a:lnSpc>
                <a:spcPct val="100000"/>
              </a:lnSpc>
            </a:pPr>
            <a:r>
              <a:rPr sz="900" dirty="0">
                <a:latin typeface="Arial"/>
                <a:cs typeface="Arial"/>
              </a:rPr>
              <a:t>Les</a:t>
            </a:r>
            <a:r>
              <a:rPr sz="900" spc="25" dirty="0">
                <a:latin typeface="Arial"/>
                <a:cs typeface="Arial"/>
              </a:rPr>
              <a:t> </a:t>
            </a:r>
            <a:r>
              <a:rPr sz="900" dirty="0">
                <a:latin typeface="Arial"/>
                <a:cs typeface="Arial"/>
              </a:rPr>
              <a:t>aiguilles</a:t>
            </a:r>
            <a:r>
              <a:rPr sz="900" spc="25" dirty="0">
                <a:latin typeface="Arial"/>
                <a:cs typeface="Arial"/>
              </a:rPr>
              <a:t> </a:t>
            </a:r>
            <a:r>
              <a:rPr sz="900" spc="-20" dirty="0">
                <a:latin typeface="Arial"/>
                <a:cs typeface="Arial"/>
              </a:rPr>
              <a:t>sont </a:t>
            </a:r>
            <a:r>
              <a:rPr sz="900" dirty="0">
                <a:latin typeface="Arial"/>
                <a:cs typeface="Arial"/>
              </a:rPr>
              <a:t>groupées</a:t>
            </a:r>
            <a:r>
              <a:rPr sz="900" spc="25" dirty="0">
                <a:latin typeface="Arial"/>
                <a:cs typeface="Arial"/>
              </a:rPr>
              <a:t> </a:t>
            </a:r>
            <a:r>
              <a:rPr sz="900" dirty="0">
                <a:latin typeface="Arial"/>
                <a:cs typeface="Arial"/>
              </a:rPr>
              <a:t>par</a:t>
            </a:r>
            <a:r>
              <a:rPr sz="900" spc="25" dirty="0">
                <a:latin typeface="Arial"/>
                <a:cs typeface="Arial"/>
              </a:rPr>
              <a:t> </a:t>
            </a:r>
            <a:r>
              <a:rPr sz="900" dirty="0">
                <a:latin typeface="Arial"/>
                <a:cs typeface="Arial"/>
              </a:rPr>
              <a:t>2</a:t>
            </a:r>
            <a:r>
              <a:rPr sz="900" spc="25" dirty="0">
                <a:latin typeface="Arial"/>
                <a:cs typeface="Arial"/>
              </a:rPr>
              <a:t> </a:t>
            </a:r>
            <a:r>
              <a:rPr sz="900" dirty="0">
                <a:latin typeface="Arial"/>
                <a:cs typeface="Arial"/>
              </a:rPr>
              <a:t>à</a:t>
            </a:r>
            <a:r>
              <a:rPr sz="900" spc="25" dirty="0">
                <a:latin typeface="Arial"/>
                <a:cs typeface="Arial"/>
              </a:rPr>
              <a:t> </a:t>
            </a:r>
            <a:r>
              <a:rPr sz="900" spc="-50" dirty="0">
                <a:latin typeface="Arial"/>
                <a:cs typeface="Arial"/>
              </a:rPr>
              <a:t>5</a:t>
            </a:r>
            <a:endParaRPr sz="900">
              <a:latin typeface="Arial"/>
              <a:cs typeface="Arial"/>
            </a:endParaRPr>
          </a:p>
        </p:txBody>
      </p:sp>
      <p:sp>
        <p:nvSpPr>
          <p:cNvPr id="2" name="ZoneTexte 1">
            <a:extLst>
              <a:ext uri="{FF2B5EF4-FFF2-40B4-BE49-F238E27FC236}">
                <a16:creationId xmlns:a16="http://schemas.microsoft.com/office/drawing/2014/main" id="{72299EA8-0CE6-3B52-2C55-7AB77C508A34}"/>
              </a:ext>
            </a:extLst>
          </p:cNvPr>
          <p:cNvSpPr txBox="1"/>
          <p:nvPr/>
        </p:nvSpPr>
        <p:spPr>
          <a:xfrm>
            <a:off x="381000" y="387350"/>
            <a:ext cx="6705600" cy="3861442"/>
          </a:xfrm>
          <a:prstGeom prst="rect">
            <a:avLst/>
          </a:prstGeom>
          <a:noFill/>
        </p:spPr>
        <p:txBody>
          <a:bodyPr wrap="square" rtlCol="0">
            <a:spAutoFit/>
          </a:bodyPr>
          <a:lstStyle/>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économique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est activement commercialisé. Il constitue en effet un bois d'œuvre apprécié : il est durable et facile à travailler. Les planches sont souvent transportées sur de grandes distances à dos d'homme ou de mulet avant d'atteindre la route carrossable. Le bois de pin est</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riche</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résine.</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Ainsi,</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jeunes</a:t>
            </a:r>
            <a:r>
              <a:rPr lang="fr-FR" sz="1200" spc="9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pins</a:t>
            </a:r>
            <a:r>
              <a:rPr lang="fr-FR" sz="1200" spc="9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est </a:t>
            </a:r>
            <a:r>
              <a:rPr lang="fr-FR" sz="1200" dirty="0">
                <a:effectLst/>
                <a:latin typeface="Arial" panose="020B0604020202020204" pitchFamily="34" charset="0"/>
                <a:ea typeface="Arial" panose="020B0604020202020204" pitchFamily="34" charset="0"/>
              </a:rPr>
              <a:t>utilisé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chandelle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démarrer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combustion du charbon de bois.</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production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m3</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hectare et par an.</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pin est un résineux facile à reconnaître par ses longues aiguilles groupées par 4 - 5 et ses cônes. Il atteint 35 m de hauteur. C'est une essence pionnière qui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régénère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quand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 sont pas détruits par le brûlis. Du fait de son feuillage léger et de son bon élagage naturel il ne concurrence pas les cultures.</a:t>
            </a:r>
          </a:p>
          <a:p>
            <a:pPr>
              <a:spcBef>
                <a:spcPts val="2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système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double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pivotante s'enfonce en profondeur, complétée par un ensemble dense de racines superficielles.</a:t>
            </a:r>
          </a:p>
          <a:p>
            <a:r>
              <a:rPr lang="fr-FR" sz="1200" dirty="0">
                <a:effectLst/>
                <a:latin typeface="Arial" panose="020B0604020202020204" pitchFamily="34" charset="0"/>
                <a:ea typeface="Arial" panose="020B0604020202020204" pitchFamily="34" charset="0"/>
              </a:rPr>
              <a:t> </a:t>
            </a:r>
          </a:p>
          <a:p>
            <a:pPr marL="107950" marR="12319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La propagation se fait par graines (35.000 à 40.000 graines par kg), les jeunes plants étant élevés en pépinière. Une inoculation mycorhizienne est </a:t>
            </a:r>
            <a:r>
              <a:rPr lang="fr-FR" sz="1200" spc="-10" dirty="0">
                <a:effectLst/>
                <a:latin typeface="Arial" panose="020B0604020202020204" pitchFamily="34" charset="0"/>
                <a:ea typeface="Arial" panose="020B0604020202020204" pitchFamily="34" charset="0"/>
              </a:rPr>
              <a:t>nécessaire.</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L'arbre fructifie seulement à l'âge de 30 - 40 ans. La fructification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lieu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d'octobre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décembre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cueillette des cônes de décembre à mars.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782193"/>
            <a:ext cx="3240405" cy="4700905"/>
            <a:chOff x="360045" y="782193"/>
            <a:chExt cx="3240405" cy="4700905"/>
          </a:xfrm>
        </p:grpSpPr>
        <p:pic>
          <p:nvPicPr>
            <p:cNvPr id="3" name="object 3"/>
            <p:cNvPicPr/>
            <p:nvPr/>
          </p:nvPicPr>
          <p:blipFill>
            <a:blip r:embed="rId2" cstate="print"/>
            <a:stretch>
              <a:fillRect/>
            </a:stretch>
          </p:blipFill>
          <p:spPr>
            <a:xfrm>
              <a:off x="372745" y="794893"/>
              <a:ext cx="3214497" cy="4674997"/>
            </a:xfrm>
            <a:prstGeom prst="rect">
              <a:avLst/>
            </a:prstGeom>
          </p:spPr>
        </p:pic>
        <p:sp>
          <p:nvSpPr>
            <p:cNvPr id="4" name="object 4"/>
            <p:cNvSpPr/>
            <p:nvPr/>
          </p:nvSpPr>
          <p:spPr>
            <a:xfrm>
              <a:off x="366395" y="788543"/>
              <a:ext cx="3227705" cy="4688205"/>
            </a:xfrm>
            <a:custGeom>
              <a:avLst/>
              <a:gdLst/>
              <a:ahLst/>
              <a:cxnLst/>
              <a:rect l="l" t="t" r="r" b="b"/>
              <a:pathLst>
                <a:path w="3227704" h="4688205">
                  <a:moveTo>
                    <a:pt x="0" y="0"/>
                  </a:moveTo>
                  <a:lnTo>
                    <a:pt x="3227197" y="0"/>
                  </a:lnTo>
                  <a:lnTo>
                    <a:pt x="3227197" y="4687697"/>
                  </a:lnTo>
                  <a:lnTo>
                    <a:pt x="0" y="468769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730630"/>
            <a:ext cx="3240405" cy="4752340"/>
            <a:chOff x="3959986" y="730630"/>
            <a:chExt cx="3240405" cy="4752340"/>
          </a:xfrm>
        </p:grpSpPr>
        <p:pic>
          <p:nvPicPr>
            <p:cNvPr id="6" name="object 6"/>
            <p:cNvPicPr/>
            <p:nvPr/>
          </p:nvPicPr>
          <p:blipFill>
            <a:blip r:embed="rId3" cstate="print"/>
            <a:stretch>
              <a:fillRect/>
            </a:stretch>
          </p:blipFill>
          <p:spPr>
            <a:xfrm>
              <a:off x="3972686" y="743330"/>
              <a:ext cx="3214624" cy="4726559"/>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5628004"/>
            <a:ext cx="288036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0"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Racines</a:t>
            </a:r>
            <a:r>
              <a:rPr sz="1200" i="1" spc="25" dirty="0">
                <a:latin typeface="Arial"/>
                <a:cs typeface="Arial"/>
              </a:rPr>
              <a:t> </a:t>
            </a:r>
            <a:r>
              <a:rPr sz="1200" i="1" dirty="0">
                <a:latin typeface="Arial"/>
                <a:cs typeface="Arial"/>
              </a:rPr>
              <a:t>superficielles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pivot</a:t>
            </a:r>
            <a:endParaRPr sz="1200" dirty="0">
              <a:latin typeface="Arial"/>
              <a:cs typeface="Arial"/>
            </a:endParaRPr>
          </a:p>
        </p:txBody>
      </p:sp>
      <p:sp>
        <p:nvSpPr>
          <p:cNvPr id="9" name="object 9"/>
          <p:cNvSpPr txBox="1"/>
          <p:nvPr/>
        </p:nvSpPr>
        <p:spPr>
          <a:xfrm>
            <a:off x="3959986" y="5628004"/>
            <a:ext cx="288036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Jeune</a:t>
            </a:r>
            <a:r>
              <a:rPr sz="1200" i="1" spc="25" dirty="0">
                <a:latin typeface="Arial"/>
                <a:cs typeface="Arial"/>
              </a:rPr>
              <a:t> </a:t>
            </a:r>
            <a:r>
              <a:rPr sz="1200" i="1" spc="-10" dirty="0">
                <a:latin typeface="Arial"/>
                <a:cs typeface="Arial"/>
              </a:rPr>
              <a:t>arbre</a:t>
            </a:r>
            <a:endParaRPr sz="1200" dirty="0">
              <a:latin typeface="Arial"/>
              <a:cs typeface="Arial"/>
            </a:endParaRPr>
          </a:p>
        </p:txBody>
      </p:sp>
      <p:grpSp>
        <p:nvGrpSpPr>
          <p:cNvPr id="10" name="object 10"/>
          <p:cNvGrpSpPr/>
          <p:nvPr/>
        </p:nvGrpSpPr>
        <p:grpSpPr>
          <a:xfrm>
            <a:off x="1080008" y="6075679"/>
            <a:ext cx="5400040" cy="3600450"/>
            <a:chOff x="1080008" y="6075679"/>
            <a:chExt cx="5400040" cy="3600450"/>
          </a:xfrm>
        </p:grpSpPr>
        <p:pic>
          <p:nvPicPr>
            <p:cNvPr id="11" name="object 11"/>
            <p:cNvPicPr/>
            <p:nvPr/>
          </p:nvPicPr>
          <p:blipFill>
            <a:blip r:embed="rId4" cstate="print"/>
            <a:stretch>
              <a:fillRect/>
            </a:stretch>
          </p:blipFill>
          <p:spPr>
            <a:xfrm>
              <a:off x="1092708" y="6088379"/>
              <a:ext cx="5374640" cy="3574669"/>
            </a:xfrm>
            <a:prstGeom prst="rect">
              <a:avLst/>
            </a:prstGeom>
          </p:spPr>
        </p:pic>
        <p:sp>
          <p:nvSpPr>
            <p:cNvPr id="12" name="object 12"/>
            <p:cNvSpPr/>
            <p:nvPr/>
          </p:nvSpPr>
          <p:spPr>
            <a:xfrm>
              <a:off x="1086358" y="6082029"/>
              <a:ext cx="5387340" cy="3587750"/>
            </a:xfrm>
            <a:custGeom>
              <a:avLst/>
              <a:gdLst/>
              <a:ahLst/>
              <a:cxnLst/>
              <a:rect l="l" t="t" r="r" b="b"/>
              <a:pathLst>
                <a:path w="5387340" h="3587750">
                  <a:moveTo>
                    <a:pt x="0" y="0"/>
                  </a:moveTo>
                  <a:lnTo>
                    <a:pt x="5387340" y="0"/>
                  </a:lnTo>
                  <a:lnTo>
                    <a:pt x="5387340" y="3587369"/>
                  </a:lnTo>
                  <a:lnTo>
                    <a:pt x="0" y="3587369"/>
                  </a:lnTo>
                  <a:lnTo>
                    <a:pt x="0" y="0"/>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1080008" y="9715118"/>
            <a:ext cx="44063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La</a:t>
            </a:r>
            <a:r>
              <a:rPr sz="1200" i="1" spc="25" dirty="0">
                <a:latin typeface="Arial"/>
                <a:cs typeface="Arial"/>
              </a:rPr>
              <a:t> </a:t>
            </a:r>
            <a:r>
              <a:rPr sz="1200" i="1" dirty="0">
                <a:latin typeface="Arial"/>
                <a:cs typeface="Arial"/>
              </a:rPr>
              <a:t>forêt</a:t>
            </a:r>
            <a:r>
              <a:rPr sz="1200" i="1" spc="25" dirty="0">
                <a:latin typeface="Arial"/>
                <a:cs typeface="Arial"/>
              </a:rPr>
              <a:t> </a:t>
            </a:r>
            <a:r>
              <a:rPr sz="1200" i="1" dirty="0">
                <a:latin typeface="Arial"/>
                <a:cs typeface="Arial"/>
              </a:rPr>
              <a:t>de</a:t>
            </a:r>
            <a:r>
              <a:rPr sz="1200" i="1" spc="25" dirty="0">
                <a:latin typeface="Arial"/>
                <a:cs typeface="Arial"/>
              </a:rPr>
              <a:t> </a:t>
            </a:r>
            <a:r>
              <a:rPr sz="1200" i="1" spc="-20" dirty="0">
                <a:latin typeface="Arial"/>
                <a:cs typeface="Arial"/>
              </a:rPr>
              <a:t>pins</a:t>
            </a:r>
            <a:endParaRPr sz="1200" dirty="0">
              <a:latin typeface="Arial"/>
              <a:cs typeface="Arial"/>
            </a:endParaRPr>
          </a:p>
        </p:txBody>
      </p:sp>
      <p:sp>
        <p:nvSpPr>
          <p:cNvPr id="14" name="object 14"/>
          <p:cNvSpPr txBox="1"/>
          <p:nvPr/>
        </p:nvSpPr>
        <p:spPr>
          <a:xfrm>
            <a:off x="3026155" y="318516"/>
            <a:ext cx="150812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Famille</a:t>
            </a:r>
            <a:r>
              <a:rPr sz="1200" spc="30" dirty="0">
                <a:latin typeface="Arial"/>
                <a:cs typeface="Arial"/>
              </a:rPr>
              <a:t> </a:t>
            </a:r>
            <a:r>
              <a:rPr sz="1200" dirty="0">
                <a:latin typeface="Arial"/>
                <a:cs typeface="Arial"/>
              </a:rPr>
              <a:t>des</a:t>
            </a:r>
            <a:r>
              <a:rPr sz="1200" spc="30" dirty="0">
                <a:latin typeface="Arial"/>
                <a:cs typeface="Arial"/>
              </a:rPr>
              <a:t> </a:t>
            </a:r>
            <a:r>
              <a:rPr sz="1200" b="1" spc="-10" dirty="0" err="1">
                <a:latin typeface="Arial"/>
                <a:cs typeface="Arial"/>
              </a:rPr>
              <a:t>pinaces</a:t>
            </a:r>
            <a:endParaRPr sz="1200" dirty="0">
              <a:latin typeface="Arial"/>
              <a:cs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2288920" y="5624829"/>
            <a:ext cx="288036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Ecorçage</a:t>
            </a:r>
            <a:r>
              <a:rPr sz="1200" i="1" spc="25" dirty="0">
                <a:latin typeface="Arial"/>
                <a:cs typeface="Arial"/>
              </a:rPr>
              <a:t> </a:t>
            </a:r>
            <a:r>
              <a:rPr sz="1200" i="1" dirty="0">
                <a:latin typeface="Arial"/>
                <a:cs typeface="Arial"/>
              </a:rPr>
              <a:t>en</a:t>
            </a:r>
            <a:r>
              <a:rPr sz="1200" i="1" spc="25" dirty="0">
                <a:latin typeface="Arial"/>
                <a:cs typeface="Arial"/>
              </a:rPr>
              <a:t> </a:t>
            </a:r>
            <a:r>
              <a:rPr sz="1200" i="1" dirty="0">
                <a:latin typeface="Arial"/>
                <a:cs typeface="Arial"/>
              </a:rPr>
              <a:t>vue</a:t>
            </a:r>
            <a:r>
              <a:rPr sz="1200" i="1" spc="25" dirty="0">
                <a:latin typeface="Arial"/>
                <a:cs typeface="Arial"/>
              </a:rPr>
              <a:t> </a:t>
            </a:r>
            <a:r>
              <a:rPr sz="1200" i="1" dirty="0">
                <a:latin typeface="Arial"/>
                <a:cs typeface="Arial"/>
              </a:rPr>
              <a:t>du</a:t>
            </a:r>
            <a:r>
              <a:rPr sz="1200" i="1" spc="25" dirty="0">
                <a:latin typeface="Arial"/>
                <a:cs typeface="Arial"/>
              </a:rPr>
              <a:t> </a:t>
            </a:r>
            <a:r>
              <a:rPr sz="1200" i="1" spc="-10" dirty="0">
                <a:latin typeface="Arial"/>
                <a:cs typeface="Arial"/>
              </a:rPr>
              <a:t>défrichement</a:t>
            </a:r>
            <a:endParaRPr sz="1200" dirty="0">
              <a:latin typeface="Arial"/>
              <a:cs typeface="Arial"/>
            </a:endParaRPr>
          </a:p>
        </p:txBody>
      </p:sp>
      <p:grpSp>
        <p:nvGrpSpPr>
          <p:cNvPr id="6" name="object 6"/>
          <p:cNvGrpSpPr/>
          <p:nvPr/>
        </p:nvGrpSpPr>
        <p:grpSpPr>
          <a:xfrm>
            <a:off x="1550288" y="6085204"/>
            <a:ext cx="5271135" cy="3600450"/>
            <a:chOff x="1550288" y="6085204"/>
            <a:chExt cx="5271135" cy="3600450"/>
          </a:xfrm>
        </p:grpSpPr>
        <p:pic>
          <p:nvPicPr>
            <p:cNvPr id="7" name="object 7"/>
            <p:cNvPicPr/>
            <p:nvPr/>
          </p:nvPicPr>
          <p:blipFill>
            <a:blip r:embed="rId3" cstate="print"/>
            <a:stretch>
              <a:fillRect/>
            </a:stretch>
          </p:blipFill>
          <p:spPr>
            <a:xfrm>
              <a:off x="1562988" y="6097904"/>
              <a:ext cx="5245735" cy="3574541"/>
            </a:xfrm>
            <a:prstGeom prst="rect">
              <a:avLst/>
            </a:prstGeom>
          </p:spPr>
        </p:pic>
        <p:sp>
          <p:nvSpPr>
            <p:cNvPr id="8" name="object 8"/>
            <p:cNvSpPr/>
            <p:nvPr/>
          </p:nvSpPr>
          <p:spPr>
            <a:xfrm>
              <a:off x="1556638" y="6091554"/>
              <a:ext cx="5258435" cy="3587750"/>
            </a:xfrm>
            <a:custGeom>
              <a:avLst/>
              <a:gdLst/>
              <a:ahLst/>
              <a:cxnLst/>
              <a:rect l="l" t="t" r="r" b="b"/>
              <a:pathLst>
                <a:path w="5258434" h="3587750">
                  <a:moveTo>
                    <a:pt x="0" y="0"/>
                  </a:moveTo>
                  <a:lnTo>
                    <a:pt x="5258435" y="0"/>
                  </a:lnTo>
                  <a:lnTo>
                    <a:pt x="5258435"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421383" y="9724517"/>
            <a:ext cx="286639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La</a:t>
            </a:r>
            <a:r>
              <a:rPr sz="1200" i="1" spc="25" dirty="0">
                <a:latin typeface="Arial"/>
                <a:cs typeface="Arial"/>
              </a:rPr>
              <a:t> </a:t>
            </a:r>
            <a:r>
              <a:rPr sz="1200" i="1" dirty="0">
                <a:latin typeface="Arial"/>
                <a:cs typeface="Arial"/>
              </a:rPr>
              <a:t>forêt</a:t>
            </a:r>
            <a:r>
              <a:rPr sz="1200" i="1" spc="25" dirty="0">
                <a:latin typeface="Arial"/>
                <a:cs typeface="Arial"/>
              </a:rPr>
              <a:t> </a:t>
            </a:r>
            <a:r>
              <a:rPr sz="1200" i="1" dirty="0">
                <a:latin typeface="Arial"/>
                <a:cs typeface="Arial"/>
              </a:rPr>
              <a:t>de</a:t>
            </a:r>
            <a:r>
              <a:rPr sz="1200" i="1" spc="25" dirty="0">
                <a:latin typeface="Arial"/>
                <a:cs typeface="Arial"/>
              </a:rPr>
              <a:t> </a:t>
            </a:r>
            <a:r>
              <a:rPr sz="1200" i="1" spc="-20" dirty="0">
                <a:latin typeface="Arial"/>
                <a:cs typeface="Arial"/>
              </a:rPr>
              <a:t>pins</a:t>
            </a:r>
            <a:endParaRPr sz="1200" dirty="0">
              <a:latin typeface="Arial"/>
              <a:cs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40052" y="1185544"/>
            <a:ext cx="4752340" cy="3600450"/>
            <a:chOff x="1440052" y="1185544"/>
            <a:chExt cx="4752340" cy="3600450"/>
          </a:xfrm>
        </p:grpSpPr>
        <p:pic>
          <p:nvPicPr>
            <p:cNvPr id="3" name="object 3"/>
            <p:cNvPicPr/>
            <p:nvPr/>
          </p:nvPicPr>
          <p:blipFill>
            <a:blip r:embed="rId2" cstate="print"/>
            <a:stretch>
              <a:fillRect/>
            </a:stretch>
          </p:blipFill>
          <p:spPr>
            <a:xfrm>
              <a:off x="1452752" y="1198244"/>
              <a:ext cx="4710859" cy="3574541"/>
            </a:xfrm>
            <a:prstGeom prst="rect">
              <a:avLst/>
            </a:prstGeom>
          </p:spPr>
        </p:pic>
        <p:sp>
          <p:nvSpPr>
            <p:cNvPr id="4" name="object 4"/>
            <p:cNvSpPr/>
            <p:nvPr/>
          </p:nvSpPr>
          <p:spPr>
            <a:xfrm>
              <a:off x="1446402" y="1191894"/>
              <a:ext cx="4739640" cy="3587750"/>
            </a:xfrm>
            <a:custGeom>
              <a:avLst/>
              <a:gdLst/>
              <a:ahLst/>
              <a:cxnLst/>
              <a:rect l="l" t="t" r="r" b="b"/>
              <a:pathLst>
                <a:path w="4739640" h="3587750">
                  <a:moveTo>
                    <a:pt x="0" y="0"/>
                  </a:moveTo>
                  <a:lnTo>
                    <a:pt x="4739259" y="0"/>
                  </a:lnTo>
                  <a:lnTo>
                    <a:pt x="4739259"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440052" y="5865495"/>
            <a:ext cx="4648835" cy="3495040"/>
            <a:chOff x="1440052" y="5865495"/>
            <a:chExt cx="4648835" cy="3495040"/>
          </a:xfrm>
        </p:grpSpPr>
        <p:pic>
          <p:nvPicPr>
            <p:cNvPr id="6" name="object 6"/>
            <p:cNvPicPr/>
            <p:nvPr/>
          </p:nvPicPr>
          <p:blipFill>
            <a:blip r:embed="rId3" cstate="print"/>
            <a:stretch>
              <a:fillRect/>
            </a:stretch>
          </p:blipFill>
          <p:spPr>
            <a:xfrm>
              <a:off x="1452752" y="5878195"/>
              <a:ext cx="4623435" cy="3469132"/>
            </a:xfrm>
            <a:prstGeom prst="rect">
              <a:avLst/>
            </a:prstGeom>
          </p:spPr>
        </p:pic>
        <p:sp>
          <p:nvSpPr>
            <p:cNvPr id="7" name="object 7"/>
            <p:cNvSpPr/>
            <p:nvPr/>
          </p:nvSpPr>
          <p:spPr>
            <a:xfrm>
              <a:off x="1446402" y="5871845"/>
              <a:ext cx="4636135" cy="3482340"/>
            </a:xfrm>
            <a:custGeom>
              <a:avLst/>
              <a:gdLst/>
              <a:ahLst/>
              <a:cxnLst/>
              <a:rect l="l" t="t" r="r" b="b"/>
              <a:pathLst>
                <a:path w="4636135" h="3482340">
                  <a:moveTo>
                    <a:pt x="0" y="0"/>
                  </a:moveTo>
                  <a:lnTo>
                    <a:pt x="4636135" y="0"/>
                  </a:lnTo>
                  <a:lnTo>
                    <a:pt x="4636135" y="3481832"/>
                  </a:lnTo>
                  <a:lnTo>
                    <a:pt x="0" y="3481832"/>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080008" y="4930902"/>
            <a:ext cx="5106034"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Entaille</a:t>
            </a:r>
            <a:r>
              <a:rPr sz="1200" i="1" spc="25" dirty="0">
                <a:latin typeface="Arial"/>
                <a:cs typeface="Arial"/>
              </a:rPr>
              <a:t> </a:t>
            </a:r>
            <a:r>
              <a:rPr sz="1200" i="1" dirty="0">
                <a:latin typeface="Arial"/>
                <a:cs typeface="Arial"/>
              </a:rPr>
              <a:t>pour</a:t>
            </a:r>
            <a:r>
              <a:rPr sz="1200" i="1" spc="25" dirty="0">
                <a:latin typeface="Arial"/>
                <a:cs typeface="Arial"/>
              </a:rPr>
              <a:t> </a:t>
            </a:r>
            <a:r>
              <a:rPr sz="1200" i="1" dirty="0">
                <a:latin typeface="Arial"/>
                <a:cs typeface="Arial"/>
              </a:rPr>
              <a:t>préparer</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prélèvement</a:t>
            </a:r>
            <a:r>
              <a:rPr sz="1200" i="1" spc="25" dirty="0">
                <a:latin typeface="Arial"/>
                <a:cs typeface="Arial"/>
              </a:rPr>
              <a:t> </a:t>
            </a:r>
            <a:r>
              <a:rPr sz="1200" i="1" dirty="0">
                <a:latin typeface="Arial"/>
                <a:cs typeface="Arial"/>
              </a:rPr>
              <a:t>de</a:t>
            </a:r>
            <a:r>
              <a:rPr sz="1200" i="1" spc="25" dirty="0">
                <a:latin typeface="Arial"/>
                <a:cs typeface="Arial"/>
              </a:rPr>
              <a:t> </a:t>
            </a:r>
            <a:r>
              <a:rPr sz="1200" i="1" dirty="0">
                <a:latin typeface="Arial"/>
                <a:cs typeface="Arial"/>
              </a:rPr>
              <a:t>bois</a:t>
            </a:r>
            <a:r>
              <a:rPr sz="1200" i="1" spc="25" dirty="0">
                <a:latin typeface="Arial"/>
                <a:cs typeface="Arial"/>
              </a:rPr>
              <a:t> </a:t>
            </a:r>
            <a:r>
              <a:rPr sz="1200" i="1" dirty="0">
                <a:latin typeface="Arial"/>
                <a:cs typeface="Arial"/>
              </a:rPr>
              <a:t>d’allumage</a:t>
            </a:r>
            <a:r>
              <a:rPr sz="1200" i="1" spc="25" dirty="0">
                <a:latin typeface="Arial"/>
                <a:cs typeface="Arial"/>
              </a:rPr>
              <a:t> </a:t>
            </a:r>
            <a:r>
              <a:rPr sz="1200" i="1" dirty="0">
                <a:latin typeface="Arial"/>
                <a:cs typeface="Arial"/>
              </a:rPr>
              <a:t>du</a:t>
            </a:r>
            <a:r>
              <a:rPr sz="1200" i="1" spc="25" dirty="0">
                <a:latin typeface="Arial"/>
                <a:cs typeface="Arial"/>
              </a:rPr>
              <a:t> </a:t>
            </a:r>
            <a:r>
              <a:rPr sz="1200" i="1" spc="-25" dirty="0">
                <a:latin typeface="Arial"/>
                <a:cs typeface="Arial"/>
              </a:rPr>
              <a:t>feu</a:t>
            </a:r>
            <a:endParaRPr sz="1200" dirty="0">
              <a:latin typeface="Arial"/>
              <a:cs typeface="Arial"/>
            </a:endParaRPr>
          </a:p>
        </p:txBody>
      </p:sp>
      <p:sp>
        <p:nvSpPr>
          <p:cNvPr id="9" name="object 9"/>
          <p:cNvSpPr txBox="1"/>
          <p:nvPr/>
        </p:nvSpPr>
        <p:spPr>
          <a:xfrm>
            <a:off x="1080007" y="9610979"/>
            <a:ext cx="5106033"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Pinus</a:t>
            </a:r>
            <a:r>
              <a:rPr sz="1200" b="1" spc="25" dirty="0">
                <a:latin typeface="Arial"/>
                <a:cs typeface="Arial"/>
              </a:rPr>
              <a:t> </a:t>
            </a:r>
            <a:r>
              <a:rPr sz="1200" b="1" dirty="0">
                <a:latin typeface="Arial"/>
                <a:cs typeface="Arial"/>
              </a:rPr>
              <a:t>occidentalis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25" dirty="0">
                <a:latin typeface="Arial"/>
                <a:cs typeface="Arial"/>
              </a:rPr>
              <a:t>pin</a:t>
            </a:r>
            <a:endParaRPr sz="1200" dirty="0">
              <a:latin typeface="Arial"/>
              <a:cs typeface="Arial"/>
            </a:endParaRPr>
          </a:p>
          <a:p>
            <a:pPr marL="12700">
              <a:lnSpc>
                <a:spcPct val="100000"/>
              </a:lnSpc>
            </a:pPr>
            <a:r>
              <a:rPr sz="1200" i="1" dirty="0">
                <a:latin typeface="Arial"/>
                <a:cs typeface="Arial"/>
              </a:rPr>
              <a:t>Le</a:t>
            </a:r>
            <a:r>
              <a:rPr sz="1200" i="1" spc="25" dirty="0">
                <a:latin typeface="Arial"/>
                <a:cs typeface="Arial"/>
              </a:rPr>
              <a:t> </a:t>
            </a:r>
            <a:r>
              <a:rPr sz="1200" i="1" dirty="0">
                <a:latin typeface="Arial"/>
                <a:cs typeface="Arial"/>
              </a:rPr>
              <a:t>sciage</a:t>
            </a:r>
            <a:r>
              <a:rPr sz="1200" i="1" spc="25" dirty="0">
                <a:latin typeface="Arial"/>
                <a:cs typeface="Arial"/>
              </a:rPr>
              <a:t> </a:t>
            </a:r>
            <a:r>
              <a:rPr sz="1200" i="1" dirty="0">
                <a:latin typeface="Arial"/>
                <a:cs typeface="Arial"/>
              </a:rPr>
              <a:t>avant</a:t>
            </a:r>
            <a:r>
              <a:rPr sz="1200" i="1" spc="25" dirty="0">
                <a:latin typeface="Arial"/>
                <a:cs typeface="Arial"/>
              </a:rPr>
              <a:t> </a:t>
            </a:r>
            <a:r>
              <a:rPr sz="1200" i="1" spc="-10" dirty="0">
                <a:latin typeface="Arial"/>
                <a:cs typeface="Arial"/>
              </a:rPr>
              <a:t>transport</a:t>
            </a:r>
            <a:endParaRPr sz="1200" dirty="0">
              <a:latin typeface="Arial"/>
              <a:cs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712E2B-52C3-C52F-4B7A-FCDC9B18F99E}"/>
              </a:ext>
            </a:extLst>
          </p:cNvPr>
          <p:cNvSpPr txBox="1"/>
          <p:nvPr/>
        </p:nvSpPr>
        <p:spPr>
          <a:xfrm>
            <a:off x="457200" y="463550"/>
            <a:ext cx="6400800" cy="7109639"/>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d'Australie,</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pich</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pin</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filao</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(Casuarina </a:t>
            </a:r>
            <a:r>
              <a:rPr lang="fr-FR" sz="1400" b="1" dirty="0" err="1">
                <a:effectLst/>
                <a:latin typeface="Arial" panose="020B0604020202020204" pitchFamily="34" charset="0"/>
                <a:ea typeface="Arial" panose="020B0604020202020204" pitchFamily="34" charset="0"/>
              </a:rPr>
              <a:t>equisetifolia</a:t>
            </a:r>
            <a:r>
              <a:rPr lang="fr-FR" sz="1400" b="1" dirty="0">
                <a:effectLst/>
                <a:latin typeface="Arial" panose="020B0604020202020204" pitchFamily="34" charset="0"/>
                <a:ea typeface="Arial" panose="020B0604020202020204" pitchFamily="34" charset="0"/>
              </a:rPr>
              <a:t> Forst., casuarinacées).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 nom Casuarina vient de casoar, oiseau proche de l'autruche, car les rameaux de  l’arbre ressemblent aux plumes de cet oiseau.</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pin d'Australie est originaire de l'Australie. Il a été largement introduit en Haïti. Il est botaniquement éloigné des pins.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nom haïtien vient de ce que ses rameaux verts et grêles ressemblent aux aiguilles de pin. Ces rameaux jouent le rôle de feuilles ; celles-ci existent, mais sous la</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minuscules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écailles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anneaux</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 plus claire. Les rameaux tombent et sont renouvelés régulièrement. L'humus ainsi produit par le pin d'Australie est médiocre et se décompose mal.</a:t>
            </a:r>
          </a:p>
          <a:p>
            <a:endParaRPr lang="fr-FR" sz="1200" dirty="0">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 filao favorise la tombée de la pluie en montagne humide.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pin d'Australie se reconnaît de loin à son feuillage vert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foncé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silhouette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élancée.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 à 35</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à croissance rapide et peu exigeant. Il tolère le sel, supporte la sécheresse et accepte des sols pauvres qu'il améliore, car les nodules de ses racines fixent l'azote atmosphérique.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bois du pin d'Australie est très dur et lourd (densité de 0,8 à 1). Il a une bonne résistance mais n'est pas durable. C'est un bois d'œuvre apprécié en Haïti ainsi qu'un excellent bois de chauffage. (5000 k cal par kg de bois sec).</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pin d'Australie est surtout planté pour la production de bois, parfois pour l'ombrage ou en haie brise-vent, car il peut être taillé. Sa propagation est facile, par graines (environ 800 000 graines au kg) ou par boutures, mais les plants doivent être mycorhizés. Il est particulièrement recommandé en bord de mer, sur des terres sableuses et salées ou lorsque la nappe phréatique est saumâtre.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association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problème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 d'un côté, il enrichit le sol en azote, d'un autre côté il concurrence les cultures : son système racinaire est important et l'humus produit par cette espèce est de mauvaise qualité.</a:t>
            </a:r>
          </a:p>
          <a:p>
            <a:endParaRPr lang="fr-FR" sz="1200" dirty="0"/>
          </a:p>
        </p:txBody>
      </p:sp>
    </p:spTree>
    <p:extLst>
      <p:ext uri="{BB962C8B-B14F-4D97-AF65-F5344CB8AC3E}">
        <p14:creationId xmlns:p14="http://schemas.microsoft.com/office/powerpoint/2010/main" val="30099864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271">
            <a:extLst>
              <a:ext uri="{FF2B5EF4-FFF2-40B4-BE49-F238E27FC236}">
                <a16:creationId xmlns:a16="http://schemas.microsoft.com/office/drawing/2014/main" id="{E7DC39C5-9D4C-2432-9FCE-446B48AF6D3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813" y="5340350"/>
            <a:ext cx="7247573" cy="4800600"/>
          </a:xfrm>
          <a:prstGeom prst="rect">
            <a:avLst/>
          </a:prstGeom>
        </p:spPr>
      </p:pic>
      <p:sp>
        <p:nvSpPr>
          <p:cNvPr id="2" name="object 8">
            <a:extLst>
              <a:ext uri="{FF2B5EF4-FFF2-40B4-BE49-F238E27FC236}">
                <a16:creationId xmlns:a16="http://schemas.microsoft.com/office/drawing/2014/main" id="{8E1B3B2A-542F-1449-AC1F-360B261B42A3}"/>
              </a:ext>
            </a:extLst>
          </p:cNvPr>
          <p:cNvSpPr txBox="1"/>
          <p:nvPr/>
        </p:nvSpPr>
        <p:spPr>
          <a:xfrm>
            <a:off x="3056574" y="10369550"/>
            <a:ext cx="4190999" cy="19749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Casuarina</a:t>
            </a:r>
            <a:r>
              <a:rPr sz="1200" b="1" spc="25" dirty="0">
                <a:latin typeface="Arial"/>
                <a:cs typeface="Arial"/>
              </a:rPr>
              <a:t> </a:t>
            </a:r>
            <a:r>
              <a:rPr sz="1200" b="1" dirty="0">
                <a:latin typeface="Arial"/>
                <a:cs typeface="Arial"/>
              </a:rPr>
              <a:t>equisetifolia</a:t>
            </a:r>
            <a:r>
              <a:rPr sz="1200" b="1" spc="20"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pin </a:t>
            </a:r>
            <a:r>
              <a:rPr sz="1200" dirty="0">
                <a:latin typeface="Arial"/>
                <a:cs typeface="Arial"/>
              </a:rPr>
              <a:t>d’Australie,</a:t>
            </a:r>
            <a:r>
              <a:rPr sz="1200" spc="25" dirty="0">
                <a:latin typeface="Arial"/>
                <a:cs typeface="Arial"/>
              </a:rPr>
              <a:t> </a:t>
            </a:r>
            <a:r>
              <a:rPr sz="1200" dirty="0">
                <a:latin typeface="Arial"/>
                <a:cs typeface="Arial"/>
              </a:rPr>
              <a:t>pich</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filao</a:t>
            </a:r>
            <a:endParaRPr sz="1200" dirty="0">
              <a:latin typeface="Arial"/>
              <a:cs typeface="Arial"/>
            </a:endParaRPr>
          </a:p>
        </p:txBody>
      </p:sp>
      <p:grpSp>
        <p:nvGrpSpPr>
          <p:cNvPr id="4" name="object 2">
            <a:extLst>
              <a:ext uri="{FF2B5EF4-FFF2-40B4-BE49-F238E27FC236}">
                <a16:creationId xmlns:a16="http://schemas.microsoft.com/office/drawing/2014/main" id="{F4A0E4E7-1419-CDA6-5D36-E889C2187219}"/>
              </a:ext>
            </a:extLst>
          </p:cNvPr>
          <p:cNvGrpSpPr/>
          <p:nvPr/>
        </p:nvGrpSpPr>
        <p:grpSpPr>
          <a:xfrm>
            <a:off x="228600" y="113660"/>
            <a:ext cx="3076739" cy="4419600"/>
            <a:chOff x="1051686" y="1224025"/>
            <a:chExt cx="2574290" cy="3600450"/>
          </a:xfrm>
        </p:grpSpPr>
        <p:pic>
          <p:nvPicPr>
            <p:cNvPr id="5" name="object 3">
              <a:extLst>
                <a:ext uri="{FF2B5EF4-FFF2-40B4-BE49-F238E27FC236}">
                  <a16:creationId xmlns:a16="http://schemas.microsoft.com/office/drawing/2014/main" id="{9D2BA53C-A897-684F-3D1B-7B8F41BFEBE0}"/>
                </a:ext>
              </a:extLst>
            </p:cNvPr>
            <p:cNvPicPr/>
            <p:nvPr/>
          </p:nvPicPr>
          <p:blipFill>
            <a:blip r:embed="rId3" cstate="print"/>
            <a:stretch>
              <a:fillRect/>
            </a:stretch>
          </p:blipFill>
          <p:spPr>
            <a:xfrm>
              <a:off x="1064386" y="1279143"/>
              <a:ext cx="2548509" cy="3532123"/>
            </a:xfrm>
            <a:prstGeom prst="rect">
              <a:avLst/>
            </a:prstGeom>
          </p:spPr>
        </p:pic>
        <p:sp>
          <p:nvSpPr>
            <p:cNvPr id="6" name="object 4">
              <a:extLst>
                <a:ext uri="{FF2B5EF4-FFF2-40B4-BE49-F238E27FC236}">
                  <a16:creationId xmlns:a16="http://schemas.microsoft.com/office/drawing/2014/main" id="{12F84506-583E-3556-EF65-712F4A2B0998}"/>
                </a:ext>
              </a:extLst>
            </p:cNvPr>
            <p:cNvSpPr/>
            <p:nvPr/>
          </p:nvSpPr>
          <p:spPr>
            <a:xfrm>
              <a:off x="1058036" y="1230375"/>
              <a:ext cx="2561590" cy="3587750"/>
            </a:xfrm>
            <a:custGeom>
              <a:avLst/>
              <a:gdLst/>
              <a:ahLst/>
              <a:cxnLst/>
              <a:rect l="l" t="t" r="r" b="b"/>
              <a:pathLst>
                <a:path w="2561590" h="3587750">
                  <a:moveTo>
                    <a:pt x="0" y="0"/>
                  </a:moveTo>
                  <a:lnTo>
                    <a:pt x="2561209" y="0"/>
                  </a:lnTo>
                  <a:lnTo>
                    <a:pt x="2561209"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44893849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158750"/>
            <a:ext cx="5079492" cy="7315200"/>
            <a:chOff x="2232025" y="727455"/>
            <a:chExt cx="3672204" cy="5393055"/>
          </a:xfrm>
        </p:grpSpPr>
        <p:pic>
          <p:nvPicPr>
            <p:cNvPr id="3" name="object 3"/>
            <p:cNvPicPr/>
            <p:nvPr/>
          </p:nvPicPr>
          <p:blipFill>
            <a:blip r:embed="rId2" cstate="print"/>
            <a:stretch>
              <a:fillRect/>
            </a:stretch>
          </p:blipFill>
          <p:spPr>
            <a:xfrm>
              <a:off x="2270632" y="740155"/>
              <a:ext cx="3600052" cy="5357557"/>
            </a:xfrm>
            <a:prstGeom prst="rect">
              <a:avLst/>
            </a:prstGeom>
          </p:spPr>
        </p:pic>
        <p:sp>
          <p:nvSpPr>
            <p:cNvPr id="4" name="object 4"/>
            <p:cNvSpPr/>
            <p:nvPr/>
          </p:nvSpPr>
          <p:spPr>
            <a:xfrm>
              <a:off x="2238375" y="733805"/>
              <a:ext cx="3659504" cy="5380355"/>
            </a:xfrm>
            <a:custGeom>
              <a:avLst/>
              <a:gdLst/>
              <a:ahLst/>
              <a:cxnLst/>
              <a:rect l="l" t="t" r="r" b="b"/>
              <a:pathLst>
                <a:path w="3659504" h="5380355">
                  <a:moveTo>
                    <a:pt x="0" y="0"/>
                  </a:moveTo>
                  <a:lnTo>
                    <a:pt x="3659251" y="0"/>
                  </a:lnTo>
                  <a:lnTo>
                    <a:pt x="3659251" y="5379847"/>
                  </a:lnTo>
                  <a:lnTo>
                    <a:pt x="0" y="5379847"/>
                  </a:lnTo>
                  <a:lnTo>
                    <a:pt x="0" y="0"/>
                  </a:lnTo>
                  <a:close/>
                </a:path>
              </a:pathLst>
            </a:custGeom>
            <a:ln w="12699">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8C23BEBE-DC16-F970-83F5-5D73B4DCDE47}"/>
              </a:ext>
            </a:extLst>
          </p:cNvPr>
          <p:cNvSpPr txBox="1"/>
          <p:nvPr/>
        </p:nvSpPr>
        <p:spPr>
          <a:xfrm>
            <a:off x="1080008" y="9610979"/>
            <a:ext cx="410845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Casuarina</a:t>
            </a:r>
            <a:r>
              <a:rPr sz="1200" b="1" spc="25" dirty="0">
                <a:latin typeface="Arial"/>
                <a:cs typeface="Arial"/>
              </a:rPr>
              <a:t> </a:t>
            </a:r>
            <a:r>
              <a:rPr sz="1200" b="1" dirty="0">
                <a:latin typeface="Arial"/>
                <a:cs typeface="Arial"/>
              </a:rPr>
              <a:t>equisetifolia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d’Australie,</a:t>
            </a:r>
            <a:r>
              <a:rPr sz="1200" spc="25" dirty="0">
                <a:latin typeface="Arial"/>
                <a:cs typeface="Arial"/>
              </a:rPr>
              <a:t> </a:t>
            </a:r>
            <a:r>
              <a:rPr sz="1200" dirty="0">
                <a:latin typeface="Arial"/>
                <a:cs typeface="Arial"/>
              </a:rPr>
              <a:t>pich</a:t>
            </a:r>
            <a:r>
              <a:rPr sz="1200" spc="25" dirty="0">
                <a:latin typeface="Arial"/>
                <a:cs typeface="Arial"/>
              </a:rPr>
              <a:t> </a:t>
            </a:r>
            <a:r>
              <a:rPr sz="1200" dirty="0">
                <a:latin typeface="Arial"/>
                <a:cs typeface="Arial"/>
              </a:rPr>
              <a:t>pin</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filao</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spc="-10" dirty="0">
                <a:latin typeface="Arial"/>
                <a:cs typeface="Arial"/>
              </a:rPr>
              <a:t>fruits</a:t>
            </a:r>
            <a:endParaRPr sz="1200" dirty="0">
              <a:latin typeface="Arial"/>
              <a:cs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5"/>
          <p:cNvSpPr txBox="1"/>
          <p:nvPr/>
        </p:nvSpPr>
        <p:spPr>
          <a:xfrm>
            <a:off x="552704" y="662178"/>
            <a:ext cx="6384925" cy="1256754"/>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3</a:t>
            </a:r>
            <a:r>
              <a:rPr lang="fr-FR" sz="1400" b="1" spc="-25" dirty="0">
                <a:latin typeface="Arial"/>
                <a:cs typeface="Arial"/>
              </a:rPr>
              <a:t>5</a:t>
            </a:r>
            <a:r>
              <a:rPr sz="1400" b="1" dirty="0">
                <a:latin typeface="Arial"/>
                <a:cs typeface="Arial"/>
              </a:rPr>
              <a:t>	LES</a:t>
            </a:r>
            <a:r>
              <a:rPr sz="1400" b="1" spc="150" dirty="0">
                <a:latin typeface="Arial"/>
                <a:cs typeface="Arial"/>
              </a:rPr>
              <a:t>  </a:t>
            </a:r>
            <a:r>
              <a:rPr sz="1400" b="1" dirty="0">
                <a:latin typeface="Arial"/>
                <a:cs typeface="Arial"/>
              </a:rPr>
              <a:t>LEGUMINEUSES</a:t>
            </a:r>
            <a:r>
              <a:rPr sz="1400" b="1" spc="150" dirty="0">
                <a:latin typeface="Arial"/>
                <a:cs typeface="Arial"/>
              </a:rPr>
              <a:t>  </a:t>
            </a:r>
            <a:r>
              <a:rPr sz="1400" b="1" dirty="0">
                <a:latin typeface="Arial"/>
                <a:cs typeface="Arial"/>
              </a:rPr>
              <a:t>DE</a:t>
            </a:r>
            <a:r>
              <a:rPr sz="1400" b="1" spc="150" dirty="0">
                <a:latin typeface="Arial"/>
                <a:cs typeface="Arial"/>
              </a:rPr>
              <a:t>  </a:t>
            </a:r>
            <a:r>
              <a:rPr sz="1400" b="1" dirty="0">
                <a:latin typeface="Arial"/>
                <a:cs typeface="Arial"/>
              </a:rPr>
              <a:t>REGIONS</a:t>
            </a:r>
            <a:r>
              <a:rPr sz="1400" b="1" spc="150" dirty="0">
                <a:latin typeface="Arial"/>
                <a:cs typeface="Arial"/>
              </a:rPr>
              <a:t>  </a:t>
            </a:r>
            <a:r>
              <a:rPr sz="1400" b="1" dirty="0">
                <a:latin typeface="Arial"/>
                <a:cs typeface="Arial"/>
              </a:rPr>
              <a:t>SECHES</a:t>
            </a:r>
            <a:r>
              <a:rPr sz="1400" b="1" spc="150" dirty="0">
                <a:latin typeface="Arial"/>
                <a:cs typeface="Arial"/>
              </a:rPr>
              <a:t>  </a:t>
            </a:r>
            <a:r>
              <a:rPr sz="1400" b="1" dirty="0">
                <a:latin typeface="Arial"/>
                <a:cs typeface="Arial"/>
              </a:rPr>
              <a:t>:</a:t>
            </a:r>
            <a:r>
              <a:rPr sz="1400" b="1" spc="150" dirty="0">
                <a:latin typeface="Arial"/>
                <a:cs typeface="Arial"/>
              </a:rPr>
              <a:t>  </a:t>
            </a:r>
            <a:r>
              <a:rPr sz="1400" b="1" dirty="0">
                <a:latin typeface="Arial"/>
                <a:cs typeface="Arial"/>
              </a:rPr>
              <a:t>BAYAHONDE,</a:t>
            </a:r>
            <a:r>
              <a:rPr sz="1400" b="1" spc="150" dirty="0">
                <a:latin typeface="Arial"/>
                <a:cs typeface="Arial"/>
              </a:rPr>
              <a:t>  </a:t>
            </a:r>
            <a:r>
              <a:rPr sz="1400" b="1" dirty="0">
                <a:latin typeface="Arial"/>
                <a:cs typeface="Arial"/>
              </a:rPr>
              <a:t>ACACIAS,</a:t>
            </a:r>
            <a:r>
              <a:rPr sz="1400" b="1" spc="150" dirty="0">
                <a:latin typeface="Arial"/>
                <a:cs typeface="Arial"/>
              </a:rPr>
              <a:t>  </a:t>
            </a:r>
            <a:r>
              <a:rPr sz="1400" b="1" dirty="0">
                <a:latin typeface="Arial"/>
                <a:cs typeface="Arial"/>
              </a:rPr>
              <a:t>MADAME-</a:t>
            </a:r>
            <a:r>
              <a:rPr sz="1400" b="1" spc="-10" dirty="0">
                <a:latin typeface="Arial"/>
                <a:cs typeface="Arial"/>
              </a:rPr>
              <a:t>NAÏZ, </a:t>
            </a:r>
            <a:r>
              <a:rPr sz="1400" b="1" dirty="0">
                <a:latin typeface="Arial"/>
                <a:cs typeface="Arial"/>
              </a:rPr>
              <a:t>CAMPECHE</a:t>
            </a:r>
            <a:r>
              <a:rPr sz="1400" b="1" spc="25" dirty="0">
                <a:latin typeface="Arial"/>
                <a:cs typeface="Arial"/>
              </a:rPr>
              <a:t> </a:t>
            </a:r>
            <a:r>
              <a:rPr sz="1400" b="1" dirty="0">
                <a:latin typeface="Arial"/>
                <a:cs typeface="Arial"/>
              </a:rPr>
              <a:t>ET</a:t>
            </a:r>
            <a:r>
              <a:rPr sz="1400" b="1" spc="25" dirty="0">
                <a:latin typeface="Arial"/>
                <a:cs typeface="Arial"/>
              </a:rPr>
              <a:t> </a:t>
            </a:r>
            <a:r>
              <a:rPr sz="1400" b="1" spc="-10" dirty="0">
                <a:latin typeface="Arial"/>
                <a:cs typeface="Arial"/>
              </a:rPr>
              <a:t>TAMARIN</a:t>
            </a:r>
            <a:r>
              <a:rPr lang="fr-FR" sz="1400" spc="-10" dirty="0">
                <a:latin typeface="Arial"/>
                <a:cs typeface="Arial"/>
              </a:rPr>
              <a:t> </a:t>
            </a:r>
            <a:r>
              <a:rPr sz="1400" b="1" dirty="0">
                <a:latin typeface="Arial"/>
                <a:cs typeface="Arial"/>
              </a:rPr>
              <a:t>Prosopis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Acacia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Parkinsonia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Haematoxylon</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Tamarindus</a:t>
            </a:r>
            <a:endParaRPr sz="1400" dirty="0">
              <a:latin typeface="Arial"/>
              <a:cs typeface="Arial"/>
            </a:endParaRPr>
          </a:p>
          <a:p>
            <a:pPr>
              <a:lnSpc>
                <a:spcPct val="100000"/>
              </a:lnSpc>
              <a:spcBef>
                <a:spcPts val="50"/>
              </a:spcBef>
            </a:pPr>
            <a:endParaRPr sz="1400" dirty="0">
              <a:latin typeface="Arial"/>
              <a:cs typeface="Arial"/>
            </a:endParaRPr>
          </a:p>
          <a:p>
            <a:pPr marL="12700" marR="6985">
              <a:lnSpc>
                <a:spcPct val="100000"/>
              </a:lnSpc>
            </a:pPr>
            <a:r>
              <a:rPr sz="1200" dirty="0">
                <a:latin typeface="Arial"/>
                <a:cs typeface="Arial"/>
              </a:rPr>
              <a:t>Le</a:t>
            </a:r>
            <a:r>
              <a:rPr sz="1200" spc="50" dirty="0">
                <a:latin typeface="Arial"/>
                <a:cs typeface="Arial"/>
              </a:rPr>
              <a:t> </a:t>
            </a:r>
            <a:r>
              <a:rPr sz="1200" dirty="0">
                <a:latin typeface="Arial"/>
                <a:cs typeface="Arial"/>
              </a:rPr>
              <a:t>bayahonde</a:t>
            </a:r>
            <a:r>
              <a:rPr sz="1200" spc="50" dirty="0">
                <a:latin typeface="Arial"/>
                <a:cs typeface="Arial"/>
              </a:rPr>
              <a:t> </a:t>
            </a:r>
            <a:r>
              <a:rPr sz="1200" dirty="0">
                <a:latin typeface="Arial"/>
                <a:cs typeface="Arial"/>
              </a:rPr>
              <a:t>et</a:t>
            </a:r>
            <a:r>
              <a:rPr sz="1200" spc="50" dirty="0">
                <a:latin typeface="Arial"/>
                <a:cs typeface="Arial"/>
              </a:rPr>
              <a:t> </a:t>
            </a:r>
            <a:r>
              <a:rPr sz="1200" dirty="0">
                <a:latin typeface="Arial"/>
                <a:cs typeface="Arial"/>
              </a:rPr>
              <a:t>les</a:t>
            </a:r>
            <a:r>
              <a:rPr sz="1200" spc="50" dirty="0">
                <a:latin typeface="Arial"/>
                <a:cs typeface="Arial"/>
              </a:rPr>
              <a:t> </a:t>
            </a:r>
            <a:r>
              <a:rPr sz="1200" dirty="0">
                <a:latin typeface="Arial"/>
                <a:cs typeface="Arial"/>
              </a:rPr>
              <a:t>acacias</a:t>
            </a:r>
            <a:r>
              <a:rPr sz="1200" spc="50" dirty="0">
                <a:latin typeface="Arial"/>
                <a:cs typeface="Arial"/>
              </a:rPr>
              <a:t> </a:t>
            </a:r>
            <a:r>
              <a:rPr sz="1200" dirty="0">
                <a:latin typeface="Arial"/>
                <a:cs typeface="Arial"/>
              </a:rPr>
              <a:t>font</a:t>
            </a:r>
            <a:r>
              <a:rPr sz="1200" spc="50" dirty="0">
                <a:latin typeface="Arial"/>
                <a:cs typeface="Arial"/>
              </a:rPr>
              <a:t> </a:t>
            </a:r>
            <a:r>
              <a:rPr sz="1200" dirty="0">
                <a:latin typeface="Arial"/>
                <a:cs typeface="Arial"/>
              </a:rPr>
              <a:t>partie</a:t>
            </a:r>
            <a:r>
              <a:rPr sz="1200" spc="50" dirty="0">
                <a:latin typeface="Arial"/>
                <a:cs typeface="Arial"/>
              </a:rPr>
              <a:t> </a:t>
            </a:r>
            <a:r>
              <a:rPr sz="1200" dirty="0">
                <a:latin typeface="Arial"/>
                <a:cs typeface="Arial"/>
              </a:rPr>
              <a:t>de</a:t>
            </a:r>
            <a:r>
              <a:rPr sz="1200" spc="50" dirty="0">
                <a:latin typeface="Arial"/>
                <a:cs typeface="Arial"/>
              </a:rPr>
              <a:t> </a:t>
            </a:r>
            <a:r>
              <a:rPr sz="1200" dirty="0">
                <a:latin typeface="Arial"/>
                <a:cs typeface="Arial"/>
              </a:rPr>
              <a:t>la</a:t>
            </a:r>
            <a:r>
              <a:rPr sz="1200" spc="50" dirty="0">
                <a:latin typeface="Arial"/>
                <a:cs typeface="Arial"/>
              </a:rPr>
              <a:t> </a:t>
            </a:r>
            <a:r>
              <a:rPr sz="1200" dirty="0">
                <a:latin typeface="Arial"/>
                <a:cs typeface="Arial"/>
              </a:rPr>
              <a:t>famille</a:t>
            </a:r>
            <a:r>
              <a:rPr sz="1200" spc="50" dirty="0">
                <a:latin typeface="Arial"/>
                <a:cs typeface="Arial"/>
              </a:rPr>
              <a:t> </a:t>
            </a:r>
            <a:r>
              <a:rPr sz="1200" dirty="0">
                <a:latin typeface="Arial"/>
                <a:cs typeface="Arial"/>
              </a:rPr>
              <a:t>des</a:t>
            </a:r>
            <a:r>
              <a:rPr sz="1200" spc="50" dirty="0">
                <a:latin typeface="Arial"/>
                <a:cs typeface="Arial"/>
              </a:rPr>
              <a:t> </a:t>
            </a:r>
            <a:r>
              <a:rPr sz="1200" dirty="0">
                <a:latin typeface="Arial"/>
                <a:cs typeface="Arial"/>
              </a:rPr>
              <a:t>mimosacées,</a:t>
            </a:r>
            <a:r>
              <a:rPr sz="1200" spc="50" dirty="0">
                <a:latin typeface="Arial"/>
                <a:cs typeface="Arial"/>
              </a:rPr>
              <a:t> </a:t>
            </a:r>
            <a:r>
              <a:rPr sz="1200" dirty="0">
                <a:latin typeface="Arial"/>
                <a:cs typeface="Arial"/>
              </a:rPr>
              <a:t>alors</a:t>
            </a:r>
            <a:r>
              <a:rPr sz="1200" spc="50" dirty="0">
                <a:latin typeface="Arial"/>
                <a:cs typeface="Arial"/>
              </a:rPr>
              <a:t> </a:t>
            </a:r>
            <a:r>
              <a:rPr sz="1200" dirty="0">
                <a:latin typeface="Arial"/>
                <a:cs typeface="Arial"/>
              </a:rPr>
              <a:t>que</a:t>
            </a:r>
            <a:r>
              <a:rPr sz="1200" spc="50" dirty="0">
                <a:latin typeface="Arial"/>
                <a:cs typeface="Arial"/>
              </a:rPr>
              <a:t> </a:t>
            </a:r>
            <a:r>
              <a:rPr sz="1200" dirty="0">
                <a:latin typeface="Arial"/>
                <a:cs typeface="Arial"/>
              </a:rPr>
              <a:t>le</a:t>
            </a:r>
            <a:r>
              <a:rPr sz="1200" spc="50" dirty="0">
                <a:latin typeface="Arial"/>
                <a:cs typeface="Arial"/>
              </a:rPr>
              <a:t> </a:t>
            </a:r>
            <a:r>
              <a:rPr sz="1200" dirty="0">
                <a:latin typeface="Arial"/>
                <a:cs typeface="Arial"/>
              </a:rPr>
              <a:t>madame</a:t>
            </a:r>
            <a:r>
              <a:rPr sz="1200" spc="50" dirty="0">
                <a:latin typeface="Arial"/>
                <a:cs typeface="Arial"/>
              </a:rPr>
              <a:t> </a:t>
            </a:r>
            <a:r>
              <a:rPr sz="1200" dirty="0">
                <a:latin typeface="Arial"/>
                <a:cs typeface="Arial"/>
              </a:rPr>
              <a:t>naïz,</a:t>
            </a:r>
            <a:r>
              <a:rPr sz="1200" spc="50" dirty="0">
                <a:latin typeface="Arial"/>
                <a:cs typeface="Arial"/>
              </a:rPr>
              <a:t> </a:t>
            </a:r>
            <a:r>
              <a:rPr sz="1200" dirty="0">
                <a:latin typeface="Arial"/>
                <a:cs typeface="Arial"/>
              </a:rPr>
              <a:t>le</a:t>
            </a:r>
            <a:r>
              <a:rPr sz="1200" spc="50" dirty="0">
                <a:latin typeface="Arial"/>
                <a:cs typeface="Arial"/>
              </a:rPr>
              <a:t> </a:t>
            </a:r>
            <a:r>
              <a:rPr sz="1200" spc="-10" dirty="0">
                <a:latin typeface="Arial"/>
                <a:cs typeface="Arial"/>
              </a:rPr>
              <a:t>campêche </a:t>
            </a:r>
            <a:r>
              <a:rPr sz="1200" dirty="0">
                <a:latin typeface="Arial"/>
                <a:cs typeface="Arial"/>
              </a:rPr>
              <a:t>et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tamarin</a:t>
            </a:r>
            <a:r>
              <a:rPr sz="1200" spc="2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caesalpiniacées.</a:t>
            </a:r>
            <a:endParaRPr sz="1200" dirty="0">
              <a:latin typeface="Arial"/>
              <a:cs typeface="Arial"/>
            </a:endParaRPr>
          </a:p>
        </p:txBody>
      </p:sp>
      <p:sp>
        <p:nvSpPr>
          <p:cNvPr id="27" name="ZoneTexte 26">
            <a:extLst>
              <a:ext uri="{FF2B5EF4-FFF2-40B4-BE49-F238E27FC236}">
                <a16:creationId xmlns:a16="http://schemas.microsoft.com/office/drawing/2014/main" id="{D56E605D-46A2-B32B-5588-EC3BC1D11073}"/>
              </a:ext>
            </a:extLst>
          </p:cNvPr>
          <p:cNvSpPr txBox="1"/>
          <p:nvPr/>
        </p:nvSpPr>
        <p:spPr>
          <a:xfrm>
            <a:off x="381000" y="2139950"/>
            <a:ext cx="6384925" cy="6370142"/>
          </a:xfrm>
          <a:prstGeom prst="rect">
            <a:avLst/>
          </a:prstGeom>
          <a:noFill/>
        </p:spPr>
        <p:txBody>
          <a:bodyPr wrap="square" rtlCol="0">
            <a:spAutoFit/>
          </a:bodyPr>
          <a:lstStyle/>
          <a:p>
            <a:pPr marL="457200" marR="254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bayahonde</a:t>
            </a:r>
            <a:r>
              <a:rPr lang="fr-FR" sz="1400" b="1" dirty="0">
                <a:effectLst/>
                <a:latin typeface="Arial" panose="020B0604020202020204" pitchFamily="34" charset="0"/>
                <a:ea typeface="Arial" panose="020B0604020202020204" pitchFamily="34" charset="0"/>
              </a:rPr>
              <a:t> (Prosopis juliflora (</a:t>
            </a:r>
            <a:r>
              <a:rPr lang="fr-FR" sz="1400" b="1" dirty="0" err="1">
                <a:effectLst/>
                <a:latin typeface="Arial" panose="020B0604020202020204" pitchFamily="34" charset="0"/>
                <a:ea typeface="Arial" panose="020B0604020202020204" pitchFamily="34" charset="0"/>
              </a:rPr>
              <a:t>Sw</a:t>
            </a:r>
            <a:r>
              <a:rPr lang="fr-FR" sz="1400" b="1" dirty="0">
                <a:effectLst/>
                <a:latin typeface="Arial" panose="020B0604020202020204" pitchFamily="34" charset="0"/>
                <a:ea typeface="Arial" panose="020B0604020202020204" pitchFamily="34" charset="0"/>
              </a:rPr>
              <a:t>.) DC, </a:t>
            </a:r>
            <a:r>
              <a:rPr lang="fr-FR" sz="1400" b="1" spc="-10" dirty="0">
                <a:effectLst/>
                <a:latin typeface="Arial" panose="020B0604020202020204" pitchFamily="34" charset="0"/>
                <a:ea typeface="Arial" panose="020B0604020202020204" pitchFamily="34" charset="0"/>
              </a:rPr>
              <a:t>mimosacées)</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 un arbre épineux originaire de l'Amérique tropicale. Introduit anciennement en Haïti, il s'est bien naturalisé et constitue d'importantes forêts dans les zones sèches.</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caractérise un étage en Haïti entre la zone à cactus encore plus sèche et en-dessous de la zone à gommiers. Cependant, la surexploitation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pour la production de charbon de bois et de poteaux et par surpâturage, fait régresser cette espèce et favorise l'extension des formations dominées par les cactus.</a:t>
            </a: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L'aspect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est caractéristique : la couronne est très large et arrondie. Il peut atteindre une vingtaine de mètres de haut.</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 croissance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est rapide, compte tenu des conditions climatiques dans lesquelles il se développe.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particulièrement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sécheresse. En effet, son système racinaire très développé lui permet de chercher l'eau à grande </a:t>
            </a:r>
            <a:r>
              <a:rPr lang="fr-FR" sz="1200" spc="-10" dirty="0">
                <a:effectLst/>
                <a:latin typeface="Arial" panose="020B0604020202020204" pitchFamily="34" charset="0"/>
                <a:ea typeface="Arial" panose="020B0604020202020204" pitchFamily="34" charset="0"/>
              </a:rPr>
              <a:t>profondeur.</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envahissante.</a:t>
            </a:r>
            <a:endParaRPr lang="fr-FR" sz="1200" dirty="0">
              <a:effectLst/>
              <a:latin typeface="Arial" panose="020B0604020202020204" pitchFamily="34" charset="0"/>
              <a:ea typeface="Arial" panose="020B0604020202020204" pitchFamily="34" charset="0"/>
            </a:endParaRPr>
          </a:p>
          <a:p>
            <a:pPr>
              <a:spcBef>
                <a:spcPts val="4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bayahonde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fois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bois et comme source de fourrage. Le bois est assez dur, lourd (d = 0.7 à 0.8) et il a une bonne résistance mécanique. Il est durable mais sensible aux attaques de termites. C'est un bois d'œuvre apprécié. Il a également une très haute valeur calorifique, constitue un excellent combustible et donne un charbon de bois de première qualité.</a:t>
            </a:r>
          </a:p>
          <a:p>
            <a:pPr>
              <a:spcBef>
                <a:spcPts val="25"/>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du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se fait facilement par graines et par drageons. Les graines doivent être traitées avant d'être semées : trempage pendant 24 h dans de l'eau bouillante que l'on laisse refroidir, ou trempage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pendant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heure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solution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d'acide sulfurique (ou pendant 20 minutes dans cet acide pur).</a:t>
            </a:r>
          </a:p>
          <a:p>
            <a:pPr>
              <a:spcBef>
                <a:spcPts val="2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L'arbre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rejette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souche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après</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coupe</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100"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être </a:t>
            </a:r>
            <a:r>
              <a:rPr lang="fr-FR" sz="1200" dirty="0">
                <a:effectLst/>
                <a:latin typeface="Arial" panose="020B0604020202020204" pitchFamily="34" charset="0"/>
                <a:ea typeface="Arial" panose="020B0604020202020204" pitchFamily="34" charset="0"/>
              </a:rPr>
              <a:t>traité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taillis.</a:t>
            </a: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89507" y="1185544"/>
            <a:ext cx="4471670" cy="3600450"/>
            <a:chOff x="1389507" y="1185544"/>
            <a:chExt cx="4471670" cy="3600450"/>
          </a:xfrm>
        </p:grpSpPr>
        <p:pic>
          <p:nvPicPr>
            <p:cNvPr id="3" name="object 3"/>
            <p:cNvPicPr/>
            <p:nvPr/>
          </p:nvPicPr>
          <p:blipFill>
            <a:blip r:embed="rId2" cstate="print"/>
            <a:stretch>
              <a:fillRect/>
            </a:stretch>
          </p:blipFill>
          <p:spPr>
            <a:xfrm>
              <a:off x="1932686" y="1220342"/>
              <a:ext cx="3327405" cy="3552443"/>
            </a:xfrm>
            <a:prstGeom prst="rect">
              <a:avLst/>
            </a:prstGeom>
          </p:spPr>
        </p:pic>
        <p:sp>
          <p:nvSpPr>
            <p:cNvPr id="4" name="object 4"/>
            <p:cNvSpPr/>
            <p:nvPr/>
          </p:nvSpPr>
          <p:spPr>
            <a:xfrm>
              <a:off x="1395857" y="1191894"/>
              <a:ext cx="4458970" cy="3587750"/>
            </a:xfrm>
            <a:custGeom>
              <a:avLst/>
              <a:gdLst/>
              <a:ahLst/>
              <a:cxnLst/>
              <a:rect l="l" t="t" r="r" b="b"/>
              <a:pathLst>
                <a:path w="4458970" h="3587750">
                  <a:moveTo>
                    <a:pt x="0" y="0"/>
                  </a:moveTo>
                  <a:lnTo>
                    <a:pt x="4458843" y="0"/>
                  </a:lnTo>
                  <a:lnTo>
                    <a:pt x="4458843"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42838"/>
            <a:ext cx="5400040" cy="3522979"/>
            <a:chOff x="1080008" y="5942838"/>
            <a:chExt cx="5400040" cy="3522979"/>
          </a:xfrm>
        </p:grpSpPr>
        <p:pic>
          <p:nvPicPr>
            <p:cNvPr id="6" name="object 6"/>
            <p:cNvPicPr/>
            <p:nvPr/>
          </p:nvPicPr>
          <p:blipFill>
            <a:blip r:embed="rId3" cstate="print"/>
            <a:stretch>
              <a:fillRect/>
            </a:stretch>
          </p:blipFill>
          <p:spPr>
            <a:xfrm>
              <a:off x="1092708" y="5955538"/>
              <a:ext cx="5374640" cy="3497199"/>
            </a:xfrm>
            <a:prstGeom prst="rect">
              <a:avLst/>
            </a:prstGeom>
          </p:spPr>
        </p:pic>
        <p:sp>
          <p:nvSpPr>
            <p:cNvPr id="7" name="object 7"/>
            <p:cNvSpPr/>
            <p:nvPr/>
          </p:nvSpPr>
          <p:spPr>
            <a:xfrm>
              <a:off x="1086358" y="5949188"/>
              <a:ext cx="5387340" cy="3510279"/>
            </a:xfrm>
            <a:custGeom>
              <a:avLst/>
              <a:gdLst/>
              <a:ahLst/>
              <a:cxnLst/>
              <a:rect l="l" t="t" r="r" b="b"/>
              <a:pathLst>
                <a:path w="5387340" h="3510279">
                  <a:moveTo>
                    <a:pt x="0" y="0"/>
                  </a:moveTo>
                  <a:lnTo>
                    <a:pt x="5387340" y="0"/>
                  </a:lnTo>
                  <a:lnTo>
                    <a:pt x="5387340" y="3509899"/>
                  </a:lnTo>
                  <a:lnTo>
                    <a:pt x="0" y="3509899"/>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747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Prosopis</a:t>
            </a:r>
            <a:r>
              <a:rPr sz="1200" b="1" spc="25" dirty="0">
                <a:latin typeface="Arial"/>
                <a:cs typeface="Arial"/>
              </a:rPr>
              <a:t> </a:t>
            </a:r>
            <a:r>
              <a:rPr sz="1200" b="1" dirty="0">
                <a:latin typeface="Arial"/>
                <a:cs typeface="Arial"/>
              </a:rPr>
              <a:t>juliflora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Prosopis</a:t>
            </a:r>
            <a:r>
              <a:rPr sz="1200" b="1" spc="25" dirty="0">
                <a:latin typeface="Arial"/>
                <a:cs typeface="Arial"/>
              </a:rPr>
              <a:t> </a:t>
            </a:r>
            <a:r>
              <a:rPr sz="1200" b="1" dirty="0">
                <a:latin typeface="Arial"/>
                <a:cs typeface="Arial"/>
              </a:rPr>
              <a:t>pallida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bayahonde</a:t>
            </a:r>
            <a:endParaRPr sz="1200" dirty="0">
              <a:latin typeface="Arial"/>
              <a:cs typeface="Arial"/>
            </a:endParaRPr>
          </a:p>
        </p:txBody>
      </p:sp>
    </p:spTree>
    <p:extLst>
      <p:ext uri="{BB962C8B-B14F-4D97-AF65-F5344CB8AC3E}">
        <p14:creationId xmlns:p14="http://schemas.microsoft.com/office/powerpoint/2010/main" val="368989111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o_jul19">
            <a:extLst>
              <a:ext uri="{FF2B5EF4-FFF2-40B4-BE49-F238E27FC236}">
                <a16:creationId xmlns:a16="http://schemas.microsoft.com/office/drawing/2014/main" id="{EF8B2867-BAB7-E63F-3B1B-9A3A79171BD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600" y="82550"/>
            <a:ext cx="6820852" cy="4724400"/>
          </a:xfrm>
          <a:prstGeom prst="rect">
            <a:avLst/>
          </a:prstGeom>
        </p:spPr>
      </p:pic>
      <p:sp>
        <p:nvSpPr>
          <p:cNvPr id="2" name="object 9">
            <a:extLst>
              <a:ext uri="{FF2B5EF4-FFF2-40B4-BE49-F238E27FC236}">
                <a16:creationId xmlns:a16="http://schemas.microsoft.com/office/drawing/2014/main" id="{4B5E994D-3D6D-2BDE-FB3B-E8AD87E04C0A}"/>
              </a:ext>
            </a:extLst>
          </p:cNvPr>
          <p:cNvSpPr txBox="1"/>
          <p:nvPr/>
        </p:nvSpPr>
        <p:spPr>
          <a:xfrm>
            <a:off x="1080008" y="9610979"/>
            <a:ext cx="3747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Prosopis</a:t>
            </a:r>
            <a:r>
              <a:rPr sz="1200" b="1" spc="25" dirty="0">
                <a:latin typeface="Arial"/>
                <a:cs typeface="Arial"/>
              </a:rPr>
              <a:t> </a:t>
            </a:r>
            <a:r>
              <a:rPr sz="1200" b="1" dirty="0">
                <a:latin typeface="Arial"/>
                <a:cs typeface="Arial"/>
              </a:rPr>
              <a:t>juliflora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Prosopis</a:t>
            </a:r>
            <a:r>
              <a:rPr sz="1200" b="1" spc="25" dirty="0">
                <a:latin typeface="Arial"/>
                <a:cs typeface="Arial"/>
              </a:rPr>
              <a:t> </a:t>
            </a:r>
            <a:r>
              <a:rPr sz="1200" b="1" dirty="0">
                <a:latin typeface="Arial"/>
                <a:cs typeface="Arial"/>
              </a:rPr>
              <a:t>pallida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bayahonde</a:t>
            </a:r>
            <a:endParaRPr sz="1200" dirty="0">
              <a:latin typeface="Arial"/>
              <a:cs typeface="Arial"/>
            </a:endParaRPr>
          </a:p>
        </p:txBody>
      </p:sp>
    </p:spTree>
    <p:extLst>
      <p:ext uri="{BB962C8B-B14F-4D97-AF65-F5344CB8AC3E}">
        <p14:creationId xmlns:p14="http://schemas.microsoft.com/office/powerpoint/2010/main" val="3756443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7800" y="2749931"/>
            <a:ext cx="4231640" cy="3740785"/>
            <a:chOff x="1407286" y="1045210"/>
            <a:chExt cx="4231640" cy="3740785"/>
          </a:xfrm>
        </p:grpSpPr>
        <p:pic>
          <p:nvPicPr>
            <p:cNvPr id="3" name="object 3"/>
            <p:cNvPicPr/>
            <p:nvPr/>
          </p:nvPicPr>
          <p:blipFill>
            <a:blip r:embed="rId2" cstate="print"/>
            <a:stretch>
              <a:fillRect/>
            </a:stretch>
          </p:blipFill>
          <p:spPr>
            <a:xfrm>
              <a:off x="2464562" y="1134491"/>
              <a:ext cx="2743204" cy="3598170"/>
            </a:xfrm>
            <a:prstGeom prst="rect">
              <a:avLst/>
            </a:prstGeom>
          </p:spPr>
        </p:pic>
        <p:sp>
          <p:nvSpPr>
            <p:cNvPr id="4" name="object 4"/>
            <p:cNvSpPr/>
            <p:nvPr/>
          </p:nvSpPr>
          <p:spPr>
            <a:xfrm>
              <a:off x="1413636" y="1051560"/>
              <a:ext cx="4218940" cy="3728085"/>
            </a:xfrm>
            <a:custGeom>
              <a:avLst/>
              <a:gdLst/>
              <a:ahLst/>
              <a:cxnLst/>
              <a:rect l="l" t="t" r="r" b="b"/>
              <a:pathLst>
                <a:path w="4218940" h="3728085">
                  <a:moveTo>
                    <a:pt x="0" y="0"/>
                  </a:moveTo>
                  <a:lnTo>
                    <a:pt x="4218559" y="0"/>
                  </a:lnTo>
                  <a:lnTo>
                    <a:pt x="4218559" y="3727577"/>
                  </a:lnTo>
                  <a:lnTo>
                    <a:pt x="0" y="372757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52400" y="66357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52400" y="10381234"/>
            <a:ext cx="37268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Annona</a:t>
            </a:r>
            <a:r>
              <a:rPr sz="1200" b="1" spc="25" dirty="0">
                <a:latin typeface="Arial"/>
                <a:cs typeface="Arial"/>
              </a:rPr>
              <a:t> </a:t>
            </a:r>
            <a:r>
              <a:rPr sz="1200" b="1" dirty="0">
                <a:latin typeface="Arial"/>
                <a:cs typeface="Arial"/>
              </a:rPr>
              <a:t>squamosa</a:t>
            </a:r>
            <a:r>
              <a:rPr sz="1200" b="1"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pomme</a:t>
            </a:r>
            <a:r>
              <a:rPr sz="1200" spc="25" dirty="0">
                <a:latin typeface="Arial"/>
                <a:cs typeface="Arial"/>
              </a:rPr>
              <a:t> </a:t>
            </a:r>
            <a:r>
              <a:rPr sz="1200" dirty="0">
                <a:latin typeface="Arial"/>
                <a:cs typeface="Arial"/>
              </a:rPr>
              <a:t>canelle</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cachiman</a:t>
            </a:r>
            <a:endParaRPr sz="1200" dirty="0">
              <a:latin typeface="Arial"/>
              <a:cs typeface="Arial"/>
            </a:endParaRPr>
          </a:p>
        </p:txBody>
      </p:sp>
      <p:sp>
        <p:nvSpPr>
          <p:cNvPr id="10" name="ZoneTexte 9">
            <a:extLst>
              <a:ext uri="{FF2B5EF4-FFF2-40B4-BE49-F238E27FC236}">
                <a16:creationId xmlns:a16="http://schemas.microsoft.com/office/drawing/2014/main" id="{32038928-92F5-285C-81E8-279C6FB047F8}"/>
              </a:ext>
            </a:extLst>
          </p:cNvPr>
          <p:cNvSpPr txBox="1"/>
          <p:nvPr/>
        </p:nvSpPr>
        <p:spPr>
          <a:xfrm>
            <a:off x="152400" y="387350"/>
            <a:ext cx="6858000" cy="1905971"/>
          </a:xfrm>
          <a:prstGeom prst="rect">
            <a:avLst/>
          </a:prstGeom>
          <a:noFill/>
        </p:spPr>
        <p:txBody>
          <a:bodyPr wrap="square" rtlCol="0">
            <a:spAutoFit/>
          </a:bodyPr>
          <a:lstStyle/>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 pomme-cannelle ou cachiman (</a:t>
            </a:r>
            <a:r>
              <a:rPr lang="fr-FR" sz="1400" b="1" dirty="0" err="1">
                <a:effectLst/>
                <a:latin typeface="Arial" panose="020B0604020202020204" pitchFamily="34" charset="0"/>
                <a:ea typeface="Arial" panose="020B0604020202020204" pitchFamily="34" charset="0"/>
              </a:rPr>
              <a:t>Annona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squamosa</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 arbuste haut de 4 à 5 m, originaire de l'Amérique tropicale, est planté pour son fruit à chair sucrée. Il supporte bien la sécheresse et se rencontre généralement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en-dessous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500</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d'altitude.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a:t>
            </a:r>
            <a:r>
              <a:rPr lang="fr-FR" sz="1200" dirty="0" err="1">
                <a:effectLst/>
                <a:latin typeface="Arial" panose="020B0604020202020204" pitchFamily="34" charset="0"/>
                <a:ea typeface="Arial" panose="020B0604020202020204" pitchFamily="34" charset="0"/>
              </a:rPr>
              <a:t>rak</a:t>
            </a:r>
            <a:r>
              <a:rPr lang="fr-FR" sz="1200" dirty="0">
                <a:effectLst/>
                <a:latin typeface="Arial" panose="020B0604020202020204" pitchFamily="34" charset="0"/>
                <a:ea typeface="Arial" panose="020B0604020202020204" pitchFamily="34" charset="0"/>
              </a:rPr>
              <a:t>, la pomme-</a:t>
            </a:r>
            <a:r>
              <a:rPr lang="fr-FR" sz="1200" dirty="0" err="1">
                <a:effectLst/>
                <a:latin typeface="Arial" panose="020B0604020202020204" pitchFamily="34" charset="0"/>
                <a:ea typeface="Arial" panose="020B0604020202020204" pitchFamily="34" charset="0"/>
              </a:rPr>
              <a:t>canelle</a:t>
            </a:r>
            <a:r>
              <a:rPr lang="fr-FR" sz="1200" dirty="0">
                <a:effectLst/>
                <a:latin typeface="Arial" panose="020B0604020202020204" pitchFamily="34" charset="0"/>
                <a:ea typeface="Arial" panose="020B0604020202020204" pitchFamily="34" charset="0"/>
              </a:rPr>
              <a:t> se rencontre à l'état </a:t>
            </a:r>
            <a:r>
              <a:rPr lang="fr-FR" sz="1200" spc="-10" dirty="0">
                <a:effectLst/>
                <a:latin typeface="Arial" panose="020B0604020202020204" pitchFamily="34" charset="0"/>
                <a:ea typeface="Arial" panose="020B0604020202020204" pitchFamily="34" charset="0"/>
              </a:rPr>
              <a:t>subspontané.</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En Haïti, les zones de prédilection de cette espèce sont la plaine d'Aquin et Jacmel.</a:t>
            </a:r>
          </a:p>
          <a:p>
            <a:r>
              <a:rPr lang="fr-FR" sz="1200" dirty="0">
                <a:effectLst/>
                <a:latin typeface="Arial" panose="020B0604020202020204" pitchFamily="34" charset="0"/>
                <a:ea typeface="Arial" panose="020B0604020202020204" pitchFamily="34" charset="0"/>
              </a:rPr>
              <a:t> </a:t>
            </a:r>
          </a:p>
          <a:p>
            <a:endParaRPr lang="fr-FR"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68619"/>
            <a:ext cx="5400040" cy="3496945"/>
            <a:chOff x="1080008" y="5968619"/>
            <a:chExt cx="5400040" cy="3496945"/>
          </a:xfrm>
        </p:grpSpPr>
        <p:pic>
          <p:nvPicPr>
            <p:cNvPr id="6" name="object 6"/>
            <p:cNvPicPr/>
            <p:nvPr/>
          </p:nvPicPr>
          <p:blipFill>
            <a:blip r:embed="rId3" cstate="print"/>
            <a:stretch>
              <a:fillRect/>
            </a:stretch>
          </p:blipFill>
          <p:spPr>
            <a:xfrm>
              <a:off x="1092708" y="5981319"/>
              <a:ext cx="5374640" cy="3471417"/>
            </a:xfrm>
            <a:prstGeom prst="rect">
              <a:avLst/>
            </a:prstGeom>
          </p:spPr>
        </p:pic>
        <p:sp>
          <p:nvSpPr>
            <p:cNvPr id="7" name="object 7"/>
            <p:cNvSpPr/>
            <p:nvPr/>
          </p:nvSpPr>
          <p:spPr>
            <a:xfrm>
              <a:off x="1086358" y="5974969"/>
              <a:ext cx="5387340" cy="3484245"/>
            </a:xfrm>
            <a:custGeom>
              <a:avLst/>
              <a:gdLst/>
              <a:ahLst/>
              <a:cxnLst/>
              <a:rect l="l" t="t" r="r" b="b"/>
              <a:pathLst>
                <a:path w="5387340" h="3484245">
                  <a:moveTo>
                    <a:pt x="0" y="0"/>
                  </a:moveTo>
                  <a:lnTo>
                    <a:pt x="5387340" y="0"/>
                  </a:lnTo>
                  <a:lnTo>
                    <a:pt x="5387340" y="3484117"/>
                  </a:lnTo>
                  <a:lnTo>
                    <a:pt x="0" y="3484117"/>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74777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Prosopis</a:t>
            </a:r>
            <a:r>
              <a:rPr sz="1200" b="1" spc="25" dirty="0">
                <a:latin typeface="Arial"/>
                <a:cs typeface="Arial"/>
              </a:rPr>
              <a:t> </a:t>
            </a:r>
            <a:r>
              <a:rPr sz="1200" b="1" dirty="0">
                <a:latin typeface="Arial"/>
                <a:cs typeface="Arial"/>
              </a:rPr>
              <a:t>juliflora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Prosopis</a:t>
            </a:r>
            <a:r>
              <a:rPr sz="1200" b="1" spc="25" dirty="0">
                <a:latin typeface="Arial"/>
                <a:cs typeface="Arial"/>
              </a:rPr>
              <a:t> </a:t>
            </a:r>
            <a:r>
              <a:rPr sz="1200" b="1" dirty="0">
                <a:latin typeface="Arial"/>
                <a:cs typeface="Arial"/>
              </a:rPr>
              <a:t>pallida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bayahonde</a:t>
            </a:r>
            <a:endParaRPr sz="1200" dirty="0">
              <a:latin typeface="Arial"/>
              <a:cs typeface="Arial"/>
            </a:endParaRPr>
          </a:p>
        </p:txBody>
      </p:sp>
    </p:spTree>
    <p:extLst>
      <p:ext uri="{BB962C8B-B14F-4D97-AF65-F5344CB8AC3E}">
        <p14:creationId xmlns:p14="http://schemas.microsoft.com/office/powerpoint/2010/main" val="184350866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FCA67D1A-AB13-B506-EA72-EAD8395C884A}"/>
              </a:ext>
            </a:extLst>
          </p:cNvPr>
          <p:cNvSpPr txBox="1"/>
          <p:nvPr/>
        </p:nvSpPr>
        <p:spPr>
          <a:xfrm>
            <a:off x="381000" y="565838"/>
            <a:ext cx="6553200" cy="2444772"/>
          </a:xfrm>
          <a:prstGeom prst="rect">
            <a:avLst/>
          </a:prstGeom>
          <a:noFill/>
        </p:spPr>
        <p:txBody>
          <a:bodyPr wrap="square" rtlCol="0">
            <a:spAutoFit/>
          </a:bodyPr>
          <a:lstStyle/>
          <a:p>
            <a:pPr marL="107950" algn="l"/>
            <a:r>
              <a:rPr lang="fr-FR" sz="1400" b="1" i="1" dirty="0">
                <a:effectLst/>
                <a:latin typeface="Arial" panose="020B0604020202020204" pitchFamily="34" charset="0"/>
                <a:ea typeface="Arial" panose="020B0604020202020204" pitchFamily="34" charset="0"/>
              </a:rPr>
              <a:t>Les</a:t>
            </a:r>
            <a:r>
              <a:rPr lang="fr-FR" sz="1400" b="1" i="1" spc="25" dirty="0">
                <a:effectLst/>
                <a:latin typeface="Arial" panose="020B0604020202020204" pitchFamily="34" charset="0"/>
                <a:ea typeface="Arial" panose="020B0604020202020204" pitchFamily="34" charset="0"/>
              </a:rPr>
              <a:t> </a:t>
            </a:r>
            <a:r>
              <a:rPr lang="fr-FR" sz="1400" b="1" i="1" spc="-10" dirty="0">
                <a:effectLst/>
                <a:latin typeface="Arial" panose="020B0604020202020204" pitchFamily="34" charset="0"/>
                <a:ea typeface="Arial" panose="020B0604020202020204" pitchFamily="34" charset="0"/>
              </a:rPr>
              <a:t>acacias</a:t>
            </a:r>
            <a:endParaRPr lang="fr-FR" sz="1400" b="1" i="1" dirty="0">
              <a:effectLst/>
              <a:latin typeface="Arial" panose="020B0604020202020204" pitchFamily="34" charset="0"/>
              <a:ea typeface="Arial" panose="020B0604020202020204" pitchFamily="34" charset="0"/>
            </a:endParaRPr>
          </a:p>
          <a:p>
            <a:pPr>
              <a:spcBef>
                <a:spcPts val="45"/>
              </a:spcBef>
            </a:pPr>
            <a:r>
              <a:rPr lang="fr-FR" sz="1400" b="1" i="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Les acacias constituent un genre largement représenté dans les régions tropicales sèches du globe où ils ont souvent une grande importance économique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source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fourrage.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Haïti, par contre, les acacias indigènes rencontrés jouent un rôle modeste. Certains acacias en provenance du Sahel semblent prometteurs, mais n'ont pas encore été testés en Haïti.</a:t>
            </a:r>
          </a:p>
          <a:p>
            <a:pPr>
              <a:spcBef>
                <a:spcPts val="2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 acacias font partie de la famille des mimosacées. Ce sont de petits arbres en général épineux et aux feuilles bipennées. Le nom acacia vient d'ailleurs du mot grec désignant une pointe ou une épine.</a:t>
            </a:r>
          </a:p>
          <a:p>
            <a:pPr>
              <a:spcBef>
                <a:spcPts val="5"/>
              </a:spcBef>
            </a:pPr>
            <a:r>
              <a:rPr lang="fr-FR" sz="1400" dirty="0">
                <a:effectLst/>
                <a:latin typeface="Arial" panose="020B0604020202020204" pitchFamily="34" charset="0"/>
                <a:ea typeface="Arial" panose="020B0604020202020204" pitchFamily="34" charset="0"/>
              </a:rPr>
              <a:t>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2798" y="2657781"/>
            <a:ext cx="4227195" cy="3600450"/>
            <a:chOff x="1080008" y="1185544"/>
            <a:chExt cx="4227195" cy="3600450"/>
          </a:xfrm>
        </p:grpSpPr>
        <p:pic>
          <p:nvPicPr>
            <p:cNvPr id="3" name="object 3"/>
            <p:cNvPicPr/>
            <p:nvPr/>
          </p:nvPicPr>
          <p:blipFill>
            <a:blip r:embed="rId2" cstate="print"/>
            <a:stretch>
              <a:fillRect/>
            </a:stretch>
          </p:blipFill>
          <p:spPr>
            <a:xfrm>
              <a:off x="1092708" y="1198244"/>
              <a:ext cx="4201414" cy="3574541"/>
            </a:xfrm>
            <a:prstGeom prst="rect">
              <a:avLst/>
            </a:prstGeom>
          </p:spPr>
        </p:pic>
        <p:sp>
          <p:nvSpPr>
            <p:cNvPr id="4" name="object 4"/>
            <p:cNvSpPr/>
            <p:nvPr/>
          </p:nvSpPr>
          <p:spPr>
            <a:xfrm>
              <a:off x="1086358" y="1191894"/>
              <a:ext cx="4214495" cy="3587750"/>
            </a:xfrm>
            <a:custGeom>
              <a:avLst/>
              <a:gdLst/>
              <a:ahLst/>
              <a:cxnLst/>
              <a:rect l="l" t="t" r="r" b="b"/>
              <a:pathLst>
                <a:path w="4214495" h="3587750">
                  <a:moveTo>
                    <a:pt x="0" y="0"/>
                  </a:moveTo>
                  <a:lnTo>
                    <a:pt x="4214114" y="0"/>
                  </a:lnTo>
                  <a:lnTo>
                    <a:pt x="4214114" y="3587241"/>
                  </a:lnTo>
                  <a:lnTo>
                    <a:pt x="0" y="3587241"/>
                  </a:lnTo>
                  <a:lnTo>
                    <a:pt x="0" y="0"/>
                  </a:lnTo>
                  <a:close/>
                </a:path>
              </a:pathLst>
            </a:custGeom>
            <a:ln w="12699">
              <a:solidFill>
                <a:srgbClr val="000000"/>
              </a:solidFill>
            </a:ln>
          </p:spPr>
          <p:txBody>
            <a:bodyPr wrap="square" lIns="0" tIns="0" rIns="0" bIns="0" rtlCol="0"/>
            <a:lstStyle/>
            <a:p>
              <a:endParaRPr/>
            </a:p>
          </p:txBody>
        </p:sp>
      </p:grpSp>
      <p:grpSp>
        <p:nvGrpSpPr>
          <p:cNvPr id="5" name="object 5"/>
          <p:cNvGrpSpPr/>
          <p:nvPr/>
        </p:nvGrpSpPr>
        <p:grpSpPr>
          <a:xfrm>
            <a:off x="1026448" y="6411339"/>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39148" y="10102272"/>
            <a:ext cx="54731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a:latin typeface="Arial"/>
                <a:cs typeface="Arial"/>
              </a:rPr>
              <a:t>auriculiformis</a:t>
            </a:r>
            <a:r>
              <a:rPr sz="1200" b="1" spc="10" dirty="0">
                <a:latin typeface="Arial"/>
                <a:cs typeface="Arial"/>
              </a:rPr>
              <a:t> </a:t>
            </a:r>
            <a:r>
              <a:rPr sz="1200" dirty="0">
                <a:latin typeface="Arial"/>
                <a:cs typeface="Arial"/>
              </a:rPr>
              <a:t>L’acacia</a:t>
            </a:r>
            <a:r>
              <a:rPr sz="1200" spc="10" dirty="0">
                <a:latin typeface="Arial"/>
                <a:cs typeface="Arial"/>
              </a:rPr>
              <a:t> </a:t>
            </a:r>
            <a:r>
              <a:rPr sz="1200" spc="-10" dirty="0">
                <a:latin typeface="Arial"/>
                <a:cs typeface="Arial"/>
              </a:rPr>
              <a:t>auriculiformis</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phyllades</a:t>
            </a:r>
            <a:r>
              <a:rPr sz="1200" i="1" spc="25" dirty="0">
                <a:latin typeface="Arial"/>
                <a:cs typeface="Arial"/>
              </a:rPr>
              <a:t> </a:t>
            </a:r>
            <a:r>
              <a:rPr sz="1200" i="1" dirty="0">
                <a:latin typeface="Arial"/>
                <a:cs typeface="Arial"/>
              </a:rPr>
              <a:t>(fausses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gousses</a:t>
            </a:r>
            <a:endParaRPr sz="1200" dirty="0">
              <a:latin typeface="Arial"/>
              <a:cs typeface="Arial"/>
            </a:endParaRPr>
          </a:p>
        </p:txBody>
      </p:sp>
      <p:sp>
        <p:nvSpPr>
          <p:cNvPr id="8" name="ZoneTexte 7">
            <a:extLst>
              <a:ext uri="{FF2B5EF4-FFF2-40B4-BE49-F238E27FC236}">
                <a16:creationId xmlns:a16="http://schemas.microsoft.com/office/drawing/2014/main" id="{8E82490E-86A7-2B3C-EB81-627D9DFAD385}"/>
              </a:ext>
            </a:extLst>
          </p:cNvPr>
          <p:cNvSpPr txBox="1"/>
          <p:nvPr/>
        </p:nvSpPr>
        <p:spPr>
          <a:xfrm>
            <a:off x="457200" y="387350"/>
            <a:ext cx="6400800" cy="1843005"/>
          </a:xfrm>
          <a:prstGeom prst="rect">
            <a:avLst/>
          </a:prstGeom>
          <a:noFill/>
        </p:spPr>
        <p:txBody>
          <a:bodyPr wrap="square" rtlCol="0">
            <a:spAutoFit/>
          </a:bodyPr>
          <a:lstStyle/>
          <a:p>
            <a:pPr marL="457200" marR="1270" lvl="1">
              <a:lnSpc>
                <a:spcPct val="103000"/>
              </a:lnSpc>
              <a:buSzPts val="1000"/>
              <a:tabLst>
                <a:tab pos="565150" algn="l"/>
                <a:tab pos="565785" algn="l"/>
              </a:tabLst>
            </a:pPr>
            <a:r>
              <a:rPr lang="fr-FR" sz="1400" b="1" dirty="0">
                <a:effectLst/>
                <a:latin typeface="Arial" panose="020B0604020202020204" pitchFamily="34" charset="0"/>
                <a:ea typeface="Arial" panose="020B0604020202020204" pitchFamily="34" charset="0"/>
              </a:rPr>
              <a:t>Acacia</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auriculiformis</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a:t>
            </a:r>
            <a:r>
              <a:rPr lang="fr-FR" sz="1400" b="1" spc="-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Cunn</a:t>
            </a:r>
            <a:r>
              <a:rPr lang="fr-FR" sz="1400" b="1" dirty="0">
                <a:effectLst/>
                <a:latin typeface="Arial" panose="020B0604020202020204" pitchFamily="34" charset="0"/>
                <a:ea typeface="Arial" panose="020B0604020202020204" pitchFamily="34" charset="0"/>
              </a:rPr>
              <a:t>.</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ex. </a:t>
            </a:r>
            <a:r>
              <a:rPr lang="fr-FR" sz="1400" b="1" spc="-10" dirty="0" err="1">
                <a:effectLst/>
                <a:latin typeface="Arial" panose="020B0604020202020204" pitchFamily="34" charset="0"/>
                <a:ea typeface="Arial" panose="020B0604020202020204" pitchFamily="34" charset="0"/>
              </a:rPr>
              <a:t>Benth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acacia introduit en Haïti. Il est originaire de l'Australie.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acacias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ses fausses feuilles ou phyllades. Celles-ci sont entières, coriaces et ressemblent à des feuilles d'eucalyptus. Ses gousses noires s'enroulent à maturité, prenant une forme qui fait penser à une oreille, d'où le nom latin de l'espèce.</a:t>
            </a:r>
          </a:p>
          <a:p>
            <a:pPr>
              <a:spcBef>
                <a:spcPts val="2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 acacia peu exigeant a une croissance rapide, ce qui explique son intérêt en reboisement. Il supporte assez bien la sécheresse.</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732">
            <a:extLst>
              <a:ext uri="{FF2B5EF4-FFF2-40B4-BE49-F238E27FC236}">
                <a16:creationId xmlns:a16="http://schemas.microsoft.com/office/drawing/2014/main" id="{AE1E3CD0-18A6-C09D-48F3-15B5D052DE5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615950"/>
            <a:ext cx="5486400" cy="4114800"/>
          </a:xfrm>
          <a:prstGeom prst="rect">
            <a:avLst/>
          </a:prstGeom>
        </p:spPr>
      </p:pic>
      <p:pic>
        <p:nvPicPr>
          <p:cNvPr id="2" name="Image 1" descr="P1070833">
            <a:extLst>
              <a:ext uri="{FF2B5EF4-FFF2-40B4-BE49-F238E27FC236}">
                <a16:creationId xmlns:a16="http://schemas.microsoft.com/office/drawing/2014/main" id="{A4CDCD4A-E827-B8B3-79DC-42887426C1F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41852" y="5187950"/>
            <a:ext cx="5486400" cy="4114800"/>
          </a:xfrm>
          <a:prstGeom prst="rect">
            <a:avLst/>
          </a:prstGeom>
        </p:spPr>
      </p:pic>
      <p:sp>
        <p:nvSpPr>
          <p:cNvPr id="4" name="object 9">
            <a:extLst>
              <a:ext uri="{FF2B5EF4-FFF2-40B4-BE49-F238E27FC236}">
                <a16:creationId xmlns:a16="http://schemas.microsoft.com/office/drawing/2014/main" id="{C7FA4260-63CD-8677-2B99-5FFE98A2E9E6}"/>
              </a:ext>
            </a:extLst>
          </p:cNvPr>
          <p:cNvSpPr txBox="1"/>
          <p:nvPr/>
        </p:nvSpPr>
        <p:spPr>
          <a:xfrm>
            <a:off x="1039148" y="10102272"/>
            <a:ext cx="54731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err="1">
                <a:latin typeface="Arial"/>
                <a:cs typeface="Arial"/>
              </a:rPr>
              <a:t>auriculiformis</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phyllades</a:t>
            </a:r>
            <a:r>
              <a:rPr sz="1200" i="1" spc="25" dirty="0">
                <a:latin typeface="Arial"/>
                <a:cs typeface="Arial"/>
              </a:rPr>
              <a:t> </a:t>
            </a:r>
            <a:r>
              <a:rPr sz="1200" i="1" dirty="0">
                <a:latin typeface="Arial"/>
                <a:cs typeface="Arial"/>
              </a:rPr>
              <a:t>(fausses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gousses</a:t>
            </a:r>
            <a:endParaRPr sz="1200" dirty="0">
              <a:latin typeface="Arial"/>
              <a:cs typeface="Arial"/>
            </a:endParaRPr>
          </a:p>
        </p:txBody>
      </p:sp>
    </p:spTree>
    <p:extLst>
      <p:ext uri="{BB962C8B-B14F-4D97-AF65-F5344CB8AC3E}">
        <p14:creationId xmlns:p14="http://schemas.microsoft.com/office/powerpoint/2010/main" val="166150732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834">
            <a:extLst>
              <a:ext uri="{FF2B5EF4-FFF2-40B4-BE49-F238E27FC236}">
                <a16:creationId xmlns:a16="http://schemas.microsoft.com/office/drawing/2014/main" id="{D00D68B7-0128-0731-5AE5-19FE930270E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463550"/>
            <a:ext cx="5895975" cy="4114800"/>
          </a:xfrm>
          <a:prstGeom prst="rect">
            <a:avLst/>
          </a:prstGeom>
        </p:spPr>
      </p:pic>
      <p:sp>
        <p:nvSpPr>
          <p:cNvPr id="2" name="object 9">
            <a:extLst>
              <a:ext uri="{FF2B5EF4-FFF2-40B4-BE49-F238E27FC236}">
                <a16:creationId xmlns:a16="http://schemas.microsoft.com/office/drawing/2014/main" id="{E5766F2D-20C9-D4BE-3BED-45CF2A3D6CBE}"/>
              </a:ext>
            </a:extLst>
          </p:cNvPr>
          <p:cNvSpPr txBox="1"/>
          <p:nvPr/>
        </p:nvSpPr>
        <p:spPr>
          <a:xfrm>
            <a:off x="516191" y="4958194"/>
            <a:ext cx="54731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err="1">
                <a:latin typeface="Arial"/>
                <a:cs typeface="Arial"/>
              </a:rPr>
              <a:t>auriculiformis</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phyllades</a:t>
            </a:r>
            <a:r>
              <a:rPr sz="1200" i="1" spc="25" dirty="0">
                <a:latin typeface="Arial"/>
                <a:cs typeface="Arial"/>
              </a:rPr>
              <a:t> </a:t>
            </a:r>
            <a:r>
              <a:rPr sz="1200" i="1" dirty="0">
                <a:latin typeface="Arial"/>
                <a:cs typeface="Arial"/>
              </a:rPr>
              <a:t>(fausses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gousses</a:t>
            </a:r>
            <a:endParaRPr sz="1200" dirty="0">
              <a:latin typeface="Arial"/>
              <a:cs typeface="Arial"/>
            </a:endParaRPr>
          </a:p>
        </p:txBody>
      </p:sp>
    </p:spTree>
    <p:extLst>
      <p:ext uri="{BB962C8B-B14F-4D97-AF65-F5344CB8AC3E}">
        <p14:creationId xmlns:p14="http://schemas.microsoft.com/office/powerpoint/2010/main" val="42066172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6358" y="3130550"/>
            <a:ext cx="4552442" cy="3455284"/>
            <a:chOff x="1547494" y="1185544"/>
            <a:chExt cx="4371975" cy="3600450"/>
          </a:xfrm>
        </p:grpSpPr>
        <p:pic>
          <p:nvPicPr>
            <p:cNvPr id="3" name="object 3"/>
            <p:cNvPicPr/>
            <p:nvPr/>
          </p:nvPicPr>
          <p:blipFill>
            <a:blip r:embed="rId2" cstate="print"/>
            <a:stretch>
              <a:fillRect/>
            </a:stretch>
          </p:blipFill>
          <p:spPr>
            <a:xfrm>
              <a:off x="1990090" y="1198244"/>
              <a:ext cx="3822706" cy="3553974"/>
            </a:xfrm>
            <a:prstGeom prst="rect">
              <a:avLst/>
            </a:prstGeom>
          </p:spPr>
        </p:pic>
        <p:sp>
          <p:nvSpPr>
            <p:cNvPr id="4" name="object 4"/>
            <p:cNvSpPr/>
            <p:nvPr/>
          </p:nvSpPr>
          <p:spPr>
            <a:xfrm>
              <a:off x="1553844" y="1191894"/>
              <a:ext cx="4359275" cy="3587750"/>
            </a:xfrm>
            <a:custGeom>
              <a:avLst/>
              <a:gdLst/>
              <a:ahLst/>
              <a:cxnLst/>
              <a:rect l="l" t="t" r="r" b="b"/>
              <a:pathLst>
                <a:path w="4359275" h="3587750">
                  <a:moveTo>
                    <a:pt x="0" y="0"/>
                  </a:moveTo>
                  <a:lnTo>
                    <a:pt x="4358766" y="0"/>
                  </a:lnTo>
                  <a:lnTo>
                    <a:pt x="4358766"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36506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5" dirty="0">
                <a:latin typeface="Arial"/>
                <a:cs typeface="Arial"/>
              </a:rPr>
              <a:t> </a:t>
            </a:r>
            <a:r>
              <a:rPr sz="1200" b="1" dirty="0">
                <a:latin typeface="Arial"/>
                <a:cs typeface="Arial"/>
              </a:rPr>
              <a:t>farnesiana</a:t>
            </a:r>
            <a:r>
              <a:rPr sz="1200" b="1" spc="15" dirty="0">
                <a:latin typeface="Arial"/>
                <a:cs typeface="Arial"/>
              </a:rPr>
              <a:t> </a:t>
            </a:r>
            <a:r>
              <a:rPr sz="1200" dirty="0">
                <a:latin typeface="Arial"/>
                <a:cs typeface="Arial"/>
              </a:rPr>
              <a:t>L’acacia</a:t>
            </a:r>
            <a:r>
              <a:rPr sz="1200" spc="15" dirty="0">
                <a:latin typeface="Arial"/>
                <a:cs typeface="Arial"/>
              </a:rPr>
              <a:t> </a:t>
            </a:r>
            <a:r>
              <a:rPr sz="1200" dirty="0">
                <a:latin typeface="Arial"/>
                <a:cs typeface="Arial"/>
              </a:rPr>
              <a:t>jaune</a:t>
            </a:r>
            <a:r>
              <a:rPr sz="1200" spc="15" dirty="0">
                <a:latin typeface="Arial"/>
                <a:cs typeface="Arial"/>
              </a:rPr>
              <a:t> </a:t>
            </a:r>
            <a:r>
              <a:rPr sz="1200" dirty="0">
                <a:latin typeface="Arial"/>
                <a:cs typeface="Arial"/>
              </a:rPr>
              <a:t>ou</a:t>
            </a:r>
            <a:r>
              <a:rPr sz="1200" spc="20" dirty="0">
                <a:latin typeface="Arial"/>
                <a:cs typeface="Arial"/>
              </a:rPr>
              <a:t> </a:t>
            </a:r>
            <a:r>
              <a:rPr sz="1200" dirty="0">
                <a:latin typeface="Arial"/>
                <a:cs typeface="Arial"/>
              </a:rPr>
              <a:t>acacia</a:t>
            </a:r>
            <a:r>
              <a:rPr sz="1200" spc="15" dirty="0">
                <a:latin typeface="Arial"/>
                <a:cs typeface="Arial"/>
              </a:rPr>
              <a:t> </a:t>
            </a:r>
            <a:r>
              <a:rPr sz="1200" spc="-10" dirty="0">
                <a:latin typeface="Arial"/>
                <a:cs typeface="Arial"/>
              </a:rPr>
              <a:t>odorant</a:t>
            </a:r>
            <a:endParaRPr sz="1200" dirty="0">
              <a:latin typeface="Arial"/>
              <a:cs typeface="Arial"/>
            </a:endParaRPr>
          </a:p>
        </p:txBody>
      </p:sp>
      <p:sp>
        <p:nvSpPr>
          <p:cNvPr id="10" name="ZoneTexte 9">
            <a:extLst>
              <a:ext uri="{FF2B5EF4-FFF2-40B4-BE49-F238E27FC236}">
                <a16:creationId xmlns:a16="http://schemas.microsoft.com/office/drawing/2014/main" id="{438F907D-857C-2CB4-5507-8E11672A52B1}"/>
              </a:ext>
            </a:extLst>
          </p:cNvPr>
          <p:cNvSpPr txBox="1"/>
          <p:nvPr/>
        </p:nvSpPr>
        <p:spPr>
          <a:xfrm>
            <a:off x="609600" y="87978"/>
            <a:ext cx="6324600" cy="2955104"/>
          </a:xfrm>
          <a:prstGeom prst="rect">
            <a:avLst/>
          </a:prstGeom>
          <a:noFill/>
        </p:spPr>
        <p:txBody>
          <a:bodyPr wrap="square" rtlCol="0">
            <a:spAutoFit/>
          </a:bodyPr>
          <a:lstStyle/>
          <a:p>
            <a:pPr marL="457200" marR="635" lvl="1">
              <a:lnSpc>
                <a:spcPct val="103000"/>
              </a:lnSpc>
              <a:spcBef>
                <a:spcPts val="5"/>
              </a:spcBef>
              <a:spcAft>
                <a:spcPts val="0"/>
              </a:spcAft>
              <a:buSzPts val="1000"/>
              <a:tabLst>
                <a:tab pos="565150" algn="l"/>
                <a:tab pos="565785" algn="l"/>
              </a:tabLst>
            </a:pPr>
            <a:r>
              <a:rPr lang="en-US" sz="1400" b="1" dirty="0" err="1">
                <a:effectLst/>
                <a:latin typeface="Arial" panose="020B0604020202020204" pitchFamily="34" charset="0"/>
                <a:ea typeface="Arial" panose="020B0604020202020204" pitchFamily="34" charset="0"/>
              </a:rPr>
              <a:t>L'acacia</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jaune</a:t>
            </a:r>
            <a:r>
              <a:rPr lang="en-US" sz="1400" b="1" spc="175" dirty="0">
                <a:effectLst/>
                <a:latin typeface="Arial" panose="020B0604020202020204" pitchFamily="34" charset="0"/>
                <a:ea typeface="Arial" panose="020B0604020202020204" pitchFamily="34" charset="0"/>
              </a:rPr>
              <a:t> </a:t>
            </a:r>
            <a:r>
              <a:rPr lang="en-US" sz="1400" b="1" dirty="0" err="1">
                <a:effectLst/>
                <a:latin typeface="Arial" panose="020B0604020202020204" pitchFamily="34" charset="0"/>
                <a:ea typeface="Arial" panose="020B0604020202020204" pitchFamily="34" charset="0"/>
              </a:rPr>
              <a:t>ou</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acacia</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odorant</a:t>
            </a:r>
            <a:r>
              <a:rPr lang="en-US" sz="1400" b="1" spc="175" dirty="0">
                <a:effectLst/>
                <a:latin typeface="Arial" panose="020B0604020202020204" pitchFamily="34" charset="0"/>
                <a:ea typeface="Arial" panose="020B0604020202020204" pitchFamily="34" charset="0"/>
              </a:rPr>
              <a:t> </a:t>
            </a:r>
            <a:r>
              <a:rPr lang="en-US" sz="1400" b="1" dirty="0">
                <a:effectLst/>
                <a:latin typeface="Arial" panose="020B0604020202020204" pitchFamily="34" charset="0"/>
                <a:ea typeface="Arial" panose="020B0604020202020204" pitchFamily="34" charset="0"/>
              </a:rPr>
              <a:t>(Acacia </a:t>
            </a:r>
            <a:r>
              <a:rPr lang="en-US" sz="1400" b="1" dirty="0" err="1">
                <a:effectLst/>
                <a:latin typeface="Arial" panose="020B0604020202020204" pitchFamily="34" charset="0"/>
                <a:ea typeface="Arial" panose="020B0604020202020204" pitchFamily="34" charset="0"/>
              </a:rPr>
              <a:t>farnesiana</a:t>
            </a:r>
            <a:r>
              <a:rPr lang="en-US" sz="1400" b="1" dirty="0">
                <a:effectLst/>
                <a:latin typeface="Arial" panose="020B0604020202020204" pitchFamily="34" charset="0"/>
                <a:ea typeface="Arial" panose="020B0604020202020204" pitchFamily="34" charset="0"/>
              </a:rPr>
              <a:t> (L.) </a:t>
            </a:r>
            <a:r>
              <a:rPr lang="en-US" sz="1400" b="1" dirty="0" err="1">
                <a:effectLst/>
                <a:latin typeface="Arial" panose="020B0604020202020204" pitchFamily="34" charset="0"/>
                <a:ea typeface="Arial" panose="020B0604020202020204" pitchFamily="34" charset="0"/>
              </a:rPr>
              <a:t>Willd</a:t>
            </a:r>
            <a:r>
              <a:rPr lang="en-US" sz="1400" b="1"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55"/>
              </a:spcBef>
            </a:pPr>
            <a:r>
              <a:rPr lang="en-US"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est originaire du Chili, mais a été naturalisé en Haïti. 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odorantes,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nom créole. Cet acacia est parfois utilisé comme plante à parfum. Ses feuilles comportent 2 à 6 paires de pennes, chaque penne étant munie de 10 à 25 paires de folioles.</a:t>
            </a:r>
          </a:p>
          <a:p>
            <a:pPr>
              <a:spcBef>
                <a:spcPts val="1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plantée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 rapide et de son faible niveau d'exigences : elle accepte les sols pauvres et supporte la sécheresse.</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Son bois est dur et lourd (d=0.8). Il est surtout utilisé 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combustible,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modeste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 arbre, mais peut aussi servir à fabriquer des manches </a:t>
            </a:r>
            <a:r>
              <a:rPr lang="fr-FR" sz="1200" spc="-10" dirty="0">
                <a:effectLst/>
                <a:latin typeface="Arial" panose="020B0604020202020204" pitchFamily="34" charset="0"/>
                <a:ea typeface="Arial" panose="020B0604020202020204" pitchFamily="34" charset="0"/>
              </a:rPr>
              <a:t>d'outils.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L'acacia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être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taillé</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haies.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constitue également une source de fourrage pour le </a:t>
            </a:r>
            <a:r>
              <a:rPr lang="fr-FR" sz="1200" spc="-10" dirty="0">
                <a:effectLst/>
                <a:latin typeface="Arial" panose="020B0604020202020204" pitchFamily="34" charset="0"/>
                <a:ea typeface="Arial" panose="020B0604020202020204" pitchFamily="34" charset="0"/>
              </a:rPr>
              <a:t>bétail.</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6021" y="2889538"/>
            <a:ext cx="2794635" cy="3600450"/>
            <a:chOff x="2448051" y="1185544"/>
            <a:chExt cx="2794635" cy="3600450"/>
          </a:xfrm>
        </p:grpSpPr>
        <p:pic>
          <p:nvPicPr>
            <p:cNvPr id="3" name="object 3"/>
            <p:cNvPicPr/>
            <p:nvPr/>
          </p:nvPicPr>
          <p:blipFill>
            <a:blip r:embed="rId2" cstate="print"/>
            <a:stretch>
              <a:fillRect/>
            </a:stretch>
          </p:blipFill>
          <p:spPr>
            <a:xfrm>
              <a:off x="2463164" y="1198244"/>
              <a:ext cx="2766314" cy="3574541"/>
            </a:xfrm>
            <a:prstGeom prst="rect">
              <a:avLst/>
            </a:prstGeom>
          </p:spPr>
        </p:pic>
        <p:sp>
          <p:nvSpPr>
            <p:cNvPr id="4" name="object 4"/>
            <p:cNvSpPr/>
            <p:nvPr/>
          </p:nvSpPr>
          <p:spPr>
            <a:xfrm>
              <a:off x="2454401" y="1191894"/>
              <a:ext cx="2781935" cy="3587750"/>
            </a:xfrm>
            <a:custGeom>
              <a:avLst/>
              <a:gdLst/>
              <a:ahLst/>
              <a:cxnLst/>
              <a:rect l="l" t="t" r="r" b="b"/>
              <a:pathLst>
                <a:path w="2781935" h="3587750">
                  <a:moveTo>
                    <a:pt x="0" y="0"/>
                  </a:moveTo>
                  <a:lnTo>
                    <a:pt x="2781427" y="0"/>
                  </a:lnTo>
                  <a:lnTo>
                    <a:pt x="2781427"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32581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10" dirty="0">
                <a:latin typeface="Arial"/>
                <a:cs typeface="Arial"/>
              </a:rPr>
              <a:t> </a:t>
            </a:r>
            <a:r>
              <a:rPr sz="1200" b="1" dirty="0">
                <a:latin typeface="Arial"/>
                <a:cs typeface="Arial"/>
              </a:rPr>
              <a:t>macracantha</a:t>
            </a:r>
            <a:r>
              <a:rPr sz="1200" b="1" spc="10" dirty="0">
                <a:latin typeface="Arial"/>
                <a:cs typeface="Arial"/>
              </a:rPr>
              <a:t> </a:t>
            </a:r>
            <a:r>
              <a:rPr sz="1200" dirty="0">
                <a:latin typeface="Arial"/>
                <a:cs typeface="Arial"/>
              </a:rPr>
              <a:t>L’acacia</a:t>
            </a:r>
            <a:r>
              <a:rPr sz="1200" spc="10" dirty="0">
                <a:latin typeface="Arial"/>
                <a:cs typeface="Arial"/>
              </a:rPr>
              <a:t> </a:t>
            </a:r>
            <a:r>
              <a:rPr sz="1200" spc="-10" dirty="0">
                <a:latin typeface="Arial"/>
                <a:cs typeface="Arial"/>
              </a:rPr>
              <a:t>macracantha</a:t>
            </a:r>
            <a:endParaRPr sz="1200" dirty="0">
              <a:latin typeface="Arial"/>
              <a:cs typeface="Arial"/>
            </a:endParaRPr>
          </a:p>
        </p:txBody>
      </p:sp>
      <p:sp>
        <p:nvSpPr>
          <p:cNvPr id="10" name="ZoneTexte 9">
            <a:extLst>
              <a:ext uri="{FF2B5EF4-FFF2-40B4-BE49-F238E27FC236}">
                <a16:creationId xmlns:a16="http://schemas.microsoft.com/office/drawing/2014/main" id="{0FEEBA52-841B-3669-8D7F-7D8D10563218}"/>
              </a:ext>
            </a:extLst>
          </p:cNvPr>
          <p:cNvSpPr txBox="1"/>
          <p:nvPr/>
        </p:nvSpPr>
        <p:spPr>
          <a:xfrm>
            <a:off x="533400" y="463550"/>
            <a:ext cx="6400800" cy="1284904"/>
          </a:xfrm>
          <a:prstGeom prst="rect">
            <a:avLst/>
          </a:prstGeom>
          <a:noFill/>
        </p:spPr>
        <p:txBody>
          <a:bodyPr wrap="square" rtlCol="0">
            <a:spAutoFit/>
          </a:bodyPr>
          <a:lstStyle/>
          <a:p>
            <a:pPr marL="457200" marR="120015" lvl="1">
              <a:lnSpc>
                <a:spcPct val="103000"/>
              </a:lnSpc>
              <a:spcBef>
                <a:spcPts val="5"/>
              </a:spcBef>
              <a:spcAft>
                <a:spcPts val="0"/>
              </a:spcAft>
              <a:tabLst>
                <a:tab pos="567055" algn="l"/>
                <a:tab pos="567690" algn="l"/>
              </a:tabLst>
            </a:pPr>
            <a:r>
              <a:rPr lang="fr-FR" sz="1400" b="1" dirty="0">
                <a:effectLst/>
                <a:latin typeface="Arial" panose="020B0604020202020204" pitchFamily="34" charset="0"/>
                <a:ea typeface="Arial" panose="020B0604020202020204" pitchFamily="34" charset="0"/>
              </a:rPr>
              <a:t>L'acacia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macracantha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Hump</a:t>
            </a:r>
            <a:r>
              <a:rPr lang="fr-FR" sz="1400" b="1" dirty="0">
                <a:effectLst/>
                <a:latin typeface="Arial" panose="020B0604020202020204" pitchFamily="34" charset="0"/>
                <a:ea typeface="Arial" panose="020B0604020202020204" pitchFamily="34" charset="0"/>
              </a:rPr>
              <a:t>.</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et </a:t>
            </a:r>
            <a:r>
              <a:rPr lang="fr-FR" sz="1400" b="1" dirty="0" err="1">
                <a:effectLst/>
                <a:latin typeface="Arial" panose="020B0604020202020204" pitchFamily="34" charset="0"/>
                <a:ea typeface="Arial" panose="020B0604020202020204" pitchFamily="34" charset="0"/>
              </a:rPr>
              <a:t>Bonpl</a:t>
            </a:r>
            <a:r>
              <a:rPr lang="fr-FR" sz="1400" b="1" dirty="0">
                <a:effectLst/>
                <a:latin typeface="Arial" panose="020B0604020202020204" pitchFamily="34" charset="0"/>
                <a:ea typeface="Arial" panose="020B0604020202020204" pitchFamily="34" charset="0"/>
              </a:rPr>
              <a:t>. ex </a:t>
            </a:r>
            <a:r>
              <a:rPr lang="fr-FR" sz="1400" b="1" dirty="0" err="1">
                <a:effectLst/>
                <a:latin typeface="Arial" panose="020B0604020202020204" pitchFamily="34" charset="0"/>
                <a:ea typeface="Arial" panose="020B0604020202020204" pitchFamily="34" charset="0"/>
              </a:rPr>
              <a:t>Willd</a:t>
            </a:r>
            <a:r>
              <a:rPr lang="fr-FR" sz="1400" b="1" dirty="0">
                <a:effectLst/>
                <a:latin typeface="Arial" panose="020B0604020202020204" pitchFamily="34" charset="0"/>
                <a:ea typeface="Arial" panose="020B0604020202020204" pitchFamily="34" charset="0"/>
              </a:rPr>
              <a:t>.)</a:t>
            </a: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 est indigène en Haïti et commun dans les zones sèches.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atteindre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acacia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 être taillé et sert parfois à réaliser des haies. Les gousses sont consommées par le bétail.</a:t>
            </a:r>
          </a:p>
          <a:p>
            <a:endParaRPr lang="fr-FR" sz="1200"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9878" y="2276475"/>
            <a:ext cx="3437890" cy="4283075"/>
            <a:chOff x="1080008" y="1165225"/>
            <a:chExt cx="3437890" cy="4283075"/>
          </a:xfrm>
        </p:grpSpPr>
        <p:pic>
          <p:nvPicPr>
            <p:cNvPr id="3" name="object 3"/>
            <p:cNvPicPr/>
            <p:nvPr/>
          </p:nvPicPr>
          <p:blipFill>
            <a:blip r:embed="rId2" cstate="print"/>
            <a:stretch>
              <a:fillRect/>
            </a:stretch>
          </p:blipFill>
          <p:spPr>
            <a:xfrm>
              <a:off x="1263396" y="1304797"/>
              <a:ext cx="3044187" cy="4053302"/>
            </a:xfrm>
            <a:prstGeom prst="rect">
              <a:avLst/>
            </a:prstGeom>
          </p:spPr>
        </p:pic>
        <p:sp>
          <p:nvSpPr>
            <p:cNvPr id="4" name="object 4"/>
            <p:cNvSpPr/>
            <p:nvPr/>
          </p:nvSpPr>
          <p:spPr>
            <a:xfrm>
              <a:off x="1086358" y="1171575"/>
              <a:ext cx="3425190" cy="4270375"/>
            </a:xfrm>
            <a:custGeom>
              <a:avLst/>
              <a:gdLst/>
              <a:ahLst/>
              <a:cxnLst/>
              <a:rect l="l" t="t" r="r" b="b"/>
              <a:pathLst>
                <a:path w="3425190" h="4270375">
                  <a:moveTo>
                    <a:pt x="0" y="0"/>
                  </a:moveTo>
                  <a:lnTo>
                    <a:pt x="3424809" y="0"/>
                  </a:lnTo>
                  <a:lnTo>
                    <a:pt x="3424809" y="4269994"/>
                  </a:lnTo>
                  <a:lnTo>
                    <a:pt x="0" y="426999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7" y="6578976"/>
            <a:ext cx="5473193"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324460"/>
            <a:ext cx="4711192"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25" dirty="0">
                <a:latin typeface="Arial"/>
                <a:cs typeface="Arial"/>
              </a:rPr>
              <a:t> </a:t>
            </a:r>
            <a:r>
              <a:rPr sz="1200" b="1" dirty="0">
                <a:latin typeface="Arial"/>
                <a:cs typeface="Arial"/>
              </a:rPr>
              <a:t>scleroxyla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candelon,</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tendre</a:t>
            </a:r>
            <a:r>
              <a:rPr sz="1200" spc="25"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caillou</a:t>
            </a:r>
            <a:r>
              <a:rPr sz="1200" spc="25" dirty="0">
                <a:latin typeface="Arial"/>
                <a:cs typeface="Arial"/>
              </a:rPr>
              <a:t> </a:t>
            </a:r>
            <a:r>
              <a:rPr sz="1200" dirty="0">
                <a:latin typeface="Arial"/>
                <a:cs typeface="Arial"/>
              </a:rPr>
              <a:t>ou</a:t>
            </a:r>
            <a:r>
              <a:rPr sz="1200" spc="25" dirty="0">
                <a:latin typeface="Arial"/>
                <a:cs typeface="Arial"/>
              </a:rPr>
              <a:t> </a:t>
            </a:r>
            <a:r>
              <a:rPr sz="1200" spc="-10" dirty="0">
                <a:latin typeface="Arial"/>
                <a:cs typeface="Arial"/>
              </a:rPr>
              <a:t>dendracayo</a:t>
            </a:r>
            <a:endParaRPr sz="1200" dirty="0">
              <a:latin typeface="Arial"/>
              <a:cs typeface="Arial"/>
            </a:endParaRPr>
          </a:p>
        </p:txBody>
      </p:sp>
      <p:sp>
        <p:nvSpPr>
          <p:cNvPr id="10" name="ZoneTexte 9">
            <a:extLst>
              <a:ext uri="{FF2B5EF4-FFF2-40B4-BE49-F238E27FC236}">
                <a16:creationId xmlns:a16="http://schemas.microsoft.com/office/drawing/2014/main" id="{8B2E6893-FFCE-42AF-33D6-79B2780DA926}"/>
              </a:ext>
            </a:extLst>
          </p:cNvPr>
          <p:cNvSpPr txBox="1"/>
          <p:nvPr/>
        </p:nvSpPr>
        <p:spPr>
          <a:xfrm>
            <a:off x="304800" y="159766"/>
            <a:ext cx="6705600" cy="2231252"/>
          </a:xfrm>
          <a:prstGeom prst="rect">
            <a:avLst/>
          </a:prstGeom>
          <a:noFill/>
        </p:spPr>
        <p:txBody>
          <a:bodyPr wrap="square" rtlCol="0">
            <a:spAutoFit/>
          </a:bodyPr>
          <a:lstStyle/>
          <a:p>
            <a:pPr marL="107950" marR="124460">
              <a:lnSpc>
                <a:spcPct val="103000"/>
              </a:lnSpc>
              <a:tabLst>
                <a:tab pos="565150" algn="l"/>
              </a:tabLst>
            </a:pP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candelon</a:t>
            </a:r>
            <a:r>
              <a:rPr lang="fr-FR" sz="1400" b="1" dirty="0">
                <a:effectLst/>
                <a:latin typeface="Arial" panose="020B0604020202020204" pitchFamily="34" charset="0"/>
                <a:ea typeface="Arial" panose="020B0604020202020204" pitchFamily="34" charset="0"/>
              </a:rPr>
              <a:t>, aussi appelé tendre à caillou ou </a:t>
            </a:r>
            <a:r>
              <a:rPr lang="fr-FR" sz="1400" b="1" dirty="0" err="1">
                <a:effectLst/>
                <a:latin typeface="Arial" panose="020B0604020202020204" pitchFamily="34" charset="0"/>
                <a:ea typeface="Arial" panose="020B0604020202020204" pitchFamily="34" charset="0"/>
              </a:rPr>
              <a:t>dendracayo</a:t>
            </a:r>
            <a:r>
              <a:rPr lang="fr-FR" sz="1400" b="1" dirty="0">
                <a:effectLst/>
                <a:latin typeface="Arial" panose="020B0604020202020204" pitchFamily="34" charset="0"/>
                <a:ea typeface="Arial" panose="020B0604020202020204" pitchFamily="34" charset="0"/>
              </a:rPr>
              <a:t> (Acacia </a:t>
            </a:r>
            <a:r>
              <a:rPr lang="fr-FR" sz="1400" b="1" dirty="0" err="1">
                <a:effectLst/>
                <a:latin typeface="Arial" panose="020B0604020202020204" pitchFamily="34" charset="0"/>
                <a:ea typeface="Arial" panose="020B0604020202020204" pitchFamily="34" charset="0"/>
              </a:rPr>
              <a:t>scleroxyla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Tuss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est indigène en Haïti où il se rencontre dans des conditions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deux</a:t>
            </a:r>
            <a:r>
              <a:rPr lang="fr-FR" sz="1200" spc="6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acacias </a:t>
            </a:r>
            <a:r>
              <a:rPr lang="fr-FR" sz="1200" dirty="0">
                <a:effectLst/>
                <a:latin typeface="Arial" panose="020B0604020202020204" pitchFamily="34" charset="0"/>
                <a:ea typeface="Arial" panose="020B0604020202020204" pitchFamily="34" charset="0"/>
              </a:rPr>
              <a:t>précédents, le long des rivières ou en moyenne altitude,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a:t>
            </a:r>
            <a:r>
              <a:rPr lang="fr-FR" sz="1200" spc="-10" dirty="0">
                <a:effectLst/>
                <a:latin typeface="Arial" panose="020B0604020202020204" pitchFamily="34" charset="0"/>
                <a:ea typeface="Arial" panose="020B0604020202020204" pitchFamily="34" charset="0"/>
              </a:rPr>
              <a:t>hauteur.</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distingue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espèces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précédentes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qu'il 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inerme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épineux</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blanchâtre (et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jaune-orangée)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vert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foncé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brillantes.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comportent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paires de pennes ayant chacune 30 à 50 paires de folioles.</a:t>
            </a:r>
          </a:p>
          <a:p>
            <a:endParaRPr lang="fr-FR" sz="1200"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3038948"/>
            <a:ext cx="3403092" cy="3546886"/>
            <a:chOff x="1898142" y="1185544"/>
            <a:chExt cx="3646170" cy="3688715"/>
          </a:xfrm>
        </p:grpSpPr>
        <p:pic>
          <p:nvPicPr>
            <p:cNvPr id="3" name="object 3"/>
            <p:cNvPicPr/>
            <p:nvPr/>
          </p:nvPicPr>
          <p:blipFill>
            <a:blip r:embed="rId2" cstate="print"/>
            <a:stretch>
              <a:fillRect/>
            </a:stretch>
          </p:blipFill>
          <p:spPr>
            <a:xfrm>
              <a:off x="2367177" y="1198244"/>
              <a:ext cx="2912351" cy="3662934"/>
            </a:xfrm>
            <a:prstGeom prst="rect">
              <a:avLst/>
            </a:prstGeom>
          </p:spPr>
        </p:pic>
        <p:sp>
          <p:nvSpPr>
            <p:cNvPr id="4" name="object 4"/>
            <p:cNvSpPr/>
            <p:nvPr/>
          </p:nvSpPr>
          <p:spPr>
            <a:xfrm>
              <a:off x="1904492" y="1191894"/>
              <a:ext cx="3633470" cy="3676015"/>
            </a:xfrm>
            <a:custGeom>
              <a:avLst/>
              <a:gdLst/>
              <a:ahLst/>
              <a:cxnLst/>
              <a:rect l="l" t="t" r="r" b="b"/>
              <a:pathLst>
                <a:path w="3633470" h="3676015">
                  <a:moveTo>
                    <a:pt x="0" y="0"/>
                  </a:moveTo>
                  <a:lnTo>
                    <a:pt x="3633215" y="0"/>
                  </a:lnTo>
                  <a:lnTo>
                    <a:pt x="3633215" y="3675634"/>
                  </a:lnTo>
                  <a:lnTo>
                    <a:pt x="0" y="367563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551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28384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Acacia</a:t>
            </a:r>
            <a:r>
              <a:rPr sz="1200" b="1" spc="25" dirty="0">
                <a:latin typeface="Arial"/>
                <a:cs typeface="Arial"/>
              </a:rPr>
              <a:t> </a:t>
            </a:r>
            <a:r>
              <a:rPr sz="1200" b="1" dirty="0">
                <a:latin typeface="Arial"/>
                <a:cs typeface="Arial"/>
              </a:rPr>
              <a:t>tortuosa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bayahonde</a:t>
            </a:r>
            <a:r>
              <a:rPr sz="1200" spc="25" dirty="0">
                <a:latin typeface="Arial"/>
                <a:cs typeface="Arial"/>
              </a:rPr>
              <a:t> </a:t>
            </a:r>
            <a:r>
              <a:rPr sz="1200" spc="-10" dirty="0">
                <a:latin typeface="Arial"/>
                <a:cs typeface="Arial"/>
              </a:rPr>
              <a:t>rouge</a:t>
            </a:r>
            <a:endParaRPr sz="1200" dirty="0">
              <a:latin typeface="Arial"/>
              <a:cs typeface="Arial"/>
            </a:endParaRPr>
          </a:p>
        </p:txBody>
      </p:sp>
      <p:sp>
        <p:nvSpPr>
          <p:cNvPr id="10" name="ZoneTexte 9">
            <a:extLst>
              <a:ext uri="{FF2B5EF4-FFF2-40B4-BE49-F238E27FC236}">
                <a16:creationId xmlns:a16="http://schemas.microsoft.com/office/drawing/2014/main" id="{E8803515-82A8-9562-BB9D-C5B11D192F98}"/>
              </a:ext>
            </a:extLst>
          </p:cNvPr>
          <p:cNvSpPr txBox="1"/>
          <p:nvPr/>
        </p:nvSpPr>
        <p:spPr>
          <a:xfrm>
            <a:off x="457200" y="311150"/>
            <a:ext cx="6477000" cy="2033185"/>
          </a:xfrm>
          <a:prstGeom prst="rect">
            <a:avLst/>
          </a:prstGeom>
          <a:noFill/>
        </p:spPr>
        <p:txBody>
          <a:bodyPr wrap="square" rtlCol="0">
            <a:spAutoFit/>
          </a:bodyPr>
          <a:lstStyle/>
          <a:p>
            <a:pPr marL="457200" marR="123825"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2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bayahonde</a:t>
            </a:r>
            <a:r>
              <a:rPr lang="fr-FR" sz="1400" b="1" spc="1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rouge</a:t>
            </a:r>
            <a:r>
              <a:rPr lang="fr-FR" sz="1400" b="1" spc="1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(Acacia</a:t>
            </a:r>
            <a:r>
              <a:rPr lang="fr-FR" sz="1400" b="1" spc="12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tortuosa</a:t>
            </a:r>
            <a:r>
              <a:rPr lang="fr-FR" sz="1400" b="1" spc="1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spc="-10" dirty="0" err="1">
                <a:effectLst/>
                <a:latin typeface="Arial" panose="020B0604020202020204" pitchFamily="34" charset="0"/>
                <a:ea typeface="Arial" panose="020B0604020202020204" pitchFamily="34" charset="0"/>
              </a:rPr>
              <a:t>Willd</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 </a:t>
            </a:r>
            <a:endParaRPr lang="fr-FR" sz="14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Il ressemble à l'acacia précédent et est également indigène en Haïti. Mais ses feuilles bipennées comportent moins de paires de pennes (2 à 8, au lieu de 12 à 30 pour Acacia </a:t>
            </a:r>
            <a:r>
              <a:rPr lang="fr-FR" sz="1200" dirty="0" err="1">
                <a:effectLst/>
                <a:latin typeface="Arial" panose="020B0604020202020204" pitchFamily="34" charset="0"/>
                <a:ea typeface="Arial" panose="020B0604020202020204" pitchFamily="34" charset="0"/>
              </a:rPr>
              <a:t>macracantha</a:t>
            </a:r>
            <a:r>
              <a:rPr lang="fr-FR" sz="1200" dirty="0">
                <a:effectLst/>
                <a:latin typeface="Arial" panose="020B0604020202020204" pitchFamily="34" charset="0"/>
                <a:ea typeface="Arial" panose="020B0604020202020204" pitchFamily="34" charset="0"/>
              </a:rPr>
              <a:t>) et les jeunes rameaux tortueux sont de couleur rouge.</a:t>
            </a:r>
          </a:p>
          <a:p>
            <a:pPr>
              <a:spcBef>
                <a:spcPts val="1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ne dépasse pas 7 m de haut et constitue le plus souvent un buisson de 2 à 3 m. Il est surtout utilisé comme bois de feu. Les gousses sont consommées par le bétail. Cet acacia peut également être taillé en haie.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ça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 sèches (Fort-Liberté, Savane désolée etc...).</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844DBE50-3582-0D86-9A55-847CA14BE6FF}"/>
              </a:ext>
            </a:extLst>
          </p:cNvPr>
          <p:cNvSpPr txBox="1"/>
          <p:nvPr/>
        </p:nvSpPr>
        <p:spPr>
          <a:xfrm>
            <a:off x="311150" y="214923"/>
            <a:ext cx="6781800" cy="7859331"/>
          </a:xfrm>
          <a:prstGeom prst="rect">
            <a:avLst/>
          </a:prstGeom>
          <a:noFill/>
        </p:spPr>
        <p:txBody>
          <a:bodyPr wrap="square" rtlCol="0">
            <a:spAutoFit/>
          </a:bodyPr>
          <a:lstStyle/>
          <a:p>
            <a:pPr marL="457200" marR="121920" lvl="1">
              <a:lnSpc>
                <a:spcPct val="103000"/>
              </a:lnSpc>
              <a:spcBef>
                <a:spcPts val="5"/>
              </a:spcBef>
              <a:spcAft>
                <a:spcPts val="0"/>
              </a:spcAft>
              <a:buSzPts val="1000"/>
              <a:tabLst>
                <a:tab pos="565150" algn="l"/>
                <a:tab pos="565785" algn="l"/>
                <a:tab pos="1133475" algn="l"/>
                <a:tab pos="2192020" algn="l"/>
              </a:tabLst>
            </a:pPr>
            <a:r>
              <a:rPr lang="fr-FR" sz="1200" b="1" spc="-30" dirty="0">
                <a:effectLst/>
                <a:latin typeface="Arial" panose="020B0604020202020204" pitchFamily="34" charset="0"/>
                <a:ea typeface="Arial" panose="020B0604020202020204" pitchFamily="34" charset="0"/>
                <a:cs typeface="Arial" panose="020B0604020202020204" pitchFamily="34" charset="0"/>
              </a:rPr>
              <a:t>Le</a:t>
            </a:r>
            <a:r>
              <a:rPr lang="fr-FR" sz="1200" b="1" spc="-30" dirty="0">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campêche</a:t>
            </a:r>
            <a:r>
              <a:rPr lang="fr-FR" sz="1200" b="1" spc="-10" dirty="0">
                <a:latin typeface="Arial" panose="020B0604020202020204" pitchFamily="34" charset="0"/>
                <a:ea typeface="Arial" panose="020B0604020202020204" pitchFamily="34" charset="0"/>
                <a:cs typeface="Arial" panose="020B0604020202020204" pitchFamily="34" charset="0"/>
              </a:rPr>
              <a:t> </a:t>
            </a:r>
            <a:r>
              <a:rPr lang="fr-FR" sz="1200" b="1" spc="-10" dirty="0">
                <a:effectLst/>
                <a:latin typeface="Arial" panose="020B0604020202020204" pitchFamily="34" charset="0"/>
                <a:ea typeface="Arial" panose="020B0604020202020204" pitchFamily="34" charset="0"/>
                <a:cs typeface="Arial" panose="020B0604020202020204" pitchFamily="34" charset="0"/>
              </a:rPr>
              <a:t>(</a:t>
            </a:r>
            <a:r>
              <a:rPr lang="fr-FR" sz="1200" b="1" spc="-10" dirty="0" err="1">
                <a:effectLst/>
                <a:latin typeface="Arial" panose="020B0604020202020204" pitchFamily="34" charset="0"/>
                <a:ea typeface="Arial" panose="020B0604020202020204" pitchFamily="34" charset="0"/>
                <a:cs typeface="Arial" panose="020B0604020202020204" pitchFamily="34" charset="0"/>
              </a:rPr>
              <a:t>Haematoxylum</a:t>
            </a:r>
            <a:r>
              <a:rPr lang="fr-FR" sz="1200" b="1" spc="-10"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campechianum</a:t>
            </a:r>
            <a:r>
              <a:rPr lang="fr-FR" sz="1200" b="1" dirty="0">
                <a:effectLst/>
                <a:latin typeface="Arial" panose="020B0604020202020204" pitchFamily="34" charset="0"/>
                <a:ea typeface="Arial" panose="020B0604020202020204" pitchFamily="34" charset="0"/>
                <a:cs typeface="Arial" panose="020B0604020202020204" pitchFamily="34" charset="0"/>
              </a:rPr>
              <a:t> L., </a:t>
            </a:r>
            <a:r>
              <a:rPr lang="fr-FR" sz="1200" b="1" dirty="0" err="1">
                <a:effectLst/>
                <a:latin typeface="Arial" panose="020B0604020202020204" pitchFamily="34" charset="0"/>
                <a:ea typeface="Arial" panose="020B0604020202020204" pitchFamily="34" charset="0"/>
                <a:cs typeface="Arial" panose="020B0604020202020204" pitchFamily="34" charset="0"/>
              </a:rPr>
              <a:t>caesalpinacées</a:t>
            </a:r>
            <a:r>
              <a:rPr lang="fr-FR" sz="1200" b="1" dirty="0">
                <a:effectLst/>
                <a:latin typeface="Arial" panose="020B0604020202020204" pitchFamily="34" charset="0"/>
                <a:ea typeface="Arial" panose="020B0604020202020204" pitchFamily="34" charset="0"/>
                <a:cs typeface="Arial" panose="020B0604020202020204" pitchFamily="34" charset="0"/>
              </a:rPr>
              <a:t>)</a:t>
            </a:r>
          </a:p>
          <a:p>
            <a:pPr marL="107950" marR="123825"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Campêche est un arbre originaire d'Amérique centrale, principalement des régions de Campêche au Mexique et du Honduras. Utilisé depuis les époques précolombiennes pour ses propriétés tinctoriales, il était appelé "</a:t>
            </a:r>
            <a:r>
              <a:rPr lang="fr-FR" sz="1200" dirty="0" err="1">
                <a:effectLst/>
                <a:latin typeface="Arial" panose="020B0604020202020204" pitchFamily="34" charset="0"/>
                <a:ea typeface="Times New Roman" panose="02020603050405020304" pitchFamily="18" charset="0"/>
                <a:cs typeface="Arial" panose="020B0604020202020204" pitchFamily="34" charset="0"/>
              </a:rPr>
              <a:t>Ek</a:t>
            </a:r>
            <a:r>
              <a:rPr lang="fr-FR" sz="1200" dirty="0">
                <a:effectLst/>
                <a:latin typeface="Arial" panose="020B0604020202020204" pitchFamily="34" charset="0"/>
                <a:ea typeface="Times New Roman" panose="02020603050405020304" pitchFamily="18" charset="0"/>
                <a:cs typeface="Arial" panose="020B0604020202020204" pitchFamily="34" charset="0"/>
              </a:rPr>
              <a:t>"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Hec</a:t>
            </a:r>
            <a:r>
              <a:rPr lang="fr-FR" sz="1200" dirty="0">
                <a:effectLst/>
                <a:latin typeface="Arial" panose="020B0604020202020204" pitchFamily="34" charset="0"/>
                <a:ea typeface="Times New Roman" panose="02020603050405020304" pitchFamily="18" charset="0"/>
                <a:cs typeface="Arial" panose="020B0604020202020204" pitchFamily="34" charset="0"/>
              </a:rPr>
              <a:t>" par les peuples autochtones l’utilisant pour la teinture corporelle et textile.</a:t>
            </a:r>
            <a:r>
              <a:rPr lang="fr-FR" sz="1200" dirty="0">
                <a:solidFill>
                  <a:srgbClr val="ED7D31"/>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Il est largement présent dans les Caraïbes, y compris en Haïti, où il s'est parfaitement acclimaté.</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Son nom scientifique signifie : bois rouge.  </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Caractéristiques du campêche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est un arbre de taille moyenne atteignant environ 10 mètres de hauteur. Il a un port étalé, souvent composé de plusieurs troncs tordus, et un feuillage est peu dense. Ses branches et son écorce sont rugueuses et épineuses, ses feuilles sont petites et composées. Les inflorescences du campêche sont nombreuses, avec de petites fleurs jaunes et parfumées, qui en font une espèce mellifère.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 :</a:t>
            </a:r>
            <a:r>
              <a:rPr lang="fr-FR" sz="1200" dirty="0">
                <a:effectLst/>
                <a:latin typeface="Arial" panose="020B0604020202020204" pitchFamily="34" charset="0"/>
                <a:ea typeface="Times New Roman" panose="02020603050405020304" pitchFamily="18" charset="0"/>
                <a:cs typeface="Arial" panose="020B0604020202020204" pitchFamily="34" charset="0"/>
              </a:rPr>
              <a:t> le bois de campêche est particulièrement dense et dur, avec une densité spécifique de 1, ce qui le rend lourd et durable. Le cœur du bois, riche en teintes rouges ou pourpres, est connu pour sa haute teneur en colorants naturels.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Utilisations historiques et modernes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 et teinture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est surtout connu pour la production de teintures naturelles, en particulier l'hématoxyline, une teinture rouge extraite de son bois. Cette teinture était historiquement prisée pour la coloration des textiles et elle est aujourd'hui utilisée en histologie pour teindre les tissus. Pendant l'ère coloniale, le commerce du bois de campêche a joué un rôle économique majeur dans les Caraïbes, y compris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Bois d’œuvre :</a:t>
            </a:r>
            <a:r>
              <a:rPr lang="fr-FR" sz="1200" dirty="0">
                <a:effectLst/>
                <a:latin typeface="Arial" panose="020B0604020202020204" pitchFamily="34" charset="0"/>
                <a:ea typeface="Times New Roman" panose="02020603050405020304" pitchFamily="18" charset="0"/>
                <a:cs typeface="Arial" panose="020B0604020202020204" pitchFamily="34" charset="0"/>
              </a:rPr>
              <a:t> en plus de son utilisation dans la teinture, le bois de campêche est employé pour la fabrication de poteaux, en raison de sa résistance et de sa durabilité. L'arbre est également employé pour créer des haies vives protectrices, notamment dans les zones rurales, car il supporte bien la taille.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 :</a:t>
            </a:r>
            <a:r>
              <a:rPr lang="fr-FR" sz="1200" dirty="0">
                <a:effectLst/>
                <a:latin typeface="Arial" panose="020B0604020202020204" pitchFamily="34" charset="0"/>
                <a:ea typeface="Times New Roman" panose="02020603050405020304" pitchFamily="18" charset="0"/>
                <a:cs typeface="Arial" panose="020B0604020202020204" pitchFamily="34" charset="0"/>
              </a:rPr>
              <a:t> en Haïti des préparations élaborées à partir du campêche sont utilisées pour traiter des problèmes digestifs ou des infections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écologique et environnementale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Résilience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est une espèce résistante, capable de prospérer dans des conditions difficiles, notamment dans les régions sèches, grâce à son système racinaire à la fois profond et superficiel. Cette adaptabilité le rend particulièrement utile pour les efforts de reforestation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Lutte contre la dégradation des terres :</a:t>
            </a:r>
            <a:r>
              <a:rPr lang="fr-FR" sz="1200" dirty="0">
                <a:effectLst/>
                <a:latin typeface="Arial" panose="020B0604020202020204" pitchFamily="34" charset="0"/>
                <a:ea typeface="Times New Roman" panose="02020603050405020304" pitchFamily="18" charset="0"/>
                <a:cs typeface="Arial" panose="020B0604020202020204" pitchFamily="34" charset="0"/>
              </a:rPr>
              <a:t> le campêche joue un rôle important dans la restauration des terres dégradées en Haïti. Il peut pousser sur une variété de sols et aide à stabiliser les écosystèmes locaux, contribuant ainsi à la régénération des sols érodés.</a:t>
            </a:r>
          </a:p>
          <a:p>
            <a:pPr algn="just"/>
            <a:r>
              <a:rPr lang="fr-FR" sz="1200" dirty="0">
                <a:effectLst/>
                <a:latin typeface="Arial" panose="020B0604020202020204" pitchFamily="34" charset="0"/>
                <a:ea typeface="Arial" panose="020B0604020202020204" pitchFamily="34" charset="0"/>
                <a:cs typeface="Arial" panose="020B0604020202020204" pitchFamily="34" charset="0"/>
              </a:rPr>
              <a:t>Le campêche supporte la taille et peut constituer des haies vives protectrices. Celles-ci sont créées par </a:t>
            </a:r>
            <a:r>
              <a:rPr lang="fr-FR" sz="1200" spc="-10" dirty="0">
                <a:effectLst/>
                <a:latin typeface="Arial" panose="020B0604020202020204" pitchFamily="34" charset="0"/>
                <a:ea typeface="Arial" panose="020B0604020202020204" pitchFamily="34" charset="0"/>
                <a:cs typeface="Arial" panose="020B0604020202020204" pitchFamily="34" charset="0"/>
              </a:rPr>
              <a:t>semis.</a:t>
            </a:r>
            <a:endParaRPr lang="fr-FR" sz="1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2749550"/>
            <a:ext cx="5116195" cy="3600450"/>
            <a:chOff x="1220216" y="1185544"/>
            <a:chExt cx="5116195" cy="3600450"/>
          </a:xfrm>
        </p:grpSpPr>
        <p:pic>
          <p:nvPicPr>
            <p:cNvPr id="3" name="object 3"/>
            <p:cNvPicPr/>
            <p:nvPr/>
          </p:nvPicPr>
          <p:blipFill>
            <a:blip r:embed="rId2" cstate="print"/>
            <a:stretch>
              <a:fillRect/>
            </a:stretch>
          </p:blipFill>
          <p:spPr>
            <a:xfrm>
              <a:off x="1586787" y="1357705"/>
              <a:ext cx="4208333" cy="3295487"/>
            </a:xfrm>
            <a:prstGeom prst="rect">
              <a:avLst/>
            </a:prstGeom>
          </p:spPr>
        </p:pic>
        <p:sp>
          <p:nvSpPr>
            <p:cNvPr id="4" name="object 4"/>
            <p:cNvSpPr/>
            <p:nvPr/>
          </p:nvSpPr>
          <p:spPr>
            <a:xfrm>
              <a:off x="1226566" y="1191894"/>
              <a:ext cx="5103495" cy="3587750"/>
            </a:xfrm>
            <a:custGeom>
              <a:avLst/>
              <a:gdLst/>
              <a:ahLst/>
              <a:cxnLst/>
              <a:rect l="l" t="t" r="r" b="b"/>
              <a:pathLst>
                <a:path w="5103495" h="3587750">
                  <a:moveTo>
                    <a:pt x="0" y="0"/>
                  </a:moveTo>
                  <a:lnTo>
                    <a:pt x="5103114" y="0"/>
                  </a:lnTo>
                  <a:lnTo>
                    <a:pt x="5103114"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457200" y="6578976"/>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10324460"/>
            <a:ext cx="27774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Cananga</a:t>
            </a:r>
            <a:r>
              <a:rPr sz="1200" b="1" spc="25" dirty="0">
                <a:latin typeface="Arial"/>
                <a:cs typeface="Arial"/>
              </a:rPr>
              <a:t> </a:t>
            </a:r>
            <a:r>
              <a:rPr sz="1200" b="1" dirty="0">
                <a:latin typeface="Arial"/>
                <a:cs typeface="Arial"/>
              </a:rPr>
              <a:t>odorata</a:t>
            </a:r>
            <a:r>
              <a:rPr sz="1200" b="1" spc="25" dirty="0">
                <a:latin typeface="Arial"/>
                <a:cs typeface="Arial"/>
              </a:rPr>
              <a:t> </a:t>
            </a:r>
            <a:r>
              <a:rPr sz="1200" b="1" dirty="0">
                <a:latin typeface="Arial"/>
                <a:cs typeface="Arial"/>
              </a:rPr>
              <a:t>Le</a:t>
            </a:r>
            <a:r>
              <a:rPr sz="1200" b="1" spc="25" dirty="0">
                <a:latin typeface="Arial"/>
                <a:cs typeface="Arial"/>
              </a:rPr>
              <a:t> </a:t>
            </a:r>
            <a:r>
              <a:rPr sz="1200" dirty="0">
                <a:latin typeface="Arial"/>
                <a:cs typeface="Arial"/>
              </a:rPr>
              <a:t>Ylang-</a:t>
            </a:r>
            <a:r>
              <a:rPr sz="1200" spc="-10" dirty="0">
                <a:latin typeface="Arial"/>
                <a:cs typeface="Arial"/>
              </a:rPr>
              <a:t>Ylang</a:t>
            </a:r>
            <a:endParaRPr sz="1200" dirty="0">
              <a:latin typeface="Arial"/>
              <a:cs typeface="Arial"/>
            </a:endParaRPr>
          </a:p>
        </p:txBody>
      </p:sp>
      <p:sp>
        <p:nvSpPr>
          <p:cNvPr id="10" name="ZoneTexte 9">
            <a:extLst>
              <a:ext uri="{FF2B5EF4-FFF2-40B4-BE49-F238E27FC236}">
                <a16:creationId xmlns:a16="http://schemas.microsoft.com/office/drawing/2014/main" id="{AF6B2427-200A-46FB-D261-A4E47DB805BA}"/>
              </a:ext>
            </a:extLst>
          </p:cNvPr>
          <p:cNvSpPr txBox="1"/>
          <p:nvPr/>
        </p:nvSpPr>
        <p:spPr>
          <a:xfrm>
            <a:off x="152400" y="662984"/>
            <a:ext cx="6629400" cy="2003818"/>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12255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L'ylang-ylang</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Cananga</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odorata</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Lam</a:t>
            </a:r>
            <a:r>
              <a:rPr lang="fr-FR" sz="1400" b="1" dirty="0">
                <a:effectLst/>
                <a:latin typeface="Arial" panose="020B0604020202020204" pitchFamily="34" charset="0"/>
                <a:ea typeface="Arial" panose="020B0604020202020204" pitchFamily="34" charset="0"/>
              </a:rPr>
              <a:t>.) Hook et </a:t>
            </a:r>
            <a:r>
              <a:rPr lang="fr-FR" sz="1400" b="1" dirty="0" err="1">
                <a:effectLst/>
                <a:latin typeface="Arial" panose="020B0604020202020204" pitchFamily="34" charset="0"/>
                <a:ea typeface="Arial" panose="020B0604020202020204" pitchFamily="34" charset="0"/>
              </a:rPr>
              <a:t>Thoms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arbre ornemental caractérisé par le parfum très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Celles-ci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pétales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 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jaunes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pendants.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baies </a:t>
            </a:r>
            <a:r>
              <a:rPr lang="fr-FR" sz="1200" spc="-10" dirty="0">
                <a:effectLst/>
                <a:latin typeface="Arial" panose="020B0604020202020204" pitchFamily="34" charset="0"/>
                <a:ea typeface="Arial" panose="020B0604020202020204" pitchFamily="34" charset="0"/>
              </a:rPr>
              <a:t>noires.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15</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l'Asie du Sud-Est. Il supporte bien la taille et a été planté en Haïti comme espèce d'ornement, mais reste peu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commun.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fleurs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
            </a:r>
            <a:r>
              <a:rPr lang="fr-FR" sz="1200" dirty="0" err="1">
                <a:effectLst/>
                <a:latin typeface="Arial" panose="020B0604020202020204" pitchFamily="34" charset="0"/>
                <a:ea typeface="Arial" panose="020B0604020202020204" pitchFamily="34" charset="0"/>
              </a:rPr>
              <a:t>ylang-yang</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donnent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après distillation une essence utilisée en parfumerie.</a:t>
            </a:r>
          </a:p>
          <a:p>
            <a:endParaRPr lang="fr-FR" sz="1200"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48020" y="4578350"/>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48020" y="8845550"/>
            <a:ext cx="338455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Haematoxylum</a:t>
            </a:r>
            <a:r>
              <a:rPr sz="1200" b="1" spc="25" dirty="0">
                <a:latin typeface="Arial"/>
                <a:cs typeface="Arial"/>
              </a:rPr>
              <a:t> </a:t>
            </a:r>
            <a:r>
              <a:rPr sz="1200" b="1" dirty="0">
                <a:latin typeface="Arial"/>
                <a:cs typeface="Arial"/>
              </a:rPr>
              <a:t>campechianum</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campêche</a:t>
            </a:r>
            <a:endParaRPr sz="1200" dirty="0">
              <a:latin typeface="Arial"/>
              <a:cs typeface="Arial"/>
            </a:endParaRPr>
          </a:p>
        </p:txBody>
      </p:sp>
      <p:grpSp>
        <p:nvGrpSpPr>
          <p:cNvPr id="2" name="object 2">
            <a:extLst>
              <a:ext uri="{FF2B5EF4-FFF2-40B4-BE49-F238E27FC236}">
                <a16:creationId xmlns:a16="http://schemas.microsoft.com/office/drawing/2014/main" id="{48755D87-7EC6-FB79-C0E0-B2C4A5E38A25}"/>
              </a:ext>
            </a:extLst>
          </p:cNvPr>
          <p:cNvGrpSpPr/>
          <p:nvPr/>
        </p:nvGrpSpPr>
        <p:grpSpPr>
          <a:xfrm>
            <a:off x="441779" y="732610"/>
            <a:ext cx="3200400" cy="3297826"/>
            <a:chOff x="1035811" y="1046480"/>
            <a:chExt cx="3256279" cy="3777615"/>
          </a:xfrm>
        </p:grpSpPr>
        <p:pic>
          <p:nvPicPr>
            <p:cNvPr id="3" name="object 3">
              <a:extLst>
                <a:ext uri="{FF2B5EF4-FFF2-40B4-BE49-F238E27FC236}">
                  <a16:creationId xmlns:a16="http://schemas.microsoft.com/office/drawing/2014/main" id="{10917A25-33BE-5F22-F298-5EA1B57111EF}"/>
                </a:ext>
              </a:extLst>
            </p:cNvPr>
            <p:cNvPicPr/>
            <p:nvPr/>
          </p:nvPicPr>
          <p:blipFill>
            <a:blip r:embed="rId3" cstate="print"/>
            <a:stretch>
              <a:fillRect/>
            </a:stretch>
          </p:blipFill>
          <p:spPr>
            <a:xfrm>
              <a:off x="1250568" y="1194181"/>
              <a:ext cx="2946405" cy="3547491"/>
            </a:xfrm>
            <a:prstGeom prst="rect">
              <a:avLst/>
            </a:prstGeom>
          </p:spPr>
        </p:pic>
        <p:sp>
          <p:nvSpPr>
            <p:cNvPr id="8" name="object 4">
              <a:extLst>
                <a:ext uri="{FF2B5EF4-FFF2-40B4-BE49-F238E27FC236}">
                  <a16:creationId xmlns:a16="http://schemas.microsoft.com/office/drawing/2014/main" id="{A22C2868-F110-2375-A4F9-A6138CB1A7AF}"/>
                </a:ext>
              </a:extLst>
            </p:cNvPr>
            <p:cNvSpPr/>
            <p:nvPr/>
          </p:nvSpPr>
          <p:spPr>
            <a:xfrm>
              <a:off x="1042161" y="1052830"/>
              <a:ext cx="3243580" cy="3764915"/>
            </a:xfrm>
            <a:custGeom>
              <a:avLst/>
              <a:gdLst/>
              <a:ahLst/>
              <a:cxnLst/>
              <a:rect l="l" t="t" r="r" b="b"/>
              <a:pathLst>
                <a:path w="3243579" h="3764915">
                  <a:moveTo>
                    <a:pt x="0" y="0"/>
                  </a:moveTo>
                  <a:lnTo>
                    <a:pt x="3243199" y="0"/>
                  </a:lnTo>
                  <a:lnTo>
                    <a:pt x="3243199" y="3764788"/>
                  </a:lnTo>
                  <a:lnTo>
                    <a:pt x="0" y="3764788"/>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50182696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844550"/>
            <a:ext cx="4662933" cy="5393055"/>
            <a:chOff x="2288920" y="727455"/>
            <a:chExt cx="3516629" cy="5393055"/>
          </a:xfrm>
        </p:grpSpPr>
        <p:pic>
          <p:nvPicPr>
            <p:cNvPr id="3" name="object 3"/>
            <p:cNvPicPr/>
            <p:nvPr/>
          </p:nvPicPr>
          <p:blipFill>
            <a:blip r:embed="rId2" cstate="print"/>
            <a:stretch>
              <a:fillRect/>
            </a:stretch>
          </p:blipFill>
          <p:spPr>
            <a:xfrm>
              <a:off x="2301620" y="740155"/>
              <a:ext cx="3490849" cy="5367147"/>
            </a:xfrm>
            <a:prstGeom prst="rect">
              <a:avLst/>
            </a:prstGeom>
          </p:spPr>
        </p:pic>
        <p:sp>
          <p:nvSpPr>
            <p:cNvPr id="4" name="object 4"/>
            <p:cNvSpPr/>
            <p:nvPr/>
          </p:nvSpPr>
          <p:spPr>
            <a:xfrm>
              <a:off x="2295270" y="733805"/>
              <a:ext cx="3503929" cy="5380355"/>
            </a:xfrm>
            <a:custGeom>
              <a:avLst/>
              <a:gdLst/>
              <a:ahLst/>
              <a:cxnLst/>
              <a:rect l="l" t="t" r="r" b="b"/>
              <a:pathLst>
                <a:path w="3503929" h="5380355">
                  <a:moveTo>
                    <a:pt x="0" y="0"/>
                  </a:moveTo>
                  <a:lnTo>
                    <a:pt x="3503549" y="0"/>
                  </a:lnTo>
                  <a:lnTo>
                    <a:pt x="3503549" y="5379847"/>
                  </a:lnTo>
                  <a:lnTo>
                    <a:pt x="0" y="5379847"/>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458363" y="6788150"/>
            <a:ext cx="457200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[Haematoxylum</a:t>
            </a:r>
            <a:r>
              <a:rPr sz="1000" b="1" spc="25" dirty="0">
                <a:latin typeface="Arial"/>
                <a:cs typeface="Arial"/>
              </a:rPr>
              <a:t> </a:t>
            </a:r>
            <a:r>
              <a:rPr sz="1000" b="1" dirty="0">
                <a:latin typeface="Arial"/>
                <a:cs typeface="Arial"/>
              </a:rPr>
              <a:t>campechianum</a:t>
            </a:r>
            <a:r>
              <a:rPr sz="1000" b="1" spc="25" dirty="0">
                <a:latin typeface="Arial"/>
                <a:cs typeface="Arial"/>
              </a:rPr>
              <a:t> </a:t>
            </a:r>
            <a:r>
              <a:rPr sz="1000" dirty="0">
                <a:latin typeface="Arial"/>
                <a:cs typeface="Arial"/>
              </a:rPr>
              <a:t>Le</a:t>
            </a:r>
            <a:r>
              <a:rPr sz="1000" spc="25" dirty="0">
                <a:latin typeface="Arial"/>
                <a:cs typeface="Arial"/>
              </a:rPr>
              <a:t> </a:t>
            </a:r>
            <a:r>
              <a:rPr sz="1000" spc="-10" dirty="0" err="1">
                <a:latin typeface="Arial"/>
                <a:cs typeface="Arial"/>
              </a:rPr>
              <a:t>campêche</a:t>
            </a:r>
            <a:r>
              <a:rPr lang="fr-FR" sz="1000" dirty="0">
                <a:latin typeface="Arial"/>
                <a:cs typeface="Arial"/>
              </a:rPr>
              <a:t>  </a:t>
            </a:r>
            <a:r>
              <a:rPr sz="1000" i="1" spc="-10" dirty="0">
                <a:latin typeface="Arial"/>
                <a:cs typeface="Arial"/>
              </a:rPr>
              <a:t>Fruits</a:t>
            </a:r>
            <a:endParaRPr sz="1000" dirty="0">
              <a:latin typeface="Arial"/>
              <a:cs typeface="Arial"/>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71138" y="5134871"/>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52400" y="6235320"/>
            <a:ext cx="3162935" cy="3705225"/>
            <a:chOff x="526161" y="6192011"/>
            <a:chExt cx="3162935" cy="3705225"/>
          </a:xfrm>
        </p:grpSpPr>
        <p:pic>
          <p:nvPicPr>
            <p:cNvPr id="7" name="object 7"/>
            <p:cNvPicPr/>
            <p:nvPr/>
          </p:nvPicPr>
          <p:blipFill>
            <a:blip r:embed="rId3" cstate="print"/>
            <a:stretch>
              <a:fillRect/>
            </a:stretch>
          </p:blipFill>
          <p:spPr>
            <a:xfrm>
              <a:off x="677418" y="6245732"/>
              <a:ext cx="2959105" cy="3598170"/>
            </a:xfrm>
            <a:prstGeom prst="rect">
              <a:avLst/>
            </a:prstGeom>
          </p:spPr>
        </p:pic>
        <p:sp>
          <p:nvSpPr>
            <p:cNvPr id="8" name="object 8"/>
            <p:cNvSpPr/>
            <p:nvPr/>
          </p:nvSpPr>
          <p:spPr>
            <a:xfrm>
              <a:off x="532511" y="6198361"/>
              <a:ext cx="3150235" cy="3692525"/>
            </a:xfrm>
            <a:custGeom>
              <a:avLst/>
              <a:gdLst/>
              <a:ahLst/>
              <a:cxnLst/>
              <a:rect l="l" t="t" r="r" b="b"/>
              <a:pathLst>
                <a:path w="3150235" h="3692525">
                  <a:moveTo>
                    <a:pt x="0" y="0"/>
                  </a:moveTo>
                  <a:lnTo>
                    <a:pt x="3149980" y="0"/>
                  </a:lnTo>
                  <a:lnTo>
                    <a:pt x="3149980" y="3692144"/>
                  </a:lnTo>
                  <a:lnTo>
                    <a:pt x="0" y="3692144"/>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2511" y="10134218"/>
            <a:ext cx="4191889" cy="19749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Parkinsonia</a:t>
            </a:r>
            <a:r>
              <a:rPr sz="1200" b="1" spc="25" dirty="0">
                <a:latin typeface="Arial"/>
                <a:cs typeface="Arial"/>
              </a:rPr>
              <a:t> </a:t>
            </a:r>
            <a:r>
              <a:rPr sz="1200" b="1" dirty="0">
                <a:latin typeface="Arial"/>
                <a:cs typeface="Arial"/>
              </a:rPr>
              <a:t>aculeata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madame</a:t>
            </a:r>
            <a:r>
              <a:rPr sz="1200" spc="25" dirty="0">
                <a:latin typeface="Arial"/>
                <a:cs typeface="Arial"/>
              </a:rPr>
              <a:t> </a:t>
            </a:r>
            <a:r>
              <a:rPr sz="1200" dirty="0">
                <a:latin typeface="Arial"/>
                <a:cs typeface="Arial"/>
              </a:rPr>
              <a:t>naïz</a:t>
            </a:r>
            <a:r>
              <a:rPr sz="1200" spc="25" dirty="0">
                <a:latin typeface="Arial"/>
                <a:cs typeface="Arial"/>
              </a:rPr>
              <a:t> </a:t>
            </a:r>
            <a:r>
              <a:rPr sz="1200" spc="-25" dirty="0">
                <a:latin typeface="Arial"/>
                <a:cs typeface="Arial"/>
              </a:rPr>
              <a:t>ou </a:t>
            </a:r>
            <a:r>
              <a:rPr sz="1200" dirty="0">
                <a:latin typeface="Arial"/>
                <a:cs typeface="Arial"/>
              </a:rPr>
              <a:t>madame</a:t>
            </a:r>
            <a:r>
              <a:rPr sz="1200" spc="25" dirty="0">
                <a:latin typeface="Arial"/>
                <a:cs typeface="Arial"/>
              </a:rPr>
              <a:t> </a:t>
            </a:r>
            <a:r>
              <a:rPr sz="1200" spc="-25" dirty="0">
                <a:latin typeface="Arial"/>
                <a:cs typeface="Arial"/>
              </a:rPr>
              <a:t>yas</a:t>
            </a:r>
            <a:endParaRPr sz="1200" dirty="0">
              <a:latin typeface="Arial"/>
              <a:cs typeface="Arial"/>
            </a:endParaRPr>
          </a:p>
        </p:txBody>
      </p:sp>
      <p:sp>
        <p:nvSpPr>
          <p:cNvPr id="10" name="ZoneTexte 9">
            <a:extLst>
              <a:ext uri="{FF2B5EF4-FFF2-40B4-BE49-F238E27FC236}">
                <a16:creationId xmlns:a16="http://schemas.microsoft.com/office/drawing/2014/main" id="{FCB3C841-82AA-F00E-E145-112E6A8E51AB}"/>
              </a:ext>
            </a:extLst>
          </p:cNvPr>
          <p:cNvSpPr txBox="1"/>
          <p:nvPr/>
        </p:nvSpPr>
        <p:spPr>
          <a:xfrm>
            <a:off x="457200" y="225712"/>
            <a:ext cx="6553200" cy="2974019"/>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122555" lvl="1">
              <a:lnSpc>
                <a:spcPct val="103000"/>
              </a:lnSpc>
              <a:buSzPts val="1000"/>
              <a:tabLst>
                <a:tab pos="565150" algn="l"/>
                <a:tab pos="565785" algn="l"/>
                <a:tab pos="869315" algn="l"/>
                <a:tab pos="1551305" algn="l"/>
                <a:tab pos="1960245" algn="l"/>
                <a:tab pos="2271395" algn="l"/>
                <a:tab pos="2953385" algn="l"/>
              </a:tabLst>
            </a:pPr>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madame</a:t>
            </a:r>
            <a:r>
              <a:rPr lang="fr-FR" sz="1400" b="1" spc="-10" dirty="0">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naïz</a:t>
            </a:r>
            <a:r>
              <a:rPr lang="fr-FR" sz="1400" b="1" spc="-20" dirty="0">
                <a:latin typeface="Arial" panose="020B0604020202020204" pitchFamily="34" charset="0"/>
                <a:ea typeface="Arial" panose="020B0604020202020204" pitchFamily="34" charset="0"/>
              </a:rPr>
              <a:t> </a:t>
            </a:r>
            <a:r>
              <a:rPr lang="fr-FR" sz="1400" b="1" spc="-30" dirty="0">
                <a:effectLst/>
                <a:latin typeface="Arial" panose="020B0604020202020204" pitchFamily="34" charset="0"/>
                <a:ea typeface="Arial" panose="020B0604020202020204" pitchFamily="34" charset="0"/>
              </a:rPr>
              <a:t>ou</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madame</a:t>
            </a:r>
            <a:r>
              <a:rPr lang="fr-FR" sz="1400" b="1" spc="-10" dirty="0">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yas</a:t>
            </a:r>
            <a:r>
              <a:rPr lang="fr-FR" sz="1400" b="1" spc="-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Parkinsonia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aculeata</a:t>
            </a:r>
            <a:r>
              <a:rPr lang="fr-FR" sz="1400" b="1" dirty="0">
                <a:effectLst/>
                <a:latin typeface="Arial" panose="020B0604020202020204" pitchFamily="34" charset="0"/>
                <a:ea typeface="Arial" panose="020B0604020202020204" pitchFamily="34" charset="0"/>
              </a:rPr>
              <a:t> L., caesalpiniacées)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épineux</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atteignant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7</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originaire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l'Amérique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tropicale.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y 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devenu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naturalisé,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sèches et sur sol sableux.</a:t>
            </a: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Le madame </a:t>
            </a:r>
            <a:r>
              <a:rPr lang="fr-FR" sz="1200" dirty="0" err="1">
                <a:effectLst/>
                <a:latin typeface="Arial" panose="020B0604020202020204" pitchFamily="34" charset="0"/>
                <a:ea typeface="Arial" panose="020B0604020202020204" pitchFamily="34" charset="0"/>
              </a:rPr>
              <a:t>naïz</a:t>
            </a:r>
            <a:r>
              <a:rPr lang="fr-FR" sz="1200" dirty="0">
                <a:effectLst/>
                <a:latin typeface="Arial" panose="020B0604020202020204" pitchFamily="34" charset="0"/>
                <a:ea typeface="Arial" panose="020B0604020202020204" pitchFamily="34" charset="0"/>
              </a:rPr>
              <a:t> a un port particulier : souvent bas- branchu,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couronne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étalée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feuillage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 dense. Il se reconnaît également à ses feuilles bi- pennées ayant seulement une à deux paires de pennes. L'axe (rachis) des pennes est large et les folioles qui le bordent sont très petits. Ses fleurs sont </a:t>
            </a:r>
            <a:r>
              <a:rPr lang="fr-FR" sz="1200" spc="-10" dirty="0">
                <a:effectLst/>
                <a:latin typeface="Arial" panose="020B0604020202020204" pitchFamily="34" charset="0"/>
                <a:ea typeface="Arial" panose="020B0604020202020204" pitchFamily="34" charset="0"/>
              </a:rPr>
              <a:t>jaune-rougeâtre.</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construction.</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49980694-8FD8-AD0A-002E-981F76DB2993}"/>
              </a:ext>
            </a:extLst>
          </p:cNvPr>
          <p:cNvSpPr txBox="1"/>
          <p:nvPr/>
        </p:nvSpPr>
        <p:spPr>
          <a:xfrm>
            <a:off x="381000" y="170293"/>
            <a:ext cx="6705600" cy="9325630"/>
          </a:xfrm>
          <a:prstGeom prst="rect">
            <a:avLst/>
          </a:prstGeom>
          <a:noFill/>
        </p:spPr>
        <p:txBody>
          <a:bodyPr wrap="square" rtlCol="0">
            <a:spAutoFit/>
          </a:bodyPr>
          <a:lstStyle/>
          <a:p>
            <a:pPr>
              <a:spcBef>
                <a:spcPts val="4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r>
              <a:rPr lang="fr-FR" sz="1200" spc="-30" dirty="0">
                <a:effectLst/>
                <a:latin typeface="Arial" panose="020B0604020202020204" pitchFamily="34" charset="0"/>
                <a:ea typeface="Arial" panose="020B0604020202020204" pitchFamily="34" charset="0"/>
                <a:cs typeface="Arial" panose="020B0604020202020204" pitchFamily="34" charset="0"/>
              </a:rPr>
              <a:t> </a:t>
            </a:r>
            <a:r>
              <a:rPr lang="fr-FR" sz="1200" b="1" spc="-30" dirty="0">
                <a:effectLst/>
                <a:latin typeface="Arial" panose="020B0604020202020204" pitchFamily="34" charset="0"/>
                <a:ea typeface="Arial" panose="020B0604020202020204" pitchFamily="34" charset="0"/>
                <a:cs typeface="Arial" panose="020B0604020202020204" pitchFamily="34" charset="0"/>
              </a:rPr>
              <a:t>Le</a:t>
            </a:r>
            <a:r>
              <a:rPr lang="fr-FR" sz="1200" b="1" spc="-30" dirty="0">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tamarinier (</a:t>
            </a:r>
            <a:r>
              <a:rPr lang="fr-FR" sz="1200" b="1" dirty="0" err="1">
                <a:effectLst/>
                <a:latin typeface="Arial" panose="020B0604020202020204" pitchFamily="34" charset="0"/>
                <a:ea typeface="Arial" panose="020B0604020202020204" pitchFamily="34" charset="0"/>
                <a:cs typeface="Arial" panose="020B0604020202020204" pitchFamily="34" charset="0"/>
              </a:rPr>
              <a:t>Tamarindus</a:t>
            </a:r>
            <a:r>
              <a:rPr lang="fr-FR" sz="1200" b="1" dirty="0">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indica</a:t>
            </a:r>
            <a:r>
              <a:rPr lang="fr-FR" sz="1200" b="1" dirty="0">
                <a:latin typeface="Arial" panose="020B0604020202020204" pitchFamily="34" charset="0"/>
                <a:ea typeface="Arial" panose="020B0604020202020204" pitchFamily="34" charset="0"/>
                <a:cs typeface="Arial" panose="020B0604020202020204" pitchFamily="34" charset="0"/>
              </a:rPr>
              <a:t> </a:t>
            </a:r>
            <a:r>
              <a:rPr lang="fr-FR" sz="1200" b="1" spc="-20" dirty="0">
                <a:effectLst/>
                <a:latin typeface="Arial" panose="020B0604020202020204" pitchFamily="34" charset="0"/>
                <a:ea typeface="Arial" panose="020B0604020202020204" pitchFamily="34" charset="0"/>
                <a:cs typeface="Arial" panose="020B0604020202020204" pitchFamily="34" charset="0"/>
              </a:rPr>
              <a:t>L., </a:t>
            </a:r>
            <a:r>
              <a:rPr lang="fr-FR" sz="1200" b="1" dirty="0">
                <a:effectLst/>
                <a:latin typeface="Arial" panose="020B0604020202020204" pitchFamily="34" charset="0"/>
                <a:ea typeface="Arial" panose="020B0604020202020204" pitchFamily="34" charset="0"/>
                <a:cs typeface="Arial" panose="020B0604020202020204" pitchFamily="34" charset="0"/>
              </a:rPr>
              <a:t>caesalpiniacées)</a:t>
            </a: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lgn="just"/>
            <a:r>
              <a:rPr lang="fr-FR" sz="1200" dirty="0">
                <a:effectLst/>
                <a:latin typeface="Arial" panose="020B0604020202020204" pitchFamily="34" charset="0"/>
                <a:ea typeface="Arial" panose="020B0604020202020204" pitchFamily="34" charset="0"/>
                <a:cs typeface="Arial" panose="020B0604020202020204" pitchFamily="34" charset="0"/>
              </a:rPr>
              <a:t>C'est</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pouvant</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dépasser</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20</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de</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hauteur.</a:t>
            </a:r>
            <a:r>
              <a:rPr lang="fr-FR" sz="1200" spc="-5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Il est largement apprécié pour ses multiples usages en cuisine, en médecine traditionnelle et dans divers aspects de la vie quotidienne. Bien que son nom provienne des mots arabes désignant la datte (tamar) et l'Inde, l'arbre est en réalité originaire des savanes d'Afrique tropicale et de Madagascar, où il est surnommé « Roi des arbres » par les Sakalavas. Cultivé en Inde depuis des temps anciens, il y a acquis une grande importance économique et culturelle. Aujourd’hui il est naturalisé dans les zones de basse et moyenne altitude en Haïti, où il est connu sous le nom de "tamarin"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tamaren</a:t>
            </a:r>
            <a:r>
              <a:rPr lang="fr-FR" sz="1200" dirty="0">
                <a:effectLst/>
                <a:latin typeface="Arial" panose="020B0604020202020204" pitchFamily="34" charset="0"/>
                <a:ea typeface="Times New Roman" panose="02020603050405020304" pitchFamily="18" charset="0"/>
                <a:cs typeface="Arial" panose="020B0604020202020204" pitchFamily="34" charset="0"/>
              </a:rPr>
              <a:t>,"</a:t>
            </a:r>
          </a:p>
          <a:p>
            <a:endParaRPr lang="fr-FR" sz="1200" dirty="0">
              <a:latin typeface="Arial" panose="020B0604020202020204" pitchFamily="34" charset="0"/>
              <a:ea typeface="Arial" panose="020B0604020202020204" pitchFamily="34" charset="0"/>
              <a:cs typeface="Arial" panose="020B0604020202020204" pitchFamily="34" charset="0"/>
            </a:endParaRPr>
          </a:p>
          <a:p>
            <a:pPr algn="just"/>
            <a:r>
              <a:rPr lang="fr-FR" sz="1200" b="0" dirty="0">
                <a:effectLst/>
                <a:latin typeface="Arial" panose="020B0604020202020204" pitchFamily="34" charset="0"/>
                <a:ea typeface="Times New Roman" panose="02020603050405020304" pitchFamily="18" charset="0"/>
                <a:cs typeface="Arial" panose="020B0604020202020204" pitchFamily="34" charset="0"/>
              </a:rPr>
              <a:t>Caractéristiques du tamarinier</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tamarinier se distingue par son feuillage vert tendre, ses feuilles bipennées avec 10 à 18 paires de folioles et ses fleurs jaunâtres. Ses gousses, longues d'une douzaine de centimètres, sont épaisses et présentent des étranglements entre les graines. Elles contiennent une pulpe à la fois sucrée et acidulée, utilisée dans la cuisine locale. </a:t>
            </a:r>
            <a:r>
              <a:rPr lang="fr-FR" sz="1200" dirty="0">
                <a:effectLst/>
                <a:latin typeface="Arial" panose="020B0604020202020204" pitchFamily="34" charset="0"/>
                <a:ea typeface="Arial" panose="020B0604020202020204" pitchFamily="34" charset="0"/>
                <a:cs typeface="Arial" panose="020B0604020202020204" pitchFamily="34" charset="0"/>
              </a:rPr>
              <a:t>Elles sont très riches en vitamines et sont utilisées comme légume ou pour préparer des boissons.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anose="05050102010706020507" pitchFamily="18" charset="2"/>
              <a:buChar char=""/>
            </a:pPr>
            <a:r>
              <a:rPr lang="fr-FR" sz="1200" b="1" dirty="0">
                <a:effectLst/>
                <a:latin typeface="Arial" panose="020B0604020202020204" pitchFamily="34" charset="0"/>
                <a:ea typeface="Times New Roman" panose="02020603050405020304" pitchFamily="18" charset="0"/>
                <a:cs typeface="Arial" panose="020B0604020202020204" pitchFamily="34" charset="0"/>
              </a:rPr>
              <a:t>Bois</a:t>
            </a:r>
            <a:r>
              <a:rPr lang="fr-FR" sz="1200" dirty="0">
                <a:effectLst/>
                <a:latin typeface="Arial" panose="020B0604020202020204" pitchFamily="34" charset="0"/>
                <a:ea typeface="Times New Roman" panose="02020603050405020304" pitchFamily="18" charset="0"/>
                <a:cs typeface="Arial" panose="020B0604020202020204" pitchFamily="34" charset="0"/>
              </a:rPr>
              <a:t> : le bois du tamarinier est dur, très dense (d = 0,9), et il est souvent utilisé comme bois de feu. Il donne un excellent charbon de bois, autrefois utilisé dans la fabrication de poudre à canon.</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Utilisations du tamarinier en Haïti</a:t>
            </a:r>
          </a:p>
          <a:p>
            <a:pPr marL="342900" lvl="0" indent="-342900" algn="just">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Cuisine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Boissons : la pulpe du tamarin est utilisée pour préparer une boisson rafraîchissante connue pour son goût acidulé et désaltérant.</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Assaisonnements : le tamarin est aussi employé comme assaisonnement dans la marinade de viandes ou pour élaborer des sauces piquantes. </a:t>
            </a:r>
          </a:p>
          <a:p>
            <a:pPr marL="342900" lvl="0" indent="-342900" algn="just">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Médecine traditionnelle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Le tamarin est utilisé en Haïti pour ses propriétés laxatives et digestives. La pulpe, les feuilles et l'écorce sont transformées en décoctions ou infusions pour traiter des troubles digestifs, les fièvres et certaines infections.</a:t>
            </a:r>
          </a:p>
          <a:p>
            <a:pPr marL="342900" lvl="0" indent="-342900" algn="just">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Confiseries et sirops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La pulpe sucrée du tamarin est également utilisée pour la fabrication de bonbons et de sirops, très populaires auprès des enfants et des adultes.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a:t>
            </a: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Production locale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Le tamarinier est commun dans de nombreuses régions d'Haïti, il est souvent cultivé dans les jardins familiaux ou les vergers, principalement pour la consommation locale. Ses fruits sont appréciés pour leur goût et leurs bienfaits pour la santé.</a:t>
            </a:r>
          </a:p>
          <a:p>
            <a:pPr marL="342900" lvl="0" indent="-342900" algn="just">
              <a:buSzPts val="1000"/>
              <a:buFont typeface="Symbol" panose="05050102010706020507" pitchFamily="18"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Commerce :</a:t>
            </a:r>
          </a:p>
          <a:p>
            <a:pPr marL="742950" lvl="1" indent="-285750" algn="just">
              <a:buSzPts val="1000"/>
              <a:buFont typeface="Courier New" panose="02070309020205020404" pitchFamily="49" charset="0"/>
              <a:buChar char="o"/>
              <a:tabLst>
                <a:tab pos="9144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Les produits dérivés du tamarin (sirops, confitures, bonbons) constituent une source de revenus pour les petits producteurs et les artisans locaux. Le commerce international est limité, mais ces produits sont vendus sur les marchés locaux.</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Caractéristiques agronomiques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 tamarinier est bien adapté au climat haïtien, en particulier dans les régions sèches et sur des sols bien drainés. Il peut supporter la sécheresse, ce qui le rend précieux dans les zones à ressources en eau limitées.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Longévité et rendement</a:t>
            </a:r>
            <a:r>
              <a:rPr lang="fr-FR" sz="1200" dirty="0">
                <a:effectLst/>
                <a:latin typeface="Arial" panose="020B0604020202020204" pitchFamily="34" charset="0"/>
                <a:ea typeface="Times New Roman" panose="02020603050405020304" pitchFamily="18" charset="0"/>
                <a:cs typeface="Arial" panose="020B0604020202020204" pitchFamily="34" charset="0"/>
              </a:rPr>
              <a:t> : le tamarinier est un arbre à la longévité remarquable et il est capable de fructifier abondamment pendant des décennies. La production de fruits commence généralement entre 5 et 7 ans après sa plantation.</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5">
            <a:extLst>
              <a:ext uri="{FF2B5EF4-FFF2-40B4-BE49-F238E27FC236}">
                <a16:creationId xmlns:a16="http://schemas.microsoft.com/office/drawing/2014/main" id="{BB604BC8-AEDC-D64F-D87E-5FA6D28CD32D}"/>
              </a:ext>
            </a:extLst>
          </p:cNvPr>
          <p:cNvGrpSpPr/>
          <p:nvPr/>
        </p:nvGrpSpPr>
        <p:grpSpPr>
          <a:xfrm>
            <a:off x="914400" y="6483350"/>
            <a:ext cx="5400040" cy="3600450"/>
            <a:chOff x="1080008" y="5865495"/>
            <a:chExt cx="5400040" cy="3600450"/>
          </a:xfrm>
        </p:grpSpPr>
        <p:pic>
          <p:nvPicPr>
            <p:cNvPr id="3" name="object 6">
              <a:extLst>
                <a:ext uri="{FF2B5EF4-FFF2-40B4-BE49-F238E27FC236}">
                  <a16:creationId xmlns:a16="http://schemas.microsoft.com/office/drawing/2014/main" id="{E9B54DD6-29BE-FB2E-3B78-D6DF221EAD65}"/>
                </a:ext>
              </a:extLst>
            </p:cNvPr>
            <p:cNvPicPr/>
            <p:nvPr/>
          </p:nvPicPr>
          <p:blipFill>
            <a:blip r:embed="rId2" cstate="print"/>
            <a:stretch>
              <a:fillRect/>
            </a:stretch>
          </p:blipFill>
          <p:spPr>
            <a:xfrm>
              <a:off x="1092708" y="5878195"/>
              <a:ext cx="5374640" cy="3574541"/>
            </a:xfrm>
            <a:prstGeom prst="rect">
              <a:avLst/>
            </a:prstGeom>
          </p:spPr>
        </p:pic>
        <p:sp>
          <p:nvSpPr>
            <p:cNvPr id="4" name="object 7">
              <a:extLst>
                <a:ext uri="{FF2B5EF4-FFF2-40B4-BE49-F238E27FC236}">
                  <a16:creationId xmlns:a16="http://schemas.microsoft.com/office/drawing/2014/main" id="{7D5A338D-C403-CD2E-62AB-2C8D1FB53EAA}"/>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9">
            <a:extLst>
              <a:ext uri="{FF2B5EF4-FFF2-40B4-BE49-F238E27FC236}">
                <a16:creationId xmlns:a16="http://schemas.microsoft.com/office/drawing/2014/main" id="{3E594B99-8E0F-1774-0B3F-5A002DF7207D}"/>
              </a:ext>
            </a:extLst>
          </p:cNvPr>
          <p:cNvSpPr txBox="1"/>
          <p:nvPr/>
        </p:nvSpPr>
        <p:spPr>
          <a:xfrm>
            <a:off x="914400" y="10228834"/>
            <a:ext cx="3034792"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Tamarindus</a:t>
            </a:r>
            <a:r>
              <a:rPr sz="1200" b="1" spc="5" dirty="0">
                <a:latin typeface="Arial"/>
                <a:cs typeface="Arial"/>
              </a:rPr>
              <a:t> </a:t>
            </a:r>
            <a:r>
              <a:rPr sz="1200" b="1" dirty="0">
                <a:latin typeface="Arial"/>
                <a:cs typeface="Arial"/>
              </a:rPr>
              <a:t>indica</a:t>
            </a:r>
            <a:r>
              <a:rPr sz="1200" b="1" spc="5" dirty="0">
                <a:latin typeface="Arial"/>
                <a:cs typeface="Arial"/>
              </a:rPr>
              <a:t> </a:t>
            </a:r>
            <a:r>
              <a:rPr sz="1200" dirty="0">
                <a:latin typeface="Arial"/>
                <a:cs typeface="Arial"/>
              </a:rPr>
              <a:t>Le</a:t>
            </a:r>
            <a:r>
              <a:rPr sz="1200" spc="5" dirty="0">
                <a:latin typeface="Arial"/>
                <a:cs typeface="Arial"/>
              </a:rPr>
              <a:t> </a:t>
            </a:r>
            <a:r>
              <a:rPr sz="1200" spc="-10" dirty="0">
                <a:latin typeface="Arial"/>
                <a:cs typeface="Arial"/>
              </a:rPr>
              <a:t>tamarin</a:t>
            </a:r>
            <a:endParaRPr sz="1200" dirty="0">
              <a:latin typeface="Arial"/>
              <a:cs typeface="Arial"/>
            </a:endParaRPr>
          </a:p>
          <a:p>
            <a:pPr marL="12700">
              <a:lnSpc>
                <a:spcPct val="100000"/>
              </a:lnSpc>
            </a:pPr>
            <a:r>
              <a:rPr sz="1200" i="1" dirty="0">
                <a:latin typeface="Arial"/>
                <a:cs typeface="Arial"/>
              </a:rPr>
              <a:t>Rameau</a:t>
            </a:r>
            <a:r>
              <a:rPr sz="1200" i="1" spc="25" dirty="0">
                <a:latin typeface="Arial"/>
                <a:cs typeface="Arial"/>
              </a:rPr>
              <a:t> </a:t>
            </a:r>
            <a:r>
              <a:rPr sz="1200" i="1" dirty="0">
                <a:latin typeface="Arial"/>
                <a:cs typeface="Arial"/>
              </a:rPr>
              <a:t>avec</a:t>
            </a:r>
            <a:r>
              <a:rPr sz="1200" i="1" spc="25" dirty="0">
                <a:latin typeface="Arial"/>
                <a:cs typeface="Arial"/>
              </a:rPr>
              <a:t> </a:t>
            </a:r>
            <a:r>
              <a:rPr sz="1200" i="1" dirty="0">
                <a:latin typeface="Arial"/>
                <a:cs typeface="Arial"/>
              </a:rPr>
              <a:t>fleurs</a:t>
            </a:r>
            <a:r>
              <a:rPr sz="1200" i="1" spc="25" dirty="0">
                <a:latin typeface="Arial"/>
                <a:cs typeface="Arial"/>
              </a:rPr>
              <a:t> </a:t>
            </a:r>
            <a:r>
              <a:rPr sz="1200" i="1" dirty="0">
                <a:latin typeface="Arial"/>
                <a:cs typeface="Arial"/>
              </a:rPr>
              <a:t>et</a:t>
            </a:r>
            <a:r>
              <a:rPr sz="1200" i="1" spc="25" dirty="0">
                <a:latin typeface="Arial"/>
                <a:cs typeface="Arial"/>
              </a:rPr>
              <a:t> </a:t>
            </a:r>
            <a:r>
              <a:rPr sz="1200" i="1" spc="-10" dirty="0">
                <a:latin typeface="Arial"/>
                <a:cs typeface="Arial"/>
              </a:rPr>
              <a:t>fruits</a:t>
            </a:r>
            <a:endParaRPr sz="1200" dirty="0">
              <a:latin typeface="Arial"/>
              <a:cs typeface="Arial"/>
            </a:endParaRPr>
          </a:p>
        </p:txBody>
      </p:sp>
      <p:pic>
        <p:nvPicPr>
          <p:cNvPr id="6" name="object 3">
            <a:extLst>
              <a:ext uri="{FF2B5EF4-FFF2-40B4-BE49-F238E27FC236}">
                <a16:creationId xmlns:a16="http://schemas.microsoft.com/office/drawing/2014/main" id="{74D1BB69-3CDB-8820-B264-0AA131A318AE}"/>
              </a:ext>
            </a:extLst>
          </p:cNvPr>
          <p:cNvPicPr/>
          <p:nvPr/>
        </p:nvPicPr>
        <p:blipFill>
          <a:blip r:embed="rId3" cstate="print"/>
          <a:stretch>
            <a:fillRect/>
          </a:stretch>
        </p:blipFill>
        <p:spPr>
          <a:xfrm>
            <a:off x="1002787" y="2139950"/>
            <a:ext cx="2946405" cy="3554736"/>
          </a:xfrm>
          <a:prstGeom prst="rect">
            <a:avLst/>
          </a:prstGeom>
        </p:spPr>
      </p:pic>
    </p:spTree>
    <p:extLst>
      <p:ext uri="{BB962C8B-B14F-4D97-AF65-F5344CB8AC3E}">
        <p14:creationId xmlns:p14="http://schemas.microsoft.com/office/powerpoint/2010/main" val="302975587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52704" y="662178"/>
            <a:ext cx="6381496" cy="228268"/>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a:t>
            </a:r>
            <a:r>
              <a:rPr sz="1400" b="1" spc="15" dirty="0">
                <a:latin typeface="Arial"/>
                <a:cs typeface="Arial"/>
              </a:rPr>
              <a:t> </a:t>
            </a:r>
            <a:r>
              <a:rPr sz="1400" b="1" dirty="0">
                <a:latin typeface="Arial"/>
                <a:cs typeface="Arial"/>
              </a:rPr>
              <a:t>FRENE</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LE</a:t>
            </a:r>
            <a:r>
              <a:rPr sz="1400" b="1" spc="25" dirty="0">
                <a:latin typeface="Arial"/>
                <a:cs typeface="Arial"/>
              </a:rPr>
              <a:t> </a:t>
            </a:r>
            <a:r>
              <a:rPr sz="1400" b="1" dirty="0">
                <a:latin typeface="Arial"/>
                <a:cs typeface="Arial"/>
              </a:rPr>
              <a:t>BOIS</a:t>
            </a:r>
            <a:r>
              <a:rPr sz="1400" b="1" spc="25" dirty="0">
                <a:latin typeface="Arial"/>
                <a:cs typeface="Arial"/>
              </a:rPr>
              <a:t> </a:t>
            </a:r>
            <a:r>
              <a:rPr sz="1400" b="1" spc="-10" dirty="0">
                <a:latin typeface="Arial"/>
                <a:cs typeface="Arial"/>
              </a:rPr>
              <a:t>BLANC</a:t>
            </a:r>
            <a:r>
              <a:rPr lang="fr-FR" sz="1400" spc="-10" dirty="0">
                <a:latin typeface="Arial"/>
                <a:cs typeface="Arial"/>
              </a:rPr>
              <a:t>  </a:t>
            </a:r>
            <a:r>
              <a:rPr sz="1400" b="1" dirty="0" err="1">
                <a:latin typeface="Arial"/>
                <a:cs typeface="Arial"/>
              </a:rPr>
              <a:t>Simaruba</a:t>
            </a:r>
            <a:r>
              <a:rPr sz="1400" b="1" spc="25" dirty="0">
                <a:latin typeface="Arial"/>
                <a:cs typeface="Arial"/>
              </a:rPr>
              <a:t> </a:t>
            </a:r>
            <a:endParaRPr sz="1400" dirty="0">
              <a:latin typeface="Arial"/>
              <a:cs typeface="Arial"/>
            </a:endParaRPr>
          </a:p>
        </p:txBody>
      </p:sp>
      <p:sp>
        <p:nvSpPr>
          <p:cNvPr id="5" name="ZoneTexte 4">
            <a:extLst>
              <a:ext uri="{FF2B5EF4-FFF2-40B4-BE49-F238E27FC236}">
                <a16:creationId xmlns:a16="http://schemas.microsoft.com/office/drawing/2014/main" id="{0FAC524D-8BE9-33CC-58C5-8B55DF9F9473}"/>
              </a:ext>
            </a:extLst>
          </p:cNvPr>
          <p:cNvSpPr txBox="1"/>
          <p:nvPr/>
        </p:nvSpPr>
        <p:spPr>
          <a:xfrm>
            <a:off x="466852" y="1530350"/>
            <a:ext cx="6381496" cy="2154436"/>
          </a:xfrm>
          <a:prstGeom prst="rect">
            <a:avLst/>
          </a:prstGeom>
          <a:noFill/>
        </p:spPr>
        <p:txBody>
          <a:bodyPr wrap="square" rtlCol="0">
            <a:spAutoFit/>
          </a:bodyPr>
          <a:lstStyle/>
          <a:p>
            <a:r>
              <a:rPr lang="fr-FR" sz="1400" b="1" spc="-30" dirty="0">
                <a:effectLst/>
                <a:latin typeface="Arial" panose="020B0604020202020204" pitchFamily="34" charset="0"/>
                <a:ea typeface="Arial" panose="020B0604020202020204" pitchFamily="34" charset="0"/>
              </a:rPr>
              <a:t>Le</a:t>
            </a:r>
            <a:r>
              <a:rPr lang="fr-FR" sz="1400" b="1" spc="-3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frêne</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(Simaruba</a:t>
            </a:r>
            <a:r>
              <a:rPr lang="fr-FR" sz="1400" b="1" spc="-10" dirty="0">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glauca</a:t>
            </a:r>
            <a:r>
              <a:rPr lang="fr-FR" sz="1400" b="1" spc="-10" dirty="0">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D.C., simarubacées)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 un arbre indigène qui atteint 20 à 25 m de hauteur et un diamètre de 60 cm.</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se reconnaît à ses feuilles pennées ayant 10 à 20 folioles alternes, elliptiques, coriaces, dont la face supérieure est luisante et la face inférieure vert clair. On le trouve dans les zones d'altitude faible à </a:t>
            </a:r>
            <a:r>
              <a:rPr lang="fr-FR" sz="1200" spc="-10" dirty="0">
                <a:effectLst/>
                <a:latin typeface="Arial" panose="020B0604020202020204" pitchFamily="34" charset="0"/>
                <a:ea typeface="Arial" panose="020B0604020202020204" pitchFamily="34" charset="0"/>
              </a:rPr>
              <a:t>moyenne.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Son bois est léger (d=0.4 à 0.5) et se travaille facilement. Il est peu durable et sensible aux attaques de termites. Le frêne est facile à reproduire par graines, en pépinière.</a:t>
            </a:r>
          </a:p>
          <a:p>
            <a:endParaRPr lang="fr-FR" sz="1200"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1466" y="1837307"/>
            <a:ext cx="3881120" cy="4486910"/>
            <a:chOff x="2355214" y="727455"/>
            <a:chExt cx="3881120" cy="4486910"/>
          </a:xfrm>
        </p:grpSpPr>
        <p:pic>
          <p:nvPicPr>
            <p:cNvPr id="3" name="object 3"/>
            <p:cNvPicPr/>
            <p:nvPr/>
          </p:nvPicPr>
          <p:blipFill>
            <a:blip r:embed="rId2" cstate="print"/>
            <a:stretch>
              <a:fillRect/>
            </a:stretch>
          </p:blipFill>
          <p:spPr>
            <a:xfrm>
              <a:off x="2412999" y="927099"/>
              <a:ext cx="3454400" cy="4178300"/>
            </a:xfrm>
            <a:prstGeom prst="rect">
              <a:avLst/>
            </a:prstGeom>
          </p:spPr>
        </p:pic>
        <p:sp>
          <p:nvSpPr>
            <p:cNvPr id="4" name="object 4"/>
            <p:cNvSpPr/>
            <p:nvPr/>
          </p:nvSpPr>
          <p:spPr>
            <a:xfrm>
              <a:off x="2361564" y="733805"/>
              <a:ext cx="3868420" cy="4474210"/>
            </a:xfrm>
            <a:custGeom>
              <a:avLst/>
              <a:gdLst/>
              <a:ahLst/>
              <a:cxnLst/>
              <a:rect l="l" t="t" r="r" b="b"/>
              <a:pathLst>
                <a:path w="3868420" h="4474210">
                  <a:moveTo>
                    <a:pt x="0" y="0"/>
                  </a:moveTo>
                  <a:lnTo>
                    <a:pt x="3868292" y="0"/>
                  </a:lnTo>
                  <a:lnTo>
                    <a:pt x="3868292" y="4473956"/>
                  </a:lnTo>
                  <a:lnTo>
                    <a:pt x="0" y="4473956"/>
                  </a:lnTo>
                  <a:lnTo>
                    <a:pt x="0" y="0"/>
                  </a:lnTo>
                  <a:close/>
                </a:path>
              </a:pathLst>
            </a:custGeom>
            <a:ln w="12700">
              <a:solidFill>
                <a:srgbClr val="000000"/>
              </a:solidFill>
            </a:ln>
          </p:spPr>
          <p:txBody>
            <a:bodyPr wrap="square" lIns="0" tIns="0" rIns="0" bIns="0" rtlCol="0"/>
            <a:lstStyle/>
            <a:p>
              <a:endParaRPr/>
            </a:p>
          </p:txBody>
        </p:sp>
        <p:sp>
          <p:nvSpPr>
            <p:cNvPr id="5" name="object 5"/>
            <p:cNvSpPr/>
            <p:nvPr/>
          </p:nvSpPr>
          <p:spPr>
            <a:xfrm>
              <a:off x="5298439" y="2123947"/>
              <a:ext cx="906780" cy="288290"/>
            </a:xfrm>
            <a:custGeom>
              <a:avLst/>
              <a:gdLst/>
              <a:ahLst/>
              <a:cxnLst/>
              <a:rect l="l" t="t" r="r" b="b"/>
              <a:pathLst>
                <a:path w="906779" h="288289">
                  <a:moveTo>
                    <a:pt x="0" y="0"/>
                  </a:moveTo>
                  <a:lnTo>
                    <a:pt x="906780" y="0"/>
                  </a:lnTo>
                  <a:lnTo>
                    <a:pt x="906780" y="288035"/>
                  </a:lnTo>
                  <a:lnTo>
                    <a:pt x="0" y="288035"/>
                  </a:lnTo>
                  <a:lnTo>
                    <a:pt x="0" y="0"/>
                  </a:lnTo>
                  <a:close/>
                </a:path>
              </a:pathLst>
            </a:custGeom>
            <a:solidFill>
              <a:srgbClr val="FFFFFF"/>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506476" y="6373875"/>
            <a:ext cx="5323078" cy="3574541"/>
          </a:xfrm>
          <a:prstGeom prst="rect">
            <a:avLst/>
          </a:prstGeom>
        </p:spPr>
      </p:pic>
      <p:sp>
        <p:nvSpPr>
          <p:cNvPr id="7" name="object 7"/>
          <p:cNvSpPr txBox="1"/>
          <p:nvPr/>
        </p:nvSpPr>
        <p:spPr>
          <a:xfrm>
            <a:off x="609600" y="10140950"/>
            <a:ext cx="22199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Simaruba</a:t>
            </a:r>
            <a:r>
              <a:rPr sz="1200" b="1" spc="25" dirty="0">
                <a:latin typeface="Arial"/>
                <a:cs typeface="Arial"/>
              </a:rPr>
              <a:t> </a:t>
            </a:r>
            <a:r>
              <a:rPr sz="1200" b="1" dirty="0">
                <a:latin typeface="Arial"/>
                <a:cs typeface="Arial"/>
              </a:rPr>
              <a:t>glauca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frêne</a:t>
            </a:r>
            <a:endParaRPr sz="1200" dirty="0">
              <a:latin typeface="Arial"/>
              <a:cs typeface="Arial"/>
            </a:endParaRPr>
          </a:p>
        </p:txBody>
      </p:sp>
      <p:sp>
        <p:nvSpPr>
          <p:cNvPr id="9" name="object 9"/>
          <p:cNvSpPr txBox="1"/>
          <p:nvPr/>
        </p:nvSpPr>
        <p:spPr>
          <a:xfrm>
            <a:off x="493649" y="6359145"/>
            <a:ext cx="5335905" cy="358775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0"/>
              </a:spcBef>
            </a:pPr>
            <a:endParaRPr sz="1300" dirty="0">
              <a:latin typeface="Times New Roman"/>
              <a:cs typeface="Times New Roman"/>
            </a:endParaRPr>
          </a:p>
          <a:p>
            <a:pPr marR="3472815">
              <a:lnSpc>
                <a:spcPct val="100000"/>
              </a:lnSpc>
              <a:spcBef>
                <a:spcPts val="5"/>
              </a:spcBef>
            </a:pPr>
            <a:r>
              <a:rPr sz="900" b="1" dirty="0">
                <a:solidFill>
                  <a:srgbClr val="FFFFFF"/>
                </a:solidFill>
                <a:latin typeface="Arial"/>
                <a:cs typeface="Arial"/>
              </a:rPr>
              <a:t>Les</a:t>
            </a:r>
            <a:r>
              <a:rPr sz="900" b="1" spc="25" dirty="0">
                <a:solidFill>
                  <a:srgbClr val="FFFFFF"/>
                </a:solidFill>
                <a:latin typeface="Arial"/>
                <a:cs typeface="Arial"/>
              </a:rPr>
              <a:t> </a:t>
            </a:r>
            <a:r>
              <a:rPr sz="900" b="1" dirty="0">
                <a:solidFill>
                  <a:srgbClr val="FFFFFF"/>
                </a:solidFill>
                <a:latin typeface="Arial"/>
                <a:cs typeface="Arial"/>
              </a:rPr>
              <a:t>folioles</a:t>
            </a:r>
            <a:r>
              <a:rPr sz="900" b="1" spc="25" dirty="0">
                <a:solidFill>
                  <a:srgbClr val="FFFFFF"/>
                </a:solidFill>
                <a:latin typeface="Arial"/>
                <a:cs typeface="Arial"/>
              </a:rPr>
              <a:t> </a:t>
            </a:r>
            <a:r>
              <a:rPr sz="900" b="1" dirty="0">
                <a:solidFill>
                  <a:srgbClr val="FFFFFF"/>
                </a:solidFill>
                <a:latin typeface="Arial"/>
                <a:cs typeface="Arial"/>
              </a:rPr>
              <a:t>sont</a:t>
            </a:r>
            <a:r>
              <a:rPr sz="900" b="1" spc="25" dirty="0">
                <a:solidFill>
                  <a:srgbClr val="FFFFFF"/>
                </a:solidFill>
                <a:latin typeface="Arial"/>
                <a:cs typeface="Arial"/>
              </a:rPr>
              <a:t> </a:t>
            </a:r>
            <a:r>
              <a:rPr sz="900" b="1" dirty="0">
                <a:solidFill>
                  <a:srgbClr val="FFFFFF"/>
                </a:solidFill>
                <a:latin typeface="Arial"/>
                <a:cs typeface="Arial"/>
              </a:rPr>
              <a:t>peu</a:t>
            </a:r>
            <a:r>
              <a:rPr sz="900" b="1" spc="25" dirty="0">
                <a:solidFill>
                  <a:srgbClr val="FFFFFF"/>
                </a:solidFill>
                <a:latin typeface="Arial"/>
                <a:cs typeface="Arial"/>
              </a:rPr>
              <a:t> </a:t>
            </a:r>
            <a:r>
              <a:rPr sz="900" b="1" spc="-10" dirty="0">
                <a:solidFill>
                  <a:srgbClr val="FFFFFF"/>
                </a:solidFill>
                <a:latin typeface="Arial"/>
                <a:cs typeface="Arial"/>
              </a:rPr>
              <a:t>nombreuses </a:t>
            </a:r>
            <a:r>
              <a:rPr sz="900" b="1" dirty="0">
                <a:solidFill>
                  <a:srgbClr val="FFFFFF"/>
                </a:solidFill>
                <a:latin typeface="Arial"/>
                <a:cs typeface="Arial"/>
              </a:rPr>
              <a:t>par</a:t>
            </a:r>
            <a:r>
              <a:rPr sz="900" b="1" spc="25" dirty="0">
                <a:solidFill>
                  <a:srgbClr val="FFFFFF"/>
                </a:solidFill>
                <a:latin typeface="Arial"/>
                <a:cs typeface="Arial"/>
              </a:rPr>
              <a:t> </a:t>
            </a:r>
            <a:r>
              <a:rPr sz="900" b="1" dirty="0">
                <a:solidFill>
                  <a:srgbClr val="FFFFFF"/>
                </a:solidFill>
                <a:latin typeface="Arial"/>
                <a:cs typeface="Arial"/>
              </a:rPr>
              <a:t>feuille</a:t>
            </a:r>
            <a:r>
              <a:rPr sz="900" b="1" spc="25" dirty="0">
                <a:solidFill>
                  <a:srgbClr val="FFFFFF"/>
                </a:solidFill>
                <a:latin typeface="Arial"/>
                <a:cs typeface="Arial"/>
              </a:rPr>
              <a:t> </a:t>
            </a:r>
            <a:r>
              <a:rPr sz="900" b="1" spc="-50" dirty="0">
                <a:solidFill>
                  <a:srgbClr val="FFFFFF"/>
                </a:solidFill>
                <a:latin typeface="Arial"/>
                <a:cs typeface="Arial"/>
              </a:rPr>
              <a:t>!</a:t>
            </a:r>
            <a:endParaRPr sz="900" dirty="0">
              <a:latin typeface="Arial"/>
              <a:cs typeface="Arial"/>
            </a:endParaRPr>
          </a:p>
        </p:txBody>
      </p:sp>
      <p:sp>
        <p:nvSpPr>
          <p:cNvPr id="10" name="object 10"/>
          <p:cNvSpPr txBox="1"/>
          <p:nvPr/>
        </p:nvSpPr>
        <p:spPr>
          <a:xfrm>
            <a:off x="3958081" y="2877820"/>
            <a:ext cx="1711960" cy="151323"/>
          </a:xfrm>
          <a:prstGeom prst="rect">
            <a:avLst/>
          </a:prstGeom>
        </p:spPr>
        <p:txBody>
          <a:bodyPr vert="horz" wrap="square" lIns="0" tIns="12700" rIns="0" bIns="0" rtlCol="0">
            <a:spAutoFit/>
          </a:bodyPr>
          <a:lstStyle/>
          <a:p>
            <a:pPr marR="5080">
              <a:lnSpc>
                <a:spcPct val="100000"/>
              </a:lnSpc>
              <a:spcBef>
                <a:spcPts val="100"/>
              </a:spcBef>
            </a:pPr>
            <a:r>
              <a:rPr sz="900" spc="-10" dirty="0">
                <a:latin typeface="Arial"/>
                <a:cs typeface="Arial"/>
              </a:rPr>
              <a:t>fleurs blanchâtres</a:t>
            </a:r>
            <a:endParaRPr sz="900" dirty="0">
              <a:latin typeface="Arial"/>
              <a:cs typeface="Arial"/>
            </a:endParaRPr>
          </a:p>
        </p:txBody>
      </p:sp>
      <p:sp>
        <p:nvSpPr>
          <p:cNvPr id="11" name="object 11"/>
          <p:cNvSpPr/>
          <p:nvPr/>
        </p:nvSpPr>
        <p:spPr>
          <a:xfrm>
            <a:off x="3989196" y="4849621"/>
            <a:ext cx="906780" cy="288290"/>
          </a:xfrm>
          <a:custGeom>
            <a:avLst/>
            <a:gdLst/>
            <a:ahLst/>
            <a:cxnLst/>
            <a:rect l="l" t="t" r="r" b="b"/>
            <a:pathLst>
              <a:path w="906779" h="288289">
                <a:moveTo>
                  <a:pt x="0" y="0"/>
                </a:moveTo>
                <a:lnTo>
                  <a:pt x="906779" y="0"/>
                </a:lnTo>
                <a:lnTo>
                  <a:pt x="906779" y="288036"/>
                </a:lnTo>
                <a:lnTo>
                  <a:pt x="0" y="288036"/>
                </a:lnTo>
                <a:lnTo>
                  <a:pt x="0" y="0"/>
                </a:lnTo>
                <a:close/>
              </a:path>
            </a:pathLst>
          </a:custGeom>
          <a:solidFill>
            <a:srgbClr val="FFFFFF"/>
          </a:solidFill>
        </p:spPr>
        <p:txBody>
          <a:bodyPr wrap="square" lIns="0" tIns="0" rIns="0" bIns="0" rtlCol="0"/>
          <a:lstStyle/>
          <a:p>
            <a:endParaRPr/>
          </a:p>
        </p:txBody>
      </p:sp>
      <p:sp>
        <p:nvSpPr>
          <p:cNvPr id="13" name="object 13"/>
          <p:cNvSpPr txBox="1"/>
          <p:nvPr/>
        </p:nvSpPr>
        <p:spPr>
          <a:xfrm>
            <a:off x="1656841" y="3262753"/>
            <a:ext cx="810260" cy="162560"/>
          </a:xfrm>
          <a:prstGeom prst="rect">
            <a:avLst/>
          </a:prstGeom>
        </p:spPr>
        <p:txBody>
          <a:bodyPr vert="horz" wrap="square" lIns="0" tIns="12700" rIns="0" bIns="0" rtlCol="0">
            <a:spAutoFit/>
          </a:bodyPr>
          <a:lstStyle/>
          <a:p>
            <a:pPr>
              <a:lnSpc>
                <a:spcPct val="100000"/>
              </a:lnSpc>
              <a:spcBef>
                <a:spcPts val="100"/>
              </a:spcBef>
            </a:pPr>
            <a:r>
              <a:rPr sz="900" dirty="0">
                <a:latin typeface="Arial"/>
                <a:cs typeface="Arial"/>
              </a:rPr>
              <a:t>folioles</a:t>
            </a:r>
            <a:r>
              <a:rPr sz="900" spc="25" dirty="0">
                <a:latin typeface="Arial"/>
                <a:cs typeface="Arial"/>
              </a:rPr>
              <a:t> </a:t>
            </a:r>
            <a:r>
              <a:rPr sz="900" spc="-10" dirty="0">
                <a:latin typeface="Arial"/>
                <a:cs typeface="Arial"/>
              </a:rPr>
              <a:t>alternes</a:t>
            </a:r>
            <a:endParaRPr sz="900" dirty="0">
              <a:latin typeface="Arial"/>
              <a:cs typeface="Arial"/>
            </a:endParaRPr>
          </a:p>
        </p:txBody>
      </p:sp>
      <p:sp>
        <p:nvSpPr>
          <p:cNvPr id="8" name="ZoneTexte 7">
            <a:extLst>
              <a:ext uri="{FF2B5EF4-FFF2-40B4-BE49-F238E27FC236}">
                <a16:creationId xmlns:a16="http://schemas.microsoft.com/office/drawing/2014/main" id="{1FAD850A-9DB1-315F-113D-BF21822431AB}"/>
              </a:ext>
            </a:extLst>
          </p:cNvPr>
          <p:cNvSpPr txBox="1"/>
          <p:nvPr/>
        </p:nvSpPr>
        <p:spPr>
          <a:xfrm>
            <a:off x="609600" y="463550"/>
            <a:ext cx="6172200" cy="141577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blanc</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(Simaruba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officinalis</a:t>
            </a:r>
            <a:r>
              <a:rPr lang="fr-FR" sz="1400" b="1" spc="25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D.C., </a:t>
            </a:r>
            <a:r>
              <a:rPr lang="fr-FR" sz="1400" b="1" spc="-10" dirty="0">
                <a:effectLst/>
                <a:latin typeface="Arial" panose="020B0604020202020204" pitchFamily="34" charset="0"/>
                <a:ea typeface="Arial" panose="020B0604020202020204" pitchFamily="34" charset="0"/>
              </a:rPr>
              <a:t>simarubacées)</a:t>
            </a:r>
            <a:endParaRPr lang="fr-FR" sz="14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ressemble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beaucoup</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frêne,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folioles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plus grandes et plus nombreuses.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En Haïti, le nom de bois blanc désigne également une autre espèce dont le nom scientifique est </a:t>
            </a:r>
            <a:r>
              <a:rPr lang="fr-FR" sz="1200" dirty="0" err="1">
                <a:effectLst/>
                <a:latin typeface="Arial" panose="020B0604020202020204" pitchFamily="34" charset="0"/>
                <a:ea typeface="Arial" panose="020B0604020202020204" pitchFamily="34" charset="0"/>
              </a:rPr>
              <a:t>Phyllostylon</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brasiliense</a:t>
            </a:r>
            <a:r>
              <a:rPr lang="fr-FR" sz="1200" dirty="0">
                <a:effectLst/>
                <a:latin typeface="Arial" panose="020B0604020202020204" pitchFamily="34" charset="0"/>
                <a:ea typeface="Arial" panose="020B0604020202020204" pitchFamily="34" charset="0"/>
              </a:rPr>
              <a:t>. Pour éviter toute confusion, nous la présentons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ici,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qu'elle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ressemble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genre </a:t>
            </a:r>
            <a:r>
              <a:rPr lang="fr-FR" sz="1200" spc="-10" dirty="0">
                <a:effectLst/>
                <a:latin typeface="Arial" panose="020B0604020202020204" pitchFamily="34" charset="0"/>
                <a:ea typeface="Arial" panose="020B0604020202020204" pitchFamily="34" charset="0"/>
              </a:rPr>
              <a:t>Simaruba.</a:t>
            </a:r>
            <a:endParaRPr lang="fr-FR" sz="1200" dirty="0">
              <a:effectLst/>
              <a:latin typeface="Arial" panose="020B0604020202020204" pitchFamily="34" charset="0"/>
              <a:ea typeface="Arial" panose="020B0604020202020204" pitchFamily="34" charset="0"/>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3400" y="1225550"/>
            <a:ext cx="5374640" cy="3574541"/>
          </a:xfrm>
          <a:prstGeom prst="rect">
            <a:avLst/>
          </a:prstGeom>
        </p:spPr>
      </p:pic>
      <p:pic>
        <p:nvPicPr>
          <p:cNvPr id="3" name="object 3"/>
          <p:cNvPicPr/>
          <p:nvPr/>
        </p:nvPicPr>
        <p:blipFill>
          <a:blip r:embed="rId3" cstate="print"/>
          <a:stretch>
            <a:fillRect/>
          </a:stretch>
        </p:blipFill>
        <p:spPr>
          <a:xfrm>
            <a:off x="533400" y="4991508"/>
            <a:ext cx="5322653" cy="3505073"/>
          </a:xfrm>
          <a:prstGeom prst="rect">
            <a:avLst/>
          </a:prstGeom>
        </p:spPr>
      </p:pic>
      <p:sp>
        <p:nvSpPr>
          <p:cNvPr id="5" name="object 5"/>
          <p:cNvSpPr txBox="1"/>
          <p:nvPr/>
        </p:nvSpPr>
        <p:spPr>
          <a:xfrm>
            <a:off x="762000" y="10431438"/>
            <a:ext cx="2675255" cy="166712"/>
          </a:xfrm>
          <a:prstGeom prst="rect">
            <a:avLst/>
          </a:prstGeom>
        </p:spPr>
        <p:txBody>
          <a:bodyPr vert="horz" wrap="square" lIns="0" tIns="12700" rIns="0" bIns="0" rtlCol="0">
            <a:spAutoFit/>
          </a:bodyPr>
          <a:lstStyle/>
          <a:p>
            <a:pPr marL="12700">
              <a:lnSpc>
                <a:spcPct val="100000"/>
              </a:lnSpc>
              <a:spcBef>
                <a:spcPts val="100"/>
              </a:spcBef>
            </a:pPr>
            <a:r>
              <a:rPr sz="1000" b="1" dirty="0" err="1">
                <a:latin typeface="Arial"/>
                <a:cs typeface="Arial"/>
              </a:rPr>
              <a:t>Simaruba</a:t>
            </a:r>
            <a:r>
              <a:rPr sz="1000" b="1" spc="25" dirty="0">
                <a:latin typeface="Arial"/>
                <a:cs typeface="Arial"/>
              </a:rPr>
              <a:t> </a:t>
            </a:r>
            <a:r>
              <a:rPr sz="1000" b="1" dirty="0">
                <a:latin typeface="Arial"/>
                <a:cs typeface="Arial"/>
              </a:rPr>
              <a:t>officinalis</a:t>
            </a:r>
            <a:r>
              <a:rPr sz="1000" b="1" spc="25" dirty="0">
                <a:latin typeface="Arial"/>
                <a:cs typeface="Arial"/>
              </a:rPr>
              <a:t> </a:t>
            </a:r>
            <a:r>
              <a:rPr sz="1000" dirty="0">
                <a:latin typeface="Arial"/>
                <a:cs typeface="Arial"/>
              </a:rPr>
              <a:t>Le</a:t>
            </a:r>
            <a:r>
              <a:rPr sz="1000" spc="20" dirty="0">
                <a:latin typeface="Arial"/>
                <a:cs typeface="Arial"/>
              </a:rPr>
              <a:t> </a:t>
            </a:r>
            <a:r>
              <a:rPr sz="1000" dirty="0" err="1">
                <a:latin typeface="Arial"/>
                <a:cs typeface="Arial"/>
              </a:rPr>
              <a:t>bois</a:t>
            </a:r>
            <a:r>
              <a:rPr sz="1000" spc="25" dirty="0">
                <a:latin typeface="Arial"/>
                <a:cs typeface="Arial"/>
              </a:rPr>
              <a:t> </a:t>
            </a:r>
            <a:r>
              <a:rPr sz="1000" spc="-10" dirty="0" err="1">
                <a:latin typeface="Arial"/>
                <a:cs typeface="Arial"/>
              </a:rPr>
              <a:t>blanc</a:t>
            </a:r>
            <a:endParaRPr sz="1000" dirty="0">
              <a:latin typeface="Arial"/>
              <a:cs typeface="Arial"/>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57C0D40A-3CBC-BC4D-AC2C-6DF05F688BC4}"/>
              </a:ext>
            </a:extLst>
          </p:cNvPr>
          <p:cNvSpPr txBox="1"/>
          <p:nvPr/>
        </p:nvSpPr>
        <p:spPr>
          <a:xfrm>
            <a:off x="381000" y="311150"/>
            <a:ext cx="6553200" cy="5348002"/>
          </a:xfrm>
          <a:prstGeom prst="rect">
            <a:avLst/>
          </a:prstGeom>
          <a:noFill/>
        </p:spPr>
        <p:txBody>
          <a:bodyPr wrap="square" rtlCol="0">
            <a:spAutoFit/>
          </a:bodyPr>
          <a:lstStyle/>
          <a:p>
            <a:pPr>
              <a:spcBef>
                <a:spcPts val="5"/>
              </a:spcBef>
            </a:pPr>
            <a:r>
              <a:rPr lang="fr-FR" sz="1400" b="1" dirty="0">
                <a:latin typeface="Arial"/>
                <a:cs typeface="Arial"/>
              </a:rPr>
              <a:t>LES</a:t>
            </a:r>
            <a:r>
              <a:rPr lang="fr-FR" sz="1400" b="1" spc="95" dirty="0">
                <a:latin typeface="Arial"/>
                <a:cs typeface="Arial"/>
              </a:rPr>
              <a:t> </a:t>
            </a:r>
            <a:r>
              <a:rPr lang="fr-FR" sz="1400" b="1" dirty="0">
                <a:latin typeface="Arial"/>
                <a:cs typeface="Arial"/>
              </a:rPr>
              <a:t>MELIACEES</a:t>
            </a:r>
            <a:r>
              <a:rPr lang="fr-FR" sz="1400" b="1" spc="110" dirty="0">
                <a:latin typeface="Arial"/>
                <a:cs typeface="Arial"/>
              </a:rPr>
              <a:t> </a:t>
            </a:r>
            <a:r>
              <a:rPr lang="fr-FR" sz="1400" b="1" dirty="0">
                <a:latin typeface="Arial"/>
                <a:cs typeface="Arial"/>
              </a:rPr>
              <a:t>:</a:t>
            </a:r>
            <a:r>
              <a:rPr lang="fr-FR" sz="1400" b="1" spc="105" dirty="0">
                <a:latin typeface="Arial"/>
                <a:cs typeface="Arial"/>
              </a:rPr>
              <a:t> </a:t>
            </a:r>
            <a:r>
              <a:rPr lang="fr-FR" sz="1400" b="1" dirty="0">
                <a:latin typeface="Arial"/>
                <a:cs typeface="Arial"/>
              </a:rPr>
              <a:t>ACAJOU,</a:t>
            </a:r>
            <a:r>
              <a:rPr lang="fr-FR" sz="1400" b="1" spc="110" dirty="0">
                <a:latin typeface="Arial"/>
                <a:cs typeface="Arial"/>
              </a:rPr>
              <a:t> </a:t>
            </a:r>
            <a:r>
              <a:rPr lang="fr-FR" sz="1400" b="1" dirty="0">
                <a:latin typeface="Arial"/>
                <a:cs typeface="Arial"/>
              </a:rPr>
              <a:t>CEDRE,</a:t>
            </a:r>
            <a:r>
              <a:rPr lang="fr-FR" sz="1400" b="1" spc="110" dirty="0">
                <a:latin typeface="Arial"/>
                <a:cs typeface="Arial"/>
              </a:rPr>
              <a:t> </a:t>
            </a:r>
            <a:r>
              <a:rPr lang="fr-FR" sz="1400" b="1" dirty="0">
                <a:latin typeface="Arial"/>
                <a:cs typeface="Arial"/>
              </a:rPr>
              <a:t>BOIS</a:t>
            </a:r>
            <a:r>
              <a:rPr lang="fr-FR" sz="1400" b="1" spc="110" dirty="0">
                <a:latin typeface="Arial"/>
                <a:cs typeface="Arial"/>
              </a:rPr>
              <a:t> </a:t>
            </a:r>
            <a:r>
              <a:rPr lang="fr-FR" sz="1400" b="1" dirty="0">
                <a:latin typeface="Arial"/>
                <a:cs typeface="Arial"/>
              </a:rPr>
              <a:t>ROUGE,</a:t>
            </a:r>
            <a:r>
              <a:rPr lang="fr-FR" sz="1400" b="1" spc="105" dirty="0">
                <a:latin typeface="Arial"/>
                <a:cs typeface="Arial"/>
              </a:rPr>
              <a:t> </a:t>
            </a:r>
            <a:r>
              <a:rPr lang="fr-FR" sz="1400" b="1" dirty="0">
                <a:latin typeface="Arial"/>
                <a:cs typeface="Arial"/>
              </a:rPr>
              <a:t>MOMBIN</a:t>
            </a:r>
            <a:r>
              <a:rPr lang="fr-FR" sz="1400" b="1" spc="110" dirty="0">
                <a:latin typeface="Arial"/>
                <a:cs typeface="Arial"/>
              </a:rPr>
              <a:t> </a:t>
            </a:r>
            <a:r>
              <a:rPr lang="fr-FR" sz="1400" b="1" spc="-10" dirty="0">
                <a:latin typeface="Arial"/>
                <a:cs typeface="Arial"/>
              </a:rPr>
              <a:t>BATARD,</a:t>
            </a:r>
            <a:r>
              <a:rPr lang="fr-FR" sz="1400" b="1" spc="110" dirty="0">
                <a:latin typeface="Arial"/>
                <a:cs typeface="Arial"/>
              </a:rPr>
              <a:t> </a:t>
            </a:r>
            <a:r>
              <a:rPr lang="fr-FR" sz="1400" b="1" dirty="0">
                <a:latin typeface="Arial"/>
                <a:cs typeface="Arial"/>
              </a:rPr>
              <a:t>NIM</a:t>
            </a:r>
            <a:r>
              <a:rPr lang="fr-FR" sz="1400" b="1" spc="110" dirty="0">
                <a:latin typeface="Arial"/>
                <a:cs typeface="Arial"/>
              </a:rPr>
              <a:t> </a:t>
            </a:r>
            <a:r>
              <a:rPr lang="fr-FR" sz="1400" b="1" dirty="0">
                <a:latin typeface="Arial"/>
                <a:cs typeface="Arial"/>
              </a:rPr>
              <a:t>ET</a:t>
            </a:r>
            <a:r>
              <a:rPr lang="fr-FR" sz="1400" b="1" spc="110" dirty="0">
                <a:latin typeface="Arial"/>
                <a:cs typeface="Arial"/>
              </a:rPr>
              <a:t> </a:t>
            </a:r>
            <a:r>
              <a:rPr lang="fr-FR" sz="1400" b="1" spc="-10" dirty="0">
                <a:latin typeface="Arial"/>
                <a:cs typeface="Arial"/>
              </a:rPr>
              <a:t>LILAS </a:t>
            </a:r>
            <a:r>
              <a:rPr lang="fr-FR" sz="1400" b="1" spc="-20" dirty="0">
                <a:latin typeface="Arial"/>
                <a:cs typeface="Arial"/>
              </a:rPr>
              <a:t>PAYS</a:t>
            </a:r>
            <a:r>
              <a:rPr lang="fr-FR" sz="1400" spc="-20" dirty="0">
                <a:latin typeface="Arial"/>
                <a:cs typeface="Arial"/>
              </a:rPr>
              <a:t>  </a:t>
            </a:r>
            <a:r>
              <a:rPr lang="fr-FR" sz="1400" b="1" dirty="0" err="1">
                <a:latin typeface="Arial"/>
                <a:cs typeface="Arial"/>
              </a:rPr>
              <a:t>Swietenia</a:t>
            </a:r>
            <a:r>
              <a:rPr lang="fr-FR" sz="1400" b="1" spc="15" dirty="0">
                <a:latin typeface="Arial"/>
                <a:cs typeface="Arial"/>
              </a:rPr>
              <a:t> </a:t>
            </a:r>
            <a:r>
              <a:rPr lang="fr-FR" sz="1400" b="1" dirty="0">
                <a:latin typeface="Arial"/>
                <a:cs typeface="Arial"/>
              </a:rPr>
              <a:t>;</a:t>
            </a:r>
            <a:r>
              <a:rPr lang="fr-FR" sz="1400" b="1" spc="20" dirty="0">
                <a:latin typeface="Arial"/>
                <a:cs typeface="Arial"/>
              </a:rPr>
              <a:t> </a:t>
            </a:r>
            <a:r>
              <a:rPr lang="fr-FR" sz="1400" b="1" dirty="0">
                <a:latin typeface="Arial"/>
                <a:cs typeface="Arial"/>
              </a:rPr>
              <a:t>Cedrela</a:t>
            </a:r>
            <a:r>
              <a:rPr lang="fr-FR" sz="1400" b="1" spc="20" dirty="0">
                <a:latin typeface="Arial"/>
                <a:cs typeface="Arial"/>
              </a:rPr>
              <a:t> </a:t>
            </a:r>
            <a:r>
              <a:rPr lang="fr-FR" sz="1400" b="1" dirty="0">
                <a:latin typeface="Arial"/>
                <a:cs typeface="Arial"/>
              </a:rPr>
              <a:t>;</a:t>
            </a:r>
            <a:r>
              <a:rPr lang="fr-FR" sz="1400" b="1" spc="20" dirty="0">
                <a:latin typeface="Arial"/>
                <a:cs typeface="Arial"/>
              </a:rPr>
              <a:t> </a:t>
            </a:r>
            <a:r>
              <a:rPr lang="fr-FR" sz="1400" b="1" dirty="0" err="1">
                <a:latin typeface="Arial"/>
                <a:cs typeface="Arial"/>
              </a:rPr>
              <a:t>Guarea</a:t>
            </a:r>
            <a:r>
              <a:rPr lang="fr-FR" sz="1400" b="1" spc="20" dirty="0">
                <a:latin typeface="Arial"/>
                <a:cs typeface="Arial"/>
              </a:rPr>
              <a:t> </a:t>
            </a:r>
            <a:r>
              <a:rPr lang="fr-FR" sz="1400" b="1" dirty="0">
                <a:latin typeface="Arial"/>
                <a:cs typeface="Arial"/>
              </a:rPr>
              <a:t>;</a:t>
            </a:r>
            <a:r>
              <a:rPr lang="fr-FR" sz="1400" b="1" spc="15" dirty="0">
                <a:latin typeface="Arial"/>
                <a:cs typeface="Arial"/>
              </a:rPr>
              <a:t> </a:t>
            </a:r>
            <a:r>
              <a:rPr lang="fr-FR" sz="1400" b="1" dirty="0" err="1">
                <a:latin typeface="Arial"/>
                <a:cs typeface="Arial"/>
              </a:rPr>
              <a:t>Trichilia</a:t>
            </a:r>
            <a:r>
              <a:rPr lang="fr-FR" sz="1400" b="1" spc="20" dirty="0">
                <a:latin typeface="Arial"/>
                <a:cs typeface="Arial"/>
              </a:rPr>
              <a:t> </a:t>
            </a:r>
            <a:r>
              <a:rPr lang="fr-FR" sz="1400" b="1" dirty="0">
                <a:latin typeface="Arial"/>
                <a:cs typeface="Arial"/>
              </a:rPr>
              <a:t>;</a:t>
            </a:r>
            <a:r>
              <a:rPr lang="fr-FR" sz="1400" b="1" spc="20" dirty="0">
                <a:latin typeface="Arial"/>
                <a:cs typeface="Arial"/>
              </a:rPr>
              <a:t> </a:t>
            </a:r>
            <a:r>
              <a:rPr lang="fr-FR" sz="1400" b="1" dirty="0">
                <a:latin typeface="Arial"/>
                <a:cs typeface="Arial"/>
              </a:rPr>
              <a:t>Azadirachta</a:t>
            </a:r>
            <a:r>
              <a:rPr lang="fr-FR" sz="1400" b="1" spc="20" dirty="0">
                <a:latin typeface="Arial"/>
                <a:cs typeface="Arial"/>
              </a:rPr>
              <a:t> </a:t>
            </a:r>
            <a:r>
              <a:rPr lang="fr-FR" sz="1400" b="1" dirty="0">
                <a:latin typeface="Arial"/>
                <a:cs typeface="Arial"/>
              </a:rPr>
              <a:t>;</a:t>
            </a:r>
            <a:r>
              <a:rPr lang="fr-FR" sz="1400" b="1" spc="20" dirty="0">
                <a:latin typeface="Arial"/>
                <a:cs typeface="Arial"/>
              </a:rPr>
              <a:t> </a:t>
            </a:r>
            <a:r>
              <a:rPr lang="fr-FR" sz="1400" b="1" spc="-10" dirty="0">
                <a:latin typeface="Arial"/>
                <a:cs typeface="Arial"/>
              </a:rPr>
              <a:t>Melia.</a:t>
            </a:r>
            <a:endParaRPr lang="fr-FR" sz="1400" dirty="0">
              <a:latin typeface="Arial"/>
              <a:cs typeface="Arial"/>
            </a:endParaRPr>
          </a:p>
          <a:p>
            <a:pPr>
              <a:lnSpc>
                <a:spcPct val="100000"/>
              </a:lnSpc>
              <a:spcBef>
                <a:spcPts val="50"/>
              </a:spcBef>
            </a:pPr>
            <a:endParaRPr lang="fr-FR" sz="1200" dirty="0">
              <a:latin typeface="Arial"/>
              <a:cs typeface="Arial"/>
            </a:endParaRPr>
          </a:p>
          <a:p>
            <a:pPr marL="12700" marR="5080">
              <a:lnSpc>
                <a:spcPct val="100000"/>
              </a:lnSpc>
            </a:pPr>
            <a:r>
              <a:rPr lang="fr-FR" sz="1200" dirty="0">
                <a:latin typeface="Arial"/>
                <a:cs typeface="Arial"/>
              </a:rPr>
              <a:t>Les</a:t>
            </a:r>
            <a:r>
              <a:rPr lang="fr-FR" sz="1200" spc="150" dirty="0">
                <a:latin typeface="Arial"/>
                <a:cs typeface="Arial"/>
              </a:rPr>
              <a:t> </a:t>
            </a:r>
            <a:r>
              <a:rPr lang="fr-FR" sz="1200" dirty="0">
                <a:latin typeface="Arial"/>
                <a:cs typeface="Arial"/>
              </a:rPr>
              <a:t>méliacées</a:t>
            </a:r>
            <a:r>
              <a:rPr lang="fr-FR" sz="1200" spc="150" dirty="0">
                <a:latin typeface="Arial"/>
                <a:cs typeface="Arial"/>
              </a:rPr>
              <a:t> </a:t>
            </a:r>
            <a:r>
              <a:rPr lang="fr-FR" sz="1200" dirty="0">
                <a:latin typeface="Arial"/>
                <a:cs typeface="Arial"/>
              </a:rPr>
              <a:t>comprennent</a:t>
            </a:r>
            <a:r>
              <a:rPr lang="fr-FR" sz="1200" spc="150" dirty="0">
                <a:latin typeface="Arial"/>
                <a:cs typeface="Arial"/>
              </a:rPr>
              <a:t> </a:t>
            </a:r>
            <a:r>
              <a:rPr lang="fr-FR" sz="1200" dirty="0">
                <a:latin typeface="Arial"/>
                <a:cs typeface="Arial"/>
              </a:rPr>
              <a:t>plusieurs</a:t>
            </a:r>
            <a:r>
              <a:rPr lang="fr-FR" sz="1200" spc="150" dirty="0">
                <a:latin typeface="Arial"/>
                <a:cs typeface="Arial"/>
              </a:rPr>
              <a:t> </a:t>
            </a:r>
            <a:r>
              <a:rPr lang="fr-FR" sz="1200" dirty="0">
                <a:latin typeface="Arial"/>
                <a:cs typeface="Arial"/>
              </a:rPr>
              <a:t>essences</a:t>
            </a:r>
            <a:r>
              <a:rPr lang="fr-FR" sz="1200" spc="150" dirty="0">
                <a:latin typeface="Arial"/>
                <a:cs typeface="Arial"/>
              </a:rPr>
              <a:t> </a:t>
            </a:r>
            <a:r>
              <a:rPr lang="fr-FR" sz="1200" dirty="0">
                <a:latin typeface="Arial"/>
                <a:cs typeface="Arial"/>
              </a:rPr>
              <a:t>"nobles"</a:t>
            </a:r>
            <a:r>
              <a:rPr lang="fr-FR" sz="1200" spc="150" dirty="0">
                <a:latin typeface="Arial"/>
                <a:cs typeface="Arial"/>
              </a:rPr>
              <a:t> </a:t>
            </a:r>
            <a:r>
              <a:rPr lang="fr-FR" sz="1200" dirty="0">
                <a:latin typeface="Arial"/>
                <a:cs typeface="Arial"/>
              </a:rPr>
              <a:t>très</a:t>
            </a:r>
            <a:r>
              <a:rPr lang="fr-FR" sz="1200" spc="150" dirty="0">
                <a:latin typeface="Arial"/>
                <a:cs typeface="Arial"/>
              </a:rPr>
              <a:t> </a:t>
            </a:r>
            <a:r>
              <a:rPr lang="fr-FR" sz="1200" dirty="0">
                <a:latin typeface="Arial"/>
                <a:cs typeface="Arial"/>
              </a:rPr>
              <a:t>appréciées</a:t>
            </a:r>
            <a:r>
              <a:rPr lang="fr-FR" sz="1200" spc="150" dirty="0">
                <a:latin typeface="Arial"/>
                <a:cs typeface="Arial"/>
              </a:rPr>
              <a:t> </a:t>
            </a:r>
            <a:r>
              <a:rPr lang="fr-FR" sz="1200" dirty="0">
                <a:latin typeface="Arial"/>
                <a:cs typeface="Arial"/>
              </a:rPr>
              <a:t>pour</a:t>
            </a:r>
            <a:r>
              <a:rPr lang="fr-FR" sz="1200" spc="150" dirty="0">
                <a:latin typeface="Arial"/>
                <a:cs typeface="Arial"/>
              </a:rPr>
              <a:t> </a:t>
            </a:r>
            <a:r>
              <a:rPr lang="fr-FR" sz="1200" dirty="0">
                <a:latin typeface="Arial"/>
                <a:cs typeface="Arial"/>
              </a:rPr>
              <a:t>la</a:t>
            </a:r>
            <a:r>
              <a:rPr lang="fr-FR" sz="1200" spc="150" dirty="0">
                <a:latin typeface="Arial"/>
                <a:cs typeface="Arial"/>
              </a:rPr>
              <a:t> </a:t>
            </a:r>
            <a:r>
              <a:rPr lang="fr-FR" sz="1200" dirty="0">
                <a:latin typeface="Arial"/>
                <a:cs typeface="Arial"/>
              </a:rPr>
              <a:t>qualité</a:t>
            </a:r>
            <a:r>
              <a:rPr lang="fr-FR" sz="1200" spc="150" dirty="0">
                <a:latin typeface="Arial"/>
                <a:cs typeface="Arial"/>
              </a:rPr>
              <a:t> </a:t>
            </a:r>
            <a:r>
              <a:rPr lang="fr-FR" sz="1200" dirty="0">
                <a:latin typeface="Arial"/>
                <a:cs typeface="Arial"/>
              </a:rPr>
              <a:t>du</a:t>
            </a:r>
            <a:r>
              <a:rPr lang="fr-FR" sz="1200" spc="150" dirty="0">
                <a:latin typeface="Arial"/>
                <a:cs typeface="Arial"/>
              </a:rPr>
              <a:t> </a:t>
            </a:r>
            <a:r>
              <a:rPr lang="fr-FR" sz="1200" dirty="0">
                <a:latin typeface="Arial"/>
                <a:cs typeface="Arial"/>
              </a:rPr>
              <a:t>bois</a:t>
            </a:r>
            <a:r>
              <a:rPr lang="fr-FR" sz="1200" spc="150" dirty="0">
                <a:latin typeface="Arial"/>
                <a:cs typeface="Arial"/>
              </a:rPr>
              <a:t> </a:t>
            </a:r>
            <a:r>
              <a:rPr lang="fr-FR" sz="1200" dirty="0">
                <a:latin typeface="Arial"/>
                <a:cs typeface="Arial"/>
              </a:rPr>
              <a:t>produit.</a:t>
            </a:r>
            <a:r>
              <a:rPr lang="fr-FR" sz="1200" spc="150" dirty="0">
                <a:latin typeface="Arial"/>
                <a:cs typeface="Arial"/>
              </a:rPr>
              <a:t> </a:t>
            </a:r>
            <a:r>
              <a:rPr lang="fr-FR" sz="1200" spc="-25" dirty="0">
                <a:latin typeface="Arial"/>
                <a:cs typeface="Arial"/>
              </a:rPr>
              <a:t>Les </a:t>
            </a:r>
            <a:r>
              <a:rPr lang="fr-FR" sz="1200" dirty="0">
                <a:latin typeface="Arial"/>
                <a:cs typeface="Arial"/>
              </a:rPr>
              <a:t>feuilles</a:t>
            </a:r>
            <a:r>
              <a:rPr lang="fr-FR" sz="1200" spc="25" dirty="0">
                <a:latin typeface="Arial"/>
                <a:cs typeface="Arial"/>
              </a:rPr>
              <a:t> </a:t>
            </a:r>
            <a:r>
              <a:rPr lang="fr-FR" sz="1200" dirty="0">
                <a:latin typeface="Arial"/>
                <a:cs typeface="Arial"/>
              </a:rPr>
              <a:t>sont</a:t>
            </a:r>
            <a:r>
              <a:rPr lang="fr-FR" sz="1200" spc="25" dirty="0">
                <a:latin typeface="Arial"/>
                <a:cs typeface="Arial"/>
              </a:rPr>
              <a:t> </a:t>
            </a:r>
            <a:r>
              <a:rPr lang="fr-FR" sz="1200" dirty="0">
                <a:latin typeface="Arial"/>
                <a:cs typeface="Arial"/>
              </a:rPr>
              <a:t>pennées</a:t>
            </a:r>
            <a:r>
              <a:rPr lang="fr-FR" sz="1200" spc="25" dirty="0">
                <a:latin typeface="Arial"/>
                <a:cs typeface="Arial"/>
              </a:rPr>
              <a:t> </a:t>
            </a:r>
            <a:r>
              <a:rPr lang="fr-FR" sz="1200" dirty="0">
                <a:latin typeface="Arial"/>
                <a:cs typeface="Arial"/>
              </a:rPr>
              <a:t>et</a:t>
            </a:r>
            <a:r>
              <a:rPr lang="fr-FR" sz="1200" spc="25" dirty="0">
                <a:latin typeface="Arial"/>
                <a:cs typeface="Arial"/>
              </a:rPr>
              <a:t> </a:t>
            </a:r>
            <a:r>
              <a:rPr lang="fr-FR" sz="1200" dirty="0">
                <a:latin typeface="Arial"/>
                <a:cs typeface="Arial"/>
              </a:rPr>
              <a:t>les</a:t>
            </a:r>
            <a:r>
              <a:rPr lang="fr-FR" sz="1200" spc="25" dirty="0">
                <a:latin typeface="Arial"/>
                <a:cs typeface="Arial"/>
              </a:rPr>
              <a:t> </a:t>
            </a:r>
            <a:r>
              <a:rPr lang="fr-FR" sz="1200" dirty="0">
                <a:latin typeface="Arial"/>
                <a:cs typeface="Arial"/>
              </a:rPr>
              <a:t>inflorescences</a:t>
            </a:r>
            <a:r>
              <a:rPr lang="fr-FR" sz="1200" spc="25" dirty="0">
                <a:latin typeface="Arial"/>
                <a:cs typeface="Arial"/>
              </a:rPr>
              <a:t> </a:t>
            </a:r>
            <a:r>
              <a:rPr lang="fr-FR" sz="1200" dirty="0">
                <a:latin typeface="Arial"/>
                <a:cs typeface="Arial"/>
              </a:rPr>
              <a:t>sont</a:t>
            </a:r>
            <a:r>
              <a:rPr lang="fr-FR" sz="1200" spc="25" dirty="0">
                <a:latin typeface="Arial"/>
                <a:cs typeface="Arial"/>
              </a:rPr>
              <a:t> </a:t>
            </a:r>
            <a:r>
              <a:rPr lang="fr-FR" sz="1200" dirty="0">
                <a:latin typeface="Arial"/>
                <a:cs typeface="Arial"/>
              </a:rPr>
              <a:t>des</a:t>
            </a:r>
            <a:r>
              <a:rPr lang="fr-FR" sz="1200" spc="25" dirty="0">
                <a:latin typeface="Arial"/>
                <a:cs typeface="Arial"/>
              </a:rPr>
              <a:t> </a:t>
            </a:r>
            <a:r>
              <a:rPr lang="fr-FR" sz="1200" spc="-10" dirty="0">
                <a:latin typeface="Arial"/>
                <a:cs typeface="Arial"/>
              </a:rPr>
              <a:t>panicules</a:t>
            </a:r>
            <a:endParaRPr lang="fr-FR" sz="1200" b="1" dirty="0">
              <a:effectLst/>
              <a:latin typeface="Arial" panose="020B0604020202020204" pitchFamily="34" charset="0"/>
              <a:ea typeface="Arial" panose="020B0604020202020204" pitchFamily="34" charset="0"/>
            </a:endParaRPr>
          </a:p>
          <a:p>
            <a:pPr marL="457200" marR="122555" lvl="1">
              <a:lnSpc>
                <a:spcPct val="103000"/>
              </a:lnSpc>
              <a:spcBef>
                <a:spcPts val="5"/>
              </a:spcBef>
              <a:spcAft>
                <a:spcPts val="0"/>
              </a:spcAft>
              <a:tabLst>
                <a:tab pos="565150" algn="l"/>
                <a:tab pos="565785" algn="l"/>
              </a:tabLst>
            </a:pPr>
            <a:endParaRPr lang="fr-FR" sz="1200" b="1" dirty="0">
              <a:latin typeface="Arial" panose="020B0604020202020204" pitchFamily="34" charset="0"/>
              <a:ea typeface="Arial" panose="020B0604020202020204" pitchFamily="34" charset="0"/>
            </a:endParaRPr>
          </a:p>
          <a:p>
            <a:pPr marL="457200" marR="122555"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L'acajou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à</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grandes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feuilles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acajou Venezuela (</a:t>
            </a:r>
            <a:r>
              <a:rPr lang="fr-FR" sz="1400" b="1" dirty="0" err="1">
                <a:effectLst/>
                <a:latin typeface="Arial" panose="020B0604020202020204" pitchFamily="34" charset="0"/>
                <a:ea typeface="Arial" panose="020B0604020202020204" pitchFamily="34" charset="0"/>
              </a:rPr>
              <a:t>Swietenia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macrophylla</a:t>
            </a:r>
            <a:r>
              <a:rPr lang="fr-FR" sz="1400" b="1" dirty="0">
                <a:effectLst/>
                <a:latin typeface="Arial" panose="020B0604020202020204" pitchFamily="34" charset="0"/>
                <a:ea typeface="Arial" panose="020B0604020202020204" pitchFamily="34" charset="0"/>
              </a:rPr>
              <a:t> King.)</a:t>
            </a: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se distingue de l'acajou pays par ses feuilles plus grandes, (20 à 40 cm. de longueur, contre 10 à 17 pour l'acajou pays). Le fruit est également plus grand et atteint 18 cm.</a:t>
            </a:r>
          </a:p>
          <a:p>
            <a:pPr>
              <a:spcBef>
                <a:spcPts val="1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Originaire de l'Amérique tropicale, l'acajou à grandes feuilles a été planté en Haïti du fait de sa croissance plus rapide que l'acajou pays (par exemple, région de Jérémie). L'acajou grandes feuilles possède une grande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plasticité</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écologique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d'origine,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croît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niveau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jusqu'à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altitudes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1300 à 1500 m.</a:t>
            </a:r>
          </a:p>
          <a:p>
            <a:pPr>
              <a:spcBef>
                <a:spcPts val="2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Comme pour l'acajou pays, il convient de veiller au choix de la provenance des graines.</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Sur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parcelles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expérimentales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mises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place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 l'aide de la FAO, dans la plaine du Cul-de-Sac, les arbres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9</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 en 7 ans. Son bois est comparable à celui de l'acajou pays. En fait, ces deux espèces plastiques croissant dans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conditions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écologiques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variables,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 acajou à grandes feuilles récolté sur station sèche est tout à fait comparable à celui d'un acajou pays récolté dans une station plus humide.</a:t>
            </a:r>
          </a:p>
          <a:p>
            <a:pPr>
              <a:spcBef>
                <a:spcPts val="30"/>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914400" y="6609754"/>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914400" y="10355238"/>
            <a:ext cx="475107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Swietenia</a:t>
            </a:r>
            <a:r>
              <a:rPr sz="1000" b="1" spc="20" dirty="0">
                <a:latin typeface="Arial"/>
                <a:cs typeface="Arial"/>
              </a:rPr>
              <a:t> </a:t>
            </a:r>
            <a:r>
              <a:rPr sz="1000" b="1" dirty="0">
                <a:latin typeface="Arial"/>
                <a:cs typeface="Arial"/>
              </a:rPr>
              <a:t>macrophylla</a:t>
            </a:r>
            <a:r>
              <a:rPr sz="1000" b="1" spc="15" dirty="0">
                <a:latin typeface="Arial"/>
                <a:cs typeface="Arial"/>
              </a:rPr>
              <a:t> </a:t>
            </a:r>
            <a:r>
              <a:rPr sz="1000" dirty="0">
                <a:latin typeface="Arial"/>
                <a:cs typeface="Arial"/>
              </a:rPr>
              <a:t>L’acajou</a:t>
            </a:r>
            <a:r>
              <a:rPr sz="1000" spc="20" dirty="0">
                <a:latin typeface="Arial"/>
                <a:cs typeface="Arial"/>
              </a:rPr>
              <a:t> </a:t>
            </a:r>
            <a:r>
              <a:rPr sz="1000" dirty="0">
                <a:latin typeface="Arial"/>
                <a:cs typeface="Arial"/>
              </a:rPr>
              <a:t>à</a:t>
            </a:r>
            <a:r>
              <a:rPr sz="1000" spc="15" dirty="0">
                <a:latin typeface="Arial"/>
                <a:cs typeface="Arial"/>
              </a:rPr>
              <a:t> </a:t>
            </a:r>
            <a:r>
              <a:rPr sz="1000" dirty="0">
                <a:latin typeface="Arial"/>
                <a:cs typeface="Arial"/>
              </a:rPr>
              <a:t>grandes</a:t>
            </a:r>
            <a:r>
              <a:rPr sz="1000" spc="20" dirty="0">
                <a:latin typeface="Arial"/>
                <a:cs typeface="Arial"/>
              </a:rPr>
              <a:t> </a:t>
            </a:r>
            <a:r>
              <a:rPr sz="1000" dirty="0">
                <a:latin typeface="Arial"/>
                <a:cs typeface="Arial"/>
              </a:rPr>
              <a:t>feuilles</a:t>
            </a:r>
            <a:r>
              <a:rPr sz="1000" spc="20" dirty="0">
                <a:latin typeface="Arial"/>
                <a:cs typeface="Arial"/>
              </a:rPr>
              <a:t> </a:t>
            </a:r>
            <a:r>
              <a:rPr sz="1000" dirty="0">
                <a:latin typeface="Arial"/>
                <a:cs typeface="Arial"/>
              </a:rPr>
              <a:t>ou</a:t>
            </a:r>
            <a:r>
              <a:rPr sz="1000" spc="15" dirty="0">
                <a:latin typeface="Arial"/>
                <a:cs typeface="Arial"/>
              </a:rPr>
              <a:t> </a:t>
            </a:r>
            <a:r>
              <a:rPr sz="1000" dirty="0">
                <a:latin typeface="Arial"/>
                <a:cs typeface="Arial"/>
              </a:rPr>
              <a:t>acajou</a:t>
            </a:r>
            <a:r>
              <a:rPr sz="1000" spc="20" dirty="0">
                <a:latin typeface="Arial"/>
                <a:cs typeface="Arial"/>
              </a:rPr>
              <a:t> </a:t>
            </a:r>
            <a:r>
              <a:rPr sz="1000" spc="-10" dirty="0">
                <a:latin typeface="Arial"/>
                <a:cs typeface="Arial"/>
              </a:rPr>
              <a:t>Venezuela</a:t>
            </a:r>
            <a:endParaRPr sz="1000" dirty="0">
              <a:latin typeface="Arial"/>
              <a:cs typeface="Arial"/>
            </a:endParaRPr>
          </a:p>
        </p:txBody>
      </p:sp>
      <p:pic>
        <p:nvPicPr>
          <p:cNvPr id="2" name="object 3">
            <a:extLst>
              <a:ext uri="{FF2B5EF4-FFF2-40B4-BE49-F238E27FC236}">
                <a16:creationId xmlns:a16="http://schemas.microsoft.com/office/drawing/2014/main" id="{C5440CCF-B1DB-FF73-AFA1-4E2AD3CD7E30}"/>
              </a:ext>
            </a:extLst>
          </p:cNvPr>
          <p:cNvPicPr/>
          <p:nvPr/>
        </p:nvPicPr>
        <p:blipFill>
          <a:blip r:embed="rId3" cstate="print"/>
          <a:stretch>
            <a:fillRect/>
          </a:stretch>
        </p:blipFill>
        <p:spPr>
          <a:xfrm>
            <a:off x="909851" y="615950"/>
            <a:ext cx="3204949" cy="4038600"/>
          </a:xfrm>
          <a:prstGeom prst="rect">
            <a:avLst/>
          </a:prstGeom>
        </p:spPr>
      </p:pic>
    </p:spTree>
    <p:extLst>
      <p:ext uri="{BB962C8B-B14F-4D97-AF65-F5344CB8AC3E}">
        <p14:creationId xmlns:p14="http://schemas.microsoft.com/office/powerpoint/2010/main" val="747406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juin-2012_198">
            <a:extLst>
              <a:ext uri="{FF2B5EF4-FFF2-40B4-BE49-F238E27FC236}">
                <a16:creationId xmlns:a16="http://schemas.microsoft.com/office/drawing/2014/main" id="{26B9DC82-CA39-F7CC-E050-7275F74D000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 y="158750"/>
            <a:ext cx="7086600" cy="5314950"/>
          </a:xfrm>
          <a:prstGeom prst="rect">
            <a:avLst/>
          </a:prstGeom>
        </p:spPr>
      </p:pic>
      <p:sp>
        <p:nvSpPr>
          <p:cNvPr id="2" name="object 9">
            <a:extLst>
              <a:ext uri="{FF2B5EF4-FFF2-40B4-BE49-F238E27FC236}">
                <a16:creationId xmlns:a16="http://schemas.microsoft.com/office/drawing/2014/main" id="{EA0CE4DC-1F85-9217-3B7D-022882314638}"/>
              </a:ext>
            </a:extLst>
          </p:cNvPr>
          <p:cNvSpPr txBox="1"/>
          <p:nvPr/>
        </p:nvSpPr>
        <p:spPr>
          <a:xfrm>
            <a:off x="457200" y="10324460"/>
            <a:ext cx="277749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Cananga</a:t>
            </a:r>
            <a:r>
              <a:rPr sz="1200" b="1" spc="25" dirty="0">
                <a:latin typeface="Arial"/>
                <a:cs typeface="Arial"/>
              </a:rPr>
              <a:t> </a:t>
            </a:r>
            <a:r>
              <a:rPr sz="1200" b="1" dirty="0">
                <a:latin typeface="Arial"/>
                <a:cs typeface="Arial"/>
              </a:rPr>
              <a:t>odorata</a:t>
            </a:r>
            <a:r>
              <a:rPr sz="1200" b="1" spc="25" dirty="0">
                <a:latin typeface="Arial"/>
                <a:cs typeface="Arial"/>
              </a:rPr>
              <a:t> </a:t>
            </a:r>
            <a:r>
              <a:rPr sz="1200" b="1" dirty="0">
                <a:latin typeface="Arial"/>
                <a:cs typeface="Arial"/>
              </a:rPr>
              <a:t>Le</a:t>
            </a:r>
            <a:r>
              <a:rPr sz="1200" b="1" spc="25" dirty="0">
                <a:latin typeface="Arial"/>
                <a:cs typeface="Arial"/>
              </a:rPr>
              <a:t> </a:t>
            </a:r>
            <a:r>
              <a:rPr sz="1200" dirty="0">
                <a:latin typeface="Arial"/>
                <a:cs typeface="Arial"/>
              </a:rPr>
              <a:t>Ylang-</a:t>
            </a:r>
            <a:r>
              <a:rPr sz="1200" spc="-10" dirty="0">
                <a:latin typeface="Arial"/>
                <a:cs typeface="Arial"/>
              </a:rPr>
              <a:t>Ylang</a:t>
            </a:r>
            <a:endParaRPr sz="1200" dirty="0">
              <a:latin typeface="Arial"/>
              <a:cs typeface="Arial"/>
            </a:endParaRPr>
          </a:p>
        </p:txBody>
      </p:sp>
    </p:spTree>
    <p:extLst>
      <p:ext uri="{BB962C8B-B14F-4D97-AF65-F5344CB8AC3E}">
        <p14:creationId xmlns:p14="http://schemas.microsoft.com/office/powerpoint/2010/main" val="195063997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D34C53F6-E7E1-27F4-DF83-3F1561A23936}"/>
              </a:ext>
            </a:extLst>
          </p:cNvPr>
          <p:cNvSpPr txBox="1"/>
          <p:nvPr/>
        </p:nvSpPr>
        <p:spPr>
          <a:xfrm>
            <a:off x="228600" y="539750"/>
            <a:ext cx="6479158" cy="7452809"/>
          </a:xfrm>
          <a:prstGeom prst="rect">
            <a:avLst/>
          </a:prstGeom>
          <a:noFill/>
        </p:spPr>
        <p:txBody>
          <a:bodyPr wrap="square" rtlCol="0">
            <a:spAutoFit/>
          </a:bodyPr>
          <a:lstStyle/>
          <a:p>
            <a:pPr marL="457200" lvl="1">
              <a:lnSpc>
                <a:spcPct val="103000"/>
              </a:lnSpc>
              <a:spcBef>
                <a:spcPts val="465"/>
              </a:spcBef>
              <a:tabLst>
                <a:tab pos="568960" algn="l"/>
                <a:tab pos="569595" algn="l"/>
              </a:tabLst>
            </a:pPr>
            <a:r>
              <a:rPr lang="fr-FR" sz="1400" b="1" dirty="0">
                <a:effectLst/>
                <a:latin typeface="Arial" panose="020B0604020202020204" pitchFamily="34" charset="0"/>
                <a:ea typeface="Arial" panose="020B0604020202020204" pitchFamily="34" charset="0"/>
              </a:rPr>
              <a:t>L'acajou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pays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mahogany</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Swietenia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mahogani</a:t>
            </a:r>
            <a:r>
              <a:rPr lang="fr-FR" sz="1400" b="1" dirty="0">
                <a:effectLst/>
                <a:latin typeface="Arial" panose="020B0604020202020204" pitchFamily="34" charset="0"/>
                <a:ea typeface="Arial" panose="020B0604020202020204" pitchFamily="34" charset="0"/>
              </a:rPr>
              <a:t> Jacq.)</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recherché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qualité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beauté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 bois rougeâtre. Le nom d'acajou provient de ce que le bois de ce genre était, au 19 </a:t>
            </a:r>
            <a:r>
              <a:rPr lang="fr-FR" sz="1200" dirty="0" err="1">
                <a:effectLst/>
                <a:latin typeface="Arial" panose="020B0604020202020204" pitchFamily="34" charset="0"/>
                <a:ea typeface="Arial" panose="020B0604020202020204" pitchFamily="34" charset="0"/>
              </a:rPr>
              <a:t>ème</a:t>
            </a:r>
            <a:r>
              <a:rPr lang="fr-FR" sz="1200" dirty="0">
                <a:effectLst/>
                <a:latin typeface="Arial" panose="020B0604020202020204" pitchFamily="34" charset="0"/>
                <a:ea typeface="Arial" panose="020B0604020202020204" pitchFamily="34" charset="0"/>
              </a:rPr>
              <a:t> siècle, protégé par une pellicule de résine de noix de cajou (</a:t>
            </a:r>
            <a:r>
              <a:rPr lang="fr-FR" sz="1200" dirty="0" err="1">
                <a:effectLst/>
                <a:latin typeface="Arial" panose="020B0604020202020204" pitchFamily="34" charset="0"/>
                <a:ea typeface="Arial" panose="020B0604020202020204" pitchFamily="34" charset="0"/>
              </a:rPr>
              <a:t>Anacardium</a:t>
            </a:r>
            <a:r>
              <a:rPr lang="fr-FR" sz="1200" dirty="0">
                <a:effectLst/>
                <a:latin typeface="Arial" panose="020B0604020202020204" pitchFamily="34" charset="0"/>
                <a:ea typeface="Arial" panose="020B0604020202020204" pitchFamily="34" charset="0"/>
              </a:rPr>
              <a:t>) avant d'être expédié.</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Cet arbre atteint 20 à 30 m de haut et est indigène en Haïti. Le tronc, en général court et trapu, porte une couronne large formée de branches nombreuses. Les folioles des feuilles composées de l'acajou sont assez coriaces ; leur face supérieure est vert foncé et brillante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inférieure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vert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clair.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Cependant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 jeunes feuilles sont entièrement de couleur vert clair. Les feuilles sont caduques. L'arbre se reconnaît également aux capsules dressées de 10 cm de long contenant les graines ailées.</a:t>
            </a:r>
          </a:p>
          <a:p>
            <a:pPr>
              <a:spcBef>
                <a:spcPts val="3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L'acajou est résistant à la sécheresse et caractérise l'un des étages des montagnes sèches en Haïti, au-dessus de l'étage à gommier et en-dessous de celui à pins. Mais cet arbre endémique a été tellement exploité au cours des siècles qu'il a disparu de beaucoup de régions et ne se rencontre le plus souvent qu'à l'état isolé.</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l'ombrage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dû</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feuillage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 et de son système racinaire très développé, l'acajou concurrence les cultures et doit être utilisé avec prudence en agroforesterie. Il est utilisé pour la confection de tuteurs pour l’igname.</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lente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 l'accroissement varie de 6 à 8 m3 par hectare et par an.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lui</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préfère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grandes feuilles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dernier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 peu plus exigeant en humidité.</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moyennement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(d=0.7 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0.8)</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durable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 attaques de termites. Il prend un très beau poli. Ce bois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largement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artisanat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local, ébénisterie, construction de bateaux, placages, etc...</a:t>
            </a:r>
          </a:p>
          <a:p>
            <a:pPr marL="107950" algn="just">
              <a:lnSpc>
                <a:spcPct val="103000"/>
              </a:lnSpc>
              <a:spcBef>
                <a:spcPts val="5"/>
              </a:spcBef>
              <a:spcAft>
                <a:spcPts val="0"/>
              </a:spcAft>
            </a:pPr>
            <a:endParaRPr lang="fr-FR" sz="1200" dirty="0">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La propagation de l'acajou se fait avec des plants élevés en pépinière, en utilisant des sachets en plastique pour conserver la motte de terre entourant les</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effet,</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l'acajou</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supporte</a:t>
            </a:r>
            <a:r>
              <a:rPr lang="fr-FR" sz="1200" spc="1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mal</a:t>
            </a:r>
            <a:r>
              <a:rPr lang="fr-FR" sz="1200" spc="16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la </a:t>
            </a:r>
            <a:r>
              <a:rPr lang="fr-FR" sz="1200" dirty="0">
                <a:effectLst/>
                <a:latin typeface="Arial" panose="020B0604020202020204" pitchFamily="34" charset="0"/>
                <a:ea typeface="Arial" panose="020B0604020202020204" pitchFamily="34" charset="0"/>
              </a:rPr>
              <a:t>transplantation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nues.</a:t>
            </a:r>
            <a:endParaRPr lang="fr-FR" sz="1200" dirty="0">
              <a:effectLst/>
              <a:latin typeface="Arial" panose="020B0604020202020204" pitchFamily="34" charset="0"/>
              <a:ea typeface="Arial" panose="020B0604020202020204" pitchFamily="34" charset="0"/>
            </a:endParaRPr>
          </a:p>
          <a:p>
            <a:pPr>
              <a:spcBef>
                <a:spcPts val="4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Après la récolte des graines, il convient de les faire sécher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soleil</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pendant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jours.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peuvent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ensuite être conservées pendant quelques mois.</a:t>
            </a:r>
          </a:p>
          <a:p>
            <a:pPr>
              <a:spcBef>
                <a:spcPts val="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Compte tenu de la diversité des conditions écologiques dans lesquelles croît l'acajou pays, il convient de choisir avec soin la provenance des </a:t>
            </a:r>
            <a:r>
              <a:rPr lang="fr-FR" sz="1200" spc="-10" dirty="0">
                <a:effectLst/>
                <a:latin typeface="Arial" panose="020B0604020202020204" pitchFamily="34" charset="0"/>
                <a:ea typeface="Arial" panose="020B0604020202020204" pitchFamily="34" charset="0"/>
              </a:rPr>
              <a:t>semences.</a:t>
            </a:r>
            <a:endParaRPr lang="fr-FR"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1057596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6269" y="2583186"/>
            <a:ext cx="3240405" cy="3954145"/>
            <a:chOff x="1080008" y="831850"/>
            <a:chExt cx="3240405" cy="3954145"/>
          </a:xfrm>
        </p:grpSpPr>
        <p:pic>
          <p:nvPicPr>
            <p:cNvPr id="3" name="object 3"/>
            <p:cNvPicPr/>
            <p:nvPr/>
          </p:nvPicPr>
          <p:blipFill>
            <a:blip r:embed="rId2" cstate="print"/>
            <a:stretch>
              <a:fillRect/>
            </a:stretch>
          </p:blipFill>
          <p:spPr>
            <a:xfrm>
              <a:off x="1424305" y="1043433"/>
              <a:ext cx="2565403" cy="3598170"/>
            </a:xfrm>
            <a:prstGeom prst="rect">
              <a:avLst/>
            </a:prstGeom>
          </p:spPr>
        </p:pic>
        <p:sp>
          <p:nvSpPr>
            <p:cNvPr id="4" name="object 4"/>
            <p:cNvSpPr/>
            <p:nvPr/>
          </p:nvSpPr>
          <p:spPr>
            <a:xfrm>
              <a:off x="1086358" y="838200"/>
              <a:ext cx="3227705" cy="3941445"/>
            </a:xfrm>
            <a:custGeom>
              <a:avLst/>
              <a:gdLst/>
              <a:ahLst/>
              <a:cxnLst/>
              <a:rect l="l" t="t" r="r" b="b"/>
              <a:pathLst>
                <a:path w="3227704" h="3941445">
                  <a:moveTo>
                    <a:pt x="0" y="0"/>
                  </a:moveTo>
                  <a:lnTo>
                    <a:pt x="3227324" y="0"/>
                  </a:lnTo>
                  <a:lnTo>
                    <a:pt x="3227324" y="3940937"/>
                  </a:lnTo>
                  <a:lnTo>
                    <a:pt x="0" y="394093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6685954"/>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31438"/>
            <a:ext cx="36391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Swietenia</a:t>
            </a:r>
            <a:r>
              <a:rPr sz="1200" b="1" spc="15" dirty="0">
                <a:latin typeface="Arial"/>
                <a:cs typeface="Arial"/>
              </a:rPr>
              <a:t> </a:t>
            </a:r>
            <a:r>
              <a:rPr sz="1200" b="1" dirty="0">
                <a:latin typeface="Arial"/>
                <a:cs typeface="Arial"/>
              </a:rPr>
              <a:t>mahogany</a:t>
            </a:r>
            <a:r>
              <a:rPr sz="1200" b="1" spc="15" dirty="0">
                <a:latin typeface="Arial"/>
                <a:cs typeface="Arial"/>
              </a:rPr>
              <a:t> </a:t>
            </a:r>
            <a:r>
              <a:rPr sz="1200" dirty="0">
                <a:latin typeface="Arial"/>
                <a:cs typeface="Arial"/>
              </a:rPr>
              <a:t>L’acajou</a:t>
            </a:r>
            <a:r>
              <a:rPr sz="1200" spc="15" dirty="0">
                <a:latin typeface="Arial"/>
                <a:cs typeface="Arial"/>
              </a:rPr>
              <a:t> </a:t>
            </a:r>
            <a:r>
              <a:rPr sz="1200" dirty="0">
                <a:latin typeface="Arial"/>
                <a:cs typeface="Arial"/>
              </a:rPr>
              <a:t>pays</a:t>
            </a:r>
            <a:r>
              <a:rPr sz="1200" spc="15" dirty="0">
                <a:latin typeface="Arial"/>
                <a:cs typeface="Arial"/>
              </a:rPr>
              <a:t> </a:t>
            </a:r>
            <a:r>
              <a:rPr sz="1200" dirty="0">
                <a:latin typeface="Arial"/>
                <a:cs typeface="Arial"/>
              </a:rPr>
              <a:t>ou</a:t>
            </a:r>
            <a:r>
              <a:rPr sz="1200" spc="15" dirty="0">
                <a:latin typeface="Arial"/>
                <a:cs typeface="Arial"/>
              </a:rPr>
              <a:t> </a:t>
            </a:r>
            <a:r>
              <a:rPr sz="1200" spc="-10" dirty="0">
                <a:latin typeface="Arial"/>
                <a:cs typeface="Arial"/>
              </a:rPr>
              <a:t>mahogany</a:t>
            </a:r>
            <a:endParaRPr sz="1200" dirty="0">
              <a:latin typeface="Arial"/>
              <a:cs typeface="Arial"/>
            </a:endParaRPr>
          </a:p>
        </p:txBody>
      </p:sp>
    </p:spTree>
    <p:extLst>
      <p:ext uri="{BB962C8B-B14F-4D97-AF65-F5344CB8AC3E}">
        <p14:creationId xmlns:p14="http://schemas.microsoft.com/office/powerpoint/2010/main" val="177252557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5" name="ZoneTexte 4">
            <a:extLst>
              <a:ext uri="{FF2B5EF4-FFF2-40B4-BE49-F238E27FC236}">
                <a16:creationId xmlns:a16="http://schemas.microsoft.com/office/drawing/2014/main" id="{72227B20-044B-4E9F-0EAA-4ECC674B9DF6}"/>
              </a:ext>
            </a:extLst>
          </p:cNvPr>
          <p:cNvSpPr txBox="1"/>
          <p:nvPr/>
        </p:nvSpPr>
        <p:spPr>
          <a:xfrm>
            <a:off x="147013" y="463550"/>
            <a:ext cx="6934200" cy="9638792"/>
          </a:xfrm>
          <a:prstGeom prst="rect">
            <a:avLst/>
          </a:prstGeom>
          <a:noFill/>
        </p:spPr>
        <p:txBody>
          <a:bodyPr wrap="square" rtlCol="0">
            <a:spAutoFit/>
          </a:bodyPr>
          <a:lstStyle/>
          <a:p>
            <a:pPr marL="457200" marR="124460" lvl="1">
              <a:lnSpc>
                <a:spcPct val="103000"/>
              </a:lnSpc>
              <a:tabLst>
                <a:tab pos="565150" algn="l"/>
                <a:tab pos="565785" algn="l"/>
              </a:tabLst>
            </a:pPr>
            <a:r>
              <a:rPr lang="fr-FR" sz="1200" b="1" dirty="0">
                <a:effectLst/>
                <a:latin typeface="Arial" panose="020B0604020202020204" pitchFamily="34" charset="0"/>
                <a:ea typeface="Arial" panose="020B0604020202020204" pitchFamily="34" charset="0"/>
                <a:cs typeface="Arial" panose="020B0604020202020204" pitchFamily="34" charset="0"/>
              </a:rPr>
              <a:t>Le</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cèdre</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(Cedrela</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odorata</a:t>
            </a:r>
            <a:r>
              <a:rPr lang="fr-FR" sz="1200" b="1" spc="20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L.</a:t>
            </a:r>
            <a:r>
              <a:rPr lang="fr-FR" sz="1200" b="1" spc="200" dirty="0">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ou</a:t>
            </a:r>
            <a:r>
              <a:rPr lang="fr-FR" sz="1200" b="1" spc="230" dirty="0">
                <a:effectLst/>
                <a:latin typeface="Arial" panose="020B0604020202020204" pitchFamily="34" charset="0"/>
                <a:ea typeface="Arial" panose="020B0604020202020204" pitchFamily="34" charset="0"/>
                <a:cs typeface="Arial" panose="020B0604020202020204" pitchFamily="34" charset="0"/>
              </a:rPr>
              <a:t> </a:t>
            </a:r>
            <a:r>
              <a:rPr lang="fr-FR" sz="1200" b="1" dirty="0">
                <a:effectLst/>
                <a:latin typeface="Arial" panose="020B0604020202020204" pitchFamily="34" charset="0"/>
                <a:ea typeface="Arial" panose="020B0604020202020204" pitchFamily="34" charset="0"/>
                <a:cs typeface="Arial" panose="020B0604020202020204" pitchFamily="34" charset="0"/>
              </a:rPr>
              <a:t>Cedrela </a:t>
            </a:r>
            <a:r>
              <a:rPr lang="fr-FR" sz="1200" b="1" dirty="0" err="1">
                <a:effectLst/>
                <a:latin typeface="Arial" panose="020B0604020202020204" pitchFamily="34" charset="0"/>
                <a:ea typeface="Arial" panose="020B0604020202020204" pitchFamily="34" charset="0"/>
                <a:cs typeface="Arial" panose="020B0604020202020204" pitchFamily="34" charset="0"/>
              </a:rPr>
              <a:t>mexicana</a:t>
            </a:r>
            <a:r>
              <a:rPr lang="fr-FR" sz="1200" b="1" dirty="0">
                <a:effectLst/>
                <a:latin typeface="Arial" panose="020B0604020202020204" pitchFamily="34" charset="0"/>
                <a:ea typeface="Arial" panose="020B0604020202020204" pitchFamily="34" charset="0"/>
                <a:cs typeface="Arial" panose="020B0604020202020204" pitchFamily="34" charset="0"/>
              </a:rPr>
              <a:t> </a:t>
            </a:r>
            <a:r>
              <a:rPr lang="fr-FR" sz="1200" b="1" dirty="0" err="1">
                <a:effectLst/>
                <a:latin typeface="Arial" panose="020B0604020202020204" pitchFamily="34" charset="0"/>
                <a:ea typeface="Arial" panose="020B0604020202020204" pitchFamily="34" charset="0"/>
                <a:cs typeface="Arial" panose="020B0604020202020204" pitchFamily="34" charset="0"/>
              </a:rPr>
              <a:t>M.J.Roem</a:t>
            </a:r>
            <a:r>
              <a:rPr lang="fr-FR" sz="1200" b="1" dirty="0">
                <a:effectLst/>
                <a:latin typeface="Arial" panose="020B0604020202020204" pitchFamily="34" charset="0"/>
                <a:ea typeface="Arial" panose="020B0604020202020204" pitchFamily="34" charset="0"/>
                <a:cs typeface="Arial" panose="020B0604020202020204" pitchFamily="34" charset="0"/>
              </a:rPr>
              <a:t>.)</a:t>
            </a:r>
          </a:p>
          <a:p>
            <a:r>
              <a:rPr lang="fr-FR" sz="1200" b="1" dirty="0">
                <a:effectLst/>
                <a:latin typeface="Arial" panose="020B0604020202020204" pitchFamily="34" charset="0"/>
                <a:ea typeface="Arial" panose="020B0604020202020204" pitchFamily="34" charset="0"/>
                <a:cs typeface="Arial" panose="020B0604020202020204" pitchFamily="34" charset="0"/>
              </a:rPr>
              <a:t> </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C'est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grand</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pouvant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parfois</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atteindre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30</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à</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40 m de hauteur. Il se reconnaît à ses grandes feuilles pennées, caduques, longues de 30 à 60 cm et comportant 10 à 20 paires de folioles et à l'odeur d'ail dégagée</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par</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fleurs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ou</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feuilles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écrasées.</a:t>
            </a:r>
            <a:r>
              <a:rPr lang="fr-FR" sz="1200" spc="170" dirty="0">
                <a:effectLst/>
                <a:latin typeface="Arial" panose="020B0604020202020204" pitchFamily="34" charset="0"/>
                <a:ea typeface="Arial" panose="020B0604020202020204" pitchFamily="34" charset="0"/>
                <a:cs typeface="Arial" panose="020B0604020202020204" pitchFamily="34" charset="0"/>
              </a:rPr>
              <a:t> </a:t>
            </a:r>
            <a:r>
              <a:rPr lang="fr-FR" sz="1200" spc="-25" dirty="0">
                <a:effectLst/>
                <a:latin typeface="Arial" panose="020B0604020202020204" pitchFamily="34" charset="0"/>
                <a:ea typeface="Arial" panose="020B0604020202020204" pitchFamily="34" charset="0"/>
                <a:cs typeface="Arial" panose="020B0604020202020204" pitchFamily="34" charset="0"/>
              </a:rPr>
              <a:t>Les</a:t>
            </a:r>
            <a:r>
              <a:rPr lang="fr-FR" sz="1200" dirty="0">
                <a:effectLst/>
                <a:latin typeface="Arial" panose="020B0604020202020204" pitchFamily="34" charset="0"/>
                <a:ea typeface="Arial" panose="020B0604020202020204" pitchFamily="34" charset="0"/>
                <a:cs typeface="Arial" panose="020B0604020202020204" pitchFamily="34" charset="0"/>
              </a:rPr>
              <a:t> graines</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sont</a:t>
            </a:r>
            <a:r>
              <a:rPr lang="fr-FR" sz="1200" spc="25" dirty="0">
                <a:effectLst/>
                <a:latin typeface="Arial" panose="020B0604020202020204" pitchFamily="34" charset="0"/>
                <a:ea typeface="Arial" panose="020B0604020202020204" pitchFamily="34" charset="0"/>
                <a:cs typeface="Arial" panose="020B0604020202020204" pitchFamily="34" charset="0"/>
              </a:rPr>
              <a:t> </a:t>
            </a:r>
            <a:r>
              <a:rPr lang="fr-FR" sz="1200" spc="-10" dirty="0">
                <a:effectLst/>
                <a:latin typeface="Arial" panose="020B0604020202020204" pitchFamily="34" charset="0"/>
                <a:ea typeface="Arial" panose="020B0604020202020204" pitchFamily="34" charset="0"/>
                <a:cs typeface="Arial" panose="020B0604020202020204" pitchFamily="34" charset="0"/>
              </a:rPr>
              <a:t>ailées.</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cèdre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indigène</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en</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Haïti.</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Il</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est</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exigeant en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eau.</a:t>
            </a:r>
            <a:r>
              <a:rPr lang="fr-FR" sz="1200" spc="-5" dirty="0">
                <a:effectLst/>
                <a:latin typeface="Arial" panose="020B0604020202020204" pitchFamily="34" charset="0"/>
                <a:ea typeface="Arial" panose="020B0604020202020204" pitchFamily="34" charset="0"/>
                <a:cs typeface="Arial" panose="020B0604020202020204" pitchFamily="34" charset="0"/>
              </a:rPr>
              <a:t> Il </a:t>
            </a:r>
            <a:r>
              <a:rPr lang="fr-FR" sz="1200" dirty="0">
                <a:latin typeface="Arial" panose="020B0604020202020204" pitchFamily="34" charset="0"/>
                <a:cs typeface="Arial" panose="020B0604020202020204" pitchFamily="34" charset="0"/>
              </a:rPr>
              <a:t>est surtout observé au-dessus d’une altitude de 500-600 m. </a:t>
            </a:r>
            <a:r>
              <a:rPr lang="fr-FR" sz="1200" dirty="0">
                <a:effectLst/>
                <a:latin typeface="Arial" panose="020B0604020202020204" pitchFamily="34" charset="0"/>
                <a:ea typeface="Arial" panose="020B0604020202020204" pitchFamily="34" charset="0"/>
                <a:cs typeface="Arial" panose="020B0604020202020204" pitchFamily="34" charset="0"/>
              </a:rPr>
              <a:t>On</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rencontre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forêt</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feuillue</a:t>
            </a:r>
            <a:r>
              <a:rPr lang="fr-FR" sz="1200" spc="-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d'altitude ou en bas de versant, là où le sol est bien alimenté en eau et bien drainé, ainsi que le long des rivières.</a:t>
            </a:r>
          </a:p>
          <a:p>
            <a:pPr marL="107950" marR="635" algn="just">
              <a:lnSpc>
                <a:spcPct val="103000"/>
              </a:lnSpc>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pPr>
            <a:r>
              <a:rPr lang="fr-FR" sz="1200" dirty="0">
                <a:effectLst/>
                <a:latin typeface="Arial" panose="020B0604020202020204" pitchFamily="34" charset="0"/>
                <a:ea typeface="Times New Roman" panose="02020603050405020304" pitchFamily="18" charset="0"/>
                <a:cs typeface="Arial" panose="020B0604020202020204" pitchFamily="34" charset="0"/>
              </a:rPr>
              <a:t>En Haïti, cette espèce précieuse joue un rôle clé dans l'économie locale et dans la préservation des écosystèmes forestiers. Le cèdre est largement présent dans les zones humides et bien drainées, notamment le long des rivières et dans les forêts feuillues d'altitude, à condition que les sols soient bien alimentés en eau.</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635" algn="just">
              <a:lnSpc>
                <a:spcPct val="103000"/>
              </a:lnSpc>
              <a:spcAft>
                <a:spcPts val="0"/>
              </a:spcAft>
            </a:pPr>
            <a:endParaRPr lang="fr-FR" sz="1200" dirty="0">
              <a:latin typeface="Arial" panose="020B0604020202020204" pitchFamily="34" charset="0"/>
              <a:ea typeface="Arial" panose="020B0604020202020204" pitchFamily="34" charset="0"/>
              <a:cs typeface="Arial" panose="020B0604020202020204" pitchFamily="34" charset="0"/>
            </a:endParaRPr>
          </a:p>
          <a:p>
            <a:pPr algn="l"/>
            <a:r>
              <a:rPr lang="fr-FR" sz="1200" dirty="0">
                <a:latin typeface="Arial" panose="020B0604020202020204" pitchFamily="34" charset="0"/>
                <a:cs typeface="Arial" panose="020B0604020202020204" pitchFamily="34" charset="0"/>
              </a:rPr>
              <a:t>Son bois est protégé par une résine contre l’attaque des termites, ce qui explique son utilisation pour fournir des tuteurs pour les plantations d’ignames. </a:t>
            </a:r>
          </a:p>
          <a:p>
            <a:pPr algn="l"/>
            <a:r>
              <a:rPr lang="fr-FR" sz="1200" dirty="0">
                <a:latin typeface="Arial" panose="020B0604020202020204" pitchFamily="34" charset="0"/>
                <a:cs typeface="Arial" panose="020B0604020202020204" pitchFamily="34" charset="0"/>
              </a:rPr>
              <a:t>Le cèdre peut se reproduire par des macroboutures dont la reprise est facile. Il est apprécié par les paysans car il ne concurrence pas les cultures : l’enracinement est pivotant et, par ailleurs, la compétition pour la lumière est faible (les feuilles tombent pendant la période d’arrêt de la végétation du cèdre et repoussent en avril). La meilleure période pour le prélèvement des boutures est en janvier-février, quand la végétation de l’arbre est arrêtée. </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 PADF a introduit une variété de Cedrela originaire du Guatemala qui se développe bien à une altitude plus basse que l’espèce indigène, mais dont le bois, plus riche en résine, se scie moins bien.</a:t>
            </a:r>
          </a:p>
          <a:p>
            <a:endParaRPr lang="fr-FR" sz="1200" dirty="0">
              <a:latin typeface="Arial" panose="020B0604020202020204" pitchFamily="34"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cèdre rouge des Antilles est un grand arbre qui peut atteindre 30 à 40 mètres de hauteur dans des conditions favorables. Il est reconnaissable à ses grandes feuilles pennées, caduques, longues de 30 à 60 cm, composées de 10 à 20 paires de folioles. Les fleurs, bien que petites, dégagent une odeur d'ail et se regroupent en grandes inflorescences. Le bois, brun rougeâtre et odorant, est léger, facile à travailler, résistant aux termites et durable, ce qui en fait un matériau de choix pour diverses utilisations.</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Importance écologique et économique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Bois de qualité</a:t>
            </a:r>
            <a:r>
              <a:rPr lang="fr-FR" sz="1200" dirty="0">
                <a:effectLst/>
                <a:latin typeface="Arial" panose="020B0604020202020204" pitchFamily="34" charset="0"/>
                <a:ea typeface="Times New Roman" panose="02020603050405020304" pitchFamily="18" charset="0"/>
                <a:cs typeface="Arial" panose="020B0604020202020204" pitchFamily="34" charset="0"/>
              </a:rPr>
              <a:t> : </a:t>
            </a:r>
            <a:r>
              <a:rPr lang="fr-FR" sz="1200" dirty="0">
                <a:effectLst/>
                <a:latin typeface="Arial" panose="020B0604020202020204" pitchFamily="34" charset="0"/>
                <a:ea typeface="Arial" panose="020B0604020202020204" pitchFamily="34" charset="0"/>
                <a:cs typeface="Arial" panose="020B0604020202020204" pitchFamily="34" charset="0"/>
              </a:rPr>
              <a:t>Le bois de cèdre ressemble à celui de l'acajou, mais il est odorant (ce qui le protège contre la vermine) et a un goût amer. Il est tendre, léger (d=0.45), résistant et facile à travailler. </a:t>
            </a:r>
            <a:r>
              <a:rPr lang="fr-FR" sz="1200" dirty="0">
                <a:latin typeface="Arial" panose="020B0604020202020204" pitchFamily="34" charset="0"/>
                <a:ea typeface="Arial" panose="020B0604020202020204" pitchFamily="34" charset="0"/>
                <a:cs typeface="Arial" panose="020B0604020202020204" pitchFamily="34" charset="0"/>
              </a:rPr>
              <a:t>L</a:t>
            </a:r>
            <a:r>
              <a:rPr lang="fr-FR" sz="1200" dirty="0">
                <a:effectLst/>
                <a:latin typeface="Arial" panose="020B0604020202020204" pitchFamily="34" charset="0"/>
                <a:ea typeface="Times New Roman" panose="02020603050405020304" pitchFamily="18" charset="0"/>
                <a:cs typeface="Arial" panose="020B0604020202020204" pitchFamily="34" charset="0"/>
              </a:rPr>
              <a:t>e cèdre est hautement prisé pour son bois, utilisé dans la fabrication de meubles, portes, fenêtres, et objets artisanaux. En Haïti, il est apprécié dans l'artisanat, notamment pour la confection de coffres, de sculptures, et pour des constructions maritimes. </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Agroforesterie</a:t>
            </a:r>
            <a:r>
              <a:rPr lang="fr-FR" sz="1200" dirty="0">
                <a:effectLst/>
                <a:latin typeface="Arial" panose="020B0604020202020204" pitchFamily="34" charset="0"/>
                <a:ea typeface="Times New Roman" panose="02020603050405020304" pitchFamily="18" charset="0"/>
                <a:cs typeface="Arial" panose="020B0604020202020204" pitchFamily="34" charset="0"/>
              </a:rPr>
              <a:t> : cet arbre est également utilisé en agroforesterie pour fournir des tuteurs pour les cultures d’ignames. Lorsqu'ils prennent racine, ces tuteurs se transforment en macroboutures, contribuant à la dissémination de l'espèce.</a:t>
            </a:r>
          </a:p>
          <a:p>
            <a:pPr marL="171450" indent="-171450">
              <a:spcBef>
                <a:spcPts val="5"/>
              </a:spcBef>
              <a:buFont typeface="Arial" panose="020B0604020202020204" pitchFamily="34" charset="0"/>
              <a:buChar char="•"/>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Reboisement</a:t>
            </a:r>
            <a:r>
              <a:rPr lang="fr-FR" sz="1200" dirty="0">
                <a:effectLst/>
                <a:latin typeface="Arial" panose="020B0604020202020204" pitchFamily="34" charset="0"/>
                <a:ea typeface="Times New Roman" panose="02020603050405020304" pitchFamily="18" charset="0"/>
                <a:cs typeface="Arial" panose="020B0604020202020204" pitchFamily="34" charset="0"/>
              </a:rPr>
              <a:t> : le cèdre rouge est souvent intégré dans des programmes de reboisement en raison de sa croissance rapide (jusqu’à 1,5 m par an) et de sa capacité à produire entre 11 et 22 m³ de bois par hectare et par an dans des conditions favorables. Il contribue à la stabilisation des sols et à la lutte contre l'érosion dans les zones vulnérables. </a:t>
            </a:r>
            <a:r>
              <a:rPr lang="fr-FR" sz="1200" dirty="0">
                <a:effectLst/>
                <a:latin typeface="Arial" panose="020B0604020202020204" pitchFamily="34" charset="0"/>
                <a:ea typeface="Arial" panose="020B0604020202020204" pitchFamily="34" charset="0"/>
                <a:cs typeface="Arial" panose="020B0604020202020204" pitchFamily="34" charset="0"/>
              </a:rPr>
              <a:t>Sa plantation en-dessous de 600 m est déconseillée, d'autant</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plus</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que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jeune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plant</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supporte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mal</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une</a:t>
            </a:r>
            <a:r>
              <a:rPr lang="fr-FR" sz="1200" spc="-2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forte insolation. Les boutures sont à prélever en début de saison sèche, quand l'arbre "a jeté ses feuilles".</a:t>
            </a:r>
          </a:p>
        </p:txBody>
      </p:sp>
    </p:spTree>
    <p:extLst>
      <p:ext uri="{BB962C8B-B14F-4D97-AF65-F5344CB8AC3E}">
        <p14:creationId xmlns:p14="http://schemas.microsoft.com/office/powerpoint/2010/main" val="426753779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64C66B-86D0-574A-6643-DA495B823E25}"/>
              </a:ext>
            </a:extLst>
          </p:cNvPr>
          <p:cNvSpPr txBox="1"/>
          <p:nvPr/>
        </p:nvSpPr>
        <p:spPr>
          <a:xfrm>
            <a:off x="304800" y="463550"/>
            <a:ext cx="6705600" cy="3467616"/>
          </a:xfrm>
          <a:prstGeom prst="rect">
            <a:avLst/>
          </a:prstGeom>
          <a:noFill/>
        </p:spPr>
        <p:txBody>
          <a:bodyPr wrap="square" rtlCol="0">
            <a:spAutoFit/>
          </a:bodyPr>
          <a:lstStyle/>
          <a:p>
            <a:pPr marL="171450" indent="-171450">
              <a:spcBef>
                <a:spcPts val="5"/>
              </a:spcBef>
              <a:buFont typeface="Arial" panose="020B0604020202020204" pitchFamily="34" charset="0"/>
              <a:buChar char="•"/>
            </a:pP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Reproduction et plantation</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La propagation du cèdre rouge se fait par boutures et par graines, bien que celles-ci aient une faible longévité (1 à 3 mois). La plantation est conseillée dans des altitudes supérieures à 600 m, car les jeunes plants supportent mal les fortes insolations. Les boutures doivent être prélevées au début de la saison sèche, après la chute des feuilles.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Défis et limites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Déforestation</a:t>
            </a:r>
            <a:r>
              <a:rPr lang="fr-FR" sz="1200" dirty="0">
                <a:effectLst/>
                <a:latin typeface="Arial" panose="020B0604020202020204" pitchFamily="34" charset="0"/>
                <a:ea typeface="Times New Roman" panose="02020603050405020304" pitchFamily="18" charset="0"/>
                <a:cs typeface="Arial" panose="020B0604020202020204" pitchFamily="34" charset="0"/>
              </a:rPr>
              <a:t> : la déforestation massive en Haïti, due à l'exploitation non durable pour répondre à la demande croissante de bois de qualité, a réduit de manière significative la population de cèdres dans certaines régions. Cette surexploitation menace les forêts de cèdres et accentue les problèmes environnementaux tels que l'érosion des sols et la perte de biodiversité.</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Gestion durable</a:t>
            </a:r>
            <a:r>
              <a:rPr lang="fr-FR" sz="1200" dirty="0">
                <a:effectLst/>
                <a:latin typeface="Arial" panose="020B0604020202020204" pitchFamily="34" charset="0"/>
                <a:ea typeface="Times New Roman" panose="02020603050405020304" pitchFamily="18" charset="0"/>
                <a:cs typeface="Arial" panose="020B0604020202020204" pitchFamily="34" charset="0"/>
              </a:rPr>
              <a:t> : pour assurer la durabilité de cette précieuse ressource, des pratiques de gestion durable sont indispensables. Cela inclut la régulation de la coupe d'arbres, la mise en place d'efforts de reboisement et la promotion de l'utilisation d'alternatives au bois de cèdre.</a:t>
            </a:r>
          </a:p>
          <a:p>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35966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299650"/>
              <a:ext cx="4985758" cy="3346379"/>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3564254"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Cedrela</a:t>
            </a:r>
            <a:r>
              <a:rPr sz="1200" b="1" spc="25" dirty="0">
                <a:latin typeface="Arial"/>
                <a:cs typeface="Arial"/>
              </a:rPr>
              <a:t> </a:t>
            </a:r>
            <a:r>
              <a:rPr sz="1200" b="1" dirty="0">
                <a:latin typeface="Arial"/>
                <a:cs typeface="Arial"/>
              </a:rPr>
              <a:t>odorata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Cedrela</a:t>
            </a:r>
            <a:r>
              <a:rPr sz="1200" b="1" spc="25" dirty="0">
                <a:latin typeface="Arial"/>
                <a:cs typeface="Arial"/>
              </a:rPr>
              <a:t> </a:t>
            </a:r>
            <a:r>
              <a:rPr sz="1200" b="1" dirty="0">
                <a:latin typeface="Arial"/>
                <a:cs typeface="Arial"/>
              </a:rPr>
              <a:t>mexicana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cèdre</a:t>
            </a:r>
            <a:endParaRPr sz="1200" dirty="0">
              <a:latin typeface="Arial"/>
              <a:cs typeface="Arial"/>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44035" name="Rectangle 3" descr="cedrela_odorata-03"/>
          <p:cNvSpPr>
            <a:spLocks noGrp="1" noChangeAspect="1" noChangeArrowheads="1"/>
          </p:cNvSpPr>
          <p:nvPr isPhoto="1"/>
        </p:nvSpPr>
        <p:spPr bwMode="auto">
          <a:xfrm>
            <a:off x="0" y="5340350"/>
            <a:ext cx="6499516" cy="48746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228600" y="10293350"/>
            <a:ext cx="2145139" cy="276999"/>
          </a:xfrm>
          <a:prstGeom prst="rect">
            <a:avLst/>
          </a:prstGeom>
          <a:noFill/>
        </p:spPr>
        <p:txBody>
          <a:bodyPr wrap="none" rtlCol="0">
            <a:spAutoFit/>
          </a:bodyPr>
          <a:lstStyle/>
          <a:p>
            <a:r>
              <a:rPr lang="fr-FR" sz="1200" dirty="0"/>
              <a:t>Cedrela </a:t>
            </a:r>
            <a:r>
              <a:rPr lang="fr-FR" sz="1200" dirty="0" err="1"/>
              <a:t>odorata</a:t>
            </a:r>
            <a:r>
              <a:rPr lang="fr-FR" sz="1200" dirty="0"/>
              <a:t> (cèdre, </a:t>
            </a:r>
            <a:r>
              <a:rPr lang="fr-FR" sz="1200" dirty="0" err="1"/>
              <a:t>sed</a:t>
            </a:r>
            <a:r>
              <a:rPr lang="fr-FR" sz="1200" dirty="0"/>
              <a:t>)</a:t>
            </a:r>
          </a:p>
        </p:txBody>
      </p:sp>
      <p:sp>
        <p:nvSpPr>
          <p:cNvPr id="3" name="Rectangle 3" descr="Cedrela_odorata_003">
            <a:extLst>
              <a:ext uri="{FF2B5EF4-FFF2-40B4-BE49-F238E27FC236}">
                <a16:creationId xmlns:a16="http://schemas.microsoft.com/office/drawing/2014/main" id="{E623D5CD-476D-3191-8211-9795DBD68777}"/>
              </a:ext>
            </a:extLst>
          </p:cNvPr>
          <p:cNvSpPr>
            <a:spLocks noGrp="1" noChangeAspect="1" noChangeArrowheads="1"/>
          </p:cNvSpPr>
          <p:nvPr isPhoto="1"/>
        </p:nvSpPr>
        <p:spPr bwMode="auto">
          <a:xfrm>
            <a:off x="4724400" y="1225550"/>
            <a:ext cx="2344306" cy="3521349"/>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Cedrela_odorata_lf_bk">
            <a:extLst>
              <a:ext uri="{FF2B5EF4-FFF2-40B4-BE49-F238E27FC236}">
                <a16:creationId xmlns:a16="http://schemas.microsoft.com/office/drawing/2014/main" id="{8B1EC242-E7D6-4385-09C5-0B768DF5AD56}"/>
              </a:ext>
            </a:extLst>
          </p:cNvPr>
          <p:cNvSpPr>
            <a:spLocks noGrp="1" noChangeAspect="1" noChangeArrowheads="1"/>
          </p:cNvSpPr>
          <p:nvPr isPhoto="1"/>
        </p:nvSpPr>
        <p:spPr bwMode="auto">
          <a:xfrm>
            <a:off x="3552" y="615950"/>
            <a:ext cx="3246206" cy="432827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75145270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45059" name="Rectangle 3" descr="cedrela_odorata-04"/>
          <p:cNvSpPr>
            <a:spLocks noGrp="1" noChangeAspect="1" noChangeArrowheads="1"/>
          </p:cNvSpPr>
          <p:nvPr isPhoto="1"/>
        </p:nvSpPr>
        <p:spPr bwMode="auto">
          <a:xfrm>
            <a:off x="0" y="2597150"/>
            <a:ext cx="6768346" cy="507625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503434" y="7752385"/>
            <a:ext cx="2145139" cy="276999"/>
          </a:xfrm>
          <a:prstGeom prst="rect">
            <a:avLst/>
          </a:prstGeom>
          <a:noFill/>
        </p:spPr>
        <p:txBody>
          <a:bodyPr wrap="none" rtlCol="0">
            <a:spAutoFit/>
          </a:bodyPr>
          <a:lstStyle/>
          <a:p>
            <a:r>
              <a:rPr lang="fr-FR" sz="1200" dirty="0"/>
              <a:t>Cedrela </a:t>
            </a:r>
            <a:r>
              <a:rPr lang="fr-FR" sz="1200" dirty="0" err="1"/>
              <a:t>odorata</a:t>
            </a:r>
            <a:r>
              <a:rPr lang="fr-FR" sz="1200" dirty="0"/>
              <a:t> (cèdre, </a:t>
            </a:r>
            <a:r>
              <a:rPr lang="fr-FR" sz="1200" dirty="0" err="1"/>
              <a:t>sed</a:t>
            </a:r>
            <a:r>
              <a:rPr lang="fr-FR" sz="1200" dirty="0"/>
              <a:t>)</a:t>
            </a:r>
          </a:p>
        </p:txBody>
      </p:sp>
    </p:spTree>
    <p:extLst>
      <p:ext uri="{BB962C8B-B14F-4D97-AF65-F5344CB8AC3E}">
        <p14:creationId xmlns:p14="http://schemas.microsoft.com/office/powerpoint/2010/main" val="416772081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lstStyle/>
          <a:p>
            <a:pPr eaLnBrk="1" hangingPunct="1"/>
            <a:r>
              <a:rPr lang="fr-FR" dirty="0"/>
              <a:t>Cedrela </a:t>
            </a:r>
            <a:r>
              <a:rPr lang="fr-FR" dirty="0" err="1"/>
              <a:t>odorata</a:t>
            </a:r>
            <a:r>
              <a:rPr lang="fr-FR" dirty="0"/>
              <a:t> (cèdre, </a:t>
            </a:r>
            <a:r>
              <a:rPr lang="fr-FR" dirty="0" err="1"/>
              <a:t>sed</a:t>
            </a:r>
            <a:r>
              <a:rPr lang="fr-FR" dirty="0"/>
              <a:t>)</a:t>
            </a:r>
          </a:p>
        </p:txBody>
      </p:sp>
      <p:sp>
        <p:nvSpPr>
          <p:cNvPr id="47107" name="Rectangle 3" descr="Cedrela_odorata_002"/>
          <p:cNvSpPr>
            <a:spLocks noGrp="1" noChangeAspect="1" noChangeArrowheads="1"/>
          </p:cNvSpPr>
          <p:nvPr isPhoto="1"/>
        </p:nvSpPr>
        <p:spPr bwMode="auto">
          <a:xfrm>
            <a:off x="-14691" y="2576601"/>
            <a:ext cx="3215875" cy="495279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31642" y="7702212"/>
            <a:ext cx="2145139" cy="276999"/>
          </a:xfrm>
          <a:prstGeom prst="rect">
            <a:avLst/>
          </a:prstGeom>
          <a:noFill/>
        </p:spPr>
        <p:txBody>
          <a:bodyPr wrap="none" rtlCol="0">
            <a:spAutoFit/>
          </a:bodyPr>
          <a:lstStyle/>
          <a:p>
            <a:r>
              <a:rPr lang="fr-FR" sz="1200" dirty="0"/>
              <a:t>Cedrela </a:t>
            </a:r>
            <a:r>
              <a:rPr lang="fr-FR" sz="1200" dirty="0" err="1"/>
              <a:t>odorata</a:t>
            </a:r>
            <a:r>
              <a:rPr lang="fr-FR" sz="1200" dirty="0"/>
              <a:t> (cèdre, </a:t>
            </a:r>
            <a:r>
              <a:rPr lang="fr-FR" sz="1200" dirty="0" err="1"/>
              <a:t>sed</a:t>
            </a:r>
            <a:r>
              <a:rPr lang="fr-FR" sz="1200" dirty="0"/>
              <a:t>)</a:t>
            </a:r>
          </a:p>
        </p:txBody>
      </p:sp>
      <p:sp>
        <p:nvSpPr>
          <p:cNvPr id="2" name="Rectangle 3" descr="cedrela_odorata_03">
            <a:extLst>
              <a:ext uri="{FF2B5EF4-FFF2-40B4-BE49-F238E27FC236}">
                <a16:creationId xmlns:a16="http://schemas.microsoft.com/office/drawing/2014/main" id="{FAE3F3AA-675F-E530-4850-33790EF23DE4}"/>
              </a:ext>
            </a:extLst>
          </p:cNvPr>
          <p:cNvSpPr>
            <a:spLocks noGrp="1" noChangeAspect="1" noChangeArrowheads="1"/>
          </p:cNvSpPr>
          <p:nvPr isPhoto="1"/>
        </p:nvSpPr>
        <p:spPr bwMode="auto">
          <a:xfrm>
            <a:off x="4060845" y="2619057"/>
            <a:ext cx="3273558" cy="491033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48218948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3400" y="5340350"/>
            <a:ext cx="3740785" cy="3600450"/>
            <a:chOff x="1898142" y="1185544"/>
            <a:chExt cx="3740785" cy="3600450"/>
          </a:xfrm>
        </p:grpSpPr>
        <p:pic>
          <p:nvPicPr>
            <p:cNvPr id="3" name="object 3"/>
            <p:cNvPicPr/>
            <p:nvPr/>
          </p:nvPicPr>
          <p:blipFill>
            <a:blip r:embed="rId2" cstate="print"/>
            <a:stretch>
              <a:fillRect/>
            </a:stretch>
          </p:blipFill>
          <p:spPr>
            <a:xfrm>
              <a:off x="2454275" y="1198244"/>
              <a:ext cx="2540004" cy="3541326"/>
            </a:xfrm>
            <a:prstGeom prst="rect">
              <a:avLst/>
            </a:prstGeom>
          </p:spPr>
        </p:pic>
        <p:sp>
          <p:nvSpPr>
            <p:cNvPr id="4" name="object 4"/>
            <p:cNvSpPr/>
            <p:nvPr/>
          </p:nvSpPr>
          <p:spPr>
            <a:xfrm>
              <a:off x="1904492" y="1191894"/>
              <a:ext cx="3728085" cy="3587750"/>
            </a:xfrm>
            <a:custGeom>
              <a:avLst/>
              <a:gdLst/>
              <a:ahLst/>
              <a:cxnLst/>
              <a:rect l="l" t="t" r="r" b="b"/>
              <a:pathLst>
                <a:path w="3728085" h="3587750">
                  <a:moveTo>
                    <a:pt x="0" y="0"/>
                  </a:moveTo>
                  <a:lnTo>
                    <a:pt x="3727704" y="0"/>
                  </a:lnTo>
                  <a:lnTo>
                    <a:pt x="3727704"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57683" y="10227476"/>
            <a:ext cx="352234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Azadirachta</a:t>
            </a:r>
            <a:r>
              <a:rPr sz="1200" b="1" spc="25" dirty="0">
                <a:latin typeface="Arial"/>
                <a:cs typeface="Arial"/>
              </a:rPr>
              <a:t> </a:t>
            </a:r>
            <a:r>
              <a:rPr sz="1200" b="1" dirty="0">
                <a:latin typeface="Arial"/>
                <a:cs typeface="Arial"/>
              </a:rPr>
              <a:t>indica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Melia</a:t>
            </a:r>
            <a:r>
              <a:rPr sz="1200" b="1" spc="20" dirty="0">
                <a:latin typeface="Arial"/>
                <a:cs typeface="Arial"/>
              </a:rPr>
              <a:t> </a:t>
            </a:r>
            <a:r>
              <a:rPr sz="1200" b="1" dirty="0">
                <a:latin typeface="Arial"/>
                <a:cs typeface="Arial"/>
              </a:rPr>
              <a:t>azadirachta</a:t>
            </a:r>
            <a:r>
              <a:rPr sz="1200" b="1" spc="25"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nim</a:t>
            </a:r>
            <a:endParaRPr sz="1200" dirty="0">
              <a:latin typeface="Arial"/>
              <a:cs typeface="Arial"/>
            </a:endParaRPr>
          </a:p>
        </p:txBody>
      </p:sp>
      <p:sp>
        <p:nvSpPr>
          <p:cNvPr id="10" name="ZoneTexte 9">
            <a:extLst>
              <a:ext uri="{FF2B5EF4-FFF2-40B4-BE49-F238E27FC236}">
                <a16:creationId xmlns:a16="http://schemas.microsoft.com/office/drawing/2014/main" id="{EC28FA07-6B2D-94F6-8D92-7E28C70349B8}"/>
              </a:ext>
            </a:extLst>
          </p:cNvPr>
          <p:cNvSpPr txBox="1"/>
          <p:nvPr/>
        </p:nvSpPr>
        <p:spPr>
          <a:xfrm>
            <a:off x="257683" y="463550"/>
            <a:ext cx="6752717" cy="4715906"/>
          </a:xfrm>
          <a:prstGeom prst="rect">
            <a:avLst/>
          </a:prstGeom>
          <a:noFill/>
        </p:spPr>
        <p:txBody>
          <a:bodyPr wrap="square" rtlCol="0">
            <a:spAutoFit/>
          </a:bodyPr>
          <a:lstStyle/>
          <a:p>
            <a:pPr marL="457200" marR="12446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nim</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(Azadirachta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indica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Juss</a:t>
            </a:r>
            <a:r>
              <a:rPr lang="fr-FR" sz="1400" b="1" dirty="0">
                <a:effectLst/>
                <a:latin typeface="Arial" panose="020B0604020202020204" pitchFamily="34" charset="0"/>
                <a:ea typeface="Arial" panose="020B0604020202020204" pitchFamily="34" charset="0"/>
              </a:rPr>
              <a:t>.</a:t>
            </a:r>
            <a:r>
              <a:rPr lang="fr-FR" sz="1400" b="1" spc="3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 Melia </a:t>
            </a:r>
            <a:r>
              <a:rPr lang="fr-FR" sz="1400" b="1" dirty="0" err="1">
                <a:effectLst/>
                <a:latin typeface="Arial" panose="020B0604020202020204" pitchFamily="34" charset="0"/>
                <a:ea typeface="Arial" panose="020B0604020202020204" pitchFamily="34" charset="0"/>
              </a:rPr>
              <a:t>azadirachta</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Cette essence a été largement introduite en Haïti à partir des années 60, en particulier comme arbre d'ombrage le long des routes. Originaire des régions sèches de l'Asie tropicale, le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a été planté dans de nombreuses autres régions tropicales arides, son succès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dû</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exigences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faibles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bonne résistance à la sécheresse.</a:t>
            </a:r>
          </a:p>
          <a:p>
            <a:pPr>
              <a:spcBef>
                <a:spcPts val="2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une espèce à croissance rapide. Ainsi, dans les parcelles expérimentales de la plaine du Cul-de-Sac, le</a:t>
            </a:r>
            <a:r>
              <a:rPr lang="fr-FR" sz="1200" spc="-3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nim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12</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14</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 7 ans. Son bois est lourd (d=0.56 à 0.85). Il constitue un bon bois de construction et également un bon bois de feu. Il résiste aux termites et aux insectes </a:t>
            </a:r>
            <a:r>
              <a:rPr lang="fr-FR" sz="1200" spc="-10" dirty="0">
                <a:effectLst/>
                <a:latin typeface="Arial" panose="020B0604020202020204" pitchFamily="34" charset="0"/>
                <a:ea typeface="Arial" panose="020B0604020202020204" pitchFamily="34" charset="0"/>
              </a:rPr>
              <a:t>xylophages.</a:t>
            </a:r>
            <a:endParaRPr lang="fr-FR" sz="1200" dirty="0">
              <a:effectLst/>
              <a:latin typeface="Arial" panose="020B0604020202020204" pitchFamily="34" charset="0"/>
              <a:ea typeface="Arial" panose="020B0604020202020204" pitchFamily="34" charset="0"/>
            </a:endParaRPr>
          </a:p>
          <a:p>
            <a:pPr>
              <a:spcBef>
                <a:spcPts val="2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Mais, outre l'ombrage et la production de bois, le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présente encore d'autres intérêts : ses graines renferment une huile utilisable comme combustible pour lampe et comme lubrifiant. Elles contiennent également un insecticide, l'azadirachtine. Les feuilles sont utilisables comme fourrage.</a:t>
            </a:r>
          </a:p>
          <a:p>
            <a:pPr>
              <a:spcBef>
                <a:spcPts val="15"/>
              </a:spcBef>
            </a:pPr>
            <a:r>
              <a:rPr lang="fr-FR" sz="1200" dirty="0">
                <a:effectLst/>
                <a:latin typeface="Arial" panose="020B0604020202020204" pitchFamily="34" charset="0"/>
                <a:ea typeface="Arial" panose="020B0604020202020204" pitchFamily="34" charset="0"/>
              </a:rPr>
              <a:t> </a:t>
            </a:r>
          </a:p>
          <a:p>
            <a:pPr marL="107950" marR="121285" algn="just">
              <a:lnSpc>
                <a:spcPct val="103000"/>
              </a:lnSpc>
              <a:spcAft>
                <a:spcPts val="0"/>
              </a:spcAft>
            </a:pPr>
            <a:r>
              <a:rPr lang="fr-FR" sz="1200" dirty="0">
                <a:effectLst/>
                <a:latin typeface="Arial" panose="020B0604020202020204" pitchFamily="34" charset="0"/>
                <a:ea typeface="Arial" panose="020B0604020202020204" pitchFamily="34" charset="0"/>
              </a:rPr>
              <a:t>La reproduction par graines est facile, mais leur longévité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y</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000</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kg. Le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est une espèce envahissante à ne pas utiliser en agroforesterie. Il est intéressant pour améliorer les raks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fixer</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talus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berges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rivières, dans les zones d'altitude basse ou moyenne. Il peut également être utilisé pour produire du bois de feu dans les zones arides ou semi-arides de Haïti.</a:t>
            </a:r>
          </a:p>
          <a:p>
            <a:r>
              <a:rPr lang="fr-FR" sz="1200" dirty="0">
                <a:effectLst/>
                <a:latin typeface="Arial" panose="020B0604020202020204" pitchFamily="34" charset="0"/>
                <a:ea typeface="Arial" panose="020B0604020202020204" pitchFamily="34" charset="0"/>
              </a:rPr>
              <a:t> </a:t>
            </a:r>
          </a:p>
          <a:p>
            <a:endParaRPr lang="fr-FR"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za_ind57">
            <a:extLst>
              <a:ext uri="{FF2B5EF4-FFF2-40B4-BE49-F238E27FC236}">
                <a16:creationId xmlns:a16="http://schemas.microsoft.com/office/drawing/2014/main" id="{B3F32148-467B-D801-36AA-F686B97F70A0}"/>
              </a:ext>
            </a:extLst>
          </p:cNvPr>
          <p:cNvPicPr>
            <a:picLocks noGrp="1" noChangeAspect="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23467"/>
            <a:ext cx="4898390" cy="6400800"/>
          </a:xfrm>
          <a:prstGeom prst="rect">
            <a:avLst/>
          </a:prstGeom>
        </p:spPr>
      </p:pic>
      <p:sp>
        <p:nvSpPr>
          <p:cNvPr id="2" name="object 9">
            <a:extLst>
              <a:ext uri="{FF2B5EF4-FFF2-40B4-BE49-F238E27FC236}">
                <a16:creationId xmlns:a16="http://schemas.microsoft.com/office/drawing/2014/main" id="{20AA380F-857D-09DC-62E0-753FD894CAB6}"/>
              </a:ext>
            </a:extLst>
          </p:cNvPr>
          <p:cNvSpPr txBox="1"/>
          <p:nvPr/>
        </p:nvSpPr>
        <p:spPr>
          <a:xfrm>
            <a:off x="257683" y="10227476"/>
            <a:ext cx="352234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Azadirachta</a:t>
            </a:r>
            <a:r>
              <a:rPr sz="1200" b="1" spc="25" dirty="0">
                <a:latin typeface="Arial"/>
                <a:cs typeface="Arial"/>
              </a:rPr>
              <a:t> </a:t>
            </a:r>
            <a:r>
              <a:rPr sz="1200" b="1" dirty="0">
                <a:latin typeface="Arial"/>
                <a:cs typeface="Arial"/>
              </a:rPr>
              <a:t>indica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Melia</a:t>
            </a:r>
            <a:r>
              <a:rPr sz="1200" b="1" spc="20" dirty="0">
                <a:latin typeface="Arial"/>
                <a:cs typeface="Arial"/>
              </a:rPr>
              <a:t> </a:t>
            </a:r>
            <a:r>
              <a:rPr sz="1200" b="1" dirty="0">
                <a:latin typeface="Arial"/>
                <a:cs typeface="Arial"/>
              </a:rPr>
              <a:t>azadirachta</a:t>
            </a:r>
            <a:r>
              <a:rPr sz="1200" b="1" spc="25"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nim</a:t>
            </a:r>
            <a:endParaRPr sz="1200" dirty="0">
              <a:latin typeface="Arial"/>
              <a:cs typeface="Arial"/>
            </a:endParaRPr>
          </a:p>
        </p:txBody>
      </p:sp>
      <p:grpSp>
        <p:nvGrpSpPr>
          <p:cNvPr id="4" name="object 5">
            <a:extLst>
              <a:ext uri="{FF2B5EF4-FFF2-40B4-BE49-F238E27FC236}">
                <a16:creationId xmlns:a16="http://schemas.microsoft.com/office/drawing/2014/main" id="{CA874AD1-936F-2678-02C9-BD37997FC3AF}"/>
              </a:ext>
            </a:extLst>
          </p:cNvPr>
          <p:cNvGrpSpPr/>
          <p:nvPr/>
        </p:nvGrpSpPr>
        <p:grpSpPr>
          <a:xfrm>
            <a:off x="0" y="6407150"/>
            <a:ext cx="5400040" cy="3600450"/>
            <a:chOff x="1080008" y="5865495"/>
            <a:chExt cx="5400040" cy="3600450"/>
          </a:xfrm>
        </p:grpSpPr>
        <p:pic>
          <p:nvPicPr>
            <p:cNvPr id="5" name="object 6">
              <a:extLst>
                <a:ext uri="{FF2B5EF4-FFF2-40B4-BE49-F238E27FC236}">
                  <a16:creationId xmlns:a16="http://schemas.microsoft.com/office/drawing/2014/main" id="{EB778543-34BC-0188-67AB-007E4396116F}"/>
                </a:ext>
              </a:extLst>
            </p:cNvPr>
            <p:cNvPicPr/>
            <p:nvPr/>
          </p:nvPicPr>
          <p:blipFill>
            <a:blip r:embed="rId4" cstate="print"/>
            <a:stretch>
              <a:fillRect/>
            </a:stretch>
          </p:blipFill>
          <p:spPr>
            <a:xfrm>
              <a:off x="1092708" y="5878195"/>
              <a:ext cx="5374640" cy="3574541"/>
            </a:xfrm>
            <a:prstGeom prst="rect">
              <a:avLst/>
            </a:prstGeom>
          </p:spPr>
        </p:pic>
        <p:sp>
          <p:nvSpPr>
            <p:cNvPr id="6" name="object 7">
              <a:extLst>
                <a:ext uri="{FF2B5EF4-FFF2-40B4-BE49-F238E27FC236}">
                  <a16:creationId xmlns:a16="http://schemas.microsoft.com/office/drawing/2014/main" id="{EAD74268-AC56-2ADA-73F8-CDC57CCFFE07}"/>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11233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CB1DB32-03F7-9AA1-2B3D-27A0BF5E6545}"/>
              </a:ext>
            </a:extLst>
          </p:cNvPr>
          <p:cNvSpPr txBox="1"/>
          <p:nvPr/>
        </p:nvSpPr>
        <p:spPr>
          <a:xfrm>
            <a:off x="152400" y="446703"/>
            <a:ext cx="3505200" cy="5447645"/>
          </a:xfrm>
          <a:prstGeom prst="rect">
            <a:avLst/>
          </a:prstGeom>
          <a:noFill/>
        </p:spPr>
        <p:txBody>
          <a:bodyPr wrap="square" rtlCol="0">
            <a:spAutoFit/>
          </a:bodyPr>
          <a:lstStyle/>
          <a:p>
            <a:pPr marL="171450" indent="-171450">
              <a:buFont typeface="Arial" panose="020B0604020202020204" pitchFamily="34" charset="0"/>
              <a:buChar char="•"/>
            </a:pPr>
            <a:r>
              <a:rPr lang="fr-FR" sz="1200" dirty="0">
                <a:hlinkClick r:id="rId2" action="ppaction://hlinksldjump"/>
              </a:rPr>
              <a:t>immortel étranger, tulipier du Gabon (</a:t>
            </a:r>
            <a:r>
              <a:rPr lang="fr-FR" sz="1200" dirty="0" err="1">
                <a:hlinkClick r:id="rId2" action="ppaction://hlinksldjump"/>
              </a:rPr>
              <a:t>Spathodea</a:t>
            </a:r>
            <a:r>
              <a:rPr lang="fr-FR" sz="1200" dirty="0">
                <a:hlinkClick r:id="rId2" action="ppaction://hlinksldjump"/>
              </a:rPr>
              <a:t> </a:t>
            </a:r>
            <a:r>
              <a:rPr lang="fr-FR" sz="1200" dirty="0" err="1">
                <a:hlinkClick r:id="rId2" action="ppaction://hlinksldjump"/>
              </a:rPr>
              <a:t>campanulata</a:t>
            </a:r>
            <a:r>
              <a:rPr lang="fr-FR" sz="1200" dirty="0">
                <a:hlinkClick r:id="rId2" action="ppaction://hlinksldjump"/>
              </a:rPr>
              <a:t>)</a:t>
            </a:r>
            <a:endParaRPr lang="fr-FR" sz="1200" dirty="0"/>
          </a:p>
          <a:p>
            <a:pPr marL="171450" indent="-171450">
              <a:buFont typeface="Arial" panose="020B0604020202020204" pitchFamily="34" charset="0"/>
              <a:buChar char="•"/>
            </a:pPr>
            <a:r>
              <a:rPr lang="fr-FR" sz="1200" dirty="0">
                <a:hlinkClick r:id="rId3" action="ppaction://hlinksldjump"/>
              </a:rPr>
              <a:t>joyeuse ou </a:t>
            </a:r>
            <a:r>
              <a:rPr lang="fr-FR" sz="1200" dirty="0" err="1">
                <a:hlinkClick r:id="rId3" action="ppaction://hlinksldjump"/>
              </a:rPr>
              <a:t>bayonnette</a:t>
            </a:r>
            <a:r>
              <a:rPr lang="fr-FR" sz="1200" dirty="0">
                <a:hlinkClick r:id="rId3" action="ppaction://hlinksldjump"/>
              </a:rPr>
              <a:t> (Yucca </a:t>
            </a:r>
            <a:r>
              <a:rPr lang="fr-FR" sz="1200" dirty="0" err="1">
                <a:hlinkClick r:id="rId3" action="ppaction://hlinksldjump"/>
              </a:rPr>
              <a:t>aloifolia</a:t>
            </a:r>
            <a:r>
              <a:rPr lang="fr-FR" sz="1200" dirty="0">
                <a:hlinkClick r:id="rId3" action="ppaction://hlinksldjump"/>
              </a:rPr>
              <a:t>)</a:t>
            </a:r>
            <a:endParaRPr lang="fr-FR" sz="1200" dirty="0"/>
          </a:p>
          <a:p>
            <a:pPr marL="171450" indent="-171450">
              <a:buFont typeface="Arial" panose="020B0604020202020204" pitchFamily="34" charset="0"/>
              <a:buChar char="•"/>
            </a:pPr>
            <a:r>
              <a:rPr lang="fr-FR" sz="1200" dirty="0">
                <a:hlinkClick r:id="rId4" action="ppaction://hlinksldjump"/>
              </a:rPr>
              <a:t>latanier chapeau (Sabal </a:t>
            </a:r>
            <a:r>
              <a:rPr lang="fr-FR" sz="1200" dirty="0" err="1">
                <a:hlinkClick r:id="rId4" action="ppaction://hlinksldjump"/>
              </a:rPr>
              <a:t>causiarum</a:t>
            </a:r>
            <a:r>
              <a:rPr lang="fr-FR" sz="1200" dirty="0">
                <a:hlinkClick r:id="rId4" action="ppaction://hlinksldjump"/>
              </a:rPr>
              <a:t>)</a:t>
            </a:r>
            <a:endParaRPr lang="fr-FR" sz="1200" dirty="0"/>
          </a:p>
          <a:p>
            <a:pPr marL="171450" indent="-171450">
              <a:buFont typeface="Arial" panose="020B0604020202020204" pitchFamily="34" charset="0"/>
              <a:buChar char="•"/>
            </a:pPr>
            <a:r>
              <a:rPr lang="fr-FR" sz="1200" dirty="0">
                <a:hlinkClick r:id="rId5" action="ppaction://hlinksldjump"/>
              </a:rPr>
              <a:t>laurier (</a:t>
            </a:r>
            <a:r>
              <a:rPr lang="fr-FR" sz="1200" dirty="0" err="1">
                <a:hlinkClick r:id="rId5" action="ppaction://hlinksldjump"/>
              </a:rPr>
              <a:t>Ocotea</a:t>
            </a:r>
            <a:r>
              <a:rPr lang="fr-FR" sz="1200" dirty="0">
                <a:hlinkClick r:id="rId5" action="ppaction://hlinksldjump"/>
              </a:rPr>
              <a:t> </a:t>
            </a:r>
            <a:r>
              <a:rPr lang="fr-FR" sz="1200" dirty="0" err="1">
                <a:hlinkClick r:id="rId5" action="ppaction://hlinksldjump"/>
              </a:rPr>
              <a:t>leucoxylon</a:t>
            </a:r>
            <a:r>
              <a:rPr lang="fr-FR" sz="1200" dirty="0">
                <a:hlinkClick r:id="rId5" action="ppaction://hlinksldjump"/>
              </a:rPr>
              <a:t>)</a:t>
            </a:r>
            <a:endParaRPr lang="fr-FR" sz="1200" dirty="0"/>
          </a:p>
          <a:p>
            <a:pPr marL="171450" indent="-171450">
              <a:buFont typeface="Arial" panose="020B0604020202020204" pitchFamily="34" charset="0"/>
              <a:buChar char="•"/>
            </a:pPr>
            <a:r>
              <a:rPr lang="fr-FR" sz="1200" dirty="0">
                <a:hlinkClick r:id="rId6" action="ppaction://hlinksldjump"/>
              </a:rPr>
              <a:t>laurier blanc (</a:t>
            </a:r>
            <a:r>
              <a:rPr lang="fr-FR" sz="1200" dirty="0" err="1">
                <a:hlinkClick r:id="rId6" action="ppaction://hlinksldjump"/>
              </a:rPr>
              <a:t>Nectandra</a:t>
            </a:r>
            <a:r>
              <a:rPr lang="fr-FR" sz="1200" dirty="0">
                <a:hlinkClick r:id="rId6" action="ppaction://hlinksldjump"/>
              </a:rPr>
              <a:t> </a:t>
            </a:r>
            <a:r>
              <a:rPr lang="fr-FR" sz="1200" dirty="0" err="1">
                <a:hlinkClick r:id="rId6" action="ppaction://hlinksldjump"/>
              </a:rPr>
              <a:t>coriacea</a:t>
            </a:r>
            <a:r>
              <a:rPr lang="fr-FR" sz="1200" dirty="0">
                <a:hlinkClick r:id="rId6" action="ppaction://hlinksldjump"/>
              </a:rPr>
              <a:t>)</a:t>
            </a:r>
            <a:endParaRPr lang="fr-FR" sz="1200" dirty="0"/>
          </a:p>
          <a:p>
            <a:pPr marL="171450" indent="-171450">
              <a:buFont typeface="Arial" panose="020B0604020202020204" pitchFamily="34" charset="0"/>
              <a:buChar char="•"/>
            </a:pPr>
            <a:r>
              <a:rPr lang="fr-FR" sz="1200" dirty="0" err="1">
                <a:hlinkClick r:id="rId7" action="ppaction://hlinksldjump"/>
              </a:rPr>
              <a:t>leucaena</a:t>
            </a:r>
            <a:r>
              <a:rPr lang="fr-FR" sz="1200" dirty="0">
                <a:hlinkClick r:id="rId7" action="ppaction://hlinksldjump"/>
              </a:rPr>
              <a:t> (</a:t>
            </a:r>
            <a:r>
              <a:rPr lang="fr-FR" sz="1200" dirty="0" err="1">
                <a:hlinkClick r:id="rId7" action="ppaction://hlinksldjump"/>
              </a:rPr>
              <a:t>Leucaena</a:t>
            </a:r>
            <a:r>
              <a:rPr lang="fr-FR" sz="1200" dirty="0">
                <a:hlinkClick r:id="rId7" action="ppaction://hlinksldjump"/>
              </a:rPr>
              <a:t> </a:t>
            </a:r>
            <a:r>
              <a:rPr lang="fr-FR" sz="1200" dirty="0" err="1">
                <a:hlinkClick r:id="rId7" action="ppaction://hlinksldjump"/>
              </a:rPr>
              <a:t>leucocephala</a:t>
            </a:r>
            <a:r>
              <a:rPr lang="fr-FR" sz="1200" dirty="0">
                <a:hlinkClick r:id="rId7" action="ppaction://hlinksldjump"/>
              </a:rPr>
              <a:t>)</a:t>
            </a:r>
            <a:endParaRPr lang="fr-FR" sz="1200" dirty="0"/>
          </a:p>
          <a:p>
            <a:pPr marL="171450" indent="-171450">
              <a:buFont typeface="Arial" panose="020B0604020202020204" pitchFamily="34" charset="0"/>
              <a:buChar char="•"/>
            </a:pPr>
            <a:r>
              <a:rPr lang="fr-FR" sz="1200" dirty="0">
                <a:hlinkClick r:id="rId8" action="ppaction://hlinksldjump"/>
              </a:rPr>
              <a:t>lilas étranger, pignon (</a:t>
            </a:r>
            <a:r>
              <a:rPr lang="fr-FR" sz="1200" dirty="0" err="1">
                <a:hlinkClick r:id="rId8" action="ppaction://hlinksldjump"/>
              </a:rPr>
              <a:t>Gliricidia</a:t>
            </a:r>
            <a:r>
              <a:rPr lang="fr-FR" sz="1200" dirty="0">
                <a:hlinkClick r:id="rId8" action="ppaction://hlinksldjump"/>
              </a:rPr>
              <a:t> </a:t>
            </a:r>
            <a:r>
              <a:rPr lang="fr-FR" sz="1200" dirty="0" err="1">
                <a:hlinkClick r:id="rId8" action="ppaction://hlinksldjump"/>
              </a:rPr>
              <a:t>sepium</a:t>
            </a:r>
            <a:r>
              <a:rPr lang="fr-FR" sz="1200" dirty="0">
                <a:hlinkClick r:id="rId8" action="ppaction://hlinksldjump"/>
              </a:rPr>
              <a:t>)</a:t>
            </a:r>
            <a:endParaRPr lang="fr-FR" sz="1200" dirty="0"/>
          </a:p>
          <a:p>
            <a:pPr marL="171450" indent="-171450">
              <a:buFont typeface="Arial" panose="020B0604020202020204" pitchFamily="34" charset="0"/>
              <a:buChar char="•"/>
            </a:pPr>
            <a:r>
              <a:rPr lang="fr-FR" sz="1200" dirty="0">
                <a:hlinkClick r:id="rId9" action="ppaction://hlinksldjump"/>
              </a:rPr>
              <a:t>lilas pays (Melia </a:t>
            </a:r>
            <a:r>
              <a:rPr lang="fr-FR" sz="1200" dirty="0" err="1">
                <a:hlinkClick r:id="rId9" action="ppaction://hlinksldjump"/>
              </a:rPr>
              <a:t>azedarach</a:t>
            </a:r>
            <a:r>
              <a:rPr lang="fr-FR" sz="1200" dirty="0">
                <a:hlinkClick r:id="rId9" action="ppaction://hlinksldjump"/>
              </a:rPr>
              <a:t>)</a:t>
            </a:r>
            <a:endParaRPr lang="fr-FR" sz="1200" dirty="0"/>
          </a:p>
          <a:p>
            <a:pPr marL="171450" indent="-171450">
              <a:buFont typeface="Arial" panose="020B0604020202020204" pitchFamily="34" charset="0"/>
              <a:buChar char="•"/>
            </a:pPr>
            <a:r>
              <a:rPr lang="fr-FR" sz="1200" dirty="0">
                <a:hlinkClick r:id="rId10" action="ppaction://hlinksldjump"/>
              </a:rPr>
              <a:t>madame </a:t>
            </a:r>
            <a:r>
              <a:rPr lang="fr-FR" sz="1200" dirty="0" err="1">
                <a:hlinkClick r:id="rId10" action="ppaction://hlinksldjump"/>
              </a:rPr>
              <a:t>naïz</a:t>
            </a:r>
            <a:r>
              <a:rPr lang="fr-FR" sz="1200" dirty="0">
                <a:hlinkClick r:id="rId10" action="ppaction://hlinksldjump"/>
              </a:rPr>
              <a:t>, madame </a:t>
            </a:r>
            <a:r>
              <a:rPr lang="fr-FR" sz="1200" dirty="0" err="1">
                <a:hlinkClick r:id="rId10" action="ppaction://hlinksldjump"/>
              </a:rPr>
              <a:t>yas</a:t>
            </a:r>
            <a:r>
              <a:rPr lang="fr-FR" sz="1200" dirty="0">
                <a:hlinkClick r:id="rId10" action="ppaction://hlinksldjump"/>
              </a:rPr>
              <a:t> (</a:t>
            </a:r>
            <a:r>
              <a:rPr lang="fr-FR" sz="1200" dirty="0" err="1">
                <a:hlinkClick r:id="rId10" action="ppaction://hlinksldjump"/>
              </a:rPr>
              <a:t>Parkinsonia</a:t>
            </a:r>
            <a:r>
              <a:rPr lang="fr-FR" sz="1200" dirty="0">
                <a:hlinkClick r:id="rId10" action="ppaction://hlinksldjump"/>
              </a:rPr>
              <a:t> </a:t>
            </a:r>
            <a:r>
              <a:rPr lang="fr-FR" sz="1200" dirty="0" err="1">
                <a:hlinkClick r:id="rId10" action="ppaction://hlinksldjump"/>
              </a:rPr>
              <a:t>aculeata</a:t>
            </a:r>
            <a:r>
              <a:rPr lang="fr-FR" sz="1200" dirty="0">
                <a:hlinkClick r:id="rId10" action="ppaction://hlinksldjump"/>
              </a:rPr>
              <a:t>)</a:t>
            </a:r>
            <a:endParaRPr lang="fr-FR" sz="1200" dirty="0"/>
          </a:p>
          <a:p>
            <a:pPr marL="171450" indent="-171450">
              <a:buFont typeface="Arial" panose="020B0604020202020204" pitchFamily="34" charset="0"/>
              <a:buChar char="•"/>
            </a:pPr>
            <a:r>
              <a:rPr lang="fr-FR" sz="1200" dirty="0" err="1">
                <a:hlinkClick r:id="rId11" action="ppaction://hlinksldjump"/>
              </a:rPr>
              <a:t>mahaut</a:t>
            </a:r>
            <a:r>
              <a:rPr lang="fr-FR" sz="1200" dirty="0">
                <a:hlinkClick r:id="rId11" action="ppaction://hlinksldjump"/>
              </a:rPr>
              <a:t> bleu (Hibiscus </a:t>
            </a:r>
            <a:r>
              <a:rPr lang="fr-FR" sz="1200" dirty="0" err="1">
                <a:hlinkClick r:id="rId11" action="ppaction://hlinksldjump"/>
              </a:rPr>
              <a:t>elatus</a:t>
            </a:r>
            <a:r>
              <a:rPr lang="fr-FR" sz="1200" dirty="0">
                <a:hlinkClick r:id="rId11" action="ppaction://hlinksldjump"/>
              </a:rPr>
              <a:t>)</a:t>
            </a:r>
            <a:endParaRPr lang="fr-FR" sz="1200" dirty="0"/>
          </a:p>
          <a:p>
            <a:pPr marL="171450" indent="-171450">
              <a:buFont typeface="Arial" panose="020B0604020202020204" pitchFamily="34" charset="0"/>
              <a:buChar char="•"/>
            </a:pPr>
            <a:r>
              <a:rPr lang="fr-FR" sz="1200" dirty="0" err="1">
                <a:hlinkClick r:id="rId12" action="ppaction://hlinksldjump"/>
              </a:rPr>
              <a:t>mahaut</a:t>
            </a:r>
            <a:r>
              <a:rPr lang="fr-FR" sz="1200" dirty="0">
                <a:hlinkClick r:id="rId12" action="ppaction://hlinksldjump"/>
              </a:rPr>
              <a:t> franc, coton marron (Hibiscus </a:t>
            </a:r>
            <a:r>
              <a:rPr lang="fr-FR" sz="1200" dirty="0" err="1">
                <a:hlinkClick r:id="rId12" action="ppaction://hlinksldjump"/>
              </a:rPr>
              <a:t>tiliaceus</a:t>
            </a:r>
            <a:r>
              <a:rPr lang="fr-FR" sz="1200" dirty="0">
                <a:hlinkClick r:id="rId12" action="ppaction://hlinksldjump"/>
              </a:rPr>
              <a:t>)</a:t>
            </a:r>
            <a:endParaRPr lang="fr-FR" sz="1200" dirty="0"/>
          </a:p>
          <a:p>
            <a:pPr marL="171450" indent="-171450">
              <a:buFont typeface="Arial" panose="020B0604020202020204" pitchFamily="34" charset="0"/>
              <a:buChar char="•"/>
            </a:pPr>
            <a:r>
              <a:rPr lang="fr-FR" sz="1200" dirty="0">
                <a:hlinkClick r:id="rId13" action="ppaction://hlinksldjump"/>
              </a:rPr>
              <a:t>mandarinier (Citrus </a:t>
            </a:r>
            <a:r>
              <a:rPr lang="fr-FR" sz="1200" dirty="0" err="1">
                <a:hlinkClick r:id="rId13" action="ppaction://hlinksldjump"/>
              </a:rPr>
              <a:t>reticulata</a:t>
            </a:r>
            <a:r>
              <a:rPr lang="fr-FR" sz="1200" dirty="0">
                <a:hlinkClick r:id="rId13" action="ppaction://hlinksldjump"/>
              </a:rPr>
              <a:t>)</a:t>
            </a:r>
            <a:endParaRPr lang="fr-FR" sz="1200" dirty="0"/>
          </a:p>
          <a:p>
            <a:pPr marL="171450" indent="-171450">
              <a:buFont typeface="Arial" panose="020B0604020202020204" pitchFamily="34" charset="0"/>
              <a:buChar char="•"/>
            </a:pPr>
            <a:r>
              <a:rPr lang="fr-FR" sz="1200" dirty="0">
                <a:hlinkClick r:id="rId14" action="ppaction://hlinksldjump"/>
              </a:rPr>
              <a:t>manguier (</a:t>
            </a:r>
            <a:r>
              <a:rPr lang="fr-FR" sz="1200" dirty="0" err="1">
                <a:hlinkClick r:id="rId14" action="ppaction://hlinksldjump"/>
              </a:rPr>
              <a:t>Mangifera</a:t>
            </a:r>
            <a:r>
              <a:rPr lang="fr-FR" sz="1200" dirty="0">
                <a:hlinkClick r:id="rId14" action="ppaction://hlinksldjump"/>
              </a:rPr>
              <a:t> </a:t>
            </a:r>
            <a:r>
              <a:rPr lang="fr-FR" sz="1200" dirty="0" err="1">
                <a:hlinkClick r:id="rId14" action="ppaction://hlinksldjump"/>
              </a:rPr>
              <a:t>indica</a:t>
            </a:r>
            <a:r>
              <a:rPr lang="fr-FR" sz="1200" dirty="0">
                <a:hlinkClick r:id="rId14" action="ppaction://hlinksldjump"/>
              </a:rPr>
              <a:t>)</a:t>
            </a:r>
            <a:endParaRPr lang="fr-FR" sz="1200" dirty="0"/>
          </a:p>
          <a:p>
            <a:pPr marL="171450" indent="-171450">
              <a:buFont typeface="Arial" panose="020B0604020202020204" pitchFamily="34" charset="0"/>
              <a:buChar char="•"/>
            </a:pPr>
            <a:r>
              <a:rPr lang="fr-FR" sz="1200" dirty="0" err="1">
                <a:hlinkClick r:id="rId15" action="ppaction://hlinksldjump"/>
              </a:rPr>
              <a:t>mapou</a:t>
            </a:r>
            <a:r>
              <a:rPr lang="fr-FR" sz="1200" dirty="0">
                <a:hlinkClick r:id="rId15" action="ppaction://hlinksldjump"/>
              </a:rPr>
              <a:t> (</a:t>
            </a:r>
            <a:r>
              <a:rPr lang="fr-FR" sz="1200" dirty="0" err="1">
                <a:hlinkClick r:id="rId15" action="ppaction://hlinksldjump"/>
              </a:rPr>
              <a:t>Ceiba</a:t>
            </a:r>
            <a:r>
              <a:rPr lang="fr-FR" sz="1200" dirty="0">
                <a:hlinkClick r:id="rId15" action="ppaction://hlinksldjump"/>
              </a:rPr>
              <a:t> </a:t>
            </a:r>
            <a:r>
              <a:rPr lang="fr-FR" sz="1200" dirty="0" err="1">
                <a:hlinkClick r:id="rId15" action="ppaction://hlinksldjump"/>
              </a:rPr>
              <a:t>pentandra</a:t>
            </a:r>
            <a:r>
              <a:rPr lang="fr-FR" sz="1200" dirty="0">
                <a:hlinkClick r:id="rId15" action="ppaction://hlinksldjump"/>
              </a:rPr>
              <a:t>)</a:t>
            </a:r>
            <a:endParaRPr lang="fr-FR" sz="1200" dirty="0"/>
          </a:p>
          <a:p>
            <a:pPr marL="171450" indent="-171450">
              <a:buFont typeface="Arial" panose="020B0604020202020204" pitchFamily="34" charset="0"/>
              <a:buChar char="•"/>
            </a:pPr>
            <a:r>
              <a:rPr lang="fr-FR" sz="1200" dirty="0" err="1">
                <a:hlinkClick r:id="rId16" action="ppaction://hlinksldjump"/>
              </a:rPr>
              <a:t>médecinier</a:t>
            </a:r>
            <a:r>
              <a:rPr lang="fr-FR" sz="1200" dirty="0">
                <a:hlinkClick r:id="rId16" action="ppaction://hlinksldjump"/>
              </a:rPr>
              <a:t> (Jatropha </a:t>
            </a:r>
            <a:r>
              <a:rPr lang="fr-FR" sz="1200" dirty="0" err="1">
                <a:hlinkClick r:id="rId16" action="ppaction://hlinksldjump"/>
              </a:rPr>
              <a:t>curcas</a:t>
            </a:r>
            <a:r>
              <a:rPr lang="fr-FR" sz="1200" dirty="0">
                <a:hlinkClick r:id="rId16" action="ppaction://hlinksldjump"/>
              </a:rPr>
              <a:t>)</a:t>
            </a:r>
            <a:endParaRPr lang="fr-FR" sz="1200" dirty="0"/>
          </a:p>
          <a:p>
            <a:pPr marL="171450" indent="-171450">
              <a:buFont typeface="Arial" panose="020B0604020202020204" pitchFamily="34" charset="0"/>
              <a:buChar char="•"/>
            </a:pPr>
            <a:r>
              <a:rPr lang="fr-FR" sz="1200" dirty="0">
                <a:hlinkClick r:id="rId17" action="ppaction://hlinksldjump"/>
              </a:rPr>
              <a:t>mombin bâtard (</a:t>
            </a:r>
            <a:r>
              <a:rPr lang="fr-FR" sz="1200" dirty="0" err="1">
                <a:hlinkClick r:id="rId17" action="ppaction://hlinksldjump"/>
              </a:rPr>
              <a:t>Trichilia</a:t>
            </a:r>
            <a:r>
              <a:rPr lang="fr-FR" sz="1200" dirty="0">
                <a:hlinkClick r:id="rId17" action="ppaction://hlinksldjump"/>
              </a:rPr>
              <a:t> </a:t>
            </a:r>
            <a:r>
              <a:rPr lang="fr-FR" sz="1200" dirty="0" err="1">
                <a:hlinkClick r:id="rId17" action="ppaction://hlinksldjump"/>
              </a:rPr>
              <a:t>hirta</a:t>
            </a:r>
            <a:r>
              <a:rPr lang="fr-FR" sz="1200" dirty="0">
                <a:hlinkClick r:id="rId17" action="ppaction://hlinksldjump"/>
              </a:rPr>
              <a:t>)</a:t>
            </a:r>
            <a:endParaRPr lang="fr-FR" sz="1200" dirty="0"/>
          </a:p>
          <a:p>
            <a:pPr marL="171450" indent="-171450">
              <a:buFont typeface="Arial" panose="020B0604020202020204" pitchFamily="34" charset="0"/>
              <a:buChar char="•"/>
            </a:pPr>
            <a:r>
              <a:rPr lang="fr-FR" sz="1200" dirty="0">
                <a:hlinkClick r:id="rId18" action="ppaction://hlinksldjump"/>
              </a:rPr>
              <a:t>mombin franc (Spondias mombin)</a:t>
            </a:r>
            <a:endParaRPr lang="fr-FR" sz="1200" dirty="0"/>
          </a:p>
          <a:p>
            <a:pPr marL="171450" indent="-171450">
              <a:buFont typeface="Arial" panose="020B0604020202020204" pitchFamily="34" charset="0"/>
              <a:buChar char="•"/>
            </a:pPr>
            <a:r>
              <a:rPr lang="fr-FR" sz="1200" dirty="0" err="1">
                <a:hlinkClick r:id="rId19" action="ppaction://hlinksldjump"/>
              </a:rPr>
              <a:t>nim</a:t>
            </a:r>
            <a:r>
              <a:rPr lang="fr-FR" sz="1200" dirty="0">
                <a:hlinkClick r:id="rId19" action="ppaction://hlinksldjump"/>
              </a:rPr>
              <a:t> (Azadirachta </a:t>
            </a:r>
            <a:r>
              <a:rPr lang="fr-FR" sz="1200" dirty="0" err="1">
                <a:hlinkClick r:id="rId19" action="ppaction://hlinksldjump"/>
              </a:rPr>
              <a:t>indica</a:t>
            </a:r>
            <a:r>
              <a:rPr lang="fr-FR" sz="1200" dirty="0">
                <a:hlinkClick r:id="rId19" action="ppaction://hlinksldjump"/>
              </a:rPr>
              <a:t>)</a:t>
            </a:r>
            <a:endParaRPr lang="fr-FR" sz="1200" dirty="0"/>
          </a:p>
          <a:p>
            <a:pPr marL="171450" indent="-171450">
              <a:buFont typeface="Arial" panose="020B0604020202020204" pitchFamily="34" charset="0"/>
              <a:buChar char="•"/>
            </a:pPr>
            <a:r>
              <a:rPr lang="fr-FR" sz="1200" dirty="0">
                <a:hlinkClick r:id="rId20" action="ppaction://hlinksldjump"/>
              </a:rPr>
              <a:t>noix de cajou (</a:t>
            </a:r>
            <a:r>
              <a:rPr lang="fr-FR" sz="1200" dirty="0" err="1">
                <a:hlinkClick r:id="rId20" action="ppaction://hlinksldjump"/>
              </a:rPr>
              <a:t>Anacardium</a:t>
            </a:r>
            <a:r>
              <a:rPr lang="fr-FR" sz="1200" dirty="0">
                <a:hlinkClick r:id="rId20" action="ppaction://hlinksldjump"/>
              </a:rPr>
              <a:t> occidentale)</a:t>
            </a:r>
            <a:endParaRPr lang="fr-FR" sz="1200" dirty="0"/>
          </a:p>
          <a:p>
            <a:pPr marL="171450" indent="-171450">
              <a:buFont typeface="Arial" panose="020B0604020202020204" pitchFamily="34" charset="0"/>
              <a:buChar char="•"/>
            </a:pPr>
            <a:r>
              <a:rPr lang="fr-FR" sz="1200" dirty="0">
                <a:hlinkClick r:id="rId21" action="ppaction://hlinksldjump"/>
              </a:rPr>
              <a:t>orange douce (Citrus </a:t>
            </a:r>
            <a:r>
              <a:rPr lang="fr-FR" sz="1200" dirty="0" err="1">
                <a:hlinkClick r:id="rId21" action="ppaction://hlinksldjump"/>
              </a:rPr>
              <a:t>sinensis</a:t>
            </a:r>
            <a:r>
              <a:rPr lang="fr-FR" sz="1200" dirty="0">
                <a:hlinkClick r:id="rId21" action="ppaction://hlinksldjump"/>
              </a:rPr>
              <a:t>)</a:t>
            </a:r>
            <a:endParaRPr lang="fr-FR" sz="1200" dirty="0"/>
          </a:p>
          <a:p>
            <a:pPr marL="171450" indent="-171450">
              <a:buFont typeface="Arial" panose="020B0604020202020204" pitchFamily="34" charset="0"/>
              <a:buChar char="•"/>
            </a:pPr>
            <a:r>
              <a:rPr lang="fr-FR" sz="1200" b="1" dirty="0">
                <a:effectLst/>
                <a:latin typeface="Arial" panose="020B0604020202020204" pitchFamily="34" charset="0"/>
                <a:ea typeface="Arial" panose="020B0604020202020204" pitchFamily="34" charset="0"/>
                <a:hlinkClick r:id="rId22" action="ppaction://hlinksldjump"/>
              </a:rPr>
              <a:t>orange sûre Citrus </a:t>
            </a:r>
            <a:r>
              <a:rPr lang="fr-FR" sz="1200" b="1" dirty="0" err="1">
                <a:effectLst/>
                <a:latin typeface="Arial" panose="020B0604020202020204" pitchFamily="34" charset="0"/>
                <a:ea typeface="Arial" panose="020B0604020202020204" pitchFamily="34" charset="0"/>
                <a:hlinkClick r:id="rId22" action="ppaction://hlinksldjump"/>
              </a:rPr>
              <a:t>aurantium</a:t>
            </a:r>
            <a:r>
              <a:rPr lang="fr-FR" sz="1200" b="1" dirty="0">
                <a:effectLst/>
                <a:latin typeface="Arial" panose="020B0604020202020204" pitchFamily="34" charset="0"/>
                <a:ea typeface="Arial" panose="020B0604020202020204" pitchFamily="34" charset="0"/>
                <a:hlinkClick r:id="rId22" action="ppaction://hlinksldjump"/>
              </a:rPr>
              <a:t> </a:t>
            </a:r>
            <a:endParaRPr lang="fr-FR" sz="1200" dirty="0"/>
          </a:p>
          <a:p>
            <a:pPr marL="171450" indent="-171450">
              <a:buFont typeface="Arial" panose="020B0604020202020204" pitchFamily="34" charset="0"/>
              <a:buChar char="•"/>
            </a:pPr>
            <a:r>
              <a:rPr lang="fr-FR" sz="1200" dirty="0">
                <a:hlinkClick r:id="rId23" action="ppaction://hlinksldjump"/>
              </a:rPr>
              <a:t>palmiste, palmier royal (</a:t>
            </a:r>
            <a:r>
              <a:rPr lang="fr-FR" sz="1200" dirty="0" err="1">
                <a:hlinkClick r:id="rId23" action="ppaction://hlinksldjump"/>
              </a:rPr>
              <a:t>Roystonia</a:t>
            </a:r>
            <a:r>
              <a:rPr lang="fr-FR" sz="1200" dirty="0">
                <a:hlinkClick r:id="rId23" action="ppaction://hlinksldjump"/>
              </a:rPr>
              <a:t> </a:t>
            </a:r>
            <a:r>
              <a:rPr lang="fr-FR" sz="1200" dirty="0" err="1">
                <a:hlinkClick r:id="rId23" action="ppaction://hlinksldjump"/>
              </a:rPr>
              <a:t>regia</a:t>
            </a:r>
            <a:r>
              <a:rPr lang="fr-FR" sz="1200" dirty="0">
                <a:hlinkClick r:id="rId23" action="ppaction://hlinksldjump"/>
              </a:rPr>
              <a:t>)</a:t>
            </a:r>
            <a:endParaRPr lang="fr-FR" sz="1200" dirty="0"/>
          </a:p>
          <a:p>
            <a:pPr marL="171450" indent="-171450">
              <a:buFont typeface="Arial" panose="020B0604020202020204" pitchFamily="34" charset="0"/>
              <a:buChar char="•"/>
            </a:pPr>
            <a:r>
              <a:rPr lang="fr-FR" sz="1200" dirty="0">
                <a:hlinkClick r:id="rId24" action="ppaction://hlinksldjump"/>
              </a:rPr>
              <a:t>pamplemoussier (Citrus </a:t>
            </a:r>
            <a:r>
              <a:rPr lang="fr-FR" sz="1200" dirty="0" err="1">
                <a:hlinkClick r:id="rId24" action="ppaction://hlinksldjump"/>
              </a:rPr>
              <a:t>paradisii</a:t>
            </a:r>
            <a:r>
              <a:rPr lang="fr-FR" sz="1200" dirty="0">
                <a:hlinkClick r:id="rId24" action="ppaction://hlinksldjump"/>
              </a:rPr>
              <a:t>)</a:t>
            </a:r>
            <a:endParaRPr lang="fr-FR" sz="1200" dirty="0"/>
          </a:p>
          <a:p>
            <a:pPr marL="171450" indent="-171450" algn="just">
              <a:buFont typeface="Arial" panose="020B0604020202020204" pitchFamily="34" charset="0"/>
              <a:buChar char="•"/>
            </a:pPr>
            <a:r>
              <a:rPr lang="fr-FR" sz="1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Le papayer (</a:t>
            </a:r>
            <a:r>
              <a:rPr lang="fr-FR" sz="12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Carica</a:t>
            </a:r>
            <a:r>
              <a:rPr lang="fr-FR" sz="1200" b="1" i="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 </a:t>
            </a:r>
            <a:r>
              <a:rPr lang="fr-FR" sz="12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papaya</a:t>
            </a:r>
            <a:r>
              <a:rPr lang="fr-FR" sz="1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 </a:t>
            </a:r>
            <a:r>
              <a:rPr lang="fr-FR" sz="1200" b="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5" action="ppaction://hlinksldjump"/>
              </a:rPr>
              <a:t>Caricaceae</a:t>
            </a:r>
            <a:endParaRPr lang="fr-FR" sz="12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p:txBody>
      </p:sp>
      <p:sp>
        <p:nvSpPr>
          <p:cNvPr id="6" name="ZoneTexte 5">
            <a:extLst>
              <a:ext uri="{FF2B5EF4-FFF2-40B4-BE49-F238E27FC236}">
                <a16:creationId xmlns:a16="http://schemas.microsoft.com/office/drawing/2014/main" id="{5D3772F3-C7C7-5469-38ED-FBD6C293AB33}"/>
              </a:ext>
            </a:extLst>
          </p:cNvPr>
          <p:cNvSpPr txBox="1"/>
          <p:nvPr/>
        </p:nvSpPr>
        <p:spPr>
          <a:xfrm>
            <a:off x="3657600" y="420204"/>
            <a:ext cx="3505200" cy="4893647"/>
          </a:xfrm>
          <a:prstGeom prst="rect">
            <a:avLst/>
          </a:prstGeom>
          <a:noFill/>
        </p:spPr>
        <p:txBody>
          <a:bodyPr wrap="square" rtlCol="0">
            <a:spAutoFit/>
          </a:bodyPr>
          <a:lstStyle/>
          <a:p>
            <a:pPr marL="171450" indent="-171450">
              <a:buFont typeface="Arial" panose="020B0604020202020204" pitchFamily="34" charset="0"/>
              <a:buChar char="•"/>
            </a:pPr>
            <a:r>
              <a:rPr lang="fr-FR" sz="1200" dirty="0">
                <a:hlinkClick r:id="rId26" action="ppaction://hlinksldjump"/>
              </a:rPr>
              <a:t>paresseux (</a:t>
            </a:r>
            <a:r>
              <a:rPr lang="fr-FR" sz="1200" dirty="0" err="1">
                <a:hlinkClick r:id="rId26" action="ppaction://hlinksldjump"/>
              </a:rPr>
              <a:t>Polyscias</a:t>
            </a:r>
            <a:r>
              <a:rPr lang="fr-FR" sz="1200" dirty="0">
                <a:hlinkClick r:id="rId26" action="ppaction://hlinksldjump"/>
              </a:rPr>
              <a:t> </a:t>
            </a:r>
            <a:r>
              <a:rPr lang="fr-FR" sz="1200" dirty="0" err="1">
                <a:hlinkClick r:id="rId26" action="ppaction://hlinksldjump"/>
              </a:rPr>
              <a:t>sp</a:t>
            </a:r>
            <a:r>
              <a:rPr lang="fr-FR" sz="1200" dirty="0">
                <a:hlinkClick r:id="rId26" action="ppaction://hlinksldjump"/>
              </a:rPr>
              <a:t>.)</a:t>
            </a:r>
            <a:endParaRPr lang="fr-FR" sz="1200" dirty="0"/>
          </a:p>
          <a:p>
            <a:pPr marL="171450" indent="-171450">
              <a:buFont typeface="Arial" panose="020B0604020202020204" pitchFamily="34" charset="0"/>
              <a:buChar char="•"/>
            </a:pPr>
            <a:r>
              <a:rPr lang="fr-FR" sz="1200" dirty="0">
                <a:hlinkClick r:id="rId27" action="ppaction://hlinksldjump"/>
              </a:rPr>
              <a:t>pin d'Australie, </a:t>
            </a:r>
            <a:r>
              <a:rPr lang="fr-FR" sz="1200" dirty="0" err="1">
                <a:hlinkClick r:id="rId27" action="ppaction://hlinksldjump"/>
              </a:rPr>
              <a:t>pich</a:t>
            </a:r>
            <a:r>
              <a:rPr lang="fr-FR" sz="1200" dirty="0">
                <a:hlinkClick r:id="rId27" action="ppaction://hlinksldjump"/>
              </a:rPr>
              <a:t> pin, filao (Casuarina </a:t>
            </a:r>
            <a:r>
              <a:rPr lang="fr-FR" sz="1200" dirty="0" err="1">
                <a:hlinkClick r:id="rId27" action="ppaction://hlinksldjump"/>
              </a:rPr>
              <a:t>equisetifolia</a:t>
            </a:r>
            <a:r>
              <a:rPr lang="fr-FR" sz="1200" dirty="0">
                <a:hlinkClick r:id="rId27" action="ppaction://hlinksldjump"/>
              </a:rPr>
              <a:t>)</a:t>
            </a:r>
            <a:endParaRPr lang="fr-FR" sz="1200" dirty="0"/>
          </a:p>
          <a:p>
            <a:pPr marL="171450" indent="-171450">
              <a:buFont typeface="Arial" panose="020B0604020202020204" pitchFamily="34" charset="0"/>
              <a:buChar char="•"/>
            </a:pPr>
            <a:r>
              <a:rPr lang="fr-FR" sz="1200" dirty="0">
                <a:hlinkClick r:id="rId28" action="ppaction://hlinksldjump"/>
              </a:rPr>
              <a:t>pin, bois pin (Pinus occidentalis)</a:t>
            </a:r>
            <a:endParaRPr lang="fr-FR" sz="1200" dirty="0"/>
          </a:p>
          <a:p>
            <a:pPr marL="171450" indent="-171450">
              <a:buFont typeface="Arial" panose="020B0604020202020204" pitchFamily="34" charset="0"/>
              <a:buChar char="•"/>
            </a:pPr>
            <a:r>
              <a:rPr lang="fr-FR" sz="1200" dirty="0">
                <a:hlinkClick r:id="rId29" action="ppaction://hlinksldjump"/>
              </a:rPr>
              <a:t>pingouin (</a:t>
            </a:r>
            <a:r>
              <a:rPr lang="fr-FR" sz="1200" dirty="0" err="1">
                <a:hlinkClick r:id="rId29" action="ppaction://hlinksldjump"/>
              </a:rPr>
              <a:t>Bromelia</a:t>
            </a:r>
            <a:r>
              <a:rPr lang="fr-FR" sz="1200" dirty="0">
                <a:hlinkClick r:id="rId29" action="ppaction://hlinksldjump"/>
              </a:rPr>
              <a:t> </a:t>
            </a:r>
            <a:r>
              <a:rPr lang="fr-FR" sz="1200" dirty="0" err="1">
                <a:hlinkClick r:id="rId29" action="ppaction://hlinksldjump"/>
              </a:rPr>
              <a:t>pinguin</a:t>
            </a:r>
            <a:r>
              <a:rPr lang="fr-FR" sz="1200" dirty="0">
                <a:hlinkClick r:id="rId29" action="ppaction://hlinksldjump"/>
              </a:rPr>
              <a:t>)</a:t>
            </a:r>
            <a:endParaRPr lang="fr-FR" sz="1200" dirty="0"/>
          </a:p>
          <a:p>
            <a:pPr marL="171450" indent="-171450">
              <a:buFont typeface="Arial" panose="020B0604020202020204" pitchFamily="34" charset="0"/>
              <a:buChar char="•"/>
            </a:pPr>
            <a:r>
              <a:rPr lang="fr-FR" sz="1200" dirty="0">
                <a:hlinkClick r:id="rId30" action="ppaction://hlinksldjump"/>
              </a:rPr>
              <a:t>piquant patte de tortue, raquette espagnole (Opuntia </a:t>
            </a:r>
            <a:r>
              <a:rPr lang="fr-FR" sz="1200" dirty="0" err="1">
                <a:hlinkClick r:id="rId30" action="ppaction://hlinksldjump"/>
              </a:rPr>
              <a:t>moniliformis</a:t>
            </a:r>
            <a:r>
              <a:rPr lang="fr-FR" sz="1200" dirty="0">
                <a:hlinkClick r:id="rId30" action="ppaction://hlinksldjump"/>
              </a:rPr>
              <a:t>)</a:t>
            </a:r>
            <a:endParaRPr lang="fr-FR" sz="1200" dirty="0"/>
          </a:p>
          <a:p>
            <a:pPr marL="171450" indent="-171450">
              <a:buFont typeface="Arial" panose="020B0604020202020204" pitchFamily="34" charset="0"/>
              <a:buChar char="•"/>
            </a:pPr>
            <a:r>
              <a:rPr lang="fr-FR" sz="1200" dirty="0">
                <a:hlinkClick r:id="rId31" action="ppaction://hlinksldjump"/>
              </a:rPr>
              <a:t>pistachier des Indes (</a:t>
            </a:r>
            <a:r>
              <a:rPr lang="fr-FR" sz="1200" dirty="0" err="1">
                <a:hlinkClick r:id="rId31" action="ppaction://hlinksldjump"/>
              </a:rPr>
              <a:t>Sterculia</a:t>
            </a:r>
            <a:r>
              <a:rPr lang="fr-FR" sz="1200" dirty="0">
                <a:hlinkClick r:id="rId31" action="ppaction://hlinksldjump"/>
              </a:rPr>
              <a:t> </a:t>
            </a:r>
            <a:r>
              <a:rPr lang="fr-FR" sz="1200" dirty="0" err="1">
                <a:hlinkClick r:id="rId31" action="ppaction://hlinksldjump"/>
              </a:rPr>
              <a:t>apetala</a:t>
            </a:r>
            <a:r>
              <a:rPr lang="fr-FR" sz="1200" dirty="0">
                <a:hlinkClick r:id="rId31" action="ppaction://hlinksldjump"/>
              </a:rPr>
              <a:t>)</a:t>
            </a:r>
            <a:endParaRPr lang="fr-FR" sz="1200" dirty="0"/>
          </a:p>
          <a:p>
            <a:pPr marL="171450" indent="-171450">
              <a:buFont typeface="Arial" panose="020B0604020202020204" pitchFamily="34" charset="0"/>
              <a:buChar char="•"/>
            </a:pPr>
            <a:r>
              <a:rPr lang="fr-FR" sz="1200" dirty="0">
                <a:hlinkClick r:id="rId32" action="ppaction://hlinksldjump"/>
              </a:rPr>
              <a:t>pite, sisal, agave (Agave </a:t>
            </a:r>
            <a:r>
              <a:rPr lang="fr-FR" sz="1200" dirty="0" err="1">
                <a:hlinkClick r:id="rId32" action="ppaction://hlinksldjump"/>
              </a:rPr>
              <a:t>rigida</a:t>
            </a:r>
            <a:r>
              <a:rPr lang="fr-FR" sz="1200" dirty="0">
                <a:hlinkClick r:id="rId32" action="ppaction://hlinksldjump"/>
              </a:rPr>
              <a:t>)</a:t>
            </a:r>
            <a:endParaRPr lang="fr-FR" sz="1200" dirty="0"/>
          </a:p>
          <a:p>
            <a:pPr marL="171450" indent="-171450">
              <a:buFont typeface="Arial" panose="020B0604020202020204" pitchFamily="34" charset="0"/>
              <a:buChar char="•"/>
            </a:pPr>
            <a:r>
              <a:rPr lang="fr-FR" sz="1200" dirty="0">
                <a:hlinkClick r:id="rId33" action="ppaction://hlinksldjump"/>
              </a:rPr>
              <a:t>poirier (</a:t>
            </a:r>
            <a:r>
              <a:rPr lang="fr-FR" sz="1200" dirty="0" err="1">
                <a:hlinkClick r:id="rId33" action="ppaction://hlinksldjump"/>
              </a:rPr>
              <a:t>Tabebuia</a:t>
            </a:r>
            <a:r>
              <a:rPr lang="fr-FR" sz="1200" dirty="0">
                <a:hlinkClick r:id="rId33" action="ppaction://hlinksldjump"/>
              </a:rPr>
              <a:t> </a:t>
            </a:r>
            <a:r>
              <a:rPr lang="fr-FR" sz="1200" dirty="0" err="1">
                <a:hlinkClick r:id="rId33" action="ppaction://hlinksldjump"/>
              </a:rPr>
              <a:t>heterophylla</a:t>
            </a:r>
            <a:r>
              <a:rPr lang="fr-FR" sz="1200" dirty="0">
                <a:hlinkClick r:id="rId33" action="ppaction://hlinksldjump"/>
              </a:rPr>
              <a:t>)</a:t>
            </a:r>
            <a:endParaRPr lang="fr-FR" sz="1200" dirty="0"/>
          </a:p>
          <a:p>
            <a:pPr marL="171450" indent="-171450">
              <a:buFont typeface="Arial" panose="020B0604020202020204" pitchFamily="34" charset="0"/>
              <a:buChar char="•"/>
            </a:pPr>
            <a:r>
              <a:rPr lang="fr-FR" sz="1200" dirty="0">
                <a:hlinkClick r:id="rId34" action="ppaction://hlinksldjump"/>
              </a:rPr>
              <a:t>pois Vallières (Sesbania </a:t>
            </a:r>
            <a:r>
              <a:rPr lang="fr-FR" sz="1200" dirty="0" err="1">
                <a:hlinkClick r:id="rId34" action="ppaction://hlinksldjump"/>
              </a:rPr>
              <a:t>grandiflora</a:t>
            </a:r>
            <a:r>
              <a:rPr lang="fr-FR" sz="1200" dirty="0">
                <a:hlinkClick r:id="rId34" action="ppaction://hlinksldjump"/>
              </a:rPr>
              <a:t>)</a:t>
            </a:r>
            <a:endParaRPr lang="fr-FR" sz="1200" dirty="0"/>
          </a:p>
          <a:p>
            <a:pPr marL="171450" indent="-171450">
              <a:buFont typeface="Arial" panose="020B0604020202020204" pitchFamily="34" charset="0"/>
              <a:buChar char="•"/>
            </a:pPr>
            <a:r>
              <a:rPr lang="fr-FR" sz="1200" dirty="0">
                <a:hlinkClick r:id="rId35" action="ppaction://hlinksldjump"/>
              </a:rPr>
              <a:t>pomme-cannelle, cachiman (</a:t>
            </a:r>
            <a:r>
              <a:rPr lang="fr-FR" sz="1200" dirty="0" err="1">
                <a:hlinkClick r:id="rId35" action="ppaction://hlinksldjump"/>
              </a:rPr>
              <a:t>Annona</a:t>
            </a:r>
            <a:r>
              <a:rPr lang="fr-FR" sz="1200" dirty="0">
                <a:hlinkClick r:id="rId35" action="ppaction://hlinksldjump"/>
              </a:rPr>
              <a:t> </a:t>
            </a:r>
            <a:r>
              <a:rPr lang="fr-FR" sz="1200" dirty="0" err="1">
                <a:hlinkClick r:id="rId35" action="ppaction://hlinksldjump"/>
              </a:rPr>
              <a:t>squamosa</a:t>
            </a:r>
            <a:r>
              <a:rPr lang="fr-FR" sz="1200" dirty="0">
                <a:hlinkClick r:id="rId35" action="ppaction://hlinksldjump"/>
              </a:rPr>
              <a:t>)</a:t>
            </a:r>
            <a:endParaRPr lang="fr-FR" sz="1200" dirty="0"/>
          </a:p>
          <a:p>
            <a:pPr marL="171450" indent="-171450">
              <a:buFont typeface="Arial" panose="020B0604020202020204" pitchFamily="34" charset="0"/>
              <a:buChar char="•"/>
            </a:pPr>
            <a:r>
              <a:rPr lang="fr-FR" sz="1200" dirty="0">
                <a:hlinkClick r:id="rId36" action="ppaction://hlinksldjump"/>
              </a:rPr>
              <a:t>pomme-rose (Eugenia </a:t>
            </a:r>
            <a:r>
              <a:rPr lang="fr-FR" sz="1200" dirty="0" err="1">
                <a:hlinkClick r:id="rId36" action="ppaction://hlinksldjump"/>
              </a:rPr>
              <a:t>jambos</a:t>
            </a:r>
            <a:r>
              <a:rPr lang="fr-FR" sz="1200" dirty="0">
                <a:hlinkClick r:id="rId36" action="ppaction://hlinksldjump"/>
              </a:rPr>
              <a:t>)</a:t>
            </a:r>
            <a:endParaRPr lang="fr-FR" sz="1200" dirty="0"/>
          </a:p>
          <a:p>
            <a:pPr marL="171450" indent="-171450">
              <a:buFont typeface="Arial" panose="020B0604020202020204" pitchFamily="34" charset="0"/>
              <a:buChar char="•"/>
            </a:pPr>
            <a:r>
              <a:rPr lang="fr-FR" sz="1200" dirty="0" err="1">
                <a:hlinkClick r:id="rId37" action="ppaction://hlinksldjump"/>
              </a:rPr>
              <a:t>quénèpe</a:t>
            </a:r>
            <a:r>
              <a:rPr lang="fr-FR" sz="1200" dirty="0">
                <a:hlinkClick r:id="rId37" action="ppaction://hlinksldjump"/>
              </a:rPr>
              <a:t> (</a:t>
            </a:r>
            <a:r>
              <a:rPr lang="fr-FR" sz="1200" dirty="0" err="1">
                <a:hlinkClick r:id="rId37" action="ppaction://hlinksldjump"/>
              </a:rPr>
              <a:t>Melicoccus</a:t>
            </a:r>
            <a:r>
              <a:rPr lang="fr-FR" sz="1200" dirty="0">
                <a:hlinkClick r:id="rId37" action="ppaction://hlinksldjump"/>
              </a:rPr>
              <a:t> </a:t>
            </a:r>
            <a:r>
              <a:rPr lang="fr-FR" sz="1200" dirty="0" err="1">
                <a:hlinkClick r:id="rId37" action="ppaction://hlinksldjump"/>
              </a:rPr>
              <a:t>bijugatus</a:t>
            </a:r>
            <a:r>
              <a:rPr lang="fr-FR" sz="1200" dirty="0">
                <a:hlinkClick r:id="rId37" action="ppaction://hlinksldjump"/>
              </a:rPr>
              <a:t>)</a:t>
            </a:r>
            <a:endParaRPr lang="fr-FR" sz="1200" dirty="0"/>
          </a:p>
          <a:p>
            <a:pPr marL="171450" indent="-171450">
              <a:buFont typeface="Arial" panose="020B0604020202020204" pitchFamily="34" charset="0"/>
              <a:buChar char="•"/>
            </a:pPr>
            <a:r>
              <a:rPr lang="fr-FR" sz="1200" dirty="0">
                <a:hlinkClick r:id="rId38" action="ppaction://hlinksldjump"/>
              </a:rPr>
              <a:t>roseau (Phragmites </a:t>
            </a:r>
            <a:r>
              <a:rPr lang="fr-FR" sz="1200" dirty="0" err="1">
                <a:hlinkClick r:id="rId38" action="ppaction://hlinksldjump"/>
              </a:rPr>
              <a:t>sp</a:t>
            </a:r>
            <a:r>
              <a:rPr lang="fr-FR" sz="1200" dirty="0">
                <a:hlinkClick r:id="rId38" action="ppaction://hlinksldjump"/>
              </a:rPr>
              <a:t>.)</a:t>
            </a:r>
            <a:endParaRPr lang="fr-FR" sz="1200" dirty="0"/>
          </a:p>
          <a:p>
            <a:pPr marL="171450" indent="-171450">
              <a:buFont typeface="Arial" panose="020B0604020202020204" pitchFamily="34" charset="0"/>
              <a:buChar char="•"/>
            </a:pPr>
            <a:r>
              <a:rPr lang="fr-FR" sz="1200" dirty="0">
                <a:hlinkClick r:id="rId39" action="ppaction://hlinksldjump"/>
              </a:rPr>
              <a:t>sablier (Hura </a:t>
            </a:r>
            <a:r>
              <a:rPr lang="fr-FR" sz="1200" dirty="0" err="1">
                <a:hlinkClick r:id="rId39" action="ppaction://hlinksldjump"/>
              </a:rPr>
              <a:t>crepitans</a:t>
            </a:r>
            <a:r>
              <a:rPr lang="fr-FR" sz="1200" dirty="0">
                <a:hlinkClick r:id="rId39" action="ppaction://hlinksldjump"/>
              </a:rPr>
              <a:t>)</a:t>
            </a:r>
            <a:endParaRPr lang="fr-FR" sz="1200" dirty="0"/>
          </a:p>
          <a:p>
            <a:pPr marL="171450" indent="-171450">
              <a:buFont typeface="Arial" panose="020B0604020202020204" pitchFamily="34" charset="0"/>
              <a:buChar char="•"/>
            </a:pPr>
            <a:r>
              <a:rPr lang="fr-FR" sz="1200" dirty="0" err="1">
                <a:hlinkClick r:id="rId40" action="ppaction://hlinksldjump"/>
              </a:rPr>
              <a:t>saman</a:t>
            </a:r>
            <a:r>
              <a:rPr lang="fr-FR" sz="1200" dirty="0">
                <a:hlinkClick r:id="rId40" action="ppaction://hlinksldjump"/>
              </a:rPr>
              <a:t>, </a:t>
            </a:r>
            <a:r>
              <a:rPr lang="fr-FR" sz="1200" dirty="0" err="1">
                <a:hlinkClick r:id="rId40" action="ppaction://hlinksldjump"/>
              </a:rPr>
              <a:t>gouannegoul</a:t>
            </a:r>
            <a:r>
              <a:rPr lang="fr-FR" sz="1200" dirty="0">
                <a:hlinkClick r:id="rId40" action="ppaction://hlinksldjump"/>
              </a:rPr>
              <a:t> (</a:t>
            </a:r>
            <a:r>
              <a:rPr lang="fr-FR" sz="1200" dirty="0" err="1">
                <a:hlinkClick r:id="rId40" action="ppaction://hlinksldjump"/>
              </a:rPr>
              <a:t>Pithecellobium</a:t>
            </a:r>
            <a:r>
              <a:rPr lang="fr-FR" sz="1200" dirty="0">
                <a:hlinkClick r:id="rId40" action="ppaction://hlinksldjump"/>
              </a:rPr>
              <a:t> </a:t>
            </a:r>
            <a:r>
              <a:rPr lang="fr-FR" sz="1200" dirty="0" err="1">
                <a:hlinkClick r:id="rId40" action="ppaction://hlinksldjump"/>
              </a:rPr>
              <a:t>saman</a:t>
            </a:r>
            <a:r>
              <a:rPr lang="fr-FR" sz="1200" dirty="0">
                <a:hlinkClick r:id="rId40" action="ppaction://hlinksldjump"/>
              </a:rPr>
              <a:t>)</a:t>
            </a:r>
            <a:endParaRPr lang="fr-FR" sz="1200" dirty="0"/>
          </a:p>
          <a:p>
            <a:pPr marL="171450" indent="-171450">
              <a:buFont typeface="Arial" panose="020B0604020202020204" pitchFamily="34" charset="0"/>
              <a:buChar char="•"/>
            </a:pPr>
            <a:r>
              <a:rPr lang="fr-FR" sz="1200" dirty="0">
                <a:hlinkClick r:id="rId41" action="ppaction://hlinksldjump"/>
              </a:rPr>
              <a:t>sapotillier (</a:t>
            </a:r>
            <a:r>
              <a:rPr lang="fr-FR" sz="1200" dirty="0" err="1">
                <a:hlinkClick r:id="rId41" action="ppaction://hlinksldjump"/>
              </a:rPr>
              <a:t>Manilkara</a:t>
            </a:r>
            <a:r>
              <a:rPr lang="fr-FR" sz="1200" dirty="0">
                <a:hlinkClick r:id="rId41" action="ppaction://hlinksldjump"/>
              </a:rPr>
              <a:t> </a:t>
            </a:r>
            <a:r>
              <a:rPr lang="fr-FR" sz="1200" dirty="0" err="1">
                <a:hlinkClick r:id="rId41" action="ppaction://hlinksldjump"/>
              </a:rPr>
              <a:t>zapota</a:t>
            </a:r>
            <a:r>
              <a:rPr lang="fr-FR" sz="1200" dirty="0">
                <a:hlinkClick r:id="rId41" action="ppaction://hlinksldjump"/>
              </a:rPr>
              <a:t>)</a:t>
            </a:r>
            <a:endParaRPr lang="fr-FR" sz="1200" dirty="0"/>
          </a:p>
          <a:p>
            <a:pPr marL="171450" indent="-171450">
              <a:buFont typeface="Arial" panose="020B0604020202020204" pitchFamily="34" charset="0"/>
              <a:buChar char="•"/>
            </a:pPr>
            <a:r>
              <a:rPr lang="fr-FR" sz="1200" dirty="0">
                <a:hlinkClick r:id="rId42" action="ppaction://hlinksldjump"/>
              </a:rPr>
              <a:t>sucrin, pois doux (Inga </a:t>
            </a:r>
            <a:r>
              <a:rPr lang="fr-FR" sz="1200" dirty="0" err="1">
                <a:hlinkClick r:id="rId42" action="ppaction://hlinksldjump"/>
              </a:rPr>
              <a:t>vera</a:t>
            </a:r>
            <a:r>
              <a:rPr lang="fr-FR" sz="1200" dirty="0">
                <a:hlinkClick r:id="rId42" action="ppaction://hlinksldjump"/>
              </a:rPr>
              <a:t>)</a:t>
            </a:r>
            <a:endParaRPr lang="fr-FR" sz="1200" dirty="0"/>
          </a:p>
          <a:p>
            <a:pPr marL="171450" indent="-171450">
              <a:buFont typeface="Arial" panose="020B0604020202020204" pitchFamily="34" charset="0"/>
              <a:buChar char="•"/>
            </a:pPr>
            <a:r>
              <a:rPr lang="fr-FR" sz="1200" dirty="0">
                <a:hlinkClick r:id="rId43" action="ppaction://hlinksldjump"/>
              </a:rPr>
              <a:t>tamarin (</a:t>
            </a:r>
            <a:r>
              <a:rPr lang="fr-FR" sz="1200" dirty="0" err="1">
                <a:hlinkClick r:id="rId43" action="ppaction://hlinksldjump"/>
              </a:rPr>
              <a:t>Tamarindus</a:t>
            </a:r>
            <a:r>
              <a:rPr lang="fr-FR" sz="1200" dirty="0">
                <a:hlinkClick r:id="rId43" action="ppaction://hlinksldjump"/>
              </a:rPr>
              <a:t> </a:t>
            </a:r>
            <a:r>
              <a:rPr lang="fr-FR" sz="1200" dirty="0" err="1">
                <a:hlinkClick r:id="rId43" action="ppaction://hlinksldjump"/>
              </a:rPr>
              <a:t>indica</a:t>
            </a:r>
            <a:r>
              <a:rPr lang="fr-FR" sz="1200" dirty="0">
                <a:hlinkClick r:id="rId43" action="ppaction://hlinksldjump"/>
              </a:rPr>
              <a:t>)</a:t>
            </a:r>
            <a:endParaRPr lang="fr-FR" sz="1200" dirty="0"/>
          </a:p>
          <a:p>
            <a:pPr marL="171450" indent="-171450">
              <a:buFont typeface="Arial" panose="020B0604020202020204" pitchFamily="34" charset="0"/>
              <a:buChar char="•"/>
            </a:pPr>
            <a:r>
              <a:rPr lang="fr-FR" sz="1200" dirty="0" err="1">
                <a:hlinkClick r:id="rId44" action="ppaction://hlinksldjump"/>
              </a:rPr>
              <a:t>tavernon</a:t>
            </a:r>
            <a:r>
              <a:rPr lang="fr-FR" sz="1200" dirty="0">
                <a:hlinkClick r:id="rId44" action="ppaction://hlinksldjump"/>
              </a:rPr>
              <a:t>, </a:t>
            </a:r>
            <a:r>
              <a:rPr lang="fr-FR" sz="1200" dirty="0" err="1">
                <a:hlinkClick r:id="rId44" action="ppaction://hlinksldjump"/>
              </a:rPr>
              <a:t>taverneau</a:t>
            </a:r>
            <a:r>
              <a:rPr lang="fr-FR" sz="1200" dirty="0">
                <a:hlinkClick r:id="rId44" action="ppaction://hlinksldjump"/>
              </a:rPr>
              <a:t> (</a:t>
            </a:r>
            <a:r>
              <a:rPr lang="fr-FR" sz="1200" dirty="0" err="1">
                <a:hlinkClick r:id="rId44" action="ppaction://hlinksldjump"/>
              </a:rPr>
              <a:t>Lysiloma</a:t>
            </a:r>
            <a:r>
              <a:rPr lang="fr-FR" sz="1200" dirty="0">
                <a:hlinkClick r:id="rId44" action="ppaction://hlinksldjump"/>
              </a:rPr>
              <a:t> </a:t>
            </a:r>
            <a:r>
              <a:rPr lang="fr-FR" sz="1200" dirty="0" err="1">
                <a:hlinkClick r:id="rId44" action="ppaction://hlinksldjump"/>
              </a:rPr>
              <a:t>latisiliqua</a:t>
            </a:r>
            <a:r>
              <a:rPr lang="fr-FR" sz="1200" dirty="0">
                <a:hlinkClick r:id="rId44" action="ppaction://hlinksldjump"/>
              </a:rPr>
              <a:t>)</a:t>
            </a:r>
            <a:endParaRPr lang="fr-FR" sz="1200" dirty="0"/>
          </a:p>
          <a:p>
            <a:pPr marL="171450" indent="-171450">
              <a:buFont typeface="Arial" panose="020B0604020202020204" pitchFamily="34" charset="0"/>
              <a:buChar char="•"/>
            </a:pPr>
            <a:r>
              <a:rPr lang="fr-FR" sz="1200" dirty="0" err="1">
                <a:hlinkClick r:id="rId45" action="ppaction://hlinksldjump"/>
              </a:rPr>
              <a:t>tcha-tcha</a:t>
            </a:r>
            <a:r>
              <a:rPr lang="fr-FR" sz="1200" dirty="0">
                <a:hlinkClick r:id="rId45" action="ppaction://hlinksldjump"/>
              </a:rPr>
              <a:t> (Albizia </a:t>
            </a:r>
            <a:r>
              <a:rPr lang="fr-FR" sz="1200" dirty="0" err="1">
                <a:hlinkClick r:id="rId45" action="ppaction://hlinksldjump"/>
              </a:rPr>
              <a:t>lebbek</a:t>
            </a:r>
            <a:r>
              <a:rPr lang="fr-FR" sz="1200" dirty="0">
                <a:hlinkClick r:id="rId45" action="ppaction://hlinksldjump"/>
              </a:rPr>
              <a:t>)</a:t>
            </a:r>
            <a:endParaRPr lang="fr-FR" sz="1200" dirty="0"/>
          </a:p>
          <a:p>
            <a:pPr marL="171450" indent="-171450">
              <a:buFont typeface="Arial" panose="020B0604020202020204" pitchFamily="34" charset="0"/>
              <a:buChar char="•"/>
            </a:pPr>
            <a:r>
              <a:rPr lang="fr-FR" sz="1200" dirty="0">
                <a:hlinkClick r:id="rId46" action="ppaction://hlinksldjump"/>
              </a:rPr>
              <a:t>teck (</a:t>
            </a:r>
            <a:r>
              <a:rPr lang="fr-FR" sz="1200" dirty="0" err="1">
                <a:hlinkClick r:id="rId46" action="ppaction://hlinksldjump"/>
              </a:rPr>
              <a:t>Tectona</a:t>
            </a:r>
            <a:r>
              <a:rPr lang="fr-FR" sz="1200" dirty="0">
                <a:hlinkClick r:id="rId46" action="ppaction://hlinksldjump"/>
              </a:rPr>
              <a:t> grandis)</a:t>
            </a:r>
            <a:endParaRPr lang="fr-FR" sz="1200" dirty="0"/>
          </a:p>
          <a:p>
            <a:pPr marL="171450" indent="-171450">
              <a:buFont typeface="Arial" panose="020B0604020202020204" pitchFamily="34" charset="0"/>
              <a:buChar char="•"/>
            </a:pPr>
            <a:r>
              <a:rPr lang="fr-FR" sz="1200" dirty="0">
                <a:hlinkClick r:id="rId47" action="ppaction://hlinksldjump"/>
              </a:rPr>
              <a:t>trompette (</a:t>
            </a:r>
            <a:r>
              <a:rPr lang="fr-FR" sz="1200" dirty="0" err="1">
                <a:hlinkClick r:id="rId47" action="ppaction://hlinksldjump"/>
              </a:rPr>
              <a:t>Cecropia</a:t>
            </a:r>
            <a:r>
              <a:rPr lang="fr-FR" sz="1200" dirty="0">
                <a:hlinkClick r:id="rId47" action="ppaction://hlinksldjump"/>
              </a:rPr>
              <a:t> </a:t>
            </a:r>
            <a:r>
              <a:rPr lang="fr-FR" sz="1200" dirty="0" err="1">
                <a:hlinkClick r:id="rId47" action="ppaction://hlinksldjump"/>
              </a:rPr>
              <a:t>peltata</a:t>
            </a:r>
            <a:r>
              <a:rPr lang="fr-FR" sz="1200" dirty="0">
                <a:hlinkClick r:id="rId47" action="ppaction://hlinksldjump"/>
              </a:rPr>
              <a:t>)</a:t>
            </a:r>
            <a:endParaRPr lang="fr-FR" sz="1200" dirty="0"/>
          </a:p>
          <a:p>
            <a:pPr marL="171450" indent="-171450">
              <a:buFont typeface="Arial" panose="020B0604020202020204" pitchFamily="34" charset="0"/>
              <a:buChar char="•"/>
            </a:pPr>
            <a:r>
              <a:rPr lang="fr-FR" sz="1200" dirty="0">
                <a:hlinkClick r:id="rId48" action="ppaction://hlinksldjump"/>
              </a:rPr>
              <a:t>vétiver (</a:t>
            </a:r>
            <a:r>
              <a:rPr lang="fr-FR" sz="1200" dirty="0" err="1">
                <a:hlinkClick r:id="rId48" action="ppaction://hlinksldjump"/>
              </a:rPr>
              <a:t>Anatherum</a:t>
            </a:r>
            <a:r>
              <a:rPr lang="fr-FR" sz="1200" dirty="0">
                <a:hlinkClick r:id="rId48" action="ppaction://hlinksldjump"/>
              </a:rPr>
              <a:t> </a:t>
            </a:r>
            <a:r>
              <a:rPr lang="fr-FR" sz="1200" dirty="0" err="1">
                <a:hlinkClick r:id="rId48" action="ppaction://hlinksldjump"/>
              </a:rPr>
              <a:t>zizanoïdes</a:t>
            </a:r>
            <a:r>
              <a:rPr lang="fr-FR" sz="1200" dirty="0">
                <a:hlinkClick r:id="rId48" action="ppaction://hlinksldjump"/>
              </a:rPr>
              <a:t>)</a:t>
            </a:r>
            <a:endParaRPr lang="fr-FR" sz="1200" dirty="0"/>
          </a:p>
        </p:txBody>
      </p:sp>
    </p:spTree>
    <p:extLst>
      <p:ext uri="{BB962C8B-B14F-4D97-AF65-F5344CB8AC3E}">
        <p14:creationId xmlns:p14="http://schemas.microsoft.com/office/powerpoint/2010/main" val="1635944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24"/>
          <p:cNvSpPr txBox="1"/>
          <p:nvPr/>
        </p:nvSpPr>
        <p:spPr>
          <a:xfrm>
            <a:off x="504952" y="387350"/>
            <a:ext cx="6305296" cy="887422"/>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3.</a:t>
            </a:r>
            <a:r>
              <a:rPr sz="1400" b="1" dirty="0">
                <a:latin typeface="Arial"/>
                <a:cs typeface="Arial"/>
              </a:rPr>
              <a:t>	LA</a:t>
            </a:r>
            <a:r>
              <a:rPr sz="1400" b="1" spc="10" dirty="0">
                <a:latin typeface="Arial"/>
                <a:cs typeface="Arial"/>
              </a:rPr>
              <a:t> </a:t>
            </a:r>
            <a:r>
              <a:rPr sz="1400" b="1" dirty="0">
                <a:latin typeface="Arial"/>
                <a:cs typeface="Arial"/>
              </a:rPr>
              <a:t>FAMILLE</a:t>
            </a:r>
            <a:r>
              <a:rPr sz="1400" b="1" spc="10" dirty="0">
                <a:latin typeface="Arial"/>
                <a:cs typeface="Arial"/>
              </a:rPr>
              <a:t> </a:t>
            </a:r>
            <a:r>
              <a:rPr sz="1400" b="1" dirty="0">
                <a:latin typeface="Arial"/>
                <a:cs typeface="Arial"/>
              </a:rPr>
              <a:t>DES</a:t>
            </a:r>
            <a:r>
              <a:rPr sz="1400" b="1" spc="10" dirty="0">
                <a:latin typeface="Arial"/>
                <a:cs typeface="Arial"/>
              </a:rPr>
              <a:t> </a:t>
            </a:r>
            <a:r>
              <a:rPr sz="1400" b="1" dirty="0">
                <a:latin typeface="Arial"/>
                <a:cs typeface="Arial"/>
              </a:rPr>
              <a:t>MORACEES</a:t>
            </a:r>
            <a:r>
              <a:rPr sz="1400" b="1" spc="10" dirty="0">
                <a:latin typeface="Arial"/>
                <a:cs typeface="Arial"/>
              </a:rPr>
              <a:t> </a:t>
            </a:r>
            <a:r>
              <a:rPr sz="1400" b="1" dirty="0">
                <a:latin typeface="Arial"/>
                <a:cs typeface="Arial"/>
              </a:rPr>
              <a:t>:</a:t>
            </a:r>
            <a:r>
              <a:rPr sz="1400" b="1" spc="15" dirty="0">
                <a:latin typeface="Arial"/>
                <a:cs typeface="Arial"/>
              </a:rPr>
              <a:t> </a:t>
            </a:r>
            <a:r>
              <a:rPr sz="1400" b="1" dirty="0">
                <a:latin typeface="Arial"/>
                <a:cs typeface="Arial"/>
              </a:rPr>
              <a:t>DES</a:t>
            </a:r>
            <a:r>
              <a:rPr sz="1400" b="1" spc="10" dirty="0">
                <a:latin typeface="Arial"/>
                <a:cs typeface="Arial"/>
              </a:rPr>
              <a:t> </a:t>
            </a:r>
            <a:r>
              <a:rPr sz="1400" b="1" dirty="0">
                <a:latin typeface="Arial"/>
                <a:cs typeface="Arial"/>
              </a:rPr>
              <a:t>ARBRES</a:t>
            </a:r>
            <a:r>
              <a:rPr sz="1400" b="1" spc="10" dirty="0">
                <a:latin typeface="Arial"/>
                <a:cs typeface="Arial"/>
              </a:rPr>
              <a:t> </a:t>
            </a:r>
            <a:r>
              <a:rPr sz="1400" b="1" dirty="0">
                <a:latin typeface="Arial"/>
                <a:cs typeface="Arial"/>
              </a:rPr>
              <a:t>LARGEMENT</a:t>
            </a:r>
            <a:r>
              <a:rPr sz="1400" b="1" spc="10" dirty="0">
                <a:latin typeface="Arial"/>
                <a:cs typeface="Arial"/>
              </a:rPr>
              <a:t> </a:t>
            </a:r>
            <a:r>
              <a:rPr sz="1400" b="1" dirty="0">
                <a:latin typeface="Arial"/>
                <a:cs typeface="Arial"/>
              </a:rPr>
              <a:t>REPANDUS</a:t>
            </a:r>
            <a:r>
              <a:rPr sz="1400" b="1" spc="10" dirty="0">
                <a:latin typeface="Arial"/>
                <a:cs typeface="Arial"/>
              </a:rPr>
              <a:t> </a:t>
            </a:r>
            <a:r>
              <a:rPr sz="1400" b="1" dirty="0">
                <a:latin typeface="Arial"/>
                <a:cs typeface="Arial"/>
              </a:rPr>
              <a:t>EN</a:t>
            </a:r>
            <a:r>
              <a:rPr sz="1400" b="1" spc="15" dirty="0">
                <a:latin typeface="Arial"/>
                <a:cs typeface="Arial"/>
              </a:rPr>
              <a:t> </a:t>
            </a:r>
            <a:r>
              <a:rPr sz="1400" b="1" spc="-10" dirty="0">
                <a:latin typeface="Arial"/>
                <a:cs typeface="Arial"/>
              </a:rPr>
              <a:t>HAÏTI</a:t>
            </a:r>
            <a:r>
              <a:rPr lang="fr-FR" sz="1400" b="1" spc="-10" dirty="0">
                <a:latin typeface="Arial"/>
                <a:cs typeface="Arial"/>
              </a:rPr>
              <a:t> : ARBRE A PAIN, Trompette, Figuiers, Fustet</a:t>
            </a:r>
            <a:endParaRPr sz="1400" dirty="0">
              <a:latin typeface="Arial"/>
              <a:cs typeface="Arial"/>
            </a:endParaRPr>
          </a:p>
          <a:p>
            <a:pPr>
              <a:lnSpc>
                <a:spcPct val="100000"/>
              </a:lnSpc>
              <a:spcBef>
                <a:spcPts val="50"/>
              </a:spcBef>
            </a:pPr>
            <a:endParaRPr sz="1400" dirty="0">
              <a:latin typeface="Arial"/>
              <a:cs typeface="Arial"/>
            </a:endParaRPr>
          </a:p>
          <a:p>
            <a:pPr marL="12700">
              <a:lnSpc>
                <a:spcPct val="100000"/>
              </a:lnSpc>
            </a:pPr>
            <a:r>
              <a:rPr sz="1400" b="1" dirty="0">
                <a:latin typeface="Arial"/>
                <a:cs typeface="Arial"/>
              </a:rPr>
              <a:t>Artocarpus</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Cecropia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Ficus</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Chlorophora.</a:t>
            </a:r>
            <a:endParaRPr sz="1400" dirty="0">
              <a:latin typeface="Arial"/>
              <a:cs typeface="Arial"/>
            </a:endParaRPr>
          </a:p>
        </p:txBody>
      </p:sp>
      <p:sp>
        <p:nvSpPr>
          <p:cNvPr id="26" name="ZoneTexte 25">
            <a:extLst>
              <a:ext uri="{FF2B5EF4-FFF2-40B4-BE49-F238E27FC236}">
                <a16:creationId xmlns:a16="http://schemas.microsoft.com/office/drawing/2014/main" id="{F881C718-86A5-9F55-2909-1F11A2E9D23C}"/>
              </a:ext>
            </a:extLst>
          </p:cNvPr>
          <p:cNvSpPr txBox="1"/>
          <p:nvPr/>
        </p:nvSpPr>
        <p:spPr>
          <a:xfrm>
            <a:off x="428752" y="1358782"/>
            <a:ext cx="6457696" cy="9325630"/>
          </a:xfrm>
          <a:prstGeom prst="rect">
            <a:avLst/>
          </a:prstGeom>
          <a:noFill/>
        </p:spPr>
        <p:txBody>
          <a:bodyPr wrap="square" rtlCol="0">
            <a:spAutoFit/>
          </a:bodyPr>
          <a:lstStyle/>
          <a:p>
            <a:pPr algn="just">
              <a:spcBef>
                <a:spcPts val="5"/>
              </a:spcBef>
            </a:pPr>
            <a:r>
              <a:rPr lang="fr-FR" sz="1200" b="1" dirty="0">
                <a:effectLst/>
                <a:latin typeface="Arial" panose="020B0604020202020204" pitchFamily="34" charset="0"/>
                <a:ea typeface="Arial" panose="020B0604020202020204" pitchFamily="34" charset="0"/>
                <a:cs typeface="Arial" panose="020B0604020202020204" pitchFamily="34" charset="0"/>
              </a:rPr>
              <a:t>L'arbre à pain (Artocarpus </a:t>
            </a:r>
            <a:r>
              <a:rPr lang="fr-FR" sz="1200" b="1" dirty="0" err="1">
                <a:effectLst/>
                <a:latin typeface="Arial" panose="020B0604020202020204" pitchFamily="34" charset="0"/>
                <a:ea typeface="Arial" panose="020B0604020202020204" pitchFamily="34" charset="0"/>
                <a:cs typeface="Arial" panose="020B0604020202020204" pitchFamily="34" charset="0"/>
              </a:rPr>
              <a:t>altilis</a:t>
            </a:r>
            <a:r>
              <a:rPr lang="fr-FR" sz="1200" b="1" dirty="0">
                <a:effectLst/>
                <a:latin typeface="Arial" panose="020B0604020202020204" pitchFamily="34" charset="0"/>
                <a:ea typeface="Arial" panose="020B0604020202020204" pitchFamily="34" charset="0"/>
                <a:cs typeface="Arial" panose="020B0604020202020204" pitchFamily="34" charset="0"/>
              </a:rPr>
              <a:t> (Parkinson) </a:t>
            </a:r>
            <a:r>
              <a:rPr lang="fr-FR" sz="1200" b="1" dirty="0" err="1">
                <a:effectLst/>
                <a:latin typeface="Arial" panose="020B0604020202020204" pitchFamily="34" charset="0"/>
                <a:ea typeface="Arial" panose="020B0604020202020204" pitchFamily="34" charset="0"/>
                <a:cs typeface="Arial" panose="020B0604020202020204" pitchFamily="34" charset="0"/>
              </a:rPr>
              <a:t>Fosberg</a:t>
            </a:r>
            <a:r>
              <a:rPr lang="fr-FR" sz="1200" b="1" dirty="0">
                <a:effectLst/>
                <a:latin typeface="Arial" panose="020B0604020202020204" pitchFamily="34" charset="0"/>
                <a:ea typeface="Arial" panose="020B0604020202020204" pitchFamily="34" charset="0"/>
                <a:cs typeface="Arial" panose="020B0604020202020204" pitchFamily="34" charset="0"/>
              </a:rPr>
              <a:t>) variété </a:t>
            </a:r>
            <a:r>
              <a:rPr lang="fr-FR" sz="1200" b="1" dirty="0" err="1">
                <a:effectLst/>
                <a:latin typeface="Arial" panose="020B0604020202020204" pitchFamily="34" charset="0"/>
                <a:ea typeface="Arial" panose="020B0604020202020204" pitchFamily="34" charset="0"/>
                <a:cs typeface="Arial" panose="020B0604020202020204" pitchFamily="34" charset="0"/>
              </a:rPr>
              <a:t>seminifera</a:t>
            </a:r>
            <a:r>
              <a:rPr lang="fr-FR" sz="1200" b="1" dirty="0">
                <a:effectLst/>
                <a:latin typeface="Arial" panose="020B0604020202020204" pitchFamily="34" charset="0"/>
                <a:ea typeface="Arial" panose="020B0604020202020204" pitchFamily="34" charset="0"/>
                <a:cs typeface="Arial" panose="020B0604020202020204" pitchFamily="34" charset="0"/>
              </a:rPr>
              <a:t>) et le véritable (Artocarpus </a:t>
            </a:r>
            <a:r>
              <a:rPr lang="fr-FR" sz="1200" b="1" dirty="0" err="1">
                <a:effectLst/>
                <a:latin typeface="Arial" panose="020B0604020202020204" pitchFamily="34" charset="0"/>
                <a:ea typeface="Arial" panose="020B0604020202020204" pitchFamily="34" charset="0"/>
                <a:cs typeface="Arial" panose="020B0604020202020204" pitchFamily="34" charset="0"/>
              </a:rPr>
              <a:t>altilis</a:t>
            </a:r>
            <a:r>
              <a:rPr lang="fr-FR" sz="1200" b="1" dirty="0">
                <a:effectLst/>
                <a:latin typeface="Arial" panose="020B0604020202020204" pitchFamily="34" charset="0"/>
                <a:ea typeface="Arial" panose="020B0604020202020204" pitchFamily="34" charset="0"/>
                <a:cs typeface="Arial" panose="020B0604020202020204" pitchFamily="34" charset="0"/>
              </a:rPr>
              <a:t> (Parkinson) </a:t>
            </a:r>
            <a:r>
              <a:rPr lang="fr-FR" sz="1200" b="1" dirty="0" err="1">
                <a:effectLst/>
                <a:latin typeface="Arial" panose="020B0604020202020204" pitchFamily="34" charset="0"/>
                <a:ea typeface="Arial" panose="020B0604020202020204" pitchFamily="34" charset="0"/>
                <a:cs typeface="Arial" panose="020B0604020202020204" pitchFamily="34" charset="0"/>
              </a:rPr>
              <a:t>Fosberg</a:t>
            </a:r>
            <a:r>
              <a:rPr lang="fr-FR" sz="1200" b="1" dirty="0">
                <a:effectLst/>
                <a:latin typeface="Arial" panose="020B0604020202020204" pitchFamily="34" charset="0"/>
                <a:ea typeface="Arial" panose="020B0604020202020204" pitchFamily="34" charset="0"/>
                <a:cs typeface="Arial" panose="020B0604020202020204" pitchFamily="34" charset="0"/>
              </a:rPr>
              <a:t>).</a:t>
            </a: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5"/>
              </a:spcBef>
            </a:pPr>
            <a:r>
              <a:rPr lang="fr-FR" sz="1200" b="1" dirty="0">
                <a:effectLst/>
                <a:latin typeface="Arial" panose="020B0604020202020204" pitchFamily="34" charset="0"/>
                <a:ea typeface="Arial" panose="020B0604020202020204" pitchFamily="34" charset="0"/>
                <a:cs typeface="Arial" panose="020B0604020202020204" pitchFamily="34" charset="0"/>
              </a:rPr>
              <a:t> </a:t>
            </a:r>
          </a:p>
          <a:p>
            <a:pPr>
              <a:spcBef>
                <a:spcPts val="5"/>
              </a:spcBef>
            </a:pPr>
            <a:r>
              <a:rPr lang="fr-FR" sz="1200" dirty="0">
                <a:effectLst/>
                <a:latin typeface="Arial" panose="020B0604020202020204" pitchFamily="34" charset="0"/>
                <a:ea typeface="Arial" panose="020B0604020202020204" pitchFamily="34" charset="0"/>
                <a:cs typeface="Arial" panose="020B0604020202020204" pitchFamily="34" charset="0"/>
              </a:rPr>
              <a:t>Artocarpus vient des noms grecs désignant le pain et le fruit, car le fruit de cet arbre constituait la nourriture habituelle des habitants des îles de l'Océanie où il fut </a:t>
            </a:r>
            <a:r>
              <a:rPr lang="fr-FR" sz="1200" spc="-10" dirty="0">
                <a:effectLst/>
                <a:latin typeface="Arial" panose="020B0604020202020204" pitchFamily="34" charset="0"/>
                <a:ea typeface="Arial" panose="020B0604020202020204" pitchFamily="34" charset="0"/>
                <a:cs typeface="Arial" panose="020B0604020202020204" pitchFamily="34" charset="0"/>
              </a:rPr>
              <a:t>découvert.</a:t>
            </a:r>
          </a:p>
          <a:p>
            <a:pPr algn="just">
              <a:spcBef>
                <a:spcPts val="5"/>
              </a:spcBef>
            </a:pPr>
            <a:r>
              <a:rPr lang="fr-FR" sz="1200" dirty="0">
                <a:effectLst/>
                <a:latin typeface="Arial" panose="020B0604020202020204" pitchFamily="34" charset="0"/>
                <a:ea typeface="Times New Roman" panose="02020603050405020304" pitchFamily="18" charset="0"/>
                <a:cs typeface="Arial" panose="020B0604020202020204" pitchFamily="34" charset="0"/>
              </a:rPr>
              <a:t>L’arbre véritable (Artocarpus </a:t>
            </a:r>
            <a:r>
              <a:rPr lang="fr-FR" sz="1200" dirty="0" err="1">
                <a:effectLst/>
                <a:latin typeface="Arial" panose="020B0604020202020204" pitchFamily="34" charset="0"/>
                <a:ea typeface="Times New Roman" panose="02020603050405020304" pitchFamily="18" charset="0"/>
                <a:cs typeface="Arial" panose="020B0604020202020204" pitchFamily="34" charset="0"/>
              </a:rPr>
              <a:t>altilis</a:t>
            </a:r>
            <a:r>
              <a:rPr lang="fr-FR" sz="1200" dirty="0">
                <a:effectLst/>
                <a:latin typeface="Arial" panose="020B0604020202020204" pitchFamily="34" charset="0"/>
                <a:ea typeface="Times New Roman" panose="02020603050405020304" pitchFamily="18" charset="0"/>
                <a:cs typeface="Arial" panose="020B0604020202020204" pitchFamily="34" charset="0"/>
              </a:rPr>
              <a:t> var. </a:t>
            </a:r>
            <a:r>
              <a:rPr lang="fr-FR" sz="1200" dirty="0" err="1">
                <a:effectLst/>
                <a:latin typeface="Arial" panose="020B0604020202020204" pitchFamily="34" charset="0"/>
                <a:ea typeface="Times New Roman" panose="02020603050405020304" pitchFamily="18" charset="0"/>
                <a:cs typeface="Arial" panose="020B0604020202020204" pitchFamily="34" charset="0"/>
              </a:rPr>
              <a:t>seminifera</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lam</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veritab</a:t>
            </a:r>
            <a:r>
              <a:rPr lang="fr-FR" sz="1200" dirty="0">
                <a:effectLst/>
                <a:latin typeface="Arial" panose="020B0604020202020204" pitchFamily="34" charset="0"/>
                <a:ea typeface="Times New Roman" panose="02020603050405020304" pitchFamily="18" charset="0"/>
                <a:cs typeface="Arial" panose="020B0604020202020204" pitchFamily="34" charset="0"/>
              </a:rPr>
              <a:t>" en créole haïtien et l’arbre à pain (Artocarpus </a:t>
            </a:r>
            <a:r>
              <a:rPr lang="fr-FR" sz="1200" dirty="0" err="1">
                <a:effectLst/>
                <a:latin typeface="Arial" panose="020B0604020202020204" pitchFamily="34" charset="0"/>
                <a:ea typeface="Times New Roman" panose="02020603050405020304" pitchFamily="18" charset="0"/>
                <a:cs typeface="Arial" panose="020B0604020202020204" pitchFamily="34" charset="0"/>
              </a:rPr>
              <a:t>altilis</a:t>
            </a:r>
            <a:r>
              <a:rPr lang="fr-FR" sz="1200" dirty="0">
                <a:effectLst/>
                <a:latin typeface="Arial" panose="020B0604020202020204" pitchFamily="34" charset="0"/>
                <a:ea typeface="Times New Roman" panose="02020603050405020304" pitchFamily="18" charset="0"/>
                <a:cs typeface="Arial" panose="020B0604020202020204" pitchFamily="34" charset="0"/>
              </a:rPr>
              <a:t> var. </a:t>
            </a:r>
            <a:r>
              <a:rPr lang="fr-FR" sz="1200" dirty="0" err="1">
                <a:effectLst/>
                <a:latin typeface="Arial" panose="020B0604020202020204" pitchFamily="34" charset="0"/>
                <a:ea typeface="Times New Roman" panose="02020603050405020304" pitchFamily="18" charset="0"/>
                <a:cs typeface="Arial" panose="020B0604020202020204" pitchFamily="34" charset="0"/>
              </a:rPr>
              <a:t>altilis</a:t>
            </a:r>
            <a:r>
              <a:rPr lang="fr-FR" sz="1200" dirty="0">
                <a:effectLst/>
                <a:latin typeface="Arial" panose="020B0604020202020204" pitchFamily="34" charset="0"/>
                <a:ea typeface="Times New Roman" panose="02020603050405020304" pitchFamily="18" charset="0"/>
                <a:cs typeface="Arial" panose="020B0604020202020204" pitchFamily="34" charset="0"/>
              </a:rPr>
              <a:t>) sont deux variétés de la même espèce, originaires des îles du Pacifique. Introduits en Haïti en 1788 par le nord du pays, à Cap-Haïtien, ces arbres fruitiers se sont rapidement répandus, surtout dans les départements de la </a:t>
            </a:r>
            <a:r>
              <a:rPr lang="fr-FR" sz="1200" dirty="0" err="1">
                <a:effectLst/>
                <a:latin typeface="Arial" panose="020B0604020202020204" pitchFamily="34" charset="0"/>
                <a:ea typeface="Times New Roman" panose="02020603050405020304" pitchFamily="18" charset="0"/>
                <a:cs typeface="Arial" panose="020B0604020202020204" pitchFamily="34" charset="0"/>
              </a:rPr>
              <a:t>Grand'Anse</a:t>
            </a:r>
            <a:r>
              <a:rPr lang="fr-FR" sz="1200" dirty="0">
                <a:effectLst/>
                <a:latin typeface="Arial" panose="020B0604020202020204" pitchFamily="34" charset="0"/>
                <a:ea typeface="Times New Roman" panose="02020603050405020304" pitchFamily="18" charset="0"/>
                <a:cs typeface="Arial" panose="020B0604020202020204" pitchFamily="34" charset="0"/>
              </a:rPr>
              <a:t>, du Sud et du Sud-Est. Initialement introduits pour nourrir les esclaves sous la colonie, ils occupant aujourd’hui une place importante dans l’alimentation humaine et porcine.</a:t>
            </a:r>
          </a:p>
          <a:p>
            <a:pPr>
              <a:spcBef>
                <a:spcPts val="5"/>
              </a:spcBef>
            </a:pPr>
            <a:endParaRPr lang="fr-FR" sz="1200" dirty="0">
              <a:effectLst/>
              <a:latin typeface="Arial" panose="020B0604020202020204" pitchFamily="34" charset="0"/>
              <a:ea typeface="Arial" panose="020B0604020202020204" pitchFamily="34" charset="0"/>
              <a:cs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Les fruits de ces deux variétés de la même espèce jouent</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rôle</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important</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dans</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l'alimentation</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humaine</a:t>
            </a:r>
            <a:r>
              <a:rPr lang="fr-FR" sz="1200" spc="-45"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et dans celle des porcs. Ces arbres, originaires des îles du Pacifique, avaient été introduits en Haïti à l'époque de la colonie pour constituer une source de nourriture pour</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les</a:t>
            </a:r>
            <a:r>
              <a:rPr lang="fr-FR" sz="1200" spc="-1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esclaves.</a:t>
            </a:r>
            <a:r>
              <a:rPr lang="fr-FR" sz="1200" spc="-10" dirty="0">
                <a:effectLst/>
                <a:latin typeface="Arial" panose="020B0604020202020204" pitchFamily="34" charset="0"/>
                <a:ea typeface="Arial" panose="020B0604020202020204" pitchFamily="34" charset="0"/>
                <a:cs typeface="Arial" panose="020B0604020202020204" pitchFamily="34" charset="0"/>
              </a:rPr>
              <a:t> </a:t>
            </a:r>
          </a:p>
          <a:p>
            <a:pPr>
              <a:spcBef>
                <a:spcPts val="10"/>
              </a:spcBef>
            </a:pPr>
            <a:r>
              <a:rPr lang="fr-FR" sz="1200" dirty="0">
                <a:effectLst/>
                <a:latin typeface="Arial" panose="020B0604020202020204" pitchFamily="34" charset="0"/>
                <a:ea typeface="Arial" panose="020B0604020202020204" pitchFamily="34" charset="0"/>
                <a:cs typeface="Arial" panose="020B0604020202020204" pitchFamily="34" charset="0"/>
              </a:rPr>
              <a:t> </a:t>
            </a:r>
          </a:p>
          <a:p>
            <a:pPr algn="just"/>
            <a:r>
              <a:rPr lang="en-US" sz="1200" dirty="0" err="1">
                <a:effectLst/>
                <a:latin typeface="Arial" panose="020B0604020202020204" pitchFamily="34" charset="0"/>
                <a:ea typeface="Times New Roman" panose="02020603050405020304" pitchFamily="18" charset="0"/>
                <a:cs typeface="Arial" panose="020B0604020202020204" pitchFamily="34" charset="0"/>
              </a:rPr>
              <a:t>Caractéristiques</a:t>
            </a:r>
            <a:r>
              <a:rPr lang="en-US" sz="1200" dirty="0">
                <a:effectLst/>
                <a:latin typeface="Arial" panose="020B0604020202020204" pitchFamily="34" charset="0"/>
                <a:ea typeface="Times New Roman" panose="02020603050405020304" pitchFamily="18" charset="0"/>
                <a:cs typeface="Arial" panose="020B0604020202020204" pitchFamily="34" charset="0"/>
              </a:rPr>
              <a:t> des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arbres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Arbre à pain :</a:t>
            </a:r>
            <a:r>
              <a:rPr lang="fr-FR" sz="1200" dirty="0">
                <a:effectLst/>
                <a:latin typeface="Arial" panose="020B0604020202020204" pitchFamily="34" charset="0"/>
                <a:ea typeface="Times New Roman" panose="02020603050405020304" pitchFamily="18" charset="0"/>
                <a:cs typeface="Arial" panose="020B0604020202020204" pitchFamily="34" charset="0"/>
              </a:rPr>
              <a:t> ses feuilles sont peu découpées et il produit des fruits couverts de pointes molles contenant des graines brunes comestibles. Son fruit est riche en amidon et souvent difficile à conserver, bien que le séchage puisse prolonger sa durée de conservation.</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Arbre véritable :</a:t>
            </a:r>
            <a:r>
              <a:rPr lang="fr-FR" sz="1200" dirty="0">
                <a:effectLst/>
                <a:latin typeface="Arial" panose="020B0604020202020204" pitchFamily="34" charset="0"/>
                <a:ea typeface="Times New Roman" panose="02020603050405020304" pitchFamily="18" charset="0"/>
                <a:cs typeface="Arial" panose="020B0604020202020204" pitchFamily="34" charset="0"/>
              </a:rPr>
              <a:t> il se distingue par ses feuilles profondément incisées et son fruit, lisse et sans graines, mesurant de 15 à 20 cm de diamètre. Sa pulpe blanche, également riche en amidon, est plus délicate à conserver sans transformation (séchage).</a:t>
            </a:r>
          </a:p>
          <a:p>
            <a:pPr algn="just"/>
            <a:r>
              <a:rPr lang="fr-FR" sz="12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Note : l'arbre qui est nommé arbre à pain en Haïti s'appelle "châtaignier dans les Antilles françaises, alors que le véritable y est appelé "arbre à pain".</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Ces arbres demandent un sol profond et bien alimenté en eau, ce qui explique leur préférence pour les ravines et les zones proches des habitations. Ils se propagent par marcottage ou bouturage de racines, mais leur reproduction en pépinière est longue, ce qui limite leur disponibilité pour les agriculteurs. Ils produisent également un latex blanc utilisé traditionnellement comme glu pour attraper les oiseaux.</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Adaptabilité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l'arbre à pain s'adapte bien aux conditions tropicales d'Haïti. Il préfère les sols bien drainés et peut croître dans une variété de conditions climatiques, y compris dans les régions côtières et les zones montagneuses.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Croissance et longévité</a:t>
            </a:r>
            <a:r>
              <a:rPr lang="fr-FR" sz="1200" dirty="0">
                <a:effectLst/>
                <a:latin typeface="Arial" panose="020B0604020202020204" pitchFamily="34" charset="0"/>
                <a:ea typeface="Times New Roman" panose="02020603050405020304" pitchFamily="18" charset="0"/>
                <a:cs typeface="Arial" panose="020B0604020202020204" pitchFamily="34" charset="0"/>
              </a:rPr>
              <a:t> : l'arbre à pain peut atteindre 15 à 20 mètres de hauteur et commence à produire des fruits 5 à 7 ans après la plantation. Il a une longue durée de vie et peut continuer à produire pendant plusieurs décennies.</a:t>
            </a:r>
          </a:p>
          <a:p>
            <a:pPr algn="just"/>
            <a:endParaRPr lang="fr-FR" sz="12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alimentaire :</a:t>
            </a:r>
            <a:r>
              <a:rPr lang="fr-FR" sz="1200" dirty="0">
                <a:effectLst/>
                <a:latin typeface="Arial" panose="020B0604020202020204" pitchFamily="34" charset="0"/>
                <a:ea typeface="Times New Roman" panose="02020603050405020304" pitchFamily="18" charset="0"/>
                <a:cs typeface="Arial" panose="020B0604020202020204" pitchFamily="34" charset="0"/>
              </a:rPr>
              <a:t> les fruits de l'arbre à pain et de l'arbre véritable constituent une nourriture de base dans de nombreuses régions rurales d’Haïti. </a:t>
            </a:r>
            <a:r>
              <a:rPr lang="fr-FR" sz="1200" dirty="0">
                <a:effectLst/>
                <a:latin typeface="Arial" panose="020B0604020202020204" pitchFamily="34" charset="0"/>
                <a:ea typeface="Arial" panose="020B0604020202020204" pitchFamily="34" charset="0"/>
                <a:cs typeface="Arial" panose="020B0604020202020204" pitchFamily="34" charset="0"/>
              </a:rPr>
              <a:t>Ce fruit est particulièrement intéressant en période de soudure et devrait jouer un rôle socio-économique plus important.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Source d'énergie :</a:t>
            </a:r>
            <a:r>
              <a:rPr lang="fr-FR" sz="1200" dirty="0">
                <a:effectLst/>
                <a:latin typeface="Arial" panose="020B0604020202020204" pitchFamily="34" charset="0"/>
                <a:ea typeface="Times New Roman" panose="02020603050405020304" pitchFamily="18" charset="0"/>
                <a:cs typeface="Arial" panose="020B0604020202020204" pitchFamily="34" charset="0"/>
              </a:rPr>
              <a:t> le fruit est riche en glucides servant de substitut au pain ou aux autres féculents. Il peut être bouilli, frit, rôti ou transformé en farine pour prolonger sa durée de conservation.</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Cuisine :</a:t>
            </a:r>
            <a:r>
              <a:rPr lang="fr-FR" sz="1200" dirty="0">
                <a:effectLst/>
                <a:latin typeface="Arial" panose="020B0604020202020204" pitchFamily="34" charset="0"/>
                <a:ea typeface="Times New Roman" panose="02020603050405020304" pitchFamily="18" charset="0"/>
                <a:cs typeface="Arial" panose="020B0604020202020204" pitchFamily="34" charset="0"/>
              </a:rPr>
              <a:t> le fruit à pain peut être consommé seul ou accompagné de viande, poisson, ou sauces traditionnelles. Son goût doux et sa texture en font un ingrédient polyvalent de la cuisine haïtienne traditionnelle.</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za_ind51">
            <a:extLst>
              <a:ext uri="{FF2B5EF4-FFF2-40B4-BE49-F238E27FC236}">
                <a16:creationId xmlns:a16="http://schemas.microsoft.com/office/drawing/2014/main" id="{5D731BB9-C9BC-DF03-4A2C-C3DA4F16F3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626" y="5288169"/>
            <a:ext cx="6470374" cy="4852781"/>
          </a:xfrm>
          <a:prstGeom prst="rect">
            <a:avLst/>
          </a:prstGeom>
        </p:spPr>
      </p:pic>
      <p:pic>
        <p:nvPicPr>
          <p:cNvPr id="2" name="Image 1" descr="aza_ind53">
            <a:extLst>
              <a:ext uri="{FF2B5EF4-FFF2-40B4-BE49-F238E27FC236}">
                <a16:creationId xmlns:a16="http://schemas.microsoft.com/office/drawing/2014/main" id="{34FB6887-F577-4C0E-2952-8672B81FE27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9663"/>
            <a:ext cx="6470373" cy="4852780"/>
          </a:xfrm>
          <a:prstGeom prst="rect">
            <a:avLst/>
          </a:prstGeom>
        </p:spPr>
      </p:pic>
      <p:sp>
        <p:nvSpPr>
          <p:cNvPr id="4" name="object 9">
            <a:extLst>
              <a:ext uri="{FF2B5EF4-FFF2-40B4-BE49-F238E27FC236}">
                <a16:creationId xmlns:a16="http://schemas.microsoft.com/office/drawing/2014/main" id="{58196DBA-7A23-7AAA-012F-743E123692FC}"/>
              </a:ext>
            </a:extLst>
          </p:cNvPr>
          <p:cNvSpPr txBox="1"/>
          <p:nvPr/>
        </p:nvSpPr>
        <p:spPr>
          <a:xfrm>
            <a:off x="257683" y="10227476"/>
            <a:ext cx="352234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Azadirachta</a:t>
            </a:r>
            <a:r>
              <a:rPr sz="1200" b="1" spc="25" dirty="0">
                <a:latin typeface="Arial"/>
                <a:cs typeface="Arial"/>
              </a:rPr>
              <a:t> </a:t>
            </a:r>
            <a:r>
              <a:rPr sz="1200" b="1" dirty="0">
                <a:latin typeface="Arial"/>
                <a:cs typeface="Arial"/>
              </a:rPr>
              <a:t>indica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Melia</a:t>
            </a:r>
            <a:r>
              <a:rPr sz="1200" b="1" spc="20" dirty="0">
                <a:latin typeface="Arial"/>
                <a:cs typeface="Arial"/>
              </a:rPr>
              <a:t> </a:t>
            </a:r>
            <a:r>
              <a:rPr sz="1200" b="1" dirty="0">
                <a:latin typeface="Arial"/>
                <a:cs typeface="Arial"/>
              </a:rPr>
              <a:t>azadirachta</a:t>
            </a:r>
            <a:r>
              <a:rPr sz="1200" b="1" spc="25" dirty="0">
                <a:latin typeface="Arial"/>
                <a:cs typeface="Arial"/>
              </a:rPr>
              <a:t> </a:t>
            </a:r>
            <a:r>
              <a:rPr sz="1200" dirty="0">
                <a:latin typeface="Arial"/>
                <a:cs typeface="Arial"/>
              </a:rPr>
              <a:t>Le</a:t>
            </a:r>
            <a:r>
              <a:rPr sz="1200" spc="25" dirty="0">
                <a:latin typeface="Arial"/>
                <a:cs typeface="Arial"/>
              </a:rPr>
              <a:t> </a:t>
            </a:r>
            <a:r>
              <a:rPr sz="1200" spc="-25" dirty="0">
                <a:latin typeface="Arial"/>
                <a:cs typeface="Arial"/>
              </a:rPr>
              <a:t>nim</a:t>
            </a:r>
            <a:endParaRPr sz="1200" dirty="0">
              <a:latin typeface="Arial"/>
              <a:cs typeface="Arial"/>
            </a:endParaRPr>
          </a:p>
        </p:txBody>
      </p:sp>
    </p:spTree>
    <p:extLst>
      <p:ext uri="{BB962C8B-B14F-4D97-AF65-F5344CB8AC3E}">
        <p14:creationId xmlns:p14="http://schemas.microsoft.com/office/powerpoint/2010/main" val="367282018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84249EE-5743-8FFC-2615-1D2A4F3248B4}"/>
              </a:ext>
            </a:extLst>
          </p:cNvPr>
          <p:cNvSpPr txBox="1"/>
          <p:nvPr/>
        </p:nvSpPr>
        <p:spPr>
          <a:xfrm>
            <a:off x="304800" y="692150"/>
            <a:ext cx="6553200" cy="3747180"/>
          </a:xfrm>
          <a:prstGeom prst="rect">
            <a:avLst/>
          </a:prstGeom>
          <a:noFill/>
        </p:spPr>
        <p:txBody>
          <a:bodyPr wrap="square" rtlCol="0">
            <a:spAutoFit/>
          </a:bodyPr>
          <a:lstStyle/>
          <a:p>
            <a:pPr>
              <a:spcBef>
                <a:spcPts val="10"/>
              </a:spcBef>
            </a:pPr>
            <a:r>
              <a:rPr lang="fr-FR" sz="1200" dirty="0">
                <a:effectLst/>
                <a:latin typeface="Arial" panose="020B0604020202020204" pitchFamily="34" charset="0"/>
                <a:ea typeface="Arial" panose="020B0604020202020204" pitchFamily="34" charset="0"/>
              </a:rPr>
              <a:t> </a:t>
            </a:r>
          </a:p>
          <a:p>
            <a:pPr marL="457200" marR="63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bois rouge (</a:t>
            </a:r>
            <a:r>
              <a:rPr lang="fr-FR" sz="1400" b="1" dirty="0" err="1">
                <a:effectLst/>
                <a:latin typeface="Arial" panose="020B0604020202020204" pitchFamily="34" charset="0"/>
                <a:ea typeface="Arial" panose="020B0604020202020204" pitchFamily="34" charset="0"/>
              </a:rPr>
              <a:t>Guarea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guidonia</a:t>
            </a:r>
            <a:r>
              <a:rPr lang="fr-FR" sz="1400" b="1" dirty="0">
                <a:effectLst/>
                <a:latin typeface="Arial" panose="020B0604020202020204" pitchFamily="34" charset="0"/>
                <a:ea typeface="Arial" panose="020B0604020202020204" pitchFamily="34" charset="0"/>
              </a:rPr>
              <a:t> (L.) </a:t>
            </a:r>
            <a:r>
              <a:rPr lang="fr-FR" sz="1400" b="1" dirty="0" err="1">
                <a:effectLst/>
                <a:latin typeface="Arial" panose="020B0604020202020204" pitchFamily="34" charset="0"/>
                <a:ea typeface="Arial" panose="020B0604020202020204" pitchFamily="34" charset="0"/>
              </a:rPr>
              <a:t>Sleumer</a:t>
            </a:r>
            <a:r>
              <a:rPr lang="fr-FR" sz="1400" b="1" dirty="0">
                <a:effectLst/>
                <a:latin typeface="Arial" panose="020B0604020202020204" pitchFamily="34" charset="0"/>
                <a:ea typeface="Arial" panose="020B0604020202020204" pitchFamily="34" charset="0"/>
              </a:rPr>
              <a:t>. ou </a:t>
            </a:r>
            <a:r>
              <a:rPr lang="fr-FR" sz="1400" b="1" dirty="0" err="1">
                <a:effectLst/>
                <a:latin typeface="Arial" panose="020B0604020202020204" pitchFamily="34" charset="0"/>
                <a:ea typeface="Arial" panose="020B0604020202020204" pitchFamily="34" charset="0"/>
              </a:rPr>
              <a:t>Guarea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trichiloides</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Il est indigène en Haïti et ressemble au cèdre. Ses grandes feuilles composées, longues de 20 à 60 cm, comportent également 10 à 20 paires de folioles. Ses fruits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capsules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ovoïdes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dépassent</a:t>
            </a:r>
            <a:r>
              <a:rPr lang="fr-FR" sz="1200" spc="1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pas</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1.5 à 2 cm de diamètre, alors que les fruits du cèdre sont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allongés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4.5</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 Les graines ne sont pas ailées. C'est un grand arbre qui atteint 25 m de hauteur.</a:t>
            </a: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Comme le cèdre, le bois rouge est exigeant en eau. Il est habituellement rencontré en altitude et là où l'alimentation en eau est bonne. C'est un arbre indigène. Son bois rouge (ce qui explique son nom haïtien) a une densité moyenne (0.51) ; il est dur et résistant. Il est durable et résiste aux attaques de termites.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aromatique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frais.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 qualités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soit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3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apprécié.</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A Puerto-Rico, le bois rouge est également très utilisé comme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café.</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endParaRPr lang="fr-FR" sz="1200" dirty="0"/>
          </a:p>
        </p:txBody>
      </p:sp>
      <p:grpSp>
        <p:nvGrpSpPr>
          <p:cNvPr id="2" name="object 2">
            <a:extLst>
              <a:ext uri="{FF2B5EF4-FFF2-40B4-BE49-F238E27FC236}">
                <a16:creationId xmlns:a16="http://schemas.microsoft.com/office/drawing/2014/main" id="{2F355F79-A53D-BED3-3060-4CC21C0E2455}"/>
              </a:ext>
            </a:extLst>
          </p:cNvPr>
          <p:cNvGrpSpPr/>
          <p:nvPr/>
        </p:nvGrpSpPr>
        <p:grpSpPr>
          <a:xfrm>
            <a:off x="457200" y="4647565"/>
            <a:ext cx="3838575" cy="3740785"/>
            <a:chOff x="1921510" y="1045210"/>
            <a:chExt cx="3838575" cy="3740785"/>
          </a:xfrm>
        </p:grpSpPr>
        <p:pic>
          <p:nvPicPr>
            <p:cNvPr id="3" name="object 3">
              <a:extLst>
                <a:ext uri="{FF2B5EF4-FFF2-40B4-BE49-F238E27FC236}">
                  <a16:creationId xmlns:a16="http://schemas.microsoft.com/office/drawing/2014/main" id="{62CA25A2-BB45-5821-B947-3399F55FDF51}"/>
                </a:ext>
              </a:extLst>
            </p:cNvPr>
            <p:cNvPicPr/>
            <p:nvPr/>
          </p:nvPicPr>
          <p:blipFill>
            <a:blip r:embed="rId2" cstate="print"/>
            <a:stretch>
              <a:fillRect/>
            </a:stretch>
          </p:blipFill>
          <p:spPr>
            <a:xfrm>
              <a:off x="2533777" y="1109726"/>
              <a:ext cx="2844804" cy="3598170"/>
            </a:xfrm>
            <a:prstGeom prst="rect">
              <a:avLst/>
            </a:prstGeom>
          </p:spPr>
        </p:pic>
        <p:sp>
          <p:nvSpPr>
            <p:cNvPr id="5" name="object 4">
              <a:extLst>
                <a:ext uri="{FF2B5EF4-FFF2-40B4-BE49-F238E27FC236}">
                  <a16:creationId xmlns:a16="http://schemas.microsoft.com/office/drawing/2014/main" id="{409C0005-F975-920A-8021-45A1C7ACC4DA}"/>
                </a:ext>
              </a:extLst>
            </p:cNvPr>
            <p:cNvSpPr/>
            <p:nvPr/>
          </p:nvSpPr>
          <p:spPr>
            <a:xfrm>
              <a:off x="1927860" y="1051560"/>
              <a:ext cx="3825875" cy="3728085"/>
            </a:xfrm>
            <a:custGeom>
              <a:avLst/>
              <a:gdLst/>
              <a:ahLst/>
              <a:cxnLst/>
              <a:rect l="l" t="t" r="r" b="b"/>
              <a:pathLst>
                <a:path w="3825875" h="3728085">
                  <a:moveTo>
                    <a:pt x="0" y="0"/>
                  </a:moveTo>
                  <a:lnTo>
                    <a:pt x="3825748" y="0"/>
                  </a:lnTo>
                  <a:lnTo>
                    <a:pt x="3825748" y="3727577"/>
                  </a:lnTo>
                  <a:lnTo>
                    <a:pt x="0" y="3727577"/>
                  </a:lnTo>
                  <a:lnTo>
                    <a:pt x="0" y="0"/>
                  </a:lnTo>
                  <a:close/>
                </a:path>
              </a:pathLst>
            </a:custGeom>
            <a:ln w="12700">
              <a:solidFill>
                <a:srgbClr val="000000"/>
              </a:solidFill>
            </a:ln>
          </p:spPr>
          <p:txBody>
            <a:bodyPr wrap="square" lIns="0" tIns="0" rIns="0" bIns="0" rtlCol="0"/>
            <a:lstStyle/>
            <a:p>
              <a:endParaRPr/>
            </a:p>
          </p:txBody>
        </p:sp>
      </p:grpSp>
      <p:sp>
        <p:nvSpPr>
          <p:cNvPr id="6" name="object 8">
            <a:extLst>
              <a:ext uri="{FF2B5EF4-FFF2-40B4-BE49-F238E27FC236}">
                <a16:creationId xmlns:a16="http://schemas.microsoft.com/office/drawing/2014/main" id="{3E9F69F0-53CE-1EEE-24CE-B8C018E757B5}"/>
              </a:ext>
            </a:extLst>
          </p:cNvPr>
          <p:cNvSpPr txBox="1"/>
          <p:nvPr/>
        </p:nvSpPr>
        <p:spPr>
          <a:xfrm>
            <a:off x="463550" y="9074150"/>
            <a:ext cx="56255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Guarea</a:t>
            </a:r>
            <a:r>
              <a:rPr sz="1200" b="1" spc="25" dirty="0">
                <a:latin typeface="Arial"/>
                <a:cs typeface="Arial"/>
              </a:rPr>
              <a:t> </a:t>
            </a:r>
            <a:r>
              <a:rPr sz="1200" b="1" dirty="0">
                <a:latin typeface="Arial"/>
                <a:cs typeface="Arial"/>
              </a:rPr>
              <a:t>guidonia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Guarea</a:t>
            </a:r>
            <a:r>
              <a:rPr sz="1200" b="1" spc="20" dirty="0">
                <a:latin typeface="Arial"/>
                <a:cs typeface="Arial"/>
              </a:rPr>
              <a:t> </a:t>
            </a:r>
            <a:r>
              <a:rPr sz="1200" b="1" dirty="0">
                <a:latin typeface="Arial"/>
                <a:cs typeface="Arial"/>
              </a:rPr>
              <a:t>trichiloides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rouge</a:t>
            </a:r>
            <a:endParaRPr sz="1200" dirty="0">
              <a:latin typeface="Arial"/>
              <a:cs typeface="Arial"/>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2"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47873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Guarea</a:t>
            </a:r>
            <a:r>
              <a:rPr sz="1200" b="1" spc="25" dirty="0">
                <a:latin typeface="Arial"/>
                <a:cs typeface="Arial"/>
              </a:rPr>
              <a:t> </a:t>
            </a:r>
            <a:r>
              <a:rPr sz="1200" b="1" dirty="0">
                <a:latin typeface="Arial"/>
                <a:cs typeface="Arial"/>
              </a:rPr>
              <a:t>guidonia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Guarea</a:t>
            </a:r>
            <a:r>
              <a:rPr sz="1200" b="1" spc="20" dirty="0">
                <a:latin typeface="Arial"/>
                <a:cs typeface="Arial"/>
              </a:rPr>
              <a:t> </a:t>
            </a:r>
            <a:r>
              <a:rPr sz="1200" b="1" dirty="0">
                <a:latin typeface="Arial"/>
                <a:cs typeface="Arial"/>
              </a:rPr>
              <a:t>trichiloides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rouge</a:t>
            </a:r>
            <a:endParaRPr sz="1200" dirty="0">
              <a:latin typeface="Arial"/>
              <a:cs typeface="Arial"/>
            </a:endParaRPr>
          </a:p>
        </p:txBody>
      </p:sp>
      <p:grpSp>
        <p:nvGrpSpPr>
          <p:cNvPr id="10" name="object 2">
            <a:extLst>
              <a:ext uri="{FF2B5EF4-FFF2-40B4-BE49-F238E27FC236}">
                <a16:creationId xmlns:a16="http://schemas.microsoft.com/office/drawing/2014/main" id="{938B0E76-E744-E78B-67DD-A44867CC1678}"/>
              </a:ext>
            </a:extLst>
          </p:cNvPr>
          <p:cNvGrpSpPr/>
          <p:nvPr/>
        </p:nvGrpSpPr>
        <p:grpSpPr>
          <a:xfrm>
            <a:off x="1196847" y="1185544"/>
            <a:ext cx="5283200" cy="3600450"/>
            <a:chOff x="1196847" y="1185544"/>
            <a:chExt cx="5283200" cy="3600450"/>
          </a:xfrm>
        </p:grpSpPr>
        <p:pic>
          <p:nvPicPr>
            <p:cNvPr id="11" name="object 3">
              <a:extLst>
                <a:ext uri="{FF2B5EF4-FFF2-40B4-BE49-F238E27FC236}">
                  <a16:creationId xmlns:a16="http://schemas.microsoft.com/office/drawing/2014/main" id="{D2C72CDD-3B18-CE47-750B-63A6EB4F9C3E}"/>
                </a:ext>
              </a:extLst>
            </p:cNvPr>
            <p:cNvPicPr/>
            <p:nvPr/>
          </p:nvPicPr>
          <p:blipFill>
            <a:blip r:embed="rId3" cstate="print"/>
            <a:stretch>
              <a:fillRect/>
            </a:stretch>
          </p:blipFill>
          <p:spPr>
            <a:xfrm>
              <a:off x="1209547" y="1198244"/>
              <a:ext cx="5257800" cy="3574541"/>
            </a:xfrm>
            <a:prstGeom prst="rect">
              <a:avLst/>
            </a:prstGeom>
          </p:spPr>
        </p:pic>
        <p:sp>
          <p:nvSpPr>
            <p:cNvPr id="12" name="object 4">
              <a:extLst>
                <a:ext uri="{FF2B5EF4-FFF2-40B4-BE49-F238E27FC236}">
                  <a16:creationId xmlns:a16="http://schemas.microsoft.com/office/drawing/2014/main" id="{C4AEB811-E533-F2D9-55CE-220C07B92045}"/>
                </a:ext>
              </a:extLst>
            </p:cNvPr>
            <p:cNvSpPr/>
            <p:nvPr/>
          </p:nvSpPr>
          <p:spPr>
            <a:xfrm>
              <a:off x="1203197" y="1191894"/>
              <a:ext cx="5270500" cy="3587750"/>
            </a:xfrm>
            <a:custGeom>
              <a:avLst/>
              <a:gdLst/>
              <a:ahLst/>
              <a:cxnLst/>
              <a:rect l="l" t="t" r="r" b="b"/>
              <a:pathLst>
                <a:path w="5270500" h="3587750">
                  <a:moveTo>
                    <a:pt x="0" y="0"/>
                  </a:moveTo>
                  <a:lnTo>
                    <a:pt x="5270500" y="0"/>
                  </a:lnTo>
                  <a:lnTo>
                    <a:pt x="527050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30" y="6254750"/>
            <a:ext cx="3788410" cy="3600450"/>
            <a:chOff x="1827910" y="1185544"/>
            <a:chExt cx="3788410" cy="3600450"/>
          </a:xfrm>
        </p:grpSpPr>
        <p:pic>
          <p:nvPicPr>
            <p:cNvPr id="3" name="object 3"/>
            <p:cNvPicPr/>
            <p:nvPr/>
          </p:nvPicPr>
          <p:blipFill>
            <a:blip r:embed="rId2" cstate="print"/>
            <a:stretch>
              <a:fillRect/>
            </a:stretch>
          </p:blipFill>
          <p:spPr>
            <a:xfrm>
              <a:off x="2387981" y="1198244"/>
              <a:ext cx="3124204" cy="3574541"/>
            </a:xfrm>
            <a:prstGeom prst="rect">
              <a:avLst/>
            </a:prstGeom>
          </p:spPr>
        </p:pic>
        <p:sp>
          <p:nvSpPr>
            <p:cNvPr id="4" name="object 4"/>
            <p:cNvSpPr/>
            <p:nvPr/>
          </p:nvSpPr>
          <p:spPr>
            <a:xfrm>
              <a:off x="1834260" y="1191894"/>
              <a:ext cx="3775710" cy="3587750"/>
            </a:xfrm>
            <a:custGeom>
              <a:avLst/>
              <a:gdLst/>
              <a:ahLst/>
              <a:cxnLst/>
              <a:rect l="l" t="t" r="r" b="b"/>
              <a:pathLst>
                <a:path w="3775710" h="3587750">
                  <a:moveTo>
                    <a:pt x="0" y="0"/>
                  </a:moveTo>
                  <a:lnTo>
                    <a:pt x="3775329" y="0"/>
                  </a:lnTo>
                  <a:lnTo>
                    <a:pt x="3775329"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8"/>
          <p:cNvSpPr txBox="1"/>
          <p:nvPr/>
        </p:nvSpPr>
        <p:spPr>
          <a:xfrm>
            <a:off x="1080008" y="10019660"/>
            <a:ext cx="22942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Melia</a:t>
            </a:r>
            <a:r>
              <a:rPr sz="1200" b="1" spc="25" dirty="0">
                <a:latin typeface="Arial"/>
                <a:cs typeface="Arial"/>
              </a:rPr>
              <a:t> </a:t>
            </a:r>
            <a:r>
              <a:rPr sz="1200" b="1" dirty="0">
                <a:latin typeface="Arial"/>
                <a:cs typeface="Arial"/>
              </a:rPr>
              <a:t>azedarach</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lilas</a:t>
            </a:r>
            <a:r>
              <a:rPr sz="1200" spc="25" dirty="0">
                <a:latin typeface="Arial"/>
                <a:cs typeface="Arial"/>
              </a:rPr>
              <a:t> </a:t>
            </a:r>
            <a:r>
              <a:rPr sz="1200" spc="-20" dirty="0">
                <a:latin typeface="Arial"/>
                <a:cs typeface="Arial"/>
              </a:rPr>
              <a:t>pays</a:t>
            </a:r>
            <a:endParaRPr sz="1200" dirty="0">
              <a:latin typeface="Arial"/>
              <a:cs typeface="Arial"/>
            </a:endParaRPr>
          </a:p>
        </p:txBody>
      </p:sp>
      <p:sp>
        <p:nvSpPr>
          <p:cNvPr id="11" name="ZoneTexte 10">
            <a:extLst>
              <a:ext uri="{FF2B5EF4-FFF2-40B4-BE49-F238E27FC236}">
                <a16:creationId xmlns:a16="http://schemas.microsoft.com/office/drawing/2014/main" id="{AC67DE3F-1B8E-0C0A-0487-F320AC265AB1}"/>
              </a:ext>
            </a:extLst>
          </p:cNvPr>
          <p:cNvSpPr txBox="1"/>
          <p:nvPr/>
        </p:nvSpPr>
        <p:spPr>
          <a:xfrm>
            <a:off x="381000" y="539750"/>
            <a:ext cx="6553200" cy="2893100"/>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lilas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pays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(Melia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azedarach</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 un proche parent du </a:t>
            </a:r>
            <a:r>
              <a:rPr lang="fr-FR" sz="1200" dirty="0" err="1">
                <a:effectLst/>
                <a:latin typeface="Arial" panose="020B0604020202020204" pitchFamily="34" charset="0"/>
                <a:ea typeface="Arial" panose="020B0604020202020204" pitchFamily="34" charset="0"/>
              </a:rPr>
              <a:t>nim</a:t>
            </a:r>
            <a:r>
              <a:rPr lang="fr-FR" sz="1200" dirty="0">
                <a:effectLst/>
                <a:latin typeface="Arial" panose="020B0604020202020204" pitchFamily="34" charset="0"/>
                <a:ea typeface="Arial" panose="020B0604020202020204" pitchFamily="34" charset="0"/>
              </a:rPr>
              <a:t>. Le nom de Melia vient du mot grec désignant le frêne, en allusion à la forme des feuilles. Cet arbre ornemental est originaire de l'Asie du Sud-Est (zone allant de l'Iran à la Chine), mais il est devenu subspontané en Haïti.</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Il peut atteindre 20 m de hauteur. Son nom haïtien vient de ses fleurs pourprées très odorantes et disposées en grappe. Le fruit est une baie jaune.</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lilas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pays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facilement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propagé</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 ou de boutures et sa croissance est rapide. Son bois mou est surtout utilisé comme bois de feu.</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L'écorce et les racines sont vermifuges. Le fruit est </a:t>
            </a:r>
            <a:r>
              <a:rPr lang="fr-FR" sz="1200" spc="-10" dirty="0">
                <a:effectLst/>
                <a:latin typeface="Arial" panose="020B0604020202020204" pitchFamily="34" charset="0"/>
                <a:ea typeface="Arial" panose="020B0604020202020204" pitchFamily="34" charset="0"/>
              </a:rPr>
              <a:t>toxique.</a:t>
            </a:r>
            <a:endParaRPr lang="fr-FR" sz="1200" dirty="0">
              <a:effectLst/>
              <a:latin typeface="Arial" panose="020B0604020202020204" pitchFamily="34" charset="0"/>
              <a:ea typeface="Arial" panose="020B0604020202020204" pitchFamily="34" charset="0"/>
            </a:endParaRPr>
          </a:p>
          <a:p>
            <a:endParaRPr lang="fr-FR" sz="1200" dirty="0"/>
          </a:p>
          <a:p>
            <a:endParaRPr lang="fr-FR" sz="1200"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C4901AE0-7A50-72DA-D001-08BF1F710C89}"/>
              </a:ext>
            </a:extLst>
          </p:cNvPr>
          <p:cNvGrpSpPr/>
          <p:nvPr/>
        </p:nvGrpSpPr>
        <p:grpSpPr>
          <a:xfrm>
            <a:off x="1080008" y="5865495"/>
            <a:ext cx="5400040" cy="3600450"/>
            <a:chOff x="1080008" y="5865495"/>
            <a:chExt cx="5400040" cy="3600450"/>
          </a:xfrm>
        </p:grpSpPr>
        <p:pic>
          <p:nvPicPr>
            <p:cNvPr id="7" name="object 6">
              <a:extLst>
                <a:ext uri="{FF2B5EF4-FFF2-40B4-BE49-F238E27FC236}">
                  <a16:creationId xmlns:a16="http://schemas.microsoft.com/office/drawing/2014/main" id="{72317378-7503-069B-942F-A7EBFE762764}"/>
                </a:ext>
              </a:extLst>
            </p:cNvPr>
            <p:cNvPicPr/>
            <p:nvPr/>
          </p:nvPicPr>
          <p:blipFill>
            <a:blip r:embed="rId3" cstate="print"/>
            <a:stretch>
              <a:fillRect/>
            </a:stretch>
          </p:blipFill>
          <p:spPr>
            <a:xfrm>
              <a:off x="1092708" y="5878195"/>
              <a:ext cx="5374640" cy="3574541"/>
            </a:xfrm>
            <a:prstGeom prst="rect">
              <a:avLst/>
            </a:prstGeom>
          </p:spPr>
        </p:pic>
        <p:sp>
          <p:nvSpPr>
            <p:cNvPr id="8" name="object 7">
              <a:extLst>
                <a:ext uri="{FF2B5EF4-FFF2-40B4-BE49-F238E27FC236}">
                  <a16:creationId xmlns:a16="http://schemas.microsoft.com/office/drawing/2014/main" id="{048AF217-0C77-6609-9C39-3149CA1B2D2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a:extLst>
              <a:ext uri="{FF2B5EF4-FFF2-40B4-BE49-F238E27FC236}">
                <a16:creationId xmlns:a16="http://schemas.microsoft.com/office/drawing/2014/main" id="{D1C6629C-CE2B-C8FA-557F-5A51327370AA}"/>
              </a:ext>
            </a:extLst>
          </p:cNvPr>
          <p:cNvSpPr txBox="1"/>
          <p:nvPr/>
        </p:nvSpPr>
        <p:spPr>
          <a:xfrm>
            <a:off x="1080008" y="9610979"/>
            <a:ext cx="243586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Melia</a:t>
            </a:r>
            <a:r>
              <a:rPr sz="1200" b="1" spc="25" dirty="0">
                <a:latin typeface="Arial"/>
                <a:cs typeface="Arial"/>
              </a:rPr>
              <a:t> </a:t>
            </a:r>
            <a:r>
              <a:rPr sz="1200" b="1" dirty="0">
                <a:latin typeface="Arial"/>
                <a:cs typeface="Arial"/>
              </a:rPr>
              <a:t>azedarach</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lilas</a:t>
            </a:r>
            <a:r>
              <a:rPr sz="1200" spc="25" dirty="0">
                <a:latin typeface="Arial"/>
                <a:cs typeface="Arial"/>
              </a:rPr>
              <a:t> </a:t>
            </a:r>
            <a:r>
              <a:rPr sz="1200" spc="-20" dirty="0">
                <a:latin typeface="Arial"/>
                <a:cs typeface="Arial"/>
              </a:rPr>
              <a:t>pays</a:t>
            </a:r>
            <a:endParaRPr sz="1200" dirty="0">
              <a:latin typeface="Arial"/>
              <a:cs typeface="Arial"/>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3200" y="2825750"/>
            <a:ext cx="3454400" cy="3342474"/>
            <a:chOff x="1757807" y="1185544"/>
            <a:chExt cx="3786504" cy="3600450"/>
          </a:xfrm>
        </p:grpSpPr>
        <p:pic>
          <p:nvPicPr>
            <p:cNvPr id="3" name="object 3"/>
            <p:cNvPicPr/>
            <p:nvPr/>
          </p:nvPicPr>
          <p:blipFill>
            <a:blip r:embed="rId2" cstate="print"/>
            <a:stretch>
              <a:fillRect/>
            </a:stretch>
          </p:blipFill>
          <p:spPr>
            <a:xfrm>
              <a:off x="2352675" y="1242442"/>
              <a:ext cx="3178682" cy="3530344"/>
            </a:xfrm>
            <a:prstGeom prst="rect">
              <a:avLst/>
            </a:prstGeom>
          </p:spPr>
        </p:pic>
        <p:sp>
          <p:nvSpPr>
            <p:cNvPr id="4" name="object 4"/>
            <p:cNvSpPr/>
            <p:nvPr/>
          </p:nvSpPr>
          <p:spPr>
            <a:xfrm>
              <a:off x="1764157" y="1191894"/>
              <a:ext cx="3773804" cy="3587750"/>
            </a:xfrm>
            <a:custGeom>
              <a:avLst/>
              <a:gdLst/>
              <a:ahLst/>
              <a:cxnLst/>
              <a:rect l="l" t="t" r="r" b="b"/>
              <a:pathLst>
                <a:path w="3773804" h="3587750">
                  <a:moveTo>
                    <a:pt x="0" y="0"/>
                  </a:moveTo>
                  <a:lnTo>
                    <a:pt x="3773551" y="0"/>
                  </a:lnTo>
                  <a:lnTo>
                    <a:pt x="3773551"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37921" y="64071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8600" y="10240176"/>
            <a:ext cx="244221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Trichilia</a:t>
            </a:r>
            <a:r>
              <a:rPr sz="1200" b="1" spc="10" dirty="0">
                <a:latin typeface="Arial"/>
                <a:cs typeface="Arial"/>
              </a:rPr>
              <a:t> </a:t>
            </a:r>
            <a:r>
              <a:rPr sz="1200" b="1" dirty="0">
                <a:latin typeface="Arial"/>
                <a:cs typeface="Arial"/>
              </a:rPr>
              <a:t>hirta</a:t>
            </a:r>
            <a:r>
              <a:rPr sz="1200" b="1" spc="15" dirty="0">
                <a:latin typeface="Arial"/>
                <a:cs typeface="Arial"/>
              </a:rPr>
              <a:t> </a:t>
            </a:r>
            <a:r>
              <a:rPr sz="1200" dirty="0">
                <a:latin typeface="Arial"/>
                <a:cs typeface="Arial"/>
              </a:rPr>
              <a:t>Le</a:t>
            </a:r>
            <a:r>
              <a:rPr sz="1200" spc="10" dirty="0">
                <a:latin typeface="Arial"/>
                <a:cs typeface="Arial"/>
              </a:rPr>
              <a:t> </a:t>
            </a:r>
            <a:r>
              <a:rPr sz="1200" dirty="0">
                <a:latin typeface="Arial"/>
                <a:cs typeface="Arial"/>
              </a:rPr>
              <a:t>mombin</a:t>
            </a:r>
            <a:r>
              <a:rPr sz="1200" spc="15" dirty="0">
                <a:latin typeface="Arial"/>
                <a:cs typeface="Arial"/>
              </a:rPr>
              <a:t> </a:t>
            </a:r>
            <a:r>
              <a:rPr sz="1200" spc="-10" dirty="0">
                <a:latin typeface="Arial"/>
                <a:cs typeface="Arial"/>
              </a:rPr>
              <a:t>bâtard</a:t>
            </a:r>
            <a:endParaRPr sz="1200" dirty="0">
              <a:latin typeface="Arial"/>
              <a:cs typeface="Arial"/>
            </a:endParaRPr>
          </a:p>
        </p:txBody>
      </p:sp>
      <p:sp>
        <p:nvSpPr>
          <p:cNvPr id="10" name="ZoneTexte 9">
            <a:extLst>
              <a:ext uri="{FF2B5EF4-FFF2-40B4-BE49-F238E27FC236}">
                <a16:creationId xmlns:a16="http://schemas.microsoft.com/office/drawing/2014/main" id="{CA6E720E-F0A3-5C1C-DEA2-A59F714E38E3}"/>
              </a:ext>
            </a:extLst>
          </p:cNvPr>
          <p:cNvSpPr txBox="1"/>
          <p:nvPr/>
        </p:nvSpPr>
        <p:spPr>
          <a:xfrm>
            <a:off x="290986" y="319431"/>
            <a:ext cx="6553200" cy="2567882"/>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 mombin</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bâtard</a:t>
            </a:r>
            <a:r>
              <a:rPr lang="fr-FR" sz="1400" b="1" spc="1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Trichilia</a:t>
            </a:r>
            <a:r>
              <a:rPr lang="fr-FR" sz="1400" b="1" spc="1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hirta</a:t>
            </a:r>
            <a:r>
              <a:rPr lang="fr-FR" sz="1400" b="1" spc="1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C'est également une méliacée, comme les espèces précédentes.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l'indique,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ressemble au mombin (du genre Spondias), qui est une anacardiacée.</a:t>
            </a:r>
          </a:p>
          <a:p>
            <a:pPr>
              <a:spcBef>
                <a:spcPts val="1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Cet arbre indigène en Haïti est commun et peut atteindre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quinzaine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mètres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 ressemblent à celles du mombin, mais sont plus petites : elles ont 15 à 30 cm de longueur, contre 20 à 40 cm pour le mombin. Les fruits sont également plus petits (1,2 cm de longueur au lieu de 4cm) et de couleur vert marron.</a:t>
            </a:r>
          </a:p>
          <a:p>
            <a:pPr>
              <a:spcBef>
                <a:spcPts val="2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Le bois du mombin bâtard est rougeâtre. Il est très durable et résiste aux attaques de termites. Ses feuilles sont utilisées contre le paludisme.</a:t>
            </a:r>
          </a:p>
          <a:p>
            <a:pPr>
              <a:spcBef>
                <a:spcPts val="5"/>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D60A020-22E8-75BF-587B-B464C7C02AE5}"/>
              </a:ext>
            </a:extLst>
          </p:cNvPr>
          <p:cNvSpPr txBox="1"/>
          <p:nvPr/>
        </p:nvSpPr>
        <p:spPr>
          <a:xfrm>
            <a:off x="107950" y="1523219"/>
            <a:ext cx="6324600" cy="3665747"/>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soumis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Gmelina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arborea</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Roxb</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ressemble au teck, mais ses feuilles elliptiques sont plus petites. Elles ne dépassent pas 25 cm de long contre 35 cm pour le teck. Le bois soumis est également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régions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l'Asie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 Sud-Est. C'est une espèce à croissance rapide. Il est moins exigeant que le teck et accepte des conditions écologiques plus sèches.</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bois est utilisé comme bois de construction et bois de feu (pouvoir calorifique 4 800 kcal/kg). Il brûle rapidement. Le charbon de bois se consume bien, mais produit beaucoup de cendres.</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du bois soumis est facile ; elle peut se faire</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(semis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direct</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plants</a:t>
            </a:r>
            <a:r>
              <a:rPr lang="fr-FR" sz="1200" spc="2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élevés</a:t>
            </a:r>
            <a:r>
              <a:rPr lang="fr-FR" sz="1200" spc="25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en </a:t>
            </a:r>
            <a:r>
              <a:rPr lang="fr-FR" sz="1200" dirty="0">
                <a:effectLst/>
                <a:latin typeface="Arial" panose="020B0604020202020204" pitchFamily="34" charset="0"/>
                <a:ea typeface="Arial" panose="020B0604020202020204" pitchFamily="34" charset="0"/>
              </a:rPr>
              <a:t>pépinière),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branches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 nombre de graines nettoyées viables varie de 700 à 1400 par kg. Leur pouvoir de germination est élevé lorsque les graines sont fraîches, mais il diminue rapidement après un an.</a:t>
            </a:r>
          </a:p>
          <a:p>
            <a:pPr>
              <a:spcBef>
                <a:spcPts val="1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Le bois soumis a été utilisé dans des systèmes agroforestiers dans plusieurs pays. Il convient cependant d'être prudent, car il concurrence les cultures par son système racinaire important et du fait de l'ombrage dense.</a:t>
            </a:r>
          </a:p>
        </p:txBody>
      </p:sp>
      <p:sp>
        <p:nvSpPr>
          <p:cNvPr id="3" name="object 3">
            <a:extLst>
              <a:ext uri="{FF2B5EF4-FFF2-40B4-BE49-F238E27FC236}">
                <a16:creationId xmlns:a16="http://schemas.microsoft.com/office/drawing/2014/main" id="{AEF09EE6-A922-BB3B-D63C-A6BDA3383CE6}"/>
              </a:ext>
            </a:extLst>
          </p:cNvPr>
          <p:cNvSpPr txBox="1"/>
          <p:nvPr/>
        </p:nvSpPr>
        <p:spPr>
          <a:xfrm>
            <a:off x="679450" y="10231374"/>
            <a:ext cx="259080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Gmelina</a:t>
            </a:r>
            <a:r>
              <a:rPr sz="1200" b="1" spc="25" dirty="0">
                <a:latin typeface="Arial"/>
                <a:cs typeface="Arial"/>
              </a:rPr>
              <a:t> </a:t>
            </a:r>
            <a:r>
              <a:rPr sz="1200" b="1" dirty="0">
                <a:latin typeface="Arial"/>
                <a:cs typeface="Arial"/>
              </a:rPr>
              <a:t>arborea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soumis</a:t>
            </a:r>
            <a:endParaRPr sz="1200" dirty="0">
              <a:latin typeface="Arial"/>
              <a:cs typeface="Arial"/>
            </a:endParaRPr>
          </a:p>
        </p:txBody>
      </p:sp>
      <p:sp>
        <p:nvSpPr>
          <p:cNvPr id="4" name="object 5">
            <a:extLst>
              <a:ext uri="{FF2B5EF4-FFF2-40B4-BE49-F238E27FC236}">
                <a16:creationId xmlns:a16="http://schemas.microsoft.com/office/drawing/2014/main" id="{7E80A9EC-B409-DD31-337A-F2F14FB308EE}"/>
              </a:ext>
            </a:extLst>
          </p:cNvPr>
          <p:cNvSpPr txBox="1"/>
          <p:nvPr/>
        </p:nvSpPr>
        <p:spPr>
          <a:xfrm>
            <a:off x="685800" y="5340350"/>
            <a:ext cx="3962400" cy="473964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50"/>
              </a:spcBef>
            </a:pPr>
            <a:endParaRPr sz="1300" dirty="0">
              <a:latin typeface="Times New Roman"/>
              <a:cs typeface="Times New Roman"/>
            </a:endParaRPr>
          </a:p>
          <a:p>
            <a:pPr marL="1910714">
              <a:lnSpc>
                <a:spcPct val="100000"/>
              </a:lnSpc>
            </a:pPr>
            <a:r>
              <a:rPr sz="900" dirty="0">
                <a:latin typeface="Arial"/>
                <a:cs typeface="Arial"/>
              </a:rPr>
              <a:t>fruits</a:t>
            </a:r>
            <a:r>
              <a:rPr sz="900" spc="25" dirty="0">
                <a:latin typeface="Arial"/>
                <a:cs typeface="Arial"/>
              </a:rPr>
              <a:t> </a:t>
            </a:r>
            <a:r>
              <a:rPr sz="900" dirty="0">
                <a:latin typeface="Arial"/>
                <a:cs typeface="Arial"/>
              </a:rPr>
              <a:t>(drupes</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4</a:t>
            </a:r>
            <a:r>
              <a:rPr sz="900" spc="25" dirty="0">
                <a:latin typeface="Arial"/>
                <a:cs typeface="Arial"/>
              </a:rPr>
              <a:t> </a:t>
            </a:r>
            <a:r>
              <a:rPr sz="900" spc="-10" dirty="0">
                <a:latin typeface="Arial"/>
                <a:cs typeface="Arial"/>
              </a:rPr>
              <a:t>graines)</a:t>
            </a:r>
            <a:endParaRPr sz="900" dirty="0">
              <a:latin typeface="Arial"/>
              <a:cs typeface="Arial"/>
            </a:endParaRPr>
          </a:p>
        </p:txBody>
      </p:sp>
      <p:pic>
        <p:nvPicPr>
          <p:cNvPr id="5" name="object 2">
            <a:extLst>
              <a:ext uri="{FF2B5EF4-FFF2-40B4-BE49-F238E27FC236}">
                <a16:creationId xmlns:a16="http://schemas.microsoft.com/office/drawing/2014/main" id="{A8DC7DA7-73D5-BA95-F810-234CCBAD63DE}"/>
              </a:ext>
            </a:extLst>
          </p:cNvPr>
          <p:cNvPicPr/>
          <p:nvPr/>
        </p:nvPicPr>
        <p:blipFill>
          <a:blip r:embed="rId2" cstate="print"/>
          <a:stretch>
            <a:fillRect/>
          </a:stretch>
        </p:blipFill>
        <p:spPr>
          <a:xfrm>
            <a:off x="863597" y="5372100"/>
            <a:ext cx="3606806" cy="4361876"/>
          </a:xfrm>
          <a:prstGeom prst="rect">
            <a:avLst/>
          </a:prstGeom>
        </p:spPr>
      </p:pic>
      <p:sp>
        <p:nvSpPr>
          <p:cNvPr id="6" name="object 9">
            <a:extLst>
              <a:ext uri="{FF2B5EF4-FFF2-40B4-BE49-F238E27FC236}">
                <a16:creationId xmlns:a16="http://schemas.microsoft.com/office/drawing/2014/main" id="{9D1E358A-3626-9ADC-48C3-EA505244BE7F}"/>
              </a:ext>
            </a:extLst>
          </p:cNvPr>
          <p:cNvSpPr txBox="1"/>
          <p:nvPr/>
        </p:nvSpPr>
        <p:spPr>
          <a:xfrm>
            <a:off x="304800" y="564568"/>
            <a:ext cx="6382385" cy="825867"/>
          </a:xfrm>
          <a:prstGeom prst="rect">
            <a:avLst/>
          </a:prstGeom>
        </p:spPr>
        <p:txBody>
          <a:bodyPr vert="horz" wrap="square" lIns="0" tIns="12700" rIns="0" bIns="0" rtlCol="0">
            <a:spAutoFit/>
          </a:bodyPr>
          <a:lstStyle/>
          <a:p>
            <a:pPr marL="12700">
              <a:spcBef>
                <a:spcPts val="100"/>
              </a:spcBef>
            </a:pPr>
            <a:r>
              <a:rPr lang="fr-FR" sz="1400" b="1" dirty="0">
                <a:latin typeface="Arial"/>
                <a:cs typeface="Arial"/>
              </a:rPr>
              <a:t>LES</a:t>
            </a:r>
            <a:r>
              <a:rPr lang="fr-FR" sz="1400" b="1" spc="140" dirty="0">
                <a:latin typeface="Arial"/>
                <a:cs typeface="Arial"/>
              </a:rPr>
              <a:t> </a:t>
            </a:r>
            <a:r>
              <a:rPr lang="fr-FR" sz="1400" b="1" dirty="0">
                <a:latin typeface="Arial"/>
                <a:cs typeface="Arial"/>
              </a:rPr>
              <a:t>VERBENACEES:</a:t>
            </a:r>
            <a:r>
              <a:rPr lang="fr-FR" sz="1400" b="1" spc="140" dirty="0">
                <a:latin typeface="Arial"/>
                <a:cs typeface="Arial"/>
              </a:rPr>
              <a:t> </a:t>
            </a:r>
            <a:r>
              <a:rPr lang="fr-FR" sz="1400" b="1" dirty="0">
                <a:latin typeface="Arial"/>
                <a:cs typeface="Arial"/>
              </a:rPr>
              <a:t>TECK</a:t>
            </a:r>
            <a:r>
              <a:rPr lang="fr-FR" sz="1400" b="1" spc="140" dirty="0">
                <a:latin typeface="Arial"/>
                <a:cs typeface="Arial"/>
              </a:rPr>
              <a:t> </a:t>
            </a:r>
            <a:r>
              <a:rPr lang="fr-FR" sz="1400" b="1" dirty="0">
                <a:latin typeface="Arial"/>
                <a:cs typeface="Arial"/>
              </a:rPr>
              <a:t>ET</a:t>
            </a:r>
            <a:r>
              <a:rPr lang="fr-FR" sz="1400" b="1" spc="140" dirty="0">
                <a:latin typeface="Arial"/>
                <a:cs typeface="Arial"/>
              </a:rPr>
              <a:t> </a:t>
            </a:r>
            <a:r>
              <a:rPr lang="fr-FR" sz="1400" b="1" dirty="0">
                <a:latin typeface="Arial"/>
                <a:cs typeface="Arial"/>
              </a:rPr>
              <a:t>BOIS</a:t>
            </a:r>
            <a:r>
              <a:rPr lang="fr-FR" sz="1400" b="1" spc="140" dirty="0">
                <a:latin typeface="Arial"/>
                <a:cs typeface="Arial"/>
              </a:rPr>
              <a:t> </a:t>
            </a:r>
            <a:r>
              <a:rPr lang="fr-FR" sz="1400" b="1" dirty="0">
                <a:latin typeface="Arial"/>
                <a:cs typeface="Arial"/>
              </a:rPr>
              <a:t>SOUMIS,</a:t>
            </a:r>
            <a:r>
              <a:rPr lang="fr-FR" sz="1400" b="1" spc="140" dirty="0">
                <a:latin typeface="Arial"/>
                <a:cs typeface="Arial"/>
              </a:rPr>
              <a:t> </a:t>
            </a:r>
            <a:r>
              <a:rPr lang="fr-FR" sz="1400" b="1" dirty="0">
                <a:latin typeface="Arial"/>
                <a:cs typeface="Arial"/>
              </a:rPr>
              <a:t>DEUX</a:t>
            </a:r>
            <a:r>
              <a:rPr lang="fr-FR" sz="1400" b="1" spc="140" dirty="0">
                <a:latin typeface="Arial"/>
                <a:cs typeface="Arial"/>
              </a:rPr>
              <a:t> </a:t>
            </a:r>
            <a:r>
              <a:rPr lang="fr-FR" sz="1400" b="1" dirty="0">
                <a:latin typeface="Arial"/>
                <a:cs typeface="Arial"/>
              </a:rPr>
              <a:t>ESPECES</a:t>
            </a:r>
            <a:r>
              <a:rPr lang="fr-FR" sz="1400" b="1" spc="140" dirty="0">
                <a:latin typeface="Arial"/>
                <a:cs typeface="Arial"/>
              </a:rPr>
              <a:t> </a:t>
            </a:r>
            <a:r>
              <a:rPr lang="fr-FR" sz="1400" b="1" dirty="0">
                <a:latin typeface="Arial"/>
                <a:cs typeface="Arial"/>
              </a:rPr>
              <a:t>INTRODUITES</a:t>
            </a:r>
            <a:r>
              <a:rPr lang="fr-FR" sz="1400" b="1" spc="140" dirty="0">
                <a:latin typeface="Arial"/>
                <a:cs typeface="Arial"/>
              </a:rPr>
              <a:t> </a:t>
            </a:r>
            <a:r>
              <a:rPr lang="fr-FR" sz="1400" b="1" dirty="0">
                <a:latin typeface="Arial"/>
                <a:cs typeface="Arial"/>
              </a:rPr>
              <a:t>A</a:t>
            </a:r>
            <a:r>
              <a:rPr lang="fr-FR" sz="1400" b="1" spc="140" dirty="0">
                <a:latin typeface="Arial"/>
                <a:cs typeface="Arial"/>
              </a:rPr>
              <a:t> </a:t>
            </a:r>
            <a:r>
              <a:rPr lang="fr-FR" sz="1400" b="1" spc="-10" dirty="0">
                <a:latin typeface="Arial"/>
                <a:cs typeface="Arial"/>
              </a:rPr>
              <a:t>CROISSANCE </a:t>
            </a:r>
            <a:r>
              <a:rPr sz="1400" b="1" spc="-10" dirty="0">
                <a:latin typeface="Arial"/>
                <a:cs typeface="Arial"/>
              </a:rPr>
              <a:t>RAPIDE</a:t>
            </a:r>
            <a:r>
              <a:rPr lang="fr-FR" sz="1400" b="1" spc="-10" dirty="0">
                <a:latin typeface="Arial"/>
                <a:cs typeface="Arial"/>
              </a:rPr>
              <a:t>  </a:t>
            </a:r>
            <a:r>
              <a:rPr sz="1400" b="1" dirty="0">
                <a:latin typeface="Arial"/>
                <a:cs typeface="Arial"/>
              </a:rPr>
              <a:t>Tectona</a:t>
            </a:r>
            <a:r>
              <a:rPr sz="1400" b="1" spc="-15" dirty="0">
                <a:latin typeface="Arial"/>
                <a:cs typeface="Arial"/>
              </a:rPr>
              <a:t> </a:t>
            </a:r>
            <a:r>
              <a:rPr sz="1400" b="1" dirty="0">
                <a:latin typeface="Arial"/>
                <a:cs typeface="Arial"/>
              </a:rPr>
              <a:t>;</a:t>
            </a:r>
            <a:r>
              <a:rPr sz="1400" b="1" spc="-10" dirty="0">
                <a:latin typeface="Arial"/>
                <a:cs typeface="Arial"/>
              </a:rPr>
              <a:t> Gmelina</a:t>
            </a:r>
            <a:endParaRPr sz="1400" dirty="0">
              <a:latin typeface="Arial"/>
              <a:cs typeface="Arial"/>
            </a:endParaRPr>
          </a:p>
          <a:p>
            <a:pPr>
              <a:lnSpc>
                <a:spcPct val="100000"/>
              </a:lnSpc>
              <a:spcBef>
                <a:spcPts val="50"/>
              </a:spcBef>
            </a:pPr>
            <a:endParaRPr sz="1200" dirty="0">
              <a:latin typeface="Arial"/>
              <a:cs typeface="Arial"/>
            </a:endParaRPr>
          </a:p>
          <a:p>
            <a:pPr marL="12700">
              <a:lnSpc>
                <a:spcPct val="100000"/>
              </a:lnSpc>
            </a:pPr>
            <a:r>
              <a:rPr sz="1200" dirty="0">
                <a:latin typeface="Arial"/>
                <a:cs typeface="Arial"/>
              </a:rPr>
              <a:t>Le</a:t>
            </a:r>
            <a:r>
              <a:rPr sz="1200" spc="25" dirty="0">
                <a:latin typeface="Arial"/>
                <a:cs typeface="Arial"/>
              </a:rPr>
              <a:t> </a:t>
            </a:r>
            <a:r>
              <a:rPr sz="1200" dirty="0">
                <a:latin typeface="Arial"/>
                <a:cs typeface="Arial"/>
              </a:rPr>
              <a:t>teck</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gmelina</a:t>
            </a:r>
            <a:r>
              <a:rPr sz="1200" spc="25" dirty="0">
                <a:latin typeface="Arial"/>
                <a:cs typeface="Arial"/>
              </a:rPr>
              <a:t> </a:t>
            </a:r>
            <a:r>
              <a:rPr sz="1200" dirty="0">
                <a:latin typeface="Arial"/>
                <a:cs typeface="Arial"/>
              </a:rPr>
              <a:t>ont</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grandes</a:t>
            </a:r>
            <a:r>
              <a:rPr sz="1200" spc="25" dirty="0">
                <a:latin typeface="Arial"/>
                <a:cs typeface="Arial"/>
              </a:rPr>
              <a:t> </a:t>
            </a:r>
            <a:r>
              <a:rPr sz="1200" dirty="0">
                <a:latin typeface="Arial"/>
                <a:cs typeface="Arial"/>
              </a:rPr>
              <a:t>feuilles</a:t>
            </a:r>
            <a:r>
              <a:rPr sz="1200" spc="25" dirty="0">
                <a:latin typeface="Arial"/>
                <a:cs typeface="Arial"/>
              </a:rPr>
              <a:t> </a:t>
            </a:r>
            <a:r>
              <a:rPr sz="1200" spc="-10" dirty="0">
                <a:latin typeface="Arial"/>
                <a:cs typeface="Arial"/>
              </a:rPr>
              <a:t>entières.</a:t>
            </a:r>
            <a:endParaRPr sz="1200" dirty="0">
              <a:latin typeface="Arial"/>
              <a:cs typeface="Arial"/>
            </a:endParaRPr>
          </a:p>
        </p:txBody>
      </p:sp>
    </p:spTree>
    <p:extLst>
      <p:ext uri="{BB962C8B-B14F-4D97-AF65-F5344CB8AC3E}">
        <p14:creationId xmlns:p14="http://schemas.microsoft.com/office/powerpoint/2010/main" val="144225496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4749" y="6599859"/>
            <a:ext cx="2743204" cy="3494920"/>
          </a:xfrm>
          <a:prstGeom prst="rect">
            <a:avLst/>
          </a:prstGeom>
        </p:spPr>
      </p:pic>
      <p:sp>
        <p:nvSpPr>
          <p:cNvPr id="7" name="object 7"/>
          <p:cNvSpPr txBox="1"/>
          <p:nvPr/>
        </p:nvSpPr>
        <p:spPr>
          <a:xfrm>
            <a:off x="457200" y="10400660"/>
            <a:ext cx="20974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Tectona</a:t>
            </a:r>
            <a:r>
              <a:rPr sz="1200" b="1" spc="5" dirty="0">
                <a:latin typeface="Arial"/>
                <a:cs typeface="Arial"/>
              </a:rPr>
              <a:t> </a:t>
            </a:r>
            <a:r>
              <a:rPr sz="1200" b="1" dirty="0">
                <a:latin typeface="Arial"/>
                <a:cs typeface="Arial"/>
              </a:rPr>
              <a:t>grandis</a:t>
            </a:r>
            <a:r>
              <a:rPr sz="1200" b="1" spc="5" dirty="0">
                <a:latin typeface="Arial"/>
                <a:cs typeface="Arial"/>
              </a:rPr>
              <a:t> </a:t>
            </a:r>
            <a:r>
              <a:rPr sz="1200" dirty="0">
                <a:latin typeface="Arial"/>
                <a:cs typeface="Arial"/>
              </a:rPr>
              <a:t>Le</a:t>
            </a:r>
            <a:r>
              <a:rPr sz="1200" spc="5" dirty="0">
                <a:latin typeface="Arial"/>
                <a:cs typeface="Arial"/>
              </a:rPr>
              <a:t> </a:t>
            </a:r>
            <a:r>
              <a:rPr sz="1200" spc="-20" dirty="0" err="1">
                <a:latin typeface="Arial"/>
                <a:cs typeface="Arial"/>
              </a:rPr>
              <a:t>teck</a:t>
            </a:r>
            <a:endParaRPr sz="1200" dirty="0">
              <a:latin typeface="Arial"/>
              <a:cs typeface="Arial"/>
            </a:endParaRPr>
          </a:p>
        </p:txBody>
      </p:sp>
      <p:sp>
        <p:nvSpPr>
          <p:cNvPr id="9" name="object 9"/>
          <p:cNvSpPr txBox="1"/>
          <p:nvPr/>
        </p:nvSpPr>
        <p:spPr>
          <a:xfrm>
            <a:off x="152400" y="6629400"/>
            <a:ext cx="4511040" cy="358775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205740">
              <a:lnSpc>
                <a:spcPct val="100000"/>
              </a:lnSpc>
              <a:spcBef>
                <a:spcPts val="844"/>
              </a:spcBef>
            </a:pPr>
            <a:r>
              <a:rPr sz="900" dirty="0">
                <a:latin typeface="Arial"/>
                <a:cs typeface="Arial"/>
              </a:rPr>
              <a:t>fleurs</a:t>
            </a:r>
            <a:r>
              <a:rPr sz="900" spc="25" dirty="0">
                <a:latin typeface="Arial"/>
                <a:cs typeface="Arial"/>
              </a:rPr>
              <a:t> </a:t>
            </a:r>
            <a:r>
              <a:rPr sz="900" spc="-10" dirty="0">
                <a:latin typeface="Arial"/>
                <a:cs typeface="Arial"/>
              </a:rPr>
              <a:t>blanchâtres</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5"/>
              </a:spcBef>
            </a:pPr>
            <a:endParaRPr sz="1200" dirty="0">
              <a:latin typeface="Arial"/>
              <a:cs typeface="Arial"/>
            </a:endParaRPr>
          </a:p>
          <a:p>
            <a:pPr marL="56515">
              <a:lnSpc>
                <a:spcPct val="100000"/>
              </a:lnSpc>
              <a:spcBef>
                <a:spcPts val="5"/>
              </a:spcBef>
            </a:pPr>
            <a:r>
              <a:rPr sz="900" dirty="0">
                <a:latin typeface="Arial"/>
                <a:cs typeface="Arial"/>
              </a:rPr>
              <a:t>fruits</a:t>
            </a:r>
            <a:r>
              <a:rPr sz="900" spc="25" dirty="0">
                <a:latin typeface="Arial"/>
                <a:cs typeface="Arial"/>
              </a:rPr>
              <a:t> </a:t>
            </a:r>
            <a:r>
              <a:rPr sz="900" dirty="0">
                <a:latin typeface="Arial"/>
                <a:cs typeface="Arial"/>
              </a:rPr>
              <a:t>(drupes</a:t>
            </a:r>
            <a:r>
              <a:rPr sz="900" spc="25" dirty="0">
                <a:latin typeface="Arial"/>
                <a:cs typeface="Arial"/>
              </a:rPr>
              <a:t> </a:t>
            </a:r>
            <a:r>
              <a:rPr sz="900" dirty="0">
                <a:latin typeface="Arial"/>
                <a:cs typeface="Arial"/>
              </a:rPr>
              <a:t>à</a:t>
            </a:r>
            <a:r>
              <a:rPr sz="900" spc="25" dirty="0">
                <a:latin typeface="Arial"/>
                <a:cs typeface="Arial"/>
              </a:rPr>
              <a:t> </a:t>
            </a:r>
            <a:r>
              <a:rPr sz="900" dirty="0">
                <a:latin typeface="Arial"/>
                <a:cs typeface="Arial"/>
              </a:rPr>
              <a:t>4</a:t>
            </a:r>
            <a:r>
              <a:rPr sz="900" spc="25" dirty="0">
                <a:latin typeface="Arial"/>
                <a:cs typeface="Arial"/>
              </a:rPr>
              <a:t> </a:t>
            </a:r>
            <a:r>
              <a:rPr sz="900" spc="-10" dirty="0">
                <a:latin typeface="Arial"/>
                <a:cs typeface="Arial"/>
              </a:rPr>
              <a:t>graines)</a:t>
            </a:r>
            <a:endParaRPr sz="900" dirty="0">
              <a:latin typeface="Arial"/>
              <a:cs typeface="Arial"/>
            </a:endParaRPr>
          </a:p>
        </p:txBody>
      </p:sp>
      <p:sp>
        <p:nvSpPr>
          <p:cNvPr id="8" name="ZoneTexte 7">
            <a:extLst>
              <a:ext uri="{FF2B5EF4-FFF2-40B4-BE49-F238E27FC236}">
                <a16:creationId xmlns:a16="http://schemas.microsoft.com/office/drawing/2014/main" id="{05639491-2351-23B7-ED60-D5FF57DD4927}"/>
              </a:ext>
            </a:extLst>
          </p:cNvPr>
          <p:cNvSpPr txBox="1"/>
          <p:nvPr/>
        </p:nvSpPr>
        <p:spPr>
          <a:xfrm>
            <a:off x="25400" y="406811"/>
            <a:ext cx="6467792" cy="4422364"/>
          </a:xfrm>
          <a:prstGeom prst="rect">
            <a:avLst/>
          </a:prstGeom>
          <a:noFill/>
        </p:spPr>
        <p:txBody>
          <a:bodyPr wrap="square" rtlCol="0">
            <a:spAutoFit/>
          </a:bodyPr>
          <a:lstStyle/>
          <a:p>
            <a:pPr marL="457200" lvl="1">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teck</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Tectona</a:t>
            </a:r>
            <a:r>
              <a:rPr lang="fr-FR" sz="1400" b="1" spc="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grandis</a:t>
            </a:r>
            <a:r>
              <a:rPr lang="fr-FR" sz="1400" b="1" spc="10"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L.f</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est originaire de l'Asie du Sud-Est. Il se reconnaît aisément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elliptiques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celles-ci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partie supérieure des feuilles est rugueuse.</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Dans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aire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d'origine,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teck</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50</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hauteur. C'est un arbre au tronc droit. Le teck est une espèce à croissance rapide, mais exigeante : il nécessite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climat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humide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(précipitations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l'ordre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1250 à 2500 mm) et un sol profond, riche et bien drainé. Dans ces conditions, sa production atteint 10 m3 par hectare et par an.</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moyennement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(densité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égale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0,55). Il est résistant, à texture fine et possède une odeur aromatique. Il est durable et résistant aux attaques de termites.</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teck est l'un des bois les plus connus et les plus appréciés du monde. Ses usages sont multiples : construction de bateaux, ébénisterie etc...</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 propagation se fait à partir de plants élevés en pépinière.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y</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300</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0" dirty="0">
                <a:effectLst/>
                <a:latin typeface="Arial" panose="020B0604020202020204" pitchFamily="34" charset="0"/>
                <a:ea typeface="Arial" panose="020B0604020202020204" pitchFamily="34" charset="0"/>
              </a:rPr>
              <a:t> </a:t>
            </a:r>
            <a:r>
              <a:rPr lang="fr-FR" sz="1200" spc="-20" dirty="0">
                <a:latin typeface="Arial" panose="020B0604020202020204" pitchFamily="34" charset="0"/>
                <a:ea typeface="Arial" panose="020B0604020202020204" pitchFamily="34" charset="0"/>
              </a:rPr>
              <a:t>3</a:t>
            </a:r>
            <a:r>
              <a:rPr lang="fr-FR" sz="1200" dirty="0">
                <a:effectLst/>
                <a:latin typeface="Arial" panose="020B0604020202020204" pitchFamily="34" charset="0"/>
                <a:ea typeface="Arial" panose="020B0604020202020204" pitchFamily="34" charset="0"/>
              </a:rPr>
              <a:t>000</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nettoyées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kg.</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suivi de la plantation (éclaircies, élagage) est nécessaire si l'on veut obtenir un bois de qualité.</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727455"/>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3">
            <a:extLst>
              <a:ext uri="{FF2B5EF4-FFF2-40B4-BE49-F238E27FC236}">
                <a16:creationId xmlns:a16="http://schemas.microsoft.com/office/drawing/2014/main" id="{7E9F704A-F482-F6A5-DB90-98E69DFDC7A4}"/>
              </a:ext>
            </a:extLst>
          </p:cNvPr>
          <p:cNvGrpSpPr/>
          <p:nvPr/>
        </p:nvGrpSpPr>
        <p:grpSpPr>
          <a:xfrm>
            <a:off x="304800" y="5974675"/>
            <a:ext cx="5400040" cy="3600450"/>
            <a:chOff x="1080008" y="5865495"/>
            <a:chExt cx="5400040" cy="3600450"/>
          </a:xfrm>
        </p:grpSpPr>
        <p:pic>
          <p:nvPicPr>
            <p:cNvPr id="7" name="object 4">
              <a:extLst>
                <a:ext uri="{FF2B5EF4-FFF2-40B4-BE49-F238E27FC236}">
                  <a16:creationId xmlns:a16="http://schemas.microsoft.com/office/drawing/2014/main" id="{9FC51D85-BC8C-85B6-37FA-F63781BC42D0}"/>
                </a:ext>
              </a:extLst>
            </p:cNvPr>
            <p:cNvPicPr/>
            <p:nvPr/>
          </p:nvPicPr>
          <p:blipFill>
            <a:blip r:embed="rId3" cstate="print"/>
            <a:stretch>
              <a:fillRect/>
            </a:stretch>
          </p:blipFill>
          <p:spPr>
            <a:xfrm>
              <a:off x="1092708" y="5878195"/>
              <a:ext cx="5374640" cy="3574541"/>
            </a:xfrm>
            <a:prstGeom prst="rect">
              <a:avLst/>
            </a:prstGeom>
          </p:spPr>
        </p:pic>
        <p:sp>
          <p:nvSpPr>
            <p:cNvPr id="8" name="object 5">
              <a:extLst>
                <a:ext uri="{FF2B5EF4-FFF2-40B4-BE49-F238E27FC236}">
                  <a16:creationId xmlns:a16="http://schemas.microsoft.com/office/drawing/2014/main" id="{DC363B49-47D4-3456-0B5E-9863B37D50A9}"/>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7">
            <a:extLst>
              <a:ext uri="{FF2B5EF4-FFF2-40B4-BE49-F238E27FC236}">
                <a16:creationId xmlns:a16="http://schemas.microsoft.com/office/drawing/2014/main" id="{F80167D7-0740-B4CC-0C1E-8C69AB6A981F}"/>
              </a:ext>
            </a:extLst>
          </p:cNvPr>
          <p:cNvSpPr txBox="1"/>
          <p:nvPr/>
        </p:nvSpPr>
        <p:spPr>
          <a:xfrm>
            <a:off x="457200" y="10400660"/>
            <a:ext cx="20974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Tectona</a:t>
            </a:r>
            <a:r>
              <a:rPr sz="1200" b="1" spc="5" dirty="0">
                <a:latin typeface="Arial"/>
                <a:cs typeface="Arial"/>
              </a:rPr>
              <a:t> </a:t>
            </a:r>
            <a:r>
              <a:rPr sz="1200" b="1" dirty="0">
                <a:latin typeface="Arial"/>
                <a:cs typeface="Arial"/>
              </a:rPr>
              <a:t>grandis</a:t>
            </a:r>
            <a:r>
              <a:rPr sz="1200" b="1" spc="5" dirty="0">
                <a:latin typeface="Arial"/>
                <a:cs typeface="Arial"/>
              </a:rPr>
              <a:t> </a:t>
            </a:r>
            <a:r>
              <a:rPr sz="1200" dirty="0">
                <a:latin typeface="Arial"/>
                <a:cs typeface="Arial"/>
              </a:rPr>
              <a:t>Le</a:t>
            </a:r>
            <a:r>
              <a:rPr sz="1200" spc="5" dirty="0">
                <a:latin typeface="Arial"/>
                <a:cs typeface="Arial"/>
              </a:rPr>
              <a:t> </a:t>
            </a:r>
            <a:r>
              <a:rPr sz="1200" spc="-20" dirty="0" err="1">
                <a:latin typeface="Arial"/>
                <a:cs typeface="Arial"/>
              </a:rPr>
              <a:t>teck</a:t>
            </a:r>
            <a:endParaRPr sz="1200" dirty="0">
              <a:latin typeface="Arial"/>
              <a:cs typeface="Arial"/>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89CF56-13D4-47F2-CF7A-92E5F77CA2EC}"/>
              </a:ext>
            </a:extLst>
          </p:cNvPr>
          <p:cNvSpPr txBox="1"/>
          <p:nvPr/>
        </p:nvSpPr>
        <p:spPr>
          <a:xfrm>
            <a:off x="152400" y="4406300"/>
            <a:ext cx="6629400" cy="1438792"/>
          </a:xfrm>
          <a:prstGeom prst="rect">
            <a:avLst/>
          </a:prstGeom>
          <a:noFill/>
        </p:spPr>
        <p:txBody>
          <a:bodyPr wrap="square" rtlCol="0">
            <a:spAutoFit/>
          </a:bodyPr>
          <a:lstStyle/>
          <a:p>
            <a:pPr>
              <a:spcBef>
                <a:spcPts val="5"/>
              </a:spcBef>
            </a:pPr>
            <a:r>
              <a:rPr lang="fr-FR" sz="1200" dirty="0">
                <a:effectLst/>
                <a:latin typeface="Arial" panose="020B0604020202020204" pitchFamily="34" charset="0"/>
                <a:ea typeface="Arial" panose="020B0604020202020204" pitchFamily="34" charset="0"/>
              </a:rPr>
              <a:t> </a:t>
            </a:r>
          </a:p>
          <a:p>
            <a:pPr marL="457200" marR="12446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gri-gri</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margot</a:t>
            </a:r>
            <a:r>
              <a:rPr lang="fr-FR" sz="1400" b="1" spc="-1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Buchenavia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capitata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Vahl</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Eichl</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ressemble à l'espèce précédente par la forme et la disposition des feuilles. Les fruits sont ovoïdes et pointus. Cet arbre atteint 20 à 25 m de hauteur. Il est indigène en Haïti et se rencontre plutôt en altitude.</a:t>
            </a:r>
          </a:p>
          <a:p>
            <a:endParaRPr lang="fr-FR" sz="1200" dirty="0"/>
          </a:p>
        </p:txBody>
      </p:sp>
      <p:grpSp>
        <p:nvGrpSpPr>
          <p:cNvPr id="3" name="object 2">
            <a:extLst>
              <a:ext uri="{FF2B5EF4-FFF2-40B4-BE49-F238E27FC236}">
                <a16:creationId xmlns:a16="http://schemas.microsoft.com/office/drawing/2014/main" id="{586005E6-2120-E57A-9A34-DDCEA615D78B}"/>
              </a:ext>
            </a:extLst>
          </p:cNvPr>
          <p:cNvGrpSpPr/>
          <p:nvPr/>
        </p:nvGrpSpPr>
        <p:grpSpPr>
          <a:xfrm>
            <a:off x="1080008" y="6604972"/>
            <a:ext cx="4091304" cy="3600450"/>
            <a:chOff x="1617599" y="1185544"/>
            <a:chExt cx="4091304" cy="3600450"/>
          </a:xfrm>
        </p:grpSpPr>
        <p:pic>
          <p:nvPicPr>
            <p:cNvPr id="4" name="object 3">
              <a:extLst>
                <a:ext uri="{FF2B5EF4-FFF2-40B4-BE49-F238E27FC236}">
                  <a16:creationId xmlns:a16="http://schemas.microsoft.com/office/drawing/2014/main" id="{07FDF679-584C-F54C-B479-5F7E14469D9F}"/>
                </a:ext>
              </a:extLst>
            </p:cNvPr>
            <p:cNvPicPr/>
            <p:nvPr/>
          </p:nvPicPr>
          <p:blipFill>
            <a:blip r:embed="rId2" cstate="print"/>
            <a:stretch>
              <a:fillRect/>
            </a:stretch>
          </p:blipFill>
          <p:spPr>
            <a:xfrm>
              <a:off x="2214245" y="1198244"/>
              <a:ext cx="2946404" cy="3574541"/>
            </a:xfrm>
            <a:prstGeom prst="rect">
              <a:avLst/>
            </a:prstGeom>
          </p:spPr>
        </p:pic>
        <p:sp>
          <p:nvSpPr>
            <p:cNvPr id="5" name="object 4">
              <a:extLst>
                <a:ext uri="{FF2B5EF4-FFF2-40B4-BE49-F238E27FC236}">
                  <a16:creationId xmlns:a16="http://schemas.microsoft.com/office/drawing/2014/main" id="{9E64AED7-B450-09FD-5182-77760224E26B}"/>
                </a:ext>
              </a:extLst>
            </p:cNvPr>
            <p:cNvSpPr/>
            <p:nvPr/>
          </p:nvSpPr>
          <p:spPr>
            <a:xfrm>
              <a:off x="1623949" y="1191894"/>
              <a:ext cx="4078604" cy="3587750"/>
            </a:xfrm>
            <a:custGeom>
              <a:avLst/>
              <a:gdLst/>
              <a:ahLst/>
              <a:cxnLst/>
              <a:rect l="l" t="t" r="r" b="b"/>
              <a:pathLst>
                <a:path w="4078604" h="3587750">
                  <a:moveTo>
                    <a:pt x="0" y="0"/>
                  </a:moveTo>
                  <a:lnTo>
                    <a:pt x="4078351" y="0"/>
                  </a:lnTo>
                  <a:lnTo>
                    <a:pt x="407835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B3BEB5DE-D1C3-249F-E7A4-92C48A0E3685}"/>
              </a:ext>
            </a:extLst>
          </p:cNvPr>
          <p:cNvSpPr txBox="1"/>
          <p:nvPr/>
        </p:nvSpPr>
        <p:spPr>
          <a:xfrm>
            <a:off x="1080008" y="10400660"/>
            <a:ext cx="3526154"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Buchenavia</a:t>
            </a:r>
            <a:r>
              <a:rPr sz="1200" b="1" spc="25" dirty="0">
                <a:latin typeface="Arial"/>
                <a:cs typeface="Arial"/>
              </a:rPr>
              <a:t> </a:t>
            </a:r>
            <a:r>
              <a:rPr sz="1200" b="1" dirty="0">
                <a:latin typeface="Arial"/>
                <a:cs typeface="Arial"/>
              </a:rPr>
              <a:t>capitata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gri-gri</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margot</a:t>
            </a:r>
            <a:endParaRPr sz="1200" dirty="0">
              <a:latin typeface="Arial"/>
              <a:cs typeface="Arial"/>
            </a:endParaRPr>
          </a:p>
        </p:txBody>
      </p:sp>
      <p:sp>
        <p:nvSpPr>
          <p:cNvPr id="7" name="object 8">
            <a:extLst>
              <a:ext uri="{FF2B5EF4-FFF2-40B4-BE49-F238E27FC236}">
                <a16:creationId xmlns:a16="http://schemas.microsoft.com/office/drawing/2014/main" id="{9933820D-C526-356D-4A1A-43EAC4C309C8}"/>
              </a:ext>
            </a:extLst>
          </p:cNvPr>
          <p:cNvSpPr txBox="1"/>
          <p:nvPr/>
        </p:nvSpPr>
        <p:spPr>
          <a:xfrm>
            <a:off x="552704" y="662178"/>
            <a:ext cx="6383655" cy="2131353"/>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41.</a:t>
            </a:r>
            <a:r>
              <a:rPr sz="1400" b="1" dirty="0">
                <a:latin typeface="Arial"/>
                <a:cs typeface="Arial"/>
              </a:rPr>
              <a:t>	LES</a:t>
            </a:r>
            <a:r>
              <a:rPr sz="1400" b="1" spc="5" dirty="0">
                <a:latin typeface="Arial"/>
                <a:cs typeface="Arial"/>
              </a:rPr>
              <a:t> </a:t>
            </a:r>
            <a:r>
              <a:rPr sz="1400" b="1" dirty="0">
                <a:latin typeface="Arial"/>
                <a:cs typeface="Arial"/>
              </a:rPr>
              <a:t>COMBRETACEES</a:t>
            </a:r>
            <a:r>
              <a:rPr sz="1400" b="1" spc="15" dirty="0">
                <a:latin typeface="Arial"/>
                <a:cs typeface="Arial"/>
              </a:rPr>
              <a:t> </a:t>
            </a:r>
            <a:r>
              <a:rPr sz="1400" b="1" dirty="0">
                <a:latin typeface="Arial"/>
                <a:cs typeface="Arial"/>
              </a:rPr>
              <a:t>:</a:t>
            </a:r>
            <a:r>
              <a:rPr sz="1400" b="1" spc="15" dirty="0">
                <a:latin typeface="Arial"/>
                <a:cs typeface="Arial"/>
              </a:rPr>
              <a:t> </a:t>
            </a:r>
            <a:r>
              <a:rPr sz="1400" b="1" dirty="0">
                <a:latin typeface="Arial"/>
                <a:cs typeface="Arial"/>
              </a:rPr>
              <a:t>L'AMANDIER</a:t>
            </a:r>
            <a:r>
              <a:rPr sz="1400" b="1" spc="15" dirty="0">
                <a:latin typeface="Arial"/>
                <a:cs typeface="Arial"/>
              </a:rPr>
              <a:t> </a:t>
            </a:r>
            <a:r>
              <a:rPr sz="1400" b="1" dirty="0">
                <a:latin typeface="Arial"/>
                <a:cs typeface="Arial"/>
              </a:rPr>
              <a:t>ET</a:t>
            </a:r>
            <a:r>
              <a:rPr sz="1400" b="1" spc="15" dirty="0">
                <a:latin typeface="Arial"/>
                <a:cs typeface="Arial"/>
              </a:rPr>
              <a:t> </a:t>
            </a:r>
            <a:r>
              <a:rPr sz="1400" b="1" dirty="0">
                <a:latin typeface="Arial"/>
                <a:cs typeface="Arial"/>
              </a:rPr>
              <a:t>LES</a:t>
            </a:r>
            <a:r>
              <a:rPr sz="1400" b="1" spc="15" dirty="0">
                <a:latin typeface="Arial"/>
                <a:cs typeface="Arial"/>
              </a:rPr>
              <a:t> </a:t>
            </a:r>
            <a:r>
              <a:rPr sz="1400" b="1" dirty="0">
                <a:latin typeface="Arial"/>
                <a:cs typeface="Arial"/>
              </a:rPr>
              <a:t>DEUX</a:t>
            </a:r>
            <a:r>
              <a:rPr sz="1400" b="1" spc="15" dirty="0">
                <a:latin typeface="Arial"/>
                <a:cs typeface="Arial"/>
              </a:rPr>
              <a:t> </a:t>
            </a:r>
            <a:r>
              <a:rPr sz="1400" b="1" dirty="0">
                <a:latin typeface="Arial"/>
                <a:cs typeface="Arial"/>
              </a:rPr>
              <a:t>BOIS</a:t>
            </a:r>
            <a:r>
              <a:rPr sz="1400" b="1" spc="20" dirty="0">
                <a:latin typeface="Arial"/>
                <a:cs typeface="Arial"/>
              </a:rPr>
              <a:t> </a:t>
            </a:r>
            <a:r>
              <a:rPr sz="1400" b="1" dirty="0">
                <a:latin typeface="Arial"/>
                <a:cs typeface="Arial"/>
              </a:rPr>
              <a:t>GRI-</a:t>
            </a:r>
            <a:r>
              <a:rPr sz="1400" b="1" spc="-25" dirty="0">
                <a:latin typeface="Arial"/>
                <a:cs typeface="Arial"/>
              </a:rPr>
              <a:t>GRI</a:t>
            </a:r>
            <a:r>
              <a:rPr lang="fr-FR" sz="1400" b="1" spc="-25" dirty="0">
                <a:latin typeface="Arial"/>
                <a:cs typeface="Arial"/>
              </a:rPr>
              <a:t>  </a:t>
            </a:r>
            <a:r>
              <a:rPr sz="1400" b="1" dirty="0">
                <a:latin typeface="Arial"/>
                <a:cs typeface="Arial"/>
              </a:rPr>
              <a:t>Terminalia</a:t>
            </a:r>
            <a:r>
              <a:rPr sz="1400" b="1" spc="5" dirty="0">
                <a:latin typeface="Arial"/>
                <a:cs typeface="Arial"/>
              </a:rPr>
              <a:t> </a:t>
            </a:r>
            <a:r>
              <a:rPr sz="1400" b="1" dirty="0">
                <a:latin typeface="Arial"/>
                <a:cs typeface="Arial"/>
              </a:rPr>
              <a:t>;</a:t>
            </a:r>
            <a:r>
              <a:rPr sz="1400" b="1" spc="5" dirty="0">
                <a:latin typeface="Arial"/>
                <a:cs typeface="Arial"/>
              </a:rPr>
              <a:t> </a:t>
            </a:r>
            <a:r>
              <a:rPr sz="1400" b="1" dirty="0">
                <a:latin typeface="Arial"/>
                <a:cs typeface="Arial"/>
              </a:rPr>
              <a:t>Bucida</a:t>
            </a:r>
            <a:r>
              <a:rPr sz="1400" b="1" spc="5" dirty="0">
                <a:latin typeface="Arial"/>
                <a:cs typeface="Arial"/>
              </a:rPr>
              <a:t> </a:t>
            </a:r>
            <a:r>
              <a:rPr sz="1400" b="1" dirty="0">
                <a:latin typeface="Arial"/>
                <a:cs typeface="Arial"/>
              </a:rPr>
              <a:t>;</a:t>
            </a:r>
            <a:r>
              <a:rPr sz="1400" b="1" spc="10" dirty="0">
                <a:latin typeface="Arial"/>
                <a:cs typeface="Arial"/>
              </a:rPr>
              <a:t> </a:t>
            </a:r>
            <a:r>
              <a:rPr sz="1400" b="1" spc="-10" dirty="0">
                <a:latin typeface="Arial"/>
                <a:cs typeface="Arial"/>
              </a:rPr>
              <a:t>Buchenavia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La</a:t>
            </a:r>
            <a:r>
              <a:rPr sz="1200" spc="240" dirty="0">
                <a:latin typeface="Arial"/>
                <a:cs typeface="Arial"/>
              </a:rPr>
              <a:t> </a:t>
            </a:r>
            <a:r>
              <a:rPr sz="1200" dirty="0">
                <a:latin typeface="Arial"/>
                <a:cs typeface="Arial"/>
              </a:rPr>
              <a:t>famille</a:t>
            </a:r>
            <a:r>
              <a:rPr sz="1200" spc="240" dirty="0">
                <a:latin typeface="Arial"/>
                <a:cs typeface="Arial"/>
              </a:rPr>
              <a:t> </a:t>
            </a:r>
            <a:r>
              <a:rPr sz="1200" dirty="0">
                <a:latin typeface="Arial"/>
                <a:cs typeface="Arial"/>
              </a:rPr>
              <a:t>des</a:t>
            </a:r>
            <a:r>
              <a:rPr sz="1200" spc="240" dirty="0">
                <a:latin typeface="Arial"/>
                <a:cs typeface="Arial"/>
              </a:rPr>
              <a:t> </a:t>
            </a:r>
            <a:r>
              <a:rPr sz="1200" dirty="0">
                <a:latin typeface="Arial"/>
                <a:cs typeface="Arial"/>
              </a:rPr>
              <a:t>combrétacées</a:t>
            </a:r>
            <a:r>
              <a:rPr sz="1200" spc="240" dirty="0">
                <a:latin typeface="Arial"/>
                <a:cs typeface="Arial"/>
              </a:rPr>
              <a:t> </a:t>
            </a:r>
            <a:r>
              <a:rPr sz="1200" dirty="0">
                <a:latin typeface="Arial"/>
                <a:cs typeface="Arial"/>
              </a:rPr>
              <a:t>est</a:t>
            </a:r>
            <a:r>
              <a:rPr sz="1200" spc="240" dirty="0">
                <a:latin typeface="Arial"/>
                <a:cs typeface="Arial"/>
              </a:rPr>
              <a:t> </a:t>
            </a:r>
            <a:r>
              <a:rPr sz="1200" dirty="0">
                <a:latin typeface="Arial"/>
                <a:cs typeface="Arial"/>
              </a:rPr>
              <a:t>également</a:t>
            </a:r>
            <a:r>
              <a:rPr sz="1200" spc="240" dirty="0">
                <a:latin typeface="Arial"/>
                <a:cs typeface="Arial"/>
              </a:rPr>
              <a:t> </a:t>
            </a:r>
            <a:r>
              <a:rPr sz="1200" dirty="0">
                <a:latin typeface="Arial"/>
                <a:cs typeface="Arial"/>
              </a:rPr>
              <a:t>représentée</a:t>
            </a:r>
            <a:r>
              <a:rPr sz="1200" spc="240" dirty="0">
                <a:latin typeface="Arial"/>
                <a:cs typeface="Arial"/>
              </a:rPr>
              <a:t> </a:t>
            </a:r>
            <a:r>
              <a:rPr sz="1200" dirty="0">
                <a:latin typeface="Arial"/>
                <a:cs typeface="Arial"/>
              </a:rPr>
              <a:t>en</a:t>
            </a:r>
            <a:r>
              <a:rPr sz="1200" spc="240" dirty="0">
                <a:latin typeface="Arial"/>
                <a:cs typeface="Arial"/>
              </a:rPr>
              <a:t> </a:t>
            </a:r>
            <a:r>
              <a:rPr sz="1200" dirty="0">
                <a:latin typeface="Arial"/>
                <a:cs typeface="Arial"/>
              </a:rPr>
              <a:t>Haïti</a:t>
            </a:r>
            <a:r>
              <a:rPr sz="1200" spc="240" dirty="0">
                <a:latin typeface="Arial"/>
                <a:cs typeface="Arial"/>
              </a:rPr>
              <a:t> </a:t>
            </a:r>
            <a:r>
              <a:rPr sz="1200" dirty="0">
                <a:latin typeface="Arial"/>
                <a:cs typeface="Arial"/>
              </a:rPr>
              <a:t>par</a:t>
            </a:r>
            <a:r>
              <a:rPr sz="1200" spc="240" dirty="0">
                <a:latin typeface="Arial"/>
                <a:cs typeface="Arial"/>
              </a:rPr>
              <a:t> </a:t>
            </a:r>
            <a:r>
              <a:rPr sz="1200" dirty="0">
                <a:latin typeface="Arial"/>
                <a:cs typeface="Arial"/>
              </a:rPr>
              <a:t>deux</a:t>
            </a:r>
            <a:r>
              <a:rPr sz="1200" spc="240" dirty="0">
                <a:latin typeface="Arial"/>
                <a:cs typeface="Arial"/>
              </a:rPr>
              <a:t> </a:t>
            </a:r>
            <a:r>
              <a:rPr sz="1200" dirty="0">
                <a:latin typeface="Arial"/>
                <a:cs typeface="Arial"/>
              </a:rPr>
              <a:t>petits</a:t>
            </a:r>
            <a:r>
              <a:rPr sz="1200" spc="240" dirty="0">
                <a:latin typeface="Arial"/>
                <a:cs typeface="Arial"/>
              </a:rPr>
              <a:t> </a:t>
            </a:r>
            <a:r>
              <a:rPr sz="1200" dirty="0">
                <a:latin typeface="Arial"/>
                <a:cs typeface="Arial"/>
              </a:rPr>
              <a:t>arbres</a:t>
            </a:r>
            <a:r>
              <a:rPr sz="1200" spc="240" dirty="0">
                <a:latin typeface="Arial"/>
                <a:cs typeface="Arial"/>
              </a:rPr>
              <a:t> </a:t>
            </a:r>
            <a:r>
              <a:rPr sz="1200" dirty="0">
                <a:latin typeface="Arial"/>
                <a:cs typeface="Arial"/>
              </a:rPr>
              <a:t>poussant</a:t>
            </a:r>
            <a:r>
              <a:rPr sz="1200" spc="240" dirty="0">
                <a:latin typeface="Arial"/>
                <a:cs typeface="Arial"/>
              </a:rPr>
              <a:t> </a:t>
            </a:r>
            <a:r>
              <a:rPr sz="1200" dirty="0">
                <a:latin typeface="Arial"/>
                <a:cs typeface="Arial"/>
              </a:rPr>
              <a:t>dans</a:t>
            </a:r>
            <a:r>
              <a:rPr sz="1200" spc="240" dirty="0">
                <a:latin typeface="Arial"/>
                <a:cs typeface="Arial"/>
              </a:rPr>
              <a:t> </a:t>
            </a:r>
            <a:r>
              <a:rPr sz="1200" spc="-25" dirty="0">
                <a:latin typeface="Arial"/>
                <a:cs typeface="Arial"/>
              </a:rPr>
              <a:t>la </a:t>
            </a:r>
            <a:r>
              <a:rPr sz="1200" dirty="0">
                <a:latin typeface="Arial"/>
                <a:cs typeface="Arial"/>
              </a:rPr>
              <a:t>mangrove,</a:t>
            </a:r>
            <a:r>
              <a:rPr sz="1200" spc="2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manglier</a:t>
            </a:r>
            <a:r>
              <a:rPr sz="1200" spc="25" dirty="0">
                <a:latin typeface="Arial"/>
                <a:cs typeface="Arial"/>
              </a:rPr>
              <a:t> </a:t>
            </a:r>
            <a:r>
              <a:rPr sz="1200" dirty="0">
                <a:latin typeface="Arial"/>
                <a:cs typeface="Arial"/>
              </a:rPr>
              <a:t>gris</a:t>
            </a:r>
            <a:r>
              <a:rPr sz="1200" spc="25" dirty="0">
                <a:latin typeface="Arial"/>
                <a:cs typeface="Arial"/>
              </a:rPr>
              <a:t> </a:t>
            </a:r>
            <a:r>
              <a:rPr sz="1200" dirty="0">
                <a:latin typeface="Arial"/>
                <a:cs typeface="Arial"/>
              </a:rPr>
              <a:t>(</a:t>
            </a:r>
            <a:r>
              <a:rPr sz="1200" b="1" dirty="0">
                <a:latin typeface="Arial"/>
                <a:cs typeface="Arial"/>
              </a:rPr>
              <a:t>Conocarpus</a:t>
            </a:r>
            <a:r>
              <a:rPr sz="1200" b="1" spc="25" dirty="0">
                <a:latin typeface="Arial"/>
                <a:cs typeface="Arial"/>
              </a:rPr>
              <a:t> </a:t>
            </a:r>
            <a:r>
              <a:rPr sz="1200" b="1" dirty="0">
                <a:latin typeface="Arial"/>
                <a:cs typeface="Arial"/>
              </a:rPr>
              <a:t>erectus)</a:t>
            </a:r>
            <a:r>
              <a:rPr sz="1200" b="1" spc="20"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manglier</a:t>
            </a:r>
            <a:r>
              <a:rPr sz="1200" spc="25" dirty="0">
                <a:latin typeface="Arial"/>
                <a:cs typeface="Arial"/>
              </a:rPr>
              <a:t> </a:t>
            </a:r>
            <a:r>
              <a:rPr sz="1200" dirty="0">
                <a:latin typeface="Arial"/>
                <a:cs typeface="Arial"/>
              </a:rPr>
              <a:t>blanc</a:t>
            </a:r>
            <a:r>
              <a:rPr sz="1200" spc="25" dirty="0">
                <a:latin typeface="Arial"/>
                <a:cs typeface="Arial"/>
              </a:rPr>
              <a:t> </a:t>
            </a:r>
            <a:r>
              <a:rPr sz="1200" dirty="0">
                <a:latin typeface="Arial"/>
                <a:cs typeface="Arial"/>
              </a:rPr>
              <a:t>(</a:t>
            </a:r>
            <a:r>
              <a:rPr sz="1200" b="1" dirty="0">
                <a:latin typeface="Arial"/>
                <a:cs typeface="Arial"/>
              </a:rPr>
              <a:t>Laguncularia</a:t>
            </a:r>
            <a:r>
              <a:rPr sz="1200" b="1" spc="25" dirty="0">
                <a:latin typeface="Arial"/>
                <a:cs typeface="Arial"/>
              </a:rPr>
              <a:t> </a:t>
            </a:r>
            <a:r>
              <a:rPr sz="1200" b="1" spc="-10" dirty="0">
                <a:latin typeface="Arial"/>
                <a:cs typeface="Arial"/>
              </a:rPr>
              <a:t>racemosa).</a:t>
            </a:r>
            <a:endParaRPr sz="1200" dirty="0">
              <a:latin typeface="Arial"/>
              <a:cs typeface="Arial"/>
            </a:endParaRPr>
          </a:p>
          <a:p>
            <a:pPr>
              <a:lnSpc>
                <a:spcPct val="100000"/>
              </a:lnSpc>
              <a:spcBef>
                <a:spcPts val="50"/>
              </a:spcBef>
            </a:pPr>
            <a:endParaRPr sz="1200" dirty="0">
              <a:latin typeface="Arial"/>
              <a:cs typeface="Arial"/>
            </a:endParaRPr>
          </a:p>
          <a:p>
            <a:pPr marL="12700" marR="5715" algn="just">
              <a:lnSpc>
                <a:spcPct val="100000"/>
              </a:lnSpc>
            </a:pPr>
            <a:r>
              <a:rPr sz="1200" dirty="0">
                <a:latin typeface="Arial"/>
                <a:cs typeface="Arial"/>
              </a:rPr>
              <a:t>L'amandier</a:t>
            </a:r>
            <a:r>
              <a:rPr sz="1200" spc="190" dirty="0">
                <a:latin typeface="Arial"/>
                <a:cs typeface="Arial"/>
              </a:rPr>
              <a:t> </a:t>
            </a:r>
            <a:r>
              <a:rPr sz="1200" dirty="0">
                <a:latin typeface="Arial"/>
                <a:cs typeface="Arial"/>
              </a:rPr>
              <a:t>et</a:t>
            </a:r>
            <a:r>
              <a:rPr sz="1200" spc="190" dirty="0">
                <a:latin typeface="Arial"/>
                <a:cs typeface="Arial"/>
              </a:rPr>
              <a:t> </a:t>
            </a:r>
            <a:r>
              <a:rPr sz="1200" dirty="0">
                <a:latin typeface="Arial"/>
                <a:cs typeface="Arial"/>
              </a:rPr>
              <a:t>les</a:t>
            </a:r>
            <a:r>
              <a:rPr sz="1200" spc="190" dirty="0">
                <a:latin typeface="Arial"/>
                <a:cs typeface="Arial"/>
              </a:rPr>
              <a:t> </a:t>
            </a:r>
            <a:r>
              <a:rPr sz="1200" dirty="0">
                <a:latin typeface="Arial"/>
                <a:cs typeface="Arial"/>
              </a:rPr>
              <a:t>deux</a:t>
            </a:r>
            <a:r>
              <a:rPr sz="1200" spc="190" dirty="0">
                <a:latin typeface="Arial"/>
                <a:cs typeface="Arial"/>
              </a:rPr>
              <a:t> </a:t>
            </a:r>
            <a:r>
              <a:rPr sz="1200" dirty="0">
                <a:latin typeface="Arial"/>
                <a:cs typeface="Arial"/>
              </a:rPr>
              <a:t>bois</a:t>
            </a:r>
            <a:r>
              <a:rPr sz="1200" spc="190" dirty="0">
                <a:latin typeface="Arial"/>
                <a:cs typeface="Arial"/>
              </a:rPr>
              <a:t> </a:t>
            </a:r>
            <a:r>
              <a:rPr sz="1200" dirty="0">
                <a:latin typeface="Arial"/>
                <a:cs typeface="Arial"/>
              </a:rPr>
              <a:t>gri-gri</a:t>
            </a:r>
            <a:r>
              <a:rPr sz="1200" spc="190" dirty="0">
                <a:latin typeface="Arial"/>
                <a:cs typeface="Arial"/>
              </a:rPr>
              <a:t> </a:t>
            </a:r>
            <a:r>
              <a:rPr sz="1200" dirty="0">
                <a:latin typeface="Arial"/>
                <a:cs typeface="Arial"/>
              </a:rPr>
              <a:t>se</a:t>
            </a:r>
            <a:r>
              <a:rPr sz="1200" spc="190" dirty="0">
                <a:latin typeface="Arial"/>
                <a:cs typeface="Arial"/>
              </a:rPr>
              <a:t> </a:t>
            </a:r>
            <a:r>
              <a:rPr sz="1200" dirty="0">
                <a:latin typeface="Arial"/>
                <a:cs typeface="Arial"/>
              </a:rPr>
              <a:t>ressemblent</a:t>
            </a:r>
            <a:r>
              <a:rPr sz="1200" spc="190" dirty="0">
                <a:latin typeface="Arial"/>
                <a:cs typeface="Arial"/>
              </a:rPr>
              <a:t> </a:t>
            </a:r>
            <a:r>
              <a:rPr sz="1200" dirty="0">
                <a:latin typeface="Arial"/>
                <a:cs typeface="Arial"/>
              </a:rPr>
              <a:t>du</a:t>
            </a:r>
            <a:r>
              <a:rPr sz="1200" spc="190" dirty="0">
                <a:latin typeface="Arial"/>
                <a:cs typeface="Arial"/>
              </a:rPr>
              <a:t> </a:t>
            </a:r>
            <a:r>
              <a:rPr sz="1200" dirty="0">
                <a:latin typeface="Arial"/>
                <a:cs typeface="Arial"/>
              </a:rPr>
              <a:t>fait</a:t>
            </a:r>
            <a:r>
              <a:rPr sz="1200" spc="190" dirty="0">
                <a:latin typeface="Arial"/>
                <a:cs typeface="Arial"/>
              </a:rPr>
              <a:t> </a:t>
            </a:r>
            <a:r>
              <a:rPr sz="1200" dirty="0">
                <a:latin typeface="Arial"/>
                <a:cs typeface="Arial"/>
              </a:rPr>
              <a:t>que</a:t>
            </a:r>
            <a:r>
              <a:rPr sz="1200" spc="190" dirty="0">
                <a:latin typeface="Arial"/>
                <a:cs typeface="Arial"/>
              </a:rPr>
              <a:t> </a:t>
            </a:r>
            <a:r>
              <a:rPr sz="1200" dirty="0">
                <a:latin typeface="Arial"/>
                <a:cs typeface="Arial"/>
              </a:rPr>
              <a:t>les</a:t>
            </a:r>
            <a:r>
              <a:rPr sz="1200" spc="190" dirty="0">
                <a:latin typeface="Arial"/>
                <a:cs typeface="Arial"/>
              </a:rPr>
              <a:t> </a:t>
            </a:r>
            <a:r>
              <a:rPr sz="1200" dirty="0">
                <a:latin typeface="Arial"/>
                <a:cs typeface="Arial"/>
              </a:rPr>
              <a:t>feuilles</a:t>
            </a:r>
            <a:r>
              <a:rPr sz="1200" spc="190" dirty="0">
                <a:latin typeface="Arial"/>
                <a:cs typeface="Arial"/>
              </a:rPr>
              <a:t> </a:t>
            </a:r>
            <a:r>
              <a:rPr sz="1200" dirty="0">
                <a:latin typeface="Arial"/>
                <a:cs typeface="Arial"/>
              </a:rPr>
              <a:t>entières</a:t>
            </a:r>
            <a:r>
              <a:rPr sz="1200" spc="190" dirty="0">
                <a:latin typeface="Arial"/>
                <a:cs typeface="Arial"/>
              </a:rPr>
              <a:t> </a:t>
            </a:r>
            <a:r>
              <a:rPr sz="1200" dirty="0">
                <a:latin typeface="Arial"/>
                <a:cs typeface="Arial"/>
              </a:rPr>
              <a:t>sont</a:t>
            </a:r>
            <a:r>
              <a:rPr sz="1200" spc="190" dirty="0">
                <a:latin typeface="Arial"/>
                <a:cs typeface="Arial"/>
              </a:rPr>
              <a:t> </a:t>
            </a:r>
            <a:r>
              <a:rPr sz="1200" dirty="0">
                <a:latin typeface="Arial"/>
                <a:cs typeface="Arial"/>
              </a:rPr>
              <a:t>groupées</a:t>
            </a:r>
            <a:r>
              <a:rPr sz="1200" spc="190" dirty="0">
                <a:latin typeface="Arial"/>
                <a:cs typeface="Arial"/>
              </a:rPr>
              <a:t> </a:t>
            </a:r>
            <a:r>
              <a:rPr sz="1200" dirty="0">
                <a:latin typeface="Arial"/>
                <a:cs typeface="Arial"/>
              </a:rPr>
              <a:t>par</a:t>
            </a:r>
            <a:r>
              <a:rPr sz="1200" spc="190" dirty="0">
                <a:latin typeface="Arial"/>
                <a:cs typeface="Arial"/>
              </a:rPr>
              <a:t> </a:t>
            </a:r>
            <a:r>
              <a:rPr sz="1200" spc="-10" dirty="0">
                <a:latin typeface="Arial"/>
                <a:cs typeface="Arial"/>
              </a:rPr>
              <a:t>petits </a:t>
            </a:r>
            <a:r>
              <a:rPr sz="1200" dirty="0">
                <a:latin typeface="Arial"/>
                <a:cs typeface="Arial"/>
              </a:rPr>
              <a:t>bouquets</a:t>
            </a:r>
            <a:r>
              <a:rPr sz="1200" spc="40" dirty="0">
                <a:latin typeface="Arial"/>
                <a:cs typeface="Arial"/>
              </a:rPr>
              <a:t> </a:t>
            </a:r>
            <a:r>
              <a:rPr sz="1200" dirty="0">
                <a:latin typeface="Arial"/>
                <a:cs typeface="Arial"/>
              </a:rPr>
              <a:t>à</a:t>
            </a:r>
            <a:r>
              <a:rPr sz="1200" spc="40" dirty="0">
                <a:latin typeface="Arial"/>
                <a:cs typeface="Arial"/>
              </a:rPr>
              <a:t> </a:t>
            </a:r>
            <a:r>
              <a:rPr sz="1200" dirty="0">
                <a:latin typeface="Arial"/>
                <a:cs typeface="Arial"/>
              </a:rPr>
              <a:t>l'apex</a:t>
            </a:r>
            <a:r>
              <a:rPr sz="1200" spc="40"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rameaux.</a:t>
            </a:r>
            <a:r>
              <a:rPr sz="1200" spc="40" dirty="0">
                <a:latin typeface="Arial"/>
                <a:cs typeface="Arial"/>
              </a:rPr>
              <a:t> </a:t>
            </a:r>
            <a:r>
              <a:rPr sz="1200" dirty="0">
                <a:latin typeface="Arial"/>
                <a:cs typeface="Arial"/>
              </a:rPr>
              <a:t>Mais</a:t>
            </a:r>
            <a:r>
              <a:rPr sz="1200" spc="40" dirty="0">
                <a:latin typeface="Arial"/>
                <a:cs typeface="Arial"/>
              </a:rPr>
              <a:t> </a:t>
            </a:r>
            <a:r>
              <a:rPr sz="1200" dirty="0">
                <a:latin typeface="Arial"/>
                <a:cs typeface="Arial"/>
              </a:rPr>
              <a:t>les</a:t>
            </a:r>
            <a:r>
              <a:rPr sz="1200" spc="40" dirty="0">
                <a:latin typeface="Arial"/>
                <a:cs typeface="Arial"/>
              </a:rPr>
              <a:t> </a:t>
            </a:r>
            <a:r>
              <a:rPr sz="1200" dirty="0">
                <a:latin typeface="Arial"/>
                <a:cs typeface="Arial"/>
              </a:rPr>
              <a:t>feuilles</a:t>
            </a:r>
            <a:r>
              <a:rPr sz="1200" spc="40" dirty="0">
                <a:latin typeface="Arial"/>
                <a:cs typeface="Arial"/>
              </a:rPr>
              <a:t> </a:t>
            </a:r>
            <a:r>
              <a:rPr sz="1200" dirty="0">
                <a:latin typeface="Arial"/>
                <a:cs typeface="Arial"/>
              </a:rPr>
              <a:t>de</a:t>
            </a:r>
            <a:r>
              <a:rPr sz="1200" spc="40" dirty="0">
                <a:latin typeface="Arial"/>
                <a:cs typeface="Arial"/>
              </a:rPr>
              <a:t> </a:t>
            </a:r>
            <a:r>
              <a:rPr sz="1200" dirty="0">
                <a:latin typeface="Arial"/>
                <a:cs typeface="Arial"/>
              </a:rPr>
              <a:t>l'amandier</a:t>
            </a:r>
            <a:r>
              <a:rPr sz="1200" spc="40" dirty="0">
                <a:latin typeface="Arial"/>
                <a:cs typeface="Arial"/>
              </a:rPr>
              <a:t> </a:t>
            </a:r>
            <a:r>
              <a:rPr sz="1200" dirty="0">
                <a:latin typeface="Arial"/>
                <a:cs typeface="Arial"/>
              </a:rPr>
              <a:t>sont</a:t>
            </a:r>
            <a:r>
              <a:rPr sz="1200" spc="40" dirty="0">
                <a:latin typeface="Arial"/>
                <a:cs typeface="Arial"/>
              </a:rPr>
              <a:t> </a:t>
            </a:r>
            <a:r>
              <a:rPr sz="1200" dirty="0">
                <a:latin typeface="Arial"/>
                <a:cs typeface="Arial"/>
              </a:rPr>
              <a:t>beaucoup</a:t>
            </a:r>
            <a:r>
              <a:rPr sz="1200" spc="40" dirty="0">
                <a:latin typeface="Arial"/>
                <a:cs typeface="Arial"/>
              </a:rPr>
              <a:t> </a:t>
            </a:r>
            <a:r>
              <a:rPr sz="1200" dirty="0">
                <a:latin typeface="Arial"/>
                <a:cs typeface="Arial"/>
              </a:rPr>
              <a:t>plus</a:t>
            </a:r>
            <a:r>
              <a:rPr sz="1200" spc="40" dirty="0">
                <a:latin typeface="Arial"/>
                <a:cs typeface="Arial"/>
              </a:rPr>
              <a:t> </a:t>
            </a:r>
            <a:r>
              <a:rPr sz="1200" dirty="0">
                <a:latin typeface="Arial"/>
                <a:cs typeface="Arial"/>
              </a:rPr>
              <a:t>grandes</a:t>
            </a:r>
            <a:r>
              <a:rPr sz="1200" spc="40" dirty="0">
                <a:latin typeface="Arial"/>
                <a:cs typeface="Arial"/>
              </a:rPr>
              <a:t> </a:t>
            </a:r>
            <a:r>
              <a:rPr sz="1200" dirty="0">
                <a:latin typeface="Arial"/>
                <a:cs typeface="Arial"/>
              </a:rPr>
              <a:t>que</a:t>
            </a:r>
            <a:r>
              <a:rPr sz="1200" spc="40" dirty="0">
                <a:latin typeface="Arial"/>
                <a:cs typeface="Arial"/>
              </a:rPr>
              <a:t> </a:t>
            </a:r>
            <a:r>
              <a:rPr sz="1200" dirty="0">
                <a:latin typeface="Arial"/>
                <a:cs typeface="Arial"/>
              </a:rPr>
              <a:t>celles</a:t>
            </a:r>
            <a:r>
              <a:rPr sz="1200" spc="40" dirty="0">
                <a:latin typeface="Arial"/>
                <a:cs typeface="Arial"/>
              </a:rPr>
              <a:t> </a:t>
            </a:r>
            <a:r>
              <a:rPr sz="1200" dirty="0">
                <a:latin typeface="Arial"/>
                <a:cs typeface="Arial"/>
              </a:rPr>
              <a:t>des</a:t>
            </a:r>
            <a:r>
              <a:rPr sz="1200" spc="40" dirty="0">
                <a:latin typeface="Arial"/>
                <a:cs typeface="Arial"/>
              </a:rPr>
              <a:t> </a:t>
            </a:r>
            <a:r>
              <a:rPr sz="1200" spc="-20" dirty="0">
                <a:latin typeface="Arial"/>
                <a:cs typeface="Arial"/>
              </a:rPr>
              <a:t>bois </a:t>
            </a:r>
            <a:r>
              <a:rPr sz="1200" dirty="0">
                <a:latin typeface="Arial"/>
                <a:cs typeface="Arial"/>
              </a:rPr>
              <a:t>gri-gri</a:t>
            </a:r>
            <a:r>
              <a:rPr sz="1200" spc="1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exigences</a:t>
            </a:r>
            <a:r>
              <a:rPr sz="1200" spc="25" dirty="0">
                <a:latin typeface="Arial"/>
                <a:cs typeface="Arial"/>
              </a:rPr>
              <a:t> </a:t>
            </a:r>
            <a:r>
              <a:rPr sz="1200" dirty="0">
                <a:latin typeface="Arial"/>
                <a:cs typeface="Arial"/>
              </a:rPr>
              <a:t>écologiques</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ces</a:t>
            </a:r>
            <a:r>
              <a:rPr sz="1200" spc="25" dirty="0">
                <a:latin typeface="Arial"/>
                <a:cs typeface="Arial"/>
              </a:rPr>
              <a:t> </a:t>
            </a:r>
            <a:r>
              <a:rPr sz="1200" dirty="0">
                <a:latin typeface="Arial"/>
                <a:cs typeface="Arial"/>
              </a:rPr>
              <a:t>trois</a:t>
            </a:r>
            <a:r>
              <a:rPr sz="1200" spc="25" dirty="0">
                <a:latin typeface="Arial"/>
                <a:cs typeface="Arial"/>
              </a:rPr>
              <a:t> </a:t>
            </a:r>
            <a:r>
              <a:rPr sz="1200" dirty="0">
                <a:latin typeface="Arial"/>
                <a:cs typeface="Arial"/>
              </a:rPr>
              <a:t>arbres</a:t>
            </a:r>
            <a:r>
              <a:rPr sz="1200" spc="25" dirty="0">
                <a:latin typeface="Arial"/>
                <a:cs typeface="Arial"/>
              </a:rPr>
              <a:t> </a:t>
            </a:r>
            <a:r>
              <a:rPr sz="1200" dirty="0">
                <a:latin typeface="Arial"/>
                <a:cs typeface="Arial"/>
              </a:rPr>
              <a:t>sont</a:t>
            </a:r>
            <a:r>
              <a:rPr sz="1200" spc="25" dirty="0">
                <a:latin typeface="Arial"/>
                <a:cs typeface="Arial"/>
              </a:rPr>
              <a:t> </a:t>
            </a:r>
            <a:r>
              <a:rPr sz="1200" spc="-10" dirty="0">
                <a:latin typeface="Arial"/>
                <a:cs typeface="Arial"/>
              </a:rPr>
              <a:t>différentes.</a:t>
            </a:r>
            <a:endParaRPr sz="1200" dirty="0">
              <a:latin typeface="Arial"/>
              <a:cs typeface="Arial"/>
            </a:endParaRPr>
          </a:p>
        </p:txBody>
      </p:sp>
    </p:spTree>
    <p:extLst>
      <p:ext uri="{BB962C8B-B14F-4D97-AF65-F5344CB8AC3E}">
        <p14:creationId xmlns:p14="http://schemas.microsoft.com/office/powerpoint/2010/main" val="492091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45AAD0-6EE8-7E6B-02CF-9D8E333B04E7}"/>
              </a:ext>
            </a:extLst>
          </p:cNvPr>
          <p:cNvSpPr txBox="1"/>
          <p:nvPr/>
        </p:nvSpPr>
        <p:spPr>
          <a:xfrm>
            <a:off x="381000" y="615950"/>
            <a:ext cx="6705600" cy="7120667"/>
          </a:xfrm>
          <a:prstGeom prst="rect">
            <a:avLst/>
          </a:prstGeom>
          <a:noFill/>
        </p:spPr>
        <p:txBody>
          <a:bodyPr wrap="square" rtlCol="0">
            <a:spAutoFit/>
          </a:bodyPr>
          <a:lstStyle/>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économique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Source de revenus</a:t>
            </a:r>
            <a:r>
              <a:rPr lang="fr-FR" sz="1200" dirty="0">
                <a:effectLst/>
                <a:latin typeface="Arial" panose="020B0604020202020204" pitchFamily="34" charset="0"/>
                <a:ea typeface="Times New Roman" panose="02020603050405020304" pitchFamily="18" charset="0"/>
                <a:cs typeface="Arial" panose="020B0604020202020204" pitchFamily="34" charset="0"/>
              </a:rPr>
              <a:t> : le fruit à pain, bien que surtout autoconsommé, est parfois vendu sur les marchés locaux, offrant ainsi une source de revenu supplémentaire pour les familles paysannes.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Transformation artisanale</a:t>
            </a:r>
            <a:r>
              <a:rPr lang="fr-FR" sz="1200" dirty="0">
                <a:effectLst/>
                <a:latin typeface="Arial" panose="020B0604020202020204" pitchFamily="34" charset="0"/>
                <a:ea typeface="Times New Roman" panose="02020603050405020304" pitchFamily="18" charset="0"/>
                <a:cs typeface="Arial" panose="020B0604020202020204" pitchFamily="34" charset="0"/>
              </a:rPr>
              <a:t> : la farine de fruit à pain est utilisée dans la fabrication de produits artisanaux, comme le pain, les galettes et d'autres produits boulangers qui peuvent être vendus localement.</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Avantages agronomiques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Résilience alimentaire :</a:t>
            </a:r>
            <a:r>
              <a:rPr lang="fr-FR" sz="1200" dirty="0">
                <a:effectLst/>
                <a:latin typeface="Arial" panose="020B0604020202020204" pitchFamily="34" charset="0"/>
                <a:ea typeface="Times New Roman" panose="02020603050405020304" pitchFamily="18" charset="0"/>
                <a:cs typeface="Arial" panose="020B0604020202020204" pitchFamily="34" charset="0"/>
              </a:rPr>
              <a:t> ces arbres sont essentiels pour la sécurité alimentaire, surtout en période de disette ou de catastrophes naturelles.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Protection des sols :</a:t>
            </a:r>
            <a:r>
              <a:rPr lang="fr-FR" sz="1200" dirty="0">
                <a:effectLst/>
                <a:latin typeface="Arial" panose="020B0604020202020204" pitchFamily="34" charset="0"/>
                <a:ea typeface="Times New Roman" panose="02020603050405020304" pitchFamily="18" charset="0"/>
                <a:cs typeface="Arial" panose="020B0604020202020204" pitchFamily="34" charset="0"/>
              </a:rPr>
              <a:t> leurs racines profondes stabilisent les sols, réduisant l'érosion, tandis que leur feuillage dense protège les terres agricoles. Cependant, leur ombrage épais peut poser des défis dans les systèmes agroforestiers où l’association des cultures est pratiquée, car la décomposition lente des feuilles peut nuire au développement des autres cultures.</a:t>
            </a:r>
          </a:p>
          <a:p>
            <a:pPr algn="just"/>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1" dirty="0">
                <a:effectLst/>
                <a:latin typeface="Arial" panose="020B0604020202020204" pitchFamily="34" charset="0"/>
                <a:ea typeface="Times New Roman" panose="02020603050405020304" pitchFamily="18" charset="0"/>
                <a:cs typeface="Arial" panose="020B0604020202020204" pitchFamily="34" charset="0"/>
              </a:rPr>
              <a:t>Défis agronomiques et climatiques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Climat :</a:t>
            </a:r>
            <a:r>
              <a:rPr lang="fr-FR" sz="1200" dirty="0">
                <a:effectLst/>
                <a:latin typeface="Arial" panose="020B0604020202020204" pitchFamily="34" charset="0"/>
                <a:ea typeface="Times New Roman" panose="02020603050405020304" pitchFamily="18" charset="0"/>
                <a:cs typeface="Arial" panose="020B0604020202020204" pitchFamily="34" charset="0"/>
              </a:rPr>
              <a:t> bien que robustes, ces arbres sont vulnérables aux phénomènes climatiques extrêmes tels que les ouragans, qui peuvent causer des pertes de récoltes importantes. De plus, leurs exigences en termes d’humidité du sol limitent leur propagation dans les zones sèches ou mal irriguées.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Production en pépinière : </a:t>
            </a:r>
            <a:r>
              <a:rPr lang="fr-FR" sz="1200" dirty="0">
                <a:effectLst/>
                <a:latin typeface="Arial" panose="020B0604020202020204" pitchFamily="34" charset="0"/>
                <a:ea typeface="Times New Roman" panose="02020603050405020304" pitchFamily="18" charset="0"/>
                <a:cs typeface="Arial" panose="020B0604020202020204" pitchFamily="34" charset="0"/>
              </a:rPr>
              <a:t>leur reproduction par marcottage ou bouturage de racines est longue, ce qui rend difficile la satisfaction de la demande des agriculteurs.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Importance culturelle :</a:t>
            </a:r>
            <a:r>
              <a:rPr lang="fr-FR" sz="1200" dirty="0">
                <a:effectLst/>
                <a:latin typeface="Arial" panose="020B0604020202020204" pitchFamily="34" charset="0"/>
                <a:ea typeface="Times New Roman" panose="02020603050405020304" pitchFamily="18" charset="0"/>
                <a:cs typeface="Arial" panose="020B0604020202020204" pitchFamily="34" charset="0"/>
              </a:rPr>
              <a:t> les arbres à pain et véritable sont profondément enracinés dans la culture haïtienne.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Symbole de résilience :</a:t>
            </a:r>
            <a:r>
              <a:rPr lang="fr-FR" sz="1200" dirty="0">
                <a:effectLst/>
                <a:latin typeface="Arial" panose="020B0604020202020204" pitchFamily="34" charset="0"/>
                <a:ea typeface="Times New Roman" panose="02020603050405020304" pitchFamily="18" charset="0"/>
                <a:cs typeface="Arial" panose="020B0604020202020204" pitchFamily="34" charset="0"/>
              </a:rPr>
              <a:t> l'arbre à pain est souvent perçu comme un symbole de résilience en Haïti. Planté autour des maisons, il assure une source continue de nourriture et de revenus, même en périodes difficiles.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Présence dans les traditions :</a:t>
            </a:r>
            <a:r>
              <a:rPr lang="fr-FR" sz="1200" dirty="0">
                <a:effectLst/>
                <a:latin typeface="Arial" panose="020B0604020202020204" pitchFamily="34" charset="0"/>
                <a:ea typeface="Times New Roman" panose="02020603050405020304" pitchFamily="18" charset="0"/>
                <a:cs typeface="Arial" panose="020B0604020202020204" pitchFamily="34" charset="0"/>
              </a:rPr>
              <a:t> cet arbre est profondément enraciné dans la culture rurale haïtienne, il est mentionné dans les contes, les chansons populaires, et associé à l’agriculture paysanne traditionnelle. Il joue également un rôle symbolique lors des fêtes et des moments de partage.</a:t>
            </a:r>
          </a:p>
          <a:p>
            <a:endParaRPr lang="fr-FR" sz="1200" dirty="0">
              <a:effectLst/>
              <a:latin typeface="Arial" panose="020B0604020202020204" pitchFamily="34" charset="0"/>
              <a:ea typeface="Arial" panose="020B0604020202020204" pitchFamily="34" charset="0"/>
              <a:cs typeface="Arial" panose="020B0604020202020204" pitchFamily="34" charset="0"/>
            </a:endParaRP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cs typeface="Arial" panose="020B0604020202020204" pitchFamily="34" charset="0"/>
              </a:rPr>
              <a:t>Ces</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arbres</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possèdent</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un</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latex</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blanc</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utilisé</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comme</a:t>
            </a:r>
            <a:r>
              <a:rPr lang="fr-FR" sz="1200" spc="-40" dirty="0">
                <a:effectLst/>
                <a:latin typeface="Arial" panose="020B0604020202020204" pitchFamily="34" charset="0"/>
                <a:ea typeface="Arial" panose="020B0604020202020204" pitchFamily="34" charset="0"/>
                <a:cs typeface="Arial" panose="020B0604020202020204" pitchFamily="34" charset="0"/>
              </a:rPr>
              <a:t> </a:t>
            </a:r>
            <a:r>
              <a:rPr lang="fr-FR" sz="1200" dirty="0">
                <a:effectLst/>
                <a:latin typeface="Arial" panose="020B0604020202020204" pitchFamily="34" charset="0"/>
                <a:ea typeface="Arial" panose="020B0604020202020204" pitchFamily="34" charset="0"/>
                <a:cs typeface="Arial" panose="020B0604020202020204" pitchFamily="34" charset="0"/>
              </a:rPr>
              <a:t>glu pour prendre les oiseaux.</a:t>
            </a:r>
          </a:p>
          <a:p>
            <a:pPr marL="107950" marR="1270"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cs typeface="Arial" panose="020B0604020202020204" pitchFamily="34" charset="0"/>
            </a:endParaRPr>
          </a:p>
          <a:p>
            <a:r>
              <a:rPr lang="fr-FR" sz="1200" dirty="0">
                <a:effectLst/>
                <a:latin typeface="Arial" panose="020B0604020202020204" pitchFamily="34" charset="0"/>
                <a:ea typeface="Arial" panose="020B0604020202020204" pitchFamily="34" charset="0"/>
                <a:cs typeface="Arial" panose="020B0604020202020204" pitchFamily="34" charset="0"/>
              </a:rPr>
              <a:t>Leur bois a des qualités mécaniques médiocres et il est peu apprécié.</a:t>
            </a:r>
          </a:p>
          <a:p>
            <a:endParaRPr lang="fr-FR" sz="1200" dirty="0"/>
          </a:p>
        </p:txBody>
      </p:sp>
    </p:spTree>
    <p:extLst>
      <p:ext uri="{BB962C8B-B14F-4D97-AF65-F5344CB8AC3E}">
        <p14:creationId xmlns:p14="http://schemas.microsoft.com/office/powerpoint/2010/main" val="422686119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6800" y="2444750"/>
            <a:ext cx="3530600" cy="3720465"/>
            <a:chOff x="791972" y="1083942"/>
            <a:chExt cx="3530600" cy="3720465"/>
          </a:xfrm>
        </p:grpSpPr>
        <p:pic>
          <p:nvPicPr>
            <p:cNvPr id="3" name="object 3"/>
            <p:cNvPicPr/>
            <p:nvPr/>
          </p:nvPicPr>
          <p:blipFill>
            <a:blip r:embed="rId2" cstate="print"/>
            <a:stretch>
              <a:fillRect/>
            </a:stretch>
          </p:blipFill>
          <p:spPr>
            <a:xfrm>
              <a:off x="1060450" y="1108075"/>
              <a:ext cx="2946404" cy="3598170"/>
            </a:xfrm>
            <a:prstGeom prst="rect">
              <a:avLst/>
            </a:prstGeom>
          </p:spPr>
        </p:pic>
        <p:sp>
          <p:nvSpPr>
            <p:cNvPr id="4" name="object 4"/>
            <p:cNvSpPr/>
            <p:nvPr/>
          </p:nvSpPr>
          <p:spPr>
            <a:xfrm>
              <a:off x="791972" y="1083942"/>
              <a:ext cx="3530600" cy="3720465"/>
            </a:xfrm>
            <a:custGeom>
              <a:avLst/>
              <a:gdLst/>
              <a:ahLst/>
              <a:cxnLst/>
              <a:rect l="l" t="t" r="r" b="b"/>
              <a:pathLst>
                <a:path w="3530600" h="3720465">
                  <a:moveTo>
                    <a:pt x="0" y="0"/>
                  </a:moveTo>
                  <a:lnTo>
                    <a:pt x="3530600" y="0"/>
                  </a:lnTo>
                  <a:lnTo>
                    <a:pt x="3530600" y="3719957"/>
                  </a:lnTo>
                  <a:lnTo>
                    <a:pt x="0" y="3719957"/>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66800" y="6559550"/>
            <a:ext cx="5400040" cy="3600450"/>
            <a:chOff x="1080008" y="5865495"/>
            <a:chExt cx="5400040" cy="3600450"/>
          </a:xfrm>
        </p:grpSpPr>
        <p:pic>
          <p:nvPicPr>
            <p:cNvPr id="6" name="object 6"/>
            <p:cNvPicPr/>
            <p:nvPr/>
          </p:nvPicPr>
          <p:blipFill>
            <a:blip r:embed="rId3" cstate="print"/>
            <a:stretch>
              <a:fillRect/>
            </a:stretch>
          </p:blipFill>
          <p:spPr>
            <a:xfrm>
              <a:off x="1092708" y="5899404"/>
              <a:ext cx="5374640" cy="3553332"/>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66800" y="10305034"/>
            <a:ext cx="395986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Bucida</a:t>
            </a:r>
            <a:r>
              <a:rPr sz="1200" b="1" spc="25" dirty="0">
                <a:latin typeface="Arial"/>
                <a:cs typeface="Arial"/>
              </a:rPr>
              <a:t> </a:t>
            </a:r>
            <a:r>
              <a:rPr sz="1200" b="1" dirty="0">
                <a:latin typeface="Arial"/>
                <a:cs typeface="Arial"/>
              </a:rPr>
              <a:t>buceras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bois</a:t>
            </a:r>
            <a:r>
              <a:rPr sz="1200" spc="25" dirty="0">
                <a:latin typeface="Arial"/>
                <a:cs typeface="Arial"/>
              </a:rPr>
              <a:t> </a:t>
            </a:r>
            <a:r>
              <a:rPr sz="1200" dirty="0">
                <a:latin typeface="Arial"/>
                <a:cs typeface="Arial"/>
              </a:rPr>
              <a:t>gri-gri</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gri-gri</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montagnes</a:t>
            </a:r>
            <a:endParaRPr sz="1200" dirty="0">
              <a:latin typeface="Arial"/>
              <a:cs typeface="Arial"/>
            </a:endParaRPr>
          </a:p>
        </p:txBody>
      </p:sp>
      <p:sp>
        <p:nvSpPr>
          <p:cNvPr id="10" name="ZoneTexte 9">
            <a:extLst>
              <a:ext uri="{FF2B5EF4-FFF2-40B4-BE49-F238E27FC236}">
                <a16:creationId xmlns:a16="http://schemas.microsoft.com/office/drawing/2014/main" id="{8B99CA18-82E8-3999-0A44-6AEF011B9588}"/>
              </a:ext>
            </a:extLst>
          </p:cNvPr>
          <p:cNvSpPr txBox="1"/>
          <p:nvPr/>
        </p:nvSpPr>
        <p:spPr>
          <a:xfrm>
            <a:off x="457200" y="527050"/>
            <a:ext cx="6400800" cy="2101666"/>
          </a:xfrm>
          <a:prstGeom prst="rect">
            <a:avLst/>
          </a:prstGeom>
          <a:noFill/>
        </p:spPr>
        <p:txBody>
          <a:bodyPr wrap="square" rtlCol="0">
            <a:spAutoFit/>
          </a:bodyPr>
          <a:lstStyle/>
          <a:p>
            <a:pPr marL="457200" marR="317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gri-gri</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gri-gri</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des</a:t>
            </a:r>
            <a:r>
              <a:rPr lang="fr-FR" sz="1400" b="1" spc="23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montagnes (</a:t>
            </a:r>
            <a:r>
              <a:rPr lang="fr-FR" sz="1400" b="1" dirty="0" err="1">
                <a:effectLst/>
                <a:latin typeface="Arial" panose="020B0604020202020204" pitchFamily="34" charset="0"/>
                <a:ea typeface="Arial" panose="020B0604020202020204" pitchFamily="34" charset="0"/>
              </a:rPr>
              <a:t>Bucida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buceras</a:t>
            </a:r>
            <a:r>
              <a:rPr lang="fr-FR" sz="14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Il peut atteindre 20 m de hauteur et est indigène en Haïti.</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longueur) groupées en bouquets et à ses fruits allongés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l'effet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piqûres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d'insectes.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prennent alors la forme de cornes de bœuf.</a:t>
            </a:r>
          </a:p>
          <a:p>
            <a:pPr>
              <a:spcBef>
                <a:spcPts val="1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Le bois gri-gri supporte la sécheresse ainsi que la salinité.</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0.93)</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très </a:t>
            </a:r>
            <a:r>
              <a:rPr lang="fr-FR" sz="1200" dirty="0">
                <a:effectLst/>
                <a:latin typeface="Arial" panose="020B0604020202020204" pitchFamily="34" charset="0"/>
                <a:ea typeface="Arial" panose="020B0604020202020204" pitchFamily="34" charset="0"/>
              </a:rPr>
              <a:t>résistant. Il est durable et résiste aux attaques de termites. Bien que difficile à travailler, c'est un bois d'œuvre très apprécié. Il se propage par bouturage.</a:t>
            </a:r>
          </a:p>
          <a:p>
            <a:endParaRPr lang="fr-FR"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object 5"/>
          <p:cNvGrpSpPr/>
          <p:nvPr/>
        </p:nvGrpSpPr>
        <p:grpSpPr>
          <a:xfrm>
            <a:off x="1080008" y="6655176"/>
            <a:ext cx="5283200" cy="3600450"/>
            <a:chOff x="1080008" y="5865495"/>
            <a:chExt cx="5283200" cy="3600450"/>
          </a:xfrm>
        </p:grpSpPr>
        <p:pic>
          <p:nvPicPr>
            <p:cNvPr id="6" name="object 6"/>
            <p:cNvPicPr/>
            <p:nvPr/>
          </p:nvPicPr>
          <p:blipFill>
            <a:blip r:embed="rId2" cstate="print"/>
            <a:stretch>
              <a:fillRect/>
            </a:stretch>
          </p:blipFill>
          <p:spPr>
            <a:xfrm>
              <a:off x="1092708" y="5880735"/>
              <a:ext cx="5257673" cy="3572002"/>
            </a:xfrm>
            <a:prstGeom prst="rect">
              <a:avLst/>
            </a:prstGeom>
          </p:spPr>
        </p:pic>
        <p:sp>
          <p:nvSpPr>
            <p:cNvPr id="7" name="object 7"/>
            <p:cNvSpPr/>
            <p:nvPr/>
          </p:nvSpPr>
          <p:spPr>
            <a:xfrm>
              <a:off x="1086358" y="5871845"/>
              <a:ext cx="5270500" cy="3587750"/>
            </a:xfrm>
            <a:custGeom>
              <a:avLst/>
              <a:gdLst/>
              <a:ahLst/>
              <a:cxnLst/>
              <a:rect l="l" t="t" r="r" b="b"/>
              <a:pathLst>
                <a:path w="5270500" h="3587750">
                  <a:moveTo>
                    <a:pt x="0" y="0"/>
                  </a:moveTo>
                  <a:lnTo>
                    <a:pt x="5270373" y="0"/>
                  </a:lnTo>
                  <a:lnTo>
                    <a:pt x="5270373"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400660"/>
            <a:ext cx="244030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a:t>
            </a:r>
            <a:r>
              <a:rPr sz="1200" b="1" dirty="0" err="1">
                <a:latin typeface="Arial"/>
                <a:cs typeface="Arial"/>
              </a:rPr>
              <a:t>catappa</a:t>
            </a:r>
            <a:r>
              <a:rPr sz="1200" b="1" dirty="0">
                <a:latin typeface="Arial"/>
                <a:cs typeface="Arial"/>
              </a:rPr>
              <a:t> </a:t>
            </a:r>
            <a:r>
              <a:rPr sz="1200" spc="-10" dirty="0" err="1">
                <a:latin typeface="Arial"/>
                <a:cs typeface="Arial"/>
              </a:rPr>
              <a:t>L’amandier</a:t>
            </a:r>
            <a:endParaRPr sz="1200" dirty="0">
              <a:latin typeface="Arial"/>
              <a:cs typeface="Arial"/>
            </a:endParaRPr>
          </a:p>
        </p:txBody>
      </p:sp>
      <p:sp>
        <p:nvSpPr>
          <p:cNvPr id="10" name="ZoneTexte 9">
            <a:extLst>
              <a:ext uri="{FF2B5EF4-FFF2-40B4-BE49-F238E27FC236}">
                <a16:creationId xmlns:a16="http://schemas.microsoft.com/office/drawing/2014/main" id="{3BCC3FFD-2A48-058C-9484-B0C1D29009A2}"/>
              </a:ext>
            </a:extLst>
          </p:cNvPr>
          <p:cNvSpPr txBox="1"/>
          <p:nvPr/>
        </p:nvSpPr>
        <p:spPr>
          <a:xfrm>
            <a:off x="529716" y="757346"/>
            <a:ext cx="6383655" cy="4612545"/>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L'amandier (</a:t>
            </a:r>
            <a:r>
              <a:rPr lang="fr-FR" sz="1400" b="1" dirty="0" err="1">
                <a:effectLst/>
                <a:latin typeface="Arial" panose="020B0604020202020204" pitchFamily="34" charset="0"/>
                <a:ea typeface="Arial" panose="020B0604020202020204" pitchFamily="34" charset="0"/>
              </a:rPr>
              <a:t>Terminalia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catappa</a:t>
            </a:r>
            <a:r>
              <a:rPr lang="fr-FR" sz="1400" b="1"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254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Il est originaire de l'Inde et de l'Océanie. </a:t>
            </a:r>
            <a:r>
              <a:rPr lang="fr-FR" sz="1200" dirty="0" err="1">
                <a:effectLst/>
                <a:latin typeface="Arial" panose="020B0604020202020204" pitchFamily="34" charset="0"/>
                <a:ea typeface="Arial" panose="020B0604020202020204" pitchFamily="34" charset="0"/>
              </a:rPr>
              <a:t>Terminalia</a:t>
            </a:r>
            <a:r>
              <a:rPr lang="fr-FR" sz="1200" dirty="0">
                <a:effectLst/>
                <a:latin typeface="Arial" panose="020B0604020202020204" pitchFamily="34" charset="0"/>
                <a:ea typeface="Arial" panose="020B0604020202020204" pitchFamily="34" charset="0"/>
              </a:rPr>
              <a:t> vient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grec</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désignant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pointe,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allusion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 fait que les feuilles sont regroupées à l'extrémité des </a:t>
            </a:r>
            <a:r>
              <a:rPr lang="fr-FR" sz="1200" spc="-10" dirty="0">
                <a:effectLst/>
                <a:latin typeface="Arial" panose="020B0604020202020204" pitchFamily="34" charset="0"/>
                <a:ea typeface="Arial" panose="020B0604020202020204" pitchFamily="34" charset="0"/>
              </a:rPr>
              <a:t>rameaux.</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commun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se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silhouette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branches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horizontales prennent naissance à différents niveaux du tronc. L'arbre atteint une vingtaine de mètres de hauteur.</a:t>
            </a:r>
          </a:p>
          <a:p>
            <a:pPr>
              <a:spcBef>
                <a:spcPts val="1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Les feuilles sont grandes (15 à 30 cm de longueur) et elles prennent une coloration rouge avant de tomber. Les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d'amande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expliquent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haïtien de cet arbre. Ils sont comestibles mais appréciés surtout par les enfants.</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L'amandier est peu exigeant et supporte bien la sécheresse. Sa tolérance au sel est élevée, ce qui explique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présence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fréquente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rivages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marins, à proximité d'espèces telles que le raisin-la-mer (Coccoloba </a:t>
            </a:r>
            <a:r>
              <a:rPr lang="fr-FR" sz="1200" dirty="0" err="1">
                <a:effectLst/>
                <a:latin typeface="Arial" panose="020B0604020202020204" pitchFamily="34" charset="0"/>
                <a:ea typeface="Arial" panose="020B0604020202020204" pitchFamily="34" charset="0"/>
              </a:rPr>
              <a:t>uvifera</a:t>
            </a:r>
            <a:r>
              <a:rPr lang="fr-FR" sz="1200" dirty="0">
                <a:effectLst/>
                <a:latin typeface="Arial" panose="020B0604020202020204" pitchFamily="34" charset="0"/>
                <a:ea typeface="Arial" panose="020B0604020202020204" pitchFamily="34" charset="0"/>
              </a:rPr>
              <a:t>) et le gros </a:t>
            </a:r>
            <a:r>
              <a:rPr lang="fr-FR" sz="1200" dirty="0" err="1">
                <a:effectLst/>
                <a:latin typeface="Arial" panose="020B0604020202020204" pitchFamily="34" charset="0"/>
                <a:ea typeface="Arial" panose="020B0604020202020204" pitchFamily="34" charset="0"/>
              </a:rPr>
              <a:t>mahaut</a:t>
            </a:r>
            <a:r>
              <a:rPr lang="fr-FR" sz="120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Thespesia</a:t>
            </a:r>
            <a:r>
              <a:rPr lang="fr-FR" sz="1200" dirty="0">
                <a:effectLst/>
                <a:latin typeface="Arial" panose="020B0604020202020204" pitchFamily="34" charset="0"/>
                <a:ea typeface="Arial" panose="020B0604020202020204" pitchFamily="34" charset="0"/>
              </a:rPr>
              <a:t> </a:t>
            </a:r>
            <a:r>
              <a:rPr lang="fr-FR" sz="1200" spc="-10" dirty="0" err="1">
                <a:effectLst/>
                <a:latin typeface="Arial" panose="020B0604020202020204" pitchFamily="34" charset="0"/>
                <a:ea typeface="Arial" panose="020B0604020202020204" pitchFamily="34" charset="0"/>
              </a:rPr>
              <a:t>populnea</a:t>
            </a:r>
            <a:r>
              <a:rPr lang="fr-FR" sz="1200" spc="-10" dirty="0">
                <a:effectLst/>
                <a:latin typeface="Arial" panose="020B0604020202020204" pitchFamily="34" charset="0"/>
                <a:ea typeface="Arial" panose="020B0604020202020204" pitchFamily="34" charset="0"/>
              </a:rPr>
              <a:t>).</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Il est souvent planté pour créer rapidement de l'ombrage à proximité des habitations.</a:t>
            </a:r>
          </a:p>
          <a:p>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bois est dur, moyennement lourd (d</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0.59) et moyennement résistant. Il est très sensible aux attaques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apprécié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 utilisé pour faire des poteaux et comme bois de </a:t>
            </a:r>
            <a:r>
              <a:rPr lang="fr-FR" sz="1200" spc="-10" dirty="0">
                <a:effectLst/>
                <a:latin typeface="Arial" panose="020B0604020202020204" pitchFamily="34" charset="0"/>
                <a:ea typeface="Arial" panose="020B0604020202020204" pitchFamily="34" charset="0"/>
              </a:rPr>
              <a:t>chauffage.</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14482" y="692150"/>
            <a:ext cx="3600450" cy="4752340"/>
            <a:chOff x="2376042" y="727455"/>
            <a:chExt cx="3600450" cy="4752340"/>
          </a:xfrm>
        </p:grpSpPr>
        <p:pic>
          <p:nvPicPr>
            <p:cNvPr id="3" name="object 3"/>
            <p:cNvPicPr/>
            <p:nvPr/>
          </p:nvPicPr>
          <p:blipFill>
            <a:blip r:embed="rId2" cstate="print"/>
            <a:stretch>
              <a:fillRect/>
            </a:stretch>
          </p:blipFill>
          <p:spPr>
            <a:xfrm>
              <a:off x="2388742" y="740155"/>
              <a:ext cx="3558338" cy="4726559"/>
            </a:xfrm>
            <a:prstGeom prst="rect">
              <a:avLst/>
            </a:prstGeom>
          </p:spPr>
        </p:pic>
        <p:sp>
          <p:nvSpPr>
            <p:cNvPr id="4" name="object 4"/>
            <p:cNvSpPr/>
            <p:nvPr/>
          </p:nvSpPr>
          <p:spPr>
            <a:xfrm>
              <a:off x="2382392" y="733805"/>
              <a:ext cx="3587750" cy="4739640"/>
            </a:xfrm>
            <a:custGeom>
              <a:avLst/>
              <a:gdLst/>
              <a:ahLst/>
              <a:cxnLst/>
              <a:rect l="l" t="t" r="r" b="b"/>
              <a:pathLst>
                <a:path w="3587750" h="4739640">
                  <a:moveTo>
                    <a:pt x="0" y="0"/>
                  </a:moveTo>
                  <a:lnTo>
                    <a:pt x="3587241" y="0"/>
                  </a:lnTo>
                  <a:lnTo>
                    <a:pt x="3587241"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533400" y="5814681"/>
            <a:ext cx="5400040" cy="3600450"/>
            <a:chOff x="1421383" y="6085204"/>
            <a:chExt cx="5400040" cy="3600450"/>
          </a:xfrm>
        </p:grpSpPr>
        <p:pic>
          <p:nvPicPr>
            <p:cNvPr id="7" name="object 7"/>
            <p:cNvPicPr/>
            <p:nvPr/>
          </p:nvPicPr>
          <p:blipFill>
            <a:blip r:embed="rId3" cstate="print"/>
            <a:stretch>
              <a:fillRect/>
            </a:stretch>
          </p:blipFill>
          <p:spPr>
            <a:xfrm>
              <a:off x="1434083" y="6097904"/>
              <a:ext cx="5374640" cy="3574541"/>
            </a:xfrm>
            <a:prstGeom prst="rect">
              <a:avLst/>
            </a:prstGeom>
          </p:spPr>
        </p:pic>
        <p:sp>
          <p:nvSpPr>
            <p:cNvPr id="8" name="object 8"/>
            <p:cNvSpPr/>
            <p:nvPr/>
          </p:nvSpPr>
          <p:spPr>
            <a:xfrm>
              <a:off x="1427733" y="609155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533400" y="10444594"/>
            <a:ext cx="239077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catappa </a:t>
            </a:r>
            <a:r>
              <a:rPr sz="1200" spc="-10" dirty="0">
                <a:latin typeface="Arial"/>
                <a:cs typeface="Arial"/>
              </a:rPr>
              <a:t>L’amandier</a:t>
            </a:r>
            <a:endParaRPr sz="1200" dirty="0">
              <a:latin typeface="Arial"/>
              <a:cs typeface="Arial"/>
            </a:endParaRPr>
          </a:p>
          <a:p>
            <a:pPr marL="12700">
              <a:lnSpc>
                <a:spcPct val="100000"/>
              </a:lnSpc>
            </a:pPr>
            <a:endParaRPr sz="1200" dirty="0">
              <a:latin typeface="Arial"/>
              <a:cs typeface="Arial"/>
            </a:endParaRPr>
          </a:p>
        </p:txBody>
      </p:sp>
      <p:grpSp>
        <p:nvGrpSpPr>
          <p:cNvPr id="10" name="object 2">
            <a:extLst>
              <a:ext uri="{FF2B5EF4-FFF2-40B4-BE49-F238E27FC236}">
                <a16:creationId xmlns:a16="http://schemas.microsoft.com/office/drawing/2014/main" id="{9B207B76-D433-6E4C-6A28-5D05EAE76670}"/>
              </a:ext>
            </a:extLst>
          </p:cNvPr>
          <p:cNvGrpSpPr/>
          <p:nvPr/>
        </p:nvGrpSpPr>
        <p:grpSpPr>
          <a:xfrm>
            <a:off x="167780" y="1676655"/>
            <a:ext cx="3204845" cy="3754754"/>
            <a:chOff x="1727961" y="1030732"/>
            <a:chExt cx="3204845" cy="3754754"/>
          </a:xfrm>
        </p:grpSpPr>
        <p:pic>
          <p:nvPicPr>
            <p:cNvPr id="11" name="object 3">
              <a:extLst>
                <a:ext uri="{FF2B5EF4-FFF2-40B4-BE49-F238E27FC236}">
                  <a16:creationId xmlns:a16="http://schemas.microsoft.com/office/drawing/2014/main" id="{3FC29A2A-F99D-2452-5C53-B3F453F0C330}"/>
                </a:ext>
              </a:extLst>
            </p:cNvPr>
            <p:cNvPicPr/>
            <p:nvPr/>
          </p:nvPicPr>
          <p:blipFill>
            <a:blip r:embed="rId4" cstate="print"/>
            <a:stretch>
              <a:fillRect/>
            </a:stretch>
          </p:blipFill>
          <p:spPr>
            <a:xfrm>
              <a:off x="1857375" y="1043433"/>
              <a:ext cx="2844804" cy="3598170"/>
            </a:xfrm>
            <a:prstGeom prst="rect">
              <a:avLst/>
            </a:prstGeom>
          </p:spPr>
        </p:pic>
        <p:sp>
          <p:nvSpPr>
            <p:cNvPr id="12" name="object 4">
              <a:extLst>
                <a:ext uri="{FF2B5EF4-FFF2-40B4-BE49-F238E27FC236}">
                  <a16:creationId xmlns:a16="http://schemas.microsoft.com/office/drawing/2014/main" id="{73186608-BB9E-A757-F7BC-59514E7C857B}"/>
                </a:ext>
              </a:extLst>
            </p:cNvPr>
            <p:cNvSpPr/>
            <p:nvPr/>
          </p:nvSpPr>
          <p:spPr>
            <a:xfrm>
              <a:off x="1734311" y="1037082"/>
              <a:ext cx="3192145" cy="3742054"/>
            </a:xfrm>
            <a:custGeom>
              <a:avLst/>
              <a:gdLst/>
              <a:ahLst/>
              <a:cxnLst/>
              <a:rect l="l" t="t" r="r" b="b"/>
              <a:pathLst>
                <a:path w="3192145" h="3742054">
                  <a:moveTo>
                    <a:pt x="0" y="0"/>
                  </a:moveTo>
                  <a:lnTo>
                    <a:pt x="3192017" y="0"/>
                  </a:lnTo>
                  <a:lnTo>
                    <a:pt x="3192017" y="3742054"/>
                  </a:lnTo>
                  <a:lnTo>
                    <a:pt x="0" y="3742054"/>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364">
            <a:extLst>
              <a:ext uri="{FF2B5EF4-FFF2-40B4-BE49-F238E27FC236}">
                <a16:creationId xmlns:a16="http://schemas.microsoft.com/office/drawing/2014/main" id="{E956198E-452E-8BB1-95A3-5DF575DE9CCF}"/>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58750"/>
            <a:ext cx="6248400" cy="4698536"/>
          </a:xfrm>
          <a:prstGeom prst="rect">
            <a:avLst/>
          </a:prstGeom>
        </p:spPr>
      </p:pic>
      <p:pic>
        <p:nvPicPr>
          <p:cNvPr id="2" name="Image 1" descr="DSC03907">
            <a:extLst>
              <a:ext uri="{FF2B5EF4-FFF2-40B4-BE49-F238E27FC236}">
                <a16:creationId xmlns:a16="http://schemas.microsoft.com/office/drawing/2014/main" id="{13A4DAF2-78D4-1016-103B-3483F47B5C9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4959350"/>
            <a:ext cx="6248400" cy="4686300"/>
          </a:xfrm>
          <a:prstGeom prst="rect">
            <a:avLst/>
          </a:prstGeom>
        </p:spPr>
      </p:pic>
      <p:sp>
        <p:nvSpPr>
          <p:cNvPr id="4" name="object 9">
            <a:extLst>
              <a:ext uri="{FF2B5EF4-FFF2-40B4-BE49-F238E27FC236}">
                <a16:creationId xmlns:a16="http://schemas.microsoft.com/office/drawing/2014/main" id="{14106870-D799-8220-2832-13E2D299A18F}"/>
              </a:ext>
            </a:extLst>
          </p:cNvPr>
          <p:cNvSpPr txBox="1"/>
          <p:nvPr/>
        </p:nvSpPr>
        <p:spPr>
          <a:xfrm>
            <a:off x="533400" y="10369550"/>
            <a:ext cx="239077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catappa </a:t>
            </a:r>
            <a:r>
              <a:rPr sz="1200" spc="-10" dirty="0">
                <a:latin typeface="Arial"/>
                <a:cs typeface="Arial"/>
              </a:rPr>
              <a:t>L’amandier</a:t>
            </a:r>
            <a:endParaRPr sz="1200" dirty="0">
              <a:latin typeface="Arial"/>
              <a:cs typeface="Arial"/>
            </a:endParaRPr>
          </a:p>
          <a:p>
            <a:pPr marL="12700">
              <a:lnSpc>
                <a:spcPct val="100000"/>
              </a:lnSpc>
            </a:pPr>
            <a:endParaRPr sz="1200" dirty="0">
              <a:latin typeface="Arial"/>
              <a:cs typeface="Arial"/>
            </a:endParaRPr>
          </a:p>
        </p:txBody>
      </p:sp>
    </p:spTree>
    <p:extLst>
      <p:ext uri="{BB962C8B-B14F-4D97-AF65-F5344CB8AC3E}">
        <p14:creationId xmlns:p14="http://schemas.microsoft.com/office/powerpoint/2010/main" val="340307767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395">
            <a:extLst>
              <a:ext uri="{FF2B5EF4-FFF2-40B4-BE49-F238E27FC236}">
                <a16:creationId xmlns:a16="http://schemas.microsoft.com/office/drawing/2014/main" id="{F213BF5B-4749-C3B8-7AC1-DA5C3380958D}"/>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92150"/>
            <a:ext cx="5791200" cy="4343400"/>
          </a:xfrm>
          <a:prstGeom prst="rect">
            <a:avLst/>
          </a:prstGeom>
        </p:spPr>
      </p:pic>
      <p:sp>
        <p:nvSpPr>
          <p:cNvPr id="2" name="object 9">
            <a:extLst>
              <a:ext uri="{FF2B5EF4-FFF2-40B4-BE49-F238E27FC236}">
                <a16:creationId xmlns:a16="http://schemas.microsoft.com/office/drawing/2014/main" id="{49A98291-496B-5521-58F2-D7A9C1B7D1AD}"/>
              </a:ext>
            </a:extLst>
          </p:cNvPr>
          <p:cNvSpPr txBox="1"/>
          <p:nvPr/>
        </p:nvSpPr>
        <p:spPr>
          <a:xfrm>
            <a:off x="533400" y="10369550"/>
            <a:ext cx="2390775"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Terminalia catappa </a:t>
            </a:r>
            <a:r>
              <a:rPr sz="1200" spc="-10" dirty="0">
                <a:latin typeface="Arial"/>
                <a:cs typeface="Arial"/>
              </a:rPr>
              <a:t>L’amandier</a:t>
            </a:r>
            <a:endParaRPr sz="1200" dirty="0">
              <a:latin typeface="Arial"/>
              <a:cs typeface="Arial"/>
            </a:endParaRPr>
          </a:p>
          <a:p>
            <a:pPr marL="12700">
              <a:lnSpc>
                <a:spcPct val="100000"/>
              </a:lnSpc>
            </a:pPr>
            <a:endParaRPr sz="1200" dirty="0">
              <a:latin typeface="Arial"/>
              <a:cs typeface="Arial"/>
            </a:endParaRPr>
          </a:p>
        </p:txBody>
      </p:sp>
    </p:spTree>
    <p:extLst>
      <p:ext uri="{BB962C8B-B14F-4D97-AF65-F5344CB8AC3E}">
        <p14:creationId xmlns:p14="http://schemas.microsoft.com/office/powerpoint/2010/main" val="428119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92708" y="2093850"/>
            <a:ext cx="4935855" cy="3729354"/>
            <a:chOff x="1312036" y="1056513"/>
            <a:chExt cx="4935855" cy="3729354"/>
          </a:xfrm>
        </p:grpSpPr>
        <p:pic>
          <p:nvPicPr>
            <p:cNvPr id="3" name="object 3"/>
            <p:cNvPicPr/>
            <p:nvPr/>
          </p:nvPicPr>
          <p:blipFill>
            <a:blip r:embed="rId2" cstate="print"/>
            <a:stretch>
              <a:fillRect/>
            </a:stretch>
          </p:blipFill>
          <p:spPr>
            <a:xfrm>
              <a:off x="1468500" y="1131825"/>
              <a:ext cx="4572007" cy="3598170"/>
            </a:xfrm>
            <a:prstGeom prst="rect">
              <a:avLst/>
            </a:prstGeom>
          </p:spPr>
        </p:pic>
        <p:sp>
          <p:nvSpPr>
            <p:cNvPr id="4" name="object 4"/>
            <p:cNvSpPr/>
            <p:nvPr/>
          </p:nvSpPr>
          <p:spPr>
            <a:xfrm>
              <a:off x="1318386" y="1062863"/>
              <a:ext cx="4923155" cy="3716654"/>
            </a:xfrm>
            <a:custGeom>
              <a:avLst/>
              <a:gdLst/>
              <a:ahLst/>
              <a:cxnLst/>
              <a:rect l="l" t="t" r="r" b="b"/>
              <a:pathLst>
                <a:path w="4923155" h="3716654">
                  <a:moveTo>
                    <a:pt x="0" y="0"/>
                  </a:moveTo>
                  <a:lnTo>
                    <a:pt x="4923155" y="0"/>
                  </a:lnTo>
                  <a:lnTo>
                    <a:pt x="4923155" y="3716274"/>
                  </a:lnTo>
                  <a:lnTo>
                    <a:pt x="0" y="3716274"/>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968619"/>
            <a:ext cx="5400040" cy="3496945"/>
            <a:chOff x="1080008" y="5968619"/>
            <a:chExt cx="5400040" cy="3496945"/>
          </a:xfrm>
        </p:grpSpPr>
        <p:pic>
          <p:nvPicPr>
            <p:cNvPr id="6" name="object 6"/>
            <p:cNvPicPr/>
            <p:nvPr/>
          </p:nvPicPr>
          <p:blipFill>
            <a:blip r:embed="rId3" cstate="print"/>
            <a:stretch>
              <a:fillRect/>
            </a:stretch>
          </p:blipFill>
          <p:spPr>
            <a:xfrm>
              <a:off x="1092708" y="5981319"/>
              <a:ext cx="5374640" cy="3471417"/>
            </a:xfrm>
            <a:prstGeom prst="rect">
              <a:avLst/>
            </a:prstGeom>
          </p:spPr>
        </p:pic>
        <p:sp>
          <p:nvSpPr>
            <p:cNvPr id="7" name="object 7"/>
            <p:cNvSpPr/>
            <p:nvPr/>
          </p:nvSpPr>
          <p:spPr>
            <a:xfrm>
              <a:off x="1086358" y="5974969"/>
              <a:ext cx="5387340" cy="3484245"/>
            </a:xfrm>
            <a:custGeom>
              <a:avLst/>
              <a:gdLst/>
              <a:ahLst/>
              <a:cxnLst/>
              <a:rect l="l" t="t" r="r" b="b"/>
              <a:pathLst>
                <a:path w="5387340" h="3484245">
                  <a:moveTo>
                    <a:pt x="0" y="0"/>
                  </a:moveTo>
                  <a:lnTo>
                    <a:pt x="5387340" y="0"/>
                  </a:lnTo>
                  <a:lnTo>
                    <a:pt x="5387340" y="3484117"/>
                  </a:lnTo>
                  <a:lnTo>
                    <a:pt x="0" y="3484117"/>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9610979"/>
            <a:ext cx="6629400" cy="566822"/>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Artocarpus</a:t>
            </a:r>
            <a:r>
              <a:rPr sz="1200" b="1" spc="20" dirty="0">
                <a:latin typeface="Arial"/>
                <a:cs typeface="Arial"/>
              </a:rPr>
              <a:t> </a:t>
            </a:r>
            <a:r>
              <a:rPr sz="1200" b="1" dirty="0">
                <a:latin typeface="Arial"/>
                <a:cs typeface="Arial"/>
              </a:rPr>
              <a:t>altilis</a:t>
            </a:r>
            <a:r>
              <a:rPr sz="1200" b="1" spc="20" dirty="0">
                <a:latin typeface="Arial"/>
                <a:cs typeface="Arial"/>
              </a:rPr>
              <a:t> </a:t>
            </a:r>
            <a:r>
              <a:rPr sz="1200" b="1" dirty="0">
                <a:latin typeface="Arial"/>
                <a:cs typeface="Arial"/>
              </a:rPr>
              <a:t>(variété</a:t>
            </a:r>
            <a:r>
              <a:rPr sz="1200" b="1" spc="20" dirty="0">
                <a:latin typeface="Arial"/>
                <a:cs typeface="Arial"/>
              </a:rPr>
              <a:t> </a:t>
            </a:r>
            <a:r>
              <a:rPr sz="1200" b="1" dirty="0">
                <a:latin typeface="Arial"/>
                <a:cs typeface="Arial"/>
              </a:rPr>
              <a:t>seminifera)</a:t>
            </a:r>
            <a:r>
              <a:rPr sz="1200" b="1" spc="20" dirty="0">
                <a:latin typeface="Arial"/>
                <a:cs typeface="Arial"/>
              </a:rPr>
              <a:t> </a:t>
            </a:r>
            <a:r>
              <a:rPr sz="1200" dirty="0">
                <a:latin typeface="Arial"/>
                <a:cs typeface="Arial"/>
              </a:rPr>
              <a:t>L’arbre</a:t>
            </a:r>
            <a:r>
              <a:rPr sz="1200" spc="20"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pain</a:t>
            </a:r>
            <a:r>
              <a:rPr sz="1200" spc="20" dirty="0">
                <a:latin typeface="Arial"/>
                <a:cs typeface="Arial"/>
              </a:rPr>
              <a:t> </a:t>
            </a:r>
            <a:r>
              <a:rPr sz="1200" dirty="0">
                <a:latin typeface="Arial"/>
                <a:cs typeface="Arial"/>
              </a:rPr>
              <a:t>(nommé</a:t>
            </a:r>
            <a:r>
              <a:rPr sz="1200" spc="20" dirty="0">
                <a:latin typeface="Arial"/>
                <a:cs typeface="Arial"/>
              </a:rPr>
              <a:t> </a:t>
            </a:r>
            <a:r>
              <a:rPr sz="1200" dirty="0">
                <a:latin typeface="Arial"/>
                <a:cs typeface="Arial"/>
              </a:rPr>
              <a:t>véritable</a:t>
            </a:r>
            <a:r>
              <a:rPr sz="1200" spc="20" dirty="0">
                <a:latin typeface="Arial"/>
                <a:cs typeface="Arial"/>
              </a:rPr>
              <a:t> </a:t>
            </a:r>
            <a:r>
              <a:rPr sz="1200" dirty="0">
                <a:latin typeface="Arial"/>
                <a:cs typeface="Arial"/>
              </a:rPr>
              <a:t>dans</a:t>
            </a:r>
            <a:r>
              <a:rPr sz="1200" spc="20" dirty="0">
                <a:latin typeface="Arial"/>
                <a:cs typeface="Arial"/>
              </a:rPr>
              <a:t> </a:t>
            </a:r>
            <a:r>
              <a:rPr sz="1200" spc="-25" dirty="0">
                <a:latin typeface="Arial"/>
                <a:cs typeface="Arial"/>
              </a:rPr>
              <a:t>les </a:t>
            </a:r>
            <a:r>
              <a:rPr sz="1200" dirty="0">
                <a:latin typeface="Arial"/>
                <a:cs typeface="Arial"/>
              </a:rPr>
              <a:t>Antilles</a:t>
            </a:r>
            <a:r>
              <a:rPr sz="1200" spc="25" dirty="0">
                <a:latin typeface="Arial"/>
                <a:cs typeface="Arial"/>
              </a:rPr>
              <a:t> </a:t>
            </a:r>
            <a:r>
              <a:rPr sz="1200" spc="-10" dirty="0">
                <a:latin typeface="Arial"/>
                <a:cs typeface="Arial"/>
              </a:rPr>
              <a:t>françaises)</a:t>
            </a:r>
            <a:endParaRPr sz="1200" dirty="0">
              <a:latin typeface="Arial"/>
              <a:cs typeface="Arial"/>
            </a:endParaRPr>
          </a:p>
          <a:p>
            <a:pPr marL="12700">
              <a:lnSpc>
                <a:spcPct val="100000"/>
              </a:lnSpc>
            </a:pPr>
            <a:r>
              <a:rPr sz="1200" i="1" dirty="0">
                <a:latin typeface="Arial"/>
                <a:cs typeface="Arial"/>
              </a:rPr>
              <a:t>Les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sont</a:t>
            </a:r>
            <a:r>
              <a:rPr sz="1200" i="1" spc="25" dirty="0">
                <a:latin typeface="Arial"/>
                <a:cs typeface="Arial"/>
              </a:rPr>
              <a:t> </a:t>
            </a:r>
            <a:r>
              <a:rPr sz="1200" i="1" dirty="0">
                <a:latin typeface="Arial"/>
                <a:cs typeface="Arial"/>
              </a:rPr>
              <a:t>profondément</a:t>
            </a:r>
            <a:r>
              <a:rPr sz="1200" i="1" spc="25" dirty="0">
                <a:latin typeface="Arial"/>
                <a:cs typeface="Arial"/>
              </a:rPr>
              <a:t> </a:t>
            </a:r>
            <a:r>
              <a:rPr sz="1200" i="1" dirty="0">
                <a:latin typeface="Arial"/>
                <a:cs typeface="Arial"/>
              </a:rPr>
              <a:t>incisées</a:t>
            </a:r>
            <a:r>
              <a:rPr sz="1200" i="1" spc="25" dirty="0">
                <a:latin typeface="Arial"/>
                <a:cs typeface="Arial"/>
              </a:rPr>
              <a:t> </a:t>
            </a:r>
            <a:r>
              <a:rPr sz="1200" i="1" dirty="0">
                <a:latin typeface="Arial"/>
                <a:cs typeface="Arial"/>
              </a:rPr>
              <a:t>et</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fruit</a:t>
            </a:r>
            <a:r>
              <a:rPr sz="1200" i="1" spc="25" dirty="0">
                <a:latin typeface="Arial"/>
                <a:cs typeface="Arial"/>
              </a:rPr>
              <a:t> </a:t>
            </a:r>
            <a:r>
              <a:rPr sz="1200" i="1" dirty="0">
                <a:latin typeface="Arial"/>
                <a:cs typeface="Arial"/>
              </a:rPr>
              <a:t>non</a:t>
            </a:r>
            <a:r>
              <a:rPr sz="1200" i="1" spc="25" dirty="0">
                <a:latin typeface="Arial"/>
                <a:cs typeface="Arial"/>
              </a:rPr>
              <a:t> </a:t>
            </a:r>
            <a:r>
              <a:rPr sz="1200" i="1" dirty="0">
                <a:latin typeface="Arial"/>
                <a:cs typeface="Arial"/>
              </a:rPr>
              <a:t>comestible</a:t>
            </a:r>
            <a:r>
              <a:rPr sz="1200" i="1" spc="25" dirty="0">
                <a:latin typeface="Arial"/>
                <a:cs typeface="Arial"/>
              </a:rPr>
              <a:t> </a:t>
            </a:r>
            <a:r>
              <a:rPr sz="1200" i="1" dirty="0">
                <a:latin typeface="Arial"/>
                <a:cs typeface="Arial"/>
              </a:rPr>
              <a:t>est</a:t>
            </a:r>
            <a:r>
              <a:rPr sz="1200" i="1" spc="25" dirty="0">
                <a:latin typeface="Arial"/>
                <a:cs typeface="Arial"/>
              </a:rPr>
              <a:t> </a:t>
            </a:r>
            <a:r>
              <a:rPr sz="1200" i="1" spc="-10" dirty="0">
                <a:latin typeface="Arial"/>
                <a:cs typeface="Arial"/>
              </a:rPr>
              <a:t>lisse</a:t>
            </a:r>
            <a:r>
              <a:rPr sz="1200" spc="-10" dirty="0">
                <a:latin typeface="Arial"/>
                <a:cs typeface="Arial"/>
              </a:rPr>
              <a:t>.</a:t>
            </a:r>
            <a:endParaRPr sz="1200" dirty="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02DSC04188">
            <a:extLst>
              <a:ext uri="{FF2B5EF4-FFF2-40B4-BE49-F238E27FC236}">
                <a16:creationId xmlns:a16="http://schemas.microsoft.com/office/drawing/2014/main" id="{5B9D77C6-6EDF-C3A5-3080-5A112F0C5B3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044" y="482599"/>
            <a:ext cx="6019799" cy="4514849"/>
          </a:xfrm>
          <a:prstGeom prst="rect">
            <a:avLst/>
          </a:prstGeom>
        </p:spPr>
      </p:pic>
      <p:pic>
        <p:nvPicPr>
          <p:cNvPr id="2" name="Image 1" descr="P1070841">
            <a:extLst>
              <a:ext uri="{FF2B5EF4-FFF2-40B4-BE49-F238E27FC236}">
                <a16:creationId xmlns:a16="http://schemas.microsoft.com/office/drawing/2014/main" id="{5E957640-C9F6-71D9-8131-39F915B73E86}"/>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5340350"/>
            <a:ext cx="6019800" cy="4514850"/>
          </a:xfrm>
          <a:prstGeom prst="rect">
            <a:avLst/>
          </a:prstGeom>
        </p:spPr>
      </p:pic>
      <p:sp>
        <p:nvSpPr>
          <p:cNvPr id="4" name="object 9">
            <a:extLst>
              <a:ext uri="{FF2B5EF4-FFF2-40B4-BE49-F238E27FC236}">
                <a16:creationId xmlns:a16="http://schemas.microsoft.com/office/drawing/2014/main" id="{90D20ABF-9240-0E2B-1A92-C1E3A8C684DD}"/>
              </a:ext>
            </a:extLst>
          </p:cNvPr>
          <p:cNvSpPr txBox="1"/>
          <p:nvPr/>
        </p:nvSpPr>
        <p:spPr>
          <a:xfrm>
            <a:off x="76200" y="10198101"/>
            <a:ext cx="6896350" cy="382156"/>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Arial"/>
                <a:cs typeface="Arial"/>
              </a:rPr>
              <a:t>Artocarpus</a:t>
            </a:r>
            <a:r>
              <a:rPr sz="1200" b="1" spc="20" dirty="0">
                <a:latin typeface="Arial"/>
                <a:cs typeface="Arial"/>
              </a:rPr>
              <a:t> </a:t>
            </a:r>
            <a:r>
              <a:rPr sz="1200" b="1" dirty="0">
                <a:latin typeface="Arial"/>
                <a:cs typeface="Arial"/>
              </a:rPr>
              <a:t>altilis</a:t>
            </a:r>
            <a:r>
              <a:rPr sz="1200" b="1" spc="20" dirty="0">
                <a:latin typeface="Arial"/>
                <a:cs typeface="Arial"/>
              </a:rPr>
              <a:t> </a:t>
            </a:r>
            <a:r>
              <a:rPr sz="1200" b="1" dirty="0">
                <a:latin typeface="Arial"/>
                <a:cs typeface="Arial"/>
              </a:rPr>
              <a:t>(variété</a:t>
            </a:r>
            <a:r>
              <a:rPr sz="1200" b="1" spc="20" dirty="0">
                <a:latin typeface="Arial"/>
                <a:cs typeface="Arial"/>
              </a:rPr>
              <a:t> </a:t>
            </a:r>
            <a:r>
              <a:rPr sz="1200" b="1" dirty="0">
                <a:latin typeface="Arial"/>
                <a:cs typeface="Arial"/>
              </a:rPr>
              <a:t>seminifera)</a:t>
            </a:r>
            <a:r>
              <a:rPr sz="1200" b="1" spc="20" dirty="0">
                <a:latin typeface="Arial"/>
                <a:cs typeface="Arial"/>
              </a:rPr>
              <a:t> </a:t>
            </a:r>
            <a:r>
              <a:rPr sz="1200" dirty="0">
                <a:latin typeface="Arial"/>
                <a:cs typeface="Arial"/>
              </a:rPr>
              <a:t>L’arbre</a:t>
            </a:r>
            <a:r>
              <a:rPr sz="1200" spc="20"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pain</a:t>
            </a:r>
            <a:r>
              <a:rPr sz="1200" spc="20" dirty="0">
                <a:latin typeface="Arial"/>
                <a:cs typeface="Arial"/>
              </a:rPr>
              <a:t> </a:t>
            </a:r>
            <a:r>
              <a:rPr sz="1200" dirty="0">
                <a:latin typeface="Arial"/>
                <a:cs typeface="Arial"/>
              </a:rPr>
              <a:t>(nommé</a:t>
            </a:r>
            <a:r>
              <a:rPr sz="1200" spc="20" dirty="0">
                <a:latin typeface="Arial"/>
                <a:cs typeface="Arial"/>
              </a:rPr>
              <a:t> </a:t>
            </a:r>
            <a:r>
              <a:rPr sz="1200" dirty="0">
                <a:latin typeface="Arial"/>
                <a:cs typeface="Arial"/>
              </a:rPr>
              <a:t>véritable</a:t>
            </a:r>
            <a:r>
              <a:rPr sz="1200" spc="20" dirty="0">
                <a:latin typeface="Arial"/>
                <a:cs typeface="Arial"/>
              </a:rPr>
              <a:t> </a:t>
            </a:r>
            <a:r>
              <a:rPr sz="1200" dirty="0">
                <a:latin typeface="Arial"/>
                <a:cs typeface="Arial"/>
              </a:rPr>
              <a:t>dans</a:t>
            </a:r>
            <a:r>
              <a:rPr sz="1200" spc="20" dirty="0">
                <a:latin typeface="Arial"/>
                <a:cs typeface="Arial"/>
              </a:rPr>
              <a:t> </a:t>
            </a:r>
            <a:r>
              <a:rPr sz="1200" spc="-25" dirty="0">
                <a:latin typeface="Arial"/>
                <a:cs typeface="Arial"/>
              </a:rPr>
              <a:t>les </a:t>
            </a:r>
            <a:r>
              <a:rPr sz="1200" dirty="0">
                <a:latin typeface="Arial"/>
                <a:cs typeface="Arial"/>
              </a:rPr>
              <a:t>Antilles</a:t>
            </a:r>
            <a:r>
              <a:rPr sz="1200" spc="25" dirty="0">
                <a:latin typeface="Arial"/>
                <a:cs typeface="Arial"/>
              </a:rPr>
              <a:t> </a:t>
            </a:r>
            <a:r>
              <a:rPr sz="1200" spc="-10" dirty="0">
                <a:latin typeface="Arial"/>
                <a:cs typeface="Arial"/>
              </a:rPr>
              <a:t>françaises)</a:t>
            </a:r>
            <a:endParaRPr sz="1200" dirty="0">
              <a:latin typeface="Arial"/>
              <a:cs typeface="Arial"/>
            </a:endParaRPr>
          </a:p>
          <a:p>
            <a:pPr marL="12700">
              <a:lnSpc>
                <a:spcPct val="100000"/>
              </a:lnSpc>
            </a:pPr>
            <a:r>
              <a:rPr sz="1200" i="1" dirty="0">
                <a:latin typeface="Arial"/>
                <a:cs typeface="Arial"/>
              </a:rPr>
              <a:t>Les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a:latin typeface="Arial"/>
                <a:cs typeface="Arial"/>
              </a:rPr>
              <a:t>sont</a:t>
            </a:r>
            <a:r>
              <a:rPr sz="1200" i="1" spc="25" dirty="0">
                <a:latin typeface="Arial"/>
                <a:cs typeface="Arial"/>
              </a:rPr>
              <a:t> </a:t>
            </a:r>
            <a:r>
              <a:rPr sz="1200" i="1" dirty="0">
                <a:latin typeface="Arial"/>
                <a:cs typeface="Arial"/>
              </a:rPr>
              <a:t>profondément</a:t>
            </a:r>
            <a:r>
              <a:rPr sz="1200" i="1" spc="25" dirty="0">
                <a:latin typeface="Arial"/>
                <a:cs typeface="Arial"/>
              </a:rPr>
              <a:t> </a:t>
            </a:r>
            <a:r>
              <a:rPr sz="1200" i="1" dirty="0">
                <a:latin typeface="Arial"/>
                <a:cs typeface="Arial"/>
              </a:rPr>
              <a:t>incisées</a:t>
            </a:r>
            <a:r>
              <a:rPr sz="1200" i="1" spc="25" dirty="0">
                <a:latin typeface="Arial"/>
                <a:cs typeface="Arial"/>
              </a:rPr>
              <a:t> </a:t>
            </a:r>
            <a:r>
              <a:rPr sz="1200" i="1" dirty="0">
                <a:latin typeface="Arial"/>
                <a:cs typeface="Arial"/>
              </a:rPr>
              <a:t>et</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fruit</a:t>
            </a:r>
            <a:r>
              <a:rPr sz="1200" i="1" spc="25" dirty="0">
                <a:latin typeface="Arial"/>
                <a:cs typeface="Arial"/>
              </a:rPr>
              <a:t> </a:t>
            </a:r>
            <a:r>
              <a:rPr sz="1200" i="1" dirty="0">
                <a:latin typeface="Arial"/>
                <a:cs typeface="Arial"/>
              </a:rPr>
              <a:t>non</a:t>
            </a:r>
            <a:r>
              <a:rPr sz="1200" i="1" spc="25" dirty="0">
                <a:latin typeface="Arial"/>
                <a:cs typeface="Arial"/>
              </a:rPr>
              <a:t> </a:t>
            </a:r>
            <a:r>
              <a:rPr sz="1200" i="1" dirty="0">
                <a:latin typeface="Arial"/>
                <a:cs typeface="Arial"/>
              </a:rPr>
              <a:t>comestible</a:t>
            </a:r>
            <a:r>
              <a:rPr sz="1200" i="1" spc="25" dirty="0">
                <a:latin typeface="Arial"/>
                <a:cs typeface="Arial"/>
              </a:rPr>
              <a:t> </a:t>
            </a:r>
            <a:r>
              <a:rPr sz="1200" i="1" dirty="0">
                <a:latin typeface="Arial"/>
                <a:cs typeface="Arial"/>
              </a:rPr>
              <a:t>est</a:t>
            </a:r>
            <a:r>
              <a:rPr sz="1200" i="1" spc="25" dirty="0">
                <a:latin typeface="Arial"/>
                <a:cs typeface="Arial"/>
              </a:rPr>
              <a:t> </a:t>
            </a:r>
            <a:r>
              <a:rPr sz="1200" i="1" spc="-10" dirty="0">
                <a:latin typeface="Arial"/>
                <a:cs typeface="Arial"/>
              </a:rPr>
              <a:t>lisse</a:t>
            </a:r>
            <a:r>
              <a:rPr sz="1200" spc="-10" dirty="0">
                <a:latin typeface="Arial"/>
                <a:cs typeface="Arial"/>
              </a:rPr>
              <a:t>.</a:t>
            </a:r>
            <a:endParaRPr sz="1200" dirty="0">
              <a:latin typeface="Arial"/>
              <a:cs typeface="Arial"/>
            </a:endParaRPr>
          </a:p>
        </p:txBody>
      </p:sp>
    </p:spTree>
    <p:extLst>
      <p:ext uri="{BB962C8B-B14F-4D97-AF65-F5344CB8AC3E}">
        <p14:creationId xmlns:p14="http://schemas.microsoft.com/office/powerpoint/2010/main" val="1006088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52016" y="1185544"/>
            <a:ext cx="5328285" cy="3600450"/>
            <a:chOff x="1152016" y="1185544"/>
            <a:chExt cx="5328285" cy="3600450"/>
          </a:xfrm>
        </p:grpSpPr>
        <p:pic>
          <p:nvPicPr>
            <p:cNvPr id="3" name="object 3"/>
            <p:cNvPicPr/>
            <p:nvPr/>
          </p:nvPicPr>
          <p:blipFill>
            <a:blip r:embed="rId2" cstate="print"/>
            <a:stretch>
              <a:fillRect/>
            </a:stretch>
          </p:blipFill>
          <p:spPr>
            <a:xfrm>
              <a:off x="1164716" y="1198244"/>
              <a:ext cx="5302631" cy="3574541"/>
            </a:xfrm>
            <a:prstGeom prst="rect">
              <a:avLst/>
            </a:prstGeom>
          </p:spPr>
        </p:pic>
        <p:sp>
          <p:nvSpPr>
            <p:cNvPr id="4" name="object 4"/>
            <p:cNvSpPr/>
            <p:nvPr/>
          </p:nvSpPr>
          <p:spPr>
            <a:xfrm>
              <a:off x="1158366" y="1191894"/>
              <a:ext cx="5315585" cy="3587750"/>
            </a:xfrm>
            <a:custGeom>
              <a:avLst/>
              <a:gdLst/>
              <a:ahLst/>
              <a:cxnLst/>
              <a:rect l="l" t="t" r="r" b="b"/>
              <a:pathLst>
                <a:path w="5315585" h="3587750">
                  <a:moveTo>
                    <a:pt x="0" y="0"/>
                  </a:moveTo>
                  <a:lnTo>
                    <a:pt x="5315331" y="0"/>
                  </a:lnTo>
                  <a:lnTo>
                    <a:pt x="5315331"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5" y="4930902"/>
            <a:ext cx="5625595" cy="635635"/>
          </a:xfrm>
          <a:prstGeom prst="rect">
            <a:avLst/>
          </a:prstGeom>
        </p:spPr>
        <p:txBody>
          <a:bodyPr vert="horz" wrap="square" lIns="0" tIns="12700" rIns="0" bIns="0" rtlCol="0">
            <a:spAutoFit/>
          </a:bodyPr>
          <a:lstStyle/>
          <a:p>
            <a:pPr marL="12700" marR="5080">
              <a:lnSpc>
                <a:spcPct val="100000"/>
              </a:lnSpc>
              <a:spcBef>
                <a:spcPts val="100"/>
              </a:spcBef>
            </a:pPr>
            <a:r>
              <a:rPr sz="1000" b="1" dirty="0">
                <a:latin typeface="Arial"/>
                <a:cs typeface="Arial"/>
              </a:rPr>
              <a:t>Artocarpus</a:t>
            </a:r>
            <a:r>
              <a:rPr sz="1000" b="1" spc="20" dirty="0">
                <a:latin typeface="Arial"/>
                <a:cs typeface="Arial"/>
              </a:rPr>
              <a:t> </a:t>
            </a:r>
            <a:r>
              <a:rPr sz="1000" b="1" dirty="0">
                <a:latin typeface="Arial"/>
                <a:cs typeface="Arial"/>
              </a:rPr>
              <a:t>altilis</a:t>
            </a:r>
            <a:r>
              <a:rPr sz="1000" b="1" spc="20" dirty="0">
                <a:latin typeface="Arial"/>
                <a:cs typeface="Arial"/>
              </a:rPr>
              <a:t> </a:t>
            </a:r>
            <a:r>
              <a:rPr sz="1000" b="1" dirty="0">
                <a:latin typeface="Arial"/>
                <a:cs typeface="Arial"/>
              </a:rPr>
              <a:t>(variété</a:t>
            </a:r>
            <a:r>
              <a:rPr sz="1000" b="1" spc="20" dirty="0">
                <a:latin typeface="Arial"/>
                <a:cs typeface="Arial"/>
              </a:rPr>
              <a:t> </a:t>
            </a:r>
            <a:r>
              <a:rPr sz="1000" b="1" dirty="0">
                <a:latin typeface="Arial"/>
                <a:cs typeface="Arial"/>
              </a:rPr>
              <a:t>seminifera)</a:t>
            </a:r>
            <a:r>
              <a:rPr sz="1000" b="1" spc="20" dirty="0">
                <a:latin typeface="Arial"/>
                <a:cs typeface="Arial"/>
              </a:rPr>
              <a:t> </a:t>
            </a:r>
            <a:r>
              <a:rPr sz="1000" dirty="0">
                <a:latin typeface="Arial"/>
                <a:cs typeface="Arial"/>
              </a:rPr>
              <a:t>L’arbre</a:t>
            </a:r>
            <a:r>
              <a:rPr sz="1000" spc="20" dirty="0">
                <a:latin typeface="Arial"/>
                <a:cs typeface="Arial"/>
              </a:rPr>
              <a:t> </a:t>
            </a:r>
            <a:r>
              <a:rPr sz="1000" dirty="0">
                <a:latin typeface="Arial"/>
                <a:cs typeface="Arial"/>
              </a:rPr>
              <a:t>à</a:t>
            </a:r>
            <a:r>
              <a:rPr sz="1000" spc="20" dirty="0">
                <a:latin typeface="Arial"/>
                <a:cs typeface="Arial"/>
              </a:rPr>
              <a:t> </a:t>
            </a:r>
            <a:r>
              <a:rPr sz="1000" dirty="0">
                <a:latin typeface="Arial"/>
                <a:cs typeface="Arial"/>
              </a:rPr>
              <a:t>pain</a:t>
            </a:r>
            <a:r>
              <a:rPr sz="1000" spc="20" dirty="0">
                <a:latin typeface="Arial"/>
                <a:cs typeface="Arial"/>
              </a:rPr>
              <a:t> </a:t>
            </a:r>
            <a:r>
              <a:rPr sz="1000" dirty="0">
                <a:latin typeface="Arial"/>
                <a:cs typeface="Arial"/>
              </a:rPr>
              <a:t>(nommé</a:t>
            </a:r>
            <a:r>
              <a:rPr sz="1000" spc="20" dirty="0">
                <a:latin typeface="Arial"/>
                <a:cs typeface="Arial"/>
              </a:rPr>
              <a:t> </a:t>
            </a:r>
            <a:r>
              <a:rPr sz="1000" dirty="0">
                <a:latin typeface="Arial"/>
                <a:cs typeface="Arial"/>
              </a:rPr>
              <a:t>châtaignier</a:t>
            </a:r>
            <a:r>
              <a:rPr sz="1000" spc="20" dirty="0">
                <a:latin typeface="Arial"/>
                <a:cs typeface="Arial"/>
              </a:rPr>
              <a:t> </a:t>
            </a:r>
            <a:r>
              <a:rPr sz="1000" dirty="0">
                <a:latin typeface="Arial"/>
                <a:cs typeface="Arial"/>
              </a:rPr>
              <a:t>dans</a:t>
            </a:r>
            <a:r>
              <a:rPr sz="1000" spc="20" dirty="0">
                <a:latin typeface="Arial"/>
                <a:cs typeface="Arial"/>
              </a:rPr>
              <a:t> </a:t>
            </a:r>
            <a:r>
              <a:rPr sz="1000" spc="-25" dirty="0">
                <a:latin typeface="Arial"/>
                <a:cs typeface="Arial"/>
              </a:rPr>
              <a:t>les </a:t>
            </a:r>
            <a:r>
              <a:rPr sz="1000" dirty="0">
                <a:latin typeface="Arial"/>
                <a:cs typeface="Arial"/>
              </a:rPr>
              <a:t>Antilles</a:t>
            </a:r>
            <a:r>
              <a:rPr sz="1000" spc="25" dirty="0">
                <a:latin typeface="Arial"/>
                <a:cs typeface="Arial"/>
              </a:rPr>
              <a:t> </a:t>
            </a:r>
            <a:r>
              <a:rPr sz="1000" spc="-10" dirty="0">
                <a:latin typeface="Arial"/>
                <a:cs typeface="Arial"/>
              </a:rPr>
              <a:t>françaises)</a:t>
            </a:r>
            <a:endParaRPr sz="1000" dirty="0">
              <a:latin typeface="Arial"/>
              <a:cs typeface="Arial"/>
            </a:endParaRPr>
          </a:p>
          <a:p>
            <a:pPr marL="12700" marR="214629">
              <a:lnSpc>
                <a:spcPct val="100000"/>
              </a:lnSpc>
            </a:pPr>
            <a:r>
              <a:rPr sz="1000" i="1" dirty="0">
                <a:latin typeface="Arial"/>
                <a:cs typeface="Arial"/>
              </a:rPr>
              <a:t>Les</a:t>
            </a:r>
            <a:r>
              <a:rPr sz="1000" i="1" spc="25" dirty="0">
                <a:latin typeface="Arial"/>
                <a:cs typeface="Arial"/>
              </a:rPr>
              <a:t> </a:t>
            </a:r>
            <a:r>
              <a:rPr sz="1000" i="1" dirty="0">
                <a:latin typeface="Arial"/>
                <a:cs typeface="Arial"/>
              </a:rPr>
              <a:t>feuilles</a:t>
            </a:r>
            <a:r>
              <a:rPr sz="1000" i="1" spc="25" dirty="0">
                <a:latin typeface="Arial"/>
                <a:cs typeface="Arial"/>
              </a:rPr>
              <a:t> </a:t>
            </a:r>
            <a:r>
              <a:rPr sz="1000" i="1" dirty="0">
                <a:latin typeface="Arial"/>
                <a:cs typeface="Arial"/>
              </a:rPr>
              <a:t>sont</a:t>
            </a:r>
            <a:r>
              <a:rPr sz="1000" i="1" spc="25" dirty="0">
                <a:latin typeface="Arial"/>
                <a:cs typeface="Arial"/>
              </a:rPr>
              <a:t> </a:t>
            </a:r>
            <a:r>
              <a:rPr sz="1000" i="1" dirty="0">
                <a:latin typeface="Arial"/>
                <a:cs typeface="Arial"/>
              </a:rPr>
              <a:t>un</a:t>
            </a:r>
            <a:r>
              <a:rPr sz="1000" i="1" spc="25" dirty="0">
                <a:latin typeface="Arial"/>
                <a:cs typeface="Arial"/>
              </a:rPr>
              <a:t> </a:t>
            </a:r>
            <a:r>
              <a:rPr sz="1000" i="1" dirty="0">
                <a:latin typeface="Arial"/>
                <a:cs typeface="Arial"/>
              </a:rPr>
              <a:t>peu</a:t>
            </a:r>
            <a:r>
              <a:rPr sz="1000" i="1" spc="25" dirty="0">
                <a:latin typeface="Arial"/>
                <a:cs typeface="Arial"/>
              </a:rPr>
              <a:t> </a:t>
            </a:r>
            <a:r>
              <a:rPr sz="1000" i="1" dirty="0">
                <a:latin typeface="Arial"/>
                <a:cs typeface="Arial"/>
              </a:rPr>
              <a:t>moins</a:t>
            </a:r>
            <a:r>
              <a:rPr sz="1000" i="1" spc="25" dirty="0">
                <a:latin typeface="Arial"/>
                <a:cs typeface="Arial"/>
              </a:rPr>
              <a:t> </a:t>
            </a:r>
            <a:r>
              <a:rPr sz="1000" i="1" dirty="0">
                <a:latin typeface="Arial"/>
                <a:cs typeface="Arial"/>
              </a:rPr>
              <a:t>profondément</a:t>
            </a:r>
            <a:r>
              <a:rPr sz="1000" i="1" spc="25" dirty="0">
                <a:latin typeface="Arial"/>
                <a:cs typeface="Arial"/>
              </a:rPr>
              <a:t> </a:t>
            </a:r>
            <a:r>
              <a:rPr sz="1000" i="1" dirty="0">
                <a:latin typeface="Arial"/>
                <a:cs typeface="Arial"/>
              </a:rPr>
              <a:t>incisées</a:t>
            </a:r>
            <a:r>
              <a:rPr sz="1000" i="1" spc="25" dirty="0">
                <a:latin typeface="Arial"/>
                <a:cs typeface="Arial"/>
              </a:rPr>
              <a:t> </a:t>
            </a:r>
            <a:r>
              <a:rPr sz="1000" i="1" dirty="0">
                <a:latin typeface="Arial"/>
                <a:cs typeface="Arial"/>
              </a:rPr>
              <a:t>que</a:t>
            </a:r>
            <a:r>
              <a:rPr sz="1000" i="1" spc="25" dirty="0">
                <a:latin typeface="Arial"/>
                <a:cs typeface="Arial"/>
              </a:rPr>
              <a:t> </a:t>
            </a:r>
            <a:r>
              <a:rPr sz="1000" i="1" dirty="0">
                <a:latin typeface="Arial"/>
                <a:cs typeface="Arial"/>
              </a:rPr>
              <a:t>pour</a:t>
            </a:r>
            <a:r>
              <a:rPr sz="1000" i="1" spc="25" dirty="0">
                <a:latin typeface="Arial"/>
                <a:cs typeface="Arial"/>
              </a:rPr>
              <a:t> </a:t>
            </a:r>
            <a:r>
              <a:rPr sz="1000" i="1" dirty="0">
                <a:latin typeface="Arial"/>
                <a:cs typeface="Arial"/>
              </a:rPr>
              <a:t>le</a:t>
            </a:r>
            <a:r>
              <a:rPr sz="1000" i="1" spc="25" dirty="0">
                <a:latin typeface="Arial"/>
                <a:cs typeface="Arial"/>
              </a:rPr>
              <a:t> </a:t>
            </a:r>
            <a:r>
              <a:rPr sz="1000" i="1" dirty="0">
                <a:latin typeface="Arial"/>
                <a:cs typeface="Arial"/>
              </a:rPr>
              <a:t>véritable</a:t>
            </a:r>
            <a:r>
              <a:rPr sz="1000" i="1" spc="25" dirty="0">
                <a:latin typeface="Arial"/>
                <a:cs typeface="Arial"/>
              </a:rPr>
              <a:t> </a:t>
            </a:r>
            <a:r>
              <a:rPr sz="1000" i="1" dirty="0">
                <a:latin typeface="Arial"/>
                <a:cs typeface="Arial"/>
              </a:rPr>
              <a:t>et</a:t>
            </a:r>
            <a:r>
              <a:rPr sz="1000" i="1" spc="25" dirty="0">
                <a:latin typeface="Arial"/>
                <a:cs typeface="Arial"/>
              </a:rPr>
              <a:t> </a:t>
            </a:r>
            <a:r>
              <a:rPr sz="1000" i="1" dirty="0">
                <a:latin typeface="Arial"/>
                <a:cs typeface="Arial"/>
              </a:rPr>
              <a:t>le</a:t>
            </a:r>
            <a:r>
              <a:rPr sz="1000" i="1" spc="25" dirty="0">
                <a:latin typeface="Arial"/>
                <a:cs typeface="Arial"/>
              </a:rPr>
              <a:t> </a:t>
            </a:r>
            <a:r>
              <a:rPr sz="1000" i="1" dirty="0">
                <a:latin typeface="Arial"/>
                <a:cs typeface="Arial"/>
              </a:rPr>
              <a:t>fruit</a:t>
            </a:r>
            <a:r>
              <a:rPr sz="1000" i="1" spc="25" dirty="0">
                <a:latin typeface="Arial"/>
                <a:cs typeface="Arial"/>
              </a:rPr>
              <a:t> </a:t>
            </a:r>
            <a:r>
              <a:rPr sz="1000" i="1" spc="-20" dirty="0">
                <a:latin typeface="Arial"/>
                <a:cs typeface="Arial"/>
              </a:rPr>
              <a:t>(aux </a:t>
            </a:r>
            <a:r>
              <a:rPr sz="1000" i="1" dirty="0">
                <a:latin typeface="Arial"/>
                <a:cs typeface="Arial"/>
              </a:rPr>
              <a:t>graines</a:t>
            </a:r>
            <a:r>
              <a:rPr sz="1000" i="1" spc="25" dirty="0">
                <a:latin typeface="Arial"/>
                <a:cs typeface="Arial"/>
              </a:rPr>
              <a:t> </a:t>
            </a:r>
            <a:r>
              <a:rPr sz="1000" i="1" dirty="0">
                <a:latin typeface="Arial"/>
                <a:cs typeface="Arial"/>
              </a:rPr>
              <a:t>comestibles)</a:t>
            </a:r>
            <a:r>
              <a:rPr sz="1000" i="1" spc="25" dirty="0">
                <a:latin typeface="Arial"/>
                <a:cs typeface="Arial"/>
              </a:rPr>
              <a:t> </a:t>
            </a:r>
            <a:r>
              <a:rPr sz="1000" i="1" dirty="0">
                <a:latin typeface="Arial"/>
                <a:cs typeface="Arial"/>
              </a:rPr>
              <a:t>est</a:t>
            </a:r>
            <a:r>
              <a:rPr sz="1000" i="1" spc="25" dirty="0">
                <a:latin typeface="Arial"/>
                <a:cs typeface="Arial"/>
              </a:rPr>
              <a:t> </a:t>
            </a:r>
            <a:r>
              <a:rPr sz="1000" i="1" dirty="0">
                <a:latin typeface="Arial"/>
                <a:cs typeface="Arial"/>
              </a:rPr>
              <a:t>couvert</a:t>
            </a:r>
            <a:r>
              <a:rPr sz="1000" i="1" spc="25" dirty="0">
                <a:latin typeface="Arial"/>
                <a:cs typeface="Arial"/>
              </a:rPr>
              <a:t> </a:t>
            </a:r>
            <a:r>
              <a:rPr sz="1000" i="1" dirty="0">
                <a:latin typeface="Arial"/>
                <a:cs typeface="Arial"/>
              </a:rPr>
              <a:t>de</a:t>
            </a:r>
            <a:r>
              <a:rPr sz="1000" i="1" spc="25" dirty="0">
                <a:latin typeface="Arial"/>
                <a:cs typeface="Arial"/>
              </a:rPr>
              <a:t> </a:t>
            </a:r>
            <a:r>
              <a:rPr sz="1000" i="1" dirty="0">
                <a:latin typeface="Arial"/>
                <a:cs typeface="Arial"/>
              </a:rPr>
              <a:t>pointes</a:t>
            </a:r>
            <a:r>
              <a:rPr sz="1000" i="1" spc="25" dirty="0">
                <a:latin typeface="Arial"/>
                <a:cs typeface="Arial"/>
              </a:rPr>
              <a:t> </a:t>
            </a:r>
            <a:r>
              <a:rPr sz="1000" i="1" spc="-10" dirty="0">
                <a:latin typeface="Arial"/>
                <a:cs typeface="Arial"/>
              </a:rPr>
              <a:t>molles.</a:t>
            </a:r>
            <a:endParaRPr sz="1000" dirty="0">
              <a:latin typeface="Arial"/>
              <a:cs typeface="Arial"/>
            </a:endParaRPr>
          </a:p>
        </p:txBody>
      </p:sp>
      <p:sp>
        <p:nvSpPr>
          <p:cNvPr id="6" name="object 6"/>
          <p:cNvSpPr txBox="1"/>
          <p:nvPr/>
        </p:nvSpPr>
        <p:spPr>
          <a:xfrm>
            <a:off x="2996438" y="318516"/>
            <a:ext cx="156718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Famille</a:t>
            </a:r>
            <a:r>
              <a:rPr sz="1200" spc="30" dirty="0">
                <a:latin typeface="Arial"/>
                <a:cs typeface="Arial"/>
              </a:rPr>
              <a:t> </a:t>
            </a:r>
            <a:r>
              <a:rPr sz="1200" dirty="0">
                <a:latin typeface="Arial"/>
                <a:cs typeface="Arial"/>
              </a:rPr>
              <a:t>des</a:t>
            </a:r>
            <a:r>
              <a:rPr sz="1200" spc="30" dirty="0">
                <a:latin typeface="Arial"/>
                <a:cs typeface="Arial"/>
              </a:rPr>
              <a:t> </a:t>
            </a:r>
            <a:r>
              <a:rPr sz="1200" b="1" spc="-10" dirty="0">
                <a:latin typeface="Arial"/>
                <a:cs typeface="Arial"/>
              </a:rPr>
              <a:t>moracées</a:t>
            </a:r>
            <a:endParaRPr sz="1200">
              <a:latin typeface="Arial"/>
              <a:cs typeface="Arial"/>
            </a:endParaRPr>
          </a:p>
        </p:txBody>
      </p:sp>
      <p:grpSp>
        <p:nvGrpSpPr>
          <p:cNvPr id="7" name="object 7"/>
          <p:cNvGrpSpPr/>
          <p:nvPr/>
        </p:nvGrpSpPr>
        <p:grpSpPr>
          <a:xfrm>
            <a:off x="1061466" y="5759958"/>
            <a:ext cx="3240405" cy="4314190"/>
            <a:chOff x="1061466" y="5759958"/>
            <a:chExt cx="3240405" cy="4314190"/>
          </a:xfrm>
        </p:grpSpPr>
        <p:pic>
          <p:nvPicPr>
            <p:cNvPr id="8" name="object 8"/>
            <p:cNvPicPr/>
            <p:nvPr/>
          </p:nvPicPr>
          <p:blipFill>
            <a:blip r:embed="rId3" cstate="print"/>
            <a:stretch>
              <a:fillRect/>
            </a:stretch>
          </p:blipFill>
          <p:spPr>
            <a:xfrm>
              <a:off x="1074166" y="5772658"/>
              <a:ext cx="3214624" cy="4288282"/>
            </a:xfrm>
            <a:prstGeom prst="rect">
              <a:avLst/>
            </a:prstGeom>
          </p:spPr>
        </p:pic>
        <p:sp>
          <p:nvSpPr>
            <p:cNvPr id="9" name="object 9"/>
            <p:cNvSpPr/>
            <p:nvPr/>
          </p:nvSpPr>
          <p:spPr>
            <a:xfrm>
              <a:off x="1067816" y="5766308"/>
              <a:ext cx="3227705" cy="4301490"/>
            </a:xfrm>
            <a:custGeom>
              <a:avLst/>
              <a:gdLst/>
              <a:ahLst/>
              <a:cxnLst/>
              <a:rect l="l" t="t" r="r" b="b"/>
              <a:pathLst>
                <a:path w="3227704" h="4301490">
                  <a:moveTo>
                    <a:pt x="0" y="0"/>
                  </a:moveTo>
                  <a:lnTo>
                    <a:pt x="3227324" y="0"/>
                  </a:lnTo>
                  <a:lnTo>
                    <a:pt x="3227324" y="4300982"/>
                  </a:lnTo>
                  <a:lnTo>
                    <a:pt x="0" y="4300982"/>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4419600" y="7218807"/>
            <a:ext cx="2716400" cy="788035"/>
          </a:xfrm>
          <a:prstGeom prst="rect">
            <a:avLst/>
          </a:prstGeom>
        </p:spPr>
        <p:txBody>
          <a:bodyPr vert="horz" wrap="square" lIns="0" tIns="12700" rIns="0" bIns="0" rtlCol="0">
            <a:spAutoFit/>
          </a:bodyPr>
          <a:lstStyle/>
          <a:p>
            <a:pPr marL="12700" marR="8890">
              <a:lnSpc>
                <a:spcPct val="100000"/>
              </a:lnSpc>
              <a:spcBef>
                <a:spcPts val="100"/>
              </a:spcBef>
            </a:pPr>
            <a:r>
              <a:rPr sz="1000" b="1" dirty="0">
                <a:latin typeface="Arial"/>
                <a:cs typeface="Arial"/>
              </a:rPr>
              <a:t>Artocarpus</a:t>
            </a:r>
            <a:r>
              <a:rPr sz="1000" b="1" spc="20" dirty="0">
                <a:latin typeface="Arial"/>
                <a:cs typeface="Arial"/>
              </a:rPr>
              <a:t> </a:t>
            </a:r>
            <a:r>
              <a:rPr sz="1000" b="1" dirty="0">
                <a:latin typeface="Arial"/>
                <a:cs typeface="Arial"/>
              </a:rPr>
              <a:t>altilis</a:t>
            </a:r>
            <a:r>
              <a:rPr sz="1000" b="1" spc="25" dirty="0">
                <a:latin typeface="Arial"/>
                <a:cs typeface="Arial"/>
              </a:rPr>
              <a:t> </a:t>
            </a:r>
            <a:r>
              <a:rPr sz="1000" b="1" spc="-10" dirty="0">
                <a:latin typeface="Arial"/>
                <a:cs typeface="Arial"/>
              </a:rPr>
              <a:t>(variété </a:t>
            </a:r>
            <a:r>
              <a:rPr sz="1000" b="1" dirty="0">
                <a:latin typeface="Arial"/>
                <a:cs typeface="Arial"/>
              </a:rPr>
              <a:t>seminifera) </a:t>
            </a:r>
            <a:r>
              <a:rPr sz="1000" dirty="0">
                <a:latin typeface="Arial"/>
                <a:cs typeface="Arial"/>
              </a:rPr>
              <a:t>L’arbre</a:t>
            </a:r>
            <a:r>
              <a:rPr sz="1000" spc="15" dirty="0">
                <a:latin typeface="Arial"/>
                <a:cs typeface="Arial"/>
              </a:rPr>
              <a:t> </a:t>
            </a:r>
            <a:r>
              <a:rPr sz="1000" dirty="0">
                <a:latin typeface="Arial"/>
                <a:cs typeface="Arial"/>
              </a:rPr>
              <a:t>à</a:t>
            </a:r>
            <a:r>
              <a:rPr sz="1000" spc="15" dirty="0">
                <a:latin typeface="Arial"/>
                <a:cs typeface="Arial"/>
              </a:rPr>
              <a:t> </a:t>
            </a:r>
            <a:r>
              <a:rPr sz="1000" dirty="0">
                <a:latin typeface="Arial"/>
                <a:cs typeface="Arial"/>
              </a:rPr>
              <a:t>pain</a:t>
            </a:r>
            <a:r>
              <a:rPr sz="1000" spc="15" dirty="0">
                <a:latin typeface="Arial"/>
                <a:cs typeface="Arial"/>
              </a:rPr>
              <a:t> </a:t>
            </a:r>
            <a:r>
              <a:rPr sz="1000" dirty="0">
                <a:latin typeface="Arial"/>
                <a:cs typeface="Arial"/>
              </a:rPr>
              <a:t>(nommé</a:t>
            </a:r>
            <a:r>
              <a:rPr sz="1000" spc="15" dirty="0">
                <a:latin typeface="Arial"/>
                <a:cs typeface="Arial"/>
              </a:rPr>
              <a:t> </a:t>
            </a:r>
            <a:r>
              <a:rPr sz="1000" spc="-10" dirty="0">
                <a:latin typeface="Arial"/>
                <a:cs typeface="Arial"/>
              </a:rPr>
              <a:t>véritable </a:t>
            </a:r>
            <a:r>
              <a:rPr sz="1000" dirty="0">
                <a:latin typeface="Arial"/>
                <a:cs typeface="Arial"/>
              </a:rPr>
              <a:t>dans</a:t>
            </a:r>
            <a:r>
              <a:rPr sz="1000" spc="25" dirty="0">
                <a:latin typeface="Arial"/>
                <a:cs typeface="Arial"/>
              </a:rPr>
              <a:t> </a:t>
            </a:r>
            <a:r>
              <a:rPr sz="1000" dirty="0">
                <a:latin typeface="Arial"/>
                <a:cs typeface="Arial"/>
              </a:rPr>
              <a:t>les</a:t>
            </a:r>
            <a:r>
              <a:rPr sz="1000" spc="25" dirty="0">
                <a:latin typeface="Arial"/>
                <a:cs typeface="Arial"/>
              </a:rPr>
              <a:t> </a:t>
            </a:r>
            <a:r>
              <a:rPr sz="1000" dirty="0">
                <a:latin typeface="Arial"/>
                <a:cs typeface="Arial"/>
              </a:rPr>
              <a:t>Antilles</a:t>
            </a:r>
            <a:r>
              <a:rPr sz="1000" spc="25" dirty="0">
                <a:latin typeface="Arial"/>
                <a:cs typeface="Arial"/>
              </a:rPr>
              <a:t> </a:t>
            </a:r>
            <a:r>
              <a:rPr sz="1000" spc="-10" dirty="0">
                <a:latin typeface="Arial"/>
                <a:cs typeface="Arial"/>
              </a:rPr>
              <a:t>françaises)</a:t>
            </a:r>
            <a:endParaRPr sz="1000" dirty="0">
              <a:latin typeface="Arial"/>
              <a:cs typeface="Arial"/>
            </a:endParaRPr>
          </a:p>
          <a:p>
            <a:pPr marL="12700" marR="5080">
              <a:lnSpc>
                <a:spcPct val="100000"/>
              </a:lnSpc>
            </a:pPr>
            <a:r>
              <a:rPr sz="1000" i="1" dirty="0">
                <a:latin typeface="Arial"/>
                <a:cs typeface="Arial"/>
              </a:rPr>
              <a:t>Les</a:t>
            </a:r>
            <a:r>
              <a:rPr sz="1000" i="1" spc="25" dirty="0">
                <a:latin typeface="Arial"/>
                <a:cs typeface="Arial"/>
              </a:rPr>
              <a:t> </a:t>
            </a:r>
            <a:r>
              <a:rPr sz="1000" i="1" dirty="0">
                <a:latin typeface="Arial"/>
                <a:cs typeface="Arial"/>
              </a:rPr>
              <a:t>feuilles</a:t>
            </a:r>
            <a:r>
              <a:rPr sz="1000" i="1" spc="25" dirty="0">
                <a:latin typeface="Arial"/>
                <a:cs typeface="Arial"/>
              </a:rPr>
              <a:t> </a:t>
            </a:r>
            <a:r>
              <a:rPr sz="1000" i="1" dirty="0">
                <a:latin typeface="Arial"/>
                <a:cs typeface="Arial"/>
              </a:rPr>
              <a:t>sont</a:t>
            </a:r>
            <a:r>
              <a:rPr sz="1000" i="1" spc="25" dirty="0">
                <a:latin typeface="Arial"/>
                <a:cs typeface="Arial"/>
              </a:rPr>
              <a:t> </a:t>
            </a:r>
            <a:r>
              <a:rPr sz="1000" i="1" dirty="0">
                <a:latin typeface="Arial"/>
                <a:cs typeface="Arial"/>
              </a:rPr>
              <a:t>profondément</a:t>
            </a:r>
            <a:r>
              <a:rPr sz="1000" i="1" spc="25" dirty="0">
                <a:latin typeface="Arial"/>
                <a:cs typeface="Arial"/>
              </a:rPr>
              <a:t> </a:t>
            </a:r>
            <a:r>
              <a:rPr sz="1000" i="1" dirty="0">
                <a:latin typeface="Arial"/>
                <a:cs typeface="Arial"/>
              </a:rPr>
              <a:t>incisées</a:t>
            </a:r>
            <a:r>
              <a:rPr sz="1000" i="1" spc="25" dirty="0">
                <a:latin typeface="Arial"/>
                <a:cs typeface="Arial"/>
              </a:rPr>
              <a:t> </a:t>
            </a:r>
            <a:r>
              <a:rPr sz="1000" i="1" dirty="0">
                <a:latin typeface="Arial"/>
                <a:cs typeface="Arial"/>
              </a:rPr>
              <a:t>et</a:t>
            </a:r>
            <a:r>
              <a:rPr sz="1000" i="1" spc="25" dirty="0">
                <a:latin typeface="Arial"/>
                <a:cs typeface="Arial"/>
              </a:rPr>
              <a:t> </a:t>
            </a:r>
            <a:r>
              <a:rPr sz="1000" i="1" spc="-25" dirty="0">
                <a:latin typeface="Arial"/>
                <a:cs typeface="Arial"/>
              </a:rPr>
              <a:t>le </a:t>
            </a:r>
            <a:r>
              <a:rPr sz="1000" i="1" dirty="0">
                <a:latin typeface="Arial"/>
                <a:cs typeface="Arial"/>
              </a:rPr>
              <a:t>fruit</a:t>
            </a:r>
            <a:r>
              <a:rPr sz="1000" i="1" spc="25" dirty="0">
                <a:latin typeface="Arial"/>
                <a:cs typeface="Arial"/>
              </a:rPr>
              <a:t> </a:t>
            </a:r>
            <a:r>
              <a:rPr sz="1000" i="1" dirty="0">
                <a:latin typeface="Arial"/>
                <a:cs typeface="Arial"/>
              </a:rPr>
              <a:t>non</a:t>
            </a:r>
            <a:r>
              <a:rPr sz="1000" i="1" spc="25" dirty="0">
                <a:latin typeface="Arial"/>
                <a:cs typeface="Arial"/>
              </a:rPr>
              <a:t> </a:t>
            </a:r>
            <a:r>
              <a:rPr sz="1000" i="1" dirty="0">
                <a:latin typeface="Arial"/>
                <a:cs typeface="Arial"/>
              </a:rPr>
              <a:t>comestible</a:t>
            </a:r>
            <a:r>
              <a:rPr sz="1000" i="1" spc="25" dirty="0">
                <a:latin typeface="Arial"/>
                <a:cs typeface="Arial"/>
              </a:rPr>
              <a:t> </a:t>
            </a:r>
            <a:r>
              <a:rPr sz="1000" i="1" dirty="0">
                <a:latin typeface="Arial"/>
                <a:cs typeface="Arial"/>
              </a:rPr>
              <a:t>est</a:t>
            </a:r>
            <a:r>
              <a:rPr sz="1000" i="1" spc="25" dirty="0">
                <a:latin typeface="Arial"/>
                <a:cs typeface="Arial"/>
              </a:rPr>
              <a:t> </a:t>
            </a:r>
            <a:r>
              <a:rPr sz="1000" i="1" spc="-10" dirty="0">
                <a:latin typeface="Arial"/>
                <a:cs typeface="Arial"/>
              </a:rPr>
              <a:t>lisse</a:t>
            </a:r>
            <a:r>
              <a:rPr sz="1000" spc="-10" dirty="0">
                <a:latin typeface="Arial"/>
                <a:cs typeface="Arial"/>
              </a:rPr>
              <a:t>.</a:t>
            </a:r>
            <a:endParaRPr sz="1000" dirty="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353">
            <a:extLst>
              <a:ext uri="{FF2B5EF4-FFF2-40B4-BE49-F238E27FC236}">
                <a16:creationId xmlns:a16="http://schemas.microsoft.com/office/drawing/2014/main" id="{4AB33589-D3DB-35C3-D970-50A8693838D8}"/>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191" y="5340350"/>
            <a:ext cx="6787409" cy="4495800"/>
          </a:xfrm>
          <a:prstGeom prst="rect">
            <a:avLst/>
          </a:prstGeom>
        </p:spPr>
      </p:pic>
      <p:sp>
        <p:nvSpPr>
          <p:cNvPr id="2" name="object 9">
            <a:extLst>
              <a:ext uri="{FF2B5EF4-FFF2-40B4-BE49-F238E27FC236}">
                <a16:creationId xmlns:a16="http://schemas.microsoft.com/office/drawing/2014/main" id="{1AEACC13-7416-9AB3-1902-49C3054BE395}"/>
              </a:ext>
            </a:extLst>
          </p:cNvPr>
          <p:cNvSpPr txBox="1"/>
          <p:nvPr/>
        </p:nvSpPr>
        <p:spPr>
          <a:xfrm>
            <a:off x="209425" y="10064750"/>
            <a:ext cx="6896350" cy="382156"/>
          </a:xfrm>
          <a:prstGeom prst="rect">
            <a:avLst/>
          </a:prstGeom>
        </p:spPr>
        <p:txBody>
          <a:bodyPr vert="horz" wrap="square" lIns="0" tIns="12700" rIns="0" bIns="0" rtlCol="0">
            <a:spAutoFit/>
          </a:bodyPr>
          <a:lstStyle/>
          <a:p>
            <a:pPr marL="12700" marR="5080">
              <a:lnSpc>
                <a:spcPct val="100000"/>
              </a:lnSpc>
              <a:spcBef>
                <a:spcPts val="100"/>
              </a:spcBef>
            </a:pPr>
            <a:r>
              <a:rPr lang="fr-FR" sz="1200" b="1" dirty="0">
                <a:effectLst/>
                <a:latin typeface="Arial" panose="020B0604020202020204" pitchFamily="34" charset="0"/>
                <a:ea typeface="Arial" panose="020B0604020202020204" pitchFamily="34" charset="0"/>
              </a:rPr>
              <a:t>L'arbre à pain (Artocarpus </a:t>
            </a:r>
            <a:r>
              <a:rPr lang="fr-FR" sz="1200" b="1" dirty="0" err="1">
                <a:effectLst/>
                <a:latin typeface="Arial" panose="020B0604020202020204" pitchFamily="34" charset="0"/>
                <a:ea typeface="Arial" panose="020B0604020202020204" pitchFamily="34" charset="0"/>
              </a:rPr>
              <a:t>altilis</a:t>
            </a:r>
            <a:r>
              <a:rPr lang="fr-FR" sz="1200" b="1" dirty="0">
                <a:effectLst/>
                <a:latin typeface="Arial" panose="020B0604020202020204" pitchFamily="34" charset="0"/>
                <a:ea typeface="Arial" panose="020B0604020202020204" pitchFamily="34" charset="0"/>
              </a:rPr>
              <a:t> variété </a:t>
            </a:r>
            <a:r>
              <a:rPr lang="fr-FR" sz="1200" b="1" dirty="0" err="1">
                <a:effectLst/>
                <a:latin typeface="Arial" panose="020B0604020202020204" pitchFamily="34" charset="0"/>
                <a:ea typeface="Arial" panose="020B0604020202020204" pitchFamily="34" charset="0"/>
              </a:rPr>
              <a:t>seminifera</a:t>
            </a:r>
            <a:r>
              <a:rPr lang="fr-FR" sz="1200" b="1" dirty="0">
                <a:effectLst/>
                <a:latin typeface="Arial" panose="020B0604020202020204" pitchFamily="34" charset="0"/>
                <a:ea typeface="Arial" panose="020B0604020202020204" pitchFamily="34" charset="0"/>
              </a:rPr>
              <a:t>)</a:t>
            </a:r>
            <a:endParaRPr sz="1200" dirty="0">
              <a:latin typeface="Arial"/>
              <a:cs typeface="Arial"/>
            </a:endParaRPr>
          </a:p>
          <a:p>
            <a:pPr marL="12700">
              <a:lnSpc>
                <a:spcPct val="100000"/>
              </a:lnSpc>
            </a:pPr>
            <a:r>
              <a:rPr sz="1200" i="1" dirty="0">
                <a:latin typeface="Arial"/>
                <a:cs typeface="Arial"/>
              </a:rPr>
              <a:t>Les</a:t>
            </a:r>
            <a:r>
              <a:rPr sz="1200" i="1" spc="25" dirty="0">
                <a:latin typeface="Arial"/>
                <a:cs typeface="Arial"/>
              </a:rPr>
              <a:t> </a:t>
            </a:r>
            <a:r>
              <a:rPr sz="1200" i="1" dirty="0">
                <a:latin typeface="Arial"/>
                <a:cs typeface="Arial"/>
              </a:rPr>
              <a:t>feuilles</a:t>
            </a:r>
            <a:r>
              <a:rPr sz="1200" i="1" spc="25" dirty="0">
                <a:latin typeface="Arial"/>
                <a:cs typeface="Arial"/>
              </a:rPr>
              <a:t> </a:t>
            </a:r>
            <a:r>
              <a:rPr sz="1200" i="1" dirty="0" err="1">
                <a:latin typeface="Arial"/>
                <a:cs typeface="Arial"/>
              </a:rPr>
              <a:t>sont</a:t>
            </a:r>
            <a:r>
              <a:rPr sz="1200" i="1" spc="25" dirty="0">
                <a:latin typeface="Arial"/>
                <a:cs typeface="Arial"/>
              </a:rPr>
              <a:t> </a:t>
            </a:r>
            <a:r>
              <a:rPr lang="fr-FR" sz="1200" i="1" dirty="0">
                <a:latin typeface="Arial"/>
                <a:cs typeface="Arial"/>
              </a:rPr>
              <a:t>peu</a:t>
            </a:r>
            <a:r>
              <a:rPr sz="1200" i="1" spc="25" dirty="0">
                <a:latin typeface="Arial"/>
                <a:cs typeface="Arial"/>
              </a:rPr>
              <a:t> </a:t>
            </a:r>
            <a:r>
              <a:rPr sz="1200" i="1" dirty="0">
                <a:latin typeface="Arial"/>
                <a:cs typeface="Arial"/>
              </a:rPr>
              <a:t>incisées</a:t>
            </a:r>
            <a:r>
              <a:rPr sz="1200" i="1" spc="25" dirty="0">
                <a:latin typeface="Arial"/>
                <a:cs typeface="Arial"/>
              </a:rPr>
              <a:t> </a:t>
            </a:r>
            <a:r>
              <a:rPr sz="1200" i="1" dirty="0">
                <a:latin typeface="Arial"/>
                <a:cs typeface="Arial"/>
              </a:rPr>
              <a:t>et</a:t>
            </a: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fruit</a:t>
            </a:r>
            <a:r>
              <a:rPr sz="1200" i="1" spc="25" dirty="0">
                <a:latin typeface="Arial"/>
                <a:cs typeface="Arial"/>
              </a:rPr>
              <a:t> </a:t>
            </a:r>
            <a:r>
              <a:rPr lang="fr-FR" sz="1200" i="1" dirty="0">
                <a:latin typeface="Arial"/>
                <a:cs typeface="Arial"/>
              </a:rPr>
              <a:t>est</a:t>
            </a:r>
            <a:r>
              <a:rPr sz="1200" i="1" spc="25" dirty="0">
                <a:latin typeface="Arial"/>
                <a:cs typeface="Arial"/>
              </a:rPr>
              <a:t> </a:t>
            </a:r>
            <a:r>
              <a:rPr sz="1200" i="1" dirty="0">
                <a:latin typeface="Arial"/>
                <a:cs typeface="Arial"/>
              </a:rPr>
              <a:t>comestible</a:t>
            </a:r>
            <a:r>
              <a:rPr sz="1200" spc="-10" dirty="0">
                <a:latin typeface="Arial"/>
                <a:cs typeface="Arial"/>
              </a:rPr>
              <a:t>.</a:t>
            </a:r>
            <a:endParaRPr sz="1200" dirty="0">
              <a:latin typeface="Arial"/>
              <a:cs typeface="Arial"/>
            </a:endParaRPr>
          </a:p>
        </p:txBody>
      </p:sp>
      <p:pic>
        <p:nvPicPr>
          <p:cNvPr id="4" name="Image 3" descr="P1020986">
            <a:extLst>
              <a:ext uri="{FF2B5EF4-FFF2-40B4-BE49-F238E27FC236}">
                <a16:creationId xmlns:a16="http://schemas.microsoft.com/office/drawing/2014/main" id="{F7F61891-15D4-2E3A-64FB-56341903ECF5}"/>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196849"/>
            <a:ext cx="6787409" cy="5090556"/>
          </a:xfrm>
          <a:prstGeom prst="rect">
            <a:avLst/>
          </a:prstGeom>
        </p:spPr>
      </p:pic>
    </p:spTree>
    <p:extLst>
      <p:ext uri="{BB962C8B-B14F-4D97-AF65-F5344CB8AC3E}">
        <p14:creationId xmlns:p14="http://schemas.microsoft.com/office/powerpoint/2010/main" val="363852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1826" y="1361658"/>
            <a:ext cx="3240405" cy="4752340"/>
            <a:chOff x="2288920" y="727455"/>
            <a:chExt cx="3240405" cy="4752340"/>
          </a:xfrm>
        </p:grpSpPr>
        <p:pic>
          <p:nvPicPr>
            <p:cNvPr id="3" name="object 3"/>
            <p:cNvPicPr/>
            <p:nvPr/>
          </p:nvPicPr>
          <p:blipFill>
            <a:blip r:embed="rId2" cstate="print"/>
            <a:stretch>
              <a:fillRect/>
            </a:stretch>
          </p:blipFill>
          <p:spPr>
            <a:xfrm>
              <a:off x="2301620" y="740155"/>
              <a:ext cx="3214624" cy="4726559"/>
            </a:xfrm>
            <a:prstGeom prst="rect">
              <a:avLst/>
            </a:prstGeom>
          </p:spPr>
        </p:pic>
        <p:sp>
          <p:nvSpPr>
            <p:cNvPr id="4" name="object 4"/>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6"/>
          <p:cNvGrpSpPr/>
          <p:nvPr/>
        </p:nvGrpSpPr>
        <p:grpSpPr>
          <a:xfrm>
            <a:off x="168972" y="6356108"/>
            <a:ext cx="4265295" cy="3600450"/>
            <a:chOff x="2040382" y="6085204"/>
            <a:chExt cx="4265295" cy="3600450"/>
          </a:xfrm>
        </p:grpSpPr>
        <p:pic>
          <p:nvPicPr>
            <p:cNvPr id="7" name="object 7"/>
            <p:cNvPicPr/>
            <p:nvPr/>
          </p:nvPicPr>
          <p:blipFill>
            <a:blip r:embed="rId3" cstate="print"/>
            <a:stretch>
              <a:fillRect/>
            </a:stretch>
          </p:blipFill>
          <p:spPr>
            <a:xfrm>
              <a:off x="2472944" y="6097904"/>
              <a:ext cx="3403605" cy="3553974"/>
            </a:xfrm>
            <a:prstGeom prst="rect">
              <a:avLst/>
            </a:prstGeom>
          </p:spPr>
        </p:pic>
        <p:sp>
          <p:nvSpPr>
            <p:cNvPr id="8" name="object 8"/>
            <p:cNvSpPr/>
            <p:nvPr/>
          </p:nvSpPr>
          <p:spPr>
            <a:xfrm>
              <a:off x="2046732" y="6091554"/>
              <a:ext cx="4252595" cy="3587750"/>
            </a:xfrm>
            <a:custGeom>
              <a:avLst/>
              <a:gdLst/>
              <a:ahLst/>
              <a:cxnLst/>
              <a:rect l="l" t="t" r="r" b="b"/>
              <a:pathLst>
                <a:path w="4252595" h="3587750">
                  <a:moveTo>
                    <a:pt x="0" y="0"/>
                  </a:moveTo>
                  <a:lnTo>
                    <a:pt x="4252595" y="0"/>
                  </a:lnTo>
                  <a:lnTo>
                    <a:pt x="4252595"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0" y="10198668"/>
            <a:ext cx="22904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Cecropia</a:t>
            </a:r>
            <a:r>
              <a:rPr sz="1200" b="1" spc="25" dirty="0">
                <a:latin typeface="Arial"/>
                <a:cs typeface="Arial"/>
              </a:rPr>
              <a:t> </a:t>
            </a:r>
            <a:r>
              <a:rPr sz="1200" b="1" dirty="0">
                <a:latin typeface="Arial"/>
                <a:cs typeface="Arial"/>
              </a:rPr>
              <a:t>peltata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trompette</a:t>
            </a:r>
            <a:endParaRPr sz="1200" dirty="0">
              <a:latin typeface="Arial"/>
              <a:cs typeface="Arial"/>
            </a:endParaRPr>
          </a:p>
        </p:txBody>
      </p:sp>
      <p:sp>
        <p:nvSpPr>
          <p:cNvPr id="10" name="ZoneTexte 9">
            <a:extLst>
              <a:ext uri="{FF2B5EF4-FFF2-40B4-BE49-F238E27FC236}">
                <a16:creationId xmlns:a16="http://schemas.microsoft.com/office/drawing/2014/main" id="{333A979E-CFC8-ED5E-5AD5-69C94CDF4549}"/>
              </a:ext>
            </a:extLst>
          </p:cNvPr>
          <p:cNvSpPr txBox="1"/>
          <p:nvPr/>
        </p:nvSpPr>
        <p:spPr>
          <a:xfrm>
            <a:off x="3657600" y="463550"/>
            <a:ext cx="3581400" cy="3886705"/>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trompette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Cecropia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peltata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Cet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loin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couronne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légère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constituée par quelques grosses branches partant de haut sur le tronc et ses très grandes feuilles palmées et longuement pétiolées sont blanc argenté en- dessous. Elles se décomposent rapidement.</a:t>
            </a:r>
          </a:p>
          <a:p>
            <a:pPr>
              <a:spcBef>
                <a:spcPts val="1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trompette atteint une hauteur de 15 m, mais sa durée de vie est assez courte. Les branches sont creuses et cloisonnées.</a:t>
            </a:r>
          </a:p>
          <a:p>
            <a:pPr>
              <a:spcBef>
                <a:spcPts val="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C'est une essence de lumière colonisatrice et à croissance rapide. Il est très apprécié pour son ombrage léger, en particulier pour les plantations de </a:t>
            </a:r>
            <a:r>
              <a:rPr lang="fr-FR" sz="1200" spc="-10" dirty="0">
                <a:effectLst/>
                <a:latin typeface="Arial" panose="020B0604020202020204" pitchFamily="34" charset="0"/>
                <a:ea typeface="Arial" panose="020B0604020202020204" pitchFamily="34" charset="0"/>
              </a:rPr>
              <a:t>café.</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Son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(d=0.3),</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faible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résistance et peu durable.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40795">
            <a:extLst>
              <a:ext uri="{FF2B5EF4-FFF2-40B4-BE49-F238E27FC236}">
                <a16:creationId xmlns:a16="http://schemas.microsoft.com/office/drawing/2014/main" id="{DD13F647-9EAF-5F13-FDDE-A2C721F24C1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6350"/>
            <a:ext cx="4495800" cy="5994400"/>
          </a:xfrm>
          <a:prstGeom prst="rect">
            <a:avLst/>
          </a:prstGeom>
        </p:spPr>
      </p:pic>
      <p:pic>
        <p:nvPicPr>
          <p:cNvPr id="2" name="Image 1" descr="P1060702">
            <a:extLst>
              <a:ext uri="{FF2B5EF4-FFF2-40B4-BE49-F238E27FC236}">
                <a16:creationId xmlns:a16="http://schemas.microsoft.com/office/drawing/2014/main" id="{AF7D2795-E0B8-71B3-4D70-E532381FB57E}"/>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6565" y="6020352"/>
            <a:ext cx="5486400" cy="4114800"/>
          </a:xfrm>
          <a:prstGeom prst="rect">
            <a:avLst/>
          </a:prstGeom>
        </p:spPr>
      </p:pic>
      <p:sp>
        <p:nvSpPr>
          <p:cNvPr id="4" name="object 9">
            <a:extLst>
              <a:ext uri="{FF2B5EF4-FFF2-40B4-BE49-F238E27FC236}">
                <a16:creationId xmlns:a16="http://schemas.microsoft.com/office/drawing/2014/main" id="{7FDB4330-2322-E9F7-486A-FD4E9CF505C4}"/>
              </a:ext>
            </a:extLst>
          </p:cNvPr>
          <p:cNvSpPr txBox="1"/>
          <p:nvPr/>
        </p:nvSpPr>
        <p:spPr>
          <a:xfrm>
            <a:off x="1981200" y="10324460"/>
            <a:ext cx="22904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Cecropia</a:t>
            </a:r>
            <a:r>
              <a:rPr sz="1200" b="1" spc="25" dirty="0">
                <a:latin typeface="Arial"/>
                <a:cs typeface="Arial"/>
              </a:rPr>
              <a:t> </a:t>
            </a:r>
            <a:r>
              <a:rPr sz="1200" b="1" dirty="0">
                <a:latin typeface="Arial"/>
                <a:cs typeface="Arial"/>
              </a:rPr>
              <a:t>peltata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trompette</a:t>
            </a:r>
            <a:endParaRPr sz="1200" dirty="0">
              <a:latin typeface="Arial"/>
              <a:cs typeface="Arial"/>
            </a:endParaRPr>
          </a:p>
        </p:txBody>
      </p:sp>
    </p:spTree>
    <p:extLst>
      <p:ext uri="{BB962C8B-B14F-4D97-AF65-F5344CB8AC3E}">
        <p14:creationId xmlns:p14="http://schemas.microsoft.com/office/powerpoint/2010/main" val="261457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718">
            <a:extLst>
              <a:ext uri="{FF2B5EF4-FFF2-40B4-BE49-F238E27FC236}">
                <a16:creationId xmlns:a16="http://schemas.microsoft.com/office/drawing/2014/main" id="{06179161-4C06-EC65-C0F7-42962AEF214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 y="9663"/>
            <a:ext cx="6172201" cy="4629151"/>
          </a:xfrm>
          <a:prstGeom prst="rect">
            <a:avLst/>
          </a:prstGeom>
        </p:spPr>
      </p:pic>
      <p:sp>
        <p:nvSpPr>
          <p:cNvPr id="2" name="object 9">
            <a:extLst>
              <a:ext uri="{FF2B5EF4-FFF2-40B4-BE49-F238E27FC236}">
                <a16:creationId xmlns:a16="http://schemas.microsoft.com/office/drawing/2014/main" id="{FE4382A6-E7A6-B41D-63A7-E7A8F8625C7E}"/>
              </a:ext>
            </a:extLst>
          </p:cNvPr>
          <p:cNvSpPr txBox="1"/>
          <p:nvPr/>
        </p:nvSpPr>
        <p:spPr>
          <a:xfrm>
            <a:off x="2072132" y="9857189"/>
            <a:ext cx="22904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Cecropia</a:t>
            </a:r>
            <a:r>
              <a:rPr sz="1200" b="1" spc="25" dirty="0">
                <a:latin typeface="Arial"/>
                <a:cs typeface="Arial"/>
              </a:rPr>
              <a:t> </a:t>
            </a:r>
            <a:r>
              <a:rPr sz="1200" b="1" dirty="0">
                <a:latin typeface="Arial"/>
                <a:cs typeface="Arial"/>
              </a:rPr>
              <a:t>peltata</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trompette</a:t>
            </a:r>
            <a:endParaRPr sz="1200" dirty="0">
              <a:latin typeface="Arial"/>
              <a:cs typeface="Arial"/>
            </a:endParaRPr>
          </a:p>
        </p:txBody>
      </p:sp>
      <p:pic>
        <p:nvPicPr>
          <p:cNvPr id="4" name="Image 3" descr="P1070820">
            <a:extLst>
              <a:ext uri="{FF2B5EF4-FFF2-40B4-BE49-F238E27FC236}">
                <a16:creationId xmlns:a16="http://schemas.microsoft.com/office/drawing/2014/main" id="{64EB876C-DAE0-13E7-2987-23DA1989F76C}"/>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5111750"/>
            <a:ext cx="6172200" cy="4629150"/>
          </a:xfrm>
          <a:prstGeom prst="rect">
            <a:avLst/>
          </a:prstGeom>
        </p:spPr>
      </p:pic>
    </p:spTree>
    <p:extLst>
      <p:ext uri="{BB962C8B-B14F-4D97-AF65-F5344CB8AC3E}">
        <p14:creationId xmlns:p14="http://schemas.microsoft.com/office/powerpoint/2010/main" val="2006812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47317" y="6483350"/>
            <a:ext cx="3801110" cy="3703320"/>
            <a:chOff x="1647317" y="1082294"/>
            <a:chExt cx="3801110" cy="3703320"/>
          </a:xfrm>
        </p:grpSpPr>
        <p:pic>
          <p:nvPicPr>
            <p:cNvPr id="3" name="object 3"/>
            <p:cNvPicPr/>
            <p:nvPr/>
          </p:nvPicPr>
          <p:blipFill>
            <a:blip r:embed="rId2" cstate="print"/>
            <a:stretch>
              <a:fillRect/>
            </a:stretch>
          </p:blipFill>
          <p:spPr>
            <a:xfrm>
              <a:off x="1932686" y="1131951"/>
              <a:ext cx="2921005" cy="3598170"/>
            </a:xfrm>
            <a:prstGeom prst="rect">
              <a:avLst/>
            </a:prstGeom>
          </p:spPr>
        </p:pic>
        <p:sp>
          <p:nvSpPr>
            <p:cNvPr id="4" name="object 4"/>
            <p:cNvSpPr/>
            <p:nvPr/>
          </p:nvSpPr>
          <p:spPr>
            <a:xfrm>
              <a:off x="1653667" y="1088644"/>
              <a:ext cx="3788410" cy="3690620"/>
            </a:xfrm>
            <a:custGeom>
              <a:avLst/>
              <a:gdLst/>
              <a:ahLst/>
              <a:cxnLst/>
              <a:rect l="l" t="t" r="r" b="b"/>
              <a:pathLst>
                <a:path w="3788410" h="3690620">
                  <a:moveTo>
                    <a:pt x="0" y="0"/>
                  </a:moveTo>
                  <a:lnTo>
                    <a:pt x="3788409" y="0"/>
                  </a:lnTo>
                  <a:lnTo>
                    <a:pt x="3788409" y="3690492"/>
                  </a:lnTo>
                  <a:lnTo>
                    <a:pt x="0" y="3690492"/>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1080008" y="10331958"/>
            <a:ext cx="319024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Chlorophora</a:t>
            </a:r>
            <a:r>
              <a:rPr sz="1200" b="1" spc="25" dirty="0">
                <a:latin typeface="Arial"/>
                <a:cs typeface="Arial"/>
              </a:rPr>
              <a:t> </a:t>
            </a:r>
            <a:r>
              <a:rPr sz="1200" b="1" dirty="0">
                <a:latin typeface="Arial"/>
                <a:cs typeface="Arial"/>
              </a:rPr>
              <a:t>tinctoria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fustet</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bois</a:t>
            </a:r>
            <a:r>
              <a:rPr sz="1200" spc="25" dirty="0">
                <a:latin typeface="Arial"/>
                <a:cs typeface="Arial"/>
              </a:rPr>
              <a:t> </a:t>
            </a:r>
            <a:r>
              <a:rPr sz="1200" spc="-10" dirty="0">
                <a:latin typeface="Arial"/>
                <a:cs typeface="Arial"/>
              </a:rPr>
              <a:t>jaune</a:t>
            </a:r>
            <a:endParaRPr sz="1200" dirty="0">
              <a:latin typeface="Arial"/>
              <a:cs typeface="Arial"/>
            </a:endParaRPr>
          </a:p>
        </p:txBody>
      </p:sp>
      <p:sp>
        <p:nvSpPr>
          <p:cNvPr id="6" name="ZoneTexte 5">
            <a:extLst>
              <a:ext uri="{FF2B5EF4-FFF2-40B4-BE49-F238E27FC236}">
                <a16:creationId xmlns:a16="http://schemas.microsoft.com/office/drawing/2014/main" id="{32B48F93-E5C3-3DEC-E177-AAB8568CA1CF}"/>
              </a:ext>
            </a:extLst>
          </p:cNvPr>
          <p:cNvSpPr txBox="1"/>
          <p:nvPr/>
        </p:nvSpPr>
        <p:spPr>
          <a:xfrm>
            <a:off x="685800" y="920750"/>
            <a:ext cx="6096000" cy="141577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fustet</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bois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jaune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Chlorophora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tinctoria</a:t>
            </a:r>
            <a:r>
              <a:rPr lang="fr-FR" sz="1400" b="1" dirty="0">
                <a:effectLst/>
                <a:latin typeface="Arial" panose="020B0604020202020204" pitchFamily="34" charset="0"/>
                <a:ea typeface="Arial" panose="020B0604020202020204" pitchFamily="34" charset="0"/>
              </a:rPr>
              <a:t> (L.) Gaud)</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C'est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autre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membre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famille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moracées.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 eu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grande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importance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économique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anciennement, lorsqu’un colorant de couleur kaki était extrait de son bois. Cet arbre au feuillage décidu atteint 20 m de haut.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lourd</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(d=0.60</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0.85),</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solide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résistant aux termites constitue un bois d'œuvre.</a:t>
            </a:r>
          </a:p>
          <a:p>
            <a:endParaRPr lang="fr-F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4800" y="387350"/>
            <a:ext cx="6231255" cy="7821372"/>
          </a:xfrm>
          <a:prstGeom prst="rect">
            <a:avLst/>
          </a:prstGeom>
        </p:spPr>
        <p:txBody>
          <a:bodyPr vert="horz" wrap="square" lIns="0" tIns="24130" rIns="0" bIns="0" rtlCol="0">
            <a:spAutoFit/>
          </a:bodyPr>
          <a:lstStyle/>
          <a:p>
            <a:pPr marL="12700" marR="5080" algn="ctr">
              <a:lnSpc>
                <a:spcPts val="1340"/>
              </a:lnSpc>
              <a:spcBef>
                <a:spcPts val="190"/>
              </a:spcBef>
            </a:pPr>
            <a:r>
              <a:rPr lang="fr-FR" b="1" dirty="0">
                <a:latin typeface="Arial" panose="020B0604020202020204" pitchFamily="34" charset="0"/>
                <a:cs typeface="Arial" panose="020B0604020202020204" pitchFamily="34" charset="0"/>
              </a:rPr>
              <a:t>Préambule</a:t>
            </a:r>
          </a:p>
          <a:p>
            <a:pPr marL="12700" marR="5080" algn="just">
              <a:lnSpc>
                <a:spcPts val="1340"/>
              </a:lnSpc>
              <a:spcBef>
                <a:spcPts val="190"/>
              </a:spcBef>
            </a:pPr>
            <a:r>
              <a:rPr sz="1200" dirty="0">
                <a:latin typeface="Arial" panose="020B0604020202020204" pitchFamily="34" charset="0"/>
                <a:cs typeface="Arial" panose="020B0604020202020204" pitchFamily="34" charset="0"/>
              </a:rPr>
              <a:t>Ce</a:t>
            </a:r>
            <a:r>
              <a:rPr sz="1200" spc="114"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document</a:t>
            </a:r>
            <a:r>
              <a:rPr sz="1200" spc="114"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décrit</a:t>
            </a:r>
            <a:r>
              <a:rPr sz="1200" spc="114"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les</a:t>
            </a:r>
            <a:r>
              <a:rPr sz="1200" spc="114" dirty="0">
                <a:latin typeface="Arial" panose="020B0604020202020204" pitchFamily="34" charset="0"/>
                <a:cs typeface="Arial" panose="020B0604020202020204" pitchFamily="34" charset="0"/>
              </a:rPr>
              <a:t> </a:t>
            </a:r>
            <a:r>
              <a:rPr lang="fr-FR" sz="1200" spc="114" dirty="0">
                <a:latin typeface="Arial" panose="020B0604020202020204" pitchFamily="34" charset="0"/>
                <a:cs typeface="Arial" panose="020B0604020202020204" pitchFamily="34" charset="0"/>
              </a:rPr>
              <a:t>principales </a:t>
            </a:r>
            <a:r>
              <a:rPr sz="1200" dirty="0" err="1">
                <a:latin typeface="Arial" panose="020B0604020202020204" pitchFamily="34" charset="0"/>
                <a:cs typeface="Arial" panose="020B0604020202020204" pitchFamily="34" charset="0"/>
              </a:rPr>
              <a:t>espèces</a:t>
            </a:r>
            <a:r>
              <a:rPr sz="1200" spc="114"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utilisables</a:t>
            </a:r>
            <a:r>
              <a:rPr sz="1200" spc="1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a:t>
            </a:r>
            <a:r>
              <a:rPr sz="1200" spc="114"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aménagement </a:t>
            </a:r>
            <a:r>
              <a:rPr sz="1200" dirty="0">
                <a:latin typeface="Arial" panose="020B0604020202020204" pitchFamily="34" charset="0"/>
                <a:cs typeface="Arial" panose="020B0604020202020204" pitchFamily="34" charset="0"/>
              </a:rPr>
              <a:t>des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mornes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Haïti.</a:t>
            </a:r>
            <a:r>
              <a:rPr sz="1200" spc="40" dirty="0">
                <a:latin typeface="Arial" panose="020B0604020202020204" pitchFamily="34" charset="0"/>
                <a:cs typeface="Arial" panose="020B0604020202020204" pitchFamily="34" charset="0"/>
              </a:rPr>
              <a:t> </a:t>
            </a:r>
            <a:endParaRPr lang="fr-FR" sz="1200" spc="40" dirty="0">
              <a:latin typeface="Arial" panose="020B0604020202020204" pitchFamily="34" charset="0"/>
              <a:cs typeface="Arial" panose="020B0604020202020204" pitchFamily="34" charset="0"/>
            </a:endParaRPr>
          </a:p>
          <a:p>
            <a:pPr marL="12700" marR="5080" algn="just">
              <a:lnSpc>
                <a:spcPts val="1340"/>
              </a:lnSpc>
              <a:spcBef>
                <a:spcPts val="190"/>
              </a:spcBef>
            </a:pPr>
            <a:endParaRPr lang="fr-FR" sz="1200" spc="40" dirty="0">
              <a:latin typeface="Arial" panose="020B0604020202020204" pitchFamily="34" charset="0"/>
              <a:cs typeface="Arial" panose="020B0604020202020204" pitchFamily="34" charset="0"/>
            </a:endParaRPr>
          </a:p>
          <a:p>
            <a:pPr marL="12700" marR="5080" algn="just">
              <a:lnSpc>
                <a:spcPts val="1340"/>
              </a:lnSpc>
              <a:spcBef>
                <a:spcPts val="190"/>
              </a:spcBef>
            </a:pPr>
            <a:r>
              <a:rPr sz="1200" dirty="0">
                <a:latin typeface="Arial" panose="020B0604020202020204" pitchFamily="34" charset="0"/>
                <a:cs typeface="Arial" panose="020B0604020202020204" pitchFamily="34" charset="0"/>
              </a:rPr>
              <a:t>Il</a:t>
            </a:r>
            <a:r>
              <a:rPr sz="1200" spc="4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 été fondé sur</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le</a:t>
            </a:r>
            <a:r>
              <a:rPr sz="1200" spc="45" dirty="0">
                <a:latin typeface="Arial" panose="020B0604020202020204" pitchFamily="34" charset="0"/>
                <a:cs typeface="Arial" panose="020B0604020202020204" pitchFamily="34" charset="0"/>
              </a:rPr>
              <a:t> </a:t>
            </a:r>
            <a:r>
              <a:rPr sz="1200" dirty="0" err="1">
                <a:latin typeface="Arial" panose="020B0604020202020204" pitchFamily="34" charset="0"/>
                <a:cs typeface="Arial" panose="020B0604020202020204" pitchFamily="34" charset="0"/>
              </a:rPr>
              <a:t>texte</a:t>
            </a:r>
            <a:r>
              <a:rPr sz="1200" spc="40" dirty="0">
                <a:latin typeface="Arial" panose="020B0604020202020204" pitchFamily="34" charset="0"/>
                <a:cs typeface="Arial" panose="020B0604020202020204" pitchFamily="34" charset="0"/>
              </a:rPr>
              <a:t> </a:t>
            </a:r>
            <a:r>
              <a:rPr lang="fr-FR" sz="1200" spc="40" dirty="0">
                <a:latin typeface="Arial" panose="020B0604020202020204" pitchFamily="34" charset="0"/>
                <a:cs typeface="Arial" panose="020B0604020202020204" pitchFamily="34" charset="0"/>
              </a:rPr>
              <a:t>et les photos </a:t>
            </a:r>
            <a:r>
              <a:rPr sz="1200" dirty="0">
                <a:latin typeface="Arial" panose="020B0604020202020204" pitchFamily="34" charset="0"/>
                <a:cs typeface="Arial" panose="020B0604020202020204" pitchFamily="34" charset="0"/>
              </a:rPr>
              <a:t>de</a:t>
            </a:r>
            <a:r>
              <a:rPr sz="1200" spc="37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brochure</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“Arbres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arbustes</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Haïti”</a:t>
            </a:r>
            <a:r>
              <a:rPr sz="1200" spc="35" dirty="0">
                <a:latin typeface="Arial" panose="020B0604020202020204" pitchFamily="34" charset="0"/>
                <a:cs typeface="Arial" panose="020B0604020202020204" pitchFamily="34" charset="0"/>
              </a:rPr>
              <a:t> </a:t>
            </a:r>
            <a:r>
              <a:rPr lang="fr-FR" sz="1200" spc="-10" dirty="0">
                <a:latin typeface="Arial" panose="020B0604020202020204" pitchFamily="34" charset="0"/>
                <a:cs typeface="Arial" panose="020B0604020202020204" pitchFamily="34" charset="0"/>
              </a:rPr>
              <a:t>rédigée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par</a:t>
            </a:r>
            <a:r>
              <a:rPr sz="1200" spc="39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A.P.</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Koohafkan</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Ch.</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Lilin</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décembre</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1989</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pour</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le</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compte</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du</a:t>
            </a:r>
            <a:r>
              <a:rPr sz="1200" spc="40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Ministère</a:t>
            </a:r>
            <a:r>
              <a:rPr sz="1200" spc="400"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de </a:t>
            </a:r>
            <a:r>
              <a:rPr sz="1200" dirty="0">
                <a:latin typeface="Arial" panose="020B0604020202020204" pitchFamily="34" charset="0"/>
                <a:cs typeface="Arial" panose="020B0604020202020204" pitchFamily="34" charset="0"/>
              </a:rPr>
              <a:t>l’Agriculture,</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des</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Ressources</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Naturelles</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7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du</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Développement</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Rural</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a:t>
            </a:r>
            <a:r>
              <a:rPr lang="fr-FR" sz="1200" dirty="0">
                <a:latin typeface="Arial" panose="020B0604020202020204" pitchFamily="34" charset="0"/>
                <a:cs typeface="Arial" panose="020B0604020202020204" pitchFamily="34" charset="0"/>
              </a:rPr>
              <a:t>'</a:t>
            </a:r>
            <a:r>
              <a:rPr sz="1200" dirty="0" err="1">
                <a:latin typeface="Arial" panose="020B0604020202020204" pitchFamily="34" charset="0"/>
                <a:cs typeface="Arial" panose="020B0604020202020204" pitchFamily="34" charset="0"/>
              </a:rPr>
              <a:t>Haïti</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et</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pour</a:t>
            </a:r>
            <a:r>
              <a:rPr sz="1200" spc="6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celui</a:t>
            </a:r>
            <a:r>
              <a:rPr sz="1200" spc="70"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de </a:t>
            </a:r>
            <a:r>
              <a:rPr sz="1200" dirty="0">
                <a:latin typeface="Arial" panose="020B0604020202020204" pitchFamily="34" charset="0"/>
                <a:cs typeface="Arial" panose="020B0604020202020204" pitchFamily="34" charset="0"/>
              </a:rPr>
              <a:t>la </a:t>
            </a:r>
            <a:r>
              <a:rPr sz="1200" spc="-20" dirty="0">
                <a:latin typeface="Arial" panose="020B0604020202020204" pitchFamily="34" charset="0"/>
                <a:cs typeface="Arial" panose="020B0604020202020204" pitchFamily="34" charset="0"/>
              </a:rPr>
              <a:t>FAO.</a:t>
            </a:r>
            <a:r>
              <a:rPr lang="fr-FR" sz="1200" spc="-20" dirty="0">
                <a:latin typeface="Arial" panose="020B0604020202020204" pitchFamily="34" charset="0"/>
                <a:cs typeface="Arial" panose="020B0604020202020204" pitchFamily="34" charset="0"/>
              </a:rPr>
              <a:t> Les photos en noir et blanc ont ici été remplacées par des photos en couleurs et de nouvelles photos ont été ajoutées.</a:t>
            </a:r>
            <a:endParaRPr sz="1200" dirty="0">
              <a:latin typeface="Arial" panose="020B0604020202020204" pitchFamily="34" charset="0"/>
              <a:cs typeface="Arial" panose="020B0604020202020204" pitchFamily="34" charset="0"/>
            </a:endParaRPr>
          </a:p>
          <a:p>
            <a:pPr>
              <a:lnSpc>
                <a:spcPct val="100000"/>
              </a:lnSpc>
              <a:spcBef>
                <a:spcPts val="50"/>
              </a:spcBef>
            </a:pPr>
            <a:endParaRPr sz="1200" dirty="0">
              <a:latin typeface="Arial" panose="020B0604020202020204" pitchFamily="34" charset="0"/>
              <a:cs typeface="Arial" panose="020B0604020202020204" pitchFamily="34" charset="0"/>
            </a:endParaRPr>
          </a:p>
          <a:p>
            <a:pPr marL="12700" marR="6350" algn="just">
              <a:lnSpc>
                <a:spcPts val="1340"/>
              </a:lnSpc>
            </a:pPr>
            <a:r>
              <a:rPr lang="fr-FR" sz="1200" dirty="0">
                <a:latin typeface="Arial" panose="020B0604020202020204" pitchFamily="34" charset="0"/>
                <a:cs typeface="Arial" panose="020B0604020202020204" pitchFamily="34" charset="0"/>
              </a:rPr>
              <a:t>L</a:t>
            </a:r>
            <a:r>
              <a:rPr sz="1200" dirty="0">
                <a:latin typeface="Arial" panose="020B0604020202020204" pitchFamily="34" charset="0"/>
                <a:cs typeface="Arial" panose="020B0604020202020204" pitchFamily="34" charset="0"/>
              </a:rPr>
              <a:t>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sont</a:t>
            </a:r>
            <a:r>
              <a:rPr sz="1200" spc="17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présentées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par</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groupes</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portant</a:t>
            </a:r>
            <a:r>
              <a:rPr sz="1200" spc="18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sur</a:t>
            </a:r>
            <a:r>
              <a:rPr sz="1200" spc="180"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une </a:t>
            </a:r>
            <a:r>
              <a:rPr sz="1200" dirty="0">
                <a:latin typeface="Arial" panose="020B0604020202020204" pitchFamily="34" charset="0"/>
                <a:cs typeface="Arial" panose="020B0604020202020204" pitchFamily="34" charset="0"/>
              </a:rPr>
              <a:t>même</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famille</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ou</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regroupant</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ayant</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propriétés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voisines</a:t>
            </a:r>
            <a:r>
              <a:rPr sz="1200" spc="40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409"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a:t>
            </a:r>
            <a:r>
              <a:rPr sz="1200" spc="405" dirty="0">
                <a:latin typeface="Arial" panose="020B0604020202020204" pitchFamily="34" charset="0"/>
                <a:cs typeface="Arial" panose="020B0604020202020204" pitchFamily="34" charset="0"/>
              </a:rPr>
              <a:t> </a:t>
            </a:r>
            <a:r>
              <a:rPr sz="1200" spc="-25" dirty="0">
                <a:latin typeface="Arial" panose="020B0604020202020204" pitchFamily="34" charset="0"/>
                <a:cs typeface="Arial" panose="020B0604020202020204" pitchFamily="34" charset="0"/>
              </a:rPr>
              <a:t>la </a:t>
            </a:r>
            <a:r>
              <a:rPr sz="1200" dirty="0">
                <a:latin typeface="Arial" panose="020B0604020202020204" pitchFamily="34" charset="0"/>
                <a:cs typeface="Arial" panose="020B0604020202020204" pitchFamily="34" charset="0"/>
              </a:rPr>
              <a:t>mangrove,</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espèces</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du</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bord</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de</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mer,</a:t>
            </a:r>
            <a:r>
              <a:rPr sz="1200" spc="2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etc.).</a:t>
            </a:r>
            <a:r>
              <a:rPr lang="fr-FR" sz="1200" spc="-10" dirty="0">
                <a:latin typeface="Arial" panose="020B0604020202020204" pitchFamily="34" charset="0"/>
                <a:cs typeface="Arial" panose="020B0604020202020204" pitchFamily="34" charset="0"/>
              </a:rPr>
              <a:t> Mais l’index suit l’ordre alphabétique des noms communs.</a:t>
            </a:r>
          </a:p>
          <a:p>
            <a:pPr marL="12700" marR="6350" algn="just">
              <a:lnSpc>
                <a:spcPts val="1340"/>
              </a:lnSpc>
            </a:pPr>
            <a:endParaRPr lang="fr-FR" sz="1200" spc="-1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Le document de 1989 a été complété par le résultat d’une enquête conduite à Gros Morne par Guillaume Michel dans le cadre des activités de SOS-ESF. Cette enquête a été complétée par les fiches utilisées lors des sorties de terrain organisées avec des élèves et des professeurs de l’école Denise Lécuyer de Gros Morne. Les fiches pédagogiques pour la conduite des sorties avaient été rédigées par 2 membres du GREF : Bernadette BERNIER et Marie CAMUS.</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Cette enquête a porté sur les raisons du choix des espèces des haies vives par les agriculteurs  et sur les techniques paysannes utilisées lors de la confection de clôtures, puis de leur entretien.</a:t>
            </a:r>
          </a:p>
          <a:p>
            <a:r>
              <a:rPr lang="fr-FR" sz="1200" dirty="0">
                <a:latin typeface="Arial" panose="020B0604020202020204" pitchFamily="34" charset="0"/>
                <a:cs typeface="Arial" panose="020B0604020202020204" pitchFamily="34" charset="0"/>
              </a:rPr>
              <a:t> </a:t>
            </a:r>
          </a:p>
          <a:p>
            <a:r>
              <a:rPr lang="fr-FR" sz="1200" dirty="0">
                <a:latin typeface="Arial" panose="020B0604020202020204" pitchFamily="34" charset="0"/>
                <a:cs typeface="Arial" panose="020B0604020202020204" pitchFamily="34" charset="0"/>
              </a:rPr>
              <a:t>Les raisons du choix d’une espèce étaient : </a:t>
            </a:r>
          </a:p>
          <a:p>
            <a:r>
              <a:rPr lang="fr-FR" sz="1200" dirty="0">
                <a:latin typeface="Arial" panose="020B0604020202020204" pitchFamily="34" charset="0"/>
                <a:cs typeface="Arial" panose="020B0604020202020204" pitchFamily="34" charset="0"/>
              </a:rPr>
              <a:t>•	L’aptitude à la reproduction végétative. </a:t>
            </a:r>
          </a:p>
          <a:p>
            <a:r>
              <a:rPr lang="fr-FR" sz="1200" dirty="0">
                <a:latin typeface="Arial" panose="020B0604020202020204" pitchFamily="34" charset="0"/>
                <a:cs typeface="Arial" panose="020B0604020202020204" pitchFamily="34" charset="0"/>
              </a:rPr>
              <a:t>•	La disponibilité locale.</a:t>
            </a:r>
          </a:p>
          <a:p>
            <a:r>
              <a:rPr lang="fr-FR" sz="1200" dirty="0">
                <a:latin typeface="Arial" panose="020B0604020202020204" pitchFamily="34" charset="0"/>
                <a:cs typeface="Arial" panose="020B0604020202020204" pitchFamily="34" charset="0"/>
              </a:rPr>
              <a:t>•	Le temps de travail nécessaire à sa collecte.</a:t>
            </a:r>
          </a:p>
          <a:p>
            <a:r>
              <a:rPr lang="fr-FR" sz="1200" dirty="0">
                <a:latin typeface="Arial" panose="020B0604020202020204" pitchFamily="34" charset="0"/>
                <a:cs typeface="Arial" panose="020B0604020202020204" pitchFamily="34" charset="0"/>
              </a:rPr>
              <a:t>•	La facilité de sa reprise.</a:t>
            </a:r>
          </a:p>
          <a:p>
            <a:r>
              <a:rPr lang="fr-FR" sz="1200" dirty="0">
                <a:latin typeface="Arial" panose="020B0604020202020204" pitchFamily="34" charset="0"/>
                <a:cs typeface="Arial" panose="020B0604020202020204" pitchFamily="34" charset="0"/>
              </a:rPr>
              <a:t>•	La résistance au broutage.</a:t>
            </a:r>
          </a:p>
          <a:p>
            <a:r>
              <a:rPr lang="fr-FR" sz="1200" dirty="0">
                <a:latin typeface="Arial" panose="020B0604020202020204" pitchFamily="34" charset="0"/>
                <a:cs typeface="Arial" panose="020B0604020202020204" pitchFamily="34" charset="0"/>
              </a:rPr>
              <a:t>•	et surtout, son utilité pour compléter les ressources de l’exploitation (production de bois, de fourrages, etc.).</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La description des phytotechniques aborde les questions suivantes :</a:t>
            </a:r>
          </a:p>
          <a:p>
            <a:r>
              <a:rPr lang="fr-FR" sz="1200" dirty="0">
                <a:latin typeface="Arial" panose="020B0604020202020204" pitchFamily="34" charset="0"/>
                <a:cs typeface="Arial" panose="020B0604020202020204" pitchFamily="34" charset="0"/>
              </a:rPr>
              <a:t>•	Taille des boutures et raisons du choix de dimensions importantes pour les macroboutures  (protection immédiate de la parcelle contre l’intrusion du bétail, meilleure reprise, etc.). </a:t>
            </a:r>
          </a:p>
          <a:p>
            <a:r>
              <a:rPr lang="fr-FR" sz="1200" dirty="0">
                <a:latin typeface="Arial" panose="020B0604020202020204" pitchFamily="34" charset="0"/>
                <a:cs typeface="Arial" panose="020B0604020202020204" pitchFamily="34" charset="0"/>
              </a:rPr>
              <a:t>•	Prélèvement des boutures (choix de la date selon la disponibilité de l’agriculteur ou pour améliorer le taux de reprise, outils utilisés, précautions prises).</a:t>
            </a:r>
          </a:p>
          <a:p>
            <a:r>
              <a:rPr lang="fr-FR" sz="1200" dirty="0">
                <a:latin typeface="Arial" panose="020B0604020202020204" pitchFamily="34" charset="0"/>
                <a:cs typeface="Arial" panose="020B0604020202020204" pitchFamily="34" charset="0"/>
              </a:rPr>
              <a:t>•	Le traitement de la bouture : cicatrisation de la blessure, stockage, etc.</a:t>
            </a:r>
          </a:p>
          <a:p>
            <a:r>
              <a:rPr lang="fr-FR" sz="1200" dirty="0">
                <a:latin typeface="Arial" panose="020B0604020202020204" pitchFamily="34" charset="0"/>
                <a:cs typeface="Arial" panose="020B0604020202020204" pitchFamily="34" charset="0"/>
              </a:rPr>
              <a:t>•	La plantation (date, outils utilisés).</a:t>
            </a:r>
          </a:p>
          <a:p>
            <a:r>
              <a:rPr lang="fr-FR" sz="1200" dirty="0">
                <a:latin typeface="Arial" panose="020B0604020202020204" pitchFamily="34" charset="0"/>
                <a:cs typeface="Arial" panose="020B0604020202020204" pitchFamily="34" charset="0"/>
              </a:rPr>
              <a:t>•	La gestion de la haie (périodicité, outils utilisés).</a:t>
            </a:r>
          </a:p>
        </p:txBody>
      </p:sp>
    </p:spTree>
    <p:extLst>
      <p:ext uri="{BB962C8B-B14F-4D97-AF65-F5344CB8AC3E}">
        <p14:creationId xmlns:p14="http://schemas.microsoft.com/office/powerpoint/2010/main" val="32421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E98FB4F-4F76-2ECD-1772-D1757F82BB59}"/>
              </a:ext>
            </a:extLst>
          </p:cNvPr>
          <p:cNvSpPr txBox="1"/>
          <p:nvPr/>
        </p:nvSpPr>
        <p:spPr>
          <a:xfrm>
            <a:off x="533400" y="539750"/>
            <a:ext cx="6781800" cy="4030975"/>
          </a:xfrm>
          <a:prstGeom prst="rect">
            <a:avLst/>
          </a:prstGeom>
          <a:noFill/>
        </p:spPr>
        <p:txBody>
          <a:bodyPr wrap="square" rtlCol="0">
            <a:spAutoFit/>
          </a:bodyPr>
          <a:lstStyle/>
          <a:p>
            <a:r>
              <a:rPr lang="fr-FR" sz="1200" dirty="0">
                <a:effectLst/>
                <a:latin typeface="Arial" panose="020B0604020202020204" pitchFamily="34" charset="0"/>
                <a:ea typeface="Arial" panose="020B0604020202020204" pitchFamily="34" charset="0"/>
              </a:rPr>
              <a:t> </a:t>
            </a:r>
          </a:p>
          <a:p>
            <a:pPr marL="107950" algn="just"/>
            <a:r>
              <a:rPr lang="fr-FR" sz="1200" b="1" i="1" dirty="0">
                <a:effectLst/>
                <a:latin typeface="Arial" panose="020B0604020202020204" pitchFamily="34" charset="0"/>
                <a:ea typeface="Arial" panose="020B0604020202020204" pitchFamily="34" charset="0"/>
              </a:rPr>
              <a:t>Les</a:t>
            </a:r>
            <a:r>
              <a:rPr lang="fr-FR" sz="1200" b="1" i="1" spc="25" dirty="0">
                <a:effectLst/>
                <a:latin typeface="Arial" panose="020B0604020202020204" pitchFamily="34" charset="0"/>
                <a:ea typeface="Arial" panose="020B0604020202020204" pitchFamily="34" charset="0"/>
              </a:rPr>
              <a:t> </a:t>
            </a:r>
            <a:r>
              <a:rPr lang="fr-FR" sz="1200" b="1" i="1" dirty="0">
                <a:effectLst/>
                <a:latin typeface="Arial" panose="020B0604020202020204" pitchFamily="34" charset="0"/>
                <a:ea typeface="Arial" panose="020B0604020202020204" pitchFamily="34" charset="0"/>
              </a:rPr>
              <a:t>figuiers</a:t>
            </a:r>
            <a:r>
              <a:rPr lang="fr-FR" sz="1200" b="1" i="1" spc="25" dirty="0">
                <a:effectLst/>
                <a:latin typeface="Arial" panose="020B0604020202020204" pitchFamily="34" charset="0"/>
                <a:ea typeface="Arial" panose="020B0604020202020204" pitchFamily="34" charset="0"/>
              </a:rPr>
              <a:t> </a:t>
            </a:r>
            <a:r>
              <a:rPr lang="fr-FR" sz="1200" b="1" i="1" spc="-10" dirty="0">
                <a:effectLst/>
                <a:latin typeface="Arial" panose="020B0604020202020204" pitchFamily="34" charset="0"/>
                <a:ea typeface="Arial" panose="020B0604020202020204" pitchFamily="34" charset="0"/>
              </a:rPr>
              <a:t>(Ficus)</a:t>
            </a:r>
            <a:endParaRPr lang="fr-FR" sz="1200" b="1" i="1" dirty="0">
              <a:effectLst/>
              <a:latin typeface="Arial" panose="020B0604020202020204" pitchFamily="34" charset="0"/>
              <a:ea typeface="Arial" panose="020B0604020202020204" pitchFamily="34" charset="0"/>
            </a:endParaRPr>
          </a:p>
          <a:p>
            <a:pPr>
              <a:spcBef>
                <a:spcPts val="40"/>
              </a:spcBef>
            </a:pPr>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figuiers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sauvages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nombreux</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caractérisés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entières,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latex</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blanc</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charnus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figue.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 aériennes descendent souvent vers le sol à partir des branches ou du tronc.</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s'agit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d'espèces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bouturent facilement et sont parfois utilisées pour former des haies vives hautes.</a:t>
            </a:r>
          </a:p>
          <a:p>
            <a:pPr>
              <a:spcBef>
                <a:spcPts val="5"/>
              </a:spcBef>
            </a:pPr>
            <a:r>
              <a:rPr lang="fr-FR" sz="1200" dirty="0">
                <a:effectLst/>
                <a:latin typeface="Arial" panose="020B0604020202020204" pitchFamily="34" charset="0"/>
                <a:ea typeface="Arial" panose="020B0604020202020204" pitchFamily="34" charset="0"/>
              </a:rPr>
              <a:t> </a:t>
            </a:r>
          </a:p>
          <a:p>
            <a:pPr marL="107950" marR="125095" algn="just">
              <a:lnSpc>
                <a:spcPct val="103000"/>
              </a:lnSpc>
              <a:spcAft>
                <a:spcPts val="0"/>
              </a:spcAft>
            </a:pPr>
            <a:r>
              <a:rPr lang="fr-FR" sz="1200" dirty="0">
                <a:effectLst/>
                <a:latin typeface="Arial" panose="020B0604020202020204" pitchFamily="34" charset="0"/>
                <a:ea typeface="Arial" panose="020B0604020202020204" pitchFamily="34" charset="0"/>
              </a:rPr>
              <a:t>Plusieurs espèces de figuiers donnent des arbres de grande hauteur dans la forêt humide d'altitude.</a:t>
            </a:r>
          </a:p>
          <a:p>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Les figuiers se rencontrent souvent à proximité de l'eau (sources, puits). Dans la mythologie haïtienne, cet arbre est d'ailleurs associé à l'eau.</a:t>
            </a:r>
          </a:p>
          <a:p>
            <a:pPr>
              <a:spcBef>
                <a:spcPts val="5"/>
              </a:spcBef>
            </a:pPr>
            <a:r>
              <a:rPr lang="fr-FR" sz="1200" dirty="0">
                <a:effectLst/>
                <a:latin typeface="Arial" panose="020B0604020202020204" pitchFamily="34" charset="0"/>
                <a:ea typeface="Arial" panose="020B0604020202020204" pitchFamily="34" charset="0"/>
              </a:rPr>
              <a:t> </a:t>
            </a:r>
          </a:p>
          <a:p>
            <a:pPr>
              <a:spcBef>
                <a:spcPts val="5"/>
              </a:spcBef>
            </a:pPr>
            <a:r>
              <a:rPr lang="fr-FR" sz="1200" b="1" dirty="0">
                <a:effectLst/>
                <a:latin typeface="Arial" panose="020B0604020202020204" pitchFamily="34" charset="0"/>
                <a:ea typeface="Arial" panose="020B0604020202020204" pitchFamily="34" charset="0"/>
              </a:rPr>
              <a:t>L'arbre</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appelé</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figuier</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en</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Haïti</a:t>
            </a:r>
            <a:r>
              <a:rPr lang="fr-FR" sz="1200" b="1" spc="400"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(Ficus</a:t>
            </a:r>
            <a:r>
              <a:rPr lang="fr-FR" sz="1200" b="1" spc="200"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trigonata</a:t>
            </a:r>
            <a:r>
              <a:rPr lang="fr-FR" sz="12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C'est une espèce commune. Cet arbre peut atteindre 30 m de hauteur. Son bois est tendre,</a:t>
            </a:r>
          </a:p>
          <a:p>
            <a:pPr marL="107950" marR="12446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endParaRPr lang="fr-FR" sz="1200" dirty="0">
              <a:latin typeface="Arial" panose="020B0604020202020204" pitchFamily="34" charset="0"/>
              <a:ea typeface="Arial" panose="020B0604020202020204" pitchFamily="34" charset="0"/>
            </a:endParaRPr>
          </a:p>
        </p:txBody>
      </p:sp>
      <p:grpSp>
        <p:nvGrpSpPr>
          <p:cNvPr id="2" name="object 2">
            <a:extLst>
              <a:ext uri="{FF2B5EF4-FFF2-40B4-BE49-F238E27FC236}">
                <a16:creationId xmlns:a16="http://schemas.microsoft.com/office/drawing/2014/main" id="{9AF2F4AA-AF11-02FB-9D9E-B5E73E28D01A}"/>
              </a:ext>
            </a:extLst>
          </p:cNvPr>
          <p:cNvGrpSpPr/>
          <p:nvPr/>
        </p:nvGrpSpPr>
        <p:grpSpPr>
          <a:xfrm>
            <a:off x="1050290" y="6407150"/>
            <a:ext cx="3982085" cy="3703320"/>
            <a:chOff x="1673098" y="1082294"/>
            <a:chExt cx="3982085" cy="3703320"/>
          </a:xfrm>
        </p:grpSpPr>
        <p:pic>
          <p:nvPicPr>
            <p:cNvPr id="3" name="object 3">
              <a:extLst>
                <a:ext uri="{FF2B5EF4-FFF2-40B4-BE49-F238E27FC236}">
                  <a16:creationId xmlns:a16="http://schemas.microsoft.com/office/drawing/2014/main" id="{4448A59E-4B89-7C1B-6EC6-B2A009CA5E97}"/>
                </a:ext>
              </a:extLst>
            </p:cNvPr>
            <p:cNvPicPr/>
            <p:nvPr/>
          </p:nvPicPr>
          <p:blipFill>
            <a:blip r:embed="rId2" cstate="print"/>
            <a:stretch>
              <a:fillRect/>
            </a:stretch>
          </p:blipFill>
          <p:spPr>
            <a:xfrm>
              <a:off x="2175764" y="1094994"/>
              <a:ext cx="3048004" cy="3590804"/>
            </a:xfrm>
            <a:prstGeom prst="rect">
              <a:avLst/>
            </a:prstGeom>
          </p:spPr>
        </p:pic>
        <p:sp>
          <p:nvSpPr>
            <p:cNvPr id="5" name="object 4">
              <a:extLst>
                <a:ext uri="{FF2B5EF4-FFF2-40B4-BE49-F238E27FC236}">
                  <a16:creationId xmlns:a16="http://schemas.microsoft.com/office/drawing/2014/main" id="{865BFE4F-3A33-F834-898F-6817E69B5315}"/>
                </a:ext>
              </a:extLst>
            </p:cNvPr>
            <p:cNvSpPr/>
            <p:nvPr/>
          </p:nvSpPr>
          <p:spPr>
            <a:xfrm>
              <a:off x="1679448" y="1088644"/>
              <a:ext cx="3969385" cy="3690620"/>
            </a:xfrm>
            <a:custGeom>
              <a:avLst/>
              <a:gdLst/>
              <a:ahLst/>
              <a:cxnLst/>
              <a:rect l="l" t="t" r="r" b="b"/>
              <a:pathLst>
                <a:path w="3969385" h="3690620">
                  <a:moveTo>
                    <a:pt x="0" y="0"/>
                  </a:moveTo>
                  <a:lnTo>
                    <a:pt x="3969004" y="0"/>
                  </a:lnTo>
                  <a:lnTo>
                    <a:pt x="3969004" y="3690492"/>
                  </a:lnTo>
                  <a:lnTo>
                    <a:pt x="0" y="3690492"/>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573C105A-F771-69A7-61F0-00EDED072FBF}"/>
              </a:ext>
            </a:extLst>
          </p:cNvPr>
          <p:cNvSpPr txBox="1"/>
          <p:nvPr/>
        </p:nvSpPr>
        <p:spPr>
          <a:xfrm>
            <a:off x="457200" y="10255758"/>
            <a:ext cx="190182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Ficus</a:t>
            </a:r>
            <a:r>
              <a:rPr sz="1200" b="1" spc="25" dirty="0">
                <a:latin typeface="Arial"/>
                <a:cs typeface="Arial"/>
              </a:rPr>
              <a:t> </a:t>
            </a:r>
            <a:r>
              <a:rPr sz="1200" b="1" dirty="0">
                <a:latin typeface="Arial"/>
                <a:cs typeface="Arial"/>
              </a:rPr>
              <a:t>trigonata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figuier</a:t>
            </a:r>
            <a:endParaRPr sz="1200" dirty="0">
              <a:latin typeface="Arial"/>
              <a:cs typeface="Arial"/>
            </a:endParaRPr>
          </a:p>
        </p:txBody>
      </p:sp>
    </p:spTree>
    <p:extLst>
      <p:ext uri="{BB962C8B-B14F-4D97-AF65-F5344CB8AC3E}">
        <p14:creationId xmlns:p14="http://schemas.microsoft.com/office/powerpoint/2010/main" val="812503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22"/>
          <p:cNvSpPr txBox="1"/>
          <p:nvPr/>
        </p:nvSpPr>
        <p:spPr>
          <a:xfrm>
            <a:off x="614438" y="395320"/>
            <a:ext cx="6383655" cy="948978"/>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200" b="1" spc="-25" dirty="0">
                <a:latin typeface="Arial"/>
                <a:cs typeface="Arial"/>
              </a:rPr>
              <a:t>5.</a:t>
            </a:r>
            <a:r>
              <a:rPr sz="1200" b="1" dirty="0">
                <a:latin typeface="Arial"/>
                <a:cs typeface="Arial"/>
              </a:rPr>
              <a:t>	LE</a:t>
            </a:r>
            <a:r>
              <a:rPr sz="1200" b="1" spc="15" dirty="0">
                <a:latin typeface="Arial"/>
                <a:cs typeface="Arial"/>
              </a:rPr>
              <a:t> </a:t>
            </a:r>
            <a:r>
              <a:rPr sz="1200" b="1" dirty="0">
                <a:latin typeface="Arial"/>
                <a:cs typeface="Arial"/>
              </a:rPr>
              <a:t>BAMBOU</a:t>
            </a:r>
            <a:r>
              <a:rPr sz="1200" b="1" spc="25" dirty="0">
                <a:latin typeface="Arial"/>
                <a:cs typeface="Arial"/>
              </a:rPr>
              <a:t> </a:t>
            </a:r>
            <a:r>
              <a:rPr sz="1200" b="1" dirty="0">
                <a:latin typeface="Arial"/>
                <a:cs typeface="Arial"/>
              </a:rPr>
              <a:t>ET</a:t>
            </a:r>
            <a:r>
              <a:rPr sz="1200" b="1" spc="25" dirty="0">
                <a:latin typeface="Arial"/>
                <a:cs typeface="Arial"/>
              </a:rPr>
              <a:t> </a:t>
            </a:r>
            <a:r>
              <a:rPr sz="1200" b="1" dirty="0">
                <a:latin typeface="Arial"/>
                <a:cs typeface="Arial"/>
              </a:rPr>
              <a:t>LES</a:t>
            </a:r>
            <a:r>
              <a:rPr sz="1200" b="1" spc="25" dirty="0">
                <a:latin typeface="Arial"/>
                <a:cs typeface="Arial"/>
              </a:rPr>
              <a:t> </a:t>
            </a:r>
            <a:r>
              <a:rPr sz="1200" b="1" dirty="0">
                <a:latin typeface="Arial"/>
                <a:cs typeface="Arial"/>
              </a:rPr>
              <a:t>GRANDES</a:t>
            </a:r>
            <a:r>
              <a:rPr sz="1200" b="1" spc="25" dirty="0">
                <a:latin typeface="Arial"/>
                <a:cs typeface="Arial"/>
              </a:rPr>
              <a:t> </a:t>
            </a:r>
            <a:r>
              <a:rPr sz="1200" b="1" spc="-10" dirty="0">
                <a:latin typeface="Arial"/>
                <a:cs typeface="Arial"/>
              </a:rPr>
              <a:t>GRAMINEES</a:t>
            </a:r>
            <a:r>
              <a:rPr lang="fr-FR" sz="1200" b="1" spc="-10" dirty="0">
                <a:latin typeface="Arial"/>
                <a:cs typeface="Arial"/>
              </a:rPr>
              <a:t> : ROSEAU, HERBE DE GUINEE, DU GUATEMALA, ELEPHANT</a:t>
            </a:r>
            <a:endParaRPr sz="1200" dirty="0">
              <a:latin typeface="Arial"/>
              <a:cs typeface="Arial"/>
            </a:endParaRPr>
          </a:p>
          <a:p>
            <a:pPr>
              <a:lnSpc>
                <a:spcPct val="100000"/>
              </a:lnSpc>
              <a:spcBef>
                <a:spcPts val="50"/>
              </a:spcBef>
            </a:pPr>
            <a:endParaRPr sz="1200" dirty="0">
              <a:latin typeface="Arial"/>
              <a:cs typeface="Arial"/>
            </a:endParaRPr>
          </a:p>
          <a:p>
            <a:pPr marL="12700">
              <a:lnSpc>
                <a:spcPct val="100000"/>
              </a:lnSpc>
            </a:pPr>
            <a:r>
              <a:rPr sz="1200" b="1" dirty="0">
                <a:latin typeface="Arial"/>
                <a:cs typeface="Arial"/>
              </a:rPr>
              <a:t>Bambusa</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Phragmites</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Panicum</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Tripsacum</a:t>
            </a:r>
            <a:r>
              <a:rPr sz="1200" b="1" spc="25"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Pennisetum</a:t>
            </a:r>
            <a:r>
              <a:rPr sz="1200" b="1" spc="20" dirty="0">
                <a:latin typeface="Arial"/>
                <a:cs typeface="Arial"/>
              </a:rPr>
              <a:t> </a:t>
            </a:r>
            <a:r>
              <a:rPr sz="1200" b="1" dirty="0">
                <a:latin typeface="Arial"/>
                <a:cs typeface="Arial"/>
              </a:rPr>
              <a:t>;</a:t>
            </a:r>
            <a:r>
              <a:rPr sz="1200" b="1" spc="20" dirty="0">
                <a:latin typeface="Arial"/>
                <a:cs typeface="Arial"/>
              </a:rPr>
              <a:t> </a:t>
            </a:r>
            <a:endParaRPr lang="fr-FR" sz="1200" b="1" spc="20" dirty="0">
              <a:latin typeface="Arial"/>
              <a:cs typeface="Arial"/>
            </a:endParaRPr>
          </a:p>
          <a:p>
            <a:pPr marL="12700">
              <a:lnSpc>
                <a:spcPct val="100000"/>
              </a:lnSpc>
            </a:pPr>
            <a:r>
              <a:rPr sz="1200" b="1" dirty="0">
                <a:latin typeface="Arial"/>
                <a:cs typeface="Arial"/>
              </a:rPr>
              <a:t>Cymbopogon</a:t>
            </a:r>
            <a:r>
              <a:rPr sz="1200" b="1" spc="20" dirty="0">
                <a:latin typeface="Arial"/>
                <a:cs typeface="Arial"/>
              </a:rPr>
              <a:t> </a:t>
            </a:r>
            <a:r>
              <a:rPr sz="1200" b="1" dirty="0">
                <a:latin typeface="Arial"/>
                <a:cs typeface="Arial"/>
              </a:rPr>
              <a:t>;</a:t>
            </a:r>
            <a:r>
              <a:rPr sz="1200" b="1" spc="20" dirty="0">
                <a:latin typeface="Arial"/>
                <a:cs typeface="Arial"/>
              </a:rPr>
              <a:t> </a:t>
            </a:r>
            <a:r>
              <a:rPr sz="1200" b="1" dirty="0">
                <a:latin typeface="Arial"/>
                <a:cs typeface="Arial"/>
              </a:rPr>
              <a:t>Anatherum</a:t>
            </a:r>
            <a:r>
              <a:rPr sz="1200" b="1" spc="20" dirty="0">
                <a:latin typeface="Arial"/>
                <a:cs typeface="Arial"/>
              </a:rPr>
              <a:t> </a:t>
            </a:r>
            <a:r>
              <a:rPr sz="1200" b="1" dirty="0">
                <a:latin typeface="Arial"/>
                <a:cs typeface="Arial"/>
              </a:rPr>
              <a:t>;</a:t>
            </a:r>
            <a:r>
              <a:rPr sz="1200" b="1" spc="25" dirty="0">
                <a:latin typeface="Arial"/>
                <a:cs typeface="Arial"/>
              </a:rPr>
              <a:t> </a:t>
            </a:r>
            <a:r>
              <a:rPr sz="1200" b="1" spc="-10" dirty="0">
                <a:latin typeface="Arial"/>
                <a:cs typeface="Arial"/>
              </a:rPr>
              <a:t>Saccharum.</a:t>
            </a:r>
            <a:endParaRPr sz="1200" dirty="0">
              <a:latin typeface="Arial"/>
              <a:cs typeface="Arial"/>
            </a:endParaRPr>
          </a:p>
        </p:txBody>
      </p:sp>
      <p:sp>
        <p:nvSpPr>
          <p:cNvPr id="24" name="ZoneTexte 23">
            <a:extLst>
              <a:ext uri="{FF2B5EF4-FFF2-40B4-BE49-F238E27FC236}">
                <a16:creationId xmlns:a16="http://schemas.microsoft.com/office/drawing/2014/main" id="{7BC77A36-5A84-8260-4CFC-A50DB9BED105}"/>
              </a:ext>
            </a:extLst>
          </p:cNvPr>
          <p:cNvSpPr txBox="1"/>
          <p:nvPr/>
        </p:nvSpPr>
        <p:spPr>
          <a:xfrm>
            <a:off x="428752" y="1682750"/>
            <a:ext cx="6457696" cy="7657224"/>
          </a:xfrm>
          <a:prstGeom prst="rect">
            <a:avLst/>
          </a:prstGeom>
          <a:noFill/>
        </p:spPr>
        <p:txBody>
          <a:bodyPr wrap="square" rtlCol="0">
            <a:spAutoFit/>
          </a:bodyPr>
          <a:lstStyle/>
          <a:p>
            <a:pPr marL="457200" marR="3810"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 bambou (</a:t>
            </a:r>
            <a:r>
              <a:rPr lang="fr-FR" sz="1400" b="1" dirty="0" err="1">
                <a:effectLst/>
                <a:latin typeface="Arial" panose="020B0604020202020204" pitchFamily="34" charset="0"/>
                <a:ea typeface="Arial" panose="020B0604020202020204" pitchFamily="34" charset="0"/>
              </a:rPr>
              <a:t>Bambusa</a:t>
            </a:r>
            <a:r>
              <a:rPr lang="fr-FR" sz="1400" b="1" dirty="0">
                <a:effectLst/>
                <a:latin typeface="Arial" panose="020B0604020202020204" pitchFamily="34" charset="0"/>
                <a:ea typeface="Arial" panose="020B0604020202020204" pitchFamily="34" charset="0"/>
              </a:rPr>
              <a:t> vulgaris, </a:t>
            </a:r>
            <a:r>
              <a:rPr lang="fr-FR" sz="1400" b="1" dirty="0" err="1">
                <a:effectLst/>
                <a:latin typeface="Arial" panose="020B0604020202020204" pitchFamily="34" charset="0"/>
                <a:ea typeface="Arial" panose="020B0604020202020204" pitchFamily="34" charset="0"/>
              </a:rPr>
              <a:t>Schrad</a:t>
            </a:r>
            <a:r>
              <a:rPr lang="fr-FR" sz="1400" b="1" dirty="0">
                <a:effectLst/>
                <a:latin typeface="Arial" panose="020B0604020202020204" pitchFamily="34" charset="0"/>
                <a:ea typeface="Arial" panose="020B0604020202020204" pitchFamily="34" charset="0"/>
              </a:rPr>
              <a:t> ex. </a:t>
            </a:r>
            <a:r>
              <a:rPr lang="fr-FR" sz="1400" b="1" spc="-10" dirty="0" err="1">
                <a:effectLst/>
                <a:latin typeface="Arial" panose="020B0604020202020204" pitchFamily="34" charset="0"/>
                <a:ea typeface="Arial" panose="020B0604020202020204" pitchFamily="34" charset="0"/>
              </a:rPr>
              <a:t>Wendl</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Le bambou appartient à la grande famille des graminées. Ses tiges ligneuses, creuses et cloisonnées, peuvent atteindre 15 m de haut et une dizaine de centimètres de diamètre. Son feuillage est plumeux. L'aspect du bambou est caractéristique et aucune confusion n'est possible.</a:t>
            </a:r>
          </a:p>
          <a:p>
            <a:pPr>
              <a:spcBef>
                <a:spcPts val="15"/>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 bambous croissent en touffes et ne fleurissent qu'une fois après une longue série d'années de croissance végétative. Leurs fleurs sont discrètes ; la plante meurt après la floraison.</a:t>
            </a:r>
          </a:p>
          <a:p>
            <a:pPr>
              <a:spcBef>
                <a:spcPts val="1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bambou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1760,</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 Martinique. Il a d'abord été planté dans une région marécageuse près du Cap-Haïtien. Il préfère les sols bien alimentés en eau et on le rencontre souvent le long des ravines et des rivières. Il s'agit cependant d'une espèce plastique qui peut prospérer dans des milieux très différents.</a:t>
            </a:r>
          </a:p>
          <a:p>
            <a:pPr>
              <a:spcBef>
                <a:spcPts val="20"/>
              </a:spcBef>
            </a:pPr>
            <a:r>
              <a:rPr lang="fr-FR" sz="1200" dirty="0">
                <a:effectLst/>
                <a:latin typeface="Arial" panose="020B0604020202020204" pitchFamily="34" charset="0"/>
                <a:ea typeface="Arial" panose="020B0604020202020204" pitchFamily="34" charset="0"/>
              </a:rPr>
              <a:t> </a:t>
            </a:r>
          </a:p>
          <a:p>
            <a:pPr marL="107950" marR="2540" algn="just">
              <a:lnSpc>
                <a:spcPct val="103000"/>
              </a:lnSpc>
              <a:spcAft>
                <a:spcPts val="0"/>
              </a:spcAft>
            </a:pPr>
            <a:r>
              <a:rPr lang="fr-FR" sz="1200" dirty="0">
                <a:effectLst/>
                <a:latin typeface="Arial" panose="020B0604020202020204" pitchFamily="34" charset="0"/>
                <a:ea typeface="Arial" panose="020B0604020202020204" pitchFamily="34" charset="0"/>
              </a:rPr>
              <a:t>L'espèce comporte de nombreux cultivars ayant des comportements différents. Ainsi, certaines variétés sont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couvrantes,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révéler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intéressant en conservation des sols (fixation des ravines, par </a:t>
            </a:r>
            <a:r>
              <a:rPr lang="fr-FR" sz="1200" spc="-10" dirty="0">
                <a:effectLst/>
                <a:latin typeface="Arial" panose="020B0604020202020204" pitchFamily="34" charset="0"/>
                <a:ea typeface="Arial" panose="020B0604020202020204" pitchFamily="34" charset="0"/>
              </a:rPr>
              <a:t>exemple).</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 bambou se multiplie uniquement par reproduction végétative: division des touffes et surtout bouturage. Les boutures de 60 cm à 2 m de long, prélevées sur des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tiges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âgées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trempées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l'eau avant la plantation. L'utilisation d'hormones facilite la reprise des boutures. Une autre technique consiste à percer un trou entre deux nœuds et à remplir la cavité 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l'eau</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avant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Celles- ci peuvent être plantées obliquement ou être placées horizontalement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fond</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sillon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profond</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15</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 cm, puis recouvertes de terre, sauf les branches qui </a:t>
            </a:r>
            <a:r>
              <a:rPr lang="fr-FR" sz="1200" spc="-10" dirty="0">
                <a:effectLst/>
                <a:latin typeface="Arial" panose="020B0604020202020204" pitchFamily="34" charset="0"/>
                <a:ea typeface="Arial" panose="020B0604020202020204" pitchFamily="34" charset="0"/>
              </a:rPr>
              <a:t>dépassent.</a:t>
            </a:r>
          </a:p>
          <a:p>
            <a:pPr marL="107950" marR="3175" algn="just">
              <a:lnSpc>
                <a:spcPct val="103000"/>
              </a:lnSpc>
              <a:spcAft>
                <a:spcPts val="0"/>
              </a:spcAft>
            </a:pPr>
            <a:endParaRPr lang="fr-FR" sz="1200" spc="-10" dirty="0">
              <a:latin typeface="Arial" panose="020B0604020202020204" pitchFamily="34" charset="0"/>
              <a:ea typeface="Arial" panose="020B0604020202020204" pitchFamily="34" charset="0"/>
            </a:endParaRPr>
          </a:p>
          <a:p>
            <a:pPr marL="107950" marR="3175" algn="just">
              <a:lnSpc>
                <a:spcPct val="103000"/>
              </a:lnSpc>
            </a:pPr>
            <a:r>
              <a:rPr lang="fr-FR" sz="1200" dirty="0"/>
              <a:t>Le bambou et les espèces apparentées sont des espèces introduites en Haïti. Elles ne servent pas à confectionner des clôtures paysannes, mais les tiges de bambou refendues sont utilisées pour consolider les haies.</a:t>
            </a:r>
          </a:p>
          <a:p>
            <a:pPr marL="107950" marR="317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a:spcBef>
                <a:spcPts val="4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bambou est une espèce à croissance rapide : les tiges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leur</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taille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définitive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ou</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mois.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Ces tiges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l'artisanat (nasses pour la pêche, vans pour le vannage, appelés bichettes, meubles). Du fait de son caractère</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envahissant,</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bambou</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peut</a:t>
            </a:r>
            <a:r>
              <a:rPr lang="fr-FR" sz="1200" spc="2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pas</a:t>
            </a:r>
            <a:r>
              <a:rPr lang="fr-FR" sz="1200" spc="225"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être </a:t>
            </a:r>
            <a:r>
              <a:rPr lang="fr-FR" sz="1200" dirty="0">
                <a:effectLst/>
                <a:latin typeface="Arial" panose="020B0604020202020204" pitchFamily="34" charset="0"/>
                <a:ea typeface="Arial" panose="020B0604020202020204" pitchFamily="34" charset="0"/>
              </a:rPr>
              <a:t>associé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cultures.</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Bef>
                <a:spcPts val="50"/>
              </a:spcBef>
              <a:spcAft>
                <a:spcPts val="0"/>
              </a:spcAft>
            </a:pPr>
            <a:r>
              <a:rPr lang="fr-FR" sz="1200" dirty="0">
                <a:effectLst/>
                <a:latin typeface="Arial" panose="020B0604020202020204" pitchFamily="34" charset="0"/>
                <a:ea typeface="Arial" panose="020B0604020202020204" pitchFamily="34" charset="0"/>
              </a:rPr>
              <a:t>Les jeunes pousses de certaines variétés de bambou sont consommées dans d'autres pays.</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45185" y="986536"/>
            <a:ext cx="2684780" cy="3600450"/>
            <a:chOff x="845185" y="986536"/>
            <a:chExt cx="2684780" cy="3600450"/>
          </a:xfrm>
        </p:grpSpPr>
        <p:pic>
          <p:nvPicPr>
            <p:cNvPr id="3" name="object 3"/>
            <p:cNvPicPr/>
            <p:nvPr/>
          </p:nvPicPr>
          <p:blipFill>
            <a:blip r:embed="rId2" cstate="print"/>
            <a:stretch>
              <a:fillRect/>
            </a:stretch>
          </p:blipFill>
          <p:spPr>
            <a:xfrm>
              <a:off x="857885" y="999236"/>
              <a:ext cx="2633549" cy="3509779"/>
            </a:xfrm>
            <a:prstGeom prst="rect">
              <a:avLst/>
            </a:prstGeom>
          </p:spPr>
        </p:pic>
        <p:sp>
          <p:nvSpPr>
            <p:cNvPr id="4" name="object 4"/>
            <p:cNvSpPr/>
            <p:nvPr/>
          </p:nvSpPr>
          <p:spPr>
            <a:xfrm>
              <a:off x="851535" y="992886"/>
              <a:ext cx="2672080" cy="3587750"/>
            </a:xfrm>
            <a:custGeom>
              <a:avLst/>
              <a:gdLst/>
              <a:ahLst/>
              <a:cxnLst/>
              <a:rect l="l" t="t" r="r" b="b"/>
              <a:pathLst>
                <a:path w="2672079" h="3587750">
                  <a:moveTo>
                    <a:pt x="0" y="0"/>
                  </a:moveTo>
                  <a:lnTo>
                    <a:pt x="2671572" y="0"/>
                  </a:lnTo>
                  <a:lnTo>
                    <a:pt x="2671572" y="3587369"/>
                  </a:lnTo>
                  <a:lnTo>
                    <a:pt x="0" y="3587369"/>
                  </a:lnTo>
                  <a:lnTo>
                    <a:pt x="0" y="0"/>
                  </a:lnTo>
                  <a:close/>
                </a:path>
              </a:pathLst>
            </a:custGeom>
            <a:ln w="12699">
              <a:solidFill>
                <a:srgbClr val="000000"/>
              </a:solidFill>
            </a:ln>
          </p:spPr>
          <p:txBody>
            <a:bodyPr wrap="square" lIns="0" tIns="0" rIns="0" bIns="0" rtlCol="0"/>
            <a:lstStyle/>
            <a:p>
              <a:endParaRPr/>
            </a:p>
          </p:txBody>
        </p:sp>
      </p:grpSp>
      <p:grpSp>
        <p:nvGrpSpPr>
          <p:cNvPr id="7" name="object 7"/>
          <p:cNvGrpSpPr/>
          <p:nvPr/>
        </p:nvGrpSpPr>
        <p:grpSpPr>
          <a:xfrm>
            <a:off x="3815969" y="845438"/>
            <a:ext cx="3384550" cy="5172075"/>
            <a:chOff x="3815969" y="845438"/>
            <a:chExt cx="3384550" cy="5172075"/>
          </a:xfrm>
        </p:grpSpPr>
        <p:pic>
          <p:nvPicPr>
            <p:cNvPr id="8" name="object 8"/>
            <p:cNvPicPr/>
            <p:nvPr/>
          </p:nvPicPr>
          <p:blipFill>
            <a:blip r:embed="rId3" cstate="print"/>
            <a:stretch>
              <a:fillRect/>
            </a:stretch>
          </p:blipFill>
          <p:spPr>
            <a:xfrm>
              <a:off x="3828669" y="858138"/>
              <a:ext cx="3358642" cy="5134885"/>
            </a:xfrm>
            <a:prstGeom prst="rect">
              <a:avLst/>
            </a:prstGeom>
          </p:spPr>
        </p:pic>
        <p:sp>
          <p:nvSpPr>
            <p:cNvPr id="9" name="object 9"/>
            <p:cNvSpPr/>
            <p:nvPr/>
          </p:nvSpPr>
          <p:spPr>
            <a:xfrm>
              <a:off x="3822319" y="851788"/>
              <a:ext cx="3371850" cy="5159375"/>
            </a:xfrm>
            <a:custGeom>
              <a:avLst/>
              <a:gdLst/>
              <a:ahLst/>
              <a:cxnLst/>
              <a:rect l="l" t="t" r="r" b="b"/>
              <a:pathLst>
                <a:path w="3371850" h="5159375">
                  <a:moveTo>
                    <a:pt x="0" y="0"/>
                  </a:moveTo>
                  <a:lnTo>
                    <a:pt x="3371342" y="0"/>
                  </a:lnTo>
                  <a:lnTo>
                    <a:pt x="3371342" y="5159375"/>
                  </a:lnTo>
                  <a:lnTo>
                    <a:pt x="0" y="5159375"/>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3959986" y="6466966"/>
            <a:ext cx="25234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Bambusa</a:t>
            </a:r>
            <a:r>
              <a:rPr sz="1200" b="1" spc="25" dirty="0">
                <a:latin typeface="Arial"/>
                <a:cs typeface="Arial"/>
              </a:rPr>
              <a:t> </a:t>
            </a:r>
            <a:r>
              <a:rPr sz="1200" b="1" dirty="0">
                <a:latin typeface="Arial"/>
                <a:cs typeface="Arial"/>
              </a:rPr>
              <a:t>vulgaris</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bambou</a:t>
            </a:r>
            <a:endParaRPr sz="1200" dirty="0">
              <a:latin typeface="Arial"/>
              <a:cs typeface="Arial"/>
            </a:endParaRPr>
          </a:p>
        </p:txBody>
      </p:sp>
    </p:spTree>
    <p:extLst>
      <p:ext uri="{BB962C8B-B14F-4D97-AF65-F5344CB8AC3E}">
        <p14:creationId xmlns:p14="http://schemas.microsoft.com/office/powerpoint/2010/main" val="2844428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3936" y="774826"/>
            <a:ext cx="3240405" cy="5039360"/>
            <a:chOff x="503936" y="774826"/>
            <a:chExt cx="3240405" cy="5039360"/>
          </a:xfrm>
        </p:grpSpPr>
        <p:pic>
          <p:nvPicPr>
            <p:cNvPr id="3" name="object 3"/>
            <p:cNvPicPr/>
            <p:nvPr/>
          </p:nvPicPr>
          <p:blipFill>
            <a:blip r:embed="rId2" cstate="print"/>
            <a:stretch>
              <a:fillRect/>
            </a:stretch>
          </p:blipFill>
          <p:spPr>
            <a:xfrm>
              <a:off x="516636" y="787526"/>
              <a:ext cx="3214624" cy="5013960"/>
            </a:xfrm>
            <a:prstGeom prst="rect">
              <a:avLst/>
            </a:prstGeom>
          </p:spPr>
        </p:pic>
        <p:sp>
          <p:nvSpPr>
            <p:cNvPr id="4" name="object 4"/>
            <p:cNvSpPr/>
            <p:nvPr/>
          </p:nvSpPr>
          <p:spPr>
            <a:xfrm>
              <a:off x="510286" y="781176"/>
              <a:ext cx="3227705" cy="5026660"/>
            </a:xfrm>
            <a:custGeom>
              <a:avLst/>
              <a:gdLst/>
              <a:ahLst/>
              <a:cxnLst/>
              <a:rect l="l" t="t" r="r" b="b"/>
              <a:pathLst>
                <a:path w="3227704" h="5026660">
                  <a:moveTo>
                    <a:pt x="0" y="0"/>
                  </a:moveTo>
                  <a:lnTo>
                    <a:pt x="3227324" y="0"/>
                  </a:lnTo>
                  <a:lnTo>
                    <a:pt x="3227324" y="5026660"/>
                  </a:lnTo>
                  <a:lnTo>
                    <a:pt x="0" y="5026660"/>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3959986" y="5509514"/>
            <a:ext cx="252349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Bambusa</a:t>
            </a:r>
            <a:r>
              <a:rPr sz="1200" b="1" spc="25" dirty="0">
                <a:latin typeface="Arial"/>
                <a:cs typeface="Arial"/>
              </a:rPr>
              <a:t> </a:t>
            </a:r>
            <a:r>
              <a:rPr sz="1200" b="1" dirty="0">
                <a:latin typeface="Arial"/>
                <a:cs typeface="Arial"/>
              </a:rPr>
              <a:t>vulgaris</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bambou</a:t>
            </a:r>
            <a:endParaRPr sz="1200" dirty="0">
              <a:latin typeface="Arial"/>
              <a:cs typeface="Arial"/>
            </a:endParaRPr>
          </a:p>
        </p:txBody>
      </p:sp>
      <p:grpSp>
        <p:nvGrpSpPr>
          <p:cNvPr id="7" name="object 7"/>
          <p:cNvGrpSpPr/>
          <p:nvPr/>
        </p:nvGrpSpPr>
        <p:grpSpPr>
          <a:xfrm>
            <a:off x="503936" y="6408039"/>
            <a:ext cx="4825365" cy="3553460"/>
            <a:chOff x="503936" y="6408039"/>
            <a:chExt cx="4825365" cy="3553460"/>
          </a:xfrm>
        </p:grpSpPr>
        <p:pic>
          <p:nvPicPr>
            <p:cNvPr id="8" name="object 8"/>
            <p:cNvPicPr/>
            <p:nvPr/>
          </p:nvPicPr>
          <p:blipFill>
            <a:blip r:embed="rId3" cstate="print"/>
            <a:stretch>
              <a:fillRect/>
            </a:stretch>
          </p:blipFill>
          <p:spPr>
            <a:xfrm>
              <a:off x="516636" y="6420739"/>
              <a:ext cx="4799954" cy="3527805"/>
            </a:xfrm>
            <a:prstGeom prst="rect">
              <a:avLst/>
            </a:prstGeom>
          </p:spPr>
        </p:pic>
        <p:sp>
          <p:nvSpPr>
            <p:cNvPr id="9" name="object 9"/>
            <p:cNvSpPr/>
            <p:nvPr/>
          </p:nvSpPr>
          <p:spPr>
            <a:xfrm>
              <a:off x="510286" y="6414389"/>
              <a:ext cx="4812665" cy="3540760"/>
            </a:xfrm>
            <a:custGeom>
              <a:avLst/>
              <a:gdLst/>
              <a:ahLst/>
              <a:cxnLst/>
              <a:rect l="l" t="t" r="r" b="b"/>
              <a:pathLst>
                <a:path w="4812665" h="3540759">
                  <a:moveTo>
                    <a:pt x="0" y="0"/>
                  </a:moveTo>
                  <a:lnTo>
                    <a:pt x="4812665" y="0"/>
                  </a:lnTo>
                  <a:lnTo>
                    <a:pt x="4812665" y="3540505"/>
                  </a:lnTo>
                  <a:lnTo>
                    <a:pt x="0" y="3540505"/>
                  </a:lnTo>
                  <a:lnTo>
                    <a:pt x="0" y="0"/>
                  </a:lnTo>
                  <a:close/>
                </a:path>
              </a:pathLst>
            </a:custGeom>
            <a:ln w="12700">
              <a:solidFill>
                <a:srgbClr val="000000"/>
              </a:solidFill>
            </a:ln>
          </p:spPr>
          <p:txBody>
            <a:bodyPr wrap="square" lIns="0" tIns="0" rIns="0" bIns="0" rtlCol="0"/>
            <a:lstStyle/>
            <a:p>
              <a:endParaRPr/>
            </a:p>
          </p:txBody>
        </p:sp>
      </p:grpSp>
      <p:sp>
        <p:nvSpPr>
          <p:cNvPr id="10" name="object 10"/>
          <p:cNvSpPr txBox="1"/>
          <p:nvPr/>
        </p:nvSpPr>
        <p:spPr>
          <a:xfrm>
            <a:off x="914400" y="10084818"/>
            <a:ext cx="4402190" cy="382156"/>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Bambusa</a:t>
            </a:r>
            <a:r>
              <a:rPr sz="1200" b="1" spc="25" dirty="0">
                <a:latin typeface="Arial"/>
                <a:cs typeface="Arial"/>
              </a:rPr>
              <a:t> </a:t>
            </a:r>
            <a:r>
              <a:rPr sz="1200" b="1" spc="-10" dirty="0">
                <a:latin typeface="Arial"/>
                <a:cs typeface="Arial"/>
              </a:rPr>
              <a:t>vulgaris</a:t>
            </a:r>
            <a:r>
              <a:rPr lang="fr-FR" sz="1200" b="1" spc="-1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bambou</a:t>
            </a:r>
            <a:endParaRPr sz="1200" dirty="0">
              <a:latin typeface="Arial"/>
              <a:cs typeface="Arial"/>
            </a:endParaRPr>
          </a:p>
          <a:p>
            <a:pPr marL="12700">
              <a:lnSpc>
                <a:spcPct val="100000"/>
              </a:lnSpc>
            </a:pPr>
            <a:r>
              <a:rPr sz="1200" i="1" dirty="0">
                <a:latin typeface="Arial"/>
                <a:cs typeface="Arial"/>
              </a:rPr>
              <a:t>Reproduction</a:t>
            </a:r>
            <a:r>
              <a:rPr sz="1200" i="1" spc="25" dirty="0">
                <a:latin typeface="Arial"/>
                <a:cs typeface="Arial"/>
              </a:rPr>
              <a:t> </a:t>
            </a:r>
            <a:r>
              <a:rPr sz="1200" i="1" dirty="0">
                <a:latin typeface="Arial"/>
                <a:cs typeface="Arial"/>
              </a:rPr>
              <a:t>en</a:t>
            </a:r>
            <a:r>
              <a:rPr sz="1200" i="1" spc="25" dirty="0">
                <a:latin typeface="Arial"/>
                <a:cs typeface="Arial"/>
              </a:rPr>
              <a:t> </a:t>
            </a:r>
            <a:r>
              <a:rPr sz="1200" i="1" spc="-10" dirty="0">
                <a:latin typeface="Arial"/>
                <a:cs typeface="Arial"/>
              </a:rPr>
              <a:t>pépinière</a:t>
            </a:r>
            <a:endParaRPr sz="1200" dirty="0">
              <a:latin typeface="Arial"/>
              <a:cs typeface="Arial"/>
            </a:endParaRPr>
          </a:p>
        </p:txBody>
      </p:sp>
    </p:spTree>
    <p:extLst>
      <p:ext uri="{BB962C8B-B14F-4D97-AF65-F5344CB8AC3E}">
        <p14:creationId xmlns:p14="http://schemas.microsoft.com/office/powerpoint/2010/main" val="354413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pPr eaLnBrk="1" hangingPunct="1"/>
            <a:r>
              <a:rPr lang="fr-FR" dirty="0"/>
              <a:t>Bambusa vulgaris (bambou)</a:t>
            </a:r>
          </a:p>
        </p:txBody>
      </p:sp>
      <p:sp>
        <p:nvSpPr>
          <p:cNvPr id="16387" name="Rectangle 3" descr="Bambusa_vulgaris_011"/>
          <p:cNvSpPr>
            <a:spLocks noGrp="1" noChangeAspect="1" noChangeArrowheads="1"/>
          </p:cNvSpPr>
          <p:nvPr isPhoto="1"/>
        </p:nvSpPr>
        <p:spPr bwMode="auto">
          <a:xfrm>
            <a:off x="56271" y="2597150"/>
            <a:ext cx="6712075" cy="503405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485108" y="7694779"/>
            <a:ext cx="2101857" cy="276999"/>
          </a:xfrm>
          <a:prstGeom prst="rect">
            <a:avLst/>
          </a:prstGeom>
          <a:noFill/>
        </p:spPr>
        <p:txBody>
          <a:bodyPr wrap="none" rtlCol="0">
            <a:spAutoFit/>
          </a:bodyPr>
          <a:lstStyle/>
          <a:p>
            <a:r>
              <a:rPr lang="fr-FR" sz="1200" dirty="0"/>
              <a:t>Bambusa vulgaris (bambou)</a:t>
            </a:r>
          </a:p>
        </p:txBody>
      </p:sp>
    </p:spTree>
    <p:extLst>
      <p:ext uri="{BB962C8B-B14F-4D97-AF65-F5344CB8AC3E}">
        <p14:creationId xmlns:p14="http://schemas.microsoft.com/office/powerpoint/2010/main" val="2881672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pPr eaLnBrk="1" hangingPunct="1"/>
            <a:r>
              <a:rPr lang="fr-FR" dirty="0"/>
              <a:t>Bambusa vulgaris (bambou)</a:t>
            </a:r>
          </a:p>
        </p:txBody>
      </p:sp>
      <p:sp>
        <p:nvSpPr>
          <p:cNvPr id="17411" name="Rectangle 3" descr="Bambusa_vulgaris_20"/>
          <p:cNvSpPr>
            <a:spLocks noGrp="1" noChangeAspect="1" noChangeArrowheads="1"/>
          </p:cNvSpPr>
          <p:nvPr isPhoto="1"/>
        </p:nvSpPr>
        <p:spPr bwMode="auto">
          <a:xfrm>
            <a:off x="25400" y="768350"/>
            <a:ext cx="5308600" cy="398144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0" y="10064750"/>
            <a:ext cx="2101857" cy="276999"/>
          </a:xfrm>
          <a:prstGeom prst="rect">
            <a:avLst/>
          </a:prstGeom>
          <a:noFill/>
        </p:spPr>
        <p:txBody>
          <a:bodyPr wrap="none" rtlCol="0">
            <a:spAutoFit/>
          </a:bodyPr>
          <a:lstStyle/>
          <a:p>
            <a:r>
              <a:rPr lang="fr-FR" sz="1200" dirty="0"/>
              <a:t>Bambusa vulgaris (bambou)</a:t>
            </a:r>
          </a:p>
        </p:txBody>
      </p:sp>
      <p:sp>
        <p:nvSpPr>
          <p:cNvPr id="2" name="Rectangle 3" descr="Bambusa_vulgaris_21">
            <a:extLst>
              <a:ext uri="{FF2B5EF4-FFF2-40B4-BE49-F238E27FC236}">
                <a16:creationId xmlns:a16="http://schemas.microsoft.com/office/drawing/2014/main" id="{6A43C243-802E-18D0-8433-456CA00865C9}"/>
              </a:ext>
            </a:extLst>
          </p:cNvPr>
          <p:cNvSpPr>
            <a:spLocks noGrp="1" noChangeAspect="1" noChangeArrowheads="1"/>
          </p:cNvSpPr>
          <p:nvPr isPhoto="1"/>
        </p:nvSpPr>
        <p:spPr bwMode="auto">
          <a:xfrm>
            <a:off x="50800" y="4959350"/>
            <a:ext cx="5283200" cy="39624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4081774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CC88978A-8AB5-4C55-2A06-6329C24FDABD}"/>
              </a:ext>
            </a:extLst>
          </p:cNvPr>
          <p:cNvSpPr txBox="1"/>
          <p:nvPr/>
        </p:nvSpPr>
        <p:spPr>
          <a:xfrm>
            <a:off x="152400" y="311150"/>
            <a:ext cx="6858000" cy="5371855"/>
          </a:xfrm>
          <a:prstGeom prst="rect">
            <a:avLst/>
          </a:prstGeom>
          <a:noFill/>
        </p:spPr>
        <p:txBody>
          <a:bodyPr wrap="square" rtlCol="0">
            <a:spAutoFit/>
          </a:bodyPr>
          <a:lstStyle/>
          <a:p>
            <a:pPr marL="107950" algn="just">
              <a:lnSpc>
                <a:spcPct val="103000"/>
              </a:lnSpc>
              <a:spcBef>
                <a:spcPts val="5"/>
              </a:spcBef>
              <a:spcAft>
                <a:spcPts val="0"/>
              </a:spcAft>
            </a:pPr>
            <a:endParaRPr lang="fr-FR" sz="1200" dirty="0">
              <a:latin typeface="Arial" panose="020B0604020202020204" pitchFamily="34" charset="0"/>
              <a:ea typeface="Arial" panose="020B0604020202020204" pitchFamily="34" charset="0"/>
            </a:endParaRPr>
          </a:p>
          <a:p>
            <a:pPr marL="107950"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endParaRPr>
          </a:p>
          <a:p>
            <a:pPr marL="107950" marR="122555" algn="just">
              <a:lnSpc>
                <a:spcPct val="103000"/>
              </a:lnSpc>
              <a:spcBef>
                <a:spcPts val="5"/>
              </a:spcBef>
              <a:spcAft>
                <a:spcPts val="0"/>
              </a:spcAft>
            </a:pPr>
            <a:r>
              <a:rPr lang="fr-FR" sz="1200" b="1" i="1" dirty="0">
                <a:effectLst/>
                <a:latin typeface="Arial" panose="020B0604020202020204" pitchFamily="34" charset="0"/>
                <a:ea typeface="Arial" panose="020B0604020202020204" pitchFamily="34" charset="0"/>
              </a:rPr>
              <a:t>Les graminées fourragères utilisables en conservation des sols : l'herbe de Guinée, l'herbe du Guatemala et l'herbe éléphant.</a:t>
            </a:r>
          </a:p>
          <a:p>
            <a:r>
              <a:rPr lang="fr-FR" sz="1200" b="1"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trois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graminées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vivaces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 en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raison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bonne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fourragère.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 espèces de grande taille dont les tiges dressées peuvent atteindre 2 à 3 m de hauteur.</a:t>
            </a:r>
          </a:p>
          <a:p>
            <a:pPr>
              <a:spcBef>
                <a:spcPts val="5"/>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Leur reproduction végétative est facile, par éclats de souche ou semis pour l'herbe de Guinée ou par boutures pour les autres espèces. Les boutures, prélevées sur les tiges aoûtées, doivent comporter 3 yeux (ou nœuds). Elles sont enterrées dans le sol de façon à ne laisser qu'un seul nœud à l'air libre. Le semis est aussi utilisé pour l'herbe de Guinée.</a:t>
            </a:r>
          </a:p>
          <a:p>
            <a:pPr>
              <a:spcBef>
                <a:spcPts val="20"/>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 facilité de la propagation ainsi que leur aptitude à former des touffes font de ces graminées des espèces très intéressantes pour créer des rampes vives en vue de maîtriser l'érosion et de remodeler progressivement le versant. Elles demandent cependant un minimum d'humidité et, en conditions sèches ou sur sols très superficiels, des espèces moins exigeantes comme la citronnelle ou le vétiver sont à recommander.</a:t>
            </a:r>
          </a:p>
          <a:p>
            <a:r>
              <a:rPr lang="fr-FR" sz="1200" dirty="0">
                <a:effectLst/>
                <a:latin typeface="Arial" panose="020B0604020202020204" pitchFamily="34" charset="0"/>
                <a:ea typeface="Arial" panose="020B0604020202020204" pitchFamily="34" charset="0"/>
              </a:rPr>
              <a:t> </a:t>
            </a:r>
          </a:p>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L'herbe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du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Guatemala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Tripsacum</a:t>
            </a:r>
            <a:r>
              <a:rPr lang="fr-FR" sz="1400" b="1" spc="26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laxum</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Trin.)</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Elle est originaire de l'Afrique centrale. Elle se distingue des deux autres espèces par ses feuilles larges (8 à 9 cm), fortement cannelées et ayant une nervure centrale blanche. L'herbe du Guatemala se lignifie peu, de ce fait elle reste longtemps appétente pour le bétail.</a:t>
            </a: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Elle est en général cultivée dans les zones d'altitude. Cette espèce peut être associée aux cultures car elle est peu envahissante.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0045" y="541655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726557"/>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3959986" y="5416550"/>
            <a:ext cx="3240405" cy="4752340"/>
            <a:chOff x="3959986" y="730630"/>
            <a:chExt cx="3240405" cy="4752340"/>
          </a:xfrm>
        </p:grpSpPr>
        <p:pic>
          <p:nvPicPr>
            <p:cNvPr id="6" name="object 6"/>
            <p:cNvPicPr/>
            <p:nvPr/>
          </p:nvPicPr>
          <p:blipFill>
            <a:blip r:embed="rId3" cstate="print"/>
            <a:stretch>
              <a:fillRect/>
            </a:stretch>
          </p:blipFill>
          <p:spPr>
            <a:xfrm>
              <a:off x="3972686" y="743332"/>
              <a:ext cx="3214624" cy="4726557"/>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10313924"/>
            <a:ext cx="302831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t>
            </a:r>
            <a:r>
              <a:rPr lang="fr-FR" sz="1200" b="1" dirty="0">
                <a:latin typeface="Arial"/>
                <a:cs typeface="Arial"/>
              </a:rPr>
              <a:t>P</a:t>
            </a:r>
            <a:r>
              <a:rPr sz="1200" b="1" dirty="0" err="1">
                <a:latin typeface="Arial"/>
                <a:cs typeface="Arial"/>
              </a:rPr>
              <a:t>anicum</a:t>
            </a:r>
            <a:r>
              <a:rPr sz="1200" b="1" spc="10" dirty="0">
                <a:latin typeface="Arial"/>
                <a:cs typeface="Arial"/>
              </a:rPr>
              <a:t> </a:t>
            </a:r>
            <a:r>
              <a:rPr sz="1200" b="1" dirty="0">
                <a:latin typeface="Arial"/>
                <a:cs typeface="Arial"/>
              </a:rPr>
              <a:t>maximum</a:t>
            </a:r>
            <a:r>
              <a:rPr sz="1200" b="1" spc="15" dirty="0">
                <a:latin typeface="Arial"/>
                <a:cs typeface="Arial"/>
              </a:rPr>
              <a:t> </a:t>
            </a:r>
            <a:r>
              <a:rPr sz="1200" dirty="0">
                <a:latin typeface="Arial"/>
                <a:cs typeface="Arial"/>
              </a:rPr>
              <a:t>L’herbe</a:t>
            </a:r>
            <a:r>
              <a:rPr sz="1200" spc="10" dirty="0">
                <a:latin typeface="Arial"/>
                <a:cs typeface="Arial"/>
              </a:rPr>
              <a:t> </a:t>
            </a:r>
            <a:r>
              <a:rPr sz="1200" dirty="0">
                <a:latin typeface="Arial"/>
                <a:cs typeface="Arial"/>
              </a:rPr>
              <a:t>de</a:t>
            </a:r>
            <a:r>
              <a:rPr sz="1200" spc="15" dirty="0">
                <a:latin typeface="Arial"/>
                <a:cs typeface="Arial"/>
              </a:rPr>
              <a:t> </a:t>
            </a:r>
            <a:r>
              <a:rPr sz="1200" spc="-10" dirty="0">
                <a:latin typeface="Arial"/>
                <a:cs typeface="Arial"/>
              </a:rPr>
              <a:t>Guinée</a:t>
            </a:r>
            <a:endParaRPr sz="1200" dirty="0">
              <a:latin typeface="Arial"/>
              <a:cs typeface="Arial"/>
            </a:endParaRPr>
          </a:p>
        </p:txBody>
      </p:sp>
      <p:sp>
        <p:nvSpPr>
          <p:cNvPr id="10" name="ZoneTexte 9">
            <a:extLst>
              <a:ext uri="{FF2B5EF4-FFF2-40B4-BE49-F238E27FC236}">
                <a16:creationId xmlns:a16="http://schemas.microsoft.com/office/drawing/2014/main" id="{A7EA6697-B757-982A-1E4F-C6F1F47D216E}"/>
              </a:ext>
            </a:extLst>
          </p:cNvPr>
          <p:cNvSpPr txBox="1"/>
          <p:nvPr/>
        </p:nvSpPr>
        <p:spPr>
          <a:xfrm>
            <a:off x="152400" y="615950"/>
            <a:ext cx="7034910" cy="1790939"/>
          </a:xfrm>
          <a:prstGeom prst="rect">
            <a:avLst/>
          </a:prstGeom>
          <a:noFill/>
        </p:spPr>
        <p:txBody>
          <a:bodyPr wrap="square" rtlCol="0">
            <a:spAutoFit/>
          </a:bodyPr>
          <a:lstStyle/>
          <a:p>
            <a:pPr marL="107950" marR="122555" algn="just">
              <a:lnSpc>
                <a:spcPct val="103000"/>
              </a:lnSpc>
              <a:spcBef>
                <a:spcPts val="5"/>
              </a:spcBef>
              <a:spcAft>
                <a:spcPts val="0"/>
              </a:spcAft>
            </a:pPr>
            <a:endParaRPr lang="fr-FR" sz="1200" dirty="0">
              <a:latin typeface="Arial" panose="020B0604020202020204" pitchFamily="34" charset="0"/>
            </a:endParaRPr>
          </a:p>
          <a:p>
            <a:pPr marL="457200" marR="120650" lvl="1" algn="just">
              <a:lnSpc>
                <a:spcPct val="103000"/>
              </a:lnSpc>
              <a:spcBef>
                <a:spcPts val="5"/>
              </a:spcBef>
              <a:spcAft>
                <a:spcPts val="0"/>
              </a:spcAft>
              <a:tabLst>
                <a:tab pos="565785" algn="l"/>
              </a:tabLst>
            </a:pPr>
            <a:r>
              <a:rPr lang="fr-FR" sz="1400" b="1" dirty="0">
                <a:effectLst/>
                <a:latin typeface="Arial" panose="020B0604020202020204" pitchFamily="34" charset="0"/>
                <a:ea typeface="Arial" panose="020B0604020202020204" pitchFamily="34" charset="0"/>
              </a:rPr>
              <a:t>L'herbe de Guinée (Panicum maximum </a:t>
            </a:r>
            <a:r>
              <a:rPr lang="fr-FR" sz="1400" b="1" spc="-10" dirty="0">
                <a:effectLst/>
                <a:latin typeface="Arial" panose="020B0604020202020204" pitchFamily="34" charset="0"/>
                <a:ea typeface="Arial" panose="020B0604020202020204" pitchFamily="34" charset="0"/>
              </a:rPr>
              <a:t>Jacq.)</a:t>
            </a:r>
            <a:endParaRPr lang="fr-FR" sz="1400" b="1" dirty="0">
              <a:effectLst/>
              <a:latin typeface="Arial" panose="020B0604020202020204" pitchFamily="34" charset="0"/>
              <a:ea typeface="Arial" panose="020B0604020202020204" pitchFamily="34" charset="0"/>
            </a:endParaRPr>
          </a:p>
          <a:p>
            <a:pPr>
              <a:spcBef>
                <a:spcPts val="55"/>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nSpc>
                <a:spcPct val="103000"/>
              </a:lnSpc>
              <a:spcAft>
                <a:spcPts val="0"/>
              </a:spcAft>
            </a:pPr>
            <a:r>
              <a:rPr lang="fr-FR" sz="1200" dirty="0">
                <a:effectLst/>
                <a:latin typeface="Arial" panose="020B0604020202020204" pitchFamily="34" charset="0"/>
                <a:ea typeface="Arial" panose="020B0604020202020204" pitchFamily="34" charset="0"/>
              </a:rPr>
              <a:t>Elle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l'Afrique.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Introduite</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depuis longtemps en Haïti, elle y est maintenant naturalisée. 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chaumes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ramifiés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1</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 cm</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largeur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modérément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cannelées.</a:t>
            </a:r>
            <a:r>
              <a:rPr lang="fr-FR" sz="1200" spc="20"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L'herbe</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375"/>
              </a:spcBef>
              <a:spcAft>
                <a:spcPts val="0"/>
              </a:spcAft>
            </a:pPr>
            <a:r>
              <a:rPr lang="fr-FR" sz="1200" dirty="0">
                <a:effectLst/>
                <a:latin typeface="Arial" panose="020B0604020202020204" pitchFamily="34" charset="0"/>
                <a:ea typeface="Arial" panose="020B0604020202020204" pitchFamily="34" charset="0"/>
              </a:rPr>
              <a:t>de Guinée a une très bonne valeur fourragère et valorise bien la fumure azotée.</a:t>
            </a:r>
          </a:p>
          <a:p>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959986" y="814069"/>
            <a:ext cx="3240405" cy="4862830"/>
            <a:chOff x="3959986" y="814069"/>
            <a:chExt cx="3240405" cy="4862830"/>
          </a:xfrm>
        </p:grpSpPr>
        <p:pic>
          <p:nvPicPr>
            <p:cNvPr id="3" name="object 3"/>
            <p:cNvPicPr/>
            <p:nvPr/>
          </p:nvPicPr>
          <p:blipFill>
            <a:blip r:embed="rId2" cstate="print"/>
            <a:stretch>
              <a:fillRect/>
            </a:stretch>
          </p:blipFill>
          <p:spPr>
            <a:xfrm>
              <a:off x="3972686" y="826769"/>
              <a:ext cx="3214624" cy="4837176"/>
            </a:xfrm>
            <a:prstGeom prst="rect">
              <a:avLst/>
            </a:prstGeom>
          </p:spPr>
        </p:pic>
        <p:sp>
          <p:nvSpPr>
            <p:cNvPr id="4" name="object 4"/>
            <p:cNvSpPr/>
            <p:nvPr/>
          </p:nvSpPr>
          <p:spPr>
            <a:xfrm>
              <a:off x="3966336" y="820419"/>
              <a:ext cx="3227705" cy="4850130"/>
            </a:xfrm>
            <a:custGeom>
              <a:avLst/>
              <a:gdLst/>
              <a:ahLst/>
              <a:cxnLst/>
              <a:rect l="l" t="t" r="r" b="b"/>
              <a:pathLst>
                <a:path w="3227704" h="4850130">
                  <a:moveTo>
                    <a:pt x="0" y="0"/>
                  </a:moveTo>
                  <a:lnTo>
                    <a:pt x="3227324" y="0"/>
                  </a:lnTo>
                  <a:lnTo>
                    <a:pt x="3227324" y="4849876"/>
                  </a:lnTo>
                  <a:lnTo>
                    <a:pt x="0" y="4849876"/>
                  </a:lnTo>
                  <a:lnTo>
                    <a:pt x="0" y="0"/>
                  </a:lnTo>
                  <a:close/>
                </a:path>
              </a:pathLst>
            </a:custGeom>
            <a:ln w="12699">
              <a:solidFill>
                <a:srgbClr val="000000"/>
              </a:solidFill>
            </a:ln>
          </p:spPr>
          <p:txBody>
            <a:bodyPr wrap="square" lIns="0" tIns="0" rIns="0" bIns="0" rtlCol="0"/>
            <a:lstStyle/>
            <a:p>
              <a:endParaRPr/>
            </a:p>
          </p:txBody>
        </p:sp>
      </p:grpSp>
      <p:sp>
        <p:nvSpPr>
          <p:cNvPr id="5" name="object 5"/>
          <p:cNvSpPr txBox="1"/>
          <p:nvPr/>
        </p:nvSpPr>
        <p:spPr>
          <a:xfrm>
            <a:off x="3959986" y="6002020"/>
            <a:ext cx="3028315"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Panicum</a:t>
            </a:r>
            <a:r>
              <a:rPr sz="1000" b="1" spc="15" dirty="0">
                <a:latin typeface="Arial"/>
                <a:cs typeface="Arial"/>
              </a:rPr>
              <a:t> </a:t>
            </a:r>
            <a:r>
              <a:rPr sz="1000" b="1" dirty="0">
                <a:latin typeface="Arial"/>
                <a:cs typeface="Arial"/>
              </a:rPr>
              <a:t>maximum</a:t>
            </a:r>
            <a:r>
              <a:rPr sz="1000" b="1" spc="15" dirty="0">
                <a:latin typeface="Arial"/>
                <a:cs typeface="Arial"/>
              </a:rPr>
              <a:t> </a:t>
            </a:r>
            <a:r>
              <a:rPr sz="1000" dirty="0">
                <a:latin typeface="Arial"/>
                <a:cs typeface="Arial"/>
              </a:rPr>
              <a:t>L’herbe</a:t>
            </a:r>
            <a:r>
              <a:rPr sz="1000" spc="10" dirty="0">
                <a:latin typeface="Arial"/>
                <a:cs typeface="Arial"/>
              </a:rPr>
              <a:t> </a:t>
            </a:r>
            <a:r>
              <a:rPr sz="1000" dirty="0">
                <a:latin typeface="Arial"/>
                <a:cs typeface="Arial"/>
              </a:rPr>
              <a:t>de</a:t>
            </a:r>
            <a:r>
              <a:rPr sz="1000" spc="15" dirty="0">
                <a:latin typeface="Arial"/>
                <a:cs typeface="Arial"/>
              </a:rPr>
              <a:t> </a:t>
            </a:r>
            <a:r>
              <a:rPr sz="1000" spc="-10" dirty="0">
                <a:latin typeface="Arial"/>
                <a:cs typeface="Arial"/>
              </a:rPr>
              <a:t>Guinée</a:t>
            </a:r>
            <a:endParaRPr sz="1000" dirty="0">
              <a:latin typeface="Arial"/>
              <a:cs typeface="Arial"/>
            </a:endParaRPr>
          </a:p>
        </p:txBody>
      </p:sp>
      <p:pic>
        <p:nvPicPr>
          <p:cNvPr id="7" name="object 7"/>
          <p:cNvPicPr/>
          <p:nvPr/>
        </p:nvPicPr>
        <p:blipFill>
          <a:blip r:embed="rId3" cstate="print"/>
          <a:stretch>
            <a:fillRect/>
          </a:stretch>
        </p:blipFill>
        <p:spPr>
          <a:xfrm>
            <a:off x="461645" y="965395"/>
            <a:ext cx="2540004" cy="4766495"/>
          </a:xfrm>
          <a:prstGeom prst="rect">
            <a:avLst/>
          </a:prstGeom>
        </p:spPr>
      </p:pic>
      <p:sp>
        <p:nvSpPr>
          <p:cNvPr id="8" name="object 8"/>
          <p:cNvSpPr txBox="1"/>
          <p:nvPr/>
        </p:nvSpPr>
        <p:spPr>
          <a:xfrm>
            <a:off x="360045" y="5992240"/>
            <a:ext cx="2957830" cy="166712"/>
          </a:xfrm>
          <a:prstGeom prst="rect">
            <a:avLst/>
          </a:prstGeom>
        </p:spPr>
        <p:txBody>
          <a:bodyPr vert="horz" wrap="square" lIns="0" tIns="12700" rIns="0" bIns="0" rtlCol="0">
            <a:spAutoFit/>
          </a:bodyPr>
          <a:lstStyle/>
          <a:p>
            <a:pPr marL="12700">
              <a:lnSpc>
                <a:spcPct val="100000"/>
              </a:lnSpc>
              <a:spcBef>
                <a:spcPts val="100"/>
              </a:spcBef>
            </a:pPr>
            <a:r>
              <a:rPr sz="1000" b="1" dirty="0">
                <a:latin typeface="Arial"/>
                <a:cs typeface="Arial"/>
              </a:rPr>
              <a:t>Panicum</a:t>
            </a:r>
            <a:r>
              <a:rPr sz="1000" b="1" spc="10" dirty="0">
                <a:latin typeface="Arial"/>
                <a:cs typeface="Arial"/>
              </a:rPr>
              <a:t> </a:t>
            </a:r>
            <a:r>
              <a:rPr sz="1000" b="1" dirty="0">
                <a:latin typeface="Arial"/>
                <a:cs typeface="Arial"/>
              </a:rPr>
              <a:t>maximum</a:t>
            </a:r>
            <a:r>
              <a:rPr sz="1000" b="1" spc="15" dirty="0">
                <a:latin typeface="Arial"/>
                <a:cs typeface="Arial"/>
              </a:rPr>
              <a:t> </a:t>
            </a:r>
            <a:r>
              <a:rPr sz="1000" dirty="0">
                <a:latin typeface="Arial"/>
                <a:cs typeface="Arial"/>
              </a:rPr>
              <a:t>L’herbe</a:t>
            </a:r>
            <a:r>
              <a:rPr sz="1000" spc="10" dirty="0">
                <a:latin typeface="Arial"/>
                <a:cs typeface="Arial"/>
              </a:rPr>
              <a:t> </a:t>
            </a:r>
            <a:r>
              <a:rPr sz="1000" dirty="0">
                <a:latin typeface="Arial"/>
                <a:cs typeface="Arial"/>
              </a:rPr>
              <a:t>de</a:t>
            </a:r>
            <a:r>
              <a:rPr sz="1000" spc="15" dirty="0">
                <a:latin typeface="Arial"/>
                <a:cs typeface="Arial"/>
              </a:rPr>
              <a:t> </a:t>
            </a:r>
            <a:r>
              <a:rPr sz="1000" spc="-10" dirty="0">
                <a:latin typeface="Arial"/>
                <a:cs typeface="Arial"/>
              </a:rPr>
              <a:t>Guinée</a:t>
            </a:r>
            <a:endParaRPr sz="1000" dirty="0">
              <a:latin typeface="Arial"/>
              <a:cs typeface="Arial"/>
            </a:endParaRPr>
          </a:p>
        </p:txBody>
      </p:sp>
      <p:sp>
        <p:nvSpPr>
          <p:cNvPr id="9" name="object 9"/>
          <p:cNvSpPr txBox="1"/>
          <p:nvPr/>
        </p:nvSpPr>
        <p:spPr>
          <a:xfrm>
            <a:off x="1892300" y="4617084"/>
            <a:ext cx="1057910" cy="29972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Arial"/>
                <a:cs typeface="Arial"/>
              </a:rPr>
              <a:t>feuilles</a:t>
            </a:r>
            <a:r>
              <a:rPr sz="900" spc="25" dirty="0">
                <a:latin typeface="Arial"/>
                <a:cs typeface="Arial"/>
              </a:rPr>
              <a:t> </a:t>
            </a:r>
            <a:r>
              <a:rPr sz="900" spc="-10" dirty="0">
                <a:latin typeface="Arial"/>
                <a:cs typeface="Arial"/>
              </a:rPr>
              <a:t>modérément cannelées</a:t>
            </a:r>
            <a:endParaRPr sz="900">
              <a:latin typeface="Arial"/>
              <a:cs typeface="Arial"/>
            </a:endParaRPr>
          </a:p>
        </p:txBody>
      </p:sp>
      <p:pic>
        <p:nvPicPr>
          <p:cNvPr id="10" name="object 10"/>
          <p:cNvPicPr/>
          <p:nvPr/>
        </p:nvPicPr>
        <p:blipFill>
          <a:blip r:embed="rId4" cstate="print"/>
          <a:stretch>
            <a:fillRect/>
          </a:stretch>
        </p:blipFill>
        <p:spPr>
          <a:xfrm>
            <a:off x="1487424" y="4686300"/>
            <a:ext cx="349250" cy="1206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1000" y="2292350"/>
            <a:ext cx="2667000" cy="3962400"/>
            <a:chOff x="1990217" y="749554"/>
            <a:chExt cx="3880485" cy="6162675"/>
          </a:xfrm>
        </p:grpSpPr>
        <p:pic>
          <p:nvPicPr>
            <p:cNvPr id="3" name="object 3"/>
            <p:cNvPicPr/>
            <p:nvPr/>
          </p:nvPicPr>
          <p:blipFill>
            <a:blip r:embed="rId2" cstate="print"/>
            <a:stretch>
              <a:fillRect/>
            </a:stretch>
          </p:blipFill>
          <p:spPr>
            <a:xfrm>
              <a:off x="2158215" y="1021118"/>
              <a:ext cx="3247469" cy="5758194"/>
            </a:xfrm>
            <a:prstGeom prst="rect">
              <a:avLst/>
            </a:prstGeom>
          </p:spPr>
        </p:pic>
        <p:sp>
          <p:nvSpPr>
            <p:cNvPr id="4" name="object 4"/>
            <p:cNvSpPr/>
            <p:nvPr/>
          </p:nvSpPr>
          <p:spPr>
            <a:xfrm>
              <a:off x="1996567" y="755904"/>
              <a:ext cx="3867785" cy="6149975"/>
            </a:xfrm>
            <a:custGeom>
              <a:avLst/>
              <a:gdLst/>
              <a:ahLst/>
              <a:cxnLst/>
              <a:rect l="l" t="t" r="r" b="b"/>
              <a:pathLst>
                <a:path w="3867785" h="6149975">
                  <a:moveTo>
                    <a:pt x="0" y="0"/>
                  </a:moveTo>
                  <a:lnTo>
                    <a:pt x="3867657" y="0"/>
                  </a:lnTo>
                  <a:lnTo>
                    <a:pt x="3867657" y="6149721"/>
                  </a:lnTo>
                  <a:lnTo>
                    <a:pt x="0" y="614972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908303" y="10418826"/>
            <a:ext cx="298894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Pennisetum</a:t>
            </a:r>
            <a:r>
              <a:rPr sz="1200" b="1" spc="10" dirty="0">
                <a:latin typeface="Arial"/>
                <a:cs typeface="Arial"/>
              </a:rPr>
              <a:t> </a:t>
            </a:r>
            <a:r>
              <a:rPr sz="1200" b="1" dirty="0">
                <a:latin typeface="Arial"/>
                <a:cs typeface="Arial"/>
              </a:rPr>
              <a:t>purpureum</a:t>
            </a:r>
            <a:r>
              <a:rPr sz="1200" b="1" spc="10" dirty="0">
                <a:latin typeface="Arial"/>
                <a:cs typeface="Arial"/>
              </a:rPr>
              <a:t> </a:t>
            </a:r>
            <a:r>
              <a:rPr sz="1200" dirty="0">
                <a:latin typeface="Arial"/>
                <a:cs typeface="Arial"/>
              </a:rPr>
              <a:t>L’herbe</a:t>
            </a:r>
            <a:r>
              <a:rPr sz="1200" spc="10" dirty="0">
                <a:latin typeface="Arial"/>
                <a:cs typeface="Arial"/>
              </a:rPr>
              <a:t> </a:t>
            </a:r>
            <a:r>
              <a:rPr sz="1200" spc="-10" dirty="0">
                <a:latin typeface="Arial"/>
                <a:cs typeface="Arial"/>
              </a:rPr>
              <a:t>éléphant</a:t>
            </a:r>
            <a:endParaRPr sz="1200" dirty="0">
              <a:latin typeface="Arial"/>
              <a:cs typeface="Arial"/>
            </a:endParaRPr>
          </a:p>
        </p:txBody>
      </p:sp>
      <p:sp>
        <p:nvSpPr>
          <p:cNvPr id="6" name="ZoneTexte 5">
            <a:extLst>
              <a:ext uri="{FF2B5EF4-FFF2-40B4-BE49-F238E27FC236}">
                <a16:creationId xmlns:a16="http://schemas.microsoft.com/office/drawing/2014/main" id="{1ED5D10E-2C4E-4F37-92F1-76D0EF4BDDA7}"/>
              </a:ext>
            </a:extLst>
          </p:cNvPr>
          <p:cNvSpPr txBox="1"/>
          <p:nvPr/>
        </p:nvSpPr>
        <p:spPr>
          <a:xfrm>
            <a:off x="228600" y="379712"/>
            <a:ext cx="6858000" cy="1622047"/>
          </a:xfrm>
          <a:prstGeom prst="rect">
            <a:avLst/>
          </a:prstGeom>
          <a:noFill/>
        </p:spPr>
        <p:txBody>
          <a:bodyPr wrap="square" rtlCol="0">
            <a:spAutoFit/>
          </a:bodyPr>
          <a:lstStyle/>
          <a:p>
            <a:pPr marL="457200" marR="635" lvl="1">
              <a:lnSpc>
                <a:spcPct val="103000"/>
              </a:lnSpc>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L'herbe</a:t>
            </a:r>
            <a:r>
              <a:rPr lang="fr-FR" sz="1400" b="1" spc="18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éléphant</a:t>
            </a:r>
            <a:r>
              <a:rPr lang="fr-FR" sz="1400" b="1" spc="18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Pennisetum</a:t>
            </a:r>
            <a:r>
              <a:rPr lang="fr-FR" sz="1400" b="1" spc="18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purpureum</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Schumach</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Elle est originaire de l'Afrique. Cette espèce est naturalisée en Haïti, où elle est devenue commune. Ses feuilles ont 1 à 2 cm de largeur.</a:t>
            </a:r>
          </a:p>
          <a:p>
            <a:pPr>
              <a:spcBef>
                <a:spcPts val="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Avec l'âge, l'herbe éléphant se lignifie et son appétence diminue. C'est une espèce envahissante. La reprise après plantation est bonne. Elle résiste mieux à la sécheresse que les deux espèces </a:t>
            </a:r>
            <a:r>
              <a:rPr lang="fr-FR" sz="1200" spc="-10" dirty="0">
                <a:effectLst/>
                <a:latin typeface="Arial" panose="020B0604020202020204" pitchFamily="34" charset="0"/>
                <a:ea typeface="Arial" panose="020B0604020202020204" pitchFamily="34" charset="0"/>
              </a:rPr>
              <a:t>précédentes.</a:t>
            </a:r>
            <a:endParaRPr lang="fr-FR" sz="1200" dirty="0">
              <a:effectLst/>
              <a:latin typeface="Arial" panose="020B0604020202020204" pitchFamily="34" charset="0"/>
              <a:ea typeface="Arial" panose="020B0604020202020204" pitchFamily="34" charset="0"/>
            </a:endParaRPr>
          </a:p>
        </p:txBody>
      </p:sp>
      <p:pic>
        <p:nvPicPr>
          <p:cNvPr id="7" name="Image 6" descr="PennisetumDSCN9897">
            <a:extLst>
              <a:ext uri="{FF2B5EF4-FFF2-40B4-BE49-F238E27FC236}">
                <a16:creationId xmlns:a16="http://schemas.microsoft.com/office/drawing/2014/main" id="{E6821E5E-5D2A-879F-6839-15AF42805B60}"/>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02035" y="6358190"/>
            <a:ext cx="5283200" cy="3962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CF99B5B-31E1-68A2-9C40-F63E1FFD1038}"/>
              </a:ext>
            </a:extLst>
          </p:cNvPr>
          <p:cNvSpPr txBox="1"/>
          <p:nvPr/>
        </p:nvSpPr>
        <p:spPr>
          <a:xfrm>
            <a:off x="381000" y="615950"/>
            <a:ext cx="6705600" cy="2110834"/>
          </a:xfrm>
          <a:prstGeom prst="rect">
            <a:avLst/>
          </a:prstGeom>
          <a:noFill/>
        </p:spPr>
        <p:txBody>
          <a:bodyPr wrap="square" rtlCol="0">
            <a:spAutoFit/>
          </a:bodyPr>
          <a:lstStyle/>
          <a:p>
            <a:pPr marL="12700" marR="6985" algn="ctr">
              <a:lnSpc>
                <a:spcPts val="1340"/>
              </a:lnSpc>
            </a:pPr>
            <a:r>
              <a:rPr lang="fr-FR" sz="1400" b="1" dirty="0">
                <a:latin typeface="Arial" panose="020B0604020202020204" pitchFamily="34" charset="0"/>
                <a:cs typeface="Arial" panose="020B0604020202020204" pitchFamily="34" charset="0"/>
              </a:rPr>
              <a:t>Considérations pratiques </a:t>
            </a:r>
          </a:p>
          <a:p>
            <a:pPr marL="12700" marR="6985" algn="just">
              <a:lnSpc>
                <a:spcPts val="1340"/>
              </a:lnSpc>
            </a:pPr>
            <a:endParaRPr lang="fr-FR" sz="1200" dirty="0">
              <a:latin typeface="Arial" panose="020B0604020202020204" pitchFamily="34" charset="0"/>
              <a:cs typeface="Arial" panose="020B0604020202020204" pitchFamily="34" charset="0"/>
            </a:endParaRPr>
          </a:p>
          <a:p>
            <a:pPr marL="12700" marR="5080" algn="just">
              <a:lnSpc>
                <a:spcPts val="1340"/>
              </a:lnSpc>
            </a:pPr>
            <a:r>
              <a:rPr lang="fr-FR" sz="1200" dirty="0">
                <a:latin typeface="Arial" panose="020B0604020202020204" pitchFamily="34" charset="0"/>
                <a:cs typeface="Arial" panose="020B0604020202020204" pitchFamily="34" charset="0"/>
              </a:rPr>
              <a:t>Il</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est</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aussi</a:t>
            </a:r>
            <a:r>
              <a:rPr lang="fr-FR" sz="1200" spc="5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possible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naviguer</a:t>
            </a:r>
            <a:r>
              <a:rPr lang="fr-FR" sz="1200" spc="5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dans</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texte</a:t>
            </a:r>
            <a:r>
              <a:rPr lang="fr-FR" sz="1200" spc="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en</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utilisant</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la</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fonction</a:t>
            </a:r>
            <a:r>
              <a:rPr lang="fr-FR" sz="1200" spc="15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“rechercher”</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du</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menu</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“Accueil”</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(raccourci</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clavier</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a:t>
            </a:r>
            <a:r>
              <a:rPr lang="fr-FR" sz="1200" spc="16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Ctrl</a:t>
            </a:r>
            <a:r>
              <a:rPr lang="fr-FR" sz="1200" spc="16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 F).</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Cette</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fonction</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permet</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de</a:t>
            </a:r>
            <a:r>
              <a:rPr lang="fr-FR" sz="1200" spc="8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rechercher</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les</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occurrences</a:t>
            </a:r>
            <a:r>
              <a:rPr lang="fr-FR" sz="1200" spc="7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de</a:t>
            </a:r>
            <a:r>
              <a:rPr lang="fr-FR" sz="1200" spc="7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n’importe</a:t>
            </a:r>
            <a:r>
              <a:rPr lang="fr-FR" sz="1200" spc="70" dirty="0">
                <a:latin typeface="Arial" panose="020B0604020202020204" pitchFamily="34" charset="0"/>
                <a:cs typeface="Arial" panose="020B0604020202020204" pitchFamily="34" charset="0"/>
              </a:rPr>
              <a:t> </a:t>
            </a:r>
            <a:r>
              <a:rPr lang="fr-FR" sz="1200" spc="-20" dirty="0">
                <a:latin typeface="Arial" panose="020B0604020202020204" pitchFamily="34" charset="0"/>
                <a:cs typeface="Arial" panose="020B0604020202020204" pitchFamily="34" charset="0"/>
              </a:rPr>
              <a:t>quel </a:t>
            </a:r>
            <a:r>
              <a:rPr lang="fr-FR" sz="1200" dirty="0">
                <a:latin typeface="Arial" panose="020B0604020202020204" pitchFamily="34" charset="0"/>
                <a:cs typeface="Arial" panose="020B0604020202020204" pitchFamily="34" charset="0"/>
              </a:rPr>
              <a:t>mot</a:t>
            </a:r>
            <a:r>
              <a:rPr lang="fr-FR" sz="1200" spc="1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dans</a:t>
            </a:r>
            <a:r>
              <a:rPr lang="fr-FR" sz="1200" spc="15"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a:t>
            </a:r>
            <a:r>
              <a:rPr lang="fr-FR" sz="1200" spc="15" dirty="0">
                <a:latin typeface="Arial" panose="020B0604020202020204" pitchFamily="34" charset="0"/>
                <a:cs typeface="Arial" panose="020B0604020202020204" pitchFamily="34" charset="0"/>
              </a:rPr>
              <a:t> </a:t>
            </a:r>
            <a:r>
              <a:rPr lang="fr-FR" sz="1200" spc="-10" dirty="0">
                <a:latin typeface="Arial" panose="020B0604020202020204" pitchFamily="34" charset="0"/>
                <a:cs typeface="Arial" panose="020B0604020202020204" pitchFamily="34" charset="0"/>
              </a:rPr>
              <a:t>texte.</a:t>
            </a:r>
          </a:p>
          <a:p>
            <a:pPr marL="12700" marR="5080" algn="just">
              <a:lnSpc>
                <a:spcPts val="1340"/>
              </a:lnSpc>
            </a:pPr>
            <a:endParaRPr lang="fr-FR" sz="1200" spc="-10" dirty="0">
              <a:latin typeface="Arial" panose="020B0604020202020204" pitchFamily="34" charset="0"/>
              <a:cs typeface="Arial" panose="020B0604020202020204" pitchFamily="34" charset="0"/>
            </a:endParaRPr>
          </a:p>
          <a:p>
            <a:pPr marL="12700" marR="5080" algn="just">
              <a:lnSpc>
                <a:spcPts val="1340"/>
              </a:lnSpc>
            </a:pPr>
            <a:r>
              <a:rPr lang="fr-FR" sz="1200" spc="-10" dirty="0">
                <a:latin typeface="Arial" panose="020B0604020202020204" pitchFamily="34" charset="0"/>
                <a:cs typeface="Arial" panose="020B0604020202020204" pitchFamily="34" charset="0"/>
              </a:rPr>
              <a:t>Cette brochure se veut évolutive. Je suis très preneur de toute suggestion de modification du texte ou d’ajout de photos.</a:t>
            </a:r>
          </a:p>
          <a:p>
            <a:pPr marL="12700" marR="5080" algn="just">
              <a:lnSpc>
                <a:spcPts val="1340"/>
              </a:lnSpc>
            </a:pPr>
            <a:endParaRPr lang="fr-FR" sz="1200" spc="-10" dirty="0">
              <a:latin typeface="Arial" panose="020B0604020202020204" pitchFamily="34" charset="0"/>
              <a:cs typeface="Arial" panose="020B0604020202020204" pitchFamily="34" charset="0"/>
            </a:endParaRPr>
          </a:p>
          <a:p>
            <a:pPr marL="12700" marR="5080" algn="just">
              <a:lnSpc>
                <a:spcPts val="1340"/>
              </a:lnSpc>
            </a:pPr>
            <a:r>
              <a:rPr lang="fr-FR" sz="1200" spc="-10" dirty="0">
                <a:latin typeface="Arial" panose="020B0604020202020204" pitchFamily="34" charset="0"/>
                <a:cs typeface="Arial" panose="020B0604020202020204" pitchFamily="34" charset="0"/>
              </a:rPr>
              <a:t>L’adresse de courriel de l’auteur : </a:t>
            </a:r>
            <a:r>
              <a:rPr lang="fr-FR" sz="1200" spc="-10" dirty="0">
                <a:latin typeface="Arial" panose="020B0604020202020204" pitchFamily="34" charset="0"/>
                <a:cs typeface="Arial" panose="020B0604020202020204" pitchFamily="34" charset="0"/>
                <a:hlinkClick r:id="rId2"/>
              </a:rPr>
              <a:t>charleslilin2@gmail.com</a:t>
            </a:r>
            <a:endParaRPr lang="fr-FR" sz="1200" spc="-10" dirty="0">
              <a:latin typeface="Arial" panose="020B0604020202020204" pitchFamily="34" charset="0"/>
              <a:cs typeface="Arial" panose="020B0604020202020204" pitchFamily="34" charset="0"/>
            </a:endParaRPr>
          </a:p>
          <a:p>
            <a:pPr marL="12700" marR="5080" algn="just">
              <a:lnSpc>
                <a:spcPts val="1340"/>
              </a:lnSpc>
            </a:pPr>
            <a:endParaRPr lang="fr-FR" sz="1200" spc="-10" dirty="0">
              <a:latin typeface="Arial" panose="020B0604020202020204" pitchFamily="34" charset="0"/>
              <a:cs typeface="Arial" panose="020B0604020202020204" pitchFamily="34" charset="0"/>
            </a:endParaRPr>
          </a:p>
          <a:p>
            <a:endParaRPr lang="fr-FR" sz="1200" dirty="0"/>
          </a:p>
        </p:txBody>
      </p:sp>
      <p:sp>
        <p:nvSpPr>
          <p:cNvPr id="2" name="ZoneTexte 1">
            <a:extLst>
              <a:ext uri="{FF2B5EF4-FFF2-40B4-BE49-F238E27FC236}">
                <a16:creationId xmlns:a16="http://schemas.microsoft.com/office/drawing/2014/main" id="{432F8503-C120-DD7E-1E73-CE3B7E2E50B7}"/>
              </a:ext>
            </a:extLst>
          </p:cNvPr>
          <p:cNvSpPr txBox="1"/>
          <p:nvPr/>
        </p:nvSpPr>
        <p:spPr>
          <a:xfrm>
            <a:off x="381000" y="3130550"/>
            <a:ext cx="6629400" cy="4154984"/>
          </a:xfrm>
          <a:prstGeom prst="rect">
            <a:avLst/>
          </a:prstGeom>
          <a:noFill/>
        </p:spPr>
        <p:txBody>
          <a:bodyPr wrap="square" rtlCol="0">
            <a:spAutoFit/>
          </a:bodyPr>
          <a:lstStyle/>
          <a:p>
            <a:pPr algn="just"/>
            <a:r>
              <a:rPr lang="fr-FR" sz="1200" spc="-10" dirty="0">
                <a:latin typeface="Arial" panose="020B0604020202020204" pitchFamily="34" charset="0"/>
                <a:cs typeface="Arial" panose="020B0604020202020204" pitchFamily="34" charset="0"/>
              </a:rPr>
              <a:t>Le document a été remanié pour supprimer des espèces présentant un intérêt surtout ornemental ou secondaires. </a:t>
            </a:r>
            <a:r>
              <a:rPr lang="fr-FR" sz="1200" dirty="0">
                <a:latin typeface="Arial" panose="020B0604020202020204" pitchFamily="34" charset="0"/>
                <a:cs typeface="Arial" panose="020B0604020202020204" pitchFamily="34" charset="0"/>
              </a:rPr>
              <a:t>D’autres espèces </a:t>
            </a:r>
            <a:r>
              <a:rPr lang="fr-FR" sz="1200" dirty="0"/>
              <a:t>pourraient être enlevées de ce document, pour le recentrer davantage sur les espèces intéressantes en aménagement des mornes. En voici une liste :</a:t>
            </a:r>
          </a:p>
          <a:p>
            <a:endParaRPr lang="fr-FR" sz="1200" dirty="0"/>
          </a:p>
          <a:p>
            <a:r>
              <a:rPr lang="fr-FR" sz="1200" dirty="0"/>
              <a:t>arbre à corail, bois immortel (</a:t>
            </a:r>
            <a:r>
              <a:rPr lang="fr-FR" sz="1200" dirty="0" err="1"/>
              <a:t>Erythrina</a:t>
            </a:r>
            <a:r>
              <a:rPr lang="fr-FR" sz="1200" dirty="0"/>
              <a:t> </a:t>
            </a:r>
            <a:r>
              <a:rPr lang="fr-FR" sz="1200" dirty="0" err="1"/>
              <a:t>variegata</a:t>
            </a:r>
            <a:r>
              <a:rPr lang="fr-FR" sz="1200" dirty="0"/>
              <a:t>)</a:t>
            </a:r>
          </a:p>
          <a:p>
            <a:r>
              <a:rPr lang="fr-FR" sz="1200" dirty="0"/>
              <a:t>bois cabri (Cassia </a:t>
            </a:r>
            <a:r>
              <a:rPr lang="fr-FR" sz="1200" dirty="0" err="1"/>
              <a:t>emarginata</a:t>
            </a:r>
            <a:r>
              <a:rPr lang="fr-FR" sz="1200" dirty="0"/>
              <a:t>)</a:t>
            </a:r>
          </a:p>
          <a:p>
            <a:r>
              <a:rPr lang="fr-FR" sz="1200" dirty="0"/>
              <a:t>bois chique (</a:t>
            </a:r>
            <a:r>
              <a:rPr lang="fr-FR" sz="1200" dirty="0" err="1"/>
              <a:t>Cordia</a:t>
            </a:r>
            <a:r>
              <a:rPr lang="fr-FR" sz="1200" dirty="0"/>
              <a:t> alba)</a:t>
            </a:r>
          </a:p>
          <a:p>
            <a:r>
              <a:rPr lang="fr-FR" sz="1200" dirty="0"/>
              <a:t>bois gri-gri, bois margot (</a:t>
            </a:r>
            <a:r>
              <a:rPr lang="fr-FR" sz="1200" dirty="0" err="1"/>
              <a:t>Buchenavia</a:t>
            </a:r>
            <a:r>
              <a:rPr lang="fr-FR" sz="1200" dirty="0"/>
              <a:t> </a:t>
            </a:r>
            <a:r>
              <a:rPr lang="fr-FR" sz="1200" dirty="0" err="1"/>
              <a:t>capitata</a:t>
            </a:r>
            <a:r>
              <a:rPr lang="fr-FR" sz="1200" dirty="0"/>
              <a:t>)</a:t>
            </a:r>
          </a:p>
          <a:p>
            <a:r>
              <a:rPr lang="fr-FR" sz="1200" dirty="0"/>
              <a:t>bois gri-gri, gri-gri des montagnes (</a:t>
            </a:r>
            <a:r>
              <a:rPr lang="fr-FR" sz="1200" dirty="0" err="1"/>
              <a:t>Bucida</a:t>
            </a:r>
            <a:r>
              <a:rPr lang="fr-FR" sz="1200" dirty="0"/>
              <a:t> </a:t>
            </a:r>
            <a:r>
              <a:rPr lang="fr-FR" sz="1200" dirty="0" err="1"/>
              <a:t>buceras</a:t>
            </a:r>
            <a:r>
              <a:rPr lang="fr-FR" sz="1200" dirty="0"/>
              <a:t>)</a:t>
            </a:r>
          </a:p>
          <a:p>
            <a:r>
              <a:rPr lang="fr-FR" sz="1200" dirty="0"/>
              <a:t>bois </a:t>
            </a:r>
            <a:r>
              <a:rPr lang="fr-FR" sz="1200" dirty="0" err="1"/>
              <a:t>pinné</a:t>
            </a:r>
            <a:r>
              <a:rPr lang="fr-FR" sz="1200" dirty="0"/>
              <a:t> (</a:t>
            </a:r>
            <a:r>
              <a:rPr lang="fr-FR" sz="1200" dirty="0" err="1"/>
              <a:t>Zanthoxylum</a:t>
            </a:r>
            <a:r>
              <a:rPr lang="fr-FR" sz="1200" dirty="0"/>
              <a:t> </a:t>
            </a:r>
            <a:r>
              <a:rPr lang="fr-FR" sz="1200" dirty="0" err="1"/>
              <a:t>martinicense</a:t>
            </a:r>
            <a:r>
              <a:rPr lang="fr-FR" sz="1200" dirty="0"/>
              <a:t>)</a:t>
            </a:r>
          </a:p>
          <a:p>
            <a:r>
              <a:rPr lang="fr-FR" sz="1200" dirty="0"/>
              <a:t>café jaune, trois paroles (</a:t>
            </a:r>
            <a:r>
              <a:rPr lang="fr-FR" sz="1200" dirty="0" err="1"/>
              <a:t>Allophylus</a:t>
            </a:r>
            <a:r>
              <a:rPr lang="fr-FR" sz="1200" dirty="0"/>
              <a:t> </a:t>
            </a:r>
            <a:r>
              <a:rPr lang="fr-FR" sz="1200" dirty="0" err="1"/>
              <a:t>racemosus</a:t>
            </a:r>
            <a:r>
              <a:rPr lang="fr-FR" sz="1200" dirty="0"/>
              <a:t>)</a:t>
            </a:r>
          </a:p>
          <a:p>
            <a:r>
              <a:rPr lang="fr-FR" sz="1200" dirty="0"/>
              <a:t>casse marron (Cassia </a:t>
            </a:r>
            <a:r>
              <a:rPr lang="fr-FR" sz="1200" dirty="0" err="1"/>
              <a:t>spectabilis</a:t>
            </a:r>
            <a:r>
              <a:rPr lang="fr-FR" sz="1200" dirty="0"/>
              <a:t>)</a:t>
            </a:r>
          </a:p>
          <a:p>
            <a:r>
              <a:rPr lang="fr-FR" sz="1200" dirty="0"/>
              <a:t>chevalier (</a:t>
            </a:r>
            <a:r>
              <a:rPr lang="fr-FR" sz="1200" dirty="0" err="1"/>
              <a:t>Tecoma</a:t>
            </a:r>
            <a:r>
              <a:rPr lang="fr-FR" sz="1200" dirty="0"/>
              <a:t> </a:t>
            </a:r>
            <a:r>
              <a:rPr lang="fr-FR" sz="1200" dirty="0" err="1"/>
              <a:t>stans</a:t>
            </a:r>
            <a:r>
              <a:rPr lang="fr-FR" sz="1200" dirty="0"/>
              <a:t>)</a:t>
            </a:r>
          </a:p>
          <a:p>
            <a:r>
              <a:rPr lang="fr-FR" sz="1200" dirty="0" err="1"/>
              <a:t>citronelle</a:t>
            </a:r>
            <a:r>
              <a:rPr lang="fr-FR" sz="1200" dirty="0"/>
              <a:t> (</a:t>
            </a:r>
            <a:r>
              <a:rPr lang="fr-FR" sz="1200" dirty="0" err="1"/>
              <a:t>Cymbopogon</a:t>
            </a:r>
            <a:r>
              <a:rPr lang="fr-FR" sz="1200" dirty="0"/>
              <a:t> </a:t>
            </a:r>
            <a:r>
              <a:rPr lang="fr-FR" sz="1200" dirty="0" err="1"/>
              <a:t>citratus</a:t>
            </a:r>
            <a:r>
              <a:rPr lang="fr-FR" sz="1200" dirty="0"/>
              <a:t>)</a:t>
            </a:r>
          </a:p>
          <a:p>
            <a:r>
              <a:rPr lang="fr-FR" sz="1200" dirty="0"/>
              <a:t>coquelicot, petit soleil (</a:t>
            </a:r>
            <a:r>
              <a:rPr lang="fr-FR" sz="1200" dirty="0" err="1"/>
              <a:t>Cordia</a:t>
            </a:r>
            <a:r>
              <a:rPr lang="fr-FR" sz="1200" dirty="0"/>
              <a:t> </a:t>
            </a:r>
            <a:r>
              <a:rPr lang="fr-FR" sz="1200" dirty="0" err="1"/>
              <a:t>sebestana</a:t>
            </a:r>
            <a:r>
              <a:rPr lang="fr-FR" sz="1200" dirty="0"/>
              <a:t>)</a:t>
            </a:r>
          </a:p>
          <a:p>
            <a:r>
              <a:rPr lang="fr-FR" sz="1200" dirty="0"/>
              <a:t>fustet ou bois jaune (</a:t>
            </a:r>
            <a:r>
              <a:rPr lang="fr-FR" sz="1200" dirty="0" err="1"/>
              <a:t>Chlorophora</a:t>
            </a:r>
            <a:r>
              <a:rPr lang="fr-FR" sz="1200" dirty="0"/>
              <a:t> </a:t>
            </a:r>
            <a:r>
              <a:rPr lang="fr-FR" sz="1200" dirty="0" err="1"/>
              <a:t>tinctoria</a:t>
            </a:r>
            <a:r>
              <a:rPr lang="fr-FR" sz="1200" dirty="0"/>
              <a:t>)</a:t>
            </a:r>
          </a:p>
          <a:p>
            <a:endParaRPr lang="fr-FR" sz="1200" dirty="0"/>
          </a:p>
          <a:p>
            <a:r>
              <a:rPr lang="fr-FR" sz="1200" dirty="0"/>
              <a:t>Espèces qui pourraient au contraire être rajoutées (selon le tableau d’Adrien JEAN) :</a:t>
            </a:r>
          </a:p>
          <a:p>
            <a:r>
              <a:rPr lang="fr-FR" sz="1200" dirty="0" err="1"/>
              <a:t>Loquat</a:t>
            </a:r>
            <a:r>
              <a:rPr lang="fr-FR" sz="1200" dirty="0"/>
              <a:t> (</a:t>
            </a:r>
            <a:r>
              <a:rPr lang="fr-FR" sz="1200" dirty="0" err="1"/>
              <a:t>Eriobotrya</a:t>
            </a:r>
            <a:r>
              <a:rPr lang="fr-FR" sz="1200" dirty="0"/>
              <a:t> </a:t>
            </a:r>
            <a:r>
              <a:rPr lang="fr-FR" sz="1200" dirty="0" err="1"/>
              <a:t>japonica</a:t>
            </a:r>
            <a:r>
              <a:rPr lang="fr-FR" sz="1200" dirty="0"/>
              <a:t>)</a:t>
            </a:r>
          </a:p>
          <a:p>
            <a:endParaRPr lang="fr-FR" sz="1200" dirty="0"/>
          </a:p>
          <a:p>
            <a:r>
              <a:rPr lang="fr-FR" sz="1200" dirty="0"/>
              <a:t>N’hésitez pas à donner votre avis, pour restreindre cette liste ou, au contraire, pour l’augmenter.</a:t>
            </a:r>
          </a:p>
        </p:txBody>
      </p:sp>
      <p:sp>
        <p:nvSpPr>
          <p:cNvPr id="4" name="ZoneTexte 3">
            <a:extLst>
              <a:ext uri="{FF2B5EF4-FFF2-40B4-BE49-F238E27FC236}">
                <a16:creationId xmlns:a16="http://schemas.microsoft.com/office/drawing/2014/main" id="{0902D1C3-FEAA-F9A8-B024-8996AB751E43}"/>
              </a:ext>
            </a:extLst>
          </p:cNvPr>
          <p:cNvSpPr txBox="1"/>
          <p:nvPr/>
        </p:nvSpPr>
        <p:spPr>
          <a:xfrm>
            <a:off x="381000" y="7550150"/>
            <a:ext cx="6629400" cy="2677656"/>
          </a:xfrm>
          <a:prstGeom prst="rect">
            <a:avLst/>
          </a:prstGeom>
          <a:noFill/>
        </p:spPr>
        <p:txBody>
          <a:bodyPr wrap="square" rtlCol="0">
            <a:spAutoFit/>
          </a:bodyPr>
          <a:lstStyle/>
          <a:p>
            <a:pPr algn="just"/>
            <a:r>
              <a:rPr lang="fr-FR" sz="1200" b="1" u="sng" kern="0"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BIBLIOGRAPHIE</a:t>
            </a:r>
            <a:endParaRPr lang="fr-FR" sz="1200" b="1" kern="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Sites Internet</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u="none" strike="noStrike"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Observations · </a:t>
            </a:r>
            <a:r>
              <a:rPr lang="en-US" sz="1200" b="1" u="none" strike="noStrike" dirty="0" err="1">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iNaturalist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b="1" dirty="0">
                <a:effectLst/>
                <a:latin typeface="Arial" panose="020B0604020202020204" pitchFamily="34" charset="0"/>
                <a:ea typeface="Times New Roman" panose="02020603050405020304" pitchFamily="18" charset="0"/>
                <a:cs typeface="Arial" panose="020B0604020202020204" pitchFamily="34" charset="0"/>
              </a:rPr>
              <a:t>(inaturalist.org)</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err="1">
                <a:effectLst/>
                <a:latin typeface="Arial" panose="020B0604020202020204" pitchFamily="34" charset="0"/>
                <a:ea typeface="Times New Roman" panose="02020603050405020304" pitchFamily="18" charset="0"/>
                <a:cs typeface="Arial" panose="020B0604020202020204" pitchFamily="34" charset="0"/>
              </a:rPr>
              <a:t>Botanique</a:t>
            </a:r>
            <a:r>
              <a:rPr lang="en-US" sz="1200" b="1" dirty="0">
                <a:effectLst/>
                <a:latin typeface="Arial" panose="020B0604020202020204" pitchFamily="34" charset="0"/>
                <a:ea typeface="Times New Roman" panose="02020603050405020304" pitchFamily="18" charset="0"/>
                <a:cs typeface="Arial" panose="020B0604020202020204" pitchFamily="34" charset="0"/>
              </a:rPr>
              <a:t>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Haïti</a:t>
            </a:r>
            <a:r>
              <a:rPr lang="en-US" sz="1200" b="1" dirty="0">
                <a:effectLst/>
                <a:latin typeface="Arial" panose="020B0604020202020204" pitchFamily="34" charset="0"/>
                <a:ea typeface="Times New Roman" panose="02020603050405020304" pitchFamily="18" charset="0"/>
                <a:cs typeface="Arial" panose="020B0604020202020204" pitchFamily="34" charset="0"/>
              </a:rPr>
              <a:t> - Université Quisqueya</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Ouvrages et Publications</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"Arbres et Arbustes d'Haïti", A.P. Koohafkan et Ch. </a:t>
            </a:r>
            <a:r>
              <a:rPr lang="en-US" sz="1200" b="1" dirty="0">
                <a:effectLst/>
                <a:latin typeface="Arial" panose="020B0604020202020204" pitchFamily="34" charset="0"/>
                <a:ea typeface="Times New Roman" panose="02020603050405020304" pitchFamily="18" charset="0"/>
                <a:cs typeface="Arial" panose="020B0604020202020204" pitchFamily="34" charset="0"/>
              </a:rPr>
              <a:t>Lilin</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"Flore illustrée des phanérogames de Guadeloupe et de Martinique" de Fournet, J.</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La Flore </a:t>
            </a:r>
            <a:r>
              <a:rPr lang="en-US" sz="1200" b="1" dirty="0" err="1">
                <a:effectLst/>
                <a:latin typeface="Arial" panose="020B0604020202020204" pitchFamily="34" charset="0"/>
                <a:ea typeface="Times New Roman" panose="02020603050405020304" pitchFamily="18" charset="0"/>
                <a:cs typeface="Arial" panose="020B0604020202020204" pitchFamily="34" charset="0"/>
              </a:rPr>
              <a:t>d’Haïti</a:t>
            </a:r>
            <a:r>
              <a:rPr lang="en-US" sz="1200" b="1" dirty="0">
                <a:effectLst/>
                <a:latin typeface="Arial" panose="020B0604020202020204" pitchFamily="34" charset="0"/>
                <a:ea typeface="Times New Roman" panose="02020603050405020304" pitchFamily="18" charset="0"/>
                <a:cs typeface="Arial" panose="020B0604020202020204" pitchFamily="34" charset="0"/>
              </a:rPr>
              <a:t>, ( H.D BARKER et William S. DARDEAU), 1930</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"Plants of the Eastern Caribbean" - William S. Judd</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"Flore des Antilles" - Kew Botanical Gardens</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b="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rPr>
              <a:t>Revues scientifiques</a:t>
            </a:r>
            <a:endParaRPr lang="fr-FR" sz="12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en-US" sz="1200" b="1" dirty="0">
                <a:effectLst/>
                <a:latin typeface="Arial" panose="020B0604020202020204" pitchFamily="34" charset="0"/>
                <a:ea typeface="Times New Roman" panose="02020603050405020304" pitchFamily="18" charset="0"/>
                <a:cs typeface="Arial" panose="020B0604020202020204" pitchFamily="34" charset="0"/>
              </a:rPr>
              <a:t>Journal of Caribbean Forestry</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"Études sur la Flore d'Haïti" - Annales des Sciences Naturelles, Botanique</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814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965" y="1911350"/>
            <a:ext cx="3240405" cy="4817110"/>
            <a:chOff x="2288920" y="727455"/>
            <a:chExt cx="3240405" cy="4817110"/>
          </a:xfrm>
        </p:grpSpPr>
        <p:pic>
          <p:nvPicPr>
            <p:cNvPr id="3" name="object 3"/>
            <p:cNvPicPr/>
            <p:nvPr/>
          </p:nvPicPr>
          <p:blipFill>
            <a:blip r:embed="rId2" cstate="print"/>
            <a:stretch>
              <a:fillRect/>
            </a:stretch>
          </p:blipFill>
          <p:spPr>
            <a:xfrm>
              <a:off x="2301620" y="740155"/>
              <a:ext cx="3214624" cy="4791202"/>
            </a:xfrm>
            <a:prstGeom prst="rect">
              <a:avLst/>
            </a:prstGeom>
          </p:spPr>
        </p:pic>
        <p:sp>
          <p:nvSpPr>
            <p:cNvPr id="4" name="object 4"/>
            <p:cNvSpPr/>
            <p:nvPr/>
          </p:nvSpPr>
          <p:spPr>
            <a:xfrm>
              <a:off x="2295270" y="733805"/>
              <a:ext cx="3227705" cy="4804410"/>
            </a:xfrm>
            <a:custGeom>
              <a:avLst/>
              <a:gdLst/>
              <a:ahLst/>
              <a:cxnLst/>
              <a:rect l="l" t="t" r="r" b="b"/>
              <a:pathLst>
                <a:path w="3227704" h="4804410">
                  <a:moveTo>
                    <a:pt x="0" y="0"/>
                  </a:moveTo>
                  <a:lnTo>
                    <a:pt x="3227324" y="0"/>
                  </a:lnTo>
                  <a:lnTo>
                    <a:pt x="3227324" y="4803902"/>
                  </a:lnTo>
                  <a:lnTo>
                    <a:pt x="0" y="4803902"/>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58750" y="10400660"/>
            <a:ext cx="22339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Phragmites</a:t>
            </a:r>
            <a:r>
              <a:rPr sz="1200" b="1" spc="25" dirty="0">
                <a:latin typeface="Arial"/>
                <a:cs typeface="Arial"/>
              </a:rPr>
              <a:t> </a:t>
            </a:r>
            <a:r>
              <a:rPr sz="1200" b="1" dirty="0">
                <a:latin typeface="Arial"/>
                <a:cs typeface="Arial"/>
              </a:rPr>
              <a:t>sp.</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roseau</a:t>
            </a:r>
            <a:endParaRPr sz="1200" dirty="0">
              <a:latin typeface="Arial"/>
              <a:cs typeface="Arial"/>
            </a:endParaRPr>
          </a:p>
        </p:txBody>
      </p:sp>
      <p:sp>
        <p:nvSpPr>
          <p:cNvPr id="6" name="ZoneTexte 5">
            <a:extLst>
              <a:ext uri="{FF2B5EF4-FFF2-40B4-BE49-F238E27FC236}">
                <a16:creationId xmlns:a16="http://schemas.microsoft.com/office/drawing/2014/main" id="{A76DC76A-9442-89BF-28ED-49F2AB56B430}"/>
              </a:ext>
            </a:extLst>
          </p:cNvPr>
          <p:cNvSpPr txBox="1"/>
          <p:nvPr/>
        </p:nvSpPr>
        <p:spPr>
          <a:xfrm>
            <a:off x="228094" y="411206"/>
            <a:ext cx="6966203" cy="1253548"/>
          </a:xfrm>
          <a:prstGeom prst="rect">
            <a:avLst/>
          </a:prstGeom>
          <a:noFill/>
        </p:spPr>
        <p:txBody>
          <a:bodyPr wrap="square" rtlCol="0">
            <a:spAutoFit/>
          </a:bodyPr>
          <a:lstStyle/>
          <a:p>
            <a:pPr marL="457200" lvl="1" algn="just">
              <a:tabLst>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roseau</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(Phragmites</a:t>
            </a:r>
            <a:r>
              <a:rPr lang="fr-FR" sz="1400" b="1" spc="25" dirty="0">
                <a:effectLst/>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sp</a:t>
            </a:r>
            <a:r>
              <a:rPr lang="fr-FR" sz="1400" b="1" spc="-2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pPr marL="107950" marR="123190" algn="just">
              <a:lnSpc>
                <a:spcPct val="103000"/>
              </a:lnSpc>
              <a:spcBef>
                <a:spcPts val="50"/>
              </a:spcBef>
              <a:spcAft>
                <a:spcPts val="0"/>
              </a:spcAft>
            </a:pPr>
            <a:r>
              <a:rPr lang="fr-FR" sz="1200" dirty="0">
                <a:effectLst/>
                <a:latin typeface="Arial" panose="020B0604020202020204" pitchFamily="34" charset="0"/>
                <a:ea typeface="Arial" panose="020B0604020202020204" pitchFamily="34" charset="0"/>
              </a:rPr>
              <a:t>C'est une graminée de grande taille, atteignant plusieurs mètres de hauteur. Il peut être utilisé pour traiter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ravines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moins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alimentées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eau,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où</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reprise du bambou est difficile.</a:t>
            </a:r>
          </a:p>
          <a:p>
            <a:pPr>
              <a:spcBef>
                <a:spcPts val="5"/>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En Haïti, les berges de la rivière </a:t>
            </a:r>
            <a:r>
              <a:rPr lang="fr-FR" sz="1200" dirty="0" err="1">
                <a:effectLst/>
                <a:latin typeface="Arial" panose="020B0604020202020204" pitchFamily="34" charset="0"/>
                <a:ea typeface="Arial" panose="020B0604020202020204" pitchFamily="34" charset="0"/>
              </a:rPr>
              <a:t>Momance</a:t>
            </a:r>
            <a:r>
              <a:rPr lang="fr-FR" sz="1200" dirty="0">
                <a:effectLst/>
                <a:latin typeface="Arial" panose="020B0604020202020204" pitchFamily="34" charset="0"/>
                <a:ea typeface="Arial" panose="020B0604020202020204" pitchFamily="34" charset="0"/>
              </a:rPr>
              <a:t> à </a:t>
            </a:r>
            <a:r>
              <a:rPr lang="fr-FR" sz="1200" dirty="0" err="1">
                <a:effectLst/>
                <a:latin typeface="Arial" panose="020B0604020202020204" pitchFamily="34" charset="0"/>
                <a:ea typeface="Arial" panose="020B0604020202020204" pitchFamily="34" charset="0"/>
              </a:rPr>
              <a:t>Léogane</a:t>
            </a:r>
            <a:r>
              <a:rPr lang="fr-FR" sz="1200" dirty="0">
                <a:effectLst/>
                <a:latin typeface="Arial" panose="020B0604020202020204" pitchFamily="34" charset="0"/>
                <a:ea typeface="Arial" panose="020B0604020202020204" pitchFamily="34" charset="0"/>
              </a:rPr>
              <a:t> et la région de </a:t>
            </a:r>
            <a:r>
              <a:rPr lang="fr-FR" sz="1200" dirty="0" err="1">
                <a:effectLst/>
                <a:latin typeface="Arial" panose="020B0604020202020204" pitchFamily="34" charset="0"/>
                <a:ea typeface="Arial" panose="020B0604020202020204" pitchFamily="34" charset="0"/>
              </a:rPr>
              <a:t>Kenskoff</a:t>
            </a:r>
            <a:r>
              <a:rPr lang="fr-FR" sz="1200" dirty="0">
                <a:effectLst/>
                <a:latin typeface="Arial" panose="020B0604020202020204" pitchFamily="34" charset="0"/>
                <a:ea typeface="Arial" panose="020B0604020202020204" pitchFamily="34" charset="0"/>
              </a:rPr>
              <a:t> sont des zones d'approvisionnement possibles pour cette espèce.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3923">
            <a:extLst>
              <a:ext uri="{FF2B5EF4-FFF2-40B4-BE49-F238E27FC236}">
                <a16:creationId xmlns:a16="http://schemas.microsoft.com/office/drawing/2014/main" id="{EA6A80D1-B120-F20A-ECAB-64F049B28DA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9817" y="387350"/>
            <a:ext cx="6248400" cy="4686300"/>
          </a:xfrm>
          <a:prstGeom prst="rect">
            <a:avLst/>
          </a:prstGeom>
        </p:spPr>
      </p:pic>
      <p:sp>
        <p:nvSpPr>
          <p:cNvPr id="2" name="object 5">
            <a:extLst>
              <a:ext uri="{FF2B5EF4-FFF2-40B4-BE49-F238E27FC236}">
                <a16:creationId xmlns:a16="http://schemas.microsoft.com/office/drawing/2014/main" id="{0A862AE6-F604-103F-7FFD-7D44F1543567}"/>
              </a:ext>
            </a:extLst>
          </p:cNvPr>
          <p:cNvSpPr txBox="1"/>
          <p:nvPr/>
        </p:nvSpPr>
        <p:spPr>
          <a:xfrm>
            <a:off x="158750" y="10400660"/>
            <a:ext cx="22339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Phragmites</a:t>
            </a:r>
            <a:r>
              <a:rPr sz="1200" b="1" spc="25" dirty="0">
                <a:latin typeface="Arial"/>
                <a:cs typeface="Arial"/>
              </a:rPr>
              <a:t> </a:t>
            </a:r>
            <a:r>
              <a:rPr sz="1200" b="1" dirty="0">
                <a:latin typeface="Arial"/>
                <a:cs typeface="Arial"/>
              </a:rPr>
              <a:t>sp.</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roseau</a:t>
            </a:r>
            <a:endParaRPr sz="1200" dirty="0">
              <a:latin typeface="Arial"/>
              <a:cs typeface="Arial"/>
            </a:endParaRPr>
          </a:p>
        </p:txBody>
      </p:sp>
      <p:pic>
        <p:nvPicPr>
          <p:cNvPr id="4" name="Image 3" descr="P1050230">
            <a:extLst>
              <a:ext uri="{FF2B5EF4-FFF2-40B4-BE49-F238E27FC236}">
                <a16:creationId xmlns:a16="http://schemas.microsoft.com/office/drawing/2014/main" id="{6D7863C5-4A29-96AF-695E-82DFFA973159}"/>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9817" y="5295260"/>
            <a:ext cx="6248400" cy="4686300"/>
          </a:xfrm>
          <a:prstGeom prst="rect">
            <a:avLst/>
          </a:prstGeom>
        </p:spPr>
      </p:pic>
    </p:spTree>
    <p:extLst>
      <p:ext uri="{BB962C8B-B14F-4D97-AF65-F5344CB8AC3E}">
        <p14:creationId xmlns:p14="http://schemas.microsoft.com/office/powerpoint/2010/main" val="1526950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098">
            <a:extLst>
              <a:ext uri="{FF2B5EF4-FFF2-40B4-BE49-F238E27FC236}">
                <a16:creationId xmlns:a16="http://schemas.microsoft.com/office/drawing/2014/main" id="{1D44F52B-CFC1-6177-C82B-BF9B5E5D2BF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13" y="6350"/>
            <a:ext cx="6557328" cy="4343400"/>
          </a:xfrm>
          <a:prstGeom prst="rect">
            <a:avLst/>
          </a:prstGeom>
        </p:spPr>
      </p:pic>
      <p:pic>
        <p:nvPicPr>
          <p:cNvPr id="2" name="Image 1" descr="P1070842">
            <a:extLst>
              <a:ext uri="{FF2B5EF4-FFF2-40B4-BE49-F238E27FC236}">
                <a16:creationId xmlns:a16="http://schemas.microsoft.com/office/drawing/2014/main" id="{88D8F81C-57CB-E855-B4FC-0FDE01FE2394}"/>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96078" y="4502150"/>
            <a:ext cx="6557328" cy="4917996"/>
          </a:xfrm>
          <a:prstGeom prst="rect">
            <a:avLst/>
          </a:prstGeom>
        </p:spPr>
      </p:pic>
      <p:sp>
        <p:nvSpPr>
          <p:cNvPr id="4" name="object 5">
            <a:extLst>
              <a:ext uri="{FF2B5EF4-FFF2-40B4-BE49-F238E27FC236}">
                <a16:creationId xmlns:a16="http://schemas.microsoft.com/office/drawing/2014/main" id="{D201CAA1-4C98-09F3-799D-CA90AF626F52}"/>
              </a:ext>
            </a:extLst>
          </p:cNvPr>
          <p:cNvSpPr txBox="1"/>
          <p:nvPr/>
        </p:nvSpPr>
        <p:spPr>
          <a:xfrm>
            <a:off x="158750" y="10400660"/>
            <a:ext cx="2233930"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Phragmites</a:t>
            </a:r>
            <a:r>
              <a:rPr sz="1200" b="1" spc="25" dirty="0">
                <a:latin typeface="Arial"/>
                <a:cs typeface="Arial"/>
              </a:rPr>
              <a:t> </a:t>
            </a:r>
            <a:r>
              <a:rPr sz="1200" b="1" dirty="0">
                <a:latin typeface="Arial"/>
                <a:cs typeface="Arial"/>
              </a:rPr>
              <a:t>sp.</a:t>
            </a:r>
            <a:r>
              <a:rPr sz="1200" b="1" spc="20"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roseau</a:t>
            </a:r>
            <a:endParaRPr sz="1200" dirty="0">
              <a:latin typeface="Arial"/>
              <a:cs typeface="Arial"/>
            </a:endParaRPr>
          </a:p>
        </p:txBody>
      </p:sp>
    </p:spTree>
    <p:extLst>
      <p:ext uri="{BB962C8B-B14F-4D97-AF65-F5344CB8AC3E}">
        <p14:creationId xmlns:p14="http://schemas.microsoft.com/office/powerpoint/2010/main" val="3544765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5AB7753-DF9A-6F7C-D616-AC31023EFAF7}"/>
              </a:ext>
            </a:extLst>
          </p:cNvPr>
          <p:cNvSpPr txBox="1"/>
          <p:nvPr/>
        </p:nvSpPr>
        <p:spPr>
          <a:xfrm>
            <a:off x="304800" y="692150"/>
            <a:ext cx="6705600" cy="4801314"/>
          </a:xfrm>
          <a:prstGeom prst="rect">
            <a:avLst/>
          </a:prstGeom>
          <a:noFill/>
        </p:spPr>
        <p:txBody>
          <a:bodyPr wrap="square" rtlCol="0">
            <a:spAutoFit/>
          </a:bodyPr>
          <a:lstStyle/>
          <a:p>
            <a:pPr marL="457200" marR="12382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 canne à sucre (</a:t>
            </a:r>
            <a:r>
              <a:rPr lang="fr-FR" sz="1400" b="1" dirty="0" err="1">
                <a:effectLst/>
                <a:latin typeface="Arial" panose="020B0604020202020204" pitchFamily="34" charset="0"/>
                <a:ea typeface="Arial" panose="020B0604020202020204" pitchFamily="34" charset="0"/>
              </a:rPr>
              <a:t>Saccharum</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officinarum</a:t>
            </a:r>
            <a:r>
              <a:rPr lang="fr-FR" sz="1400" b="1" dirty="0">
                <a:effectLst/>
                <a:latin typeface="Arial" panose="020B0604020202020204" pitchFamily="34" charset="0"/>
                <a:ea typeface="Arial" panose="020B0604020202020204" pitchFamily="34" charset="0"/>
              </a:rPr>
              <a:t> </a:t>
            </a:r>
            <a:r>
              <a:rPr lang="fr-FR" sz="1400" b="1" spc="-20"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Elle a été introduite en Haïti par les Espagnols vers 1515. Au 18 </a:t>
            </a:r>
            <a:r>
              <a:rPr lang="fr-FR" sz="1200" dirty="0" err="1">
                <a:effectLst/>
                <a:latin typeface="Arial" panose="020B0604020202020204" pitchFamily="34" charset="0"/>
                <a:ea typeface="Arial" panose="020B0604020202020204" pitchFamily="34" charset="0"/>
              </a:rPr>
              <a:t>ème</a:t>
            </a:r>
            <a:r>
              <a:rPr lang="fr-FR" sz="1200" dirty="0">
                <a:effectLst/>
                <a:latin typeface="Arial" panose="020B0604020202020204" pitchFamily="34" charset="0"/>
                <a:ea typeface="Arial" panose="020B0604020202020204" pitchFamily="34" charset="0"/>
              </a:rPr>
              <a:t> siècle, pendant la domination française,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monoculture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grandes plantations en plaine a entraîné une importation massive d'esclaves noirs.</a:t>
            </a:r>
          </a:p>
          <a:p>
            <a:pPr>
              <a:spcBef>
                <a:spcPts val="1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La canne à sucre serait originaire de la Nouvelle Guinée. C'est une espèce vivace dont la tige atteint 2 à 5 m de hauteur pour un diamètre de 2 à 4 cm. Elle ne se ramifie pas au-dessus du sol, mais les yeux souterrains donnent naissance à d'autres tiges (tallage) et provoquent ainsi la formation d'une touffe de 10 à 15 tiges.</a:t>
            </a:r>
          </a:p>
          <a:p>
            <a:pPr>
              <a:spcBef>
                <a:spcPts val="2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La canne à sucre est cultivée pour la fabrication industrielle ou artisanale de sucre, comme canne de bouche, pour la consommation directe, ou parfois aussi comme canne fourragère.</a:t>
            </a:r>
          </a:p>
          <a:p>
            <a:pPr>
              <a:spcBef>
                <a:spcPts val="10"/>
              </a:spcBef>
            </a:pPr>
            <a:r>
              <a:rPr lang="fr-FR" sz="1200" dirty="0">
                <a:effectLst/>
                <a:latin typeface="Arial" panose="020B0604020202020204" pitchFamily="34" charset="0"/>
                <a:ea typeface="Arial" panose="020B0604020202020204" pitchFamily="34" charset="0"/>
              </a:rPr>
              <a:t> </a:t>
            </a:r>
          </a:p>
          <a:p>
            <a:pPr marL="107950" marR="123190" algn="just">
              <a:lnSpc>
                <a:spcPct val="103000"/>
              </a:lnSpc>
              <a:spcAft>
                <a:spcPts val="0"/>
              </a:spcAft>
            </a:pPr>
            <a:r>
              <a:rPr lang="fr-FR" sz="1200" dirty="0">
                <a:effectLst/>
                <a:latin typeface="Arial" panose="020B0604020202020204" pitchFamily="34" charset="0"/>
                <a:ea typeface="Arial" panose="020B0604020202020204" pitchFamily="34" charset="0"/>
              </a:rPr>
              <a:t>Dans les mornes, la culture de la canne à sucre est limitée par le froid et ne dépasse pas une altitude de 700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800</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général,</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culture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 dure de 4 à 8 ans. Elle protège bien le sol et son développement est souhaitable dans les zones sensibles à l'érosion, surtout sur basaltes.</a:t>
            </a:r>
          </a:p>
          <a:p>
            <a:pPr>
              <a:spcBef>
                <a:spcPts val="1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propagation</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canne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sucre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fait à partir de boutures. De ce fait, cette espèce est également intéressante pour la réalisation de rampes vives en vue de remodeler le versant.</a:t>
            </a:r>
          </a:p>
          <a:p>
            <a:pPr>
              <a:spcBef>
                <a:spcPts val="1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Une canne à sucre de bouche, de petite taille et appelée "canne ananas", permet de traiter et de valoriser de petites ravines bien alimentées en eau.</a:t>
            </a:r>
            <a:endParaRPr lang="fr-FR" sz="1200" dirty="0"/>
          </a:p>
        </p:txBody>
      </p:sp>
      <p:grpSp>
        <p:nvGrpSpPr>
          <p:cNvPr id="3" name="object 2">
            <a:extLst>
              <a:ext uri="{FF2B5EF4-FFF2-40B4-BE49-F238E27FC236}">
                <a16:creationId xmlns:a16="http://schemas.microsoft.com/office/drawing/2014/main" id="{38610B4E-770C-F97C-90B4-AE4AFB8A99AA}"/>
              </a:ext>
            </a:extLst>
          </p:cNvPr>
          <p:cNvGrpSpPr/>
          <p:nvPr/>
        </p:nvGrpSpPr>
        <p:grpSpPr>
          <a:xfrm>
            <a:off x="228600" y="5693410"/>
            <a:ext cx="3240405" cy="4752340"/>
            <a:chOff x="423544" y="743330"/>
            <a:chExt cx="3240405" cy="4752340"/>
          </a:xfrm>
        </p:grpSpPr>
        <p:pic>
          <p:nvPicPr>
            <p:cNvPr id="4" name="object 3">
              <a:extLst>
                <a:ext uri="{FF2B5EF4-FFF2-40B4-BE49-F238E27FC236}">
                  <a16:creationId xmlns:a16="http://schemas.microsoft.com/office/drawing/2014/main" id="{A443FB2F-D908-2B21-09F2-B8BA50232E7C}"/>
                </a:ext>
              </a:extLst>
            </p:cNvPr>
            <p:cNvPicPr/>
            <p:nvPr/>
          </p:nvPicPr>
          <p:blipFill>
            <a:blip r:embed="rId2" cstate="print"/>
            <a:stretch>
              <a:fillRect/>
            </a:stretch>
          </p:blipFill>
          <p:spPr>
            <a:xfrm>
              <a:off x="436244" y="756032"/>
              <a:ext cx="3214497" cy="4726557"/>
            </a:xfrm>
            <a:prstGeom prst="rect">
              <a:avLst/>
            </a:prstGeom>
          </p:spPr>
        </p:pic>
        <p:sp>
          <p:nvSpPr>
            <p:cNvPr id="5" name="object 4">
              <a:extLst>
                <a:ext uri="{FF2B5EF4-FFF2-40B4-BE49-F238E27FC236}">
                  <a16:creationId xmlns:a16="http://schemas.microsoft.com/office/drawing/2014/main" id="{1D33FAE6-07EF-3CFF-7C4B-554D445E4B85}"/>
                </a:ext>
              </a:extLst>
            </p:cNvPr>
            <p:cNvSpPr/>
            <p:nvPr/>
          </p:nvSpPr>
          <p:spPr>
            <a:xfrm>
              <a:off x="429894" y="7496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0157C00D-7635-FFE5-8C71-E981A14459EB}"/>
              </a:ext>
            </a:extLst>
          </p:cNvPr>
          <p:cNvGrpSpPr/>
          <p:nvPr/>
        </p:nvGrpSpPr>
        <p:grpSpPr>
          <a:xfrm>
            <a:off x="3765042" y="5680710"/>
            <a:ext cx="3240405" cy="4752340"/>
            <a:chOff x="3959986" y="730630"/>
            <a:chExt cx="3240405" cy="4752340"/>
          </a:xfrm>
        </p:grpSpPr>
        <p:pic>
          <p:nvPicPr>
            <p:cNvPr id="7" name="object 6">
              <a:extLst>
                <a:ext uri="{FF2B5EF4-FFF2-40B4-BE49-F238E27FC236}">
                  <a16:creationId xmlns:a16="http://schemas.microsoft.com/office/drawing/2014/main" id="{F63F9BF9-EF6D-97BC-573A-0E8E35920899}"/>
                </a:ext>
              </a:extLst>
            </p:cNvPr>
            <p:cNvPicPr/>
            <p:nvPr/>
          </p:nvPicPr>
          <p:blipFill>
            <a:blip r:embed="rId3" cstate="print"/>
            <a:stretch>
              <a:fillRect/>
            </a:stretch>
          </p:blipFill>
          <p:spPr>
            <a:xfrm>
              <a:off x="3972686" y="743332"/>
              <a:ext cx="3214624" cy="4726557"/>
            </a:xfrm>
            <a:prstGeom prst="rect">
              <a:avLst/>
            </a:prstGeom>
          </p:spPr>
        </p:pic>
        <p:sp>
          <p:nvSpPr>
            <p:cNvPr id="8" name="object 7">
              <a:extLst>
                <a:ext uri="{FF2B5EF4-FFF2-40B4-BE49-F238E27FC236}">
                  <a16:creationId xmlns:a16="http://schemas.microsoft.com/office/drawing/2014/main" id="{AEC5429F-DFA3-EE83-B736-203EB658DC22}"/>
                </a:ext>
              </a:extLst>
            </p:cNvPr>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886598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D2ED283-B431-80AC-6DD0-3F636682E385}"/>
              </a:ext>
            </a:extLst>
          </p:cNvPr>
          <p:cNvSpPr txBox="1"/>
          <p:nvPr/>
        </p:nvSpPr>
        <p:spPr>
          <a:xfrm>
            <a:off x="152400" y="387350"/>
            <a:ext cx="6781800" cy="6288453"/>
          </a:xfrm>
          <a:prstGeom prst="rect">
            <a:avLst/>
          </a:prstGeom>
          <a:noFill/>
        </p:spPr>
        <p:txBody>
          <a:bodyPr wrap="square" rtlCol="0">
            <a:spAutoFit/>
          </a:bodyPr>
          <a:lstStyle/>
          <a:p>
            <a:pPr marL="107950" algn="just">
              <a:lnSpc>
                <a:spcPct val="103000"/>
              </a:lnSpc>
            </a:pPr>
            <a:r>
              <a:rPr lang="fr-FR" sz="1200" b="1" dirty="0">
                <a:effectLst/>
                <a:latin typeface="Arial" panose="020B0604020202020204" pitchFamily="34" charset="0"/>
                <a:ea typeface="Arial" panose="020B0604020202020204" pitchFamily="34" charset="0"/>
              </a:rPr>
              <a:t>Deux</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graminées</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d'intérêt</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commercial :</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la</a:t>
            </a:r>
            <a:r>
              <a:rPr lang="fr-FR" sz="1200" b="1" spc="-45"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citronelle</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et</a:t>
            </a:r>
            <a:r>
              <a:rPr lang="fr-FR" sz="1200" b="1" spc="-45" dirty="0">
                <a:effectLst/>
                <a:latin typeface="Arial" panose="020B0604020202020204" pitchFamily="34" charset="0"/>
                <a:ea typeface="Arial" panose="020B0604020202020204" pitchFamily="34" charset="0"/>
              </a:rPr>
              <a:t> </a:t>
            </a:r>
            <a:r>
              <a:rPr lang="fr-FR" sz="1200" b="1" dirty="0">
                <a:effectLst/>
                <a:latin typeface="Arial" panose="020B0604020202020204" pitchFamily="34" charset="0"/>
                <a:ea typeface="Arial" panose="020B0604020202020204" pitchFamily="34" charset="0"/>
              </a:rPr>
              <a:t>le </a:t>
            </a:r>
            <a:r>
              <a:rPr lang="fr-FR" sz="1200" b="1" spc="-10" dirty="0">
                <a:effectLst/>
                <a:latin typeface="Arial" panose="020B0604020202020204" pitchFamily="34" charset="0"/>
                <a:ea typeface="Arial" panose="020B0604020202020204" pitchFamily="34" charset="0"/>
              </a:rPr>
              <a:t>vétiver.</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pPr marL="107950" marR="127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 deux espèces ont un intérêt fourrager limité, par contre leur intérêt en conservation des sols est élevé, du fait de la formation de touffes, d'une propagation facile et d'un niveau d'exigences faible.</a:t>
            </a:r>
          </a:p>
          <a:p>
            <a:pPr>
              <a:spcBef>
                <a:spcPts val="5"/>
              </a:spcBef>
            </a:pPr>
            <a:r>
              <a:rPr lang="fr-FR" sz="1200" dirty="0">
                <a:effectLst/>
                <a:latin typeface="Arial" panose="020B0604020202020204" pitchFamily="34" charset="0"/>
                <a:ea typeface="Arial" panose="020B0604020202020204" pitchFamily="34" charset="0"/>
              </a:rPr>
              <a:t> </a:t>
            </a:r>
          </a:p>
          <a:p>
            <a:pPr marL="457200" marR="63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a:t>
            </a:r>
            <a:r>
              <a:rPr lang="fr-FR" sz="1400" b="1" spc="14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citronelle</a:t>
            </a:r>
            <a:r>
              <a:rPr lang="fr-FR" sz="1400" b="1" spc="1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Cymbopogon</a:t>
            </a:r>
            <a:r>
              <a:rPr lang="fr-FR" sz="1400" b="1" spc="14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citratus</a:t>
            </a:r>
            <a:r>
              <a:rPr lang="fr-FR" sz="1400" b="1" spc="1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1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 </a:t>
            </a:r>
            <a:r>
              <a:rPr lang="fr-FR" sz="1400" b="1" spc="-10" dirty="0" err="1">
                <a:effectLst/>
                <a:latin typeface="Arial" panose="020B0604020202020204" pitchFamily="34" charset="0"/>
                <a:ea typeface="Arial" panose="020B0604020202020204" pitchFamily="34" charset="0"/>
              </a:rPr>
              <a:t>nardus</a:t>
            </a:r>
            <a:r>
              <a:rPr lang="fr-FR" sz="1400" b="1" spc="-1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une plante à parfum. L'essence de </a:t>
            </a:r>
            <a:r>
              <a:rPr lang="fr-FR" sz="1200" dirty="0" err="1">
                <a:effectLst/>
                <a:latin typeface="Arial" panose="020B0604020202020204" pitchFamily="34" charset="0"/>
                <a:ea typeface="Arial" panose="020B0604020202020204" pitchFamily="34" charset="0"/>
              </a:rPr>
              <a:t>citronelle</a:t>
            </a:r>
            <a:r>
              <a:rPr lang="fr-FR" sz="1200" dirty="0">
                <a:effectLst/>
                <a:latin typeface="Arial" panose="020B0604020202020204" pitchFamily="34" charset="0"/>
                <a:ea typeface="Arial" panose="020B0604020202020204" pitchFamily="34" charset="0"/>
              </a:rPr>
              <a:t> est obtenue par distillation des feuilles.</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Cette espèce se reconnaît à ses feuilles étroites, glauques et à bords coupants. Elle supporte bien la </a:t>
            </a:r>
            <a:r>
              <a:rPr lang="fr-FR" sz="1200" spc="-10" dirty="0">
                <a:effectLst/>
                <a:latin typeface="Arial" panose="020B0604020202020204" pitchFamily="34" charset="0"/>
                <a:ea typeface="Arial" panose="020B0604020202020204" pitchFamily="34" charset="0"/>
              </a:rPr>
              <a:t>sécheresse.</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vétiver</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Anatherum</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zizanoïdes</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Vetiveria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zizanoides</a:t>
            </a:r>
            <a:r>
              <a:rPr lang="fr-FR" sz="1400" b="1" dirty="0">
                <a:effectLst/>
                <a:latin typeface="Arial" panose="020B0604020202020204" pitchFamily="34" charset="0"/>
                <a:ea typeface="Arial" panose="020B0604020202020204" pitchFamily="34" charset="0"/>
              </a:rPr>
              <a:t> ou Andropogon </a:t>
            </a:r>
            <a:r>
              <a:rPr lang="fr-FR" sz="1400" b="1" dirty="0" err="1">
                <a:effectLst/>
                <a:latin typeface="Arial" panose="020B0604020202020204" pitchFamily="34" charset="0"/>
                <a:ea typeface="Arial" panose="020B0604020202020204" pitchFamily="34" charset="0"/>
              </a:rPr>
              <a:t>muricatus</a:t>
            </a:r>
            <a:r>
              <a:rPr lang="fr-FR" sz="1400" b="1" dirty="0">
                <a:effectLst/>
                <a:latin typeface="Arial" panose="020B0604020202020204" pitchFamily="34" charset="0"/>
                <a:ea typeface="Arial" panose="020B0604020202020204" pitchFamily="34" charset="0"/>
              </a:rPr>
              <a:t>)</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C'est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graminée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racines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 fabrication d'une essence à parfum.</a:t>
            </a:r>
          </a:p>
          <a:p>
            <a:pPr marL="107950" marR="63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Il est originaire de l'Inde, mais est cultivé dans toutes les régions chaudes du monde. C'est une plante rhizomateuse dont les feuilles étroites et vert foncé forment des touffes de 1,50 m à 2 m de hauteur. Il se reproduit par éclats de souche.</a:t>
            </a:r>
          </a:p>
          <a:p>
            <a:pPr>
              <a:spcBef>
                <a:spcPts val="10"/>
              </a:spcBef>
            </a:pPr>
            <a:r>
              <a:rPr lang="fr-FR" sz="1200" dirty="0">
                <a:effectLst/>
                <a:latin typeface="Arial" panose="020B0604020202020204" pitchFamily="34" charset="0"/>
                <a:ea typeface="Arial" panose="020B0604020202020204" pitchFamily="34" charset="0"/>
              </a:rPr>
              <a:t> </a:t>
            </a:r>
          </a:p>
          <a:p>
            <a:pPr marL="107950" algn="just">
              <a:spcBef>
                <a:spcPts val="5"/>
              </a:spcBef>
              <a:spcAft>
                <a:spcPts val="0"/>
              </a:spcAft>
            </a:pPr>
            <a:r>
              <a:rPr lang="fr-FR" sz="1200" dirty="0">
                <a:effectLst/>
                <a:latin typeface="Arial" panose="020B0604020202020204" pitchFamily="34" charset="0"/>
                <a:ea typeface="Arial" panose="020B0604020202020204" pitchFamily="34" charset="0"/>
              </a:rPr>
              <a:t>Le</a:t>
            </a:r>
            <a:r>
              <a:rPr lang="fr-FR" sz="1200" spc="3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vétiver</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peu</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exigeant</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supporte</a:t>
            </a:r>
            <a:r>
              <a:rPr lang="fr-FR" sz="1200" spc="3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30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la </a:t>
            </a:r>
            <a:r>
              <a:rPr lang="fr-FR" sz="1200" dirty="0">
                <a:effectLst/>
                <a:latin typeface="Arial" panose="020B0604020202020204" pitchFamily="34" charset="0"/>
                <a:ea typeface="Arial" panose="020B0604020202020204" pitchFamily="34" charset="0"/>
              </a:rPr>
              <a:t>sécheresse. De ce fait, il réussit bien sur les sols superficiels des versants à forte pente de basse altitude, surtout sur des rendzines où son développement est meilleur que celui des autres graminées. C'est donc une plante intéressante pour la lutte contre l'érosion par l'aménagement de terrasses progressives.</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problème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principal</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provient</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5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 l'arrachage des touffes pour la distillation des racines supprime l'effet antiérosif obtenu.</a:t>
            </a:r>
          </a:p>
          <a:p>
            <a:pPr>
              <a:spcBef>
                <a:spcPts val="30"/>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En 1976-77, Haïti exportait 120 tonnes d'huile de vétiver,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d'une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valeur</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6</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millions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dollars,</a:t>
            </a:r>
            <a:r>
              <a:rPr lang="fr-FR" sz="1200" spc="-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 qui représentait 72 % de la valeur des exportations d'huiles essentielles. (Bois d'Enghien, 1979). Pour le paysan haïtien, le vétiver constitue souvent une sorte 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réserve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financière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pied,</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mobilisable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rapidement en cas de besoin.</a:t>
            </a:r>
          </a:p>
          <a:p>
            <a:endParaRPr lang="fr-FR" dirty="0"/>
          </a:p>
        </p:txBody>
      </p:sp>
    </p:spTree>
    <p:extLst>
      <p:ext uri="{BB962C8B-B14F-4D97-AF65-F5344CB8AC3E}">
        <p14:creationId xmlns:p14="http://schemas.microsoft.com/office/powerpoint/2010/main" val="3493234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7962" y="19050"/>
            <a:ext cx="3240405" cy="4752340"/>
            <a:chOff x="360045" y="730630"/>
            <a:chExt cx="3240405" cy="4752340"/>
          </a:xfrm>
        </p:grpSpPr>
        <p:pic>
          <p:nvPicPr>
            <p:cNvPr id="3" name="object 3"/>
            <p:cNvPicPr/>
            <p:nvPr/>
          </p:nvPicPr>
          <p:blipFill>
            <a:blip r:embed="rId2" cstate="print"/>
            <a:stretch>
              <a:fillRect/>
            </a:stretch>
          </p:blipFill>
          <p:spPr>
            <a:xfrm>
              <a:off x="372745" y="743332"/>
              <a:ext cx="3214497" cy="4726557"/>
            </a:xfrm>
            <a:prstGeom prst="rect">
              <a:avLst/>
            </a:prstGeom>
          </p:spPr>
        </p:pic>
        <p:sp>
          <p:nvSpPr>
            <p:cNvPr id="4" name="object 4"/>
            <p:cNvSpPr/>
            <p:nvPr/>
          </p:nvSpPr>
          <p:spPr>
            <a:xfrm>
              <a:off x="366395" y="736980"/>
              <a:ext cx="3227705" cy="4739640"/>
            </a:xfrm>
            <a:custGeom>
              <a:avLst/>
              <a:gdLst/>
              <a:ahLst/>
              <a:cxnLst/>
              <a:rect l="l" t="t" r="r" b="b"/>
              <a:pathLst>
                <a:path w="3227704" h="4739640">
                  <a:moveTo>
                    <a:pt x="0" y="0"/>
                  </a:moveTo>
                  <a:lnTo>
                    <a:pt x="3227197" y="0"/>
                  </a:lnTo>
                  <a:lnTo>
                    <a:pt x="3227197" y="4739259"/>
                  </a:lnTo>
                  <a:lnTo>
                    <a:pt x="0" y="4739259"/>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4074795" y="5969"/>
            <a:ext cx="3240405" cy="4752340"/>
            <a:chOff x="3959986" y="730630"/>
            <a:chExt cx="3240405" cy="4752340"/>
          </a:xfrm>
        </p:grpSpPr>
        <p:pic>
          <p:nvPicPr>
            <p:cNvPr id="6" name="object 6"/>
            <p:cNvPicPr/>
            <p:nvPr/>
          </p:nvPicPr>
          <p:blipFill>
            <a:blip r:embed="rId3" cstate="print"/>
            <a:stretch>
              <a:fillRect/>
            </a:stretch>
          </p:blipFill>
          <p:spPr>
            <a:xfrm>
              <a:off x="3972686" y="799432"/>
              <a:ext cx="3214624" cy="4670457"/>
            </a:xfrm>
            <a:prstGeom prst="rect">
              <a:avLst/>
            </a:prstGeom>
          </p:spPr>
        </p:pic>
        <p:sp>
          <p:nvSpPr>
            <p:cNvPr id="7" name="object 7"/>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8" name="object 8"/>
          <p:cNvSpPr txBox="1"/>
          <p:nvPr/>
        </p:nvSpPr>
        <p:spPr>
          <a:xfrm>
            <a:off x="360045" y="5628004"/>
            <a:ext cx="2936240" cy="330200"/>
          </a:xfrm>
          <a:prstGeom prst="rect">
            <a:avLst/>
          </a:prstGeom>
        </p:spPr>
        <p:txBody>
          <a:bodyPr vert="horz" wrap="square" lIns="0" tIns="12700" rIns="0" bIns="0" rtlCol="0">
            <a:spAutoFit/>
          </a:bodyPr>
          <a:lstStyle/>
          <a:p>
            <a:pPr marL="12700" marR="5080">
              <a:lnSpc>
                <a:spcPct val="100000"/>
              </a:lnSpc>
              <a:spcBef>
                <a:spcPts val="100"/>
              </a:spcBef>
            </a:pPr>
            <a:r>
              <a:rPr sz="1000" b="1" dirty="0" err="1">
                <a:latin typeface="Arial"/>
                <a:cs typeface="Arial"/>
              </a:rPr>
              <a:t>Anatherum</a:t>
            </a:r>
            <a:r>
              <a:rPr sz="1000" b="1" spc="25" dirty="0">
                <a:latin typeface="Arial"/>
                <a:cs typeface="Arial"/>
              </a:rPr>
              <a:t> </a:t>
            </a:r>
            <a:r>
              <a:rPr sz="1000" b="1" dirty="0">
                <a:latin typeface="Arial"/>
                <a:cs typeface="Arial"/>
              </a:rPr>
              <a:t>zizanoides,</a:t>
            </a:r>
            <a:r>
              <a:rPr sz="1000" b="1" spc="20" dirty="0">
                <a:latin typeface="Arial"/>
                <a:cs typeface="Arial"/>
              </a:rPr>
              <a:t> </a:t>
            </a:r>
            <a:r>
              <a:rPr sz="1000" b="1" dirty="0">
                <a:latin typeface="Arial"/>
                <a:cs typeface="Arial"/>
              </a:rPr>
              <a:t>ou</a:t>
            </a:r>
            <a:r>
              <a:rPr sz="1000" b="1" spc="25" dirty="0">
                <a:latin typeface="Arial"/>
                <a:cs typeface="Arial"/>
              </a:rPr>
              <a:t> </a:t>
            </a:r>
            <a:r>
              <a:rPr sz="1000" b="1" spc="-10" dirty="0">
                <a:latin typeface="Arial"/>
                <a:cs typeface="Arial"/>
              </a:rPr>
              <a:t>Vetivera </a:t>
            </a:r>
            <a:r>
              <a:rPr sz="1000" b="1" dirty="0">
                <a:latin typeface="Arial"/>
                <a:cs typeface="Arial"/>
              </a:rPr>
              <a:t>zizanoides,</a:t>
            </a:r>
            <a:r>
              <a:rPr sz="1000" b="1" spc="25" dirty="0">
                <a:latin typeface="Arial"/>
                <a:cs typeface="Arial"/>
              </a:rPr>
              <a:t> </a:t>
            </a:r>
            <a:r>
              <a:rPr sz="1000" b="1" dirty="0">
                <a:latin typeface="Arial"/>
                <a:cs typeface="Arial"/>
              </a:rPr>
              <a:t>ou</a:t>
            </a:r>
            <a:r>
              <a:rPr sz="1000" b="1" spc="25" dirty="0">
                <a:latin typeface="Arial"/>
                <a:cs typeface="Arial"/>
              </a:rPr>
              <a:t> </a:t>
            </a:r>
            <a:r>
              <a:rPr sz="1000" b="1" dirty="0">
                <a:latin typeface="Arial"/>
                <a:cs typeface="Arial"/>
              </a:rPr>
              <a:t>Andropogon</a:t>
            </a:r>
            <a:r>
              <a:rPr sz="1000" b="1" spc="25" dirty="0">
                <a:latin typeface="Arial"/>
                <a:cs typeface="Arial"/>
              </a:rPr>
              <a:t> </a:t>
            </a:r>
            <a:r>
              <a:rPr sz="1000" b="1" dirty="0">
                <a:latin typeface="Arial"/>
                <a:cs typeface="Arial"/>
              </a:rPr>
              <a:t>muricatus</a:t>
            </a:r>
            <a:r>
              <a:rPr sz="1000" b="1" spc="25" dirty="0">
                <a:latin typeface="Arial"/>
                <a:cs typeface="Arial"/>
              </a:rPr>
              <a:t> </a:t>
            </a:r>
            <a:r>
              <a:rPr sz="1000" dirty="0">
                <a:latin typeface="Arial"/>
                <a:cs typeface="Arial"/>
              </a:rPr>
              <a:t>Le</a:t>
            </a:r>
            <a:r>
              <a:rPr sz="1000" spc="25" dirty="0">
                <a:latin typeface="Arial"/>
                <a:cs typeface="Arial"/>
              </a:rPr>
              <a:t> </a:t>
            </a:r>
            <a:r>
              <a:rPr sz="1000" spc="-10" dirty="0">
                <a:latin typeface="Arial"/>
                <a:cs typeface="Arial"/>
              </a:rPr>
              <a:t>vétiver</a:t>
            </a:r>
            <a:endParaRPr sz="1000" dirty="0">
              <a:latin typeface="Arial"/>
              <a:cs typeface="Arial"/>
            </a:endParaRPr>
          </a:p>
        </p:txBody>
      </p:sp>
      <p:grpSp>
        <p:nvGrpSpPr>
          <p:cNvPr id="10" name="object 2">
            <a:extLst>
              <a:ext uri="{FF2B5EF4-FFF2-40B4-BE49-F238E27FC236}">
                <a16:creationId xmlns:a16="http://schemas.microsoft.com/office/drawing/2014/main" id="{6BC95C76-DD72-543D-2C95-961E17AE0F81}"/>
              </a:ext>
            </a:extLst>
          </p:cNvPr>
          <p:cNvGrpSpPr/>
          <p:nvPr/>
        </p:nvGrpSpPr>
        <p:grpSpPr>
          <a:xfrm>
            <a:off x="201612" y="4803142"/>
            <a:ext cx="3240405" cy="4752340"/>
            <a:chOff x="2288920" y="727455"/>
            <a:chExt cx="3240405" cy="4752340"/>
          </a:xfrm>
        </p:grpSpPr>
        <p:pic>
          <p:nvPicPr>
            <p:cNvPr id="11" name="object 3">
              <a:extLst>
                <a:ext uri="{FF2B5EF4-FFF2-40B4-BE49-F238E27FC236}">
                  <a16:creationId xmlns:a16="http://schemas.microsoft.com/office/drawing/2014/main" id="{29FA3409-D87B-0301-58D0-433ED4362B8A}"/>
                </a:ext>
              </a:extLst>
            </p:cNvPr>
            <p:cNvPicPr/>
            <p:nvPr/>
          </p:nvPicPr>
          <p:blipFill>
            <a:blip r:embed="rId4" cstate="print"/>
            <a:stretch>
              <a:fillRect/>
            </a:stretch>
          </p:blipFill>
          <p:spPr>
            <a:xfrm>
              <a:off x="2301620" y="740155"/>
              <a:ext cx="3214624" cy="4726559"/>
            </a:xfrm>
            <a:prstGeom prst="rect">
              <a:avLst/>
            </a:prstGeom>
          </p:spPr>
        </p:pic>
        <p:sp>
          <p:nvSpPr>
            <p:cNvPr id="12" name="object 4">
              <a:extLst>
                <a:ext uri="{FF2B5EF4-FFF2-40B4-BE49-F238E27FC236}">
                  <a16:creationId xmlns:a16="http://schemas.microsoft.com/office/drawing/2014/main" id="{6C158E20-5602-F0E1-9109-DA2E42718F8A}"/>
                </a:ext>
              </a:extLst>
            </p:cNvPr>
            <p:cNvSpPr/>
            <p:nvPr/>
          </p:nvSpPr>
          <p:spPr>
            <a:xfrm>
              <a:off x="2295270" y="733805"/>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13" name="object 5">
            <a:extLst>
              <a:ext uri="{FF2B5EF4-FFF2-40B4-BE49-F238E27FC236}">
                <a16:creationId xmlns:a16="http://schemas.microsoft.com/office/drawing/2014/main" id="{2EFCF9A7-AD14-CFC4-0F40-08D4F96F9CF5}"/>
              </a:ext>
            </a:extLst>
          </p:cNvPr>
          <p:cNvSpPr txBox="1"/>
          <p:nvPr/>
        </p:nvSpPr>
        <p:spPr>
          <a:xfrm>
            <a:off x="207962" y="9759950"/>
            <a:ext cx="4797680" cy="382156"/>
          </a:xfrm>
          <a:prstGeom prst="rect">
            <a:avLst/>
          </a:prstGeom>
        </p:spPr>
        <p:txBody>
          <a:bodyPr vert="horz" wrap="square" lIns="0" tIns="12700" rIns="0" bIns="0" rtlCol="0">
            <a:spAutoFit/>
          </a:bodyPr>
          <a:lstStyle/>
          <a:p>
            <a:pPr marL="12700" marR="5080">
              <a:lnSpc>
                <a:spcPct val="100000"/>
              </a:lnSpc>
              <a:spcBef>
                <a:spcPts val="100"/>
              </a:spcBef>
            </a:pPr>
            <a:r>
              <a:rPr sz="1200" b="1" dirty="0" err="1">
                <a:latin typeface="Arial"/>
                <a:cs typeface="Arial"/>
              </a:rPr>
              <a:t>Anatherum</a:t>
            </a:r>
            <a:r>
              <a:rPr sz="1200" b="1" spc="25" dirty="0">
                <a:latin typeface="Arial"/>
                <a:cs typeface="Arial"/>
              </a:rPr>
              <a:t>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spc="-10" dirty="0">
                <a:latin typeface="Arial"/>
                <a:cs typeface="Arial"/>
              </a:rPr>
              <a:t>Vetivera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Andropogon</a:t>
            </a:r>
            <a:r>
              <a:rPr sz="1200" b="1" spc="25" dirty="0">
                <a:latin typeface="Arial"/>
                <a:cs typeface="Arial"/>
              </a:rPr>
              <a:t> </a:t>
            </a:r>
            <a:r>
              <a:rPr sz="1200" b="1" dirty="0">
                <a:latin typeface="Arial"/>
                <a:cs typeface="Arial"/>
              </a:rPr>
              <a:t>muricatus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vétiver</a:t>
            </a:r>
            <a:endParaRPr sz="1200" dirty="0">
              <a:latin typeface="Arial"/>
              <a:cs typeface="Arial"/>
            </a:endParaRPr>
          </a:p>
        </p:txBody>
      </p:sp>
    </p:spTree>
    <p:extLst>
      <p:ext uri="{BB962C8B-B14F-4D97-AF65-F5344CB8AC3E}">
        <p14:creationId xmlns:p14="http://schemas.microsoft.com/office/powerpoint/2010/main" val="356408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719">
            <a:extLst>
              <a:ext uri="{FF2B5EF4-FFF2-40B4-BE49-F238E27FC236}">
                <a16:creationId xmlns:a16="http://schemas.microsoft.com/office/drawing/2014/main" id="{EE12D42E-BFBA-7265-6488-261075835F40}"/>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9541"/>
            <a:ext cx="6096000" cy="4572000"/>
          </a:xfrm>
          <a:prstGeom prst="rect">
            <a:avLst/>
          </a:prstGeom>
        </p:spPr>
      </p:pic>
      <p:pic>
        <p:nvPicPr>
          <p:cNvPr id="2" name="Image 1" descr="P1070720">
            <a:extLst>
              <a:ext uri="{FF2B5EF4-FFF2-40B4-BE49-F238E27FC236}">
                <a16:creationId xmlns:a16="http://schemas.microsoft.com/office/drawing/2014/main" id="{82E9018C-5647-F720-ED51-79EB45E43D41}"/>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4624456"/>
            <a:ext cx="6096000" cy="4572000"/>
          </a:xfrm>
          <a:prstGeom prst="rect">
            <a:avLst/>
          </a:prstGeom>
        </p:spPr>
      </p:pic>
      <p:sp>
        <p:nvSpPr>
          <p:cNvPr id="4" name="object 5">
            <a:extLst>
              <a:ext uri="{FF2B5EF4-FFF2-40B4-BE49-F238E27FC236}">
                <a16:creationId xmlns:a16="http://schemas.microsoft.com/office/drawing/2014/main" id="{325E92AD-A69E-4878-73A5-B590E4637715}"/>
              </a:ext>
            </a:extLst>
          </p:cNvPr>
          <p:cNvSpPr txBox="1"/>
          <p:nvPr/>
        </p:nvSpPr>
        <p:spPr>
          <a:xfrm>
            <a:off x="207962" y="9759950"/>
            <a:ext cx="4797680" cy="382156"/>
          </a:xfrm>
          <a:prstGeom prst="rect">
            <a:avLst/>
          </a:prstGeom>
        </p:spPr>
        <p:txBody>
          <a:bodyPr vert="horz" wrap="square" lIns="0" tIns="12700" rIns="0" bIns="0" rtlCol="0">
            <a:spAutoFit/>
          </a:bodyPr>
          <a:lstStyle/>
          <a:p>
            <a:pPr marL="12700" marR="5080">
              <a:lnSpc>
                <a:spcPct val="100000"/>
              </a:lnSpc>
              <a:spcBef>
                <a:spcPts val="100"/>
              </a:spcBef>
            </a:pPr>
            <a:r>
              <a:rPr sz="1200" b="1" dirty="0" err="1">
                <a:latin typeface="Arial"/>
                <a:cs typeface="Arial"/>
              </a:rPr>
              <a:t>Anatherum</a:t>
            </a:r>
            <a:r>
              <a:rPr sz="1200" b="1" spc="25" dirty="0">
                <a:latin typeface="Arial"/>
                <a:cs typeface="Arial"/>
              </a:rPr>
              <a:t>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spc="-10" dirty="0">
                <a:latin typeface="Arial"/>
                <a:cs typeface="Arial"/>
              </a:rPr>
              <a:t>Vetivera </a:t>
            </a:r>
            <a:r>
              <a:rPr sz="1200" b="1" dirty="0">
                <a:latin typeface="Arial"/>
                <a:cs typeface="Arial"/>
              </a:rPr>
              <a:t>zizanoides,</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Andropogon</a:t>
            </a:r>
            <a:r>
              <a:rPr sz="1200" b="1" spc="25" dirty="0">
                <a:latin typeface="Arial"/>
                <a:cs typeface="Arial"/>
              </a:rPr>
              <a:t> </a:t>
            </a:r>
            <a:r>
              <a:rPr sz="1200" b="1" dirty="0">
                <a:latin typeface="Arial"/>
                <a:cs typeface="Arial"/>
              </a:rPr>
              <a:t>muricatus</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vétiver</a:t>
            </a:r>
            <a:endParaRPr sz="1200" dirty="0">
              <a:latin typeface="Arial"/>
              <a:cs typeface="Arial"/>
            </a:endParaRPr>
          </a:p>
        </p:txBody>
      </p:sp>
    </p:spTree>
    <p:extLst>
      <p:ext uri="{BB962C8B-B14F-4D97-AF65-F5344CB8AC3E}">
        <p14:creationId xmlns:p14="http://schemas.microsoft.com/office/powerpoint/2010/main" val="213629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EECC29E-0AFA-1C71-16F5-D3FF20EEA06F}"/>
              </a:ext>
            </a:extLst>
          </p:cNvPr>
          <p:cNvSpPr txBox="1"/>
          <p:nvPr/>
        </p:nvSpPr>
        <p:spPr>
          <a:xfrm>
            <a:off x="457200" y="692150"/>
            <a:ext cx="6629400" cy="9299982"/>
          </a:xfrm>
          <a:prstGeom prst="rect">
            <a:avLst/>
          </a:prstGeom>
          <a:noFill/>
        </p:spPr>
        <p:txBody>
          <a:bodyPr wrap="square" rtlCol="0">
            <a:spAutoFit/>
          </a:bodyPr>
          <a:lstStyle/>
          <a:p>
            <a:pPr algn="just"/>
            <a:r>
              <a:rPr lang="fr-FR" sz="14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papayer (</a:t>
            </a:r>
            <a:r>
              <a:rPr lang="fr-FR" sz="14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Carica</a:t>
            </a:r>
            <a:r>
              <a:rPr lang="fr-FR" sz="1400" b="1" i="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1400" b="1" i="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papaya</a:t>
            </a:r>
            <a:r>
              <a:rPr lang="fr-FR" sz="14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1400" b="1"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Caricaceae</a:t>
            </a:r>
            <a:endParaRPr lang="fr-FR" sz="14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papayer, ou </a:t>
            </a:r>
            <a:r>
              <a:rPr lang="fr-FR" sz="1200" dirty="0" err="1">
                <a:effectLst/>
                <a:latin typeface="Arial" panose="020B0604020202020204" pitchFamily="34" charset="0"/>
                <a:ea typeface="Times New Roman" panose="02020603050405020304" pitchFamily="18" charset="0"/>
                <a:cs typeface="Arial" panose="020B0604020202020204" pitchFamily="34" charset="0"/>
              </a:rPr>
              <a:t>Carica</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papaya</a:t>
            </a:r>
            <a:r>
              <a:rPr lang="fr-FR" sz="1200" dirty="0">
                <a:effectLst/>
                <a:latin typeface="Arial" panose="020B0604020202020204" pitchFamily="34" charset="0"/>
                <a:ea typeface="Times New Roman" panose="02020603050405020304" pitchFamily="18" charset="0"/>
                <a:cs typeface="Arial" panose="020B0604020202020204" pitchFamily="34" charset="0"/>
              </a:rPr>
              <a:t>, est une espèce originaire des régions tropicales d'Amérique, notamment du Mexique et d'Amérique centrale. Grâce à la robustesse de ses graines, qui conservent longtemps leur capacité germinative, il s'est rapidement répandu à travers le monde. Les explorateurs du Nouveau Monde ont favorisé son introduction dans diverses régions tropicales et subtropicales en Asie, Afrique et en Amérique du Sud. Aujourd'hui, le papayer est bien implanté dans ces zones, y compris en Haïti, où il est largement cultivé.</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Apparence</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est un arbre à croissance rapide, avec un tronc mince et unique pouvant atteindre 5 à 10 mètres de hauteur. Ses feuilles, larges et palmées, forment une couronne au sommet du tronc. L’arbre produit des fruits qui poussent directement sur le tronc, souvent de manière étagée.</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Fruit</a:t>
            </a:r>
            <a:r>
              <a:rPr lang="fr-FR" sz="1200" dirty="0">
                <a:effectLst/>
                <a:latin typeface="Arial" panose="020B0604020202020204" pitchFamily="34" charset="0"/>
                <a:ea typeface="Times New Roman" panose="02020603050405020304" pitchFamily="18" charset="0"/>
                <a:cs typeface="Arial" panose="020B0604020202020204" pitchFamily="34" charset="0"/>
              </a:rPr>
              <a:t> : la papaye est un fruit oblong ou en forme de poire dont la peau passe du vert au jaune-orange à maturité. Sa chair douce et juteuse, d’une couleur allant de l'orange au rouge, contient un cœur rempli de petites graines noires entourées d’une substance gélatineuse.</a:t>
            </a:r>
          </a:p>
          <a:p>
            <a:pPr algn="just">
              <a:spcBef>
                <a:spcPts val="200"/>
              </a:spcBef>
            </a:pPr>
            <a:endPar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Importance en Haïti</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a:t>
            </a:r>
            <a:r>
              <a:rPr lang="fr-FR" sz="1200" dirty="0">
                <a:effectLst/>
                <a:latin typeface="Arial" panose="020B0604020202020204" pitchFamily="34" charset="0"/>
                <a:ea typeface="Times New Roman" panose="02020603050405020304" pitchFamily="18" charset="0"/>
                <a:cs typeface="Arial" panose="020B0604020202020204" pitchFamily="34" charset="0"/>
              </a:rPr>
              <a:t> : en Haïti, la papaye est populaire et consommée de diverses manières : crue, seule ou en salade de fruits ou transformée en jus et en smoothies. La papaïne, une enzyme présente dans le fruit, est également utilisée pour attendrir la viande car elle aide à décomposer les protéines.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Médecine traditionnelle</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occupe une place importante dans la médecine traditionnelle haïtienne. Ses feuilles, ses graines et sa sève, sont utilisées. La papaye est réputée pour ses propriétés digestives et vermifuges. Ses feuilles sont parfois utilisées comme remède contre certaines affections comme la dengue, bien que ces usages ne soient pas validés par des preuves scientifiques solides.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Ses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graines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également</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utilisées</a:t>
            </a:r>
            <a:r>
              <a:rPr lang="en-US" sz="1200" dirty="0">
                <a:effectLst/>
                <a:latin typeface="Arial" panose="020B0604020202020204" pitchFamily="34" charset="0"/>
                <a:ea typeface="Times New Roman" panose="02020603050405020304" pitchFamily="18" charset="0"/>
                <a:cs typeface="Arial" panose="020B0604020202020204" pitchFamily="34" charset="0"/>
              </a:rPr>
              <a:t> pour </a:t>
            </a:r>
            <a:r>
              <a:rPr lang="en-US" sz="1200" dirty="0" err="1">
                <a:effectLst/>
                <a:latin typeface="Arial" panose="020B0604020202020204" pitchFamily="34" charset="0"/>
                <a:ea typeface="Times New Roman" panose="02020603050405020304" pitchFamily="18" charset="0"/>
                <a:cs typeface="Arial" panose="020B0604020202020204" pitchFamily="34" charset="0"/>
              </a:rPr>
              <a:t>leurs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propriétés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antiparasitaires</a:t>
            </a:r>
            <a:r>
              <a:rPr lang="en-US" sz="1200" dirty="0">
                <a:effectLst/>
                <a:latin typeface="Arial" panose="020B0604020202020204" pitchFamily="34" charset="0"/>
                <a:ea typeface="Times New Roman" panose="02020603050405020304" pitchFamily="18" charset="0"/>
                <a:cs typeface="Arial" panose="020B0604020202020204" pitchFamily="34" charset="0"/>
              </a:rPr>
              <a: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Agriculture et économie</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est largement cultivé en Haïti, en particulier dans les zones chaudes et humides. Grâce à sa capacité à produire des fruits dès la première année de plantation, il représente une culture attrayante pour les petits agriculteurs, avec un retour rapide sur investissement. Facile à cultiver et très productive, cette espèce est souvent présente dans les jardins familiaux et les petites exploitations agricoles.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Conditions climatiques</a:t>
            </a:r>
            <a:r>
              <a:rPr lang="fr-FR" sz="1200" dirty="0">
                <a:effectLst/>
                <a:latin typeface="Arial" panose="020B0604020202020204" pitchFamily="34" charset="0"/>
                <a:ea typeface="Times New Roman" panose="02020603050405020304" pitchFamily="18" charset="0"/>
                <a:cs typeface="Arial" panose="020B0604020202020204" pitchFamily="34" charset="0"/>
              </a:rPr>
              <a:t> : bien adapté aux climats tropicaux, le papayer reste vulnérable aux conditions météorologiques extrêmes. En raison de son tronc mince et de sa croissance rapide, il est sensible aux vents violents.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Maladies</a:t>
            </a:r>
            <a:r>
              <a:rPr lang="fr-FR" sz="1200" dirty="0">
                <a:effectLst/>
                <a:latin typeface="Arial" panose="020B0604020202020204" pitchFamily="34" charset="0"/>
                <a:ea typeface="Times New Roman" panose="02020603050405020304" pitchFamily="18" charset="0"/>
                <a:cs typeface="Arial" panose="020B0604020202020204" pitchFamily="34" charset="0"/>
              </a:rPr>
              <a:t> : le papayer est sujet à plusieurs maladies, notamment la mosaïque du papayer, une maladie virale qui peut gravement altérer le rendement en déformant les feuilles et les fruits. D'autres maladies fongiques et bactériennes, ainsi que des ravageurs comme les pucerons et les aleurodes, peuvent également poser un problème. Une gestion rigoureuse de ces menaces est donc essentielle pour maintenir une production saine et constante.</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Utilisation Industrielle</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Outre ses usages culinaires et médicinaux, la papaïne extraite de la papaye verte est exploitée à des fins industrielles. Dans l'industrie alimentaire, elle est utilisée pour clarifier la bière et attendrir la viande. Ses propriétés anti-inflammatoires et digestives trouvent également des applications dans le secteur pharmaceutique.</a:t>
            </a:r>
          </a:p>
        </p:txBody>
      </p:sp>
    </p:spTree>
    <p:extLst>
      <p:ext uri="{BB962C8B-B14F-4D97-AF65-F5344CB8AC3E}">
        <p14:creationId xmlns:p14="http://schemas.microsoft.com/office/powerpoint/2010/main" val="4151684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697B7C-7B68-4389-1E8D-D972B5951F78}"/>
              </a:ext>
            </a:extLst>
          </p:cNvPr>
          <p:cNvPicPr>
            <a:picLocks noChangeAspect="1"/>
          </p:cNvPicPr>
          <p:nvPr/>
        </p:nvPicPr>
        <p:blipFill>
          <a:blip r:embed="rId2"/>
          <a:stretch>
            <a:fillRect/>
          </a:stretch>
        </p:blipFill>
        <p:spPr>
          <a:xfrm>
            <a:off x="1219200" y="234950"/>
            <a:ext cx="5485632" cy="7163803"/>
          </a:xfrm>
          <a:prstGeom prst="rect">
            <a:avLst/>
          </a:prstGeom>
        </p:spPr>
      </p:pic>
      <p:sp>
        <p:nvSpPr>
          <p:cNvPr id="4" name="ZoneTexte 3">
            <a:extLst>
              <a:ext uri="{FF2B5EF4-FFF2-40B4-BE49-F238E27FC236}">
                <a16:creationId xmlns:a16="http://schemas.microsoft.com/office/drawing/2014/main" id="{7E28D584-065C-F1DD-DAE3-BE7C3B514026}"/>
              </a:ext>
            </a:extLst>
          </p:cNvPr>
          <p:cNvSpPr txBox="1"/>
          <p:nvPr/>
        </p:nvSpPr>
        <p:spPr>
          <a:xfrm>
            <a:off x="228600" y="8084052"/>
            <a:ext cx="6629400" cy="646331"/>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La papayer </a:t>
            </a:r>
            <a:r>
              <a:rPr lang="fr-FR" sz="1200" dirty="0" err="1">
                <a:latin typeface="Arial" panose="020B0604020202020204" pitchFamily="34" charset="0"/>
                <a:cs typeface="Arial" panose="020B0604020202020204" pitchFamily="34" charset="0"/>
              </a:rPr>
              <a:t>Carica</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papaya</a:t>
            </a:r>
            <a:r>
              <a:rPr lang="fr-FR" sz="1200" dirty="0">
                <a:latin typeface="Arial" panose="020B0604020202020204" pitchFamily="34" charset="0"/>
                <a:cs typeface="Arial" panose="020B0604020202020204" pitchFamily="34" charset="0"/>
              </a:rPr>
              <a:t> L</a:t>
            </a:r>
          </a:p>
          <a:p>
            <a:endParaRPr lang="fr-FR" sz="1200" dirty="0">
              <a:latin typeface="Arial" panose="020B0604020202020204" pitchFamily="34" charset="0"/>
              <a:cs typeface="Arial" panose="020B0604020202020204" pitchFamily="34" charset="0"/>
            </a:endParaRPr>
          </a:p>
          <a:p>
            <a:r>
              <a:rPr lang="fr-FR" sz="1200" dirty="0">
                <a:latin typeface="Arial" panose="020B0604020202020204" pitchFamily="34" charset="0"/>
                <a:cs typeface="Arial" panose="020B0604020202020204" pitchFamily="34" charset="0"/>
              </a:rPr>
              <a:t>Common </a:t>
            </a:r>
            <a:r>
              <a:rPr lang="fr-FR" sz="1200" dirty="0" err="1">
                <a:latin typeface="Arial" panose="020B0604020202020204" pitchFamily="34" charset="0"/>
                <a:cs typeface="Arial" panose="020B0604020202020204" pitchFamily="34" charset="0"/>
              </a:rPr>
              <a:t>trees</a:t>
            </a:r>
            <a:r>
              <a:rPr lang="fr-FR" sz="1200" dirty="0">
                <a:latin typeface="Arial" panose="020B0604020202020204" pitchFamily="34" charset="0"/>
                <a:cs typeface="Arial" panose="020B0604020202020204" pitchFamily="34" charset="0"/>
              </a:rPr>
              <a:t> of Porto Rico and the Virgin </a:t>
            </a:r>
            <a:r>
              <a:rPr lang="fr-FR" sz="1200" dirty="0" err="1">
                <a:latin typeface="Arial" panose="020B0604020202020204" pitchFamily="34" charset="0"/>
                <a:cs typeface="Arial" panose="020B0604020202020204" pitchFamily="34" charset="0"/>
              </a:rPr>
              <a:t>Islands</a:t>
            </a:r>
            <a:r>
              <a:rPr lang="fr-FR" sz="1200" dirty="0">
                <a:latin typeface="Arial" panose="020B0604020202020204" pitchFamily="34" charset="0"/>
                <a:cs typeface="Arial" panose="020B0604020202020204" pitchFamily="34" charset="0"/>
              </a:rPr>
              <a:t> p. 374</a:t>
            </a:r>
          </a:p>
        </p:txBody>
      </p:sp>
    </p:spTree>
    <p:extLst>
      <p:ext uri="{BB962C8B-B14F-4D97-AF65-F5344CB8AC3E}">
        <p14:creationId xmlns:p14="http://schemas.microsoft.com/office/powerpoint/2010/main" val="3168929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p:nvPr/>
        </p:nvSpPr>
        <p:spPr>
          <a:xfrm>
            <a:off x="552704" y="662178"/>
            <a:ext cx="6383020" cy="1454244"/>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6.</a:t>
            </a:r>
            <a:r>
              <a:rPr sz="1400" b="1" dirty="0">
                <a:latin typeface="Arial"/>
                <a:cs typeface="Arial"/>
              </a:rPr>
              <a:t>	ESPECES</a:t>
            </a:r>
            <a:r>
              <a:rPr sz="1400" b="1" spc="50" dirty="0">
                <a:latin typeface="Arial"/>
                <a:cs typeface="Arial"/>
              </a:rPr>
              <a:t> </a:t>
            </a:r>
            <a:r>
              <a:rPr sz="1400" b="1" dirty="0">
                <a:latin typeface="Arial"/>
                <a:cs typeface="Arial"/>
              </a:rPr>
              <a:t>LIGNEUSES</a:t>
            </a:r>
            <a:r>
              <a:rPr sz="1400" b="1" spc="55" dirty="0">
                <a:latin typeface="Arial"/>
                <a:cs typeface="Arial"/>
              </a:rPr>
              <a:t> </a:t>
            </a:r>
            <a:r>
              <a:rPr sz="1400" b="1" dirty="0">
                <a:latin typeface="Arial"/>
                <a:cs typeface="Arial"/>
              </a:rPr>
              <a:t>DE</a:t>
            </a:r>
            <a:r>
              <a:rPr sz="1400" b="1" spc="50" dirty="0">
                <a:latin typeface="Arial"/>
                <a:cs typeface="Arial"/>
              </a:rPr>
              <a:t> </a:t>
            </a:r>
            <a:r>
              <a:rPr sz="1400" b="1" dirty="0">
                <a:latin typeface="Arial"/>
                <a:cs typeface="Arial"/>
              </a:rPr>
              <a:t>BORD</a:t>
            </a:r>
            <a:r>
              <a:rPr sz="1400" b="1" spc="55" dirty="0">
                <a:latin typeface="Arial"/>
                <a:cs typeface="Arial"/>
              </a:rPr>
              <a:t> </a:t>
            </a:r>
            <a:r>
              <a:rPr sz="1400" b="1" dirty="0">
                <a:latin typeface="Arial"/>
                <a:cs typeface="Arial"/>
              </a:rPr>
              <a:t>DE</a:t>
            </a:r>
            <a:r>
              <a:rPr sz="1400" b="1" spc="50" dirty="0">
                <a:latin typeface="Arial"/>
                <a:cs typeface="Arial"/>
              </a:rPr>
              <a:t> </a:t>
            </a:r>
            <a:r>
              <a:rPr sz="1400" b="1" dirty="0">
                <a:latin typeface="Arial"/>
                <a:cs typeface="Arial"/>
              </a:rPr>
              <a:t>MER:</a:t>
            </a:r>
            <a:r>
              <a:rPr sz="1400" b="1" spc="55" dirty="0">
                <a:latin typeface="Arial"/>
                <a:cs typeface="Arial"/>
              </a:rPr>
              <a:t> </a:t>
            </a:r>
            <a:r>
              <a:rPr sz="1400" b="1" dirty="0">
                <a:latin typeface="Arial"/>
                <a:cs typeface="Arial"/>
              </a:rPr>
              <a:t>L'OLIVIER</a:t>
            </a:r>
            <a:r>
              <a:rPr sz="1400" b="1" spc="55" dirty="0">
                <a:latin typeface="Arial"/>
                <a:cs typeface="Arial"/>
              </a:rPr>
              <a:t> </a:t>
            </a:r>
            <a:r>
              <a:rPr sz="1400" b="1" spc="-10" dirty="0">
                <a:latin typeface="Arial"/>
                <a:cs typeface="Arial"/>
              </a:rPr>
              <a:t>BATARD,</a:t>
            </a:r>
            <a:r>
              <a:rPr sz="1400" b="1" spc="50" dirty="0">
                <a:latin typeface="Arial"/>
                <a:cs typeface="Arial"/>
              </a:rPr>
              <a:t> </a:t>
            </a:r>
            <a:r>
              <a:rPr sz="1400" b="1" dirty="0">
                <a:latin typeface="Arial"/>
                <a:cs typeface="Arial"/>
              </a:rPr>
              <a:t>LE</a:t>
            </a:r>
            <a:r>
              <a:rPr sz="1400" b="1" spc="55" dirty="0">
                <a:latin typeface="Arial"/>
                <a:cs typeface="Arial"/>
              </a:rPr>
              <a:t> </a:t>
            </a:r>
            <a:r>
              <a:rPr sz="1400" b="1" dirty="0">
                <a:latin typeface="Arial"/>
                <a:cs typeface="Arial"/>
              </a:rPr>
              <a:t>RAISIN-LA-MER</a:t>
            </a:r>
            <a:r>
              <a:rPr sz="1400" b="1" spc="50" dirty="0">
                <a:latin typeface="Arial"/>
                <a:cs typeface="Arial"/>
              </a:rPr>
              <a:t> </a:t>
            </a:r>
            <a:r>
              <a:rPr sz="1400" b="1" dirty="0">
                <a:latin typeface="Arial"/>
                <a:cs typeface="Arial"/>
              </a:rPr>
              <a:t>ET</a:t>
            </a:r>
            <a:r>
              <a:rPr sz="1400" b="1" spc="55" dirty="0">
                <a:latin typeface="Arial"/>
                <a:cs typeface="Arial"/>
              </a:rPr>
              <a:t> </a:t>
            </a:r>
            <a:r>
              <a:rPr sz="1400" b="1" dirty="0">
                <a:latin typeface="Arial"/>
                <a:cs typeface="Arial"/>
              </a:rPr>
              <a:t>LE</a:t>
            </a:r>
            <a:r>
              <a:rPr sz="1400" b="1" spc="55" dirty="0">
                <a:latin typeface="Arial"/>
                <a:cs typeface="Arial"/>
              </a:rPr>
              <a:t> </a:t>
            </a:r>
            <a:r>
              <a:rPr sz="1400" b="1" spc="-20" dirty="0">
                <a:latin typeface="Arial"/>
                <a:cs typeface="Arial"/>
              </a:rPr>
              <a:t>GROS </a:t>
            </a:r>
            <a:r>
              <a:rPr sz="1400" b="1" spc="-10" dirty="0">
                <a:latin typeface="Arial"/>
                <a:cs typeface="Arial"/>
              </a:rPr>
              <a:t>MAHAUT</a:t>
            </a:r>
            <a:endParaRPr sz="1400" dirty="0">
              <a:latin typeface="Arial"/>
              <a:cs typeface="Arial"/>
            </a:endParaRPr>
          </a:p>
          <a:p>
            <a:pPr>
              <a:lnSpc>
                <a:spcPct val="100000"/>
              </a:lnSpc>
              <a:spcBef>
                <a:spcPts val="50"/>
              </a:spcBef>
            </a:pPr>
            <a:endParaRPr sz="1400" dirty="0">
              <a:latin typeface="Arial"/>
              <a:cs typeface="Arial"/>
            </a:endParaRPr>
          </a:p>
          <a:p>
            <a:pPr marL="12700">
              <a:lnSpc>
                <a:spcPct val="100000"/>
              </a:lnSpc>
            </a:pPr>
            <a:r>
              <a:rPr sz="1400" b="1" dirty="0" err="1">
                <a:latin typeface="Arial"/>
                <a:cs typeface="Arial"/>
              </a:rPr>
              <a:t>Coccoloba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Thespesia.</a:t>
            </a:r>
            <a:endParaRPr sz="1400" dirty="0">
              <a:latin typeface="Arial"/>
              <a:cs typeface="Arial"/>
            </a:endParaRPr>
          </a:p>
          <a:p>
            <a:pPr>
              <a:lnSpc>
                <a:spcPct val="100000"/>
              </a:lnSpc>
              <a:spcBef>
                <a:spcPts val="50"/>
              </a:spcBef>
            </a:pPr>
            <a:endParaRPr sz="1200" dirty="0">
              <a:latin typeface="Arial"/>
              <a:cs typeface="Arial"/>
            </a:endParaRPr>
          </a:p>
          <a:p>
            <a:pPr marL="12700" marR="5715">
              <a:lnSpc>
                <a:spcPct val="100000"/>
              </a:lnSpc>
            </a:pPr>
            <a:r>
              <a:rPr sz="1200" dirty="0">
                <a:latin typeface="Arial"/>
                <a:cs typeface="Arial"/>
              </a:rPr>
              <a:t>Ces</a:t>
            </a:r>
            <a:r>
              <a:rPr sz="1200" spc="-5" dirty="0">
                <a:latin typeface="Arial"/>
                <a:cs typeface="Arial"/>
              </a:rPr>
              <a:t> </a:t>
            </a:r>
            <a:r>
              <a:rPr sz="1200" dirty="0">
                <a:latin typeface="Arial"/>
                <a:cs typeface="Arial"/>
              </a:rPr>
              <a:t>espèces</a:t>
            </a:r>
            <a:r>
              <a:rPr sz="1200" spc="-5" dirty="0">
                <a:latin typeface="Arial"/>
                <a:cs typeface="Arial"/>
              </a:rPr>
              <a:t> </a:t>
            </a:r>
            <a:r>
              <a:rPr sz="1200" dirty="0">
                <a:latin typeface="Arial"/>
                <a:cs typeface="Arial"/>
              </a:rPr>
              <a:t>ont</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commun</a:t>
            </a:r>
            <a:r>
              <a:rPr sz="1200" spc="-5"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bien</a:t>
            </a:r>
            <a:r>
              <a:rPr sz="1200" spc="-5" dirty="0">
                <a:latin typeface="Arial"/>
                <a:cs typeface="Arial"/>
              </a:rPr>
              <a:t> </a:t>
            </a:r>
            <a:r>
              <a:rPr sz="1200" dirty="0">
                <a:latin typeface="Arial"/>
                <a:cs typeface="Arial"/>
              </a:rPr>
              <a:t>supporter</a:t>
            </a:r>
            <a:r>
              <a:rPr sz="1200" spc="-5" dirty="0">
                <a:latin typeface="Arial"/>
                <a:cs typeface="Arial"/>
              </a:rPr>
              <a:t> </a:t>
            </a:r>
            <a:r>
              <a:rPr sz="1200" dirty="0">
                <a:latin typeface="Arial"/>
                <a:cs typeface="Arial"/>
              </a:rPr>
              <a:t>la</a:t>
            </a:r>
            <a:r>
              <a:rPr sz="1200" spc="-5" dirty="0">
                <a:latin typeface="Arial"/>
                <a:cs typeface="Arial"/>
              </a:rPr>
              <a:t> </a:t>
            </a:r>
            <a:r>
              <a:rPr sz="1200" dirty="0">
                <a:latin typeface="Arial"/>
                <a:cs typeface="Arial"/>
              </a:rPr>
              <a:t>salinité</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les</a:t>
            </a:r>
            <a:r>
              <a:rPr sz="1200" spc="-5" dirty="0">
                <a:latin typeface="Arial"/>
                <a:cs typeface="Arial"/>
              </a:rPr>
              <a:t> </a:t>
            </a:r>
            <a:r>
              <a:rPr sz="1200" dirty="0">
                <a:latin typeface="Arial"/>
                <a:cs typeface="Arial"/>
              </a:rPr>
              <a:t>embruns</a:t>
            </a:r>
            <a:r>
              <a:rPr sz="1200" spc="-5" dirty="0">
                <a:latin typeface="Arial"/>
                <a:cs typeface="Arial"/>
              </a:rPr>
              <a:t> </a:t>
            </a:r>
            <a:r>
              <a:rPr sz="1200" dirty="0">
                <a:latin typeface="Arial"/>
                <a:cs typeface="Arial"/>
              </a:rPr>
              <a:t>marins,</a:t>
            </a:r>
            <a:r>
              <a:rPr sz="1200" spc="-5" dirty="0">
                <a:latin typeface="Arial"/>
                <a:cs typeface="Arial"/>
              </a:rPr>
              <a:t> </a:t>
            </a:r>
            <a:r>
              <a:rPr sz="1200" dirty="0">
                <a:latin typeface="Arial"/>
                <a:cs typeface="Arial"/>
              </a:rPr>
              <a:t>ce</a:t>
            </a:r>
            <a:r>
              <a:rPr sz="1200" spc="-5" dirty="0">
                <a:latin typeface="Arial"/>
                <a:cs typeface="Arial"/>
              </a:rPr>
              <a:t> </a:t>
            </a:r>
            <a:r>
              <a:rPr sz="1200" dirty="0">
                <a:latin typeface="Arial"/>
                <a:cs typeface="Arial"/>
              </a:rPr>
              <a:t>qui</a:t>
            </a:r>
            <a:r>
              <a:rPr sz="1200" spc="-5" dirty="0">
                <a:latin typeface="Arial"/>
                <a:cs typeface="Arial"/>
              </a:rPr>
              <a:t> </a:t>
            </a:r>
            <a:r>
              <a:rPr sz="1200" dirty="0">
                <a:latin typeface="Arial"/>
                <a:cs typeface="Arial"/>
              </a:rPr>
              <a:t>explique</a:t>
            </a:r>
            <a:r>
              <a:rPr sz="1200" spc="-5" dirty="0">
                <a:latin typeface="Arial"/>
                <a:cs typeface="Arial"/>
              </a:rPr>
              <a:t> </a:t>
            </a:r>
            <a:r>
              <a:rPr sz="1200" dirty="0">
                <a:latin typeface="Arial"/>
                <a:cs typeface="Arial"/>
              </a:rPr>
              <a:t>qu'on</a:t>
            </a:r>
            <a:r>
              <a:rPr sz="1200" spc="-5" dirty="0">
                <a:latin typeface="Arial"/>
                <a:cs typeface="Arial"/>
              </a:rPr>
              <a:t> </a:t>
            </a:r>
            <a:r>
              <a:rPr sz="1200" dirty="0">
                <a:latin typeface="Arial"/>
                <a:cs typeface="Arial"/>
              </a:rPr>
              <a:t>les</a:t>
            </a:r>
            <a:r>
              <a:rPr sz="1200" spc="-5" dirty="0">
                <a:latin typeface="Arial"/>
                <a:cs typeface="Arial"/>
              </a:rPr>
              <a:t> </a:t>
            </a:r>
            <a:r>
              <a:rPr sz="1200" spc="-10" dirty="0">
                <a:latin typeface="Arial"/>
                <a:cs typeface="Arial"/>
              </a:rPr>
              <a:t>trouve </a:t>
            </a:r>
            <a:r>
              <a:rPr sz="1200" dirty="0">
                <a:latin typeface="Arial"/>
                <a:cs typeface="Arial"/>
              </a:rPr>
              <a:t>en</a:t>
            </a:r>
            <a:r>
              <a:rPr sz="1200" spc="25" dirty="0">
                <a:latin typeface="Arial"/>
                <a:cs typeface="Arial"/>
              </a:rPr>
              <a:t> </a:t>
            </a:r>
            <a:r>
              <a:rPr sz="1200" dirty="0">
                <a:latin typeface="Arial"/>
                <a:cs typeface="Arial"/>
              </a:rPr>
              <a:t>général</a:t>
            </a:r>
            <a:r>
              <a:rPr sz="1200" spc="25"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proximité</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rivages.</a:t>
            </a:r>
            <a:endParaRPr sz="1200" dirty="0">
              <a:latin typeface="Arial"/>
              <a:cs typeface="Arial"/>
            </a:endParaRPr>
          </a:p>
        </p:txBody>
      </p:sp>
      <p:sp>
        <p:nvSpPr>
          <p:cNvPr id="2" name="ZoneTexte 1">
            <a:extLst>
              <a:ext uri="{FF2B5EF4-FFF2-40B4-BE49-F238E27FC236}">
                <a16:creationId xmlns:a16="http://schemas.microsoft.com/office/drawing/2014/main" id="{6FD7341B-7CE9-1E81-5D58-F423B41A45B3}"/>
              </a:ext>
            </a:extLst>
          </p:cNvPr>
          <p:cNvSpPr txBox="1"/>
          <p:nvPr/>
        </p:nvSpPr>
        <p:spPr>
          <a:xfrm>
            <a:off x="179324" y="2216150"/>
            <a:ext cx="6781800" cy="2757614"/>
          </a:xfrm>
          <a:prstGeom prst="rect">
            <a:avLst/>
          </a:prstGeom>
          <a:noFill/>
        </p:spPr>
        <p:txBody>
          <a:bodyPr wrap="square" rtlCol="0">
            <a:spAutoFit/>
          </a:bodyPr>
          <a:lstStyle/>
          <a:p>
            <a:pPr marL="457200" marR="124460" lvl="1">
              <a:lnSpc>
                <a:spcPct val="103000"/>
              </a:lnSpc>
              <a:spcBef>
                <a:spcPts val="470"/>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gros</a:t>
            </a:r>
            <a:r>
              <a:rPr lang="fr-FR" sz="1400" b="1" spc="1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mahaut</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Thespesia</a:t>
            </a:r>
            <a:r>
              <a:rPr lang="fr-FR" sz="1400" b="1" spc="16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populnea</a:t>
            </a:r>
            <a:r>
              <a:rPr lang="fr-FR" sz="1400" b="1" spc="16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 </a:t>
            </a:r>
            <a:r>
              <a:rPr lang="fr-FR" sz="1400" b="1" dirty="0" err="1">
                <a:effectLst/>
                <a:latin typeface="Arial" panose="020B0604020202020204" pitchFamily="34" charset="0"/>
                <a:ea typeface="Arial" panose="020B0604020202020204" pitchFamily="34" charset="0"/>
              </a:rPr>
              <a:t>Soland</a:t>
            </a:r>
            <a:r>
              <a:rPr lang="fr-FR" sz="1400" b="1" dirty="0">
                <a:effectLst/>
                <a:latin typeface="Arial" panose="020B0604020202020204" pitchFamily="34" charset="0"/>
                <a:ea typeface="Arial" panose="020B0604020202020204" pitchFamily="34" charset="0"/>
              </a:rPr>
              <a:t>., malvacées)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2555">
              <a:lnSpc>
                <a:spcPct val="103000"/>
              </a:lnSpc>
              <a:spcAft>
                <a:spcPts val="0"/>
              </a:spcAft>
            </a:pPr>
            <a:r>
              <a:rPr lang="fr-FR" sz="1200" dirty="0" err="1">
                <a:effectLst/>
                <a:latin typeface="Arial" panose="020B0604020202020204" pitchFamily="34" charset="0"/>
                <a:ea typeface="Arial" panose="020B0604020202020204" pitchFamily="34" charset="0"/>
              </a:rPr>
              <a:t>Thespesia</a:t>
            </a:r>
            <a:r>
              <a:rPr lang="fr-FR" sz="1200" dirty="0">
                <a:effectLst/>
                <a:latin typeface="Arial" panose="020B0604020202020204" pitchFamily="34" charset="0"/>
                <a:ea typeface="Arial" panose="020B0604020202020204" pitchFamily="34" charset="0"/>
              </a:rPr>
              <a:t> vient du mot grec pour "divin", car en Inde cet arbre est souvent planté à proximité des temples. Le </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gros </a:t>
            </a:r>
            <a:r>
              <a:rPr lang="fr-FR" sz="1200" dirty="0" err="1">
                <a:effectLst/>
                <a:latin typeface="Arial" panose="020B0604020202020204" pitchFamily="34" charset="0"/>
                <a:ea typeface="Arial" panose="020B0604020202020204" pitchFamily="34" charset="0"/>
              </a:rPr>
              <a:t>mahaut</a:t>
            </a:r>
            <a:r>
              <a:rPr lang="fr-FR" sz="1200" dirty="0">
                <a:effectLst/>
                <a:latin typeface="Arial" panose="020B0604020202020204" pitchFamily="34" charset="0"/>
                <a:ea typeface="Arial" panose="020B0604020202020204" pitchFamily="34" charset="0"/>
              </a:rPr>
              <a:t> se rencontre surtout en bordure de mer. Il est originaire de l'Afrique tropicale.</a:t>
            </a:r>
          </a:p>
          <a:p>
            <a:pPr>
              <a:spcBef>
                <a:spcPts val="10"/>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atteint une dizaine de mètres de haut et ressemble au peuplier par son aspect.</a:t>
            </a:r>
          </a:p>
          <a:p>
            <a:pPr marL="107950" marR="122555" algn="just">
              <a:lnSpc>
                <a:spcPct val="103000"/>
              </a:lnSpc>
              <a:spcBef>
                <a:spcPts val="10"/>
              </a:spcBef>
              <a:spcAft>
                <a:spcPts val="0"/>
              </a:spcAft>
            </a:pPr>
            <a:r>
              <a:rPr lang="fr-FR" sz="1200" dirty="0">
                <a:effectLst/>
                <a:latin typeface="Arial" panose="020B0604020202020204" pitchFamily="34" charset="0"/>
                <a:ea typeface="Arial" panose="020B0604020202020204" pitchFamily="34" charset="0"/>
              </a:rPr>
              <a:t>Ses grandes fleurs jaunes ressemblent à celles du coton, lui aussi de la famille des </a:t>
            </a:r>
            <a:r>
              <a:rPr lang="fr-FR" sz="1200" spc="-10" dirty="0">
                <a:effectLst/>
                <a:latin typeface="Arial" panose="020B0604020202020204" pitchFamily="34" charset="0"/>
                <a:ea typeface="Arial" panose="020B0604020202020204" pitchFamily="34" charset="0"/>
              </a:rPr>
              <a:t>malvacées.</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Le gros </a:t>
            </a:r>
            <a:r>
              <a:rPr lang="fr-FR" sz="1200" dirty="0" err="1">
                <a:effectLst/>
                <a:latin typeface="Arial" panose="020B0604020202020204" pitchFamily="34" charset="0"/>
                <a:ea typeface="Arial" panose="020B0604020202020204" pitchFamily="34" charset="0"/>
              </a:rPr>
              <a:t>mahaut</a:t>
            </a:r>
            <a:r>
              <a:rPr lang="fr-FR" sz="1200" dirty="0">
                <a:effectLst/>
                <a:latin typeface="Arial" panose="020B0604020202020204" pitchFamily="34" charset="0"/>
                <a:ea typeface="Arial" panose="020B0604020202020204" pitchFamily="34" charset="0"/>
              </a:rPr>
              <a:t> se propage par bouturage. Très rustique, il est utilisé comme arbre d'ombrage et pour la constitution de haies vives hautes, en particulier à proximité de la mer.</a:t>
            </a:r>
          </a:p>
          <a:p>
            <a:pPr marL="107950" marR="12382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Son bois tendre prend un beau poli et est utilisé comme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d'œuvre.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écorce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fibreuse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servi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 la fabrication de cordages.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ABF3655-77A7-6651-4C97-11E5391F55E6}"/>
              </a:ext>
            </a:extLst>
          </p:cNvPr>
          <p:cNvSpPr txBox="1"/>
          <p:nvPr/>
        </p:nvSpPr>
        <p:spPr>
          <a:xfrm>
            <a:off x="258445" y="1758950"/>
            <a:ext cx="6629400" cy="6555641"/>
          </a:xfrm>
          <a:prstGeom prst="rect">
            <a:avLst/>
          </a:prstGeom>
          <a:noFill/>
        </p:spPr>
        <p:txBody>
          <a:bodyPr wrap="square" rtlCol="0">
            <a:spAutoFit/>
          </a:bodyPr>
          <a:lstStyle/>
          <a:p>
            <a:r>
              <a:rPr lang="fr-FR" sz="1400" b="1" i="1" dirty="0" err="1">
                <a:effectLst/>
                <a:latin typeface="Arial" panose="020B0604020202020204" pitchFamily="34" charset="0"/>
                <a:ea typeface="Arial" panose="020B0604020202020204" pitchFamily="34" charset="0"/>
              </a:rPr>
              <a:t>Monbin</a:t>
            </a:r>
            <a:r>
              <a:rPr lang="fr-FR" sz="1400" b="1" i="1" dirty="0">
                <a:effectLst/>
                <a:latin typeface="Arial" panose="020B0604020202020204" pitchFamily="34" charset="0"/>
                <a:ea typeface="Arial" panose="020B0604020202020204" pitchFamily="34" charset="0"/>
              </a:rPr>
              <a:t> et </a:t>
            </a:r>
            <a:r>
              <a:rPr lang="fr-FR" sz="1400" b="1" i="1" dirty="0" err="1">
                <a:effectLst/>
                <a:latin typeface="Arial" panose="020B0604020202020204" pitchFamily="34" charset="0"/>
                <a:ea typeface="Arial" panose="020B0604020202020204" pitchFamily="34" charset="0"/>
              </a:rPr>
              <a:t>cirouelle</a:t>
            </a:r>
            <a:r>
              <a:rPr lang="fr-FR" sz="1400" b="1" i="1" dirty="0">
                <a:effectLst/>
                <a:latin typeface="Arial" panose="020B0604020202020204" pitchFamily="34" charset="0"/>
                <a:ea typeface="Arial" panose="020B0604020202020204" pitchFamily="34" charset="0"/>
              </a:rPr>
              <a:t>, des bois-repousse</a:t>
            </a:r>
            <a:r>
              <a:rPr lang="fr-FR" sz="1400" b="1" dirty="0">
                <a:effectLst/>
                <a:latin typeface="Arial" panose="020B0604020202020204" pitchFamily="34" charset="0"/>
                <a:ea typeface="Arial" panose="020B0604020202020204" pitchFamily="34" charset="0"/>
              </a:rPr>
              <a:t> remarquables (Spondias)</a:t>
            </a:r>
          </a:p>
          <a:p>
            <a:r>
              <a:rPr lang="fr-FR" sz="1200" i="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Le mombin et le </a:t>
            </a:r>
            <a:r>
              <a:rPr lang="fr-FR" sz="1200" dirty="0" err="1">
                <a:effectLst/>
                <a:latin typeface="Arial" panose="020B0604020202020204" pitchFamily="34" charset="0"/>
                <a:ea typeface="Arial" panose="020B0604020202020204" pitchFamily="34" charset="0"/>
              </a:rPr>
              <a:t>cirouelle</a:t>
            </a:r>
            <a:r>
              <a:rPr lang="fr-FR" sz="1200" dirty="0">
                <a:effectLst/>
                <a:latin typeface="Arial" panose="020B0604020202020204" pitchFamily="34" charset="0"/>
                <a:ea typeface="Arial" panose="020B0604020202020204" pitchFamily="34" charset="0"/>
              </a:rPr>
              <a:t>, proches du point de vue botanique, ont également en commun une aptitude remarquable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bouturage,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particulier</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forme de grandes boutures pouvant atteindre 2 m de long.</a:t>
            </a:r>
          </a:p>
          <a:p>
            <a:endParaRPr lang="fr-FR" sz="1200" dirty="0">
              <a:latin typeface="Arial" panose="020B0604020202020204" pitchFamily="34" charset="0"/>
              <a:ea typeface="Arial" panose="020B0604020202020204" pitchFamily="34" charset="0"/>
            </a:endParaRPr>
          </a:p>
          <a:p>
            <a:r>
              <a:rPr lang="fr-FR" sz="1200" dirty="0"/>
              <a:t>Le mombin franc (Spondias mombin L.) et le </a:t>
            </a:r>
            <a:r>
              <a:rPr lang="fr-FR" sz="1200" dirty="0" err="1"/>
              <a:t>cirouelle</a:t>
            </a:r>
            <a:r>
              <a:rPr lang="fr-FR" sz="1200" dirty="0"/>
              <a:t> (Spondias purpurea L.) sont 2 espèces couramment utilisées pour la réalisation des clôtures à Gros Morne. Selon la situation géographique de l’habitation du cultivateur, il ne lui sera pas toujours facile de s’approvisionner en boutures. </a:t>
            </a:r>
            <a:endParaRPr lang="fr-FR" sz="1200" dirty="0">
              <a:effectLst/>
              <a:latin typeface="Arial" panose="020B0604020202020204" pitchFamily="34" charset="0"/>
              <a:ea typeface="Arial" panose="020B0604020202020204" pitchFamily="34" charset="0"/>
            </a:endParaRPr>
          </a:p>
          <a:p>
            <a:endParaRPr lang="fr-FR" sz="1200" b="1" dirty="0">
              <a:effectLst/>
              <a:latin typeface="Arial" panose="020B0604020202020204" pitchFamily="34" charset="0"/>
              <a:ea typeface="Arial" panose="020B0604020202020204" pitchFamily="34" charset="0"/>
            </a:endParaRPr>
          </a:p>
          <a:p>
            <a:r>
              <a:rPr lang="fr-FR" sz="1200" dirty="0"/>
              <a:t>L’écologie de ces deux arbres est différente ; le mombin franc nécessite la proximité d’une zone de bas-fond alors que le </a:t>
            </a:r>
            <a:r>
              <a:rPr lang="fr-FR" sz="1200" dirty="0" err="1"/>
              <a:t>cirouelle</a:t>
            </a:r>
            <a:r>
              <a:rPr lang="fr-FR" sz="1200" dirty="0"/>
              <a:t> se trouve plutôt en altitude. </a:t>
            </a:r>
          </a:p>
          <a:p>
            <a:r>
              <a:rPr lang="fr-FR" sz="1200" dirty="0"/>
              <a:t>Pour aménager une clôture, les boutures auront une hauteur de 2m et un diamètre de 5-10 cm. La profondeur de plantation de la bouture est de 30 cm et il faut bien tasser le sol une fois la bouture plantée.</a:t>
            </a:r>
          </a:p>
          <a:p>
            <a:endParaRPr lang="fr-FR" sz="1200" dirty="0"/>
          </a:p>
          <a:p>
            <a:r>
              <a:rPr lang="fr-FR" sz="1200" dirty="0"/>
              <a:t>Les 2 espèces, mombin franc et </a:t>
            </a:r>
            <a:r>
              <a:rPr lang="fr-FR" sz="1200" dirty="0" err="1"/>
              <a:t>cirouelle</a:t>
            </a:r>
            <a:r>
              <a:rPr lang="fr-FR" sz="1200" dirty="0"/>
              <a:t>, sont plantées en association avec d’autres espèces, telles que le </a:t>
            </a:r>
            <a:r>
              <a:rPr lang="fr-FR" sz="1200" dirty="0" err="1"/>
              <a:t>cadasse</a:t>
            </a:r>
            <a:r>
              <a:rPr lang="fr-FR" sz="1200" dirty="0"/>
              <a:t> ou le </a:t>
            </a:r>
            <a:r>
              <a:rPr lang="fr-FR" sz="1200" dirty="0" err="1"/>
              <a:t>médecinier</a:t>
            </a:r>
            <a:r>
              <a:rPr lang="fr-FR" sz="1200" dirty="0"/>
              <a:t>.</a:t>
            </a:r>
          </a:p>
          <a:p>
            <a:endParaRPr lang="fr-FR" sz="1200" b="1" dirty="0">
              <a:effectLst/>
              <a:latin typeface="Arial" panose="020B0604020202020204" pitchFamily="34" charset="0"/>
              <a:ea typeface="Arial" panose="020B0604020202020204" pitchFamily="34" charset="0"/>
            </a:endParaRPr>
          </a:p>
          <a:p>
            <a:endParaRPr lang="fr-FR" sz="1200" b="1" dirty="0">
              <a:latin typeface="Arial" panose="020B0604020202020204" pitchFamily="34" charset="0"/>
              <a:ea typeface="Arial" panose="020B0604020202020204" pitchFamily="34" charset="0"/>
            </a:endParaRPr>
          </a:p>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mombin</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franc</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(Spondias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mombin</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indigène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 une vingtaine de mètres de hauteur. Il est caractérisé par une fructification abondante ; les fruits jaunes ont 3-4 cm de long et sont comestibles, mais assez peu appréciés ; ils sont surtout consommés par les porcs. Les racines de cet arbre sont superficielles.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mombin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0.41),</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 il</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 texture grossière. Il est peu durable et très sensible aux attaques de termites. Il est utilisé comme "bois fouille", par exemple pour confectionner des auges.</a:t>
            </a: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Le mombin se bouture très bien ; il est de ce fait souvent utilisé pour confectionner des clôtures vivantes. Il demande une certaine humidité et on le trouve souvent à proximité des rivières.</a:t>
            </a:r>
          </a:p>
          <a:p>
            <a:r>
              <a:rPr lang="fr-FR" sz="1200" dirty="0">
                <a:effectLst/>
                <a:latin typeface="Arial" panose="020B0604020202020204" pitchFamily="34" charset="0"/>
                <a:ea typeface="Arial" panose="020B0604020202020204" pitchFamily="34" charset="0"/>
              </a:rPr>
              <a:t> </a:t>
            </a:r>
          </a:p>
        </p:txBody>
      </p:sp>
      <p:sp>
        <p:nvSpPr>
          <p:cNvPr id="3" name="object 18">
            <a:extLst>
              <a:ext uri="{FF2B5EF4-FFF2-40B4-BE49-F238E27FC236}">
                <a16:creationId xmlns:a16="http://schemas.microsoft.com/office/drawing/2014/main" id="{537C4271-97C5-8733-D60D-0D6423602933}"/>
              </a:ext>
            </a:extLst>
          </p:cNvPr>
          <p:cNvSpPr txBox="1"/>
          <p:nvPr/>
        </p:nvSpPr>
        <p:spPr>
          <a:xfrm>
            <a:off x="258445" y="615950"/>
            <a:ext cx="6798309" cy="887422"/>
          </a:xfrm>
          <a:prstGeom prst="rect">
            <a:avLst/>
          </a:prstGeom>
        </p:spPr>
        <p:txBody>
          <a:bodyPr vert="horz" wrap="square" lIns="0" tIns="12700" rIns="0" bIns="0" rtlCol="0">
            <a:spAutoFit/>
          </a:bodyPr>
          <a:lstStyle/>
          <a:p>
            <a:pPr marL="12700" marR="420370">
              <a:lnSpc>
                <a:spcPct val="100000"/>
              </a:lnSpc>
              <a:spcBef>
                <a:spcPts val="100"/>
              </a:spcBef>
              <a:tabLst>
                <a:tab pos="469265" algn="l"/>
              </a:tabLst>
            </a:pPr>
            <a:r>
              <a:rPr sz="1400" b="1" dirty="0">
                <a:solidFill>
                  <a:srgbClr val="231F20"/>
                </a:solidFill>
                <a:latin typeface="Arial"/>
                <a:cs typeface="Arial"/>
              </a:rPr>
              <a:t>LA</a:t>
            </a:r>
            <a:r>
              <a:rPr sz="1400" b="1" spc="145" dirty="0">
                <a:solidFill>
                  <a:srgbClr val="231F20"/>
                </a:solidFill>
                <a:latin typeface="Arial"/>
                <a:cs typeface="Arial"/>
              </a:rPr>
              <a:t> </a:t>
            </a:r>
            <a:r>
              <a:rPr sz="1400" b="1" dirty="0">
                <a:solidFill>
                  <a:srgbClr val="231F20"/>
                </a:solidFill>
                <a:latin typeface="Arial"/>
                <a:cs typeface="Arial"/>
              </a:rPr>
              <a:t>FAMILLE</a:t>
            </a:r>
            <a:r>
              <a:rPr sz="1400" b="1" spc="150" dirty="0">
                <a:solidFill>
                  <a:srgbClr val="231F20"/>
                </a:solidFill>
                <a:latin typeface="Arial"/>
                <a:cs typeface="Arial"/>
              </a:rPr>
              <a:t> </a:t>
            </a:r>
            <a:r>
              <a:rPr sz="1400" b="1" dirty="0">
                <a:solidFill>
                  <a:srgbClr val="231F20"/>
                </a:solidFill>
                <a:latin typeface="Arial"/>
                <a:cs typeface="Arial"/>
              </a:rPr>
              <a:t>DES</a:t>
            </a:r>
            <a:r>
              <a:rPr sz="1400" b="1" spc="150" dirty="0">
                <a:solidFill>
                  <a:srgbClr val="231F20"/>
                </a:solidFill>
                <a:latin typeface="Arial"/>
                <a:cs typeface="Arial"/>
              </a:rPr>
              <a:t> </a:t>
            </a:r>
            <a:r>
              <a:rPr sz="1400" b="1" dirty="0">
                <a:solidFill>
                  <a:srgbClr val="231F20"/>
                </a:solidFill>
                <a:latin typeface="Arial"/>
                <a:cs typeface="Arial"/>
              </a:rPr>
              <a:t>ANACARDIACEES:</a:t>
            </a:r>
            <a:r>
              <a:rPr sz="1400" b="1" spc="150" dirty="0">
                <a:solidFill>
                  <a:srgbClr val="231F20"/>
                </a:solidFill>
                <a:latin typeface="Arial"/>
                <a:cs typeface="Arial"/>
              </a:rPr>
              <a:t> </a:t>
            </a:r>
            <a:r>
              <a:rPr sz="1400" b="1" dirty="0">
                <a:solidFill>
                  <a:srgbClr val="231F20"/>
                </a:solidFill>
                <a:latin typeface="Arial"/>
                <a:cs typeface="Arial"/>
              </a:rPr>
              <a:t>NOIX</a:t>
            </a:r>
            <a:r>
              <a:rPr sz="1400" b="1" spc="150" dirty="0">
                <a:solidFill>
                  <a:srgbClr val="231F20"/>
                </a:solidFill>
                <a:latin typeface="Arial"/>
                <a:cs typeface="Arial"/>
              </a:rPr>
              <a:t> </a:t>
            </a:r>
            <a:r>
              <a:rPr sz="1400" b="1" dirty="0">
                <a:solidFill>
                  <a:srgbClr val="231F20"/>
                </a:solidFill>
                <a:latin typeface="Arial"/>
                <a:cs typeface="Arial"/>
              </a:rPr>
              <a:t>DE</a:t>
            </a:r>
            <a:r>
              <a:rPr sz="1400" b="1" spc="150" dirty="0">
                <a:solidFill>
                  <a:srgbClr val="231F20"/>
                </a:solidFill>
                <a:latin typeface="Arial"/>
                <a:cs typeface="Arial"/>
              </a:rPr>
              <a:t> </a:t>
            </a:r>
            <a:r>
              <a:rPr sz="1400" b="1" dirty="0">
                <a:solidFill>
                  <a:srgbClr val="231F20"/>
                </a:solidFill>
                <a:latin typeface="Arial"/>
                <a:cs typeface="Arial"/>
              </a:rPr>
              <a:t>CAJOU,</a:t>
            </a:r>
            <a:r>
              <a:rPr sz="1400" b="1" spc="150" dirty="0">
                <a:solidFill>
                  <a:srgbClr val="231F20"/>
                </a:solidFill>
                <a:latin typeface="Arial"/>
                <a:cs typeface="Arial"/>
              </a:rPr>
              <a:t> </a:t>
            </a:r>
            <a:r>
              <a:rPr sz="1400" b="1" dirty="0">
                <a:solidFill>
                  <a:srgbClr val="231F20"/>
                </a:solidFill>
                <a:latin typeface="Arial"/>
                <a:cs typeface="Arial"/>
              </a:rPr>
              <a:t>MANGUIER,</a:t>
            </a:r>
            <a:r>
              <a:rPr sz="1400" b="1" spc="150" dirty="0">
                <a:solidFill>
                  <a:srgbClr val="231F20"/>
                </a:solidFill>
                <a:latin typeface="Arial"/>
                <a:cs typeface="Arial"/>
              </a:rPr>
              <a:t> </a:t>
            </a:r>
            <a:r>
              <a:rPr sz="1400" b="1" dirty="0">
                <a:solidFill>
                  <a:srgbClr val="231F20"/>
                </a:solidFill>
                <a:latin typeface="Arial"/>
                <a:cs typeface="Arial"/>
              </a:rPr>
              <a:t>BRESILLETS,</a:t>
            </a:r>
            <a:r>
              <a:rPr sz="1400" b="1" spc="150" dirty="0">
                <a:solidFill>
                  <a:srgbClr val="231F20"/>
                </a:solidFill>
                <a:latin typeface="Arial"/>
                <a:cs typeface="Arial"/>
              </a:rPr>
              <a:t> </a:t>
            </a:r>
            <a:r>
              <a:rPr sz="1400" b="1" dirty="0">
                <a:solidFill>
                  <a:srgbClr val="231F20"/>
                </a:solidFill>
                <a:latin typeface="Arial"/>
                <a:cs typeface="Arial"/>
              </a:rPr>
              <a:t>MOMBIN</a:t>
            </a:r>
            <a:r>
              <a:rPr sz="1400" b="1" spc="150" dirty="0">
                <a:solidFill>
                  <a:srgbClr val="231F20"/>
                </a:solidFill>
                <a:latin typeface="Arial"/>
                <a:cs typeface="Arial"/>
              </a:rPr>
              <a:t> </a:t>
            </a:r>
            <a:r>
              <a:rPr sz="1400" b="1" spc="-25" dirty="0">
                <a:solidFill>
                  <a:srgbClr val="231F20"/>
                </a:solidFill>
                <a:latin typeface="Arial"/>
                <a:cs typeface="Arial"/>
              </a:rPr>
              <a:t>ET </a:t>
            </a:r>
            <a:r>
              <a:rPr sz="1400" b="1" spc="-10" dirty="0">
                <a:solidFill>
                  <a:srgbClr val="231F20"/>
                </a:solidFill>
                <a:latin typeface="Arial"/>
                <a:cs typeface="Arial"/>
              </a:rPr>
              <a:t>CIROUELLE</a:t>
            </a:r>
            <a:endParaRPr sz="1400" dirty="0">
              <a:latin typeface="Arial"/>
              <a:cs typeface="Arial"/>
            </a:endParaRPr>
          </a:p>
          <a:p>
            <a:pPr>
              <a:lnSpc>
                <a:spcPct val="100000"/>
              </a:lnSpc>
              <a:spcBef>
                <a:spcPts val="50"/>
              </a:spcBef>
            </a:pPr>
            <a:endParaRPr sz="1400" dirty="0">
              <a:latin typeface="Arial"/>
              <a:cs typeface="Arial"/>
            </a:endParaRPr>
          </a:p>
          <a:p>
            <a:pPr marL="12700">
              <a:lnSpc>
                <a:spcPct val="100000"/>
              </a:lnSpc>
            </a:pPr>
            <a:r>
              <a:rPr sz="1400" b="1" i="1" dirty="0">
                <a:solidFill>
                  <a:srgbClr val="231F20"/>
                </a:solidFill>
                <a:latin typeface="Arial"/>
                <a:cs typeface="Arial"/>
              </a:rPr>
              <a:t>Anacardium</a:t>
            </a:r>
            <a:r>
              <a:rPr sz="1400" b="1" i="1" spc="25" dirty="0">
                <a:solidFill>
                  <a:srgbClr val="231F20"/>
                </a:solidFill>
                <a:latin typeface="Arial"/>
                <a:cs typeface="Arial"/>
              </a:rPr>
              <a:t> </a:t>
            </a:r>
            <a:r>
              <a:rPr sz="1400" b="1" i="1" dirty="0">
                <a:solidFill>
                  <a:srgbClr val="231F20"/>
                </a:solidFill>
                <a:latin typeface="Arial"/>
                <a:cs typeface="Arial"/>
              </a:rPr>
              <a:t>;</a:t>
            </a:r>
            <a:r>
              <a:rPr sz="1400" b="1" i="1" spc="25" dirty="0">
                <a:solidFill>
                  <a:srgbClr val="231F20"/>
                </a:solidFill>
                <a:latin typeface="Arial"/>
                <a:cs typeface="Arial"/>
              </a:rPr>
              <a:t> </a:t>
            </a:r>
            <a:r>
              <a:rPr sz="1400" b="1" i="1" dirty="0">
                <a:solidFill>
                  <a:srgbClr val="231F20"/>
                </a:solidFill>
                <a:latin typeface="Arial"/>
                <a:cs typeface="Arial"/>
              </a:rPr>
              <a:t>Mangifera</a:t>
            </a:r>
            <a:r>
              <a:rPr sz="1400" b="1" i="1" spc="25" dirty="0">
                <a:solidFill>
                  <a:srgbClr val="231F20"/>
                </a:solidFill>
                <a:latin typeface="Arial"/>
                <a:cs typeface="Arial"/>
              </a:rPr>
              <a:t> </a:t>
            </a:r>
            <a:r>
              <a:rPr sz="1400" b="1" i="1" dirty="0">
                <a:solidFill>
                  <a:srgbClr val="231F20"/>
                </a:solidFill>
                <a:latin typeface="Arial"/>
                <a:cs typeface="Arial"/>
              </a:rPr>
              <a:t>;</a:t>
            </a:r>
            <a:r>
              <a:rPr sz="1400" b="1" i="1" spc="25" dirty="0">
                <a:solidFill>
                  <a:srgbClr val="231F20"/>
                </a:solidFill>
                <a:latin typeface="Arial"/>
                <a:cs typeface="Arial"/>
              </a:rPr>
              <a:t> </a:t>
            </a:r>
            <a:r>
              <a:rPr sz="1400" b="1" i="1" dirty="0">
                <a:solidFill>
                  <a:srgbClr val="231F20"/>
                </a:solidFill>
                <a:latin typeface="Arial"/>
                <a:cs typeface="Arial"/>
              </a:rPr>
              <a:t>Comocladia</a:t>
            </a:r>
            <a:r>
              <a:rPr sz="1400" b="1" i="1" spc="25" dirty="0">
                <a:solidFill>
                  <a:srgbClr val="231F20"/>
                </a:solidFill>
                <a:latin typeface="Arial"/>
                <a:cs typeface="Arial"/>
              </a:rPr>
              <a:t> </a:t>
            </a:r>
            <a:r>
              <a:rPr sz="1400" b="1" i="1" dirty="0">
                <a:solidFill>
                  <a:srgbClr val="231F20"/>
                </a:solidFill>
                <a:latin typeface="Arial"/>
                <a:cs typeface="Arial"/>
              </a:rPr>
              <a:t>;</a:t>
            </a:r>
            <a:r>
              <a:rPr sz="1400" b="1" i="1" spc="25" dirty="0">
                <a:solidFill>
                  <a:srgbClr val="231F20"/>
                </a:solidFill>
                <a:latin typeface="Arial"/>
                <a:cs typeface="Arial"/>
              </a:rPr>
              <a:t> </a:t>
            </a:r>
            <a:r>
              <a:rPr sz="1400" b="1" i="1" spc="-10" dirty="0" err="1">
                <a:solidFill>
                  <a:srgbClr val="231F20"/>
                </a:solidFill>
                <a:latin typeface="Arial"/>
                <a:cs typeface="Arial"/>
              </a:rPr>
              <a:t>Spondias</a:t>
            </a:r>
            <a:r>
              <a:rPr sz="1400" b="1" i="1" spc="-10" dirty="0">
                <a:solidFill>
                  <a:srgbClr val="231F20"/>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27937619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71979" y="1185544"/>
            <a:ext cx="4104004" cy="3600450"/>
            <a:chOff x="1871979" y="1185544"/>
            <a:chExt cx="4104004" cy="3600450"/>
          </a:xfrm>
        </p:grpSpPr>
        <p:pic>
          <p:nvPicPr>
            <p:cNvPr id="3" name="object 3"/>
            <p:cNvPicPr/>
            <p:nvPr/>
          </p:nvPicPr>
          <p:blipFill>
            <a:blip r:embed="rId2" cstate="print"/>
            <a:stretch>
              <a:fillRect/>
            </a:stretch>
          </p:blipFill>
          <p:spPr>
            <a:xfrm>
              <a:off x="2476373" y="1198244"/>
              <a:ext cx="3124204" cy="3509651"/>
            </a:xfrm>
            <a:prstGeom prst="rect">
              <a:avLst/>
            </a:prstGeom>
          </p:spPr>
        </p:pic>
        <p:sp>
          <p:nvSpPr>
            <p:cNvPr id="4" name="object 4"/>
            <p:cNvSpPr/>
            <p:nvPr/>
          </p:nvSpPr>
          <p:spPr>
            <a:xfrm>
              <a:off x="1878329" y="1191894"/>
              <a:ext cx="4091304" cy="3587750"/>
            </a:xfrm>
            <a:custGeom>
              <a:avLst/>
              <a:gdLst/>
              <a:ahLst/>
              <a:cxnLst/>
              <a:rect l="l" t="t" r="r" b="b"/>
              <a:pathLst>
                <a:path w="4091304" h="3587750">
                  <a:moveTo>
                    <a:pt x="0" y="0"/>
                  </a:moveTo>
                  <a:lnTo>
                    <a:pt x="4091304" y="0"/>
                  </a:lnTo>
                  <a:lnTo>
                    <a:pt x="4091304"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865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Thespesia</a:t>
            </a:r>
            <a:r>
              <a:rPr sz="1200" b="1" spc="25" dirty="0">
                <a:latin typeface="Arial"/>
                <a:cs typeface="Arial"/>
              </a:rPr>
              <a:t> </a:t>
            </a:r>
            <a:r>
              <a:rPr sz="1200" b="1" dirty="0">
                <a:latin typeface="Arial"/>
                <a:cs typeface="Arial"/>
              </a:rPr>
              <a:t>populnea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gros</a:t>
            </a:r>
            <a:r>
              <a:rPr sz="1200" spc="25" dirty="0">
                <a:latin typeface="Arial"/>
                <a:cs typeface="Arial"/>
              </a:rPr>
              <a:t> </a:t>
            </a:r>
            <a:r>
              <a:rPr sz="1200" spc="-10" dirty="0">
                <a:latin typeface="Arial"/>
                <a:cs typeface="Arial"/>
              </a:rPr>
              <a:t>mahaut</a:t>
            </a:r>
            <a:endParaRPr sz="1200" dirty="0">
              <a:latin typeface="Arial"/>
              <a:cs typeface="Arial"/>
            </a:endParaRPr>
          </a:p>
        </p:txBody>
      </p:sp>
    </p:spTree>
    <p:extLst>
      <p:ext uri="{BB962C8B-B14F-4D97-AF65-F5344CB8AC3E}">
        <p14:creationId xmlns:p14="http://schemas.microsoft.com/office/powerpoint/2010/main" val="2203092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865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Thespesia</a:t>
            </a:r>
            <a:r>
              <a:rPr sz="1200" b="1" spc="25" dirty="0">
                <a:latin typeface="Arial"/>
                <a:cs typeface="Arial"/>
              </a:rPr>
              <a:t> </a:t>
            </a:r>
            <a:r>
              <a:rPr sz="1200" b="1" dirty="0">
                <a:latin typeface="Arial"/>
                <a:cs typeface="Arial"/>
              </a:rPr>
              <a:t>populnea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gros</a:t>
            </a:r>
            <a:r>
              <a:rPr sz="1200" spc="25" dirty="0">
                <a:latin typeface="Arial"/>
                <a:cs typeface="Arial"/>
              </a:rPr>
              <a:t> </a:t>
            </a:r>
            <a:r>
              <a:rPr sz="1200" spc="-10" dirty="0">
                <a:latin typeface="Arial"/>
                <a:cs typeface="Arial"/>
              </a:rPr>
              <a:t>mahaut</a:t>
            </a:r>
            <a:endParaRPr sz="1200" dirty="0">
              <a:latin typeface="Arial"/>
              <a:cs typeface="Arial"/>
            </a:endParaRPr>
          </a:p>
        </p:txBody>
      </p:sp>
    </p:spTree>
    <p:extLst>
      <p:ext uri="{BB962C8B-B14F-4D97-AF65-F5344CB8AC3E}">
        <p14:creationId xmlns:p14="http://schemas.microsoft.com/office/powerpoint/2010/main" val="3098196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04397">
            <a:extLst>
              <a:ext uri="{FF2B5EF4-FFF2-40B4-BE49-F238E27FC236}">
                <a16:creationId xmlns:a16="http://schemas.microsoft.com/office/drawing/2014/main" id="{F3C22A1A-E4E9-6B08-97C7-2AC6AA902CB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 y="311150"/>
            <a:ext cx="6934200" cy="5200650"/>
          </a:xfrm>
          <a:prstGeom prst="rect">
            <a:avLst/>
          </a:prstGeom>
        </p:spPr>
      </p:pic>
      <p:sp>
        <p:nvSpPr>
          <p:cNvPr id="2" name="object 9">
            <a:extLst>
              <a:ext uri="{FF2B5EF4-FFF2-40B4-BE49-F238E27FC236}">
                <a16:creationId xmlns:a16="http://schemas.microsoft.com/office/drawing/2014/main" id="{4B2C875D-200D-9335-DBE5-D51DCC5BA028}"/>
              </a:ext>
            </a:extLst>
          </p:cNvPr>
          <p:cNvSpPr txBox="1"/>
          <p:nvPr/>
        </p:nvSpPr>
        <p:spPr>
          <a:xfrm>
            <a:off x="1080008" y="9610979"/>
            <a:ext cx="286575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Thespesia</a:t>
            </a:r>
            <a:r>
              <a:rPr sz="1200" b="1" spc="25" dirty="0">
                <a:latin typeface="Arial"/>
                <a:cs typeface="Arial"/>
              </a:rPr>
              <a:t> </a:t>
            </a:r>
            <a:r>
              <a:rPr sz="1200" b="1" dirty="0">
                <a:latin typeface="Arial"/>
                <a:cs typeface="Arial"/>
              </a:rPr>
              <a:t>populnea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gros</a:t>
            </a:r>
            <a:r>
              <a:rPr sz="1200" spc="25" dirty="0">
                <a:latin typeface="Arial"/>
                <a:cs typeface="Arial"/>
              </a:rPr>
              <a:t> </a:t>
            </a:r>
            <a:r>
              <a:rPr sz="1200" spc="-10" dirty="0">
                <a:latin typeface="Arial"/>
                <a:cs typeface="Arial"/>
              </a:rPr>
              <a:t>mahaut</a:t>
            </a:r>
            <a:endParaRPr sz="1200" dirty="0">
              <a:latin typeface="Arial"/>
              <a:cs typeface="Arial"/>
            </a:endParaRPr>
          </a:p>
        </p:txBody>
      </p:sp>
    </p:spTree>
    <p:extLst>
      <p:ext uri="{BB962C8B-B14F-4D97-AF65-F5344CB8AC3E}">
        <p14:creationId xmlns:p14="http://schemas.microsoft.com/office/powerpoint/2010/main" val="430120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pPr eaLnBrk="1" hangingPunct="1"/>
            <a:r>
              <a:rPr lang="fr-FR" dirty="0"/>
              <a:t>Agave rigida</a:t>
            </a:r>
          </a:p>
        </p:txBody>
      </p:sp>
      <p:sp>
        <p:nvSpPr>
          <p:cNvPr id="4" name="ZoneTexte 3"/>
          <p:cNvSpPr txBox="1"/>
          <p:nvPr/>
        </p:nvSpPr>
        <p:spPr>
          <a:xfrm>
            <a:off x="201216" y="10053284"/>
            <a:ext cx="1590500" cy="240066"/>
          </a:xfrm>
          <a:prstGeom prst="rect">
            <a:avLst/>
          </a:prstGeom>
          <a:noFill/>
        </p:spPr>
        <p:txBody>
          <a:bodyPr wrap="none" rtlCol="0">
            <a:spAutoFit/>
          </a:bodyPr>
          <a:lstStyle/>
          <a:p>
            <a:r>
              <a:rPr lang="fr-FR" sz="960" dirty="0"/>
              <a:t>Agave rigida (agave, pite)</a:t>
            </a:r>
          </a:p>
        </p:txBody>
      </p:sp>
      <p:sp>
        <p:nvSpPr>
          <p:cNvPr id="3" name="ZoneTexte 2">
            <a:extLst>
              <a:ext uri="{FF2B5EF4-FFF2-40B4-BE49-F238E27FC236}">
                <a16:creationId xmlns:a16="http://schemas.microsoft.com/office/drawing/2014/main" id="{D12A5937-257F-E2D0-4761-E492DF730A73}"/>
              </a:ext>
            </a:extLst>
          </p:cNvPr>
          <p:cNvSpPr txBox="1"/>
          <p:nvPr/>
        </p:nvSpPr>
        <p:spPr>
          <a:xfrm>
            <a:off x="114300" y="2520950"/>
            <a:ext cx="7086600" cy="4112023"/>
          </a:xfrm>
          <a:prstGeom prst="rect">
            <a:avLst/>
          </a:prstGeom>
          <a:noFill/>
        </p:spPr>
        <p:txBody>
          <a:bodyPr wrap="square" rtlCol="0">
            <a:spAutoFit/>
          </a:bodyPr>
          <a:lstStyle/>
          <a:p>
            <a:pPr marL="45720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pite,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sisal</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agave</a:t>
            </a:r>
            <a:r>
              <a:rPr lang="fr-FR" sz="1400" b="1" spc="4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(Agave</a:t>
            </a:r>
            <a:r>
              <a:rPr lang="fr-FR" sz="1400" b="1" spc="4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rigida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sisalana</a:t>
            </a:r>
            <a:r>
              <a:rPr lang="fr-FR" sz="1400" b="1" dirty="0">
                <a:effectLst/>
                <a:latin typeface="Arial" panose="020B0604020202020204" pitchFamily="34" charset="0"/>
                <a:ea typeface="Arial" panose="020B0604020202020204" pitchFamily="34" charset="0"/>
              </a:rPr>
              <a:t> ou americana, agavacées)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Le pite est utilisé en Haïti depuis l'époque précolombienne pour la fabrication de fibres appelées "chanvre de pite" par les auteurs coloniaux. De grandes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plantations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été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réalisées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partir de 1923, sous l'occupation américaine. Cette culture a connu un grand succès sur les terres semi- arides, en particulier du fait d'une demande soutenue pendant la deuxième guerre mondiale et dans les années d'après guerre. Actuellement, ces grandes plantations en monoculture sont en voie de reconversion ou de morcellement. Le pite est valorisé par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l'industrie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locale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(fabrication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sacs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jute)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 l'artisanat (fabrication de cordages, de paniers et de </a:t>
            </a:r>
            <a:r>
              <a:rPr lang="fr-FR" sz="1200" spc="-10" dirty="0">
                <a:effectLst/>
                <a:latin typeface="Arial" panose="020B0604020202020204" pitchFamily="34" charset="0"/>
                <a:ea typeface="Arial" panose="020B0604020202020204" pitchFamily="34" charset="0"/>
              </a:rPr>
              <a:t>balais).</a:t>
            </a:r>
            <a:endParaRPr lang="fr-FR" sz="1200" dirty="0">
              <a:effectLst/>
              <a:latin typeface="Arial" panose="020B0604020202020204" pitchFamily="34" charset="0"/>
              <a:ea typeface="Arial" panose="020B0604020202020204" pitchFamily="34" charset="0"/>
            </a:endParaRPr>
          </a:p>
          <a:p>
            <a:pPr>
              <a:spcBef>
                <a:spcPts val="50"/>
              </a:spcBef>
            </a:pPr>
            <a:r>
              <a:rPr lang="fr-FR" sz="1200" dirty="0">
                <a:effectLst/>
                <a:latin typeface="Arial" panose="020B0604020202020204" pitchFamily="34" charset="0"/>
                <a:ea typeface="Arial" panose="020B0604020202020204" pitchFamily="34" charset="0"/>
              </a:rPr>
              <a:t> </a:t>
            </a:r>
          </a:p>
          <a:p>
            <a:pPr marL="107950" marR="1270" algn="just">
              <a:lnSpc>
                <a:spcPct val="103000"/>
              </a:lnSpc>
              <a:spcAft>
                <a:spcPts val="0"/>
              </a:spcAft>
            </a:pPr>
            <a:r>
              <a:rPr lang="fr-FR" sz="1200" dirty="0">
                <a:effectLst/>
                <a:latin typeface="Arial" panose="020B0604020202020204" pitchFamily="34" charset="0"/>
                <a:ea typeface="Arial" panose="020B0604020202020204" pitchFamily="34" charset="0"/>
              </a:rPr>
              <a:t>Les fleurs du pite sont portées par une hampe florale, appelée scape, haute de plusieurs mètres. La plante meurt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après</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floraison.</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stipe</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utilisé</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6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renforcer les clôtures.</a:t>
            </a:r>
          </a:p>
          <a:p>
            <a:pPr marL="107950" marR="1270" algn="just">
              <a:lnSpc>
                <a:spcPct val="103000"/>
              </a:lnSpc>
              <a:spcAft>
                <a:spcPts val="0"/>
              </a:spcAft>
            </a:pPr>
            <a:endParaRPr lang="fr-FR" sz="1200" dirty="0">
              <a:latin typeface="Arial" panose="020B0604020202020204" pitchFamily="34" charset="0"/>
            </a:endParaRPr>
          </a:p>
          <a:p>
            <a:pPr marL="107950" marR="127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Les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graines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particularité</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germer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hampe florale où elles forment alors de petites bulbilles. La reproduction du pite est facile, soit à partir de ces bulbilles, soit en utilisant les rejets qui apparaissent autour de la plante-mère. Cependant, le matériel végétal nécessaire pour une plantation est lourd et difficile à transporter et à manipuler, surtout en l'absence d'outils adaptés tels que des fourches.</a:t>
            </a:r>
          </a:p>
          <a:p>
            <a:pPr marL="107950" marR="123825" algn="just">
              <a:lnSpc>
                <a:spcPct val="103000"/>
              </a:lnSpc>
              <a:spcBef>
                <a:spcPts val="465"/>
              </a:spcBef>
              <a:spcAft>
                <a:spcPts val="0"/>
              </a:spcAft>
            </a:pPr>
            <a:r>
              <a:rPr lang="fr-FR" sz="1200" dirty="0">
                <a:effectLst/>
                <a:latin typeface="Arial" panose="020B0604020202020204" pitchFamily="34" charset="0"/>
                <a:ea typeface="Arial" panose="020B0604020202020204" pitchFamily="34" charset="0"/>
              </a:rPr>
              <a:t>L'agave convient de façon remarquable pour le traitement de ravines en zone aride ou semi-aride. Il résiste également aux embruns salés.</a:t>
            </a:r>
            <a:endParaRPr lang="fr-FR" sz="1200" dirty="0"/>
          </a:p>
        </p:txBody>
      </p:sp>
      <p:sp>
        <p:nvSpPr>
          <p:cNvPr id="5" name="object 14">
            <a:extLst>
              <a:ext uri="{FF2B5EF4-FFF2-40B4-BE49-F238E27FC236}">
                <a16:creationId xmlns:a16="http://schemas.microsoft.com/office/drawing/2014/main" id="{86AFD38E-C93D-A5B0-495A-0932EB5AE9F8}"/>
              </a:ext>
            </a:extLst>
          </p:cNvPr>
          <p:cNvSpPr txBox="1"/>
          <p:nvPr/>
        </p:nvSpPr>
        <p:spPr>
          <a:xfrm>
            <a:off x="201216" y="662178"/>
            <a:ext cx="6809184" cy="1638910"/>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7.</a:t>
            </a:r>
            <a:r>
              <a:rPr sz="1400" b="1" dirty="0">
                <a:latin typeface="Arial"/>
                <a:cs typeface="Arial"/>
              </a:rPr>
              <a:t>	POUR</a:t>
            </a:r>
            <a:r>
              <a:rPr sz="1400" b="1" spc="265" dirty="0">
                <a:latin typeface="Arial"/>
                <a:cs typeface="Arial"/>
              </a:rPr>
              <a:t> </a:t>
            </a:r>
            <a:r>
              <a:rPr sz="1400" b="1" dirty="0">
                <a:latin typeface="Arial"/>
                <a:cs typeface="Arial"/>
              </a:rPr>
              <a:t>LA</a:t>
            </a:r>
            <a:r>
              <a:rPr sz="1400" b="1" spc="280" dirty="0">
                <a:latin typeface="Arial"/>
                <a:cs typeface="Arial"/>
              </a:rPr>
              <a:t> </a:t>
            </a:r>
            <a:r>
              <a:rPr sz="1400" b="1" dirty="0">
                <a:latin typeface="Arial"/>
                <a:cs typeface="Arial"/>
              </a:rPr>
              <a:t>CONSERVATION</a:t>
            </a:r>
            <a:r>
              <a:rPr sz="1400" b="1" spc="280" dirty="0">
                <a:latin typeface="Arial"/>
                <a:cs typeface="Arial"/>
              </a:rPr>
              <a:t> </a:t>
            </a:r>
            <a:r>
              <a:rPr sz="1400" b="1" dirty="0">
                <a:latin typeface="Arial"/>
                <a:cs typeface="Arial"/>
              </a:rPr>
              <a:t>DES</a:t>
            </a:r>
            <a:r>
              <a:rPr sz="1400" b="1" spc="280" dirty="0">
                <a:latin typeface="Arial"/>
                <a:cs typeface="Arial"/>
              </a:rPr>
              <a:t> </a:t>
            </a:r>
            <a:r>
              <a:rPr sz="1400" b="1" dirty="0">
                <a:latin typeface="Arial"/>
                <a:cs typeface="Arial"/>
              </a:rPr>
              <a:t>SOLS,</a:t>
            </a:r>
            <a:r>
              <a:rPr sz="1400" b="1" spc="280" dirty="0">
                <a:latin typeface="Arial"/>
                <a:cs typeface="Arial"/>
              </a:rPr>
              <a:t> </a:t>
            </a:r>
            <a:r>
              <a:rPr sz="1400" b="1" dirty="0">
                <a:latin typeface="Arial"/>
                <a:cs typeface="Arial"/>
              </a:rPr>
              <a:t>QUELQUES</a:t>
            </a:r>
            <a:r>
              <a:rPr sz="1400" b="1" spc="280" dirty="0">
                <a:latin typeface="Arial"/>
                <a:cs typeface="Arial"/>
              </a:rPr>
              <a:t> </a:t>
            </a:r>
            <a:r>
              <a:rPr sz="1400" b="1" dirty="0">
                <a:latin typeface="Arial"/>
                <a:cs typeface="Arial"/>
              </a:rPr>
              <a:t>PLANTES</a:t>
            </a:r>
            <a:r>
              <a:rPr sz="1400" b="1" spc="280" dirty="0">
                <a:latin typeface="Arial"/>
                <a:cs typeface="Arial"/>
              </a:rPr>
              <a:t> </a:t>
            </a:r>
            <a:r>
              <a:rPr sz="1400" b="1" dirty="0">
                <a:latin typeface="Arial"/>
                <a:cs typeface="Arial"/>
              </a:rPr>
              <a:t>A</a:t>
            </a:r>
            <a:r>
              <a:rPr sz="1400" b="1" spc="280" dirty="0">
                <a:latin typeface="Arial"/>
                <a:cs typeface="Arial"/>
              </a:rPr>
              <a:t> </a:t>
            </a:r>
            <a:r>
              <a:rPr sz="1400" b="1" dirty="0">
                <a:latin typeface="Arial"/>
                <a:cs typeface="Arial"/>
              </a:rPr>
              <a:t>FEUILLES</a:t>
            </a:r>
            <a:r>
              <a:rPr sz="1400" b="1" spc="280" dirty="0">
                <a:latin typeface="Arial"/>
                <a:cs typeface="Arial"/>
              </a:rPr>
              <a:t> </a:t>
            </a:r>
            <a:r>
              <a:rPr sz="1400" b="1" dirty="0">
                <a:latin typeface="Arial"/>
                <a:cs typeface="Arial"/>
              </a:rPr>
              <a:t>EN</a:t>
            </a:r>
            <a:r>
              <a:rPr sz="1400" b="1" spc="280" dirty="0">
                <a:latin typeface="Arial"/>
                <a:cs typeface="Arial"/>
              </a:rPr>
              <a:t> </a:t>
            </a:r>
            <a:r>
              <a:rPr sz="1400" b="1" dirty="0">
                <a:latin typeface="Arial"/>
                <a:cs typeface="Arial"/>
              </a:rPr>
              <a:t>ROSETTES</a:t>
            </a:r>
            <a:r>
              <a:rPr sz="1400" b="1" spc="280" dirty="0">
                <a:latin typeface="Arial"/>
                <a:cs typeface="Arial"/>
              </a:rPr>
              <a:t> </a:t>
            </a:r>
            <a:r>
              <a:rPr sz="1400" b="1" spc="-50" dirty="0">
                <a:latin typeface="Arial"/>
                <a:cs typeface="Arial"/>
              </a:rPr>
              <a:t>: </a:t>
            </a:r>
            <a:r>
              <a:rPr sz="1400" b="1" dirty="0">
                <a:latin typeface="Arial"/>
                <a:cs typeface="Arial"/>
              </a:rPr>
              <a:t>PINGOUIN, AGAVE ET </a:t>
            </a:r>
            <a:r>
              <a:rPr sz="1400" b="1" spc="-10" dirty="0">
                <a:latin typeface="Arial"/>
                <a:cs typeface="Arial"/>
              </a:rPr>
              <a:t>JOYEUSE</a:t>
            </a:r>
            <a:endParaRPr sz="1400" dirty="0">
              <a:latin typeface="Arial"/>
              <a:cs typeface="Arial"/>
            </a:endParaRPr>
          </a:p>
          <a:p>
            <a:pPr>
              <a:lnSpc>
                <a:spcPct val="100000"/>
              </a:lnSpc>
              <a:spcBef>
                <a:spcPts val="50"/>
              </a:spcBef>
            </a:pPr>
            <a:endParaRPr sz="1400" dirty="0">
              <a:latin typeface="Arial"/>
              <a:cs typeface="Arial"/>
            </a:endParaRPr>
          </a:p>
          <a:p>
            <a:pPr marL="12700" algn="just">
              <a:lnSpc>
                <a:spcPct val="100000"/>
              </a:lnSpc>
            </a:pPr>
            <a:r>
              <a:rPr sz="1400" b="1" dirty="0">
                <a:latin typeface="Arial"/>
                <a:cs typeface="Arial"/>
              </a:rPr>
              <a:t>Bromelia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Agave</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Yucca.</a:t>
            </a:r>
            <a:endParaRPr sz="1400" dirty="0">
              <a:latin typeface="Arial"/>
              <a:cs typeface="Arial"/>
            </a:endParaRPr>
          </a:p>
          <a:p>
            <a:pPr>
              <a:lnSpc>
                <a:spcPct val="100000"/>
              </a:lnSpc>
              <a:spcBef>
                <a:spcPts val="50"/>
              </a:spcBef>
            </a:pPr>
            <a:endParaRPr sz="1200" dirty="0">
              <a:latin typeface="Arial"/>
              <a:cs typeface="Arial"/>
            </a:endParaRPr>
          </a:p>
          <a:p>
            <a:pPr marL="12700" marR="5080" algn="just">
              <a:lnSpc>
                <a:spcPct val="100000"/>
              </a:lnSpc>
            </a:pPr>
            <a:r>
              <a:rPr sz="1200" dirty="0">
                <a:latin typeface="Arial"/>
                <a:cs typeface="Arial"/>
              </a:rPr>
              <a:t>Ces</a:t>
            </a:r>
            <a:r>
              <a:rPr sz="1200" spc="-25" dirty="0">
                <a:latin typeface="Arial"/>
                <a:cs typeface="Arial"/>
              </a:rPr>
              <a:t> </a:t>
            </a:r>
            <a:r>
              <a:rPr sz="1200" dirty="0">
                <a:latin typeface="Arial"/>
                <a:cs typeface="Arial"/>
              </a:rPr>
              <a:t>plantes,</a:t>
            </a:r>
            <a:r>
              <a:rPr sz="1200" spc="-10" dirty="0">
                <a:latin typeface="Arial"/>
                <a:cs typeface="Arial"/>
              </a:rPr>
              <a:t> </a:t>
            </a:r>
            <a:r>
              <a:rPr sz="1200" dirty="0">
                <a:latin typeface="Arial"/>
                <a:cs typeface="Arial"/>
              </a:rPr>
              <a:t>qui</a:t>
            </a:r>
            <a:r>
              <a:rPr sz="1200" spc="-10" dirty="0">
                <a:latin typeface="Arial"/>
                <a:cs typeface="Arial"/>
              </a:rPr>
              <a:t> </a:t>
            </a:r>
            <a:r>
              <a:rPr sz="1200" dirty="0">
                <a:latin typeface="Arial"/>
                <a:cs typeface="Arial"/>
              </a:rPr>
              <a:t>appartiennent</a:t>
            </a:r>
            <a:r>
              <a:rPr sz="1200" spc="-15" dirty="0">
                <a:latin typeface="Arial"/>
                <a:cs typeface="Arial"/>
              </a:rPr>
              <a:t> </a:t>
            </a:r>
            <a:r>
              <a:rPr sz="1200" dirty="0">
                <a:latin typeface="Arial"/>
                <a:cs typeface="Arial"/>
              </a:rPr>
              <a:t>à</a:t>
            </a:r>
            <a:r>
              <a:rPr sz="1200" spc="-10" dirty="0">
                <a:latin typeface="Arial"/>
                <a:cs typeface="Arial"/>
              </a:rPr>
              <a:t> </a:t>
            </a:r>
            <a:r>
              <a:rPr sz="1200" dirty="0">
                <a:latin typeface="Arial"/>
                <a:cs typeface="Arial"/>
              </a:rPr>
              <a:t>des</a:t>
            </a:r>
            <a:r>
              <a:rPr sz="1200" spc="-10" dirty="0">
                <a:latin typeface="Arial"/>
                <a:cs typeface="Arial"/>
              </a:rPr>
              <a:t> </a:t>
            </a:r>
            <a:r>
              <a:rPr sz="1200" dirty="0">
                <a:latin typeface="Arial"/>
                <a:cs typeface="Arial"/>
              </a:rPr>
              <a:t>familles</a:t>
            </a:r>
            <a:r>
              <a:rPr sz="1200" spc="-15" dirty="0">
                <a:latin typeface="Arial"/>
                <a:cs typeface="Arial"/>
              </a:rPr>
              <a:t> </a:t>
            </a:r>
            <a:r>
              <a:rPr sz="1200" dirty="0">
                <a:latin typeface="Arial"/>
                <a:cs typeface="Arial"/>
              </a:rPr>
              <a:t>différentes,</a:t>
            </a:r>
            <a:r>
              <a:rPr sz="1200" spc="-10" dirty="0">
                <a:latin typeface="Arial"/>
                <a:cs typeface="Arial"/>
              </a:rPr>
              <a:t> </a:t>
            </a:r>
            <a:r>
              <a:rPr sz="1200" dirty="0">
                <a:latin typeface="Arial"/>
                <a:cs typeface="Arial"/>
              </a:rPr>
              <a:t>ont</a:t>
            </a:r>
            <a:r>
              <a:rPr sz="1200" spc="-10" dirty="0">
                <a:latin typeface="Arial"/>
                <a:cs typeface="Arial"/>
              </a:rPr>
              <a:t> </a:t>
            </a:r>
            <a:r>
              <a:rPr sz="1200" dirty="0">
                <a:latin typeface="Arial"/>
                <a:cs typeface="Arial"/>
              </a:rPr>
              <a:t>des</a:t>
            </a:r>
            <a:r>
              <a:rPr sz="1200" spc="-15" dirty="0">
                <a:latin typeface="Arial"/>
                <a:cs typeface="Arial"/>
              </a:rPr>
              <a:t> </a:t>
            </a:r>
            <a:r>
              <a:rPr sz="1200" dirty="0">
                <a:latin typeface="Arial"/>
                <a:cs typeface="Arial"/>
              </a:rPr>
              <a:t>aspects</a:t>
            </a:r>
            <a:r>
              <a:rPr sz="1200" spc="-10" dirty="0">
                <a:latin typeface="Arial"/>
                <a:cs typeface="Arial"/>
              </a:rPr>
              <a:t> </a:t>
            </a:r>
            <a:r>
              <a:rPr sz="1200" dirty="0">
                <a:latin typeface="Arial"/>
                <a:cs typeface="Arial"/>
              </a:rPr>
              <a:t>similaires</a:t>
            </a:r>
            <a:r>
              <a:rPr sz="1200" spc="-10"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les</a:t>
            </a:r>
            <a:r>
              <a:rPr sz="1200" spc="-10" dirty="0">
                <a:latin typeface="Arial"/>
                <a:cs typeface="Arial"/>
              </a:rPr>
              <a:t> </a:t>
            </a:r>
            <a:r>
              <a:rPr sz="1200" dirty="0">
                <a:latin typeface="Arial"/>
                <a:cs typeface="Arial"/>
              </a:rPr>
              <a:t>feuilles</a:t>
            </a:r>
            <a:r>
              <a:rPr sz="1200" spc="-10" dirty="0">
                <a:latin typeface="Arial"/>
                <a:cs typeface="Arial"/>
              </a:rPr>
              <a:t> </a:t>
            </a:r>
            <a:r>
              <a:rPr sz="1200" dirty="0">
                <a:latin typeface="Arial"/>
                <a:cs typeface="Arial"/>
              </a:rPr>
              <a:t>basales,</a:t>
            </a:r>
            <a:r>
              <a:rPr sz="1200" spc="-10" dirty="0">
                <a:latin typeface="Arial"/>
                <a:cs typeface="Arial"/>
              </a:rPr>
              <a:t> souvent </a:t>
            </a:r>
            <a:r>
              <a:rPr sz="1200" dirty="0">
                <a:latin typeface="Arial"/>
                <a:cs typeface="Arial"/>
              </a:rPr>
              <a:t>grandes</a:t>
            </a:r>
            <a:r>
              <a:rPr sz="1200" spc="95" dirty="0">
                <a:latin typeface="Arial"/>
                <a:cs typeface="Arial"/>
              </a:rPr>
              <a:t> </a:t>
            </a:r>
            <a:r>
              <a:rPr sz="1200" dirty="0">
                <a:latin typeface="Arial"/>
                <a:cs typeface="Arial"/>
              </a:rPr>
              <a:t>et</a:t>
            </a:r>
            <a:r>
              <a:rPr sz="1200" spc="95" dirty="0">
                <a:latin typeface="Arial"/>
                <a:cs typeface="Arial"/>
              </a:rPr>
              <a:t> </a:t>
            </a:r>
            <a:r>
              <a:rPr sz="1200" dirty="0">
                <a:latin typeface="Arial"/>
                <a:cs typeface="Arial"/>
              </a:rPr>
              <a:t>coriaces,</a:t>
            </a:r>
            <a:r>
              <a:rPr sz="1200" spc="95" dirty="0">
                <a:latin typeface="Arial"/>
                <a:cs typeface="Arial"/>
              </a:rPr>
              <a:t> </a:t>
            </a:r>
            <a:r>
              <a:rPr sz="1200" dirty="0">
                <a:latin typeface="Arial"/>
                <a:cs typeface="Arial"/>
              </a:rPr>
              <a:t>sont</a:t>
            </a:r>
            <a:r>
              <a:rPr sz="1200" spc="95" dirty="0">
                <a:latin typeface="Arial"/>
                <a:cs typeface="Arial"/>
              </a:rPr>
              <a:t> </a:t>
            </a:r>
            <a:r>
              <a:rPr sz="1200" dirty="0">
                <a:latin typeface="Arial"/>
                <a:cs typeface="Arial"/>
              </a:rPr>
              <a:t>disposées</a:t>
            </a:r>
            <a:r>
              <a:rPr sz="1200" spc="95" dirty="0">
                <a:latin typeface="Arial"/>
                <a:cs typeface="Arial"/>
              </a:rPr>
              <a:t> </a:t>
            </a:r>
            <a:r>
              <a:rPr sz="1200" dirty="0">
                <a:latin typeface="Arial"/>
                <a:cs typeface="Arial"/>
              </a:rPr>
              <a:t>en</a:t>
            </a:r>
            <a:r>
              <a:rPr sz="1200" spc="95" dirty="0">
                <a:latin typeface="Arial"/>
                <a:cs typeface="Arial"/>
              </a:rPr>
              <a:t> </a:t>
            </a:r>
            <a:r>
              <a:rPr sz="1200" dirty="0">
                <a:latin typeface="Arial"/>
                <a:cs typeface="Arial"/>
              </a:rPr>
              <a:t>rosette.</a:t>
            </a:r>
            <a:r>
              <a:rPr sz="1200" spc="95" dirty="0">
                <a:latin typeface="Arial"/>
                <a:cs typeface="Arial"/>
              </a:rPr>
              <a:t> </a:t>
            </a:r>
            <a:r>
              <a:rPr sz="1200" dirty="0">
                <a:latin typeface="Arial"/>
                <a:cs typeface="Arial"/>
              </a:rPr>
              <a:t>Cette</a:t>
            </a:r>
            <a:r>
              <a:rPr sz="1200" spc="95" dirty="0">
                <a:latin typeface="Arial"/>
                <a:cs typeface="Arial"/>
              </a:rPr>
              <a:t> </a:t>
            </a:r>
            <a:r>
              <a:rPr sz="1200" dirty="0">
                <a:latin typeface="Arial"/>
                <a:cs typeface="Arial"/>
              </a:rPr>
              <a:t>particularité,</a:t>
            </a:r>
            <a:r>
              <a:rPr sz="1200" spc="95" dirty="0">
                <a:latin typeface="Arial"/>
                <a:cs typeface="Arial"/>
              </a:rPr>
              <a:t> </a:t>
            </a:r>
            <a:r>
              <a:rPr sz="1200" dirty="0">
                <a:latin typeface="Arial"/>
                <a:cs typeface="Arial"/>
              </a:rPr>
              <a:t>ainsi</a:t>
            </a:r>
            <a:r>
              <a:rPr sz="1200" spc="95" dirty="0">
                <a:latin typeface="Arial"/>
                <a:cs typeface="Arial"/>
              </a:rPr>
              <a:t> </a:t>
            </a:r>
            <a:r>
              <a:rPr sz="1200" dirty="0">
                <a:latin typeface="Arial"/>
                <a:cs typeface="Arial"/>
              </a:rPr>
              <a:t>que</a:t>
            </a:r>
            <a:r>
              <a:rPr sz="1200" spc="95" dirty="0">
                <a:latin typeface="Arial"/>
                <a:cs typeface="Arial"/>
              </a:rPr>
              <a:t> </a:t>
            </a:r>
            <a:r>
              <a:rPr sz="1200" dirty="0">
                <a:latin typeface="Arial"/>
                <a:cs typeface="Arial"/>
              </a:rPr>
              <a:t>la</a:t>
            </a:r>
            <a:r>
              <a:rPr sz="1200" spc="95" dirty="0">
                <a:latin typeface="Arial"/>
                <a:cs typeface="Arial"/>
              </a:rPr>
              <a:t> </a:t>
            </a:r>
            <a:r>
              <a:rPr sz="1200" dirty="0">
                <a:latin typeface="Arial"/>
                <a:cs typeface="Arial"/>
              </a:rPr>
              <a:t>facilité</a:t>
            </a:r>
            <a:r>
              <a:rPr sz="1200" spc="95" dirty="0">
                <a:latin typeface="Arial"/>
                <a:cs typeface="Arial"/>
              </a:rPr>
              <a:t> </a:t>
            </a:r>
            <a:r>
              <a:rPr sz="1200" dirty="0">
                <a:latin typeface="Arial"/>
                <a:cs typeface="Arial"/>
              </a:rPr>
              <a:t>de</a:t>
            </a:r>
            <a:r>
              <a:rPr sz="1200" spc="95" dirty="0">
                <a:latin typeface="Arial"/>
                <a:cs typeface="Arial"/>
              </a:rPr>
              <a:t> </a:t>
            </a:r>
            <a:r>
              <a:rPr sz="1200" dirty="0">
                <a:latin typeface="Arial"/>
                <a:cs typeface="Arial"/>
              </a:rPr>
              <a:t>leur</a:t>
            </a:r>
            <a:r>
              <a:rPr sz="1200" spc="95" dirty="0">
                <a:latin typeface="Arial"/>
                <a:cs typeface="Arial"/>
              </a:rPr>
              <a:t> </a:t>
            </a:r>
            <a:r>
              <a:rPr sz="1200" dirty="0">
                <a:latin typeface="Arial"/>
                <a:cs typeface="Arial"/>
              </a:rPr>
              <a:t>propagation,</a:t>
            </a:r>
            <a:r>
              <a:rPr sz="1200" spc="95" dirty="0">
                <a:latin typeface="Arial"/>
                <a:cs typeface="Arial"/>
              </a:rPr>
              <a:t> </a:t>
            </a:r>
            <a:r>
              <a:rPr sz="1200" spc="-25" dirty="0">
                <a:latin typeface="Arial"/>
                <a:cs typeface="Arial"/>
              </a:rPr>
              <a:t>les </a:t>
            </a:r>
            <a:r>
              <a:rPr sz="1200" dirty="0">
                <a:latin typeface="Arial"/>
                <a:cs typeface="Arial"/>
              </a:rPr>
              <a:t>rend</a:t>
            </a:r>
            <a:r>
              <a:rPr sz="1200" spc="40" dirty="0">
                <a:latin typeface="Arial"/>
                <a:cs typeface="Arial"/>
              </a:rPr>
              <a:t> </a:t>
            </a:r>
            <a:r>
              <a:rPr sz="1200" dirty="0">
                <a:latin typeface="Arial"/>
                <a:cs typeface="Arial"/>
              </a:rPr>
              <a:t>intéressantes</a:t>
            </a:r>
            <a:r>
              <a:rPr sz="1200" spc="40" dirty="0">
                <a:latin typeface="Arial"/>
                <a:cs typeface="Arial"/>
              </a:rPr>
              <a:t> </a:t>
            </a:r>
            <a:r>
              <a:rPr sz="1200" dirty="0">
                <a:latin typeface="Arial"/>
                <a:cs typeface="Arial"/>
              </a:rPr>
              <a:t>pour</a:t>
            </a:r>
            <a:r>
              <a:rPr sz="1200" spc="40" dirty="0">
                <a:latin typeface="Arial"/>
                <a:cs typeface="Arial"/>
              </a:rPr>
              <a:t> </a:t>
            </a:r>
            <a:r>
              <a:rPr sz="1200" dirty="0">
                <a:latin typeface="Arial"/>
                <a:cs typeface="Arial"/>
              </a:rPr>
              <a:t>former</a:t>
            </a:r>
            <a:r>
              <a:rPr sz="1200" spc="40"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clôtures</a:t>
            </a:r>
            <a:r>
              <a:rPr sz="1200" spc="40" dirty="0">
                <a:latin typeface="Arial"/>
                <a:cs typeface="Arial"/>
              </a:rPr>
              <a:t> </a:t>
            </a:r>
            <a:r>
              <a:rPr sz="1200" dirty="0">
                <a:latin typeface="Arial"/>
                <a:cs typeface="Arial"/>
              </a:rPr>
              <a:t>et</a:t>
            </a:r>
            <a:r>
              <a:rPr sz="1200" spc="40"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haies</a:t>
            </a:r>
            <a:r>
              <a:rPr sz="1200" spc="40" dirty="0">
                <a:latin typeface="Arial"/>
                <a:cs typeface="Arial"/>
              </a:rPr>
              <a:t> </a:t>
            </a:r>
            <a:r>
              <a:rPr sz="1200" dirty="0">
                <a:latin typeface="Arial"/>
                <a:cs typeface="Arial"/>
              </a:rPr>
              <a:t>vives.</a:t>
            </a:r>
            <a:r>
              <a:rPr sz="1200" spc="40" dirty="0">
                <a:latin typeface="Arial"/>
                <a:cs typeface="Arial"/>
              </a:rPr>
              <a:t> </a:t>
            </a:r>
            <a:endParaRPr sz="1200" dirty="0">
              <a:latin typeface="Arial"/>
              <a:cs typeface="Arial"/>
            </a:endParaRPr>
          </a:p>
        </p:txBody>
      </p:sp>
    </p:spTree>
    <p:extLst>
      <p:ext uri="{BB962C8B-B14F-4D97-AF65-F5344CB8AC3E}">
        <p14:creationId xmlns:p14="http://schemas.microsoft.com/office/powerpoint/2010/main" val="3661532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pPr eaLnBrk="1" hangingPunct="1"/>
            <a:r>
              <a:rPr lang="fr-FR" dirty="0"/>
              <a:t>Agave rigida (agave, pite)</a:t>
            </a:r>
          </a:p>
        </p:txBody>
      </p:sp>
      <p:sp>
        <p:nvSpPr>
          <p:cNvPr id="4099" name="Rectangle 3" descr="DSCN2892"/>
          <p:cNvSpPr>
            <a:spLocks noGrp="1" noChangeAspect="1" noChangeArrowheads="1"/>
          </p:cNvSpPr>
          <p:nvPr isPhoto="1"/>
        </p:nvSpPr>
        <p:spPr bwMode="auto">
          <a:xfrm>
            <a:off x="0" y="5388908"/>
            <a:ext cx="3646167" cy="4861556"/>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594540" y="10321151"/>
            <a:ext cx="1931939" cy="276999"/>
          </a:xfrm>
          <a:prstGeom prst="rect">
            <a:avLst/>
          </a:prstGeom>
          <a:noFill/>
        </p:spPr>
        <p:txBody>
          <a:bodyPr wrap="none" rtlCol="0">
            <a:spAutoFit/>
          </a:bodyPr>
          <a:lstStyle/>
          <a:p>
            <a:r>
              <a:rPr lang="fr-FR" sz="1200" dirty="0"/>
              <a:t>Agave rigida (agave, pite)</a:t>
            </a:r>
          </a:p>
        </p:txBody>
      </p:sp>
      <p:sp>
        <p:nvSpPr>
          <p:cNvPr id="2" name="Rectangle 3" descr="Agave_rigida_001">
            <a:extLst>
              <a:ext uri="{FF2B5EF4-FFF2-40B4-BE49-F238E27FC236}">
                <a16:creationId xmlns:a16="http://schemas.microsoft.com/office/drawing/2014/main" id="{C2DAEE36-3FE0-D0FA-46F1-5A0DEE487637}"/>
              </a:ext>
            </a:extLst>
          </p:cNvPr>
          <p:cNvSpPr>
            <a:spLocks noGrp="1" noChangeAspect="1" noChangeArrowheads="1"/>
          </p:cNvSpPr>
          <p:nvPr isPhoto="1"/>
        </p:nvSpPr>
        <p:spPr bwMode="auto">
          <a:xfrm>
            <a:off x="3669033" y="5401989"/>
            <a:ext cx="3646167" cy="486155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Agave_rigida_009">
            <a:extLst>
              <a:ext uri="{FF2B5EF4-FFF2-40B4-BE49-F238E27FC236}">
                <a16:creationId xmlns:a16="http://schemas.microsoft.com/office/drawing/2014/main" id="{9DAB9222-51AE-E6B7-AACC-D149401F4134}"/>
              </a:ext>
            </a:extLst>
          </p:cNvPr>
          <p:cNvSpPr>
            <a:spLocks noGrp="1" noChangeAspect="1" noChangeArrowheads="1"/>
          </p:cNvSpPr>
          <p:nvPr isPhoto="1"/>
        </p:nvSpPr>
        <p:spPr bwMode="auto">
          <a:xfrm>
            <a:off x="0" y="463550"/>
            <a:ext cx="2929469" cy="4759424"/>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DSCN2891">
            <a:extLst>
              <a:ext uri="{FF2B5EF4-FFF2-40B4-BE49-F238E27FC236}">
                <a16:creationId xmlns:a16="http://schemas.microsoft.com/office/drawing/2014/main" id="{585DA28E-399A-B479-BD4A-0B3B8B328A4B}"/>
              </a:ext>
            </a:extLst>
          </p:cNvPr>
          <p:cNvSpPr>
            <a:spLocks noGrp="1" noChangeAspect="1" noChangeArrowheads="1"/>
          </p:cNvSpPr>
          <p:nvPr isPhoto="1"/>
        </p:nvSpPr>
        <p:spPr bwMode="auto">
          <a:xfrm>
            <a:off x="3599994" y="463550"/>
            <a:ext cx="3715206" cy="490966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2745" y="743332"/>
            <a:ext cx="3214497" cy="4726557"/>
          </a:xfrm>
          <a:prstGeom prst="rect">
            <a:avLst/>
          </a:prstGeom>
        </p:spPr>
      </p:pic>
      <p:grpSp>
        <p:nvGrpSpPr>
          <p:cNvPr id="3" name="object 3"/>
          <p:cNvGrpSpPr/>
          <p:nvPr/>
        </p:nvGrpSpPr>
        <p:grpSpPr>
          <a:xfrm>
            <a:off x="3959986" y="730630"/>
            <a:ext cx="3240405" cy="4752340"/>
            <a:chOff x="3959986" y="730630"/>
            <a:chExt cx="3240405" cy="4752340"/>
          </a:xfrm>
        </p:grpSpPr>
        <p:pic>
          <p:nvPicPr>
            <p:cNvPr id="4" name="object 4"/>
            <p:cNvPicPr/>
            <p:nvPr/>
          </p:nvPicPr>
          <p:blipFill>
            <a:blip r:embed="rId3" cstate="print"/>
            <a:stretch>
              <a:fillRect/>
            </a:stretch>
          </p:blipFill>
          <p:spPr>
            <a:xfrm>
              <a:off x="3972686" y="743330"/>
              <a:ext cx="3214624" cy="4726559"/>
            </a:xfrm>
            <a:prstGeom prst="rect">
              <a:avLst/>
            </a:prstGeom>
          </p:spPr>
        </p:pic>
        <p:sp>
          <p:nvSpPr>
            <p:cNvPr id="5" name="object 5"/>
            <p:cNvSpPr/>
            <p:nvPr/>
          </p:nvSpPr>
          <p:spPr>
            <a:xfrm>
              <a:off x="3966336" y="736980"/>
              <a:ext cx="3227705" cy="4739640"/>
            </a:xfrm>
            <a:custGeom>
              <a:avLst/>
              <a:gdLst/>
              <a:ahLst/>
              <a:cxnLst/>
              <a:rect l="l" t="t" r="r" b="b"/>
              <a:pathLst>
                <a:path w="3227704" h="4739640">
                  <a:moveTo>
                    <a:pt x="0" y="0"/>
                  </a:moveTo>
                  <a:lnTo>
                    <a:pt x="3227324" y="0"/>
                  </a:lnTo>
                  <a:lnTo>
                    <a:pt x="3227324" y="4739259"/>
                  </a:lnTo>
                  <a:lnTo>
                    <a:pt x="0" y="4739259"/>
                  </a:lnTo>
                  <a:lnTo>
                    <a:pt x="0" y="0"/>
                  </a:lnTo>
                  <a:close/>
                </a:path>
              </a:pathLst>
            </a:custGeom>
            <a:ln w="12699">
              <a:solidFill>
                <a:srgbClr val="000000"/>
              </a:solidFill>
            </a:ln>
          </p:spPr>
          <p:txBody>
            <a:bodyPr wrap="square" lIns="0" tIns="0" rIns="0" bIns="0" rtlCol="0"/>
            <a:lstStyle/>
            <a:p>
              <a:endParaRPr/>
            </a:p>
          </p:txBody>
        </p:sp>
      </p:grpSp>
      <p:sp>
        <p:nvSpPr>
          <p:cNvPr id="6" name="object 6"/>
          <p:cNvSpPr txBox="1"/>
          <p:nvPr/>
        </p:nvSpPr>
        <p:spPr>
          <a:xfrm>
            <a:off x="360045" y="5512942"/>
            <a:ext cx="3234055" cy="566822"/>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Arial"/>
                <a:cs typeface="Arial"/>
              </a:rPr>
              <a:t>Agave</a:t>
            </a:r>
            <a:r>
              <a:rPr sz="1200" b="1" spc="25" dirty="0">
                <a:solidFill>
                  <a:srgbClr val="231F20"/>
                </a:solidFill>
                <a:latin typeface="Arial"/>
                <a:cs typeface="Arial"/>
              </a:rPr>
              <a:t> </a:t>
            </a:r>
            <a:r>
              <a:rPr sz="1200" b="1" dirty="0">
                <a:solidFill>
                  <a:srgbClr val="231F20"/>
                </a:solidFill>
                <a:latin typeface="Arial"/>
                <a:cs typeface="Arial"/>
              </a:rPr>
              <a:t>rigida</a:t>
            </a:r>
            <a:r>
              <a:rPr sz="1200" b="1" spc="25" dirty="0">
                <a:solidFill>
                  <a:srgbClr val="231F20"/>
                </a:solidFill>
                <a:latin typeface="Arial"/>
                <a:cs typeface="Arial"/>
              </a:rPr>
              <a:t> </a:t>
            </a:r>
            <a:r>
              <a:rPr sz="1200" dirty="0">
                <a:solidFill>
                  <a:srgbClr val="231F20"/>
                </a:solidFill>
                <a:latin typeface="Arial"/>
                <a:cs typeface="Arial"/>
              </a:rPr>
              <a:t>Agave,</a:t>
            </a:r>
            <a:r>
              <a:rPr sz="1200" spc="25" dirty="0">
                <a:solidFill>
                  <a:srgbClr val="231F20"/>
                </a:solidFill>
                <a:latin typeface="Arial"/>
                <a:cs typeface="Arial"/>
              </a:rPr>
              <a:t> </a:t>
            </a:r>
            <a:r>
              <a:rPr sz="1200" spc="-20" dirty="0">
                <a:solidFill>
                  <a:srgbClr val="231F20"/>
                </a:solidFill>
                <a:latin typeface="Arial"/>
                <a:cs typeface="Arial"/>
              </a:rPr>
              <a:t>pite</a:t>
            </a:r>
            <a:endParaRPr sz="1200" dirty="0">
              <a:latin typeface="Arial"/>
              <a:cs typeface="Arial"/>
            </a:endParaRPr>
          </a:p>
          <a:p>
            <a:pPr marL="12700" marR="5080">
              <a:lnSpc>
                <a:spcPct val="100000"/>
              </a:lnSpc>
            </a:pPr>
            <a:r>
              <a:rPr sz="1200" i="1" spc="25" dirty="0">
                <a:solidFill>
                  <a:srgbClr val="231F20"/>
                </a:solidFill>
                <a:latin typeface="Arial"/>
                <a:cs typeface="Arial"/>
              </a:rPr>
              <a:t> </a:t>
            </a:r>
            <a:r>
              <a:rPr sz="1200" i="1" dirty="0">
                <a:solidFill>
                  <a:srgbClr val="231F20"/>
                </a:solidFill>
                <a:latin typeface="Arial"/>
                <a:cs typeface="Arial"/>
              </a:rPr>
              <a:t>Morne</a:t>
            </a:r>
            <a:r>
              <a:rPr sz="1200" i="1" spc="25" dirty="0">
                <a:solidFill>
                  <a:srgbClr val="231F20"/>
                </a:solidFill>
                <a:latin typeface="Arial"/>
                <a:cs typeface="Arial"/>
              </a:rPr>
              <a:t> </a:t>
            </a:r>
            <a:r>
              <a:rPr sz="1200" i="1" dirty="0">
                <a:solidFill>
                  <a:srgbClr val="231F20"/>
                </a:solidFill>
                <a:latin typeface="Arial"/>
                <a:cs typeface="Arial"/>
              </a:rPr>
              <a:t>à</a:t>
            </a:r>
            <a:r>
              <a:rPr sz="1200" i="1" spc="25" dirty="0">
                <a:solidFill>
                  <a:srgbClr val="231F20"/>
                </a:solidFill>
                <a:latin typeface="Arial"/>
                <a:cs typeface="Arial"/>
              </a:rPr>
              <a:t> </a:t>
            </a:r>
            <a:r>
              <a:rPr sz="1200" i="1" dirty="0">
                <a:solidFill>
                  <a:srgbClr val="231F20"/>
                </a:solidFill>
                <a:latin typeface="Arial"/>
                <a:cs typeface="Arial"/>
              </a:rPr>
              <a:t>cabri) Cloisonnement</a:t>
            </a:r>
            <a:r>
              <a:rPr sz="1200" i="1" spc="25" dirty="0">
                <a:solidFill>
                  <a:srgbClr val="231F20"/>
                </a:solidFill>
                <a:latin typeface="Arial"/>
                <a:cs typeface="Arial"/>
              </a:rPr>
              <a:t> </a:t>
            </a:r>
            <a:r>
              <a:rPr sz="1200" i="1" dirty="0">
                <a:solidFill>
                  <a:srgbClr val="231F20"/>
                </a:solidFill>
                <a:latin typeface="Arial"/>
                <a:cs typeface="Arial"/>
              </a:rPr>
              <a:t>d’un</a:t>
            </a:r>
            <a:r>
              <a:rPr sz="1200" i="1" spc="25" dirty="0">
                <a:solidFill>
                  <a:srgbClr val="231F20"/>
                </a:solidFill>
                <a:latin typeface="Arial"/>
                <a:cs typeface="Arial"/>
              </a:rPr>
              <a:t> </a:t>
            </a:r>
            <a:r>
              <a:rPr sz="1200" i="1" dirty="0">
                <a:solidFill>
                  <a:srgbClr val="231F20"/>
                </a:solidFill>
                <a:latin typeface="Arial"/>
                <a:cs typeface="Arial"/>
              </a:rPr>
              <a:t>versant</a:t>
            </a:r>
            <a:r>
              <a:rPr sz="1200" i="1" spc="25" dirty="0">
                <a:solidFill>
                  <a:srgbClr val="231F20"/>
                </a:solidFill>
                <a:latin typeface="Arial"/>
                <a:cs typeface="Arial"/>
              </a:rPr>
              <a:t> </a:t>
            </a:r>
            <a:r>
              <a:rPr sz="1200" i="1" spc="-25" dirty="0">
                <a:solidFill>
                  <a:srgbClr val="231F20"/>
                </a:solidFill>
                <a:latin typeface="Arial"/>
                <a:cs typeface="Arial"/>
              </a:rPr>
              <a:t>et </a:t>
            </a:r>
            <a:r>
              <a:rPr sz="1200" i="1" dirty="0">
                <a:solidFill>
                  <a:srgbClr val="231F20"/>
                </a:solidFill>
                <a:latin typeface="Arial"/>
                <a:cs typeface="Arial"/>
              </a:rPr>
              <a:t>consolidation</a:t>
            </a:r>
            <a:r>
              <a:rPr sz="1200" i="1" spc="25" dirty="0">
                <a:solidFill>
                  <a:srgbClr val="231F20"/>
                </a:solidFill>
                <a:latin typeface="Arial"/>
                <a:cs typeface="Arial"/>
              </a:rPr>
              <a:t> </a:t>
            </a:r>
            <a:r>
              <a:rPr sz="1200" i="1" dirty="0">
                <a:solidFill>
                  <a:srgbClr val="231F20"/>
                </a:solidFill>
                <a:latin typeface="Arial"/>
                <a:cs typeface="Arial"/>
              </a:rPr>
              <a:t>d’un</a:t>
            </a:r>
            <a:r>
              <a:rPr sz="1200" i="1" spc="25" dirty="0">
                <a:solidFill>
                  <a:srgbClr val="231F20"/>
                </a:solidFill>
                <a:latin typeface="Arial"/>
                <a:cs typeface="Arial"/>
              </a:rPr>
              <a:t> </a:t>
            </a:r>
            <a:r>
              <a:rPr sz="1200" i="1" dirty="0">
                <a:solidFill>
                  <a:srgbClr val="231F20"/>
                </a:solidFill>
                <a:latin typeface="Arial"/>
                <a:cs typeface="Arial"/>
              </a:rPr>
              <a:t>talus</a:t>
            </a:r>
            <a:r>
              <a:rPr sz="1200" i="1" spc="25" dirty="0">
                <a:solidFill>
                  <a:srgbClr val="231F20"/>
                </a:solidFill>
                <a:latin typeface="Arial"/>
                <a:cs typeface="Arial"/>
              </a:rPr>
              <a:t> </a:t>
            </a:r>
            <a:r>
              <a:rPr sz="1200" i="1" dirty="0">
                <a:solidFill>
                  <a:srgbClr val="231F20"/>
                </a:solidFill>
                <a:latin typeface="Arial"/>
                <a:cs typeface="Arial"/>
              </a:rPr>
              <a:t>routier</a:t>
            </a:r>
            <a:r>
              <a:rPr sz="1200" i="1" spc="25" dirty="0">
                <a:solidFill>
                  <a:srgbClr val="231F20"/>
                </a:solidFill>
                <a:latin typeface="Arial"/>
                <a:cs typeface="Arial"/>
              </a:rPr>
              <a:t> </a:t>
            </a:r>
            <a:r>
              <a:rPr sz="1200" i="1" dirty="0">
                <a:solidFill>
                  <a:srgbClr val="231F20"/>
                </a:solidFill>
                <a:latin typeface="Arial"/>
                <a:cs typeface="Arial"/>
              </a:rPr>
              <a:t>avec</a:t>
            </a:r>
            <a:r>
              <a:rPr sz="1200" i="1" spc="25" dirty="0">
                <a:solidFill>
                  <a:srgbClr val="231F20"/>
                </a:solidFill>
                <a:latin typeface="Arial"/>
                <a:cs typeface="Arial"/>
              </a:rPr>
              <a:t> </a:t>
            </a:r>
            <a:r>
              <a:rPr sz="1200" i="1" dirty="0">
                <a:solidFill>
                  <a:srgbClr val="231F20"/>
                </a:solidFill>
                <a:latin typeface="Arial"/>
                <a:cs typeface="Arial"/>
              </a:rPr>
              <a:t>le</a:t>
            </a:r>
            <a:r>
              <a:rPr sz="1200" i="1" spc="25" dirty="0">
                <a:solidFill>
                  <a:srgbClr val="231F20"/>
                </a:solidFill>
                <a:latin typeface="Arial"/>
                <a:cs typeface="Arial"/>
              </a:rPr>
              <a:t> </a:t>
            </a:r>
            <a:r>
              <a:rPr sz="1200" i="1" spc="-10" dirty="0">
                <a:solidFill>
                  <a:srgbClr val="231F20"/>
                </a:solidFill>
                <a:latin typeface="Arial"/>
                <a:cs typeface="Arial"/>
              </a:rPr>
              <a:t>pite.</a:t>
            </a:r>
            <a:endParaRPr sz="1200" dirty="0">
              <a:latin typeface="Arial"/>
              <a:cs typeface="Arial"/>
            </a:endParaRPr>
          </a:p>
        </p:txBody>
      </p:sp>
      <p:sp>
        <p:nvSpPr>
          <p:cNvPr id="7" name="object 7"/>
          <p:cNvSpPr txBox="1"/>
          <p:nvPr/>
        </p:nvSpPr>
        <p:spPr>
          <a:xfrm>
            <a:off x="3959986" y="5512942"/>
            <a:ext cx="3227324" cy="382156"/>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Arial"/>
                <a:cs typeface="Arial"/>
              </a:rPr>
              <a:t>Agave</a:t>
            </a:r>
            <a:r>
              <a:rPr sz="1200" b="1" spc="25" dirty="0">
                <a:solidFill>
                  <a:srgbClr val="231F20"/>
                </a:solidFill>
                <a:latin typeface="Arial"/>
                <a:cs typeface="Arial"/>
              </a:rPr>
              <a:t> </a:t>
            </a:r>
            <a:r>
              <a:rPr sz="1200" b="1" dirty="0">
                <a:solidFill>
                  <a:srgbClr val="231F20"/>
                </a:solidFill>
                <a:latin typeface="Arial"/>
                <a:cs typeface="Arial"/>
              </a:rPr>
              <a:t>rigida</a:t>
            </a:r>
            <a:r>
              <a:rPr sz="1200" b="1" spc="25" dirty="0">
                <a:solidFill>
                  <a:srgbClr val="231F20"/>
                </a:solidFill>
                <a:latin typeface="Arial"/>
                <a:cs typeface="Arial"/>
              </a:rPr>
              <a:t> </a:t>
            </a:r>
            <a:r>
              <a:rPr sz="1200" dirty="0">
                <a:solidFill>
                  <a:srgbClr val="231F20"/>
                </a:solidFill>
                <a:latin typeface="Arial"/>
                <a:cs typeface="Arial"/>
              </a:rPr>
              <a:t>Agave,</a:t>
            </a:r>
            <a:r>
              <a:rPr sz="1200" spc="25" dirty="0">
                <a:solidFill>
                  <a:srgbClr val="231F20"/>
                </a:solidFill>
                <a:latin typeface="Arial"/>
                <a:cs typeface="Arial"/>
              </a:rPr>
              <a:t> </a:t>
            </a:r>
            <a:r>
              <a:rPr sz="1200" spc="-20" dirty="0">
                <a:solidFill>
                  <a:srgbClr val="231F20"/>
                </a:solidFill>
                <a:latin typeface="Arial"/>
                <a:cs typeface="Arial"/>
              </a:rPr>
              <a:t>pite</a:t>
            </a:r>
            <a:endParaRPr sz="1200" dirty="0">
              <a:latin typeface="Arial"/>
              <a:cs typeface="Arial"/>
            </a:endParaRPr>
          </a:p>
          <a:p>
            <a:pPr marL="12700">
              <a:lnSpc>
                <a:spcPct val="100000"/>
              </a:lnSpc>
            </a:pPr>
            <a:r>
              <a:rPr sz="1200" i="1" dirty="0">
                <a:solidFill>
                  <a:srgbClr val="231F20"/>
                </a:solidFill>
                <a:latin typeface="Arial"/>
                <a:cs typeface="Arial"/>
              </a:rPr>
              <a:t>(Haïti)</a:t>
            </a:r>
            <a:r>
              <a:rPr sz="1200" i="1" spc="25" dirty="0">
                <a:solidFill>
                  <a:srgbClr val="231F20"/>
                </a:solidFill>
                <a:latin typeface="Arial"/>
                <a:cs typeface="Arial"/>
              </a:rPr>
              <a:t> </a:t>
            </a:r>
            <a:r>
              <a:rPr sz="1200" i="1" dirty="0">
                <a:solidFill>
                  <a:srgbClr val="231F20"/>
                </a:solidFill>
                <a:latin typeface="Arial"/>
                <a:cs typeface="Arial"/>
              </a:rPr>
              <a:t>Hampes</a:t>
            </a:r>
            <a:r>
              <a:rPr sz="1200" i="1" spc="25" dirty="0">
                <a:solidFill>
                  <a:srgbClr val="231F20"/>
                </a:solidFill>
                <a:latin typeface="Arial"/>
                <a:cs typeface="Arial"/>
              </a:rPr>
              <a:t> </a:t>
            </a:r>
            <a:r>
              <a:rPr sz="1200" i="1" spc="-10" dirty="0">
                <a:solidFill>
                  <a:srgbClr val="231F20"/>
                </a:solidFill>
                <a:latin typeface="Arial"/>
                <a:cs typeface="Arial"/>
              </a:rPr>
              <a:t>florales</a:t>
            </a:r>
            <a:endParaRPr sz="1200" dirty="0">
              <a:latin typeface="Arial"/>
              <a:cs typeface="Arial"/>
            </a:endParaRPr>
          </a:p>
        </p:txBody>
      </p:sp>
      <p:grpSp>
        <p:nvGrpSpPr>
          <p:cNvPr id="8" name="object 8"/>
          <p:cNvGrpSpPr/>
          <p:nvPr/>
        </p:nvGrpSpPr>
        <p:grpSpPr>
          <a:xfrm>
            <a:off x="1080008" y="6240653"/>
            <a:ext cx="5400040" cy="3371850"/>
            <a:chOff x="1080008" y="6240653"/>
            <a:chExt cx="5400040" cy="3371850"/>
          </a:xfrm>
        </p:grpSpPr>
        <p:pic>
          <p:nvPicPr>
            <p:cNvPr id="9" name="object 9"/>
            <p:cNvPicPr/>
            <p:nvPr/>
          </p:nvPicPr>
          <p:blipFill>
            <a:blip r:embed="rId4" cstate="print"/>
            <a:stretch>
              <a:fillRect/>
            </a:stretch>
          </p:blipFill>
          <p:spPr>
            <a:xfrm>
              <a:off x="1092708" y="6253353"/>
              <a:ext cx="5352747" cy="3345941"/>
            </a:xfrm>
            <a:prstGeom prst="rect">
              <a:avLst/>
            </a:prstGeom>
          </p:spPr>
        </p:pic>
        <p:sp>
          <p:nvSpPr>
            <p:cNvPr id="10" name="object 10"/>
            <p:cNvSpPr/>
            <p:nvPr/>
          </p:nvSpPr>
          <p:spPr>
            <a:xfrm>
              <a:off x="1086358" y="6247003"/>
              <a:ext cx="5387340" cy="3359150"/>
            </a:xfrm>
            <a:custGeom>
              <a:avLst/>
              <a:gdLst/>
              <a:ahLst/>
              <a:cxnLst/>
              <a:rect l="l" t="t" r="r" b="b"/>
              <a:pathLst>
                <a:path w="5387340" h="3359150">
                  <a:moveTo>
                    <a:pt x="0" y="0"/>
                  </a:moveTo>
                  <a:lnTo>
                    <a:pt x="5387340" y="0"/>
                  </a:lnTo>
                  <a:lnTo>
                    <a:pt x="5387340" y="3358641"/>
                  </a:lnTo>
                  <a:lnTo>
                    <a:pt x="0" y="3358641"/>
                  </a:lnTo>
                  <a:lnTo>
                    <a:pt x="0" y="0"/>
                  </a:lnTo>
                  <a:close/>
                </a:path>
              </a:pathLst>
            </a:custGeom>
            <a:ln w="12700">
              <a:solidFill>
                <a:srgbClr val="000000"/>
              </a:solidFill>
            </a:ln>
          </p:spPr>
          <p:txBody>
            <a:bodyPr wrap="square" lIns="0" tIns="0" rIns="0" bIns="0" rtlCol="0"/>
            <a:lstStyle/>
            <a:p>
              <a:endParaRPr/>
            </a:p>
          </p:txBody>
        </p:sp>
      </p:grpSp>
      <p:sp>
        <p:nvSpPr>
          <p:cNvPr id="11" name="object 11"/>
          <p:cNvSpPr txBox="1"/>
          <p:nvPr/>
        </p:nvSpPr>
        <p:spPr>
          <a:xfrm>
            <a:off x="1080008" y="9688957"/>
            <a:ext cx="190817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Agave</a:t>
            </a:r>
            <a:r>
              <a:rPr sz="1200" b="1" spc="25" dirty="0">
                <a:latin typeface="Arial"/>
                <a:cs typeface="Arial"/>
              </a:rPr>
              <a:t> </a:t>
            </a:r>
            <a:r>
              <a:rPr sz="1200" b="1" dirty="0">
                <a:latin typeface="Arial"/>
                <a:cs typeface="Arial"/>
              </a:rPr>
              <a:t>rigida</a:t>
            </a:r>
            <a:r>
              <a:rPr sz="1200" b="1" spc="20" dirty="0">
                <a:latin typeface="Arial"/>
                <a:cs typeface="Arial"/>
              </a:rPr>
              <a:t> </a:t>
            </a:r>
            <a:r>
              <a:rPr sz="1200" dirty="0">
                <a:latin typeface="Arial"/>
                <a:cs typeface="Arial"/>
              </a:rPr>
              <a:t>Agave,</a:t>
            </a:r>
            <a:r>
              <a:rPr sz="1200" spc="25" dirty="0">
                <a:latin typeface="Arial"/>
                <a:cs typeface="Arial"/>
              </a:rPr>
              <a:t> </a:t>
            </a:r>
            <a:r>
              <a:rPr sz="1200" spc="-20" dirty="0">
                <a:latin typeface="Arial"/>
                <a:cs typeface="Arial"/>
              </a:rPr>
              <a:t>Pite</a:t>
            </a:r>
            <a:endParaRPr sz="1200" dirty="0">
              <a:latin typeface="Arial"/>
              <a:cs typeface="Arial"/>
            </a:endParaRPr>
          </a:p>
        </p:txBody>
      </p:sp>
      <p:sp>
        <p:nvSpPr>
          <p:cNvPr id="13" name="object 13"/>
          <p:cNvSpPr txBox="1"/>
          <p:nvPr/>
        </p:nvSpPr>
        <p:spPr>
          <a:xfrm>
            <a:off x="366395" y="736980"/>
            <a:ext cx="3227705" cy="4739640"/>
          </a:xfrm>
          <a:prstGeom prst="rect">
            <a:avLst/>
          </a:prstGeom>
          <a:ln w="12700">
            <a:solidFill>
              <a:srgbClr val="000000"/>
            </a:solidFill>
          </a:ln>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0"/>
              </a:spcBef>
            </a:pPr>
            <a:endParaRPr sz="1350">
              <a:latin typeface="Times New Roman"/>
              <a:cs typeface="Times New Roman"/>
            </a:endParaRPr>
          </a:p>
          <a:p>
            <a:pPr marL="158750">
              <a:lnSpc>
                <a:spcPct val="100000"/>
              </a:lnSpc>
            </a:pPr>
            <a:r>
              <a:rPr sz="900" b="1" spc="-10" dirty="0">
                <a:latin typeface="Arial"/>
                <a:cs typeface="Arial"/>
              </a:rPr>
              <a:t>Filao</a:t>
            </a:r>
            <a:endParaRPr sz="900">
              <a:latin typeface="Arial"/>
              <a:cs typeface="Arial"/>
            </a:endParaRPr>
          </a:p>
        </p:txBody>
      </p:sp>
      <p:grpSp>
        <p:nvGrpSpPr>
          <p:cNvPr id="14" name="object 14"/>
          <p:cNvGrpSpPr/>
          <p:nvPr/>
        </p:nvGrpSpPr>
        <p:grpSpPr>
          <a:xfrm>
            <a:off x="885825" y="2000250"/>
            <a:ext cx="328930" cy="69850"/>
            <a:chOff x="885825" y="2000250"/>
            <a:chExt cx="328930" cy="69850"/>
          </a:xfrm>
        </p:grpSpPr>
        <p:sp>
          <p:nvSpPr>
            <p:cNvPr id="15" name="object 15"/>
            <p:cNvSpPr/>
            <p:nvPr/>
          </p:nvSpPr>
          <p:spPr>
            <a:xfrm>
              <a:off x="885825" y="2035175"/>
              <a:ext cx="215900" cy="0"/>
            </a:xfrm>
            <a:custGeom>
              <a:avLst/>
              <a:gdLst/>
              <a:ahLst/>
              <a:cxnLst/>
              <a:rect l="l" t="t" r="r" b="b"/>
              <a:pathLst>
                <a:path w="215900">
                  <a:moveTo>
                    <a:pt x="0" y="0"/>
                  </a:moveTo>
                  <a:lnTo>
                    <a:pt x="215900" y="0"/>
                  </a:lnTo>
                </a:path>
              </a:pathLst>
            </a:custGeom>
            <a:ln w="12700">
              <a:solidFill>
                <a:srgbClr val="000000"/>
              </a:solidFill>
            </a:ln>
          </p:spPr>
          <p:txBody>
            <a:bodyPr wrap="square" lIns="0" tIns="0" rIns="0" bIns="0" rtlCol="0"/>
            <a:lstStyle/>
            <a:p>
              <a:endParaRPr/>
            </a:p>
          </p:txBody>
        </p:sp>
        <p:sp>
          <p:nvSpPr>
            <p:cNvPr id="16" name="object 16"/>
            <p:cNvSpPr/>
            <p:nvPr/>
          </p:nvSpPr>
          <p:spPr>
            <a:xfrm>
              <a:off x="1093724" y="2000250"/>
              <a:ext cx="120650" cy="69850"/>
            </a:xfrm>
            <a:custGeom>
              <a:avLst/>
              <a:gdLst/>
              <a:ahLst/>
              <a:cxnLst/>
              <a:rect l="l" t="t" r="r" b="b"/>
              <a:pathLst>
                <a:path w="120650" h="69850">
                  <a:moveTo>
                    <a:pt x="0" y="0"/>
                  </a:moveTo>
                  <a:lnTo>
                    <a:pt x="8000" y="28575"/>
                  </a:lnTo>
                  <a:lnTo>
                    <a:pt x="8000" y="41275"/>
                  </a:lnTo>
                  <a:lnTo>
                    <a:pt x="0" y="69850"/>
                  </a:lnTo>
                  <a:lnTo>
                    <a:pt x="120650" y="34925"/>
                  </a:lnTo>
                  <a:lnTo>
                    <a:pt x="120650" y="33274"/>
                  </a:lnTo>
                  <a:lnTo>
                    <a:pt x="0" y="0"/>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1104100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26261" y="1185544"/>
            <a:ext cx="4813935" cy="3600450"/>
            <a:chOff x="1326261" y="1185544"/>
            <a:chExt cx="4813935" cy="3600450"/>
          </a:xfrm>
        </p:grpSpPr>
        <p:pic>
          <p:nvPicPr>
            <p:cNvPr id="3" name="object 3"/>
            <p:cNvPicPr/>
            <p:nvPr/>
          </p:nvPicPr>
          <p:blipFill>
            <a:blip r:embed="rId2" cstate="print"/>
            <a:stretch>
              <a:fillRect/>
            </a:stretch>
          </p:blipFill>
          <p:spPr>
            <a:xfrm>
              <a:off x="1338961" y="1198244"/>
              <a:ext cx="4779120" cy="3574541"/>
            </a:xfrm>
            <a:prstGeom prst="rect">
              <a:avLst/>
            </a:prstGeom>
          </p:spPr>
        </p:pic>
        <p:sp>
          <p:nvSpPr>
            <p:cNvPr id="4" name="object 4"/>
            <p:cNvSpPr/>
            <p:nvPr/>
          </p:nvSpPr>
          <p:spPr>
            <a:xfrm>
              <a:off x="1332611" y="1191894"/>
              <a:ext cx="4801235" cy="3587750"/>
            </a:xfrm>
            <a:custGeom>
              <a:avLst/>
              <a:gdLst/>
              <a:ahLst/>
              <a:cxnLst/>
              <a:rect l="l" t="t" r="r" b="b"/>
              <a:pathLst>
                <a:path w="4801235" h="3587750">
                  <a:moveTo>
                    <a:pt x="0" y="0"/>
                  </a:moveTo>
                  <a:lnTo>
                    <a:pt x="4801235" y="0"/>
                  </a:lnTo>
                  <a:lnTo>
                    <a:pt x="4801235"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488807"/>
            <a:ext cx="5393690" cy="382156"/>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Agave</a:t>
            </a:r>
            <a:r>
              <a:rPr sz="1200" b="1" spc="25" dirty="0">
                <a:latin typeface="Arial"/>
                <a:cs typeface="Arial"/>
              </a:rPr>
              <a:t> </a:t>
            </a:r>
            <a:r>
              <a:rPr sz="1200" b="1" dirty="0">
                <a:latin typeface="Arial"/>
                <a:cs typeface="Arial"/>
              </a:rPr>
              <a:t>rigida</a:t>
            </a:r>
            <a:r>
              <a:rPr sz="1200" b="1" spc="20" dirty="0">
                <a:latin typeface="Arial"/>
                <a:cs typeface="Arial"/>
              </a:rPr>
              <a:t> </a:t>
            </a:r>
            <a:r>
              <a:rPr sz="1200" dirty="0">
                <a:latin typeface="Arial"/>
                <a:cs typeface="Arial"/>
              </a:rPr>
              <a:t>Agave,</a:t>
            </a:r>
            <a:r>
              <a:rPr sz="1200" spc="25" dirty="0">
                <a:latin typeface="Arial"/>
                <a:cs typeface="Arial"/>
              </a:rPr>
              <a:t> </a:t>
            </a:r>
            <a:r>
              <a:rPr sz="1200" spc="-20" dirty="0">
                <a:latin typeface="Arial"/>
                <a:cs typeface="Arial"/>
              </a:rPr>
              <a:t>pite</a:t>
            </a:r>
            <a:endParaRPr sz="1200" dirty="0">
              <a:latin typeface="Arial"/>
              <a:cs typeface="Arial"/>
            </a:endParaRPr>
          </a:p>
          <a:p>
            <a:pPr marL="12700">
              <a:lnSpc>
                <a:spcPct val="100000"/>
              </a:lnSpc>
            </a:pPr>
            <a:r>
              <a:rPr sz="1200" i="1" spc="25" dirty="0">
                <a:latin typeface="Arial"/>
                <a:cs typeface="Arial"/>
              </a:rPr>
              <a:t> </a:t>
            </a:r>
            <a:r>
              <a:rPr sz="1200" i="1" dirty="0">
                <a:latin typeface="Arial"/>
                <a:cs typeface="Arial"/>
              </a:rPr>
              <a:t>Le</a:t>
            </a:r>
            <a:r>
              <a:rPr sz="1200" i="1" spc="25" dirty="0">
                <a:latin typeface="Arial"/>
                <a:cs typeface="Arial"/>
              </a:rPr>
              <a:t> </a:t>
            </a:r>
            <a:r>
              <a:rPr sz="1200" i="1" dirty="0">
                <a:latin typeface="Arial"/>
                <a:cs typeface="Arial"/>
              </a:rPr>
              <a:t>pite</a:t>
            </a:r>
            <a:r>
              <a:rPr sz="1200" i="1" spc="25" dirty="0">
                <a:latin typeface="Arial"/>
                <a:cs typeface="Arial"/>
              </a:rPr>
              <a:t> </a:t>
            </a:r>
            <a:r>
              <a:rPr sz="1200" i="1" dirty="0">
                <a:latin typeface="Arial"/>
                <a:cs typeface="Arial"/>
              </a:rPr>
              <a:t>renforce</a:t>
            </a:r>
            <a:r>
              <a:rPr sz="1200" i="1" spc="25" dirty="0">
                <a:latin typeface="Arial"/>
                <a:cs typeface="Arial"/>
              </a:rPr>
              <a:t> </a:t>
            </a:r>
            <a:r>
              <a:rPr sz="1200" i="1" dirty="0">
                <a:latin typeface="Arial"/>
                <a:cs typeface="Arial"/>
              </a:rPr>
              <a:t>un</a:t>
            </a:r>
            <a:r>
              <a:rPr sz="1200" i="1" spc="25" dirty="0">
                <a:latin typeface="Arial"/>
                <a:cs typeface="Arial"/>
              </a:rPr>
              <a:t> </a:t>
            </a:r>
            <a:r>
              <a:rPr sz="1200" i="1" spc="-10" dirty="0">
                <a:latin typeface="Arial"/>
                <a:cs typeface="Arial"/>
              </a:rPr>
              <a:t>talus.</a:t>
            </a:r>
            <a:endParaRPr sz="1200" dirty="0">
              <a:latin typeface="Arial"/>
              <a:cs typeface="Arial"/>
            </a:endParaRPr>
          </a:p>
        </p:txBody>
      </p:sp>
    </p:spTree>
    <p:extLst>
      <p:ext uri="{BB962C8B-B14F-4D97-AF65-F5344CB8AC3E}">
        <p14:creationId xmlns:p14="http://schemas.microsoft.com/office/powerpoint/2010/main" val="3931258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9516"/>
              <a:ext cx="5374640" cy="3573270"/>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4934458"/>
            <a:ext cx="5387340" cy="2898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Agave</a:t>
            </a:r>
            <a:r>
              <a:rPr sz="900" b="1" spc="25" dirty="0">
                <a:latin typeface="Arial"/>
                <a:cs typeface="Arial"/>
              </a:rPr>
              <a:t> </a:t>
            </a:r>
            <a:r>
              <a:rPr sz="900" b="1" dirty="0">
                <a:latin typeface="Arial"/>
                <a:cs typeface="Arial"/>
              </a:rPr>
              <a:t>rigida</a:t>
            </a:r>
            <a:r>
              <a:rPr sz="900" b="1" spc="20" dirty="0">
                <a:latin typeface="Arial"/>
                <a:cs typeface="Arial"/>
              </a:rPr>
              <a:t> </a:t>
            </a:r>
            <a:r>
              <a:rPr sz="900" dirty="0">
                <a:latin typeface="Arial"/>
                <a:cs typeface="Arial"/>
              </a:rPr>
              <a:t>Agave,</a:t>
            </a:r>
            <a:r>
              <a:rPr sz="900" spc="25" dirty="0">
                <a:latin typeface="Arial"/>
                <a:cs typeface="Arial"/>
              </a:rPr>
              <a:t> </a:t>
            </a:r>
            <a:r>
              <a:rPr sz="900" spc="-20" dirty="0">
                <a:latin typeface="Arial"/>
                <a:cs typeface="Arial"/>
              </a:rPr>
              <a:t>pite</a:t>
            </a:r>
            <a:endParaRPr sz="900" dirty="0">
              <a:latin typeface="Arial"/>
              <a:cs typeface="Arial"/>
            </a:endParaRPr>
          </a:p>
          <a:p>
            <a:pPr marL="12700" marR="5080">
              <a:lnSpc>
                <a:spcPct val="100000"/>
              </a:lnSpc>
            </a:pPr>
            <a:r>
              <a:rPr sz="900" i="1" spc="25" dirty="0">
                <a:latin typeface="Arial"/>
                <a:cs typeface="Arial"/>
              </a:rPr>
              <a:t> </a:t>
            </a:r>
            <a:r>
              <a:rPr sz="900" i="1" dirty="0">
                <a:latin typeface="Arial"/>
                <a:cs typeface="Arial"/>
              </a:rPr>
              <a:t>plaine</a:t>
            </a:r>
            <a:r>
              <a:rPr sz="900" i="1" spc="25" dirty="0">
                <a:latin typeface="Arial"/>
                <a:cs typeface="Arial"/>
              </a:rPr>
              <a:t> </a:t>
            </a:r>
            <a:r>
              <a:rPr sz="900" i="1" dirty="0">
                <a:latin typeface="Arial"/>
                <a:cs typeface="Arial"/>
              </a:rPr>
              <a:t>d’Aquin)</a:t>
            </a:r>
            <a:r>
              <a:rPr sz="900" i="1" spc="25" dirty="0">
                <a:latin typeface="Arial"/>
                <a:cs typeface="Arial"/>
              </a:rPr>
              <a:t> </a:t>
            </a:r>
            <a:r>
              <a:rPr sz="900" i="1" dirty="0">
                <a:latin typeface="Arial"/>
                <a:cs typeface="Arial"/>
              </a:rPr>
              <a:t>Le</a:t>
            </a:r>
            <a:r>
              <a:rPr sz="900" i="1" spc="25" dirty="0">
                <a:latin typeface="Arial"/>
                <a:cs typeface="Arial"/>
              </a:rPr>
              <a:t> </a:t>
            </a:r>
            <a:r>
              <a:rPr sz="900" i="1" dirty="0">
                <a:latin typeface="Arial"/>
                <a:cs typeface="Arial"/>
              </a:rPr>
              <a:t>pite</a:t>
            </a:r>
            <a:r>
              <a:rPr sz="900" i="1" spc="25" dirty="0">
                <a:latin typeface="Arial"/>
                <a:cs typeface="Arial"/>
              </a:rPr>
              <a:t> </a:t>
            </a:r>
            <a:r>
              <a:rPr sz="900" i="1" dirty="0">
                <a:latin typeface="Arial"/>
                <a:cs typeface="Arial"/>
              </a:rPr>
              <a:t>est</a:t>
            </a:r>
            <a:r>
              <a:rPr sz="900" i="1" spc="25" dirty="0">
                <a:latin typeface="Arial"/>
                <a:cs typeface="Arial"/>
              </a:rPr>
              <a:t> </a:t>
            </a:r>
            <a:r>
              <a:rPr sz="900" i="1" dirty="0">
                <a:latin typeface="Arial"/>
                <a:cs typeface="Arial"/>
              </a:rPr>
              <a:t>utilisé</a:t>
            </a:r>
            <a:r>
              <a:rPr sz="900" i="1" spc="25" dirty="0">
                <a:latin typeface="Arial"/>
                <a:cs typeface="Arial"/>
              </a:rPr>
              <a:t> </a:t>
            </a:r>
            <a:r>
              <a:rPr sz="900" i="1" dirty="0">
                <a:latin typeface="Arial"/>
                <a:cs typeface="Arial"/>
              </a:rPr>
              <a:t>pour</a:t>
            </a:r>
            <a:r>
              <a:rPr sz="900" i="1" spc="25" dirty="0">
                <a:latin typeface="Arial"/>
                <a:cs typeface="Arial"/>
              </a:rPr>
              <a:t> </a:t>
            </a:r>
            <a:r>
              <a:rPr sz="900" i="1" dirty="0">
                <a:latin typeface="Arial"/>
                <a:cs typeface="Arial"/>
              </a:rPr>
              <a:t>réaliser</a:t>
            </a:r>
            <a:r>
              <a:rPr sz="900" i="1" spc="25" dirty="0">
                <a:latin typeface="Arial"/>
                <a:cs typeface="Arial"/>
              </a:rPr>
              <a:t> </a:t>
            </a:r>
            <a:r>
              <a:rPr sz="900" i="1" dirty="0">
                <a:latin typeface="Arial"/>
                <a:cs typeface="Arial"/>
              </a:rPr>
              <a:t>des</a:t>
            </a:r>
            <a:r>
              <a:rPr sz="900" i="1" spc="25" dirty="0">
                <a:latin typeface="Arial"/>
                <a:cs typeface="Arial"/>
              </a:rPr>
              <a:t> </a:t>
            </a:r>
            <a:r>
              <a:rPr sz="900" i="1" dirty="0">
                <a:latin typeface="Arial"/>
                <a:cs typeface="Arial"/>
              </a:rPr>
              <a:t>seuils</a:t>
            </a:r>
            <a:r>
              <a:rPr sz="900" i="1" spc="25" dirty="0">
                <a:latin typeface="Arial"/>
                <a:cs typeface="Arial"/>
              </a:rPr>
              <a:t> </a:t>
            </a:r>
            <a:r>
              <a:rPr sz="900" i="1" dirty="0">
                <a:latin typeface="Arial"/>
                <a:cs typeface="Arial"/>
              </a:rPr>
              <a:t>vivants</a:t>
            </a:r>
            <a:r>
              <a:rPr sz="900" i="1" spc="25" dirty="0">
                <a:latin typeface="Arial"/>
                <a:cs typeface="Arial"/>
              </a:rPr>
              <a:t> </a:t>
            </a:r>
            <a:r>
              <a:rPr sz="900" i="1" dirty="0">
                <a:latin typeface="Arial"/>
                <a:cs typeface="Arial"/>
              </a:rPr>
              <a:t>dans</a:t>
            </a:r>
            <a:r>
              <a:rPr sz="900" i="1" spc="25" dirty="0">
                <a:latin typeface="Arial"/>
                <a:cs typeface="Arial"/>
              </a:rPr>
              <a:t> </a:t>
            </a:r>
            <a:r>
              <a:rPr sz="900" i="1" dirty="0">
                <a:latin typeface="Arial"/>
                <a:cs typeface="Arial"/>
              </a:rPr>
              <a:t>de</a:t>
            </a:r>
            <a:r>
              <a:rPr sz="900" i="1" spc="25" dirty="0">
                <a:latin typeface="Arial"/>
                <a:cs typeface="Arial"/>
              </a:rPr>
              <a:t> </a:t>
            </a:r>
            <a:r>
              <a:rPr sz="900" i="1" dirty="0">
                <a:latin typeface="Arial"/>
                <a:cs typeface="Arial"/>
              </a:rPr>
              <a:t>petits</a:t>
            </a:r>
            <a:r>
              <a:rPr sz="900" i="1" spc="25" dirty="0">
                <a:latin typeface="Arial"/>
                <a:cs typeface="Arial"/>
              </a:rPr>
              <a:t> </a:t>
            </a:r>
            <a:r>
              <a:rPr sz="900" i="1" dirty="0">
                <a:latin typeface="Arial"/>
                <a:cs typeface="Arial"/>
              </a:rPr>
              <a:t>ravins</a:t>
            </a:r>
            <a:r>
              <a:rPr sz="900" i="1" spc="25" dirty="0">
                <a:latin typeface="Arial"/>
                <a:cs typeface="Arial"/>
              </a:rPr>
              <a:t> </a:t>
            </a:r>
            <a:r>
              <a:rPr sz="900" i="1" dirty="0">
                <a:latin typeface="Arial"/>
                <a:cs typeface="Arial"/>
              </a:rPr>
              <a:t>à</a:t>
            </a:r>
            <a:r>
              <a:rPr sz="900" i="1" spc="25" dirty="0">
                <a:latin typeface="Arial"/>
                <a:cs typeface="Arial"/>
              </a:rPr>
              <a:t> </a:t>
            </a:r>
            <a:r>
              <a:rPr sz="900" i="1" spc="-10" dirty="0">
                <a:latin typeface="Arial"/>
                <a:cs typeface="Arial"/>
              </a:rPr>
              <a:t>faible pente.</a:t>
            </a:r>
            <a:endParaRPr sz="900" dirty="0">
              <a:latin typeface="Arial"/>
              <a:cs typeface="Arial"/>
            </a:endParaRPr>
          </a:p>
        </p:txBody>
      </p:sp>
      <p:sp>
        <p:nvSpPr>
          <p:cNvPr id="6" name="Rectangle 3" descr="Agave_rigida_013">
            <a:extLst>
              <a:ext uri="{FF2B5EF4-FFF2-40B4-BE49-F238E27FC236}">
                <a16:creationId xmlns:a16="http://schemas.microsoft.com/office/drawing/2014/main" id="{A2A2CEF3-26D5-A692-083F-2141A042CB69}"/>
              </a:ext>
            </a:extLst>
          </p:cNvPr>
          <p:cNvSpPr>
            <a:spLocks noGrp="1" noChangeAspect="1" noChangeArrowheads="1"/>
          </p:cNvSpPr>
          <p:nvPr isPhoto="1"/>
        </p:nvSpPr>
        <p:spPr bwMode="auto">
          <a:xfrm>
            <a:off x="2837144" y="7675384"/>
            <a:ext cx="4497278" cy="299896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 name="Rectangle 3" descr="Agave_rigida_007">
            <a:extLst>
              <a:ext uri="{FF2B5EF4-FFF2-40B4-BE49-F238E27FC236}">
                <a16:creationId xmlns:a16="http://schemas.microsoft.com/office/drawing/2014/main" id="{B9568F71-0125-0DAF-0A4F-A474DD939260}"/>
              </a:ext>
            </a:extLst>
          </p:cNvPr>
          <p:cNvSpPr>
            <a:spLocks noGrp="1" noChangeAspect="1" noChangeArrowheads="1"/>
          </p:cNvSpPr>
          <p:nvPr isPhoto="1"/>
        </p:nvSpPr>
        <p:spPr bwMode="auto">
          <a:xfrm>
            <a:off x="0" y="5586520"/>
            <a:ext cx="3645024" cy="2916019"/>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Tree>
    <p:extLst>
      <p:ext uri="{BB962C8B-B14F-4D97-AF65-F5344CB8AC3E}">
        <p14:creationId xmlns:p14="http://schemas.microsoft.com/office/powerpoint/2010/main" val="2925884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r>
              <a:rPr lang="fr-FR" dirty="0"/>
              <a:t>Bromelia </a:t>
            </a:r>
            <a:r>
              <a:rPr lang="fr-FR" dirty="0" err="1"/>
              <a:t>pinguin</a:t>
            </a:r>
            <a:endParaRPr lang="fr-FR" dirty="0"/>
          </a:p>
        </p:txBody>
      </p:sp>
      <p:sp>
        <p:nvSpPr>
          <p:cNvPr id="19459" name="Rectangle 3" descr="Bromelia_pinguin10"/>
          <p:cNvSpPr>
            <a:spLocks noGrp="1" noChangeAspect="1" noChangeArrowheads="1"/>
          </p:cNvSpPr>
          <p:nvPr isPhoto="1"/>
        </p:nvSpPr>
        <p:spPr bwMode="auto">
          <a:xfrm>
            <a:off x="4626" y="3691752"/>
            <a:ext cx="3580792" cy="268559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4343400" y="10064750"/>
            <a:ext cx="2047355" cy="276999"/>
          </a:xfrm>
          <a:prstGeom prst="rect">
            <a:avLst/>
          </a:prstGeom>
          <a:noFill/>
        </p:spPr>
        <p:txBody>
          <a:bodyPr wrap="none" rtlCol="0">
            <a:spAutoFit/>
          </a:bodyPr>
          <a:lstStyle/>
          <a:p>
            <a:r>
              <a:rPr lang="fr-FR" sz="1200" dirty="0"/>
              <a:t>Bromelia </a:t>
            </a:r>
            <a:r>
              <a:rPr lang="fr-FR" sz="1200" dirty="0" err="1"/>
              <a:t>pinguin</a:t>
            </a:r>
            <a:r>
              <a:rPr lang="fr-FR" sz="1200" dirty="0"/>
              <a:t> (pingouin)</a:t>
            </a:r>
          </a:p>
        </p:txBody>
      </p:sp>
      <p:sp>
        <p:nvSpPr>
          <p:cNvPr id="3" name="Rectangle 3" descr="Bromelia_pinguin11">
            <a:extLst>
              <a:ext uri="{FF2B5EF4-FFF2-40B4-BE49-F238E27FC236}">
                <a16:creationId xmlns:a16="http://schemas.microsoft.com/office/drawing/2014/main" id="{09D30C04-3F54-9545-786E-486CDB7F433F}"/>
              </a:ext>
            </a:extLst>
          </p:cNvPr>
          <p:cNvSpPr>
            <a:spLocks noGrp="1" noChangeAspect="1" noChangeArrowheads="1"/>
          </p:cNvSpPr>
          <p:nvPr isPhoto="1"/>
        </p:nvSpPr>
        <p:spPr bwMode="auto">
          <a:xfrm>
            <a:off x="3734409" y="3691751"/>
            <a:ext cx="3580791" cy="2685594"/>
          </a:xfrm>
          <a:prstGeom prst="rect">
            <a:avLst/>
          </a:prstGeom>
          <a:blipFill dpi="0" rotWithShape="1">
            <a:blip r:embed="rId3" cstate="email">
              <a:lum bright="6000"/>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Bromelia_pinguin12">
            <a:extLst>
              <a:ext uri="{FF2B5EF4-FFF2-40B4-BE49-F238E27FC236}">
                <a16:creationId xmlns:a16="http://schemas.microsoft.com/office/drawing/2014/main" id="{8081D6A8-7348-D8DC-D74C-044196052F30}"/>
              </a:ext>
            </a:extLst>
          </p:cNvPr>
          <p:cNvSpPr>
            <a:spLocks noGrp="1" noChangeAspect="1" noChangeArrowheads="1"/>
          </p:cNvSpPr>
          <p:nvPr isPhoto="1"/>
        </p:nvSpPr>
        <p:spPr bwMode="auto">
          <a:xfrm>
            <a:off x="3633327" y="6434951"/>
            <a:ext cx="3657600" cy="274320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Bromelia_pinguin_002">
            <a:extLst>
              <a:ext uri="{FF2B5EF4-FFF2-40B4-BE49-F238E27FC236}">
                <a16:creationId xmlns:a16="http://schemas.microsoft.com/office/drawing/2014/main" id="{B25A8878-52A9-082A-E422-45EF0FA1AB2E}"/>
              </a:ext>
            </a:extLst>
          </p:cNvPr>
          <p:cNvSpPr>
            <a:spLocks noGrp="1" noChangeAspect="1" noChangeArrowheads="1"/>
          </p:cNvSpPr>
          <p:nvPr isPhoto="1"/>
        </p:nvSpPr>
        <p:spPr bwMode="auto">
          <a:xfrm rot="5400000">
            <a:off x="-428964" y="7214936"/>
            <a:ext cx="3801480" cy="2851110"/>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 name="ZoneTexte 5">
            <a:extLst>
              <a:ext uri="{FF2B5EF4-FFF2-40B4-BE49-F238E27FC236}">
                <a16:creationId xmlns:a16="http://schemas.microsoft.com/office/drawing/2014/main" id="{0D8552E2-D44D-DE18-E876-FD1F6D1491ED}"/>
              </a:ext>
            </a:extLst>
          </p:cNvPr>
          <p:cNvSpPr txBox="1"/>
          <p:nvPr/>
        </p:nvSpPr>
        <p:spPr>
          <a:xfrm>
            <a:off x="0" y="615950"/>
            <a:ext cx="7010400" cy="1634486"/>
          </a:xfrm>
          <a:prstGeom prst="rect">
            <a:avLst/>
          </a:prstGeom>
          <a:noFill/>
        </p:spPr>
        <p:txBody>
          <a:bodyPr wrap="square" rtlCol="0">
            <a:spAutoFit/>
          </a:bodyPr>
          <a:lstStyle/>
          <a:p>
            <a:pPr marL="457200" marR="635" lvl="1">
              <a:lnSpc>
                <a:spcPct val="103000"/>
              </a:lnSpc>
              <a:spcBef>
                <a:spcPts val="465"/>
              </a:spcBef>
              <a:spcAft>
                <a:spcPts val="0"/>
              </a:spcAft>
              <a:tabLst>
                <a:tab pos="565150" algn="l"/>
                <a:tab pos="565785" algn="l"/>
                <a:tab pos="975360" algn="l"/>
                <a:tab pos="1790700" algn="l"/>
                <a:tab pos="2658110" algn="l"/>
              </a:tabLst>
            </a:pPr>
            <a:r>
              <a:rPr lang="fr-FR" sz="1400" b="1" spc="-30" dirty="0">
                <a:effectLst/>
                <a:latin typeface="Arial" panose="020B0604020202020204" pitchFamily="34" charset="0"/>
                <a:ea typeface="Arial" panose="020B0604020202020204" pitchFamily="34" charset="0"/>
              </a:rPr>
              <a:t>Le</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pingouin</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a:t>
            </a:r>
            <a:r>
              <a:rPr lang="fr-FR" sz="1400" b="1" spc="-10" dirty="0" err="1">
                <a:effectLst/>
                <a:latin typeface="Arial" panose="020B0604020202020204" pitchFamily="34" charset="0"/>
                <a:ea typeface="Arial" panose="020B0604020202020204" pitchFamily="34" charset="0"/>
              </a:rPr>
              <a:t>Bromelia</a:t>
            </a:r>
            <a:r>
              <a:rPr lang="fr-FR" sz="1400" b="1"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pinguin</a:t>
            </a:r>
            <a:r>
              <a:rPr lang="fr-FR" sz="1400" b="1" spc="-10" dirty="0">
                <a:effectLst/>
                <a:latin typeface="Arial" panose="020B0604020202020204" pitchFamily="34" charset="0"/>
                <a:ea typeface="Arial" panose="020B0604020202020204" pitchFamily="34" charset="0"/>
              </a:rPr>
              <a:t> , broméliacées)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proche parent de l'ananas, mais, à la différence de ce dernier, il est très rustique. Cette caractéristique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facilité</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reproduction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végétale par stolons en font une espèce largement utilisée en Haïti pour compléter les clôtures des parcelles. Ses feuilles armées d'épines crochues en font un obstacle efficace mais de faible hauteur, qu'il convient de relayer par des bois repousse.</a:t>
            </a:r>
          </a:p>
          <a:p>
            <a:pPr marL="107950" marR="1270" algn="just">
              <a:lnSpc>
                <a:spcPct val="103000"/>
              </a:lnSpc>
              <a:spcBef>
                <a:spcPts val="30"/>
              </a:spcBef>
              <a:spcAft>
                <a:spcPts val="0"/>
              </a:spcAft>
            </a:pP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pingouin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convient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traitement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petites </a:t>
            </a:r>
            <a:r>
              <a:rPr lang="fr-FR" sz="1200" spc="-10" dirty="0">
                <a:effectLst/>
                <a:latin typeface="Arial" panose="020B0604020202020204" pitchFamily="34" charset="0"/>
                <a:ea typeface="Arial" panose="020B0604020202020204" pitchFamily="34" charset="0"/>
              </a:rPr>
              <a:t>ravines.</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742029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92708" y="9488806"/>
            <a:ext cx="5387340" cy="566822"/>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Bromelia</a:t>
            </a:r>
            <a:r>
              <a:rPr sz="1200" b="1" spc="25" dirty="0">
                <a:latin typeface="Arial"/>
                <a:cs typeface="Arial"/>
              </a:rPr>
              <a:t> </a:t>
            </a:r>
            <a:r>
              <a:rPr sz="1200" b="1" dirty="0">
                <a:latin typeface="Arial"/>
                <a:cs typeface="Arial"/>
              </a:rPr>
              <a:t>pinguin</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pingouin</a:t>
            </a:r>
            <a:endParaRPr sz="1200" dirty="0">
              <a:latin typeface="Arial"/>
              <a:cs typeface="Arial"/>
            </a:endParaRPr>
          </a:p>
          <a:p>
            <a:pPr marL="12700">
              <a:lnSpc>
                <a:spcPct val="100000"/>
              </a:lnSpc>
            </a:pPr>
            <a:r>
              <a:rPr sz="1200" i="1" dirty="0">
                <a:latin typeface="Arial"/>
                <a:cs typeface="Arial"/>
              </a:rPr>
              <a:t>Pingouin</a:t>
            </a:r>
            <a:r>
              <a:rPr sz="1200" i="1" spc="25" dirty="0">
                <a:latin typeface="Arial"/>
                <a:cs typeface="Arial"/>
              </a:rPr>
              <a:t> </a:t>
            </a:r>
            <a:r>
              <a:rPr sz="1200" i="1" dirty="0">
                <a:latin typeface="Arial"/>
                <a:cs typeface="Arial"/>
              </a:rPr>
              <a:t>utilisé</a:t>
            </a:r>
            <a:r>
              <a:rPr sz="1200" i="1" spc="25" dirty="0">
                <a:latin typeface="Arial"/>
                <a:cs typeface="Arial"/>
              </a:rPr>
              <a:t> </a:t>
            </a:r>
            <a:r>
              <a:rPr sz="1200" i="1" dirty="0">
                <a:latin typeface="Arial"/>
                <a:cs typeface="Arial"/>
              </a:rPr>
              <a:t>dans</a:t>
            </a:r>
            <a:r>
              <a:rPr sz="1200" i="1" spc="25" dirty="0">
                <a:latin typeface="Arial"/>
                <a:cs typeface="Arial"/>
              </a:rPr>
              <a:t> </a:t>
            </a:r>
            <a:r>
              <a:rPr sz="1200" i="1" dirty="0">
                <a:latin typeface="Arial"/>
                <a:cs typeface="Arial"/>
              </a:rPr>
              <a:t>une</a:t>
            </a:r>
            <a:r>
              <a:rPr sz="1200" i="1" spc="25" dirty="0">
                <a:latin typeface="Arial"/>
                <a:cs typeface="Arial"/>
              </a:rPr>
              <a:t> </a:t>
            </a:r>
            <a:r>
              <a:rPr sz="1200" i="1" dirty="0">
                <a:latin typeface="Arial"/>
                <a:cs typeface="Arial"/>
              </a:rPr>
              <a:t>haie</a:t>
            </a:r>
            <a:r>
              <a:rPr sz="1200" i="1" spc="25" dirty="0">
                <a:latin typeface="Arial"/>
                <a:cs typeface="Arial"/>
              </a:rPr>
              <a:t> </a:t>
            </a:r>
            <a:r>
              <a:rPr sz="1200" i="1" dirty="0">
                <a:latin typeface="Arial"/>
                <a:cs typeface="Arial"/>
              </a:rPr>
              <a:t>vive.</a:t>
            </a:r>
            <a:r>
              <a:rPr sz="1200" i="1" spc="25" dirty="0">
                <a:latin typeface="Arial"/>
                <a:cs typeface="Arial"/>
              </a:rPr>
              <a:t> </a:t>
            </a:r>
            <a:r>
              <a:rPr sz="1200" i="1" spc="-10" dirty="0">
                <a:latin typeface="Arial"/>
                <a:cs typeface="Arial"/>
              </a:rPr>
              <a:t>Fruits.</a:t>
            </a:r>
            <a:endParaRPr sz="1200" dirty="0">
              <a:latin typeface="Arial"/>
              <a:cs typeface="Arial"/>
            </a:endParaRPr>
          </a:p>
          <a:p>
            <a:pPr>
              <a:lnSpc>
                <a:spcPct val="100000"/>
              </a:lnSpc>
              <a:spcBef>
                <a:spcPts val="5"/>
              </a:spcBef>
            </a:pPr>
            <a:endParaRPr sz="1200" dirty="0">
              <a:latin typeface="Arial"/>
              <a:cs typeface="Arial"/>
            </a:endParaRPr>
          </a:p>
        </p:txBody>
      </p:sp>
    </p:spTree>
    <p:extLst>
      <p:ext uri="{BB962C8B-B14F-4D97-AF65-F5344CB8AC3E}">
        <p14:creationId xmlns:p14="http://schemas.microsoft.com/office/powerpoint/2010/main" val="189248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hidden="1"/>
          <p:cNvSpPr>
            <a:spLocks noGrp="1" noChangeArrowheads="1"/>
          </p:cNvSpPr>
          <p:nvPr>
            <p:ph type="title"/>
          </p:nvPr>
        </p:nvSpPr>
        <p:spPr/>
        <p:txBody>
          <a:bodyPr/>
          <a:lstStyle/>
          <a:p>
            <a:pPr eaLnBrk="1" hangingPunct="1"/>
            <a:r>
              <a:rPr lang="fr-FR" dirty="0"/>
              <a:t>Spondias mombin (mombin)</a:t>
            </a:r>
          </a:p>
        </p:txBody>
      </p:sp>
      <p:sp>
        <p:nvSpPr>
          <p:cNvPr id="129027" name="Rectangle 3" descr="spondias_mombin_01"/>
          <p:cNvSpPr>
            <a:spLocks noGrp="1" noChangeAspect="1" noChangeArrowheads="1"/>
          </p:cNvSpPr>
          <p:nvPr isPhoto="1"/>
        </p:nvSpPr>
        <p:spPr bwMode="auto">
          <a:xfrm>
            <a:off x="0" y="6055919"/>
            <a:ext cx="3657600" cy="431363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257800" y="10140950"/>
            <a:ext cx="2101857" cy="276999"/>
          </a:xfrm>
          <a:prstGeom prst="rect">
            <a:avLst/>
          </a:prstGeom>
          <a:noFill/>
        </p:spPr>
        <p:txBody>
          <a:bodyPr wrap="none" rtlCol="0">
            <a:spAutoFit/>
          </a:bodyPr>
          <a:lstStyle/>
          <a:p>
            <a:r>
              <a:rPr lang="fr-FR" sz="1200" dirty="0"/>
              <a:t>Spondias mombin (mombin)</a:t>
            </a:r>
          </a:p>
        </p:txBody>
      </p:sp>
      <p:sp>
        <p:nvSpPr>
          <p:cNvPr id="3" name="Rectangle 3" descr="spondias_mombin_03">
            <a:extLst>
              <a:ext uri="{FF2B5EF4-FFF2-40B4-BE49-F238E27FC236}">
                <a16:creationId xmlns:a16="http://schemas.microsoft.com/office/drawing/2014/main" id="{53AEC8E0-8D7E-8828-38C9-C44B380DC45F}"/>
              </a:ext>
            </a:extLst>
          </p:cNvPr>
          <p:cNvSpPr>
            <a:spLocks noGrp="1" noChangeAspect="1" noChangeArrowheads="1"/>
          </p:cNvSpPr>
          <p:nvPr isPhoto="1"/>
        </p:nvSpPr>
        <p:spPr bwMode="auto">
          <a:xfrm>
            <a:off x="3772813" y="6046290"/>
            <a:ext cx="3547730" cy="356589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spondias_mombin_02">
            <a:extLst>
              <a:ext uri="{FF2B5EF4-FFF2-40B4-BE49-F238E27FC236}">
                <a16:creationId xmlns:a16="http://schemas.microsoft.com/office/drawing/2014/main" id="{D4B4CC5D-223E-CCF0-2834-08CFD80C5D4A}"/>
              </a:ext>
            </a:extLst>
          </p:cNvPr>
          <p:cNvSpPr>
            <a:spLocks noGrp="1" noChangeAspect="1" noChangeArrowheads="1"/>
          </p:cNvSpPr>
          <p:nvPr isPhoto="1"/>
        </p:nvSpPr>
        <p:spPr bwMode="auto">
          <a:xfrm>
            <a:off x="13850" y="1161734"/>
            <a:ext cx="3657600" cy="4320480"/>
          </a:xfrm>
          <a:prstGeom prst="rect">
            <a:avLst/>
          </a:prstGeom>
          <a:blipFill dpi="0" rotWithShape="1">
            <a:blip r:embed="rId4"/>
            <a:srcRect/>
            <a:stretch>
              <a:fillRect t="-19493" b="-749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spondias_mombin_05">
            <a:extLst>
              <a:ext uri="{FF2B5EF4-FFF2-40B4-BE49-F238E27FC236}">
                <a16:creationId xmlns:a16="http://schemas.microsoft.com/office/drawing/2014/main" id="{756045FB-3255-FB1F-B4EE-2D7DD0E17C50}"/>
              </a:ext>
            </a:extLst>
          </p:cNvPr>
          <p:cNvSpPr>
            <a:spLocks noGrp="1" noChangeAspect="1" noChangeArrowheads="1"/>
          </p:cNvSpPr>
          <p:nvPr isPhoto="1"/>
        </p:nvSpPr>
        <p:spPr bwMode="auto">
          <a:xfrm>
            <a:off x="4264037" y="1149350"/>
            <a:ext cx="3041810" cy="458660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897192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hidden="1"/>
          <p:cNvSpPr>
            <a:spLocks noGrp="1" noChangeArrowheads="1"/>
          </p:cNvSpPr>
          <p:nvPr>
            <p:ph type="title"/>
          </p:nvPr>
        </p:nvSpPr>
        <p:spPr/>
        <p:txBody>
          <a:bodyPr/>
          <a:lstStyle/>
          <a:p>
            <a:pPr eaLnBrk="1" hangingPunct="1"/>
            <a:r>
              <a:rPr lang="fr-FR" dirty="0"/>
              <a:t>Yucca aloifolia (joyeuse)</a:t>
            </a:r>
          </a:p>
        </p:txBody>
      </p:sp>
      <p:sp>
        <p:nvSpPr>
          <p:cNvPr id="2" name="ZoneTexte 1"/>
          <p:cNvSpPr txBox="1"/>
          <p:nvPr/>
        </p:nvSpPr>
        <p:spPr>
          <a:xfrm>
            <a:off x="381000" y="10250134"/>
            <a:ext cx="1845377" cy="276999"/>
          </a:xfrm>
          <a:prstGeom prst="rect">
            <a:avLst/>
          </a:prstGeom>
          <a:noFill/>
        </p:spPr>
        <p:txBody>
          <a:bodyPr wrap="none" rtlCol="0">
            <a:spAutoFit/>
          </a:bodyPr>
          <a:lstStyle/>
          <a:p>
            <a:r>
              <a:rPr lang="fr-FR" sz="1200" dirty="0"/>
              <a:t>Yucca aloifolia (joyeuse)</a:t>
            </a:r>
          </a:p>
        </p:txBody>
      </p:sp>
      <p:sp>
        <p:nvSpPr>
          <p:cNvPr id="3" name="Rectangle 3" descr="Yucca_aloifolia_003">
            <a:extLst>
              <a:ext uri="{FF2B5EF4-FFF2-40B4-BE49-F238E27FC236}">
                <a16:creationId xmlns:a16="http://schemas.microsoft.com/office/drawing/2014/main" id="{DB63029F-EC0A-6D8D-A223-A551E6C3C426}"/>
              </a:ext>
            </a:extLst>
          </p:cNvPr>
          <p:cNvSpPr>
            <a:spLocks noGrp="1" noChangeAspect="1" noChangeArrowheads="1"/>
          </p:cNvSpPr>
          <p:nvPr isPhoto="1"/>
        </p:nvSpPr>
        <p:spPr bwMode="auto">
          <a:xfrm>
            <a:off x="4216400" y="6412333"/>
            <a:ext cx="3086100" cy="41148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a:extLst>
              <a:ext uri="{FF2B5EF4-FFF2-40B4-BE49-F238E27FC236}">
                <a16:creationId xmlns:a16="http://schemas.microsoft.com/office/drawing/2014/main" id="{153631BD-F8FF-842B-1102-A7A15D6B907C}"/>
              </a:ext>
            </a:extLst>
          </p:cNvPr>
          <p:cNvSpPr txBox="1"/>
          <p:nvPr/>
        </p:nvSpPr>
        <p:spPr>
          <a:xfrm>
            <a:off x="258822" y="692150"/>
            <a:ext cx="6797555" cy="4383764"/>
          </a:xfrm>
          <a:prstGeom prst="rect">
            <a:avLst/>
          </a:prstGeom>
          <a:noFill/>
        </p:spPr>
        <p:txBody>
          <a:bodyPr wrap="square" rtlCol="0">
            <a:spAutoFit/>
          </a:bodyPr>
          <a:lstStyle/>
          <a:p>
            <a:pPr marL="457200" marR="124460"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La joyeuse ou </a:t>
            </a:r>
            <a:r>
              <a:rPr lang="fr-FR" sz="1400" b="1" dirty="0" err="1">
                <a:effectLst/>
                <a:latin typeface="Arial" panose="020B0604020202020204" pitchFamily="34" charset="0"/>
                <a:ea typeface="Arial" panose="020B0604020202020204" pitchFamily="34" charset="0"/>
              </a:rPr>
              <a:t>bayonnette</a:t>
            </a:r>
            <a:r>
              <a:rPr lang="fr-FR" sz="1400" b="1" dirty="0">
                <a:effectLst/>
                <a:latin typeface="Arial" panose="020B0604020202020204" pitchFamily="34" charset="0"/>
                <a:ea typeface="Arial" panose="020B0604020202020204" pitchFamily="34" charset="0"/>
              </a:rPr>
              <a:t> (Yucca </a:t>
            </a:r>
            <a:r>
              <a:rPr lang="fr-FR" sz="1400" b="1" dirty="0" err="1">
                <a:effectLst/>
                <a:latin typeface="Arial" panose="020B0604020202020204" pitchFamily="34" charset="0"/>
                <a:ea typeface="Arial" panose="020B0604020202020204" pitchFamily="34" charset="0"/>
              </a:rPr>
              <a:t>aloifolia</a:t>
            </a:r>
            <a:r>
              <a:rPr lang="fr-FR" sz="1400" b="1" dirty="0">
                <a:effectLst/>
                <a:latin typeface="Arial" panose="020B0604020202020204" pitchFamily="34" charset="0"/>
                <a:ea typeface="Arial" panose="020B0604020202020204" pitchFamily="34" charset="0"/>
              </a:rPr>
              <a:t> L., liliacées)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La joyeuse, cultivée pour l'ornement, se reconnaît de loin grâce à ses hampes florales portant de grandes fleurs blanches en coupelle et à ses feuilles linéaires, coriaces et terminées par une pointe piquante.</a:t>
            </a:r>
          </a:p>
          <a:p>
            <a:pPr marL="107950" marR="125095"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Cette plante est surtout utilisée en haies vives autour des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maisons.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reproduction</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végétale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stolons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a:t>
            </a:r>
            <a:r>
              <a:rPr lang="fr-FR" sz="1200" spc="-10" dirty="0">
                <a:effectLst/>
                <a:latin typeface="Arial" panose="020B0604020202020204" pitchFamily="34" charset="0"/>
                <a:ea typeface="Arial" panose="020B0604020202020204" pitchFamily="34" charset="0"/>
              </a:rPr>
              <a:t>facile.</a:t>
            </a: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a:p>
            <a:pPr marL="107950" marR="122555" algn="just">
              <a:lnSpc>
                <a:spcPct val="103000"/>
              </a:lnSpc>
              <a:spcAft>
                <a:spcPts val="0"/>
              </a:spcAft>
            </a:pPr>
            <a:r>
              <a:rPr lang="fr-FR" sz="1200" dirty="0">
                <a:effectLst/>
                <a:latin typeface="Arial" panose="020B0604020202020204" pitchFamily="34" charset="0"/>
                <a:ea typeface="Arial" panose="020B0604020202020204" pitchFamily="34" charset="0"/>
              </a:rPr>
              <a:t>La joyeuse demande une certaine humidité et, en Haïti, se rencontre plutôt à partir de 700 m d'altitude. Elle se développe bien sur rendzine ou sur encroûtement calcaire.</a:t>
            </a:r>
          </a:p>
          <a:p>
            <a:endParaRPr lang="fr-FR" sz="1200" dirty="0"/>
          </a:p>
          <a:p>
            <a:r>
              <a:rPr lang="fr-FR" sz="1200" dirty="0"/>
              <a:t>Les </a:t>
            </a:r>
            <a:r>
              <a:rPr lang="fr-FR" sz="1200" b="1" dirty="0"/>
              <a:t>Yucca</a:t>
            </a:r>
            <a:r>
              <a:rPr lang="fr-FR" sz="1200" dirty="0"/>
              <a:t> - joyeuse ou </a:t>
            </a:r>
            <a:r>
              <a:rPr lang="fr-FR" sz="1200" dirty="0" err="1"/>
              <a:t>bayonnette</a:t>
            </a:r>
            <a:r>
              <a:rPr lang="fr-FR" sz="1200" dirty="0"/>
              <a:t> (Yucca </a:t>
            </a:r>
            <a:r>
              <a:rPr lang="fr-FR" sz="1200" dirty="0" err="1"/>
              <a:t>elephantipes</a:t>
            </a:r>
            <a:r>
              <a:rPr lang="fr-FR" sz="1200" dirty="0"/>
              <a:t>) et pingouin (Yucca </a:t>
            </a:r>
            <a:r>
              <a:rPr lang="fr-FR" sz="1200" dirty="0" err="1"/>
              <a:t>aloifolia</a:t>
            </a:r>
            <a:r>
              <a:rPr lang="fr-FR" sz="1200" dirty="0"/>
              <a:t>), qui porte le même nom créole que </a:t>
            </a:r>
            <a:r>
              <a:rPr lang="fr-FR" sz="1200" dirty="0" err="1"/>
              <a:t>Bromelia</a:t>
            </a:r>
            <a:r>
              <a:rPr lang="fr-FR" sz="1200" dirty="0"/>
              <a:t> pingouin - ont des feuilles coriaces, terminées par des pointes très piquantes. Dès la plantation d’une « tête », celle-ci constitue immédiatement un obstacle à la divagation du petit bétail : chèvres, porcelets et volailles. Cependant, quand elle se développe et atteint 1,50m de haut, la plante perd ses feuilles à la base et si l’on ne sème pas des graines pour renouveler la protection au ras du sol, la haie peut être franchie par le petit bétail.</a:t>
            </a:r>
          </a:p>
          <a:p>
            <a:endParaRPr lang="fr-FR" sz="1200" dirty="0"/>
          </a:p>
          <a:p>
            <a:r>
              <a:rPr lang="fr-FR" sz="1200" dirty="0"/>
              <a:t>La multiplication de ces plantes à rosette se fait surtout en prélevant les rejets qui apparaissent à la base de la rosette de feuilles. Les yuccas et l’agave sont vivipares : les graines germent sur la hampe florale, des bulbilles se développent et les plants racinés peuvent ensuite être prélevés. Pour les yuccas, la multiplication se fait aussi par bouturage de fractions de tronc. Les semis peuvent également être utilisés.</a:t>
            </a:r>
          </a:p>
        </p:txBody>
      </p:sp>
      <p:grpSp>
        <p:nvGrpSpPr>
          <p:cNvPr id="5" name="object 2">
            <a:extLst>
              <a:ext uri="{FF2B5EF4-FFF2-40B4-BE49-F238E27FC236}">
                <a16:creationId xmlns:a16="http://schemas.microsoft.com/office/drawing/2014/main" id="{7F6B6B4D-BCCA-D1D5-0EE1-F026C6B1ADEB}"/>
              </a:ext>
            </a:extLst>
          </p:cNvPr>
          <p:cNvGrpSpPr/>
          <p:nvPr/>
        </p:nvGrpSpPr>
        <p:grpSpPr>
          <a:xfrm>
            <a:off x="0" y="6418683"/>
            <a:ext cx="3565525" cy="3600450"/>
            <a:chOff x="1512061" y="1185544"/>
            <a:chExt cx="3565525" cy="3600450"/>
          </a:xfrm>
        </p:grpSpPr>
        <p:pic>
          <p:nvPicPr>
            <p:cNvPr id="6" name="object 3">
              <a:extLst>
                <a:ext uri="{FF2B5EF4-FFF2-40B4-BE49-F238E27FC236}">
                  <a16:creationId xmlns:a16="http://schemas.microsoft.com/office/drawing/2014/main" id="{F268967A-0A2A-EBFB-9CE3-C18A26453E1E}"/>
                </a:ext>
              </a:extLst>
            </p:cNvPr>
            <p:cNvPicPr/>
            <p:nvPr/>
          </p:nvPicPr>
          <p:blipFill>
            <a:blip r:embed="rId3" cstate="print"/>
            <a:stretch>
              <a:fillRect/>
            </a:stretch>
          </p:blipFill>
          <p:spPr>
            <a:xfrm>
              <a:off x="1932685" y="1198244"/>
              <a:ext cx="2819405" cy="3574541"/>
            </a:xfrm>
            <a:prstGeom prst="rect">
              <a:avLst/>
            </a:prstGeom>
          </p:spPr>
        </p:pic>
        <p:sp>
          <p:nvSpPr>
            <p:cNvPr id="7" name="object 4">
              <a:extLst>
                <a:ext uri="{FF2B5EF4-FFF2-40B4-BE49-F238E27FC236}">
                  <a16:creationId xmlns:a16="http://schemas.microsoft.com/office/drawing/2014/main" id="{C2596BCA-A604-D0B2-38D5-E18694EE1FBE}"/>
                </a:ext>
              </a:extLst>
            </p:cNvPr>
            <p:cNvSpPr/>
            <p:nvPr/>
          </p:nvSpPr>
          <p:spPr>
            <a:xfrm>
              <a:off x="1518411" y="1191894"/>
              <a:ext cx="3552825" cy="3587750"/>
            </a:xfrm>
            <a:custGeom>
              <a:avLst/>
              <a:gdLst/>
              <a:ahLst/>
              <a:cxnLst/>
              <a:rect l="l" t="t" r="r" b="b"/>
              <a:pathLst>
                <a:path w="3552825" h="3587750">
                  <a:moveTo>
                    <a:pt x="0" y="0"/>
                  </a:moveTo>
                  <a:lnTo>
                    <a:pt x="3552825" y="0"/>
                  </a:lnTo>
                  <a:lnTo>
                    <a:pt x="3552825" y="3587241"/>
                  </a:lnTo>
                  <a:lnTo>
                    <a:pt x="0" y="3587241"/>
                  </a:lnTo>
                  <a:lnTo>
                    <a:pt x="0" y="0"/>
                  </a:lnTo>
                  <a:close/>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4035798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hidden="1"/>
          <p:cNvSpPr>
            <a:spLocks noGrp="1" noChangeArrowheads="1"/>
          </p:cNvSpPr>
          <p:nvPr>
            <p:ph type="title"/>
          </p:nvPr>
        </p:nvSpPr>
        <p:spPr/>
        <p:txBody>
          <a:bodyPr/>
          <a:lstStyle/>
          <a:p>
            <a:pPr eaLnBrk="1" hangingPunct="1"/>
            <a:r>
              <a:rPr lang="fr-FR" dirty="0"/>
              <a:t>Yucca aloifolia (joyeuse)</a:t>
            </a:r>
          </a:p>
        </p:txBody>
      </p:sp>
      <p:sp>
        <p:nvSpPr>
          <p:cNvPr id="142339" name="Rectangle 3" descr="Yucca_aloifolia_004"/>
          <p:cNvSpPr>
            <a:spLocks noGrp="1" noChangeAspect="1" noChangeArrowheads="1"/>
          </p:cNvSpPr>
          <p:nvPr isPhoto="1"/>
        </p:nvSpPr>
        <p:spPr bwMode="auto">
          <a:xfrm>
            <a:off x="33733" y="920750"/>
            <a:ext cx="4205267" cy="4125754"/>
          </a:xfrm>
          <a:prstGeom prst="rect">
            <a:avLst/>
          </a:prstGeom>
          <a:blipFill dpi="0" rotWithShape="1">
            <a:blip r:embed="rId2" cstate="email">
              <a:extLst>
                <a:ext uri="{28A0092B-C50C-407E-A947-70E740481C1C}">
                  <a14:useLocalDpi xmlns:a14="http://schemas.microsoft.com/office/drawing/2010/main"/>
                </a:ext>
              </a:extLst>
            </a:blip>
            <a:srcRect/>
            <a:stretch>
              <a:fillRect l="-3081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Yucca_aloifolia_002">
            <a:extLst>
              <a:ext uri="{FF2B5EF4-FFF2-40B4-BE49-F238E27FC236}">
                <a16:creationId xmlns:a16="http://schemas.microsoft.com/office/drawing/2014/main" id="{734073B0-95C2-A52B-332A-D61F29B5E3CA}"/>
              </a:ext>
            </a:extLst>
          </p:cNvPr>
          <p:cNvSpPr>
            <a:spLocks noGrp="1" noChangeAspect="1" noChangeArrowheads="1"/>
          </p:cNvSpPr>
          <p:nvPr isPhoto="1"/>
        </p:nvSpPr>
        <p:spPr bwMode="auto">
          <a:xfrm>
            <a:off x="4050826" y="2216150"/>
            <a:ext cx="3264374" cy="3521078"/>
          </a:xfrm>
          <a:prstGeom prst="rect">
            <a:avLst/>
          </a:prstGeom>
          <a:blipFill dpi="0" rotWithShape="1">
            <a:blip r:embed="rId3" cstate="email">
              <a:extLst>
                <a:ext uri="{28A0092B-C50C-407E-A947-70E740481C1C}">
                  <a14:useLocalDpi xmlns:a14="http://schemas.microsoft.com/office/drawing/2010/main"/>
                </a:ext>
              </a:extLst>
            </a:blip>
            <a:srcRect/>
            <a:stretch>
              <a:fillRect l="-16050" r="-27769"/>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descr="DSC_0332">
            <a:extLst>
              <a:ext uri="{FF2B5EF4-FFF2-40B4-BE49-F238E27FC236}">
                <a16:creationId xmlns:a16="http://schemas.microsoft.com/office/drawing/2014/main" id="{A9566256-5EEE-E521-8501-FBB069CA230D}"/>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3733" y="5832730"/>
            <a:ext cx="5943600" cy="3936883"/>
          </a:xfrm>
          <a:prstGeom prst="rect">
            <a:avLst/>
          </a:prstGeom>
        </p:spPr>
      </p:pic>
      <p:sp>
        <p:nvSpPr>
          <p:cNvPr id="5" name="ZoneTexte 4">
            <a:extLst>
              <a:ext uri="{FF2B5EF4-FFF2-40B4-BE49-F238E27FC236}">
                <a16:creationId xmlns:a16="http://schemas.microsoft.com/office/drawing/2014/main" id="{EB2B13D8-F4E9-658F-AA50-5EF3A2B68D49}"/>
              </a:ext>
            </a:extLst>
          </p:cNvPr>
          <p:cNvSpPr txBox="1"/>
          <p:nvPr/>
        </p:nvSpPr>
        <p:spPr>
          <a:xfrm>
            <a:off x="59623" y="9940151"/>
            <a:ext cx="1845377" cy="276999"/>
          </a:xfrm>
          <a:prstGeom prst="rect">
            <a:avLst/>
          </a:prstGeom>
          <a:noFill/>
        </p:spPr>
        <p:txBody>
          <a:bodyPr wrap="none" rtlCol="0">
            <a:spAutoFit/>
          </a:bodyPr>
          <a:lstStyle/>
          <a:p>
            <a:r>
              <a:rPr lang="fr-FR" sz="1200" dirty="0"/>
              <a:t>Yucca aloifolia (joyeuse)</a:t>
            </a:r>
          </a:p>
        </p:txBody>
      </p:sp>
    </p:spTree>
    <p:extLst>
      <p:ext uri="{BB962C8B-B14F-4D97-AF65-F5344CB8AC3E}">
        <p14:creationId xmlns:p14="http://schemas.microsoft.com/office/powerpoint/2010/main" val="4011497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Yucca_aloifolia_006">
            <a:extLst>
              <a:ext uri="{FF2B5EF4-FFF2-40B4-BE49-F238E27FC236}">
                <a16:creationId xmlns:a16="http://schemas.microsoft.com/office/drawing/2014/main" id="{DE9822F6-464F-E753-4134-3C68AC91DD58}"/>
              </a:ext>
            </a:extLst>
          </p:cNvPr>
          <p:cNvSpPr>
            <a:spLocks noGrp="1" noChangeAspect="1" noChangeArrowheads="1"/>
          </p:cNvSpPr>
          <p:nvPr isPhoto="1"/>
        </p:nvSpPr>
        <p:spPr bwMode="auto">
          <a:xfrm>
            <a:off x="3657600" y="7227376"/>
            <a:ext cx="3657600" cy="342157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3362" name="Rectangle 2" hidden="1"/>
          <p:cNvSpPr>
            <a:spLocks noGrp="1" noChangeArrowheads="1"/>
          </p:cNvSpPr>
          <p:nvPr>
            <p:ph type="title"/>
          </p:nvPr>
        </p:nvSpPr>
        <p:spPr/>
        <p:txBody>
          <a:bodyPr/>
          <a:lstStyle/>
          <a:p>
            <a:pPr eaLnBrk="1" hangingPunct="1"/>
            <a:r>
              <a:rPr lang="fr-FR" dirty="0"/>
              <a:t>Yucca aloifolia (joyeuse)</a:t>
            </a:r>
          </a:p>
        </p:txBody>
      </p:sp>
      <p:sp>
        <p:nvSpPr>
          <p:cNvPr id="143363" name="Rectangle 3" descr="Yucca_aloifolia_005"/>
          <p:cNvSpPr>
            <a:spLocks noGrp="1" noChangeAspect="1" noChangeArrowheads="1"/>
          </p:cNvSpPr>
          <p:nvPr isPhoto="1"/>
        </p:nvSpPr>
        <p:spPr bwMode="auto">
          <a:xfrm>
            <a:off x="0" y="7221026"/>
            <a:ext cx="3588432" cy="26913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152400" y="10217150"/>
            <a:ext cx="1845377" cy="276999"/>
          </a:xfrm>
          <a:prstGeom prst="rect">
            <a:avLst/>
          </a:prstGeom>
          <a:noFill/>
        </p:spPr>
        <p:txBody>
          <a:bodyPr wrap="none" rtlCol="0">
            <a:spAutoFit/>
          </a:bodyPr>
          <a:lstStyle/>
          <a:p>
            <a:r>
              <a:rPr lang="fr-FR" sz="1200" dirty="0"/>
              <a:t>Yucca aloifolia (joyeuse)</a:t>
            </a:r>
          </a:p>
        </p:txBody>
      </p:sp>
      <p:sp>
        <p:nvSpPr>
          <p:cNvPr id="3" name="Rectangle 3" descr="Yucca_aloifolia_11">
            <a:extLst>
              <a:ext uri="{FF2B5EF4-FFF2-40B4-BE49-F238E27FC236}">
                <a16:creationId xmlns:a16="http://schemas.microsoft.com/office/drawing/2014/main" id="{E732F810-BF15-006B-4E2B-E4C72F997A7C}"/>
              </a:ext>
            </a:extLst>
          </p:cNvPr>
          <p:cNvSpPr>
            <a:spLocks noGrp="1" noChangeAspect="1" noChangeArrowheads="1"/>
          </p:cNvSpPr>
          <p:nvPr isPhoto="1"/>
        </p:nvSpPr>
        <p:spPr bwMode="auto">
          <a:xfrm>
            <a:off x="0" y="387350"/>
            <a:ext cx="4636909" cy="347768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Yucca_aloifolia_007">
            <a:extLst>
              <a:ext uri="{FF2B5EF4-FFF2-40B4-BE49-F238E27FC236}">
                <a16:creationId xmlns:a16="http://schemas.microsoft.com/office/drawing/2014/main" id="{60178FE2-CC71-A004-0772-AB695E2898AE}"/>
              </a:ext>
            </a:extLst>
          </p:cNvPr>
          <p:cNvSpPr>
            <a:spLocks noGrp="1" noChangeAspect="1" noChangeArrowheads="1"/>
          </p:cNvSpPr>
          <p:nvPr isPhoto="1"/>
        </p:nvSpPr>
        <p:spPr bwMode="auto">
          <a:xfrm>
            <a:off x="4351836" y="3054350"/>
            <a:ext cx="2963364" cy="3951152"/>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6021880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hidden="1"/>
          <p:cNvSpPr>
            <a:spLocks noGrp="1" noChangeArrowheads="1"/>
          </p:cNvSpPr>
          <p:nvPr>
            <p:ph type="title"/>
          </p:nvPr>
        </p:nvSpPr>
        <p:spPr/>
        <p:txBody>
          <a:bodyPr/>
          <a:lstStyle/>
          <a:p>
            <a:pPr eaLnBrk="1" hangingPunct="1"/>
            <a:r>
              <a:rPr lang="fr-FR" dirty="0"/>
              <a:t>Yucca </a:t>
            </a:r>
            <a:r>
              <a:rPr lang="fr-FR" dirty="0" err="1"/>
              <a:t>elephantipes</a:t>
            </a:r>
            <a:endParaRPr lang="fr-FR" dirty="0"/>
          </a:p>
        </p:txBody>
      </p:sp>
      <p:sp>
        <p:nvSpPr>
          <p:cNvPr id="2" name="ZoneTexte 1"/>
          <p:cNvSpPr txBox="1"/>
          <p:nvPr/>
        </p:nvSpPr>
        <p:spPr>
          <a:xfrm>
            <a:off x="0" y="10154850"/>
            <a:ext cx="1521570" cy="276999"/>
          </a:xfrm>
          <a:prstGeom prst="rect">
            <a:avLst/>
          </a:prstGeom>
          <a:noFill/>
        </p:spPr>
        <p:txBody>
          <a:bodyPr wrap="none" rtlCol="0">
            <a:spAutoFit/>
          </a:bodyPr>
          <a:lstStyle/>
          <a:p>
            <a:r>
              <a:rPr lang="fr-FR" sz="1200" dirty="0"/>
              <a:t>Yucca </a:t>
            </a:r>
            <a:r>
              <a:rPr lang="fr-FR" sz="1200" dirty="0" err="1"/>
              <a:t>elephantipes</a:t>
            </a:r>
            <a:endParaRPr lang="fr-FR" sz="1200" dirty="0"/>
          </a:p>
        </p:txBody>
      </p:sp>
      <p:sp>
        <p:nvSpPr>
          <p:cNvPr id="3" name="Rectangle 3" descr="Yucca_elephantipes_02">
            <a:extLst>
              <a:ext uri="{FF2B5EF4-FFF2-40B4-BE49-F238E27FC236}">
                <a16:creationId xmlns:a16="http://schemas.microsoft.com/office/drawing/2014/main" id="{D479B6CE-BB5A-2266-353A-B25F1FCB4C0F}"/>
              </a:ext>
            </a:extLst>
          </p:cNvPr>
          <p:cNvSpPr>
            <a:spLocks noGrp="1" noChangeAspect="1" noChangeArrowheads="1"/>
          </p:cNvSpPr>
          <p:nvPr isPhoto="1"/>
        </p:nvSpPr>
        <p:spPr bwMode="auto">
          <a:xfrm>
            <a:off x="152400" y="387350"/>
            <a:ext cx="7010400" cy="467481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yucca_elephantipes_12">
            <a:extLst>
              <a:ext uri="{FF2B5EF4-FFF2-40B4-BE49-F238E27FC236}">
                <a16:creationId xmlns:a16="http://schemas.microsoft.com/office/drawing/2014/main" id="{1A140025-70E4-6179-83EB-5A8F07A71E76}"/>
              </a:ext>
            </a:extLst>
          </p:cNvPr>
          <p:cNvSpPr>
            <a:spLocks noGrp="1" noChangeAspect="1" noChangeArrowheads="1"/>
          </p:cNvSpPr>
          <p:nvPr isPhoto="1"/>
        </p:nvSpPr>
        <p:spPr bwMode="auto">
          <a:xfrm>
            <a:off x="152400" y="5306070"/>
            <a:ext cx="6422707" cy="481703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6166340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80389">
            <a:extLst>
              <a:ext uri="{FF2B5EF4-FFF2-40B4-BE49-F238E27FC236}">
                <a16:creationId xmlns:a16="http://schemas.microsoft.com/office/drawing/2014/main" id="{39107402-4FA4-0AE6-986E-2482C887522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7060" y="248851"/>
            <a:ext cx="7081079" cy="5310809"/>
          </a:xfrm>
          <a:prstGeom prst="rect">
            <a:avLst/>
          </a:prstGeom>
        </p:spPr>
      </p:pic>
      <p:sp>
        <p:nvSpPr>
          <p:cNvPr id="2" name="ZoneTexte 1">
            <a:extLst>
              <a:ext uri="{FF2B5EF4-FFF2-40B4-BE49-F238E27FC236}">
                <a16:creationId xmlns:a16="http://schemas.microsoft.com/office/drawing/2014/main" id="{AC707FA1-C398-2C2E-CD11-4C73E2E3B09E}"/>
              </a:ext>
            </a:extLst>
          </p:cNvPr>
          <p:cNvSpPr txBox="1"/>
          <p:nvPr/>
        </p:nvSpPr>
        <p:spPr>
          <a:xfrm>
            <a:off x="228600" y="5873750"/>
            <a:ext cx="1521570" cy="276999"/>
          </a:xfrm>
          <a:prstGeom prst="rect">
            <a:avLst/>
          </a:prstGeom>
          <a:noFill/>
        </p:spPr>
        <p:txBody>
          <a:bodyPr wrap="none" rtlCol="0">
            <a:spAutoFit/>
          </a:bodyPr>
          <a:lstStyle/>
          <a:p>
            <a:r>
              <a:rPr lang="fr-FR" sz="1200" dirty="0"/>
              <a:t>Yucca </a:t>
            </a:r>
            <a:r>
              <a:rPr lang="fr-FR" sz="1200" dirty="0" err="1"/>
              <a:t>elephantipes</a:t>
            </a:r>
            <a:endParaRPr lang="fr-FR" sz="1200" dirty="0"/>
          </a:p>
        </p:txBody>
      </p:sp>
    </p:spTree>
    <p:extLst>
      <p:ext uri="{BB962C8B-B14F-4D97-AF65-F5344CB8AC3E}">
        <p14:creationId xmlns:p14="http://schemas.microsoft.com/office/powerpoint/2010/main" val="1043841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466407" y="387350"/>
            <a:ext cx="6382385" cy="425758"/>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8.</a:t>
            </a:r>
            <a:r>
              <a:rPr lang="fr-FR" sz="1400" b="1" spc="-25" dirty="0">
                <a:latin typeface="Arial"/>
                <a:cs typeface="Arial"/>
              </a:rPr>
              <a:t> </a:t>
            </a:r>
            <a:r>
              <a:rPr lang="fr-FR" sz="1400" b="1" dirty="0">
                <a:latin typeface="Arial"/>
                <a:cs typeface="Arial"/>
              </a:rPr>
              <a:t>UNE</a:t>
            </a:r>
            <a:r>
              <a:rPr sz="1400" b="1" spc="25" dirty="0">
                <a:latin typeface="Arial"/>
                <a:cs typeface="Arial"/>
              </a:rPr>
              <a:t> </a:t>
            </a:r>
            <a:r>
              <a:rPr sz="1400" b="1" dirty="0">
                <a:latin typeface="Arial"/>
                <a:cs typeface="Arial"/>
              </a:rPr>
              <a:t>BURSERACEE</a:t>
            </a:r>
            <a:r>
              <a:rPr sz="1400" b="1" spc="25" dirty="0">
                <a:latin typeface="Arial"/>
                <a:cs typeface="Arial"/>
              </a:rPr>
              <a:t> </a:t>
            </a:r>
            <a:r>
              <a:rPr sz="1400" b="1" dirty="0">
                <a:latin typeface="Arial"/>
                <a:cs typeface="Arial"/>
              </a:rPr>
              <a:t>:</a:t>
            </a:r>
            <a:r>
              <a:rPr sz="1400" b="1" spc="25" dirty="0">
                <a:latin typeface="Arial"/>
                <a:cs typeface="Arial"/>
              </a:rPr>
              <a:t> </a:t>
            </a:r>
            <a:r>
              <a:rPr lang="fr-FR" sz="1400" b="1" spc="25" dirty="0">
                <a:latin typeface="Arial"/>
                <a:cs typeface="Arial"/>
              </a:rPr>
              <a:t>LE </a:t>
            </a:r>
            <a:r>
              <a:rPr sz="1400" b="1" dirty="0">
                <a:latin typeface="Arial"/>
                <a:cs typeface="Arial"/>
              </a:rPr>
              <a:t>GOMMIER</a:t>
            </a:r>
            <a:r>
              <a:rPr lang="fr-FR" sz="1400" b="1" dirty="0">
                <a:latin typeface="Arial"/>
                <a:cs typeface="Arial"/>
              </a:rPr>
              <a:t>,</a:t>
            </a:r>
            <a:r>
              <a:rPr lang="fr-FR" sz="1400" dirty="0">
                <a:latin typeface="Arial"/>
                <a:cs typeface="Arial"/>
              </a:rPr>
              <a:t> </a:t>
            </a:r>
            <a:r>
              <a:rPr sz="1400" b="1" dirty="0">
                <a:latin typeface="Arial"/>
                <a:cs typeface="Arial"/>
              </a:rPr>
              <a:t>Bursera</a:t>
            </a:r>
            <a:r>
              <a:rPr lang="fr-FR" sz="1400" b="1" dirty="0">
                <a:latin typeface="Arial"/>
                <a:cs typeface="Arial"/>
              </a:rPr>
              <a:t> simaruba</a:t>
            </a:r>
            <a:endParaRPr sz="1400" dirty="0">
              <a:latin typeface="Arial"/>
              <a:cs typeface="Arial"/>
            </a:endParaRPr>
          </a:p>
          <a:p>
            <a:pPr>
              <a:lnSpc>
                <a:spcPct val="100000"/>
              </a:lnSpc>
              <a:spcBef>
                <a:spcPts val="50"/>
              </a:spcBef>
            </a:pPr>
            <a:endParaRPr sz="1200" dirty="0">
              <a:latin typeface="Arial"/>
              <a:cs typeface="Arial"/>
            </a:endParaRPr>
          </a:p>
        </p:txBody>
      </p:sp>
      <p:sp>
        <p:nvSpPr>
          <p:cNvPr id="10" name="ZoneTexte 9">
            <a:extLst>
              <a:ext uri="{FF2B5EF4-FFF2-40B4-BE49-F238E27FC236}">
                <a16:creationId xmlns:a16="http://schemas.microsoft.com/office/drawing/2014/main" id="{CFBD960E-BA16-16CB-94BB-FF2E30B04447}"/>
              </a:ext>
            </a:extLst>
          </p:cNvPr>
          <p:cNvSpPr txBox="1"/>
          <p:nvPr/>
        </p:nvSpPr>
        <p:spPr>
          <a:xfrm>
            <a:off x="228599" y="920750"/>
            <a:ext cx="6858000" cy="8457443"/>
          </a:xfrm>
          <a:prstGeom prst="rect">
            <a:avLst/>
          </a:prstGeom>
          <a:noFill/>
        </p:spPr>
        <p:txBody>
          <a:bodyPr wrap="square" rtlCol="0">
            <a:spAutoFit/>
          </a:bodyPr>
          <a:lstStyle/>
          <a:p>
            <a:pPr marL="457200" lvl="1">
              <a:spcBef>
                <a:spcPts val="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gommier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Bursera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simaruba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 dirty="0">
                <a:effectLst/>
                <a:latin typeface="Arial" panose="020B0604020202020204" pitchFamily="34" charset="0"/>
                <a:ea typeface="Arial" panose="020B0604020202020204" pitchFamily="34" charset="0"/>
              </a:rPr>
              <a:t> </a:t>
            </a:r>
            <a:r>
              <a:rPr lang="fr-FR" sz="1400" b="1" spc="-10" dirty="0" err="1">
                <a:effectLst/>
                <a:latin typeface="Arial" panose="020B0604020202020204" pitchFamily="34" charset="0"/>
                <a:ea typeface="Arial" panose="020B0604020202020204" pitchFamily="34" charset="0"/>
              </a:rPr>
              <a:t>Sarg</a:t>
            </a:r>
            <a:r>
              <a:rPr lang="fr-FR" sz="1400" b="1" spc="-10" dirty="0">
                <a:effectLst/>
                <a:latin typeface="Arial" panose="020B0604020202020204" pitchFamily="34" charset="0"/>
                <a:ea typeface="Arial" panose="020B0604020202020204" pitchFamily="34" charset="0"/>
              </a:rPr>
              <a:t>.)</a:t>
            </a:r>
          </a:p>
          <a:p>
            <a:pPr marL="457200" lvl="1">
              <a:spcBef>
                <a:spcPts val="5"/>
              </a:spcBef>
              <a:spcAft>
                <a:spcPts val="0"/>
              </a:spcAft>
              <a:tabLst>
                <a:tab pos="565150" algn="l"/>
                <a:tab pos="565785" algn="l"/>
              </a:tabLst>
            </a:pPr>
            <a:endParaRPr lang="fr-FR" sz="12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r>
              <a:rPr lang="fr-FR" sz="1200" dirty="0">
                <a:latin typeface="Arial"/>
                <a:cs typeface="Arial"/>
              </a:rPr>
              <a:t> Le gommier est une espèce indigène en Haïti.</a:t>
            </a: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C'est un arbre d'une quinzaine de mètres de haut caractérisé par son écorce rougeâtre et brillante. Des lambeaux minces et transparents s'en détachent par </a:t>
            </a:r>
            <a:r>
              <a:rPr lang="fr-FR" sz="1200" spc="-10" dirty="0">
                <a:effectLst/>
                <a:latin typeface="Arial" panose="020B0604020202020204" pitchFamily="34" charset="0"/>
                <a:ea typeface="Arial" panose="020B0604020202020204" pitchFamily="34" charset="0"/>
              </a:rPr>
              <a:t>desquamation.</a:t>
            </a:r>
            <a:endParaRPr lang="fr-FR" sz="1200" dirty="0">
              <a:effectLst/>
              <a:latin typeface="Arial" panose="020B0604020202020204" pitchFamily="34" charset="0"/>
              <a:ea typeface="Arial" panose="020B0604020202020204" pitchFamily="34" charset="0"/>
            </a:endParaRPr>
          </a:p>
          <a:p>
            <a:pPr>
              <a:spcBef>
                <a:spcPts val="1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En règle générale, les fleurs mâles et les fleurs femelles sont sur des arbres différents, ce qui peut provoquer une certaine confusion dans la désignation de l'espèce en Haïti : l'arbre femelle est appelé gommier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cause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couleur</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l'arbre mâle gommier blanc.</a:t>
            </a:r>
          </a:p>
          <a:p>
            <a:pPr>
              <a:spcBef>
                <a:spcPts val="1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L'arbre produit une résine qui a été utilisée artisanalement et qui explique son nom haïtien.</a:t>
            </a:r>
          </a:p>
          <a:p>
            <a:r>
              <a:rPr lang="fr-FR" sz="1200" dirty="0">
                <a:effectLst/>
                <a:latin typeface="Arial" panose="020B0604020202020204" pitchFamily="34" charset="0"/>
                <a:ea typeface="Arial" panose="020B0604020202020204" pitchFamily="34" charset="0"/>
              </a:rPr>
              <a:t> Le gommier résiste à la sécheresse. Il caractérise l'un des étages des basses montagnes sèches en Haïti, au-dessus de la zone à </a:t>
            </a:r>
            <a:r>
              <a:rPr lang="fr-FR" sz="1200" dirty="0" err="1">
                <a:effectLst/>
                <a:latin typeface="Arial" panose="020B0604020202020204" pitchFamily="34" charset="0"/>
                <a:ea typeface="Arial" panose="020B0604020202020204" pitchFamily="34" charset="0"/>
              </a:rPr>
              <a:t>bayahonde</a:t>
            </a:r>
            <a:r>
              <a:rPr lang="fr-FR" sz="1200" dirty="0">
                <a:effectLst/>
                <a:latin typeface="Arial" panose="020B0604020202020204" pitchFamily="34" charset="0"/>
                <a:ea typeface="Arial" panose="020B0604020202020204" pitchFamily="34" charset="0"/>
              </a:rPr>
              <a:t> et en-dessous de celle à acajou. Les feuilles constituent un fourrage consommé par les chèvres.  C'est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25" dirty="0">
                <a:effectLst/>
                <a:latin typeface="Arial" panose="020B0604020202020204" pitchFamily="34" charset="0"/>
                <a:ea typeface="Arial" panose="020B0604020202020204" pitchFamily="34" charset="0"/>
              </a:rPr>
              <a:t> </a:t>
            </a:r>
            <a:r>
              <a:rPr lang="fr-FR" sz="1200" spc="-10" dirty="0">
                <a:effectLst/>
                <a:latin typeface="Arial" panose="020B0604020202020204" pitchFamily="34" charset="0"/>
                <a:ea typeface="Arial" panose="020B0604020202020204" pitchFamily="34" charset="0"/>
              </a:rPr>
              <a:t>rapide.</a:t>
            </a:r>
            <a:endParaRPr lang="fr-FR" sz="1200" dirty="0">
              <a:effectLst/>
              <a:latin typeface="Arial" panose="020B0604020202020204" pitchFamily="34" charset="0"/>
              <a:ea typeface="Arial" panose="020B0604020202020204" pitchFamily="34" charset="0"/>
            </a:endParaRPr>
          </a:p>
          <a:p>
            <a:pPr>
              <a:spcBef>
                <a:spcPts val="4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Le bois est léger (d=0.29), tendre et sa résistance mécanique est faible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 c'est un bois d'œuvre d'un intérêt assez moyen.</a:t>
            </a:r>
          </a:p>
          <a:p>
            <a:pPr marL="107950" marR="635" algn="just">
              <a:lnSpc>
                <a:spcPct val="103000"/>
              </a:lnSpc>
              <a:spcAft>
                <a:spcPts val="0"/>
              </a:spcAft>
            </a:pPr>
            <a:endParaRPr lang="fr-FR" sz="1200" spc="-10" dirty="0">
              <a:latin typeface="Arial" panose="020B0604020202020204" pitchFamily="34" charset="0"/>
              <a:ea typeface="Arial" panose="020B0604020202020204" pitchFamily="34" charset="0"/>
            </a:endParaRPr>
          </a:p>
          <a:p>
            <a:r>
              <a:rPr lang="fr-FR" sz="1200" dirty="0"/>
              <a:t>Le gommier résiste à la sécheresse. Ses boutures ou « bois repousse » ont un bon pourcentage de réussite à la reprise. </a:t>
            </a:r>
          </a:p>
          <a:p>
            <a:r>
              <a:rPr lang="fr-FR" sz="1200" dirty="0"/>
              <a:t>Ses feuilles peuvent être consommées par les chèvres.</a:t>
            </a:r>
          </a:p>
          <a:p>
            <a:r>
              <a:rPr lang="fr-FR" sz="1200" dirty="0"/>
              <a:t>Ce n’est pas une espèce envahissante et ses racines ne « gâtent » pas le sol, c’est-à-dire qu’elles ne concurrencent pas les cultures. </a:t>
            </a:r>
          </a:p>
          <a:p>
            <a:r>
              <a:rPr lang="fr-FR" sz="1200" dirty="0"/>
              <a:t>-	Le gommier rouge est l’arbre femelle qui porte les graines </a:t>
            </a:r>
          </a:p>
          <a:p>
            <a:r>
              <a:rPr lang="fr-FR" sz="1200" dirty="0"/>
              <a:t>-	et le gommier blanc est l’arbre mâle.</a:t>
            </a:r>
          </a:p>
          <a:p>
            <a:r>
              <a:rPr lang="fr-FR" sz="1200" dirty="0"/>
              <a:t>Si la bouture meurt, les termites l’attaquent rapidement et elle ne peut pas servir de piquet pour fixer un fil de fer barbelé.</a:t>
            </a:r>
          </a:p>
          <a:p>
            <a:endParaRPr lang="fr-FR" sz="1200" dirty="0"/>
          </a:p>
          <a:p>
            <a:pPr algn="just"/>
            <a:r>
              <a:rPr lang="fr-FR" sz="1200" dirty="0">
                <a:effectLst/>
                <a:latin typeface="Arial" panose="020B0604020202020204" pitchFamily="34" charset="0"/>
                <a:ea typeface="Arial" panose="020B0604020202020204" pitchFamily="34" charset="0"/>
              </a:rPr>
              <a:t>Une caractéristique importante du gommier est sa facilité à se reproduire par bouturage. La résine protège les boutures contre une dessiccation rapide. Le paysan haïtien utilise souvent des boutures de gommier de grande dimension, ou macroboutures, pour créer des clôtures vivantes, d'autant plus que cette espèce n'est pas envahissante. Ces boutures peuvent avoir un diamètre de 15 à 20 cm à leur base 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longueur</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nord</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 à</a:t>
            </a:r>
            <a:r>
              <a:rPr lang="fr-FR" sz="1200" spc="-2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Calumettes</a:t>
            </a:r>
            <a:r>
              <a:rPr lang="fr-FR" sz="1200" dirty="0">
                <a:effectLst/>
                <a:latin typeface="Arial" panose="020B0604020202020204" pitchFamily="34" charset="0"/>
                <a:ea typeface="Arial" panose="020B0604020202020204" pitchFamily="34" charset="0"/>
              </a:rPr>
              <a: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traitement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biologique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ravines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avec des macroboutures de gommier a donné de très bons </a:t>
            </a:r>
            <a:r>
              <a:rPr lang="fr-FR" sz="1200" spc="-10" dirty="0">
                <a:effectLst/>
                <a:latin typeface="Arial" panose="020B0604020202020204" pitchFamily="34" charset="0"/>
                <a:ea typeface="Arial" panose="020B0604020202020204" pitchFamily="34" charset="0"/>
              </a:rPr>
              <a:t>résultats.</a:t>
            </a:r>
            <a:endParaRPr lang="fr-FR" sz="1200" dirty="0"/>
          </a:p>
          <a:p>
            <a:endParaRPr lang="fr-FR" sz="1200" dirty="0"/>
          </a:p>
          <a:p>
            <a:r>
              <a:rPr lang="fr-FR" sz="1200" b="1" dirty="0"/>
              <a:t>Gros-Morne.</a:t>
            </a:r>
          </a:p>
          <a:p>
            <a:r>
              <a:rPr lang="fr-FR" sz="1200" dirty="0"/>
              <a:t>Cet arbre est utilisé pour créer ou renforcer des clôtures autour des jardins. </a:t>
            </a:r>
          </a:p>
          <a:p>
            <a:r>
              <a:rPr lang="fr-FR" sz="1200" dirty="0"/>
              <a:t>Pour réaliser les clôtures, les paysans sélectionnent et préparent des boutures ayant une longueur allant de 2.5 à 3 m, et un diamètre minimum de 6-10 cm. L’espacement entre 2 pieds de gommier varie de 0.70 à 2.50 m. Cet écartement dépendra des possibilités d’approvisionnement en boutures selon la proximité de la zone de production. Le coût de chaque bouture varie de 10 gourdes en zone rurale, dans les mornes, à 25 gourdes dans le bourg de Gros-Morne. Si les arbres sont plantés avec un faible écartement, il faut éclaircir la ligne de clôture à moyen terme.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033736-7B72-C858-B705-F0143610621C}"/>
              </a:ext>
            </a:extLst>
          </p:cNvPr>
          <p:cNvSpPr txBox="1"/>
          <p:nvPr/>
        </p:nvSpPr>
        <p:spPr>
          <a:xfrm>
            <a:off x="287625" y="1073150"/>
            <a:ext cx="6739949" cy="1932067"/>
          </a:xfrm>
          <a:prstGeom prst="rect">
            <a:avLst/>
          </a:prstGeom>
          <a:noFill/>
        </p:spPr>
        <p:txBody>
          <a:bodyPr wrap="square" rtlCol="0">
            <a:spAutoFit/>
          </a:bodyPr>
          <a:lstStyle/>
          <a:p>
            <a:r>
              <a:rPr lang="fr-FR" sz="1200" dirty="0"/>
              <a:t>Une clôture constituée de gommiers est souvent plantée en association avec du candélabre (</a:t>
            </a:r>
            <a:r>
              <a:rPr lang="fr-FR" sz="1200" dirty="0" err="1"/>
              <a:t>Euphorbia</a:t>
            </a:r>
            <a:r>
              <a:rPr lang="fr-FR" sz="1200" dirty="0"/>
              <a:t> </a:t>
            </a:r>
            <a:r>
              <a:rPr lang="fr-FR" sz="1200" dirty="0" err="1"/>
              <a:t>lactea</a:t>
            </a:r>
            <a:r>
              <a:rPr lang="fr-FR" sz="1200" dirty="0"/>
              <a:t>), du </a:t>
            </a:r>
            <a:r>
              <a:rPr lang="fr-FR" sz="1200" dirty="0" err="1"/>
              <a:t>médecinier</a:t>
            </a:r>
            <a:r>
              <a:rPr lang="fr-FR" sz="1200" dirty="0"/>
              <a:t> ou du brésillet.</a:t>
            </a:r>
          </a:p>
          <a:p>
            <a:r>
              <a:rPr lang="fr-FR" sz="1200" dirty="0"/>
              <a:t>Les boutures sont prélevées durant la saison sèche (de décembre à mars) pour optimiser la reprise. Selon les témoignages de nombreux paysans, les boutures ne doivent pas être plantées pendant la saison des pluies.</a:t>
            </a:r>
          </a:p>
          <a:p>
            <a:r>
              <a:rPr lang="fr-FR" sz="1200" dirty="0"/>
              <a:t>Une extrémité de la bouture est coupée en biseau. Les boutures sont plantées à une profondeur de 30-40 cm, puis le sol est tassé d’un seul côté. Cette dernière opération est fondamentale. Les boutures peuvent être stockées verticalement pendant 1 mois, le côté biseauté en contact avec la terre.</a:t>
            </a:r>
          </a:p>
          <a:p>
            <a:pPr marL="107950" algn="just">
              <a:lnSpc>
                <a:spcPct val="103000"/>
              </a:lnSpc>
              <a:spcBef>
                <a:spcPts val="5"/>
              </a:spcBef>
              <a:spcAft>
                <a:spcPts val="0"/>
              </a:spcAft>
            </a:pPr>
            <a:endParaRPr lang="fr-FR"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9142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pPr eaLnBrk="1" hangingPunct="1"/>
            <a:r>
              <a:rPr lang="fr-FR" dirty="0"/>
              <a:t>Bursera simaruba (gommier)</a:t>
            </a:r>
          </a:p>
        </p:txBody>
      </p:sp>
      <p:sp>
        <p:nvSpPr>
          <p:cNvPr id="28675" name="Rectangle 3" descr="Bursera_simaruba2"/>
          <p:cNvSpPr>
            <a:spLocks noGrp="1" noChangeAspect="1" noChangeArrowheads="1"/>
          </p:cNvSpPr>
          <p:nvPr isPhoto="1"/>
        </p:nvSpPr>
        <p:spPr bwMode="auto">
          <a:xfrm>
            <a:off x="1" y="6350"/>
            <a:ext cx="3844240" cy="4689951"/>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228600" y="10140950"/>
            <a:ext cx="2137124" cy="276999"/>
          </a:xfrm>
          <a:prstGeom prst="rect">
            <a:avLst/>
          </a:prstGeom>
          <a:noFill/>
        </p:spPr>
        <p:txBody>
          <a:bodyPr wrap="none" rtlCol="0">
            <a:spAutoFit/>
          </a:bodyPr>
          <a:lstStyle/>
          <a:p>
            <a:r>
              <a:rPr lang="fr-FR" sz="1200" dirty="0"/>
              <a:t>Bursera simaruba (gommier)</a:t>
            </a:r>
          </a:p>
        </p:txBody>
      </p:sp>
      <p:sp>
        <p:nvSpPr>
          <p:cNvPr id="2" name="Rectangle 3" descr="Bursera_simaruba_007">
            <a:extLst>
              <a:ext uri="{FF2B5EF4-FFF2-40B4-BE49-F238E27FC236}">
                <a16:creationId xmlns:a16="http://schemas.microsoft.com/office/drawing/2014/main" id="{6C1E200C-E957-21ED-1BBE-EC83C59D8E0E}"/>
              </a:ext>
            </a:extLst>
          </p:cNvPr>
          <p:cNvSpPr>
            <a:spLocks noGrp="1" noChangeAspect="1" noChangeArrowheads="1"/>
          </p:cNvSpPr>
          <p:nvPr isPhoto="1"/>
        </p:nvSpPr>
        <p:spPr bwMode="auto">
          <a:xfrm>
            <a:off x="3961568" y="18217"/>
            <a:ext cx="3349190" cy="4689951"/>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Bursera_simaruba01">
            <a:extLst>
              <a:ext uri="{FF2B5EF4-FFF2-40B4-BE49-F238E27FC236}">
                <a16:creationId xmlns:a16="http://schemas.microsoft.com/office/drawing/2014/main" id="{5A15610D-4EC7-B4AB-0785-06888E74DA59}"/>
              </a:ext>
            </a:extLst>
          </p:cNvPr>
          <p:cNvSpPr>
            <a:spLocks noGrp="1" noChangeAspect="1" noChangeArrowheads="1"/>
          </p:cNvSpPr>
          <p:nvPr isPhoto="1"/>
        </p:nvSpPr>
        <p:spPr bwMode="auto">
          <a:xfrm>
            <a:off x="0" y="5048298"/>
            <a:ext cx="4102052" cy="4102052"/>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4" descr="burserasimaruba2">
            <a:extLst>
              <a:ext uri="{FF2B5EF4-FFF2-40B4-BE49-F238E27FC236}">
                <a16:creationId xmlns:a16="http://schemas.microsoft.com/office/drawing/2014/main" id="{81A3BFF7-B085-2F0F-C2BC-CA80F980AB6B}"/>
              </a:ext>
            </a:extLst>
          </p:cNvPr>
          <p:cNvSpPr>
            <a:spLocks noGrp="1" noChangeAspect="1" noChangeArrowheads="1"/>
          </p:cNvSpPr>
          <p:nvPr isPhoto="1"/>
        </p:nvSpPr>
        <p:spPr bwMode="auto">
          <a:xfrm>
            <a:off x="4193897" y="5070205"/>
            <a:ext cx="3106930" cy="3434477"/>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lstStyle/>
          <a:p>
            <a:pPr eaLnBrk="1" hangingPunct="1"/>
            <a:r>
              <a:rPr lang="fr-FR" dirty="0"/>
              <a:t>Bursera simaruba (gommier)</a:t>
            </a:r>
          </a:p>
        </p:txBody>
      </p:sp>
      <p:sp>
        <p:nvSpPr>
          <p:cNvPr id="4" name="ZoneTexte 3"/>
          <p:cNvSpPr txBox="1"/>
          <p:nvPr/>
        </p:nvSpPr>
        <p:spPr>
          <a:xfrm>
            <a:off x="213413" y="7644606"/>
            <a:ext cx="2137124" cy="276999"/>
          </a:xfrm>
          <a:prstGeom prst="rect">
            <a:avLst/>
          </a:prstGeom>
          <a:noFill/>
        </p:spPr>
        <p:txBody>
          <a:bodyPr wrap="none" rtlCol="0">
            <a:spAutoFit/>
          </a:bodyPr>
          <a:lstStyle/>
          <a:p>
            <a:r>
              <a:rPr lang="fr-FR" sz="1200" dirty="0"/>
              <a:t>Bursera simaruba (gommier)</a:t>
            </a:r>
          </a:p>
        </p:txBody>
      </p:sp>
      <p:grpSp>
        <p:nvGrpSpPr>
          <p:cNvPr id="3" name="object 2">
            <a:extLst>
              <a:ext uri="{FF2B5EF4-FFF2-40B4-BE49-F238E27FC236}">
                <a16:creationId xmlns:a16="http://schemas.microsoft.com/office/drawing/2014/main" id="{19210412-BECA-EBF3-BEBF-3A97E34F0793}"/>
              </a:ext>
            </a:extLst>
          </p:cNvPr>
          <p:cNvGrpSpPr/>
          <p:nvPr/>
        </p:nvGrpSpPr>
        <p:grpSpPr>
          <a:xfrm>
            <a:off x="67946" y="158750"/>
            <a:ext cx="3615054" cy="5393055"/>
            <a:chOff x="2288920" y="727455"/>
            <a:chExt cx="3615054" cy="5393055"/>
          </a:xfrm>
        </p:grpSpPr>
        <p:pic>
          <p:nvPicPr>
            <p:cNvPr id="5" name="object 3">
              <a:extLst>
                <a:ext uri="{FF2B5EF4-FFF2-40B4-BE49-F238E27FC236}">
                  <a16:creationId xmlns:a16="http://schemas.microsoft.com/office/drawing/2014/main" id="{B9B3E383-80FF-FB9D-9B83-60E9311E13B3}"/>
                </a:ext>
              </a:extLst>
            </p:cNvPr>
            <p:cNvPicPr/>
            <p:nvPr/>
          </p:nvPicPr>
          <p:blipFill>
            <a:blip r:embed="rId2" cstate="print"/>
            <a:stretch>
              <a:fillRect/>
            </a:stretch>
          </p:blipFill>
          <p:spPr>
            <a:xfrm>
              <a:off x="2301620" y="740155"/>
              <a:ext cx="3569053" cy="5349002"/>
            </a:xfrm>
            <a:prstGeom prst="rect">
              <a:avLst/>
            </a:prstGeom>
          </p:spPr>
        </p:pic>
        <p:sp>
          <p:nvSpPr>
            <p:cNvPr id="6" name="object 4">
              <a:extLst>
                <a:ext uri="{FF2B5EF4-FFF2-40B4-BE49-F238E27FC236}">
                  <a16:creationId xmlns:a16="http://schemas.microsoft.com/office/drawing/2014/main" id="{FD93F12F-BC7A-1BFB-1F9B-7351304D94FF}"/>
                </a:ext>
              </a:extLst>
            </p:cNvPr>
            <p:cNvSpPr/>
            <p:nvPr/>
          </p:nvSpPr>
          <p:spPr>
            <a:xfrm>
              <a:off x="2295270" y="733805"/>
              <a:ext cx="3602354" cy="5380355"/>
            </a:xfrm>
            <a:custGeom>
              <a:avLst/>
              <a:gdLst/>
              <a:ahLst/>
              <a:cxnLst/>
              <a:rect l="l" t="t" r="r" b="b"/>
              <a:pathLst>
                <a:path w="3602354" h="5380355">
                  <a:moveTo>
                    <a:pt x="0" y="0"/>
                  </a:moveTo>
                  <a:lnTo>
                    <a:pt x="3602354" y="0"/>
                  </a:lnTo>
                  <a:lnTo>
                    <a:pt x="3602354" y="5379847"/>
                  </a:lnTo>
                  <a:lnTo>
                    <a:pt x="0" y="5379847"/>
                  </a:lnTo>
                  <a:lnTo>
                    <a:pt x="0" y="0"/>
                  </a:lnTo>
                  <a:close/>
                </a:path>
              </a:pathLst>
            </a:custGeom>
            <a:ln w="12700">
              <a:solidFill>
                <a:srgbClr val="000000"/>
              </a:solidFill>
            </a:ln>
          </p:spPr>
          <p:txBody>
            <a:bodyPr wrap="square" lIns="0" tIns="0" rIns="0" bIns="0" rtlCol="0"/>
            <a:lstStyle/>
            <a:p>
              <a:endParaRPr/>
            </a:p>
          </p:txBody>
        </p:sp>
      </p:grpSp>
      <p:sp>
        <p:nvSpPr>
          <p:cNvPr id="7" name="Rectangle 3" descr="Bursera_simaruba_006">
            <a:extLst>
              <a:ext uri="{FF2B5EF4-FFF2-40B4-BE49-F238E27FC236}">
                <a16:creationId xmlns:a16="http://schemas.microsoft.com/office/drawing/2014/main" id="{D9BFAEE0-F8C5-1D1D-9823-C7105FAD1AD0}"/>
              </a:ext>
            </a:extLst>
          </p:cNvPr>
          <p:cNvSpPr>
            <a:spLocks noGrp="1" noChangeAspect="1" noChangeArrowheads="1"/>
          </p:cNvSpPr>
          <p:nvPr isPhoto="1"/>
        </p:nvSpPr>
        <p:spPr bwMode="auto">
          <a:xfrm>
            <a:off x="3900076" y="190500"/>
            <a:ext cx="3334478" cy="5001716"/>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pPr eaLnBrk="1" hangingPunct="1"/>
            <a:r>
              <a:rPr lang="fr-FR" dirty="0"/>
              <a:t>Bursera simaruba (gommier)</a:t>
            </a:r>
          </a:p>
        </p:txBody>
      </p:sp>
      <p:sp>
        <p:nvSpPr>
          <p:cNvPr id="34819" name="Rectangle 3" descr="Bursera_simaruba_20"/>
          <p:cNvSpPr>
            <a:spLocks noGrp="1" noChangeAspect="1" noChangeArrowheads="1"/>
          </p:cNvSpPr>
          <p:nvPr isPhoto="1"/>
        </p:nvSpPr>
        <p:spPr bwMode="auto">
          <a:xfrm>
            <a:off x="12700" y="5678170"/>
            <a:ext cx="7315200" cy="446913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4800600" y="10140950"/>
            <a:ext cx="2137124" cy="276999"/>
          </a:xfrm>
          <a:prstGeom prst="rect">
            <a:avLst/>
          </a:prstGeom>
          <a:noFill/>
        </p:spPr>
        <p:txBody>
          <a:bodyPr wrap="none" rtlCol="0">
            <a:spAutoFit/>
          </a:bodyPr>
          <a:lstStyle/>
          <a:p>
            <a:r>
              <a:rPr lang="fr-FR" sz="1200" dirty="0"/>
              <a:t>Bursera simaruba (gommier)</a:t>
            </a:r>
          </a:p>
        </p:txBody>
      </p:sp>
      <p:grpSp>
        <p:nvGrpSpPr>
          <p:cNvPr id="2" name="object 5">
            <a:extLst>
              <a:ext uri="{FF2B5EF4-FFF2-40B4-BE49-F238E27FC236}">
                <a16:creationId xmlns:a16="http://schemas.microsoft.com/office/drawing/2014/main" id="{909C3856-5D98-363E-D1D6-4C8E56A55258}"/>
              </a:ext>
            </a:extLst>
          </p:cNvPr>
          <p:cNvGrpSpPr/>
          <p:nvPr/>
        </p:nvGrpSpPr>
        <p:grpSpPr>
          <a:xfrm>
            <a:off x="-12700" y="1402080"/>
            <a:ext cx="5400040" cy="3600450"/>
            <a:chOff x="1080008" y="5865495"/>
            <a:chExt cx="5400040" cy="3600450"/>
          </a:xfrm>
        </p:grpSpPr>
        <p:pic>
          <p:nvPicPr>
            <p:cNvPr id="3" name="object 6">
              <a:extLst>
                <a:ext uri="{FF2B5EF4-FFF2-40B4-BE49-F238E27FC236}">
                  <a16:creationId xmlns:a16="http://schemas.microsoft.com/office/drawing/2014/main" id="{9EB26F71-D671-F90D-8F9A-D1A52BF40D2D}"/>
                </a:ext>
              </a:extLst>
            </p:cNvPr>
            <p:cNvPicPr/>
            <p:nvPr/>
          </p:nvPicPr>
          <p:blipFill>
            <a:blip r:embed="rId3" cstate="print"/>
            <a:stretch>
              <a:fillRect/>
            </a:stretch>
          </p:blipFill>
          <p:spPr>
            <a:xfrm>
              <a:off x="1092708" y="5878195"/>
              <a:ext cx="5374640" cy="3574541"/>
            </a:xfrm>
            <a:prstGeom prst="rect">
              <a:avLst/>
            </a:prstGeom>
          </p:spPr>
        </p:pic>
        <p:sp>
          <p:nvSpPr>
            <p:cNvPr id="5" name="object 7">
              <a:extLst>
                <a:ext uri="{FF2B5EF4-FFF2-40B4-BE49-F238E27FC236}">
                  <a16:creationId xmlns:a16="http://schemas.microsoft.com/office/drawing/2014/main" id="{B6F7906E-5829-0E66-82D3-0907B532535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hidden="1"/>
          <p:cNvSpPr>
            <a:spLocks noGrp="1" noChangeArrowheads="1"/>
          </p:cNvSpPr>
          <p:nvPr>
            <p:ph type="title"/>
          </p:nvPr>
        </p:nvSpPr>
        <p:spPr/>
        <p:txBody>
          <a:bodyPr/>
          <a:lstStyle/>
          <a:p>
            <a:pPr eaLnBrk="1" hangingPunct="1"/>
            <a:r>
              <a:rPr lang="fr-FR" dirty="0"/>
              <a:t>Spondias </a:t>
            </a:r>
            <a:r>
              <a:rPr lang="fr-FR" dirty="0" err="1"/>
              <a:t>purpurea</a:t>
            </a:r>
            <a:r>
              <a:rPr lang="fr-FR" dirty="0"/>
              <a:t> (</a:t>
            </a:r>
            <a:r>
              <a:rPr lang="fr-FR" dirty="0" err="1"/>
              <a:t>cirouelle</a:t>
            </a:r>
            <a:r>
              <a:rPr lang="fr-FR" dirty="0"/>
              <a:t>)</a:t>
            </a:r>
          </a:p>
        </p:txBody>
      </p:sp>
      <p:sp>
        <p:nvSpPr>
          <p:cNvPr id="136195" name="Rectangle 3" descr="spondias_purpurea_03"/>
          <p:cNvSpPr>
            <a:spLocks noGrp="1" noChangeAspect="1" noChangeArrowheads="1"/>
          </p:cNvSpPr>
          <p:nvPr isPhoto="1"/>
        </p:nvSpPr>
        <p:spPr bwMode="auto">
          <a:xfrm>
            <a:off x="1" y="5215834"/>
            <a:ext cx="3772813" cy="444950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316429" y="10205684"/>
            <a:ext cx="2193229" cy="276999"/>
          </a:xfrm>
          <a:prstGeom prst="rect">
            <a:avLst/>
          </a:prstGeom>
          <a:noFill/>
        </p:spPr>
        <p:txBody>
          <a:bodyPr wrap="none" rtlCol="0">
            <a:spAutoFit/>
          </a:bodyPr>
          <a:lstStyle/>
          <a:p>
            <a:r>
              <a:rPr lang="fr-FR" sz="1200" dirty="0"/>
              <a:t>Spondias </a:t>
            </a:r>
            <a:r>
              <a:rPr lang="fr-FR" sz="1200" dirty="0" err="1"/>
              <a:t>purpurea</a:t>
            </a:r>
            <a:r>
              <a:rPr lang="fr-FR" sz="1200" dirty="0"/>
              <a:t> (</a:t>
            </a:r>
            <a:r>
              <a:rPr lang="fr-FR" sz="1200" dirty="0" err="1"/>
              <a:t>cirouelle</a:t>
            </a:r>
            <a:r>
              <a:rPr lang="fr-FR" sz="1200" dirty="0"/>
              <a:t>)</a:t>
            </a:r>
          </a:p>
        </p:txBody>
      </p:sp>
      <p:sp>
        <p:nvSpPr>
          <p:cNvPr id="2" name="Rectangle 3" descr="spondias_purpurea_05">
            <a:extLst>
              <a:ext uri="{FF2B5EF4-FFF2-40B4-BE49-F238E27FC236}">
                <a16:creationId xmlns:a16="http://schemas.microsoft.com/office/drawing/2014/main" id="{F665710F-A73F-FD20-5962-CE562098A776}"/>
              </a:ext>
            </a:extLst>
          </p:cNvPr>
          <p:cNvSpPr>
            <a:spLocks noGrp="1" noChangeAspect="1" noChangeArrowheads="1"/>
          </p:cNvSpPr>
          <p:nvPr isPhoto="1"/>
        </p:nvSpPr>
        <p:spPr bwMode="auto">
          <a:xfrm>
            <a:off x="3963222" y="5215834"/>
            <a:ext cx="3351978" cy="498985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A8E96758-15D3-E16C-7326-D862E420302F}"/>
              </a:ext>
            </a:extLst>
          </p:cNvPr>
          <p:cNvSpPr txBox="1"/>
          <p:nvPr/>
        </p:nvSpPr>
        <p:spPr>
          <a:xfrm>
            <a:off x="76200" y="463550"/>
            <a:ext cx="7086600" cy="2339102"/>
          </a:xfrm>
          <a:prstGeom prst="rect">
            <a:avLst/>
          </a:prstGeom>
          <a:noFill/>
        </p:spPr>
        <p:txBody>
          <a:bodyPr wrap="square" rtlCol="0">
            <a:spAutoFit/>
          </a:bodyPr>
          <a:lstStyle/>
          <a:p>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cirouelle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(Spondias</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purpurea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C'est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plus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petit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mombin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 pas 10 m de haut. Il est originaire de l'Amérique </a:t>
            </a:r>
            <a:r>
              <a:rPr lang="fr-FR" sz="1200" spc="-10" dirty="0">
                <a:effectLst/>
                <a:latin typeface="Arial" panose="020B0604020202020204" pitchFamily="34" charset="0"/>
                <a:ea typeface="Arial" panose="020B0604020202020204" pitchFamily="34" charset="0"/>
              </a:rPr>
              <a:t>tropicale.</a:t>
            </a:r>
            <a:endParaRPr lang="fr-FR" sz="1200" dirty="0">
              <a:effectLst/>
              <a:latin typeface="Arial" panose="020B0604020202020204" pitchFamily="34" charset="0"/>
              <a:ea typeface="Arial" panose="020B0604020202020204" pitchFamily="34" charset="0"/>
            </a:endParaRPr>
          </a:p>
          <a:p>
            <a:r>
              <a:rPr lang="fr-FR" sz="1200" dirty="0">
                <a:effectLst/>
                <a:latin typeface="Arial" panose="020B0604020202020204" pitchFamily="34" charset="0"/>
                <a:ea typeface="Arial" panose="020B0604020202020204" pitchFamily="34" charset="0"/>
              </a:rPr>
              <a:t> </a:t>
            </a:r>
          </a:p>
          <a:p>
            <a:r>
              <a:rPr lang="fr-FR" sz="1200" dirty="0">
                <a:effectLst/>
                <a:latin typeface="Arial" panose="020B0604020202020204" pitchFamily="34" charset="0"/>
                <a:ea typeface="Arial" panose="020B0604020202020204" pitchFamily="34" charset="0"/>
              </a:rPr>
              <a:t>Ses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comparables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ceux</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mombin,</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sont jaunes ou rouges et comestibles.</a:t>
            </a:r>
          </a:p>
          <a:p>
            <a:r>
              <a:rPr lang="fr-FR" sz="1200" dirty="0">
                <a:effectLst/>
                <a:latin typeface="Arial" panose="020B0604020202020204" pitchFamily="34" charset="0"/>
                <a:ea typeface="Arial" panose="020B0604020202020204" pitchFamily="34" charset="0"/>
              </a:rPr>
              <a:t>Il se rencontre plus haut en altitude que le mombin et se bouture encore plus facilement que lui.</a:t>
            </a:r>
          </a:p>
          <a:p>
            <a:endParaRPr lang="fr-FR" sz="1200" dirty="0"/>
          </a:p>
          <a:p>
            <a:r>
              <a:rPr lang="fr-FR" sz="1200" dirty="0"/>
              <a:t>Le </a:t>
            </a:r>
            <a:r>
              <a:rPr lang="fr-FR" sz="1200" dirty="0" err="1"/>
              <a:t>cirouelle</a:t>
            </a:r>
            <a:r>
              <a:rPr lang="fr-FR" sz="1200" dirty="0"/>
              <a:t>, quand il est taillé chaque année, fait des pousses qui sont utilisées comme boutures. Quand les boutures se sont développées, elles constituent de solides poteaux dans la haie. Il se développe très bien dans les mornes. Il produit de petits fruits comestibles.</a:t>
            </a:r>
          </a:p>
          <a:p>
            <a:endParaRPr lang="fr-FR" sz="1200" dirty="0"/>
          </a:p>
        </p:txBody>
      </p:sp>
    </p:spTree>
    <p:extLst>
      <p:ext uri="{BB962C8B-B14F-4D97-AF65-F5344CB8AC3E}">
        <p14:creationId xmlns:p14="http://schemas.microsoft.com/office/powerpoint/2010/main" val="3218720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1DE153-CC80-D598-6517-C3EDE62586B1}"/>
              </a:ext>
            </a:extLst>
          </p:cNvPr>
          <p:cNvSpPr txBox="1"/>
          <p:nvPr/>
        </p:nvSpPr>
        <p:spPr>
          <a:xfrm>
            <a:off x="304800" y="1682750"/>
            <a:ext cx="6705600" cy="4030975"/>
          </a:xfrm>
          <a:prstGeom prst="rect">
            <a:avLst/>
          </a:prstGeom>
          <a:noFill/>
        </p:spPr>
        <p:txBody>
          <a:bodyPr wrap="square" rtlCol="0">
            <a:spAutoFit/>
          </a:bodyPr>
          <a:lstStyle/>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figuier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maudit</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Clusia</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rosea</a:t>
            </a:r>
            <a:r>
              <a:rPr lang="fr-FR" sz="1400" b="1" spc="25"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Jacq.)</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2700" marR="5715" algn="just">
              <a:spcBef>
                <a:spcPts val="5"/>
              </a:spcBef>
              <a:spcAft>
                <a:spcPts val="0"/>
              </a:spcAft>
            </a:pPr>
            <a:r>
              <a:rPr lang="fr-FR" sz="1200" dirty="0">
                <a:latin typeface="Arial"/>
                <a:cs typeface="Arial"/>
              </a:rPr>
              <a:t>C'est un arbre indigène en Haïti. Il se reconnaît à ses feuilles opposées, coriaces et rigides, et à ses grandes fleurs blanches ou roses qui atteignent 8 cm de diamètre. Ses fruits charnus sont ronds et ont 5 à 6 cm de diamètre.</a:t>
            </a:r>
          </a:p>
          <a:p>
            <a:pPr>
              <a:spcBef>
                <a:spcPts val="10"/>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Cet arbre, qui peut atteindre 20 m de haut, a la particularité, comme certains figuiers, de commencer souvent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existence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comme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épiphyte,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plant se développant sur le tronc d'un autre arbre. Ce plant émet des racines aériennes qui encerclent le tronc de l'arbre servant de support. Elles finissent par l'étouffer (d'où le nom d'arbre étrangleur), rejoignent le sol et forment alors un véritable tronc.</a:t>
            </a:r>
          </a:p>
          <a:p>
            <a:pPr>
              <a:spcBef>
                <a:spcPts val="25"/>
              </a:spcBef>
            </a:pPr>
            <a:r>
              <a:rPr lang="fr-FR" sz="1200" dirty="0">
                <a:effectLst/>
                <a:latin typeface="Arial" panose="020B0604020202020204" pitchFamily="34" charset="0"/>
                <a:ea typeface="Arial" panose="020B0604020202020204" pitchFamily="34" charset="0"/>
              </a:rPr>
              <a:t> </a:t>
            </a:r>
          </a:p>
          <a:p>
            <a:pPr marL="107950" algn="just"/>
            <a:r>
              <a:rPr lang="fr-FR" sz="1200" dirty="0">
                <a:effectLst/>
                <a:latin typeface="Arial" panose="020B0604020202020204" pitchFamily="34" charset="0"/>
                <a:ea typeface="Arial" panose="020B0604020202020204" pitchFamily="34" charset="0"/>
              </a:rPr>
              <a:t>Le</a:t>
            </a:r>
            <a:r>
              <a:rPr lang="fr-FR" sz="1200" spc="1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dur,</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dense</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(d=0.67)</a:t>
            </a:r>
            <a:r>
              <a:rPr lang="fr-FR" sz="1200" spc="15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solide.</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1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60" dirty="0">
                <a:effectLst/>
                <a:latin typeface="Arial" panose="020B0604020202020204" pitchFamily="34" charset="0"/>
                <a:ea typeface="Arial" panose="020B0604020202020204" pitchFamily="34" charset="0"/>
              </a:rPr>
              <a:t> </a:t>
            </a:r>
            <a:r>
              <a:rPr lang="fr-FR" sz="1200" spc="-20" dirty="0">
                <a:effectLst/>
                <a:latin typeface="Arial" panose="020B0604020202020204" pitchFamily="34" charset="0"/>
                <a:ea typeface="Arial" panose="020B0604020202020204" pitchFamily="34" charset="0"/>
              </a:rPr>
              <a:t>très </a:t>
            </a:r>
            <a:r>
              <a:rPr lang="fr-FR" sz="1200" dirty="0">
                <a:effectLst/>
                <a:latin typeface="Arial" panose="020B0604020202020204" pitchFamily="34" charset="0"/>
                <a:ea typeface="Arial" panose="020B0604020202020204" pitchFamily="34" charset="0"/>
              </a:rPr>
              <a:t>sensible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aux</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attaques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termites.</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6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principalement utilisé comme bois de feu, pour confectionner des poteaux et comme bois de construction.</a:t>
            </a:r>
          </a:p>
          <a:p>
            <a:pPr>
              <a:spcBef>
                <a:spcPts val="5"/>
              </a:spcBef>
            </a:pPr>
            <a:r>
              <a:rPr lang="fr-FR" sz="1200" dirty="0">
                <a:effectLst/>
                <a:latin typeface="Arial" panose="020B0604020202020204" pitchFamily="34" charset="0"/>
                <a:ea typeface="Arial" panose="020B0604020202020204" pitchFamily="34" charset="0"/>
              </a:rPr>
              <a:t> </a:t>
            </a: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Le figuier maudit est un arbre rustique qui supporte bien la sécheresse et tolère le sel. Il se propage par graines ou par boutures. Il est utilisé comme bois d'ornement, en particulier à proximité de la mer.</a:t>
            </a:r>
          </a:p>
          <a:p>
            <a:endParaRPr lang="fr-FR" sz="1200" dirty="0"/>
          </a:p>
          <a:p>
            <a:endParaRPr lang="fr-FR" sz="1200" dirty="0"/>
          </a:p>
        </p:txBody>
      </p:sp>
      <p:grpSp>
        <p:nvGrpSpPr>
          <p:cNvPr id="3" name="object 2">
            <a:extLst>
              <a:ext uri="{FF2B5EF4-FFF2-40B4-BE49-F238E27FC236}">
                <a16:creationId xmlns:a16="http://schemas.microsoft.com/office/drawing/2014/main" id="{EB21C7B8-CB92-978C-5AD7-BF8615364CBF}"/>
              </a:ext>
            </a:extLst>
          </p:cNvPr>
          <p:cNvGrpSpPr/>
          <p:nvPr/>
        </p:nvGrpSpPr>
        <p:grpSpPr>
          <a:xfrm>
            <a:off x="677990" y="6102350"/>
            <a:ext cx="4104004" cy="3844290"/>
            <a:chOff x="1655952" y="980186"/>
            <a:chExt cx="4104004" cy="3844290"/>
          </a:xfrm>
        </p:grpSpPr>
        <p:pic>
          <p:nvPicPr>
            <p:cNvPr id="4" name="object 3">
              <a:extLst>
                <a:ext uri="{FF2B5EF4-FFF2-40B4-BE49-F238E27FC236}">
                  <a16:creationId xmlns:a16="http://schemas.microsoft.com/office/drawing/2014/main" id="{0E895FF5-B988-15DC-8E1F-B85586C59845}"/>
                </a:ext>
              </a:extLst>
            </p:cNvPr>
            <p:cNvPicPr/>
            <p:nvPr/>
          </p:nvPicPr>
          <p:blipFill>
            <a:blip r:embed="rId2" cstate="print"/>
            <a:stretch>
              <a:fillRect/>
            </a:stretch>
          </p:blipFill>
          <p:spPr>
            <a:xfrm>
              <a:off x="2311019" y="1100201"/>
              <a:ext cx="3048005" cy="3598170"/>
            </a:xfrm>
            <a:prstGeom prst="rect">
              <a:avLst/>
            </a:prstGeom>
          </p:spPr>
        </p:pic>
        <p:sp>
          <p:nvSpPr>
            <p:cNvPr id="5" name="object 4">
              <a:extLst>
                <a:ext uri="{FF2B5EF4-FFF2-40B4-BE49-F238E27FC236}">
                  <a16:creationId xmlns:a16="http://schemas.microsoft.com/office/drawing/2014/main" id="{C512BBDD-A965-74A0-9C06-7F0E58FAB1B0}"/>
                </a:ext>
              </a:extLst>
            </p:cNvPr>
            <p:cNvSpPr/>
            <p:nvPr/>
          </p:nvSpPr>
          <p:spPr>
            <a:xfrm>
              <a:off x="1662302" y="986536"/>
              <a:ext cx="4091304" cy="3831590"/>
            </a:xfrm>
            <a:custGeom>
              <a:avLst/>
              <a:gdLst/>
              <a:ahLst/>
              <a:cxnLst/>
              <a:rect l="l" t="t" r="r" b="b"/>
              <a:pathLst>
                <a:path w="4091304" h="3831590">
                  <a:moveTo>
                    <a:pt x="0" y="0"/>
                  </a:moveTo>
                  <a:lnTo>
                    <a:pt x="4091304" y="0"/>
                  </a:lnTo>
                  <a:lnTo>
                    <a:pt x="4091304" y="3831082"/>
                  </a:lnTo>
                  <a:lnTo>
                    <a:pt x="0" y="3831082"/>
                  </a:lnTo>
                  <a:lnTo>
                    <a:pt x="0" y="0"/>
                  </a:lnTo>
                  <a:close/>
                </a:path>
              </a:pathLst>
            </a:custGeom>
            <a:ln w="12700">
              <a:solidFill>
                <a:srgbClr val="000000"/>
              </a:solidFill>
            </a:ln>
          </p:spPr>
          <p:txBody>
            <a:bodyPr wrap="square" lIns="0" tIns="0" rIns="0" bIns="0" rtlCol="0"/>
            <a:lstStyle/>
            <a:p>
              <a:endParaRPr/>
            </a:p>
          </p:txBody>
        </p:sp>
      </p:grpSp>
      <p:sp>
        <p:nvSpPr>
          <p:cNvPr id="6" name="object 5">
            <a:extLst>
              <a:ext uri="{FF2B5EF4-FFF2-40B4-BE49-F238E27FC236}">
                <a16:creationId xmlns:a16="http://schemas.microsoft.com/office/drawing/2014/main" id="{1128950F-59F0-B2D5-4614-6888F1339053}"/>
              </a:ext>
            </a:extLst>
          </p:cNvPr>
          <p:cNvSpPr txBox="1"/>
          <p:nvPr/>
        </p:nvSpPr>
        <p:spPr>
          <a:xfrm>
            <a:off x="152400" y="10112502"/>
            <a:ext cx="228028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Clusia</a:t>
            </a:r>
            <a:r>
              <a:rPr sz="1200" b="1" spc="25" dirty="0">
                <a:latin typeface="Arial"/>
                <a:cs typeface="Arial"/>
              </a:rPr>
              <a:t> </a:t>
            </a:r>
            <a:r>
              <a:rPr sz="1200" b="1" dirty="0">
                <a:latin typeface="Arial"/>
                <a:cs typeface="Arial"/>
              </a:rPr>
              <a:t>rosea</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figuier</a:t>
            </a:r>
            <a:r>
              <a:rPr sz="1200" spc="25" dirty="0">
                <a:latin typeface="Arial"/>
                <a:cs typeface="Arial"/>
              </a:rPr>
              <a:t> </a:t>
            </a:r>
            <a:r>
              <a:rPr sz="1200" spc="-10" dirty="0">
                <a:latin typeface="Arial"/>
                <a:cs typeface="Arial"/>
              </a:rPr>
              <a:t>maudIt</a:t>
            </a:r>
            <a:endParaRPr sz="1200" dirty="0">
              <a:latin typeface="Arial"/>
              <a:cs typeface="Arial"/>
            </a:endParaRPr>
          </a:p>
        </p:txBody>
      </p:sp>
      <p:sp>
        <p:nvSpPr>
          <p:cNvPr id="7" name="object 7">
            <a:extLst>
              <a:ext uri="{FF2B5EF4-FFF2-40B4-BE49-F238E27FC236}">
                <a16:creationId xmlns:a16="http://schemas.microsoft.com/office/drawing/2014/main" id="{C232373C-F439-6BA9-16DD-4A0C54554628}"/>
              </a:ext>
            </a:extLst>
          </p:cNvPr>
          <p:cNvSpPr txBox="1"/>
          <p:nvPr/>
        </p:nvSpPr>
        <p:spPr>
          <a:xfrm>
            <a:off x="304800" y="536285"/>
            <a:ext cx="6383655" cy="1010533"/>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spc="-25" dirty="0">
                <a:latin typeface="Arial"/>
                <a:cs typeface="Arial"/>
              </a:rPr>
              <a:t>9.</a:t>
            </a:r>
            <a:r>
              <a:rPr sz="1400" b="1" dirty="0">
                <a:latin typeface="Arial"/>
                <a:cs typeface="Arial"/>
              </a:rPr>
              <a:t>	LES</a:t>
            </a:r>
            <a:r>
              <a:rPr sz="1400" b="1" spc="25" dirty="0">
                <a:latin typeface="Arial"/>
                <a:cs typeface="Arial"/>
              </a:rPr>
              <a:t> </a:t>
            </a:r>
            <a:r>
              <a:rPr sz="1400" b="1" dirty="0">
                <a:latin typeface="Arial"/>
                <a:cs typeface="Arial"/>
              </a:rPr>
              <a:t>GUTTIFERACEES:</a:t>
            </a:r>
            <a:r>
              <a:rPr sz="1400" b="1" spc="25" dirty="0">
                <a:latin typeface="Arial"/>
                <a:cs typeface="Arial"/>
              </a:rPr>
              <a:t> </a:t>
            </a:r>
            <a:r>
              <a:rPr sz="1400" b="1" dirty="0">
                <a:latin typeface="Arial"/>
                <a:cs typeface="Arial"/>
              </a:rPr>
              <a:t>DAME-MARIE,</a:t>
            </a:r>
            <a:r>
              <a:rPr sz="1400" b="1" spc="25" dirty="0">
                <a:latin typeface="Arial"/>
                <a:cs typeface="Arial"/>
              </a:rPr>
              <a:t> </a:t>
            </a:r>
            <a:r>
              <a:rPr sz="1400" b="1" dirty="0">
                <a:latin typeface="Arial"/>
                <a:cs typeface="Arial"/>
              </a:rPr>
              <a:t>ABRICOTIER</a:t>
            </a:r>
            <a:r>
              <a:rPr sz="1400" b="1" spc="25" dirty="0">
                <a:latin typeface="Arial"/>
                <a:cs typeface="Arial"/>
              </a:rPr>
              <a:t> </a:t>
            </a:r>
            <a:r>
              <a:rPr sz="1400" b="1" dirty="0">
                <a:latin typeface="Arial"/>
                <a:cs typeface="Arial"/>
              </a:rPr>
              <a:t>ET</a:t>
            </a:r>
            <a:r>
              <a:rPr sz="1400" b="1" spc="25" dirty="0">
                <a:latin typeface="Arial"/>
                <a:cs typeface="Arial"/>
              </a:rPr>
              <a:t> </a:t>
            </a:r>
            <a:r>
              <a:rPr sz="1400" b="1" dirty="0">
                <a:latin typeface="Arial"/>
                <a:cs typeface="Arial"/>
              </a:rPr>
              <a:t>FIGUIER</a:t>
            </a:r>
            <a:r>
              <a:rPr sz="1400" b="1" spc="25" dirty="0">
                <a:latin typeface="Arial"/>
                <a:cs typeface="Arial"/>
              </a:rPr>
              <a:t> </a:t>
            </a:r>
            <a:r>
              <a:rPr sz="1400" b="1" spc="-10" dirty="0">
                <a:latin typeface="Arial"/>
                <a:cs typeface="Arial"/>
              </a:rPr>
              <a:t>MAUDIT</a:t>
            </a:r>
            <a:r>
              <a:rPr lang="fr-FR" sz="1400" spc="-10" dirty="0">
                <a:latin typeface="Arial"/>
                <a:cs typeface="Arial"/>
              </a:rPr>
              <a:t> </a:t>
            </a:r>
            <a:r>
              <a:rPr sz="1400" b="1" dirty="0" err="1">
                <a:latin typeface="Arial"/>
                <a:cs typeface="Arial"/>
              </a:rPr>
              <a:t>Calophyllum</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Mammea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Clusia.</a:t>
            </a:r>
            <a:endParaRPr sz="1400" dirty="0">
              <a:latin typeface="Arial"/>
              <a:cs typeface="Arial"/>
            </a:endParaRPr>
          </a:p>
          <a:p>
            <a:pPr>
              <a:lnSpc>
                <a:spcPct val="100000"/>
              </a:lnSpc>
              <a:spcBef>
                <a:spcPts val="50"/>
              </a:spcBef>
            </a:pPr>
            <a:endParaRPr sz="1200" dirty="0">
              <a:latin typeface="Arial"/>
              <a:cs typeface="Arial"/>
            </a:endParaRPr>
          </a:p>
          <a:p>
            <a:pPr marL="12700" marR="5715" algn="just">
              <a:lnSpc>
                <a:spcPct val="100000"/>
              </a:lnSpc>
            </a:pPr>
            <a:r>
              <a:rPr sz="1200" dirty="0">
                <a:latin typeface="Arial"/>
                <a:cs typeface="Arial"/>
              </a:rPr>
              <a:t>Les</a:t>
            </a:r>
            <a:r>
              <a:rPr sz="1200" spc="35" dirty="0">
                <a:latin typeface="Arial"/>
                <a:cs typeface="Arial"/>
              </a:rPr>
              <a:t> </a:t>
            </a:r>
            <a:r>
              <a:rPr sz="1200" dirty="0">
                <a:latin typeface="Arial" panose="020B0604020202020204" pitchFamily="34" charset="0"/>
              </a:rPr>
              <a:t>guttiferacées</a:t>
            </a:r>
            <a:r>
              <a:rPr sz="1200" spc="35" dirty="0">
                <a:latin typeface="Arial"/>
                <a:cs typeface="Arial"/>
              </a:rPr>
              <a:t> </a:t>
            </a:r>
            <a:r>
              <a:rPr sz="1200" dirty="0">
                <a:latin typeface="Arial"/>
                <a:cs typeface="Arial"/>
              </a:rPr>
              <a:t>présentées</a:t>
            </a:r>
            <a:r>
              <a:rPr sz="1200" spc="35" dirty="0">
                <a:latin typeface="Arial"/>
                <a:cs typeface="Arial"/>
              </a:rPr>
              <a:t> </a:t>
            </a:r>
            <a:r>
              <a:rPr sz="1200" dirty="0">
                <a:latin typeface="Arial"/>
                <a:cs typeface="Arial"/>
              </a:rPr>
              <a:t>ont</a:t>
            </a:r>
            <a:r>
              <a:rPr sz="1200" spc="35" dirty="0">
                <a:latin typeface="Arial"/>
                <a:cs typeface="Arial"/>
              </a:rPr>
              <a:t> </a:t>
            </a:r>
            <a:r>
              <a:rPr sz="1200" dirty="0">
                <a:latin typeface="Arial"/>
                <a:cs typeface="Arial"/>
              </a:rPr>
              <a:t>en</a:t>
            </a:r>
            <a:r>
              <a:rPr sz="1200" spc="35" dirty="0">
                <a:latin typeface="Arial"/>
                <a:cs typeface="Arial"/>
              </a:rPr>
              <a:t> </a:t>
            </a:r>
            <a:r>
              <a:rPr sz="1200" dirty="0">
                <a:latin typeface="Arial"/>
                <a:cs typeface="Arial"/>
              </a:rPr>
              <a:t>commun</a:t>
            </a:r>
            <a:r>
              <a:rPr sz="1200" spc="35" dirty="0">
                <a:latin typeface="Arial"/>
                <a:cs typeface="Arial"/>
              </a:rPr>
              <a:t> </a:t>
            </a:r>
            <a:r>
              <a:rPr sz="1200" dirty="0">
                <a:latin typeface="Arial"/>
                <a:cs typeface="Arial"/>
              </a:rPr>
              <a:t>la</a:t>
            </a:r>
            <a:r>
              <a:rPr sz="1200" spc="35" dirty="0">
                <a:latin typeface="Arial"/>
                <a:cs typeface="Arial"/>
              </a:rPr>
              <a:t> </a:t>
            </a:r>
            <a:r>
              <a:rPr sz="1200" dirty="0">
                <a:latin typeface="Arial"/>
                <a:cs typeface="Arial"/>
              </a:rPr>
              <a:t>présence</a:t>
            </a:r>
            <a:r>
              <a:rPr sz="1200" spc="35" dirty="0">
                <a:latin typeface="Arial"/>
                <a:cs typeface="Arial"/>
              </a:rPr>
              <a:t> </a:t>
            </a:r>
            <a:r>
              <a:rPr sz="1200" dirty="0">
                <a:latin typeface="Arial"/>
                <a:cs typeface="Arial"/>
              </a:rPr>
              <a:t>d'un</a:t>
            </a:r>
            <a:r>
              <a:rPr sz="1200" spc="35" dirty="0">
                <a:latin typeface="Arial"/>
                <a:cs typeface="Arial"/>
              </a:rPr>
              <a:t> </a:t>
            </a:r>
            <a:r>
              <a:rPr sz="1200" dirty="0">
                <a:latin typeface="Arial"/>
                <a:cs typeface="Arial"/>
              </a:rPr>
              <a:t>latex</a:t>
            </a:r>
            <a:r>
              <a:rPr sz="1200" spc="35" dirty="0">
                <a:latin typeface="Arial"/>
                <a:cs typeface="Arial"/>
              </a:rPr>
              <a:t> </a:t>
            </a:r>
            <a:r>
              <a:rPr sz="1200" dirty="0">
                <a:latin typeface="Arial"/>
                <a:cs typeface="Arial"/>
              </a:rPr>
              <a:t>abondant</a:t>
            </a:r>
            <a:r>
              <a:rPr sz="1200" spc="35" dirty="0">
                <a:latin typeface="Arial"/>
                <a:cs typeface="Arial"/>
              </a:rPr>
              <a:t> </a:t>
            </a:r>
            <a:r>
              <a:rPr sz="1200" dirty="0">
                <a:latin typeface="Arial"/>
                <a:cs typeface="Arial"/>
              </a:rPr>
              <a:t>ainsi</a:t>
            </a:r>
            <a:r>
              <a:rPr sz="1200" spc="35" dirty="0">
                <a:latin typeface="Arial"/>
                <a:cs typeface="Arial"/>
              </a:rPr>
              <a:t> </a:t>
            </a:r>
            <a:r>
              <a:rPr sz="1200" dirty="0">
                <a:latin typeface="Arial"/>
                <a:cs typeface="Arial"/>
              </a:rPr>
              <a:t>que</a:t>
            </a:r>
            <a:r>
              <a:rPr sz="1200" spc="35" dirty="0">
                <a:latin typeface="Arial"/>
                <a:cs typeface="Arial"/>
              </a:rPr>
              <a:t> </a:t>
            </a:r>
            <a:r>
              <a:rPr sz="1200" dirty="0">
                <a:latin typeface="Arial"/>
                <a:cs typeface="Arial"/>
              </a:rPr>
              <a:t>leurs</a:t>
            </a:r>
            <a:r>
              <a:rPr sz="1200" spc="35" dirty="0">
                <a:latin typeface="Arial"/>
                <a:cs typeface="Arial"/>
              </a:rPr>
              <a:t> </a:t>
            </a:r>
            <a:r>
              <a:rPr sz="1200" dirty="0">
                <a:latin typeface="Arial"/>
                <a:cs typeface="Arial"/>
              </a:rPr>
              <a:t>feuilles</a:t>
            </a:r>
            <a:r>
              <a:rPr sz="1200" spc="35" dirty="0">
                <a:latin typeface="Arial"/>
                <a:cs typeface="Arial"/>
              </a:rPr>
              <a:t> </a:t>
            </a:r>
            <a:r>
              <a:rPr sz="1200" dirty="0">
                <a:latin typeface="Arial"/>
                <a:cs typeface="Arial"/>
              </a:rPr>
              <a:t>entières</a:t>
            </a:r>
            <a:r>
              <a:rPr sz="1200" spc="35" dirty="0">
                <a:latin typeface="Arial"/>
                <a:cs typeface="Arial"/>
              </a:rPr>
              <a:t> </a:t>
            </a:r>
            <a:r>
              <a:rPr sz="1200" spc="-25" dirty="0">
                <a:latin typeface="Arial"/>
                <a:cs typeface="Arial"/>
              </a:rPr>
              <a:t>et </a:t>
            </a:r>
            <a:r>
              <a:rPr sz="1200" spc="-10" dirty="0" err="1">
                <a:latin typeface="Arial"/>
                <a:cs typeface="Arial"/>
              </a:rPr>
              <a:t>coriacées</a:t>
            </a:r>
            <a:r>
              <a:rPr sz="1200" spc="-10" dirty="0">
                <a:latin typeface="Arial"/>
                <a:cs typeface="Arial"/>
              </a:rPr>
              <a:t>.</a:t>
            </a:r>
            <a:endParaRPr sz="1200" dirty="0">
              <a:latin typeface="Arial"/>
              <a:cs typeface="Arial"/>
            </a:endParaRPr>
          </a:p>
        </p:txBody>
      </p:sp>
    </p:spTree>
    <p:extLst>
      <p:ext uri="{BB962C8B-B14F-4D97-AF65-F5344CB8AC3E}">
        <p14:creationId xmlns:p14="http://schemas.microsoft.com/office/powerpoint/2010/main" val="28624102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27961" y="6538335"/>
            <a:ext cx="3816350" cy="3717290"/>
            <a:chOff x="1727961" y="1068577"/>
            <a:chExt cx="3816350" cy="3717290"/>
          </a:xfrm>
        </p:grpSpPr>
        <p:pic>
          <p:nvPicPr>
            <p:cNvPr id="3" name="object 3"/>
            <p:cNvPicPr/>
            <p:nvPr/>
          </p:nvPicPr>
          <p:blipFill>
            <a:blip r:embed="rId2" cstate="print"/>
            <a:stretch>
              <a:fillRect/>
            </a:stretch>
          </p:blipFill>
          <p:spPr>
            <a:xfrm>
              <a:off x="2268474" y="1176146"/>
              <a:ext cx="3048004" cy="3596640"/>
            </a:xfrm>
            <a:prstGeom prst="rect">
              <a:avLst/>
            </a:prstGeom>
          </p:spPr>
        </p:pic>
        <p:sp>
          <p:nvSpPr>
            <p:cNvPr id="4" name="object 4"/>
            <p:cNvSpPr/>
            <p:nvPr/>
          </p:nvSpPr>
          <p:spPr>
            <a:xfrm>
              <a:off x="1734311" y="1074927"/>
              <a:ext cx="3803650" cy="3704590"/>
            </a:xfrm>
            <a:custGeom>
              <a:avLst/>
              <a:gdLst/>
              <a:ahLst/>
              <a:cxnLst/>
              <a:rect l="l" t="t" r="r" b="b"/>
              <a:pathLst>
                <a:path w="3803650" h="3704590">
                  <a:moveTo>
                    <a:pt x="0" y="0"/>
                  </a:moveTo>
                  <a:lnTo>
                    <a:pt x="3803396" y="0"/>
                  </a:lnTo>
                  <a:lnTo>
                    <a:pt x="3803396" y="3704209"/>
                  </a:lnTo>
                  <a:lnTo>
                    <a:pt x="0" y="370420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1080008" y="10400660"/>
            <a:ext cx="4558792"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Calophyllum</a:t>
            </a:r>
            <a:r>
              <a:rPr sz="1200" b="1" spc="25" dirty="0">
                <a:latin typeface="Arial"/>
                <a:cs typeface="Arial"/>
              </a:rPr>
              <a:t> </a:t>
            </a:r>
            <a:r>
              <a:rPr sz="1200" b="1" dirty="0">
                <a:latin typeface="Arial"/>
                <a:cs typeface="Arial"/>
              </a:rPr>
              <a:t>calaba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dame-marie</a:t>
            </a:r>
            <a:r>
              <a:rPr sz="1200" spc="25" dirty="0">
                <a:latin typeface="Arial"/>
                <a:cs typeface="Arial"/>
              </a:rPr>
              <a:t> </a:t>
            </a:r>
            <a:r>
              <a:rPr sz="1200" dirty="0">
                <a:latin typeface="Arial"/>
                <a:cs typeface="Arial"/>
              </a:rPr>
              <a:t>ou</a:t>
            </a:r>
            <a:r>
              <a:rPr sz="1200" spc="25" dirty="0">
                <a:latin typeface="Arial"/>
                <a:cs typeface="Arial"/>
              </a:rPr>
              <a:t> </a:t>
            </a:r>
            <a:r>
              <a:rPr sz="1200" dirty="0">
                <a:latin typeface="Arial"/>
                <a:cs typeface="Arial"/>
              </a:rPr>
              <a:t>dale-</a:t>
            </a:r>
            <a:r>
              <a:rPr sz="1200" spc="-10" dirty="0">
                <a:latin typeface="Arial"/>
                <a:cs typeface="Arial"/>
              </a:rPr>
              <a:t>marie</a:t>
            </a:r>
            <a:endParaRPr sz="1200" dirty="0">
              <a:latin typeface="Arial"/>
              <a:cs typeface="Arial"/>
            </a:endParaRPr>
          </a:p>
        </p:txBody>
      </p:sp>
      <p:sp>
        <p:nvSpPr>
          <p:cNvPr id="6" name="ZoneTexte 5">
            <a:extLst>
              <a:ext uri="{FF2B5EF4-FFF2-40B4-BE49-F238E27FC236}">
                <a16:creationId xmlns:a16="http://schemas.microsoft.com/office/drawing/2014/main" id="{8AA88AA5-E4DA-1087-124D-CEECF3153FEC}"/>
              </a:ext>
            </a:extLst>
          </p:cNvPr>
          <p:cNvSpPr txBox="1"/>
          <p:nvPr/>
        </p:nvSpPr>
        <p:spPr>
          <a:xfrm>
            <a:off x="609600" y="539750"/>
            <a:ext cx="6400800" cy="2690480"/>
          </a:xfrm>
          <a:prstGeom prst="rect">
            <a:avLst/>
          </a:prstGeom>
          <a:noFill/>
        </p:spPr>
        <p:txBody>
          <a:bodyPr wrap="square" rtlCol="0">
            <a:spAutoFit/>
          </a:bodyPr>
          <a:lstStyle/>
          <a:p>
            <a:pPr>
              <a:lnSpc>
                <a:spcPct val="100000"/>
              </a:lnSpc>
              <a:spcBef>
                <a:spcPts val="50"/>
              </a:spcBef>
            </a:pPr>
            <a:endParaRPr lang="fr-FR" sz="1200" dirty="0">
              <a:latin typeface="Arial"/>
              <a:cs typeface="Arial"/>
            </a:endParaRPr>
          </a:p>
          <a:p>
            <a:pPr marL="12700" marR="5080" algn="just">
              <a:lnSpc>
                <a:spcPct val="100000"/>
              </a:lnSpc>
            </a:pPr>
            <a:r>
              <a:rPr lang="fr-FR" sz="1200" b="1" dirty="0">
                <a:latin typeface="Arial"/>
                <a:cs typeface="Arial"/>
              </a:rPr>
              <a:t>Le</a:t>
            </a:r>
            <a:r>
              <a:rPr lang="fr-FR" sz="1200" b="1" spc="95" dirty="0">
                <a:latin typeface="Arial"/>
                <a:cs typeface="Arial"/>
              </a:rPr>
              <a:t> </a:t>
            </a:r>
            <a:r>
              <a:rPr lang="fr-FR" sz="1200" b="1" dirty="0">
                <a:latin typeface="Arial"/>
                <a:cs typeface="Arial"/>
              </a:rPr>
              <a:t>dame-marie</a:t>
            </a:r>
            <a:r>
              <a:rPr lang="fr-FR" sz="1200" b="1" spc="95" dirty="0">
                <a:latin typeface="Arial"/>
                <a:cs typeface="Arial"/>
              </a:rPr>
              <a:t> </a:t>
            </a:r>
            <a:r>
              <a:rPr lang="fr-FR" sz="1200" b="1" dirty="0">
                <a:latin typeface="Arial"/>
                <a:cs typeface="Arial"/>
              </a:rPr>
              <a:t>ou</a:t>
            </a:r>
            <a:r>
              <a:rPr lang="fr-FR" sz="1200" b="1" spc="95" dirty="0">
                <a:latin typeface="Arial"/>
                <a:cs typeface="Arial"/>
              </a:rPr>
              <a:t> </a:t>
            </a:r>
            <a:r>
              <a:rPr lang="fr-FR" sz="1200" b="1" dirty="0" err="1">
                <a:latin typeface="Arial"/>
                <a:cs typeface="Arial"/>
              </a:rPr>
              <a:t>dale</a:t>
            </a:r>
            <a:r>
              <a:rPr lang="fr-FR" sz="1200" b="1" dirty="0">
                <a:latin typeface="Arial"/>
                <a:cs typeface="Arial"/>
              </a:rPr>
              <a:t>-marie</a:t>
            </a:r>
            <a:r>
              <a:rPr lang="fr-FR" sz="1200" b="1" spc="95" dirty="0">
                <a:latin typeface="Arial"/>
                <a:cs typeface="Arial"/>
              </a:rPr>
              <a:t> </a:t>
            </a:r>
            <a:r>
              <a:rPr lang="fr-FR" sz="1200" b="1" dirty="0">
                <a:latin typeface="Arial"/>
                <a:cs typeface="Arial"/>
              </a:rPr>
              <a:t>(Calophyllum</a:t>
            </a:r>
            <a:r>
              <a:rPr lang="fr-FR" sz="1200" b="1" spc="95" dirty="0">
                <a:latin typeface="Arial"/>
                <a:cs typeface="Arial"/>
              </a:rPr>
              <a:t> </a:t>
            </a:r>
            <a:r>
              <a:rPr lang="fr-FR" sz="1200" b="1" dirty="0" err="1">
                <a:latin typeface="Arial"/>
                <a:cs typeface="Arial"/>
              </a:rPr>
              <a:t>calaba</a:t>
            </a:r>
            <a:r>
              <a:rPr lang="fr-FR" sz="1200" b="1" spc="95" dirty="0">
                <a:latin typeface="Arial"/>
                <a:cs typeface="Arial"/>
              </a:rPr>
              <a:t> </a:t>
            </a:r>
            <a:r>
              <a:rPr lang="fr-FR" sz="1200" b="1" dirty="0">
                <a:latin typeface="Arial"/>
                <a:cs typeface="Arial"/>
              </a:rPr>
              <a:t>L.</a:t>
            </a:r>
            <a:r>
              <a:rPr lang="fr-FR" sz="1200" b="1" spc="95" dirty="0">
                <a:latin typeface="Arial"/>
                <a:cs typeface="Arial"/>
              </a:rPr>
              <a:t> </a:t>
            </a:r>
            <a:r>
              <a:rPr lang="fr-FR" sz="1200" b="1" dirty="0">
                <a:latin typeface="Arial"/>
                <a:cs typeface="Arial"/>
              </a:rPr>
              <a:t>ou</a:t>
            </a:r>
            <a:r>
              <a:rPr lang="fr-FR" sz="1200" b="1" spc="95" dirty="0">
                <a:latin typeface="Arial"/>
                <a:cs typeface="Arial"/>
              </a:rPr>
              <a:t> </a:t>
            </a:r>
            <a:r>
              <a:rPr lang="fr-FR" sz="1200" b="1" dirty="0">
                <a:latin typeface="Arial"/>
                <a:cs typeface="Arial"/>
              </a:rPr>
              <a:t>C.</a:t>
            </a:r>
            <a:r>
              <a:rPr lang="fr-FR" sz="1200" b="1" spc="95" dirty="0">
                <a:latin typeface="Arial"/>
                <a:cs typeface="Arial"/>
              </a:rPr>
              <a:t> </a:t>
            </a:r>
            <a:r>
              <a:rPr lang="fr-FR" sz="1200" b="1" dirty="0" err="1">
                <a:latin typeface="Arial"/>
                <a:cs typeface="Arial"/>
              </a:rPr>
              <a:t>brasiliense</a:t>
            </a:r>
            <a:r>
              <a:rPr lang="fr-FR" sz="1200" b="1" spc="95" dirty="0">
                <a:latin typeface="Arial"/>
                <a:cs typeface="Arial"/>
              </a:rPr>
              <a:t> </a:t>
            </a:r>
            <a:r>
              <a:rPr lang="fr-FR" sz="1200" b="1" dirty="0">
                <a:latin typeface="Arial"/>
                <a:cs typeface="Arial"/>
              </a:rPr>
              <a:t>Lamb.)</a:t>
            </a:r>
            <a:r>
              <a:rPr lang="fr-FR" sz="1200" b="1" spc="95" dirty="0">
                <a:latin typeface="Arial"/>
                <a:cs typeface="Arial"/>
              </a:rPr>
              <a:t> </a:t>
            </a:r>
          </a:p>
          <a:p>
            <a:pPr marL="12700" marR="5080" algn="just">
              <a:lnSpc>
                <a:spcPct val="100000"/>
              </a:lnSpc>
            </a:pPr>
            <a:r>
              <a:rPr lang="fr-FR" sz="1200" b="1" spc="95" dirty="0">
                <a:latin typeface="Arial"/>
                <a:cs typeface="Arial"/>
              </a:rPr>
              <a:t>Il </a:t>
            </a:r>
            <a:r>
              <a:rPr lang="fr-FR" sz="1200" dirty="0">
                <a:latin typeface="Arial"/>
                <a:cs typeface="Arial"/>
              </a:rPr>
              <a:t>se</a:t>
            </a:r>
            <a:r>
              <a:rPr lang="fr-FR" sz="1200" spc="95" dirty="0">
                <a:latin typeface="Arial"/>
                <a:cs typeface="Arial"/>
              </a:rPr>
              <a:t> </a:t>
            </a:r>
            <a:r>
              <a:rPr lang="fr-FR" sz="1200" dirty="0">
                <a:latin typeface="Arial"/>
                <a:cs typeface="Arial"/>
              </a:rPr>
              <a:t>reconnaît</a:t>
            </a:r>
            <a:r>
              <a:rPr lang="fr-FR" sz="1200" spc="95" dirty="0">
                <a:latin typeface="Arial"/>
                <a:cs typeface="Arial"/>
              </a:rPr>
              <a:t> </a:t>
            </a:r>
            <a:r>
              <a:rPr lang="fr-FR" sz="1200" dirty="0">
                <a:latin typeface="Arial"/>
                <a:cs typeface="Arial"/>
              </a:rPr>
              <a:t>à</a:t>
            </a:r>
            <a:r>
              <a:rPr lang="fr-FR" sz="1200" spc="95" dirty="0">
                <a:latin typeface="Arial"/>
                <a:cs typeface="Arial"/>
              </a:rPr>
              <a:t> </a:t>
            </a:r>
            <a:r>
              <a:rPr lang="fr-FR" sz="1200" dirty="0">
                <a:latin typeface="Arial"/>
                <a:cs typeface="Arial"/>
              </a:rPr>
              <a:t>ses</a:t>
            </a:r>
            <a:r>
              <a:rPr lang="fr-FR" sz="1200" spc="95" dirty="0">
                <a:latin typeface="Arial"/>
                <a:cs typeface="Arial"/>
              </a:rPr>
              <a:t> </a:t>
            </a:r>
            <a:r>
              <a:rPr lang="fr-FR" sz="1200" dirty="0">
                <a:latin typeface="Arial"/>
                <a:cs typeface="Arial"/>
              </a:rPr>
              <a:t>feuilles</a:t>
            </a:r>
            <a:r>
              <a:rPr lang="fr-FR" sz="1200" spc="95" dirty="0">
                <a:latin typeface="Arial"/>
                <a:cs typeface="Arial"/>
              </a:rPr>
              <a:t> </a:t>
            </a:r>
            <a:r>
              <a:rPr lang="fr-FR" sz="1200" spc="-20" dirty="0">
                <a:latin typeface="Arial"/>
                <a:cs typeface="Arial"/>
              </a:rPr>
              <a:t>vert </a:t>
            </a:r>
            <a:r>
              <a:rPr lang="fr-FR" sz="1200" dirty="0">
                <a:latin typeface="Arial"/>
                <a:cs typeface="Arial"/>
              </a:rPr>
              <a:t>foncé</a:t>
            </a:r>
            <a:r>
              <a:rPr lang="fr-FR" sz="1200" spc="85" dirty="0">
                <a:latin typeface="Arial"/>
                <a:cs typeface="Arial"/>
              </a:rPr>
              <a:t> </a:t>
            </a:r>
            <a:r>
              <a:rPr lang="fr-FR" sz="1200" dirty="0">
                <a:latin typeface="Arial"/>
                <a:cs typeface="Arial"/>
              </a:rPr>
              <a:t>rigides,</a:t>
            </a:r>
            <a:r>
              <a:rPr lang="fr-FR" sz="1200" spc="85" dirty="0">
                <a:latin typeface="Arial"/>
                <a:cs typeface="Arial"/>
              </a:rPr>
              <a:t> </a:t>
            </a:r>
            <a:r>
              <a:rPr lang="fr-FR" sz="1200" dirty="0">
                <a:latin typeface="Arial"/>
                <a:cs typeface="Arial"/>
              </a:rPr>
              <a:t>brillantes</a:t>
            </a:r>
            <a:r>
              <a:rPr lang="fr-FR" sz="1200" spc="85" dirty="0">
                <a:latin typeface="Arial"/>
                <a:cs typeface="Arial"/>
              </a:rPr>
              <a:t> </a:t>
            </a:r>
            <a:r>
              <a:rPr lang="fr-FR" sz="1200" dirty="0">
                <a:latin typeface="Arial"/>
                <a:cs typeface="Arial"/>
              </a:rPr>
              <a:t>et</a:t>
            </a:r>
            <a:r>
              <a:rPr lang="fr-FR" sz="1200" spc="85" dirty="0">
                <a:latin typeface="Arial"/>
                <a:cs typeface="Arial"/>
              </a:rPr>
              <a:t> </a:t>
            </a:r>
            <a:r>
              <a:rPr lang="fr-FR" sz="1200" dirty="0">
                <a:latin typeface="Arial"/>
                <a:cs typeface="Arial"/>
              </a:rPr>
              <a:t>longues</a:t>
            </a:r>
            <a:r>
              <a:rPr lang="fr-FR" sz="1200" spc="85" dirty="0">
                <a:latin typeface="Arial"/>
                <a:cs typeface="Arial"/>
              </a:rPr>
              <a:t> </a:t>
            </a:r>
            <a:r>
              <a:rPr lang="fr-FR" sz="1200" dirty="0">
                <a:latin typeface="Arial"/>
                <a:cs typeface="Arial"/>
              </a:rPr>
              <a:t>d'une</a:t>
            </a:r>
            <a:r>
              <a:rPr lang="fr-FR" sz="1200" spc="85" dirty="0">
                <a:latin typeface="Arial"/>
                <a:cs typeface="Arial"/>
              </a:rPr>
              <a:t> </a:t>
            </a:r>
            <a:r>
              <a:rPr lang="fr-FR" sz="1200" dirty="0">
                <a:latin typeface="Arial"/>
                <a:cs typeface="Arial"/>
              </a:rPr>
              <a:t>douzaine</a:t>
            </a:r>
            <a:r>
              <a:rPr lang="fr-FR" sz="1200" spc="85" dirty="0">
                <a:latin typeface="Arial"/>
                <a:cs typeface="Arial"/>
              </a:rPr>
              <a:t> </a:t>
            </a:r>
            <a:r>
              <a:rPr lang="fr-FR" sz="1200" dirty="0">
                <a:latin typeface="Arial"/>
                <a:cs typeface="Arial"/>
              </a:rPr>
              <a:t>de</a:t>
            </a:r>
            <a:r>
              <a:rPr lang="fr-FR" sz="1200" spc="85" dirty="0">
                <a:latin typeface="Arial"/>
                <a:cs typeface="Arial"/>
              </a:rPr>
              <a:t> </a:t>
            </a:r>
            <a:r>
              <a:rPr lang="fr-FR" sz="1200" dirty="0">
                <a:latin typeface="Arial"/>
                <a:cs typeface="Arial"/>
              </a:rPr>
              <a:t>centimètres.</a:t>
            </a:r>
            <a:r>
              <a:rPr lang="fr-FR" sz="1200" spc="85" dirty="0">
                <a:latin typeface="Arial"/>
                <a:cs typeface="Arial"/>
              </a:rPr>
              <a:t> </a:t>
            </a:r>
            <a:r>
              <a:rPr lang="fr-FR" sz="1200" dirty="0">
                <a:latin typeface="Arial"/>
                <a:cs typeface="Arial"/>
              </a:rPr>
              <a:t>Son</a:t>
            </a:r>
            <a:r>
              <a:rPr lang="fr-FR" sz="1200" spc="85" dirty="0">
                <a:latin typeface="Arial"/>
                <a:cs typeface="Arial"/>
              </a:rPr>
              <a:t> </a:t>
            </a:r>
            <a:r>
              <a:rPr lang="fr-FR" sz="1200" dirty="0">
                <a:latin typeface="Arial"/>
                <a:cs typeface="Arial"/>
              </a:rPr>
              <a:t>nom</a:t>
            </a:r>
            <a:r>
              <a:rPr lang="fr-FR" sz="1200" spc="85" dirty="0">
                <a:latin typeface="Arial"/>
                <a:cs typeface="Arial"/>
              </a:rPr>
              <a:t> </a:t>
            </a:r>
            <a:r>
              <a:rPr lang="fr-FR" sz="1200" dirty="0">
                <a:latin typeface="Arial"/>
                <a:cs typeface="Arial"/>
              </a:rPr>
              <a:t>vient</a:t>
            </a:r>
            <a:r>
              <a:rPr lang="fr-FR" sz="1200" spc="85" dirty="0">
                <a:latin typeface="Arial"/>
                <a:cs typeface="Arial"/>
              </a:rPr>
              <a:t> </a:t>
            </a:r>
            <a:r>
              <a:rPr lang="fr-FR" sz="1200" dirty="0">
                <a:latin typeface="Arial"/>
                <a:cs typeface="Arial"/>
              </a:rPr>
              <a:t>des</a:t>
            </a:r>
            <a:r>
              <a:rPr lang="fr-FR" sz="1200" spc="85" dirty="0">
                <a:latin typeface="Arial"/>
                <a:cs typeface="Arial"/>
              </a:rPr>
              <a:t> </a:t>
            </a:r>
            <a:r>
              <a:rPr lang="fr-FR" sz="1200" dirty="0">
                <a:latin typeface="Arial"/>
                <a:cs typeface="Arial"/>
              </a:rPr>
              <a:t>mots</a:t>
            </a:r>
            <a:r>
              <a:rPr lang="fr-FR" sz="1200" spc="85" dirty="0">
                <a:latin typeface="Arial"/>
                <a:cs typeface="Arial"/>
              </a:rPr>
              <a:t> </a:t>
            </a:r>
            <a:r>
              <a:rPr lang="fr-FR" sz="1200" dirty="0">
                <a:latin typeface="Arial"/>
                <a:cs typeface="Arial"/>
              </a:rPr>
              <a:t>grecs</a:t>
            </a:r>
            <a:r>
              <a:rPr lang="fr-FR" sz="1200" spc="85" dirty="0">
                <a:latin typeface="Arial"/>
                <a:cs typeface="Arial"/>
              </a:rPr>
              <a:t> </a:t>
            </a:r>
            <a:r>
              <a:rPr lang="fr-FR" sz="1200" dirty="0">
                <a:latin typeface="Arial"/>
                <a:cs typeface="Arial"/>
              </a:rPr>
              <a:t>désignant</a:t>
            </a:r>
            <a:r>
              <a:rPr lang="fr-FR" sz="1200" spc="85" dirty="0">
                <a:latin typeface="Arial"/>
                <a:cs typeface="Arial"/>
              </a:rPr>
              <a:t> </a:t>
            </a:r>
            <a:r>
              <a:rPr lang="fr-FR" sz="1200" spc="-25" dirty="0">
                <a:latin typeface="Arial"/>
                <a:cs typeface="Arial"/>
              </a:rPr>
              <a:t>la </a:t>
            </a:r>
            <a:r>
              <a:rPr lang="fr-FR" sz="1200" dirty="0">
                <a:latin typeface="Arial"/>
                <a:cs typeface="Arial"/>
              </a:rPr>
              <a:t>beauté</a:t>
            </a:r>
            <a:r>
              <a:rPr lang="fr-FR" sz="1200" spc="185" dirty="0">
                <a:latin typeface="Arial"/>
                <a:cs typeface="Arial"/>
              </a:rPr>
              <a:t> </a:t>
            </a:r>
            <a:r>
              <a:rPr lang="fr-FR" sz="1200" dirty="0">
                <a:latin typeface="Arial"/>
                <a:cs typeface="Arial"/>
              </a:rPr>
              <a:t>et</a:t>
            </a:r>
            <a:r>
              <a:rPr lang="fr-FR" sz="1200" spc="185" dirty="0">
                <a:latin typeface="Arial"/>
                <a:cs typeface="Arial"/>
              </a:rPr>
              <a:t> </a:t>
            </a:r>
            <a:r>
              <a:rPr lang="fr-FR" sz="1200" dirty="0">
                <a:latin typeface="Arial"/>
                <a:cs typeface="Arial"/>
              </a:rPr>
              <a:t>la</a:t>
            </a:r>
            <a:r>
              <a:rPr lang="fr-FR" sz="1200" spc="185" dirty="0">
                <a:latin typeface="Arial"/>
                <a:cs typeface="Arial"/>
              </a:rPr>
              <a:t> </a:t>
            </a:r>
            <a:r>
              <a:rPr lang="fr-FR" sz="1200" dirty="0">
                <a:latin typeface="Arial"/>
                <a:cs typeface="Arial"/>
              </a:rPr>
              <a:t>feuille.</a:t>
            </a:r>
            <a:r>
              <a:rPr lang="fr-FR" sz="1200" spc="185" dirty="0">
                <a:latin typeface="Arial"/>
                <a:cs typeface="Arial"/>
              </a:rPr>
              <a:t> </a:t>
            </a:r>
            <a:r>
              <a:rPr lang="fr-FR" sz="1200" dirty="0">
                <a:latin typeface="Arial"/>
                <a:cs typeface="Arial"/>
              </a:rPr>
              <a:t>Les</a:t>
            </a:r>
            <a:r>
              <a:rPr lang="fr-FR" sz="1200" spc="185" dirty="0">
                <a:latin typeface="Arial"/>
                <a:cs typeface="Arial"/>
              </a:rPr>
              <a:t> </a:t>
            </a:r>
            <a:r>
              <a:rPr lang="fr-FR" sz="1200" dirty="0">
                <a:latin typeface="Arial"/>
                <a:cs typeface="Arial"/>
              </a:rPr>
              <a:t>feuilles</a:t>
            </a:r>
            <a:r>
              <a:rPr lang="fr-FR" sz="1200" spc="185" dirty="0">
                <a:latin typeface="Arial"/>
                <a:cs typeface="Arial"/>
              </a:rPr>
              <a:t> </a:t>
            </a:r>
            <a:r>
              <a:rPr lang="fr-FR" sz="1200" dirty="0">
                <a:latin typeface="Arial"/>
                <a:cs typeface="Arial"/>
              </a:rPr>
              <a:t>portent</a:t>
            </a:r>
            <a:r>
              <a:rPr lang="fr-FR" sz="1200" spc="185" dirty="0">
                <a:latin typeface="Arial"/>
                <a:cs typeface="Arial"/>
              </a:rPr>
              <a:t> </a:t>
            </a:r>
            <a:r>
              <a:rPr lang="fr-FR" sz="1200" dirty="0">
                <a:latin typeface="Arial"/>
                <a:cs typeface="Arial"/>
              </a:rPr>
              <a:t>un</a:t>
            </a:r>
            <a:r>
              <a:rPr lang="fr-FR" sz="1200" spc="185" dirty="0">
                <a:latin typeface="Arial"/>
                <a:cs typeface="Arial"/>
              </a:rPr>
              <a:t> </a:t>
            </a:r>
            <a:r>
              <a:rPr lang="fr-FR" sz="1200" dirty="0">
                <a:latin typeface="Arial"/>
                <a:cs typeface="Arial"/>
              </a:rPr>
              <a:t>réseau</a:t>
            </a:r>
            <a:r>
              <a:rPr lang="fr-FR" sz="1200" spc="185" dirty="0">
                <a:latin typeface="Arial"/>
                <a:cs typeface="Arial"/>
              </a:rPr>
              <a:t> </a:t>
            </a:r>
            <a:r>
              <a:rPr lang="fr-FR" sz="1200" dirty="0">
                <a:latin typeface="Arial"/>
                <a:cs typeface="Arial"/>
              </a:rPr>
              <a:t>de</a:t>
            </a:r>
            <a:r>
              <a:rPr lang="fr-FR" sz="1200" spc="185" dirty="0">
                <a:latin typeface="Arial"/>
                <a:cs typeface="Arial"/>
              </a:rPr>
              <a:t> </a:t>
            </a:r>
            <a:r>
              <a:rPr lang="fr-FR" sz="1200" dirty="0">
                <a:latin typeface="Arial"/>
                <a:cs typeface="Arial"/>
              </a:rPr>
              <a:t>très</a:t>
            </a:r>
            <a:r>
              <a:rPr lang="fr-FR" sz="1200" spc="185" dirty="0">
                <a:latin typeface="Arial"/>
                <a:cs typeface="Arial"/>
              </a:rPr>
              <a:t> </a:t>
            </a:r>
            <a:r>
              <a:rPr lang="fr-FR" sz="1200" dirty="0">
                <a:latin typeface="Arial"/>
                <a:cs typeface="Arial"/>
              </a:rPr>
              <a:t>fines</a:t>
            </a:r>
            <a:r>
              <a:rPr lang="fr-FR" sz="1200" spc="185" dirty="0">
                <a:latin typeface="Arial"/>
                <a:cs typeface="Arial"/>
              </a:rPr>
              <a:t> </a:t>
            </a:r>
            <a:r>
              <a:rPr lang="fr-FR" sz="1200" dirty="0">
                <a:latin typeface="Arial"/>
                <a:cs typeface="Arial"/>
              </a:rPr>
              <a:t>nervures</a:t>
            </a:r>
            <a:r>
              <a:rPr lang="fr-FR" sz="1200" spc="185" dirty="0">
                <a:latin typeface="Arial"/>
                <a:cs typeface="Arial"/>
              </a:rPr>
              <a:t> </a:t>
            </a:r>
            <a:r>
              <a:rPr lang="fr-FR" sz="1200" dirty="0">
                <a:latin typeface="Arial"/>
                <a:cs typeface="Arial"/>
              </a:rPr>
              <a:t>parallèles.</a:t>
            </a:r>
            <a:r>
              <a:rPr lang="fr-FR" sz="1200" spc="185" dirty="0">
                <a:latin typeface="Arial"/>
                <a:cs typeface="Arial"/>
              </a:rPr>
              <a:t> </a:t>
            </a:r>
            <a:r>
              <a:rPr lang="fr-FR" sz="1200" dirty="0">
                <a:latin typeface="Arial"/>
                <a:cs typeface="Arial"/>
              </a:rPr>
              <a:t>Les</a:t>
            </a:r>
            <a:r>
              <a:rPr lang="fr-FR" sz="1200" spc="185" dirty="0">
                <a:latin typeface="Arial"/>
                <a:cs typeface="Arial"/>
              </a:rPr>
              <a:t> </a:t>
            </a:r>
            <a:r>
              <a:rPr lang="fr-FR" sz="1200" dirty="0">
                <a:latin typeface="Arial"/>
                <a:cs typeface="Arial"/>
              </a:rPr>
              <a:t>fleurs</a:t>
            </a:r>
            <a:r>
              <a:rPr lang="fr-FR" sz="1200" spc="185" dirty="0">
                <a:latin typeface="Arial"/>
                <a:cs typeface="Arial"/>
              </a:rPr>
              <a:t> </a:t>
            </a:r>
            <a:r>
              <a:rPr lang="fr-FR" sz="1200" dirty="0">
                <a:latin typeface="Arial"/>
                <a:cs typeface="Arial"/>
              </a:rPr>
              <a:t>sont</a:t>
            </a:r>
            <a:r>
              <a:rPr lang="fr-FR" sz="1200" spc="185" dirty="0">
                <a:latin typeface="Arial"/>
                <a:cs typeface="Arial"/>
              </a:rPr>
              <a:t> </a:t>
            </a:r>
            <a:r>
              <a:rPr lang="fr-FR" sz="1200" spc="-10" dirty="0">
                <a:latin typeface="Arial"/>
                <a:cs typeface="Arial"/>
              </a:rPr>
              <a:t>petites, </a:t>
            </a:r>
            <a:r>
              <a:rPr lang="fr-FR" sz="1200" dirty="0">
                <a:latin typeface="Arial"/>
                <a:cs typeface="Arial"/>
              </a:rPr>
              <a:t>odorantes</a:t>
            </a:r>
            <a:r>
              <a:rPr lang="fr-FR" sz="1200" spc="20" dirty="0">
                <a:latin typeface="Arial"/>
                <a:cs typeface="Arial"/>
              </a:rPr>
              <a:t> </a:t>
            </a:r>
            <a:r>
              <a:rPr lang="fr-FR" sz="1200" dirty="0">
                <a:latin typeface="Arial"/>
                <a:cs typeface="Arial"/>
              </a:rPr>
              <a:t>et</a:t>
            </a:r>
            <a:r>
              <a:rPr lang="fr-FR" sz="1200" spc="20" dirty="0">
                <a:latin typeface="Arial"/>
                <a:cs typeface="Arial"/>
              </a:rPr>
              <a:t> </a:t>
            </a:r>
            <a:r>
              <a:rPr lang="fr-FR" sz="1200" dirty="0">
                <a:latin typeface="Arial"/>
                <a:cs typeface="Arial"/>
              </a:rPr>
              <a:t>blanches.</a:t>
            </a:r>
            <a:r>
              <a:rPr lang="fr-FR" sz="1200" spc="20" dirty="0">
                <a:latin typeface="Arial"/>
                <a:cs typeface="Arial"/>
              </a:rPr>
              <a:t> </a:t>
            </a:r>
            <a:r>
              <a:rPr lang="fr-FR" sz="1200" dirty="0">
                <a:latin typeface="Arial"/>
                <a:cs typeface="Arial"/>
              </a:rPr>
              <a:t>Le</a:t>
            </a:r>
            <a:r>
              <a:rPr lang="fr-FR" sz="1200" spc="20" dirty="0">
                <a:latin typeface="Arial"/>
                <a:cs typeface="Arial"/>
              </a:rPr>
              <a:t> </a:t>
            </a:r>
            <a:r>
              <a:rPr lang="fr-FR" sz="1200" dirty="0">
                <a:latin typeface="Arial"/>
                <a:cs typeface="Arial"/>
              </a:rPr>
              <a:t>fruit</a:t>
            </a:r>
            <a:r>
              <a:rPr lang="fr-FR" sz="1200" spc="20" dirty="0">
                <a:latin typeface="Arial"/>
                <a:cs typeface="Arial"/>
              </a:rPr>
              <a:t> </a:t>
            </a:r>
            <a:r>
              <a:rPr lang="fr-FR" sz="1200" dirty="0">
                <a:latin typeface="Arial"/>
                <a:cs typeface="Arial"/>
              </a:rPr>
              <a:t>arrondi,</a:t>
            </a:r>
            <a:r>
              <a:rPr lang="fr-FR" sz="1200" spc="20" dirty="0">
                <a:latin typeface="Arial"/>
                <a:cs typeface="Arial"/>
              </a:rPr>
              <a:t> </a:t>
            </a:r>
            <a:r>
              <a:rPr lang="fr-FR" sz="1200" dirty="0">
                <a:latin typeface="Arial"/>
                <a:cs typeface="Arial"/>
              </a:rPr>
              <a:t>d'un</a:t>
            </a:r>
            <a:r>
              <a:rPr lang="fr-FR" sz="1200" spc="20" dirty="0">
                <a:latin typeface="Arial"/>
                <a:cs typeface="Arial"/>
              </a:rPr>
              <a:t> </a:t>
            </a:r>
            <a:r>
              <a:rPr lang="fr-FR" sz="1200" dirty="0">
                <a:latin typeface="Arial"/>
                <a:cs typeface="Arial"/>
              </a:rPr>
              <a:t>diamètre</a:t>
            </a:r>
            <a:r>
              <a:rPr lang="fr-FR" sz="1200" spc="20"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2</a:t>
            </a:r>
            <a:r>
              <a:rPr lang="fr-FR" sz="1200" spc="20" dirty="0">
                <a:latin typeface="Arial"/>
                <a:cs typeface="Arial"/>
              </a:rPr>
              <a:t> </a:t>
            </a:r>
            <a:r>
              <a:rPr lang="fr-FR" sz="1200" dirty="0">
                <a:latin typeface="Arial"/>
                <a:cs typeface="Arial"/>
              </a:rPr>
              <a:t>cm</a:t>
            </a:r>
            <a:r>
              <a:rPr lang="fr-FR" sz="1200" spc="20" dirty="0">
                <a:latin typeface="Arial"/>
                <a:cs typeface="Arial"/>
              </a:rPr>
              <a:t> </a:t>
            </a:r>
            <a:r>
              <a:rPr lang="fr-FR" sz="1200" dirty="0">
                <a:latin typeface="Arial"/>
                <a:cs typeface="Arial"/>
              </a:rPr>
              <a:t>environ,</a:t>
            </a:r>
            <a:r>
              <a:rPr lang="fr-FR" sz="1200" spc="20" dirty="0">
                <a:latin typeface="Arial"/>
                <a:cs typeface="Arial"/>
              </a:rPr>
              <a:t> </a:t>
            </a:r>
            <a:r>
              <a:rPr lang="fr-FR" sz="1200" dirty="0">
                <a:latin typeface="Arial"/>
                <a:cs typeface="Arial"/>
              </a:rPr>
              <a:t>est</a:t>
            </a:r>
            <a:r>
              <a:rPr lang="fr-FR" sz="1200" spc="20" dirty="0">
                <a:latin typeface="Arial"/>
                <a:cs typeface="Arial"/>
              </a:rPr>
              <a:t> </a:t>
            </a:r>
            <a:r>
              <a:rPr lang="fr-FR" sz="1200" dirty="0">
                <a:latin typeface="Arial"/>
                <a:cs typeface="Arial"/>
              </a:rPr>
              <a:t>dur</a:t>
            </a:r>
            <a:r>
              <a:rPr lang="fr-FR" sz="1200" spc="20" dirty="0">
                <a:latin typeface="Arial"/>
                <a:cs typeface="Arial"/>
              </a:rPr>
              <a:t> </a:t>
            </a:r>
            <a:r>
              <a:rPr lang="fr-FR" sz="1200" dirty="0">
                <a:latin typeface="Arial"/>
                <a:cs typeface="Arial"/>
              </a:rPr>
              <a:t>et</a:t>
            </a:r>
            <a:r>
              <a:rPr lang="fr-FR" sz="1200" spc="20" dirty="0">
                <a:latin typeface="Arial"/>
                <a:cs typeface="Arial"/>
              </a:rPr>
              <a:t> </a:t>
            </a:r>
            <a:r>
              <a:rPr lang="fr-FR" sz="1200" dirty="0">
                <a:latin typeface="Arial"/>
                <a:cs typeface="Arial"/>
              </a:rPr>
              <a:t>contient</a:t>
            </a:r>
            <a:r>
              <a:rPr lang="fr-FR" sz="1200" spc="20" dirty="0">
                <a:latin typeface="Arial"/>
                <a:cs typeface="Arial"/>
              </a:rPr>
              <a:t> </a:t>
            </a:r>
            <a:r>
              <a:rPr lang="fr-FR" sz="1200" dirty="0">
                <a:latin typeface="Arial"/>
                <a:cs typeface="Arial"/>
              </a:rPr>
              <a:t>une</a:t>
            </a:r>
            <a:r>
              <a:rPr lang="fr-FR" sz="1200" spc="20" dirty="0">
                <a:latin typeface="Arial"/>
                <a:cs typeface="Arial"/>
              </a:rPr>
              <a:t> </a:t>
            </a:r>
            <a:r>
              <a:rPr lang="fr-FR" sz="1200" dirty="0">
                <a:latin typeface="Arial"/>
                <a:cs typeface="Arial"/>
              </a:rPr>
              <a:t>seule</a:t>
            </a:r>
            <a:r>
              <a:rPr lang="fr-FR" sz="1200" spc="20" dirty="0">
                <a:latin typeface="Arial"/>
                <a:cs typeface="Arial"/>
              </a:rPr>
              <a:t> </a:t>
            </a:r>
            <a:r>
              <a:rPr lang="fr-FR" sz="1200" dirty="0">
                <a:latin typeface="Arial"/>
                <a:cs typeface="Arial"/>
              </a:rPr>
              <a:t>graine.</a:t>
            </a:r>
            <a:r>
              <a:rPr lang="fr-FR" sz="1200" spc="20" dirty="0">
                <a:latin typeface="Arial"/>
                <a:cs typeface="Arial"/>
              </a:rPr>
              <a:t> </a:t>
            </a:r>
            <a:r>
              <a:rPr lang="fr-FR" sz="1200" dirty="0">
                <a:latin typeface="Arial"/>
                <a:cs typeface="Arial"/>
              </a:rPr>
              <a:t>Il</a:t>
            </a:r>
            <a:r>
              <a:rPr lang="fr-FR" sz="1200" spc="20" dirty="0">
                <a:latin typeface="Arial"/>
                <a:cs typeface="Arial"/>
              </a:rPr>
              <a:t> </a:t>
            </a:r>
            <a:r>
              <a:rPr lang="fr-FR" sz="1200" spc="-25" dirty="0">
                <a:latin typeface="Arial"/>
                <a:cs typeface="Arial"/>
              </a:rPr>
              <a:t>est </a:t>
            </a:r>
            <a:r>
              <a:rPr lang="fr-FR" sz="1200" dirty="0">
                <a:latin typeface="Arial"/>
                <a:cs typeface="Arial"/>
              </a:rPr>
              <a:t>vert</a:t>
            </a:r>
            <a:r>
              <a:rPr lang="fr-FR" sz="1200" spc="25" dirty="0">
                <a:latin typeface="Arial"/>
                <a:cs typeface="Arial"/>
              </a:rPr>
              <a:t> </a:t>
            </a:r>
            <a:r>
              <a:rPr lang="fr-FR" sz="1200" dirty="0">
                <a:latin typeface="Arial"/>
                <a:cs typeface="Arial"/>
              </a:rPr>
              <a:t>et</a:t>
            </a:r>
            <a:r>
              <a:rPr lang="fr-FR" sz="1200" spc="25" dirty="0">
                <a:latin typeface="Arial"/>
                <a:cs typeface="Arial"/>
              </a:rPr>
              <a:t> </a:t>
            </a:r>
            <a:r>
              <a:rPr lang="fr-FR" sz="1200" spc="-10" dirty="0">
                <a:latin typeface="Arial"/>
                <a:cs typeface="Arial"/>
              </a:rPr>
              <a:t>charnu.</a:t>
            </a:r>
            <a:endParaRPr lang="fr-FR" sz="1200" dirty="0">
              <a:latin typeface="Arial"/>
              <a:cs typeface="Arial"/>
            </a:endParaRPr>
          </a:p>
          <a:p>
            <a:pPr>
              <a:lnSpc>
                <a:spcPct val="100000"/>
              </a:lnSpc>
              <a:spcBef>
                <a:spcPts val="50"/>
              </a:spcBef>
            </a:pPr>
            <a:endParaRPr lang="fr-FR" sz="1200" dirty="0">
              <a:latin typeface="Arial"/>
              <a:cs typeface="Arial"/>
            </a:endParaRPr>
          </a:p>
          <a:p>
            <a:pPr marL="12700" marR="5080" algn="just">
              <a:lnSpc>
                <a:spcPct val="100000"/>
              </a:lnSpc>
            </a:pPr>
            <a:r>
              <a:rPr lang="fr-FR" sz="1200" dirty="0">
                <a:latin typeface="Arial"/>
                <a:cs typeface="Arial"/>
              </a:rPr>
              <a:t>Cet</a:t>
            </a:r>
            <a:r>
              <a:rPr lang="fr-FR" sz="1200" spc="45" dirty="0">
                <a:latin typeface="Arial"/>
                <a:cs typeface="Arial"/>
              </a:rPr>
              <a:t> </a:t>
            </a:r>
            <a:r>
              <a:rPr lang="fr-FR" sz="1200" dirty="0">
                <a:latin typeface="Arial"/>
                <a:cs typeface="Arial"/>
              </a:rPr>
              <a:t>arbre,</a:t>
            </a:r>
            <a:r>
              <a:rPr lang="fr-FR" sz="1200" spc="45" dirty="0">
                <a:latin typeface="Arial"/>
                <a:cs typeface="Arial"/>
              </a:rPr>
              <a:t> </a:t>
            </a:r>
            <a:r>
              <a:rPr lang="fr-FR" sz="1200" dirty="0">
                <a:latin typeface="Arial"/>
                <a:cs typeface="Arial"/>
              </a:rPr>
              <a:t>qui</a:t>
            </a:r>
            <a:r>
              <a:rPr lang="fr-FR" sz="1200" spc="50" dirty="0">
                <a:latin typeface="Arial"/>
                <a:cs typeface="Arial"/>
              </a:rPr>
              <a:t> </a:t>
            </a:r>
            <a:r>
              <a:rPr lang="fr-FR" sz="1200" dirty="0">
                <a:latin typeface="Arial"/>
                <a:cs typeface="Arial"/>
              </a:rPr>
              <a:t>dépasse</a:t>
            </a:r>
            <a:r>
              <a:rPr lang="fr-FR" sz="1200" spc="45" dirty="0">
                <a:latin typeface="Arial"/>
                <a:cs typeface="Arial"/>
              </a:rPr>
              <a:t> </a:t>
            </a:r>
            <a:r>
              <a:rPr lang="fr-FR" sz="1200" dirty="0">
                <a:latin typeface="Arial"/>
                <a:cs typeface="Arial"/>
              </a:rPr>
              <a:t>20</a:t>
            </a:r>
            <a:r>
              <a:rPr lang="fr-FR" sz="1200" spc="50" dirty="0">
                <a:latin typeface="Arial"/>
                <a:cs typeface="Arial"/>
              </a:rPr>
              <a:t> </a:t>
            </a:r>
            <a:r>
              <a:rPr lang="fr-FR" sz="1200" dirty="0">
                <a:latin typeface="Arial"/>
                <a:cs typeface="Arial"/>
              </a:rPr>
              <a:t>m</a:t>
            </a:r>
            <a:r>
              <a:rPr lang="fr-FR" sz="1200" spc="45" dirty="0">
                <a:latin typeface="Arial"/>
                <a:cs typeface="Arial"/>
              </a:rPr>
              <a:t> </a:t>
            </a:r>
            <a:r>
              <a:rPr lang="fr-FR" sz="1200" dirty="0">
                <a:latin typeface="Arial"/>
                <a:cs typeface="Arial"/>
              </a:rPr>
              <a:t>de</a:t>
            </a:r>
            <a:r>
              <a:rPr lang="fr-FR" sz="1200" spc="50" dirty="0">
                <a:latin typeface="Arial"/>
                <a:cs typeface="Arial"/>
              </a:rPr>
              <a:t> </a:t>
            </a:r>
            <a:r>
              <a:rPr lang="fr-FR" sz="1200" dirty="0">
                <a:latin typeface="Arial"/>
                <a:cs typeface="Arial"/>
              </a:rPr>
              <a:t>hauteur,</a:t>
            </a:r>
            <a:r>
              <a:rPr lang="fr-FR" sz="1200" spc="45" dirty="0">
                <a:latin typeface="Arial"/>
                <a:cs typeface="Arial"/>
              </a:rPr>
              <a:t> </a:t>
            </a:r>
            <a:r>
              <a:rPr lang="fr-FR" sz="1200" dirty="0">
                <a:latin typeface="Arial"/>
                <a:cs typeface="Arial"/>
              </a:rPr>
              <a:t>est</a:t>
            </a:r>
            <a:r>
              <a:rPr lang="fr-FR" sz="1200" spc="50" dirty="0">
                <a:latin typeface="Arial"/>
                <a:cs typeface="Arial"/>
              </a:rPr>
              <a:t> </a:t>
            </a:r>
            <a:r>
              <a:rPr lang="fr-FR" sz="1200" dirty="0">
                <a:latin typeface="Arial"/>
                <a:cs typeface="Arial"/>
              </a:rPr>
              <a:t>indigène</a:t>
            </a:r>
            <a:r>
              <a:rPr lang="fr-FR" sz="1200" spc="45" dirty="0">
                <a:latin typeface="Arial"/>
                <a:cs typeface="Arial"/>
              </a:rPr>
              <a:t> </a:t>
            </a:r>
            <a:r>
              <a:rPr lang="fr-FR" sz="1200" dirty="0">
                <a:latin typeface="Arial"/>
                <a:cs typeface="Arial"/>
              </a:rPr>
              <a:t>en</a:t>
            </a:r>
            <a:r>
              <a:rPr lang="fr-FR" sz="1200" spc="45" dirty="0">
                <a:latin typeface="Arial"/>
                <a:cs typeface="Arial"/>
              </a:rPr>
              <a:t> </a:t>
            </a:r>
            <a:r>
              <a:rPr lang="fr-FR" sz="1200" dirty="0">
                <a:latin typeface="Arial"/>
                <a:cs typeface="Arial"/>
              </a:rPr>
              <a:t>Haïti</a:t>
            </a:r>
            <a:r>
              <a:rPr lang="fr-FR" sz="1200" spc="50" dirty="0">
                <a:latin typeface="Arial"/>
                <a:cs typeface="Arial"/>
              </a:rPr>
              <a:t> </a:t>
            </a:r>
            <a:r>
              <a:rPr lang="fr-FR" sz="1200" dirty="0">
                <a:latin typeface="Arial"/>
                <a:cs typeface="Arial"/>
              </a:rPr>
              <a:t>mais</a:t>
            </a:r>
            <a:r>
              <a:rPr lang="fr-FR" sz="1200" spc="45" dirty="0">
                <a:latin typeface="Arial"/>
                <a:cs typeface="Arial"/>
              </a:rPr>
              <a:t> </a:t>
            </a:r>
            <a:r>
              <a:rPr lang="fr-FR" sz="1200" dirty="0">
                <a:latin typeface="Arial"/>
                <a:cs typeface="Arial"/>
              </a:rPr>
              <a:t>en</a:t>
            </a:r>
            <a:r>
              <a:rPr lang="fr-FR" sz="1200" spc="50" dirty="0">
                <a:latin typeface="Arial"/>
                <a:cs typeface="Arial"/>
              </a:rPr>
              <a:t> </a:t>
            </a:r>
            <a:r>
              <a:rPr lang="fr-FR" sz="1200" dirty="0">
                <a:latin typeface="Arial"/>
                <a:cs typeface="Arial"/>
              </a:rPr>
              <a:t>régression.</a:t>
            </a:r>
            <a:r>
              <a:rPr lang="fr-FR" sz="1200" spc="45" dirty="0">
                <a:latin typeface="Arial"/>
                <a:cs typeface="Arial"/>
              </a:rPr>
              <a:t> </a:t>
            </a:r>
            <a:r>
              <a:rPr lang="fr-FR" sz="1200" dirty="0">
                <a:latin typeface="Arial"/>
                <a:cs typeface="Arial"/>
              </a:rPr>
              <a:t>On</a:t>
            </a:r>
            <a:r>
              <a:rPr lang="fr-FR" sz="1200" spc="50" dirty="0">
                <a:latin typeface="Arial"/>
                <a:cs typeface="Arial"/>
              </a:rPr>
              <a:t> </a:t>
            </a:r>
            <a:r>
              <a:rPr lang="fr-FR" sz="1200" dirty="0">
                <a:latin typeface="Arial"/>
                <a:cs typeface="Arial"/>
              </a:rPr>
              <a:t>le</a:t>
            </a:r>
            <a:r>
              <a:rPr lang="fr-FR" sz="1200" spc="45" dirty="0">
                <a:latin typeface="Arial"/>
                <a:cs typeface="Arial"/>
              </a:rPr>
              <a:t> </a:t>
            </a:r>
            <a:r>
              <a:rPr lang="fr-FR" sz="1200" dirty="0">
                <a:latin typeface="Arial"/>
                <a:cs typeface="Arial"/>
              </a:rPr>
              <a:t>trouve</a:t>
            </a:r>
            <a:r>
              <a:rPr lang="fr-FR" sz="1200" spc="50" dirty="0">
                <a:latin typeface="Arial"/>
                <a:cs typeface="Arial"/>
              </a:rPr>
              <a:t> </a:t>
            </a:r>
            <a:r>
              <a:rPr lang="fr-FR" sz="1200" dirty="0">
                <a:latin typeface="Arial"/>
                <a:cs typeface="Arial"/>
              </a:rPr>
              <a:t>souvent</a:t>
            </a:r>
            <a:r>
              <a:rPr lang="fr-FR" sz="1200" spc="45" dirty="0">
                <a:latin typeface="Arial"/>
                <a:cs typeface="Arial"/>
              </a:rPr>
              <a:t> </a:t>
            </a:r>
            <a:r>
              <a:rPr lang="fr-FR" sz="1200" dirty="0">
                <a:latin typeface="Arial"/>
                <a:cs typeface="Arial"/>
              </a:rPr>
              <a:t>le</a:t>
            </a:r>
            <a:r>
              <a:rPr lang="fr-FR" sz="1200" spc="50" dirty="0">
                <a:latin typeface="Arial"/>
                <a:cs typeface="Arial"/>
              </a:rPr>
              <a:t> </a:t>
            </a:r>
            <a:r>
              <a:rPr lang="fr-FR" sz="1200" spc="-20" dirty="0">
                <a:latin typeface="Arial"/>
                <a:cs typeface="Arial"/>
              </a:rPr>
              <a:t>long </a:t>
            </a:r>
            <a:r>
              <a:rPr lang="fr-FR" sz="1200" dirty="0">
                <a:latin typeface="Arial"/>
                <a:cs typeface="Arial"/>
              </a:rPr>
              <a:t>des</a:t>
            </a:r>
            <a:r>
              <a:rPr lang="fr-FR" sz="1200" spc="45" dirty="0">
                <a:latin typeface="Arial"/>
                <a:cs typeface="Arial"/>
              </a:rPr>
              <a:t> </a:t>
            </a:r>
            <a:r>
              <a:rPr lang="fr-FR" sz="1200" dirty="0">
                <a:latin typeface="Arial"/>
                <a:cs typeface="Arial"/>
              </a:rPr>
              <a:t>rivières,</a:t>
            </a:r>
            <a:r>
              <a:rPr lang="fr-FR" sz="1200" spc="45" dirty="0">
                <a:latin typeface="Arial"/>
                <a:cs typeface="Arial"/>
              </a:rPr>
              <a:t> </a:t>
            </a:r>
            <a:r>
              <a:rPr lang="fr-FR" sz="1200" dirty="0">
                <a:latin typeface="Arial"/>
                <a:cs typeface="Arial"/>
              </a:rPr>
              <a:t>à</a:t>
            </a:r>
            <a:r>
              <a:rPr lang="fr-FR" sz="1200" spc="50" dirty="0">
                <a:latin typeface="Arial"/>
                <a:cs typeface="Arial"/>
              </a:rPr>
              <a:t> </a:t>
            </a:r>
            <a:r>
              <a:rPr lang="fr-FR" sz="1200" dirty="0">
                <a:latin typeface="Arial"/>
                <a:cs typeface="Arial"/>
              </a:rPr>
              <a:t>altitude</a:t>
            </a:r>
            <a:r>
              <a:rPr lang="fr-FR" sz="1200" spc="45" dirty="0">
                <a:latin typeface="Arial"/>
                <a:cs typeface="Arial"/>
              </a:rPr>
              <a:t> </a:t>
            </a:r>
            <a:r>
              <a:rPr lang="fr-FR" sz="1200" dirty="0">
                <a:latin typeface="Arial"/>
                <a:cs typeface="Arial"/>
              </a:rPr>
              <a:t>basse</a:t>
            </a:r>
            <a:r>
              <a:rPr lang="fr-FR" sz="1200" spc="45" dirty="0">
                <a:latin typeface="Arial"/>
                <a:cs typeface="Arial"/>
              </a:rPr>
              <a:t> </a:t>
            </a:r>
            <a:r>
              <a:rPr lang="fr-FR" sz="1200" dirty="0">
                <a:latin typeface="Arial"/>
                <a:cs typeface="Arial"/>
              </a:rPr>
              <a:t>ou</a:t>
            </a:r>
            <a:r>
              <a:rPr lang="fr-FR" sz="1200" spc="50" dirty="0">
                <a:latin typeface="Arial"/>
                <a:cs typeface="Arial"/>
              </a:rPr>
              <a:t> </a:t>
            </a:r>
            <a:r>
              <a:rPr lang="fr-FR" sz="1200" dirty="0">
                <a:latin typeface="Arial"/>
                <a:cs typeface="Arial"/>
              </a:rPr>
              <a:t>moyenne.</a:t>
            </a:r>
            <a:r>
              <a:rPr lang="fr-FR" sz="1200" spc="45" dirty="0">
                <a:latin typeface="Arial"/>
                <a:cs typeface="Arial"/>
              </a:rPr>
              <a:t> </a:t>
            </a:r>
            <a:r>
              <a:rPr lang="fr-FR" sz="1200" dirty="0">
                <a:latin typeface="Arial"/>
                <a:cs typeface="Arial"/>
              </a:rPr>
              <a:t>Son</a:t>
            </a:r>
            <a:r>
              <a:rPr lang="fr-FR" sz="1200" spc="45" dirty="0">
                <a:latin typeface="Arial"/>
                <a:cs typeface="Arial"/>
              </a:rPr>
              <a:t> </a:t>
            </a:r>
            <a:r>
              <a:rPr lang="fr-FR" sz="1200" dirty="0">
                <a:latin typeface="Arial"/>
                <a:cs typeface="Arial"/>
              </a:rPr>
              <a:t>bois</a:t>
            </a:r>
            <a:r>
              <a:rPr lang="fr-FR" sz="1200" spc="50" dirty="0">
                <a:latin typeface="Arial"/>
                <a:cs typeface="Arial"/>
              </a:rPr>
              <a:t> </a:t>
            </a:r>
            <a:r>
              <a:rPr lang="fr-FR" sz="1200" dirty="0">
                <a:latin typeface="Arial"/>
                <a:cs typeface="Arial"/>
              </a:rPr>
              <a:t>est</a:t>
            </a:r>
            <a:r>
              <a:rPr lang="fr-FR" sz="1200" spc="45" dirty="0">
                <a:latin typeface="Arial"/>
                <a:cs typeface="Arial"/>
              </a:rPr>
              <a:t> </a:t>
            </a:r>
            <a:r>
              <a:rPr lang="fr-FR" sz="1200" dirty="0">
                <a:latin typeface="Arial"/>
                <a:cs typeface="Arial"/>
              </a:rPr>
              <a:t>dur,</a:t>
            </a:r>
            <a:r>
              <a:rPr lang="fr-FR" sz="1200" spc="45" dirty="0">
                <a:latin typeface="Arial"/>
                <a:cs typeface="Arial"/>
              </a:rPr>
              <a:t> </a:t>
            </a:r>
            <a:r>
              <a:rPr lang="fr-FR" sz="1200" dirty="0">
                <a:latin typeface="Arial"/>
                <a:cs typeface="Arial"/>
              </a:rPr>
              <a:t>moyennement</a:t>
            </a:r>
            <a:r>
              <a:rPr lang="fr-FR" sz="1200" spc="50" dirty="0">
                <a:latin typeface="Arial"/>
                <a:cs typeface="Arial"/>
              </a:rPr>
              <a:t> </a:t>
            </a:r>
            <a:r>
              <a:rPr lang="fr-FR" sz="1200" dirty="0">
                <a:latin typeface="Arial"/>
                <a:cs typeface="Arial"/>
              </a:rPr>
              <a:t>lourd</a:t>
            </a:r>
            <a:r>
              <a:rPr lang="fr-FR" sz="1200" spc="45" dirty="0">
                <a:latin typeface="Arial"/>
                <a:cs typeface="Arial"/>
              </a:rPr>
              <a:t> </a:t>
            </a:r>
            <a:r>
              <a:rPr lang="fr-FR" sz="1200" dirty="0">
                <a:latin typeface="Arial"/>
                <a:cs typeface="Arial"/>
              </a:rPr>
              <a:t>(d=0.55)</a:t>
            </a:r>
            <a:r>
              <a:rPr lang="fr-FR" sz="1200" spc="45" dirty="0">
                <a:latin typeface="Arial"/>
                <a:cs typeface="Arial"/>
              </a:rPr>
              <a:t> </a:t>
            </a:r>
            <a:r>
              <a:rPr lang="fr-FR" sz="1200" dirty="0">
                <a:latin typeface="Arial"/>
                <a:cs typeface="Arial"/>
              </a:rPr>
              <a:t>et</a:t>
            </a:r>
            <a:r>
              <a:rPr lang="fr-FR" sz="1200" spc="50" dirty="0">
                <a:latin typeface="Arial"/>
                <a:cs typeface="Arial"/>
              </a:rPr>
              <a:t> </a:t>
            </a:r>
            <a:r>
              <a:rPr lang="fr-FR" sz="1200" dirty="0">
                <a:latin typeface="Arial"/>
                <a:cs typeface="Arial"/>
              </a:rPr>
              <a:t>résistant</a:t>
            </a:r>
            <a:r>
              <a:rPr lang="fr-FR" sz="1200" spc="45" dirty="0">
                <a:latin typeface="Arial"/>
                <a:cs typeface="Arial"/>
              </a:rPr>
              <a:t> </a:t>
            </a:r>
            <a:r>
              <a:rPr lang="fr-FR" sz="1200" dirty="0">
                <a:latin typeface="Arial"/>
                <a:cs typeface="Arial"/>
              </a:rPr>
              <a:t>Il</a:t>
            </a:r>
            <a:r>
              <a:rPr lang="fr-FR" sz="1200" spc="45" dirty="0">
                <a:latin typeface="Arial"/>
                <a:cs typeface="Arial"/>
              </a:rPr>
              <a:t> </a:t>
            </a:r>
            <a:r>
              <a:rPr lang="fr-FR" sz="1200" dirty="0">
                <a:latin typeface="Arial"/>
                <a:cs typeface="Arial"/>
              </a:rPr>
              <a:t>est</a:t>
            </a:r>
            <a:r>
              <a:rPr lang="fr-FR" sz="1200" spc="50" dirty="0">
                <a:latin typeface="Arial"/>
                <a:cs typeface="Arial"/>
              </a:rPr>
              <a:t> </a:t>
            </a:r>
            <a:r>
              <a:rPr lang="fr-FR" sz="1200" spc="-25" dirty="0">
                <a:latin typeface="Arial"/>
                <a:cs typeface="Arial"/>
              </a:rPr>
              <a:t>peu </a:t>
            </a:r>
            <a:r>
              <a:rPr lang="fr-FR" sz="1200" dirty="0">
                <a:latin typeface="Arial"/>
                <a:cs typeface="Arial"/>
              </a:rPr>
              <a:t>durable</a:t>
            </a:r>
            <a:r>
              <a:rPr lang="fr-FR" sz="1200" spc="180" dirty="0">
                <a:latin typeface="Arial"/>
                <a:cs typeface="Arial"/>
              </a:rPr>
              <a:t> </a:t>
            </a:r>
            <a:r>
              <a:rPr lang="fr-FR" sz="1200" dirty="0">
                <a:latin typeface="Arial"/>
                <a:cs typeface="Arial"/>
              </a:rPr>
              <a:t>et</a:t>
            </a:r>
            <a:r>
              <a:rPr lang="fr-FR" sz="1200" spc="180" dirty="0">
                <a:latin typeface="Arial"/>
                <a:cs typeface="Arial"/>
              </a:rPr>
              <a:t> </a:t>
            </a:r>
            <a:r>
              <a:rPr lang="fr-FR" sz="1200" dirty="0">
                <a:latin typeface="Arial"/>
                <a:cs typeface="Arial"/>
              </a:rPr>
              <a:t>très</a:t>
            </a:r>
            <a:r>
              <a:rPr lang="fr-FR" sz="1200" spc="180" dirty="0">
                <a:latin typeface="Arial"/>
                <a:cs typeface="Arial"/>
              </a:rPr>
              <a:t> </a:t>
            </a:r>
            <a:r>
              <a:rPr lang="fr-FR" sz="1200" dirty="0">
                <a:latin typeface="Arial"/>
                <a:cs typeface="Arial"/>
              </a:rPr>
              <a:t>sensible</a:t>
            </a:r>
            <a:r>
              <a:rPr lang="fr-FR" sz="1200" spc="180" dirty="0">
                <a:latin typeface="Arial"/>
                <a:cs typeface="Arial"/>
              </a:rPr>
              <a:t> </a:t>
            </a:r>
            <a:r>
              <a:rPr lang="fr-FR" sz="1200" dirty="0">
                <a:latin typeface="Arial"/>
                <a:cs typeface="Arial"/>
              </a:rPr>
              <a:t>aux</a:t>
            </a:r>
            <a:r>
              <a:rPr lang="fr-FR" sz="1200" spc="180" dirty="0">
                <a:latin typeface="Arial"/>
                <a:cs typeface="Arial"/>
              </a:rPr>
              <a:t> </a:t>
            </a:r>
            <a:r>
              <a:rPr lang="fr-FR" sz="1200" dirty="0">
                <a:latin typeface="Arial"/>
                <a:cs typeface="Arial"/>
              </a:rPr>
              <a:t>attaques</a:t>
            </a:r>
            <a:r>
              <a:rPr lang="fr-FR" sz="1200" spc="180" dirty="0">
                <a:latin typeface="Arial"/>
                <a:cs typeface="Arial"/>
              </a:rPr>
              <a:t> </a:t>
            </a:r>
            <a:r>
              <a:rPr lang="fr-FR" sz="1200" dirty="0">
                <a:latin typeface="Arial"/>
                <a:cs typeface="Arial"/>
              </a:rPr>
              <a:t>de</a:t>
            </a:r>
            <a:r>
              <a:rPr lang="fr-FR" sz="1200" spc="180" dirty="0">
                <a:latin typeface="Arial"/>
                <a:cs typeface="Arial"/>
              </a:rPr>
              <a:t> </a:t>
            </a:r>
            <a:r>
              <a:rPr lang="fr-FR" sz="1200" dirty="0">
                <a:latin typeface="Arial"/>
                <a:cs typeface="Arial"/>
              </a:rPr>
              <a:t>termites.</a:t>
            </a:r>
            <a:r>
              <a:rPr lang="fr-FR" sz="1200" spc="180" dirty="0">
                <a:latin typeface="Arial"/>
                <a:cs typeface="Arial"/>
              </a:rPr>
              <a:t> </a:t>
            </a:r>
            <a:r>
              <a:rPr lang="fr-FR" sz="1200" dirty="0">
                <a:latin typeface="Arial"/>
                <a:cs typeface="Arial"/>
              </a:rPr>
              <a:t>Ce</a:t>
            </a:r>
            <a:r>
              <a:rPr lang="fr-FR" sz="1200" spc="180" dirty="0">
                <a:latin typeface="Arial"/>
                <a:cs typeface="Arial"/>
              </a:rPr>
              <a:t> </a:t>
            </a:r>
            <a:r>
              <a:rPr lang="fr-FR" sz="1200" dirty="0">
                <a:latin typeface="Arial"/>
                <a:cs typeface="Arial"/>
              </a:rPr>
              <a:t>bois</a:t>
            </a:r>
            <a:r>
              <a:rPr lang="fr-FR" sz="1200" spc="180" dirty="0">
                <a:latin typeface="Arial"/>
                <a:cs typeface="Arial"/>
              </a:rPr>
              <a:t> </a:t>
            </a:r>
            <a:r>
              <a:rPr lang="fr-FR" sz="1200" dirty="0">
                <a:latin typeface="Arial"/>
                <a:cs typeface="Arial"/>
              </a:rPr>
              <a:t>est</a:t>
            </a:r>
            <a:r>
              <a:rPr lang="fr-FR" sz="1200" spc="180" dirty="0">
                <a:latin typeface="Arial"/>
                <a:cs typeface="Arial"/>
              </a:rPr>
              <a:t> </a:t>
            </a:r>
            <a:r>
              <a:rPr lang="fr-FR" sz="1200" dirty="0">
                <a:latin typeface="Arial"/>
                <a:cs typeface="Arial"/>
              </a:rPr>
              <a:t>apprécié</a:t>
            </a:r>
            <a:r>
              <a:rPr lang="fr-FR" sz="1200" spc="180" dirty="0">
                <a:latin typeface="Arial"/>
                <a:cs typeface="Arial"/>
              </a:rPr>
              <a:t> </a:t>
            </a:r>
            <a:r>
              <a:rPr lang="fr-FR" sz="1200" dirty="0">
                <a:latin typeface="Arial"/>
                <a:cs typeface="Arial"/>
              </a:rPr>
              <a:t>comme</a:t>
            </a:r>
            <a:r>
              <a:rPr lang="fr-FR" sz="1200" spc="180" dirty="0">
                <a:latin typeface="Arial"/>
                <a:cs typeface="Arial"/>
              </a:rPr>
              <a:t> </a:t>
            </a:r>
            <a:r>
              <a:rPr lang="fr-FR" sz="1200" dirty="0">
                <a:latin typeface="Arial"/>
                <a:cs typeface="Arial"/>
              </a:rPr>
              <a:t>bois</a:t>
            </a:r>
            <a:r>
              <a:rPr lang="fr-FR" sz="1200" spc="180" dirty="0">
                <a:latin typeface="Arial"/>
                <a:cs typeface="Arial"/>
              </a:rPr>
              <a:t> </a:t>
            </a:r>
            <a:r>
              <a:rPr lang="fr-FR" sz="1200" dirty="0">
                <a:latin typeface="Arial"/>
                <a:cs typeface="Arial"/>
              </a:rPr>
              <a:t>de</a:t>
            </a:r>
            <a:r>
              <a:rPr lang="fr-FR" sz="1200" spc="180" dirty="0">
                <a:latin typeface="Arial"/>
                <a:cs typeface="Arial"/>
              </a:rPr>
              <a:t> </a:t>
            </a:r>
            <a:r>
              <a:rPr lang="fr-FR" sz="1200" dirty="0">
                <a:latin typeface="Arial"/>
                <a:cs typeface="Arial"/>
              </a:rPr>
              <a:t>construction.</a:t>
            </a:r>
            <a:r>
              <a:rPr lang="fr-FR" sz="1200" spc="180" dirty="0">
                <a:latin typeface="Arial"/>
                <a:cs typeface="Arial"/>
              </a:rPr>
              <a:t> </a:t>
            </a:r>
            <a:r>
              <a:rPr lang="fr-FR" sz="1200" spc="-10" dirty="0">
                <a:latin typeface="Arial"/>
                <a:cs typeface="Arial"/>
              </a:rPr>
              <a:t>Après </a:t>
            </a:r>
            <a:r>
              <a:rPr lang="fr-FR" sz="1200" dirty="0">
                <a:latin typeface="Arial"/>
                <a:cs typeface="Arial"/>
              </a:rPr>
              <a:t>dessiccation,</a:t>
            </a:r>
            <a:r>
              <a:rPr lang="fr-FR" sz="1200" spc="25" dirty="0">
                <a:latin typeface="Arial"/>
                <a:cs typeface="Arial"/>
              </a:rPr>
              <a:t> </a:t>
            </a:r>
            <a:r>
              <a:rPr lang="fr-FR" sz="1200" dirty="0">
                <a:latin typeface="Arial"/>
                <a:cs typeface="Arial"/>
              </a:rPr>
              <a:t>l'écorce</a:t>
            </a:r>
            <a:r>
              <a:rPr lang="fr-FR" sz="1200" spc="25" dirty="0">
                <a:latin typeface="Arial"/>
                <a:cs typeface="Arial"/>
              </a:rPr>
              <a:t> </a:t>
            </a:r>
            <a:r>
              <a:rPr lang="fr-FR" sz="1200" dirty="0">
                <a:latin typeface="Arial"/>
                <a:cs typeface="Arial"/>
              </a:rPr>
              <a:t>fournit</a:t>
            </a:r>
            <a:r>
              <a:rPr lang="fr-FR" sz="1200" spc="25" dirty="0">
                <a:latin typeface="Arial"/>
                <a:cs typeface="Arial"/>
              </a:rPr>
              <a:t> </a:t>
            </a:r>
            <a:r>
              <a:rPr lang="fr-FR" sz="1200" dirty="0">
                <a:latin typeface="Arial"/>
                <a:cs typeface="Arial"/>
              </a:rPr>
              <a:t>une</a:t>
            </a:r>
            <a:r>
              <a:rPr lang="fr-FR" sz="1200" spc="25" dirty="0">
                <a:latin typeface="Arial"/>
                <a:cs typeface="Arial"/>
              </a:rPr>
              <a:t> </a:t>
            </a:r>
            <a:r>
              <a:rPr lang="fr-FR" sz="1200" dirty="0">
                <a:latin typeface="Arial"/>
                <a:cs typeface="Arial"/>
              </a:rPr>
              <a:t>résine</a:t>
            </a:r>
            <a:r>
              <a:rPr lang="fr-FR" sz="1200" spc="25" dirty="0">
                <a:latin typeface="Arial"/>
                <a:cs typeface="Arial"/>
              </a:rPr>
              <a:t> </a:t>
            </a:r>
            <a:r>
              <a:rPr lang="fr-FR" sz="1200" dirty="0">
                <a:latin typeface="Arial"/>
                <a:cs typeface="Arial"/>
              </a:rPr>
              <a:t>parfumée,</a:t>
            </a:r>
            <a:r>
              <a:rPr lang="fr-FR" sz="1200" spc="25" dirty="0">
                <a:latin typeface="Arial"/>
                <a:cs typeface="Arial"/>
              </a:rPr>
              <a:t> </a:t>
            </a:r>
            <a:r>
              <a:rPr lang="fr-FR" sz="1200" dirty="0">
                <a:latin typeface="Arial"/>
                <a:cs typeface="Arial"/>
              </a:rPr>
              <a:t>appelée</a:t>
            </a:r>
            <a:r>
              <a:rPr lang="fr-FR" sz="1200" spc="25" dirty="0">
                <a:latin typeface="Arial"/>
                <a:cs typeface="Arial"/>
              </a:rPr>
              <a:t> </a:t>
            </a:r>
            <a:r>
              <a:rPr lang="fr-FR" sz="1200" dirty="0">
                <a:latin typeface="Arial"/>
                <a:cs typeface="Arial"/>
              </a:rPr>
              <a:t>baume</a:t>
            </a:r>
            <a:r>
              <a:rPr lang="fr-FR" sz="1200" spc="25" dirty="0">
                <a:latin typeface="Arial"/>
                <a:cs typeface="Arial"/>
              </a:rPr>
              <a:t> </a:t>
            </a:r>
            <a:r>
              <a:rPr lang="fr-FR" sz="1200" dirty="0">
                <a:latin typeface="Arial"/>
                <a:cs typeface="Arial"/>
              </a:rPr>
              <a:t>d'Amérique</a:t>
            </a:r>
            <a:r>
              <a:rPr lang="fr-FR" sz="1200" spc="25" dirty="0">
                <a:latin typeface="Arial"/>
                <a:cs typeface="Arial"/>
              </a:rPr>
              <a:t> </a:t>
            </a:r>
            <a:r>
              <a:rPr lang="fr-FR" sz="1200" dirty="0">
                <a:latin typeface="Arial"/>
                <a:cs typeface="Arial"/>
              </a:rPr>
              <a:t>ou</a:t>
            </a:r>
            <a:r>
              <a:rPr lang="fr-FR" sz="1200" spc="25" dirty="0">
                <a:latin typeface="Arial"/>
                <a:cs typeface="Arial"/>
              </a:rPr>
              <a:t> </a:t>
            </a:r>
            <a:r>
              <a:rPr lang="fr-FR" sz="1200" dirty="0">
                <a:latin typeface="Arial"/>
                <a:cs typeface="Arial"/>
              </a:rPr>
              <a:t>baume</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spc="-10" dirty="0">
                <a:latin typeface="Arial"/>
                <a:cs typeface="Arial"/>
              </a:rPr>
              <a:t>Marie.</a:t>
            </a:r>
            <a:endParaRPr lang="fr-FR" sz="1200" dirty="0">
              <a:latin typeface="Arial"/>
              <a:cs typeface="Arial"/>
            </a:endParaRPr>
          </a:p>
          <a:p>
            <a:endParaRPr lang="fr-FR" sz="12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6483350"/>
            <a:ext cx="5400040" cy="3600450"/>
            <a:chOff x="1080008" y="1185544"/>
            <a:chExt cx="5400040" cy="3600450"/>
          </a:xfrm>
        </p:grpSpPr>
        <p:pic>
          <p:nvPicPr>
            <p:cNvPr id="3" name="object 3"/>
            <p:cNvPicPr/>
            <p:nvPr/>
          </p:nvPicPr>
          <p:blipFill>
            <a:blip r:embed="rId2" cstate="print"/>
            <a:stretch>
              <a:fillRect/>
            </a:stretch>
          </p:blipFill>
          <p:spPr>
            <a:xfrm>
              <a:off x="1525905" y="1198244"/>
              <a:ext cx="4229107" cy="350965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10296779"/>
            <a:ext cx="270446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Mammea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L’abricotier</a:t>
            </a:r>
            <a:endParaRPr sz="1200" dirty="0">
              <a:latin typeface="Arial"/>
              <a:cs typeface="Arial"/>
            </a:endParaRPr>
          </a:p>
        </p:txBody>
      </p:sp>
      <p:sp>
        <p:nvSpPr>
          <p:cNvPr id="10" name="ZoneTexte 9">
            <a:extLst>
              <a:ext uri="{FF2B5EF4-FFF2-40B4-BE49-F238E27FC236}">
                <a16:creationId xmlns:a16="http://schemas.microsoft.com/office/drawing/2014/main" id="{CD08CD5C-42AE-A20A-7F20-AD2CB5C0129F}"/>
              </a:ext>
            </a:extLst>
          </p:cNvPr>
          <p:cNvSpPr txBox="1"/>
          <p:nvPr/>
        </p:nvSpPr>
        <p:spPr>
          <a:xfrm>
            <a:off x="158750" y="674999"/>
            <a:ext cx="6383655" cy="2937214"/>
          </a:xfrm>
          <a:prstGeom prst="rect">
            <a:avLst/>
          </a:prstGeom>
          <a:noFill/>
        </p:spPr>
        <p:txBody>
          <a:bodyPr wrap="square" rtlCol="0">
            <a:spAutoFit/>
          </a:bodyPr>
          <a:lstStyle/>
          <a:p>
            <a:pPr>
              <a:spcBef>
                <a:spcPts val="40"/>
              </a:spcBef>
            </a:pPr>
            <a:r>
              <a:rPr lang="fr-FR" sz="1200" dirty="0">
                <a:effectLst/>
                <a:latin typeface="Arial" panose="020B0604020202020204" pitchFamily="34" charset="0"/>
                <a:ea typeface="Arial" panose="020B0604020202020204" pitchFamily="34" charset="0"/>
              </a:rPr>
              <a:t> </a:t>
            </a:r>
          </a:p>
          <a:p>
            <a:pPr marL="457200" lvl="1">
              <a:tabLst>
                <a:tab pos="565150" algn="l"/>
                <a:tab pos="565785" algn="l"/>
              </a:tabLst>
            </a:pPr>
            <a:r>
              <a:rPr lang="fr-FR" sz="1400" b="1" dirty="0">
                <a:effectLst/>
                <a:latin typeface="Arial" panose="020B0604020202020204" pitchFamily="34" charset="0"/>
                <a:ea typeface="Arial" panose="020B0604020202020204" pitchFamily="34" charset="0"/>
              </a:rPr>
              <a:t>L'abricotier</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Mammea</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americana</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b="1"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arbre fruitier indigène. Cet arbre était déjà sacré</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chez</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Indiens,</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avant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conquête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reste encore aujourd'hui associé au culte vaudou.</a:t>
            </a:r>
          </a:p>
          <a:p>
            <a:r>
              <a:rPr lang="fr-FR" sz="1200" dirty="0">
                <a:effectLst/>
                <a:latin typeface="Arial" panose="020B0604020202020204" pitchFamily="34" charset="0"/>
                <a:ea typeface="Arial" panose="020B0604020202020204" pitchFamily="34" charset="0"/>
              </a:rPr>
              <a:t> </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Ses fruits comestibles (les abricots) atteignent 25 cm de diamètre. La peau du fruit est brune et la chair de couleur jaune. Les fleurs sont blanches et odorantes. L'abricotier est un bel arbre au tronc droit et au feuillage luisant et dense. Il peut atteindre 20 m de </a:t>
            </a:r>
            <a:r>
              <a:rPr lang="fr-FR" sz="1200" spc="-10" dirty="0">
                <a:effectLst/>
                <a:latin typeface="Arial" panose="020B0604020202020204" pitchFamily="34" charset="0"/>
                <a:ea typeface="Arial" panose="020B0604020202020204" pitchFamily="34" charset="0"/>
              </a:rPr>
              <a:t>haut.</a:t>
            </a:r>
            <a:endParaRPr lang="fr-FR" sz="1200" dirty="0">
              <a:effectLst/>
              <a:latin typeface="Arial" panose="020B0604020202020204" pitchFamily="34" charset="0"/>
              <a:ea typeface="Arial" panose="020B0604020202020204" pitchFamily="34" charset="0"/>
            </a:endParaRPr>
          </a:p>
          <a:p>
            <a:pPr>
              <a:spcBef>
                <a:spcPts val="15"/>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Son bois de couleur rouge est dur, lourd (d=0.62) et résistant. Il possède des qualités mécaniques intéressantes et est utilisé comme bois de charpente.</a:t>
            </a:r>
          </a:p>
          <a:p>
            <a:pPr>
              <a:spcBef>
                <a:spcPts val="5"/>
              </a:spcBef>
            </a:pPr>
            <a:r>
              <a:rPr lang="fr-FR" sz="1200" dirty="0">
                <a:effectLst/>
                <a:latin typeface="Arial" panose="020B0604020202020204" pitchFamily="34" charset="0"/>
                <a:ea typeface="Arial" panose="020B0604020202020204" pitchFamily="34" charset="0"/>
              </a:rPr>
              <a:t> </a:t>
            </a:r>
          </a:p>
          <a:p>
            <a:pPr marL="107950" marR="635" algn="just">
              <a:lnSpc>
                <a:spcPct val="103000"/>
              </a:lnSpc>
              <a:spcAft>
                <a:spcPts val="0"/>
              </a:spcAft>
            </a:pPr>
            <a:r>
              <a:rPr lang="fr-FR" sz="1200" dirty="0">
                <a:effectLst/>
                <a:latin typeface="Arial" panose="020B0604020202020204" pitchFamily="34" charset="0"/>
                <a:ea typeface="Arial" panose="020B0604020202020204" pitchFamily="34" charset="0"/>
              </a:rPr>
              <a:t>L'abricotier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sud</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Haïti.</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est en voie de régression.</a:t>
            </a:r>
          </a:p>
          <a:p>
            <a:r>
              <a:rPr lang="fr-FR" sz="1200" dirty="0">
                <a:effectLst/>
                <a:latin typeface="Arial" panose="020B0604020202020204" pitchFamily="34" charset="0"/>
                <a:ea typeface="Arial" panose="020B0604020202020204" pitchFamily="34" charset="0"/>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685800" y="9988550"/>
            <a:ext cx="270446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Mammea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L’abricotier</a:t>
            </a:r>
            <a:endParaRPr sz="1200" dirty="0">
              <a:latin typeface="Arial"/>
              <a:cs typeface="Arial"/>
            </a:endParaRPr>
          </a:p>
        </p:txBody>
      </p:sp>
      <p:grpSp>
        <p:nvGrpSpPr>
          <p:cNvPr id="6" name="object 5">
            <a:extLst>
              <a:ext uri="{FF2B5EF4-FFF2-40B4-BE49-F238E27FC236}">
                <a16:creationId xmlns:a16="http://schemas.microsoft.com/office/drawing/2014/main" id="{C8EC1BA0-2B81-7A14-2C6A-A2181AFC5A32}"/>
              </a:ext>
            </a:extLst>
          </p:cNvPr>
          <p:cNvGrpSpPr/>
          <p:nvPr/>
        </p:nvGrpSpPr>
        <p:grpSpPr>
          <a:xfrm>
            <a:off x="873252" y="5882006"/>
            <a:ext cx="5400040" cy="3600450"/>
            <a:chOff x="1080008" y="5865495"/>
            <a:chExt cx="5400040" cy="3600450"/>
          </a:xfrm>
        </p:grpSpPr>
        <p:pic>
          <p:nvPicPr>
            <p:cNvPr id="7" name="object 6">
              <a:extLst>
                <a:ext uri="{FF2B5EF4-FFF2-40B4-BE49-F238E27FC236}">
                  <a16:creationId xmlns:a16="http://schemas.microsoft.com/office/drawing/2014/main" id="{0589B8E2-BD26-2DC7-19AD-1572F3F5AE3D}"/>
                </a:ext>
              </a:extLst>
            </p:cNvPr>
            <p:cNvPicPr/>
            <p:nvPr/>
          </p:nvPicPr>
          <p:blipFill>
            <a:blip r:embed="rId3" cstate="print"/>
            <a:stretch>
              <a:fillRect/>
            </a:stretch>
          </p:blipFill>
          <p:spPr>
            <a:xfrm>
              <a:off x="1092708" y="5878195"/>
              <a:ext cx="5374640" cy="3574541"/>
            </a:xfrm>
            <a:prstGeom prst="rect">
              <a:avLst/>
            </a:prstGeom>
          </p:spPr>
        </p:pic>
        <p:sp>
          <p:nvSpPr>
            <p:cNvPr id="8" name="object 7">
              <a:extLst>
                <a:ext uri="{FF2B5EF4-FFF2-40B4-BE49-F238E27FC236}">
                  <a16:creationId xmlns:a16="http://schemas.microsoft.com/office/drawing/2014/main" id="{5091D87B-B466-88D6-5B1F-A63C6C3FE2D7}"/>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_0166">
            <a:extLst>
              <a:ext uri="{FF2B5EF4-FFF2-40B4-BE49-F238E27FC236}">
                <a16:creationId xmlns:a16="http://schemas.microsoft.com/office/drawing/2014/main" id="{B543896D-4AE8-172D-54BC-5A99F5AC8921}"/>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4800" y="387349"/>
            <a:ext cx="5867400" cy="4615289"/>
          </a:xfrm>
          <a:prstGeom prst="rect">
            <a:avLst/>
          </a:prstGeom>
        </p:spPr>
      </p:pic>
      <p:pic>
        <p:nvPicPr>
          <p:cNvPr id="2" name="Image 1" descr="P1050662">
            <a:extLst>
              <a:ext uri="{FF2B5EF4-FFF2-40B4-BE49-F238E27FC236}">
                <a16:creationId xmlns:a16="http://schemas.microsoft.com/office/drawing/2014/main" id="{36077848-2701-D1F5-B5F3-3BACC83D04D3}"/>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28600" y="5492750"/>
            <a:ext cx="5892800" cy="4419600"/>
          </a:xfrm>
          <a:prstGeom prst="rect">
            <a:avLst/>
          </a:prstGeom>
        </p:spPr>
      </p:pic>
      <p:sp>
        <p:nvSpPr>
          <p:cNvPr id="5" name="object 9">
            <a:extLst>
              <a:ext uri="{FF2B5EF4-FFF2-40B4-BE49-F238E27FC236}">
                <a16:creationId xmlns:a16="http://schemas.microsoft.com/office/drawing/2014/main" id="{EB26E342-18BB-0D34-CE15-9081B6B03F97}"/>
              </a:ext>
            </a:extLst>
          </p:cNvPr>
          <p:cNvSpPr txBox="1"/>
          <p:nvPr/>
        </p:nvSpPr>
        <p:spPr>
          <a:xfrm>
            <a:off x="1080008" y="10296779"/>
            <a:ext cx="2704465"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Mammea</a:t>
            </a:r>
            <a:r>
              <a:rPr sz="1200" b="1" spc="25" dirty="0">
                <a:latin typeface="Arial"/>
                <a:cs typeface="Arial"/>
              </a:rPr>
              <a:t> </a:t>
            </a:r>
            <a:r>
              <a:rPr sz="1200" b="1" dirty="0">
                <a:latin typeface="Arial"/>
                <a:cs typeface="Arial"/>
              </a:rPr>
              <a:t>americana</a:t>
            </a:r>
            <a:r>
              <a:rPr sz="1200" b="1" spc="25" dirty="0">
                <a:latin typeface="Arial"/>
                <a:cs typeface="Arial"/>
              </a:rPr>
              <a:t> </a:t>
            </a:r>
            <a:r>
              <a:rPr sz="1200" spc="-10" dirty="0">
                <a:latin typeface="Arial"/>
                <a:cs typeface="Arial"/>
              </a:rPr>
              <a:t>L’abricotier</a:t>
            </a:r>
            <a:endParaRPr sz="1200" dirty="0">
              <a:latin typeface="Arial"/>
              <a:cs typeface="Arial"/>
            </a:endParaRPr>
          </a:p>
        </p:txBody>
      </p:sp>
    </p:spTree>
    <p:extLst>
      <p:ext uri="{BB962C8B-B14F-4D97-AF65-F5344CB8AC3E}">
        <p14:creationId xmlns:p14="http://schemas.microsoft.com/office/powerpoint/2010/main" val="332502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600" y="4273550"/>
            <a:ext cx="3977004" cy="3600450"/>
            <a:chOff x="1711070" y="1185544"/>
            <a:chExt cx="3977004" cy="3600450"/>
          </a:xfrm>
        </p:grpSpPr>
        <p:pic>
          <p:nvPicPr>
            <p:cNvPr id="3" name="object 3"/>
            <p:cNvPicPr/>
            <p:nvPr/>
          </p:nvPicPr>
          <p:blipFill>
            <a:blip r:embed="rId2" cstate="print"/>
            <a:stretch>
              <a:fillRect/>
            </a:stretch>
          </p:blipFill>
          <p:spPr>
            <a:xfrm>
              <a:off x="2091435" y="1219199"/>
              <a:ext cx="3175005" cy="3553587"/>
            </a:xfrm>
            <a:prstGeom prst="rect">
              <a:avLst/>
            </a:prstGeom>
          </p:spPr>
        </p:pic>
        <p:sp>
          <p:nvSpPr>
            <p:cNvPr id="4" name="object 4"/>
            <p:cNvSpPr/>
            <p:nvPr/>
          </p:nvSpPr>
          <p:spPr>
            <a:xfrm>
              <a:off x="1717420" y="1191894"/>
              <a:ext cx="3964304" cy="3587750"/>
            </a:xfrm>
            <a:custGeom>
              <a:avLst/>
              <a:gdLst/>
              <a:ahLst/>
              <a:cxnLst/>
              <a:rect l="l" t="t" r="r" b="b"/>
              <a:pathLst>
                <a:path w="3964304" h="3587750">
                  <a:moveTo>
                    <a:pt x="0" y="0"/>
                  </a:moveTo>
                  <a:lnTo>
                    <a:pt x="3964178" y="0"/>
                  </a:lnTo>
                  <a:lnTo>
                    <a:pt x="3964178"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8" name="object 19">
            <a:extLst>
              <a:ext uri="{FF2B5EF4-FFF2-40B4-BE49-F238E27FC236}">
                <a16:creationId xmlns:a16="http://schemas.microsoft.com/office/drawing/2014/main" id="{B882778A-4A15-DC9B-854A-C6BC1F3BE849}"/>
              </a:ext>
            </a:extLst>
          </p:cNvPr>
          <p:cNvSpPr txBox="1"/>
          <p:nvPr/>
        </p:nvSpPr>
        <p:spPr>
          <a:xfrm>
            <a:off x="503428" y="82550"/>
            <a:ext cx="6383020" cy="443711"/>
          </a:xfrm>
          <a:prstGeom prst="rect">
            <a:avLst/>
          </a:prstGeom>
        </p:spPr>
        <p:txBody>
          <a:bodyPr vert="horz" wrap="square" lIns="0" tIns="12700" rIns="0" bIns="0" rtlCol="0">
            <a:spAutoFit/>
          </a:bodyPr>
          <a:lstStyle/>
          <a:p>
            <a:pPr marL="12700" marR="5080">
              <a:lnSpc>
                <a:spcPct val="100000"/>
              </a:lnSpc>
              <a:spcBef>
                <a:spcPts val="100"/>
              </a:spcBef>
              <a:tabLst>
                <a:tab pos="469265" algn="l"/>
              </a:tabLst>
            </a:pPr>
            <a:r>
              <a:rPr sz="1400" b="1" spc="-25" dirty="0">
                <a:latin typeface="Arial"/>
                <a:cs typeface="Arial"/>
              </a:rPr>
              <a:t>10.</a:t>
            </a:r>
            <a:r>
              <a:rPr sz="1400" b="1" dirty="0">
                <a:latin typeface="Arial"/>
                <a:cs typeface="Arial"/>
              </a:rPr>
              <a:t>	LES</a:t>
            </a:r>
            <a:r>
              <a:rPr sz="1400" b="1" spc="150" dirty="0">
                <a:latin typeface="Arial"/>
                <a:cs typeface="Arial"/>
              </a:rPr>
              <a:t> </a:t>
            </a:r>
            <a:r>
              <a:rPr sz="1400" b="1" dirty="0">
                <a:latin typeface="Arial"/>
                <a:cs typeface="Arial"/>
              </a:rPr>
              <a:t>ARBRES</a:t>
            </a:r>
            <a:r>
              <a:rPr sz="1400" b="1" spc="150" dirty="0">
                <a:latin typeface="Arial"/>
                <a:cs typeface="Arial"/>
              </a:rPr>
              <a:t> </a:t>
            </a:r>
            <a:r>
              <a:rPr sz="1400" b="1" dirty="0">
                <a:latin typeface="Arial"/>
                <a:cs typeface="Arial"/>
              </a:rPr>
              <a:t>DE</a:t>
            </a:r>
            <a:r>
              <a:rPr sz="1400" b="1" spc="155" dirty="0">
                <a:latin typeface="Arial"/>
                <a:cs typeface="Arial"/>
              </a:rPr>
              <a:t> </a:t>
            </a:r>
            <a:r>
              <a:rPr sz="1400" b="1" dirty="0">
                <a:latin typeface="Arial"/>
                <a:cs typeface="Arial"/>
              </a:rPr>
              <a:t>BORD</a:t>
            </a:r>
            <a:r>
              <a:rPr sz="1400" b="1" spc="150" dirty="0">
                <a:latin typeface="Arial"/>
                <a:cs typeface="Arial"/>
              </a:rPr>
              <a:t> </a:t>
            </a:r>
            <a:r>
              <a:rPr lang="fr-FR" sz="1400" b="1" spc="150" dirty="0">
                <a:latin typeface="Arial"/>
                <a:cs typeface="Arial"/>
              </a:rPr>
              <a:t>DE</a:t>
            </a:r>
            <a:r>
              <a:rPr sz="1400" b="1" spc="155" dirty="0">
                <a:latin typeface="Arial"/>
                <a:cs typeface="Arial"/>
              </a:rPr>
              <a:t> </a:t>
            </a:r>
            <a:r>
              <a:rPr sz="1400" b="1" dirty="0">
                <a:latin typeface="Arial"/>
                <a:cs typeface="Arial"/>
              </a:rPr>
              <a:t>RIVIERE</a:t>
            </a:r>
            <a:r>
              <a:rPr lang="fr-FR" sz="1400" b="1" dirty="0">
                <a:latin typeface="Arial"/>
                <a:cs typeface="Arial"/>
              </a:rPr>
              <a:t> </a:t>
            </a:r>
            <a:r>
              <a:rPr sz="1400" b="1" dirty="0">
                <a:latin typeface="Arial"/>
                <a:cs typeface="Arial"/>
              </a:rPr>
              <a:t>:</a:t>
            </a:r>
            <a:r>
              <a:rPr sz="1400" b="1" spc="150" dirty="0">
                <a:latin typeface="Arial"/>
                <a:cs typeface="Arial"/>
              </a:rPr>
              <a:t> </a:t>
            </a:r>
            <a:r>
              <a:rPr sz="1400" b="1" dirty="0">
                <a:latin typeface="Arial"/>
                <a:cs typeface="Arial"/>
              </a:rPr>
              <a:t>MAPOU,</a:t>
            </a:r>
            <a:r>
              <a:rPr sz="1400" b="1" spc="150" dirty="0">
                <a:latin typeface="Arial"/>
                <a:cs typeface="Arial"/>
              </a:rPr>
              <a:t> </a:t>
            </a:r>
            <a:r>
              <a:rPr sz="1400" b="1" dirty="0">
                <a:latin typeface="Arial"/>
                <a:cs typeface="Arial"/>
              </a:rPr>
              <a:t>COTON</a:t>
            </a:r>
            <a:r>
              <a:rPr sz="1400" b="1" spc="155" dirty="0">
                <a:latin typeface="Arial"/>
                <a:cs typeface="Arial"/>
              </a:rPr>
              <a:t> </a:t>
            </a:r>
            <a:r>
              <a:rPr sz="1400" b="1" dirty="0">
                <a:latin typeface="Arial"/>
                <a:cs typeface="Arial"/>
              </a:rPr>
              <a:t>FLEUR,</a:t>
            </a:r>
            <a:r>
              <a:rPr sz="1400" b="1" spc="150" dirty="0">
                <a:latin typeface="Arial"/>
                <a:cs typeface="Arial"/>
              </a:rPr>
              <a:t> </a:t>
            </a:r>
            <a:r>
              <a:rPr sz="1400" b="1" dirty="0">
                <a:latin typeface="Arial"/>
                <a:cs typeface="Arial"/>
              </a:rPr>
              <a:t>SABLIER</a:t>
            </a:r>
            <a:r>
              <a:rPr sz="1400" b="1" spc="155" dirty="0">
                <a:latin typeface="Arial"/>
                <a:cs typeface="Arial"/>
              </a:rPr>
              <a:t> </a:t>
            </a:r>
            <a:r>
              <a:rPr sz="1400" b="1" dirty="0">
                <a:latin typeface="Arial"/>
                <a:cs typeface="Arial"/>
              </a:rPr>
              <a:t>ET</a:t>
            </a:r>
            <a:r>
              <a:rPr sz="1400" b="1" spc="150" dirty="0">
                <a:latin typeface="Arial"/>
                <a:cs typeface="Arial"/>
              </a:rPr>
              <a:t> </a:t>
            </a:r>
            <a:r>
              <a:rPr sz="1400" b="1" dirty="0">
                <a:latin typeface="Arial"/>
                <a:cs typeface="Arial"/>
              </a:rPr>
              <a:t>PISTACHIER</a:t>
            </a:r>
            <a:r>
              <a:rPr sz="1400" b="1" spc="155" dirty="0">
                <a:latin typeface="Arial"/>
                <a:cs typeface="Arial"/>
              </a:rPr>
              <a:t> </a:t>
            </a:r>
            <a:r>
              <a:rPr sz="1400" b="1" spc="-25" dirty="0">
                <a:latin typeface="Arial"/>
                <a:cs typeface="Arial"/>
              </a:rPr>
              <a:t>DES </a:t>
            </a:r>
            <a:r>
              <a:rPr sz="1400" b="1" spc="-10" dirty="0">
                <a:latin typeface="Arial"/>
                <a:cs typeface="Arial"/>
              </a:rPr>
              <a:t>INDES</a:t>
            </a:r>
            <a:r>
              <a:rPr lang="fr-FR" sz="1400" b="1" spc="-10" dirty="0">
                <a:latin typeface="Arial"/>
                <a:cs typeface="Arial"/>
              </a:rPr>
              <a:t> </a:t>
            </a:r>
            <a:r>
              <a:rPr sz="1400" b="1" dirty="0">
                <a:latin typeface="Arial"/>
                <a:cs typeface="Arial"/>
              </a:rPr>
              <a:t>Ceiba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Ochroma</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Hura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Sterculia.</a:t>
            </a:r>
            <a:endParaRPr sz="1400" dirty="0">
              <a:latin typeface="Arial"/>
              <a:cs typeface="Arial"/>
            </a:endParaRPr>
          </a:p>
        </p:txBody>
      </p:sp>
      <p:sp>
        <p:nvSpPr>
          <p:cNvPr id="10" name="ZoneTexte 9">
            <a:extLst>
              <a:ext uri="{FF2B5EF4-FFF2-40B4-BE49-F238E27FC236}">
                <a16:creationId xmlns:a16="http://schemas.microsoft.com/office/drawing/2014/main" id="{D9EEF3D6-4FDE-8CD0-E023-EADD948A7DC1}"/>
              </a:ext>
            </a:extLst>
          </p:cNvPr>
          <p:cNvSpPr txBox="1"/>
          <p:nvPr/>
        </p:nvSpPr>
        <p:spPr>
          <a:xfrm>
            <a:off x="228600" y="700560"/>
            <a:ext cx="6934200" cy="3296415"/>
          </a:xfrm>
          <a:prstGeom prst="rect">
            <a:avLst/>
          </a:prstGeom>
          <a:noFill/>
        </p:spPr>
        <p:txBody>
          <a:bodyPr wrap="square" rtlCol="0">
            <a:spAutoFit/>
          </a:bodyPr>
          <a:lstStyle/>
          <a:p>
            <a:pPr marL="457200" marR="3175" lvl="1">
              <a:lnSpc>
                <a:spcPct val="103000"/>
              </a:lnSpc>
              <a:spcBef>
                <a:spcPts val="465"/>
              </a:spcBef>
              <a:spcAft>
                <a:spcPts val="0"/>
              </a:spcAft>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mapou</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Ceiba</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pentandra</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(L.)</a:t>
            </a:r>
            <a:r>
              <a:rPr lang="fr-FR" sz="1400" b="1" spc="25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Gaertn</a:t>
            </a:r>
            <a:r>
              <a:rPr lang="fr-FR" sz="1400" b="1" dirty="0">
                <a:effectLst/>
                <a:latin typeface="Arial" panose="020B0604020202020204" pitchFamily="34" charset="0"/>
                <a:ea typeface="Arial" panose="020B0604020202020204" pitchFamily="34" charset="0"/>
              </a:rPr>
              <a:t>., </a:t>
            </a:r>
            <a:r>
              <a:rPr lang="fr-FR" sz="1400" b="1" spc="-10" dirty="0">
                <a:effectLst/>
                <a:latin typeface="Arial" panose="020B0604020202020204" pitchFamily="34" charset="0"/>
                <a:ea typeface="Arial" panose="020B0604020202020204" pitchFamily="34" charset="0"/>
              </a:rPr>
              <a:t>bombacacées)</a:t>
            </a:r>
            <a:endParaRPr lang="fr-FR" sz="1400"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254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 un grand arbre très respecté en Haïti du fait de nombreuses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croyances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vaudou</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concernent.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n'est jamais abattu et certains arbres atteignent des dimensions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remarquables.</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L'arbre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reconnaît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loin par ses branches en général étagées et très étalées ainsi</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écorce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grise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lisse</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2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 massif,</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pouvant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dépasser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diamètre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muni</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base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d'immenses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contreforts.</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tronc</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l'arbre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jeune est épineux. Les feuilles sont palmées et ont 5 à 7 </a:t>
            </a:r>
            <a:r>
              <a:rPr lang="fr-FR" sz="1200" spc="-10" dirty="0">
                <a:effectLst/>
                <a:latin typeface="Arial" panose="020B0604020202020204" pitchFamily="34" charset="0"/>
                <a:ea typeface="Arial" panose="020B0604020202020204" pitchFamily="34" charset="0"/>
              </a:rPr>
              <a:t>folioles.</a:t>
            </a:r>
            <a:endParaRPr lang="fr-FR" sz="1200" dirty="0">
              <a:effectLst/>
              <a:latin typeface="Arial" panose="020B0604020202020204" pitchFamily="34" charset="0"/>
              <a:ea typeface="Arial" panose="020B0604020202020204" pitchFamily="34" charset="0"/>
            </a:endParaRPr>
          </a:p>
          <a:p>
            <a:pPr>
              <a:spcBef>
                <a:spcPts val="30"/>
              </a:spcBef>
            </a:pPr>
            <a:r>
              <a:rPr lang="fr-FR" sz="1200" dirty="0">
                <a:effectLst/>
                <a:latin typeface="Arial" panose="020B0604020202020204" pitchFamily="34" charset="0"/>
                <a:ea typeface="Arial" panose="020B0604020202020204" pitchFamily="34" charset="0"/>
              </a:rPr>
              <a:t> </a:t>
            </a:r>
          </a:p>
          <a:p>
            <a:pPr marL="107950" marR="1905" algn="just">
              <a:lnSpc>
                <a:spcPct val="103000"/>
              </a:lnSpc>
              <a:spcAft>
                <a:spcPts val="0"/>
              </a:spcAft>
            </a:pPr>
            <a:r>
              <a:rPr lang="fr-FR" sz="1200" dirty="0">
                <a:effectLst/>
                <a:latin typeface="Arial" panose="020B0604020202020204" pitchFamily="34" charset="0"/>
                <a:ea typeface="Arial" panose="020B0604020202020204" pitchFamily="34" charset="0"/>
              </a:rPr>
              <a:t>Il</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souvent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rencontré</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dans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villages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long</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 rivières. Il se reproduit facilement par graines et le bouturage est possible, mais, du fait d'interdits religieux, il n'est pas planté. Ses fruits sont constitués de capsules pendantes qui contiennent les graines ainsi que le </a:t>
            </a:r>
            <a:r>
              <a:rPr lang="fr-FR" sz="1200" dirty="0" err="1">
                <a:effectLst/>
                <a:latin typeface="Arial" panose="020B0604020202020204" pitchFamily="34" charset="0"/>
                <a:ea typeface="Arial" panose="020B0604020202020204" pitchFamily="34" charset="0"/>
              </a:rPr>
              <a:t>kapock</a:t>
            </a:r>
            <a:r>
              <a:rPr lang="fr-FR" sz="1200" dirty="0">
                <a:effectLst/>
                <a:latin typeface="Arial" panose="020B0604020202020204" pitchFamily="34" charset="0"/>
                <a:ea typeface="Arial" panose="020B0604020202020204" pitchFamily="34" charset="0"/>
              </a:rPr>
              <a:t> qui ressemble à du coton (d'où le nom de </a:t>
            </a:r>
            <a:r>
              <a:rPr lang="fr-FR" sz="1200" dirty="0" err="1">
                <a:effectLst/>
                <a:latin typeface="Arial" panose="020B0604020202020204" pitchFamily="34" charset="0"/>
                <a:ea typeface="Arial" panose="020B0604020202020204" pitchFamily="34" charset="0"/>
              </a:rPr>
              <a:t>kapockier</a:t>
            </a:r>
            <a:r>
              <a:rPr lang="fr-FR" sz="1200" dirty="0">
                <a:effectLst/>
                <a:latin typeface="Arial" panose="020B0604020202020204" pitchFamily="34" charset="0"/>
                <a:ea typeface="Arial" panose="020B0604020202020204" pitchFamily="34" charset="0"/>
              </a:rPr>
              <a:t> donné au </a:t>
            </a:r>
            <a:r>
              <a:rPr lang="fr-FR" sz="1200" dirty="0" err="1">
                <a:effectLst/>
                <a:latin typeface="Arial" panose="020B0604020202020204" pitchFamily="34" charset="0"/>
                <a:ea typeface="Arial" panose="020B0604020202020204" pitchFamily="34" charset="0"/>
              </a:rPr>
              <a:t>mapou</a:t>
            </a:r>
            <a:r>
              <a:rPr lang="fr-FR" sz="1200" dirty="0">
                <a:effectLst/>
                <a:latin typeface="Arial" panose="020B0604020202020204" pitchFamily="34" charset="0"/>
                <a:ea typeface="Arial" panose="020B0604020202020204" pitchFamily="34" charset="0"/>
              </a:rPr>
              <a:t> en Afrique, à côté de celui de fromager). Le </a:t>
            </a:r>
            <a:r>
              <a:rPr lang="fr-FR" sz="1200" dirty="0" err="1">
                <a:effectLst/>
                <a:latin typeface="Arial" panose="020B0604020202020204" pitchFamily="34" charset="0"/>
                <a:ea typeface="Arial" panose="020B0604020202020204" pitchFamily="34" charset="0"/>
              </a:rPr>
              <a:t>kapock</a:t>
            </a:r>
            <a:r>
              <a:rPr lang="fr-FR" sz="1200" dirty="0">
                <a:effectLst/>
                <a:latin typeface="Arial" panose="020B0604020202020204" pitchFamily="34" charset="0"/>
                <a:ea typeface="Arial" panose="020B0604020202020204" pitchFamily="34" charset="0"/>
              </a:rPr>
              <a:t> est exploité dans d'autres pays pour remplir les matelas et les oreillers.</a:t>
            </a:r>
          </a:p>
          <a:p>
            <a:pPr>
              <a:spcBef>
                <a:spcPts val="30"/>
              </a:spcBef>
            </a:pPr>
            <a:r>
              <a:rPr lang="fr-FR" sz="1200" dirty="0">
                <a:effectLst/>
                <a:latin typeface="Arial" panose="020B0604020202020204" pitchFamily="34" charset="0"/>
                <a:ea typeface="Arial" panose="020B0604020202020204" pitchFamily="34" charset="0"/>
              </a:rPr>
              <a:t> </a:t>
            </a:r>
          </a:p>
          <a:p>
            <a:pPr marL="107950" marR="3175" algn="just">
              <a:lnSpc>
                <a:spcPct val="103000"/>
              </a:lnSpc>
              <a:spcAft>
                <a:spcPts val="0"/>
              </a:spcAft>
            </a:pPr>
            <a:r>
              <a:rPr lang="fr-FR" sz="1200" dirty="0">
                <a:effectLst/>
                <a:latin typeface="Arial" panose="020B0604020202020204" pitchFamily="34" charset="0"/>
                <a:ea typeface="Arial" panose="020B0604020202020204" pitchFamily="34" charset="0"/>
              </a:rPr>
              <a:t>Le</a:t>
            </a:r>
            <a:r>
              <a:rPr lang="fr-FR" sz="1200" spc="-1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mapou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croissance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rapide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très léger, très tendre, peu résistant et peu durable. Mais, de toute façon, cet arbre n'est pas exploité en Haïti.</a:t>
            </a:r>
          </a:p>
        </p:txBody>
      </p:sp>
    </p:spTree>
    <p:extLst>
      <p:ext uri="{BB962C8B-B14F-4D97-AF65-F5344CB8AC3E}">
        <p14:creationId xmlns:p14="http://schemas.microsoft.com/office/powerpoint/2010/main" val="635047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5">
            <a:extLst>
              <a:ext uri="{FF2B5EF4-FFF2-40B4-BE49-F238E27FC236}">
                <a16:creationId xmlns:a16="http://schemas.microsoft.com/office/drawing/2014/main" id="{CF307812-562F-C9A7-B307-9ABAFBC524A6}"/>
              </a:ext>
            </a:extLst>
          </p:cNvPr>
          <p:cNvGrpSpPr/>
          <p:nvPr/>
        </p:nvGrpSpPr>
        <p:grpSpPr>
          <a:xfrm>
            <a:off x="381000" y="6578976"/>
            <a:ext cx="5400040" cy="3600450"/>
            <a:chOff x="1080008" y="5865495"/>
            <a:chExt cx="5400040" cy="3600450"/>
          </a:xfrm>
        </p:grpSpPr>
        <p:pic>
          <p:nvPicPr>
            <p:cNvPr id="3" name="object 6">
              <a:extLst>
                <a:ext uri="{FF2B5EF4-FFF2-40B4-BE49-F238E27FC236}">
                  <a16:creationId xmlns:a16="http://schemas.microsoft.com/office/drawing/2014/main" id="{C215792A-84B3-45AD-27C4-0CE0E877941A}"/>
                </a:ext>
              </a:extLst>
            </p:cNvPr>
            <p:cNvPicPr/>
            <p:nvPr/>
          </p:nvPicPr>
          <p:blipFill>
            <a:blip r:embed="rId2" cstate="print"/>
            <a:stretch>
              <a:fillRect/>
            </a:stretch>
          </p:blipFill>
          <p:spPr>
            <a:xfrm>
              <a:off x="1092708" y="5878195"/>
              <a:ext cx="5374640" cy="3574541"/>
            </a:xfrm>
            <a:prstGeom prst="rect">
              <a:avLst/>
            </a:prstGeom>
          </p:spPr>
        </p:pic>
        <p:sp>
          <p:nvSpPr>
            <p:cNvPr id="4" name="object 7">
              <a:extLst>
                <a:ext uri="{FF2B5EF4-FFF2-40B4-BE49-F238E27FC236}">
                  <a16:creationId xmlns:a16="http://schemas.microsoft.com/office/drawing/2014/main" id="{328A01DD-EFC7-93FE-7DA5-DCF1F6CBF964}"/>
                </a:ext>
              </a:extLst>
            </p:cNvPr>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5" name="object 9">
            <a:extLst>
              <a:ext uri="{FF2B5EF4-FFF2-40B4-BE49-F238E27FC236}">
                <a16:creationId xmlns:a16="http://schemas.microsoft.com/office/drawing/2014/main" id="{FB024CBA-25E9-4092-38AB-6973CFB6EB13}"/>
              </a:ext>
            </a:extLst>
          </p:cNvPr>
          <p:cNvSpPr txBox="1"/>
          <p:nvPr/>
        </p:nvSpPr>
        <p:spPr>
          <a:xfrm>
            <a:off x="381000" y="10324460"/>
            <a:ext cx="229806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Ceiba</a:t>
            </a:r>
            <a:r>
              <a:rPr sz="1200" b="1" spc="25" dirty="0">
                <a:latin typeface="Arial"/>
                <a:cs typeface="Arial"/>
              </a:rPr>
              <a:t> </a:t>
            </a:r>
            <a:r>
              <a:rPr sz="1200" b="1" dirty="0">
                <a:latin typeface="Arial"/>
                <a:cs typeface="Arial"/>
              </a:rPr>
              <a:t>pentandra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mapou</a:t>
            </a:r>
            <a:endParaRPr sz="1200" dirty="0">
              <a:latin typeface="Arial"/>
              <a:cs typeface="Arial"/>
            </a:endParaRPr>
          </a:p>
        </p:txBody>
      </p:sp>
    </p:spTree>
    <p:extLst>
      <p:ext uri="{BB962C8B-B14F-4D97-AF65-F5344CB8AC3E}">
        <p14:creationId xmlns:p14="http://schemas.microsoft.com/office/powerpoint/2010/main" val="26577935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0008" y="1185544"/>
            <a:ext cx="5400040" cy="360045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1080008" y="5865495"/>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1080008" y="9610979"/>
            <a:ext cx="229806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Ceiba</a:t>
            </a:r>
            <a:r>
              <a:rPr sz="1200" b="1" spc="25" dirty="0">
                <a:latin typeface="Arial"/>
                <a:cs typeface="Arial"/>
              </a:rPr>
              <a:t> </a:t>
            </a:r>
            <a:r>
              <a:rPr sz="1200" b="1" dirty="0">
                <a:latin typeface="Arial"/>
                <a:cs typeface="Arial"/>
              </a:rPr>
              <a:t>pentandra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mapou</a:t>
            </a:r>
            <a:endParaRPr sz="1200" dirty="0">
              <a:latin typeface="Arial"/>
              <a:cs typeface="Arial"/>
            </a:endParaRPr>
          </a:p>
        </p:txBody>
      </p:sp>
    </p:spTree>
    <p:extLst>
      <p:ext uri="{BB962C8B-B14F-4D97-AF65-F5344CB8AC3E}">
        <p14:creationId xmlns:p14="http://schemas.microsoft.com/office/powerpoint/2010/main" val="504017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hidden="1"/>
          <p:cNvSpPr>
            <a:spLocks noGrp="1" noChangeArrowheads="1"/>
          </p:cNvSpPr>
          <p:nvPr>
            <p:ph type="title"/>
          </p:nvPr>
        </p:nvSpPr>
        <p:spPr/>
        <p:txBody>
          <a:bodyPr/>
          <a:lstStyle/>
          <a:p>
            <a:pPr eaLnBrk="1" hangingPunct="1"/>
            <a:r>
              <a:rPr lang="fr-FR" dirty="0"/>
              <a:t>Hura crepitans (sablier)</a:t>
            </a:r>
          </a:p>
        </p:txBody>
      </p:sp>
      <p:sp>
        <p:nvSpPr>
          <p:cNvPr id="111619" name="Rectangle 3" descr="hura_crepitans_04"/>
          <p:cNvSpPr>
            <a:spLocks noGrp="1" noChangeAspect="1" noChangeArrowheads="1"/>
          </p:cNvSpPr>
          <p:nvPr isPhoto="1"/>
        </p:nvSpPr>
        <p:spPr bwMode="auto">
          <a:xfrm>
            <a:off x="-29210" y="6959306"/>
            <a:ext cx="3068573" cy="336880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546855" y="10358084"/>
            <a:ext cx="1778051" cy="276999"/>
          </a:xfrm>
          <a:prstGeom prst="rect">
            <a:avLst/>
          </a:prstGeom>
          <a:noFill/>
        </p:spPr>
        <p:txBody>
          <a:bodyPr wrap="none" rtlCol="0">
            <a:spAutoFit/>
          </a:bodyPr>
          <a:lstStyle/>
          <a:p>
            <a:r>
              <a:rPr lang="fr-FR" sz="1200" dirty="0"/>
              <a:t>Hura crepitans (sablier)</a:t>
            </a:r>
          </a:p>
        </p:txBody>
      </p:sp>
      <p:sp>
        <p:nvSpPr>
          <p:cNvPr id="2" name="Rectangle 3" descr="hura_crepitans_02">
            <a:extLst>
              <a:ext uri="{FF2B5EF4-FFF2-40B4-BE49-F238E27FC236}">
                <a16:creationId xmlns:a16="http://schemas.microsoft.com/office/drawing/2014/main" id="{55DF93B3-2C80-917D-485C-E464E72B6277}"/>
              </a:ext>
            </a:extLst>
          </p:cNvPr>
          <p:cNvSpPr>
            <a:spLocks noGrp="1" noChangeAspect="1" noChangeArrowheads="1"/>
          </p:cNvSpPr>
          <p:nvPr isPhoto="1"/>
        </p:nvSpPr>
        <p:spPr bwMode="auto">
          <a:xfrm>
            <a:off x="3109623" y="6959307"/>
            <a:ext cx="4205577" cy="315418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ZoneTexte 4">
            <a:extLst>
              <a:ext uri="{FF2B5EF4-FFF2-40B4-BE49-F238E27FC236}">
                <a16:creationId xmlns:a16="http://schemas.microsoft.com/office/drawing/2014/main" id="{75E90C14-BC03-D172-9FA7-4305A2DC1BD9}"/>
              </a:ext>
            </a:extLst>
          </p:cNvPr>
          <p:cNvSpPr txBox="1"/>
          <p:nvPr/>
        </p:nvSpPr>
        <p:spPr>
          <a:xfrm>
            <a:off x="228600" y="352592"/>
            <a:ext cx="6858000" cy="4612545"/>
          </a:xfrm>
          <a:prstGeom prst="rect">
            <a:avLst/>
          </a:prstGeom>
          <a:noFill/>
        </p:spPr>
        <p:txBody>
          <a:bodyPr wrap="square" rtlCol="0">
            <a:spAutoFit/>
          </a:bodyPr>
          <a:lstStyle/>
          <a:p>
            <a:pPr marL="457200" marR="122555"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sablier (Hura </a:t>
            </a:r>
            <a:r>
              <a:rPr lang="fr-FR" sz="1400" b="1" dirty="0" err="1">
                <a:effectLst/>
                <a:latin typeface="Arial" panose="020B0604020202020204" pitchFamily="34" charset="0"/>
                <a:ea typeface="Arial" panose="020B0604020202020204" pitchFamily="34" charset="0"/>
              </a:rPr>
              <a:t>crepitans</a:t>
            </a:r>
            <a:r>
              <a:rPr lang="fr-FR" sz="1400" b="1" dirty="0">
                <a:effectLst/>
                <a:latin typeface="Arial" panose="020B0604020202020204" pitchFamily="34" charset="0"/>
                <a:ea typeface="Arial" panose="020B0604020202020204" pitchFamily="34" charset="0"/>
              </a:rPr>
              <a:t> L., </a:t>
            </a:r>
            <a:r>
              <a:rPr lang="fr-FR" sz="1400" b="1" spc="-10" dirty="0">
                <a:effectLst/>
                <a:latin typeface="Arial" panose="020B0604020202020204" pitchFamily="34" charset="0"/>
                <a:ea typeface="Arial" panose="020B0604020202020204" pitchFamily="34" charset="0"/>
              </a:rPr>
              <a:t>euphorbiacées)</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1285" algn="just">
              <a:lnSpc>
                <a:spcPct val="103000"/>
              </a:lnSpc>
              <a:spcAft>
                <a:spcPts val="0"/>
              </a:spcAft>
            </a:pPr>
            <a:r>
              <a:rPr lang="fr-FR" sz="1200" dirty="0">
                <a:effectLst/>
                <a:latin typeface="Arial" panose="020B0604020202020204" pitchFamily="34" charset="0"/>
                <a:ea typeface="Arial" panose="020B0604020202020204" pitchFamily="34" charset="0"/>
              </a:rPr>
              <a:t>C'est comme le </a:t>
            </a:r>
            <a:r>
              <a:rPr lang="fr-FR" sz="1200" dirty="0" err="1">
                <a:effectLst/>
                <a:latin typeface="Arial" panose="020B0604020202020204" pitchFamily="34" charset="0"/>
                <a:ea typeface="Arial" panose="020B0604020202020204" pitchFamily="34" charset="0"/>
              </a:rPr>
              <a:t>mapou</a:t>
            </a:r>
            <a:r>
              <a:rPr lang="fr-FR" sz="1200" dirty="0">
                <a:effectLst/>
                <a:latin typeface="Arial" panose="020B0604020202020204" pitchFamily="34" charset="0"/>
                <a:ea typeface="Arial" panose="020B0604020202020204" pitchFamily="34" charset="0"/>
              </a:rPr>
              <a:t> un arbre quelque peu étrange et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lié</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culte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vaudou.</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nom</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vient</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l'utilisation</a:t>
            </a:r>
            <a:r>
              <a:rPr lang="fr-FR" sz="1200" spc="-1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ses fruits. Récoltés avant maturité et bouillis, ils peuvent servir de sablier une fois vidés.</a:t>
            </a:r>
          </a:p>
          <a:p>
            <a:pPr marL="107950" marR="121285" algn="just">
              <a:lnSpc>
                <a:spcPct val="103000"/>
              </a:lnSpc>
              <a:spcAft>
                <a:spcPts val="0"/>
              </a:spcAft>
            </a:pPr>
            <a:r>
              <a:rPr lang="fr-FR" sz="1200" dirty="0"/>
              <a:t>C’est un arbre de la ripisylve.</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Bef>
                <a:spcPts val="15"/>
              </a:spcBef>
              <a:spcAft>
                <a:spcPts val="0"/>
              </a:spcAft>
            </a:pPr>
            <a:r>
              <a:rPr lang="fr-FR" sz="1200" dirty="0">
                <a:effectLst/>
                <a:latin typeface="Arial" panose="020B0604020202020204" pitchFamily="34" charset="0"/>
                <a:ea typeface="Arial" panose="020B0604020202020204" pitchFamily="34" charset="0"/>
              </a:rPr>
              <a:t>Le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sablier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atteignant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25</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hauteur,</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 couronne arrondie et dense, qui pousse volontiers à proximité des cours d'eau. Le tronc et les branches sont munis de grosses épines. Autre particularité, le bois</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contient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latex</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toxique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caustique,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ce</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qui</a:t>
            </a:r>
            <a:r>
              <a:rPr lang="fr-FR" sz="1200" spc="-3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pose un problème lors de l'exploitation de l'arbre.</a:t>
            </a:r>
          </a:p>
          <a:p>
            <a:pPr>
              <a:spcBef>
                <a:spcPts val="20"/>
              </a:spcBef>
            </a:pPr>
            <a:r>
              <a:rPr lang="fr-FR" sz="1200" dirty="0">
                <a:effectLst/>
                <a:latin typeface="Arial" panose="020B0604020202020204" pitchFamily="34" charset="0"/>
                <a:ea typeface="Arial" panose="020B0604020202020204" pitchFamily="34" charset="0"/>
              </a:rPr>
              <a:t> </a:t>
            </a:r>
          </a:p>
          <a:p>
            <a:pPr marL="107950" marR="124460">
              <a:lnSpc>
                <a:spcPct val="103000"/>
              </a:lnSpc>
              <a:spcAft>
                <a:spcPts val="0"/>
              </a:spcAft>
            </a:pPr>
            <a:r>
              <a:rPr lang="fr-FR" sz="1200" dirty="0">
                <a:effectLst/>
                <a:latin typeface="Arial" panose="020B0604020202020204" pitchFamily="34" charset="0"/>
                <a:ea typeface="Arial" panose="020B0604020202020204" pitchFamily="34" charset="0"/>
              </a:rPr>
              <a:t>C'est une espèce à croissance rapide qui se propage facilement par bouturage. Il peut être utilisé pour fixer les berges des rivières dans les zones érodées par le courant. Il a été utilisé à cet effet dès l'époque de la</a:t>
            </a:r>
            <a:r>
              <a:rPr lang="fr-FR" sz="1200" spc="4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colonie sur la grande rivière du Nord (quartier Morin). Son</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bois</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assez</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tendre</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(d=0.38).</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20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 sensible aux termites.</a:t>
            </a:r>
          </a:p>
          <a:p>
            <a:pPr>
              <a:spcBef>
                <a:spcPts val="20"/>
              </a:spcBef>
            </a:pPr>
            <a:r>
              <a:rPr lang="fr-FR" sz="1200" dirty="0">
                <a:effectLst/>
                <a:latin typeface="Arial" panose="020B0604020202020204" pitchFamily="34" charset="0"/>
                <a:ea typeface="Arial" panose="020B0604020202020204" pitchFamily="34" charset="0"/>
              </a:rPr>
              <a:t> </a:t>
            </a:r>
          </a:p>
          <a:p>
            <a:pPr marL="107950" marR="121920" algn="just">
              <a:lnSpc>
                <a:spcPct val="103000"/>
              </a:lnSpc>
              <a:spcAft>
                <a:spcPts val="0"/>
              </a:spcAft>
            </a:pPr>
            <a:r>
              <a:rPr lang="fr-FR" sz="1200" dirty="0">
                <a:effectLst/>
                <a:latin typeface="Arial" panose="020B0604020202020204" pitchFamily="34" charset="0"/>
                <a:ea typeface="Arial" panose="020B0604020202020204" pitchFamily="34" charset="0"/>
              </a:rPr>
              <a:t>Cet arbre est également utilisé pour stocker les "cordes" de maïs car les rats comme les voleurs sont arrêtés par les épines du tronc.</a:t>
            </a:r>
          </a:p>
          <a:p>
            <a:endParaRPr lang="fr-FR" sz="1200" dirty="0"/>
          </a:p>
          <a:p>
            <a:r>
              <a:rPr lang="fr-FR" sz="1200" dirty="0"/>
              <a:t>Il pourrait être associé au bambou pour protéger les berges des grosses ravines et des rivières. Présent un peu partout, le sablier n’est cependant pas utilisé dans les clôtures, car son ombrage est important et peut être aussi pour des considérations religieuses.</a:t>
            </a:r>
          </a:p>
          <a:p>
            <a:pPr marL="107950" marR="121920" algn="just">
              <a:lnSpc>
                <a:spcPct val="103000"/>
              </a:lnSpc>
              <a:spcAft>
                <a:spcPts val="0"/>
              </a:spcAft>
            </a:pPr>
            <a:endParaRPr lang="fr-FR" sz="1200" dirty="0">
              <a:effectLst/>
              <a:latin typeface="Arial" panose="020B0604020202020204" pitchFamily="34" charset="0"/>
              <a:ea typeface="Arial" panose="020B0604020202020204" pitchFamily="34" charset="0"/>
            </a:endParaRPr>
          </a:p>
          <a:p>
            <a:pPr>
              <a:spcBef>
                <a:spcPts val="5"/>
              </a:spcBef>
            </a:pPr>
            <a:r>
              <a:rPr lang="fr-FR" sz="1200"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0041483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hidden="1"/>
          <p:cNvSpPr>
            <a:spLocks noGrp="1" noChangeArrowheads="1"/>
          </p:cNvSpPr>
          <p:nvPr>
            <p:ph type="title"/>
          </p:nvPr>
        </p:nvSpPr>
        <p:spPr/>
        <p:txBody>
          <a:bodyPr/>
          <a:lstStyle/>
          <a:p>
            <a:pPr eaLnBrk="1" hangingPunct="1"/>
            <a:r>
              <a:rPr lang="fr-FR" dirty="0"/>
              <a:t>Hura crepitans (sablier)</a:t>
            </a:r>
          </a:p>
        </p:txBody>
      </p:sp>
      <p:sp>
        <p:nvSpPr>
          <p:cNvPr id="109571" name="Rectangle 3" descr="Hura_crepitans_001"/>
          <p:cNvSpPr>
            <a:spLocks noGrp="1" noChangeAspect="1" noChangeArrowheads="1"/>
          </p:cNvSpPr>
          <p:nvPr isPhoto="1"/>
        </p:nvSpPr>
        <p:spPr bwMode="auto">
          <a:xfrm>
            <a:off x="0" y="6350"/>
            <a:ext cx="3504006" cy="467200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10335" y="10140950"/>
            <a:ext cx="1778051" cy="276999"/>
          </a:xfrm>
          <a:prstGeom prst="rect">
            <a:avLst/>
          </a:prstGeom>
          <a:noFill/>
        </p:spPr>
        <p:txBody>
          <a:bodyPr wrap="none" rtlCol="0">
            <a:spAutoFit/>
          </a:bodyPr>
          <a:lstStyle/>
          <a:p>
            <a:r>
              <a:rPr lang="fr-FR" sz="1200" dirty="0"/>
              <a:t>Hura crepitans (sablier)</a:t>
            </a:r>
          </a:p>
        </p:txBody>
      </p:sp>
      <p:sp>
        <p:nvSpPr>
          <p:cNvPr id="3" name="Rectangle 3" descr="hura_crepitans_06">
            <a:extLst>
              <a:ext uri="{FF2B5EF4-FFF2-40B4-BE49-F238E27FC236}">
                <a16:creationId xmlns:a16="http://schemas.microsoft.com/office/drawing/2014/main" id="{91BC6976-6018-37CD-299C-ACBB84CCE83E}"/>
              </a:ext>
            </a:extLst>
          </p:cNvPr>
          <p:cNvSpPr>
            <a:spLocks noGrp="1" noChangeAspect="1" noChangeArrowheads="1"/>
          </p:cNvSpPr>
          <p:nvPr isPhoto="1"/>
        </p:nvSpPr>
        <p:spPr bwMode="auto">
          <a:xfrm>
            <a:off x="3522552" y="6351"/>
            <a:ext cx="3792648" cy="3629202"/>
          </a:xfrm>
          <a:prstGeom prst="rect">
            <a:avLst/>
          </a:prstGeom>
          <a:blipFill dpi="0" rotWithShape="1">
            <a:blip r:embed="rId3"/>
            <a:srcRect/>
            <a:stretch>
              <a:fillRect l="-4349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Hura_crepitans_010">
            <a:extLst>
              <a:ext uri="{FF2B5EF4-FFF2-40B4-BE49-F238E27FC236}">
                <a16:creationId xmlns:a16="http://schemas.microsoft.com/office/drawing/2014/main" id="{D04FE644-D62E-B7B6-6E93-02F282EA4EE1}"/>
              </a:ext>
            </a:extLst>
          </p:cNvPr>
          <p:cNvSpPr>
            <a:spLocks noGrp="1" noChangeAspect="1" noChangeArrowheads="1"/>
          </p:cNvSpPr>
          <p:nvPr isPhoto="1"/>
        </p:nvSpPr>
        <p:spPr bwMode="auto">
          <a:xfrm>
            <a:off x="1" y="5033408"/>
            <a:ext cx="3276599" cy="315324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hura_crepitans_07">
            <a:extLst>
              <a:ext uri="{FF2B5EF4-FFF2-40B4-BE49-F238E27FC236}">
                <a16:creationId xmlns:a16="http://schemas.microsoft.com/office/drawing/2014/main" id="{55E4E920-D5B1-1E29-892D-FFC1D56A713C}"/>
              </a:ext>
            </a:extLst>
          </p:cNvPr>
          <p:cNvSpPr>
            <a:spLocks noGrp="1" noChangeAspect="1" noChangeArrowheads="1"/>
          </p:cNvSpPr>
          <p:nvPr isPhoto="1"/>
        </p:nvSpPr>
        <p:spPr bwMode="auto">
          <a:xfrm>
            <a:off x="3387580" y="5033407"/>
            <a:ext cx="3984736" cy="3153244"/>
          </a:xfrm>
          <a:prstGeom prst="rect">
            <a:avLst/>
          </a:prstGeom>
          <a:blipFill dpi="0" rotWithShape="1">
            <a:blip r:embed="rId5"/>
            <a:srcRect/>
            <a:stretch>
              <a:fillRect l="-10314" r="-832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359791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hidden="1"/>
          <p:cNvSpPr>
            <a:spLocks noGrp="1" noChangeArrowheads="1"/>
          </p:cNvSpPr>
          <p:nvPr>
            <p:ph type="title"/>
          </p:nvPr>
        </p:nvSpPr>
        <p:spPr/>
        <p:txBody>
          <a:bodyPr/>
          <a:lstStyle/>
          <a:p>
            <a:pPr eaLnBrk="1" hangingPunct="1"/>
            <a:r>
              <a:rPr lang="fr-FR" dirty="0"/>
              <a:t>Spondias </a:t>
            </a:r>
            <a:r>
              <a:rPr lang="fr-FR" dirty="0" err="1"/>
              <a:t>purpurea</a:t>
            </a:r>
            <a:r>
              <a:rPr lang="fr-FR" dirty="0"/>
              <a:t> (</a:t>
            </a:r>
            <a:r>
              <a:rPr lang="fr-FR" dirty="0" err="1"/>
              <a:t>cirouelle</a:t>
            </a:r>
            <a:r>
              <a:rPr lang="fr-FR" dirty="0"/>
              <a:t>)</a:t>
            </a:r>
          </a:p>
        </p:txBody>
      </p:sp>
      <p:sp>
        <p:nvSpPr>
          <p:cNvPr id="137219" name="Rectangle 3" descr="spondias_purpurea_04"/>
          <p:cNvSpPr>
            <a:spLocks noGrp="1" noChangeAspect="1" noChangeArrowheads="1"/>
          </p:cNvSpPr>
          <p:nvPr isPhoto="1"/>
        </p:nvSpPr>
        <p:spPr bwMode="auto">
          <a:xfrm>
            <a:off x="0" y="4722050"/>
            <a:ext cx="4579709" cy="305313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p:cNvSpPr txBox="1"/>
          <p:nvPr/>
        </p:nvSpPr>
        <p:spPr>
          <a:xfrm>
            <a:off x="236974" y="9445775"/>
            <a:ext cx="2193229" cy="276999"/>
          </a:xfrm>
          <a:prstGeom prst="rect">
            <a:avLst/>
          </a:prstGeom>
          <a:noFill/>
        </p:spPr>
        <p:txBody>
          <a:bodyPr wrap="none" rtlCol="0">
            <a:spAutoFit/>
          </a:bodyPr>
          <a:lstStyle/>
          <a:p>
            <a:r>
              <a:rPr lang="fr-FR" sz="1200" dirty="0"/>
              <a:t>Spondias </a:t>
            </a:r>
            <a:r>
              <a:rPr lang="fr-FR" sz="1200" dirty="0" err="1"/>
              <a:t>purpurea</a:t>
            </a:r>
            <a:r>
              <a:rPr lang="fr-FR" sz="1200" dirty="0"/>
              <a:t> (</a:t>
            </a:r>
            <a:r>
              <a:rPr lang="fr-FR" sz="1200" dirty="0" err="1"/>
              <a:t>cirouelle</a:t>
            </a:r>
            <a:r>
              <a:rPr lang="fr-FR" sz="1200" dirty="0"/>
              <a:t>)</a:t>
            </a:r>
          </a:p>
        </p:txBody>
      </p:sp>
      <p:sp>
        <p:nvSpPr>
          <p:cNvPr id="2" name="Rectangle 3" descr="spondias_purpurea_02">
            <a:extLst>
              <a:ext uri="{FF2B5EF4-FFF2-40B4-BE49-F238E27FC236}">
                <a16:creationId xmlns:a16="http://schemas.microsoft.com/office/drawing/2014/main" id="{631D32E5-CE60-FD79-B8FA-D47D1EAEE85B}"/>
              </a:ext>
            </a:extLst>
          </p:cNvPr>
          <p:cNvSpPr>
            <a:spLocks noGrp="1" noChangeAspect="1" noChangeArrowheads="1"/>
          </p:cNvSpPr>
          <p:nvPr isPhoto="1"/>
        </p:nvSpPr>
        <p:spPr bwMode="auto">
          <a:xfrm>
            <a:off x="3133827" y="7468107"/>
            <a:ext cx="4274991" cy="3206243"/>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Rectangle 3" descr="spondias_purpurea_01">
            <a:extLst>
              <a:ext uri="{FF2B5EF4-FFF2-40B4-BE49-F238E27FC236}">
                <a16:creationId xmlns:a16="http://schemas.microsoft.com/office/drawing/2014/main" id="{F101DC84-74A9-FA3F-C86C-E3D02267365B}"/>
              </a:ext>
            </a:extLst>
          </p:cNvPr>
          <p:cNvSpPr>
            <a:spLocks noGrp="1" noChangeAspect="1" noChangeArrowheads="1"/>
          </p:cNvSpPr>
          <p:nvPr isPhoto="1"/>
        </p:nvSpPr>
        <p:spPr bwMode="auto">
          <a:xfrm>
            <a:off x="0" y="-69850"/>
            <a:ext cx="4393714" cy="4010541"/>
          </a:xfrm>
          <a:prstGeom prst="rect">
            <a:avLst/>
          </a:prstGeom>
          <a:blipFill dpi="0" rotWithShape="1">
            <a:blip r:embed="rId4" cstate="email">
              <a:extLst>
                <a:ext uri="{28A0092B-C50C-407E-A947-70E740481C1C}">
                  <a14:useLocalDpi xmlns:a14="http://schemas.microsoft.com/office/drawing/2010/main"/>
                </a:ext>
              </a:extLst>
            </a:blip>
            <a:srcRect/>
            <a:stretch>
              <a:fillRect l="-6391" t="-8433" r="-2557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Spondias_purpurea_002">
            <a:extLst>
              <a:ext uri="{FF2B5EF4-FFF2-40B4-BE49-F238E27FC236}">
                <a16:creationId xmlns:a16="http://schemas.microsoft.com/office/drawing/2014/main" id="{3920F837-C7AE-D492-AAE1-DB0BF8D30941}"/>
              </a:ext>
            </a:extLst>
          </p:cNvPr>
          <p:cNvSpPr>
            <a:spLocks noGrp="1" noChangeAspect="1" noChangeArrowheads="1"/>
          </p:cNvSpPr>
          <p:nvPr isPhoto="1"/>
        </p:nvSpPr>
        <p:spPr bwMode="auto">
          <a:xfrm>
            <a:off x="3937270" y="-69849"/>
            <a:ext cx="3377930" cy="3261658"/>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835113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00" y="2795016"/>
            <a:ext cx="4045585" cy="3600450"/>
            <a:chOff x="1570863" y="1185544"/>
            <a:chExt cx="4045585" cy="3600450"/>
          </a:xfrm>
        </p:grpSpPr>
        <p:pic>
          <p:nvPicPr>
            <p:cNvPr id="3" name="object 3"/>
            <p:cNvPicPr/>
            <p:nvPr/>
          </p:nvPicPr>
          <p:blipFill>
            <a:blip r:embed="rId2" cstate="print"/>
            <a:stretch>
              <a:fillRect/>
            </a:stretch>
          </p:blipFill>
          <p:spPr>
            <a:xfrm>
              <a:off x="2294636" y="1198244"/>
              <a:ext cx="2844804" cy="3574541"/>
            </a:xfrm>
            <a:prstGeom prst="rect">
              <a:avLst/>
            </a:prstGeom>
          </p:spPr>
        </p:pic>
        <p:sp>
          <p:nvSpPr>
            <p:cNvPr id="4" name="object 4"/>
            <p:cNvSpPr/>
            <p:nvPr/>
          </p:nvSpPr>
          <p:spPr>
            <a:xfrm>
              <a:off x="1577213" y="1191894"/>
              <a:ext cx="4032885" cy="3587750"/>
            </a:xfrm>
            <a:custGeom>
              <a:avLst/>
              <a:gdLst/>
              <a:ahLst/>
              <a:cxnLst/>
              <a:rect l="l" t="t" r="r" b="b"/>
              <a:pathLst>
                <a:path w="4032885" h="3587750">
                  <a:moveTo>
                    <a:pt x="0" y="0"/>
                  </a:moveTo>
                  <a:lnTo>
                    <a:pt x="4032377" y="0"/>
                  </a:lnTo>
                  <a:lnTo>
                    <a:pt x="4032377"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228600" y="6559550"/>
            <a:ext cx="5400040" cy="3600450"/>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228600" y="10305034"/>
            <a:ext cx="3751579"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Ochroma</a:t>
            </a:r>
            <a:r>
              <a:rPr sz="1200" b="1" spc="25" dirty="0">
                <a:latin typeface="Arial"/>
                <a:cs typeface="Arial"/>
              </a:rPr>
              <a:t> </a:t>
            </a:r>
            <a:r>
              <a:rPr sz="1200" b="1" dirty="0">
                <a:latin typeface="Arial"/>
                <a:cs typeface="Arial"/>
              </a:rPr>
              <a:t>pyramidale</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O.</a:t>
            </a:r>
            <a:r>
              <a:rPr sz="1200" b="1" spc="25" dirty="0">
                <a:latin typeface="Arial"/>
                <a:cs typeface="Arial"/>
              </a:rPr>
              <a:t> </a:t>
            </a:r>
            <a:r>
              <a:rPr sz="1200" b="1" dirty="0">
                <a:latin typeface="Arial"/>
                <a:cs typeface="Arial"/>
              </a:rPr>
              <a:t>lagopus</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coton</a:t>
            </a:r>
            <a:r>
              <a:rPr sz="1200" spc="25" dirty="0">
                <a:latin typeface="Arial"/>
                <a:cs typeface="Arial"/>
              </a:rPr>
              <a:t> </a:t>
            </a:r>
            <a:r>
              <a:rPr sz="1200" spc="-10" dirty="0">
                <a:latin typeface="Arial"/>
                <a:cs typeface="Arial"/>
              </a:rPr>
              <a:t>fleurs</a:t>
            </a:r>
            <a:endParaRPr sz="1200" dirty="0">
              <a:latin typeface="Arial"/>
              <a:cs typeface="Arial"/>
            </a:endParaRPr>
          </a:p>
        </p:txBody>
      </p:sp>
      <p:sp>
        <p:nvSpPr>
          <p:cNvPr id="10" name="ZoneTexte 9">
            <a:extLst>
              <a:ext uri="{FF2B5EF4-FFF2-40B4-BE49-F238E27FC236}">
                <a16:creationId xmlns:a16="http://schemas.microsoft.com/office/drawing/2014/main" id="{4639C0E9-45FB-9D2C-FE02-3096498BBA51}"/>
              </a:ext>
            </a:extLst>
          </p:cNvPr>
          <p:cNvSpPr txBox="1"/>
          <p:nvPr/>
        </p:nvSpPr>
        <p:spPr>
          <a:xfrm>
            <a:off x="228600" y="208954"/>
            <a:ext cx="6934200" cy="2599173"/>
          </a:xfrm>
          <a:prstGeom prst="rect">
            <a:avLst/>
          </a:prstGeom>
          <a:noFill/>
        </p:spPr>
        <p:txBody>
          <a:bodyPr wrap="square" rtlCol="0">
            <a:spAutoFit/>
          </a:bodyPr>
          <a:lstStyle/>
          <a:p>
            <a:pPr marL="457200" marR="3175" lvl="1">
              <a:lnSpc>
                <a:spcPct val="103000"/>
              </a:lnSpc>
              <a:tabLst>
                <a:tab pos="565150" algn="l"/>
                <a:tab pos="565785" algn="l"/>
              </a:tabLst>
            </a:pPr>
            <a:r>
              <a:rPr lang="fr-FR" sz="1400" b="1" dirty="0">
                <a:effectLst/>
                <a:latin typeface="Arial" panose="020B0604020202020204" pitchFamily="34" charset="0"/>
                <a:ea typeface="Arial" panose="020B0604020202020204" pitchFamily="34" charset="0"/>
              </a:rPr>
              <a:t>Le</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coton</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fleur</a:t>
            </a:r>
            <a:r>
              <a:rPr lang="fr-FR" sz="1400" b="1" spc="20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200"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mahaudème</a:t>
            </a:r>
            <a:r>
              <a:rPr lang="fr-FR" sz="1400" b="1" spc="22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(Ochroma pyramidale</a:t>
            </a:r>
            <a:r>
              <a:rPr lang="fr-FR" sz="1400" b="1" spc="-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Cav</a:t>
            </a:r>
            <a:r>
              <a:rPr lang="fr-FR" sz="1400" b="1" dirty="0">
                <a:effectLst/>
                <a:latin typeface="Arial" panose="020B0604020202020204" pitchFamily="34" charset="0"/>
                <a:ea typeface="Arial" panose="020B0604020202020204" pitchFamily="34" charset="0"/>
              </a:rPr>
              <a:t>.)</a:t>
            </a:r>
            <a:r>
              <a:rPr lang="fr-FR" sz="1400" b="1" spc="-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Urban.</a:t>
            </a:r>
            <a:r>
              <a:rPr lang="fr-FR" sz="1400" b="1" spc="-4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ou</a:t>
            </a:r>
            <a:r>
              <a:rPr lang="fr-FR" sz="1400" b="1" spc="-40"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Ochroma</a:t>
            </a:r>
            <a:r>
              <a:rPr lang="fr-FR" sz="1400" b="1" spc="-4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lagopus</a:t>
            </a:r>
            <a:r>
              <a:rPr lang="fr-FR" sz="1400" b="1" spc="-40" dirty="0">
                <a:effectLst/>
                <a:latin typeface="Arial" panose="020B0604020202020204" pitchFamily="34" charset="0"/>
                <a:ea typeface="Arial" panose="020B0604020202020204" pitchFamily="34" charset="0"/>
              </a:rPr>
              <a:t> </a:t>
            </a:r>
            <a:r>
              <a:rPr lang="fr-FR" sz="1400" b="1" spc="-20" dirty="0" err="1">
                <a:effectLst/>
                <a:latin typeface="Arial" panose="020B0604020202020204" pitchFamily="34" charset="0"/>
                <a:ea typeface="Arial" panose="020B0604020202020204" pitchFamily="34" charset="0"/>
              </a:rPr>
              <a:t>Sw</a:t>
            </a:r>
            <a:r>
              <a:rPr lang="fr-FR" sz="1400" b="1" spc="-20" dirty="0">
                <a:effectLst/>
                <a:latin typeface="Arial" panose="020B0604020202020204" pitchFamily="34" charset="0"/>
                <a:ea typeface="Arial" panose="020B0604020202020204" pitchFamily="34" charset="0"/>
              </a:rPr>
              <a:t>.)</a:t>
            </a:r>
            <a:endParaRPr lang="fr-FR" sz="1400" b="1" dirty="0">
              <a:effectLst/>
              <a:latin typeface="Arial" panose="020B0604020202020204" pitchFamily="34" charset="0"/>
              <a:ea typeface="Arial" panose="020B0604020202020204" pitchFamily="34" charset="0"/>
            </a:endParaRP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3810" algn="just">
              <a:lnSpc>
                <a:spcPct val="103000"/>
              </a:lnSpc>
              <a:spcAft>
                <a:spcPts val="0"/>
              </a:spcAft>
            </a:pPr>
            <a:r>
              <a:rPr lang="fr-FR" sz="1200" dirty="0">
                <a:effectLst/>
                <a:latin typeface="Arial" panose="020B0604020202020204" pitchFamily="34" charset="0"/>
                <a:ea typeface="Arial" panose="020B0604020202020204" pitchFamily="34" charset="0"/>
              </a:rPr>
              <a:t>C'est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proche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du</a:t>
            </a:r>
            <a:r>
              <a:rPr lang="fr-FR" sz="1200" spc="-40" dirty="0">
                <a:effectLst/>
                <a:latin typeface="Arial" panose="020B0604020202020204" pitchFamily="34" charset="0"/>
                <a:ea typeface="Arial" panose="020B0604020202020204" pitchFamily="34" charset="0"/>
              </a:rPr>
              <a:t> </a:t>
            </a:r>
            <a:r>
              <a:rPr lang="fr-FR" sz="1200" dirty="0" err="1">
                <a:effectLst/>
                <a:latin typeface="Arial" panose="020B0604020202020204" pitchFamily="34" charset="0"/>
                <a:ea typeface="Arial" panose="020B0604020202020204" pitchFamily="34" charset="0"/>
              </a:rPr>
              <a:t>mapou</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appartient</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même</a:t>
            </a:r>
            <a:r>
              <a:rPr lang="fr-FR" sz="1200" spc="-4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famille des bombacacées.</a:t>
            </a:r>
          </a:p>
          <a:p>
            <a:r>
              <a:rPr lang="fr-FR" sz="1200" dirty="0">
                <a:effectLst/>
                <a:latin typeface="Arial" panose="020B0604020202020204" pitchFamily="34" charset="0"/>
                <a:ea typeface="Arial" panose="020B0604020202020204" pitchFamily="34" charset="0"/>
              </a:rPr>
              <a:t> </a:t>
            </a:r>
          </a:p>
          <a:p>
            <a:pPr marL="107950"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Le coton fleur a la particularité d'avoir un bois particulièrement</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léger</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(d=0.22),</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appelé</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balsa.</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Bien</a:t>
            </a:r>
            <a:r>
              <a:rPr lang="fr-FR" sz="1200" spc="-7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que tendre, peu résistant et peu durable, ce bois a eu une grande importance économique : il a été largement utilisé pendant la deuxième guerre mondiale, en particulier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pour</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construction</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d'avions</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4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confection de barrages anti-mines sous-marines.</a:t>
            </a:r>
          </a:p>
          <a:p>
            <a:pPr>
              <a:spcBef>
                <a:spcPts val="20"/>
              </a:spcBef>
            </a:pPr>
            <a:r>
              <a:rPr lang="fr-FR" sz="1200" dirty="0">
                <a:effectLst/>
                <a:latin typeface="Arial" panose="020B0604020202020204" pitchFamily="34" charset="0"/>
                <a:ea typeface="Arial" panose="020B0604020202020204" pitchFamily="34" charset="0"/>
              </a:rPr>
              <a:t> </a:t>
            </a:r>
          </a:p>
          <a:p>
            <a:pPr marL="107950" algn="just">
              <a:lnSpc>
                <a:spcPct val="103000"/>
              </a:lnSpc>
            </a:pPr>
            <a:r>
              <a:rPr lang="fr-FR" sz="1200" dirty="0">
                <a:effectLst/>
                <a:latin typeface="Arial" panose="020B0604020202020204" pitchFamily="34" charset="0"/>
                <a:ea typeface="Arial" panose="020B0604020202020204" pitchFamily="34" charset="0"/>
              </a:rPr>
              <a:t>Le coton fleur est un grand arbre à croissance rapide. Il atteint 30 m de hauteur. Son fruit est constitué par une capsule allongée qui, comme chez le </a:t>
            </a:r>
            <a:r>
              <a:rPr lang="fr-FR" sz="1200" dirty="0" err="1">
                <a:effectLst/>
                <a:latin typeface="Arial" panose="020B0604020202020204" pitchFamily="34" charset="0"/>
                <a:ea typeface="Arial" panose="020B0604020202020204" pitchFamily="34" charset="0"/>
              </a:rPr>
              <a:t>mapou</a:t>
            </a:r>
            <a:r>
              <a:rPr lang="fr-FR" sz="1200" dirty="0">
                <a:effectLst/>
                <a:latin typeface="Arial" panose="020B0604020202020204" pitchFamily="34" charset="0"/>
                <a:ea typeface="Arial" panose="020B0604020202020204" pitchFamily="34" charset="0"/>
              </a:rPr>
              <a:t>, contient des fibres cotonneuses ressemblant au </a:t>
            </a:r>
            <a:r>
              <a:rPr lang="fr-FR" sz="1200" dirty="0" err="1">
                <a:effectLst/>
                <a:latin typeface="Arial" panose="020B0604020202020204" pitchFamily="34" charset="0"/>
                <a:ea typeface="Arial" panose="020B0604020202020204" pitchFamily="34" charset="0"/>
              </a:rPr>
              <a:t>kapock</a:t>
            </a:r>
            <a:r>
              <a:rPr lang="fr-FR" sz="1200" dirty="0">
                <a:effectLst/>
                <a:latin typeface="Arial" panose="020B0604020202020204" pitchFamily="34" charset="0"/>
                <a:ea typeface="Arial" panose="020B0604020202020204" pitchFamily="34" charset="0"/>
              </a:rPr>
              <a:t> et pouvant être utilisées de la même façon.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88920" y="5416550"/>
            <a:ext cx="3704590" cy="4752340"/>
            <a:chOff x="2288920" y="727455"/>
            <a:chExt cx="3704590" cy="4752340"/>
          </a:xfrm>
        </p:grpSpPr>
        <p:pic>
          <p:nvPicPr>
            <p:cNvPr id="3" name="object 3"/>
            <p:cNvPicPr/>
            <p:nvPr/>
          </p:nvPicPr>
          <p:blipFill>
            <a:blip r:embed="rId2" cstate="print"/>
            <a:stretch>
              <a:fillRect/>
            </a:stretch>
          </p:blipFill>
          <p:spPr>
            <a:xfrm>
              <a:off x="2449703" y="972184"/>
              <a:ext cx="3454406" cy="4060967"/>
            </a:xfrm>
            <a:prstGeom prst="rect">
              <a:avLst/>
            </a:prstGeom>
          </p:spPr>
        </p:pic>
        <p:sp>
          <p:nvSpPr>
            <p:cNvPr id="4" name="object 4"/>
            <p:cNvSpPr/>
            <p:nvPr/>
          </p:nvSpPr>
          <p:spPr>
            <a:xfrm>
              <a:off x="2295270" y="733805"/>
              <a:ext cx="3691890" cy="4739640"/>
            </a:xfrm>
            <a:custGeom>
              <a:avLst/>
              <a:gdLst/>
              <a:ahLst/>
              <a:cxnLst/>
              <a:rect l="l" t="t" r="r" b="b"/>
              <a:pathLst>
                <a:path w="3691890" h="4739640">
                  <a:moveTo>
                    <a:pt x="0" y="0"/>
                  </a:moveTo>
                  <a:lnTo>
                    <a:pt x="3691508" y="0"/>
                  </a:lnTo>
                  <a:lnTo>
                    <a:pt x="3691508"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2288920" y="10313924"/>
            <a:ext cx="30041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Sterculia</a:t>
            </a:r>
            <a:r>
              <a:rPr sz="1200" b="1" spc="25" dirty="0">
                <a:latin typeface="Arial"/>
                <a:cs typeface="Arial"/>
              </a:rPr>
              <a:t> </a:t>
            </a:r>
            <a:r>
              <a:rPr sz="1200" b="1" dirty="0">
                <a:latin typeface="Arial"/>
                <a:cs typeface="Arial"/>
              </a:rPr>
              <a:t>apetala</a:t>
            </a:r>
            <a:r>
              <a:rPr sz="1200" b="1" spc="25"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pistachier</a:t>
            </a:r>
            <a:r>
              <a:rPr sz="1200" spc="2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Indes</a:t>
            </a:r>
            <a:endParaRPr sz="1200" dirty="0">
              <a:latin typeface="Arial"/>
              <a:cs typeface="Arial"/>
            </a:endParaRPr>
          </a:p>
        </p:txBody>
      </p:sp>
      <p:sp>
        <p:nvSpPr>
          <p:cNvPr id="6" name="ZoneTexte 5">
            <a:extLst>
              <a:ext uri="{FF2B5EF4-FFF2-40B4-BE49-F238E27FC236}">
                <a16:creationId xmlns:a16="http://schemas.microsoft.com/office/drawing/2014/main" id="{493C1A34-6AFE-69F2-4568-F6DD977A76DA}"/>
              </a:ext>
            </a:extLst>
          </p:cNvPr>
          <p:cNvSpPr txBox="1"/>
          <p:nvPr/>
        </p:nvSpPr>
        <p:spPr>
          <a:xfrm>
            <a:off x="304800" y="692150"/>
            <a:ext cx="6858000" cy="2579873"/>
          </a:xfrm>
          <a:prstGeom prst="rect">
            <a:avLst/>
          </a:prstGeom>
          <a:noFill/>
        </p:spPr>
        <p:txBody>
          <a:bodyPr wrap="square" rtlCol="0">
            <a:spAutoFit/>
          </a:bodyPr>
          <a:lstStyle/>
          <a:p>
            <a:pPr marL="457200" marR="124460" lvl="1" algn="just">
              <a:lnSpc>
                <a:spcPct val="103000"/>
              </a:lnSpc>
              <a:tabLst>
                <a:tab pos="565785" algn="l"/>
              </a:tabLst>
            </a:pPr>
            <a:r>
              <a:rPr lang="fr-FR" sz="1400" b="1" dirty="0">
                <a:effectLst/>
                <a:latin typeface="Arial" panose="020B0604020202020204" pitchFamily="34" charset="0"/>
                <a:ea typeface="Arial" panose="020B0604020202020204" pitchFamily="34" charset="0"/>
              </a:rPr>
              <a:t>Le pistachier des Indes (</a:t>
            </a:r>
            <a:r>
              <a:rPr lang="fr-FR" sz="1400" b="1" dirty="0" err="1">
                <a:effectLst/>
                <a:latin typeface="Arial" panose="020B0604020202020204" pitchFamily="34" charset="0"/>
                <a:ea typeface="Arial" panose="020B0604020202020204" pitchFamily="34" charset="0"/>
              </a:rPr>
              <a:t>Sterculia</a:t>
            </a:r>
            <a:r>
              <a:rPr lang="fr-FR" sz="1400" b="1"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apetala</a:t>
            </a:r>
            <a:r>
              <a:rPr lang="fr-FR" sz="1400" b="1" dirty="0">
                <a:effectLst/>
                <a:latin typeface="Arial" panose="020B0604020202020204" pitchFamily="34" charset="0"/>
                <a:ea typeface="Arial" panose="020B0604020202020204" pitchFamily="34" charset="0"/>
              </a:rPr>
              <a:t> (Jacq.) Karst., sterculiacées)</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marR="123825" algn="just">
              <a:lnSpc>
                <a:spcPct val="103000"/>
              </a:lnSpc>
              <a:spcAft>
                <a:spcPts val="0"/>
              </a:spcAft>
            </a:pPr>
            <a:r>
              <a:rPr lang="fr-FR" sz="1200" dirty="0">
                <a:effectLst/>
                <a:latin typeface="Arial" panose="020B0604020202020204" pitchFamily="34" charset="0"/>
                <a:ea typeface="Arial" panose="020B0604020202020204" pitchFamily="34" charset="0"/>
              </a:rPr>
              <a:t>Il appartient à la même famille que le cacaoyer. Son nom vient de </a:t>
            </a:r>
            <a:r>
              <a:rPr lang="fr-FR" sz="1200" dirty="0" err="1">
                <a:effectLst/>
                <a:latin typeface="Arial" panose="020B0604020202020204" pitchFamily="34" charset="0"/>
                <a:ea typeface="Arial" panose="020B0604020202020204" pitchFamily="34" charset="0"/>
              </a:rPr>
              <a:t>Sterculus</a:t>
            </a:r>
            <a:r>
              <a:rPr lang="fr-FR" sz="1200" dirty="0">
                <a:effectLst/>
                <a:latin typeface="Arial" panose="020B0604020202020204" pitchFamily="34" charset="0"/>
                <a:ea typeface="Arial" panose="020B0604020202020204" pitchFamily="34" charset="0"/>
              </a:rPr>
              <a:t>, dieu grec des latrines et inventeur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engrais,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allusion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mauvaise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odeur des fleurs et des fruits de certaines espèces de ce genre. Il se reconnaît à ses grandes feuilles (longues et larges de 20 à 30 cm) à 5 lobes profondément découpés. Les fleurs en forme de clochettes sont jaunâtres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mêlées</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rouge.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Le</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fruit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constitué</a:t>
            </a:r>
            <a:r>
              <a:rPr lang="fr-FR" sz="1200" spc="-1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par</a:t>
            </a:r>
            <a:r>
              <a:rPr lang="fr-FR" sz="1200" spc="-15" dirty="0">
                <a:effectLst/>
                <a:latin typeface="Arial" panose="020B0604020202020204" pitchFamily="34" charset="0"/>
                <a:ea typeface="Arial" panose="020B0604020202020204" pitchFamily="34" charset="0"/>
              </a:rPr>
              <a:t> </a:t>
            </a:r>
            <a:r>
              <a:rPr lang="fr-FR" sz="1200" spc="-25" dirty="0">
                <a:effectLst/>
                <a:latin typeface="Arial" panose="020B0604020202020204" pitchFamily="34" charset="0"/>
                <a:ea typeface="Arial" panose="020B0604020202020204" pitchFamily="34" charset="0"/>
              </a:rPr>
              <a:t>4-</a:t>
            </a:r>
            <a:endParaRPr lang="fr-FR" sz="1200" dirty="0">
              <a:effectLst/>
              <a:latin typeface="Arial" panose="020B0604020202020204" pitchFamily="34" charset="0"/>
              <a:ea typeface="Arial" panose="020B0604020202020204" pitchFamily="34" charset="0"/>
            </a:endParaRPr>
          </a:p>
          <a:p>
            <a:pPr marL="107950" marR="123190" algn="just">
              <a:lnSpc>
                <a:spcPct val="103000"/>
              </a:lnSpc>
              <a:spcBef>
                <a:spcPts val="35"/>
              </a:spcBef>
              <a:spcAft>
                <a:spcPts val="0"/>
              </a:spcAft>
            </a:pPr>
            <a:r>
              <a:rPr lang="fr-FR" sz="1200" dirty="0">
                <a:effectLst/>
                <a:latin typeface="Arial" panose="020B0604020202020204" pitchFamily="34" charset="0"/>
                <a:ea typeface="Arial" panose="020B0604020202020204" pitchFamily="34" charset="0"/>
              </a:rPr>
              <a:t>5 gousses partant de l'extrémité d'un rameau et longues de 6 à 9 cm. Ces gousses contiennent de grosses graines noires et comestibles.</a:t>
            </a:r>
          </a:p>
          <a:p>
            <a:pPr>
              <a:spcBef>
                <a:spcPts val="5"/>
              </a:spcBef>
            </a:pPr>
            <a:r>
              <a:rPr lang="fr-FR" sz="1200" dirty="0">
                <a:effectLst/>
                <a:latin typeface="Arial" panose="020B0604020202020204" pitchFamily="34" charset="0"/>
                <a:ea typeface="Arial" panose="020B0604020202020204" pitchFamily="34" charset="0"/>
              </a:rPr>
              <a:t> </a:t>
            </a:r>
          </a:p>
          <a:p>
            <a:pPr marL="107950" marR="124460" algn="just">
              <a:lnSpc>
                <a:spcPct val="103000"/>
              </a:lnSpc>
              <a:spcAft>
                <a:spcPts val="0"/>
              </a:spcAft>
            </a:pPr>
            <a:r>
              <a:rPr lang="fr-FR" sz="1200" dirty="0">
                <a:effectLst/>
                <a:latin typeface="Arial" panose="020B0604020202020204" pitchFamily="34" charset="0"/>
                <a:ea typeface="Arial" panose="020B0604020202020204" pitchFamily="34" charset="0"/>
              </a:rPr>
              <a:t>Cet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atteint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20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30</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haut.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est</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originaire</a:t>
            </a:r>
            <a:r>
              <a:rPr lang="fr-FR" sz="1200" spc="-5"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de l'Amérique tropicale et a été planté en Haïti comme arbre d'ombrage et d'ornement à cause de son feuillage très dense,</a:t>
            </a:r>
          </a:p>
          <a:p>
            <a:endParaRPr lang="fr-FR" sz="12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5798" y="2901950"/>
            <a:ext cx="3672204" cy="3600450"/>
            <a:chOff x="1080008" y="1185544"/>
            <a:chExt cx="3672204" cy="3600450"/>
          </a:xfrm>
        </p:grpSpPr>
        <p:pic>
          <p:nvPicPr>
            <p:cNvPr id="3" name="object 3"/>
            <p:cNvPicPr/>
            <p:nvPr/>
          </p:nvPicPr>
          <p:blipFill>
            <a:blip r:embed="rId2" cstate="print"/>
            <a:stretch>
              <a:fillRect/>
            </a:stretch>
          </p:blipFill>
          <p:spPr>
            <a:xfrm>
              <a:off x="1092708" y="1198244"/>
              <a:ext cx="3530606" cy="3574541"/>
            </a:xfrm>
            <a:prstGeom prst="rect">
              <a:avLst/>
            </a:prstGeom>
          </p:spPr>
        </p:pic>
        <p:sp>
          <p:nvSpPr>
            <p:cNvPr id="4" name="object 4"/>
            <p:cNvSpPr/>
            <p:nvPr/>
          </p:nvSpPr>
          <p:spPr>
            <a:xfrm>
              <a:off x="1086358" y="1191894"/>
              <a:ext cx="3659504" cy="3587750"/>
            </a:xfrm>
            <a:custGeom>
              <a:avLst/>
              <a:gdLst/>
              <a:ahLst/>
              <a:cxnLst/>
              <a:rect l="l" t="t" r="r" b="b"/>
              <a:pathLst>
                <a:path w="3659504" h="3587750">
                  <a:moveTo>
                    <a:pt x="0" y="0"/>
                  </a:moveTo>
                  <a:lnTo>
                    <a:pt x="3659251" y="0"/>
                  </a:lnTo>
                  <a:lnTo>
                    <a:pt x="3659251" y="3587241"/>
                  </a:lnTo>
                  <a:lnTo>
                    <a:pt x="0" y="3587241"/>
                  </a:lnTo>
                  <a:lnTo>
                    <a:pt x="0" y="0"/>
                  </a:lnTo>
                  <a:close/>
                </a:path>
              </a:pathLst>
            </a:custGeom>
            <a:ln w="12700">
              <a:solidFill>
                <a:srgbClr val="000000"/>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092708" y="6622454"/>
            <a:ext cx="5230622" cy="3574305"/>
          </a:xfrm>
          <a:prstGeom prst="rect">
            <a:avLst/>
          </a:prstGeom>
        </p:spPr>
      </p:pic>
      <p:sp>
        <p:nvSpPr>
          <p:cNvPr id="7" name="object 7"/>
          <p:cNvSpPr txBox="1"/>
          <p:nvPr/>
        </p:nvSpPr>
        <p:spPr>
          <a:xfrm>
            <a:off x="1080008" y="10355238"/>
            <a:ext cx="27000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Chrysophyllum</a:t>
            </a:r>
            <a:r>
              <a:rPr sz="1200" b="1" spc="25" dirty="0">
                <a:latin typeface="Arial"/>
                <a:cs typeface="Arial"/>
              </a:rPr>
              <a:t> </a:t>
            </a:r>
            <a:r>
              <a:rPr sz="1200" b="1" dirty="0">
                <a:latin typeface="Arial"/>
                <a:cs typeface="Arial"/>
              </a:rPr>
              <a:t>caimito</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caïmite</a:t>
            </a:r>
            <a:endParaRPr sz="1200" dirty="0">
              <a:latin typeface="Arial"/>
              <a:cs typeface="Arial"/>
            </a:endParaRPr>
          </a:p>
        </p:txBody>
      </p:sp>
      <p:sp>
        <p:nvSpPr>
          <p:cNvPr id="9" name="object 9"/>
          <p:cNvSpPr txBox="1"/>
          <p:nvPr/>
        </p:nvSpPr>
        <p:spPr>
          <a:xfrm>
            <a:off x="1086358" y="6616104"/>
            <a:ext cx="5243830" cy="3587750"/>
          </a:xfrm>
          <a:prstGeom prst="rect">
            <a:avLst/>
          </a:prstGeom>
          <a:ln w="12700">
            <a:solidFill>
              <a:srgbClr val="000000"/>
            </a:solidFill>
          </a:ln>
        </p:spPr>
        <p:txBody>
          <a:bodyPr vert="horz" wrap="square" lIns="0" tIns="30480" rIns="0" bIns="0" rtlCol="0">
            <a:spAutoFit/>
          </a:bodyPr>
          <a:lstStyle/>
          <a:p>
            <a:pPr marL="692785" marR="2906395">
              <a:lnSpc>
                <a:spcPct val="100000"/>
              </a:lnSpc>
              <a:spcBef>
                <a:spcPts val="240"/>
              </a:spcBef>
            </a:pPr>
            <a:r>
              <a:rPr sz="900" b="1" dirty="0">
                <a:latin typeface="Arial"/>
                <a:cs typeface="Arial"/>
              </a:rPr>
              <a:t>Double</a:t>
            </a:r>
            <a:r>
              <a:rPr sz="900" b="1" spc="25" dirty="0">
                <a:latin typeface="Arial"/>
                <a:cs typeface="Arial"/>
              </a:rPr>
              <a:t> </a:t>
            </a:r>
            <a:r>
              <a:rPr sz="900" b="1" dirty="0">
                <a:latin typeface="Arial"/>
                <a:cs typeface="Arial"/>
              </a:rPr>
              <a:t>coloration</a:t>
            </a:r>
            <a:r>
              <a:rPr sz="900" b="1" spc="25" dirty="0">
                <a:latin typeface="Arial"/>
                <a:cs typeface="Arial"/>
              </a:rPr>
              <a:t> </a:t>
            </a:r>
            <a:r>
              <a:rPr sz="900" b="1" dirty="0">
                <a:latin typeface="Arial"/>
                <a:cs typeface="Arial"/>
              </a:rPr>
              <a:t>des</a:t>
            </a:r>
            <a:r>
              <a:rPr sz="900" b="1" spc="25" dirty="0">
                <a:latin typeface="Arial"/>
                <a:cs typeface="Arial"/>
              </a:rPr>
              <a:t> </a:t>
            </a:r>
            <a:r>
              <a:rPr sz="900" b="1" spc="-10" dirty="0">
                <a:latin typeface="Arial"/>
                <a:cs typeface="Arial"/>
              </a:rPr>
              <a:t>feuilles </a:t>
            </a:r>
            <a:r>
              <a:rPr sz="900" b="1" dirty="0">
                <a:latin typeface="Arial"/>
                <a:cs typeface="Arial"/>
              </a:rPr>
              <a:t>(face</a:t>
            </a:r>
            <a:r>
              <a:rPr sz="900" b="1" spc="25" dirty="0">
                <a:latin typeface="Arial"/>
                <a:cs typeface="Arial"/>
              </a:rPr>
              <a:t> </a:t>
            </a:r>
            <a:r>
              <a:rPr sz="900" b="1" dirty="0">
                <a:latin typeface="Arial"/>
                <a:cs typeface="Arial"/>
              </a:rPr>
              <a:t>supérieure</a:t>
            </a:r>
            <a:r>
              <a:rPr sz="900" b="1" spc="25" dirty="0">
                <a:latin typeface="Arial"/>
                <a:cs typeface="Arial"/>
              </a:rPr>
              <a:t> </a:t>
            </a:r>
            <a:r>
              <a:rPr sz="900" b="1" dirty="0">
                <a:latin typeface="Arial"/>
                <a:cs typeface="Arial"/>
              </a:rPr>
              <a:t>et</a:t>
            </a:r>
            <a:r>
              <a:rPr sz="900" b="1" spc="25" dirty="0">
                <a:latin typeface="Arial"/>
                <a:cs typeface="Arial"/>
              </a:rPr>
              <a:t> </a:t>
            </a:r>
            <a:r>
              <a:rPr sz="900" b="1" spc="-10" dirty="0">
                <a:latin typeface="Arial"/>
                <a:cs typeface="Arial"/>
              </a:rPr>
              <a:t>inférieure)</a:t>
            </a:r>
            <a:endParaRPr sz="900">
              <a:latin typeface="Arial"/>
              <a:cs typeface="Arial"/>
            </a:endParaRPr>
          </a:p>
        </p:txBody>
      </p:sp>
      <p:grpSp>
        <p:nvGrpSpPr>
          <p:cNvPr id="10" name="object 10"/>
          <p:cNvGrpSpPr/>
          <p:nvPr/>
        </p:nvGrpSpPr>
        <p:grpSpPr>
          <a:xfrm>
            <a:off x="1538224" y="6898932"/>
            <a:ext cx="1355725" cy="1924050"/>
            <a:chOff x="1538224" y="6154673"/>
            <a:chExt cx="1355725" cy="1924050"/>
          </a:xfrm>
        </p:grpSpPr>
        <p:sp>
          <p:nvSpPr>
            <p:cNvPr id="11" name="object 11"/>
            <p:cNvSpPr/>
            <p:nvPr/>
          </p:nvSpPr>
          <p:spPr>
            <a:xfrm>
              <a:off x="2465324" y="6161023"/>
              <a:ext cx="422275" cy="927100"/>
            </a:xfrm>
            <a:custGeom>
              <a:avLst/>
              <a:gdLst/>
              <a:ahLst/>
              <a:cxnLst/>
              <a:rect l="l" t="t" r="r" b="b"/>
              <a:pathLst>
                <a:path w="422275" h="927100">
                  <a:moveTo>
                    <a:pt x="422275" y="0"/>
                  </a:moveTo>
                  <a:lnTo>
                    <a:pt x="0" y="927100"/>
                  </a:lnTo>
                </a:path>
              </a:pathLst>
            </a:custGeom>
            <a:ln w="12700">
              <a:solidFill>
                <a:srgbClr val="000000"/>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2419350" y="7067549"/>
              <a:ext cx="82550" cy="123825"/>
            </a:xfrm>
            <a:prstGeom prst="rect">
              <a:avLst/>
            </a:prstGeom>
          </p:spPr>
        </p:pic>
        <p:sp>
          <p:nvSpPr>
            <p:cNvPr id="13" name="object 13"/>
            <p:cNvSpPr/>
            <p:nvPr/>
          </p:nvSpPr>
          <p:spPr>
            <a:xfrm>
              <a:off x="1582674" y="6218173"/>
              <a:ext cx="757555" cy="1757680"/>
            </a:xfrm>
            <a:custGeom>
              <a:avLst/>
              <a:gdLst/>
              <a:ahLst/>
              <a:cxnLst/>
              <a:rect l="l" t="t" r="r" b="b"/>
              <a:pathLst>
                <a:path w="757555" h="1757679">
                  <a:moveTo>
                    <a:pt x="757301" y="0"/>
                  </a:moveTo>
                  <a:lnTo>
                    <a:pt x="0" y="1757426"/>
                  </a:lnTo>
                </a:path>
              </a:pathLst>
            </a:custGeom>
            <a:ln w="12700">
              <a:solidFill>
                <a:srgbClr val="000000"/>
              </a:solidFill>
            </a:ln>
          </p:spPr>
          <p:txBody>
            <a:bodyPr wrap="square" lIns="0" tIns="0" rIns="0" bIns="0" rtlCol="0"/>
            <a:lstStyle/>
            <a:p>
              <a:endParaRPr/>
            </a:p>
          </p:txBody>
        </p:sp>
        <p:pic>
          <p:nvPicPr>
            <p:cNvPr id="14" name="object 14"/>
            <p:cNvPicPr/>
            <p:nvPr/>
          </p:nvPicPr>
          <p:blipFill>
            <a:blip r:embed="rId5" cstate="print"/>
            <a:stretch>
              <a:fillRect/>
            </a:stretch>
          </p:blipFill>
          <p:spPr>
            <a:xfrm>
              <a:off x="1538224" y="7954898"/>
              <a:ext cx="81025" cy="123825"/>
            </a:xfrm>
            <a:prstGeom prst="rect">
              <a:avLst/>
            </a:prstGeom>
          </p:spPr>
        </p:pic>
      </p:grpSp>
      <p:sp>
        <p:nvSpPr>
          <p:cNvPr id="8" name="ZoneTexte 7">
            <a:extLst>
              <a:ext uri="{FF2B5EF4-FFF2-40B4-BE49-F238E27FC236}">
                <a16:creationId xmlns:a16="http://schemas.microsoft.com/office/drawing/2014/main" id="{B4B49445-7992-F6CF-F542-F6DD130A6466}"/>
              </a:ext>
            </a:extLst>
          </p:cNvPr>
          <p:cNvSpPr txBox="1"/>
          <p:nvPr/>
        </p:nvSpPr>
        <p:spPr>
          <a:xfrm>
            <a:off x="457200" y="792412"/>
            <a:ext cx="6400800" cy="2001445"/>
          </a:xfrm>
          <a:prstGeom prst="rect">
            <a:avLst/>
          </a:prstGeom>
          <a:noFill/>
        </p:spPr>
        <p:txBody>
          <a:bodyPr wrap="square" rtlCol="0">
            <a:spAutoFit/>
          </a:bodyPr>
          <a:lstStyle/>
          <a:p>
            <a:pPr algn="just">
              <a:spcBef>
                <a:spcPts val="470"/>
              </a:spcBef>
              <a:tabLst>
                <a:tab pos="565785" algn="l"/>
              </a:tabLst>
            </a:pPr>
            <a:r>
              <a:rPr lang="fr-FR" sz="1400" b="1" dirty="0">
                <a:effectLst/>
                <a:latin typeface="Arial" panose="020B0604020202020204" pitchFamily="34" charset="0"/>
                <a:ea typeface="Arial" panose="020B0604020202020204" pitchFamily="34" charset="0"/>
              </a:rPr>
              <a:t>Le</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caïmite</a:t>
            </a:r>
            <a:r>
              <a:rPr lang="fr-FR" sz="1400" b="1" spc="25" dirty="0">
                <a:effectLst/>
                <a:latin typeface="Arial" panose="020B0604020202020204" pitchFamily="34" charset="0"/>
                <a:ea typeface="Arial" panose="020B0604020202020204" pitchFamily="34" charset="0"/>
              </a:rPr>
              <a:t> </a:t>
            </a:r>
            <a:r>
              <a:rPr lang="fr-FR" sz="1400" b="1" dirty="0">
                <a:effectLst/>
                <a:latin typeface="Arial" panose="020B0604020202020204" pitchFamily="34" charset="0"/>
                <a:ea typeface="Arial" panose="020B0604020202020204" pitchFamily="34" charset="0"/>
              </a:rPr>
              <a:t>(</a:t>
            </a:r>
            <a:r>
              <a:rPr lang="fr-FR" sz="1400" b="1" dirty="0" err="1">
                <a:effectLst/>
                <a:latin typeface="Arial" panose="020B0604020202020204" pitchFamily="34" charset="0"/>
                <a:ea typeface="Arial" panose="020B0604020202020204" pitchFamily="34" charset="0"/>
              </a:rPr>
              <a:t>Chrysophyllum</a:t>
            </a:r>
            <a:r>
              <a:rPr lang="fr-FR" sz="1400" b="1" spc="25" dirty="0">
                <a:effectLst/>
                <a:latin typeface="Arial" panose="020B0604020202020204" pitchFamily="34" charset="0"/>
                <a:ea typeface="Arial" panose="020B0604020202020204" pitchFamily="34" charset="0"/>
              </a:rPr>
              <a:t> </a:t>
            </a:r>
            <a:r>
              <a:rPr lang="fr-FR" sz="1400" b="1" dirty="0" err="1">
                <a:effectLst/>
                <a:latin typeface="Arial" panose="020B0604020202020204" pitchFamily="34" charset="0"/>
                <a:ea typeface="Arial" panose="020B0604020202020204" pitchFamily="34" charset="0"/>
              </a:rPr>
              <a:t>caïmito</a:t>
            </a:r>
            <a:r>
              <a:rPr lang="fr-FR" sz="1400" b="1" spc="25" dirty="0">
                <a:effectLst/>
                <a:latin typeface="Arial" panose="020B0604020202020204" pitchFamily="34" charset="0"/>
                <a:ea typeface="Arial" panose="020B0604020202020204" pitchFamily="34" charset="0"/>
              </a:rPr>
              <a:t> </a:t>
            </a:r>
            <a:r>
              <a:rPr lang="fr-FR" sz="1400" b="1" spc="-25" dirty="0">
                <a:effectLst/>
                <a:latin typeface="Arial" panose="020B0604020202020204" pitchFamily="34" charset="0"/>
                <a:ea typeface="Arial" panose="020B0604020202020204" pitchFamily="34" charset="0"/>
              </a:rPr>
              <a:t>L.)</a:t>
            </a:r>
            <a:endParaRPr lang="fr-FR" sz="1400" dirty="0">
              <a:effectLst/>
              <a:latin typeface="Arial" panose="020B0604020202020204" pitchFamily="34" charset="0"/>
              <a:ea typeface="Arial" panose="020B0604020202020204" pitchFamily="34" charset="0"/>
            </a:endParaRPr>
          </a:p>
          <a:p>
            <a:pPr>
              <a:spcBef>
                <a:spcPts val="40"/>
              </a:spcBef>
            </a:pPr>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se reconnaît facilement grâce à la double coloration des feuilles: la partie supérieure est vert foncé et la partie inférieure est brune et soyeuse. Son nom vient des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mots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grecs</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désignant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la</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feuille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l'or,</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allusion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à l'aspect doré de la face inférieure des feuilles. L'arbre possède un latex blanchâtre. Le </a:t>
            </a:r>
            <a:r>
              <a:rPr lang="fr-FR" sz="1200" dirty="0" err="1">
                <a:effectLst/>
                <a:latin typeface="Arial" panose="020B0604020202020204" pitchFamily="34" charset="0"/>
                <a:ea typeface="Arial" panose="020B0604020202020204" pitchFamily="34" charset="0"/>
              </a:rPr>
              <a:t>caïmite</a:t>
            </a:r>
            <a:r>
              <a:rPr lang="fr-FR" sz="1200" dirty="0">
                <a:effectLst/>
                <a:latin typeface="Arial" panose="020B0604020202020204" pitchFamily="34" charset="0"/>
                <a:ea typeface="Arial" panose="020B0604020202020204" pitchFamily="34" charset="0"/>
              </a:rPr>
              <a:t> atteint une quinzaine de mètres de hauteur. L'extrémité des branches est retombante.</a:t>
            </a:r>
          </a:p>
          <a:p>
            <a:pPr marL="107950" marR="635" algn="just">
              <a:lnSpc>
                <a:spcPct val="103000"/>
              </a:lnSpc>
              <a:spcBef>
                <a:spcPts val="5"/>
              </a:spcBef>
              <a:spcAft>
                <a:spcPts val="0"/>
              </a:spcAft>
            </a:pPr>
            <a:r>
              <a:rPr lang="fr-FR" sz="1200" dirty="0">
                <a:effectLst/>
                <a:latin typeface="Arial" panose="020B0604020202020204" pitchFamily="34" charset="0"/>
                <a:ea typeface="Arial" panose="020B0604020202020204" pitchFamily="34" charset="0"/>
              </a:rPr>
              <a:t>C'est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surtout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un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arbre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d'ombrage</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et</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d'ornementation.</a:t>
            </a:r>
            <a:r>
              <a:rPr lang="fr-FR" sz="1200" spc="-30" dirty="0">
                <a:effectLst/>
                <a:latin typeface="Arial" panose="020B0604020202020204" pitchFamily="34" charset="0"/>
                <a:ea typeface="Arial" panose="020B0604020202020204" pitchFamily="34" charset="0"/>
              </a:rPr>
              <a:t> </a:t>
            </a:r>
            <a:r>
              <a:rPr lang="fr-FR" sz="1200" dirty="0">
                <a:effectLst/>
                <a:latin typeface="Arial" panose="020B0604020202020204" pitchFamily="34" charset="0"/>
                <a:ea typeface="Arial" panose="020B0604020202020204" pitchFamily="34" charset="0"/>
              </a:rPr>
              <a:t>Il est également apprécié pour ses fruits comestibles. Il demande des sols profonds et bien alimentés en eau. Le bois est rouge, dur, lourd (d=0.7), résistant et durable. Il est utilisé pour la construction.</a:t>
            </a:r>
          </a:p>
        </p:txBody>
      </p:sp>
      <p:sp>
        <p:nvSpPr>
          <p:cNvPr id="6" name="object 5">
            <a:extLst>
              <a:ext uri="{FF2B5EF4-FFF2-40B4-BE49-F238E27FC236}">
                <a16:creationId xmlns:a16="http://schemas.microsoft.com/office/drawing/2014/main" id="{BBEC32C3-24A3-D2B4-7E06-FFC69DF44BF1}"/>
              </a:ext>
            </a:extLst>
          </p:cNvPr>
          <p:cNvSpPr txBox="1"/>
          <p:nvPr/>
        </p:nvSpPr>
        <p:spPr>
          <a:xfrm>
            <a:off x="578484" y="311150"/>
            <a:ext cx="6457696" cy="443711"/>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400" b="1" dirty="0">
                <a:latin typeface="Arial"/>
                <a:cs typeface="Arial"/>
              </a:rPr>
              <a:t>LES</a:t>
            </a:r>
            <a:r>
              <a:rPr sz="1400" b="1" spc="10" dirty="0">
                <a:latin typeface="Arial"/>
                <a:cs typeface="Arial"/>
              </a:rPr>
              <a:t> </a:t>
            </a:r>
            <a:r>
              <a:rPr sz="1400" b="1" dirty="0">
                <a:latin typeface="Arial"/>
                <a:cs typeface="Arial"/>
              </a:rPr>
              <a:t>SAPOTACEES</a:t>
            </a:r>
            <a:r>
              <a:rPr sz="1400" b="1" spc="15" dirty="0">
                <a:latin typeface="Arial"/>
                <a:cs typeface="Arial"/>
              </a:rPr>
              <a:t> </a:t>
            </a:r>
            <a:r>
              <a:rPr sz="1400" b="1" dirty="0">
                <a:latin typeface="Arial"/>
                <a:cs typeface="Arial"/>
              </a:rPr>
              <a:t>DE</a:t>
            </a:r>
            <a:r>
              <a:rPr sz="1400" b="1" spc="15" dirty="0">
                <a:latin typeface="Arial"/>
                <a:cs typeface="Arial"/>
              </a:rPr>
              <a:t> </a:t>
            </a:r>
            <a:r>
              <a:rPr sz="1400" b="1" dirty="0">
                <a:latin typeface="Arial"/>
                <a:cs typeface="Arial"/>
              </a:rPr>
              <a:t>HAÏTI:</a:t>
            </a:r>
            <a:r>
              <a:rPr sz="1400" b="1" spc="15" dirty="0">
                <a:latin typeface="Arial"/>
                <a:cs typeface="Arial"/>
              </a:rPr>
              <a:t> </a:t>
            </a:r>
            <a:r>
              <a:rPr sz="1400" b="1" dirty="0">
                <a:latin typeface="Arial"/>
                <a:cs typeface="Arial"/>
              </a:rPr>
              <a:t>CAÏMITE,</a:t>
            </a:r>
            <a:r>
              <a:rPr sz="1400" b="1" spc="15" dirty="0">
                <a:latin typeface="Arial"/>
                <a:cs typeface="Arial"/>
              </a:rPr>
              <a:t> </a:t>
            </a:r>
            <a:r>
              <a:rPr sz="1400" b="1" dirty="0">
                <a:latin typeface="Arial"/>
                <a:cs typeface="Arial"/>
              </a:rPr>
              <a:t>SAPOTILLE</a:t>
            </a:r>
            <a:r>
              <a:rPr sz="1400" b="1" spc="15" dirty="0">
                <a:latin typeface="Arial"/>
                <a:cs typeface="Arial"/>
              </a:rPr>
              <a:t> </a:t>
            </a:r>
            <a:r>
              <a:rPr sz="1400" b="1" dirty="0">
                <a:latin typeface="Arial"/>
                <a:cs typeface="Arial"/>
              </a:rPr>
              <a:t>ET</a:t>
            </a:r>
            <a:r>
              <a:rPr sz="1400" b="1" spc="15" dirty="0">
                <a:latin typeface="Arial"/>
                <a:cs typeface="Arial"/>
              </a:rPr>
              <a:t> </a:t>
            </a:r>
            <a:r>
              <a:rPr sz="1400" b="1" spc="-25" dirty="0">
                <a:latin typeface="Arial"/>
                <a:cs typeface="Arial"/>
              </a:rPr>
              <a:t>ACOMAT.</a:t>
            </a:r>
            <a:r>
              <a:rPr lang="fr-FR" sz="1400" spc="-25" dirty="0">
                <a:latin typeface="Arial"/>
                <a:cs typeface="Arial"/>
              </a:rPr>
              <a:t> </a:t>
            </a:r>
            <a:r>
              <a:rPr sz="1400" b="1" dirty="0" err="1">
                <a:latin typeface="Arial"/>
                <a:cs typeface="Arial"/>
              </a:rPr>
              <a:t>Chrysophyllum</a:t>
            </a:r>
            <a:r>
              <a:rPr sz="1400" b="1" spc="25"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Manilkara</a:t>
            </a:r>
            <a:r>
              <a:rPr sz="1400" b="1" spc="25" dirty="0">
                <a:latin typeface="Arial"/>
                <a:cs typeface="Arial"/>
              </a:rPr>
              <a:t> </a:t>
            </a:r>
            <a:r>
              <a:rPr sz="1400" b="1" dirty="0">
                <a:latin typeface="Arial"/>
                <a:cs typeface="Arial"/>
              </a:rPr>
              <a:t>;</a:t>
            </a:r>
            <a:r>
              <a:rPr sz="1400" b="1" spc="25" dirty="0">
                <a:latin typeface="Arial"/>
                <a:cs typeface="Arial"/>
              </a:rPr>
              <a:t> </a:t>
            </a:r>
            <a:r>
              <a:rPr sz="1400" b="1" spc="-10" dirty="0">
                <a:latin typeface="Arial"/>
                <a:cs typeface="Arial"/>
              </a:rPr>
              <a:t>Mastichodendron.</a:t>
            </a:r>
            <a:endParaRPr sz="1400" dirty="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70821">
            <a:extLst>
              <a:ext uri="{FF2B5EF4-FFF2-40B4-BE49-F238E27FC236}">
                <a16:creationId xmlns:a16="http://schemas.microsoft.com/office/drawing/2014/main" id="{1111A491-33AE-8C9B-E46B-54209E449F68}"/>
              </a:ext>
            </a:extLst>
          </p:cNvPr>
          <p:cNvPicPr>
            <a:picLocks noGrp="1" noChangeAspect="1"/>
          </p:cNvPicPr>
          <p:nvPr isPhoto="1"/>
        </p:nvPicPr>
        <p:blipFill>
          <a:blip r:embed="rId2" cstate="print">
            <a:lum/>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6565" y="36166"/>
            <a:ext cx="6564244" cy="4923183"/>
          </a:xfrm>
          <a:prstGeom prst="rect">
            <a:avLst/>
          </a:prstGeom>
        </p:spPr>
      </p:pic>
      <p:sp>
        <p:nvSpPr>
          <p:cNvPr id="2" name="object 7">
            <a:extLst>
              <a:ext uri="{FF2B5EF4-FFF2-40B4-BE49-F238E27FC236}">
                <a16:creationId xmlns:a16="http://schemas.microsoft.com/office/drawing/2014/main" id="{0D64D92B-5974-D627-07A6-D770727F5ECB}"/>
              </a:ext>
            </a:extLst>
          </p:cNvPr>
          <p:cNvSpPr txBox="1"/>
          <p:nvPr/>
        </p:nvSpPr>
        <p:spPr>
          <a:xfrm>
            <a:off x="1080008" y="10355238"/>
            <a:ext cx="270002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Chrysophyllum</a:t>
            </a:r>
            <a:r>
              <a:rPr sz="1200" b="1" spc="25" dirty="0">
                <a:latin typeface="Arial"/>
                <a:cs typeface="Arial"/>
              </a:rPr>
              <a:t> </a:t>
            </a:r>
            <a:r>
              <a:rPr sz="1200" b="1" dirty="0">
                <a:latin typeface="Arial"/>
                <a:cs typeface="Arial"/>
              </a:rPr>
              <a:t>caimito</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caïmite</a:t>
            </a:r>
            <a:endParaRPr sz="1200" dirty="0">
              <a:latin typeface="Arial"/>
              <a:cs typeface="Arial"/>
            </a:endParaRPr>
          </a:p>
        </p:txBody>
      </p:sp>
    </p:spTree>
    <p:extLst>
      <p:ext uri="{BB962C8B-B14F-4D97-AF65-F5344CB8AC3E}">
        <p14:creationId xmlns:p14="http://schemas.microsoft.com/office/powerpoint/2010/main" val="22651505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8200" y="5427086"/>
            <a:ext cx="3903345" cy="4752340"/>
            <a:chOff x="2288920" y="727455"/>
            <a:chExt cx="3903345" cy="4752340"/>
          </a:xfrm>
        </p:grpSpPr>
        <p:pic>
          <p:nvPicPr>
            <p:cNvPr id="3" name="object 3"/>
            <p:cNvPicPr/>
            <p:nvPr/>
          </p:nvPicPr>
          <p:blipFill>
            <a:blip r:embed="rId2" cstate="print"/>
            <a:stretch>
              <a:fillRect/>
            </a:stretch>
          </p:blipFill>
          <p:spPr>
            <a:xfrm>
              <a:off x="2557907" y="943198"/>
              <a:ext cx="3454406" cy="4365418"/>
            </a:xfrm>
            <a:prstGeom prst="rect">
              <a:avLst/>
            </a:prstGeom>
          </p:spPr>
        </p:pic>
        <p:sp>
          <p:nvSpPr>
            <p:cNvPr id="4" name="object 4"/>
            <p:cNvSpPr/>
            <p:nvPr/>
          </p:nvSpPr>
          <p:spPr>
            <a:xfrm>
              <a:off x="2295270" y="733805"/>
              <a:ext cx="3890645" cy="4739640"/>
            </a:xfrm>
            <a:custGeom>
              <a:avLst/>
              <a:gdLst/>
              <a:ahLst/>
              <a:cxnLst/>
              <a:rect l="l" t="t" r="r" b="b"/>
              <a:pathLst>
                <a:path w="3890645" h="4739640">
                  <a:moveTo>
                    <a:pt x="0" y="0"/>
                  </a:moveTo>
                  <a:lnTo>
                    <a:pt x="3890390" y="0"/>
                  </a:lnTo>
                  <a:lnTo>
                    <a:pt x="3890390" y="4739259"/>
                  </a:lnTo>
                  <a:lnTo>
                    <a:pt x="0" y="4739259"/>
                  </a:lnTo>
                  <a:lnTo>
                    <a:pt x="0" y="0"/>
                  </a:lnTo>
                  <a:close/>
                </a:path>
              </a:pathLst>
            </a:custGeom>
            <a:ln w="12700">
              <a:solidFill>
                <a:srgbClr val="000000"/>
              </a:solidFill>
            </a:ln>
          </p:spPr>
          <p:txBody>
            <a:bodyPr wrap="square" lIns="0" tIns="0" rIns="0" bIns="0" rtlCol="0"/>
            <a:lstStyle/>
            <a:p>
              <a:endParaRPr/>
            </a:p>
          </p:txBody>
        </p:sp>
      </p:grpSp>
      <p:sp>
        <p:nvSpPr>
          <p:cNvPr id="5" name="object 5"/>
          <p:cNvSpPr txBox="1"/>
          <p:nvPr/>
        </p:nvSpPr>
        <p:spPr>
          <a:xfrm>
            <a:off x="838200" y="10324460"/>
            <a:ext cx="3218180" cy="197490"/>
          </a:xfrm>
          <a:prstGeom prst="rect">
            <a:avLst/>
          </a:prstGeom>
        </p:spPr>
        <p:txBody>
          <a:bodyPr vert="horz" wrap="square" lIns="0" tIns="12700" rIns="0" bIns="0" rtlCol="0">
            <a:spAutoFit/>
          </a:bodyPr>
          <a:lstStyle/>
          <a:p>
            <a:pPr marL="12700">
              <a:lnSpc>
                <a:spcPct val="100000"/>
              </a:lnSpc>
              <a:spcBef>
                <a:spcPts val="100"/>
              </a:spcBef>
            </a:pPr>
            <a:r>
              <a:rPr sz="1200" b="1" dirty="0" err="1">
                <a:latin typeface="Arial"/>
                <a:cs typeface="Arial"/>
              </a:rPr>
              <a:t>Chrysophyllum</a:t>
            </a:r>
            <a:r>
              <a:rPr sz="1200" b="1" spc="25" dirty="0">
                <a:latin typeface="Arial"/>
                <a:cs typeface="Arial"/>
              </a:rPr>
              <a:t> </a:t>
            </a:r>
            <a:r>
              <a:rPr sz="1200" b="1" dirty="0">
                <a:latin typeface="Arial"/>
                <a:cs typeface="Arial"/>
              </a:rPr>
              <a:t>oliviforme</a:t>
            </a:r>
            <a:r>
              <a:rPr sz="1200" b="1" spc="25"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caïmite</a:t>
            </a:r>
            <a:r>
              <a:rPr sz="1200" spc="25" dirty="0">
                <a:latin typeface="Arial"/>
                <a:cs typeface="Arial"/>
              </a:rPr>
              <a:t> </a:t>
            </a:r>
            <a:r>
              <a:rPr sz="1200" spc="-10" dirty="0">
                <a:latin typeface="Arial"/>
                <a:cs typeface="Arial"/>
              </a:rPr>
              <a:t>marron</a:t>
            </a:r>
            <a:endParaRPr sz="1200" dirty="0">
              <a:latin typeface="Arial"/>
              <a:cs typeface="Arial"/>
            </a:endParaRPr>
          </a:p>
        </p:txBody>
      </p:sp>
      <p:sp>
        <p:nvSpPr>
          <p:cNvPr id="6" name="ZoneTexte 5">
            <a:extLst>
              <a:ext uri="{FF2B5EF4-FFF2-40B4-BE49-F238E27FC236}">
                <a16:creationId xmlns:a16="http://schemas.microsoft.com/office/drawing/2014/main" id="{4D659167-7807-F692-CED5-A549FCE644B3}"/>
              </a:ext>
            </a:extLst>
          </p:cNvPr>
          <p:cNvSpPr txBox="1"/>
          <p:nvPr/>
        </p:nvSpPr>
        <p:spPr>
          <a:xfrm>
            <a:off x="381000" y="920750"/>
            <a:ext cx="6553200" cy="1444306"/>
          </a:xfrm>
          <a:prstGeom prst="rect">
            <a:avLst/>
          </a:prstGeom>
          <a:noFill/>
        </p:spPr>
        <p:txBody>
          <a:bodyPr wrap="square" rtlCol="0">
            <a:spAutoFit/>
          </a:bodyPr>
          <a:lstStyle/>
          <a:p>
            <a:pPr marL="107950" algn="just">
              <a:lnSpc>
                <a:spcPct val="103000"/>
              </a:lnSpc>
              <a:tabLst>
                <a:tab pos="565785" algn="l"/>
              </a:tabLst>
            </a:pPr>
            <a:r>
              <a:rPr lang="fr-FR" sz="1400" b="1" dirty="0">
                <a:effectLst/>
                <a:latin typeface="Arial" panose="020B0604020202020204" pitchFamily="34" charset="0"/>
                <a:ea typeface="Arial" panose="020B0604020202020204" pitchFamily="34" charset="0"/>
              </a:rPr>
              <a:t>Le </a:t>
            </a:r>
            <a:r>
              <a:rPr lang="fr-FR" sz="1400" b="1" dirty="0" err="1">
                <a:effectLst/>
                <a:latin typeface="Arial" panose="020B0604020202020204" pitchFamily="34" charset="0"/>
                <a:ea typeface="Arial" panose="020B0604020202020204" pitchFamily="34" charset="0"/>
              </a:rPr>
              <a:t>caïmite</a:t>
            </a:r>
            <a:r>
              <a:rPr lang="fr-FR" sz="1400" b="1" dirty="0">
                <a:effectLst/>
                <a:latin typeface="Arial" panose="020B0604020202020204" pitchFamily="34" charset="0"/>
                <a:ea typeface="Arial" panose="020B0604020202020204" pitchFamily="34" charset="0"/>
              </a:rPr>
              <a:t> marron (</a:t>
            </a:r>
            <a:r>
              <a:rPr lang="fr-FR" sz="1400" b="1" dirty="0" err="1">
                <a:effectLst/>
                <a:latin typeface="Arial" panose="020B0604020202020204" pitchFamily="34" charset="0"/>
                <a:ea typeface="Arial" panose="020B0604020202020204" pitchFamily="34" charset="0"/>
              </a:rPr>
              <a:t>Chrysophyllum</a:t>
            </a:r>
            <a:r>
              <a:rPr lang="fr-FR" sz="1400" b="1" dirty="0">
                <a:effectLst/>
                <a:latin typeface="Arial" panose="020B0604020202020204" pitchFamily="34" charset="0"/>
                <a:ea typeface="Arial" panose="020B0604020202020204" pitchFamily="34" charset="0"/>
              </a:rPr>
              <a:t> oliviforme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Il a des feuilles colorées comme celles du </a:t>
            </a:r>
            <a:r>
              <a:rPr lang="fr-FR" sz="1200" dirty="0" err="1">
                <a:effectLst/>
                <a:latin typeface="Arial" panose="020B0604020202020204" pitchFamily="34" charset="0"/>
                <a:ea typeface="Arial" panose="020B0604020202020204" pitchFamily="34" charset="0"/>
              </a:rPr>
              <a:t>caïmite</a:t>
            </a:r>
            <a:r>
              <a:rPr lang="fr-FR" sz="1200" dirty="0">
                <a:effectLst/>
                <a:latin typeface="Arial" panose="020B0604020202020204" pitchFamily="34" charset="0"/>
                <a:ea typeface="Arial" panose="020B0604020202020204" pitchFamily="34" charset="0"/>
              </a:rPr>
              <a:t>. Il s'en distingue par sa taille plus petite (il ne dépasse pas 10 m de hauteur) et par son petit fruit en forme d'olive. Le </a:t>
            </a:r>
            <a:r>
              <a:rPr lang="fr-FR" sz="1200" dirty="0" err="1">
                <a:effectLst/>
                <a:latin typeface="Arial" panose="020B0604020202020204" pitchFamily="34" charset="0"/>
                <a:ea typeface="Arial" panose="020B0604020202020204" pitchFamily="34" charset="0"/>
              </a:rPr>
              <a:t>caïmite</a:t>
            </a:r>
            <a:r>
              <a:rPr lang="fr-FR" sz="1200" dirty="0">
                <a:effectLst/>
                <a:latin typeface="Arial" panose="020B0604020202020204" pitchFamily="34" charset="0"/>
                <a:ea typeface="Arial" panose="020B0604020202020204" pitchFamily="34" charset="0"/>
              </a:rPr>
              <a:t> marron est exigeant en humidité. Dans la zone du pin, c'est une espèce envahissante qui colonise les jachères.</a:t>
            </a:r>
          </a:p>
          <a:p>
            <a:endParaRPr lang="fr-FR" sz="12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20396" y="5439786"/>
            <a:ext cx="3454400" cy="4309110"/>
            <a:chOff x="2604516" y="740155"/>
            <a:chExt cx="3454400" cy="4309110"/>
          </a:xfrm>
        </p:grpSpPr>
        <p:pic>
          <p:nvPicPr>
            <p:cNvPr id="3" name="object 3"/>
            <p:cNvPicPr/>
            <p:nvPr/>
          </p:nvPicPr>
          <p:blipFill>
            <a:blip r:embed="rId2" cstate="print"/>
            <a:stretch>
              <a:fillRect/>
            </a:stretch>
          </p:blipFill>
          <p:spPr>
            <a:xfrm>
              <a:off x="2604516" y="740155"/>
              <a:ext cx="3454406" cy="4308482"/>
            </a:xfrm>
            <a:prstGeom prst="rect">
              <a:avLst/>
            </a:prstGeom>
          </p:spPr>
        </p:pic>
        <p:pic>
          <p:nvPicPr>
            <p:cNvPr id="4" name="object 4"/>
            <p:cNvPicPr/>
            <p:nvPr/>
          </p:nvPicPr>
          <p:blipFill>
            <a:blip r:embed="rId3" cstate="print"/>
            <a:stretch>
              <a:fillRect/>
            </a:stretch>
          </p:blipFill>
          <p:spPr>
            <a:xfrm>
              <a:off x="2754249" y="4556125"/>
              <a:ext cx="127000" cy="341249"/>
            </a:xfrm>
            <a:prstGeom prst="rect">
              <a:avLst/>
            </a:prstGeom>
          </p:spPr>
        </p:pic>
      </p:grpSp>
      <p:sp>
        <p:nvSpPr>
          <p:cNvPr id="5" name="object 5"/>
          <p:cNvSpPr txBox="1"/>
          <p:nvPr/>
        </p:nvSpPr>
        <p:spPr>
          <a:xfrm>
            <a:off x="304800" y="10324460"/>
            <a:ext cx="3550285" cy="197490"/>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Manilkara</a:t>
            </a:r>
            <a:r>
              <a:rPr sz="1200" b="1" spc="25" dirty="0">
                <a:latin typeface="Arial"/>
                <a:cs typeface="Arial"/>
              </a:rPr>
              <a:t> </a:t>
            </a:r>
            <a:r>
              <a:rPr sz="1200" b="1" dirty="0">
                <a:latin typeface="Arial"/>
                <a:cs typeface="Arial"/>
              </a:rPr>
              <a:t>zapota</a:t>
            </a:r>
            <a:r>
              <a:rPr sz="1200" b="1" spc="25" dirty="0">
                <a:latin typeface="Arial"/>
                <a:cs typeface="Arial"/>
              </a:rPr>
              <a:t> </a:t>
            </a:r>
            <a:r>
              <a:rPr sz="1200" b="1" dirty="0">
                <a:latin typeface="Arial"/>
                <a:cs typeface="Arial"/>
              </a:rPr>
              <a:t>ou</a:t>
            </a:r>
            <a:r>
              <a:rPr sz="1200" b="1" spc="25" dirty="0">
                <a:latin typeface="Arial"/>
                <a:cs typeface="Arial"/>
              </a:rPr>
              <a:t> </a:t>
            </a:r>
            <a:r>
              <a:rPr sz="1200" b="1" dirty="0">
                <a:latin typeface="Arial"/>
                <a:cs typeface="Arial"/>
              </a:rPr>
              <a:t>Achras</a:t>
            </a:r>
            <a:r>
              <a:rPr sz="1200" b="1" spc="20" dirty="0">
                <a:latin typeface="Arial"/>
                <a:cs typeface="Arial"/>
              </a:rPr>
              <a:t> </a:t>
            </a:r>
            <a:r>
              <a:rPr sz="1200" b="1" dirty="0">
                <a:latin typeface="Arial"/>
                <a:cs typeface="Arial"/>
              </a:rPr>
              <a:t>zapota</a:t>
            </a:r>
            <a:r>
              <a:rPr sz="1200" b="1" spc="25" dirty="0">
                <a:latin typeface="Arial"/>
                <a:cs typeface="Arial"/>
              </a:rPr>
              <a:t> </a:t>
            </a:r>
            <a:r>
              <a:rPr sz="1200" dirty="0">
                <a:latin typeface="Arial"/>
                <a:cs typeface="Arial"/>
              </a:rPr>
              <a:t>le</a:t>
            </a:r>
            <a:r>
              <a:rPr sz="1200" spc="25" dirty="0">
                <a:latin typeface="Arial"/>
                <a:cs typeface="Arial"/>
              </a:rPr>
              <a:t> </a:t>
            </a:r>
            <a:r>
              <a:rPr sz="1200" spc="-10" dirty="0">
                <a:latin typeface="Arial"/>
                <a:cs typeface="Arial"/>
              </a:rPr>
              <a:t>sapotillier</a:t>
            </a:r>
            <a:endParaRPr sz="1200" dirty="0">
              <a:latin typeface="Arial"/>
              <a:cs typeface="Arial"/>
            </a:endParaRPr>
          </a:p>
        </p:txBody>
      </p:sp>
      <p:sp>
        <p:nvSpPr>
          <p:cNvPr id="7" name="object 7"/>
          <p:cNvSpPr txBox="1"/>
          <p:nvPr/>
        </p:nvSpPr>
        <p:spPr>
          <a:xfrm>
            <a:off x="311150" y="5433436"/>
            <a:ext cx="3846195" cy="4739640"/>
          </a:xfrm>
          <a:prstGeom prst="rect">
            <a:avLst/>
          </a:prstGeom>
          <a:ln w="12700">
            <a:solidFill>
              <a:srgbClr val="000000"/>
            </a:solidFill>
          </a:ln>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0"/>
              </a:spcBef>
            </a:pPr>
            <a:endParaRPr sz="1250" dirty="0">
              <a:latin typeface="Times New Roman"/>
              <a:cs typeface="Times New Roman"/>
            </a:endParaRPr>
          </a:p>
          <a:p>
            <a:pPr marR="255904" algn="ctr">
              <a:lnSpc>
                <a:spcPct val="100000"/>
              </a:lnSpc>
            </a:pPr>
            <a:r>
              <a:rPr sz="900" dirty="0">
                <a:latin typeface="Arial"/>
                <a:cs typeface="Arial"/>
              </a:rPr>
              <a:t>fleur</a:t>
            </a:r>
            <a:r>
              <a:rPr sz="900" spc="25" dirty="0">
                <a:latin typeface="Arial"/>
                <a:cs typeface="Arial"/>
              </a:rPr>
              <a:t> </a:t>
            </a:r>
            <a:r>
              <a:rPr sz="900" dirty="0">
                <a:latin typeface="Arial"/>
                <a:cs typeface="Arial"/>
              </a:rPr>
              <a:t>vert</a:t>
            </a:r>
            <a:r>
              <a:rPr sz="900" spc="25" dirty="0">
                <a:latin typeface="Arial"/>
                <a:cs typeface="Arial"/>
              </a:rPr>
              <a:t> </a:t>
            </a:r>
            <a:r>
              <a:rPr sz="900" spc="-10" dirty="0">
                <a:latin typeface="Arial"/>
                <a:cs typeface="Arial"/>
              </a:rPr>
              <a:t>clair</a:t>
            </a:r>
            <a:endParaRPr sz="900" dirty="0">
              <a:latin typeface="Arial"/>
              <a:cs typeface="Arial"/>
            </a:endParaRPr>
          </a:p>
          <a:p>
            <a:pPr>
              <a:lnSpc>
                <a:spcPct val="100000"/>
              </a:lnSpc>
            </a:pPr>
            <a:endParaRPr sz="1000" dirty="0">
              <a:latin typeface="Arial"/>
              <a:cs typeface="Arial"/>
            </a:endParaRPr>
          </a:p>
          <a:p>
            <a:pPr>
              <a:lnSpc>
                <a:spcPct val="100000"/>
              </a:lnSpc>
            </a:pPr>
            <a:endParaRPr sz="1000" dirty="0">
              <a:latin typeface="Arial"/>
              <a:cs typeface="Arial"/>
            </a:endParaRPr>
          </a:p>
          <a:p>
            <a:pPr>
              <a:lnSpc>
                <a:spcPct val="100000"/>
              </a:lnSpc>
              <a:spcBef>
                <a:spcPts val="40"/>
              </a:spcBef>
            </a:pPr>
            <a:endParaRPr sz="1100" dirty="0">
              <a:latin typeface="Arial"/>
              <a:cs typeface="Arial"/>
            </a:endParaRPr>
          </a:p>
          <a:p>
            <a:pPr marL="142875">
              <a:lnSpc>
                <a:spcPct val="100000"/>
              </a:lnSpc>
            </a:pPr>
            <a:r>
              <a:rPr sz="900" dirty="0">
                <a:latin typeface="Arial"/>
                <a:cs typeface="Arial"/>
              </a:rPr>
              <a:t>fruit</a:t>
            </a:r>
            <a:r>
              <a:rPr sz="900" spc="25" dirty="0">
                <a:latin typeface="Arial"/>
                <a:cs typeface="Arial"/>
              </a:rPr>
              <a:t> </a:t>
            </a:r>
            <a:r>
              <a:rPr sz="900" spc="-10" dirty="0">
                <a:latin typeface="Arial"/>
                <a:cs typeface="Arial"/>
              </a:rPr>
              <a:t>charnu</a:t>
            </a:r>
            <a:endParaRPr sz="900" dirty="0">
              <a:latin typeface="Arial"/>
              <a:cs typeface="Arial"/>
            </a:endParaRPr>
          </a:p>
        </p:txBody>
      </p:sp>
      <p:grpSp>
        <p:nvGrpSpPr>
          <p:cNvPr id="8" name="object 8"/>
          <p:cNvGrpSpPr/>
          <p:nvPr/>
        </p:nvGrpSpPr>
        <p:grpSpPr>
          <a:xfrm>
            <a:off x="1952880" y="8530204"/>
            <a:ext cx="151130" cy="568325"/>
            <a:chOff x="3937000" y="3830573"/>
            <a:chExt cx="151130" cy="568325"/>
          </a:xfrm>
        </p:grpSpPr>
        <p:sp>
          <p:nvSpPr>
            <p:cNvPr id="9" name="object 9"/>
            <p:cNvSpPr/>
            <p:nvPr/>
          </p:nvSpPr>
          <p:spPr>
            <a:xfrm>
              <a:off x="3968750" y="3938523"/>
              <a:ext cx="113030" cy="454025"/>
            </a:xfrm>
            <a:custGeom>
              <a:avLst/>
              <a:gdLst/>
              <a:ahLst/>
              <a:cxnLst/>
              <a:rect l="l" t="t" r="r" b="b"/>
              <a:pathLst>
                <a:path w="113029" h="454025">
                  <a:moveTo>
                    <a:pt x="112649" y="454025"/>
                  </a:moveTo>
                  <a:lnTo>
                    <a:pt x="0" y="0"/>
                  </a:lnTo>
                </a:path>
              </a:pathLst>
            </a:custGeom>
            <a:ln w="12699">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3937000" y="3830573"/>
              <a:ext cx="68199" cy="125475"/>
            </a:xfrm>
            <a:prstGeom prst="rect">
              <a:avLst/>
            </a:prstGeom>
          </p:spPr>
        </p:pic>
      </p:grpSp>
      <p:sp>
        <p:nvSpPr>
          <p:cNvPr id="6" name="ZoneTexte 5">
            <a:extLst>
              <a:ext uri="{FF2B5EF4-FFF2-40B4-BE49-F238E27FC236}">
                <a16:creationId xmlns:a16="http://schemas.microsoft.com/office/drawing/2014/main" id="{9A2AA0C8-E31A-6B74-6155-0884A43AAE15}"/>
              </a:ext>
            </a:extLst>
          </p:cNvPr>
          <p:cNvSpPr txBox="1"/>
          <p:nvPr/>
        </p:nvSpPr>
        <p:spPr>
          <a:xfrm>
            <a:off x="41721" y="1223648"/>
            <a:ext cx="6781800" cy="1602746"/>
          </a:xfrm>
          <a:prstGeom prst="rect">
            <a:avLst/>
          </a:prstGeom>
          <a:noFill/>
        </p:spPr>
        <p:txBody>
          <a:bodyPr wrap="square" rtlCol="0">
            <a:spAutoFit/>
          </a:bodyPr>
          <a:lstStyle/>
          <a:p>
            <a:pPr marL="90170" marR="635" algn="just">
              <a:lnSpc>
                <a:spcPct val="103000"/>
              </a:lnSpc>
              <a:spcAft>
                <a:spcPts val="0"/>
              </a:spcAft>
              <a:tabLst>
                <a:tab pos="565785" algn="l"/>
              </a:tabLst>
            </a:pPr>
            <a:r>
              <a:rPr lang="fr-FR" sz="1200" b="1" dirty="0">
                <a:effectLst/>
                <a:latin typeface="Arial" panose="020B0604020202020204" pitchFamily="34" charset="0"/>
                <a:ea typeface="Arial" panose="020B0604020202020204" pitchFamily="34" charset="0"/>
              </a:rPr>
              <a:t>Le sapotillier (</a:t>
            </a:r>
            <a:r>
              <a:rPr lang="fr-FR" sz="1200" b="1" dirty="0" err="1">
                <a:effectLst/>
                <a:latin typeface="Arial" panose="020B0604020202020204" pitchFamily="34" charset="0"/>
                <a:ea typeface="Arial" panose="020B0604020202020204" pitchFamily="34" charset="0"/>
              </a:rPr>
              <a:t>Manilkara</a:t>
            </a:r>
            <a:r>
              <a:rPr lang="fr-FR" sz="1200" b="1"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zapota</a:t>
            </a:r>
            <a:r>
              <a:rPr lang="fr-FR" sz="1200" b="1" dirty="0">
                <a:effectLst/>
                <a:latin typeface="Arial" panose="020B0604020202020204" pitchFamily="34" charset="0"/>
                <a:ea typeface="Arial" panose="020B0604020202020204" pitchFamily="34" charset="0"/>
              </a:rPr>
              <a:t> (L.) v. Royen. ou </a:t>
            </a:r>
            <a:r>
              <a:rPr lang="fr-FR" sz="1200" b="1" dirty="0" err="1">
                <a:effectLst/>
                <a:latin typeface="Arial" panose="020B0604020202020204" pitchFamily="34" charset="0"/>
                <a:ea typeface="Arial" panose="020B0604020202020204" pitchFamily="34" charset="0"/>
              </a:rPr>
              <a:t>Achras</a:t>
            </a:r>
            <a:r>
              <a:rPr lang="fr-FR" sz="1200" b="1" dirty="0">
                <a:effectLst/>
                <a:latin typeface="Arial" panose="020B0604020202020204" pitchFamily="34" charset="0"/>
                <a:ea typeface="Arial" panose="020B0604020202020204" pitchFamily="34" charset="0"/>
              </a:rPr>
              <a:t> </a:t>
            </a:r>
            <a:r>
              <a:rPr lang="fr-FR" sz="1200" b="1" dirty="0" err="1">
                <a:effectLst/>
                <a:latin typeface="Arial" panose="020B0604020202020204" pitchFamily="34" charset="0"/>
                <a:ea typeface="Arial" panose="020B0604020202020204" pitchFamily="34" charset="0"/>
              </a:rPr>
              <a:t>zapota</a:t>
            </a:r>
            <a:r>
              <a:rPr lang="fr-FR" sz="1200" b="1" dirty="0">
                <a:effectLst/>
                <a:latin typeface="Arial" panose="020B0604020202020204" pitchFamily="34" charset="0"/>
                <a:ea typeface="Arial" panose="020B0604020202020204" pitchFamily="34" charset="0"/>
              </a:rPr>
              <a:t> L.)</a:t>
            </a:r>
          </a:p>
          <a:p>
            <a:r>
              <a:rPr lang="fr-FR" sz="1200" b="1" dirty="0">
                <a:effectLst/>
                <a:latin typeface="Arial" panose="020B0604020202020204" pitchFamily="34" charset="0"/>
                <a:ea typeface="Arial" panose="020B0604020202020204" pitchFamily="34" charset="0"/>
              </a:rPr>
              <a:t> </a:t>
            </a:r>
            <a:endParaRPr lang="fr-FR" sz="1200" dirty="0">
              <a:effectLst/>
              <a:latin typeface="Arial" panose="020B0604020202020204" pitchFamily="34" charset="0"/>
              <a:ea typeface="Arial" panose="020B0604020202020204" pitchFamily="34" charset="0"/>
            </a:endParaRPr>
          </a:p>
          <a:p>
            <a:pPr marL="107950" algn="just">
              <a:lnSpc>
                <a:spcPct val="103000"/>
              </a:lnSpc>
            </a:pPr>
            <a:r>
              <a:rPr lang="fr-FR" sz="1200" dirty="0">
                <a:effectLst/>
                <a:latin typeface="Arial" panose="020B0604020202020204" pitchFamily="34" charset="0"/>
                <a:ea typeface="Arial" panose="020B0604020202020204" pitchFamily="34" charset="0"/>
              </a:rPr>
              <a:t>Le sapotillier est cultivé pour ses fruits. Il atteint une hauteur de 10 à 15 m. Les feuilles sont groupées à l'extrémité des rameaux. Il est saigné dans son aire d'origine (Mexique) et le latex ainsi recueilli, appelé chicle, sert à la fabrication du chewing-gum.</a:t>
            </a:r>
          </a:p>
          <a:p>
            <a:pPr marL="107950" marR="635" algn="just">
              <a:lnSpc>
                <a:spcPct val="103000"/>
              </a:lnSpc>
              <a:spcBef>
                <a:spcPts val="20"/>
              </a:spcBef>
              <a:spcAft>
                <a:spcPts val="0"/>
              </a:spcAft>
            </a:pPr>
            <a:r>
              <a:rPr lang="fr-FR" sz="1200" dirty="0">
                <a:effectLst/>
                <a:latin typeface="Arial" panose="020B0604020202020204" pitchFamily="34" charset="0"/>
                <a:ea typeface="Arial" panose="020B0604020202020204" pitchFamily="34" charset="0"/>
              </a:rPr>
              <a:t>Le bois rouge foncé du sapotillier est très dur, lourd, résistant et durable. Il constitue un bon bois d'œuvre.</a:t>
            </a:r>
          </a:p>
          <a:p>
            <a:endParaRPr lang="fr-FR" sz="12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97519" y="694265"/>
            <a:ext cx="6489081" cy="226641"/>
          </a:xfrm>
          <a:prstGeom prst="rect">
            <a:avLst/>
          </a:prstGeom>
        </p:spPr>
        <p:txBody>
          <a:bodyPr vert="horz" wrap="square" lIns="0" tIns="12613" rIns="0" bIns="0" rtlCol="0">
            <a:spAutoFit/>
          </a:bodyPr>
          <a:lstStyle/>
          <a:p>
            <a:pPr marL="12613">
              <a:spcBef>
                <a:spcPts val="100"/>
              </a:spcBef>
              <a:tabLst>
                <a:tab pos="466044" algn="l"/>
              </a:tabLst>
            </a:pPr>
            <a:r>
              <a:rPr sz="1390" b="1" spc="-24" dirty="0">
                <a:latin typeface="Arial"/>
                <a:cs typeface="Arial"/>
              </a:rPr>
              <a:t>.</a:t>
            </a:r>
            <a:r>
              <a:rPr sz="1390" b="1" dirty="0">
                <a:latin typeface="Arial"/>
                <a:cs typeface="Arial"/>
              </a:rPr>
              <a:t>	LE</a:t>
            </a:r>
            <a:r>
              <a:rPr sz="1390" b="1" spc="15" dirty="0">
                <a:latin typeface="Arial"/>
                <a:cs typeface="Arial"/>
              </a:rPr>
              <a:t> </a:t>
            </a:r>
            <a:r>
              <a:rPr sz="1390" b="1" dirty="0">
                <a:latin typeface="Arial"/>
                <a:cs typeface="Arial"/>
              </a:rPr>
              <a:t>CERISIER</a:t>
            </a:r>
            <a:r>
              <a:rPr lang="fr-FR" sz="1390" b="1" dirty="0">
                <a:latin typeface="Arial"/>
                <a:cs typeface="Arial"/>
              </a:rPr>
              <a:t> (</a:t>
            </a:r>
            <a:r>
              <a:rPr sz="1390" b="1" dirty="0">
                <a:latin typeface="Arial"/>
                <a:cs typeface="Arial"/>
              </a:rPr>
              <a:t>Malpighia</a:t>
            </a:r>
            <a:r>
              <a:rPr sz="1390" b="1" spc="24" dirty="0">
                <a:latin typeface="Arial"/>
                <a:cs typeface="Arial"/>
              </a:rPr>
              <a:t> </a:t>
            </a:r>
            <a:r>
              <a:rPr lang="fr-FR" sz="1390" b="1" spc="-10" dirty="0">
                <a:latin typeface="Arial"/>
                <a:cs typeface="Arial"/>
              </a:rPr>
              <a:t>p</a:t>
            </a:r>
            <a:r>
              <a:rPr sz="1390" b="1" spc="-10" dirty="0">
                <a:latin typeface="Arial"/>
                <a:cs typeface="Arial"/>
              </a:rPr>
              <a:t>unica</a:t>
            </a:r>
            <a:r>
              <a:rPr lang="fr-FR" sz="1390" b="1" spc="-10" dirty="0">
                <a:latin typeface="Arial"/>
                <a:cs typeface="Arial"/>
              </a:rPr>
              <a:t> L) </a:t>
            </a:r>
            <a:r>
              <a:rPr lang="fr-FR" sz="1390" b="1" spc="-10" dirty="0">
                <a:latin typeface="Arial" panose="020B0604020202020204" pitchFamily="34" charset="0"/>
                <a:ea typeface="Arial" panose="020B0604020202020204" pitchFamily="34" charset="0"/>
              </a:rPr>
              <a:t>malpighiacées</a:t>
            </a:r>
            <a:endParaRPr sz="1390" dirty="0">
              <a:latin typeface="Arial"/>
              <a:cs typeface="Arial"/>
            </a:endParaRPr>
          </a:p>
        </p:txBody>
      </p:sp>
      <p:sp>
        <p:nvSpPr>
          <p:cNvPr id="5" name="ZoneTexte 4">
            <a:extLst>
              <a:ext uri="{FF2B5EF4-FFF2-40B4-BE49-F238E27FC236}">
                <a16:creationId xmlns:a16="http://schemas.microsoft.com/office/drawing/2014/main" id="{247F43CB-A713-C38E-1030-A1735CC8ED32}"/>
              </a:ext>
            </a:extLst>
          </p:cNvPr>
          <p:cNvSpPr txBox="1"/>
          <p:nvPr/>
        </p:nvSpPr>
        <p:spPr>
          <a:xfrm>
            <a:off x="228600" y="996950"/>
            <a:ext cx="6858000" cy="9217908"/>
          </a:xfrm>
          <a:prstGeom prst="rect">
            <a:avLst/>
          </a:prstGeom>
          <a:noFill/>
        </p:spPr>
        <p:txBody>
          <a:bodyPr wrap="square" rtlCol="0">
            <a:spAutoFit/>
          </a:bodyPr>
          <a:lstStyle/>
          <a:p>
            <a:r>
              <a:rPr lang="fr-FR" sz="1200" dirty="0">
                <a:latin typeface="Arial" panose="020B0604020202020204" pitchFamily="34" charset="0"/>
                <a:ea typeface="Arial" panose="020B0604020202020204" pitchFamily="34" charset="0"/>
                <a:cs typeface="Arial" panose="020B0604020202020204" pitchFamily="34" charset="0"/>
              </a:rPr>
              <a:t> </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cerisier des Antilles, aussi appelé "cerisier pays" en Haïti et "</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dans d'autres régions, est un arbre fruitier dont l'origine reste incertaine. Il est cultivé depuis des millénaires dans les zones tropicales, notamment en Amérique latine et dans les Caraïbes. En Haïti, il est particulièrement répandu dans les jardins familiaux et apprécié pour ses fruits riches en nutriments.</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Caractéristiques botaniques</a:t>
            </a: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Le </a:t>
            </a:r>
            <a:r>
              <a:rPr lang="fr-FR" sz="1200" b="1" i="1" dirty="0" err="1">
                <a:effectLst/>
                <a:latin typeface="Arial" panose="020B0604020202020204" pitchFamily="34" charset="0"/>
                <a:ea typeface="Times New Roman" panose="02020603050405020304" pitchFamily="18" charset="0"/>
                <a:cs typeface="Arial" panose="020B0604020202020204" pitchFamily="34" charset="0"/>
              </a:rPr>
              <a:t>Malpighia</a:t>
            </a:r>
            <a:r>
              <a:rPr lang="fr-FR" sz="1200" b="1" i="1" dirty="0">
                <a:effectLst/>
                <a:latin typeface="Arial" panose="020B0604020202020204" pitchFamily="34" charset="0"/>
                <a:ea typeface="Times New Roman" panose="02020603050405020304" pitchFamily="18" charset="0"/>
                <a:cs typeface="Arial" panose="020B0604020202020204" pitchFamily="34" charset="0"/>
              </a:rPr>
              <a:t> </a:t>
            </a:r>
            <a:r>
              <a:rPr lang="fr-FR" sz="1200" b="1" i="1" dirty="0" err="1">
                <a:effectLst/>
                <a:latin typeface="Arial" panose="020B0604020202020204" pitchFamily="34" charset="0"/>
                <a:ea typeface="Times New Roman" panose="02020603050405020304" pitchFamily="18" charset="0"/>
                <a:cs typeface="Arial" panose="020B0604020202020204" pitchFamily="34" charset="0"/>
              </a:rPr>
              <a:t>punicifolia</a:t>
            </a:r>
            <a:r>
              <a:rPr lang="fr-FR" sz="1200" dirty="0">
                <a:effectLst/>
                <a:latin typeface="Arial" panose="020B0604020202020204" pitchFamily="34" charset="0"/>
                <a:ea typeface="Times New Roman" panose="02020603050405020304" pitchFamily="18" charset="0"/>
                <a:cs typeface="Arial" panose="020B0604020202020204" pitchFamily="34" charset="0"/>
              </a:rPr>
              <a:t> est un arbuste ou petit arbre pouvant atteindre 6 à 7 mètres de hauteur. Ses feuilles sont vertes, lustrées, ovales et légèrement dentelées. Ses fleurs, de petite taille et à cinq pétales, sont de couleur rose ou blanche et apparaissent en grappes, ce qui lui confère un aspect ornemental.</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Fruits</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fr-FR" sz="1200" dirty="0">
                <a:effectLst/>
                <a:latin typeface="Arial" panose="020B0604020202020204" pitchFamily="34" charset="0"/>
                <a:ea typeface="Times New Roman" panose="02020603050405020304" pitchFamily="18" charset="0"/>
                <a:cs typeface="Arial" panose="020B0604020202020204" pitchFamily="34" charset="0"/>
              </a:rPr>
              <a:t>les fruits, souvent appelés "cerises des Antilles", sont des drupes rouges, juteuses et acidulées. Malgré leur ressemblance avec les cerises, ils appartiennent à la famille des </a:t>
            </a:r>
            <a:r>
              <a:rPr lang="fr-FR" sz="1200" dirty="0" err="1">
                <a:latin typeface="Arial" panose="020B0604020202020204" pitchFamily="34" charset="0"/>
                <a:ea typeface="Times New Roman" panose="02020603050405020304" pitchFamily="18" charset="0"/>
                <a:cs typeface="Arial" panose="020B0604020202020204" pitchFamily="34" charset="0"/>
              </a:rPr>
              <a:t>m</a:t>
            </a:r>
            <a:r>
              <a:rPr lang="fr-FR" sz="1200" dirty="0" err="1">
                <a:effectLst/>
                <a:latin typeface="Arial" panose="020B0604020202020204" pitchFamily="34" charset="0"/>
                <a:ea typeface="Times New Roman" panose="02020603050405020304" pitchFamily="18" charset="0"/>
                <a:cs typeface="Arial" panose="020B0604020202020204" pitchFamily="34" charset="0"/>
              </a:rPr>
              <a:t>alpighiaceae</a:t>
            </a:r>
            <a:r>
              <a:rPr lang="fr-FR" sz="1200" dirty="0">
                <a:effectLst/>
                <a:latin typeface="Arial" panose="020B0604020202020204" pitchFamily="34" charset="0"/>
                <a:ea typeface="Times New Roman" panose="02020603050405020304" pitchFamily="18" charset="0"/>
                <a:cs typeface="Arial" panose="020B0604020202020204" pitchFamily="34" charset="0"/>
              </a:rPr>
              <a:t>. Ces fruits de petite taille renferment trois noyaux et se distinguent par leur haute teneur en vitamine C, dépassant largement celle des oranges, jusqu’à 30 à 50 fois plus</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Importance en Haïti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Utilisation culinaire :</a:t>
            </a:r>
            <a:r>
              <a:rPr lang="fr-FR" sz="1200" dirty="0">
                <a:effectLst/>
                <a:latin typeface="Arial" panose="020B0604020202020204" pitchFamily="34" charset="0"/>
                <a:ea typeface="Times New Roman" panose="02020603050405020304" pitchFamily="18" charset="0"/>
                <a:cs typeface="Arial" panose="020B0604020202020204" pitchFamily="34" charset="0"/>
              </a:rPr>
              <a:t> les cerises des Antilles sont consommées fraîches ou transformées en jus, confitures, gelées, et sirops. Le jus d'</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est particulièrement apprécié pour sa saveur rafraîchissante et son apport en vitamine C.</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Médecine traditionnelle :</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en Haïti, les fruits du cerisier sont utilisés pour leurs vertus médicinales, notamment pour renforcer le système immunitaire et traiter les refroidissements et grippes, grâce à leur haute teneur en vitamine C.</a:t>
            </a:r>
          </a:p>
          <a:p>
            <a:pPr marL="342900" lvl="0" indent="-342900" algn="just">
              <a:buSzPts val="1000"/>
              <a:buFont typeface="Symbol" panose="05050102010706020507" pitchFamily="18" charset="2"/>
              <a:buChar char=""/>
              <a:tabLst>
                <a:tab pos="457200" algn="l"/>
              </a:tabLst>
            </a:pPr>
            <a:r>
              <a:rPr lang="fr-FR"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Agriculture :</a:t>
            </a:r>
            <a:r>
              <a:rPr lang="fr-FR"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le cerisier des Antilles </a:t>
            </a:r>
            <a:r>
              <a:rPr lang="fr-FR" sz="1200" dirty="0">
                <a:effectLst/>
                <a:latin typeface="Arial" panose="020B0604020202020204" pitchFamily="34" charset="0"/>
                <a:ea typeface="Times New Roman" panose="02020603050405020304" pitchFamily="18" charset="0"/>
                <a:cs typeface="Arial" panose="020B0604020202020204" pitchFamily="34" charset="0"/>
              </a:rPr>
              <a:t>est facile à cultiver, nécessitant peu d’entretien. Il s’adapte bien aux basses altitudes et peut pousser dans une variété de sols, même pauvres. Sa rusticité et sa productivité en font une espèce prisée dans les jardins familiaux.</a:t>
            </a:r>
          </a:p>
          <a:p>
            <a:pPr algn="just"/>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Bénéfices nutritionnels :</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Vitamine C :</a:t>
            </a:r>
            <a:r>
              <a:rPr lang="fr-FR" sz="1200" dirty="0">
                <a:effectLst/>
                <a:latin typeface="Arial" panose="020B0604020202020204" pitchFamily="34" charset="0"/>
                <a:ea typeface="Times New Roman" panose="02020603050405020304" pitchFamily="18" charset="0"/>
                <a:cs typeface="Arial" panose="020B0604020202020204" pitchFamily="34" charset="0"/>
              </a:rPr>
              <a:t> l'</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est l'une des sources les plus concentrées en vitamine C naturelle, un antioxydant essentiel pour la santé. Ce fruit peut contenir jusqu'à 1000 à 4500 mg de vitamine C par 100 g de pulpe fraîche, ce qui dépasse de loin les oranges. Cela en fait un fruit particulièrement précieux pour renforcer le système immunitaire et prévenir les carences.</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Antioxydants :</a:t>
            </a:r>
            <a:r>
              <a:rPr lang="fr-FR" sz="1200" dirty="0">
                <a:effectLst/>
                <a:latin typeface="Arial" panose="020B0604020202020204" pitchFamily="34" charset="0"/>
                <a:ea typeface="Times New Roman" panose="02020603050405020304" pitchFamily="18" charset="0"/>
                <a:cs typeface="Arial" panose="020B0604020202020204" pitchFamily="34" charset="0"/>
              </a:rPr>
              <a:t> en plus de la vitamine C, l'</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contient des anthocyanines et d’autres antioxydants puissants qui contribuent à réduire les dommages oxydatifs dans l’organisme, et à prévenir les maladies chroniques, les maladies cardiaques et certains types de cancer. Le fruit est également riche en vitamine A, en fer, et en calcium.</a:t>
            </a:r>
          </a:p>
          <a:p>
            <a:pPr algn="just">
              <a:spcBef>
                <a:spcPts val="200"/>
              </a:spcBef>
            </a:pPr>
            <a:endParaRPr lang="fr-FR" sz="1200" b="1" i="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200"/>
              </a:spcBef>
            </a:pPr>
            <a:r>
              <a:rPr lang="fr-FR" sz="12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Défis</a:t>
            </a:r>
          </a:p>
          <a:p>
            <a:pPr algn="just"/>
            <a:r>
              <a:rPr lang="fr-FR" sz="1200" dirty="0">
                <a:effectLst/>
                <a:latin typeface="Arial" panose="020B0604020202020204" pitchFamily="34" charset="0"/>
                <a:ea typeface="Times New Roman" panose="02020603050405020304" pitchFamily="18" charset="0"/>
                <a:cs typeface="Arial" panose="020B0604020202020204" pitchFamily="34" charset="0"/>
              </a:rPr>
              <a:t>Malgré ses nombreux avantages, la culture et la valorisation du cerisier des Antilles rencontrent certains défis en Haïti.</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Périssabilité</a:t>
            </a:r>
            <a:r>
              <a:rPr lang="fr-FR" sz="1200" dirty="0">
                <a:effectLst/>
                <a:latin typeface="Arial" panose="020B0604020202020204" pitchFamily="34" charset="0"/>
                <a:ea typeface="Times New Roman" panose="02020603050405020304" pitchFamily="18" charset="0"/>
                <a:cs typeface="Arial" panose="020B0604020202020204" pitchFamily="34" charset="0"/>
              </a:rPr>
              <a:t> : les fruits de l'</a:t>
            </a:r>
            <a:r>
              <a:rPr lang="fr-FR" sz="1200" dirty="0" err="1">
                <a:effectLst/>
                <a:latin typeface="Arial" panose="020B0604020202020204" pitchFamily="34" charset="0"/>
                <a:ea typeface="Times New Roman" panose="02020603050405020304" pitchFamily="18" charset="0"/>
                <a:cs typeface="Arial" panose="020B0604020202020204" pitchFamily="34" charset="0"/>
              </a:rPr>
              <a:t>acerola</a:t>
            </a:r>
            <a:r>
              <a:rPr lang="fr-FR" sz="1200" dirty="0">
                <a:effectLst/>
                <a:latin typeface="Arial" panose="020B0604020202020204" pitchFamily="34" charset="0"/>
                <a:ea typeface="Times New Roman" panose="02020603050405020304" pitchFamily="18" charset="0"/>
                <a:cs typeface="Arial" panose="020B0604020202020204" pitchFamily="34" charset="0"/>
              </a:rPr>
              <a:t> sont très périssables et doivent être consommés ou transformés rapidement après la récolte. Sans un traitement adéquat (comme la transformation en jus, en confitures ou le séchage), ils se détériorent en quelques jours, entraînant des pertes importantes pour les producteurs locaux.</a:t>
            </a:r>
          </a:p>
          <a:p>
            <a:pPr marL="342900" lvl="0" indent="-342900" algn="just">
              <a:buSzPts val="1000"/>
              <a:buFont typeface="Symbol" panose="05050102010706020507" pitchFamily="18" charset="2"/>
              <a:buChar char=""/>
              <a:tabLst>
                <a:tab pos="457200" algn="l"/>
              </a:tabLst>
            </a:pPr>
            <a:r>
              <a:rPr lang="fr-FR" sz="1200" b="1" dirty="0">
                <a:effectLst/>
                <a:latin typeface="Arial" panose="020B0604020202020204" pitchFamily="34" charset="0"/>
                <a:ea typeface="Times New Roman" panose="02020603050405020304" pitchFamily="18" charset="0"/>
                <a:cs typeface="Arial" panose="020B0604020202020204" pitchFamily="34" charset="0"/>
              </a:rPr>
              <a:t>Transformation limitée</a:t>
            </a:r>
            <a:r>
              <a:rPr lang="fr-FR" sz="1200" dirty="0">
                <a:effectLst/>
                <a:latin typeface="Arial" panose="020B0604020202020204" pitchFamily="34" charset="0"/>
                <a:ea typeface="Times New Roman" panose="02020603050405020304" pitchFamily="18" charset="0"/>
                <a:cs typeface="Arial" panose="020B0604020202020204" pitchFamily="34" charset="0"/>
              </a:rPr>
              <a:t> : le manque d'installations de transformation dans les zones rurales limite les opportunités de valorisation commerciale de ce fruit. Les méthodes de conservation sont souvent rudimentaires, ce qui empêche une exploitation commerciale à grande échelle.</a:t>
            </a:r>
          </a:p>
          <a:p>
            <a:endParaRPr lang="fr-FR" sz="1200" dirty="0">
              <a:latin typeface="Arial" panose="020B0604020202020204" pitchFamily="34" charset="0"/>
              <a:ea typeface="Arial" panose="020B0604020202020204" pitchFamily="34" charset="0"/>
              <a:cs typeface="Arial" panose="020B0604020202020204" pitchFamily="34" charset="0"/>
            </a:endParaRPr>
          </a:p>
          <a:p>
            <a:r>
              <a:rPr lang="fr-FR" sz="1200" dirty="0">
                <a:latin typeface="Arial" panose="020B0604020202020204" pitchFamily="34" charset="0"/>
                <a:ea typeface="Arial" panose="020B0604020202020204" pitchFamily="34" charset="0"/>
                <a:cs typeface="Arial" panose="020B0604020202020204" pitchFamily="34" charset="0"/>
              </a:rPr>
              <a: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1066801" y="10242378"/>
            <a:ext cx="261086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Malpighia</a:t>
            </a:r>
            <a:r>
              <a:rPr sz="1219" b="1" spc="24" dirty="0">
                <a:latin typeface="Arial"/>
                <a:cs typeface="Arial"/>
              </a:rPr>
              <a:t> </a:t>
            </a:r>
            <a:r>
              <a:rPr sz="1219" b="1" dirty="0">
                <a:latin typeface="Arial"/>
                <a:cs typeface="Arial"/>
              </a:rPr>
              <a:t>punicifolia</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cerisier</a:t>
            </a:r>
            <a:endParaRPr sz="1219" dirty="0">
              <a:latin typeface="Arial"/>
              <a:cs typeface="Arial"/>
            </a:endParaRPr>
          </a:p>
        </p:txBody>
      </p:sp>
      <p:pic>
        <p:nvPicPr>
          <p:cNvPr id="8" name="Image 7" descr="P1060556">
            <a:extLst>
              <a:ext uri="{FF2B5EF4-FFF2-40B4-BE49-F238E27FC236}">
                <a16:creationId xmlns:a16="http://schemas.microsoft.com/office/drawing/2014/main" id="{72F9FA3F-8B20-4FD0-EDD9-C461F39FC235}"/>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0837" y="4047113"/>
            <a:ext cx="4506318" cy="6008424"/>
          </a:xfrm>
          <a:prstGeom prst="rect">
            <a:avLst/>
          </a:prstGeom>
        </p:spPr>
      </p:pic>
      <p:grpSp>
        <p:nvGrpSpPr>
          <p:cNvPr id="2" name="object 2">
            <a:extLst>
              <a:ext uri="{FF2B5EF4-FFF2-40B4-BE49-F238E27FC236}">
                <a16:creationId xmlns:a16="http://schemas.microsoft.com/office/drawing/2014/main" id="{1D495E3A-A3F6-9F53-09C0-14B5D1C3019F}"/>
              </a:ext>
            </a:extLst>
          </p:cNvPr>
          <p:cNvGrpSpPr/>
          <p:nvPr/>
        </p:nvGrpSpPr>
        <p:grpSpPr>
          <a:xfrm>
            <a:off x="114866" y="284517"/>
            <a:ext cx="3599089" cy="3575755"/>
            <a:chOff x="1711070" y="1185544"/>
            <a:chExt cx="3623945" cy="3600450"/>
          </a:xfrm>
        </p:grpSpPr>
        <p:pic>
          <p:nvPicPr>
            <p:cNvPr id="4" name="object 3">
              <a:extLst>
                <a:ext uri="{FF2B5EF4-FFF2-40B4-BE49-F238E27FC236}">
                  <a16:creationId xmlns:a16="http://schemas.microsoft.com/office/drawing/2014/main" id="{9B57A874-D660-4CD2-E8C8-A8961C32A472}"/>
                </a:ext>
              </a:extLst>
            </p:cNvPr>
            <p:cNvPicPr/>
            <p:nvPr/>
          </p:nvPicPr>
          <p:blipFill>
            <a:blip r:embed="rId3" cstate="print"/>
            <a:stretch>
              <a:fillRect/>
            </a:stretch>
          </p:blipFill>
          <p:spPr>
            <a:xfrm>
              <a:off x="2546985" y="1198244"/>
              <a:ext cx="2590804" cy="3553974"/>
            </a:xfrm>
            <a:prstGeom prst="rect">
              <a:avLst/>
            </a:prstGeom>
          </p:spPr>
        </p:pic>
        <p:sp>
          <p:nvSpPr>
            <p:cNvPr id="3" name="object 4">
              <a:extLst>
                <a:ext uri="{FF2B5EF4-FFF2-40B4-BE49-F238E27FC236}">
                  <a16:creationId xmlns:a16="http://schemas.microsoft.com/office/drawing/2014/main" id="{CDEB5A87-08F8-68A4-E849-059FEB834D6D}"/>
                </a:ext>
              </a:extLst>
            </p:cNvPr>
            <p:cNvSpPr/>
            <p:nvPr/>
          </p:nvSpPr>
          <p:spPr>
            <a:xfrm>
              <a:off x="1717420" y="1191894"/>
              <a:ext cx="3611245" cy="3587750"/>
            </a:xfrm>
            <a:custGeom>
              <a:avLst/>
              <a:gdLst/>
              <a:ahLst/>
              <a:cxnLst/>
              <a:rect l="l" t="t" r="r" b="b"/>
              <a:pathLst>
                <a:path w="3611245" h="3587750">
                  <a:moveTo>
                    <a:pt x="0" y="0"/>
                  </a:moveTo>
                  <a:lnTo>
                    <a:pt x="3610863" y="0"/>
                  </a:lnTo>
                  <a:lnTo>
                    <a:pt x="3610863"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1060555">
            <a:extLst>
              <a:ext uri="{FF2B5EF4-FFF2-40B4-BE49-F238E27FC236}">
                <a16:creationId xmlns:a16="http://schemas.microsoft.com/office/drawing/2014/main" id="{1A38886E-A20D-1385-CFE4-A5A28FCCC68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526573" y="2665390"/>
            <a:ext cx="7133228" cy="5349921"/>
          </a:xfrm>
          <a:prstGeom prst="rect">
            <a:avLst/>
          </a:prstGeom>
        </p:spPr>
      </p:pic>
      <p:sp>
        <p:nvSpPr>
          <p:cNvPr id="2" name="object 9">
            <a:extLst>
              <a:ext uri="{FF2B5EF4-FFF2-40B4-BE49-F238E27FC236}">
                <a16:creationId xmlns:a16="http://schemas.microsoft.com/office/drawing/2014/main" id="{352197D6-5894-6026-2EFC-5A652B0DD6E0}"/>
              </a:ext>
            </a:extLst>
          </p:cNvPr>
          <p:cNvSpPr txBox="1"/>
          <p:nvPr/>
        </p:nvSpPr>
        <p:spPr>
          <a:xfrm>
            <a:off x="1097688" y="9581687"/>
            <a:ext cx="4617313"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Malpighia</a:t>
            </a:r>
            <a:r>
              <a:rPr sz="1219" b="1" spc="24" dirty="0">
                <a:latin typeface="Arial"/>
                <a:cs typeface="Arial"/>
              </a:rPr>
              <a:t> </a:t>
            </a:r>
            <a:r>
              <a:rPr sz="1219" b="1" dirty="0">
                <a:latin typeface="Arial"/>
                <a:cs typeface="Arial"/>
              </a:rPr>
              <a:t>punicifolia</a:t>
            </a:r>
            <a:r>
              <a:rPr sz="1219" b="1" spc="24" dirty="0">
                <a:latin typeface="Arial"/>
                <a:cs typeface="Arial"/>
              </a:rPr>
              <a:t> </a:t>
            </a:r>
            <a:r>
              <a:rPr sz="1219" dirty="0">
                <a:latin typeface="Arial"/>
                <a:cs typeface="Arial"/>
              </a:rPr>
              <a:t>Le</a:t>
            </a:r>
            <a:r>
              <a:rPr sz="1219" spc="24" dirty="0">
                <a:latin typeface="Arial"/>
                <a:cs typeface="Arial"/>
              </a:rPr>
              <a:t> </a:t>
            </a:r>
            <a:r>
              <a:rPr sz="1219" spc="-10" dirty="0" err="1">
                <a:latin typeface="Arial"/>
                <a:cs typeface="Arial"/>
              </a:rPr>
              <a:t>cerisier</a:t>
            </a:r>
            <a:endParaRPr sz="1219" dirty="0">
              <a:latin typeface="Arial"/>
              <a:cs typeface="Arial"/>
            </a:endParaRPr>
          </a:p>
        </p:txBody>
      </p:sp>
    </p:spTree>
    <p:extLst>
      <p:ext uri="{BB962C8B-B14F-4D97-AF65-F5344CB8AC3E}">
        <p14:creationId xmlns:p14="http://schemas.microsoft.com/office/powerpoint/2010/main" val="13659237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46240" y="3206750"/>
            <a:ext cx="5197989" cy="3429000"/>
            <a:chOff x="1080008" y="1185544"/>
            <a:chExt cx="5400040" cy="3600450"/>
          </a:xfrm>
        </p:grpSpPr>
        <p:pic>
          <p:nvPicPr>
            <p:cNvPr id="3" name="object 3"/>
            <p:cNvPicPr/>
            <p:nvPr/>
          </p:nvPicPr>
          <p:blipFill>
            <a:blip r:embed="rId2" cstate="print"/>
            <a:stretch>
              <a:fillRect/>
            </a:stretch>
          </p:blipFill>
          <p:spPr>
            <a:xfrm>
              <a:off x="1092708" y="1198244"/>
              <a:ext cx="5374640" cy="3574541"/>
            </a:xfrm>
            <a:prstGeom prst="rect">
              <a:avLst/>
            </a:prstGeom>
          </p:spPr>
        </p:pic>
        <p:sp>
          <p:nvSpPr>
            <p:cNvPr id="4" name="object 4"/>
            <p:cNvSpPr/>
            <p:nvPr/>
          </p:nvSpPr>
          <p:spPr>
            <a:xfrm>
              <a:off x="1086358" y="1191894"/>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grpSp>
        <p:nvGrpSpPr>
          <p:cNvPr id="5" name="object 5"/>
          <p:cNvGrpSpPr/>
          <p:nvPr/>
        </p:nvGrpSpPr>
        <p:grpSpPr>
          <a:xfrm>
            <a:off x="457200" y="6446384"/>
            <a:ext cx="5363002" cy="3575755"/>
            <a:chOff x="1080008" y="5865495"/>
            <a:chExt cx="5400040" cy="3600450"/>
          </a:xfrm>
        </p:grpSpPr>
        <p:pic>
          <p:nvPicPr>
            <p:cNvPr id="6" name="object 6"/>
            <p:cNvPicPr/>
            <p:nvPr/>
          </p:nvPicPr>
          <p:blipFill>
            <a:blip r:embed="rId3" cstate="print"/>
            <a:stretch>
              <a:fillRect/>
            </a:stretch>
          </p:blipFill>
          <p:spPr>
            <a:xfrm>
              <a:off x="1092708" y="5878195"/>
              <a:ext cx="5374640" cy="3574541"/>
            </a:xfrm>
            <a:prstGeom prst="rect">
              <a:avLst/>
            </a:prstGeom>
          </p:spPr>
        </p:pic>
        <p:sp>
          <p:nvSpPr>
            <p:cNvPr id="7"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
        <p:nvSpPr>
          <p:cNvPr id="9" name="object 9"/>
          <p:cNvSpPr txBox="1"/>
          <p:nvPr/>
        </p:nvSpPr>
        <p:spPr>
          <a:xfrm>
            <a:off x="457201" y="10166178"/>
            <a:ext cx="2610868" cy="203372"/>
          </a:xfrm>
          <a:prstGeom prst="rect">
            <a:avLst/>
          </a:prstGeom>
        </p:spPr>
        <p:txBody>
          <a:bodyPr vert="horz" wrap="square" lIns="0" tIns="12613" rIns="0" bIns="0" rtlCol="0">
            <a:spAutoFit/>
          </a:bodyPr>
          <a:lstStyle/>
          <a:p>
            <a:pPr marL="12613">
              <a:spcBef>
                <a:spcPts val="100"/>
              </a:spcBef>
            </a:pPr>
            <a:r>
              <a:rPr sz="1219" b="1" dirty="0">
                <a:latin typeface="Arial"/>
                <a:cs typeface="Arial"/>
              </a:rPr>
              <a:t>Malpighia</a:t>
            </a:r>
            <a:r>
              <a:rPr sz="1219" b="1" spc="24" dirty="0">
                <a:latin typeface="Arial"/>
                <a:cs typeface="Arial"/>
              </a:rPr>
              <a:t> </a:t>
            </a:r>
            <a:r>
              <a:rPr sz="1219" b="1" dirty="0">
                <a:latin typeface="Arial"/>
                <a:cs typeface="Arial"/>
              </a:rPr>
              <a:t>punicifolia</a:t>
            </a:r>
            <a:r>
              <a:rPr sz="1219" b="1" spc="24" dirty="0">
                <a:latin typeface="Arial"/>
                <a:cs typeface="Arial"/>
              </a:rPr>
              <a:t> </a:t>
            </a:r>
            <a:r>
              <a:rPr sz="1219" dirty="0">
                <a:latin typeface="Arial"/>
                <a:cs typeface="Arial"/>
              </a:rPr>
              <a:t>Le</a:t>
            </a:r>
            <a:r>
              <a:rPr sz="1219" spc="24" dirty="0">
                <a:latin typeface="Arial"/>
                <a:cs typeface="Arial"/>
              </a:rPr>
              <a:t> </a:t>
            </a:r>
            <a:r>
              <a:rPr sz="1219" spc="-10" dirty="0">
                <a:latin typeface="Arial"/>
                <a:cs typeface="Arial"/>
              </a:rPr>
              <a:t>cerisier</a:t>
            </a:r>
            <a:endParaRPr sz="1219" dirty="0">
              <a:latin typeface="Arial"/>
              <a:cs typeface="Arial"/>
            </a:endParaRPr>
          </a:p>
        </p:txBody>
      </p:sp>
      <p:grpSp>
        <p:nvGrpSpPr>
          <p:cNvPr id="8" name="object 5"/>
          <p:cNvGrpSpPr/>
          <p:nvPr/>
        </p:nvGrpSpPr>
        <p:grpSpPr>
          <a:xfrm>
            <a:off x="152400" y="273957"/>
            <a:ext cx="5363002" cy="3575755"/>
            <a:chOff x="1080008" y="5865495"/>
            <a:chExt cx="5400040" cy="3600450"/>
          </a:xfrm>
        </p:grpSpPr>
        <p:pic>
          <p:nvPicPr>
            <p:cNvPr id="10" name="object 6"/>
            <p:cNvPicPr/>
            <p:nvPr/>
          </p:nvPicPr>
          <p:blipFill>
            <a:blip r:embed="rId4" cstate="print"/>
            <a:stretch>
              <a:fillRect/>
            </a:stretch>
          </p:blipFill>
          <p:spPr>
            <a:xfrm>
              <a:off x="1092708" y="5878195"/>
              <a:ext cx="5374640" cy="3574541"/>
            </a:xfrm>
            <a:prstGeom prst="rect">
              <a:avLst/>
            </a:prstGeom>
          </p:spPr>
        </p:pic>
        <p:sp>
          <p:nvSpPr>
            <p:cNvPr id="11" name="object 7"/>
            <p:cNvSpPr/>
            <p:nvPr/>
          </p:nvSpPr>
          <p:spPr>
            <a:xfrm>
              <a:off x="1086358" y="5871845"/>
              <a:ext cx="5387340" cy="3587750"/>
            </a:xfrm>
            <a:custGeom>
              <a:avLst/>
              <a:gdLst/>
              <a:ahLst/>
              <a:cxnLst/>
              <a:rect l="l" t="t" r="r" b="b"/>
              <a:pathLst>
                <a:path w="5387340" h="3587750">
                  <a:moveTo>
                    <a:pt x="0" y="0"/>
                  </a:moveTo>
                  <a:lnTo>
                    <a:pt x="5387340" y="0"/>
                  </a:lnTo>
                  <a:lnTo>
                    <a:pt x="5387340" y="3587241"/>
                  </a:lnTo>
                  <a:lnTo>
                    <a:pt x="0" y="3587241"/>
                  </a:lnTo>
                  <a:lnTo>
                    <a:pt x="0" y="0"/>
                  </a:lnTo>
                  <a:close/>
                </a:path>
              </a:pathLst>
            </a:custGeom>
            <a:ln w="12700">
              <a:solidFill>
                <a:srgbClr val="000000"/>
              </a:solidFill>
            </a:ln>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2622</TotalTime>
  <Words>37987</Words>
  <Application>Microsoft Office PowerPoint</Application>
  <PresentationFormat>Personnalisé</PresentationFormat>
  <Paragraphs>2428</Paragraphs>
  <Slides>314</Slides>
  <Notes>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314</vt:i4>
      </vt:variant>
    </vt:vector>
  </HeadingPairs>
  <TitlesOfParts>
    <vt:vector size="320" baseType="lpstr">
      <vt:lpstr>Arial</vt:lpstr>
      <vt:lpstr>Calibri</vt:lpstr>
      <vt:lpstr>Courier New</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Spondias mombin (mombin)</vt:lpstr>
      <vt:lpstr>Spondias purpurea (cirouelle)</vt:lpstr>
      <vt:lpstr>Spondias purpurea (cirouelle)</vt:lpstr>
      <vt:lpstr>Présentation PowerPoint</vt:lpstr>
      <vt:lpstr>Présentation PowerPoint</vt:lpstr>
      <vt:lpstr>Comocladia glabra (brésillet, bousiet)</vt:lpstr>
      <vt:lpstr>Comocladia (brésillet, bousiet)</vt:lpstr>
      <vt:lpstr>Comocladia dentata (brésillet, bousiet)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Bambusa vulgaris (bambou)</vt:lpstr>
      <vt:lpstr>Bambusa vulgaris (bambou)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Agave rigida</vt:lpstr>
      <vt:lpstr>Agave rigida (agave, pite)</vt:lpstr>
      <vt:lpstr>Présentation PowerPoint</vt:lpstr>
      <vt:lpstr>Présentation PowerPoint</vt:lpstr>
      <vt:lpstr>Présentation PowerPoint</vt:lpstr>
      <vt:lpstr>Bromelia pinguin</vt:lpstr>
      <vt:lpstr>Présentation PowerPoint</vt:lpstr>
      <vt:lpstr>Yucca aloifolia (joyeuse)</vt:lpstr>
      <vt:lpstr>Yucca aloifolia (joyeuse)</vt:lpstr>
      <vt:lpstr>Yucca aloifolia (joyeuse)</vt:lpstr>
      <vt:lpstr>Yucca elephantipes</vt:lpstr>
      <vt:lpstr>Présentation PowerPoint</vt:lpstr>
      <vt:lpstr>Présentation PowerPoint</vt:lpstr>
      <vt:lpstr>Présentation PowerPoint</vt:lpstr>
      <vt:lpstr>Bursera simaruba (gommier)</vt:lpstr>
      <vt:lpstr>Bursera simaruba (gommier)</vt:lpstr>
      <vt:lpstr>Bursera simaruba (gommier)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Hura crepitans (sablier)</vt:lpstr>
      <vt:lpstr>Hura crepitans (sablier)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Euphorbia lactea (candélabre)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Euphorbia tirucalli  (garde-maison)</vt:lpstr>
      <vt:lpstr>Euphorbia tirucalli  (garde-maison)</vt:lpstr>
      <vt:lpstr>Présentation PowerPoint</vt:lpstr>
      <vt:lpstr>Présentation PowerPoint</vt:lpstr>
      <vt:lpstr>Présentation PowerPoint</vt:lpstr>
      <vt:lpstr>Lamaireocereus hystrix (chandelier)</vt:lpstr>
      <vt:lpstr>Lamaireocereus hystrix (chandelier)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Hibiscus rosa-sinensis (choublak)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Jatropha curcas (médecinier)</vt:lpstr>
      <vt:lpstr>Jatropha curcas (médecinier)</vt:lpstr>
      <vt:lpstr>Présentation PowerPoint</vt:lpstr>
      <vt:lpstr>Présentation PowerPoint</vt:lpstr>
      <vt:lpstr>Présentation PowerPoint</vt:lpstr>
      <vt:lpstr>Présentation PowerPoint</vt:lpstr>
      <vt:lpstr>Calliandra calothyrsus (calliandre)</vt:lpstr>
      <vt:lpstr>Calliandra calothyrsus (calliandre)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Erythrina variegata (érythrine)</vt:lpstr>
      <vt:lpstr>Présentation PowerPoint</vt:lpstr>
      <vt:lpstr>Présentation PowerPoint</vt:lpstr>
      <vt:lpstr>Gliricidia sepium (lilas étranger, pignon)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Crescentia cujete (calebassier)</vt:lpstr>
      <vt:lpstr>Crescentia cujete (calebassier)</vt:lpstr>
      <vt:lpstr>Présentation PowerPoint</vt:lpstr>
      <vt:lpstr>Crescentia cujete (calebassier)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Cedrela odorata (cèdre, sed)</vt:lpstr>
      <vt:lpstr>Présentation PowerPoint</vt:lpstr>
      <vt:lpstr>Présentation PowerPoint</vt:lpstr>
      <vt:lpstr>Cedrela odorata (cèdre, sed)</vt:lpstr>
      <vt:lpstr>Cedrela odorata (cèdre, sed)</vt:lpstr>
      <vt:lpstr>Cedrela odorata (cèdre, sed)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 Lilin</dc:creator>
  <cp:lastModifiedBy>Charles Lilin</cp:lastModifiedBy>
  <cp:revision>146</cp:revision>
  <dcterms:created xsi:type="dcterms:W3CDTF">2023-05-30T15:29:35Z</dcterms:created>
  <dcterms:modified xsi:type="dcterms:W3CDTF">2026-04-25T13:24:03Z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2000-01-11T00:00:00Z</vt:filetime>
  </property>
  <property fmtid="{D5CDD505-2E9C-101B-9397-08002B2CF9AE}" pid="3" name="LastSaved">
    <vt:filetime>2023-05-30T00:00:00Z</vt:filetime>
  </property>
  <property fmtid="{D5CDD505-2E9C-101B-9397-08002B2CF9AE}" pid="4" name="Producer">
    <vt:lpwstr>Acrobat Distiller 3.01 for Windows</vt:lpwstr>
  </property>
</Properties>
</file>