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429" r:id="rId2"/>
    <p:sldId id="437" r:id="rId3"/>
    <p:sldId id="400" r:id="rId4"/>
    <p:sldId id="415" r:id="rId5"/>
    <p:sldId id="414" r:id="rId6"/>
    <p:sldId id="311" r:id="rId7"/>
    <p:sldId id="377" r:id="rId8"/>
    <p:sldId id="314" r:id="rId9"/>
    <p:sldId id="413" r:id="rId10"/>
    <p:sldId id="416" r:id="rId11"/>
    <p:sldId id="431" r:id="rId12"/>
    <p:sldId id="410" r:id="rId13"/>
    <p:sldId id="418" r:id="rId14"/>
    <p:sldId id="420" r:id="rId15"/>
    <p:sldId id="317" r:id="rId16"/>
    <p:sldId id="331" r:id="rId17"/>
    <p:sldId id="274" r:id="rId18"/>
    <p:sldId id="273" r:id="rId19"/>
    <p:sldId id="419" r:id="rId20"/>
    <p:sldId id="401" r:id="rId21"/>
    <p:sldId id="325" r:id="rId22"/>
    <p:sldId id="391" r:id="rId23"/>
    <p:sldId id="390" r:id="rId24"/>
    <p:sldId id="326" r:id="rId25"/>
    <p:sldId id="379" r:id="rId26"/>
    <p:sldId id="378" r:id="rId27"/>
    <p:sldId id="287" r:id="rId28"/>
    <p:sldId id="393" r:id="rId29"/>
    <p:sldId id="402" r:id="rId30"/>
    <p:sldId id="403" r:id="rId31"/>
    <p:sldId id="405" r:id="rId32"/>
    <p:sldId id="372" r:id="rId33"/>
    <p:sldId id="373" r:id="rId34"/>
    <p:sldId id="259" r:id="rId35"/>
    <p:sldId id="277" r:id="rId36"/>
    <p:sldId id="374" r:id="rId37"/>
    <p:sldId id="278" r:id="rId38"/>
    <p:sldId id="279" r:id="rId39"/>
    <p:sldId id="432" r:id="rId40"/>
    <p:sldId id="352" r:id="rId41"/>
    <p:sldId id="291" r:id="rId42"/>
    <p:sldId id="430" r:id="rId43"/>
    <p:sldId id="349" r:id="rId44"/>
    <p:sldId id="351" r:id="rId45"/>
    <p:sldId id="354" r:id="rId46"/>
    <p:sldId id="356" r:id="rId47"/>
    <p:sldId id="424" r:id="rId48"/>
    <p:sldId id="425" r:id="rId49"/>
    <p:sldId id="350" r:id="rId50"/>
    <p:sldId id="303" r:id="rId51"/>
    <p:sldId id="290" r:id="rId52"/>
    <p:sldId id="411" r:id="rId53"/>
    <p:sldId id="433" r:id="rId54"/>
    <p:sldId id="434" r:id="rId55"/>
    <p:sldId id="421" r:id="rId56"/>
    <p:sldId id="292" r:id="rId57"/>
    <p:sldId id="428" r:id="rId58"/>
    <p:sldId id="300" r:id="rId59"/>
    <p:sldId id="397" r:id="rId60"/>
    <p:sldId id="272" r:id="rId61"/>
    <p:sldId id="399" r:id="rId62"/>
    <p:sldId id="394" r:id="rId63"/>
    <p:sldId id="301" r:id="rId64"/>
    <p:sldId id="398" r:id="rId65"/>
    <p:sldId id="344" r:id="rId66"/>
    <p:sldId id="396" r:id="rId67"/>
    <p:sldId id="427" r:id="rId68"/>
    <p:sldId id="282" r:id="rId69"/>
    <p:sldId id="435" r:id="rId70"/>
    <p:sldId id="385" r:id="rId71"/>
    <p:sldId id="334" r:id="rId72"/>
    <p:sldId id="335" r:id="rId73"/>
    <p:sldId id="336" r:id="rId74"/>
    <p:sldId id="408" r:id="rId75"/>
    <p:sldId id="267" r:id="rId76"/>
    <p:sldId id="327" r:id="rId77"/>
    <p:sldId id="328" r:id="rId78"/>
    <p:sldId id="382" r:id="rId79"/>
    <p:sldId id="383" r:id="rId80"/>
    <p:sldId id="406" r:id="rId81"/>
    <p:sldId id="285" r:id="rId82"/>
    <p:sldId id="342" r:id="rId83"/>
    <p:sldId id="284" r:id="rId84"/>
    <p:sldId id="343" r:id="rId85"/>
    <p:sldId id="376" r:id="rId86"/>
    <p:sldId id="363" r:id="rId87"/>
    <p:sldId id="368" r:id="rId88"/>
    <p:sldId id="375" r:id="rId89"/>
    <p:sldId id="370" r:id="rId90"/>
    <p:sldId id="362" r:id="rId91"/>
    <p:sldId id="364" r:id="rId92"/>
    <p:sldId id="365" r:id="rId93"/>
    <p:sldId id="436" r:id="rId94"/>
  </p:sldIdLst>
  <p:sldSz cx="9144000" cy="6858000" type="screen4x3"/>
  <p:notesSz cx="6858000" cy="9144000"/>
  <p:photoAlbum/>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75" autoAdjust="0"/>
  </p:normalViewPr>
  <p:slideViewPr>
    <p:cSldViewPr>
      <p:cViewPr varScale="1">
        <p:scale>
          <a:sx n="87" d="100"/>
          <a:sy n="87" d="100"/>
        </p:scale>
        <p:origin x="1902"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53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D58FF2F-2799-E840-823F-D567929B663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fr-FR" altLang="fr-FR"/>
          </a:p>
        </p:txBody>
      </p:sp>
      <p:sp>
        <p:nvSpPr>
          <p:cNvPr id="79875" name="Rectangle 3">
            <a:extLst>
              <a:ext uri="{FF2B5EF4-FFF2-40B4-BE49-F238E27FC236}">
                <a16:creationId xmlns:a16="http://schemas.microsoft.com/office/drawing/2014/main" id="{E23045BC-1CE7-2E72-18BB-A6BD3866F50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fr-FR" altLang="fr-FR"/>
          </a:p>
        </p:txBody>
      </p:sp>
      <p:sp>
        <p:nvSpPr>
          <p:cNvPr id="2052" name="Rectangle 4">
            <a:extLst>
              <a:ext uri="{FF2B5EF4-FFF2-40B4-BE49-F238E27FC236}">
                <a16:creationId xmlns:a16="http://schemas.microsoft.com/office/drawing/2014/main" id="{0BA20D3F-F41C-53D7-F358-70FF90D2203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a:extLst>
              <a:ext uri="{FF2B5EF4-FFF2-40B4-BE49-F238E27FC236}">
                <a16:creationId xmlns:a16="http://schemas.microsoft.com/office/drawing/2014/main" id="{F9C5DEE8-10DA-FFCB-FEB5-1F64801189F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9878" name="Rectangle 6">
            <a:extLst>
              <a:ext uri="{FF2B5EF4-FFF2-40B4-BE49-F238E27FC236}">
                <a16:creationId xmlns:a16="http://schemas.microsoft.com/office/drawing/2014/main" id="{631455E3-6BCC-5670-25A6-8D72914CF938}"/>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fr-FR" altLang="fr-FR"/>
          </a:p>
        </p:txBody>
      </p:sp>
      <p:sp>
        <p:nvSpPr>
          <p:cNvPr id="79879" name="Rectangle 7">
            <a:extLst>
              <a:ext uri="{FF2B5EF4-FFF2-40B4-BE49-F238E27FC236}">
                <a16:creationId xmlns:a16="http://schemas.microsoft.com/office/drawing/2014/main" id="{C06641A7-43C4-A02E-0F9E-196961367FB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DDE2055-047A-419C-B3BB-937A1038C21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408FB640-83C6-E51D-B1CD-7CE1C733AE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1CDB95-562F-433A-9326-41299ADF260F}" type="slidenum">
              <a:rPr lang="fr-FR" altLang="fr-FR" smtClean="0"/>
              <a:pPr/>
              <a:t>6</a:t>
            </a:fld>
            <a:endParaRPr lang="fr-FR" altLang="fr-FR"/>
          </a:p>
        </p:txBody>
      </p:sp>
      <p:sp>
        <p:nvSpPr>
          <p:cNvPr id="12291" name="Rectangle 2">
            <a:extLst>
              <a:ext uri="{FF2B5EF4-FFF2-40B4-BE49-F238E27FC236}">
                <a16:creationId xmlns:a16="http://schemas.microsoft.com/office/drawing/2014/main" id="{85373DDA-68CE-ED56-F682-D3CCA7297BF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F561398-05A1-F041-7317-2EC73053FE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extLst>
      <p:ext uri="{BB962C8B-B14F-4D97-AF65-F5344CB8AC3E}">
        <p14:creationId xmlns:p14="http://schemas.microsoft.com/office/powerpoint/2010/main" val="411614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7D9D32A-E844-EA50-B952-40FFEF059E1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F7A323-2C42-452B-960A-36C22D944BAE}" type="slidenum">
              <a:rPr lang="fr-FR" altLang="fr-FR" smtClean="0"/>
              <a:pPr/>
              <a:t>27</a:t>
            </a:fld>
            <a:endParaRPr lang="fr-FR" altLang="fr-FR"/>
          </a:p>
        </p:txBody>
      </p:sp>
      <p:sp>
        <p:nvSpPr>
          <p:cNvPr id="34819" name="Rectangle 2">
            <a:extLst>
              <a:ext uri="{FF2B5EF4-FFF2-40B4-BE49-F238E27FC236}">
                <a16:creationId xmlns:a16="http://schemas.microsoft.com/office/drawing/2014/main" id="{CE32CD00-743E-A7B5-4CAF-2D95F3EFA465}"/>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9F180CA0-EB5F-9EA2-EA7D-FF5B7C98CF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dirty="0"/>
              <a:t>Murettes du projet GTZ avec des problèmes d’entretien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31DF7DC-4329-AEF9-C2C7-9BF661D5B6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8C5632-A288-4DD3-AB29-D873EFF8D309}" type="slidenum">
              <a:rPr lang="fr-FR" altLang="fr-FR" smtClean="0"/>
              <a:pPr/>
              <a:t>29</a:t>
            </a:fld>
            <a:endParaRPr lang="fr-FR" altLang="fr-FR"/>
          </a:p>
        </p:txBody>
      </p:sp>
      <p:sp>
        <p:nvSpPr>
          <p:cNvPr id="37891" name="Rectangle 2">
            <a:extLst>
              <a:ext uri="{FF2B5EF4-FFF2-40B4-BE49-F238E27FC236}">
                <a16:creationId xmlns:a16="http://schemas.microsoft.com/office/drawing/2014/main" id="{888BD886-9DB7-D5A6-29C1-1D39C03CD43E}"/>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B285FE00-93BD-4746-DFE5-F07F71E250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33</a:t>
            </a:fld>
            <a:endParaRPr lang="fr-FR" altLang="fr-FR"/>
          </a:p>
        </p:txBody>
      </p:sp>
    </p:spTree>
    <p:extLst>
      <p:ext uri="{BB962C8B-B14F-4D97-AF65-F5344CB8AC3E}">
        <p14:creationId xmlns:p14="http://schemas.microsoft.com/office/powerpoint/2010/main" val="251690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8D4F822-A775-2727-0D5E-74E57CCBEC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F70001-DAB2-43EF-9C42-152A7F4B428C}" type="slidenum">
              <a:rPr lang="fr-FR" altLang="fr-FR" smtClean="0"/>
              <a:pPr/>
              <a:t>34</a:t>
            </a:fld>
            <a:endParaRPr lang="fr-FR" altLang="fr-FR"/>
          </a:p>
        </p:txBody>
      </p:sp>
      <p:sp>
        <p:nvSpPr>
          <p:cNvPr id="50179" name="Rectangle 2">
            <a:extLst>
              <a:ext uri="{FF2B5EF4-FFF2-40B4-BE49-F238E27FC236}">
                <a16:creationId xmlns:a16="http://schemas.microsoft.com/office/drawing/2014/main" id="{A6240BEE-6BE5-4EC1-E4DF-BD07418A31DC}"/>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707F6F0-DE58-FCF8-6CE9-411816785D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EDD8BB5-2CF7-8A63-24D1-1A1BA51CEA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E40A8-6069-44CF-ABFD-24977FCD809A}" type="slidenum">
              <a:rPr lang="fr-FR" altLang="fr-FR" smtClean="0"/>
              <a:pPr/>
              <a:t>35</a:t>
            </a:fld>
            <a:endParaRPr lang="fr-FR" altLang="fr-FR"/>
          </a:p>
        </p:txBody>
      </p:sp>
      <p:sp>
        <p:nvSpPr>
          <p:cNvPr id="52227" name="Rectangle 2">
            <a:extLst>
              <a:ext uri="{FF2B5EF4-FFF2-40B4-BE49-F238E27FC236}">
                <a16:creationId xmlns:a16="http://schemas.microsoft.com/office/drawing/2014/main" id="{41CE471E-4A37-FFFE-6AEB-1A942EEA0B1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4834082D-E15E-ED2D-4368-9973284DE8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A472249-FC32-29F0-6F16-922AF31931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AEC995-FAB8-468A-956E-0BFA9BC217C6}" type="slidenum">
              <a:rPr lang="fr-FR" altLang="fr-FR" smtClean="0"/>
              <a:pPr/>
              <a:t>37</a:t>
            </a:fld>
            <a:endParaRPr lang="fr-FR" altLang="fr-FR"/>
          </a:p>
        </p:txBody>
      </p:sp>
      <p:sp>
        <p:nvSpPr>
          <p:cNvPr id="57347" name="Rectangle 2">
            <a:extLst>
              <a:ext uri="{FF2B5EF4-FFF2-40B4-BE49-F238E27FC236}">
                <a16:creationId xmlns:a16="http://schemas.microsoft.com/office/drawing/2014/main" id="{51F1A337-03E6-0238-DD67-BD41E0459599}"/>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647DC9A7-D593-3DF7-A882-9003D08471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7084A17-8690-688F-C41B-B06059CE13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13641A-CE03-482F-95FE-661001307B50}" type="slidenum">
              <a:rPr lang="fr-FR" altLang="fr-FR" smtClean="0"/>
              <a:pPr/>
              <a:t>38</a:t>
            </a:fld>
            <a:endParaRPr lang="fr-FR" altLang="fr-FR"/>
          </a:p>
        </p:txBody>
      </p:sp>
      <p:sp>
        <p:nvSpPr>
          <p:cNvPr id="59395" name="Rectangle 2">
            <a:extLst>
              <a:ext uri="{FF2B5EF4-FFF2-40B4-BE49-F238E27FC236}">
                <a16:creationId xmlns:a16="http://schemas.microsoft.com/office/drawing/2014/main" id="{F31570DF-FF9B-1889-0B0A-C9B6F8FD405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3A2B241-9FD1-7B93-38C2-8F0CB238E3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extLst>
      <p:ext uri="{BB962C8B-B14F-4D97-AF65-F5344CB8AC3E}">
        <p14:creationId xmlns:p14="http://schemas.microsoft.com/office/powerpoint/2010/main" val="7514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54</a:t>
            </a:fld>
            <a:endParaRPr lang="fr-FR" altLang="fr-FR"/>
          </a:p>
        </p:txBody>
      </p:sp>
    </p:spTree>
    <p:extLst>
      <p:ext uri="{BB962C8B-B14F-4D97-AF65-F5344CB8AC3E}">
        <p14:creationId xmlns:p14="http://schemas.microsoft.com/office/powerpoint/2010/main" val="392560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84CBCE5-71E7-B9AE-6C2B-0F00E905281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7F8FCB-8191-474D-BD9E-F22D2C3EA36D}" type="slidenum">
              <a:rPr lang="fr-FR" altLang="fr-FR" smtClean="0"/>
              <a:pPr/>
              <a:t>56</a:t>
            </a:fld>
            <a:endParaRPr lang="fr-FR" altLang="fr-FR"/>
          </a:p>
        </p:txBody>
      </p:sp>
      <p:sp>
        <p:nvSpPr>
          <p:cNvPr id="62467" name="Rectangle 2">
            <a:extLst>
              <a:ext uri="{FF2B5EF4-FFF2-40B4-BE49-F238E27FC236}">
                <a16:creationId xmlns:a16="http://schemas.microsoft.com/office/drawing/2014/main" id="{880F5386-D861-AA83-7140-8B7C5DC99D82}"/>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BDB7ED09-0C26-1BEF-DD21-712D0E68C8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FC72789-073A-A713-E611-83D062B948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8A9209-1BF9-49C4-BB35-6762AB805BC8}" type="slidenum">
              <a:rPr lang="fr-FR" altLang="fr-FR" smtClean="0"/>
              <a:pPr/>
              <a:t>68</a:t>
            </a:fld>
            <a:endParaRPr lang="fr-FR" altLang="fr-FR"/>
          </a:p>
        </p:txBody>
      </p:sp>
      <p:sp>
        <p:nvSpPr>
          <p:cNvPr id="72707" name="Rectangle 2">
            <a:extLst>
              <a:ext uri="{FF2B5EF4-FFF2-40B4-BE49-F238E27FC236}">
                <a16:creationId xmlns:a16="http://schemas.microsoft.com/office/drawing/2014/main" id="{B1F758FE-BBAA-D2E7-E45E-DBBDF252EABD}"/>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D626BE3B-A57F-6261-AF48-BE02F996478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t>Seuil en gabion avec cuvette bétonnée pour protéger El Kebab. Les risques sont liés à l’absence de plan d’urbanisme.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CFB5A1A0-9F71-3247-663A-C9B2F2F15F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2E1D32-D389-4B76-B2AE-E8341A547789}" type="slidenum">
              <a:rPr lang="fr-FR" altLang="fr-FR" smtClean="0"/>
              <a:pPr/>
              <a:t>8</a:t>
            </a:fld>
            <a:endParaRPr lang="fr-FR" altLang="fr-FR"/>
          </a:p>
        </p:txBody>
      </p:sp>
      <p:sp>
        <p:nvSpPr>
          <p:cNvPr id="8195" name="Rectangle 2">
            <a:extLst>
              <a:ext uri="{FF2B5EF4-FFF2-40B4-BE49-F238E27FC236}">
                <a16:creationId xmlns:a16="http://schemas.microsoft.com/office/drawing/2014/main" id="{81687FDE-2AE7-E700-6BAB-E1F56ACCB56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17B18A7F-4F65-7E84-68AA-117BB5E854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71</a:t>
            </a:fld>
            <a:endParaRPr lang="fr-FR" altLang="fr-FR"/>
          </a:p>
        </p:txBody>
      </p:sp>
    </p:spTree>
    <p:extLst>
      <p:ext uri="{BB962C8B-B14F-4D97-AF65-F5344CB8AC3E}">
        <p14:creationId xmlns:p14="http://schemas.microsoft.com/office/powerpoint/2010/main" val="220580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DA5A4E7-8AB6-B5C0-F7A7-429869AD63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94C401-C782-4EF0-B527-60A214F2354B}" type="slidenum">
              <a:rPr lang="fr-FR" altLang="fr-FR" smtClean="0"/>
              <a:pPr/>
              <a:t>15</a:t>
            </a:fld>
            <a:endParaRPr lang="fr-FR" altLang="fr-FR"/>
          </a:p>
        </p:txBody>
      </p:sp>
      <p:sp>
        <p:nvSpPr>
          <p:cNvPr id="18435" name="Rectangle 2">
            <a:extLst>
              <a:ext uri="{FF2B5EF4-FFF2-40B4-BE49-F238E27FC236}">
                <a16:creationId xmlns:a16="http://schemas.microsoft.com/office/drawing/2014/main" id="{206AEBBC-6691-D86A-83FC-47CD9CAB51F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5F90035A-B96D-B265-BF0B-8C77A1C08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34CA35B-99DD-B660-6563-D1626BA1C5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22B1BA-871C-4468-87A5-8917A3D6FDBC}" type="slidenum">
              <a:rPr lang="fr-FR" altLang="fr-FR" smtClean="0"/>
              <a:pPr/>
              <a:t>16</a:t>
            </a:fld>
            <a:endParaRPr lang="fr-FR" altLang="fr-FR"/>
          </a:p>
        </p:txBody>
      </p:sp>
      <p:sp>
        <p:nvSpPr>
          <p:cNvPr id="20483" name="Rectangle 2">
            <a:extLst>
              <a:ext uri="{FF2B5EF4-FFF2-40B4-BE49-F238E27FC236}">
                <a16:creationId xmlns:a16="http://schemas.microsoft.com/office/drawing/2014/main" id="{DE4F6253-1C4B-4790-B0D2-DFF8FF0BC975}"/>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F7BC8140-112D-26E8-F5C1-6205AC587C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28AE3A1-228A-7835-9CDB-581D9F403F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3C28BD-1991-46D1-B923-5CB1EBD1D3CF}" type="slidenum">
              <a:rPr lang="fr-FR" altLang="fr-FR" smtClean="0"/>
              <a:pPr/>
              <a:t>17</a:t>
            </a:fld>
            <a:endParaRPr lang="fr-FR" altLang="fr-FR"/>
          </a:p>
        </p:txBody>
      </p:sp>
      <p:sp>
        <p:nvSpPr>
          <p:cNvPr id="22531" name="Rectangle 2">
            <a:extLst>
              <a:ext uri="{FF2B5EF4-FFF2-40B4-BE49-F238E27FC236}">
                <a16:creationId xmlns:a16="http://schemas.microsoft.com/office/drawing/2014/main" id="{4480AAE6-DE9A-6B31-D5A6-1B44B67DE3DE}"/>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12DF84D2-A650-CC6E-63E9-4A4897759F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14FC3EA-775E-BB08-D3BB-CF2635CAF4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A2A40B-F6C1-4727-88C8-7F67D742731E}" type="slidenum">
              <a:rPr lang="fr-FR" altLang="fr-FR" smtClean="0"/>
              <a:pPr/>
              <a:t>18</a:t>
            </a:fld>
            <a:endParaRPr lang="fr-FR" altLang="fr-FR"/>
          </a:p>
        </p:txBody>
      </p:sp>
      <p:sp>
        <p:nvSpPr>
          <p:cNvPr id="24579" name="Rectangle 2">
            <a:extLst>
              <a:ext uri="{FF2B5EF4-FFF2-40B4-BE49-F238E27FC236}">
                <a16:creationId xmlns:a16="http://schemas.microsoft.com/office/drawing/2014/main" id="{1CCD9699-FBF8-FFF7-CB5D-164A15860EF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D4EF7C66-E00C-F07E-42A9-B9FB47AA866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fr-FR" altLang="fr-FR"/>
              <a:t>Cuvette renforcée par des pierres</a:t>
            </a:r>
          </a:p>
          <a:p>
            <a:pPr eaLnBrk="1" hangingPunct="1"/>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45B1912-3D1F-6E20-1FB6-23B18545CD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276907-7982-409F-A297-51E7FC0D75BA}" type="slidenum">
              <a:rPr lang="fr-FR" altLang="fr-FR" smtClean="0"/>
              <a:pPr/>
              <a:t>21</a:t>
            </a:fld>
            <a:endParaRPr lang="fr-FR" altLang="fr-FR"/>
          </a:p>
        </p:txBody>
      </p:sp>
      <p:sp>
        <p:nvSpPr>
          <p:cNvPr id="28675" name="Rectangle 2">
            <a:extLst>
              <a:ext uri="{FF2B5EF4-FFF2-40B4-BE49-F238E27FC236}">
                <a16:creationId xmlns:a16="http://schemas.microsoft.com/office/drawing/2014/main" id="{915AD325-3ACC-93A2-6C70-2C7695E04393}"/>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CA1CB038-65CC-3D12-02CB-3517AA6D71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BCF7BA4-8E94-9A4A-7702-0B16B80BDB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FCBDD3-461B-4478-B6E1-548BC051D991}" type="slidenum">
              <a:rPr lang="fr-FR" altLang="fr-FR" smtClean="0"/>
              <a:pPr/>
              <a:t>24</a:t>
            </a:fld>
            <a:endParaRPr lang="fr-FR" altLang="fr-FR"/>
          </a:p>
        </p:txBody>
      </p:sp>
      <p:sp>
        <p:nvSpPr>
          <p:cNvPr id="41987" name="Rectangle 2">
            <a:extLst>
              <a:ext uri="{FF2B5EF4-FFF2-40B4-BE49-F238E27FC236}">
                <a16:creationId xmlns:a16="http://schemas.microsoft.com/office/drawing/2014/main" id="{2BDBEE4D-770F-73A7-9959-084A0FCC12BC}"/>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6F38027-1ABC-CE92-8913-73B0B3706A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alt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FDDE2055-047A-419C-B3BB-937A1038C210}" type="slidenum">
              <a:rPr lang="fr-FR" altLang="fr-FR" smtClean="0"/>
              <a:pPr>
                <a:defRPr/>
              </a:pPr>
              <a:t>26</a:t>
            </a:fld>
            <a:endParaRPr lang="fr-FR" altLang="fr-FR"/>
          </a:p>
        </p:txBody>
      </p:sp>
    </p:spTree>
    <p:extLst>
      <p:ext uri="{BB962C8B-B14F-4D97-AF65-F5344CB8AC3E}">
        <p14:creationId xmlns:p14="http://schemas.microsoft.com/office/powerpoint/2010/main" val="426879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Rectangle 4">
            <a:extLst>
              <a:ext uri="{FF2B5EF4-FFF2-40B4-BE49-F238E27FC236}">
                <a16:creationId xmlns:a16="http://schemas.microsoft.com/office/drawing/2014/main" id="{25AC2A34-A2E9-D131-E30A-3ADFEE2B79E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57614D46-5FFD-0C77-80FE-BAF8C5E53751}"/>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7BF97A49-CCC2-9791-FD7A-78FBD90AF105}"/>
              </a:ext>
            </a:extLst>
          </p:cNvPr>
          <p:cNvSpPr>
            <a:spLocks noGrp="1" noChangeArrowheads="1"/>
          </p:cNvSpPr>
          <p:nvPr>
            <p:ph type="sldNum" sz="quarter" idx="12"/>
          </p:nvPr>
        </p:nvSpPr>
        <p:spPr>
          <a:ln/>
        </p:spPr>
        <p:txBody>
          <a:bodyPr/>
          <a:lstStyle>
            <a:lvl1pPr>
              <a:defRPr/>
            </a:lvl1pPr>
          </a:lstStyle>
          <a:p>
            <a:pPr>
              <a:defRPr/>
            </a:pPr>
            <a:fld id="{C10BB626-5655-4365-8294-CCF3FED332C4}" type="slidenum">
              <a:rPr lang="fr-FR" altLang="fr-FR"/>
              <a:pPr>
                <a:defRPr/>
              </a:pPr>
              <a:t>‹N°›</a:t>
            </a:fld>
            <a:endParaRPr lang="fr-FR" altLang="fr-FR"/>
          </a:p>
        </p:txBody>
      </p:sp>
    </p:spTree>
    <p:extLst>
      <p:ext uri="{BB962C8B-B14F-4D97-AF65-F5344CB8AC3E}">
        <p14:creationId xmlns:p14="http://schemas.microsoft.com/office/powerpoint/2010/main" val="193535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314F29F0-2F33-4514-0D87-C33E90530CE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652EB6F9-DEC3-E4D5-6E0E-5D721ED5821D}"/>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B5988332-5465-5FB3-5C56-BE72A0C6133F}"/>
              </a:ext>
            </a:extLst>
          </p:cNvPr>
          <p:cNvSpPr>
            <a:spLocks noGrp="1" noChangeArrowheads="1"/>
          </p:cNvSpPr>
          <p:nvPr>
            <p:ph type="sldNum" sz="quarter" idx="12"/>
          </p:nvPr>
        </p:nvSpPr>
        <p:spPr>
          <a:ln/>
        </p:spPr>
        <p:txBody>
          <a:bodyPr/>
          <a:lstStyle>
            <a:lvl1pPr>
              <a:defRPr/>
            </a:lvl1pPr>
          </a:lstStyle>
          <a:p>
            <a:pPr>
              <a:defRPr/>
            </a:pPr>
            <a:fld id="{DE204205-89E2-42CC-AF95-0CF64401827C}" type="slidenum">
              <a:rPr lang="fr-FR" altLang="fr-FR"/>
              <a:pPr>
                <a:defRPr/>
              </a:pPr>
              <a:t>‹N°›</a:t>
            </a:fld>
            <a:endParaRPr lang="fr-FR" altLang="fr-FR"/>
          </a:p>
        </p:txBody>
      </p:sp>
    </p:spTree>
    <p:extLst>
      <p:ext uri="{BB962C8B-B14F-4D97-AF65-F5344CB8AC3E}">
        <p14:creationId xmlns:p14="http://schemas.microsoft.com/office/powerpoint/2010/main" val="3107580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21FE137F-3CEE-3484-956C-3744D042C2FD}"/>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4700F980-9EFB-8BB6-B0F0-571AAB305882}"/>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99908877-3929-6197-2F6C-14AF032D794E}"/>
              </a:ext>
            </a:extLst>
          </p:cNvPr>
          <p:cNvSpPr>
            <a:spLocks noGrp="1" noChangeArrowheads="1"/>
          </p:cNvSpPr>
          <p:nvPr>
            <p:ph type="sldNum" sz="quarter" idx="12"/>
          </p:nvPr>
        </p:nvSpPr>
        <p:spPr>
          <a:ln/>
        </p:spPr>
        <p:txBody>
          <a:bodyPr/>
          <a:lstStyle>
            <a:lvl1pPr>
              <a:defRPr/>
            </a:lvl1pPr>
          </a:lstStyle>
          <a:p>
            <a:pPr>
              <a:defRPr/>
            </a:pPr>
            <a:fld id="{F4A8C138-AE52-4B80-8978-8CB67304EAF7}" type="slidenum">
              <a:rPr lang="fr-FR" altLang="fr-FR"/>
              <a:pPr>
                <a:defRPr/>
              </a:pPr>
              <a:t>‹N°›</a:t>
            </a:fld>
            <a:endParaRPr lang="fr-FR" altLang="fr-FR"/>
          </a:p>
        </p:txBody>
      </p:sp>
    </p:spTree>
    <p:extLst>
      <p:ext uri="{BB962C8B-B14F-4D97-AF65-F5344CB8AC3E}">
        <p14:creationId xmlns:p14="http://schemas.microsoft.com/office/powerpoint/2010/main" val="424073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86F61690-DF71-9818-E340-B8A62FEFF6E0}"/>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F74049CF-3258-9E75-CDC0-60EB9AF25309}"/>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258DE31F-45CE-32D3-68D9-815FD48FA868}"/>
              </a:ext>
            </a:extLst>
          </p:cNvPr>
          <p:cNvSpPr>
            <a:spLocks noGrp="1" noChangeArrowheads="1"/>
          </p:cNvSpPr>
          <p:nvPr>
            <p:ph type="sldNum" sz="quarter" idx="12"/>
          </p:nvPr>
        </p:nvSpPr>
        <p:spPr>
          <a:ln/>
        </p:spPr>
        <p:txBody>
          <a:bodyPr/>
          <a:lstStyle>
            <a:lvl1pPr>
              <a:defRPr/>
            </a:lvl1pPr>
          </a:lstStyle>
          <a:p>
            <a:pPr>
              <a:defRPr/>
            </a:pPr>
            <a:fld id="{CC193EC7-779C-4396-981F-640756CD9513}" type="slidenum">
              <a:rPr lang="fr-FR" altLang="fr-FR"/>
              <a:pPr>
                <a:defRPr/>
              </a:pPr>
              <a:t>‹N°›</a:t>
            </a:fld>
            <a:endParaRPr lang="fr-FR" altLang="fr-FR"/>
          </a:p>
        </p:txBody>
      </p:sp>
    </p:spTree>
    <p:extLst>
      <p:ext uri="{BB962C8B-B14F-4D97-AF65-F5344CB8AC3E}">
        <p14:creationId xmlns:p14="http://schemas.microsoft.com/office/powerpoint/2010/main" val="265386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
        <p:nvSpPr>
          <p:cNvPr id="4" name="Rectangle 4">
            <a:extLst>
              <a:ext uri="{FF2B5EF4-FFF2-40B4-BE49-F238E27FC236}">
                <a16:creationId xmlns:a16="http://schemas.microsoft.com/office/drawing/2014/main" id="{B3E13B09-6C94-94D6-A016-9E935A144315}"/>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FC495041-5A32-28C5-BDAA-FE2A1D407649}"/>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FCF8FBDF-DCA1-8AF8-CC7D-1076258C593F}"/>
              </a:ext>
            </a:extLst>
          </p:cNvPr>
          <p:cNvSpPr>
            <a:spLocks noGrp="1" noChangeArrowheads="1"/>
          </p:cNvSpPr>
          <p:nvPr>
            <p:ph type="sldNum" sz="quarter" idx="12"/>
          </p:nvPr>
        </p:nvSpPr>
        <p:spPr>
          <a:ln/>
        </p:spPr>
        <p:txBody>
          <a:bodyPr/>
          <a:lstStyle>
            <a:lvl1pPr>
              <a:defRPr/>
            </a:lvl1pPr>
          </a:lstStyle>
          <a:p>
            <a:pPr>
              <a:defRPr/>
            </a:pPr>
            <a:fld id="{4C51A7C0-3901-4E1A-8BFC-EE82635EBFE4}" type="slidenum">
              <a:rPr lang="fr-FR" altLang="fr-FR"/>
              <a:pPr>
                <a:defRPr/>
              </a:pPr>
              <a:t>‹N°›</a:t>
            </a:fld>
            <a:endParaRPr lang="fr-FR" altLang="fr-FR"/>
          </a:p>
        </p:txBody>
      </p:sp>
    </p:spTree>
    <p:extLst>
      <p:ext uri="{BB962C8B-B14F-4D97-AF65-F5344CB8AC3E}">
        <p14:creationId xmlns:p14="http://schemas.microsoft.com/office/powerpoint/2010/main" val="203418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E874CB54-EA4D-593A-7BE2-1371BC213122}"/>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258FA6C8-6CF3-423E-5E37-71F7705E06FB}"/>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C23F4B0D-6757-EEDC-9E53-16C2C2491745}"/>
              </a:ext>
            </a:extLst>
          </p:cNvPr>
          <p:cNvSpPr>
            <a:spLocks noGrp="1" noChangeArrowheads="1"/>
          </p:cNvSpPr>
          <p:nvPr>
            <p:ph type="sldNum" sz="quarter" idx="12"/>
          </p:nvPr>
        </p:nvSpPr>
        <p:spPr>
          <a:ln/>
        </p:spPr>
        <p:txBody>
          <a:bodyPr/>
          <a:lstStyle>
            <a:lvl1pPr>
              <a:defRPr/>
            </a:lvl1pPr>
          </a:lstStyle>
          <a:p>
            <a:pPr>
              <a:defRPr/>
            </a:pPr>
            <a:fld id="{145FEBD2-D4C1-40B5-97E2-BE151C7840E5}" type="slidenum">
              <a:rPr lang="fr-FR" altLang="fr-FR"/>
              <a:pPr>
                <a:defRPr/>
              </a:pPr>
              <a:t>‹N°›</a:t>
            </a:fld>
            <a:endParaRPr lang="fr-FR" altLang="fr-FR"/>
          </a:p>
        </p:txBody>
      </p:sp>
    </p:spTree>
    <p:extLst>
      <p:ext uri="{BB962C8B-B14F-4D97-AF65-F5344CB8AC3E}">
        <p14:creationId xmlns:p14="http://schemas.microsoft.com/office/powerpoint/2010/main" val="327986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44806A04-1BF7-7CAE-95F4-DB5B7F7E7E5A}"/>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a:extLst>
              <a:ext uri="{FF2B5EF4-FFF2-40B4-BE49-F238E27FC236}">
                <a16:creationId xmlns:a16="http://schemas.microsoft.com/office/drawing/2014/main" id="{45B298B8-A2CE-34B4-C5B2-C3730934DE65}"/>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a:extLst>
              <a:ext uri="{FF2B5EF4-FFF2-40B4-BE49-F238E27FC236}">
                <a16:creationId xmlns:a16="http://schemas.microsoft.com/office/drawing/2014/main" id="{7EAA5093-78DA-F308-0001-913AEE9DE83F}"/>
              </a:ext>
            </a:extLst>
          </p:cNvPr>
          <p:cNvSpPr>
            <a:spLocks noGrp="1" noChangeArrowheads="1"/>
          </p:cNvSpPr>
          <p:nvPr>
            <p:ph type="sldNum" sz="quarter" idx="12"/>
          </p:nvPr>
        </p:nvSpPr>
        <p:spPr>
          <a:ln/>
        </p:spPr>
        <p:txBody>
          <a:bodyPr/>
          <a:lstStyle>
            <a:lvl1pPr>
              <a:defRPr/>
            </a:lvl1pPr>
          </a:lstStyle>
          <a:p>
            <a:pPr>
              <a:defRPr/>
            </a:pPr>
            <a:fld id="{D84B1C64-D498-4A6D-8846-849FFB94887C}" type="slidenum">
              <a:rPr lang="fr-FR" altLang="fr-FR"/>
              <a:pPr>
                <a:defRPr/>
              </a:pPr>
              <a:t>‹N°›</a:t>
            </a:fld>
            <a:endParaRPr lang="fr-FR" altLang="fr-FR"/>
          </a:p>
        </p:txBody>
      </p:sp>
    </p:spTree>
    <p:extLst>
      <p:ext uri="{BB962C8B-B14F-4D97-AF65-F5344CB8AC3E}">
        <p14:creationId xmlns:p14="http://schemas.microsoft.com/office/powerpoint/2010/main" val="4004009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3F5CECCE-A2FE-BBD1-5DD8-492C0FA558D7}"/>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a:extLst>
              <a:ext uri="{FF2B5EF4-FFF2-40B4-BE49-F238E27FC236}">
                <a16:creationId xmlns:a16="http://schemas.microsoft.com/office/drawing/2014/main" id="{74BFF368-B196-557E-365B-900431DA35B6}"/>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a:extLst>
              <a:ext uri="{FF2B5EF4-FFF2-40B4-BE49-F238E27FC236}">
                <a16:creationId xmlns:a16="http://schemas.microsoft.com/office/drawing/2014/main" id="{D21EA4EF-1587-802E-DB1A-B09F6C3C9D21}"/>
              </a:ext>
            </a:extLst>
          </p:cNvPr>
          <p:cNvSpPr>
            <a:spLocks noGrp="1" noChangeArrowheads="1"/>
          </p:cNvSpPr>
          <p:nvPr>
            <p:ph type="sldNum" sz="quarter" idx="12"/>
          </p:nvPr>
        </p:nvSpPr>
        <p:spPr>
          <a:ln/>
        </p:spPr>
        <p:txBody>
          <a:bodyPr/>
          <a:lstStyle>
            <a:lvl1pPr>
              <a:defRPr/>
            </a:lvl1pPr>
          </a:lstStyle>
          <a:p>
            <a:pPr>
              <a:defRPr/>
            </a:pPr>
            <a:fld id="{03AA88F9-7601-468F-8AB4-B2E2564F3BD3}" type="slidenum">
              <a:rPr lang="fr-FR" altLang="fr-FR"/>
              <a:pPr>
                <a:defRPr/>
              </a:pPr>
              <a:t>‹N°›</a:t>
            </a:fld>
            <a:endParaRPr lang="fr-FR" altLang="fr-FR"/>
          </a:p>
        </p:txBody>
      </p:sp>
    </p:spTree>
    <p:extLst>
      <p:ext uri="{BB962C8B-B14F-4D97-AF65-F5344CB8AC3E}">
        <p14:creationId xmlns:p14="http://schemas.microsoft.com/office/powerpoint/2010/main" val="91979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4D49B7-F181-2E59-A2B4-8A02531F4BE1}"/>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a:extLst>
              <a:ext uri="{FF2B5EF4-FFF2-40B4-BE49-F238E27FC236}">
                <a16:creationId xmlns:a16="http://schemas.microsoft.com/office/drawing/2014/main" id="{C208DA67-0D09-DA0A-D025-3BBFF59F3F80}"/>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a:extLst>
              <a:ext uri="{FF2B5EF4-FFF2-40B4-BE49-F238E27FC236}">
                <a16:creationId xmlns:a16="http://schemas.microsoft.com/office/drawing/2014/main" id="{42508294-B402-8D16-382E-2BB51543C4A7}"/>
              </a:ext>
            </a:extLst>
          </p:cNvPr>
          <p:cNvSpPr>
            <a:spLocks noGrp="1" noChangeArrowheads="1"/>
          </p:cNvSpPr>
          <p:nvPr>
            <p:ph type="sldNum" sz="quarter" idx="12"/>
          </p:nvPr>
        </p:nvSpPr>
        <p:spPr>
          <a:ln/>
        </p:spPr>
        <p:txBody>
          <a:bodyPr/>
          <a:lstStyle>
            <a:lvl1pPr>
              <a:defRPr/>
            </a:lvl1pPr>
          </a:lstStyle>
          <a:p>
            <a:pPr>
              <a:defRPr/>
            </a:pPr>
            <a:fld id="{64257C3E-F1D4-405D-B14E-01BDA1D2CDA9}" type="slidenum">
              <a:rPr lang="fr-FR" altLang="fr-FR"/>
              <a:pPr>
                <a:defRPr/>
              </a:pPr>
              <a:t>‹N°›</a:t>
            </a:fld>
            <a:endParaRPr lang="fr-FR" altLang="fr-FR"/>
          </a:p>
        </p:txBody>
      </p:sp>
    </p:spTree>
    <p:extLst>
      <p:ext uri="{BB962C8B-B14F-4D97-AF65-F5344CB8AC3E}">
        <p14:creationId xmlns:p14="http://schemas.microsoft.com/office/powerpoint/2010/main" val="153289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a:extLst>
              <a:ext uri="{FF2B5EF4-FFF2-40B4-BE49-F238E27FC236}">
                <a16:creationId xmlns:a16="http://schemas.microsoft.com/office/drawing/2014/main" id="{F2702711-4F65-354D-7D0F-26DA36FB1AFD}"/>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B60EA89D-E670-62B7-D260-A1EF73D2DDB2}"/>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6D4F1E20-070C-2ADD-CD1B-25C83AAA4A22}"/>
              </a:ext>
            </a:extLst>
          </p:cNvPr>
          <p:cNvSpPr>
            <a:spLocks noGrp="1" noChangeArrowheads="1"/>
          </p:cNvSpPr>
          <p:nvPr>
            <p:ph type="sldNum" sz="quarter" idx="12"/>
          </p:nvPr>
        </p:nvSpPr>
        <p:spPr>
          <a:ln/>
        </p:spPr>
        <p:txBody>
          <a:bodyPr/>
          <a:lstStyle>
            <a:lvl1pPr>
              <a:defRPr/>
            </a:lvl1pPr>
          </a:lstStyle>
          <a:p>
            <a:pPr>
              <a:defRPr/>
            </a:pPr>
            <a:fld id="{1EFAA149-A70F-4DA2-980D-1619E615131B}" type="slidenum">
              <a:rPr lang="fr-FR" altLang="fr-FR"/>
              <a:pPr>
                <a:defRPr/>
              </a:pPr>
              <a:t>‹N°›</a:t>
            </a:fld>
            <a:endParaRPr lang="fr-FR" altLang="fr-FR"/>
          </a:p>
        </p:txBody>
      </p:sp>
    </p:spTree>
    <p:extLst>
      <p:ext uri="{BB962C8B-B14F-4D97-AF65-F5344CB8AC3E}">
        <p14:creationId xmlns:p14="http://schemas.microsoft.com/office/powerpoint/2010/main" val="81850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a:extLst>
              <a:ext uri="{FF2B5EF4-FFF2-40B4-BE49-F238E27FC236}">
                <a16:creationId xmlns:a16="http://schemas.microsoft.com/office/drawing/2014/main" id="{08A026A5-6544-0BED-C543-51B009B5D37C}"/>
              </a:ext>
            </a:extLst>
          </p:cNvPr>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5A1DE498-A1AC-924D-9D47-88D13C1F46B6}"/>
              </a:ext>
            </a:extLst>
          </p:cNvPr>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5929236F-A8A1-FC92-AFCC-A735AA1F1EC0}"/>
              </a:ext>
            </a:extLst>
          </p:cNvPr>
          <p:cNvSpPr>
            <a:spLocks noGrp="1" noChangeArrowheads="1"/>
          </p:cNvSpPr>
          <p:nvPr>
            <p:ph type="sldNum" sz="quarter" idx="12"/>
          </p:nvPr>
        </p:nvSpPr>
        <p:spPr>
          <a:ln/>
        </p:spPr>
        <p:txBody>
          <a:bodyPr/>
          <a:lstStyle>
            <a:lvl1pPr>
              <a:defRPr/>
            </a:lvl1pPr>
          </a:lstStyle>
          <a:p>
            <a:pPr>
              <a:defRPr/>
            </a:pPr>
            <a:fld id="{CCCF26B0-048E-433A-B2F2-C298F0311D93}" type="slidenum">
              <a:rPr lang="fr-FR" altLang="fr-FR"/>
              <a:pPr>
                <a:defRPr/>
              </a:pPr>
              <a:t>‹N°›</a:t>
            </a:fld>
            <a:endParaRPr lang="fr-FR" altLang="fr-FR"/>
          </a:p>
        </p:txBody>
      </p:sp>
    </p:spTree>
    <p:extLst>
      <p:ext uri="{BB962C8B-B14F-4D97-AF65-F5344CB8AC3E}">
        <p14:creationId xmlns:p14="http://schemas.microsoft.com/office/powerpoint/2010/main" val="94513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312A41-F6C7-1618-5646-357EC521BCD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3EF6A13C-496E-377F-18A6-B347181EBED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7467DBB5-AA05-6340-5247-B6F4560BBF4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fr-FR" altLang="fr-FR"/>
          </a:p>
        </p:txBody>
      </p:sp>
      <p:sp>
        <p:nvSpPr>
          <p:cNvPr id="1029" name="Rectangle 5">
            <a:extLst>
              <a:ext uri="{FF2B5EF4-FFF2-40B4-BE49-F238E27FC236}">
                <a16:creationId xmlns:a16="http://schemas.microsoft.com/office/drawing/2014/main" id="{271F04C0-4859-4026-A7E9-83EE087FEF4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fr-FR" altLang="fr-FR"/>
          </a:p>
        </p:txBody>
      </p:sp>
      <p:sp>
        <p:nvSpPr>
          <p:cNvPr id="1030" name="Rectangle 6">
            <a:extLst>
              <a:ext uri="{FF2B5EF4-FFF2-40B4-BE49-F238E27FC236}">
                <a16:creationId xmlns:a16="http://schemas.microsoft.com/office/drawing/2014/main" id="{97D9AB33-7B10-8E7D-DDFA-9A1E67BEDB3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C18E54-27AF-4040-8A14-DF6ACE66E0A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74.xml"/><Relationship Id="rId3" Type="http://schemas.openxmlformats.org/officeDocument/2006/relationships/slide" Target="slide11.xml"/><Relationship Id="rId7" Type="http://schemas.openxmlformats.org/officeDocument/2006/relationships/slide" Target="slide39.xml"/><Relationship Id="rId12" Type="http://schemas.openxmlformats.org/officeDocument/2006/relationships/slide" Target="slide69.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slide" Target="slide67.xml"/><Relationship Id="rId5" Type="http://schemas.openxmlformats.org/officeDocument/2006/relationships/slide" Target="slide20.xml"/><Relationship Id="rId15" Type="http://schemas.openxmlformats.org/officeDocument/2006/relationships/slide" Target="slide93.xml"/><Relationship Id="rId10" Type="http://schemas.openxmlformats.org/officeDocument/2006/relationships/slide" Target="slide57.xml"/><Relationship Id="rId4" Type="http://schemas.openxmlformats.org/officeDocument/2006/relationships/slide" Target="slide12.xml"/><Relationship Id="rId9" Type="http://schemas.openxmlformats.org/officeDocument/2006/relationships/slide" Target="slide54.xml"/><Relationship Id="rId14" Type="http://schemas.openxmlformats.org/officeDocument/2006/relationships/slide" Target="slide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9E53BB5-E6C5-18C2-EEDD-8C5781D2D10A}"/>
              </a:ext>
            </a:extLst>
          </p:cNvPr>
          <p:cNvSpPr>
            <a:spLocks noGrp="1" noChangeArrowheads="1"/>
          </p:cNvSpPr>
          <p:nvPr>
            <p:ph type="ctrTitle"/>
          </p:nvPr>
        </p:nvSpPr>
        <p:spPr>
          <a:xfrm>
            <a:off x="539750" y="-27384"/>
            <a:ext cx="7772400" cy="1470025"/>
          </a:xfrm>
        </p:spPr>
        <p:txBody>
          <a:bodyPr anchor="ctr"/>
          <a:lstStyle/>
          <a:p>
            <a:pPr eaLnBrk="1" hangingPunct="1"/>
            <a:r>
              <a:rPr lang="fr-FR" altLang="fr-FR" sz="2400" b="1" dirty="0"/>
              <a:t>Un stage dans le Moyen Atlas marocain (province de </a:t>
            </a:r>
            <a:r>
              <a:rPr lang="fr-FR" altLang="fr-FR" sz="2400" b="1" dirty="0" err="1"/>
              <a:t>Khénifra</a:t>
            </a:r>
            <a:r>
              <a:rPr lang="fr-FR" altLang="fr-FR" sz="2400" b="1" dirty="0"/>
              <a:t>) :</a:t>
            </a:r>
            <a:br>
              <a:rPr lang="fr-FR" altLang="fr-FR" sz="2400" b="1" dirty="0"/>
            </a:br>
            <a:r>
              <a:rPr lang="fr-FR" altLang="fr-FR" sz="2400" b="1" dirty="0"/>
              <a:t>Un reportage photographique</a:t>
            </a:r>
          </a:p>
        </p:txBody>
      </p:sp>
      <p:sp>
        <p:nvSpPr>
          <p:cNvPr id="3075" name="Rectangle 3">
            <a:extLst>
              <a:ext uri="{FF2B5EF4-FFF2-40B4-BE49-F238E27FC236}">
                <a16:creationId xmlns:a16="http://schemas.microsoft.com/office/drawing/2014/main" id="{FEE94723-205B-7CB2-0064-759D2D0AE42D}"/>
              </a:ext>
            </a:extLst>
          </p:cNvPr>
          <p:cNvSpPr>
            <a:spLocks noGrp="1" noChangeArrowheads="1"/>
          </p:cNvSpPr>
          <p:nvPr>
            <p:ph type="subTitle" idx="1"/>
          </p:nvPr>
        </p:nvSpPr>
        <p:spPr>
          <a:xfrm>
            <a:off x="287524" y="1268760"/>
            <a:ext cx="8748972" cy="5472608"/>
          </a:xfrm>
        </p:spPr>
        <p:txBody>
          <a:bodyPr/>
          <a:lstStyle/>
          <a:p>
            <a:pPr algn="l" eaLnBrk="1" hangingPunct="1"/>
            <a:r>
              <a:rPr lang="fr-FR" sz="1400" b="1" dirty="0">
                <a:effectLst/>
                <a:ea typeface="Times New Roman" panose="02020603050405020304" pitchFamily="18" charset="0"/>
              </a:rPr>
              <a:t>Charles Lilin</a:t>
            </a:r>
          </a:p>
          <a:p>
            <a:pPr algn="l" eaLnBrk="1" hangingPunct="1"/>
            <a:r>
              <a:rPr lang="fr-FR" sz="1400" b="1" dirty="0">
                <a:ea typeface="Times New Roman" panose="02020603050405020304" pitchFamily="18" charset="0"/>
              </a:rPr>
              <a:t>Mail : charleslilin2@gmail.com</a:t>
            </a:r>
            <a:endParaRPr lang="fr-FR" sz="1400" b="1" dirty="0">
              <a:effectLst/>
              <a:ea typeface="Times New Roman" panose="02020603050405020304" pitchFamily="18" charset="0"/>
            </a:endParaRPr>
          </a:p>
          <a:p>
            <a:pPr algn="l" eaLnBrk="1" hangingPunct="1"/>
            <a:endParaRPr lang="fr-FR" sz="1400" b="1" dirty="0">
              <a:ea typeface="Times New Roman" panose="02020603050405020304" pitchFamily="18" charset="0"/>
            </a:endParaRPr>
          </a:p>
          <a:p>
            <a:pPr algn="l" eaLnBrk="1" hangingPunct="1"/>
            <a:r>
              <a:rPr lang="fr-FR" sz="1400" b="1" dirty="0">
                <a:effectLst/>
                <a:ea typeface="Times New Roman" panose="02020603050405020304" pitchFamily="18" charset="0"/>
              </a:rPr>
              <a:t>Un établissement français de formation d’ingénieurs m’avait proposé de participer à l’encadrement d’un groupe d’étudiants lors d’un stage d’une quinzaine de jours dans le Moyen-Atlas, en 2007. En accord avec l’administration marocaine des forêts, ce stage portait sur un projet de conservation des eaux et des sols qui était financé par l’Union Européenne et venait de se terminer. Le service local des forêts attendait nos avis et des conseils. </a:t>
            </a:r>
            <a:r>
              <a:rPr lang="fr-FR" altLang="fr-FR" sz="1400" b="1" dirty="0"/>
              <a:t>La zone du projet était située à quelques dizaines de kilomètres au sud-est de la ville de </a:t>
            </a:r>
            <a:r>
              <a:rPr lang="fr-FR" altLang="fr-FR" sz="1400" b="1" dirty="0" err="1"/>
              <a:t>Khénifra</a:t>
            </a:r>
            <a:r>
              <a:rPr lang="fr-FR" altLang="fr-FR" sz="1400" b="1" dirty="0"/>
              <a:t>.</a:t>
            </a:r>
          </a:p>
          <a:p>
            <a:pPr algn="l" eaLnBrk="1" hangingPunct="1"/>
            <a:endParaRPr lang="fr-FR" altLang="fr-FR" sz="1400" b="1" dirty="0"/>
          </a:p>
          <a:p>
            <a:pPr algn="l" eaLnBrk="1" hangingPunct="1"/>
            <a:r>
              <a:rPr lang="fr-FR" sz="1400" b="1" dirty="0">
                <a:solidFill>
                  <a:srgbClr val="000000"/>
                </a:solidFill>
                <a:effectLst/>
                <a:ea typeface="Times New Roman" panose="02020603050405020304" pitchFamily="18" charset="0"/>
              </a:rPr>
              <a:t>Le « Projet de Développement Rural Participatif du Moyen Atlas Central » (dit « Projet </a:t>
            </a:r>
            <a:r>
              <a:rPr lang="fr-FR" sz="1400" b="1" dirty="0" err="1">
                <a:solidFill>
                  <a:srgbClr val="000000"/>
                </a:solidFill>
                <a:effectLst/>
                <a:ea typeface="Times New Roman" panose="02020603050405020304" pitchFamily="18" charset="0"/>
              </a:rPr>
              <a:t>Khénifra</a:t>
            </a:r>
            <a:r>
              <a:rPr lang="fr-FR" sz="1400" b="1" dirty="0">
                <a:solidFill>
                  <a:srgbClr val="000000"/>
                </a:solidFill>
                <a:effectLst/>
                <a:ea typeface="Times New Roman" panose="02020603050405020304" pitchFamily="18" charset="0"/>
              </a:rPr>
              <a:t> » ou également « Projet MEDA ») avait pour objectif l’amélioration des conditions de vie des populations rurales. Il concernait 12 communes rurales de la province de </a:t>
            </a:r>
            <a:r>
              <a:rPr lang="fr-FR" sz="1400" b="1" dirty="0" err="1">
                <a:solidFill>
                  <a:srgbClr val="000000"/>
                </a:solidFill>
                <a:effectLst/>
                <a:ea typeface="Times New Roman" panose="02020603050405020304" pitchFamily="18" charset="0"/>
              </a:rPr>
              <a:t>Khénifra</a:t>
            </a:r>
            <a:r>
              <a:rPr lang="fr-FR" sz="1400" b="1" dirty="0">
                <a:solidFill>
                  <a:srgbClr val="000000"/>
                </a:solidFill>
                <a:effectLst/>
                <a:ea typeface="Times New Roman" panose="02020603050405020304" pitchFamily="18" charset="0"/>
              </a:rPr>
              <a:t>, couvrant une surface de 235 000 ha, et prévoyait une augmentation des revenus et la mise en œuvre d’une gestion rationnelle des ressources naturelles. Il s’agissait également de poursuivre le projet de développement rural « Oued </a:t>
            </a:r>
            <a:r>
              <a:rPr lang="fr-FR" sz="1400" b="1" dirty="0" err="1">
                <a:solidFill>
                  <a:srgbClr val="000000"/>
                </a:solidFill>
                <a:effectLst/>
                <a:ea typeface="Times New Roman" panose="02020603050405020304" pitchFamily="18" charset="0"/>
              </a:rPr>
              <a:t>Srou</a:t>
            </a:r>
            <a:r>
              <a:rPr lang="fr-FR" sz="1400" b="1" dirty="0">
                <a:solidFill>
                  <a:srgbClr val="000000"/>
                </a:solidFill>
                <a:effectLst/>
                <a:ea typeface="Times New Roman" panose="02020603050405020304" pitchFamily="18" charset="0"/>
              </a:rPr>
              <a:t> » de la GTZ qui, de l’avis de nombreux observateurs, avait obtenu des résultats très satisfaisants. Le budget total s’élevait à 210 millions de Dirhams (environ 20 millions d’Euros). La réalisation du projet devait s’étendre de 2002 à 2009.</a:t>
            </a:r>
          </a:p>
          <a:p>
            <a:pPr algn="l" eaLnBrk="1" hangingPunct="1"/>
            <a:endParaRPr lang="fr-FR" sz="1400" b="1" dirty="0">
              <a:solidFill>
                <a:srgbClr val="000000"/>
              </a:solidFill>
              <a:effectLst/>
              <a:ea typeface="Times New Roman" panose="02020603050405020304" pitchFamily="18" charset="0"/>
            </a:endParaRPr>
          </a:p>
          <a:p>
            <a:pPr algn="l" eaLnBrk="1" hangingPunct="1"/>
            <a:r>
              <a:rPr lang="fr-FR" sz="1400" b="1" dirty="0">
                <a:solidFill>
                  <a:srgbClr val="000000"/>
                </a:solidFill>
                <a:ea typeface="Times New Roman" panose="02020603050405020304" pitchFamily="18" charset="0"/>
              </a:rPr>
              <a:t>Une analyse a montré que ces aménagements étaient en quelque sorte plaqués sur le paysage, avec une bien faible chance de survie. Mais la nature du dispositif projet ne permettait pas une prise en compte des fonctionnements érosif, ni des dynamiques paysannes. </a:t>
            </a:r>
            <a:endParaRPr lang="fr-FR" sz="1400" b="1" dirty="0">
              <a:solidFill>
                <a:srgbClr val="000000"/>
              </a:solidFill>
              <a:effectLst/>
              <a:ea typeface="Times New Roman" panose="02020603050405020304" pitchFamily="18" charset="0"/>
            </a:endParaRPr>
          </a:p>
          <a:p>
            <a:pPr algn="l" eaLnBrk="1" hangingPunct="1"/>
            <a:endParaRPr lang="fr-FR" sz="1400" b="1" dirty="0">
              <a:solidFill>
                <a:srgbClr val="000000"/>
              </a:solidFill>
              <a:ea typeface="Times New Roman" panose="02020603050405020304" pitchFamily="18" charset="0"/>
            </a:endParaRPr>
          </a:p>
          <a:p>
            <a:pPr algn="l" eaLnBrk="1" hangingPunct="1"/>
            <a:endParaRPr lang="fr-FR" sz="1400" b="1" dirty="0">
              <a:solidFill>
                <a:srgbClr val="000000"/>
              </a:solidFill>
              <a:effectLst/>
              <a:ea typeface="Times New Roman" panose="02020603050405020304" pitchFamily="18" charset="0"/>
            </a:endParaRPr>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ABC35AB5-D77F-72F8-1C2A-7FE07750FB4F}"/>
              </a:ext>
            </a:extLst>
          </p:cNvPr>
          <p:cNvSpPr>
            <a:spLocks noGrp="1" noChangeArrowheads="1"/>
          </p:cNvSpPr>
          <p:nvPr>
            <p:ph type="title"/>
          </p:nvPr>
        </p:nvSpPr>
        <p:spPr/>
        <p:txBody>
          <a:bodyPr/>
          <a:lstStyle/>
          <a:p>
            <a:pPr eaLnBrk="1" hangingPunct="1"/>
            <a:r>
              <a:rPr lang="fr-FR" altLang="fr-FR" dirty="0"/>
              <a:t>Banquettes fruitières et irrigation : les agriculteurs aménagent des canaux pour irriguer les arbres plantés sur les banquettes, mais ces canaux fragilisent les aménagements.</a:t>
            </a:r>
          </a:p>
        </p:txBody>
      </p:sp>
      <p:sp>
        <p:nvSpPr>
          <p:cNvPr id="10243" name="Rectangle 3" descr="P1010162">
            <a:extLst>
              <a:ext uri="{FF2B5EF4-FFF2-40B4-BE49-F238E27FC236}">
                <a16:creationId xmlns:a16="http://schemas.microsoft.com/office/drawing/2014/main" id="{CFC24D2F-AA27-D2C1-0D07-0AB011CBD19B}"/>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92DA754-44B1-4A68-8C11-0BA4D762C37D}"/>
              </a:ext>
            </a:extLst>
          </p:cNvPr>
          <p:cNvSpPr txBox="1"/>
          <p:nvPr/>
        </p:nvSpPr>
        <p:spPr>
          <a:xfrm>
            <a:off x="0" y="5900172"/>
            <a:ext cx="9144000" cy="523220"/>
          </a:xfrm>
          <a:prstGeom prst="rect">
            <a:avLst/>
          </a:prstGeom>
          <a:noFill/>
        </p:spPr>
        <p:txBody>
          <a:bodyPr wrap="square" rtlCol="0">
            <a:spAutoFit/>
          </a:bodyPr>
          <a:lstStyle/>
          <a:p>
            <a:r>
              <a:rPr lang="fr-FR" altLang="fr-FR" sz="1400" b="1" dirty="0"/>
              <a:t>Banquettes fruitières et irrigation : les agriculteurs aménagent des canaux pour irriguer les arbres plantés sur les banquettes, mais ces canaux fragilisent les aménagements.</a:t>
            </a:r>
            <a:endParaRPr lang="fr-FR"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32E1EA-1326-75F1-F16C-1C9C3A327CAD}"/>
              </a:ext>
            </a:extLst>
          </p:cNvPr>
          <p:cNvSpPr txBox="1"/>
          <p:nvPr/>
        </p:nvSpPr>
        <p:spPr>
          <a:xfrm>
            <a:off x="323528" y="21142"/>
            <a:ext cx="8815209" cy="6217087"/>
          </a:xfrm>
          <a:prstGeom prst="rect">
            <a:avLst/>
          </a:prstGeom>
          <a:noFill/>
        </p:spPr>
        <p:txBody>
          <a:bodyPr wrap="square" rtlCol="0">
            <a:spAutoFit/>
          </a:bodyPr>
          <a:lstStyle/>
          <a:p>
            <a:pPr algn="ctr" eaLnBrk="1" hangingPunct="1"/>
            <a:r>
              <a:rPr lang="fr-FR" altLang="fr-FR" sz="2000" b="1" dirty="0"/>
              <a:t>Deux logiques en présence</a:t>
            </a:r>
            <a:endParaRPr lang="fr-FR" altLang="fr-FR" sz="1400" b="1" dirty="0"/>
          </a:p>
          <a:p>
            <a:pPr algn="l" eaLnBrk="1" hangingPunct="1"/>
            <a:endParaRPr lang="fr-FR" altLang="fr-FR" sz="1400" b="1" dirty="0"/>
          </a:p>
          <a:p>
            <a:pPr algn="l" eaLnBrk="1" hangingPunct="1"/>
            <a:r>
              <a:rPr lang="fr-FR" altLang="fr-FR" sz="1400" b="1" dirty="0">
                <a:latin typeface="+mn-lt"/>
              </a:rPr>
              <a:t>Le projet était conçu </a:t>
            </a:r>
            <a:r>
              <a:rPr lang="fr-FR" sz="1400" b="1" dirty="0">
                <a:solidFill>
                  <a:srgbClr val="000000"/>
                </a:solidFill>
                <a:effectLst/>
                <a:latin typeface="+mn-lt"/>
                <a:ea typeface="Times New Roman" panose="02020603050405020304" pitchFamily="18" charset="0"/>
              </a:rPr>
              <a:t>dans « une logique de développement rural intégré et participatif » et diverses mesures avaient été prises pour assurer la participation des agriculteurs au projet.</a:t>
            </a:r>
          </a:p>
          <a:p>
            <a:pPr algn="l" eaLnBrk="1" hangingPunct="1"/>
            <a:endParaRPr lang="fr-FR" sz="1400" b="1" dirty="0">
              <a:solidFill>
                <a:srgbClr val="000000"/>
              </a:solidFill>
              <a:latin typeface="+mn-lt"/>
              <a:ea typeface="Times New Roman" panose="02020603050405020304" pitchFamily="18" charset="0"/>
            </a:endParaRPr>
          </a:p>
          <a:p>
            <a:pPr algn="l" eaLnBrk="1" hangingPunct="1"/>
            <a:r>
              <a:rPr lang="fr-FR" sz="1400" b="1" dirty="0">
                <a:solidFill>
                  <a:srgbClr val="000000"/>
                </a:solidFill>
                <a:effectLst/>
                <a:latin typeface="+mn-lt"/>
                <a:ea typeface="Times New Roman" panose="02020603050405020304" pitchFamily="18" charset="0"/>
              </a:rPr>
              <a:t>Cependant, la conviction que l’aménagement d’un bassin versant devait être systématique pour réduire l’érosion de façon efficace a conduit à traiter l’ensemble des versants  choisis. La priorité a été donnée à la lutte contre l’érosion.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Donner la priorité au développement rural aurait consisté à admettre que la lutte contre l’érosion était plus efficace quand celle-ci est considérée comme un sous-produit du projet.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Or, l’organisation du projet, son « dispositif », n’était pas compatible avec ce changement de philosophie. C’est d’abord une question de temps, de rythme. Le passage à une logique du développement aurait nécessité le temps nécessaire pour la familiarisation de l’équipe du projet avec les systèmes agraires et les processus de l’érosion. Mais aussi le temps pour apprendre à connaître les réalisations paysannes sur lesquelles il aurait été possible de s’appuyer pour passer à une logique de la greffe.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La conception du projet et sa réalisation étaient confiées à deux organismes différents, la connaissance de l’agriculture et celle de l’écologie de la zone du projet était non seulement insuffisante, mais son partage entre les deux organismes se faisait mal, il reposait uniquement sur des documents écrits. </a:t>
            </a:r>
          </a:p>
          <a:p>
            <a:pPr algn="l" eaLnBrk="1" hangingPunct="1"/>
            <a:endParaRPr lang="fr-FR" altLang="fr-FR" sz="1400" b="1" dirty="0">
              <a:solidFill>
                <a:srgbClr val="000000"/>
              </a:solidFill>
              <a:latin typeface="+mn-lt"/>
            </a:endParaRPr>
          </a:p>
          <a:p>
            <a:pPr algn="l" eaLnBrk="1" hangingPunct="1"/>
            <a:r>
              <a:rPr lang="fr-FR" altLang="fr-FR" sz="1400" b="1" dirty="0">
                <a:solidFill>
                  <a:srgbClr val="000000"/>
                </a:solidFill>
                <a:latin typeface="+mn-lt"/>
              </a:rPr>
              <a:t>La taille du projet n’était pas cohérente avec les effectifs des équipes chargées de la concevoir et de le réaliser. Les économies de personnel liées aux économies d’échelle étaient d’autant plus choquantes qu’à la même époque, les ingénieurs forestiers nouvellement formés protestaient bruyamment contre l’importance du chômage chez eux !</a:t>
            </a:r>
            <a:endParaRPr lang="fr-FR" altLang="fr-FR" sz="1400" b="1" dirty="0">
              <a:latin typeface="+mn-lt"/>
            </a:endParaRPr>
          </a:p>
        </p:txBody>
      </p:sp>
    </p:spTree>
    <p:extLst>
      <p:ext uri="{BB962C8B-B14F-4D97-AF65-F5344CB8AC3E}">
        <p14:creationId xmlns:p14="http://schemas.microsoft.com/office/powerpoint/2010/main" val="329894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46C10EC-9314-FB97-B592-8A873757730D}"/>
              </a:ext>
            </a:extLst>
          </p:cNvPr>
          <p:cNvSpPr>
            <a:spLocks noGrp="1" noChangeArrowheads="1"/>
          </p:cNvSpPr>
          <p:nvPr>
            <p:ph type="ctrTitle"/>
          </p:nvPr>
        </p:nvSpPr>
        <p:spPr>
          <a:xfrm>
            <a:off x="323528" y="333375"/>
            <a:ext cx="8568952" cy="792163"/>
          </a:xfrm>
        </p:spPr>
        <p:txBody>
          <a:bodyPr anchor="ctr"/>
          <a:lstStyle/>
          <a:p>
            <a:pPr eaLnBrk="1" hangingPunct="1"/>
            <a:r>
              <a:rPr lang="fr-FR" altLang="fr-FR" sz="2000" b="1" dirty="0"/>
              <a:t>Quelles alternatives : les demi-lunes et les cuvettes individuelles ?</a:t>
            </a:r>
          </a:p>
        </p:txBody>
      </p:sp>
      <p:sp>
        <p:nvSpPr>
          <p:cNvPr id="14339" name="Rectangle 3">
            <a:extLst>
              <a:ext uri="{FF2B5EF4-FFF2-40B4-BE49-F238E27FC236}">
                <a16:creationId xmlns:a16="http://schemas.microsoft.com/office/drawing/2014/main" id="{5B7D249A-AE22-F4ED-065E-BB7D9C48F081}"/>
              </a:ext>
            </a:extLst>
          </p:cNvPr>
          <p:cNvSpPr>
            <a:spLocks noGrp="1" noChangeArrowheads="1"/>
          </p:cNvSpPr>
          <p:nvPr>
            <p:ph type="subTitle" idx="1"/>
          </p:nvPr>
        </p:nvSpPr>
        <p:spPr>
          <a:xfrm>
            <a:off x="755650" y="1196975"/>
            <a:ext cx="7632700" cy="2879725"/>
          </a:xfrm>
        </p:spPr>
        <p:txBody>
          <a:bodyPr/>
          <a:lstStyle/>
          <a:p>
            <a:pPr algn="l" eaLnBrk="1" hangingPunct="1"/>
            <a:r>
              <a:rPr lang="fr-FR" altLang="fr-FR" sz="1400" b="1" dirty="0"/>
              <a:t>La demi-lune et la cuvette individuelle constituent des techniques paysannes utilisées pour la création de vergers. Elles sont moins coûteuses que la banquette et facilitent l’irrigation des arbres. Elles réduisent efficacement l’érosion du fait de l’enherbement spontané du verger quelques années après sa plantation.</a:t>
            </a:r>
          </a:p>
          <a:p>
            <a:pPr algn="l" eaLnBrk="1" hangingPunct="1"/>
            <a:endParaRPr lang="fr-FR" altLang="fr-FR" sz="1400" b="1" dirty="0"/>
          </a:p>
          <a:p>
            <a:pPr algn="l" eaLnBrk="1" hangingPunct="1"/>
            <a:r>
              <a:rPr lang="fr-FR" altLang="fr-FR" sz="1400" b="1" dirty="0"/>
              <a:t>Le projet a mis en place de tels aménagements qui semblent poser moins de problèmes d’appropriation que les banquettes fruitières.</a:t>
            </a:r>
          </a:p>
          <a:p>
            <a:pPr algn="l" eaLnBrk="1" hangingPunct="1"/>
            <a:endParaRPr lang="fr-FR" altLang="fr-FR" sz="1400" b="1" dirty="0"/>
          </a:p>
          <a:p>
            <a:pPr algn="l" eaLnBrk="1" hangingPunct="1"/>
            <a:endParaRPr lang="fr-FR" altLang="fr-FR" sz="1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a:extLst>
              <a:ext uri="{FF2B5EF4-FFF2-40B4-BE49-F238E27FC236}">
                <a16:creationId xmlns:a16="http://schemas.microsoft.com/office/drawing/2014/main" id="{6A81D84E-4571-EB23-0E4E-7AD80CD29AAF}"/>
              </a:ext>
            </a:extLst>
          </p:cNvPr>
          <p:cNvSpPr>
            <a:spLocks noGrp="1" noChangeArrowheads="1"/>
          </p:cNvSpPr>
          <p:nvPr>
            <p:ph type="title"/>
          </p:nvPr>
        </p:nvSpPr>
        <p:spPr/>
        <p:txBody>
          <a:bodyPr/>
          <a:lstStyle/>
          <a:p>
            <a:pPr eaLnBrk="1" hangingPunct="1"/>
            <a:r>
              <a:rPr lang="fr-FR" altLang="fr-FR" dirty="0"/>
              <a:t>Cuvettes individuelles.</a:t>
            </a:r>
          </a:p>
        </p:txBody>
      </p:sp>
      <p:sp>
        <p:nvSpPr>
          <p:cNvPr id="15363" name="Rectangle 3" descr="PICT0578">
            <a:extLst>
              <a:ext uri="{FF2B5EF4-FFF2-40B4-BE49-F238E27FC236}">
                <a16:creationId xmlns:a16="http://schemas.microsoft.com/office/drawing/2014/main" id="{E1109A6C-5104-1077-4DC9-3A894536E579}"/>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70127CD-953A-596A-D397-3A041651F688}"/>
              </a:ext>
            </a:extLst>
          </p:cNvPr>
          <p:cNvSpPr txBox="1"/>
          <p:nvPr/>
        </p:nvSpPr>
        <p:spPr>
          <a:xfrm>
            <a:off x="-23374" y="6403640"/>
            <a:ext cx="8964488" cy="369332"/>
          </a:xfrm>
          <a:prstGeom prst="rect">
            <a:avLst/>
          </a:prstGeom>
          <a:noFill/>
        </p:spPr>
        <p:txBody>
          <a:bodyPr wrap="square" rtlCol="0">
            <a:spAutoFit/>
          </a:bodyPr>
          <a:lstStyle/>
          <a:p>
            <a:r>
              <a:rPr lang="fr-FR" altLang="fr-FR" b="1" dirty="0"/>
              <a:t>Cuvettes individuelles</a:t>
            </a:r>
            <a:endParaRPr lang="fr-F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a:extLst>
              <a:ext uri="{FF2B5EF4-FFF2-40B4-BE49-F238E27FC236}">
                <a16:creationId xmlns:a16="http://schemas.microsoft.com/office/drawing/2014/main" id="{F526D580-D8F8-B1E9-3BEE-A7E4E4F927AA}"/>
              </a:ext>
            </a:extLst>
          </p:cNvPr>
          <p:cNvSpPr>
            <a:spLocks noGrp="1" noChangeArrowheads="1"/>
          </p:cNvSpPr>
          <p:nvPr>
            <p:ph type="title"/>
          </p:nvPr>
        </p:nvSpPr>
        <p:spPr/>
        <p:txBody>
          <a:bodyPr/>
          <a:lstStyle/>
          <a:p>
            <a:pPr eaLnBrk="1" hangingPunct="1"/>
            <a:r>
              <a:rPr lang="fr-FR" altLang="fr-FR" dirty="0"/>
              <a:t>Photo 1/2. Cuvettes plantées avec des oliviers et canal d’irrigation. </a:t>
            </a:r>
          </a:p>
        </p:txBody>
      </p:sp>
      <p:sp>
        <p:nvSpPr>
          <p:cNvPr id="16387" name="Rectangle 3" descr="P1010282">
            <a:extLst>
              <a:ext uri="{FF2B5EF4-FFF2-40B4-BE49-F238E27FC236}">
                <a16:creationId xmlns:a16="http://schemas.microsoft.com/office/drawing/2014/main" id="{F1879F0A-B84B-3DDD-9A28-E6BB2252AE5B}"/>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3DE592A-2125-86F8-CA4D-1257F490CA6E}"/>
              </a:ext>
            </a:extLst>
          </p:cNvPr>
          <p:cNvSpPr txBox="1"/>
          <p:nvPr/>
        </p:nvSpPr>
        <p:spPr>
          <a:xfrm>
            <a:off x="179512" y="6298704"/>
            <a:ext cx="9144000" cy="369332"/>
          </a:xfrm>
          <a:prstGeom prst="rect">
            <a:avLst/>
          </a:prstGeom>
          <a:noFill/>
        </p:spPr>
        <p:txBody>
          <a:bodyPr wrap="square" rtlCol="0">
            <a:spAutoFit/>
          </a:bodyPr>
          <a:lstStyle/>
          <a:p>
            <a:r>
              <a:rPr lang="fr-FR" altLang="fr-FR" b="1" dirty="0">
                <a:solidFill>
                  <a:schemeClr val="bg1"/>
                </a:solidFill>
              </a:rPr>
              <a:t>Cuvettes construites par le projet, plantées avec des oliviers et canal d’irrigation</a:t>
            </a:r>
            <a:endParaRPr lang="fr-FR"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a:extLst>
              <a:ext uri="{FF2B5EF4-FFF2-40B4-BE49-F238E27FC236}">
                <a16:creationId xmlns:a16="http://schemas.microsoft.com/office/drawing/2014/main" id="{1DFB54B0-F02E-1E9C-F4A1-C48A6483A528}"/>
              </a:ext>
            </a:extLst>
          </p:cNvPr>
          <p:cNvSpPr>
            <a:spLocks noGrp="1" noChangeArrowheads="1"/>
          </p:cNvSpPr>
          <p:nvPr>
            <p:ph type="title"/>
          </p:nvPr>
        </p:nvSpPr>
        <p:spPr/>
        <p:txBody>
          <a:bodyPr/>
          <a:lstStyle/>
          <a:p>
            <a:pPr eaLnBrk="1" hangingPunct="1"/>
            <a:r>
              <a:rPr lang="fr-FR" altLang="fr-FR" dirty="0"/>
              <a:t>Photo 1/2. Une demi-lune et le canal qui assure l’irrigation de l’olivier.</a:t>
            </a:r>
          </a:p>
        </p:txBody>
      </p:sp>
      <p:sp>
        <p:nvSpPr>
          <p:cNvPr id="17411" name="Rectangle 3" descr="P1010273">
            <a:extLst>
              <a:ext uri="{FF2B5EF4-FFF2-40B4-BE49-F238E27FC236}">
                <a16:creationId xmlns:a16="http://schemas.microsoft.com/office/drawing/2014/main" id="{920E094E-1D87-C800-B68E-D2BED8E9DA62}"/>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7412" name="ZoneTexte 1">
            <a:extLst>
              <a:ext uri="{FF2B5EF4-FFF2-40B4-BE49-F238E27FC236}">
                <a16:creationId xmlns:a16="http://schemas.microsoft.com/office/drawing/2014/main" id="{4D3B5ED9-F2E1-5E8C-7299-E2B9263AFB79}"/>
              </a:ext>
            </a:extLst>
          </p:cNvPr>
          <p:cNvSpPr txBox="1">
            <a:spLocks noChangeArrowheads="1"/>
          </p:cNvSpPr>
          <p:nvPr/>
        </p:nvSpPr>
        <p:spPr bwMode="auto">
          <a:xfrm>
            <a:off x="3779838" y="6381750"/>
            <a:ext cx="5364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solidFill>
                  <a:schemeClr val="bg1"/>
                </a:solidFill>
              </a:rPr>
              <a:t>Cuvette ou demi-lune avec un canal d’amenée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a:extLst>
              <a:ext uri="{FF2B5EF4-FFF2-40B4-BE49-F238E27FC236}">
                <a16:creationId xmlns:a16="http://schemas.microsoft.com/office/drawing/2014/main" id="{4AFC9B1A-9E63-2987-58F1-11A5E496B002}"/>
              </a:ext>
            </a:extLst>
          </p:cNvPr>
          <p:cNvSpPr>
            <a:spLocks noGrp="1" noChangeArrowheads="1"/>
          </p:cNvSpPr>
          <p:nvPr>
            <p:ph type="title"/>
          </p:nvPr>
        </p:nvSpPr>
        <p:spPr/>
        <p:txBody>
          <a:bodyPr/>
          <a:lstStyle/>
          <a:p>
            <a:pPr eaLnBrk="1" hangingPunct="1"/>
            <a:r>
              <a:rPr lang="fr-FR" altLang="fr-FR" dirty="0"/>
              <a:t>Photo 1/3. Demi-lunes et verger d’oliviers. </a:t>
            </a:r>
          </a:p>
        </p:txBody>
      </p:sp>
      <p:sp>
        <p:nvSpPr>
          <p:cNvPr id="19459" name="Rectangle 3" descr="P1000999">
            <a:extLst>
              <a:ext uri="{FF2B5EF4-FFF2-40B4-BE49-F238E27FC236}">
                <a16:creationId xmlns:a16="http://schemas.microsoft.com/office/drawing/2014/main" id="{8AF21E25-EC2B-F2F5-9DFC-8A239C866B8E}"/>
              </a:ext>
            </a:extLst>
          </p:cNvPr>
          <p:cNvSpPr>
            <a:spLocks noGrp="1" noChangeAspect="1" noChangeArrowheads="1"/>
          </p:cNvSpPr>
          <p:nvPr isPhoto="1"/>
        </p:nvSpPr>
        <p:spPr bwMode="auto">
          <a:xfrm>
            <a:off x="0" y="0"/>
            <a:ext cx="8532440" cy="639933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400" b="1" dirty="0"/>
          </a:p>
        </p:txBody>
      </p:sp>
      <p:sp>
        <p:nvSpPr>
          <p:cNvPr id="19460" name="ZoneTexte 1">
            <a:extLst>
              <a:ext uri="{FF2B5EF4-FFF2-40B4-BE49-F238E27FC236}">
                <a16:creationId xmlns:a16="http://schemas.microsoft.com/office/drawing/2014/main" id="{4148C35D-B52F-34E6-28D3-B8F365562053}"/>
              </a:ext>
            </a:extLst>
          </p:cNvPr>
          <p:cNvSpPr txBox="1">
            <a:spLocks noChangeArrowheads="1"/>
          </p:cNvSpPr>
          <p:nvPr/>
        </p:nvSpPr>
        <p:spPr bwMode="auto">
          <a:xfrm>
            <a:off x="0" y="6405563"/>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t>Irrigation d’oliviers, avec canal d’amené de l’eau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a:extLst>
              <a:ext uri="{FF2B5EF4-FFF2-40B4-BE49-F238E27FC236}">
                <a16:creationId xmlns:a16="http://schemas.microsoft.com/office/drawing/2014/main" id="{C0110390-283B-6957-F75A-3823487A9A89}"/>
              </a:ext>
            </a:extLst>
          </p:cNvPr>
          <p:cNvSpPr>
            <a:spLocks noGrp="1" noChangeArrowheads="1"/>
          </p:cNvSpPr>
          <p:nvPr>
            <p:ph type="title"/>
          </p:nvPr>
        </p:nvSpPr>
        <p:spPr/>
        <p:txBody>
          <a:bodyPr/>
          <a:lstStyle/>
          <a:p>
            <a:pPr eaLnBrk="1" hangingPunct="1"/>
            <a:r>
              <a:rPr lang="fr-FR" altLang="fr-FR" dirty="0"/>
              <a:t>Photo 2/3. Demi-lunes renforcées par une murette en pierres sèches. </a:t>
            </a:r>
          </a:p>
        </p:txBody>
      </p:sp>
      <p:sp>
        <p:nvSpPr>
          <p:cNvPr id="21507" name="Rectangle 3" descr="DSCN3976">
            <a:extLst>
              <a:ext uri="{FF2B5EF4-FFF2-40B4-BE49-F238E27FC236}">
                <a16:creationId xmlns:a16="http://schemas.microsoft.com/office/drawing/2014/main" id="{E23A959C-975A-2924-B940-943101BFF153}"/>
              </a:ext>
            </a:extLst>
          </p:cNvPr>
          <p:cNvSpPr>
            <a:spLocks noGrp="1" noChangeAspect="1" noChangeArrowheads="1"/>
          </p:cNvSpPr>
          <p:nvPr isPhoto="1"/>
        </p:nvSpPr>
        <p:spPr bwMode="auto">
          <a:xfrm>
            <a:off x="0" y="-179387"/>
            <a:ext cx="8604448" cy="64533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1508" name="ZoneTexte 1">
            <a:extLst>
              <a:ext uri="{FF2B5EF4-FFF2-40B4-BE49-F238E27FC236}">
                <a16:creationId xmlns:a16="http://schemas.microsoft.com/office/drawing/2014/main" id="{43A3B966-E10A-34B9-63AE-23D3151E0BE3}"/>
              </a:ext>
            </a:extLst>
          </p:cNvPr>
          <p:cNvSpPr txBox="1">
            <a:spLocks noChangeArrowheads="1"/>
          </p:cNvSpPr>
          <p:nvPr/>
        </p:nvSpPr>
        <p:spPr bwMode="auto">
          <a:xfrm>
            <a:off x="4140200" y="6308725"/>
            <a:ext cx="48244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Demi-lunes renforcées par des pierres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a:extLst>
              <a:ext uri="{FF2B5EF4-FFF2-40B4-BE49-F238E27FC236}">
                <a16:creationId xmlns:a16="http://schemas.microsoft.com/office/drawing/2014/main" id="{B59C650B-55AE-AFD5-104A-65499C0B0BE7}"/>
              </a:ext>
            </a:extLst>
          </p:cNvPr>
          <p:cNvSpPr>
            <a:spLocks noGrp="1" noChangeArrowheads="1"/>
          </p:cNvSpPr>
          <p:nvPr>
            <p:ph type="title"/>
          </p:nvPr>
        </p:nvSpPr>
        <p:spPr/>
        <p:txBody>
          <a:bodyPr/>
          <a:lstStyle/>
          <a:p>
            <a:pPr eaLnBrk="1" hangingPunct="1"/>
            <a:r>
              <a:rPr lang="fr-FR" altLang="fr-FR"/>
              <a:t>Photo 3/3. Détail d’une demi-lune.</a:t>
            </a:r>
          </a:p>
        </p:txBody>
      </p:sp>
      <p:sp>
        <p:nvSpPr>
          <p:cNvPr id="23555" name="Rectangle 3" descr="DSCN3841">
            <a:extLst>
              <a:ext uri="{FF2B5EF4-FFF2-40B4-BE49-F238E27FC236}">
                <a16:creationId xmlns:a16="http://schemas.microsoft.com/office/drawing/2014/main" id="{E00E8D12-1079-19CA-C3FF-BD989766DC87}"/>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a:extLst>
              <a:ext uri="{FF2B5EF4-FFF2-40B4-BE49-F238E27FC236}">
                <a16:creationId xmlns:a16="http://schemas.microsoft.com/office/drawing/2014/main" id="{63070458-F81D-51F0-05C0-ECDAEE051935}"/>
              </a:ext>
            </a:extLst>
          </p:cNvPr>
          <p:cNvSpPr>
            <a:spLocks noGrp="1" noChangeArrowheads="1"/>
          </p:cNvSpPr>
          <p:nvPr>
            <p:ph type="title"/>
          </p:nvPr>
        </p:nvSpPr>
        <p:spPr/>
        <p:txBody>
          <a:bodyPr/>
          <a:lstStyle/>
          <a:p>
            <a:pPr eaLnBrk="1" hangingPunct="1"/>
            <a:r>
              <a:rPr lang="fr-FR" altLang="fr-FR" dirty="0"/>
              <a:t>L’enherbement spontané de ce verger, sauf au niveau des cuvettes aménagées autour des arbres, permet de maîtriser l’érosion.</a:t>
            </a:r>
          </a:p>
        </p:txBody>
      </p:sp>
      <p:sp>
        <p:nvSpPr>
          <p:cNvPr id="25603" name="Rectangle 3" descr="P1010041">
            <a:extLst>
              <a:ext uri="{FF2B5EF4-FFF2-40B4-BE49-F238E27FC236}">
                <a16:creationId xmlns:a16="http://schemas.microsoft.com/office/drawing/2014/main" id="{52B203F7-E1BE-56E1-085D-A782F4FC028C}"/>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12358EE5-8E30-0CC3-A0A6-DB4E01B4CF6D}"/>
              </a:ext>
            </a:extLst>
          </p:cNvPr>
          <p:cNvSpPr txBox="1"/>
          <p:nvPr/>
        </p:nvSpPr>
        <p:spPr>
          <a:xfrm>
            <a:off x="25079" y="6182180"/>
            <a:ext cx="9144000" cy="523220"/>
          </a:xfrm>
          <a:prstGeom prst="rect">
            <a:avLst/>
          </a:prstGeom>
          <a:noFill/>
        </p:spPr>
        <p:txBody>
          <a:bodyPr wrap="square" rtlCol="0">
            <a:spAutoFit/>
          </a:bodyPr>
          <a:lstStyle/>
          <a:p>
            <a:r>
              <a:rPr lang="fr-FR" altLang="fr-FR" sz="1400" b="1" dirty="0"/>
              <a:t>L’enherbement spontané de ce verger, sauf pour les cuvettes aménagées autour des arbres, permet de maîtriser l’érosion</a:t>
            </a:r>
            <a:endParaRPr lang="fr-FR" sz="1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D5F013-189A-4181-D85C-BDAB8AEE4ECA}"/>
              </a:ext>
            </a:extLst>
          </p:cNvPr>
          <p:cNvSpPr txBox="1"/>
          <p:nvPr/>
        </p:nvSpPr>
        <p:spPr>
          <a:xfrm>
            <a:off x="323528" y="476672"/>
            <a:ext cx="8496944" cy="5139869"/>
          </a:xfrm>
          <a:prstGeom prst="rect">
            <a:avLst/>
          </a:prstGeom>
          <a:noFill/>
        </p:spPr>
        <p:txBody>
          <a:bodyPr wrap="square" rtlCol="0">
            <a:spAutoFit/>
          </a:bodyPr>
          <a:lstStyle/>
          <a:p>
            <a:pPr algn="ctr"/>
            <a:r>
              <a:rPr lang="fr-FR" sz="2000" b="1" dirty="0"/>
              <a:t>Index</a:t>
            </a:r>
          </a:p>
          <a:p>
            <a:r>
              <a:rPr lang="fr-FR" altLang="fr-FR" sz="1800" b="1" dirty="0">
                <a:hlinkClick r:id="rId2" action="ppaction://hlinksldjump"/>
              </a:rPr>
              <a:t>Les banquettes fruitières</a:t>
            </a:r>
            <a:endParaRPr lang="fr-FR" dirty="0"/>
          </a:p>
          <a:p>
            <a:r>
              <a:rPr lang="fr-FR" altLang="fr-FR" sz="1800" b="1" dirty="0">
                <a:hlinkClick r:id="rId3" action="ppaction://hlinksldjump"/>
              </a:rPr>
              <a:t>Deux logiques en présence</a:t>
            </a:r>
            <a:endParaRPr lang="fr-FR" altLang="fr-FR" sz="1800" b="1" dirty="0"/>
          </a:p>
          <a:p>
            <a:r>
              <a:rPr lang="fr-FR" altLang="fr-FR" sz="2000" b="1" dirty="0">
                <a:hlinkClick r:id="rId4" action="ppaction://hlinksldjump"/>
              </a:rPr>
              <a:t>Quelles alternatives : les demi-lunes et les cuvettes individuelles ?</a:t>
            </a:r>
            <a:endParaRPr lang="fr-FR" altLang="fr-FR" sz="2000" b="1" dirty="0"/>
          </a:p>
          <a:p>
            <a:r>
              <a:rPr lang="fr-FR" altLang="fr-FR" sz="1800" b="1" dirty="0">
                <a:hlinkClick r:id="rId5" action="ppaction://hlinksldjump"/>
              </a:rPr>
              <a:t>Quelles alternatives : les murettes paysannes ?</a:t>
            </a:r>
            <a:endParaRPr lang="fr-FR" dirty="0"/>
          </a:p>
          <a:p>
            <a:r>
              <a:rPr lang="fr-FR" altLang="fr-FR" sz="1800" b="1" dirty="0">
                <a:hlinkClick r:id="rId6" action="ppaction://hlinksldjump"/>
              </a:rPr>
              <a:t>La construction de seuils en pierres sèches dans des talwegs cultivés</a:t>
            </a:r>
            <a:endParaRPr lang="fr-FR" altLang="fr-FR" sz="1800" b="1" dirty="0"/>
          </a:p>
          <a:p>
            <a:r>
              <a:rPr lang="fr-FR" altLang="fr-FR" sz="1800" b="1" dirty="0">
                <a:hlinkClick r:id="rId7" action="ppaction://hlinksldjump"/>
              </a:rPr>
              <a:t>Une alternative aux seuils en pierres sèches dans des talwegs non ravinés ?</a:t>
            </a:r>
            <a:endParaRPr lang="fr-FR" dirty="0"/>
          </a:p>
          <a:p>
            <a:r>
              <a:rPr lang="fr-FR" altLang="fr-FR" sz="1800" b="1" dirty="0">
                <a:hlinkClick r:id="rId8" action="ppaction://hlinksldjump"/>
              </a:rPr>
              <a:t>Bande enherbée ou seuil en pierres sèches ?</a:t>
            </a:r>
            <a:endParaRPr lang="fr-FR" altLang="fr-FR" sz="1800" b="1" dirty="0"/>
          </a:p>
          <a:p>
            <a:r>
              <a:rPr lang="fr-FR" altLang="fr-FR" sz="1800" b="1" dirty="0">
                <a:hlinkClick r:id="rId9" action="ppaction://hlinksldjump"/>
              </a:rPr>
              <a:t>Que faire sur les bad-lands ?</a:t>
            </a:r>
            <a:endParaRPr lang="fr-FR" altLang="fr-FR" sz="1800" b="1" dirty="0"/>
          </a:p>
          <a:p>
            <a:r>
              <a:rPr lang="fr-FR" altLang="fr-FR" sz="1800" b="1" dirty="0">
                <a:hlinkClick r:id="rId10" action="ppaction://hlinksldjump"/>
              </a:rPr>
              <a:t>Les bad-lands à proximité de </a:t>
            </a:r>
            <a:r>
              <a:rPr lang="fr-FR" altLang="fr-FR" sz="1800" b="1" dirty="0" err="1">
                <a:hlinkClick r:id="rId10" action="ppaction://hlinksldjump"/>
              </a:rPr>
              <a:t>Khénifra</a:t>
            </a:r>
            <a:endParaRPr lang="fr-FR" altLang="fr-FR" sz="1800" b="1" dirty="0"/>
          </a:p>
          <a:p>
            <a:r>
              <a:rPr lang="fr-FR" altLang="fr-FR" sz="1800" b="1" dirty="0">
                <a:hlinkClick r:id="rId11" action="ppaction://hlinksldjump"/>
              </a:rPr>
              <a:t>Mesures préventives ou curatives ?</a:t>
            </a:r>
            <a:endParaRPr lang="fr-FR" altLang="fr-FR" sz="1800" b="1" dirty="0"/>
          </a:p>
          <a:p>
            <a:r>
              <a:rPr lang="fr-FR" altLang="fr-FR" sz="1800" b="1" dirty="0">
                <a:hlinkClick r:id="rId12" action="ppaction://hlinksldjump"/>
              </a:rPr>
              <a:t>Quand la construction d’une route favorise le ravinement</a:t>
            </a:r>
            <a:endParaRPr lang="fr-FR" altLang="fr-FR" sz="1800" b="1" dirty="0"/>
          </a:p>
          <a:p>
            <a:r>
              <a:rPr lang="fr-FR" altLang="fr-FR" sz="1800" b="1" dirty="0">
                <a:hlinkClick r:id="rId13" action="ppaction://hlinksldjump"/>
              </a:rPr>
              <a:t>La végétalisation des petites ravines</a:t>
            </a:r>
            <a:endParaRPr lang="fr-FR" altLang="fr-FR" sz="1800" b="1" dirty="0"/>
          </a:p>
          <a:p>
            <a:r>
              <a:rPr lang="fr-FR" altLang="fr-FR" sz="1800" b="1" dirty="0">
                <a:hlinkClick r:id="rId14" action="ppaction://hlinksldjump"/>
              </a:rPr>
              <a:t>Les sapements de berges</a:t>
            </a:r>
            <a:endParaRPr lang="fr-FR" altLang="fr-FR" sz="1800" b="1" dirty="0"/>
          </a:p>
          <a:p>
            <a:r>
              <a:rPr lang="fr-FR" altLang="fr-FR" sz="1800" b="1" dirty="0">
                <a:hlinkClick r:id="rId15" action="ppaction://hlinksldjump"/>
              </a:rPr>
              <a:t>Pourquoi un reportage photographique ?</a:t>
            </a:r>
            <a:endParaRPr lang="fr-FR" dirty="0"/>
          </a:p>
          <a:p>
            <a:endParaRPr lang="fr-FR" dirty="0"/>
          </a:p>
          <a:p>
            <a:endParaRPr lang="fr-FR" dirty="0"/>
          </a:p>
          <a:p>
            <a:endParaRPr lang="fr-FR" dirty="0"/>
          </a:p>
        </p:txBody>
      </p:sp>
    </p:spTree>
    <p:extLst>
      <p:ext uri="{BB962C8B-B14F-4D97-AF65-F5344CB8AC3E}">
        <p14:creationId xmlns:p14="http://schemas.microsoft.com/office/powerpoint/2010/main" val="2467117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4349699-4238-7F22-3263-7C0B3D8E67B6}"/>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Les murettes paysannes</a:t>
            </a:r>
          </a:p>
        </p:txBody>
      </p:sp>
      <p:sp>
        <p:nvSpPr>
          <p:cNvPr id="26627" name="Rectangle 3">
            <a:extLst>
              <a:ext uri="{FF2B5EF4-FFF2-40B4-BE49-F238E27FC236}">
                <a16:creationId xmlns:a16="http://schemas.microsoft.com/office/drawing/2014/main" id="{E5A92B00-491C-4781-116B-509AD1C1FB13}"/>
              </a:ext>
            </a:extLst>
          </p:cNvPr>
          <p:cNvSpPr>
            <a:spLocks noGrp="1" noChangeArrowheads="1"/>
          </p:cNvSpPr>
          <p:nvPr>
            <p:ph type="subTitle" idx="1"/>
          </p:nvPr>
        </p:nvSpPr>
        <p:spPr>
          <a:xfrm>
            <a:off x="825500" y="1196975"/>
            <a:ext cx="7632700" cy="3744913"/>
          </a:xfrm>
        </p:spPr>
        <p:txBody>
          <a:bodyPr/>
          <a:lstStyle/>
          <a:p>
            <a:pPr algn="l" eaLnBrk="1" hangingPunct="1"/>
            <a:r>
              <a:rPr lang="fr-FR" altLang="fr-FR" sz="1400" b="1" dirty="0"/>
              <a:t>Les pierres sèches sont surtout utilisées pour constituer des murs de soutènement pour les terrasses irriguées. </a:t>
            </a:r>
          </a:p>
          <a:p>
            <a:pPr algn="l" eaLnBrk="1" hangingPunct="1"/>
            <a:endParaRPr lang="fr-FR" altLang="fr-FR" sz="1400" b="1" dirty="0"/>
          </a:p>
          <a:p>
            <a:pPr algn="l" eaLnBrk="1" hangingPunct="1"/>
            <a:r>
              <a:rPr lang="fr-FR" altLang="fr-FR" sz="1400" b="1" dirty="0"/>
              <a:t>Sur les versants cultivés en </a:t>
            </a:r>
            <a:r>
              <a:rPr lang="fr-FR" altLang="fr-FR" sz="1400" b="1" dirty="0" err="1"/>
              <a:t>bour</a:t>
            </a:r>
            <a:r>
              <a:rPr lang="fr-FR" altLang="fr-FR" sz="1400" b="1" dirty="0"/>
              <a:t> (en sec), les murettes sont assez peu utilisées par les paysans comme outil d’aménagement dans cette région, contrairement à ce qui peut être observé dans le Haut Atlas. Elles servent alors surtout à délimiter les parcelles et la gestion du talus semble aléatoire.</a:t>
            </a:r>
          </a:p>
          <a:p>
            <a:pPr algn="l" eaLnBrk="1" hangingPunct="1"/>
            <a:endParaRPr lang="fr-FR" altLang="fr-FR" sz="1400" b="1" dirty="0"/>
          </a:p>
          <a:p>
            <a:pPr algn="l" eaLnBrk="1" hangingPunct="1"/>
            <a:r>
              <a:rPr lang="fr-FR" altLang="fr-FR" sz="1400" b="1" dirty="0"/>
              <a:t>La compréhension du fonctionnement des murettes paysannes (et de leurs dysfonctionnements) permettrait de s’en inspirer lors de l’aménagement des versants. Mais le dispositif projet utilisé ne permet pas le développement de la culture de terrain nécessaire.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a:extLst>
              <a:ext uri="{FF2B5EF4-FFF2-40B4-BE49-F238E27FC236}">
                <a16:creationId xmlns:a16="http://schemas.microsoft.com/office/drawing/2014/main" id="{CE0314A3-60AC-F830-CE86-2C86EF4DB742}"/>
              </a:ext>
            </a:extLst>
          </p:cNvPr>
          <p:cNvSpPr>
            <a:spLocks noGrp="1" noChangeArrowheads="1"/>
          </p:cNvSpPr>
          <p:nvPr>
            <p:ph type="title"/>
          </p:nvPr>
        </p:nvSpPr>
        <p:spPr/>
        <p:txBody>
          <a:bodyPr/>
          <a:lstStyle/>
          <a:p>
            <a:pPr eaLnBrk="1" hangingPunct="1"/>
            <a:r>
              <a:rPr lang="fr-FR" altLang="fr-FR" dirty="0"/>
              <a:t>Ce mur de soutènement d’une terrasse irriguée est affouillé, car l’érosion aratoire a abaissé le niveau de la partie amont de la parcelle située sous la murette. La mise en place d’un talus permettra de le consolider.</a:t>
            </a:r>
          </a:p>
        </p:txBody>
      </p:sp>
      <p:sp>
        <p:nvSpPr>
          <p:cNvPr id="27651" name="Rectangle 3" descr="P1010137">
            <a:extLst>
              <a:ext uri="{FF2B5EF4-FFF2-40B4-BE49-F238E27FC236}">
                <a16:creationId xmlns:a16="http://schemas.microsoft.com/office/drawing/2014/main" id="{57C47D15-1220-461A-C281-B3ABDD6A4F06}"/>
              </a:ext>
            </a:extLst>
          </p:cNvPr>
          <p:cNvSpPr>
            <a:spLocks noGrp="1" noChangeAspect="1" noChangeArrowheads="1"/>
          </p:cNvSpPr>
          <p:nvPr isPhoto="1"/>
        </p:nvSpPr>
        <p:spPr bwMode="auto">
          <a:xfrm>
            <a:off x="0" y="0"/>
            <a:ext cx="7740352" cy="5805264"/>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7652" name="ZoneTexte 1">
            <a:extLst>
              <a:ext uri="{FF2B5EF4-FFF2-40B4-BE49-F238E27FC236}">
                <a16:creationId xmlns:a16="http://schemas.microsoft.com/office/drawing/2014/main" id="{AD26E716-ABFE-451B-504A-F3AF7F9443E1}"/>
              </a:ext>
            </a:extLst>
          </p:cNvPr>
          <p:cNvSpPr txBox="1">
            <a:spLocks noChangeArrowheads="1"/>
          </p:cNvSpPr>
          <p:nvPr/>
        </p:nvSpPr>
        <p:spPr bwMode="auto">
          <a:xfrm>
            <a:off x="-8202" y="5900172"/>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fr-FR" sz="1400" b="1" dirty="0"/>
              <a:t>Cette murette paysanne d’une terrasse irriguée est affouillée, car l’érosion aratoire a abaissé le niveau de la parcelle située sous la murette. L’agriculteur a prévu de consolider la murette en mettant en place de grosses pierres dans la zone affouillée.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a:extLst>
              <a:ext uri="{FF2B5EF4-FFF2-40B4-BE49-F238E27FC236}">
                <a16:creationId xmlns:a16="http://schemas.microsoft.com/office/drawing/2014/main" id="{C3EAB142-48C9-708B-292A-53B89798CBC5}"/>
              </a:ext>
            </a:extLst>
          </p:cNvPr>
          <p:cNvSpPr>
            <a:spLocks noGrp="1" noChangeArrowheads="1"/>
          </p:cNvSpPr>
          <p:nvPr>
            <p:ph type="title"/>
          </p:nvPr>
        </p:nvSpPr>
        <p:spPr/>
        <p:txBody>
          <a:bodyPr/>
          <a:lstStyle/>
          <a:p>
            <a:pPr eaLnBrk="1" hangingPunct="1"/>
            <a:r>
              <a:rPr lang="fr-FR" altLang="fr-FR" dirty="0"/>
              <a:t>Le talus enherbé protège cette murette contre l’affouillement lié à l’érosion aratoire dans la parcelle située en aval.</a:t>
            </a:r>
          </a:p>
        </p:txBody>
      </p:sp>
      <p:sp>
        <p:nvSpPr>
          <p:cNvPr id="29699" name="Rectangle 3" descr="P1010223">
            <a:extLst>
              <a:ext uri="{FF2B5EF4-FFF2-40B4-BE49-F238E27FC236}">
                <a16:creationId xmlns:a16="http://schemas.microsoft.com/office/drawing/2014/main" id="{35DD8C57-7316-5790-598A-59A102CB5FA7}"/>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E9C8C6E-A5E7-D7D0-70B2-56B4768DF869}"/>
              </a:ext>
            </a:extLst>
          </p:cNvPr>
          <p:cNvSpPr txBox="1"/>
          <p:nvPr/>
        </p:nvSpPr>
        <p:spPr>
          <a:xfrm>
            <a:off x="0" y="6165304"/>
            <a:ext cx="9144000" cy="523220"/>
          </a:xfrm>
          <a:prstGeom prst="rect">
            <a:avLst/>
          </a:prstGeom>
          <a:noFill/>
        </p:spPr>
        <p:txBody>
          <a:bodyPr wrap="square" rtlCol="0">
            <a:spAutoFit/>
          </a:bodyPr>
          <a:lstStyle/>
          <a:p>
            <a:r>
              <a:rPr lang="fr-FR" altLang="fr-FR" sz="1400" b="1" dirty="0"/>
              <a:t>Le talus enherbé protège cette murette contre l’affouillement lié à l’érosion aratoire qui résulte du travail du sol dans la parcelle située en aval.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a:extLst>
              <a:ext uri="{FF2B5EF4-FFF2-40B4-BE49-F238E27FC236}">
                <a16:creationId xmlns:a16="http://schemas.microsoft.com/office/drawing/2014/main" id="{293B7A1B-CC12-0343-264B-55775EE188B7}"/>
              </a:ext>
            </a:extLst>
          </p:cNvPr>
          <p:cNvSpPr>
            <a:spLocks noGrp="1" noChangeArrowheads="1"/>
          </p:cNvSpPr>
          <p:nvPr>
            <p:ph type="title"/>
          </p:nvPr>
        </p:nvSpPr>
        <p:spPr/>
        <p:txBody>
          <a:bodyPr/>
          <a:lstStyle/>
          <a:p>
            <a:pPr eaLnBrk="1" hangingPunct="1"/>
            <a:r>
              <a:rPr lang="fr-FR" altLang="fr-FR" dirty="0"/>
              <a:t>Terrasses irriguées et murs de soutènement en pierres sèches.</a:t>
            </a:r>
          </a:p>
        </p:txBody>
      </p:sp>
      <p:sp>
        <p:nvSpPr>
          <p:cNvPr id="30723" name="Rectangle 3" descr="P1010222">
            <a:extLst>
              <a:ext uri="{FF2B5EF4-FFF2-40B4-BE49-F238E27FC236}">
                <a16:creationId xmlns:a16="http://schemas.microsoft.com/office/drawing/2014/main" id="{A3E3C4A5-F60F-EACA-8F66-EFBA5CF5BC87}"/>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D01DF1B8-D152-058D-BC04-E5884EA1989C}"/>
              </a:ext>
            </a:extLst>
          </p:cNvPr>
          <p:cNvSpPr txBox="1"/>
          <p:nvPr/>
        </p:nvSpPr>
        <p:spPr>
          <a:xfrm>
            <a:off x="-34988" y="6453336"/>
            <a:ext cx="9144000" cy="307777"/>
          </a:xfrm>
          <a:prstGeom prst="rect">
            <a:avLst/>
          </a:prstGeom>
          <a:noFill/>
        </p:spPr>
        <p:txBody>
          <a:bodyPr wrap="square" rtlCol="0">
            <a:spAutoFit/>
          </a:bodyPr>
          <a:lstStyle/>
          <a:p>
            <a:r>
              <a:rPr lang="fr-FR" altLang="fr-FR" sz="1400" b="1" dirty="0"/>
              <a:t>Terrasses irriguées et murs de soutènement paysans en pierres sèches.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a:extLst>
              <a:ext uri="{FF2B5EF4-FFF2-40B4-BE49-F238E27FC236}">
                <a16:creationId xmlns:a16="http://schemas.microsoft.com/office/drawing/2014/main" id="{30D347B5-8D0C-5DAB-ADBF-ABE2D2743A45}"/>
              </a:ext>
            </a:extLst>
          </p:cNvPr>
          <p:cNvSpPr>
            <a:spLocks noGrp="1" noChangeArrowheads="1"/>
          </p:cNvSpPr>
          <p:nvPr>
            <p:ph type="title"/>
          </p:nvPr>
        </p:nvSpPr>
        <p:spPr/>
        <p:txBody>
          <a:bodyPr/>
          <a:lstStyle/>
          <a:p>
            <a:pPr eaLnBrk="1" hangingPunct="1"/>
            <a:r>
              <a:rPr lang="fr-FR" altLang="fr-FR" dirty="0"/>
              <a:t>Murette en pierres sèches renforcée par des agaves. </a:t>
            </a:r>
          </a:p>
        </p:txBody>
      </p:sp>
      <p:sp>
        <p:nvSpPr>
          <p:cNvPr id="40963" name="Rectangle 3" descr="P1010257">
            <a:extLst>
              <a:ext uri="{FF2B5EF4-FFF2-40B4-BE49-F238E27FC236}">
                <a16:creationId xmlns:a16="http://schemas.microsoft.com/office/drawing/2014/main" id="{2B8EBC13-0D9A-4249-981C-4CD679D4DA19}"/>
              </a:ext>
            </a:extLst>
          </p:cNvPr>
          <p:cNvSpPr>
            <a:spLocks noGrp="1" noChangeAspect="1" noChangeArrowheads="1"/>
          </p:cNvSpPr>
          <p:nvPr isPhoto="1"/>
        </p:nvSpPr>
        <p:spPr bwMode="auto">
          <a:xfrm>
            <a:off x="0" y="0"/>
            <a:ext cx="8388424" cy="629131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0964" name="ZoneTexte 1">
            <a:extLst>
              <a:ext uri="{FF2B5EF4-FFF2-40B4-BE49-F238E27FC236}">
                <a16:creationId xmlns:a16="http://schemas.microsoft.com/office/drawing/2014/main" id="{000F92B1-178C-4CD4-6331-BDDA89442099}"/>
              </a:ext>
            </a:extLst>
          </p:cNvPr>
          <p:cNvSpPr txBox="1">
            <a:spLocks noChangeArrowheads="1"/>
          </p:cNvSpPr>
          <p:nvPr/>
        </p:nvSpPr>
        <p:spPr bwMode="auto">
          <a:xfrm>
            <a:off x="0" y="6443488"/>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Murette paysanne renforcée par la plantation d’agaves, une technique de confortation intéressante.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a:extLst>
              <a:ext uri="{FF2B5EF4-FFF2-40B4-BE49-F238E27FC236}">
                <a16:creationId xmlns:a16="http://schemas.microsoft.com/office/drawing/2014/main" id="{1F045389-89A6-3712-7AA0-E4C710FB7EC6}"/>
              </a:ext>
            </a:extLst>
          </p:cNvPr>
          <p:cNvSpPr>
            <a:spLocks noGrp="1" noChangeArrowheads="1"/>
          </p:cNvSpPr>
          <p:nvPr>
            <p:ph type="title"/>
          </p:nvPr>
        </p:nvSpPr>
        <p:spPr/>
        <p:txBody>
          <a:bodyPr/>
          <a:lstStyle/>
          <a:p>
            <a:pPr eaLnBrk="1" hangingPunct="1"/>
            <a:r>
              <a:rPr lang="fr-FR" altLang="fr-FR" dirty="0"/>
              <a:t>Ce talus qui s’est formé entre deux parcelles cultivées en </a:t>
            </a:r>
            <a:r>
              <a:rPr lang="fr-FR" altLang="fr-FR" dirty="0" err="1"/>
              <a:t>bour</a:t>
            </a:r>
            <a:r>
              <a:rPr lang="fr-FR" altLang="fr-FR" dirty="0"/>
              <a:t> est un indice de l’érosion aratoire. </a:t>
            </a:r>
          </a:p>
        </p:txBody>
      </p:sp>
      <p:sp>
        <p:nvSpPr>
          <p:cNvPr id="31747" name="Rectangle 3" descr="P1010026">
            <a:extLst>
              <a:ext uri="{FF2B5EF4-FFF2-40B4-BE49-F238E27FC236}">
                <a16:creationId xmlns:a16="http://schemas.microsoft.com/office/drawing/2014/main" id="{68963845-76E5-36DB-28C0-483EA10C99EA}"/>
              </a:ext>
            </a:extLst>
          </p:cNvPr>
          <p:cNvSpPr>
            <a:spLocks noGrp="1" noChangeAspect="1" noChangeArrowheads="1"/>
          </p:cNvSpPr>
          <p:nvPr isPhoto="1"/>
        </p:nvSpPr>
        <p:spPr bwMode="auto">
          <a:xfrm>
            <a:off x="0" y="0"/>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84722F33-F459-F245-AC7D-5F247383A062}"/>
              </a:ext>
            </a:extLst>
          </p:cNvPr>
          <p:cNvSpPr txBox="1"/>
          <p:nvPr/>
        </p:nvSpPr>
        <p:spPr>
          <a:xfrm>
            <a:off x="0" y="6093296"/>
            <a:ext cx="9144000" cy="523220"/>
          </a:xfrm>
          <a:prstGeom prst="rect">
            <a:avLst/>
          </a:prstGeom>
          <a:noFill/>
        </p:spPr>
        <p:txBody>
          <a:bodyPr wrap="square" rtlCol="0">
            <a:spAutoFit/>
          </a:bodyPr>
          <a:lstStyle/>
          <a:p>
            <a:r>
              <a:rPr lang="fr-FR" altLang="fr-FR" sz="1400" b="1" dirty="0"/>
              <a:t>Ce talus qui s’est formé à la limite de deux parcelles cultivées en </a:t>
            </a:r>
            <a:r>
              <a:rPr lang="fr-FR" altLang="fr-FR" sz="1400" b="1" dirty="0" err="1"/>
              <a:t>bour</a:t>
            </a:r>
            <a:r>
              <a:rPr lang="fr-FR" altLang="fr-FR" sz="1400" b="1" dirty="0"/>
              <a:t> résulte de l’érosion aratoire. Celle-ci joue un rôle important dans la destruction des aménagements construits sur un versant.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a:extLst>
              <a:ext uri="{FF2B5EF4-FFF2-40B4-BE49-F238E27FC236}">
                <a16:creationId xmlns:a16="http://schemas.microsoft.com/office/drawing/2014/main" id="{48359006-203D-647C-5A58-F5DA25552B90}"/>
              </a:ext>
            </a:extLst>
          </p:cNvPr>
          <p:cNvSpPr>
            <a:spLocks noGrp="1" noChangeArrowheads="1"/>
          </p:cNvSpPr>
          <p:nvPr>
            <p:ph type="title"/>
          </p:nvPr>
        </p:nvSpPr>
        <p:spPr/>
        <p:txBody>
          <a:bodyPr/>
          <a:lstStyle/>
          <a:p>
            <a:pPr eaLnBrk="1" hangingPunct="1"/>
            <a:r>
              <a:rPr lang="fr-FR" altLang="fr-FR" dirty="0"/>
              <a:t>Photo 1/2. Murettes s’inspirant des techniques paysannes mises en place avec l’aide d’un projet (GTZ) sur un versant cultivé en </a:t>
            </a:r>
            <a:r>
              <a:rPr lang="fr-FR" altLang="fr-FR" dirty="0" err="1"/>
              <a:t>bour</a:t>
            </a:r>
            <a:r>
              <a:rPr lang="fr-FR" altLang="fr-FR" dirty="0"/>
              <a:t>. </a:t>
            </a:r>
          </a:p>
        </p:txBody>
      </p:sp>
      <p:sp>
        <p:nvSpPr>
          <p:cNvPr id="32771" name="Rectangle 3" descr="P1010007">
            <a:extLst>
              <a:ext uri="{FF2B5EF4-FFF2-40B4-BE49-F238E27FC236}">
                <a16:creationId xmlns:a16="http://schemas.microsoft.com/office/drawing/2014/main" id="{8385AD3D-E650-9EFD-4FF6-D582C999B684}"/>
              </a:ext>
            </a:extLst>
          </p:cNvPr>
          <p:cNvSpPr>
            <a:spLocks noGrp="1" noChangeAspect="1" noChangeArrowheads="1"/>
          </p:cNvSpPr>
          <p:nvPr isPhoto="1"/>
        </p:nvSpPr>
        <p:spPr bwMode="auto">
          <a:xfrm>
            <a:off x="0" y="0"/>
            <a:ext cx="8172400" cy="61293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901AB73-F287-F92A-079A-ABD4B3ABD5EE}"/>
              </a:ext>
            </a:extLst>
          </p:cNvPr>
          <p:cNvSpPr txBox="1"/>
          <p:nvPr/>
        </p:nvSpPr>
        <p:spPr>
          <a:xfrm>
            <a:off x="0" y="6237312"/>
            <a:ext cx="9144000" cy="523220"/>
          </a:xfrm>
          <a:prstGeom prst="rect">
            <a:avLst/>
          </a:prstGeom>
          <a:noFill/>
        </p:spPr>
        <p:txBody>
          <a:bodyPr wrap="square" rtlCol="0">
            <a:spAutoFit/>
          </a:bodyPr>
          <a:lstStyle/>
          <a:p>
            <a:r>
              <a:rPr lang="fr-FR" altLang="fr-FR" sz="1400" b="1" dirty="0"/>
              <a:t>Les murettes du projet GTZ, qui devait servir de modèle, ont des problèmes d’affouillement. L’érosion </a:t>
            </a:r>
            <a:r>
              <a:rPr lang="fr-FR" altLang="fr-FR" sz="1400" b="1" dirty="0" err="1"/>
              <a:t>aratoir</a:t>
            </a:r>
            <a:r>
              <a:rPr lang="fr-FR" altLang="fr-FR" sz="1400" b="1" dirty="0"/>
              <a:t> n’a pas été prise en compte.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a:extLst>
              <a:ext uri="{FF2B5EF4-FFF2-40B4-BE49-F238E27FC236}">
                <a16:creationId xmlns:a16="http://schemas.microsoft.com/office/drawing/2014/main" id="{2EE211CA-E5F4-D3FA-A5E6-B63F3A5138F3}"/>
              </a:ext>
            </a:extLst>
          </p:cNvPr>
          <p:cNvSpPr>
            <a:spLocks noGrp="1" noChangeArrowheads="1"/>
          </p:cNvSpPr>
          <p:nvPr>
            <p:ph type="title"/>
          </p:nvPr>
        </p:nvSpPr>
        <p:spPr/>
        <p:txBody>
          <a:bodyPr/>
          <a:lstStyle/>
          <a:p>
            <a:pPr eaLnBrk="1" hangingPunct="1"/>
            <a:r>
              <a:rPr lang="fr-FR" altLang="fr-FR" dirty="0"/>
              <a:t>Photo 2/2. Le mauvais état de la murette semble traduire un manque d’appropriation par le paysan. L’absence de suivi s’oppose au retour d’expérience et facilite la répétition des mêmes erreurs. </a:t>
            </a:r>
          </a:p>
        </p:txBody>
      </p:sp>
      <p:sp>
        <p:nvSpPr>
          <p:cNvPr id="33795" name="Rectangle 3" descr="P1010006">
            <a:extLst>
              <a:ext uri="{FF2B5EF4-FFF2-40B4-BE49-F238E27FC236}">
                <a16:creationId xmlns:a16="http://schemas.microsoft.com/office/drawing/2014/main" id="{3C4CD997-0E6A-24B5-C602-03F9F0F56316}"/>
              </a:ext>
            </a:extLst>
          </p:cNvPr>
          <p:cNvSpPr>
            <a:spLocks noGrp="1" noChangeAspect="1" noChangeArrowheads="1"/>
          </p:cNvSpPr>
          <p:nvPr isPhoto="1"/>
        </p:nvSpPr>
        <p:spPr bwMode="auto">
          <a:xfrm>
            <a:off x="0" y="0"/>
            <a:ext cx="9144000" cy="6021288"/>
          </a:xfrm>
          <a:prstGeom prst="rect">
            <a:avLst/>
          </a:prstGeom>
          <a:blipFill dpi="0" rotWithShape="1">
            <a:blip r:embed="rId3"/>
            <a:srcRect/>
            <a:stretch>
              <a:fillRect t="-1389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 name="ZoneTexte 2">
            <a:extLst>
              <a:ext uri="{FF2B5EF4-FFF2-40B4-BE49-F238E27FC236}">
                <a16:creationId xmlns:a16="http://schemas.microsoft.com/office/drawing/2014/main" id="{C7FC2C58-744B-3C64-7B53-F33E2305673E}"/>
              </a:ext>
            </a:extLst>
          </p:cNvPr>
          <p:cNvSpPr txBox="1"/>
          <p:nvPr/>
        </p:nvSpPr>
        <p:spPr>
          <a:xfrm>
            <a:off x="0" y="6021288"/>
            <a:ext cx="9144000" cy="738664"/>
          </a:xfrm>
          <a:prstGeom prst="rect">
            <a:avLst/>
          </a:prstGeom>
          <a:noFill/>
        </p:spPr>
        <p:txBody>
          <a:bodyPr wrap="square" rtlCol="0">
            <a:spAutoFit/>
          </a:bodyPr>
          <a:lstStyle/>
          <a:p>
            <a:r>
              <a:rPr lang="fr-FR" altLang="fr-FR" sz="1400" b="1" dirty="0"/>
              <a:t>L’affouillement de ces murettes résulte de l’érosion aratoire. L’absence de suivi s’oppose au retour d’expérience et facilite la répétition des mêmes erreurs. Les murettes ne sont pas durables en l’absence d’une gestion par l’agriculteur, ce qui suppose une véritable appropriation de l’aménagement.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a:extLst>
              <a:ext uri="{FF2B5EF4-FFF2-40B4-BE49-F238E27FC236}">
                <a16:creationId xmlns:a16="http://schemas.microsoft.com/office/drawing/2014/main" id="{8F7B022C-B2DD-2344-2736-D88145E86E2C}"/>
              </a:ext>
            </a:extLst>
          </p:cNvPr>
          <p:cNvSpPr>
            <a:spLocks noGrp="1" noChangeArrowheads="1"/>
          </p:cNvSpPr>
          <p:nvPr>
            <p:ph type="title"/>
          </p:nvPr>
        </p:nvSpPr>
        <p:spPr/>
        <p:txBody>
          <a:bodyPr/>
          <a:lstStyle/>
          <a:p>
            <a:pPr eaLnBrk="1" hangingPunct="1"/>
            <a:r>
              <a:rPr lang="fr-FR" altLang="fr-FR" dirty="0"/>
              <a:t>Murettes en pierres sèches construites par un projet de CES. Ici aussi, l’absence d’un suivi s’oppose au retour d’expérience. </a:t>
            </a:r>
          </a:p>
        </p:txBody>
      </p:sp>
      <p:sp>
        <p:nvSpPr>
          <p:cNvPr id="35843" name="Rectangle 3" descr="P1000946">
            <a:extLst>
              <a:ext uri="{FF2B5EF4-FFF2-40B4-BE49-F238E27FC236}">
                <a16:creationId xmlns:a16="http://schemas.microsoft.com/office/drawing/2014/main" id="{D2EA0A50-7288-73B6-C7D8-D6FB2A79C79E}"/>
              </a:ext>
            </a:extLst>
          </p:cNvPr>
          <p:cNvSpPr>
            <a:spLocks noGrp="1" noChangeAspect="1" noChangeArrowheads="1"/>
          </p:cNvSpPr>
          <p:nvPr isPhoto="1"/>
        </p:nvSpPr>
        <p:spPr bwMode="auto">
          <a:xfrm>
            <a:off x="0" y="0"/>
            <a:ext cx="8172400" cy="61293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874E5CA-A89F-E12E-6F83-38B53BF976F4}"/>
              </a:ext>
            </a:extLst>
          </p:cNvPr>
          <p:cNvSpPr txBox="1"/>
          <p:nvPr/>
        </p:nvSpPr>
        <p:spPr>
          <a:xfrm>
            <a:off x="-108520" y="6237312"/>
            <a:ext cx="9144000" cy="523220"/>
          </a:xfrm>
          <a:prstGeom prst="rect">
            <a:avLst/>
          </a:prstGeom>
          <a:noFill/>
        </p:spPr>
        <p:txBody>
          <a:bodyPr wrap="square" rtlCol="0">
            <a:spAutoFit/>
          </a:bodyPr>
          <a:lstStyle/>
          <a:p>
            <a:r>
              <a:rPr lang="fr-FR" altLang="fr-FR" sz="1400" b="1" dirty="0"/>
              <a:t>Murettes en pierres sèches construites par un projet de CES. L’absence d’un suivi s’oppose au retour d’expérience.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a:extLst>
              <a:ext uri="{FF2B5EF4-FFF2-40B4-BE49-F238E27FC236}">
                <a16:creationId xmlns:a16="http://schemas.microsoft.com/office/drawing/2014/main" id="{47E8A52F-55B9-D316-9CD8-A539C05A4029}"/>
              </a:ext>
            </a:extLst>
          </p:cNvPr>
          <p:cNvSpPr>
            <a:spLocks noGrp="1" noChangeArrowheads="1"/>
          </p:cNvSpPr>
          <p:nvPr>
            <p:ph type="title"/>
          </p:nvPr>
        </p:nvSpPr>
        <p:spPr/>
        <p:txBody>
          <a:bodyPr/>
          <a:lstStyle/>
          <a:p>
            <a:pPr eaLnBrk="1" hangingPunct="1"/>
            <a:r>
              <a:rPr lang="fr-FR" altLang="fr-FR" dirty="0"/>
              <a:t>Murettes en pierres sèches construites sur un versant rocheux par un projet de CES. L’objectif poursuivi est d’améliorer l’infiltration de l’eau pour mieux protéger la ville d’El Kebab située en aval.</a:t>
            </a:r>
          </a:p>
        </p:txBody>
      </p:sp>
      <p:sp>
        <p:nvSpPr>
          <p:cNvPr id="36867" name="Rectangle 3" descr="P1000913">
            <a:extLst>
              <a:ext uri="{FF2B5EF4-FFF2-40B4-BE49-F238E27FC236}">
                <a16:creationId xmlns:a16="http://schemas.microsoft.com/office/drawing/2014/main" id="{D7EA34A6-F9BA-B8EF-A6DB-73FBFC25282A}"/>
              </a:ext>
            </a:extLst>
          </p:cNvPr>
          <p:cNvSpPr>
            <a:spLocks noGrp="1" noChangeAspect="1" noChangeArrowheads="1"/>
          </p:cNvSpPr>
          <p:nvPr isPhoto="1"/>
        </p:nvSpPr>
        <p:spPr bwMode="auto">
          <a:xfrm>
            <a:off x="0" y="0"/>
            <a:ext cx="7884368" cy="591327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36868" name="ZoneTexte 1">
            <a:extLst>
              <a:ext uri="{FF2B5EF4-FFF2-40B4-BE49-F238E27FC236}">
                <a16:creationId xmlns:a16="http://schemas.microsoft.com/office/drawing/2014/main" id="{746FDD41-7139-2510-790B-41BCB1927E25}"/>
              </a:ext>
            </a:extLst>
          </p:cNvPr>
          <p:cNvSpPr txBox="1">
            <a:spLocks noChangeArrowheads="1"/>
          </p:cNvSpPr>
          <p:nvPr/>
        </p:nvSpPr>
        <p:spPr bwMode="auto">
          <a:xfrm>
            <a:off x="-16804" y="5915980"/>
            <a:ext cx="9109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Le projet avait construit des murettes en pierres sèches au dessus d’El Kebab. La possibilité d’améliorer l’infiltration me semblait plus que douteuse sur un tel substrat.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A8859FB-6C43-2B83-CBDC-51AF67BD01C7}"/>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Les banquettes fruitières</a:t>
            </a:r>
          </a:p>
        </p:txBody>
      </p:sp>
      <p:sp>
        <p:nvSpPr>
          <p:cNvPr id="4099" name="Rectangle 3">
            <a:extLst>
              <a:ext uri="{FF2B5EF4-FFF2-40B4-BE49-F238E27FC236}">
                <a16:creationId xmlns:a16="http://schemas.microsoft.com/office/drawing/2014/main" id="{0A00DD78-C466-8E95-B57B-96315558F2CD}"/>
              </a:ext>
            </a:extLst>
          </p:cNvPr>
          <p:cNvSpPr>
            <a:spLocks noGrp="1" noChangeArrowheads="1"/>
          </p:cNvSpPr>
          <p:nvPr>
            <p:ph type="subTitle" idx="1"/>
          </p:nvPr>
        </p:nvSpPr>
        <p:spPr>
          <a:xfrm>
            <a:off x="510733" y="738838"/>
            <a:ext cx="7988498" cy="5472608"/>
          </a:xfrm>
        </p:spPr>
        <p:txBody>
          <a:bodyPr/>
          <a:lstStyle/>
          <a:p>
            <a:pPr algn="l" eaLnBrk="1" hangingPunct="1"/>
            <a:endParaRPr lang="fr-FR" altLang="fr-FR" sz="1400" b="1" dirty="0">
              <a:solidFill>
                <a:srgbClr val="000000"/>
              </a:solidFill>
            </a:endParaRPr>
          </a:p>
          <a:p>
            <a:pPr algn="l" eaLnBrk="1" hangingPunct="1"/>
            <a:r>
              <a:rPr lang="fr-FR" sz="1400" b="1" dirty="0">
                <a:effectLst/>
                <a:ea typeface="Times New Roman" panose="02020603050405020304" pitchFamily="18" charset="0"/>
              </a:rPr>
              <a:t>Nous avons commencé par visiter un réseau de banquettes associées à des canaux d’infiltration et plantées avec les oliviers qui avaient été mis à la disposition des agriculteurs par le projet. Le projet </a:t>
            </a:r>
            <a:r>
              <a:rPr lang="fr-FR" sz="1400" b="1" dirty="0">
                <a:solidFill>
                  <a:srgbClr val="000000"/>
                </a:solidFill>
                <a:effectLst/>
                <a:ea typeface="Times New Roman" panose="02020603050405020304" pitchFamily="18" charset="0"/>
              </a:rPr>
              <a:t> a réalisé 97 km de banquettes fruitières sur 212 ha. </a:t>
            </a:r>
            <a:endParaRPr lang="fr-FR" sz="1400" b="1" dirty="0">
              <a:effectLst/>
              <a:ea typeface="Times New Roman" panose="02020603050405020304" pitchFamily="18" charset="0"/>
            </a:endParaRPr>
          </a:p>
          <a:p>
            <a:pPr algn="l" eaLnBrk="1" hangingPunct="1"/>
            <a:endParaRPr lang="fr-FR" sz="1400" b="1" dirty="0">
              <a:ea typeface="Times New Roman" panose="02020603050405020304" pitchFamily="18" charset="0"/>
            </a:endParaRPr>
          </a:p>
          <a:p>
            <a:pPr algn="l" eaLnBrk="1" hangingPunct="1"/>
            <a:r>
              <a:rPr lang="fr-FR" sz="1400" b="1" dirty="0">
                <a:effectLst/>
                <a:ea typeface="Times New Roman" panose="02020603050405020304" pitchFamily="18" charset="0"/>
              </a:rPr>
              <a:t>Ces ouvrages impressionnants me rappelaient les versants entaillés à perte de vue par des « canaux de contour » en Haïti comme les vastes étendues couvertes de banquettes de Défense et Restauration des Sols (DRS) que j’avais visitées en Tunisie. Contemplés d’un point haut, ces aménagements géométriques avaient une certaine beauté. </a:t>
            </a:r>
          </a:p>
          <a:p>
            <a:pPr algn="l" eaLnBrk="1" hangingPunct="1"/>
            <a:endParaRPr lang="fr-FR" altLang="fr-FR" sz="1400" b="1" dirty="0"/>
          </a:p>
          <a:p>
            <a:pPr algn="l" eaLnBrk="1" hangingPunct="1"/>
            <a:r>
              <a:rPr lang="fr-FR" altLang="fr-FR" sz="1400" b="1" dirty="0"/>
              <a:t>La recherche d’économies d’échelle au niveau des projets et le temps court de leur mise en place ne permettent pas le développement d’une culture de terrain. Les aménagements sont plaqués sur le paysage.</a:t>
            </a:r>
          </a:p>
          <a:p>
            <a:pPr algn="l" eaLnBrk="1" hangingPunct="1"/>
            <a:endParaRPr lang="fr-FR" altLang="fr-FR" sz="1400" b="1" dirty="0"/>
          </a:p>
          <a:p>
            <a:pPr algn="l" eaLnBrk="1" hangingPunct="1"/>
            <a:endParaRPr lang="fr-FR" altLang="fr-FR" sz="1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a:extLst>
              <a:ext uri="{FF2B5EF4-FFF2-40B4-BE49-F238E27FC236}">
                <a16:creationId xmlns:a16="http://schemas.microsoft.com/office/drawing/2014/main" id="{B1762626-75F4-1F44-7F73-4C38C267BC34}"/>
              </a:ext>
            </a:extLst>
          </p:cNvPr>
          <p:cNvSpPr>
            <a:spLocks noGrp="1" noChangeArrowheads="1"/>
          </p:cNvSpPr>
          <p:nvPr>
            <p:ph type="title"/>
          </p:nvPr>
        </p:nvSpPr>
        <p:spPr/>
        <p:txBody>
          <a:bodyPr/>
          <a:lstStyle/>
          <a:p>
            <a:pPr eaLnBrk="1" hangingPunct="1"/>
            <a:r>
              <a:rPr lang="fr-FR" altLang="fr-FR" dirty="0"/>
              <a:t>Sur ce sol superficiel, la possibilité de diminuer de façon significative le ruissellement semble hors de proportion avec le coût très élevé des aménagements. Les blocs utilisables sont rares, la roche mère est attaquée à la masse ; sa fragmentation produit les pierres nécessaires pour construire les murettes.</a:t>
            </a:r>
          </a:p>
        </p:txBody>
      </p:sp>
      <p:sp>
        <p:nvSpPr>
          <p:cNvPr id="38915" name="Rectangle 3" descr="DSCN1041">
            <a:extLst>
              <a:ext uri="{FF2B5EF4-FFF2-40B4-BE49-F238E27FC236}">
                <a16:creationId xmlns:a16="http://schemas.microsoft.com/office/drawing/2014/main" id="{7F48490F-C973-EBCD-B641-4DDF66ADF2B8}"/>
              </a:ext>
            </a:extLst>
          </p:cNvPr>
          <p:cNvSpPr>
            <a:spLocks noGrp="1" noChangeAspect="1" noChangeArrowheads="1"/>
          </p:cNvSpPr>
          <p:nvPr isPhoto="1"/>
        </p:nvSpPr>
        <p:spPr bwMode="auto">
          <a:xfrm>
            <a:off x="1" y="0"/>
            <a:ext cx="7596336" cy="569824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A7CA7DB-7D84-4762-D77F-11A8359DAAE9}"/>
              </a:ext>
            </a:extLst>
          </p:cNvPr>
          <p:cNvSpPr txBox="1"/>
          <p:nvPr/>
        </p:nvSpPr>
        <p:spPr>
          <a:xfrm>
            <a:off x="-20071" y="5702251"/>
            <a:ext cx="9144000" cy="738664"/>
          </a:xfrm>
          <a:prstGeom prst="rect">
            <a:avLst/>
          </a:prstGeom>
          <a:noFill/>
        </p:spPr>
        <p:txBody>
          <a:bodyPr wrap="square" rtlCol="0">
            <a:spAutoFit/>
          </a:bodyPr>
          <a:lstStyle/>
          <a:p>
            <a:r>
              <a:rPr lang="fr-FR" altLang="fr-FR" sz="1400" b="1" dirty="0"/>
              <a:t>Sur ce sol superficiel, la possibilité de diminuer de façon significative le ruissellement semble hors de proportion avec le coût élevé des aménagements. Les blocs utilisables sont rares, la roche mère est attaquée à la masse ; sa fragmentation produit les pierres nécessaires pour construire les murettes.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222E8D4-E45E-046B-2ABE-C16406B33233}"/>
              </a:ext>
            </a:extLst>
          </p:cNvPr>
          <p:cNvSpPr>
            <a:spLocks noGrp="1" noChangeArrowheads="1"/>
          </p:cNvSpPr>
          <p:nvPr>
            <p:ph type="ctrTitle"/>
          </p:nvPr>
        </p:nvSpPr>
        <p:spPr>
          <a:xfrm>
            <a:off x="684213" y="188913"/>
            <a:ext cx="7772400" cy="792162"/>
          </a:xfrm>
        </p:spPr>
        <p:txBody>
          <a:bodyPr anchor="ctr"/>
          <a:lstStyle/>
          <a:p>
            <a:pPr eaLnBrk="1" hangingPunct="1"/>
            <a:r>
              <a:rPr lang="fr-FR" altLang="fr-FR" sz="2000" b="1" dirty="0"/>
              <a:t>La construction de seuils en pierres sèches dans des talwegs cultivés</a:t>
            </a:r>
          </a:p>
        </p:txBody>
      </p:sp>
      <p:sp>
        <p:nvSpPr>
          <p:cNvPr id="46083" name="Rectangle 3">
            <a:extLst>
              <a:ext uri="{FF2B5EF4-FFF2-40B4-BE49-F238E27FC236}">
                <a16:creationId xmlns:a16="http://schemas.microsoft.com/office/drawing/2014/main" id="{CB50EC2C-0FE7-183E-9F47-1BB336618605}"/>
              </a:ext>
            </a:extLst>
          </p:cNvPr>
          <p:cNvSpPr>
            <a:spLocks noGrp="1" noChangeArrowheads="1"/>
          </p:cNvSpPr>
          <p:nvPr>
            <p:ph type="subTitle" idx="1"/>
          </p:nvPr>
        </p:nvSpPr>
        <p:spPr>
          <a:xfrm>
            <a:off x="539750" y="1052513"/>
            <a:ext cx="8208963" cy="1296367"/>
          </a:xfrm>
        </p:spPr>
        <p:txBody>
          <a:bodyPr/>
          <a:lstStyle/>
          <a:p>
            <a:pPr algn="l" eaLnBrk="1" hangingPunct="1"/>
            <a:endParaRPr lang="fr-FR" altLang="fr-FR" sz="1400" b="1" dirty="0"/>
          </a:p>
          <a:p>
            <a:pPr algn="l" eaLnBrk="1" hangingPunct="1"/>
            <a:r>
              <a:rPr lang="fr-FR" altLang="fr-FR" sz="1400" b="1" dirty="0"/>
              <a:t>Le projet a construit des seuils en pierres sèches dans des vallons arrondis dans lesquels le ravinement n’était pas encore visible.</a:t>
            </a:r>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a:extLst>
              <a:ext uri="{FF2B5EF4-FFF2-40B4-BE49-F238E27FC236}">
                <a16:creationId xmlns:a16="http://schemas.microsoft.com/office/drawing/2014/main" id="{BE27CB4A-4C90-7EB8-62B2-03B79140B8C4}"/>
              </a:ext>
            </a:extLst>
          </p:cNvPr>
          <p:cNvSpPr>
            <a:spLocks noGrp="1" noChangeArrowheads="1"/>
          </p:cNvSpPr>
          <p:nvPr>
            <p:ph type="title"/>
          </p:nvPr>
        </p:nvSpPr>
        <p:spPr/>
        <p:txBody>
          <a:bodyPr/>
          <a:lstStyle/>
          <a:p>
            <a:pPr eaLnBrk="1" hangingPunct="1"/>
            <a:r>
              <a:rPr lang="fr-FR" altLang="fr-FR" dirty="0"/>
              <a:t>Photo 1/6. Seuil en pierres sèches dans un talweg arrondi et banquettes fruitières. Le premier seuil est dans le prolongement d’une murette marquant une limite de parcelle. </a:t>
            </a:r>
          </a:p>
        </p:txBody>
      </p:sp>
      <p:sp>
        <p:nvSpPr>
          <p:cNvPr id="47107" name="Rectangle 3" descr="P1010303">
            <a:extLst>
              <a:ext uri="{FF2B5EF4-FFF2-40B4-BE49-F238E27FC236}">
                <a16:creationId xmlns:a16="http://schemas.microsoft.com/office/drawing/2014/main" id="{1E2FC608-EC32-58D4-A591-10C97102FFF7}"/>
              </a:ext>
            </a:extLst>
          </p:cNvPr>
          <p:cNvSpPr>
            <a:spLocks noGrp="1" noChangeAspect="1" noChangeArrowheads="1"/>
          </p:cNvSpPr>
          <p:nvPr isPhoto="1"/>
        </p:nvSpPr>
        <p:spPr bwMode="auto">
          <a:xfrm>
            <a:off x="0"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38A199A-5DE3-7D94-C684-D5AB90ACBC52}"/>
              </a:ext>
            </a:extLst>
          </p:cNvPr>
          <p:cNvSpPr txBox="1"/>
          <p:nvPr/>
        </p:nvSpPr>
        <p:spPr>
          <a:xfrm>
            <a:off x="0" y="6211669"/>
            <a:ext cx="9144000" cy="646331"/>
          </a:xfrm>
          <a:prstGeom prst="rect">
            <a:avLst/>
          </a:prstGeom>
          <a:noFill/>
        </p:spPr>
        <p:txBody>
          <a:bodyPr wrap="square" rtlCol="0">
            <a:spAutoFit/>
          </a:bodyPr>
          <a:lstStyle/>
          <a:p>
            <a:r>
              <a:rPr lang="fr-FR" altLang="fr-FR" b="1" dirty="0"/>
              <a:t>Seuils en pierres sèches construits par le projet dans un talweg arrondi et banquettes fruitières.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a:extLst>
              <a:ext uri="{FF2B5EF4-FFF2-40B4-BE49-F238E27FC236}">
                <a16:creationId xmlns:a16="http://schemas.microsoft.com/office/drawing/2014/main" id="{54F3D2D5-A8CC-9CC5-4B3D-CD0CA68FF902}"/>
              </a:ext>
            </a:extLst>
          </p:cNvPr>
          <p:cNvSpPr>
            <a:spLocks noGrp="1" noChangeArrowheads="1"/>
          </p:cNvSpPr>
          <p:nvPr>
            <p:ph type="title"/>
          </p:nvPr>
        </p:nvSpPr>
        <p:spPr/>
        <p:txBody>
          <a:bodyPr/>
          <a:lstStyle/>
          <a:p>
            <a:pPr eaLnBrk="1" hangingPunct="1"/>
            <a:r>
              <a:rPr lang="fr-FR" altLang="fr-FR" dirty="0"/>
              <a:t>Photo 2/6. Détail du premier seuil.</a:t>
            </a:r>
          </a:p>
        </p:txBody>
      </p:sp>
      <p:sp>
        <p:nvSpPr>
          <p:cNvPr id="48131" name="Rectangle 3" descr="P1010305">
            <a:extLst>
              <a:ext uri="{FF2B5EF4-FFF2-40B4-BE49-F238E27FC236}">
                <a16:creationId xmlns:a16="http://schemas.microsoft.com/office/drawing/2014/main" id="{6E05AF28-8365-0F8E-A195-D4154EC6BFC2}"/>
              </a:ext>
            </a:extLst>
          </p:cNvPr>
          <p:cNvSpPr>
            <a:spLocks noGrp="1" noChangeAspect="1" noChangeArrowheads="1"/>
          </p:cNvSpPr>
          <p:nvPr isPhoto="1"/>
        </p:nvSpPr>
        <p:spPr bwMode="auto">
          <a:xfrm>
            <a:off x="0" y="0"/>
            <a:ext cx="7956376" cy="596728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2" name="ZoneTexte 1">
            <a:extLst>
              <a:ext uri="{FF2B5EF4-FFF2-40B4-BE49-F238E27FC236}">
                <a16:creationId xmlns:a16="http://schemas.microsoft.com/office/drawing/2014/main" id="{C710D39F-6CB5-D8F3-2711-94C6FFB61F12}"/>
              </a:ext>
            </a:extLst>
          </p:cNvPr>
          <p:cNvSpPr txBox="1"/>
          <p:nvPr/>
        </p:nvSpPr>
        <p:spPr>
          <a:xfrm>
            <a:off x="0" y="6309320"/>
            <a:ext cx="9144000" cy="307777"/>
          </a:xfrm>
          <a:prstGeom prst="rect">
            <a:avLst/>
          </a:prstGeom>
          <a:noFill/>
        </p:spPr>
        <p:txBody>
          <a:bodyPr wrap="square" rtlCol="0">
            <a:spAutoFit/>
          </a:bodyPr>
          <a:lstStyle/>
          <a:p>
            <a:r>
              <a:rPr lang="fr-FR" altLang="fr-FR" sz="1400" b="1" dirty="0"/>
              <a:t>Détail du premier seuil.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a:extLst>
              <a:ext uri="{FF2B5EF4-FFF2-40B4-BE49-F238E27FC236}">
                <a16:creationId xmlns:a16="http://schemas.microsoft.com/office/drawing/2014/main" id="{3A7ED0AD-D806-5621-98E1-802243385A56}"/>
              </a:ext>
            </a:extLst>
          </p:cNvPr>
          <p:cNvSpPr>
            <a:spLocks noGrp="1" noChangeArrowheads="1"/>
          </p:cNvSpPr>
          <p:nvPr>
            <p:ph type="title"/>
          </p:nvPr>
        </p:nvSpPr>
        <p:spPr/>
        <p:txBody>
          <a:bodyPr/>
          <a:lstStyle/>
          <a:p>
            <a:pPr eaLnBrk="1" hangingPunct="1"/>
            <a:r>
              <a:rPr lang="fr-FR" altLang="fr-FR" dirty="0"/>
              <a:t>Photo 3/6.</a:t>
            </a:r>
          </a:p>
        </p:txBody>
      </p:sp>
      <p:sp>
        <p:nvSpPr>
          <p:cNvPr id="49155" name="Rectangle 3" descr="100_0532">
            <a:extLst>
              <a:ext uri="{FF2B5EF4-FFF2-40B4-BE49-F238E27FC236}">
                <a16:creationId xmlns:a16="http://schemas.microsoft.com/office/drawing/2014/main" id="{3331FBC0-42B2-1B90-0144-288EE29C4CAD}"/>
              </a:ext>
            </a:extLst>
          </p:cNvPr>
          <p:cNvSpPr>
            <a:spLocks noGrp="1" noChangeAspect="1" noChangeArrowheads="1"/>
          </p:cNvSpPr>
          <p:nvPr isPhoto="1"/>
        </p:nvSpPr>
        <p:spPr bwMode="auto">
          <a:xfrm>
            <a:off x="0" y="-7938"/>
            <a:ext cx="7812360" cy="579959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49156" name="ZoneTexte 1">
            <a:extLst>
              <a:ext uri="{FF2B5EF4-FFF2-40B4-BE49-F238E27FC236}">
                <a16:creationId xmlns:a16="http://schemas.microsoft.com/office/drawing/2014/main" id="{A15C6984-56B5-E189-A6FE-1A73A4FCC9CC}"/>
              </a:ext>
            </a:extLst>
          </p:cNvPr>
          <p:cNvSpPr txBox="1">
            <a:spLocks noChangeArrowheads="1"/>
          </p:cNvSpPr>
          <p:nvPr/>
        </p:nvSpPr>
        <p:spPr bwMode="auto">
          <a:xfrm>
            <a:off x="0" y="5877272"/>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Seuil en pierres sèches construit par le projet, en prolongement d’une murette paysanne.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a:extLst>
              <a:ext uri="{FF2B5EF4-FFF2-40B4-BE49-F238E27FC236}">
                <a16:creationId xmlns:a16="http://schemas.microsoft.com/office/drawing/2014/main" id="{0EC9D52B-BEAE-900F-1F26-631D9677E9F3}"/>
              </a:ext>
            </a:extLst>
          </p:cNvPr>
          <p:cNvSpPr>
            <a:spLocks noGrp="1" noChangeArrowheads="1"/>
          </p:cNvSpPr>
          <p:nvPr>
            <p:ph type="title"/>
          </p:nvPr>
        </p:nvSpPr>
        <p:spPr/>
        <p:txBody>
          <a:bodyPr/>
          <a:lstStyle/>
          <a:p>
            <a:pPr eaLnBrk="1" hangingPunct="1"/>
            <a:r>
              <a:rPr lang="fr-FR" altLang="fr-FR" dirty="0"/>
              <a:t>Photo 4/6. Un autre seuil dans ce vallon. La discussion a porté sur l’intérêt d’un tapis parafouille au pied du seuil alors même que le ruissellement dans ce petit vallon est modeste. Si le ruissellement était important, la dimension des pierres utilisées en haut du seuil serait insuffisante; elles seraient entraînées lors des crues. Il y a un problème de cohérence au niveau des choix techniques. </a:t>
            </a:r>
          </a:p>
        </p:txBody>
      </p:sp>
      <p:sp>
        <p:nvSpPr>
          <p:cNvPr id="51203" name="Rectangle 3" descr="P1000903">
            <a:extLst>
              <a:ext uri="{FF2B5EF4-FFF2-40B4-BE49-F238E27FC236}">
                <a16:creationId xmlns:a16="http://schemas.microsoft.com/office/drawing/2014/main" id="{427D608C-59D9-861F-DA2D-78811CC97729}"/>
              </a:ext>
            </a:extLst>
          </p:cNvPr>
          <p:cNvSpPr>
            <a:spLocks noGrp="1" noChangeAspect="1" noChangeArrowheads="1"/>
          </p:cNvSpPr>
          <p:nvPr isPhoto="1"/>
        </p:nvSpPr>
        <p:spPr bwMode="auto">
          <a:xfrm>
            <a:off x="0" y="-817"/>
            <a:ext cx="8460432" cy="5666894"/>
          </a:xfrm>
          <a:prstGeom prst="rect">
            <a:avLst/>
          </a:prstGeom>
          <a:blipFill dpi="0" rotWithShape="1">
            <a:blip r:embed="rId3"/>
            <a:srcRect/>
            <a:stretch>
              <a:fillRect t="-1197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6A37E3C-FF28-C264-D8A5-4A940F79EDB5}"/>
              </a:ext>
            </a:extLst>
          </p:cNvPr>
          <p:cNvSpPr txBox="1"/>
          <p:nvPr/>
        </p:nvSpPr>
        <p:spPr>
          <a:xfrm>
            <a:off x="0" y="5932002"/>
            <a:ext cx="9144000" cy="523220"/>
          </a:xfrm>
          <a:prstGeom prst="rect">
            <a:avLst/>
          </a:prstGeom>
          <a:noFill/>
        </p:spPr>
        <p:txBody>
          <a:bodyPr wrap="square" rtlCol="0">
            <a:spAutoFit/>
          </a:bodyPr>
          <a:lstStyle/>
          <a:p>
            <a:r>
              <a:rPr lang="fr-FR" altLang="fr-FR" sz="1400" b="1" dirty="0"/>
              <a:t>Un autre seuil dans ce vallon. Un tapis parafouille a été construit au pied du seuil. Lors d’une crue, la dimension des pierres utilisées en haut du seuil serait insuffisante; elles seraient entraînées.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a:extLst>
              <a:ext uri="{FF2B5EF4-FFF2-40B4-BE49-F238E27FC236}">
                <a16:creationId xmlns:a16="http://schemas.microsoft.com/office/drawing/2014/main" id="{25431E56-ACA9-8FFD-F2EE-B240DEA5807A}"/>
              </a:ext>
            </a:extLst>
          </p:cNvPr>
          <p:cNvSpPr>
            <a:spLocks noGrp="1" noChangeArrowheads="1"/>
          </p:cNvSpPr>
          <p:nvPr>
            <p:ph type="title"/>
          </p:nvPr>
        </p:nvSpPr>
        <p:spPr/>
        <p:txBody>
          <a:bodyPr/>
          <a:lstStyle/>
          <a:p>
            <a:pPr eaLnBrk="1" hangingPunct="1"/>
            <a:r>
              <a:rPr lang="fr-FR" altLang="fr-FR" dirty="0"/>
              <a:t>Photo 5/6. Un autre seuil dans le même vallon. L’association de seuils en pierres sèches et de banquettes fruitières dans le même vallon est surprenante. </a:t>
            </a:r>
          </a:p>
        </p:txBody>
      </p:sp>
      <p:sp>
        <p:nvSpPr>
          <p:cNvPr id="55299" name="Rectangle 3" descr="P1010306">
            <a:extLst>
              <a:ext uri="{FF2B5EF4-FFF2-40B4-BE49-F238E27FC236}">
                <a16:creationId xmlns:a16="http://schemas.microsoft.com/office/drawing/2014/main" id="{2B04FA6E-E30D-F5FB-832F-A07C9A6C68E8}"/>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2" name="ZoneTexte 1">
            <a:extLst>
              <a:ext uri="{FF2B5EF4-FFF2-40B4-BE49-F238E27FC236}">
                <a16:creationId xmlns:a16="http://schemas.microsoft.com/office/drawing/2014/main" id="{0B2784EF-1AE4-FA0F-5FB7-580F5C547D4A}"/>
              </a:ext>
            </a:extLst>
          </p:cNvPr>
          <p:cNvSpPr txBox="1"/>
          <p:nvPr/>
        </p:nvSpPr>
        <p:spPr>
          <a:xfrm>
            <a:off x="0" y="6165304"/>
            <a:ext cx="9144000" cy="523220"/>
          </a:xfrm>
          <a:prstGeom prst="rect">
            <a:avLst/>
          </a:prstGeom>
          <a:noFill/>
        </p:spPr>
        <p:txBody>
          <a:bodyPr wrap="square" rtlCol="0">
            <a:spAutoFit/>
          </a:bodyPr>
          <a:lstStyle/>
          <a:p>
            <a:r>
              <a:rPr lang="fr-FR" altLang="fr-FR" sz="1400" b="1" dirty="0"/>
              <a:t>Un autre seuil construit par le projet dans le même vallon. L’association de seuils en pierres sèches et de banquettes fruitières dans le même vallon est surprenante.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a:extLst>
              <a:ext uri="{FF2B5EF4-FFF2-40B4-BE49-F238E27FC236}">
                <a16:creationId xmlns:a16="http://schemas.microsoft.com/office/drawing/2014/main" id="{101CB903-EA5E-C9D8-D8B5-E5294F2031D9}"/>
              </a:ext>
            </a:extLst>
          </p:cNvPr>
          <p:cNvSpPr>
            <a:spLocks noGrp="1" noChangeArrowheads="1"/>
          </p:cNvSpPr>
          <p:nvPr>
            <p:ph type="title"/>
          </p:nvPr>
        </p:nvSpPr>
        <p:spPr/>
        <p:txBody>
          <a:bodyPr/>
          <a:lstStyle/>
          <a:p>
            <a:pPr eaLnBrk="1" hangingPunct="1"/>
            <a:r>
              <a:rPr lang="fr-FR" altLang="fr-FR" dirty="0"/>
              <a:t>Photo 6/6. D’autres seuils dans ce vallon, un peu plus en amont, au-dessus de banquettes (flèches). S’inspirant des murettes, les seuils précédents étaient horizontaux, ce qui disperse le ruissellement. La cuvette arrondie de ce seuil concentre au contraire les écoulements et favorise ainsi l’affouillement de l’ouvrage. Par ailleurs, la dimension des pierres utilisées en haut du mur est alors insuffisante pour éviter leur entraînement lors d’une crue. Les choix techniques ne sont pas cohérents. </a:t>
            </a:r>
          </a:p>
        </p:txBody>
      </p:sp>
      <p:sp>
        <p:nvSpPr>
          <p:cNvPr id="56323" name="Rectangle 3" descr="P1000904">
            <a:extLst>
              <a:ext uri="{FF2B5EF4-FFF2-40B4-BE49-F238E27FC236}">
                <a16:creationId xmlns:a16="http://schemas.microsoft.com/office/drawing/2014/main" id="{4D87925F-A10A-9407-A090-E2EEF7F7AD46}"/>
              </a:ext>
            </a:extLst>
          </p:cNvPr>
          <p:cNvSpPr>
            <a:spLocks noGrp="1" noChangeAspect="1" noChangeArrowheads="1"/>
          </p:cNvSpPr>
          <p:nvPr isPhoto="1"/>
        </p:nvSpPr>
        <p:spPr bwMode="auto">
          <a:xfrm>
            <a:off x="0" y="0"/>
            <a:ext cx="7668344" cy="575125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56327" name="ZoneTexte 1">
            <a:extLst>
              <a:ext uri="{FF2B5EF4-FFF2-40B4-BE49-F238E27FC236}">
                <a16:creationId xmlns:a16="http://schemas.microsoft.com/office/drawing/2014/main" id="{7861178C-C61E-7236-F1B3-124A19BE3CA7}"/>
              </a:ext>
            </a:extLst>
          </p:cNvPr>
          <p:cNvSpPr txBox="1">
            <a:spLocks noChangeArrowheads="1"/>
          </p:cNvSpPr>
          <p:nvPr/>
        </p:nvSpPr>
        <p:spPr bwMode="auto">
          <a:xfrm>
            <a:off x="107504" y="5949280"/>
            <a:ext cx="6443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Ici, la partie supérieure des seuils est incurvée, pour mieux guider l’écoulement.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a:extLst>
              <a:ext uri="{FF2B5EF4-FFF2-40B4-BE49-F238E27FC236}">
                <a16:creationId xmlns:a16="http://schemas.microsoft.com/office/drawing/2014/main" id="{237DE8A3-E336-3EE5-60C2-386B3CBEBC13}"/>
              </a:ext>
            </a:extLst>
          </p:cNvPr>
          <p:cNvSpPr>
            <a:spLocks noGrp="1" noChangeArrowheads="1"/>
          </p:cNvSpPr>
          <p:nvPr>
            <p:ph type="title"/>
          </p:nvPr>
        </p:nvSpPr>
        <p:spPr/>
        <p:txBody>
          <a:bodyPr/>
          <a:lstStyle/>
          <a:p>
            <a:pPr eaLnBrk="1" hangingPunct="1"/>
            <a:r>
              <a:rPr lang="fr-FR" altLang="fr-FR" dirty="0"/>
              <a:t>Seuils en pierres sèches pour maîtriser de petites ravines sur un versant équipé de banquettes fruitières. Ces seuils pourraient utilement être complétés par la plantation, dans leur atterrissement, de ligneux capables de prendre leur relève.</a:t>
            </a:r>
          </a:p>
        </p:txBody>
      </p:sp>
      <p:sp>
        <p:nvSpPr>
          <p:cNvPr id="58371" name="Rectangle 3" descr="P1000907">
            <a:extLst>
              <a:ext uri="{FF2B5EF4-FFF2-40B4-BE49-F238E27FC236}">
                <a16:creationId xmlns:a16="http://schemas.microsoft.com/office/drawing/2014/main" id="{24F898D6-CE41-567F-CD30-C1AB40B81C32}"/>
              </a:ext>
            </a:extLst>
          </p:cNvPr>
          <p:cNvSpPr>
            <a:spLocks noGrp="1" noChangeAspect="1" noChangeArrowheads="1"/>
          </p:cNvSpPr>
          <p:nvPr isPhoto="1"/>
        </p:nvSpPr>
        <p:spPr bwMode="auto">
          <a:xfrm>
            <a:off x="0" y="0"/>
            <a:ext cx="7956376" cy="596728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F2BF00A-2A5C-7AD7-4CC8-446E4F8959F9}"/>
              </a:ext>
            </a:extLst>
          </p:cNvPr>
          <p:cNvSpPr txBox="1"/>
          <p:nvPr/>
        </p:nvSpPr>
        <p:spPr>
          <a:xfrm>
            <a:off x="0" y="6088177"/>
            <a:ext cx="9144000" cy="738664"/>
          </a:xfrm>
          <a:prstGeom prst="rect">
            <a:avLst/>
          </a:prstGeom>
          <a:noFill/>
        </p:spPr>
        <p:txBody>
          <a:bodyPr wrap="square" rtlCol="0">
            <a:spAutoFit/>
          </a:bodyPr>
          <a:lstStyle/>
          <a:p>
            <a:r>
              <a:rPr lang="fr-FR" altLang="fr-FR" sz="1400" b="1" dirty="0"/>
              <a:t>Seuils en pierres sèches construits par le projet pour maîtriser de petites ravines sur un versant équipé de banquettes fruitières. Ces seuils pourraient être complétés par la plantation, dans leur atterrissement, de ligneux capables de prendre leur relève.</a:t>
            </a:r>
          </a:p>
        </p:txBody>
      </p:sp>
    </p:spTree>
    <p:extLst>
      <p:ext uri="{BB962C8B-B14F-4D97-AF65-F5344CB8AC3E}">
        <p14:creationId xmlns:p14="http://schemas.microsoft.com/office/powerpoint/2010/main" val="2889660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F416-16A6-0011-0C16-0A3567C57B2D}"/>
            </a:ext>
          </a:extLst>
        </p:cNvPr>
        <p:cNvGrpSpPr/>
        <p:nvPr/>
      </p:nvGrpSpPr>
      <p:grpSpPr>
        <a:xfrm>
          <a:off x="0" y="0"/>
          <a:ext cx="0" cy="0"/>
          <a:chOff x="0" y="0"/>
          <a:chExt cx="0" cy="0"/>
        </a:xfrm>
      </p:grpSpPr>
      <p:sp>
        <p:nvSpPr>
          <p:cNvPr id="46082" name="Rectangle 2">
            <a:extLst>
              <a:ext uri="{FF2B5EF4-FFF2-40B4-BE49-F238E27FC236}">
                <a16:creationId xmlns:a16="http://schemas.microsoft.com/office/drawing/2014/main" id="{E514FFC9-94B6-002D-7349-C1C1C098EF32}"/>
              </a:ext>
            </a:extLst>
          </p:cNvPr>
          <p:cNvSpPr>
            <a:spLocks noGrp="1" noChangeArrowheads="1"/>
          </p:cNvSpPr>
          <p:nvPr>
            <p:ph type="ctrTitle"/>
          </p:nvPr>
        </p:nvSpPr>
        <p:spPr>
          <a:xfrm>
            <a:off x="684213" y="188913"/>
            <a:ext cx="7772400" cy="792162"/>
          </a:xfrm>
        </p:spPr>
        <p:txBody>
          <a:bodyPr anchor="ctr"/>
          <a:lstStyle/>
          <a:p>
            <a:pPr eaLnBrk="1" hangingPunct="1"/>
            <a:r>
              <a:rPr lang="fr-FR" altLang="fr-FR" sz="2000" b="1" dirty="0"/>
              <a:t>Une alternative aux seuils en pierres sèches dans des talwegs non encore ravinés ?</a:t>
            </a:r>
          </a:p>
        </p:txBody>
      </p:sp>
      <p:sp>
        <p:nvSpPr>
          <p:cNvPr id="46083" name="Rectangle 3">
            <a:extLst>
              <a:ext uri="{FF2B5EF4-FFF2-40B4-BE49-F238E27FC236}">
                <a16:creationId xmlns:a16="http://schemas.microsoft.com/office/drawing/2014/main" id="{6EC5995F-072B-19AA-143B-BDDB0C8B79BA}"/>
              </a:ext>
            </a:extLst>
          </p:cNvPr>
          <p:cNvSpPr>
            <a:spLocks noGrp="1" noChangeArrowheads="1"/>
          </p:cNvSpPr>
          <p:nvPr>
            <p:ph type="subTitle" idx="1"/>
          </p:nvPr>
        </p:nvSpPr>
        <p:spPr>
          <a:xfrm>
            <a:off x="539750" y="1052513"/>
            <a:ext cx="8208963" cy="3672631"/>
          </a:xfrm>
        </p:spPr>
        <p:txBody>
          <a:bodyPr/>
          <a:lstStyle/>
          <a:p>
            <a:pPr algn="l" eaLnBrk="1" hangingPunct="1"/>
            <a:endParaRPr lang="fr-FR" altLang="fr-FR" sz="1400" b="1" dirty="0"/>
          </a:p>
          <a:p>
            <a:pPr algn="l" eaLnBrk="1" hangingPunct="1"/>
            <a:r>
              <a:rPr lang="fr-FR" altLang="fr-FR" sz="1400" b="1" dirty="0"/>
              <a:t>La mise en culture de vallons arrondis les fragilise et favorise l’apparition d’une ravine. Cependant, la construction de seuils en pierres sèches me semblait constituer une réponse bien coûteuse par rapport au risque.</a:t>
            </a:r>
          </a:p>
          <a:p>
            <a:pPr algn="l" eaLnBrk="1" hangingPunct="1"/>
            <a:endParaRPr lang="fr-FR" altLang="fr-FR" sz="1400" b="1" dirty="0"/>
          </a:p>
          <a:p>
            <a:pPr algn="l" eaLnBrk="1" hangingPunct="1"/>
            <a:r>
              <a:rPr lang="fr-FR" altLang="fr-FR" sz="1400" b="1" dirty="0"/>
              <a:t>Le parcours de nombreux sites me montra qu’il était possible de s’inspirer d’une pratique paysanne consistant à laisser le talweg en jachère sur une certaine largeur, créant ainsi des chenaux enherbés (aussi connus sous leur nom anglais de « </a:t>
            </a:r>
            <a:r>
              <a:rPr lang="fr-FR" altLang="fr-FR" sz="1400" b="1" i="1" dirty="0" err="1"/>
              <a:t>grassed</a:t>
            </a:r>
            <a:r>
              <a:rPr lang="fr-FR" altLang="fr-FR" sz="1400" b="1" i="1" dirty="0"/>
              <a:t> </a:t>
            </a:r>
            <a:r>
              <a:rPr lang="fr-FR" altLang="fr-FR" sz="1400" b="1" i="1" dirty="0" err="1"/>
              <a:t>waterways</a:t>
            </a:r>
            <a:r>
              <a:rPr lang="fr-FR" altLang="fr-FR" sz="1400" b="1" dirty="0"/>
              <a:t> »). Ces chenaux peuvent être renforcés par des plantations de ligneux ou de petits seuils en pierres sèches, mais c’est l’herbe qui joue le rôle principal pour éviter le ravinement et favoriser le dépôt de colluvions provenant du versant.</a:t>
            </a:r>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b="1" dirty="0"/>
          </a:p>
          <a:p>
            <a:pPr algn="l" eaLnBrk="1" hangingPunct="1"/>
            <a:endParaRPr lang="fr-FR" altLang="fr-FR" sz="1400" dirty="0"/>
          </a:p>
        </p:txBody>
      </p:sp>
    </p:spTree>
    <p:extLst>
      <p:ext uri="{BB962C8B-B14F-4D97-AF65-F5344CB8AC3E}">
        <p14:creationId xmlns:p14="http://schemas.microsoft.com/office/powerpoint/2010/main" val="3385393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a:extLst>
              <a:ext uri="{FF2B5EF4-FFF2-40B4-BE49-F238E27FC236}">
                <a16:creationId xmlns:a16="http://schemas.microsoft.com/office/drawing/2014/main" id="{855302FB-BF53-960E-A58C-11391DAEFAE0}"/>
              </a:ext>
            </a:extLst>
          </p:cNvPr>
          <p:cNvSpPr>
            <a:spLocks noGrp="1" noChangeArrowheads="1"/>
          </p:cNvSpPr>
          <p:nvPr>
            <p:ph type="title"/>
          </p:nvPr>
        </p:nvSpPr>
        <p:spPr/>
        <p:txBody>
          <a:bodyPr/>
          <a:lstStyle/>
          <a:p>
            <a:pPr eaLnBrk="1" hangingPunct="1"/>
            <a:r>
              <a:rPr lang="fr-FR" altLang="fr-FR" dirty="0"/>
              <a:t>Banquettes fruitières au dessus du douar de Sidi Yahia Ou </a:t>
            </a:r>
            <a:r>
              <a:rPr lang="fr-FR" altLang="fr-FR" dirty="0" err="1"/>
              <a:t>Sâad</a:t>
            </a:r>
            <a:r>
              <a:rPr lang="fr-FR" altLang="fr-FR" dirty="0"/>
              <a:t>.</a:t>
            </a:r>
          </a:p>
        </p:txBody>
      </p:sp>
      <p:sp>
        <p:nvSpPr>
          <p:cNvPr id="5123" name="Rectangle 3" descr="P1010100">
            <a:extLst>
              <a:ext uri="{FF2B5EF4-FFF2-40B4-BE49-F238E27FC236}">
                <a16:creationId xmlns:a16="http://schemas.microsoft.com/office/drawing/2014/main" id="{5565C364-D8B5-43B8-5526-150067C1B862}"/>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85309C0-FA8B-F472-EEC0-0093EF130424}"/>
              </a:ext>
            </a:extLst>
          </p:cNvPr>
          <p:cNvSpPr txBox="1"/>
          <p:nvPr/>
        </p:nvSpPr>
        <p:spPr>
          <a:xfrm>
            <a:off x="35496" y="6516052"/>
            <a:ext cx="8568952" cy="307777"/>
          </a:xfrm>
          <a:prstGeom prst="rect">
            <a:avLst/>
          </a:prstGeom>
          <a:solidFill>
            <a:schemeClr val="bg1">
              <a:lumMod val="95000"/>
            </a:schemeClr>
          </a:solidFill>
        </p:spPr>
        <p:txBody>
          <a:bodyPr wrap="square" rtlCol="0">
            <a:spAutoFit/>
          </a:bodyPr>
          <a:lstStyle/>
          <a:p>
            <a:r>
              <a:rPr lang="fr-FR" altLang="fr-FR" sz="1400" b="1" dirty="0"/>
              <a:t>Banquettes fruitières au dessus du douar de Sidi Yahia Ou </a:t>
            </a:r>
            <a:r>
              <a:rPr lang="fr-FR" altLang="fr-FR" sz="1400" b="1" dirty="0" err="1"/>
              <a:t>Sâad</a:t>
            </a:r>
            <a:endParaRPr lang="fr-FR" altLang="fr-FR" sz="14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hidden="1">
            <a:extLst>
              <a:ext uri="{FF2B5EF4-FFF2-40B4-BE49-F238E27FC236}">
                <a16:creationId xmlns:a16="http://schemas.microsoft.com/office/drawing/2014/main" id="{738C3D51-A2A0-A959-DDD9-1EFB7A0E1EC6}"/>
              </a:ext>
            </a:extLst>
          </p:cNvPr>
          <p:cNvSpPr>
            <a:spLocks noGrp="1" noChangeArrowheads="1"/>
          </p:cNvSpPr>
          <p:nvPr>
            <p:ph type="title"/>
          </p:nvPr>
        </p:nvSpPr>
        <p:spPr/>
        <p:txBody>
          <a:bodyPr/>
          <a:lstStyle/>
          <a:p>
            <a:pPr eaLnBrk="1" hangingPunct="1"/>
            <a:r>
              <a:rPr lang="fr-FR" altLang="fr-FR" dirty="0"/>
              <a:t>Dans ces talwegs arrondis, la suppression du labour permet leur colonisation par une végétation qui les protège efficacement contre le ravinement.</a:t>
            </a:r>
          </a:p>
        </p:txBody>
      </p:sp>
      <p:sp>
        <p:nvSpPr>
          <p:cNvPr id="83971" name="Rectangle 3" descr="P1010067">
            <a:extLst>
              <a:ext uri="{FF2B5EF4-FFF2-40B4-BE49-F238E27FC236}">
                <a16:creationId xmlns:a16="http://schemas.microsoft.com/office/drawing/2014/main" id="{46EF1820-9A74-2F50-E530-0C345196E40A}"/>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5A14071-6A57-FD8D-14BA-96EF25BA0045}"/>
              </a:ext>
            </a:extLst>
          </p:cNvPr>
          <p:cNvSpPr txBox="1"/>
          <p:nvPr/>
        </p:nvSpPr>
        <p:spPr>
          <a:xfrm>
            <a:off x="0" y="5877272"/>
            <a:ext cx="9144000" cy="792088"/>
          </a:xfrm>
          <a:prstGeom prst="rect">
            <a:avLst/>
          </a:prstGeom>
          <a:noFill/>
        </p:spPr>
        <p:txBody>
          <a:bodyPr wrap="square" rtlCol="0">
            <a:spAutoFit/>
          </a:bodyPr>
          <a:lstStyle/>
          <a:p>
            <a:endParaRPr lang="fr-FR" dirty="0"/>
          </a:p>
        </p:txBody>
      </p:sp>
      <p:sp>
        <p:nvSpPr>
          <p:cNvPr id="3" name="ZoneTexte 2">
            <a:extLst>
              <a:ext uri="{FF2B5EF4-FFF2-40B4-BE49-F238E27FC236}">
                <a16:creationId xmlns:a16="http://schemas.microsoft.com/office/drawing/2014/main" id="{33E1B6AF-962A-2D3F-C62F-8E5EEBE4C3E3}"/>
              </a:ext>
            </a:extLst>
          </p:cNvPr>
          <p:cNvSpPr txBox="1"/>
          <p:nvPr/>
        </p:nvSpPr>
        <p:spPr>
          <a:xfrm>
            <a:off x="0" y="5877272"/>
            <a:ext cx="9144000" cy="523220"/>
          </a:xfrm>
          <a:prstGeom prst="rect">
            <a:avLst/>
          </a:prstGeom>
          <a:noFill/>
        </p:spPr>
        <p:txBody>
          <a:bodyPr wrap="square" rtlCol="0">
            <a:spAutoFit/>
          </a:bodyPr>
          <a:lstStyle/>
          <a:p>
            <a:r>
              <a:rPr lang="fr-FR" altLang="fr-FR" sz="1400" b="1" dirty="0"/>
              <a:t>Dans ces talwegs arrondis, la simple suppression du labour a conduit à leur colonisation par une végétation qui les protège contre le ravinement, en créant une bande enherbée.</a:t>
            </a:r>
          </a:p>
        </p:txBody>
      </p:sp>
    </p:spTree>
    <p:extLst>
      <p:ext uri="{BB962C8B-B14F-4D97-AF65-F5344CB8AC3E}">
        <p14:creationId xmlns:p14="http://schemas.microsoft.com/office/powerpoint/2010/main" val="378101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hidden="1">
            <a:extLst>
              <a:ext uri="{FF2B5EF4-FFF2-40B4-BE49-F238E27FC236}">
                <a16:creationId xmlns:a16="http://schemas.microsoft.com/office/drawing/2014/main" id="{CFF3CD3A-27EB-2C83-DF0B-66DF32E49153}"/>
              </a:ext>
            </a:extLst>
          </p:cNvPr>
          <p:cNvSpPr>
            <a:spLocks noGrp="1" noChangeArrowheads="1"/>
          </p:cNvSpPr>
          <p:nvPr>
            <p:ph type="title"/>
          </p:nvPr>
        </p:nvSpPr>
        <p:spPr/>
        <p:txBody>
          <a:bodyPr/>
          <a:lstStyle/>
          <a:p>
            <a:pPr eaLnBrk="1" hangingPunct="1"/>
            <a:r>
              <a:rPr lang="fr-FR" altLang="fr-FR" dirty="0"/>
              <a:t>Entre deux champs de céréales, le fond de ce talweg n’est plus cultivé et s’est enherbé. Il sert aussi pour le dépôt des blocs provenant de l’épierrage des champs.</a:t>
            </a:r>
          </a:p>
        </p:txBody>
      </p:sp>
      <p:sp>
        <p:nvSpPr>
          <p:cNvPr id="84995" name="Rectangle 3" descr="P1010068">
            <a:extLst>
              <a:ext uri="{FF2B5EF4-FFF2-40B4-BE49-F238E27FC236}">
                <a16:creationId xmlns:a16="http://schemas.microsoft.com/office/drawing/2014/main" id="{3F5DF18C-0255-DC5D-F594-0AD049D0C943}"/>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0919905-C077-C2BC-C58D-70E641D5A94B}"/>
              </a:ext>
            </a:extLst>
          </p:cNvPr>
          <p:cNvSpPr txBox="1"/>
          <p:nvPr/>
        </p:nvSpPr>
        <p:spPr>
          <a:xfrm>
            <a:off x="-26604" y="5805264"/>
            <a:ext cx="9144000" cy="738664"/>
          </a:xfrm>
          <a:prstGeom prst="rect">
            <a:avLst/>
          </a:prstGeom>
          <a:noFill/>
        </p:spPr>
        <p:txBody>
          <a:bodyPr wrap="square" rtlCol="0">
            <a:spAutoFit/>
          </a:bodyPr>
          <a:lstStyle/>
          <a:p>
            <a:r>
              <a:rPr lang="fr-FR" altLang="fr-FR" sz="1400" b="1" dirty="0"/>
              <a:t>Entre deux champs de céréales, le fond de ce talweg n’est plus cultivé et il s’est enherbé. Il sert aussi pour le dépôt des blocs provenant de l’épierrage des champs. Ils pourraient servir à confectionner de petits seuils pour enrayer un début d’incision.</a:t>
            </a:r>
          </a:p>
        </p:txBody>
      </p:sp>
    </p:spTree>
    <p:extLst>
      <p:ext uri="{BB962C8B-B14F-4D97-AF65-F5344CB8AC3E}">
        <p14:creationId xmlns:p14="http://schemas.microsoft.com/office/powerpoint/2010/main" val="159874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567D-D575-69EB-297B-649A46702751}"/>
            </a:ext>
          </a:extLst>
        </p:cNvPr>
        <p:cNvGrpSpPr/>
        <p:nvPr/>
      </p:nvGrpSpPr>
      <p:grpSpPr>
        <a:xfrm>
          <a:off x="0" y="0"/>
          <a:ext cx="0" cy="0"/>
          <a:chOff x="0" y="0"/>
          <a:chExt cx="0" cy="0"/>
        </a:xfrm>
      </p:grpSpPr>
      <p:sp>
        <p:nvSpPr>
          <p:cNvPr id="86018" name="Rectangle 2" hidden="1">
            <a:extLst>
              <a:ext uri="{FF2B5EF4-FFF2-40B4-BE49-F238E27FC236}">
                <a16:creationId xmlns:a16="http://schemas.microsoft.com/office/drawing/2014/main" id="{DB8DD67C-F297-309F-45B0-BF2501810C46}"/>
              </a:ext>
            </a:extLst>
          </p:cNvPr>
          <p:cNvSpPr>
            <a:spLocks noGrp="1" noChangeArrowheads="1"/>
          </p:cNvSpPr>
          <p:nvPr>
            <p:ph type="title"/>
          </p:nvPr>
        </p:nvSpPr>
        <p:spPr/>
        <p:txBody>
          <a:bodyPr/>
          <a:lstStyle/>
          <a:p>
            <a:pPr eaLnBrk="1" hangingPunct="1"/>
            <a:r>
              <a:rPr lang="fr-FR" altLang="fr-FR" dirty="0"/>
              <a:t>Talweg enherbé naturellement entre deux versants cultivés.</a:t>
            </a:r>
          </a:p>
        </p:txBody>
      </p:sp>
      <p:sp>
        <p:nvSpPr>
          <p:cNvPr id="86019" name="Rectangle 3" descr="P1010020">
            <a:extLst>
              <a:ext uri="{FF2B5EF4-FFF2-40B4-BE49-F238E27FC236}">
                <a16:creationId xmlns:a16="http://schemas.microsoft.com/office/drawing/2014/main" id="{59A3B509-E806-1404-3887-83A8FC2B84D9}"/>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8D86A015-1292-33C8-44E0-FB74EC991AFB}"/>
              </a:ext>
            </a:extLst>
          </p:cNvPr>
          <p:cNvSpPr txBox="1"/>
          <p:nvPr/>
        </p:nvSpPr>
        <p:spPr>
          <a:xfrm>
            <a:off x="0" y="6093296"/>
            <a:ext cx="9144000" cy="307777"/>
          </a:xfrm>
          <a:prstGeom prst="rect">
            <a:avLst/>
          </a:prstGeom>
          <a:noFill/>
        </p:spPr>
        <p:txBody>
          <a:bodyPr wrap="square" rtlCol="0">
            <a:spAutoFit/>
          </a:bodyPr>
          <a:lstStyle/>
          <a:p>
            <a:r>
              <a:rPr lang="fr-FR" altLang="fr-FR" sz="1400" b="1" dirty="0"/>
              <a:t>Talweg enherbé naturellement entre deux versants cultivés, ce qui réduit le risque de ravinement.</a:t>
            </a:r>
          </a:p>
        </p:txBody>
      </p:sp>
    </p:spTree>
    <p:extLst>
      <p:ext uri="{BB962C8B-B14F-4D97-AF65-F5344CB8AC3E}">
        <p14:creationId xmlns:p14="http://schemas.microsoft.com/office/powerpoint/2010/main" val="388598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a:extLst>
              <a:ext uri="{FF2B5EF4-FFF2-40B4-BE49-F238E27FC236}">
                <a16:creationId xmlns:a16="http://schemas.microsoft.com/office/drawing/2014/main" id="{0C89A6AC-9EC5-90CD-E3C3-770893CDED61}"/>
              </a:ext>
            </a:extLst>
          </p:cNvPr>
          <p:cNvSpPr>
            <a:spLocks noGrp="1" noChangeArrowheads="1"/>
          </p:cNvSpPr>
          <p:nvPr>
            <p:ph type="title"/>
          </p:nvPr>
        </p:nvSpPr>
        <p:spPr/>
        <p:txBody>
          <a:bodyPr/>
          <a:lstStyle/>
          <a:p>
            <a:pPr eaLnBrk="1" hangingPunct="1"/>
            <a:r>
              <a:rPr lang="fr-FR" altLang="fr-FR" dirty="0"/>
              <a:t>Photo 1/2. Début de ravinement dans un talweg que le paysan n’a pas laissé s’enherber. La construction de petits seuils avec les matériaux provenant de l’épierrement permettrait de rattraper la situation. </a:t>
            </a:r>
          </a:p>
        </p:txBody>
      </p:sp>
      <p:sp>
        <p:nvSpPr>
          <p:cNvPr id="87043" name="Rectangle 3" descr="P1010029">
            <a:extLst>
              <a:ext uri="{FF2B5EF4-FFF2-40B4-BE49-F238E27FC236}">
                <a16:creationId xmlns:a16="http://schemas.microsoft.com/office/drawing/2014/main" id="{E69680C8-B27D-D6A2-2786-73F894291D0D}"/>
              </a:ext>
            </a:extLst>
          </p:cNvPr>
          <p:cNvSpPr>
            <a:spLocks noGrp="1" noChangeAspect="1" noChangeArrowheads="1"/>
          </p:cNvSpPr>
          <p:nvPr isPhoto="1"/>
        </p:nvSpPr>
        <p:spPr bwMode="auto">
          <a:xfrm>
            <a:off x="-6570" y="-15879"/>
            <a:ext cx="8611017" cy="5774122"/>
          </a:xfrm>
          <a:prstGeom prst="rect">
            <a:avLst/>
          </a:prstGeom>
          <a:blipFill dpi="0" rotWithShape="1">
            <a:blip r:embed="rId2"/>
            <a:srcRect/>
            <a:stretch>
              <a:fillRect t="-1184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2" name="ZoneTexte 1">
            <a:extLst>
              <a:ext uri="{FF2B5EF4-FFF2-40B4-BE49-F238E27FC236}">
                <a16:creationId xmlns:a16="http://schemas.microsoft.com/office/drawing/2014/main" id="{51AF3C85-EAB2-FB83-C3C9-CD80CD1E9DD7}"/>
              </a:ext>
            </a:extLst>
          </p:cNvPr>
          <p:cNvSpPr txBox="1"/>
          <p:nvPr/>
        </p:nvSpPr>
        <p:spPr>
          <a:xfrm>
            <a:off x="-6569" y="6021288"/>
            <a:ext cx="9144000" cy="738664"/>
          </a:xfrm>
          <a:prstGeom prst="rect">
            <a:avLst/>
          </a:prstGeom>
          <a:noFill/>
        </p:spPr>
        <p:txBody>
          <a:bodyPr wrap="square" rtlCol="0">
            <a:spAutoFit/>
          </a:bodyPr>
          <a:lstStyle/>
          <a:p>
            <a:r>
              <a:rPr lang="fr-FR" altLang="fr-FR" sz="1400" b="1" dirty="0"/>
              <a:t>Début de ravinement dans un talweg que le paysan n’a pas laissé s’enherber. Le non-labour du talweg et la  construction de petits seuils avec les matériaux provenant de l’épierrement permettraient d’éviter la poursuite du ravinement. </a:t>
            </a:r>
          </a:p>
        </p:txBody>
      </p:sp>
    </p:spTree>
    <p:extLst>
      <p:ext uri="{BB962C8B-B14F-4D97-AF65-F5344CB8AC3E}">
        <p14:creationId xmlns:p14="http://schemas.microsoft.com/office/powerpoint/2010/main" val="1210431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a:extLst>
              <a:ext uri="{FF2B5EF4-FFF2-40B4-BE49-F238E27FC236}">
                <a16:creationId xmlns:a16="http://schemas.microsoft.com/office/drawing/2014/main" id="{C6D60FAA-92E1-2B11-2369-73371057E61E}"/>
              </a:ext>
            </a:extLst>
          </p:cNvPr>
          <p:cNvSpPr>
            <a:spLocks noGrp="1" noChangeArrowheads="1"/>
          </p:cNvSpPr>
          <p:nvPr>
            <p:ph type="title"/>
          </p:nvPr>
        </p:nvSpPr>
        <p:spPr/>
        <p:txBody>
          <a:bodyPr/>
          <a:lstStyle/>
          <a:p>
            <a:pPr eaLnBrk="1" hangingPunct="1"/>
            <a:r>
              <a:rPr lang="fr-FR" altLang="fr-FR" dirty="0"/>
              <a:t>Photo 1/2. </a:t>
            </a:r>
          </a:p>
        </p:txBody>
      </p:sp>
      <p:sp>
        <p:nvSpPr>
          <p:cNvPr id="88067" name="Rectangle 3" descr="P1010052">
            <a:extLst>
              <a:ext uri="{FF2B5EF4-FFF2-40B4-BE49-F238E27FC236}">
                <a16:creationId xmlns:a16="http://schemas.microsoft.com/office/drawing/2014/main" id="{E9A17F67-26D0-48F3-B1B6-4DADCEAE7529}"/>
              </a:ext>
            </a:extLst>
          </p:cNvPr>
          <p:cNvSpPr>
            <a:spLocks noGrp="1" noChangeAspect="1" noChangeArrowheads="1"/>
          </p:cNvSpPr>
          <p:nvPr isPhoto="1"/>
        </p:nvSpPr>
        <p:spPr bwMode="auto">
          <a:xfrm>
            <a:off x="8348" y="14318"/>
            <a:ext cx="9131233" cy="6078978"/>
          </a:xfrm>
          <a:prstGeom prst="rect">
            <a:avLst/>
          </a:prstGeom>
          <a:blipFill dpi="0" rotWithShape="1">
            <a:blip r:embed="rId2"/>
            <a:srcRect/>
            <a:stretch>
              <a:fillRect t="-1265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32969F5-4EEC-C41B-3198-58F7C505AE66}"/>
              </a:ext>
            </a:extLst>
          </p:cNvPr>
          <p:cNvSpPr txBox="1"/>
          <p:nvPr/>
        </p:nvSpPr>
        <p:spPr>
          <a:xfrm>
            <a:off x="0" y="6381328"/>
            <a:ext cx="9144000" cy="307777"/>
          </a:xfrm>
          <a:prstGeom prst="rect">
            <a:avLst/>
          </a:prstGeom>
          <a:noFill/>
        </p:spPr>
        <p:txBody>
          <a:bodyPr wrap="square" rtlCol="0">
            <a:spAutoFit/>
          </a:bodyPr>
          <a:lstStyle/>
          <a:p>
            <a:r>
              <a:rPr lang="fr-FR" altLang="fr-FR" sz="1400" b="1" dirty="0"/>
              <a:t>Vue vers l’aval de ce même talweg. Le ravinement s’est aggravé.</a:t>
            </a:r>
          </a:p>
        </p:txBody>
      </p:sp>
    </p:spTree>
    <p:extLst>
      <p:ext uri="{BB962C8B-B14F-4D97-AF65-F5344CB8AC3E}">
        <p14:creationId xmlns:p14="http://schemas.microsoft.com/office/powerpoint/2010/main" val="2224362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a:extLst>
              <a:ext uri="{FF2B5EF4-FFF2-40B4-BE49-F238E27FC236}">
                <a16:creationId xmlns:a16="http://schemas.microsoft.com/office/drawing/2014/main" id="{E90BA625-80EF-A499-B932-E1F76AAFFCBD}"/>
              </a:ext>
            </a:extLst>
          </p:cNvPr>
          <p:cNvSpPr>
            <a:spLocks noGrp="1" noChangeArrowheads="1"/>
          </p:cNvSpPr>
          <p:nvPr>
            <p:ph type="title"/>
          </p:nvPr>
        </p:nvSpPr>
        <p:spPr/>
        <p:txBody>
          <a:bodyPr/>
          <a:lstStyle/>
          <a:p>
            <a:pPr eaLnBrk="1" hangingPunct="1"/>
            <a:r>
              <a:rPr lang="fr-FR" altLang="fr-FR" dirty="0"/>
              <a:t>Photo 1/3. Seuils très sommaires mis en place par un paysan dans un petit talweg. Associés à l’enherbement du talweg, ces ouvrages modestes peuvent suffire à enrayer un début de ravinement.</a:t>
            </a:r>
          </a:p>
        </p:txBody>
      </p:sp>
      <p:sp>
        <p:nvSpPr>
          <p:cNvPr id="89091" name="Rectangle 3" descr="P1010143">
            <a:extLst>
              <a:ext uri="{FF2B5EF4-FFF2-40B4-BE49-F238E27FC236}">
                <a16:creationId xmlns:a16="http://schemas.microsoft.com/office/drawing/2014/main" id="{12CA74A1-A464-57CB-AB0F-99EB548B826C}"/>
              </a:ext>
            </a:extLst>
          </p:cNvPr>
          <p:cNvSpPr>
            <a:spLocks noGrp="1" noChangeAspect="1" noChangeArrowheads="1"/>
          </p:cNvSpPr>
          <p:nvPr isPhoto="1"/>
        </p:nvSpPr>
        <p:spPr bwMode="auto">
          <a:xfrm>
            <a:off x="0" y="-17657"/>
            <a:ext cx="7956376" cy="596728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507D7C2-0728-BEED-C7BB-F583B531D0C7}"/>
              </a:ext>
            </a:extLst>
          </p:cNvPr>
          <p:cNvSpPr txBox="1"/>
          <p:nvPr/>
        </p:nvSpPr>
        <p:spPr>
          <a:xfrm>
            <a:off x="0" y="6165304"/>
            <a:ext cx="9144000" cy="523220"/>
          </a:xfrm>
          <a:prstGeom prst="rect">
            <a:avLst/>
          </a:prstGeom>
          <a:noFill/>
        </p:spPr>
        <p:txBody>
          <a:bodyPr wrap="square" rtlCol="0">
            <a:spAutoFit/>
          </a:bodyPr>
          <a:lstStyle/>
          <a:p>
            <a:r>
              <a:rPr lang="fr-FR" altLang="fr-FR" sz="1400" b="1" dirty="0"/>
              <a:t>Seuils sommaires mis en place par un paysan dans un talweg. Associés à l’enherbement de ce vallon, ces ouvrages modestes contribuent à enrayer un début de ravinement.</a:t>
            </a:r>
          </a:p>
        </p:txBody>
      </p:sp>
    </p:spTree>
    <p:extLst>
      <p:ext uri="{BB962C8B-B14F-4D97-AF65-F5344CB8AC3E}">
        <p14:creationId xmlns:p14="http://schemas.microsoft.com/office/powerpoint/2010/main" val="1124951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hidden="1">
            <a:extLst>
              <a:ext uri="{FF2B5EF4-FFF2-40B4-BE49-F238E27FC236}">
                <a16:creationId xmlns:a16="http://schemas.microsoft.com/office/drawing/2014/main" id="{5F15C393-3639-8A10-DE74-DC4597C0DA4A}"/>
              </a:ext>
            </a:extLst>
          </p:cNvPr>
          <p:cNvSpPr>
            <a:spLocks noGrp="1" noChangeArrowheads="1"/>
          </p:cNvSpPr>
          <p:nvPr>
            <p:ph type="title"/>
          </p:nvPr>
        </p:nvSpPr>
        <p:spPr/>
        <p:txBody>
          <a:bodyPr/>
          <a:lstStyle/>
          <a:p>
            <a:pPr eaLnBrk="1" hangingPunct="1"/>
            <a:r>
              <a:rPr lang="fr-FR" altLang="fr-FR" dirty="0"/>
              <a:t>Photo 3/3. Le paysan est fier de sa réalisation. Une aide publique permettrait d’aider les agriculteurs à préserver les fonds de talwegs du ravinement ou à les stabiliser. Il  est nécessaire d’identifier et analyser les mesures paysannes </a:t>
            </a:r>
            <a:r>
              <a:rPr lang="fr-FR" altLang="fr-FR" dirty="0" err="1"/>
              <a:t>innovantes,de</a:t>
            </a:r>
            <a:r>
              <a:rPr lang="fr-FR" altLang="fr-FR" dirty="0"/>
              <a:t>  stimuler les innovateurs et d’assurer le suivi des aménagements. La logique des projets doit être repensée pour leur permettre d’assurer ces services.</a:t>
            </a:r>
          </a:p>
        </p:txBody>
      </p:sp>
      <p:sp>
        <p:nvSpPr>
          <p:cNvPr id="91139" name="Rectangle 3" descr="P1010145">
            <a:extLst>
              <a:ext uri="{FF2B5EF4-FFF2-40B4-BE49-F238E27FC236}">
                <a16:creationId xmlns:a16="http://schemas.microsoft.com/office/drawing/2014/main" id="{2851B2C1-8FDB-D014-CBA4-977B85657BB5}"/>
              </a:ext>
            </a:extLst>
          </p:cNvPr>
          <p:cNvSpPr>
            <a:spLocks noGrp="1" noChangeAspect="1" noChangeArrowheads="1"/>
          </p:cNvSpPr>
          <p:nvPr isPhoto="1"/>
        </p:nvSpPr>
        <p:spPr bwMode="auto">
          <a:xfrm>
            <a:off x="35496" y="-1"/>
            <a:ext cx="8280920" cy="621069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5ED94C47-01EF-05F1-FCFD-EC36853D1EE3}"/>
              </a:ext>
            </a:extLst>
          </p:cNvPr>
          <p:cNvSpPr txBox="1"/>
          <p:nvPr/>
        </p:nvSpPr>
        <p:spPr>
          <a:xfrm>
            <a:off x="35496" y="6381328"/>
            <a:ext cx="9144000" cy="307777"/>
          </a:xfrm>
          <a:prstGeom prst="rect">
            <a:avLst/>
          </a:prstGeom>
          <a:noFill/>
        </p:spPr>
        <p:txBody>
          <a:bodyPr wrap="square" rtlCol="0">
            <a:spAutoFit/>
          </a:bodyPr>
          <a:lstStyle/>
          <a:p>
            <a:r>
              <a:rPr lang="fr-FR" altLang="fr-FR" sz="1400" b="1" dirty="0"/>
              <a:t>Plus en aval, la ravine s’est élargie. Le paysan est fier des seuils qu’il a construits en amont. </a:t>
            </a:r>
          </a:p>
        </p:txBody>
      </p:sp>
    </p:spTree>
    <p:extLst>
      <p:ext uri="{BB962C8B-B14F-4D97-AF65-F5344CB8AC3E}">
        <p14:creationId xmlns:p14="http://schemas.microsoft.com/office/powerpoint/2010/main" val="2396276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hidden="1">
            <a:extLst>
              <a:ext uri="{FF2B5EF4-FFF2-40B4-BE49-F238E27FC236}">
                <a16:creationId xmlns:a16="http://schemas.microsoft.com/office/drawing/2014/main" id="{67E18278-607E-2658-0AE9-BA73953DE058}"/>
              </a:ext>
            </a:extLst>
          </p:cNvPr>
          <p:cNvSpPr>
            <a:spLocks noGrp="1" noChangeArrowheads="1"/>
          </p:cNvSpPr>
          <p:nvPr>
            <p:ph type="title"/>
          </p:nvPr>
        </p:nvSpPr>
        <p:spPr/>
        <p:txBody>
          <a:bodyPr/>
          <a:lstStyle/>
          <a:p>
            <a:pPr eaLnBrk="1" hangingPunct="1"/>
            <a:r>
              <a:rPr lang="fr-FR" altLang="fr-FR" dirty="0"/>
              <a:t>Ravine en début d’incision. Son enherbement complété par des seuils biologiques s’appuyant sur de petits ouvrages en pierres sèches en permettrait la stabilisation et rendrait ce talweg productif.</a:t>
            </a:r>
          </a:p>
        </p:txBody>
      </p:sp>
      <p:sp>
        <p:nvSpPr>
          <p:cNvPr id="93187" name="Rectangle 3" descr="P1010266">
            <a:extLst>
              <a:ext uri="{FF2B5EF4-FFF2-40B4-BE49-F238E27FC236}">
                <a16:creationId xmlns:a16="http://schemas.microsoft.com/office/drawing/2014/main" id="{08C96F8D-1D67-37E1-58B3-1ADC263B946F}"/>
              </a:ext>
            </a:extLst>
          </p:cNvPr>
          <p:cNvSpPr>
            <a:spLocks noGrp="1" noChangeAspect="1" noChangeArrowheads="1"/>
          </p:cNvSpPr>
          <p:nvPr isPhoto="1"/>
        </p:nvSpPr>
        <p:spPr bwMode="auto">
          <a:xfrm>
            <a:off x="0"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62DF9AF-18F2-CA87-2157-F8A076ACE1AE}"/>
              </a:ext>
            </a:extLst>
          </p:cNvPr>
          <p:cNvSpPr txBox="1"/>
          <p:nvPr/>
        </p:nvSpPr>
        <p:spPr>
          <a:xfrm>
            <a:off x="0" y="6101045"/>
            <a:ext cx="9144000" cy="523220"/>
          </a:xfrm>
          <a:prstGeom prst="rect">
            <a:avLst/>
          </a:prstGeom>
          <a:noFill/>
        </p:spPr>
        <p:txBody>
          <a:bodyPr wrap="square" rtlCol="0">
            <a:spAutoFit/>
          </a:bodyPr>
          <a:lstStyle/>
          <a:p>
            <a:r>
              <a:rPr lang="fr-FR" altLang="fr-FR" sz="1400" b="1" dirty="0"/>
              <a:t>Ravine en début d’incision. Son enherbement complété par des seuils biologiques s’appuyant sur de petits ouvrages en pierres sèches en permettrait la stabilisation.</a:t>
            </a:r>
            <a:endParaRPr lang="fr-FR" sz="1400" b="1" dirty="0"/>
          </a:p>
        </p:txBody>
      </p:sp>
    </p:spTree>
    <p:extLst>
      <p:ext uri="{BB962C8B-B14F-4D97-AF65-F5344CB8AC3E}">
        <p14:creationId xmlns:p14="http://schemas.microsoft.com/office/powerpoint/2010/main" val="2407560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a:extLst>
              <a:ext uri="{FF2B5EF4-FFF2-40B4-BE49-F238E27FC236}">
                <a16:creationId xmlns:a16="http://schemas.microsoft.com/office/drawing/2014/main" id="{B043F275-43CA-8375-B19A-64BEA9DFC544}"/>
              </a:ext>
            </a:extLst>
          </p:cNvPr>
          <p:cNvSpPr>
            <a:spLocks noGrp="1" noChangeArrowheads="1"/>
          </p:cNvSpPr>
          <p:nvPr>
            <p:ph type="title"/>
          </p:nvPr>
        </p:nvSpPr>
        <p:spPr/>
        <p:txBody>
          <a:bodyPr/>
          <a:lstStyle/>
          <a:p>
            <a:pPr eaLnBrk="1" hangingPunct="1"/>
            <a:r>
              <a:rPr lang="fr-FR" altLang="fr-FR" dirty="0"/>
              <a:t>A ce stade de son évolution, la ravine peut encore être maîtrisée avec des techniques peu coûteuses.</a:t>
            </a:r>
          </a:p>
        </p:txBody>
      </p:sp>
      <p:sp>
        <p:nvSpPr>
          <p:cNvPr id="94211" name="Rectangle 3" descr="P1010294">
            <a:extLst>
              <a:ext uri="{FF2B5EF4-FFF2-40B4-BE49-F238E27FC236}">
                <a16:creationId xmlns:a16="http://schemas.microsoft.com/office/drawing/2014/main" id="{11D2D3A1-AD08-C3A5-AD1C-47003318569D}"/>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B5B6056-7C5F-40E2-5143-757CBD66B26D}"/>
              </a:ext>
            </a:extLst>
          </p:cNvPr>
          <p:cNvSpPr txBox="1"/>
          <p:nvPr/>
        </p:nvSpPr>
        <p:spPr>
          <a:xfrm>
            <a:off x="0" y="6093296"/>
            <a:ext cx="9144000" cy="523220"/>
          </a:xfrm>
          <a:prstGeom prst="rect">
            <a:avLst/>
          </a:prstGeom>
          <a:noFill/>
        </p:spPr>
        <p:txBody>
          <a:bodyPr wrap="square" rtlCol="0">
            <a:spAutoFit/>
          </a:bodyPr>
          <a:lstStyle/>
          <a:p>
            <a:r>
              <a:rPr lang="fr-FR" altLang="fr-FR" sz="1400" b="1" dirty="0"/>
              <a:t>A ce stade de son évolution, la ravine pourrait-elle encore être maîtrisée avec des techniques peu coûteuses ?</a:t>
            </a:r>
          </a:p>
        </p:txBody>
      </p:sp>
    </p:spTree>
    <p:extLst>
      <p:ext uri="{BB962C8B-B14F-4D97-AF65-F5344CB8AC3E}">
        <p14:creationId xmlns:p14="http://schemas.microsoft.com/office/powerpoint/2010/main" val="2456427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a:extLst>
              <a:ext uri="{FF2B5EF4-FFF2-40B4-BE49-F238E27FC236}">
                <a16:creationId xmlns:a16="http://schemas.microsoft.com/office/drawing/2014/main" id="{C2DBDD7D-58DB-BF7E-C34B-2C31604F8438}"/>
              </a:ext>
            </a:extLst>
          </p:cNvPr>
          <p:cNvSpPr>
            <a:spLocks noGrp="1" noChangeArrowheads="1"/>
          </p:cNvSpPr>
          <p:nvPr>
            <p:ph type="title"/>
          </p:nvPr>
        </p:nvSpPr>
        <p:spPr/>
        <p:txBody>
          <a:bodyPr/>
          <a:lstStyle/>
          <a:p>
            <a:pPr eaLnBrk="1" hangingPunct="1"/>
            <a:r>
              <a:rPr lang="fr-FR" altLang="fr-FR" dirty="0"/>
              <a:t>Ravine incisée entre deux versants cultivés. Les blocs constituent une sorte de pavage qui protège le talweg contre la poursuite de l’incision. La création de seuils sommaires avec ces blocs permettrait d’améliorer l’efficacité de la protection et créerait des conditions favorables à la plantation de saules et de peupliers. </a:t>
            </a:r>
          </a:p>
        </p:txBody>
      </p:sp>
      <p:sp>
        <p:nvSpPr>
          <p:cNvPr id="95235" name="Rectangle 3" descr="P1010036">
            <a:extLst>
              <a:ext uri="{FF2B5EF4-FFF2-40B4-BE49-F238E27FC236}">
                <a16:creationId xmlns:a16="http://schemas.microsoft.com/office/drawing/2014/main" id="{EA750512-BE1A-13B4-C7A8-0C4E80A6AAE8}"/>
              </a:ext>
            </a:extLst>
          </p:cNvPr>
          <p:cNvSpPr>
            <a:spLocks noGrp="1" noChangeAspect="1" noChangeArrowheads="1"/>
          </p:cNvSpPr>
          <p:nvPr isPhoto="1"/>
        </p:nvSpPr>
        <p:spPr bwMode="auto">
          <a:xfrm>
            <a:off x="0" y="0"/>
            <a:ext cx="7380312" cy="553523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ACE6803-3776-23D7-F838-F5453CCA1622}"/>
              </a:ext>
            </a:extLst>
          </p:cNvPr>
          <p:cNvSpPr txBox="1"/>
          <p:nvPr/>
        </p:nvSpPr>
        <p:spPr>
          <a:xfrm>
            <a:off x="0" y="5657671"/>
            <a:ext cx="9144000" cy="738664"/>
          </a:xfrm>
          <a:prstGeom prst="rect">
            <a:avLst/>
          </a:prstGeom>
          <a:noFill/>
        </p:spPr>
        <p:txBody>
          <a:bodyPr wrap="square" rtlCol="0">
            <a:spAutoFit/>
          </a:bodyPr>
          <a:lstStyle/>
          <a:p>
            <a:r>
              <a:rPr lang="fr-FR" altLang="fr-FR" sz="1400" b="1" dirty="0"/>
              <a:t>Ravine incisée entre deux versants cultivés. Les blocs constituent une sorte de pavage qui freine un peu l’incision. La création de seuils sommaires avec ces blocs permettrait d’améliorer l’efficacité de la protection et créerait des conditions favorables à la plantation de saules et de peupliers. </a:t>
            </a:r>
          </a:p>
        </p:txBody>
      </p:sp>
    </p:spTree>
    <p:extLst>
      <p:ext uri="{BB962C8B-B14F-4D97-AF65-F5344CB8AC3E}">
        <p14:creationId xmlns:p14="http://schemas.microsoft.com/office/powerpoint/2010/main" val="3713064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5983DA88-8E51-6F5F-5C6F-C5305F756BF0}"/>
              </a:ext>
            </a:extLst>
          </p:cNvPr>
          <p:cNvSpPr>
            <a:spLocks noGrp="1" noChangeArrowheads="1"/>
          </p:cNvSpPr>
          <p:nvPr>
            <p:ph type="title"/>
          </p:nvPr>
        </p:nvSpPr>
        <p:spPr/>
        <p:txBody>
          <a:bodyPr/>
          <a:lstStyle/>
          <a:p>
            <a:pPr eaLnBrk="1" hangingPunct="1"/>
            <a:r>
              <a:rPr lang="fr-FR" altLang="fr-FR" dirty="0"/>
              <a:t>Banquettes fruitières à proximité de Sidi Yahia Ou </a:t>
            </a:r>
            <a:r>
              <a:rPr lang="fr-FR" altLang="fr-FR" dirty="0" err="1"/>
              <a:t>Sâad</a:t>
            </a:r>
            <a:r>
              <a:rPr lang="fr-FR" altLang="fr-FR" dirty="0"/>
              <a:t>.</a:t>
            </a:r>
          </a:p>
        </p:txBody>
      </p:sp>
      <p:sp>
        <p:nvSpPr>
          <p:cNvPr id="6147" name="Rectangle 3" descr="P1010098">
            <a:extLst>
              <a:ext uri="{FF2B5EF4-FFF2-40B4-BE49-F238E27FC236}">
                <a16:creationId xmlns:a16="http://schemas.microsoft.com/office/drawing/2014/main" id="{5D3F4DFF-9E82-A86D-CF2A-03D6567DB84D}"/>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24A4B4A-ADEA-D8E3-A58B-881B1A0242CC}"/>
              </a:ext>
            </a:extLst>
          </p:cNvPr>
          <p:cNvSpPr txBox="1"/>
          <p:nvPr/>
        </p:nvSpPr>
        <p:spPr>
          <a:xfrm>
            <a:off x="0" y="6462628"/>
            <a:ext cx="9036496" cy="369332"/>
          </a:xfrm>
          <a:prstGeom prst="rect">
            <a:avLst/>
          </a:prstGeom>
          <a:noFill/>
        </p:spPr>
        <p:txBody>
          <a:bodyPr wrap="square" rtlCol="0">
            <a:spAutoFit/>
          </a:bodyPr>
          <a:lstStyle/>
          <a:p>
            <a:r>
              <a:rPr lang="fr-FR" altLang="fr-FR" b="1" dirty="0">
                <a:solidFill>
                  <a:schemeClr val="bg1"/>
                </a:solidFill>
              </a:rPr>
              <a:t>Banquettes fruitières à proximité de Sidi Yahia Ou </a:t>
            </a:r>
            <a:r>
              <a:rPr lang="fr-FR" altLang="fr-FR" b="1" dirty="0" err="1">
                <a:solidFill>
                  <a:schemeClr val="bg1"/>
                </a:solidFill>
              </a:rPr>
              <a:t>Sâad</a:t>
            </a:r>
            <a:endParaRPr lang="fr-FR" b="1"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hidden="1">
            <a:extLst>
              <a:ext uri="{FF2B5EF4-FFF2-40B4-BE49-F238E27FC236}">
                <a16:creationId xmlns:a16="http://schemas.microsoft.com/office/drawing/2014/main" id="{D9EAF7CA-23F4-2290-FC0A-8E2B63FE9063}"/>
              </a:ext>
            </a:extLst>
          </p:cNvPr>
          <p:cNvSpPr>
            <a:spLocks noGrp="1" noChangeArrowheads="1"/>
          </p:cNvSpPr>
          <p:nvPr>
            <p:ph type="title"/>
          </p:nvPr>
        </p:nvSpPr>
        <p:spPr/>
        <p:txBody>
          <a:bodyPr/>
          <a:lstStyle/>
          <a:p>
            <a:pPr eaLnBrk="1" hangingPunct="1"/>
            <a:r>
              <a:rPr lang="fr-FR" altLang="fr-FR" dirty="0"/>
              <a:t>Ravine incisée dans les colluvions et alluvions d’un talweg arrondi. La présence de gros blocs à proximité permettrait de stabiliser cette ravine avec de petits seuils, ultérieurement complétés par une plantation de ligneux.</a:t>
            </a:r>
          </a:p>
        </p:txBody>
      </p:sp>
      <p:sp>
        <p:nvSpPr>
          <p:cNvPr id="96259" name="Rectangle 3" descr="P1010246">
            <a:extLst>
              <a:ext uri="{FF2B5EF4-FFF2-40B4-BE49-F238E27FC236}">
                <a16:creationId xmlns:a16="http://schemas.microsoft.com/office/drawing/2014/main" id="{A15D87D8-3F6E-07A4-3F2A-CF8F4B2F6053}"/>
              </a:ext>
            </a:extLst>
          </p:cNvPr>
          <p:cNvSpPr>
            <a:spLocks noGrp="1" noChangeAspect="1" noChangeArrowheads="1"/>
          </p:cNvSpPr>
          <p:nvPr isPhoto="1"/>
        </p:nvSpPr>
        <p:spPr bwMode="auto">
          <a:xfrm>
            <a:off x="0" y="0"/>
            <a:ext cx="7668344" cy="575125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5786BE92-7CCA-B587-96BD-E4F18A1AD415}"/>
              </a:ext>
            </a:extLst>
          </p:cNvPr>
          <p:cNvSpPr txBox="1"/>
          <p:nvPr/>
        </p:nvSpPr>
        <p:spPr>
          <a:xfrm>
            <a:off x="0" y="5928627"/>
            <a:ext cx="9144000" cy="523220"/>
          </a:xfrm>
          <a:prstGeom prst="rect">
            <a:avLst/>
          </a:prstGeom>
          <a:noFill/>
        </p:spPr>
        <p:txBody>
          <a:bodyPr wrap="square" rtlCol="0">
            <a:spAutoFit/>
          </a:bodyPr>
          <a:lstStyle/>
          <a:p>
            <a:r>
              <a:rPr lang="fr-FR" altLang="fr-FR" sz="1400" b="1" dirty="0"/>
              <a:t>Ravine incisée dans les colluvions et alluvions d’un talweg. La présence de gros blocs à proximité permettrait de stabiliser cette ravine avec de petits seuils complétés par une plantation de ligneux.</a:t>
            </a:r>
          </a:p>
        </p:txBody>
      </p:sp>
    </p:spTree>
    <p:extLst>
      <p:ext uri="{BB962C8B-B14F-4D97-AF65-F5344CB8AC3E}">
        <p14:creationId xmlns:p14="http://schemas.microsoft.com/office/powerpoint/2010/main" val="2986300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hidden="1">
            <a:extLst>
              <a:ext uri="{FF2B5EF4-FFF2-40B4-BE49-F238E27FC236}">
                <a16:creationId xmlns:a16="http://schemas.microsoft.com/office/drawing/2014/main" id="{F02800B0-7B45-CA1F-EE46-73249BE07492}"/>
              </a:ext>
            </a:extLst>
          </p:cNvPr>
          <p:cNvSpPr>
            <a:spLocks noGrp="1" noChangeArrowheads="1"/>
          </p:cNvSpPr>
          <p:nvPr>
            <p:ph type="title"/>
          </p:nvPr>
        </p:nvSpPr>
        <p:spPr/>
        <p:txBody>
          <a:bodyPr/>
          <a:lstStyle/>
          <a:p>
            <a:pPr eaLnBrk="1" hangingPunct="1"/>
            <a:r>
              <a:rPr lang="fr-FR" altLang="fr-FR" dirty="0"/>
              <a:t>Une tête de la ravine. En l’absence de traitement, l’érosion remontante va poursuivre la dissection de ce fond de talweg. </a:t>
            </a:r>
          </a:p>
        </p:txBody>
      </p:sp>
      <p:sp>
        <p:nvSpPr>
          <p:cNvPr id="97283" name="Rectangle 3" descr="P1010031">
            <a:extLst>
              <a:ext uri="{FF2B5EF4-FFF2-40B4-BE49-F238E27FC236}">
                <a16:creationId xmlns:a16="http://schemas.microsoft.com/office/drawing/2014/main" id="{5626BAE9-DE4C-6343-276A-82C2B9DDB612}"/>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E1755D3-5FC4-90FA-03F3-AE73C4C75695}"/>
              </a:ext>
            </a:extLst>
          </p:cNvPr>
          <p:cNvSpPr txBox="1"/>
          <p:nvPr/>
        </p:nvSpPr>
        <p:spPr>
          <a:xfrm>
            <a:off x="0" y="6021288"/>
            <a:ext cx="9144000" cy="523220"/>
          </a:xfrm>
          <a:prstGeom prst="rect">
            <a:avLst/>
          </a:prstGeom>
          <a:noFill/>
        </p:spPr>
        <p:txBody>
          <a:bodyPr wrap="square" rtlCol="0">
            <a:spAutoFit/>
          </a:bodyPr>
          <a:lstStyle/>
          <a:p>
            <a:r>
              <a:rPr lang="fr-FR" altLang="fr-FR" sz="1400" b="1" dirty="0"/>
              <a:t>Une tête de la ravine. En l’absence de traitement, l’érosion remontante va poursuivre l’incision de ce fond de talweg. </a:t>
            </a:r>
          </a:p>
        </p:txBody>
      </p:sp>
    </p:spTree>
    <p:extLst>
      <p:ext uri="{BB962C8B-B14F-4D97-AF65-F5344CB8AC3E}">
        <p14:creationId xmlns:p14="http://schemas.microsoft.com/office/powerpoint/2010/main" val="1458566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hidden="1">
            <a:extLst>
              <a:ext uri="{FF2B5EF4-FFF2-40B4-BE49-F238E27FC236}">
                <a16:creationId xmlns:a16="http://schemas.microsoft.com/office/drawing/2014/main" id="{FD216842-0440-698A-C8BD-1CD6684BC996}"/>
              </a:ext>
            </a:extLst>
          </p:cNvPr>
          <p:cNvSpPr>
            <a:spLocks noGrp="1" noChangeArrowheads="1"/>
          </p:cNvSpPr>
          <p:nvPr>
            <p:ph type="title"/>
          </p:nvPr>
        </p:nvSpPr>
        <p:spPr/>
        <p:txBody>
          <a:bodyPr/>
          <a:lstStyle/>
          <a:p>
            <a:pPr eaLnBrk="1" hangingPunct="1"/>
            <a:r>
              <a:rPr lang="fr-FR" altLang="fr-FR" dirty="0"/>
              <a:t>Lorsque le ravinement a atteint ce stade, les interventions permettant de la maîtriser deviennent très coûteuses. Il est préférable d’acquérir d’abord de l’expérience en traitant des ravines plus petites et plus faciles.</a:t>
            </a:r>
          </a:p>
        </p:txBody>
      </p:sp>
      <p:sp>
        <p:nvSpPr>
          <p:cNvPr id="98307" name="Rectangle 3" descr="P1010286">
            <a:extLst>
              <a:ext uri="{FF2B5EF4-FFF2-40B4-BE49-F238E27FC236}">
                <a16:creationId xmlns:a16="http://schemas.microsoft.com/office/drawing/2014/main" id="{830701C2-32C4-B364-7010-3D857046E9D7}"/>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F1A3DE9-0D73-99A0-B770-BF0D2A99C746}"/>
              </a:ext>
            </a:extLst>
          </p:cNvPr>
          <p:cNvSpPr txBox="1"/>
          <p:nvPr/>
        </p:nvSpPr>
        <p:spPr>
          <a:xfrm>
            <a:off x="0" y="6237312"/>
            <a:ext cx="9144000" cy="620688"/>
          </a:xfrm>
          <a:prstGeom prst="rect">
            <a:avLst/>
          </a:prstGeom>
          <a:noFill/>
        </p:spPr>
        <p:txBody>
          <a:bodyPr wrap="square" rtlCol="0">
            <a:spAutoFit/>
          </a:bodyPr>
          <a:lstStyle/>
          <a:p>
            <a:endParaRPr lang="fr-FR" dirty="0"/>
          </a:p>
        </p:txBody>
      </p:sp>
      <p:sp>
        <p:nvSpPr>
          <p:cNvPr id="3" name="ZoneTexte 2">
            <a:extLst>
              <a:ext uri="{FF2B5EF4-FFF2-40B4-BE49-F238E27FC236}">
                <a16:creationId xmlns:a16="http://schemas.microsoft.com/office/drawing/2014/main" id="{DB77C3A2-5436-E1A7-4361-2B7EF45C5A8C}"/>
              </a:ext>
            </a:extLst>
          </p:cNvPr>
          <p:cNvSpPr txBox="1"/>
          <p:nvPr/>
        </p:nvSpPr>
        <p:spPr>
          <a:xfrm>
            <a:off x="0" y="5775647"/>
            <a:ext cx="9144000" cy="738664"/>
          </a:xfrm>
          <a:prstGeom prst="rect">
            <a:avLst/>
          </a:prstGeom>
          <a:noFill/>
        </p:spPr>
        <p:txBody>
          <a:bodyPr wrap="square" rtlCol="0">
            <a:spAutoFit/>
          </a:bodyPr>
          <a:lstStyle/>
          <a:p>
            <a:r>
              <a:rPr lang="fr-FR" altLang="fr-FR" sz="1400" b="1" dirty="0"/>
              <a:t>Lorsque le ravinement a atteint ce stade, les interventions permettant de la maîtriser deviennent très coûteuses. Il est préférable d’acquérir d’abord de l’expérience en traitant des ravines plus petites et plus faciles.</a:t>
            </a:r>
          </a:p>
        </p:txBody>
      </p:sp>
    </p:spTree>
    <p:extLst>
      <p:ext uri="{BB962C8B-B14F-4D97-AF65-F5344CB8AC3E}">
        <p14:creationId xmlns:p14="http://schemas.microsoft.com/office/powerpoint/2010/main" val="942645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49630F-B2A2-194B-8CEA-1410EB9194CB}"/>
              </a:ext>
            </a:extLst>
          </p:cNvPr>
          <p:cNvSpPr txBox="1"/>
          <p:nvPr/>
        </p:nvSpPr>
        <p:spPr>
          <a:xfrm>
            <a:off x="30270" y="476672"/>
            <a:ext cx="9144000" cy="2646878"/>
          </a:xfrm>
          <a:prstGeom prst="rect">
            <a:avLst/>
          </a:prstGeom>
          <a:noFill/>
        </p:spPr>
        <p:txBody>
          <a:bodyPr wrap="square" rtlCol="0">
            <a:spAutoFit/>
          </a:bodyPr>
          <a:lstStyle/>
          <a:p>
            <a:pPr algn="ctr"/>
            <a:r>
              <a:rPr lang="fr-FR" altLang="fr-FR" sz="2000" b="1" dirty="0"/>
              <a:t>Bande enherbée ou seuil en pierres sèches ?</a:t>
            </a:r>
          </a:p>
          <a:p>
            <a:pPr algn="ctr"/>
            <a:endParaRPr lang="fr-FR" altLang="fr-FR" sz="2000" b="1" dirty="0"/>
          </a:p>
          <a:p>
            <a:r>
              <a:rPr lang="fr-FR" altLang="fr-FR" sz="1400" b="1" dirty="0"/>
              <a:t>L’enquête menée lors de ce stage d’étudiants à été bien trop rapide pour que l’on puisse parler de solution alternative à opposer aux seuils en pierre sèche réalisés par le projet. Mais elle a montré que des alternatives devaient être explorés pour réduire le caractère « parachuté » d’aménagements qui semblent sortir tout droit d’un manuel d’aménagement des bassins versants.</a:t>
            </a:r>
          </a:p>
          <a:p>
            <a:endParaRPr lang="fr-FR" altLang="fr-FR" sz="1400" b="1" dirty="0"/>
          </a:p>
          <a:p>
            <a:r>
              <a:rPr lang="fr-FR" altLang="fr-FR" sz="1400" b="1" dirty="0"/>
              <a:t>Il aurait été souhaitable d’identifier et d’analyser les mesures paysannes innovantes avant de s’en inspirer dans le projet. Mais cela n’était compatible ni avec l’organisation du projet telles qu’elle était prévue, ni avec la répartition des tâches entre l’équipe chargée de la conception et celle chargée de réaliser les travaux.</a:t>
            </a:r>
          </a:p>
        </p:txBody>
      </p:sp>
    </p:spTree>
    <p:extLst>
      <p:ext uri="{BB962C8B-B14F-4D97-AF65-F5344CB8AC3E}">
        <p14:creationId xmlns:p14="http://schemas.microsoft.com/office/powerpoint/2010/main" val="3270762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4E8AB3-FCB1-5CA6-3F6A-11DFE3DEFD5C}"/>
              </a:ext>
            </a:extLst>
          </p:cNvPr>
          <p:cNvSpPr txBox="1"/>
          <p:nvPr/>
        </p:nvSpPr>
        <p:spPr>
          <a:xfrm>
            <a:off x="107504" y="404664"/>
            <a:ext cx="9036496" cy="2123658"/>
          </a:xfrm>
          <a:prstGeom prst="rect">
            <a:avLst/>
          </a:prstGeom>
          <a:noFill/>
        </p:spPr>
        <p:txBody>
          <a:bodyPr wrap="square" rtlCol="0">
            <a:spAutoFit/>
          </a:bodyPr>
          <a:lstStyle/>
          <a:p>
            <a:pPr algn="ctr"/>
            <a:r>
              <a:rPr lang="fr-FR" altLang="fr-FR" sz="2000" b="1" dirty="0"/>
              <a:t>Que faire sur les bad-lands ?</a:t>
            </a:r>
          </a:p>
          <a:p>
            <a:endParaRPr lang="fr-FR" altLang="fr-FR" sz="1400" b="1" dirty="0"/>
          </a:p>
          <a:p>
            <a:r>
              <a:rPr lang="fr-FR" altLang="fr-FR" sz="1400" b="1" dirty="0"/>
              <a:t>Le projet a construit des seuils en pierres sèches dans un bad-land sur argilites rouges du Trias. </a:t>
            </a:r>
          </a:p>
          <a:p>
            <a:endParaRPr lang="fr-FR" altLang="fr-FR" sz="1400" b="1" dirty="0"/>
          </a:p>
          <a:p>
            <a:r>
              <a:rPr lang="fr-FR" altLang="fr-FR" sz="1400" b="1" dirty="0"/>
              <a:t>Mais ce substrat est très particulier. La richesse de la roche-mère en sel et en gypse favorise la suffosion, ce qui compromet la stabilité des ouvrages. </a:t>
            </a:r>
          </a:p>
          <a:p>
            <a:endParaRPr lang="fr-FR" altLang="fr-FR" sz="1400" b="1" dirty="0"/>
          </a:p>
          <a:p>
            <a:r>
              <a:rPr lang="fr-FR" altLang="fr-FR" sz="1400" b="1" dirty="0"/>
              <a:t>Un échange de connaissances entre des experts familiers avec le fonctionnement de tels bad-lands et l’équipe du projet lui aurait éviter de telles erreurs. Mais l’organisation du projet ne l’avait pas prévu.</a:t>
            </a:r>
          </a:p>
        </p:txBody>
      </p:sp>
    </p:spTree>
    <p:extLst>
      <p:ext uri="{BB962C8B-B14F-4D97-AF65-F5344CB8AC3E}">
        <p14:creationId xmlns:p14="http://schemas.microsoft.com/office/powerpoint/2010/main" val="359197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a:extLst>
              <a:ext uri="{FF2B5EF4-FFF2-40B4-BE49-F238E27FC236}">
                <a16:creationId xmlns:a16="http://schemas.microsoft.com/office/drawing/2014/main" id="{F355FD57-07A4-3C70-E16A-724AF64BE577}"/>
              </a:ext>
            </a:extLst>
          </p:cNvPr>
          <p:cNvSpPr>
            <a:spLocks noGrp="1" noChangeArrowheads="1"/>
          </p:cNvSpPr>
          <p:nvPr>
            <p:ph type="title"/>
          </p:nvPr>
        </p:nvSpPr>
        <p:spPr/>
        <p:txBody>
          <a:bodyPr/>
          <a:lstStyle/>
          <a:p>
            <a:pPr eaLnBrk="1" hangingPunct="1"/>
            <a:r>
              <a:rPr lang="fr-FR" altLang="fr-FR" dirty="0"/>
              <a:t>Photo 1/2. Seuil en pierres sèches dans un bad-land sur argilites rouges du Trias. La richesse de la roche-mère en sel et en gypse favorise la suffosion et compromet la stabilité des ouvrages. En l’absence d’un retour d’expérience, les erreurs se répètent.</a:t>
            </a:r>
          </a:p>
        </p:txBody>
      </p:sp>
      <p:sp>
        <p:nvSpPr>
          <p:cNvPr id="60419" name="Rectangle 3" descr="P1010086">
            <a:extLst>
              <a:ext uri="{FF2B5EF4-FFF2-40B4-BE49-F238E27FC236}">
                <a16:creationId xmlns:a16="http://schemas.microsoft.com/office/drawing/2014/main" id="{670D0DA3-D286-9308-3CCA-1DA3A3B40967}"/>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a:extLst>
              <a:ext uri="{FF2B5EF4-FFF2-40B4-BE49-F238E27FC236}">
                <a16:creationId xmlns:a16="http://schemas.microsoft.com/office/drawing/2014/main" id="{95F76B46-D18B-B074-9397-F32DDF0ACAAF}"/>
              </a:ext>
            </a:extLst>
          </p:cNvPr>
          <p:cNvSpPr>
            <a:spLocks noGrp="1" noChangeArrowheads="1"/>
          </p:cNvSpPr>
          <p:nvPr>
            <p:ph type="title"/>
          </p:nvPr>
        </p:nvSpPr>
        <p:spPr/>
        <p:txBody>
          <a:bodyPr/>
          <a:lstStyle/>
          <a:p>
            <a:pPr eaLnBrk="1" hangingPunct="1"/>
            <a:r>
              <a:rPr lang="fr-FR" altLang="fr-FR" dirty="0"/>
              <a:t>Photo 2/2. Détail du seuil affouillé. </a:t>
            </a:r>
          </a:p>
        </p:txBody>
      </p:sp>
      <p:sp>
        <p:nvSpPr>
          <p:cNvPr id="61443" name="Rectangle 3" descr="P1010083">
            <a:extLst>
              <a:ext uri="{FF2B5EF4-FFF2-40B4-BE49-F238E27FC236}">
                <a16:creationId xmlns:a16="http://schemas.microsoft.com/office/drawing/2014/main" id="{5B35DB7F-A52E-E7AC-267B-7C3945AE3B4C}"/>
              </a:ext>
            </a:extLst>
          </p:cNvPr>
          <p:cNvSpPr>
            <a:spLocks noGrp="1" noChangeAspect="1" noChangeArrowheads="1"/>
          </p:cNvSpPr>
          <p:nvPr isPhoto="1"/>
        </p:nvSpPr>
        <p:spPr bwMode="auto">
          <a:xfrm>
            <a:off x="0" y="0"/>
            <a:ext cx="8172400" cy="61293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1444" name="ZoneTexte 1">
            <a:extLst>
              <a:ext uri="{FF2B5EF4-FFF2-40B4-BE49-F238E27FC236}">
                <a16:creationId xmlns:a16="http://schemas.microsoft.com/office/drawing/2014/main" id="{A6E60753-58F3-9D96-21C5-FDBF6F92EB4E}"/>
              </a:ext>
            </a:extLst>
          </p:cNvPr>
          <p:cNvSpPr txBox="1">
            <a:spLocks noChangeArrowheads="1"/>
          </p:cNvSpPr>
          <p:nvPr/>
        </p:nvSpPr>
        <p:spPr bwMode="auto">
          <a:xfrm>
            <a:off x="0" y="63347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400" b="1" dirty="0"/>
              <a:t>Seuil en pierres sèches dans un bad-land. Affouillement par suffosion dans des argiles rouges riches en sel et en gypse.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6AE145E3-256C-8758-4485-2998296E4E8E}"/>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Les bad-lands à proximité de </a:t>
            </a:r>
            <a:r>
              <a:rPr lang="fr-FR" altLang="fr-FR" sz="2000" b="1" dirty="0" err="1"/>
              <a:t>Khénifra</a:t>
            </a:r>
            <a:endParaRPr lang="fr-FR" altLang="fr-FR" sz="2000" b="1" dirty="0"/>
          </a:p>
        </p:txBody>
      </p:sp>
      <p:sp>
        <p:nvSpPr>
          <p:cNvPr id="112643" name="Rectangle 3">
            <a:extLst>
              <a:ext uri="{FF2B5EF4-FFF2-40B4-BE49-F238E27FC236}">
                <a16:creationId xmlns:a16="http://schemas.microsoft.com/office/drawing/2014/main" id="{10F4178B-290C-6E1E-2522-E22F77A7D5C8}"/>
              </a:ext>
            </a:extLst>
          </p:cNvPr>
          <p:cNvSpPr>
            <a:spLocks noGrp="1" noChangeArrowheads="1"/>
          </p:cNvSpPr>
          <p:nvPr>
            <p:ph type="subTitle" idx="1"/>
          </p:nvPr>
        </p:nvSpPr>
        <p:spPr>
          <a:xfrm>
            <a:off x="755650" y="1268413"/>
            <a:ext cx="7632700" cy="5040312"/>
          </a:xfrm>
        </p:spPr>
        <p:txBody>
          <a:bodyPr/>
          <a:lstStyle/>
          <a:p>
            <a:pPr algn="l" eaLnBrk="1" hangingPunct="1"/>
            <a:r>
              <a:rPr lang="fr-FR" altLang="fr-FR" sz="1400" b="1" dirty="0"/>
              <a:t>La visite de bad-lands sur argilites rouges du Trias à proximité de </a:t>
            </a:r>
            <a:r>
              <a:rPr lang="fr-FR" altLang="fr-FR" sz="1400" b="1" dirty="0" err="1"/>
              <a:t>Khénifra</a:t>
            </a:r>
            <a:r>
              <a:rPr lang="fr-FR" altLang="fr-FR" sz="1400" b="1" dirty="0"/>
              <a:t> a permis de mieux comprendre leur fonctionnement..</a:t>
            </a:r>
          </a:p>
          <a:p>
            <a:pPr algn="l" eaLnBrk="1" hangingPunct="1"/>
            <a:endParaRPr lang="fr-FR" altLang="fr-FR" sz="1400" b="1" dirty="0"/>
          </a:p>
          <a:p>
            <a:pPr algn="l" eaLnBrk="1" hangingPunct="1"/>
            <a:r>
              <a:rPr lang="fr-FR" altLang="fr-FR" sz="1400" b="1" dirty="0"/>
              <a:t>La culture de zones fragiles situées sur cette roche-mère se traduit par leur extension (</a:t>
            </a:r>
            <a:r>
              <a:rPr lang="fr-FR" altLang="fr-FR" sz="1400" b="1" dirty="0" err="1"/>
              <a:t>bad-landisation</a:t>
            </a:r>
            <a:r>
              <a:rPr lang="fr-FR" altLang="fr-FR" sz="1400" b="1" dirty="0"/>
              <a:t>). </a:t>
            </a:r>
          </a:p>
          <a:p>
            <a:pPr algn="l" eaLnBrk="1" hangingPunct="1"/>
            <a:endParaRPr lang="fr-FR" altLang="fr-FR" sz="1400" b="1" dirty="0"/>
          </a:p>
          <a:p>
            <a:pPr algn="l" eaLnBrk="1" hangingPunct="1"/>
            <a:r>
              <a:rPr lang="fr-FR" altLang="fr-FR" sz="1400" b="1" dirty="0"/>
              <a:t>Ces bad-lands sont une importante source de sédiments, ils participent à l’envasement des barrages de retenue situés en aval.</a:t>
            </a:r>
          </a:p>
          <a:p>
            <a:pPr algn="l" eaLnBrk="1" hangingPunct="1"/>
            <a:endParaRPr lang="fr-FR" altLang="fr-FR" sz="1400" b="1" dirty="0"/>
          </a:p>
          <a:p>
            <a:pPr algn="l" eaLnBrk="1" hangingPunct="1"/>
            <a:r>
              <a:rPr lang="fr-FR" altLang="fr-FR" sz="1400" b="1" dirty="0"/>
              <a:t>La recolonisation des ravines est coûteuse. Le traitement pourrait privilégier la construction de seuils biologiques, utilisant également les branches récupérées à proximité de la zone traitée.</a:t>
            </a:r>
          </a:p>
          <a:p>
            <a:pPr algn="l" eaLnBrk="1" hangingPunct="1"/>
            <a:endParaRPr lang="fr-FR" altLang="fr-FR" sz="1400" b="1" dirty="0"/>
          </a:p>
          <a:p>
            <a:pPr algn="l" eaLnBrk="1" hangingPunct="1"/>
            <a:r>
              <a:rPr lang="fr-FR" altLang="fr-FR" sz="1400" b="1" dirty="0"/>
              <a:t>Eviter le labour et le pâturage dans les zones sur argilites non encore dégradées est probablement la mesure préventive la plus efficace,</a:t>
            </a:r>
          </a:p>
        </p:txBody>
      </p:sp>
    </p:spTree>
    <p:extLst>
      <p:ext uri="{BB962C8B-B14F-4D97-AF65-F5344CB8AC3E}">
        <p14:creationId xmlns:p14="http://schemas.microsoft.com/office/powerpoint/2010/main" val="2520189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hidden="1">
            <a:extLst>
              <a:ext uri="{FF2B5EF4-FFF2-40B4-BE49-F238E27FC236}">
                <a16:creationId xmlns:a16="http://schemas.microsoft.com/office/drawing/2014/main" id="{40DAE18B-ECE1-1514-E564-E85DDD1049D9}"/>
              </a:ext>
            </a:extLst>
          </p:cNvPr>
          <p:cNvSpPr>
            <a:spLocks noGrp="1" noChangeArrowheads="1"/>
          </p:cNvSpPr>
          <p:nvPr>
            <p:ph type="title"/>
          </p:nvPr>
        </p:nvSpPr>
        <p:spPr/>
        <p:txBody>
          <a:bodyPr/>
          <a:lstStyle/>
          <a:p>
            <a:pPr eaLnBrk="1" hangingPunct="1"/>
            <a:r>
              <a:rPr lang="fr-FR" altLang="fr-FR" dirty="0"/>
              <a:t>Photo 1/2. La culture de ces zones fragiles conduit à leur dégradation et à l’extension des bad-lands. </a:t>
            </a:r>
          </a:p>
        </p:txBody>
      </p:sp>
      <p:sp>
        <p:nvSpPr>
          <p:cNvPr id="113667" name="Rectangle 3" descr="P1010170">
            <a:extLst>
              <a:ext uri="{FF2B5EF4-FFF2-40B4-BE49-F238E27FC236}">
                <a16:creationId xmlns:a16="http://schemas.microsoft.com/office/drawing/2014/main" id="{A1A43F4C-65B7-4E2F-DB26-CDE59C9C402D}"/>
              </a:ext>
            </a:extLst>
          </p:cNvPr>
          <p:cNvSpPr>
            <a:spLocks noGrp="1" noChangeAspect="1" noChangeArrowheads="1"/>
          </p:cNvSpPr>
          <p:nvPr isPhoto="1"/>
        </p:nvSpPr>
        <p:spPr bwMode="auto">
          <a:xfrm>
            <a:off x="-10090" y="0"/>
            <a:ext cx="7822450" cy="5151053"/>
          </a:xfrm>
          <a:prstGeom prst="rect">
            <a:avLst/>
          </a:prstGeom>
          <a:blipFill dpi="0" rotWithShape="1">
            <a:blip r:embed="rId2"/>
            <a:srcRect/>
            <a:stretch>
              <a:fillRect t="-1389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CD68322-2AEF-3D05-A5D2-39D268D27241}"/>
              </a:ext>
            </a:extLst>
          </p:cNvPr>
          <p:cNvSpPr txBox="1"/>
          <p:nvPr/>
        </p:nvSpPr>
        <p:spPr>
          <a:xfrm>
            <a:off x="179512" y="5661248"/>
            <a:ext cx="9133910" cy="523220"/>
          </a:xfrm>
          <a:prstGeom prst="rect">
            <a:avLst/>
          </a:prstGeom>
          <a:noFill/>
        </p:spPr>
        <p:txBody>
          <a:bodyPr wrap="square" rtlCol="0">
            <a:spAutoFit/>
          </a:bodyPr>
          <a:lstStyle/>
          <a:p>
            <a:r>
              <a:rPr lang="fr-FR" altLang="fr-FR" sz="1400" b="1" dirty="0"/>
              <a:t>La culture de ces zones fragiles conduit à leur dégradation et à l’extension des bad-lands. La prévention de cette extension est prioritaire. </a:t>
            </a:r>
          </a:p>
        </p:txBody>
      </p:sp>
    </p:spTree>
    <p:extLst>
      <p:ext uri="{BB962C8B-B14F-4D97-AF65-F5344CB8AC3E}">
        <p14:creationId xmlns:p14="http://schemas.microsoft.com/office/powerpoint/2010/main" val="3127052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hidden="1">
            <a:extLst>
              <a:ext uri="{FF2B5EF4-FFF2-40B4-BE49-F238E27FC236}">
                <a16:creationId xmlns:a16="http://schemas.microsoft.com/office/drawing/2014/main" id="{1301EB69-01A9-8286-2609-FD9560E82B7A}"/>
              </a:ext>
            </a:extLst>
          </p:cNvPr>
          <p:cNvSpPr>
            <a:spLocks noGrp="1" noChangeArrowheads="1"/>
          </p:cNvSpPr>
          <p:nvPr>
            <p:ph type="title"/>
          </p:nvPr>
        </p:nvSpPr>
        <p:spPr/>
        <p:txBody>
          <a:bodyPr/>
          <a:lstStyle/>
          <a:p>
            <a:pPr eaLnBrk="1" hangingPunct="1"/>
            <a:r>
              <a:rPr lang="fr-FR" altLang="fr-FR" dirty="0"/>
              <a:t>Photo 2/2. Les croûtes de battance favorisent le ruissellement. La teneur du sol en éléments solubles (sel, gypse) favorise de son côté la suffosion et le </a:t>
            </a:r>
            <a:r>
              <a:rPr lang="fr-FR" altLang="fr-FR" dirty="0" err="1"/>
              <a:t>tunelling</a:t>
            </a:r>
            <a:r>
              <a:rPr lang="fr-FR" altLang="fr-FR" dirty="0"/>
              <a:t> (</a:t>
            </a:r>
            <a:r>
              <a:rPr lang="fr-FR" altLang="fr-FR" dirty="0" err="1"/>
              <a:t>piping</a:t>
            </a:r>
            <a:r>
              <a:rPr lang="fr-FR" altLang="fr-FR" dirty="0"/>
              <a:t>). </a:t>
            </a:r>
          </a:p>
        </p:txBody>
      </p:sp>
      <p:sp>
        <p:nvSpPr>
          <p:cNvPr id="114691" name="Rectangle 3" descr="P1010175">
            <a:extLst>
              <a:ext uri="{FF2B5EF4-FFF2-40B4-BE49-F238E27FC236}">
                <a16:creationId xmlns:a16="http://schemas.microsoft.com/office/drawing/2014/main" id="{2D4F5E4B-6584-DB6F-1EC2-695FA699A7F3}"/>
              </a:ext>
            </a:extLst>
          </p:cNvPr>
          <p:cNvSpPr>
            <a:spLocks noGrp="1" noChangeAspect="1" noChangeArrowheads="1"/>
          </p:cNvSpPr>
          <p:nvPr isPhoto="1"/>
        </p:nvSpPr>
        <p:spPr bwMode="auto">
          <a:xfrm>
            <a:off x="0" y="0"/>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C78310C-33CF-EB67-69E7-DD3ECB96F8AA}"/>
              </a:ext>
            </a:extLst>
          </p:cNvPr>
          <p:cNvSpPr txBox="1"/>
          <p:nvPr/>
        </p:nvSpPr>
        <p:spPr>
          <a:xfrm>
            <a:off x="0" y="6237312"/>
            <a:ext cx="9144000" cy="523220"/>
          </a:xfrm>
          <a:prstGeom prst="rect">
            <a:avLst/>
          </a:prstGeom>
          <a:noFill/>
        </p:spPr>
        <p:txBody>
          <a:bodyPr wrap="square" rtlCol="0">
            <a:spAutoFit/>
          </a:bodyPr>
          <a:lstStyle/>
          <a:p>
            <a:r>
              <a:rPr lang="fr-FR" altLang="fr-FR" sz="1400" b="1" dirty="0"/>
              <a:t>Les croûtes de battance favorisent le ruissellement. La teneur du sol en éléments solubles (sel, gypse) favorise de son côté la suffosion et le </a:t>
            </a:r>
            <a:r>
              <a:rPr lang="fr-FR" altLang="fr-FR" sz="1400" b="1" dirty="0" err="1"/>
              <a:t>tunelling</a:t>
            </a:r>
            <a:r>
              <a:rPr lang="fr-FR" altLang="fr-FR" sz="1400" b="1" dirty="0"/>
              <a:t> (ou </a:t>
            </a:r>
            <a:r>
              <a:rPr lang="fr-FR" altLang="fr-FR" sz="1400" b="1" dirty="0" err="1"/>
              <a:t>piping</a:t>
            </a:r>
            <a:r>
              <a:rPr lang="fr-FR" altLang="fr-FR" sz="1400" b="1" dirty="0"/>
              <a:t>). </a:t>
            </a:r>
          </a:p>
        </p:txBody>
      </p:sp>
    </p:spTree>
    <p:extLst>
      <p:ext uri="{BB962C8B-B14F-4D97-AF65-F5344CB8AC3E}">
        <p14:creationId xmlns:p14="http://schemas.microsoft.com/office/powerpoint/2010/main" val="3992420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a:extLst>
              <a:ext uri="{FF2B5EF4-FFF2-40B4-BE49-F238E27FC236}">
                <a16:creationId xmlns:a16="http://schemas.microsoft.com/office/drawing/2014/main" id="{932DFA7A-549D-DE15-8ABF-F2BBB1DF16A8}"/>
              </a:ext>
            </a:extLst>
          </p:cNvPr>
          <p:cNvSpPr>
            <a:spLocks noGrp="1" noChangeArrowheads="1"/>
          </p:cNvSpPr>
          <p:nvPr>
            <p:ph type="title"/>
          </p:nvPr>
        </p:nvSpPr>
        <p:spPr/>
        <p:txBody>
          <a:bodyPr/>
          <a:lstStyle/>
          <a:p>
            <a:pPr eaLnBrk="1" hangingPunct="1"/>
            <a:r>
              <a:rPr lang="fr-FR" altLang="fr-FR" dirty="0"/>
              <a:t>Détail d’une banquette fruitière récemment plantée en oliviers.</a:t>
            </a:r>
          </a:p>
        </p:txBody>
      </p:sp>
      <p:sp>
        <p:nvSpPr>
          <p:cNvPr id="11267" name="Rectangle 3" descr="PICT0427">
            <a:extLst>
              <a:ext uri="{FF2B5EF4-FFF2-40B4-BE49-F238E27FC236}">
                <a16:creationId xmlns:a16="http://schemas.microsoft.com/office/drawing/2014/main" id="{A8F1A6EF-E9FC-5334-69E0-F67870739D17}"/>
              </a:ext>
            </a:extLst>
          </p:cNvPr>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11268" name="ZoneTexte 1">
            <a:extLst>
              <a:ext uri="{FF2B5EF4-FFF2-40B4-BE49-F238E27FC236}">
                <a16:creationId xmlns:a16="http://schemas.microsoft.com/office/drawing/2014/main" id="{C9A098D7-7C8E-B0C2-32D1-B42BE0FE9FE8}"/>
              </a:ext>
            </a:extLst>
          </p:cNvPr>
          <p:cNvSpPr txBox="1">
            <a:spLocks noChangeArrowheads="1"/>
          </p:cNvSpPr>
          <p:nvPr/>
        </p:nvSpPr>
        <p:spPr bwMode="auto">
          <a:xfrm>
            <a:off x="0" y="115888"/>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solidFill>
                  <a:schemeClr val="bg1"/>
                </a:solidFill>
              </a:rPr>
              <a:t>Banquette : la cuvette destinée à faciliter l’arrosage de départ du plant d’olivier et la diguette pour cloisonner la banquette</a:t>
            </a:r>
          </a:p>
        </p:txBody>
      </p:sp>
    </p:spTree>
    <p:extLst>
      <p:ext uri="{BB962C8B-B14F-4D97-AF65-F5344CB8AC3E}">
        <p14:creationId xmlns:p14="http://schemas.microsoft.com/office/powerpoint/2010/main" val="13112327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hidden="1">
            <a:extLst>
              <a:ext uri="{FF2B5EF4-FFF2-40B4-BE49-F238E27FC236}">
                <a16:creationId xmlns:a16="http://schemas.microsoft.com/office/drawing/2014/main" id="{650EFF6E-5047-DCDB-9FC3-610132FD4FDB}"/>
              </a:ext>
            </a:extLst>
          </p:cNvPr>
          <p:cNvSpPr>
            <a:spLocks noGrp="1" noChangeArrowheads="1"/>
          </p:cNvSpPr>
          <p:nvPr>
            <p:ph type="title"/>
          </p:nvPr>
        </p:nvSpPr>
        <p:spPr/>
        <p:txBody>
          <a:bodyPr/>
          <a:lstStyle/>
          <a:p>
            <a:pPr eaLnBrk="1" hangingPunct="1"/>
            <a:r>
              <a:rPr lang="fr-FR" altLang="fr-FR" dirty="0"/>
              <a:t>Photo 1/5. Bad-lands sur argilites rouges à proximité de </a:t>
            </a:r>
            <a:r>
              <a:rPr lang="fr-FR" altLang="fr-FR" dirty="0" err="1"/>
              <a:t>Knénifra</a:t>
            </a:r>
            <a:r>
              <a:rPr lang="fr-FR" altLang="fr-FR" dirty="0"/>
              <a:t>.</a:t>
            </a:r>
          </a:p>
        </p:txBody>
      </p:sp>
      <p:sp>
        <p:nvSpPr>
          <p:cNvPr id="115715" name="Rectangle 3" descr="DSCN1184">
            <a:extLst>
              <a:ext uri="{FF2B5EF4-FFF2-40B4-BE49-F238E27FC236}">
                <a16:creationId xmlns:a16="http://schemas.microsoft.com/office/drawing/2014/main" id="{625E3416-7EEA-00B7-E744-ECEDBC1CF5D7}"/>
              </a:ext>
            </a:extLst>
          </p:cNvPr>
          <p:cNvSpPr>
            <a:spLocks noGrp="1" noChangeAspect="1" noChangeArrowheads="1"/>
          </p:cNvSpPr>
          <p:nvPr isPhoto="1"/>
        </p:nvSpPr>
        <p:spPr bwMode="auto">
          <a:xfrm>
            <a:off x="1" y="0"/>
            <a:ext cx="8028384" cy="602233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260643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hidden="1">
            <a:extLst>
              <a:ext uri="{FF2B5EF4-FFF2-40B4-BE49-F238E27FC236}">
                <a16:creationId xmlns:a16="http://schemas.microsoft.com/office/drawing/2014/main" id="{2EC84B2B-9622-379C-C445-57EC302F3B96}"/>
              </a:ext>
            </a:extLst>
          </p:cNvPr>
          <p:cNvSpPr>
            <a:spLocks noGrp="1" noChangeArrowheads="1"/>
          </p:cNvSpPr>
          <p:nvPr>
            <p:ph type="title"/>
          </p:nvPr>
        </p:nvSpPr>
        <p:spPr/>
        <p:txBody>
          <a:bodyPr/>
          <a:lstStyle/>
          <a:p>
            <a:pPr eaLnBrk="1" hangingPunct="1"/>
            <a:r>
              <a:rPr lang="fr-FR" altLang="fr-FR" dirty="0"/>
              <a:t>Photo 2/5. Ravine colonisée par le laurier rose. La priorité devrait être donnée à la stabilisation des ravines, en facilitant leur reconquête par la végétation. La mise au point de références techniques (choix des espèces végétales, association avec de petits ouvrages, types de ravines pouvant être traitées avec une chance raisonnable de succès) constitue un préalable que le suivi des réalisations permettra d’améliorer. </a:t>
            </a:r>
          </a:p>
        </p:txBody>
      </p:sp>
      <p:sp>
        <p:nvSpPr>
          <p:cNvPr id="116739" name="Rectangle 3" descr="P1010193">
            <a:extLst>
              <a:ext uri="{FF2B5EF4-FFF2-40B4-BE49-F238E27FC236}">
                <a16:creationId xmlns:a16="http://schemas.microsoft.com/office/drawing/2014/main" id="{FEBCA224-8DA5-022B-1DCA-D80A42FB66EA}"/>
              </a:ext>
            </a:extLst>
          </p:cNvPr>
          <p:cNvSpPr>
            <a:spLocks noGrp="1" noChangeAspect="1" noChangeArrowheads="1"/>
          </p:cNvSpPr>
          <p:nvPr isPhoto="1"/>
        </p:nvSpPr>
        <p:spPr bwMode="auto">
          <a:xfrm>
            <a:off x="0" y="0"/>
            <a:ext cx="7524328" cy="564324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A647F24-B015-C517-21A6-0DE6E7ED2551}"/>
              </a:ext>
            </a:extLst>
          </p:cNvPr>
          <p:cNvSpPr txBox="1"/>
          <p:nvPr/>
        </p:nvSpPr>
        <p:spPr>
          <a:xfrm>
            <a:off x="-33354" y="5805264"/>
            <a:ext cx="9144000" cy="954107"/>
          </a:xfrm>
          <a:prstGeom prst="rect">
            <a:avLst/>
          </a:prstGeom>
          <a:noFill/>
        </p:spPr>
        <p:txBody>
          <a:bodyPr wrap="square" rtlCol="0">
            <a:spAutoFit/>
          </a:bodyPr>
          <a:lstStyle/>
          <a:p>
            <a:r>
              <a:rPr lang="fr-FR" altLang="fr-FR" sz="1400" b="1" dirty="0"/>
              <a:t>Ravine colonisée par le laurier rose. La reconquête par la végétation des ravines semble possible, à condition que la gestion des aménagements soit assurée. La mise au point de références techniques (espèces végétales, association avec de petits ouvrages, types de ravines pouvant être traitées avec une chance raisonnable de succès) constitue un préalable que le suivi des réalisations permettra d’améliorer. </a:t>
            </a:r>
          </a:p>
        </p:txBody>
      </p:sp>
    </p:spTree>
    <p:extLst>
      <p:ext uri="{BB962C8B-B14F-4D97-AF65-F5344CB8AC3E}">
        <p14:creationId xmlns:p14="http://schemas.microsoft.com/office/powerpoint/2010/main" val="3075085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hidden="1">
            <a:extLst>
              <a:ext uri="{FF2B5EF4-FFF2-40B4-BE49-F238E27FC236}">
                <a16:creationId xmlns:a16="http://schemas.microsoft.com/office/drawing/2014/main" id="{B2F84843-A6B7-0E6B-5D05-2DB6E04DB54B}"/>
              </a:ext>
            </a:extLst>
          </p:cNvPr>
          <p:cNvSpPr>
            <a:spLocks noGrp="1" noChangeArrowheads="1"/>
          </p:cNvSpPr>
          <p:nvPr>
            <p:ph type="title"/>
          </p:nvPr>
        </p:nvSpPr>
        <p:spPr/>
        <p:txBody>
          <a:bodyPr/>
          <a:lstStyle/>
          <a:p>
            <a:pPr eaLnBrk="1" hangingPunct="1"/>
            <a:r>
              <a:rPr lang="fr-FR" altLang="fr-FR" dirty="0"/>
              <a:t>Photo 3/5. Pins d’Alep plantés sur un bad-land. L’effet d’une telle plantation sur l’érosion est minime.</a:t>
            </a:r>
          </a:p>
        </p:txBody>
      </p:sp>
      <p:sp>
        <p:nvSpPr>
          <p:cNvPr id="117763" name="Rectangle 3" descr="P1010194">
            <a:extLst>
              <a:ext uri="{FF2B5EF4-FFF2-40B4-BE49-F238E27FC236}">
                <a16:creationId xmlns:a16="http://schemas.microsoft.com/office/drawing/2014/main" id="{BE3D7124-F2A3-8AB7-332C-CD5E201343F8}"/>
              </a:ext>
            </a:extLst>
          </p:cNvPr>
          <p:cNvSpPr>
            <a:spLocks noGrp="1" noChangeAspect="1" noChangeArrowheads="1"/>
          </p:cNvSpPr>
          <p:nvPr isPhoto="1"/>
        </p:nvSpPr>
        <p:spPr bwMode="auto">
          <a:xfrm>
            <a:off x="-11723" y="0"/>
            <a:ext cx="9144000" cy="5229200"/>
          </a:xfrm>
          <a:prstGeom prst="rect">
            <a:avLst/>
          </a:prstGeom>
          <a:blipFill dpi="0" rotWithShape="1">
            <a:blip r:embed="rId2"/>
            <a:srcRect/>
            <a:stretch>
              <a:fillRect t="-3114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B75F62B-5271-6CC2-B338-BB41DC13656C}"/>
              </a:ext>
            </a:extLst>
          </p:cNvPr>
          <p:cNvSpPr txBox="1"/>
          <p:nvPr/>
        </p:nvSpPr>
        <p:spPr>
          <a:xfrm>
            <a:off x="-11723" y="5517232"/>
            <a:ext cx="9144000" cy="523220"/>
          </a:xfrm>
          <a:prstGeom prst="rect">
            <a:avLst/>
          </a:prstGeom>
          <a:noFill/>
        </p:spPr>
        <p:txBody>
          <a:bodyPr wrap="square" rtlCol="0">
            <a:spAutoFit/>
          </a:bodyPr>
          <a:lstStyle/>
          <a:p>
            <a:r>
              <a:rPr lang="fr-FR" altLang="fr-FR" sz="1400" b="1" dirty="0"/>
              <a:t>Pins d’Alep plantés sur un bad-land. L’effet d’une telle plantation sur l’érosion est faible.</a:t>
            </a:r>
          </a:p>
          <a:p>
            <a:endParaRPr lang="fr-FR" sz="1400" b="1" dirty="0"/>
          </a:p>
        </p:txBody>
      </p:sp>
    </p:spTree>
    <p:extLst>
      <p:ext uri="{BB962C8B-B14F-4D97-AF65-F5344CB8AC3E}">
        <p14:creationId xmlns:p14="http://schemas.microsoft.com/office/powerpoint/2010/main" val="1288846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hidden="1">
            <a:extLst>
              <a:ext uri="{FF2B5EF4-FFF2-40B4-BE49-F238E27FC236}">
                <a16:creationId xmlns:a16="http://schemas.microsoft.com/office/drawing/2014/main" id="{61AB31BA-AA4F-8A7D-3EF3-2C82C4F96D3C}"/>
              </a:ext>
            </a:extLst>
          </p:cNvPr>
          <p:cNvSpPr>
            <a:spLocks noGrp="1" noChangeArrowheads="1"/>
          </p:cNvSpPr>
          <p:nvPr>
            <p:ph type="title"/>
          </p:nvPr>
        </p:nvSpPr>
        <p:spPr/>
        <p:txBody>
          <a:bodyPr/>
          <a:lstStyle/>
          <a:p>
            <a:pPr eaLnBrk="1" hangingPunct="1"/>
            <a:r>
              <a:rPr lang="fr-FR" altLang="fr-FR" dirty="0"/>
              <a:t>Photo 4/5. Agaves et retama (flèches) plantés dans un bad-land. La priorité serait de stabiliser la ravine par des seuils biologiques associés à de petits ouvrages. </a:t>
            </a:r>
          </a:p>
        </p:txBody>
      </p:sp>
      <p:sp>
        <p:nvSpPr>
          <p:cNvPr id="118787" name="Rectangle 3" descr="P1010189">
            <a:extLst>
              <a:ext uri="{FF2B5EF4-FFF2-40B4-BE49-F238E27FC236}">
                <a16:creationId xmlns:a16="http://schemas.microsoft.com/office/drawing/2014/main" id="{6B2D39FA-9395-4384-4B7D-7B40FD0CC1B9}"/>
              </a:ext>
            </a:extLst>
          </p:cNvPr>
          <p:cNvSpPr>
            <a:spLocks noGrp="1" noChangeAspect="1" noChangeArrowheads="1"/>
          </p:cNvSpPr>
          <p:nvPr isPhoto="1"/>
        </p:nvSpPr>
        <p:spPr bwMode="auto">
          <a:xfrm>
            <a:off x="71636" y="27566"/>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A0C1B0E1-FA63-FF6A-A372-0075308472D9}"/>
              </a:ext>
            </a:extLst>
          </p:cNvPr>
          <p:cNvSpPr txBox="1"/>
          <p:nvPr/>
        </p:nvSpPr>
        <p:spPr>
          <a:xfrm>
            <a:off x="0" y="6093296"/>
            <a:ext cx="9144000" cy="523220"/>
          </a:xfrm>
          <a:prstGeom prst="rect">
            <a:avLst/>
          </a:prstGeom>
          <a:noFill/>
        </p:spPr>
        <p:txBody>
          <a:bodyPr wrap="square" rtlCol="0">
            <a:spAutoFit/>
          </a:bodyPr>
          <a:lstStyle/>
          <a:p>
            <a:r>
              <a:rPr lang="fr-FR" altLang="fr-FR" sz="1400" b="1" dirty="0"/>
              <a:t>Agaves et retama plantés dans un bad-land. Des seuils biologiques utilisant de telles espèces seraient intéressants, mais leur efficacité est fonction de la qualité de leur gestion. </a:t>
            </a:r>
          </a:p>
        </p:txBody>
      </p:sp>
    </p:spTree>
    <p:extLst>
      <p:ext uri="{BB962C8B-B14F-4D97-AF65-F5344CB8AC3E}">
        <p14:creationId xmlns:p14="http://schemas.microsoft.com/office/powerpoint/2010/main" val="1781567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a:extLst>
              <a:ext uri="{FF2B5EF4-FFF2-40B4-BE49-F238E27FC236}">
                <a16:creationId xmlns:a16="http://schemas.microsoft.com/office/drawing/2014/main" id="{C4B845C3-531C-376B-C786-8CA2E2529161}"/>
              </a:ext>
            </a:extLst>
          </p:cNvPr>
          <p:cNvSpPr>
            <a:spLocks noGrp="1" noChangeArrowheads="1"/>
          </p:cNvSpPr>
          <p:nvPr>
            <p:ph type="title"/>
          </p:nvPr>
        </p:nvSpPr>
        <p:spPr/>
        <p:txBody>
          <a:bodyPr/>
          <a:lstStyle/>
          <a:p>
            <a:pPr eaLnBrk="1" hangingPunct="1"/>
            <a:r>
              <a:rPr lang="fr-FR" altLang="fr-FR" dirty="0"/>
              <a:t>Photo 5/5. Agaves plantés dans un bad-land. </a:t>
            </a:r>
          </a:p>
        </p:txBody>
      </p:sp>
      <p:sp>
        <p:nvSpPr>
          <p:cNvPr id="119811" name="Rectangle 3" descr="P1010180">
            <a:extLst>
              <a:ext uri="{FF2B5EF4-FFF2-40B4-BE49-F238E27FC236}">
                <a16:creationId xmlns:a16="http://schemas.microsoft.com/office/drawing/2014/main" id="{B8343B06-111A-606E-7452-D25896559A9F}"/>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962604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hidden="1">
            <a:extLst>
              <a:ext uri="{FF2B5EF4-FFF2-40B4-BE49-F238E27FC236}">
                <a16:creationId xmlns:a16="http://schemas.microsoft.com/office/drawing/2014/main" id="{4A760E65-B93A-79FD-6F12-601DB0C7D144}"/>
              </a:ext>
            </a:extLst>
          </p:cNvPr>
          <p:cNvSpPr>
            <a:spLocks noGrp="1" noChangeArrowheads="1"/>
          </p:cNvSpPr>
          <p:nvPr>
            <p:ph type="title"/>
          </p:nvPr>
        </p:nvSpPr>
        <p:spPr/>
        <p:txBody>
          <a:bodyPr/>
          <a:lstStyle/>
          <a:p>
            <a:pPr eaLnBrk="1" hangingPunct="1"/>
            <a:r>
              <a:rPr lang="fr-FR" altLang="fr-FR" dirty="0"/>
              <a:t>Chênes verts sur un piédestal dont la hauteur donne une information sur la vitesse d’ablation dans ce bad-land.</a:t>
            </a:r>
          </a:p>
        </p:txBody>
      </p:sp>
      <p:sp>
        <p:nvSpPr>
          <p:cNvPr id="120835" name="Rectangle 3" descr="P1010008">
            <a:extLst>
              <a:ext uri="{FF2B5EF4-FFF2-40B4-BE49-F238E27FC236}">
                <a16:creationId xmlns:a16="http://schemas.microsoft.com/office/drawing/2014/main" id="{4D5C2382-20A7-3BE1-D643-E344BDE78B83}"/>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3B28126-4360-E7E3-C8CF-4F17EA4DDF87}"/>
              </a:ext>
            </a:extLst>
          </p:cNvPr>
          <p:cNvSpPr txBox="1"/>
          <p:nvPr/>
        </p:nvSpPr>
        <p:spPr>
          <a:xfrm>
            <a:off x="0" y="6021288"/>
            <a:ext cx="9036496" cy="523220"/>
          </a:xfrm>
          <a:prstGeom prst="rect">
            <a:avLst/>
          </a:prstGeom>
          <a:noFill/>
        </p:spPr>
        <p:txBody>
          <a:bodyPr wrap="square" rtlCol="0">
            <a:spAutoFit/>
          </a:bodyPr>
          <a:lstStyle/>
          <a:p>
            <a:r>
              <a:rPr lang="fr-FR" altLang="fr-FR" sz="1400" b="1" dirty="0"/>
              <a:t>Chênes verts sur un piédestal dont la hauteur donne une information sur la vitesse d’ablation dans ce bad-land.</a:t>
            </a:r>
          </a:p>
        </p:txBody>
      </p:sp>
    </p:spTree>
    <p:extLst>
      <p:ext uri="{BB962C8B-B14F-4D97-AF65-F5344CB8AC3E}">
        <p14:creationId xmlns:p14="http://schemas.microsoft.com/office/powerpoint/2010/main" val="2227103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hidden="1">
            <a:extLst>
              <a:ext uri="{FF2B5EF4-FFF2-40B4-BE49-F238E27FC236}">
                <a16:creationId xmlns:a16="http://schemas.microsoft.com/office/drawing/2014/main" id="{CEA4897E-CCA4-56D3-A3A9-4AC027847D24}"/>
              </a:ext>
            </a:extLst>
          </p:cNvPr>
          <p:cNvSpPr>
            <a:spLocks noGrp="1" noChangeArrowheads="1"/>
          </p:cNvSpPr>
          <p:nvPr>
            <p:ph type="title"/>
          </p:nvPr>
        </p:nvSpPr>
        <p:spPr/>
        <p:txBody>
          <a:bodyPr/>
          <a:lstStyle/>
          <a:p>
            <a:pPr eaLnBrk="1" hangingPunct="1"/>
            <a:r>
              <a:rPr lang="fr-FR" altLang="fr-FR" dirty="0"/>
              <a:t>Les processus érosifs sont très actifs dans ces bad-lands. La suffosion favorise le </a:t>
            </a:r>
            <a:r>
              <a:rPr lang="fr-FR" altLang="fr-FR" dirty="0" err="1"/>
              <a:t>tunelling</a:t>
            </a:r>
            <a:r>
              <a:rPr lang="fr-FR" altLang="fr-FR" dirty="0"/>
              <a:t>.</a:t>
            </a:r>
          </a:p>
        </p:txBody>
      </p:sp>
      <p:sp>
        <p:nvSpPr>
          <p:cNvPr id="121859" name="Rectangle 3" descr="P1010167">
            <a:extLst>
              <a:ext uri="{FF2B5EF4-FFF2-40B4-BE49-F238E27FC236}">
                <a16:creationId xmlns:a16="http://schemas.microsoft.com/office/drawing/2014/main" id="{73F306B3-05B5-A27B-8442-8D7A2796A144}"/>
              </a:ext>
            </a:extLst>
          </p:cNvPr>
          <p:cNvSpPr>
            <a:spLocks noGrp="1" noChangeAspect="1" noChangeArrowheads="1"/>
          </p:cNvSpPr>
          <p:nvPr isPhoto="1"/>
        </p:nvSpPr>
        <p:spPr bwMode="auto">
          <a:xfrm>
            <a:off x="0" y="0"/>
            <a:ext cx="7740352" cy="580526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2A3B274D-C993-DE64-F6C5-887FA5256D08}"/>
              </a:ext>
            </a:extLst>
          </p:cNvPr>
          <p:cNvSpPr txBox="1"/>
          <p:nvPr/>
        </p:nvSpPr>
        <p:spPr>
          <a:xfrm>
            <a:off x="0" y="6093296"/>
            <a:ext cx="9144000" cy="307777"/>
          </a:xfrm>
          <a:prstGeom prst="rect">
            <a:avLst/>
          </a:prstGeom>
          <a:noFill/>
        </p:spPr>
        <p:txBody>
          <a:bodyPr wrap="square" rtlCol="0">
            <a:spAutoFit/>
          </a:bodyPr>
          <a:lstStyle/>
          <a:p>
            <a:r>
              <a:rPr lang="fr-FR" altLang="fr-FR" sz="1400" b="1" dirty="0"/>
              <a:t>Les processus érosifs sont très actifs dans ces bad-lands. La suffosion favorise le </a:t>
            </a:r>
            <a:r>
              <a:rPr lang="fr-FR" altLang="fr-FR" sz="1400" b="1" dirty="0" err="1"/>
              <a:t>tunelling</a:t>
            </a:r>
            <a:r>
              <a:rPr lang="fr-FR" altLang="fr-FR" sz="1400" b="1" dirty="0"/>
              <a:t>.</a:t>
            </a:r>
          </a:p>
        </p:txBody>
      </p:sp>
    </p:spTree>
    <p:extLst>
      <p:ext uri="{BB962C8B-B14F-4D97-AF65-F5344CB8AC3E}">
        <p14:creationId xmlns:p14="http://schemas.microsoft.com/office/powerpoint/2010/main" val="280541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C32A40D-9689-A4A6-EA42-1A4C6F71F63F}"/>
              </a:ext>
            </a:extLst>
          </p:cNvPr>
          <p:cNvSpPr>
            <a:spLocks noGrp="1" noChangeArrowheads="1"/>
          </p:cNvSpPr>
          <p:nvPr>
            <p:ph type="ctrTitle"/>
          </p:nvPr>
        </p:nvSpPr>
        <p:spPr>
          <a:xfrm>
            <a:off x="684213" y="188913"/>
            <a:ext cx="7772400" cy="792162"/>
          </a:xfrm>
        </p:spPr>
        <p:txBody>
          <a:bodyPr anchor="ctr"/>
          <a:lstStyle/>
          <a:p>
            <a:pPr eaLnBrk="1" hangingPunct="1"/>
            <a:r>
              <a:rPr lang="fr-FR" altLang="fr-FR" sz="2000" b="1" dirty="0"/>
              <a:t>Mesures préventives ou curatives ?</a:t>
            </a:r>
          </a:p>
        </p:txBody>
      </p:sp>
      <p:sp>
        <p:nvSpPr>
          <p:cNvPr id="70659" name="Rectangle 3">
            <a:extLst>
              <a:ext uri="{FF2B5EF4-FFF2-40B4-BE49-F238E27FC236}">
                <a16:creationId xmlns:a16="http://schemas.microsoft.com/office/drawing/2014/main" id="{907DDF80-7527-85F2-CF6B-A31F28C61431}"/>
              </a:ext>
            </a:extLst>
          </p:cNvPr>
          <p:cNvSpPr>
            <a:spLocks noGrp="1" noChangeArrowheads="1"/>
          </p:cNvSpPr>
          <p:nvPr>
            <p:ph type="subTitle" idx="1"/>
          </p:nvPr>
        </p:nvSpPr>
        <p:spPr>
          <a:xfrm>
            <a:off x="539750" y="1052513"/>
            <a:ext cx="8208963" cy="4464719"/>
          </a:xfrm>
        </p:spPr>
        <p:txBody>
          <a:bodyPr/>
          <a:lstStyle/>
          <a:p>
            <a:pPr algn="l" eaLnBrk="1" hangingPunct="1"/>
            <a:r>
              <a:rPr lang="fr-FR" altLang="fr-FR" sz="1400" b="1" dirty="0"/>
              <a:t>Des gaspillages de ressources financières sont ici liés ici à l’absence ou au non-respect d’un plan d’urbanisme de la commune d’El Kebab. Il est devenu nécessaire de traiter cette ravine pour éviter que les immeubles construits en aval ne soient emportés lors de la prochaine crue.</a:t>
            </a:r>
          </a:p>
          <a:p>
            <a:pPr algn="l" eaLnBrk="1" hangingPunct="1"/>
            <a:endParaRPr lang="fr-FR" altLang="fr-FR" sz="1400" b="1" dirty="0"/>
          </a:p>
          <a:p>
            <a:pPr algn="l" eaLnBrk="1" hangingPunct="1"/>
            <a:r>
              <a:rPr lang="fr-FR" altLang="fr-FR" sz="1400" b="1" dirty="0"/>
              <a:t>Certes, la mise en place d’un plan d’urbanisme et son respect ne sont pas de la compétence d’un projet d’aménagement des bassins versants. Mais celui-ci pourrait participer à la sensibilisation des élus et des administrations à l’importance des mesures préventives.</a:t>
            </a:r>
          </a:p>
          <a:p>
            <a:pPr algn="l" eaLnBrk="1" hangingPunct="1"/>
            <a:endParaRPr lang="fr-FR" altLang="fr-FR" sz="1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descr="P1000937">
            <a:extLst>
              <a:ext uri="{FF2B5EF4-FFF2-40B4-BE49-F238E27FC236}">
                <a16:creationId xmlns:a16="http://schemas.microsoft.com/office/drawing/2014/main" id="{1E37E1C0-AB34-FED9-34FD-EB4C7838DA2A}"/>
              </a:ext>
            </a:extLst>
          </p:cNvPr>
          <p:cNvSpPr>
            <a:spLocks noGrp="1" noChangeAspect="1" noChangeArrowheads="1"/>
          </p:cNvSpPr>
          <p:nvPr isPhoto="1"/>
        </p:nvSpPr>
        <p:spPr bwMode="auto">
          <a:xfrm>
            <a:off x="1" y="0"/>
            <a:ext cx="7092279" cy="531887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1683" name="Rectangle 2" hidden="1">
            <a:extLst>
              <a:ext uri="{FF2B5EF4-FFF2-40B4-BE49-F238E27FC236}">
                <a16:creationId xmlns:a16="http://schemas.microsoft.com/office/drawing/2014/main" id="{8E10B08A-B062-4FDA-984D-D3B1E12E7CED}"/>
              </a:ext>
            </a:extLst>
          </p:cNvPr>
          <p:cNvSpPr>
            <a:spLocks noGrp="1" noChangeArrowheads="1"/>
          </p:cNvSpPr>
          <p:nvPr>
            <p:ph type="title"/>
          </p:nvPr>
        </p:nvSpPr>
        <p:spPr/>
        <p:txBody>
          <a:bodyPr/>
          <a:lstStyle/>
          <a:p>
            <a:pPr eaLnBrk="1" hangingPunct="1"/>
            <a:r>
              <a:rPr lang="fr-FR" altLang="fr-FR" dirty="0"/>
              <a:t>Seuils en gabion avec couronnement en béton dans une ravine située au-dessus de El Kebab. La ravine menace les maisons construites dans son lit, mais un plan d’urbanisme aurait du déclarer cette zone non constructible. Une négociation avec l’administration chargée de l’urbanisme permettrait de faire l’économie d’aménagements coûteux pour rattraper de telles erreurs.</a:t>
            </a:r>
          </a:p>
        </p:txBody>
      </p:sp>
      <p:sp>
        <p:nvSpPr>
          <p:cNvPr id="71684" name="ZoneTexte 1">
            <a:extLst>
              <a:ext uri="{FF2B5EF4-FFF2-40B4-BE49-F238E27FC236}">
                <a16:creationId xmlns:a16="http://schemas.microsoft.com/office/drawing/2014/main" id="{E9B7656B-E4E6-A1B2-86DB-E5DB9B50466E}"/>
              </a:ext>
            </a:extLst>
          </p:cNvPr>
          <p:cNvSpPr txBox="1">
            <a:spLocks noChangeArrowheads="1"/>
          </p:cNvSpPr>
          <p:nvPr/>
        </p:nvSpPr>
        <p:spPr bwMode="auto">
          <a:xfrm>
            <a:off x="0" y="5380672"/>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fr-FR" altLang="fr-FR" sz="1400" b="1" dirty="0"/>
              <a:t>Seuils en gabion avec couronnement en béton construits par le projet dans une ravine située au-dessus de El Kebab. La ravine menace les maisons construites dans son lit, mais un plan d’urbanisme aurait du déclarer cette zone non constructible. Une négociation avec l’administration chargée de l’urbanisme permettrait de faire l’économie d’aménagements coûteux pour rattraper de telles erreurs.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394276C-3B27-A61B-AC54-87AA63EE3ECF}"/>
              </a:ext>
            </a:extLst>
          </p:cNvPr>
          <p:cNvSpPr txBox="1"/>
          <p:nvPr/>
        </p:nvSpPr>
        <p:spPr>
          <a:xfrm>
            <a:off x="107504" y="836712"/>
            <a:ext cx="9144000" cy="2769989"/>
          </a:xfrm>
          <a:prstGeom prst="rect">
            <a:avLst/>
          </a:prstGeom>
          <a:noFill/>
        </p:spPr>
        <p:txBody>
          <a:bodyPr wrap="square" rtlCol="0">
            <a:spAutoFit/>
          </a:bodyPr>
          <a:lstStyle/>
          <a:p>
            <a:pPr algn="ctr"/>
            <a:r>
              <a:rPr lang="fr-FR" altLang="fr-FR" sz="2000" b="1" dirty="0"/>
              <a:t>Quand la construction d’une route favorise le ravinement</a:t>
            </a:r>
          </a:p>
          <a:p>
            <a:endParaRPr lang="fr-FR" altLang="fr-FR" sz="1400" b="1" dirty="0"/>
          </a:p>
          <a:p>
            <a:endParaRPr lang="fr-FR" altLang="fr-FR" sz="1400" b="1" dirty="0"/>
          </a:p>
          <a:p>
            <a:r>
              <a:rPr lang="fr-FR" altLang="fr-FR" sz="1400" b="1" dirty="0"/>
              <a:t>L’administration chargée des routes aurait du mettre en place des mesures préventives moins coûteuses bien avant la construction de la route. Les interventions curatives sont devenues nécessaires une fois le ravinement déclenché, mais elles sont coûteuses.</a:t>
            </a:r>
          </a:p>
          <a:p>
            <a:endParaRPr lang="fr-FR" altLang="fr-FR" sz="1400" b="1" dirty="0"/>
          </a:p>
          <a:p>
            <a:r>
              <a:rPr lang="fr-FR" altLang="fr-FR" sz="1400" b="1" dirty="0"/>
              <a:t>Quel rôle peut jouer un projet dans ce domaine de la promotion de mesures préventives précoces ?</a:t>
            </a:r>
          </a:p>
          <a:p>
            <a:endParaRPr lang="fr-FR" altLang="fr-FR" sz="1400" b="1" dirty="0"/>
          </a:p>
          <a:p>
            <a:r>
              <a:rPr lang="fr-FR" altLang="fr-FR" sz="1400" b="1" dirty="0"/>
              <a:t>Avec l’administration des forêts en charge de la lutte contre l’érosion, l’équipe du projet peut aider l’administration chargée des routes à mieux anticiper l’enchainement des processus et à concevoir des mesures préventives efficaces. </a:t>
            </a:r>
          </a:p>
        </p:txBody>
      </p:sp>
    </p:spTree>
    <p:extLst>
      <p:ext uri="{BB962C8B-B14F-4D97-AF65-F5344CB8AC3E}">
        <p14:creationId xmlns:p14="http://schemas.microsoft.com/office/powerpoint/2010/main" val="202499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a:extLst>
              <a:ext uri="{FF2B5EF4-FFF2-40B4-BE49-F238E27FC236}">
                <a16:creationId xmlns:a16="http://schemas.microsoft.com/office/drawing/2014/main" id="{8B711B8C-49BF-B1D1-650C-824E20EC970D}"/>
              </a:ext>
            </a:extLst>
          </p:cNvPr>
          <p:cNvSpPr>
            <a:spLocks noGrp="1" noChangeArrowheads="1"/>
          </p:cNvSpPr>
          <p:nvPr>
            <p:ph type="title"/>
          </p:nvPr>
        </p:nvSpPr>
        <p:spPr/>
        <p:txBody>
          <a:bodyPr/>
          <a:lstStyle/>
          <a:p>
            <a:pPr eaLnBrk="1" hangingPunct="1"/>
            <a:r>
              <a:rPr lang="fr-FR" altLang="fr-FR" dirty="0"/>
              <a:t>Id.</a:t>
            </a:r>
          </a:p>
        </p:txBody>
      </p:sp>
      <p:sp>
        <p:nvSpPr>
          <p:cNvPr id="13315" name="Rectangle 3" descr="P1010308">
            <a:extLst>
              <a:ext uri="{FF2B5EF4-FFF2-40B4-BE49-F238E27FC236}">
                <a16:creationId xmlns:a16="http://schemas.microsoft.com/office/drawing/2014/main" id="{3D0F52EA-2053-C167-3148-CDEFEF80D4BA}"/>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extLst>
      <p:ext uri="{BB962C8B-B14F-4D97-AF65-F5344CB8AC3E}">
        <p14:creationId xmlns:p14="http://schemas.microsoft.com/office/powerpoint/2010/main" val="261485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a:extLst>
              <a:ext uri="{FF2B5EF4-FFF2-40B4-BE49-F238E27FC236}">
                <a16:creationId xmlns:a16="http://schemas.microsoft.com/office/drawing/2014/main" id="{06303DBC-90A0-4290-90CD-DC9A83CF82CA}"/>
              </a:ext>
            </a:extLst>
          </p:cNvPr>
          <p:cNvSpPr>
            <a:spLocks noGrp="1" noChangeArrowheads="1"/>
          </p:cNvSpPr>
          <p:nvPr>
            <p:ph type="title"/>
          </p:nvPr>
        </p:nvSpPr>
        <p:spPr/>
        <p:txBody>
          <a:bodyPr/>
          <a:lstStyle/>
          <a:p>
            <a:pPr eaLnBrk="1" hangingPunct="1"/>
            <a:r>
              <a:rPr lang="fr-FR" altLang="fr-FR" dirty="0"/>
              <a:t>Photo 1/2. Ouvrages en gabions destinés à enrayer le ravinement déclenché par la construction de la route. Des négociations avec l’administration chargée des routes permettraient de prévoir le risque de ravinement généré par leur construction. La mise en place des mesures préventives serait moins coûteuse que les interventions curatives, une fois le ravinement déclenché.</a:t>
            </a:r>
          </a:p>
        </p:txBody>
      </p:sp>
      <p:sp>
        <p:nvSpPr>
          <p:cNvPr id="73731" name="Rectangle 3" descr="P1010359">
            <a:extLst>
              <a:ext uri="{FF2B5EF4-FFF2-40B4-BE49-F238E27FC236}">
                <a16:creationId xmlns:a16="http://schemas.microsoft.com/office/drawing/2014/main" id="{0E60A8F3-6DFF-36AD-9CEA-5EA2BC7FB0AD}"/>
              </a:ext>
            </a:extLst>
          </p:cNvPr>
          <p:cNvSpPr>
            <a:spLocks noGrp="1" noChangeAspect="1" noChangeArrowheads="1"/>
          </p:cNvSpPr>
          <p:nvPr isPhoto="1"/>
        </p:nvSpPr>
        <p:spPr bwMode="auto">
          <a:xfrm>
            <a:off x="9728" y="0"/>
            <a:ext cx="8018656" cy="601399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40BC782-6849-67A8-5B29-655DE94FACC1}"/>
              </a:ext>
            </a:extLst>
          </p:cNvPr>
          <p:cNvSpPr txBox="1"/>
          <p:nvPr/>
        </p:nvSpPr>
        <p:spPr>
          <a:xfrm>
            <a:off x="38219" y="6165304"/>
            <a:ext cx="9144000" cy="738664"/>
          </a:xfrm>
          <a:prstGeom prst="rect">
            <a:avLst/>
          </a:prstGeom>
          <a:noFill/>
        </p:spPr>
        <p:txBody>
          <a:bodyPr wrap="square" rtlCol="0">
            <a:spAutoFit/>
          </a:bodyPr>
          <a:lstStyle/>
          <a:p>
            <a:r>
              <a:rPr lang="fr-FR" altLang="fr-FR" sz="1400" b="1" dirty="0"/>
              <a:t>Ouvrages en gabions destinés à enrayer le ravinement déclenché par la construction de la route. Une mesure préventive aurait été, par exemple, de enforcer la résistance du ce chemin d’eau en le végétalisant.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a:extLst>
              <a:ext uri="{FF2B5EF4-FFF2-40B4-BE49-F238E27FC236}">
                <a16:creationId xmlns:a16="http://schemas.microsoft.com/office/drawing/2014/main" id="{34B11F21-5437-F1B0-67E4-805DC78E6E21}"/>
              </a:ext>
            </a:extLst>
          </p:cNvPr>
          <p:cNvSpPr>
            <a:spLocks noGrp="1" noChangeArrowheads="1"/>
          </p:cNvSpPr>
          <p:nvPr>
            <p:ph type="title"/>
          </p:nvPr>
        </p:nvSpPr>
        <p:spPr/>
        <p:txBody>
          <a:bodyPr/>
          <a:lstStyle/>
          <a:p>
            <a:pPr eaLnBrk="1" hangingPunct="1"/>
            <a:r>
              <a:rPr lang="fr-FR" altLang="fr-FR" dirty="0"/>
              <a:t>Photo 2/2. Vue de l’aval d’un seuil et de la buse recueillant les écoulements interceptés par la route.</a:t>
            </a:r>
          </a:p>
        </p:txBody>
      </p:sp>
      <p:sp>
        <p:nvSpPr>
          <p:cNvPr id="74755" name="Rectangle 3" descr="100_0546">
            <a:extLst>
              <a:ext uri="{FF2B5EF4-FFF2-40B4-BE49-F238E27FC236}">
                <a16:creationId xmlns:a16="http://schemas.microsoft.com/office/drawing/2014/main" id="{4139787D-B569-1E00-359D-2A780EF5F220}"/>
              </a:ext>
            </a:extLst>
          </p:cNvPr>
          <p:cNvSpPr>
            <a:spLocks noGrp="1" noChangeAspect="1" noChangeArrowheads="1"/>
          </p:cNvSpPr>
          <p:nvPr isPhoto="1"/>
        </p:nvSpPr>
        <p:spPr bwMode="auto">
          <a:xfrm>
            <a:off x="0" y="34925"/>
            <a:ext cx="7884368" cy="5853048"/>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9FE09A4-1A85-C1F5-5D1C-536A58D62A3E}"/>
              </a:ext>
            </a:extLst>
          </p:cNvPr>
          <p:cNvSpPr txBox="1"/>
          <p:nvPr/>
        </p:nvSpPr>
        <p:spPr>
          <a:xfrm>
            <a:off x="0" y="6237312"/>
            <a:ext cx="9144000" cy="646331"/>
          </a:xfrm>
          <a:prstGeom prst="rect">
            <a:avLst/>
          </a:prstGeom>
          <a:noFill/>
        </p:spPr>
        <p:txBody>
          <a:bodyPr wrap="square" rtlCol="0">
            <a:spAutoFit/>
          </a:bodyPr>
          <a:lstStyle/>
          <a:p>
            <a:r>
              <a:rPr lang="fr-FR" altLang="fr-FR" dirty="0"/>
              <a:t>Vue de l’aval d’un seuil et de la buse recueillant les écoulements interceptés par la route.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a:extLst>
              <a:ext uri="{FF2B5EF4-FFF2-40B4-BE49-F238E27FC236}">
                <a16:creationId xmlns:a16="http://schemas.microsoft.com/office/drawing/2014/main" id="{77D711E9-BBA1-0EFC-A51B-E9A7ECF7485A}"/>
              </a:ext>
            </a:extLst>
          </p:cNvPr>
          <p:cNvSpPr>
            <a:spLocks noGrp="1" noChangeArrowheads="1"/>
          </p:cNvSpPr>
          <p:nvPr>
            <p:ph type="title"/>
          </p:nvPr>
        </p:nvSpPr>
        <p:spPr/>
        <p:txBody>
          <a:bodyPr/>
          <a:lstStyle/>
          <a:p>
            <a:pPr eaLnBrk="1" hangingPunct="1"/>
            <a:r>
              <a:rPr lang="fr-FR" altLang="fr-FR" dirty="0"/>
              <a:t>Photo 1/2. Un autre site où la construction d’une route a activé le ravinement en l’absence d’une gestion des écoulements et de mesures préventives.</a:t>
            </a:r>
          </a:p>
        </p:txBody>
      </p:sp>
      <p:sp>
        <p:nvSpPr>
          <p:cNvPr id="75779" name="Rectangle 3" descr="DSC00950">
            <a:extLst>
              <a:ext uri="{FF2B5EF4-FFF2-40B4-BE49-F238E27FC236}">
                <a16:creationId xmlns:a16="http://schemas.microsoft.com/office/drawing/2014/main" id="{F19B64E7-8505-CED9-089C-75E29EDD17AE}"/>
              </a:ext>
            </a:extLst>
          </p:cNvPr>
          <p:cNvSpPr>
            <a:spLocks noGrp="1" noChangeAspect="1" noChangeArrowheads="1"/>
          </p:cNvSpPr>
          <p:nvPr isPhoto="1"/>
        </p:nvSpPr>
        <p:spPr bwMode="auto">
          <a:xfrm>
            <a:off x="0" y="0"/>
            <a:ext cx="9144000" cy="60785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6E6C96C-A8A7-E548-2E3C-11F8EDFAB035}"/>
              </a:ext>
            </a:extLst>
          </p:cNvPr>
          <p:cNvSpPr txBox="1"/>
          <p:nvPr/>
        </p:nvSpPr>
        <p:spPr>
          <a:xfrm>
            <a:off x="0" y="6237312"/>
            <a:ext cx="9144000" cy="738664"/>
          </a:xfrm>
          <a:prstGeom prst="rect">
            <a:avLst/>
          </a:prstGeom>
          <a:noFill/>
        </p:spPr>
        <p:txBody>
          <a:bodyPr wrap="square" rtlCol="0">
            <a:spAutoFit/>
          </a:bodyPr>
          <a:lstStyle/>
          <a:p>
            <a:r>
              <a:rPr lang="fr-FR" altLang="fr-FR" sz="1400" b="1" dirty="0"/>
              <a:t>La construction d’une route a activé le ravinement en l’absence d’une gestion des écoulements et  la mise en place de mesures préventives.</a:t>
            </a:r>
          </a:p>
          <a:p>
            <a:endParaRPr lang="fr-FR" sz="14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a:extLst>
              <a:ext uri="{FF2B5EF4-FFF2-40B4-BE49-F238E27FC236}">
                <a16:creationId xmlns:a16="http://schemas.microsoft.com/office/drawing/2014/main" id="{2E9366B5-A1CF-F7B3-5D6F-F3BC317105AE}"/>
              </a:ext>
            </a:extLst>
          </p:cNvPr>
          <p:cNvSpPr>
            <a:spLocks noGrp="1" noChangeArrowheads="1"/>
          </p:cNvSpPr>
          <p:nvPr>
            <p:ph type="title"/>
          </p:nvPr>
        </p:nvSpPr>
        <p:spPr/>
        <p:txBody>
          <a:bodyPr/>
          <a:lstStyle/>
          <a:p>
            <a:pPr eaLnBrk="1" hangingPunct="1"/>
            <a:r>
              <a:rPr lang="fr-FR" altLang="fr-FR" dirty="0"/>
              <a:t>Photo 2/2. Vue de la même ravine, vers l’aval.</a:t>
            </a:r>
          </a:p>
        </p:txBody>
      </p:sp>
      <p:sp>
        <p:nvSpPr>
          <p:cNvPr id="76803" name="Rectangle 3" descr="DSCN3811">
            <a:extLst>
              <a:ext uri="{FF2B5EF4-FFF2-40B4-BE49-F238E27FC236}">
                <a16:creationId xmlns:a16="http://schemas.microsoft.com/office/drawing/2014/main" id="{6B6705CF-1B8A-77BA-3CB5-154DE90AE8B3}"/>
              </a:ext>
            </a:extLst>
          </p:cNvPr>
          <p:cNvSpPr>
            <a:spLocks noGrp="1" noChangeAspect="1" noChangeArrowheads="1"/>
          </p:cNvSpPr>
          <p:nvPr isPhoto="1"/>
        </p:nvSpPr>
        <p:spPr bwMode="auto">
          <a:xfrm>
            <a:off x="0" y="0"/>
            <a:ext cx="7596336" cy="569725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341988E5-401D-45E3-1A12-E2BFFE11824A}"/>
              </a:ext>
            </a:extLst>
          </p:cNvPr>
          <p:cNvSpPr txBox="1"/>
          <p:nvPr/>
        </p:nvSpPr>
        <p:spPr>
          <a:xfrm>
            <a:off x="0" y="6093296"/>
            <a:ext cx="9144000" cy="307777"/>
          </a:xfrm>
          <a:prstGeom prst="rect">
            <a:avLst/>
          </a:prstGeom>
          <a:noFill/>
        </p:spPr>
        <p:txBody>
          <a:bodyPr wrap="square" rtlCol="0">
            <a:spAutoFit/>
          </a:bodyPr>
          <a:lstStyle/>
          <a:p>
            <a:r>
              <a:rPr lang="fr-FR" altLang="fr-FR" sz="1400" b="1" dirty="0"/>
              <a:t>. Vue de la même ravine, vers l’aval.</a:t>
            </a:r>
            <a:endParaRPr lang="fr-FR" sz="14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A6BECA7-2139-0807-3408-F7D3CD6BD6AC}"/>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La végétalisation des petites ravines</a:t>
            </a:r>
          </a:p>
        </p:txBody>
      </p:sp>
      <p:sp>
        <p:nvSpPr>
          <p:cNvPr id="77827" name="Rectangle 3">
            <a:extLst>
              <a:ext uri="{FF2B5EF4-FFF2-40B4-BE49-F238E27FC236}">
                <a16:creationId xmlns:a16="http://schemas.microsoft.com/office/drawing/2014/main" id="{5786DCD8-98E9-B564-C485-97B1281B7D40}"/>
              </a:ext>
            </a:extLst>
          </p:cNvPr>
          <p:cNvSpPr>
            <a:spLocks noGrp="1" noChangeArrowheads="1"/>
          </p:cNvSpPr>
          <p:nvPr>
            <p:ph type="subTitle" idx="1"/>
          </p:nvPr>
        </p:nvSpPr>
        <p:spPr>
          <a:xfrm>
            <a:off x="755650" y="1196975"/>
            <a:ext cx="8208963" cy="4535488"/>
          </a:xfrm>
        </p:spPr>
        <p:txBody>
          <a:bodyPr/>
          <a:lstStyle/>
          <a:p>
            <a:pPr algn="l" eaLnBrk="1" hangingPunct="1">
              <a:lnSpc>
                <a:spcPct val="90000"/>
              </a:lnSpc>
            </a:pPr>
            <a:r>
              <a:rPr lang="fr-FR" altLang="fr-FR" sz="1400" b="1" dirty="0"/>
              <a:t>Les talwegs sont des zones favorables à la végétation ligneuse qui profite d’une meilleure alimentation en eau et d’un substrat meuble souvent épais.</a:t>
            </a:r>
          </a:p>
          <a:p>
            <a:pPr algn="l" eaLnBrk="1" hangingPunct="1">
              <a:lnSpc>
                <a:spcPct val="90000"/>
              </a:lnSpc>
            </a:pPr>
            <a:endParaRPr lang="fr-FR" altLang="fr-FR" sz="1400" b="1" dirty="0"/>
          </a:p>
          <a:p>
            <a:pPr algn="l" eaLnBrk="1" hangingPunct="1">
              <a:lnSpc>
                <a:spcPct val="90000"/>
              </a:lnSpc>
            </a:pPr>
            <a:r>
              <a:rPr lang="fr-FR" altLang="fr-FR" sz="1400" b="1" dirty="0"/>
              <a:t>Le renforcement et la reconstitution de cette armature végétale sont des priorités.</a:t>
            </a:r>
          </a:p>
          <a:p>
            <a:pPr algn="l" eaLnBrk="1" hangingPunct="1">
              <a:lnSpc>
                <a:spcPct val="90000"/>
              </a:lnSpc>
            </a:pPr>
            <a:endParaRPr lang="fr-FR" altLang="fr-FR" sz="1400" b="1" dirty="0"/>
          </a:p>
          <a:p>
            <a:pPr algn="l" eaLnBrk="1" hangingPunct="1">
              <a:lnSpc>
                <a:spcPct val="90000"/>
              </a:lnSpc>
            </a:pPr>
            <a:r>
              <a:rPr lang="fr-FR" altLang="fr-FR" sz="1400" b="1" dirty="0"/>
              <a:t>L’entretien des aménagements est important, son absence compromet leur pérennité.</a:t>
            </a:r>
          </a:p>
          <a:p>
            <a:pPr algn="l" eaLnBrk="1" hangingPunct="1">
              <a:lnSpc>
                <a:spcPct val="90000"/>
              </a:lnSpc>
            </a:pPr>
            <a:endParaRPr lang="fr-FR" altLang="fr-FR" sz="1400" b="1" dirty="0"/>
          </a:p>
          <a:p>
            <a:pPr algn="l" eaLnBrk="1" hangingPunct="1">
              <a:lnSpc>
                <a:spcPct val="90000"/>
              </a:lnSpc>
            </a:pPr>
            <a:r>
              <a:rPr lang="fr-FR" altLang="fr-FR" sz="1400" b="1" dirty="0"/>
              <a:t>L’organisation d’un suivi devra permettre le retour d’expérience sur les limites des techniques biologiques suivant le type de ravine et sur les choix techniques (espèces utilisées, association avec des ouvrages de génie civil, etc.).</a:t>
            </a:r>
            <a:endParaRPr lang="fr-FR" altLang="fr-FR" sz="1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a:extLst>
              <a:ext uri="{FF2B5EF4-FFF2-40B4-BE49-F238E27FC236}">
                <a16:creationId xmlns:a16="http://schemas.microsoft.com/office/drawing/2014/main" id="{CBA2B9AF-2CB8-3BB0-672B-8DD6DAD8115A}"/>
              </a:ext>
            </a:extLst>
          </p:cNvPr>
          <p:cNvSpPr>
            <a:spLocks noGrp="1" noChangeArrowheads="1"/>
          </p:cNvSpPr>
          <p:nvPr>
            <p:ph type="title"/>
          </p:nvPr>
        </p:nvSpPr>
        <p:spPr/>
        <p:txBody>
          <a:bodyPr/>
          <a:lstStyle/>
          <a:p>
            <a:pPr eaLnBrk="1" hangingPunct="1"/>
            <a:r>
              <a:rPr lang="fr-FR" altLang="fr-FR" dirty="0"/>
              <a:t>L’armature naturelle constituée par le laurier rose qui a colonisé ce talweg est fragile.</a:t>
            </a:r>
          </a:p>
        </p:txBody>
      </p:sp>
      <p:sp>
        <p:nvSpPr>
          <p:cNvPr id="78851" name="Rectangle 3" descr="DSC01277">
            <a:extLst>
              <a:ext uri="{FF2B5EF4-FFF2-40B4-BE49-F238E27FC236}">
                <a16:creationId xmlns:a16="http://schemas.microsoft.com/office/drawing/2014/main" id="{2F14CC70-C96F-0CF5-98B6-B15A727590C7}"/>
              </a:ext>
            </a:extLst>
          </p:cNvPr>
          <p:cNvSpPr>
            <a:spLocks noGrp="1" noChangeAspect="1" noChangeArrowheads="1"/>
          </p:cNvSpPr>
          <p:nvPr isPhoto="1"/>
        </p:nvSpPr>
        <p:spPr bwMode="auto">
          <a:xfrm>
            <a:off x="33572" y="0"/>
            <a:ext cx="51435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7EE0B2A-F06E-31CC-AE1E-3FDB32DB6463}"/>
              </a:ext>
            </a:extLst>
          </p:cNvPr>
          <p:cNvSpPr txBox="1"/>
          <p:nvPr/>
        </p:nvSpPr>
        <p:spPr>
          <a:xfrm>
            <a:off x="5292080" y="4365104"/>
            <a:ext cx="3851920" cy="1169551"/>
          </a:xfrm>
          <a:prstGeom prst="rect">
            <a:avLst/>
          </a:prstGeom>
          <a:noFill/>
        </p:spPr>
        <p:txBody>
          <a:bodyPr wrap="square" rtlCol="0">
            <a:spAutoFit/>
          </a:bodyPr>
          <a:lstStyle/>
          <a:p>
            <a:r>
              <a:rPr lang="fr-FR" altLang="fr-FR" sz="1400" b="1" dirty="0"/>
              <a:t>Le laurier rose a colonisé ce talweg.</a:t>
            </a:r>
          </a:p>
          <a:p>
            <a:endParaRPr lang="fr-FR" altLang="fr-FR" sz="1400" b="1" dirty="0"/>
          </a:p>
          <a:p>
            <a:r>
              <a:rPr lang="fr-FR" altLang="fr-FR" sz="1400" b="1" dirty="0"/>
              <a:t>Mais cette armature végétale constituée par est fragile, comme le montre l’état de talwegs voisins.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hidden="1">
            <a:extLst>
              <a:ext uri="{FF2B5EF4-FFF2-40B4-BE49-F238E27FC236}">
                <a16:creationId xmlns:a16="http://schemas.microsoft.com/office/drawing/2014/main" id="{ADE29EAA-FE1F-AAF1-A2BF-65381688A026}"/>
              </a:ext>
            </a:extLst>
          </p:cNvPr>
          <p:cNvSpPr>
            <a:spLocks noGrp="1" noChangeArrowheads="1"/>
          </p:cNvSpPr>
          <p:nvPr>
            <p:ph type="title"/>
          </p:nvPr>
        </p:nvSpPr>
        <p:spPr/>
        <p:txBody>
          <a:bodyPr/>
          <a:lstStyle/>
          <a:p>
            <a:pPr eaLnBrk="1" hangingPunct="1"/>
            <a:r>
              <a:rPr lang="fr-FR" altLang="fr-FR" dirty="0"/>
              <a:t>Photo 1/2. Un projet à équipé cette ravine avec des seuils et planté des lauriers roses.</a:t>
            </a:r>
          </a:p>
        </p:txBody>
      </p:sp>
      <p:sp>
        <p:nvSpPr>
          <p:cNvPr id="79875" name="Rectangle 3" descr="P1010012">
            <a:extLst>
              <a:ext uri="{FF2B5EF4-FFF2-40B4-BE49-F238E27FC236}">
                <a16:creationId xmlns:a16="http://schemas.microsoft.com/office/drawing/2014/main" id="{8DF6F708-34C9-754A-DA08-55EFE9B4F9B6}"/>
              </a:ext>
            </a:extLst>
          </p:cNvPr>
          <p:cNvSpPr>
            <a:spLocks noGrp="1" noChangeAspect="1" noChangeArrowheads="1"/>
          </p:cNvSpPr>
          <p:nvPr isPhoto="1"/>
        </p:nvSpPr>
        <p:spPr bwMode="auto">
          <a:xfrm>
            <a:off x="449796" y="0"/>
            <a:ext cx="8622200" cy="5949280"/>
          </a:xfrm>
          <a:prstGeom prst="rect">
            <a:avLst/>
          </a:prstGeom>
          <a:blipFill dpi="0" rotWithShape="1">
            <a:blip r:embed="rId2"/>
            <a:srcRect/>
            <a:stretch>
              <a:fillRect t="-869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82CAC38-6446-1872-33A2-860DA8BA1765}"/>
              </a:ext>
            </a:extLst>
          </p:cNvPr>
          <p:cNvSpPr txBox="1"/>
          <p:nvPr/>
        </p:nvSpPr>
        <p:spPr>
          <a:xfrm>
            <a:off x="10090" y="6381328"/>
            <a:ext cx="9144000" cy="307777"/>
          </a:xfrm>
          <a:prstGeom prst="rect">
            <a:avLst/>
          </a:prstGeom>
          <a:noFill/>
        </p:spPr>
        <p:txBody>
          <a:bodyPr wrap="square" rtlCol="0">
            <a:spAutoFit/>
          </a:bodyPr>
          <a:lstStyle/>
          <a:p>
            <a:r>
              <a:rPr lang="fr-FR" altLang="fr-FR" sz="1400" b="1" dirty="0"/>
              <a:t>Un projet à équipé cette ravine avec des seuils et planté des lauriers roses. </a:t>
            </a:r>
            <a:endParaRPr lang="fr-FR" sz="1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hidden="1">
            <a:extLst>
              <a:ext uri="{FF2B5EF4-FFF2-40B4-BE49-F238E27FC236}">
                <a16:creationId xmlns:a16="http://schemas.microsoft.com/office/drawing/2014/main" id="{01F13E29-C42B-4E6A-62B0-273B0F03CDB1}"/>
              </a:ext>
            </a:extLst>
          </p:cNvPr>
          <p:cNvSpPr>
            <a:spLocks noGrp="1" noChangeArrowheads="1"/>
          </p:cNvSpPr>
          <p:nvPr>
            <p:ph type="title"/>
          </p:nvPr>
        </p:nvSpPr>
        <p:spPr/>
        <p:txBody>
          <a:bodyPr/>
          <a:lstStyle/>
          <a:p>
            <a:pPr eaLnBrk="1" hangingPunct="1"/>
            <a:r>
              <a:rPr lang="fr-FR" altLang="fr-FR" dirty="0"/>
              <a:t>Photo 2/2. Les seuils ont été détruits lors de crues et les lauriers roses sont cantonnés sur les berges de la ravine, ce qui permet à l’incision de se poursuivre. Absence d’entretien et absence d’un suivi …</a:t>
            </a:r>
          </a:p>
        </p:txBody>
      </p:sp>
      <p:sp>
        <p:nvSpPr>
          <p:cNvPr id="80899" name="Rectangle 3" descr="P1010014">
            <a:extLst>
              <a:ext uri="{FF2B5EF4-FFF2-40B4-BE49-F238E27FC236}">
                <a16:creationId xmlns:a16="http://schemas.microsoft.com/office/drawing/2014/main" id="{059FA1F2-5BCD-ACE9-5F18-D0C40B6DB929}"/>
              </a:ext>
            </a:extLst>
          </p:cNvPr>
          <p:cNvSpPr>
            <a:spLocks noGrp="1" noChangeAspect="1" noChangeArrowheads="1"/>
          </p:cNvSpPr>
          <p:nvPr isPhoto="1"/>
        </p:nvSpPr>
        <p:spPr bwMode="auto">
          <a:xfrm>
            <a:off x="0" y="0"/>
            <a:ext cx="7452320" cy="558924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F3921664-A379-572B-4165-C75609009602}"/>
              </a:ext>
            </a:extLst>
          </p:cNvPr>
          <p:cNvSpPr txBox="1"/>
          <p:nvPr/>
        </p:nvSpPr>
        <p:spPr>
          <a:xfrm>
            <a:off x="16877" y="5733256"/>
            <a:ext cx="9144000" cy="1384995"/>
          </a:xfrm>
          <a:prstGeom prst="rect">
            <a:avLst/>
          </a:prstGeom>
          <a:noFill/>
        </p:spPr>
        <p:txBody>
          <a:bodyPr wrap="square" rtlCol="0">
            <a:spAutoFit/>
          </a:bodyPr>
          <a:lstStyle/>
          <a:p>
            <a:r>
              <a:rPr lang="fr-FR" altLang="fr-FR" sz="1400" b="1" dirty="0"/>
              <a:t>Certains seuils ont été détruits lors de crues et les lauriers roses sont alors cantonnés sur les berges de la ravine, ce qui permet à l’incision de se poursuivre. L’absence d’entretien et d’un suivi des ouvrages est regrettable.</a:t>
            </a:r>
          </a:p>
          <a:p>
            <a:r>
              <a:rPr lang="fr-FR" altLang="fr-FR" sz="1400" b="1" dirty="0"/>
              <a:t>Mais le suivi n’a pas été réalisé et l’information ne circulent pas. Dommage,  car cette technique semble prometteuse.</a:t>
            </a:r>
          </a:p>
          <a:p>
            <a:endParaRPr lang="fr-FR" altLang="fr-FR" sz="14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hidden="1">
            <a:extLst>
              <a:ext uri="{FF2B5EF4-FFF2-40B4-BE49-F238E27FC236}">
                <a16:creationId xmlns:a16="http://schemas.microsoft.com/office/drawing/2014/main" id="{E7AC8ED9-F489-1C60-EE55-ACC4E8303E98}"/>
              </a:ext>
            </a:extLst>
          </p:cNvPr>
          <p:cNvSpPr>
            <a:spLocks noGrp="1" noChangeArrowheads="1"/>
          </p:cNvSpPr>
          <p:nvPr>
            <p:ph type="title"/>
          </p:nvPr>
        </p:nvSpPr>
        <p:spPr/>
        <p:txBody>
          <a:bodyPr/>
          <a:lstStyle/>
          <a:p>
            <a:pPr eaLnBrk="1" hangingPunct="1"/>
            <a:r>
              <a:rPr lang="fr-FR" altLang="fr-FR" dirty="0"/>
              <a:t>Photo 1/2. Cette ravine était en cours d’incision … </a:t>
            </a:r>
          </a:p>
        </p:txBody>
      </p:sp>
      <p:sp>
        <p:nvSpPr>
          <p:cNvPr id="81923" name="Rectangle 3" descr="P1010224">
            <a:extLst>
              <a:ext uri="{FF2B5EF4-FFF2-40B4-BE49-F238E27FC236}">
                <a16:creationId xmlns:a16="http://schemas.microsoft.com/office/drawing/2014/main" id="{60FE7FA9-52E2-F5AF-22F7-AFAB10A4FD46}"/>
              </a:ext>
            </a:extLst>
          </p:cNvPr>
          <p:cNvSpPr>
            <a:spLocks noGrp="1" noChangeAspect="1" noChangeArrowheads="1"/>
          </p:cNvSpPr>
          <p:nvPr isPhoto="1"/>
        </p:nvSpPr>
        <p:spPr bwMode="auto">
          <a:xfrm>
            <a:off x="0" y="0"/>
            <a:ext cx="7884368" cy="591327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345E8A0-BFA8-5C3B-8530-5F11B8D5620F}"/>
              </a:ext>
            </a:extLst>
          </p:cNvPr>
          <p:cNvSpPr txBox="1"/>
          <p:nvPr/>
        </p:nvSpPr>
        <p:spPr>
          <a:xfrm>
            <a:off x="0" y="6237312"/>
            <a:ext cx="9144000" cy="523220"/>
          </a:xfrm>
          <a:prstGeom prst="rect">
            <a:avLst/>
          </a:prstGeom>
          <a:noFill/>
        </p:spPr>
        <p:txBody>
          <a:bodyPr wrap="square" rtlCol="0">
            <a:spAutoFit/>
          </a:bodyPr>
          <a:lstStyle/>
          <a:p>
            <a:r>
              <a:rPr lang="fr-FR" altLang="fr-FR" sz="1400" b="1" dirty="0"/>
              <a:t>Parfois, les agriculteurs assurent eux-mêmes la végétalisation d’une ravine. Cette ravine était en cours d’incision …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hidden="1">
            <a:extLst>
              <a:ext uri="{FF2B5EF4-FFF2-40B4-BE49-F238E27FC236}">
                <a16:creationId xmlns:a16="http://schemas.microsoft.com/office/drawing/2014/main" id="{49A40BCE-8C09-6DE9-7DAB-E998579486AB}"/>
              </a:ext>
            </a:extLst>
          </p:cNvPr>
          <p:cNvSpPr>
            <a:spLocks noGrp="1" noChangeArrowheads="1"/>
          </p:cNvSpPr>
          <p:nvPr>
            <p:ph type="title"/>
          </p:nvPr>
        </p:nvSpPr>
        <p:spPr/>
        <p:txBody>
          <a:bodyPr/>
          <a:lstStyle/>
          <a:p>
            <a:pPr eaLnBrk="1" hangingPunct="1"/>
            <a:r>
              <a:rPr lang="fr-FR" altLang="fr-FR" dirty="0"/>
              <a:t>Photo 2/2. Elle a été stabilisée par les paysans en utilisant le matériel végétal local comme ce saule.</a:t>
            </a:r>
          </a:p>
        </p:txBody>
      </p:sp>
      <p:sp>
        <p:nvSpPr>
          <p:cNvPr id="82947" name="Rectangle 3" descr="P1010225">
            <a:extLst>
              <a:ext uri="{FF2B5EF4-FFF2-40B4-BE49-F238E27FC236}">
                <a16:creationId xmlns:a16="http://schemas.microsoft.com/office/drawing/2014/main" id="{5C769375-5A23-8AB1-ACD4-505F03D5ECE8}"/>
              </a:ext>
            </a:extLst>
          </p:cNvPr>
          <p:cNvSpPr>
            <a:spLocks noGrp="1" noChangeAspect="1" noChangeArrowheads="1"/>
          </p:cNvSpPr>
          <p:nvPr isPhoto="1"/>
        </p:nvSpPr>
        <p:spPr bwMode="auto">
          <a:xfrm>
            <a:off x="0"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BAEE7BBD-BD04-CAFC-9562-DCB1E4C8E05F}"/>
              </a:ext>
            </a:extLst>
          </p:cNvPr>
          <p:cNvSpPr txBox="1"/>
          <p:nvPr/>
        </p:nvSpPr>
        <p:spPr>
          <a:xfrm>
            <a:off x="0" y="6237420"/>
            <a:ext cx="9144000" cy="307777"/>
          </a:xfrm>
          <a:prstGeom prst="rect">
            <a:avLst/>
          </a:prstGeom>
          <a:noFill/>
        </p:spPr>
        <p:txBody>
          <a:bodyPr wrap="square" rtlCol="0">
            <a:spAutoFit/>
          </a:bodyPr>
          <a:lstStyle/>
          <a:p>
            <a:r>
              <a:rPr lang="fr-FR" altLang="fr-FR" sz="1400" b="1" dirty="0"/>
              <a:t>Mais ici, elle a été stabilisée par les paysans en utilisant le matériel végétal local comme ce saule.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a:extLst>
              <a:ext uri="{FF2B5EF4-FFF2-40B4-BE49-F238E27FC236}">
                <a16:creationId xmlns:a16="http://schemas.microsoft.com/office/drawing/2014/main" id="{D92697D6-9719-E441-10EE-86519DB06C02}"/>
              </a:ext>
            </a:extLst>
          </p:cNvPr>
          <p:cNvSpPr>
            <a:spLocks noGrp="1" noChangeArrowheads="1"/>
          </p:cNvSpPr>
          <p:nvPr>
            <p:ph type="title"/>
          </p:nvPr>
        </p:nvSpPr>
        <p:spPr/>
        <p:txBody>
          <a:bodyPr/>
          <a:lstStyle/>
          <a:p>
            <a:pPr eaLnBrk="1" hangingPunct="1"/>
            <a:r>
              <a:rPr lang="fr-FR" altLang="fr-FR" dirty="0"/>
              <a:t>Banquettes fruitières sur un versant en cours de ravinement. La probabilité d’un entretien de ces banquettes étant faible, elles ne s’opposent pas à la poursuite du ravinement de ce versant.</a:t>
            </a:r>
          </a:p>
        </p:txBody>
      </p:sp>
      <p:sp>
        <p:nvSpPr>
          <p:cNvPr id="7171" name="Rectangle 3" descr="P1010096">
            <a:extLst>
              <a:ext uri="{FF2B5EF4-FFF2-40B4-BE49-F238E27FC236}">
                <a16:creationId xmlns:a16="http://schemas.microsoft.com/office/drawing/2014/main" id="{6CFA63A7-2DDD-D2DC-EBF6-BB080040B5AC}"/>
              </a:ext>
            </a:extLst>
          </p:cNvPr>
          <p:cNvSpPr>
            <a:spLocks noGrp="1" noChangeAspect="1" noChangeArrowheads="1"/>
          </p:cNvSpPr>
          <p:nvPr isPhoto="1"/>
        </p:nvSpPr>
        <p:spPr bwMode="auto">
          <a:xfrm>
            <a:off x="-1" y="0"/>
            <a:ext cx="8124394" cy="609329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D29FF2B-1F57-658D-C6F1-DAEE8E343730}"/>
              </a:ext>
            </a:extLst>
          </p:cNvPr>
          <p:cNvSpPr txBox="1"/>
          <p:nvPr/>
        </p:nvSpPr>
        <p:spPr>
          <a:xfrm>
            <a:off x="-14990" y="6237312"/>
            <a:ext cx="9144000" cy="523220"/>
          </a:xfrm>
          <a:prstGeom prst="rect">
            <a:avLst/>
          </a:prstGeom>
          <a:noFill/>
        </p:spPr>
        <p:txBody>
          <a:bodyPr wrap="square" rtlCol="0">
            <a:spAutoFit/>
          </a:bodyPr>
          <a:lstStyle/>
          <a:p>
            <a:r>
              <a:rPr lang="fr-FR" altLang="fr-FR" sz="1400" b="1" dirty="0"/>
              <a:t>Les banquettes fruitières, quelle efficacité par rapport à l’érosion ? La probabilité d’un entretien de ces banquettes par les agriculteurs étant faible, le ravinement de ce versant se poursuit.</a:t>
            </a:r>
            <a:endParaRPr lang="fr-FR" sz="14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F805C09-3C5F-2EDD-857F-46B206AA8FD8}"/>
              </a:ext>
            </a:extLst>
          </p:cNvPr>
          <p:cNvSpPr>
            <a:spLocks noGrp="1" noChangeArrowheads="1"/>
          </p:cNvSpPr>
          <p:nvPr>
            <p:ph type="ctrTitle"/>
          </p:nvPr>
        </p:nvSpPr>
        <p:spPr>
          <a:xfrm>
            <a:off x="685800" y="333375"/>
            <a:ext cx="7772400" cy="792163"/>
          </a:xfrm>
        </p:spPr>
        <p:txBody>
          <a:bodyPr anchor="ctr"/>
          <a:lstStyle/>
          <a:p>
            <a:pPr eaLnBrk="1" hangingPunct="1"/>
            <a:r>
              <a:rPr lang="fr-FR" altLang="fr-FR" sz="2000" b="1" dirty="0"/>
              <a:t>Les sapements de berges</a:t>
            </a:r>
          </a:p>
        </p:txBody>
      </p:sp>
      <p:sp>
        <p:nvSpPr>
          <p:cNvPr id="99331" name="Rectangle 3">
            <a:extLst>
              <a:ext uri="{FF2B5EF4-FFF2-40B4-BE49-F238E27FC236}">
                <a16:creationId xmlns:a16="http://schemas.microsoft.com/office/drawing/2014/main" id="{0FA134BC-9985-445E-ECC5-EB76743DA6A9}"/>
              </a:ext>
            </a:extLst>
          </p:cNvPr>
          <p:cNvSpPr>
            <a:spLocks noGrp="1" noChangeArrowheads="1"/>
          </p:cNvSpPr>
          <p:nvPr>
            <p:ph type="subTitle" idx="1"/>
          </p:nvPr>
        </p:nvSpPr>
        <p:spPr>
          <a:xfrm>
            <a:off x="755650" y="1196975"/>
            <a:ext cx="8064500" cy="3816350"/>
          </a:xfrm>
        </p:spPr>
        <p:txBody>
          <a:bodyPr/>
          <a:lstStyle/>
          <a:p>
            <a:pPr algn="l" eaLnBrk="1" hangingPunct="1"/>
            <a:r>
              <a:rPr lang="fr-FR" altLang="fr-FR" sz="1400" b="1" dirty="0"/>
              <a:t>Le sapement des berges le long des grandes rivières est lié aux mouvements tectoniques qui entraînent un enfoncement du lit. </a:t>
            </a:r>
          </a:p>
          <a:p>
            <a:pPr algn="l" eaLnBrk="1" hangingPunct="1"/>
            <a:endParaRPr lang="fr-FR" altLang="fr-FR" sz="1400" b="1" dirty="0"/>
          </a:p>
          <a:p>
            <a:pPr algn="l" eaLnBrk="1" hangingPunct="1"/>
            <a:r>
              <a:rPr lang="fr-FR" altLang="fr-FR" sz="1400" b="1" dirty="0"/>
              <a:t>Ces sapements se manifestent surtout lors des crues exceptionnelles. Ils portent une responsabilité importante dans l’alluvionnement des retenues, directement et en déstabilisant les versants, ce qui en facilite le ravinement. </a:t>
            </a:r>
          </a:p>
          <a:p>
            <a:pPr algn="l" eaLnBrk="1" hangingPunct="1"/>
            <a:endParaRPr lang="fr-FR" altLang="fr-FR" sz="1400" b="1" dirty="0"/>
          </a:p>
          <a:p>
            <a:pPr algn="l" eaLnBrk="1" hangingPunct="1"/>
            <a:r>
              <a:rPr lang="fr-FR" altLang="fr-FR" sz="1400" b="1" dirty="0"/>
              <a:t>La végétalisation de la partie inférieure des sapements de berge peut être faite avec des espèces colonisatrices telles que les roseaux, le laurier rose, les peupliers et les saules.</a:t>
            </a:r>
          </a:p>
          <a:p>
            <a:pPr algn="l" eaLnBrk="1" hangingPunct="1"/>
            <a:endParaRPr lang="fr-FR" altLang="fr-FR" sz="1400" b="1" dirty="0"/>
          </a:p>
          <a:p>
            <a:pPr algn="l" eaLnBrk="1" hangingPunct="1"/>
            <a:r>
              <a:rPr lang="fr-FR" altLang="fr-FR" sz="1400" b="1" dirty="0"/>
              <a:t>Dans un premier temps, la production de références sur ces techniques serait prioritaire. Elle pourrait s’inspirer de techniques paysannes de consolidation avec des peupliers observées dans le Haut Atlas.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hidden="1">
            <a:extLst>
              <a:ext uri="{FF2B5EF4-FFF2-40B4-BE49-F238E27FC236}">
                <a16:creationId xmlns:a16="http://schemas.microsoft.com/office/drawing/2014/main" id="{5A0247E6-C0F5-FF23-67E9-ACDD4937FBAA}"/>
              </a:ext>
            </a:extLst>
          </p:cNvPr>
          <p:cNvSpPr>
            <a:spLocks noGrp="1" noChangeArrowheads="1"/>
          </p:cNvSpPr>
          <p:nvPr>
            <p:ph type="title"/>
          </p:nvPr>
        </p:nvSpPr>
        <p:spPr/>
        <p:txBody>
          <a:bodyPr/>
          <a:lstStyle/>
          <a:p>
            <a:pPr eaLnBrk="1" hangingPunct="1"/>
            <a:r>
              <a:rPr lang="fr-FR" altLang="fr-FR" dirty="0"/>
              <a:t>Versant déstabilisé par l’enfoncement de  l’oued </a:t>
            </a:r>
            <a:r>
              <a:rPr lang="fr-FR" altLang="fr-FR" dirty="0" err="1"/>
              <a:t>Sefrou</a:t>
            </a:r>
            <a:r>
              <a:rPr lang="fr-FR" altLang="fr-FR" dirty="0"/>
              <a:t>. Le versant est affecté par un glissement généralisé qui se traduit par un relief moutonné.</a:t>
            </a:r>
          </a:p>
        </p:txBody>
      </p:sp>
      <p:sp>
        <p:nvSpPr>
          <p:cNvPr id="100355" name="Rectangle 3" descr="P1000970">
            <a:extLst>
              <a:ext uri="{FF2B5EF4-FFF2-40B4-BE49-F238E27FC236}">
                <a16:creationId xmlns:a16="http://schemas.microsoft.com/office/drawing/2014/main" id="{6F3C9DAB-92B1-3188-21BB-18ED0A56E96F}"/>
              </a:ext>
            </a:extLst>
          </p:cNvPr>
          <p:cNvSpPr>
            <a:spLocks noGrp="1" noChangeAspect="1" noChangeArrowheads="1"/>
          </p:cNvSpPr>
          <p:nvPr isPhoto="1"/>
        </p:nvSpPr>
        <p:spPr bwMode="auto">
          <a:xfrm>
            <a:off x="0" y="10870"/>
            <a:ext cx="9144000" cy="5301208"/>
          </a:xfrm>
          <a:prstGeom prst="rect">
            <a:avLst/>
          </a:prstGeom>
          <a:blipFill dpi="0" rotWithShape="1">
            <a:blip r:embed="rId2"/>
            <a:srcRect/>
            <a:stretch>
              <a:fillRect t="-29366" b="-1"/>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074D90F-0EDF-05C4-CF4A-520DAB8432AC}"/>
              </a:ext>
            </a:extLst>
          </p:cNvPr>
          <p:cNvSpPr txBox="1"/>
          <p:nvPr/>
        </p:nvSpPr>
        <p:spPr>
          <a:xfrm>
            <a:off x="0" y="5661248"/>
            <a:ext cx="9144000" cy="523220"/>
          </a:xfrm>
          <a:prstGeom prst="rect">
            <a:avLst/>
          </a:prstGeom>
          <a:noFill/>
        </p:spPr>
        <p:txBody>
          <a:bodyPr wrap="square" rtlCol="0">
            <a:spAutoFit/>
          </a:bodyPr>
          <a:lstStyle/>
          <a:p>
            <a:r>
              <a:rPr lang="fr-FR" altLang="fr-FR" sz="1400" b="1" dirty="0"/>
              <a:t>Versant déstabilisé par l’enfoncement de  l’oued </a:t>
            </a:r>
            <a:r>
              <a:rPr lang="fr-FR" altLang="fr-FR" sz="1400" b="1" dirty="0" err="1"/>
              <a:t>Sefrou</a:t>
            </a:r>
            <a:r>
              <a:rPr lang="fr-FR" altLang="fr-FR" sz="1400" b="1" dirty="0"/>
              <a:t>. Le versant est affecté par un glissement généralisé qui se traduit par un relief moutonné.</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hidden="1">
            <a:extLst>
              <a:ext uri="{FF2B5EF4-FFF2-40B4-BE49-F238E27FC236}">
                <a16:creationId xmlns:a16="http://schemas.microsoft.com/office/drawing/2014/main" id="{43F97931-C820-160B-7CDC-9803BF7FB99E}"/>
              </a:ext>
            </a:extLst>
          </p:cNvPr>
          <p:cNvSpPr>
            <a:spLocks noGrp="1" noChangeArrowheads="1"/>
          </p:cNvSpPr>
          <p:nvPr>
            <p:ph type="title"/>
          </p:nvPr>
        </p:nvSpPr>
        <p:spPr/>
        <p:txBody>
          <a:bodyPr/>
          <a:lstStyle/>
          <a:p>
            <a:pPr eaLnBrk="1" hangingPunct="1"/>
            <a:r>
              <a:rPr lang="fr-FR" altLang="fr-FR" dirty="0"/>
              <a:t>Photo 1/2. Sapement de berges le long de terrasses basses récentes (oued </a:t>
            </a:r>
            <a:r>
              <a:rPr lang="fr-FR" altLang="fr-FR" dirty="0" err="1"/>
              <a:t>Sefrou</a:t>
            </a:r>
            <a:r>
              <a:rPr lang="fr-FR" altLang="fr-FR" dirty="0"/>
              <a:t>).</a:t>
            </a:r>
          </a:p>
        </p:txBody>
      </p:sp>
      <p:sp>
        <p:nvSpPr>
          <p:cNvPr id="101379" name="Rectangle 3" descr="Thea_004">
            <a:extLst>
              <a:ext uri="{FF2B5EF4-FFF2-40B4-BE49-F238E27FC236}">
                <a16:creationId xmlns:a16="http://schemas.microsoft.com/office/drawing/2014/main" id="{E9616CAF-E64B-6724-D99B-3D80A4493503}"/>
              </a:ext>
            </a:extLst>
          </p:cNvPr>
          <p:cNvSpPr>
            <a:spLocks noGrp="1" noChangeAspect="1" noChangeArrowheads="1"/>
          </p:cNvSpPr>
          <p:nvPr isPhoto="1"/>
        </p:nvSpPr>
        <p:spPr bwMode="auto">
          <a:xfrm>
            <a:off x="0" y="0"/>
            <a:ext cx="8388424" cy="629131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48E10B4-CF92-26C7-330A-71C53200C737}"/>
              </a:ext>
            </a:extLst>
          </p:cNvPr>
          <p:cNvSpPr txBox="1"/>
          <p:nvPr/>
        </p:nvSpPr>
        <p:spPr>
          <a:xfrm>
            <a:off x="-11687" y="6446857"/>
            <a:ext cx="9144000" cy="307777"/>
          </a:xfrm>
          <a:prstGeom prst="rect">
            <a:avLst/>
          </a:prstGeom>
          <a:noFill/>
        </p:spPr>
        <p:txBody>
          <a:bodyPr wrap="square" rtlCol="0">
            <a:spAutoFit/>
          </a:bodyPr>
          <a:lstStyle/>
          <a:p>
            <a:r>
              <a:rPr lang="fr-FR" altLang="fr-FR" sz="1400" b="1" dirty="0"/>
              <a:t>Sapement de berges le long de terrasses basses de l’oued </a:t>
            </a:r>
            <a:r>
              <a:rPr lang="fr-FR" altLang="fr-FR" sz="1400" b="1" dirty="0" err="1"/>
              <a:t>Sefrou</a:t>
            </a:r>
            <a:endParaRPr lang="fr-FR" sz="14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hidden="1">
            <a:extLst>
              <a:ext uri="{FF2B5EF4-FFF2-40B4-BE49-F238E27FC236}">
                <a16:creationId xmlns:a16="http://schemas.microsoft.com/office/drawing/2014/main" id="{B68FDFF8-B54D-4DE5-FAC1-EFD57B60544B}"/>
              </a:ext>
            </a:extLst>
          </p:cNvPr>
          <p:cNvSpPr>
            <a:spLocks noGrp="1" noChangeArrowheads="1"/>
          </p:cNvSpPr>
          <p:nvPr>
            <p:ph type="title"/>
          </p:nvPr>
        </p:nvSpPr>
        <p:spPr/>
        <p:txBody>
          <a:bodyPr/>
          <a:lstStyle/>
          <a:p>
            <a:pPr eaLnBrk="1" hangingPunct="1"/>
            <a:r>
              <a:rPr lang="fr-FR" altLang="fr-FR" dirty="0"/>
              <a:t>Photo 2/2. Détail de ces sapements. L’escarpement a une hauteur de quelques mètres.</a:t>
            </a:r>
          </a:p>
        </p:txBody>
      </p:sp>
      <p:sp>
        <p:nvSpPr>
          <p:cNvPr id="102403" name="Rectangle 3" descr="P1000953">
            <a:extLst>
              <a:ext uri="{FF2B5EF4-FFF2-40B4-BE49-F238E27FC236}">
                <a16:creationId xmlns:a16="http://schemas.microsoft.com/office/drawing/2014/main" id="{8F5D109C-F8E6-2830-667F-8D322861DE59}"/>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B07B972-B8B4-A6BF-95D7-42DC88C416E9}"/>
              </a:ext>
            </a:extLst>
          </p:cNvPr>
          <p:cNvSpPr txBox="1"/>
          <p:nvPr/>
        </p:nvSpPr>
        <p:spPr>
          <a:xfrm>
            <a:off x="0" y="6165304"/>
            <a:ext cx="9144000" cy="307777"/>
          </a:xfrm>
          <a:prstGeom prst="rect">
            <a:avLst/>
          </a:prstGeom>
          <a:noFill/>
        </p:spPr>
        <p:txBody>
          <a:bodyPr wrap="square" rtlCol="0">
            <a:spAutoFit/>
          </a:bodyPr>
          <a:lstStyle/>
          <a:p>
            <a:r>
              <a:rPr lang="fr-FR" altLang="fr-FR" sz="1400" b="1" dirty="0"/>
              <a:t>Détail de ces sapements. L’escarpement a une hauteur de quelques mètres.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a:extLst>
              <a:ext uri="{FF2B5EF4-FFF2-40B4-BE49-F238E27FC236}">
                <a16:creationId xmlns:a16="http://schemas.microsoft.com/office/drawing/2014/main" id="{AB8B2F2F-421E-89D6-23B3-9D91723A1DC2}"/>
              </a:ext>
            </a:extLst>
          </p:cNvPr>
          <p:cNvSpPr>
            <a:spLocks noGrp="1" noChangeArrowheads="1"/>
          </p:cNvSpPr>
          <p:nvPr>
            <p:ph type="title"/>
          </p:nvPr>
        </p:nvSpPr>
        <p:spPr/>
        <p:txBody>
          <a:bodyPr/>
          <a:lstStyle/>
          <a:p>
            <a:pPr eaLnBrk="1" hangingPunct="1"/>
            <a:r>
              <a:rPr lang="fr-FR" altLang="fr-FR" dirty="0"/>
              <a:t>Sapement de berges de l’oued </a:t>
            </a:r>
            <a:r>
              <a:rPr lang="fr-FR" altLang="fr-FR" dirty="0" err="1"/>
              <a:t>Sefrou</a:t>
            </a:r>
            <a:r>
              <a:rPr lang="fr-FR" altLang="fr-FR" dirty="0"/>
              <a:t>. Le sapement incise les argilites rouges du Trias, mais il n’est actif que lors de crues exceptionnelles, ce qui donne une fausse impression de stabilité.</a:t>
            </a:r>
          </a:p>
        </p:txBody>
      </p:sp>
      <p:sp>
        <p:nvSpPr>
          <p:cNvPr id="103427" name="Rectangle 3" descr="P1000971">
            <a:extLst>
              <a:ext uri="{FF2B5EF4-FFF2-40B4-BE49-F238E27FC236}">
                <a16:creationId xmlns:a16="http://schemas.microsoft.com/office/drawing/2014/main" id="{D113AA42-6EC3-A2B9-FD11-53AA0FE8F301}"/>
              </a:ext>
            </a:extLst>
          </p:cNvPr>
          <p:cNvSpPr>
            <a:spLocks noGrp="1" noChangeAspect="1" noChangeArrowheads="1"/>
          </p:cNvSpPr>
          <p:nvPr isPhoto="1"/>
        </p:nvSpPr>
        <p:spPr bwMode="auto">
          <a:xfrm>
            <a:off x="0" y="0"/>
            <a:ext cx="9144000" cy="5949280"/>
          </a:xfrm>
          <a:prstGeom prst="rect">
            <a:avLst/>
          </a:prstGeom>
          <a:blipFill dpi="0" rotWithShape="1">
            <a:blip r:embed="rId2"/>
            <a:srcRect/>
            <a:stretch>
              <a:fillRect t="-152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06C6BBF1-B3AE-7068-CF2E-BB40D68161EC}"/>
              </a:ext>
            </a:extLst>
          </p:cNvPr>
          <p:cNvSpPr txBox="1"/>
          <p:nvPr/>
        </p:nvSpPr>
        <p:spPr>
          <a:xfrm>
            <a:off x="-13356" y="5949280"/>
            <a:ext cx="9144000" cy="523220"/>
          </a:xfrm>
          <a:prstGeom prst="rect">
            <a:avLst/>
          </a:prstGeom>
          <a:noFill/>
        </p:spPr>
        <p:txBody>
          <a:bodyPr wrap="square" rtlCol="0">
            <a:spAutoFit/>
          </a:bodyPr>
          <a:lstStyle/>
          <a:p>
            <a:r>
              <a:rPr lang="fr-FR" altLang="fr-FR" sz="1400" b="1" dirty="0"/>
              <a:t>Sapement de berges de l’oued </a:t>
            </a:r>
            <a:r>
              <a:rPr lang="fr-FR" altLang="fr-FR" sz="1400" b="1" dirty="0" err="1"/>
              <a:t>Sefrou</a:t>
            </a:r>
            <a:r>
              <a:rPr lang="fr-FR" altLang="fr-FR" sz="1400" b="1" dirty="0"/>
              <a:t>. Le sapement incise les argilites rouges du Trias, mais il n’est actif que lors de crues exceptionnelles, ce qui donne une fausse impression de stabilité.</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hidden="1">
            <a:extLst>
              <a:ext uri="{FF2B5EF4-FFF2-40B4-BE49-F238E27FC236}">
                <a16:creationId xmlns:a16="http://schemas.microsoft.com/office/drawing/2014/main" id="{A9BE7687-7AD4-E5CA-D5A0-769140238F6E}"/>
              </a:ext>
            </a:extLst>
          </p:cNvPr>
          <p:cNvSpPr>
            <a:spLocks noGrp="1" noChangeArrowheads="1"/>
          </p:cNvSpPr>
          <p:nvPr>
            <p:ph type="title"/>
          </p:nvPr>
        </p:nvSpPr>
        <p:spPr/>
        <p:txBody>
          <a:bodyPr/>
          <a:lstStyle/>
          <a:p>
            <a:pPr eaLnBrk="1" hangingPunct="1"/>
            <a:r>
              <a:rPr lang="fr-FR" altLang="fr-FR" dirty="0"/>
              <a:t>La rivière d’El Kebab en aval de Sidi Yahia Ou </a:t>
            </a:r>
            <a:r>
              <a:rPr lang="fr-FR" altLang="fr-FR" dirty="0" err="1"/>
              <a:t>Sâad</a:t>
            </a:r>
            <a:r>
              <a:rPr lang="fr-FR" altLang="fr-FR" dirty="0"/>
              <a:t>. Sur ce tronçon, le creusement de la rivière est peu actif.</a:t>
            </a:r>
          </a:p>
        </p:txBody>
      </p:sp>
      <p:sp>
        <p:nvSpPr>
          <p:cNvPr id="104451" name="Rectangle 3" descr="P1010361">
            <a:extLst>
              <a:ext uri="{FF2B5EF4-FFF2-40B4-BE49-F238E27FC236}">
                <a16:creationId xmlns:a16="http://schemas.microsoft.com/office/drawing/2014/main" id="{370B743A-3B5D-8BC3-C189-34D7FDD21C2D}"/>
              </a:ext>
            </a:extLst>
          </p:cNvPr>
          <p:cNvSpPr>
            <a:spLocks noGrp="1" noChangeAspect="1" noChangeArrowheads="1"/>
          </p:cNvSpPr>
          <p:nvPr isPhoto="1"/>
        </p:nvSpPr>
        <p:spPr bwMode="auto">
          <a:xfrm>
            <a:off x="0" y="0"/>
            <a:ext cx="8028384" cy="602128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50815F6-109A-DFE2-926B-5899FF944A04}"/>
              </a:ext>
            </a:extLst>
          </p:cNvPr>
          <p:cNvSpPr txBox="1"/>
          <p:nvPr/>
        </p:nvSpPr>
        <p:spPr>
          <a:xfrm>
            <a:off x="0" y="6165304"/>
            <a:ext cx="9144000" cy="523220"/>
          </a:xfrm>
          <a:prstGeom prst="rect">
            <a:avLst/>
          </a:prstGeom>
          <a:noFill/>
        </p:spPr>
        <p:txBody>
          <a:bodyPr wrap="square" rtlCol="0">
            <a:spAutoFit/>
          </a:bodyPr>
          <a:lstStyle/>
          <a:p>
            <a:r>
              <a:rPr lang="fr-FR" altLang="fr-FR" sz="1400" b="1" dirty="0"/>
              <a:t>La rivière d’El Kebab en aval de Sidi Yahia Ou </a:t>
            </a:r>
            <a:r>
              <a:rPr lang="fr-FR" altLang="fr-FR" sz="1400" b="1" dirty="0" err="1"/>
              <a:t>Sâad</a:t>
            </a:r>
            <a:r>
              <a:rPr lang="fr-FR" altLang="fr-FR" sz="1400" b="1" dirty="0"/>
              <a:t>. Sur ce tronçon, le creusement de la rivière est peu actif.</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hidden="1">
            <a:extLst>
              <a:ext uri="{FF2B5EF4-FFF2-40B4-BE49-F238E27FC236}">
                <a16:creationId xmlns:a16="http://schemas.microsoft.com/office/drawing/2014/main" id="{8AB005C5-A352-DB6F-7AE5-8BDC3E79E057}"/>
              </a:ext>
            </a:extLst>
          </p:cNvPr>
          <p:cNvSpPr>
            <a:spLocks noGrp="1" noChangeArrowheads="1"/>
          </p:cNvSpPr>
          <p:nvPr>
            <p:ph type="title"/>
          </p:nvPr>
        </p:nvSpPr>
        <p:spPr/>
        <p:txBody>
          <a:bodyPr/>
          <a:lstStyle/>
          <a:p>
            <a:pPr eaLnBrk="1" hangingPunct="1"/>
            <a:r>
              <a:rPr lang="fr-FR" altLang="fr-FR" dirty="0"/>
              <a:t>Photo 1/7. Tronçon de la rivière d’El Kebab en aval de Sidi Yahia Ou </a:t>
            </a:r>
            <a:r>
              <a:rPr lang="fr-FR" altLang="fr-FR" dirty="0" err="1"/>
              <a:t>Sâad</a:t>
            </a:r>
            <a:r>
              <a:rPr lang="fr-FR" altLang="fr-FR" dirty="0"/>
              <a:t>. Le creusement est actif. La berge déstabilisée est affectée par des glissements localisés.</a:t>
            </a:r>
          </a:p>
        </p:txBody>
      </p:sp>
      <p:sp>
        <p:nvSpPr>
          <p:cNvPr id="105475" name="Rectangle 3" descr="P1010345">
            <a:extLst>
              <a:ext uri="{FF2B5EF4-FFF2-40B4-BE49-F238E27FC236}">
                <a16:creationId xmlns:a16="http://schemas.microsoft.com/office/drawing/2014/main" id="{682DC14B-9130-4119-EE59-47CFDF7BE24B}"/>
              </a:ext>
            </a:extLst>
          </p:cNvPr>
          <p:cNvSpPr>
            <a:spLocks noGrp="1" noChangeAspect="1" noChangeArrowheads="1"/>
          </p:cNvSpPr>
          <p:nvPr isPhoto="1"/>
        </p:nvSpPr>
        <p:spPr bwMode="auto">
          <a:xfrm>
            <a:off x="0" y="26988"/>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98829C08-108D-A69E-7C2E-9C4DC92C1DD8}"/>
              </a:ext>
            </a:extLst>
          </p:cNvPr>
          <p:cNvSpPr txBox="1"/>
          <p:nvPr/>
        </p:nvSpPr>
        <p:spPr>
          <a:xfrm>
            <a:off x="0" y="6093296"/>
            <a:ext cx="9144000" cy="523220"/>
          </a:xfrm>
          <a:prstGeom prst="rect">
            <a:avLst/>
          </a:prstGeom>
          <a:noFill/>
        </p:spPr>
        <p:txBody>
          <a:bodyPr wrap="square" rtlCol="0">
            <a:spAutoFit/>
          </a:bodyPr>
          <a:lstStyle/>
          <a:p>
            <a:r>
              <a:rPr lang="fr-FR" altLang="fr-FR" sz="1400" b="1" dirty="0"/>
              <a:t>Tronçon de la rivière d’El Kebab en aval de Sidi Yahia Ou </a:t>
            </a:r>
            <a:r>
              <a:rPr lang="fr-FR" altLang="fr-FR" sz="1400" b="1" dirty="0" err="1"/>
              <a:t>Sâad</a:t>
            </a:r>
            <a:r>
              <a:rPr lang="fr-FR" altLang="fr-FR" sz="1400" b="1" dirty="0"/>
              <a:t>. Le creusement est actif. La berge déstabilisée est affectée par des glissements localisés.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hidden="1">
            <a:extLst>
              <a:ext uri="{FF2B5EF4-FFF2-40B4-BE49-F238E27FC236}">
                <a16:creationId xmlns:a16="http://schemas.microsoft.com/office/drawing/2014/main" id="{8A5FFB19-37D8-5E24-657E-36231DF98DDA}"/>
              </a:ext>
            </a:extLst>
          </p:cNvPr>
          <p:cNvSpPr>
            <a:spLocks noGrp="1" noChangeArrowheads="1"/>
          </p:cNvSpPr>
          <p:nvPr>
            <p:ph type="title"/>
          </p:nvPr>
        </p:nvSpPr>
        <p:spPr/>
        <p:txBody>
          <a:bodyPr/>
          <a:lstStyle/>
          <a:p>
            <a:pPr eaLnBrk="1" hangingPunct="1"/>
            <a:r>
              <a:rPr lang="fr-FR" altLang="fr-FR" dirty="0"/>
              <a:t>Photo 2/7. Vue sur un glissement localisé déclenché par l’affouillement de la berge.</a:t>
            </a:r>
          </a:p>
        </p:txBody>
      </p:sp>
      <p:sp>
        <p:nvSpPr>
          <p:cNvPr id="106499" name="Rectangle 3" descr="P1010350">
            <a:extLst>
              <a:ext uri="{FF2B5EF4-FFF2-40B4-BE49-F238E27FC236}">
                <a16:creationId xmlns:a16="http://schemas.microsoft.com/office/drawing/2014/main" id="{7FA6D5DA-AAE4-9A3C-352F-C2611975DD2B}"/>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B50F3EC-D017-970B-25B1-E9668396AC9B}"/>
              </a:ext>
            </a:extLst>
          </p:cNvPr>
          <p:cNvSpPr txBox="1"/>
          <p:nvPr/>
        </p:nvSpPr>
        <p:spPr>
          <a:xfrm>
            <a:off x="0" y="6093296"/>
            <a:ext cx="9144000" cy="307777"/>
          </a:xfrm>
          <a:prstGeom prst="rect">
            <a:avLst/>
          </a:prstGeom>
          <a:noFill/>
        </p:spPr>
        <p:txBody>
          <a:bodyPr wrap="square" rtlCol="0">
            <a:spAutoFit/>
          </a:bodyPr>
          <a:lstStyle/>
          <a:p>
            <a:r>
              <a:rPr lang="fr-FR" altLang="fr-FR" sz="1400" b="1" dirty="0"/>
              <a:t>Vue sur un glissement localisé déclenché par l’affouillement de la berge.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hidden="1">
            <a:extLst>
              <a:ext uri="{FF2B5EF4-FFF2-40B4-BE49-F238E27FC236}">
                <a16:creationId xmlns:a16="http://schemas.microsoft.com/office/drawing/2014/main" id="{1EE5B612-F934-F1EF-AF9D-4BDF5B0302AA}"/>
              </a:ext>
            </a:extLst>
          </p:cNvPr>
          <p:cNvSpPr>
            <a:spLocks noGrp="1" noChangeArrowheads="1"/>
          </p:cNvSpPr>
          <p:nvPr>
            <p:ph type="title"/>
          </p:nvPr>
        </p:nvSpPr>
        <p:spPr/>
        <p:txBody>
          <a:bodyPr/>
          <a:lstStyle/>
          <a:p>
            <a:pPr eaLnBrk="1" hangingPunct="1"/>
            <a:r>
              <a:rPr lang="fr-FR" altLang="fr-FR" dirty="0"/>
              <a:t>Photo 3/7. Le haut d’une zone en glissement de berge. Les touffes de joncs sont un indice de l’humidité de la zone d’infiltration.</a:t>
            </a:r>
          </a:p>
        </p:txBody>
      </p:sp>
      <p:sp>
        <p:nvSpPr>
          <p:cNvPr id="107523" name="Rectangle 3" descr="P1010355">
            <a:extLst>
              <a:ext uri="{FF2B5EF4-FFF2-40B4-BE49-F238E27FC236}">
                <a16:creationId xmlns:a16="http://schemas.microsoft.com/office/drawing/2014/main" id="{36643F4E-23DE-9596-B41B-0E3A0FCA031D}"/>
              </a:ext>
            </a:extLst>
          </p:cNvPr>
          <p:cNvSpPr>
            <a:spLocks noGrp="1" noChangeAspect="1" noChangeArrowheads="1"/>
          </p:cNvSpPr>
          <p:nvPr isPhoto="1"/>
        </p:nvSpPr>
        <p:spPr bwMode="auto">
          <a:xfrm>
            <a:off x="0" y="12540"/>
            <a:ext cx="9144000" cy="5733256"/>
          </a:xfrm>
          <a:prstGeom prst="rect">
            <a:avLst/>
          </a:prstGeom>
          <a:blipFill dpi="0" rotWithShape="1">
            <a:blip r:embed="rId2"/>
            <a:srcRect/>
            <a:stretch>
              <a:fillRect t="-1961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E7DE1625-B5F2-2BC2-5DB2-3FF57FE1740C}"/>
              </a:ext>
            </a:extLst>
          </p:cNvPr>
          <p:cNvSpPr txBox="1"/>
          <p:nvPr/>
        </p:nvSpPr>
        <p:spPr>
          <a:xfrm>
            <a:off x="0" y="5949280"/>
            <a:ext cx="9144000" cy="523220"/>
          </a:xfrm>
          <a:prstGeom prst="rect">
            <a:avLst/>
          </a:prstGeom>
          <a:noFill/>
        </p:spPr>
        <p:txBody>
          <a:bodyPr wrap="square" rtlCol="0">
            <a:spAutoFit/>
          </a:bodyPr>
          <a:lstStyle/>
          <a:p>
            <a:r>
              <a:rPr lang="fr-FR" altLang="fr-FR" sz="1400" b="1" dirty="0"/>
              <a:t>Le haut d’une zone en glissement de berge. Les touffes de joncs sont un indice de l’humidité de la zone d’infiltration.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hidden="1">
            <a:extLst>
              <a:ext uri="{FF2B5EF4-FFF2-40B4-BE49-F238E27FC236}">
                <a16:creationId xmlns:a16="http://schemas.microsoft.com/office/drawing/2014/main" id="{B036D6E8-9882-B6AE-7959-D50BAB1FDA5F}"/>
              </a:ext>
            </a:extLst>
          </p:cNvPr>
          <p:cNvSpPr>
            <a:spLocks noGrp="1" noChangeArrowheads="1"/>
          </p:cNvSpPr>
          <p:nvPr>
            <p:ph type="title"/>
          </p:nvPr>
        </p:nvSpPr>
        <p:spPr/>
        <p:txBody>
          <a:bodyPr/>
          <a:lstStyle/>
          <a:p>
            <a:pPr eaLnBrk="1" hangingPunct="1"/>
            <a:r>
              <a:rPr lang="fr-FR" altLang="fr-FR" dirty="0"/>
              <a:t>Photo 4/7. Le bas d’un glissement de berge.</a:t>
            </a:r>
          </a:p>
        </p:txBody>
      </p:sp>
      <p:sp>
        <p:nvSpPr>
          <p:cNvPr id="108547" name="Rectangle 3" descr="P1010352">
            <a:extLst>
              <a:ext uri="{FF2B5EF4-FFF2-40B4-BE49-F238E27FC236}">
                <a16:creationId xmlns:a16="http://schemas.microsoft.com/office/drawing/2014/main" id="{A267591E-CB64-1D9A-DC18-DB8F4BC57E7A}"/>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7C374ECE-0CD4-C2D7-2A0D-AC82A297AF25}"/>
              </a:ext>
            </a:extLst>
          </p:cNvPr>
          <p:cNvSpPr txBox="1"/>
          <p:nvPr/>
        </p:nvSpPr>
        <p:spPr>
          <a:xfrm>
            <a:off x="0" y="6165304"/>
            <a:ext cx="9144000" cy="307777"/>
          </a:xfrm>
          <a:prstGeom prst="rect">
            <a:avLst/>
          </a:prstGeom>
          <a:noFill/>
        </p:spPr>
        <p:txBody>
          <a:bodyPr wrap="square" rtlCol="0">
            <a:spAutoFit/>
          </a:bodyPr>
          <a:lstStyle/>
          <a:p>
            <a:r>
              <a:rPr lang="fr-FR" altLang="fr-FR" sz="1400" b="1" dirty="0"/>
              <a:t>Le bas d’un glissement de berge.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a:extLst>
              <a:ext uri="{FF2B5EF4-FFF2-40B4-BE49-F238E27FC236}">
                <a16:creationId xmlns:a16="http://schemas.microsoft.com/office/drawing/2014/main" id="{CE3804FE-A2A5-1E6A-D654-39F8522A2954}"/>
              </a:ext>
            </a:extLst>
          </p:cNvPr>
          <p:cNvSpPr>
            <a:spLocks noGrp="1" noChangeArrowheads="1"/>
          </p:cNvSpPr>
          <p:nvPr>
            <p:ph type="title"/>
          </p:nvPr>
        </p:nvSpPr>
        <p:spPr/>
        <p:txBody>
          <a:bodyPr/>
          <a:lstStyle/>
          <a:p>
            <a:pPr eaLnBrk="1" hangingPunct="1"/>
            <a:r>
              <a:rPr lang="fr-FR" altLang="fr-FR" dirty="0"/>
              <a:t>Le ruissellement provenant de la partie amont du versant traverse les banquettes et conduit à leur dégradation. L’intervention aurait du commencer par le traitement des petites ravines.</a:t>
            </a:r>
          </a:p>
        </p:txBody>
      </p:sp>
      <p:sp>
        <p:nvSpPr>
          <p:cNvPr id="9219" name="Rectangle 3" descr="P1010097">
            <a:extLst>
              <a:ext uri="{FF2B5EF4-FFF2-40B4-BE49-F238E27FC236}">
                <a16:creationId xmlns:a16="http://schemas.microsoft.com/office/drawing/2014/main" id="{6DA973B7-E48A-1F2B-E25D-3377E8AB12D0}"/>
              </a:ext>
            </a:extLst>
          </p:cNvPr>
          <p:cNvSpPr>
            <a:spLocks noGrp="1" noChangeAspect="1" noChangeArrowheads="1"/>
          </p:cNvSpPr>
          <p:nvPr isPhoto="1"/>
        </p:nvSpPr>
        <p:spPr bwMode="auto">
          <a:xfrm>
            <a:off x="0" y="10652"/>
            <a:ext cx="8028384" cy="602128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4AE0B55E-E041-1126-00D4-B6E5E3F92DBF}"/>
              </a:ext>
            </a:extLst>
          </p:cNvPr>
          <p:cNvSpPr txBox="1"/>
          <p:nvPr/>
        </p:nvSpPr>
        <p:spPr>
          <a:xfrm>
            <a:off x="20180" y="6194974"/>
            <a:ext cx="9144000" cy="523220"/>
          </a:xfrm>
          <a:prstGeom prst="rect">
            <a:avLst/>
          </a:prstGeom>
          <a:noFill/>
        </p:spPr>
        <p:txBody>
          <a:bodyPr wrap="square" rtlCol="0">
            <a:spAutoFit/>
          </a:bodyPr>
          <a:lstStyle/>
          <a:p>
            <a:r>
              <a:rPr lang="fr-FR" altLang="fr-FR" sz="1400" b="1" dirty="0"/>
              <a:t>Ici, le ruissellement provenant de la partie amont du versant traverse les banquettes et accélère leur dégradation. </a:t>
            </a:r>
            <a:endParaRPr lang="fr-FR" sz="1400" b="1"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a:extLst>
              <a:ext uri="{FF2B5EF4-FFF2-40B4-BE49-F238E27FC236}">
                <a16:creationId xmlns:a16="http://schemas.microsoft.com/office/drawing/2014/main" id="{37637535-5FD7-F005-1AAD-82997B9C6879}"/>
              </a:ext>
            </a:extLst>
          </p:cNvPr>
          <p:cNvSpPr>
            <a:spLocks noGrp="1" noChangeArrowheads="1"/>
          </p:cNvSpPr>
          <p:nvPr>
            <p:ph type="title"/>
          </p:nvPr>
        </p:nvSpPr>
        <p:spPr/>
        <p:txBody>
          <a:bodyPr/>
          <a:lstStyle/>
          <a:p>
            <a:pPr eaLnBrk="1" hangingPunct="1"/>
            <a:r>
              <a:rPr lang="fr-FR" altLang="fr-FR" dirty="0"/>
              <a:t>Photo 5/7. Détail du haut du sapement de berge.</a:t>
            </a:r>
          </a:p>
        </p:txBody>
      </p:sp>
      <p:sp>
        <p:nvSpPr>
          <p:cNvPr id="109571" name="Rectangle 3" descr="P1010344">
            <a:extLst>
              <a:ext uri="{FF2B5EF4-FFF2-40B4-BE49-F238E27FC236}">
                <a16:creationId xmlns:a16="http://schemas.microsoft.com/office/drawing/2014/main" id="{E640FC26-A3BE-24AD-CA09-2F240D829DEF}"/>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CAD79A84-35BB-116E-142C-A5447D07FBA0}"/>
              </a:ext>
            </a:extLst>
          </p:cNvPr>
          <p:cNvSpPr txBox="1"/>
          <p:nvPr/>
        </p:nvSpPr>
        <p:spPr>
          <a:xfrm>
            <a:off x="0" y="6165304"/>
            <a:ext cx="9144000" cy="523220"/>
          </a:xfrm>
          <a:prstGeom prst="rect">
            <a:avLst/>
          </a:prstGeom>
          <a:noFill/>
        </p:spPr>
        <p:txBody>
          <a:bodyPr wrap="square" rtlCol="0">
            <a:spAutoFit/>
          </a:bodyPr>
          <a:lstStyle/>
          <a:p>
            <a:r>
              <a:rPr lang="fr-FR" altLang="fr-FR" sz="1400" b="1" dirty="0"/>
              <a:t>Détail du haut d’un sapement de berge de grande hauteur</a:t>
            </a:r>
          </a:p>
          <a:p>
            <a:endParaRPr lang="fr-FR" sz="14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hidden="1">
            <a:extLst>
              <a:ext uri="{FF2B5EF4-FFF2-40B4-BE49-F238E27FC236}">
                <a16:creationId xmlns:a16="http://schemas.microsoft.com/office/drawing/2014/main" id="{090C7CF6-19C5-55C9-35ED-B06ED3346AE6}"/>
              </a:ext>
            </a:extLst>
          </p:cNvPr>
          <p:cNvSpPr>
            <a:spLocks noGrp="1" noChangeArrowheads="1"/>
          </p:cNvSpPr>
          <p:nvPr>
            <p:ph type="title"/>
          </p:nvPr>
        </p:nvSpPr>
        <p:spPr/>
        <p:txBody>
          <a:bodyPr/>
          <a:lstStyle/>
          <a:p>
            <a:pPr eaLnBrk="1" hangingPunct="1"/>
            <a:r>
              <a:rPr lang="fr-FR" altLang="fr-FR" dirty="0"/>
              <a:t>Photo 6/7. Les racines mises à nu du chêne vert sont un indice du recul de la berge affouillée.</a:t>
            </a:r>
          </a:p>
        </p:txBody>
      </p:sp>
      <p:sp>
        <p:nvSpPr>
          <p:cNvPr id="110595" name="Rectangle 3" descr="P1010346">
            <a:extLst>
              <a:ext uri="{FF2B5EF4-FFF2-40B4-BE49-F238E27FC236}">
                <a16:creationId xmlns:a16="http://schemas.microsoft.com/office/drawing/2014/main" id="{3BF89866-0B09-E2EE-CCD6-C58427CFDB4A}"/>
              </a:ext>
            </a:extLst>
          </p:cNvPr>
          <p:cNvSpPr>
            <a:spLocks noGrp="1" noChangeAspect="1" noChangeArrowheads="1"/>
          </p:cNvSpPr>
          <p:nvPr isPhoto="1"/>
        </p:nvSpPr>
        <p:spPr bwMode="auto">
          <a:xfrm>
            <a:off x="0" y="0"/>
            <a:ext cx="7812360" cy="585927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DF123AA5-3C12-6886-B7DD-291C13CA62C2}"/>
              </a:ext>
            </a:extLst>
          </p:cNvPr>
          <p:cNvSpPr txBox="1"/>
          <p:nvPr/>
        </p:nvSpPr>
        <p:spPr>
          <a:xfrm>
            <a:off x="0" y="6093296"/>
            <a:ext cx="9144000" cy="307777"/>
          </a:xfrm>
          <a:prstGeom prst="rect">
            <a:avLst/>
          </a:prstGeom>
          <a:noFill/>
        </p:spPr>
        <p:txBody>
          <a:bodyPr wrap="square" rtlCol="0">
            <a:spAutoFit/>
          </a:bodyPr>
          <a:lstStyle/>
          <a:p>
            <a:r>
              <a:rPr lang="fr-FR" altLang="fr-FR" sz="1400" b="1" dirty="0"/>
              <a:t>Les racines mises à nu du chêne vert sont un indice du recul de la berge affouillée.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hidden="1">
            <a:extLst>
              <a:ext uri="{FF2B5EF4-FFF2-40B4-BE49-F238E27FC236}">
                <a16:creationId xmlns:a16="http://schemas.microsoft.com/office/drawing/2014/main" id="{5AF104AC-B947-C648-6387-BB321ED7B68C}"/>
              </a:ext>
            </a:extLst>
          </p:cNvPr>
          <p:cNvSpPr>
            <a:spLocks noGrp="1" noChangeArrowheads="1"/>
          </p:cNvSpPr>
          <p:nvPr>
            <p:ph type="title"/>
          </p:nvPr>
        </p:nvSpPr>
        <p:spPr/>
        <p:txBody>
          <a:bodyPr/>
          <a:lstStyle/>
          <a:p>
            <a:pPr eaLnBrk="1" hangingPunct="1"/>
            <a:r>
              <a:rPr lang="fr-FR" altLang="fr-FR" dirty="0"/>
              <a:t>Photo 7/7. </a:t>
            </a:r>
            <a:endParaRPr lang="fr-FR" altLang="fr-FR" sz="3200" b="1" dirty="0"/>
          </a:p>
        </p:txBody>
      </p:sp>
      <p:sp>
        <p:nvSpPr>
          <p:cNvPr id="111619" name="Rectangle 3" descr="P1010347">
            <a:extLst>
              <a:ext uri="{FF2B5EF4-FFF2-40B4-BE49-F238E27FC236}">
                <a16:creationId xmlns:a16="http://schemas.microsoft.com/office/drawing/2014/main" id="{C3332F23-C077-ACAE-68EE-750D4A5CDE20}"/>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2EF6443-AE91-4D93-7CAA-14C9B5C5B76E}"/>
              </a:ext>
            </a:extLst>
          </p:cNvPr>
          <p:cNvSpPr txBox="1">
            <a:spLocks noChangeArrowheads="1"/>
          </p:cNvSpPr>
          <p:nvPr/>
        </p:nvSpPr>
        <p:spPr>
          <a:xfrm>
            <a:off x="611560" y="548680"/>
            <a:ext cx="8208963" cy="4464719"/>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fr-FR" altLang="fr-FR" sz="2000" b="1" dirty="0"/>
              <a:t>Pourquoi un reportage photographique ?</a:t>
            </a:r>
          </a:p>
          <a:p>
            <a:pPr marL="0" indent="0" algn="ctr" eaLnBrk="1" hangingPunct="1">
              <a:buNone/>
            </a:pPr>
            <a:endParaRPr lang="fr-FR" altLang="fr-FR" sz="2000" b="1" dirty="0"/>
          </a:p>
          <a:p>
            <a:pPr marL="0" indent="0" eaLnBrk="1" hangingPunct="1">
              <a:buNone/>
            </a:pPr>
            <a:r>
              <a:rPr lang="fr-FR" altLang="fr-FR" sz="1400" b="1" dirty="0"/>
              <a:t>Les premières visites du projet m’avaient montré que trop d’aménagements étaient en quelque sorte parachutés, en l’absence d’une lecture du paysage et d’une familiarisation avec les systèmes agraires comme avec les techniques paysannes pouvant inspirer les aménageurs.</a:t>
            </a:r>
          </a:p>
          <a:p>
            <a:pPr marL="0" indent="0" eaLnBrk="1" hangingPunct="1">
              <a:buNone/>
            </a:pPr>
            <a:endParaRPr lang="fr-FR" altLang="fr-FR" sz="1400" b="1" dirty="0"/>
          </a:p>
          <a:p>
            <a:pPr marL="0" indent="0" eaLnBrk="1" hangingPunct="1">
              <a:buNone/>
            </a:pPr>
            <a:r>
              <a:rPr lang="fr-FR" altLang="fr-FR" sz="1400" b="1" dirty="0"/>
              <a:t>Mon ambition n’était pas tant de faire des contre-propositions que de lancer des pistes, en valorisant au mieux les observations faites lors de parcours de terrain bien trop rapides et en l’absence d’enquêtes chez les agriculteurs innovants. </a:t>
            </a:r>
          </a:p>
          <a:p>
            <a:pPr marL="0" indent="0" eaLnBrk="1" hangingPunct="1">
              <a:buNone/>
            </a:pPr>
            <a:endParaRPr lang="fr-FR" altLang="fr-FR" sz="1400" b="1" dirty="0"/>
          </a:p>
          <a:p>
            <a:pPr marL="0" indent="0" eaLnBrk="1" hangingPunct="1">
              <a:buNone/>
            </a:pPr>
            <a:r>
              <a:rPr lang="fr-FR" altLang="fr-FR" sz="1400" b="1" dirty="0"/>
              <a:t>Le reportage photographique m’a semblé constituer un bon support pour restituer les premiers résultats des observations et pour questionner une organisation du projet et un partage des rôles qui font obstacle à la mise en œuvre de projets mieux ancrés dans les réalités du terrain.</a:t>
            </a:r>
          </a:p>
        </p:txBody>
      </p:sp>
    </p:spTree>
    <p:extLst>
      <p:ext uri="{BB962C8B-B14F-4D97-AF65-F5344CB8AC3E}">
        <p14:creationId xmlns:p14="http://schemas.microsoft.com/office/powerpoint/2010/main" val="4202862257"/>
      </p:ext>
    </p:extLst>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1644</TotalTime>
  <Words>5748</Words>
  <Application>Microsoft Office PowerPoint</Application>
  <PresentationFormat>Affichage à l'écran (4:3)</PresentationFormat>
  <Paragraphs>304</Paragraphs>
  <Slides>93</Slides>
  <Notes>20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93</vt:i4>
      </vt:variant>
    </vt:vector>
  </HeadingPairs>
  <TitlesOfParts>
    <vt:vector size="96" baseType="lpstr">
      <vt:lpstr>Arial</vt:lpstr>
      <vt:lpstr>Times New Roman</vt:lpstr>
      <vt:lpstr>Modèle par défaut</vt:lpstr>
      <vt:lpstr>Un stage dans le Moyen Atlas marocain (province de Khénifra) : Un reportage photographique</vt:lpstr>
      <vt:lpstr>Présentation PowerPoint</vt:lpstr>
      <vt:lpstr>Les banquettes fruitières</vt:lpstr>
      <vt:lpstr>Banquettes fruitières au dessus du douar de Sidi Yahia Ou Sâad.</vt:lpstr>
      <vt:lpstr>Banquettes fruitières à proximité de Sidi Yahia Ou Sâad.</vt:lpstr>
      <vt:lpstr>Détail d’une banquette fruitière récemment plantée en oliviers.</vt:lpstr>
      <vt:lpstr>Id.</vt:lpstr>
      <vt:lpstr>Banquettes fruitières sur un versant en cours de ravinement. La probabilité d’un entretien de ces banquettes étant faible, elles ne s’opposent pas à la poursuite du ravinement de ce versant.</vt:lpstr>
      <vt:lpstr>Le ruissellement provenant de la partie amont du versant traverse les banquettes et conduit à leur dégradation. L’intervention aurait du commencer par le traitement des petites ravines.</vt:lpstr>
      <vt:lpstr>Banquettes fruitières et irrigation : les agriculteurs aménagent des canaux pour irriguer les arbres plantés sur les banquettes, mais ces canaux fragilisent les aménagements.</vt:lpstr>
      <vt:lpstr>Présentation PowerPoint</vt:lpstr>
      <vt:lpstr>Quelles alternatives : les demi-lunes et les cuvettes individuelles ?</vt:lpstr>
      <vt:lpstr>Cuvettes individuelles.</vt:lpstr>
      <vt:lpstr>Photo 1/2. Cuvettes plantées avec des oliviers et canal d’irrigation. </vt:lpstr>
      <vt:lpstr>Photo 1/2. Une demi-lune et le canal qui assure l’irrigation de l’olivier.</vt:lpstr>
      <vt:lpstr>Photo 1/3. Demi-lunes et verger d’oliviers. </vt:lpstr>
      <vt:lpstr>Photo 2/3. Demi-lunes renforcées par une murette en pierres sèches. </vt:lpstr>
      <vt:lpstr>Photo 3/3. Détail d’une demi-lune.</vt:lpstr>
      <vt:lpstr>L’enherbement spontané de ce verger, sauf au niveau des cuvettes aménagées autour des arbres, permet de maîtriser l’érosion.</vt:lpstr>
      <vt:lpstr>Les murettes paysannes</vt:lpstr>
      <vt:lpstr>Ce mur de soutènement d’une terrasse irriguée est affouillé, car l’érosion aratoire a abaissé le niveau de la partie amont de la parcelle située sous la murette. La mise en place d’un talus permettra de le consolider.</vt:lpstr>
      <vt:lpstr>Le talus enherbé protège cette murette contre l’affouillement lié à l’érosion aratoire dans la parcelle située en aval.</vt:lpstr>
      <vt:lpstr>Terrasses irriguées et murs de soutènement en pierres sèches.</vt:lpstr>
      <vt:lpstr>Murette en pierres sèches renforcée par des agaves. </vt:lpstr>
      <vt:lpstr>Ce talus qui s’est formé entre deux parcelles cultivées en bour est un indice de l’érosion aratoire. </vt:lpstr>
      <vt:lpstr>Photo 1/2. Murettes s’inspirant des techniques paysannes mises en place avec l’aide d’un projet (GTZ) sur un versant cultivé en bour. </vt:lpstr>
      <vt:lpstr>Photo 2/2. Le mauvais état de la murette semble traduire un manque d’appropriation par le paysan. L’absence de suivi s’oppose au retour d’expérience et facilite la répétition des mêmes erreurs. </vt:lpstr>
      <vt:lpstr>Murettes en pierres sèches construites par un projet de CES. Ici aussi, l’absence d’un suivi s’oppose au retour d’expérience. </vt:lpstr>
      <vt:lpstr>Murettes en pierres sèches construites sur un versant rocheux par un projet de CES. L’objectif poursuivi est d’améliorer l’infiltration de l’eau pour mieux protéger la ville d’El Kebab située en aval.</vt:lpstr>
      <vt:lpstr>Sur ce sol superficiel, la possibilité de diminuer de façon significative le ruissellement semble hors de proportion avec le coût très élevé des aménagements. Les blocs utilisables sont rares, la roche mère est attaquée à la masse ; sa fragmentation produit les pierres nécessaires pour construire les murettes.</vt:lpstr>
      <vt:lpstr>La construction de seuils en pierres sèches dans des talwegs cultivés</vt:lpstr>
      <vt:lpstr>Photo 1/6. Seuil en pierres sèches dans un talweg arrondi et banquettes fruitières. Le premier seuil est dans le prolongement d’une murette marquant une limite de parcelle. </vt:lpstr>
      <vt:lpstr>Photo 2/6. Détail du premier seuil.</vt:lpstr>
      <vt:lpstr>Photo 3/6.</vt:lpstr>
      <vt:lpstr>Photo 4/6. Un autre seuil dans ce vallon. La discussion a porté sur l’intérêt d’un tapis parafouille au pied du seuil alors même que le ruissellement dans ce petit vallon est modeste. Si le ruissellement était important, la dimension des pierres utilisées en haut du seuil serait insuffisante; elles seraient entraînées lors des crues. Il y a un problème de cohérence au niveau des choix techniques. </vt:lpstr>
      <vt:lpstr>Photo 5/6. Un autre seuil dans le même vallon. L’association de seuils en pierres sèches et de banquettes fruitières dans le même vallon est surprenante. </vt:lpstr>
      <vt:lpstr>Photo 6/6. D’autres seuils dans ce vallon, un peu plus en amont, au-dessus de banquettes (flèches). S’inspirant des murettes, les seuils précédents étaient horizontaux, ce qui disperse le ruissellement. La cuvette arrondie de ce seuil concentre au contraire les écoulements et favorise ainsi l’affouillement de l’ouvrage. Par ailleurs, la dimension des pierres utilisées en haut du mur est alors insuffisante pour éviter leur entraînement lors d’une crue. Les choix techniques ne sont pas cohérents. </vt:lpstr>
      <vt:lpstr>Seuils en pierres sèches pour maîtriser de petites ravines sur un versant équipé de banquettes fruitières. Ces seuils pourraient utilement être complétés par la plantation, dans leur atterrissement, de ligneux capables de prendre leur relève.</vt:lpstr>
      <vt:lpstr>Une alternative aux seuils en pierres sèches dans des talwegs non encore ravinés ?</vt:lpstr>
      <vt:lpstr>Dans ces talwegs arrondis, la suppression du labour permet leur colonisation par une végétation qui les protège efficacement contre le ravinement.</vt:lpstr>
      <vt:lpstr>Entre deux champs de céréales, le fond de ce talweg n’est plus cultivé et s’est enherbé. Il sert aussi pour le dépôt des blocs provenant de l’épierrage des champs.</vt:lpstr>
      <vt:lpstr>Talweg enherbé naturellement entre deux versants cultivés.</vt:lpstr>
      <vt:lpstr>Photo 1/2. Début de ravinement dans un talweg que le paysan n’a pas laissé s’enherber. La construction de petits seuils avec les matériaux provenant de l’épierrement permettrait de rattraper la situation. </vt:lpstr>
      <vt:lpstr>Photo 1/2. </vt:lpstr>
      <vt:lpstr>Photo 1/3. Seuils très sommaires mis en place par un paysan dans un petit talweg. Associés à l’enherbement du talweg, ces ouvrages modestes peuvent suffire à enrayer un début de ravinement.</vt:lpstr>
      <vt:lpstr>Photo 3/3. Le paysan est fier de sa réalisation. Une aide publique permettrait d’aider les agriculteurs à préserver les fonds de talwegs du ravinement ou à les stabiliser. Il  est nécessaire d’identifier et analyser les mesures paysannes innovantes,de  stimuler les innovateurs et d’assurer le suivi des aménagements. La logique des projets doit être repensée pour leur permettre d’assurer ces services.</vt:lpstr>
      <vt:lpstr>Ravine en début d’incision. Son enherbement complété par des seuils biologiques s’appuyant sur de petits ouvrages en pierres sèches en permettrait la stabilisation et rendrait ce talweg productif.</vt:lpstr>
      <vt:lpstr>A ce stade de son évolution, la ravine peut encore être maîtrisée avec des techniques peu coûteuses.</vt:lpstr>
      <vt:lpstr>Ravine incisée entre deux versants cultivés. Les blocs constituent une sorte de pavage qui protège le talweg contre la poursuite de l’incision. La création de seuils sommaires avec ces blocs permettrait d’améliorer l’efficacité de la protection et créerait des conditions favorables à la plantation de saules et de peupliers. </vt:lpstr>
      <vt:lpstr>Ravine incisée dans les colluvions et alluvions d’un talweg arrondi. La présence de gros blocs à proximité permettrait de stabiliser cette ravine avec de petits seuils, ultérieurement complétés par une plantation de ligneux.</vt:lpstr>
      <vt:lpstr>Une tête de la ravine. En l’absence de traitement, l’érosion remontante va poursuivre la dissection de ce fond de talweg. </vt:lpstr>
      <vt:lpstr>Lorsque le ravinement a atteint ce stade, les interventions permettant de la maîtriser deviennent très coûteuses. Il est préférable d’acquérir d’abord de l’expérience en traitant des ravines plus petites et plus faciles.</vt:lpstr>
      <vt:lpstr>Présentation PowerPoint</vt:lpstr>
      <vt:lpstr>Présentation PowerPoint</vt:lpstr>
      <vt:lpstr>Photo 1/2. Seuil en pierres sèches dans un bad-land sur argilites rouges du Trias. La richesse de la roche-mère en sel et en gypse favorise la suffosion et compromet la stabilité des ouvrages. En l’absence d’un retour d’expérience, les erreurs se répètent.</vt:lpstr>
      <vt:lpstr>Photo 2/2. Détail du seuil affouillé. </vt:lpstr>
      <vt:lpstr>Les bad-lands à proximité de Khénifra</vt:lpstr>
      <vt:lpstr>Photo 1/2. La culture de ces zones fragiles conduit à leur dégradation et à l’extension des bad-lands. </vt:lpstr>
      <vt:lpstr>Photo 2/2. Les croûtes de battance favorisent le ruissellement. La teneur du sol en éléments solubles (sel, gypse) favorise de son côté la suffosion et le tunelling (piping). </vt:lpstr>
      <vt:lpstr>Photo 1/5. Bad-lands sur argilites rouges à proximité de Knénifra.</vt:lpstr>
      <vt:lpstr>Photo 2/5. Ravine colonisée par le laurier rose. La priorité devrait être donnée à la stabilisation des ravines, en facilitant leur reconquête par la végétation. La mise au point de références techniques (choix des espèces végétales, association avec de petits ouvrages, types de ravines pouvant être traitées avec une chance raisonnable de succès) constitue un préalable que le suivi des réalisations permettra d’améliorer. </vt:lpstr>
      <vt:lpstr>Photo 3/5. Pins d’Alep plantés sur un bad-land. L’effet d’une telle plantation sur l’érosion est minime.</vt:lpstr>
      <vt:lpstr>Photo 4/5. Agaves et retama (flèches) plantés dans un bad-land. La priorité serait de stabiliser la ravine par des seuils biologiques associés à de petits ouvrages. </vt:lpstr>
      <vt:lpstr>Photo 5/5. Agaves plantés dans un bad-land. </vt:lpstr>
      <vt:lpstr>Chênes verts sur un piédestal dont la hauteur donne une information sur la vitesse d’ablation dans ce bad-land.</vt:lpstr>
      <vt:lpstr>Les processus érosifs sont très actifs dans ces bad-lands. La suffosion favorise le tunelling.</vt:lpstr>
      <vt:lpstr>Mesures préventives ou curatives ?</vt:lpstr>
      <vt:lpstr>Seuils en gabion avec couronnement en béton dans une ravine située au-dessus de El Kebab. La ravine menace les maisons construites dans son lit, mais un plan d’urbanisme aurait du déclarer cette zone non constructible. Une négociation avec l’administration chargée de l’urbanisme permettrait de faire l’économie d’aménagements coûteux pour rattraper de telles erreurs.</vt:lpstr>
      <vt:lpstr>Présentation PowerPoint</vt:lpstr>
      <vt:lpstr>Photo 1/2. Ouvrages en gabions destinés à enrayer le ravinement déclenché par la construction de la route. Des négociations avec l’administration chargée des routes permettraient de prévoir le risque de ravinement généré par leur construction. La mise en place des mesures préventives serait moins coûteuse que les interventions curatives, une fois le ravinement déclenché.</vt:lpstr>
      <vt:lpstr>Photo 2/2. Vue de l’aval d’un seuil et de la buse recueillant les écoulements interceptés par la route.</vt:lpstr>
      <vt:lpstr>Photo 1/2. Un autre site où la construction d’une route a activé le ravinement en l’absence d’une gestion des écoulements et de mesures préventives.</vt:lpstr>
      <vt:lpstr>Photo 2/2. Vue de la même ravine, vers l’aval.</vt:lpstr>
      <vt:lpstr>La végétalisation des petites ravines</vt:lpstr>
      <vt:lpstr>L’armature naturelle constituée par le laurier rose qui a colonisé ce talweg est fragile.</vt:lpstr>
      <vt:lpstr>Photo 1/2. Un projet à équipé cette ravine avec des seuils et planté des lauriers roses.</vt:lpstr>
      <vt:lpstr>Photo 2/2. Les seuils ont été détruits lors de crues et les lauriers roses sont cantonnés sur les berges de la ravine, ce qui permet à l’incision de se poursuivre. Absence d’entretien et absence d’un suivi …</vt:lpstr>
      <vt:lpstr>Photo 1/2. Cette ravine était en cours d’incision … </vt:lpstr>
      <vt:lpstr>Photo 2/2. Elle a été stabilisée par les paysans en utilisant le matériel végétal local comme ce saule.</vt:lpstr>
      <vt:lpstr>Les sapements de berges</vt:lpstr>
      <vt:lpstr>Versant déstabilisé par l’enfoncement de  l’oued Sefrou. Le versant est affecté par un glissement généralisé qui se traduit par un relief moutonné.</vt:lpstr>
      <vt:lpstr>Photo 1/2. Sapement de berges le long de terrasses basses récentes (oued Sefrou).</vt:lpstr>
      <vt:lpstr>Photo 2/2. Détail de ces sapements. L’escarpement a une hauteur de quelques mètres.</vt:lpstr>
      <vt:lpstr>Sapement de berges de l’oued Sefrou. Le sapement incise les argilites rouges du Trias, mais il n’est actif que lors de crues exceptionnelles, ce qui donne une fausse impression de stabilité.</vt:lpstr>
      <vt:lpstr>La rivière d’El Kebab en aval de Sidi Yahia Ou Sâad. Sur ce tronçon, le creusement de la rivière est peu actif.</vt:lpstr>
      <vt:lpstr>Photo 1/7. Tronçon de la rivière d’El Kebab en aval de Sidi Yahia Ou Sâad. Le creusement est actif. La berge déstabilisée est affectée par des glissements localisés.</vt:lpstr>
      <vt:lpstr>Photo 2/7. Vue sur un glissement localisé déclenché par l’affouillement de la berge.</vt:lpstr>
      <vt:lpstr>Photo 3/7. Le haut d’une zone en glissement de berge. Les touffes de joncs sont un indice de l’humidité de la zone d’infiltration.</vt:lpstr>
      <vt:lpstr>Photo 4/7. Le bas d’un glissement de berge.</vt:lpstr>
      <vt:lpstr>Photo 5/7. Détail du haut du sapement de berge.</vt:lpstr>
      <vt:lpstr>Photo 6/7. Les racines mises à nu du chêne vert sont un indice du recul de la berge affouillée.</vt:lpstr>
      <vt:lpstr>Photo 7/7. </vt:lpstr>
      <vt:lpstr>Présentation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 photo</dc:title>
  <dc:creator>Lilin</dc:creator>
  <cp:lastModifiedBy>Charles Lilin</cp:lastModifiedBy>
  <cp:revision>92</cp:revision>
  <dcterms:created xsi:type="dcterms:W3CDTF">2007-02-24T10:47:21Z</dcterms:created>
  <dcterms:modified xsi:type="dcterms:W3CDTF">2026-03-05T17:45:39Z</dcterms:modified>
</cp:coreProperties>
</file>