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271" r:id="rId3"/>
    <p:sldId id="272" r:id="rId4"/>
    <p:sldId id="273" r:id="rId5"/>
    <p:sldId id="279" r:id="rId6"/>
    <p:sldId id="280" r:id="rId7"/>
    <p:sldId id="281" r:id="rId8"/>
    <p:sldId id="282" r:id="rId9"/>
    <p:sldId id="287" r:id="rId10"/>
    <p:sldId id="288" r:id="rId11"/>
    <p:sldId id="289" r:id="rId12"/>
    <p:sldId id="291" r:id="rId13"/>
    <p:sldId id="292" r:id="rId14"/>
    <p:sldId id="293" r:id="rId15"/>
    <p:sldId id="295" r:id="rId16"/>
    <p:sldId id="303" r:id="rId17"/>
    <p:sldId id="304" r:id="rId18"/>
    <p:sldId id="305" r:id="rId19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69AB1B-F6C2-1063-18E2-0B02F35409EC}"/>
              </a:ext>
            </a:extLst>
          </p:cNvPr>
          <p:cNvSpPr txBox="1"/>
          <p:nvPr/>
        </p:nvSpPr>
        <p:spPr>
          <a:xfrm>
            <a:off x="425450" y="5461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Marchabée</a:t>
            </a:r>
            <a:endParaRPr lang="fr-FR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070F24-DA63-CDE8-126F-E07DBC0C9F0C}"/>
              </a:ext>
            </a:extLst>
          </p:cNvPr>
          <p:cNvSpPr txBox="1"/>
          <p:nvPr/>
        </p:nvSpPr>
        <p:spPr>
          <a:xfrm>
            <a:off x="425450" y="1384300"/>
            <a:ext cx="6858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Index</a:t>
            </a:r>
          </a:p>
          <a:p>
            <a:r>
              <a:rPr lang="fr-FR" dirty="0">
                <a:hlinkClick r:id="rId2" action="ppaction://hlinksldjump"/>
              </a:rPr>
              <a:t>CC1-Marchabée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 action="ppaction://hlinksldjump"/>
              </a:rPr>
              <a:t>CF1-Marchabée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 action="ppaction://hlinksldjump"/>
              </a:rPr>
              <a:t>PR1-Marchabée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 action="ppaction://hlinksldjump"/>
              </a:rPr>
              <a:t>SB1-Marchabée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 action="ppaction://hlinksldjump"/>
              </a:rPr>
              <a:t>SG1-Marchabée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283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48895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24664"/>
              </p:ext>
            </p:extLst>
          </p:nvPr>
        </p:nvGraphicFramePr>
        <p:xfrm>
          <a:off x="1222552" y="5220716"/>
          <a:ext cx="5111749" cy="241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585" y="850900"/>
            <a:ext cx="3840479" cy="11581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985" y="2872382"/>
            <a:ext cx="4084319" cy="13411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4130" y="5226558"/>
            <a:ext cx="1645920" cy="2194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7210" y="5226558"/>
            <a:ext cx="3154299" cy="219519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74364" y="2156991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19" y="0"/>
                </a:moveTo>
                <a:lnTo>
                  <a:pt x="0" y="0"/>
                </a:lnTo>
                <a:lnTo>
                  <a:pt x="0" y="266700"/>
                </a:lnTo>
                <a:lnTo>
                  <a:pt x="1226819" y="266700"/>
                </a:lnTo>
                <a:lnTo>
                  <a:pt x="12268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4375" y="2209138"/>
            <a:ext cx="1068705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3/4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33395" y="4484012"/>
            <a:ext cx="1493520" cy="266700"/>
          </a:xfrm>
          <a:custGeom>
            <a:avLst/>
            <a:gdLst/>
            <a:ahLst/>
            <a:cxnLst/>
            <a:rect l="l" t="t" r="r" b="b"/>
            <a:pathLst>
              <a:path w="1493520" h="266700">
                <a:moveTo>
                  <a:pt x="1493520" y="0"/>
                </a:moveTo>
                <a:lnTo>
                  <a:pt x="0" y="0"/>
                </a:lnTo>
                <a:lnTo>
                  <a:pt x="0" y="266700"/>
                </a:lnTo>
                <a:lnTo>
                  <a:pt x="1493520" y="266700"/>
                </a:lnTo>
                <a:lnTo>
                  <a:pt x="14935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14167" y="4536844"/>
            <a:ext cx="133540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ts val="1285"/>
              </a:lnSpc>
            </a:pPr>
            <a:r>
              <a:rPr sz="1200" b="1" spc="-240" dirty="0">
                <a:latin typeface="Calibri"/>
                <a:cs typeface="Calibri"/>
              </a:rPr>
              <a:t>Coupe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0" dirty="0">
                <a:latin typeface="Calibri"/>
                <a:cs typeface="Calibri"/>
              </a:rPr>
              <a:t>transversale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CEF762-4DAF-E686-2E02-2DB7660B27CA}"/>
              </a:ext>
            </a:extLst>
          </p:cNvPr>
          <p:cNvSpPr txBox="1"/>
          <p:nvPr/>
        </p:nvSpPr>
        <p:spPr>
          <a:xfrm>
            <a:off x="730250" y="47337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/>
                <a:cs typeface="Arial"/>
              </a:rPr>
              <a:t>Schémas/plans</a:t>
            </a:r>
            <a:r>
              <a:rPr lang="fr-FR" sz="1200" b="1" spc="-3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de</a:t>
            </a:r>
            <a:r>
              <a:rPr lang="fr-FR" sz="1200" b="1" spc="-35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l’ouvrage</a:t>
            </a:r>
            <a:endParaRPr lang="fr-FR" sz="1200" dirty="0">
              <a:latin typeface="Arial"/>
              <a:cs typeface="Arial"/>
            </a:endParaRP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967431EC-BAFA-155F-DF34-AE72DB25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0225"/>
              </p:ext>
            </p:extLst>
          </p:nvPr>
        </p:nvGraphicFramePr>
        <p:xfrm>
          <a:off x="990904" y="7915275"/>
          <a:ext cx="5574664" cy="261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2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terminée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object 7">
            <a:extLst>
              <a:ext uri="{FF2B5EF4-FFF2-40B4-BE49-F238E27FC236}">
                <a16:creationId xmlns:a16="http://schemas.microsoft.com/office/drawing/2014/main" id="{E1949CB9-EB6F-92A5-1843-BC6AADF8BD8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2037" y="7921244"/>
            <a:ext cx="3565525" cy="2004059"/>
          </a:xfrm>
          <a:prstGeom prst="rect">
            <a:avLst/>
          </a:prstGeom>
        </p:spPr>
      </p:pic>
      <p:pic>
        <p:nvPicPr>
          <p:cNvPr id="16" name="object 8">
            <a:extLst>
              <a:ext uri="{FF2B5EF4-FFF2-40B4-BE49-F238E27FC236}">
                <a16:creationId xmlns:a16="http://schemas.microsoft.com/office/drawing/2014/main" id="{C41B805E-7D20-1D6F-FC43-394E3228287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4785" y="7921244"/>
            <a:ext cx="1729739" cy="2306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764" y="46990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489" y="4813300"/>
            <a:ext cx="5788025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 marR="8255" algn="just">
              <a:lnSpc>
                <a:spcPts val="1380"/>
              </a:lnSpc>
              <a:spcBef>
                <a:spcPts val="1090"/>
              </a:spcBef>
            </a:pPr>
            <a:r>
              <a:rPr sz="1200" dirty="0">
                <a:latin typeface="Arial"/>
                <a:cs typeface="Arial"/>
              </a:rPr>
              <a:t>Démarrage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travaux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août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2019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Implantation,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préparation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nettoyage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site. </a:t>
            </a:r>
            <a:r>
              <a:rPr sz="1200" dirty="0">
                <a:latin typeface="Arial"/>
                <a:cs typeface="Arial"/>
              </a:rPr>
              <a:t>Travaux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terrassement</a:t>
            </a:r>
            <a:r>
              <a:rPr sz="1200" spc="-10" dirty="0">
                <a:latin typeface="Arial"/>
                <a:cs typeface="Arial"/>
              </a:rPr>
              <a:t>.</a:t>
            </a:r>
            <a:endParaRPr lang="fr-FR" sz="1200" spc="-10" dirty="0">
              <a:latin typeface="Arial"/>
              <a:cs typeface="Arial"/>
            </a:endParaRPr>
          </a:p>
          <a:p>
            <a:pPr marL="12700" marR="8255" algn="just">
              <a:lnSpc>
                <a:spcPts val="1380"/>
              </a:lnSpc>
              <a:spcBef>
                <a:spcPts val="1090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Puis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arrêt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travaux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pendant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trois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(octobre-</a:t>
            </a:r>
            <a:r>
              <a:rPr sz="1200" spc="-10" dirty="0">
                <a:latin typeface="Arial"/>
                <a:cs typeface="Arial"/>
              </a:rPr>
              <a:t>décembre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2019)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impossibilité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l’ingénieur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Clossy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rendre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Cayes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avec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véhicule de l’association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blocage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routes,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pénurie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matériaux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carburant.</a:t>
            </a:r>
            <a:endParaRPr lang="fr-FR" sz="1200" spc="-10" dirty="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endParaRPr lang="fr-FR" sz="1200" spc="-10" dirty="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r>
              <a:rPr lang="fr-FR" sz="1200" dirty="0">
                <a:latin typeface="Arial"/>
                <a:cs typeface="Arial"/>
              </a:rPr>
              <a:t>Reprise</a:t>
            </a:r>
            <a:r>
              <a:rPr lang="fr-FR" sz="1200" spc="10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du</a:t>
            </a:r>
            <a:r>
              <a:rPr lang="fr-FR" sz="1200" spc="10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chantier</a:t>
            </a:r>
            <a:r>
              <a:rPr lang="fr-FR" sz="1200" spc="10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début</a:t>
            </a:r>
            <a:r>
              <a:rPr lang="fr-FR" sz="1200" spc="10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janvier</a:t>
            </a:r>
            <a:r>
              <a:rPr lang="fr-FR" sz="1200" spc="10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2020</a:t>
            </a:r>
            <a:r>
              <a:rPr lang="fr-FR" sz="1200" spc="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:</a:t>
            </a:r>
            <a:r>
              <a:rPr lang="fr-FR" sz="1200" spc="10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Construction</a:t>
            </a:r>
            <a:r>
              <a:rPr lang="fr-FR" sz="1200" spc="10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9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144</a:t>
            </a:r>
            <a:r>
              <a:rPr lang="fr-FR" sz="1200" spc="9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mètres</a:t>
            </a:r>
            <a:r>
              <a:rPr lang="fr-FR" sz="1200" spc="10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linéaires</a:t>
            </a:r>
            <a:r>
              <a:rPr lang="fr-FR" sz="1200" spc="105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et </a:t>
            </a:r>
            <a:r>
              <a:rPr lang="fr-FR" sz="1200" dirty="0">
                <a:latin typeface="Arial"/>
                <a:cs typeface="Arial"/>
              </a:rPr>
              <a:t>aménagement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deux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bordures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avec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du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gazon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pour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stabiliser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structure.</a:t>
            </a:r>
            <a:endParaRPr lang="fr-FR" sz="1200" dirty="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5"/>
              </a:spcBef>
            </a:pPr>
            <a:endParaRPr sz="1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989711"/>
            <a:ext cx="5760720" cy="34505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836" y="3175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Seuil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bassin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Kady</a:t>
            </a:r>
            <a:r>
              <a:rPr lang="fr-FR" sz="1600" b="1" spc="-40" dirty="0">
                <a:latin typeface="Arial"/>
                <a:cs typeface="Arial"/>
              </a:rPr>
              <a:t>-</a:t>
            </a:r>
            <a:r>
              <a:rPr sz="1600" b="1" spc="-10" dirty="0">
                <a:latin typeface="Arial"/>
                <a:cs typeface="Arial"/>
              </a:rPr>
              <a:t>Marcabée</a:t>
            </a:r>
            <a:r>
              <a:rPr lang="fr-FR" sz="1600" b="1" spc="-10" dirty="0">
                <a:latin typeface="Arial"/>
                <a:cs typeface="Arial"/>
              </a:rPr>
              <a:t> (SB1-Marchabée)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500" y="1540383"/>
            <a:ext cx="6553200" cy="3393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Seuil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ravine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Kady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N18°04'03.3'‘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O73°52'46.5''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Kady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propriétaire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Roger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Muscadin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Février-</a:t>
            </a:r>
            <a:r>
              <a:rPr sz="1200" dirty="0">
                <a:latin typeface="Arial"/>
                <a:cs typeface="Arial"/>
              </a:rPr>
              <a:t>Mars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UEPLM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Longueur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l’ouvrage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537845" indent="-228600">
              <a:lnSpc>
                <a:spcPts val="1410"/>
              </a:lnSpc>
              <a:spcBef>
                <a:spcPts val="540"/>
              </a:spcBef>
              <a:buFont typeface="Wingdings"/>
              <a:buChar char=""/>
              <a:tabLst>
                <a:tab pos="5378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niveau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ailes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1,50 m.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au-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dessus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sol,</a:t>
            </a:r>
            <a:endParaRPr sz="1200" dirty="0">
              <a:latin typeface="Arial"/>
              <a:cs typeface="Arial"/>
            </a:endParaRPr>
          </a:p>
          <a:p>
            <a:pPr marL="537845" indent="-228600">
              <a:lnSpc>
                <a:spcPts val="1380"/>
              </a:lnSpc>
              <a:buFont typeface="Wingdings"/>
              <a:buChar char=""/>
              <a:tabLst>
                <a:tab pos="5378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déversoir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0,70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longueur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4,88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37845" indent="-228600">
              <a:lnSpc>
                <a:spcPts val="1380"/>
              </a:lnSpc>
              <a:buFont typeface="Wingdings"/>
              <a:buChar char=""/>
              <a:tabLst>
                <a:tab pos="5378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déversoir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0,80 m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au-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dessus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sol,</a:t>
            </a:r>
            <a:endParaRPr sz="1200" dirty="0">
              <a:latin typeface="Arial"/>
              <a:cs typeface="Arial"/>
            </a:endParaRPr>
          </a:p>
          <a:p>
            <a:pPr marL="537845" indent="-228600">
              <a:lnSpc>
                <a:spcPts val="1380"/>
              </a:lnSpc>
              <a:buFont typeface="Wingdings"/>
              <a:buChar char=""/>
              <a:tabLst>
                <a:tab pos="5378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déversoir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fondations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comprises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2,20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m,</a:t>
            </a:r>
            <a:endParaRPr sz="1200" dirty="0">
              <a:latin typeface="Arial"/>
              <a:cs typeface="Arial"/>
            </a:endParaRPr>
          </a:p>
          <a:p>
            <a:pPr marL="537845" indent="-228600">
              <a:lnSpc>
                <a:spcPts val="1410"/>
              </a:lnSpc>
              <a:buFont typeface="Wingdings"/>
              <a:buChar char=""/>
              <a:tabLst>
                <a:tab pos="537845" algn="l"/>
              </a:tabLst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36" y="5197983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1846"/>
              </p:ext>
            </p:extLst>
          </p:nvPr>
        </p:nvGraphicFramePr>
        <p:xfrm>
          <a:off x="749604" y="5522595"/>
          <a:ext cx="6381446" cy="2491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5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emplacement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1300" marR="67945" indent="-171450" algn="just">
                        <a:lnSpc>
                          <a:spcPts val="1380"/>
                        </a:lnSpc>
                        <a:spcBef>
                          <a:spcPts val="65"/>
                        </a:spcBef>
                        <a:buFont typeface="Arial" panose="020B0604020202020204" pitchFamily="34" charset="0"/>
                        <a:buChar char="•"/>
                        <a:tabLst>
                          <a:tab pos="1625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Faciliter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l’accès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populations :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abreuvement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bovins,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arrosage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d’appoint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pépinières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reboisement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éventuels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travaux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construction.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1300" marR="179070" indent="-171450" algn="just">
                        <a:lnSpc>
                          <a:spcPts val="1380"/>
                        </a:lnSpc>
                        <a:buFont typeface="Arial" panose="020B0604020202020204" pitchFamily="34" charset="0"/>
                        <a:buChar char="•"/>
                        <a:tabLst>
                          <a:tab pos="1625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Augmenter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produit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brut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parcelles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réduire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débit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maximal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eaux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ruissellement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1300" indent="-171450" algn="just">
                        <a:lnSpc>
                          <a:spcPts val="1280"/>
                        </a:lnSpc>
                        <a:buFont typeface="Arial" panose="020B0604020202020204" pitchFamily="34" charset="0"/>
                        <a:buChar char="•"/>
                        <a:tabLst>
                          <a:tab pos="1625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frais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21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d’accès,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passage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Dumont.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Impossible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d’accéder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chantier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sèche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permettant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l’accumulation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sédiments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frais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E61195-99A3-BEE4-3D96-EEFF065D1DE5}"/>
              </a:ext>
            </a:extLst>
          </p:cNvPr>
          <p:cNvSpPr txBox="1"/>
          <p:nvPr/>
        </p:nvSpPr>
        <p:spPr>
          <a:xfrm>
            <a:off x="5193666" y="817146"/>
            <a:ext cx="208978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836" y="165100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29783"/>
              </p:ext>
            </p:extLst>
          </p:nvPr>
        </p:nvGraphicFramePr>
        <p:xfrm>
          <a:off x="501650" y="526543"/>
          <a:ext cx="6781800" cy="9914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495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6954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moins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celle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 poteaux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poutres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Epaisseur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seuil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(0,60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8,22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375920" algn="just">
                        <a:lnSpc>
                          <a:spcPct val="95900"/>
                        </a:lnSpc>
                        <a:spcBef>
                          <a:spcPts val="13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5,28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m,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correspondantes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côtés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chaînage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12,02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129539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murets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encadrant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radier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l’aval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(L=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5,28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H=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0,30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m),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2,40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2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22,64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Béton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seuil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poteaux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ts val="1410"/>
                        </a:lnSpc>
                        <a:spcBef>
                          <a:spcPts val="540"/>
                        </a:spcBef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 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extrémités,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ts val="1410"/>
                        </a:lnSpc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3,00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part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d’autre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déversoir,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20,00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09220" algn="just">
                        <a:lnSpc>
                          <a:spcPts val="138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 :</a:t>
                      </a:r>
                      <a:r>
                        <a:rPr sz="12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3,6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45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poutres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horizontales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marR="264160" indent="-228600" algn="just">
                        <a:lnSpc>
                          <a:spcPts val="1380"/>
                        </a:lnSpc>
                        <a:spcBef>
                          <a:spcPts val="640"/>
                        </a:spcBef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Poutre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libage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0,60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0,60 m,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m.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moins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occupée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poteaux,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17,6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6,336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527050" indent="-228600" algn="just">
                        <a:lnSpc>
                          <a:spcPts val="1315"/>
                        </a:lnSpc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Poutre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horizontale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intermédiaire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0,60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marR="135255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0,20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m,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m.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moins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occupée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17,60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2,112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527050" marR="228600" indent="-228600" algn="just">
                        <a:lnSpc>
                          <a:spcPts val="1380"/>
                        </a:lnSpc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Chaînage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0,15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0,60 m,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longue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m.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moins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occupée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par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poteaux,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17,60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1,584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spc="-37" baseline="27777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410"/>
                        </a:lnSpc>
                        <a:spcBef>
                          <a:spcPts val="100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poutres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10,032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seul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13 632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lang="fr-FR" sz="1200" b="1" dirty="0">
                          <a:latin typeface="Arial"/>
                          <a:cs typeface="Arial"/>
                        </a:rPr>
                        <a:t>B.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Le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bassin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 algn="just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longueur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1,44</a:t>
                      </a:r>
                      <a:r>
                        <a:rPr lang="fr-FR"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127000" marR="14224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6,0</a:t>
                      </a:r>
                      <a:r>
                        <a:rPr lang="fr-FR"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6,20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poteaux,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 x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0,60,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épaisseur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0,15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4,86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3,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6,3m</a:t>
                      </a:r>
                      <a:r>
                        <a:rPr lang="fr-FR" sz="1200" b="1" spc="-15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127000" algn="just">
                        <a:lnSpc>
                          <a:spcPts val="1380"/>
                        </a:lnSpc>
                      </a:pPr>
                      <a:r>
                        <a:rPr lang="fr-FR" sz="1200" b="1" dirty="0">
                          <a:latin typeface="Arial"/>
                          <a:cs typeface="Arial"/>
                        </a:rPr>
                        <a:t>C.</a:t>
                      </a:r>
                      <a:r>
                        <a:rPr lang="fr-FR"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Le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radier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 marR="52070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radier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dimensions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lang="fr-FR"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4,0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0,2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l’ouvrage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23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32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 marR="793750">
                        <a:lnSpc>
                          <a:spcPts val="1380"/>
                        </a:lnSpc>
                      </a:pPr>
                      <a:r>
                        <a:rPr lang="fr-FR" sz="12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finitions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seuil :</a:t>
                      </a:r>
                      <a:r>
                        <a:rPr lang="fr-FR"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crépissage,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lang="fr-FR"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cirage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34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: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84200" marR="68580" indent="-228600">
                        <a:lnSpc>
                          <a:spcPct val="95900"/>
                        </a:lnSpc>
                        <a:spcBef>
                          <a:spcPts val="600"/>
                        </a:spcBef>
                        <a:buFont typeface="Wingdings"/>
                        <a:buChar char=""/>
                        <a:tabLst>
                          <a:tab pos="584200" algn="l"/>
                        </a:tabLst>
                      </a:pP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</a:t>
                      </a:r>
                      <a:r>
                        <a:rPr lang="fr-FR"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amont</a:t>
                      </a:r>
                      <a:r>
                        <a:rPr lang="fr-FR"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toute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visible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seuil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(hauteur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seuil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au-dessus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sol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longueur</a:t>
                      </a:r>
                      <a:r>
                        <a:rPr lang="fr-FR"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3,14</a:t>
                      </a:r>
                      <a:r>
                        <a:rPr lang="fr-FR"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½)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déversoir,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27,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98</a:t>
                      </a:r>
                      <a:r>
                        <a:rPr lang="fr-FR"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m²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crépir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mortier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83565" indent="-227965">
                        <a:lnSpc>
                          <a:spcPts val="1380"/>
                        </a:lnSpc>
                        <a:buFont typeface="Wingdings"/>
                        <a:buChar char=""/>
                        <a:tabLst>
                          <a:tab pos="583565" algn="l"/>
                        </a:tabLst>
                      </a:pP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Rejointoiement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joints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m²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 marR="143510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1,50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(5,28m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5,28m)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32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à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cirer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31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 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cm.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une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5m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5,28m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30,84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lang="fr-FR" sz="1200" b="1" dirty="0">
                          <a:latin typeface="Arial"/>
                          <a:cs typeface="Arial"/>
                        </a:rPr>
                        <a:t>D.</a:t>
                      </a:r>
                      <a:r>
                        <a:rPr lang="fr-FR"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La </a:t>
                      </a:r>
                      <a:r>
                        <a:rPr lang="fr-FR" sz="1200" b="1" spc="-10" dirty="0">
                          <a:latin typeface="Arial"/>
                          <a:cs typeface="Arial"/>
                        </a:rPr>
                        <a:t>bêche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41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bêche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dimensions :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;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0,40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1,2 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  <a:p>
                      <a:pPr marL="527050" marR="228600" indent="-228600" algn="just">
                        <a:lnSpc>
                          <a:spcPts val="1380"/>
                        </a:lnSpc>
                        <a:buFont typeface="Wingdings"/>
                        <a:buChar char=""/>
                        <a:tabLst>
                          <a:tab pos="527050" algn="l"/>
                        </a:tabLst>
                      </a:pPr>
                      <a:endParaRPr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BF4333A-4D66-4CEE-8609-3DD8F6354148}"/>
              </a:ext>
            </a:extLst>
          </p:cNvPr>
          <p:cNvSpPr txBox="1"/>
          <p:nvPr/>
        </p:nvSpPr>
        <p:spPr>
          <a:xfrm>
            <a:off x="196850" y="241300"/>
            <a:ext cx="7048500" cy="369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>
              <a:lnSpc>
                <a:spcPts val="1410"/>
              </a:lnSpc>
              <a:spcBef>
                <a:spcPts val="855"/>
              </a:spcBef>
            </a:pPr>
            <a:r>
              <a:rPr lang="fr-FR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Ferraillage</a:t>
            </a:r>
            <a:endParaRPr lang="fr-FR" sz="1200" dirty="0">
              <a:latin typeface="Arial"/>
              <a:cs typeface="Arial"/>
            </a:endParaRPr>
          </a:p>
          <a:p>
            <a:pPr marL="127000">
              <a:lnSpc>
                <a:spcPts val="1410"/>
              </a:lnSpc>
            </a:pPr>
            <a:r>
              <a:rPr lang="fr-FR" sz="1200" b="1" dirty="0">
                <a:latin typeface="Arial"/>
                <a:cs typeface="Arial"/>
              </a:rPr>
              <a:t>A.</a:t>
            </a:r>
            <a:r>
              <a:rPr lang="fr-FR" sz="1200" b="1" spc="-15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Pour</a:t>
            </a:r>
            <a:r>
              <a:rPr lang="fr-FR" sz="1200" b="1" spc="-1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le</a:t>
            </a:r>
            <a:r>
              <a:rPr lang="fr-FR" sz="1200" b="1" spc="-25" dirty="0">
                <a:latin typeface="Arial"/>
                <a:cs typeface="Arial"/>
              </a:rPr>
              <a:t> </a:t>
            </a:r>
            <a:r>
              <a:rPr lang="fr-FR" sz="1200" b="1" spc="-20" dirty="0">
                <a:latin typeface="Arial"/>
                <a:cs typeface="Arial"/>
              </a:rPr>
              <a:t>seuil</a:t>
            </a:r>
            <a:endParaRPr lang="fr-FR" sz="1200" dirty="0">
              <a:latin typeface="Arial"/>
              <a:cs typeface="Arial"/>
            </a:endParaRPr>
          </a:p>
          <a:p>
            <a:pPr marL="584200" marR="201295" indent="-228600">
              <a:lnSpc>
                <a:spcPts val="1380"/>
              </a:lnSpc>
              <a:spcBef>
                <a:spcPts val="635"/>
              </a:spcBef>
              <a:buFont typeface="Wingdings"/>
              <a:buChar char=""/>
              <a:tabLst>
                <a:tab pos="584200" algn="l"/>
              </a:tabLst>
            </a:pP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poteaux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verticaux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armés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1/2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¼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espacés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 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</a:t>
            </a:r>
            <a:endParaRPr lang="fr-FR" sz="1200" dirty="0">
              <a:latin typeface="Arial"/>
              <a:cs typeface="Arial"/>
            </a:endParaRPr>
          </a:p>
          <a:p>
            <a:pPr marL="584200" marR="185420" indent="-228600">
              <a:lnSpc>
                <a:spcPts val="1380"/>
              </a:lnSpc>
              <a:buFont typeface="Wingdings"/>
              <a:buChar char=""/>
              <a:tabLst>
                <a:tab pos="584200" algn="l"/>
              </a:tabLst>
            </a:pP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poutres</a:t>
            </a:r>
            <a:r>
              <a:rPr lang="fr-FR"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horizontales</a:t>
            </a:r>
            <a:r>
              <a:rPr lang="fr-FR"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armées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(poutre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libage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3/8,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poutre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intermédiaire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armée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lang="fr-FR" sz="1200" spc="-50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3/8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cadres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¼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espacés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 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poutre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chaînage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déversoir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3/8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cadres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¼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espacés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cm).</a:t>
            </a:r>
            <a:endParaRPr lang="fr-FR" sz="1200" dirty="0">
              <a:latin typeface="Arial"/>
              <a:cs typeface="Arial"/>
            </a:endParaRPr>
          </a:p>
          <a:p>
            <a:pPr marL="127000" marR="74930">
              <a:lnSpc>
                <a:spcPts val="1380"/>
              </a:lnSpc>
              <a:spcBef>
                <a:spcPts val="600"/>
              </a:spcBef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: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12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½,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25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9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58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spc="-50" dirty="0">
                <a:latin typeface="Arial"/>
                <a:cs typeface="Arial"/>
              </a:rPr>
              <a:t>¼ </a:t>
            </a:r>
            <a:r>
              <a:rPr lang="fr-FR" sz="1200" dirty="0">
                <a:latin typeface="Arial"/>
                <a:cs typeface="Arial"/>
              </a:rPr>
              <a:t>de 6 </a:t>
            </a:r>
            <a:r>
              <a:rPr lang="fr-FR" sz="1200" spc="-50" dirty="0">
                <a:latin typeface="Arial"/>
                <a:cs typeface="Arial"/>
              </a:rPr>
              <a:t>m</a:t>
            </a:r>
            <a:endParaRPr lang="fr-FR" sz="1200" dirty="0">
              <a:latin typeface="Arial"/>
              <a:cs typeface="Arial"/>
            </a:endParaRPr>
          </a:p>
          <a:p>
            <a:pPr marL="127000">
              <a:lnSpc>
                <a:spcPts val="1345"/>
              </a:lnSpc>
            </a:pPr>
            <a:r>
              <a:rPr lang="fr-FR" sz="1200" b="1" dirty="0">
                <a:latin typeface="Arial"/>
                <a:cs typeface="Arial"/>
              </a:rPr>
              <a:t>B.</a:t>
            </a:r>
            <a:r>
              <a:rPr lang="fr-FR" sz="1200" b="1" spc="-15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Pour</a:t>
            </a:r>
            <a:r>
              <a:rPr lang="fr-FR" sz="1200" b="1" spc="-1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le</a:t>
            </a:r>
            <a:r>
              <a:rPr lang="fr-FR" sz="1200" b="1" spc="-15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bassin</a:t>
            </a:r>
            <a:endParaRPr lang="fr-FR" sz="1200" dirty="0">
              <a:latin typeface="Arial"/>
              <a:cs typeface="Arial"/>
            </a:endParaRPr>
          </a:p>
          <a:p>
            <a:pPr marL="584200" marR="201295" indent="-228600">
              <a:lnSpc>
                <a:spcPts val="1380"/>
              </a:lnSpc>
              <a:spcBef>
                <a:spcPts val="635"/>
              </a:spcBef>
              <a:buFont typeface="Wingdings"/>
              <a:buChar char=""/>
              <a:tabLst>
                <a:tab pos="584200" algn="l"/>
              </a:tabLst>
            </a:pP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poteaux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verticaux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armés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3/8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¼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espacés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 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</a:t>
            </a:r>
          </a:p>
          <a:p>
            <a:pPr marL="584200" marR="201295" indent="-228600">
              <a:lnSpc>
                <a:spcPts val="1380"/>
              </a:lnSpc>
              <a:spcBef>
                <a:spcPts val="635"/>
              </a:spcBef>
              <a:buFont typeface="Wingdings"/>
              <a:buChar char=""/>
              <a:tabLst>
                <a:tab pos="584200" algn="l"/>
              </a:tabLst>
            </a:pPr>
            <a:endParaRPr lang="fr-FR" sz="1200" u="sng" spc="-2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527050" marR="356870" indent="-228600">
              <a:lnSpc>
                <a:spcPts val="1380"/>
              </a:lnSpc>
              <a:spcBef>
                <a:spcPts val="45"/>
              </a:spcBef>
              <a:buFont typeface="Wingdings"/>
              <a:buChar char=""/>
              <a:tabLst>
                <a:tab pos="527050" algn="l"/>
              </a:tabLst>
            </a:pP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quadrillage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fond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bassin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avec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fers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3/8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espacés</a:t>
            </a:r>
            <a:r>
              <a:rPr lang="fr-FR"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lang="fr-FR"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</a:t>
            </a:r>
            <a:r>
              <a:rPr lang="fr-FR"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cm</a:t>
            </a:r>
            <a:endParaRPr lang="fr-FR" sz="1200" dirty="0">
              <a:latin typeface="Arial"/>
              <a:cs typeface="Arial"/>
            </a:endParaRPr>
          </a:p>
          <a:p>
            <a:pPr marL="69850" marR="464184">
              <a:lnSpc>
                <a:spcPts val="1380"/>
              </a:lnSpc>
              <a:spcBef>
                <a:spcPts val="600"/>
              </a:spcBef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: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35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9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40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6</a:t>
            </a:r>
            <a:r>
              <a:rPr lang="fr-FR" sz="1200" spc="15" dirty="0">
                <a:latin typeface="Arial"/>
                <a:cs typeface="Arial"/>
              </a:rPr>
              <a:t> </a:t>
            </a:r>
            <a:r>
              <a:rPr lang="fr-FR" sz="1200" spc="-50" dirty="0">
                <a:latin typeface="Arial"/>
                <a:cs typeface="Arial"/>
              </a:rPr>
              <a:t>m </a:t>
            </a:r>
            <a:r>
              <a:rPr lang="fr-FR" sz="1200" dirty="0">
                <a:latin typeface="Arial"/>
                <a:cs typeface="Arial"/>
              </a:rPr>
              <a:t>1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rouleau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fils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à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ligature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au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20" dirty="0">
                <a:latin typeface="Arial"/>
                <a:cs typeface="Arial"/>
              </a:rPr>
              <a:t>total</a:t>
            </a:r>
            <a:endParaRPr lang="fr-FR" sz="1200" dirty="0">
              <a:latin typeface="Arial"/>
              <a:cs typeface="Arial"/>
            </a:endParaRPr>
          </a:p>
          <a:p>
            <a:pPr marL="69850" marR="95885">
              <a:lnSpc>
                <a:spcPts val="1380"/>
              </a:lnSpc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un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total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60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pouce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98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de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1/4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pouce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12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 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1/2</a:t>
            </a:r>
            <a:endParaRPr lang="fr-FR" sz="1200" dirty="0">
              <a:latin typeface="Arial"/>
              <a:cs typeface="Arial"/>
            </a:endParaRPr>
          </a:p>
          <a:p>
            <a:pPr marL="69850">
              <a:lnSpc>
                <a:spcPts val="1410"/>
              </a:lnSpc>
              <a:spcBef>
                <a:spcPts val="1285"/>
              </a:spcBef>
            </a:pPr>
            <a:r>
              <a:rPr lang="fr-FR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Fouilles</a:t>
            </a:r>
            <a:endParaRPr lang="fr-FR" sz="1200" dirty="0">
              <a:latin typeface="Arial"/>
              <a:cs typeface="Arial"/>
            </a:endParaRPr>
          </a:p>
          <a:p>
            <a:pPr marL="69850" marR="261620">
              <a:lnSpc>
                <a:spcPts val="1380"/>
              </a:lnSpc>
              <a:spcBef>
                <a:spcPts val="65"/>
              </a:spcBef>
            </a:pP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volume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fouilles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estimé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à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baseline="27777" dirty="0">
                <a:latin typeface="Arial"/>
                <a:cs typeface="Arial"/>
              </a:rPr>
              <a:t>3</a:t>
            </a:r>
            <a:r>
              <a:rPr lang="fr-FR" sz="1200" spc="-22" baseline="27777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pour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bassin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et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31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baseline="27777" dirty="0">
                <a:latin typeface="Arial"/>
                <a:cs typeface="Arial"/>
              </a:rPr>
              <a:t>3</a:t>
            </a:r>
            <a:r>
              <a:rPr lang="fr-FR" sz="1200" spc="157" baseline="27777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pour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seuil,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au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total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51</a:t>
            </a:r>
            <a:r>
              <a:rPr lang="fr-FR" sz="1200" spc="1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m</a:t>
            </a:r>
            <a:r>
              <a:rPr lang="fr-FR" sz="1200" spc="-37" baseline="27777" dirty="0">
                <a:latin typeface="Arial"/>
                <a:cs typeface="Arial"/>
              </a:rPr>
              <a:t>3</a:t>
            </a:r>
            <a:r>
              <a:rPr lang="fr-FR" sz="1200" spc="-25" dirty="0">
                <a:latin typeface="Arial"/>
                <a:cs typeface="Arial"/>
              </a:rPr>
              <a:t>.</a:t>
            </a:r>
            <a:endParaRPr lang="fr-FR" sz="1200" dirty="0">
              <a:latin typeface="Arial"/>
              <a:cs typeface="Arial"/>
            </a:endParaRP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52C5FD1D-1711-C6B5-5187-2345DE365F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899" y="5900544"/>
            <a:ext cx="1797352" cy="2142207"/>
          </a:xfrm>
          <a:prstGeom prst="rect">
            <a:avLst/>
          </a:prstGeom>
        </p:spPr>
      </p:pic>
      <p:pic>
        <p:nvPicPr>
          <p:cNvPr id="4" name="object 9">
            <a:extLst>
              <a:ext uri="{FF2B5EF4-FFF2-40B4-BE49-F238E27FC236}">
                <a16:creationId xmlns:a16="http://schemas.microsoft.com/office/drawing/2014/main" id="{14CA0CBA-8AC5-0E9B-934A-7015502D89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4629" y="6523524"/>
            <a:ext cx="2317075" cy="1478972"/>
          </a:xfrm>
          <a:prstGeom prst="rect">
            <a:avLst/>
          </a:prstGeom>
        </p:spPr>
      </p:pic>
      <p:pic>
        <p:nvPicPr>
          <p:cNvPr id="6" name="object 10">
            <a:extLst>
              <a:ext uri="{FF2B5EF4-FFF2-40B4-BE49-F238E27FC236}">
                <a16:creationId xmlns:a16="http://schemas.microsoft.com/office/drawing/2014/main" id="{AFB51BE3-264F-10DD-8A31-12B531D80F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7056" y="8674168"/>
            <a:ext cx="2102072" cy="1650972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017FAC1A-BA17-4917-03FC-90659E258EF6}"/>
              </a:ext>
            </a:extLst>
          </p:cNvPr>
          <p:cNvSpPr/>
          <p:nvPr/>
        </p:nvSpPr>
        <p:spPr>
          <a:xfrm>
            <a:off x="1539239" y="8135673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20" y="0"/>
                </a:moveTo>
                <a:lnTo>
                  <a:pt x="0" y="0"/>
                </a:lnTo>
                <a:lnTo>
                  <a:pt x="0" y="266700"/>
                </a:lnTo>
                <a:lnTo>
                  <a:pt x="1226820" y="266700"/>
                </a:lnTo>
                <a:lnTo>
                  <a:pt x="12268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4215F914-0070-82D8-6F87-1FC4E796EAFC}"/>
              </a:ext>
            </a:extLst>
          </p:cNvPr>
          <p:cNvSpPr txBox="1"/>
          <p:nvPr/>
        </p:nvSpPr>
        <p:spPr>
          <a:xfrm>
            <a:off x="1618741" y="8188632"/>
            <a:ext cx="106870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dessus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9ECE79AA-9796-2AB3-D9A4-9B5EEB30EDAB}"/>
              </a:ext>
            </a:extLst>
          </p:cNvPr>
          <p:cNvSpPr/>
          <p:nvPr/>
        </p:nvSpPr>
        <p:spPr>
          <a:xfrm>
            <a:off x="4510404" y="8165518"/>
            <a:ext cx="1418590" cy="335280"/>
          </a:xfrm>
          <a:custGeom>
            <a:avLst/>
            <a:gdLst/>
            <a:ahLst/>
            <a:cxnLst/>
            <a:rect l="l" t="t" r="r" b="b"/>
            <a:pathLst>
              <a:path w="1418589" h="335279">
                <a:moveTo>
                  <a:pt x="1418589" y="0"/>
                </a:moveTo>
                <a:lnTo>
                  <a:pt x="0" y="0"/>
                </a:lnTo>
                <a:lnTo>
                  <a:pt x="0" y="335279"/>
                </a:lnTo>
                <a:lnTo>
                  <a:pt x="1418589" y="335279"/>
                </a:lnTo>
                <a:lnTo>
                  <a:pt x="141858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2618C35C-4C1D-111D-E1D4-2B36839E685C}"/>
              </a:ext>
            </a:extLst>
          </p:cNvPr>
          <p:cNvSpPr txBox="1"/>
          <p:nvPr/>
        </p:nvSpPr>
        <p:spPr>
          <a:xfrm>
            <a:off x="4591177" y="8219112"/>
            <a:ext cx="1261110" cy="198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6860">
              <a:lnSpc>
                <a:spcPts val="1370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110" dirty="0">
                <a:latin typeface="Calibri"/>
                <a:cs typeface="Calibri"/>
              </a:rPr>
              <a:t>isométrique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0DFAB32E-8294-B5AD-7EEF-61D8A5603FCE}"/>
              </a:ext>
            </a:extLst>
          </p:cNvPr>
          <p:cNvSpPr/>
          <p:nvPr/>
        </p:nvSpPr>
        <p:spPr>
          <a:xfrm>
            <a:off x="911225" y="9445932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20" y="0"/>
                </a:moveTo>
                <a:lnTo>
                  <a:pt x="0" y="0"/>
                </a:lnTo>
                <a:lnTo>
                  <a:pt x="0" y="266699"/>
                </a:lnTo>
                <a:lnTo>
                  <a:pt x="1226820" y="266699"/>
                </a:lnTo>
                <a:lnTo>
                  <a:pt x="12268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A7AD70D-6E48-8EEF-98AB-7A62E4BCC150}"/>
              </a:ext>
            </a:extLst>
          </p:cNvPr>
          <p:cNvSpPr txBox="1"/>
          <p:nvPr/>
        </p:nvSpPr>
        <p:spPr>
          <a:xfrm>
            <a:off x="990904" y="9499654"/>
            <a:ext cx="1068705" cy="161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1145">
              <a:lnSpc>
                <a:spcPts val="1270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face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68639CD-3442-C12E-7560-B568EC7303A5}"/>
              </a:ext>
            </a:extLst>
          </p:cNvPr>
          <p:cNvSpPr txBox="1"/>
          <p:nvPr/>
        </p:nvSpPr>
        <p:spPr>
          <a:xfrm>
            <a:off x="196850" y="4060982"/>
            <a:ext cx="6628493" cy="1287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dirty="0" err="1">
                <a:latin typeface="Arial"/>
                <a:cs typeface="Arial"/>
              </a:rPr>
              <a:t>Démarrage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janvier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70"/>
              </a:spcBef>
            </a:pPr>
            <a:r>
              <a:rPr sz="1200" dirty="0">
                <a:latin typeface="Arial"/>
                <a:cs typeface="Arial"/>
              </a:rPr>
              <a:t>Les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travaux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construction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ont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été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quelque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temps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l’arrêt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raison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» </a:t>
            </a:r>
            <a:r>
              <a:rPr sz="1200" spc="-10" dirty="0">
                <a:latin typeface="Arial"/>
                <a:cs typeface="Arial"/>
              </a:rPr>
              <a:t>COVID.</a:t>
            </a:r>
            <a:endParaRPr sz="1200" dirty="0">
              <a:latin typeface="Arial"/>
              <a:cs typeface="Arial"/>
            </a:endParaRPr>
          </a:p>
          <a:p>
            <a:pPr marL="12700" marR="6350" algn="just">
              <a:lnSpc>
                <a:spcPts val="1380"/>
              </a:lnSpc>
            </a:pPr>
            <a:r>
              <a:rPr sz="1200" spc="-10" dirty="0">
                <a:latin typeface="Arial"/>
                <a:cs typeface="Arial"/>
              </a:rPr>
              <a:t>Octobre-</a:t>
            </a:r>
            <a:r>
              <a:rPr sz="1200" dirty="0">
                <a:latin typeface="Arial"/>
                <a:cs typeface="Arial"/>
              </a:rPr>
              <a:t>Novembre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2020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Création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banque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manger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»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fond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frais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 </a:t>
            </a:r>
            <a:r>
              <a:rPr sz="1200" dirty="0">
                <a:latin typeface="Arial"/>
                <a:cs typeface="Arial"/>
              </a:rPr>
              <a:t>amont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seuil-</a:t>
            </a:r>
            <a:r>
              <a:rPr sz="1200" dirty="0">
                <a:latin typeface="Arial"/>
                <a:cs typeface="Arial"/>
              </a:rPr>
              <a:t>bassin.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Cette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 banque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manger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»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constituée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d’espèces </a:t>
            </a:r>
            <a:r>
              <a:rPr sz="1200" dirty="0">
                <a:latin typeface="Arial"/>
                <a:cs typeface="Arial"/>
              </a:rPr>
              <a:t>légumières,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fruitières,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vivrières</a:t>
            </a:r>
            <a:r>
              <a:rPr sz="1200" spc="3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variétés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différentes</a:t>
            </a:r>
            <a:r>
              <a:rPr sz="1200" spc="3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récoltes</a:t>
            </a:r>
            <a:r>
              <a:rPr sz="1200" spc="3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échelonnées </a:t>
            </a:r>
            <a:r>
              <a:rPr sz="1200" dirty="0">
                <a:latin typeface="Arial"/>
                <a:cs typeface="Arial"/>
              </a:rPr>
              <a:t>permettant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subvenir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besoins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alimentaires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nutritionnels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familles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tout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au </a:t>
            </a:r>
            <a:r>
              <a:rPr sz="1200" dirty="0">
                <a:latin typeface="Arial"/>
                <a:cs typeface="Arial"/>
              </a:rPr>
              <a:t>long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l’année.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262D06C-E71D-0EB1-AD2D-39B2A9E68362}"/>
              </a:ext>
            </a:extLst>
          </p:cNvPr>
          <p:cNvSpPr txBox="1"/>
          <p:nvPr/>
        </p:nvSpPr>
        <p:spPr>
          <a:xfrm>
            <a:off x="363670" y="5777613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9579" y="1170685"/>
          <a:ext cx="6205220" cy="281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36926" y="4284598"/>
          <a:ext cx="2880995" cy="224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6764" y="680504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357" y="1176654"/>
            <a:ext cx="2141220" cy="2621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9760" y="1176654"/>
            <a:ext cx="3428999" cy="25717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8554" y="4290567"/>
            <a:ext cx="2735580" cy="205168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A840630B-3E46-7908-52B1-DEB63AE84637}"/>
              </a:ext>
            </a:extLst>
          </p:cNvPr>
          <p:cNvSpPr txBox="1"/>
          <p:nvPr/>
        </p:nvSpPr>
        <p:spPr>
          <a:xfrm>
            <a:off x="454646" y="4699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D7D17A9B-7A69-5109-E35F-584D10B40FB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901" y="7404100"/>
            <a:ext cx="4822698" cy="29024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311" y="4699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Seuil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Gabion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lang="fr-FR" sz="1600" b="1" dirty="0">
                <a:latin typeface="Arial"/>
                <a:cs typeface="Arial"/>
              </a:rPr>
              <a:t> </a:t>
            </a:r>
            <a:r>
              <a:rPr lang="fr-FR" sz="1600" b="1" spc="-10" dirty="0">
                <a:latin typeface="Arial"/>
                <a:cs typeface="Arial"/>
              </a:rPr>
              <a:t>Kady</a:t>
            </a:r>
            <a:r>
              <a:rPr lang="fr-FR" sz="1600" b="1" spc="-30" dirty="0">
                <a:latin typeface="Arial"/>
                <a:cs typeface="Arial"/>
              </a:rPr>
              <a:t>-</a:t>
            </a:r>
            <a:r>
              <a:rPr sz="1600" b="1" dirty="0">
                <a:latin typeface="Arial"/>
                <a:cs typeface="Arial"/>
              </a:rPr>
              <a:t>Marcabée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</a:t>
            </a:r>
            <a:r>
              <a:rPr lang="fr-FR" sz="1600" b="1" spc="-10" dirty="0">
                <a:latin typeface="Arial"/>
                <a:cs typeface="Arial"/>
              </a:rPr>
              <a:t>SG1-Marchabée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320" y="2066638"/>
            <a:ext cx="6813525" cy="2977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Seuil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18°04'20.22"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73°52’49.76"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Marcabée,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ravine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Kady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Balanyen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Domaine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public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Septembre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ts val="1410"/>
              </a:lnSpc>
              <a:spcBef>
                <a:spcPts val="1005"/>
              </a:spcBef>
            </a:pPr>
            <a:r>
              <a:rPr sz="1200" dirty="0">
                <a:latin typeface="Arial"/>
                <a:cs typeface="Arial"/>
              </a:rPr>
              <a:t>Longueur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14m.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Hauteur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3,50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épaisseur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1m</a:t>
            </a:r>
            <a:endParaRPr sz="1200" dirty="0">
              <a:latin typeface="Arial"/>
              <a:cs typeface="Arial"/>
            </a:endParaRPr>
          </a:p>
          <a:p>
            <a:pPr marL="67945" marR="159321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Rive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droite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14m.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Hauteur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2,50 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épaisseur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1m </a:t>
            </a:r>
            <a:r>
              <a:rPr sz="1200" dirty="0">
                <a:latin typeface="Arial"/>
                <a:cs typeface="Arial"/>
              </a:rPr>
              <a:t>Radier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#1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1,50m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hauteur </a:t>
            </a:r>
            <a:endParaRPr lang="fr-FR" sz="1200" spc="-10" dirty="0">
              <a:latin typeface="Arial"/>
              <a:cs typeface="Arial"/>
            </a:endParaRPr>
          </a:p>
          <a:p>
            <a:pPr marL="67945" marR="1593215">
              <a:lnSpc>
                <a:spcPts val="1380"/>
              </a:lnSpc>
              <a:spcBef>
                <a:spcPts val="65"/>
              </a:spcBef>
            </a:pPr>
            <a:r>
              <a:rPr sz="1200" dirty="0" err="1">
                <a:latin typeface="Arial"/>
                <a:cs typeface="Arial"/>
              </a:rPr>
              <a:t>Radier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#2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0,50m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hauteur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50" y="5194300"/>
            <a:ext cx="6906299" cy="221856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50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53687"/>
              </p:ext>
            </p:extLst>
          </p:nvPr>
        </p:nvGraphicFramePr>
        <p:xfrm>
          <a:off x="273050" y="5519166"/>
          <a:ext cx="6979795" cy="177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05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Emplacement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Marcabée,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direction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Dumont,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ravine.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Objectifs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amélioration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production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agricole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consolidant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Marcabée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Dumont.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zone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production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vétiver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(hormis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grosse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5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0767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gabions/maçonnerie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risque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glissement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rives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73050" y="7598284"/>
            <a:ext cx="6906299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311" y="8245475"/>
            <a:ext cx="6439939" cy="1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Nombre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gabions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410"/>
              </a:lnSpc>
              <a:spcBef>
                <a:spcPts val="850"/>
              </a:spcBef>
              <a:buFont typeface="Wingdings"/>
              <a:buChar char=""/>
              <a:tabLst>
                <a:tab pos="520065" algn="l"/>
              </a:tabLst>
            </a:pPr>
            <a:r>
              <a:rPr sz="1200" dirty="0">
                <a:latin typeface="Arial"/>
                <a:cs typeface="Arial"/>
              </a:rPr>
              <a:t>8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semelle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0,50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38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dirty="0">
                <a:latin typeface="Arial"/>
                <a:cs typeface="Arial"/>
              </a:rPr>
              <a:t>8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semelle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0,50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38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dirty="0">
                <a:latin typeface="Arial"/>
                <a:cs typeface="Arial"/>
              </a:rPr>
              <a:t>10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1m x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50" dirty="0"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41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dirty="0">
                <a:latin typeface="Arial"/>
                <a:cs typeface="Arial"/>
              </a:rPr>
              <a:t>20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1m x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50" dirty="0"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63500" marR="55880">
              <a:lnSpc>
                <a:spcPts val="1380"/>
              </a:lnSpc>
              <a:spcBef>
                <a:spcPts val="635"/>
              </a:spcBef>
            </a:pPr>
            <a:r>
              <a:rPr sz="1200" dirty="0">
                <a:latin typeface="Arial"/>
                <a:cs typeface="Arial"/>
              </a:rPr>
              <a:t>Chape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béton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radier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passage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pieds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et/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 </a:t>
            </a:r>
            <a:r>
              <a:rPr sz="1200" dirty="0">
                <a:latin typeface="Arial"/>
                <a:cs typeface="Arial"/>
              </a:rPr>
              <a:t>véhicule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 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épaisseur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4,2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 dirty="0">
              <a:latin typeface="Arial"/>
              <a:cs typeface="Arial"/>
            </a:endParaRPr>
          </a:p>
          <a:p>
            <a:pPr marL="63500">
              <a:lnSpc>
                <a:spcPts val="1410"/>
              </a:lnSpc>
              <a:spcBef>
                <a:spcPts val="1285"/>
              </a:spcBef>
            </a:pP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fouilles</a:t>
            </a:r>
            <a:endParaRPr sz="1200" dirty="0">
              <a:latin typeface="Arial"/>
              <a:cs typeface="Arial"/>
            </a:endParaRPr>
          </a:p>
          <a:p>
            <a:pPr marL="63500">
              <a:lnSpc>
                <a:spcPts val="1410"/>
              </a:lnSpc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fouilles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estimé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25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832AC6-82E6-8912-612D-FB18E93C8379}"/>
              </a:ext>
            </a:extLst>
          </p:cNvPr>
          <p:cNvSpPr txBox="1"/>
          <p:nvPr/>
        </p:nvSpPr>
        <p:spPr>
          <a:xfrm>
            <a:off x="5302250" y="1223385"/>
            <a:ext cx="208978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2020569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578" y="2642996"/>
            <a:ext cx="2238078" cy="14687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038" y="5286083"/>
            <a:ext cx="2721906" cy="12051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3203" y="7284125"/>
            <a:ext cx="4758652" cy="14786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9155" y="3023862"/>
            <a:ext cx="1648177" cy="20981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84545" y="3945038"/>
            <a:ext cx="1300480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36550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8135" y="4211000"/>
            <a:ext cx="128206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85445">
              <a:lnSpc>
                <a:spcPts val="1270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2558" y="6023946"/>
            <a:ext cx="1745870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270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0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037" y="8782215"/>
            <a:ext cx="1853818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0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6985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60713"/>
              </p:ext>
            </p:extLst>
          </p:nvPr>
        </p:nvGraphicFramePr>
        <p:xfrm>
          <a:off x="899464" y="1320800"/>
          <a:ext cx="5755640" cy="257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8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71056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Berges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aménagées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structures biologiques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6764" y="4461891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050" y="8115173"/>
            <a:ext cx="6629400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Démarrage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janvier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lang="fr-FR" sz="1200" spc="-2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  <a:spcBef>
                <a:spcPts val="994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200" spc="-10" dirty="0">
                <a:latin typeface="Arial"/>
                <a:cs typeface="Arial"/>
              </a:rPr>
              <a:t>Septembre-</a:t>
            </a:r>
            <a:r>
              <a:rPr sz="1200" dirty="0">
                <a:latin typeface="Arial"/>
                <a:cs typeface="Arial"/>
              </a:rPr>
              <a:t>Novembre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mètres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d’aménagement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gabions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berges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ravine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Balanyen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(Marcabée)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mètres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structures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biologiques</a:t>
            </a:r>
            <a:r>
              <a:rPr lang="fr-FR" sz="1200" spc="-10" dirty="0">
                <a:latin typeface="Arial"/>
                <a:cs typeface="Arial"/>
              </a:rPr>
              <a:t> (Bambou,</a:t>
            </a:r>
            <a:r>
              <a:rPr lang="fr-FR" sz="1200" spc="-4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herbe</a:t>
            </a:r>
            <a:r>
              <a:rPr lang="fr-FR" sz="1200" spc="-4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éléphant,</a:t>
            </a:r>
            <a:r>
              <a:rPr lang="fr-FR" sz="1200" spc="-4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Cassia</a:t>
            </a:r>
            <a:r>
              <a:rPr lang="fr-FR" sz="1200" spc="-3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siamea,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cèdre</a:t>
            </a:r>
            <a:r>
              <a:rPr lang="fr-FR" sz="1200" spc="-3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Guatemala)</a:t>
            </a:r>
            <a:r>
              <a:rPr lang="fr-FR" sz="1200" spc="-3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pour</a:t>
            </a:r>
            <a:r>
              <a:rPr lang="fr-FR" sz="1200" spc="-4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éviter</a:t>
            </a:r>
            <a:r>
              <a:rPr lang="fr-FR" sz="1200" spc="-4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l’affouillement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structure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en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gabion.</a:t>
            </a:r>
          </a:p>
          <a:p>
            <a:pPr marL="12700">
              <a:lnSpc>
                <a:spcPts val="1380"/>
              </a:lnSpc>
            </a:pPr>
            <a:endParaRPr lang="fr-FR" sz="1200" dirty="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lang="fr-FR" sz="1200" dirty="0">
                <a:latin typeface="Arial"/>
                <a:cs typeface="Arial"/>
              </a:rPr>
              <a:t>Un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chantier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mené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sans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complications</a:t>
            </a:r>
            <a:r>
              <a:rPr lang="fr-FR" sz="1200" spc="-4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particulières.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Mais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une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importante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spc="-20" dirty="0">
                <a:latin typeface="Arial"/>
                <a:cs typeface="Arial"/>
              </a:rPr>
              <a:t>main </a:t>
            </a:r>
            <a:r>
              <a:rPr lang="fr-FR" sz="1200" dirty="0">
                <a:latin typeface="Arial"/>
                <a:cs typeface="Arial"/>
              </a:rPr>
              <a:t>d’œuvre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mobilisée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pour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transport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des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matériaux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(seuil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éloigné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route).</a:t>
            </a:r>
            <a:endParaRPr lang="fr-FR" sz="1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327277"/>
            <a:ext cx="2636520" cy="19773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3795" y="1327277"/>
            <a:ext cx="2948685" cy="22117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794" y="4793742"/>
            <a:ext cx="2971546" cy="2423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9405" y="2808358"/>
            <a:ext cx="298894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Citerne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collective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baseline="27777" dirty="0">
                <a:latin typeface="Arial"/>
                <a:cs typeface="Arial"/>
              </a:rPr>
              <a:t>3</a:t>
            </a:r>
            <a:r>
              <a:rPr sz="1200" spc="127" baseline="27777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410"/>
              </a:lnSpc>
              <a:spcBef>
                <a:spcPts val="540"/>
              </a:spcBef>
              <a:buFont typeface="Wingdings"/>
              <a:buChar char=""/>
              <a:tabLst>
                <a:tab pos="52006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Longueur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4,3m,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38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3,50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m,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38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citerne :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m,</a:t>
            </a:r>
            <a:endParaRPr sz="1200" dirty="0">
              <a:latin typeface="Arial"/>
              <a:cs typeface="Arial"/>
            </a:endParaRPr>
          </a:p>
          <a:p>
            <a:pPr marL="520065" indent="-227965">
              <a:lnSpc>
                <a:spcPts val="1410"/>
              </a:lnSpc>
              <a:buFont typeface="Wingdings"/>
              <a:buChar char=""/>
              <a:tabLst>
                <a:tab pos="520065" algn="l"/>
              </a:tabLst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 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6613" y="3962019"/>
            <a:ext cx="1954530" cy="10795"/>
          </a:xfrm>
          <a:custGeom>
            <a:avLst/>
            <a:gdLst/>
            <a:ahLst/>
            <a:cxnLst/>
            <a:rect l="l" t="t" r="r" b="b"/>
            <a:pathLst>
              <a:path w="1954529" h="10794">
                <a:moveTo>
                  <a:pt x="1954022" y="0"/>
                </a:moveTo>
                <a:lnTo>
                  <a:pt x="0" y="0"/>
                </a:lnTo>
                <a:lnTo>
                  <a:pt x="0" y="10668"/>
                </a:lnTo>
                <a:lnTo>
                  <a:pt x="1954022" y="10668"/>
                </a:lnTo>
                <a:lnTo>
                  <a:pt x="1954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7836" y="4349115"/>
            <a:ext cx="5905500" cy="220345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50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95746"/>
              </p:ext>
            </p:extLst>
          </p:nvPr>
        </p:nvGraphicFramePr>
        <p:xfrm>
          <a:off x="425450" y="4674108"/>
          <a:ext cx="6705600" cy="195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69850" marR="16954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 indent="-99060">
                        <a:lnSpc>
                          <a:spcPts val="1360"/>
                        </a:lnSpc>
                        <a:buChar char="-"/>
                        <a:tabLst>
                          <a:tab pos="168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coopérative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vétiver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COPVIAPS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disposait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belle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toiture.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2560" indent="-92710">
                        <a:lnSpc>
                          <a:spcPts val="1380"/>
                        </a:lnSpc>
                        <a:buChar char="-"/>
                        <a:tabLst>
                          <a:tab pos="1625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Aucune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source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coopérative.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3835" indent="-133985">
                        <a:lnSpc>
                          <a:spcPts val="1380"/>
                        </a:lnSpc>
                        <a:buChar char="-"/>
                        <a:tabLst>
                          <a:tab pos="20383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nombreuses</a:t>
                      </a:r>
                      <a:r>
                        <a:rPr sz="12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activités</a:t>
                      </a:r>
                      <a:r>
                        <a:rPr sz="12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organisées</a:t>
                      </a:r>
                      <a:r>
                        <a:rPr sz="12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coopérative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nécessitant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facilité.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d’accès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adapté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configuration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problématique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(accès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zone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27836" y="6928358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64459"/>
              </p:ext>
            </p:extLst>
          </p:nvPr>
        </p:nvGraphicFramePr>
        <p:xfrm>
          <a:off x="425450" y="7252971"/>
          <a:ext cx="6858000" cy="2658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163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35369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4,80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4,00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3,84m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30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béton.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62560">
                        <a:lnSpc>
                          <a:spcPct val="95900"/>
                        </a:lnSpc>
                        <a:spcBef>
                          <a:spcPts val="13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conçues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blocs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(parpaings)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0,40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d’épaisseur.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dosé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350kg.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441959">
                        <a:lnSpc>
                          <a:spcPts val="1380"/>
                        </a:lnSpc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: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crépissage,</a:t>
                      </a: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cirage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26352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(4,3m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4,3m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31,2m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crépir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cirer.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 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 err="1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4,3m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3,50m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15,05m</a:t>
                      </a:r>
                      <a:r>
                        <a:rPr sz="1200" spc="-15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1811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l‘extérieur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du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sol.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>
            <a:extLst>
              <a:ext uri="{FF2B5EF4-FFF2-40B4-BE49-F238E27FC236}">
                <a16:creationId xmlns:a16="http://schemas.microsoft.com/office/drawing/2014/main" id="{BE86DD89-DF01-E6FF-DD83-3D1F20767AB3}"/>
              </a:ext>
            </a:extLst>
          </p:cNvPr>
          <p:cNvSpPr txBox="1"/>
          <p:nvPr/>
        </p:nvSpPr>
        <p:spPr>
          <a:xfrm>
            <a:off x="775865" y="2413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Citerne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communautaire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Marcabée</a:t>
            </a:r>
            <a:r>
              <a:rPr lang="fr-FR" sz="1600" b="1" spc="-10" dirty="0">
                <a:latin typeface="Arial"/>
                <a:cs typeface="Arial"/>
              </a:rPr>
              <a:t> (CC1-Marchabée)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D2B220A-7678-FC4E-F9DD-D0A374A7B9A1}"/>
              </a:ext>
            </a:extLst>
          </p:cNvPr>
          <p:cNvSpPr txBox="1"/>
          <p:nvPr/>
        </p:nvSpPr>
        <p:spPr>
          <a:xfrm>
            <a:off x="501650" y="992337"/>
            <a:ext cx="6781800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communautaire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18°04'15.03''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73°52'33.48''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COPVIAPS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Janvier-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2022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F36159-C0D4-4B84-4F6B-5FB66E9036E8}"/>
              </a:ext>
            </a:extLst>
          </p:cNvPr>
          <p:cNvSpPr txBox="1"/>
          <p:nvPr/>
        </p:nvSpPr>
        <p:spPr>
          <a:xfrm>
            <a:off x="5193666" y="571934"/>
            <a:ext cx="208978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192" y="581721"/>
            <a:ext cx="6491658" cy="1603003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410"/>
              </a:lnSpc>
              <a:spcBef>
                <a:spcPts val="1285"/>
              </a:spcBef>
            </a:pPr>
            <a:r>
              <a:rPr lang="fr-FR"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lang="fr-FR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ferraillage</a:t>
            </a:r>
            <a:endParaRPr lang="fr-FR" sz="1200" dirty="0">
              <a:latin typeface="Arial"/>
              <a:cs typeface="Arial"/>
            </a:endParaRPr>
          </a:p>
          <a:p>
            <a:pPr marL="69850">
              <a:lnSpc>
                <a:spcPts val="1380"/>
              </a:lnSpc>
            </a:pPr>
            <a:r>
              <a:rPr lang="fr-FR" sz="1200" dirty="0">
                <a:latin typeface="Arial"/>
                <a:cs typeface="Arial"/>
              </a:rPr>
              <a:t>Un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quadrillage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avec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3/8’’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dans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fond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-10" dirty="0">
                <a:latin typeface="Arial"/>
                <a:cs typeface="Arial"/>
              </a:rPr>
              <a:t> citerne </a:t>
            </a:r>
            <a:r>
              <a:rPr lang="fr-FR" sz="1200" dirty="0">
                <a:latin typeface="Arial"/>
                <a:cs typeface="Arial"/>
              </a:rPr>
              <a:t>espacé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cm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recourbé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sur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en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forme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155" dirty="0">
                <a:latin typeface="Arial"/>
                <a:cs typeface="Arial"/>
              </a:rPr>
              <a:t>  </a:t>
            </a:r>
            <a:r>
              <a:rPr lang="fr-FR" sz="1200" spc="-25" dirty="0">
                <a:latin typeface="Arial"/>
                <a:cs typeface="Arial"/>
              </a:rPr>
              <a:t>U,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remonter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trous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parpaings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fr-FR"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rangée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>
              <a:lnSpc>
                <a:spcPts val="1380"/>
              </a:lnSpc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3/8’’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placé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horizontalement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rangés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parpaings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>
              <a:lnSpc>
                <a:spcPts val="1380"/>
              </a:lnSpc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quadrillage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fers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½’’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dalle</a:t>
            </a:r>
            <a:r>
              <a:rPr lang="fr-FR"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béton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recouvert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citerne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espacée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>
              <a:lnSpc>
                <a:spcPts val="1410"/>
              </a:lnSpc>
              <a:spcBef>
                <a:spcPts val="13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fouilles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>
              <a:lnSpc>
                <a:spcPts val="1410"/>
              </a:lnSpc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fouille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estimé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spc="-37" baseline="27777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200" baseline="277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50" y="2374900"/>
            <a:ext cx="207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Schémas/plans</a:t>
            </a:r>
            <a:r>
              <a:rPr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l’ouvrage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331" y="2999194"/>
            <a:ext cx="1833753" cy="1609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5983" y="3202826"/>
            <a:ext cx="3093010" cy="13935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6711" y="5389245"/>
            <a:ext cx="4282440" cy="21557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11250" y="4712360"/>
            <a:ext cx="1351102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5450" y="4690691"/>
            <a:ext cx="106870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70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8612" y="7851776"/>
            <a:ext cx="1441324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85" dirty="0"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30FBD660-BA0A-7530-EEC7-9E52E2F6726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090" y="8122654"/>
            <a:ext cx="5522180" cy="2051116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4EDD142E-64D6-7E64-C56E-330D0A17C3E4}"/>
              </a:ext>
            </a:extLst>
          </p:cNvPr>
          <p:cNvSpPr txBox="1"/>
          <p:nvPr/>
        </p:nvSpPr>
        <p:spPr>
          <a:xfrm>
            <a:off x="2806298" y="10361588"/>
            <a:ext cx="1694308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0"/>
              </a:lnSpc>
            </a:pP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80" dirty="0">
                <a:latin typeface="Arial" panose="020B0604020202020204" pitchFamily="34" charset="0"/>
                <a:cs typeface="Arial" panose="020B0604020202020204" pitchFamily="34" charset="0"/>
              </a:rPr>
              <a:t>longitudinale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5461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48910"/>
              </p:ext>
            </p:extLst>
          </p:nvPr>
        </p:nvGraphicFramePr>
        <p:xfrm>
          <a:off x="899464" y="1168400"/>
          <a:ext cx="5755640" cy="215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2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Fouilles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3416"/>
              </p:ext>
            </p:extLst>
          </p:nvPr>
        </p:nvGraphicFramePr>
        <p:xfrm>
          <a:off x="899464" y="3619627"/>
          <a:ext cx="2131060" cy="240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49784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173861"/>
            <a:ext cx="2598420" cy="19484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734" y="1173861"/>
            <a:ext cx="2620899" cy="19659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300" y="3625089"/>
            <a:ext cx="1669414" cy="2186686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8DE3201-E713-F00C-4CFF-CE9F35123138}"/>
              </a:ext>
            </a:extLst>
          </p:cNvPr>
          <p:cNvSpPr txBox="1"/>
          <p:nvPr/>
        </p:nvSpPr>
        <p:spPr>
          <a:xfrm>
            <a:off x="886764" y="6303392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3F9A53A-5049-714F-ED21-7B939249C23E}"/>
              </a:ext>
            </a:extLst>
          </p:cNvPr>
          <p:cNvSpPr txBox="1"/>
          <p:nvPr/>
        </p:nvSpPr>
        <p:spPr>
          <a:xfrm>
            <a:off x="886764" y="8943341"/>
            <a:ext cx="375983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RAS.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camions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arriver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difficulté.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2FC59492-89CC-628B-5949-7250DD497D2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794" y="6647308"/>
            <a:ext cx="2849245" cy="1911350"/>
          </a:xfrm>
          <a:prstGeom prst="rect">
            <a:avLst/>
          </a:prstGeom>
        </p:spPr>
      </p:pic>
      <p:pic>
        <p:nvPicPr>
          <p:cNvPr id="17" name="object 7">
            <a:extLst>
              <a:ext uri="{FF2B5EF4-FFF2-40B4-BE49-F238E27FC236}">
                <a16:creationId xmlns:a16="http://schemas.microsoft.com/office/drawing/2014/main" id="{57355CB8-CDD1-7CEB-20B2-CA39E74E4C1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2003" y="6634608"/>
            <a:ext cx="2688590" cy="1915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84" y="2413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Citerne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familiale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Marcabée</a:t>
            </a:r>
            <a:r>
              <a:rPr lang="fr-FR" sz="1600" b="1" spc="-10" dirty="0">
                <a:latin typeface="Arial"/>
                <a:cs typeface="Arial"/>
              </a:rPr>
              <a:t> (CF1-Marchabée)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482" y="1629232"/>
            <a:ext cx="705485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familiale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18°04'15.77''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73°52'38.84''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Roger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Bonne-Année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Janvier-</a:t>
            </a:r>
            <a:r>
              <a:rPr sz="1200" dirty="0">
                <a:latin typeface="Arial"/>
                <a:cs typeface="Arial"/>
              </a:rPr>
              <a:t>février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2022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Citerne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familiale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baseline="27777" dirty="0">
                <a:latin typeface="Arial"/>
                <a:cs typeface="Arial"/>
              </a:rPr>
              <a:t>3</a:t>
            </a:r>
            <a:r>
              <a:rPr sz="1200" spc="142" baseline="27777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spcBef>
                <a:spcPts val="540"/>
              </a:spcBef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Longueur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Largeur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38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Hauteur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550545" indent="-228600">
              <a:lnSpc>
                <a:spcPts val="1410"/>
              </a:lnSpc>
              <a:buFont typeface="Wingdings"/>
              <a:buChar char=""/>
              <a:tabLst>
                <a:tab pos="550545" algn="l"/>
              </a:tabLst>
            </a:pPr>
            <a:r>
              <a:rPr sz="1200" dirty="0">
                <a:latin typeface="Arial"/>
                <a:cs typeface="Arial"/>
              </a:rPr>
              <a:t>Volume 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836" y="5168772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93570"/>
              </p:ext>
            </p:extLst>
          </p:nvPr>
        </p:nvGraphicFramePr>
        <p:xfrm>
          <a:off x="501650" y="5493384"/>
          <a:ext cx="6553200" cy="309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300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13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famille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bénéficiaire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sélectionnée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selon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critères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suivants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ts val="1430"/>
                        </a:lnSpc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Famille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résidant</a:t>
                      </a:r>
                      <a:r>
                        <a:rPr sz="1200" u="sng" spc="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dans</a:t>
                      </a:r>
                      <a:r>
                        <a:rPr sz="1200" u="sng" spc="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une</a:t>
                      </a:r>
                      <a:r>
                        <a:rPr sz="1200" u="sng" spc="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habitation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avec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toiture</a:t>
                      </a:r>
                      <a:r>
                        <a:rPr sz="1200" u="sng" spc="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</a:t>
                      </a:r>
                      <a:r>
                        <a:rPr lang="fr-FR"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tôle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Eloignement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point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d’eau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plus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proche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Nombre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personnes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u="sng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charge</a:t>
                      </a:r>
                      <a:r>
                        <a:rPr sz="1200" u="sng" spc="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des</a:t>
                      </a:r>
                      <a:r>
                        <a:rPr sz="1200" u="sng" spc="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corvées</a:t>
                      </a:r>
                      <a:r>
                        <a:rPr sz="1200" u="sng" spc="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d’eau</a:t>
                      </a:r>
                      <a:r>
                        <a:rPr lang="fr-FR"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dans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famille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Nombre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personnes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habitant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sous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même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toit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marR="62865" indent="-228600">
                        <a:lnSpc>
                          <a:spcPct val="11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7050" algn="l"/>
                        </a:tabLst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Potentiel</a:t>
                      </a:r>
                      <a:r>
                        <a:rPr sz="1200" u="sng" spc="2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2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valorisation</a:t>
                      </a:r>
                      <a:r>
                        <a:rPr sz="1200" u="sng" spc="2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agricole</a:t>
                      </a:r>
                      <a:r>
                        <a:rPr sz="1200" u="sng" spc="3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à</a:t>
                      </a:r>
                      <a:r>
                        <a:rPr sz="1200" u="sng" spc="2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proximité</a:t>
                      </a:r>
                      <a:r>
                        <a:rPr sz="1200" u="sng" spc="3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u="sng" spc="2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d’accès,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côté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route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adapté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configuration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problématique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(accès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zone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4B36BDA-35D8-8277-6C22-491A7F6AD7FE}"/>
              </a:ext>
            </a:extLst>
          </p:cNvPr>
          <p:cNvSpPr txBox="1"/>
          <p:nvPr/>
        </p:nvSpPr>
        <p:spPr>
          <a:xfrm>
            <a:off x="5226050" y="796175"/>
            <a:ext cx="208978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836" y="546100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67956"/>
              </p:ext>
            </p:extLst>
          </p:nvPr>
        </p:nvGraphicFramePr>
        <p:xfrm>
          <a:off x="858218" y="1079500"/>
          <a:ext cx="6231586" cy="468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728">
                <a:tc>
                  <a:txBody>
                    <a:bodyPr/>
                    <a:lstStyle/>
                    <a:p>
                      <a:pPr marL="69850">
                        <a:lnSpc>
                          <a:spcPts val="1395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5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3,00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 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0,15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0,9m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7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286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conçues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blocs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(parpaings)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0,40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long,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d’épaisseur.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dosé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kg.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61594" algn="just">
                        <a:lnSpc>
                          <a:spcPts val="1380"/>
                        </a:lnSpc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3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u="sng" spc="3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u="sng" spc="3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 :</a:t>
                      </a:r>
                      <a:r>
                        <a:rPr sz="1200" b="1" u="sng" spc="3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crépissage,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u="sng" spc="3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cirage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(2m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2m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3m)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enduire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cirer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 err="1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6m</a:t>
                      </a:r>
                      <a:r>
                        <a:rPr sz="1200" spc="-3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5905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l‘extérieur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sol.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285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ferraillage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62230" algn="just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3/8’’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citerne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recourbé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forme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U,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remontant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trous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jusqu’à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dernière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rangée.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28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deuxième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fait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½’’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dalle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cm.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fouilles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algn="just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fouille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estimé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701" y="1003300"/>
            <a:ext cx="2720257" cy="12953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6005" y="1028287"/>
            <a:ext cx="2132098" cy="13265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2864" y="3106015"/>
            <a:ext cx="2621279" cy="14015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18970" y="5066219"/>
            <a:ext cx="5182870" cy="1524000"/>
            <a:chOff x="1918970" y="5539993"/>
            <a:chExt cx="5182870" cy="1524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8970" y="5539993"/>
              <a:ext cx="3901440" cy="1524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54979" y="5665088"/>
              <a:ext cx="1546860" cy="266700"/>
            </a:xfrm>
            <a:custGeom>
              <a:avLst/>
              <a:gdLst/>
              <a:ahLst/>
              <a:cxnLst/>
              <a:rect l="l" t="t" r="r" b="b"/>
              <a:pathLst>
                <a:path w="1546859" h="266700">
                  <a:moveTo>
                    <a:pt x="154685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546859" y="266700"/>
                  </a:lnTo>
                  <a:lnTo>
                    <a:pt x="15468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828800" y="2401505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20" y="0"/>
                </a:moveTo>
                <a:lnTo>
                  <a:pt x="0" y="0"/>
                </a:lnTo>
                <a:lnTo>
                  <a:pt x="0" y="266700"/>
                </a:lnTo>
                <a:lnTo>
                  <a:pt x="1226820" y="266700"/>
                </a:lnTo>
                <a:lnTo>
                  <a:pt x="12268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8301" y="2454160"/>
            <a:ext cx="1068705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dessus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6759" y="2401505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19" y="0"/>
                </a:moveTo>
                <a:lnTo>
                  <a:pt x="0" y="0"/>
                </a:lnTo>
                <a:lnTo>
                  <a:pt x="0" y="266700"/>
                </a:lnTo>
                <a:lnTo>
                  <a:pt x="1226819" y="266700"/>
                </a:lnTo>
                <a:lnTo>
                  <a:pt x="12268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36896" y="2454160"/>
            <a:ext cx="1068705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3/4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5497" y="5243638"/>
            <a:ext cx="138874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67970">
              <a:lnSpc>
                <a:spcPts val="1285"/>
              </a:lnSpc>
            </a:pPr>
            <a:r>
              <a:rPr sz="1200" b="1" spc="-240" dirty="0">
                <a:latin typeface="Calibri"/>
                <a:cs typeface="Calibri"/>
              </a:rPr>
              <a:t>Coupe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5" dirty="0">
                <a:latin typeface="Calibri"/>
                <a:cs typeface="Calibri"/>
              </a:rPr>
              <a:t>longitudinale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7394" y="3966526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20" y="0"/>
                </a:moveTo>
                <a:lnTo>
                  <a:pt x="0" y="0"/>
                </a:lnTo>
                <a:lnTo>
                  <a:pt x="0" y="266700"/>
                </a:lnTo>
                <a:lnTo>
                  <a:pt x="1226820" y="266700"/>
                </a:lnTo>
                <a:lnTo>
                  <a:pt x="12268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7836" y="4019612"/>
            <a:ext cx="106870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285"/>
              </a:lnSpc>
            </a:pPr>
            <a:r>
              <a:rPr sz="1200" b="1" spc="-240" dirty="0">
                <a:latin typeface="Calibri"/>
                <a:cs typeface="Calibri"/>
              </a:rPr>
              <a:t>Coupe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100" dirty="0">
                <a:latin typeface="Calibri"/>
                <a:cs typeface="Calibri"/>
              </a:rPr>
              <a:t>transversale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F4843DF7-3DF3-79DB-4170-5E011C971166}"/>
              </a:ext>
            </a:extLst>
          </p:cNvPr>
          <p:cNvSpPr txBox="1"/>
          <p:nvPr/>
        </p:nvSpPr>
        <p:spPr>
          <a:xfrm>
            <a:off x="1093470" y="161797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72997"/>
              </p:ext>
            </p:extLst>
          </p:nvPr>
        </p:nvGraphicFramePr>
        <p:xfrm>
          <a:off x="654050" y="1170685"/>
          <a:ext cx="5756275" cy="2287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6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06450" y="435610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764" y="7387589"/>
            <a:ext cx="2040255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latin typeface="Arial"/>
                <a:cs typeface="Arial"/>
              </a:rPr>
              <a:t>Pas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difficultés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particulières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36" y="1176654"/>
            <a:ext cx="2219706" cy="20998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215" y="1176654"/>
            <a:ext cx="3391154" cy="20999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480" y="4688967"/>
            <a:ext cx="2614295" cy="17675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5484" y="4687062"/>
            <a:ext cx="2422779" cy="177355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AAB50A4F-BA38-03C2-7A33-DF9457227F40}"/>
              </a:ext>
            </a:extLst>
          </p:cNvPr>
          <p:cNvSpPr txBox="1"/>
          <p:nvPr/>
        </p:nvSpPr>
        <p:spPr>
          <a:xfrm>
            <a:off x="971550" y="453389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829" y="165100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Piste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rurale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Marcabée</a:t>
            </a:r>
            <a:r>
              <a:rPr lang="fr-FR" sz="1600" b="1" spc="-10" dirty="0">
                <a:latin typeface="Arial"/>
                <a:cs typeface="Arial"/>
              </a:rPr>
              <a:t> (PR1-Marchabée)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569" y="1383539"/>
            <a:ext cx="6841100" cy="1867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Piste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rurale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67945" marR="839469">
              <a:lnSpc>
                <a:spcPct val="103299"/>
              </a:lnSpc>
              <a:spcBef>
                <a:spcPts val="805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18°04’20.081’’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73°52’48.896’’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N </a:t>
            </a:r>
            <a:r>
              <a:rPr sz="1200" dirty="0">
                <a:latin typeface="Arial"/>
                <a:cs typeface="Arial"/>
              </a:rPr>
              <a:t>18°04’18.508’’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73°52’54.307’’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Marcabée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Domaine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public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4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Août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2019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Févr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836" y="3941259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92465"/>
              </p:ext>
            </p:extLst>
          </p:nvPr>
        </p:nvGraphicFramePr>
        <p:xfrm>
          <a:off x="827836" y="4477047"/>
          <a:ext cx="6303214" cy="1247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7785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trouve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chemin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allant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Salut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Dumont.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Passage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franchir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véhicules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sol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argileux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pente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20%.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d’accès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27836" y="6062641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836" y="6463469"/>
            <a:ext cx="6303214" cy="116923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Deux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bandes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1,2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0,40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profondeur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un </a:t>
            </a:r>
            <a:r>
              <a:rPr sz="1200" dirty="0">
                <a:latin typeface="Arial"/>
                <a:cs typeface="Arial"/>
              </a:rPr>
              <a:t>espace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central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0,80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0,20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hauteur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longueur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144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138,88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béton.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légère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pente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milieu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10" dirty="0">
                <a:latin typeface="Arial"/>
                <a:cs typeface="Arial"/>
              </a:rPr>
              <a:t> faciliter </a:t>
            </a:r>
            <a:r>
              <a:rPr sz="1200" dirty="0">
                <a:latin typeface="Arial"/>
                <a:cs typeface="Arial"/>
              </a:rPr>
              <a:t>l’écoulement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eaux.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dirty="0">
                <a:latin typeface="Arial"/>
                <a:cs typeface="Arial"/>
              </a:rPr>
              <a:t>Largeur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piste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rurale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3,2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m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latin typeface="Arial"/>
                <a:cs typeface="Arial"/>
              </a:rPr>
              <a:t>Les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deux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roulement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construites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béton.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E183C1-91F8-6101-C565-F35791F93D22}"/>
              </a:ext>
            </a:extLst>
          </p:cNvPr>
          <p:cNvSpPr txBox="1"/>
          <p:nvPr/>
        </p:nvSpPr>
        <p:spPr>
          <a:xfrm>
            <a:off x="5193666" y="571934"/>
            <a:ext cx="208978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 action="ppaction://hlinksldjump"/>
              </a:rPr>
              <a:t>Retour à l’index</a:t>
            </a:r>
            <a:endParaRPr lang="fr-FR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2782</Words>
  <Application>Microsoft Office PowerPoint</Application>
  <PresentationFormat>Personnalisé</PresentationFormat>
  <Paragraphs>303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Bataille</dc:creator>
  <cp:lastModifiedBy>Charles Lilin</cp:lastModifiedBy>
  <cp:revision>8</cp:revision>
  <dcterms:created xsi:type="dcterms:W3CDTF">2023-09-06T08:53:20Z</dcterms:created>
  <dcterms:modified xsi:type="dcterms:W3CDTF">2023-09-07T15:39:49Z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2023-09-06T00:00:00Z</vt:filetime>
  </property>
  <property fmtid="{D5CDD505-2E9C-101B-9397-08002B2CF9AE}" pid="5" name="Producer">
    <vt:lpwstr>Microsoft® Word pour Microsoft 365</vt:lpwstr>
  </property>
</Properties>
</file>