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9" r:id="rId3"/>
    <p:sldId id="263" r:id="rId4"/>
    <p:sldId id="264" r:id="rId5"/>
    <p:sldId id="278" r:id="rId6"/>
    <p:sldId id="279" r:id="rId7"/>
    <p:sldId id="280" r:id="rId8"/>
    <p:sldId id="287" r:id="rId9"/>
    <p:sldId id="288" r:id="rId10"/>
    <p:sldId id="289" r:id="rId11"/>
    <p:sldId id="290" r:id="rId12"/>
    <p:sldId id="291" r:id="rId13"/>
    <p:sldId id="292" r:id="rId14"/>
    <p:sldId id="295" r:id="rId15"/>
    <p:sldId id="298" r:id="rId16"/>
    <p:sldId id="293" r:id="rId17"/>
    <p:sldId id="294" r:id="rId18"/>
    <p:sldId id="297" r:id="rId19"/>
    <p:sldId id="299" r:id="rId20"/>
    <p:sldId id="300" r:id="rId21"/>
    <p:sldId id="301" r:id="rId22"/>
    <p:sldId id="303" r:id="rId23"/>
    <p:sldId id="302" r:id="rId24"/>
    <p:sldId id="304" r:id="rId25"/>
    <p:sldId id="305" r:id="rId26"/>
    <p:sldId id="306" r:id="rId27"/>
    <p:sldId id="307" r:id="rId28"/>
    <p:sldId id="309" r:id="rId29"/>
    <p:sldId id="310" r:id="rId30"/>
    <p:sldId id="308" r:id="rId31"/>
    <p:sldId id="314" r:id="rId32"/>
    <p:sldId id="315" r:id="rId33"/>
    <p:sldId id="321" r:id="rId34"/>
    <p:sldId id="349" r:id="rId35"/>
    <p:sldId id="350" r:id="rId36"/>
    <p:sldId id="324" r:id="rId37"/>
    <p:sldId id="262" r:id="rId38"/>
    <p:sldId id="341" r:id="rId39"/>
    <p:sldId id="343" r:id="rId40"/>
    <p:sldId id="342" r:id="rId41"/>
    <p:sldId id="346" r:id="rId42"/>
    <p:sldId id="345" r:id="rId43"/>
    <p:sldId id="260" r:id="rId44"/>
    <p:sldId id="261" r:id="rId45"/>
    <p:sldId id="510" r:id="rId46"/>
    <p:sldId id="508" r:id="rId47"/>
    <p:sldId id="509" r:id="rId48"/>
    <p:sldId id="373" r:id="rId49"/>
    <p:sldId id="372" r:id="rId50"/>
    <p:sldId id="378" r:id="rId51"/>
    <p:sldId id="374" r:id="rId52"/>
    <p:sldId id="511" r:id="rId53"/>
    <p:sldId id="325" r:id="rId54"/>
    <p:sldId id="326" r:id="rId55"/>
    <p:sldId id="257" r:id="rId56"/>
    <p:sldId id="258" r:id="rId57"/>
  </p:sldIdLst>
  <p:sldSz cx="9144000" cy="6858000" type="screen4x3"/>
  <p:notesSz cx="6858000" cy="9144000"/>
  <p:photoAlbum/>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FF9966"/>
    <a:srgbClr val="3399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8" autoAdjust="0"/>
    <p:restoredTop sz="86403" autoAdjust="0"/>
  </p:normalViewPr>
  <p:slideViewPr>
    <p:cSldViewPr>
      <p:cViewPr varScale="1">
        <p:scale>
          <a:sx n="82" d="100"/>
          <a:sy n="82" d="100"/>
        </p:scale>
        <p:origin x="2052"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15B9E593-2CAA-0EBB-DAD5-A571F539833D}"/>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fr-FR"/>
          </a:p>
        </p:txBody>
      </p:sp>
      <p:sp>
        <p:nvSpPr>
          <p:cNvPr id="103427" name="Rectangle 3">
            <a:extLst>
              <a:ext uri="{FF2B5EF4-FFF2-40B4-BE49-F238E27FC236}">
                <a16:creationId xmlns:a16="http://schemas.microsoft.com/office/drawing/2014/main" id="{30179CEE-B6CD-ECB1-662E-6D29BB048D41}"/>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fr-FR"/>
          </a:p>
        </p:txBody>
      </p:sp>
      <p:sp>
        <p:nvSpPr>
          <p:cNvPr id="2052" name="Rectangle 4">
            <a:extLst>
              <a:ext uri="{FF2B5EF4-FFF2-40B4-BE49-F238E27FC236}">
                <a16:creationId xmlns:a16="http://schemas.microsoft.com/office/drawing/2014/main" id="{A87F7BA7-4993-1D87-DCBE-EE676277D2E8}"/>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3429" name="Rectangle 5">
            <a:extLst>
              <a:ext uri="{FF2B5EF4-FFF2-40B4-BE49-F238E27FC236}">
                <a16:creationId xmlns:a16="http://schemas.microsoft.com/office/drawing/2014/main" id="{4E15A4C0-7A8B-1DB4-7B44-03660D0BDC64}"/>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03430" name="Rectangle 6">
            <a:extLst>
              <a:ext uri="{FF2B5EF4-FFF2-40B4-BE49-F238E27FC236}">
                <a16:creationId xmlns:a16="http://schemas.microsoft.com/office/drawing/2014/main" id="{53DC7838-D8F5-186A-181C-C94373129A43}"/>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fr-FR"/>
          </a:p>
        </p:txBody>
      </p:sp>
      <p:sp>
        <p:nvSpPr>
          <p:cNvPr id="103431" name="Rectangle 7">
            <a:extLst>
              <a:ext uri="{FF2B5EF4-FFF2-40B4-BE49-F238E27FC236}">
                <a16:creationId xmlns:a16="http://schemas.microsoft.com/office/drawing/2014/main" id="{6AEAA9B7-C4B0-7473-E177-25584E2C6D00}"/>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AD28C23-8ABF-42A8-8E1E-0A0395148B8D}"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BBDE4221-838E-C40B-2F5C-ACBAD6522C3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0A89E9-B554-4A31-B227-0104F1A4F2FF}" type="slidenum">
              <a:rPr lang="fr-FR" altLang="fr-FR"/>
              <a:pPr>
                <a:spcBef>
                  <a:spcPct val="0"/>
                </a:spcBef>
              </a:pPr>
              <a:t>2</a:t>
            </a:fld>
            <a:endParaRPr lang="fr-FR" altLang="fr-FR"/>
          </a:p>
        </p:txBody>
      </p:sp>
      <p:sp>
        <p:nvSpPr>
          <p:cNvPr id="7171" name="Rectangle 2">
            <a:extLst>
              <a:ext uri="{FF2B5EF4-FFF2-40B4-BE49-F238E27FC236}">
                <a16:creationId xmlns:a16="http://schemas.microsoft.com/office/drawing/2014/main" id="{52133CB2-BA3B-4052-0A4D-C7E07898360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341822C9-9276-7B31-133D-618204315B1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fr-FR" altLang="fr-FR">
                <a:latin typeface="Arial" panose="020B0604020202020204" pitchFamily="34" charset="0"/>
              </a:rPr>
              <a:t>Le bourg de Fonds-Verrettes (flèche) est situé à la confluence de plusieurs ravines.</a:t>
            </a:r>
          </a:p>
          <a:p>
            <a:pPr eaLnBrk="1" hangingPunct="1"/>
            <a:endParaRPr lang="fr-FR" altLang="fr-FR">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BC30D786-4A80-1C91-BCBD-4B2E9BF78BD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3A9C5E-93EF-4959-AE32-CC16D2F6EB67}" type="slidenum">
              <a:rPr lang="fr-FR" altLang="fr-FR"/>
              <a:pPr>
                <a:spcBef>
                  <a:spcPct val="0"/>
                </a:spcBef>
              </a:pPr>
              <a:t>11</a:t>
            </a:fld>
            <a:endParaRPr lang="fr-FR" altLang="fr-FR"/>
          </a:p>
        </p:txBody>
      </p:sp>
      <p:sp>
        <p:nvSpPr>
          <p:cNvPr id="62467" name="Rectangle 2">
            <a:extLst>
              <a:ext uri="{FF2B5EF4-FFF2-40B4-BE49-F238E27FC236}">
                <a16:creationId xmlns:a16="http://schemas.microsoft.com/office/drawing/2014/main" id="{8202EA5B-8B10-2298-C732-8CDFBAD4147C}"/>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3B64D2B9-91A6-5830-E0B0-DCAE5F2773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13D44892-FD3E-5CDD-D351-B8300C4AB6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2EDCAEA-2F1A-4735-A8B6-3182BF71A31F}" type="slidenum">
              <a:rPr lang="fr-FR" altLang="fr-FR"/>
              <a:pPr>
                <a:spcBef>
                  <a:spcPct val="0"/>
                </a:spcBef>
              </a:pPr>
              <a:t>12</a:t>
            </a:fld>
            <a:endParaRPr lang="fr-FR" altLang="fr-FR"/>
          </a:p>
        </p:txBody>
      </p:sp>
      <p:sp>
        <p:nvSpPr>
          <p:cNvPr id="64515" name="Rectangle 2">
            <a:extLst>
              <a:ext uri="{FF2B5EF4-FFF2-40B4-BE49-F238E27FC236}">
                <a16:creationId xmlns:a16="http://schemas.microsoft.com/office/drawing/2014/main" id="{E6CE6544-BB9B-83F4-8376-3D9FE7358090}"/>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C80C6268-6465-36C5-5453-C22B5B87864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72B3799E-9179-053D-F7F8-B6C080B6DC7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4EE0D5-3FAC-457C-94C9-C30EC8F89FBD}" type="slidenum">
              <a:rPr lang="fr-FR" altLang="fr-FR"/>
              <a:pPr>
                <a:spcBef>
                  <a:spcPct val="0"/>
                </a:spcBef>
              </a:pPr>
              <a:t>13</a:t>
            </a:fld>
            <a:endParaRPr lang="fr-FR" altLang="fr-FR"/>
          </a:p>
        </p:txBody>
      </p:sp>
      <p:sp>
        <p:nvSpPr>
          <p:cNvPr id="66563" name="Rectangle 2">
            <a:extLst>
              <a:ext uri="{FF2B5EF4-FFF2-40B4-BE49-F238E27FC236}">
                <a16:creationId xmlns:a16="http://schemas.microsoft.com/office/drawing/2014/main" id="{1D607011-1427-5E2B-7A61-52CEB7F73CDE}"/>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5C10403D-3B7C-2FD1-0ED4-AAB9E5CFD82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AAB12F01-58EB-8AAB-CBBE-358F948EDAE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49E349-7121-407B-A61D-E897F32864A8}" type="slidenum">
              <a:rPr lang="fr-FR" altLang="fr-FR"/>
              <a:pPr>
                <a:spcBef>
                  <a:spcPct val="0"/>
                </a:spcBef>
              </a:pPr>
              <a:t>14</a:t>
            </a:fld>
            <a:endParaRPr lang="fr-FR" altLang="fr-FR"/>
          </a:p>
        </p:txBody>
      </p:sp>
      <p:sp>
        <p:nvSpPr>
          <p:cNvPr id="68611" name="Rectangle 2">
            <a:extLst>
              <a:ext uri="{FF2B5EF4-FFF2-40B4-BE49-F238E27FC236}">
                <a16:creationId xmlns:a16="http://schemas.microsoft.com/office/drawing/2014/main" id="{F3842898-3C6B-A7CF-FEF0-B85F55B9BEDE}"/>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6E7F281F-33C1-2FC7-A5AF-94D6F440909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D8236C2-B529-02C6-A112-0550C4AE221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540497-8382-429F-B4E0-8960B03DA1EE}" type="slidenum">
              <a:rPr lang="fr-FR" altLang="fr-FR"/>
              <a:pPr>
                <a:spcBef>
                  <a:spcPct val="0"/>
                </a:spcBef>
              </a:pPr>
              <a:t>15</a:t>
            </a:fld>
            <a:endParaRPr lang="fr-FR" altLang="fr-FR"/>
          </a:p>
        </p:txBody>
      </p:sp>
      <p:sp>
        <p:nvSpPr>
          <p:cNvPr id="70659" name="Rectangle 2">
            <a:extLst>
              <a:ext uri="{FF2B5EF4-FFF2-40B4-BE49-F238E27FC236}">
                <a16:creationId xmlns:a16="http://schemas.microsoft.com/office/drawing/2014/main" id="{90D231E0-74D9-7DD4-9D93-DA2102760318}"/>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4CA67522-0AAE-7D71-017C-64D837C97D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fr-FR" altLang="fr-FR" dirty="0">
                <a:latin typeface="Arial" panose="020B0604020202020204" pitchFamily="34" charset="0"/>
              </a:rPr>
              <a:t>Idem.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8F25F44-C1B7-FDD8-F9CB-DAAB435246E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366C14-4C13-4CC8-9E84-92A4D371446E}" type="slidenum">
              <a:rPr lang="fr-FR" altLang="fr-FR"/>
              <a:pPr>
                <a:spcBef>
                  <a:spcPct val="0"/>
                </a:spcBef>
              </a:pPr>
              <a:t>16</a:t>
            </a:fld>
            <a:endParaRPr lang="fr-FR" altLang="fr-FR"/>
          </a:p>
        </p:txBody>
      </p:sp>
      <p:sp>
        <p:nvSpPr>
          <p:cNvPr id="72707" name="Rectangle 2">
            <a:extLst>
              <a:ext uri="{FF2B5EF4-FFF2-40B4-BE49-F238E27FC236}">
                <a16:creationId xmlns:a16="http://schemas.microsoft.com/office/drawing/2014/main" id="{5F70643E-4DBE-F8EB-5775-BE8102E2323E}"/>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31722F55-9397-60C3-31FC-3D9858383A6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CE0CA4C-0B95-6CDF-B8EB-C2CBB709740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6BEE79-3ACD-4A28-A85F-E96504A0883C}" type="slidenum">
              <a:rPr lang="fr-FR" altLang="fr-FR"/>
              <a:pPr>
                <a:spcBef>
                  <a:spcPct val="0"/>
                </a:spcBef>
              </a:pPr>
              <a:t>17</a:t>
            </a:fld>
            <a:endParaRPr lang="fr-FR" altLang="fr-FR"/>
          </a:p>
        </p:txBody>
      </p:sp>
      <p:sp>
        <p:nvSpPr>
          <p:cNvPr id="74755" name="Rectangle 2">
            <a:extLst>
              <a:ext uri="{FF2B5EF4-FFF2-40B4-BE49-F238E27FC236}">
                <a16:creationId xmlns:a16="http://schemas.microsoft.com/office/drawing/2014/main" id="{03236192-4CE7-A696-F7F3-04AAFC35CC0E}"/>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7EF6A72A-2979-AB9F-EA27-5876412304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E0A2C4B3-E483-233F-0934-D42FDB2D22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018031-F3FF-46D4-86A5-CF73D3B09CAF}" type="slidenum">
              <a:rPr lang="fr-FR" altLang="fr-FR"/>
              <a:pPr>
                <a:spcBef>
                  <a:spcPct val="0"/>
                </a:spcBef>
              </a:pPr>
              <a:t>18</a:t>
            </a:fld>
            <a:endParaRPr lang="fr-FR" altLang="fr-FR"/>
          </a:p>
        </p:txBody>
      </p:sp>
      <p:sp>
        <p:nvSpPr>
          <p:cNvPr id="76803" name="Rectangle 2">
            <a:extLst>
              <a:ext uri="{FF2B5EF4-FFF2-40B4-BE49-F238E27FC236}">
                <a16:creationId xmlns:a16="http://schemas.microsoft.com/office/drawing/2014/main" id="{E2F4E9DF-57C5-FD41-1AEC-998B191DE68F}"/>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61A4FFB7-465B-E0F4-66AB-10F33F2B1B1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990E560C-BC66-19E6-82D8-C8770118629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F74FD7-0AD5-46DA-9A0E-7A9EF3763A79}" type="slidenum">
              <a:rPr lang="fr-FR" altLang="fr-FR"/>
              <a:pPr>
                <a:spcBef>
                  <a:spcPct val="0"/>
                </a:spcBef>
              </a:pPr>
              <a:t>19</a:t>
            </a:fld>
            <a:endParaRPr lang="fr-FR" altLang="fr-FR"/>
          </a:p>
        </p:txBody>
      </p:sp>
      <p:sp>
        <p:nvSpPr>
          <p:cNvPr id="78851" name="Rectangle 2">
            <a:extLst>
              <a:ext uri="{FF2B5EF4-FFF2-40B4-BE49-F238E27FC236}">
                <a16:creationId xmlns:a16="http://schemas.microsoft.com/office/drawing/2014/main" id="{BDF2957D-7A99-5CEC-3F89-90DB752B1E0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642511F4-EB9C-DBAA-0E2D-A4674AC9E50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234A16F8-CAE3-DE1E-B8CA-D26AE18C400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7BF751-88AA-423F-A4FF-3DD3588341BB}" type="slidenum">
              <a:rPr lang="fr-FR" altLang="fr-FR"/>
              <a:pPr>
                <a:spcBef>
                  <a:spcPct val="0"/>
                </a:spcBef>
              </a:pPr>
              <a:t>20</a:t>
            </a:fld>
            <a:endParaRPr lang="fr-FR" altLang="fr-FR"/>
          </a:p>
        </p:txBody>
      </p:sp>
      <p:sp>
        <p:nvSpPr>
          <p:cNvPr id="80899" name="Rectangle 2">
            <a:extLst>
              <a:ext uri="{FF2B5EF4-FFF2-40B4-BE49-F238E27FC236}">
                <a16:creationId xmlns:a16="http://schemas.microsoft.com/office/drawing/2014/main" id="{60FD2038-CEB0-99C5-EF09-CAC3490AF049}"/>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882E52B1-4A64-EA33-74AC-C5FC2E31C2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A7D2352C-1CBC-9140-F463-2EF3431308E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195B03-3CB3-4B95-BA5C-AEE15093FD73}" type="slidenum">
              <a:rPr lang="fr-FR" altLang="fr-FR"/>
              <a:pPr>
                <a:spcBef>
                  <a:spcPct val="0"/>
                </a:spcBef>
              </a:pPr>
              <a:t>3</a:t>
            </a:fld>
            <a:endParaRPr lang="fr-FR" altLang="fr-FR"/>
          </a:p>
        </p:txBody>
      </p:sp>
      <p:sp>
        <p:nvSpPr>
          <p:cNvPr id="15363" name="Rectangle 2">
            <a:extLst>
              <a:ext uri="{FF2B5EF4-FFF2-40B4-BE49-F238E27FC236}">
                <a16:creationId xmlns:a16="http://schemas.microsoft.com/office/drawing/2014/main" id="{7E7EC9A5-8F4E-6166-CA99-D725FC992FCA}"/>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568B8995-8D53-BA2B-F1C7-2C2467EC4DE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1A16930D-DB69-FF45-ADB5-36A7CF0B02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981B70-632E-4C8A-97CA-44649621913A}" type="slidenum">
              <a:rPr lang="fr-FR" altLang="fr-FR"/>
              <a:pPr>
                <a:spcBef>
                  <a:spcPct val="0"/>
                </a:spcBef>
              </a:pPr>
              <a:t>21</a:t>
            </a:fld>
            <a:endParaRPr lang="fr-FR" altLang="fr-FR"/>
          </a:p>
        </p:txBody>
      </p:sp>
      <p:sp>
        <p:nvSpPr>
          <p:cNvPr id="82947" name="Rectangle 2">
            <a:extLst>
              <a:ext uri="{FF2B5EF4-FFF2-40B4-BE49-F238E27FC236}">
                <a16:creationId xmlns:a16="http://schemas.microsoft.com/office/drawing/2014/main" id="{D7B5EFF7-6749-21D2-2170-100832A027F0}"/>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7D5FB559-FE1F-2AE4-A6F2-2ECF0EA6954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65C6C589-F85A-52C1-C5CE-801CF030C43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B3F9836-8898-424E-B6C0-64B74F4D76DD}" type="slidenum">
              <a:rPr lang="fr-FR" altLang="fr-FR"/>
              <a:pPr>
                <a:spcBef>
                  <a:spcPct val="0"/>
                </a:spcBef>
              </a:pPr>
              <a:t>22</a:t>
            </a:fld>
            <a:endParaRPr lang="fr-FR" altLang="fr-FR"/>
          </a:p>
        </p:txBody>
      </p:sp>
      <p:sp>
        <p:nvSpPr>
          <p:cNvPr id="84995" name="Rectangle 2">
            <a:extLst>
              <a:ext uri="{FF2B5EF4-FFF2-40B4-BE49-F238E27FC236}">
                <a16:creationId xmlns:a16="http://schemas.microsoft.com/office/drawing/2014/main" id="{4F6B14D1-354B-FE05-DA0B-A351FF372E7C}"/>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03FDBD9C-6044-8829-E8A6-E9184230A7D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05BECF9A-EDCC-E071-4AC4-BD7455429D6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0DBEA4-12D7-4B82-9513-85054CC5AC47}" type="slidenum">
              <a:rPr lang="fr-FR" altLang="fr-FR"/>
              <a:pPr>
                <a:spcBef>
                  <a:spcPct val="0"/>
                </a:spcBef>
              </a:pPr>
              <a:t>23</a:t>
            </a:fld>
            <a:endParaRPr lang="fr-FR" altLang="fr-FR"/>
          </a:p>
        </p:txBody>
      </p:sp>
      <p:sp>
        <p:nvSpPr>
          <p:cNvPr id="87043" name="Rectangle 2">
            <a:extLst>
              <a:ext uri="{FF2B5EF4-FFF2-40B4-BE49-F238E27FC236}">
                <a16:creationId xmlns:a16="http://schemas.microsoft.com/office/drawing/2014/main" id="{E0B86DB6-2B56-EE66-E836-ACEA6BC807AA}"/>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1A17B082-4352-0F14-80D3-DFC9A981E1D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17AA1358-06DE-CD60-B72E-51112016C0A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8EFA81-1119-4DDF-9A70-48E3C8E54B56}" type="slidenum">
              <a:rPr lang="fr-FR" altLang="fr-FR"/>
              <a:pPr>
                <a:spcBef>
                  <a:spcPct val="0"/>
                </a:spcBef>
              </a:pPr>
              <a:t>24</a:t>
            </a:fld>
            <a:endParaRPr lang="fr-FR" altLang="fr-FR"/>
          </a:p>
        </p:txBody>
      </p:sp>
      <p:sp>
        <p:nvSpPr>
          <p:cNvPr id="89091" name="Rectangle 2">
            <a:extLst>
              <a:ext uri="{FF2B5EF4-FFF2-40B4-BE49-F238E27FC236}">
                <a16:creationId xmlns:a16="http://schemas.microsoft.com/office/drawing/2014/main" id="{035C3ECD-B435-B06C-724B-7CA0CBBB44F6}"/>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AC608B3A-8D24-3295-D328-E6C33EF90F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7E798744-3AE3-661B-6FFD-7464637F0F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748A3E-B7A9-48BE-93F0-345144F36A81}" type="slidenum">
              <a:rPr lang="fr-FR" altLang="fr-FR"/>
              <a:pPr>
                <a:spcBef>
                  <a:spcPct val="0"/>
                </a:spcBef>
              </a:pPr>
              <a:t>25</a:t>
            </a:fld>
            <a:endParaRPr lang="fr-FR" altLang="fr-FR"/>
          </a:p>
        </p:txBody>
      </p:sp>
      <p:sp>
        <p:nvSpPr>
          <p:cNvPr id="91139" name="Rectangle 2">
            <a:extLst>
              <a:ext uri="{FF2B5EF4-FFF2-40B4-BE49-F238E27FC236}">
                <a16:creationId xmlns:a16="http://schemas.microsoft.com/office/drawing/2014/main" id="{79E48B4D-2BE9-D78A-1E62-92BCF205F393}"/>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49BA67D2-1620-7E5E-D39D-28D8A41FE7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B6BAD8AD-419F-039E-B91E-253138ABEA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8AAE83-6C58-4D75-AF94-A13DAD6920FA}" type="slidenum">
              <a:rPr lang="fr-FR" altLang="fr-FR"/>
              <a:pPr>
                <a:spcBef>
                  <a:spcPct val="0"/>
                </a:spcBef>
              </a:pPr>
              <a:t>26</a:t>
            </a:fld>
            <a:endParaRPr lang="fr-FR" altLang="fr-FR"/>
          </a:p>
        </p:txBody>
      </p:sp>
      <p:sp>
        <p:nvSpPr>
          <p:cNvPr id="93187" name="Rectangle 2">
            <a:extLst>
              <a:ext uri="{FF2B5EF4-FFF2-40B4-BE49-F238E27FC236}">
                <a16:creationId xmlns:a16="http://schemas.microsoft.com/office/drawing/2014/main" id="{78862492-E43F-10FF-C551-BC1F9A71D69E}"/>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710480AB-8AAE-C2BE-85C1-281F477C08E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DA827D1B-952A-AED5-64DF-AC25DC3CEC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6A4AA16-3512-4EF5-A64A-8140C2C78195}" type="slidenum">
              <a:rPr lang="fr-FR" altLang="fr-FR"/>
              <a:pPr>
                <a:spcBef>
                  <a:spcPct val="0"/>
                </a:spcBef>
              </a:pPr>
              <a:t>27</a:t>
            </a:fld>
            <a:endParaRPr lang="fr-FR" altLang="fr-FR"/>
          </a:p>
        </p:txBody>
      </p:sp>
      <p:sp>
        <p:nvSpPr>
          <p:cNvPr id="95235" name="Rectangle 2">
            <a:extLst>
              <a:ext uri="{FF2B5EF4-FFF2-40B4-BE49-F238E27FC236}">
                <a16:creationId xmlns:a16="http://schemas.microsoft.com/office/drawing/2014/main" id="{8882658C-B8EF-2AAD-4DB0-1FF84703CBC9}"/>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5769AAF8-41B7-C16B-03DF-0D8B71895F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BCD39F4A-F22B-3C3F-D022-C7F03798AFC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3802369-8A44-4EE4-81E1-2452FAE5C599}" type="slidenum">
              <a:rPr lang="fr-FR" altLang="fr-FR"/>
              <a:pPr>
                <a:spcBef>
                  <a:spcPct val="0"/>
                </a:spcBef>
              </a:pPr>
              <a:t>28</a:t>
            </a:fld>
            <a:endParaRPr lang="fr-FR" altLang="fr-FR"/>
          </a:p>
        </p:txBody>
      </p:sp>
      <p:sp>
        <p:nvSpPr>
          <p:cNvPr id="97283" name="Rectangle 2">
            <a:extLst>
              <a:ext uri="{FF2B5EF4-FFF2-40B4-BE49-F238E27FC236}">
                <a16:creationId xmlns:a16="http://schemas.microsoft.com/office/drawing/2014/main" id="{266D09E6-010C-40F5-9880-F83D4422055A}"/>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9665F8AE-1C2C-B53B-9F4D-92461E48A8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C6114975-2113-F054-735E-3DF307A5BE9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6F9B68-FA0A-4404-ABFC-2EC873B2A143}" type="slidenum">
              <a:rPr lang="fr-FR" altLang="fr-FR"/>
              <a:pPr>
                <a:spcBef>
                  <a:spcPct val="0"/>
                </a:spcBef>
              </a:pPr>
              <a:t>29</a:t>
            </a:fld>
            <a:endParaRPr lang="fr-FR" altLang="fr-FR"/>
          </a:p>
        </p:txBody>
      </p:sp>
      <p:sp>
        <p:nvSpPr>
          <p:cNvPr id="99331" name="Rectangle 2">
            <a:extLst>
              <a:ext uri="{FF2B5EF4-FFF2-40B4-BE49-F238E27FC236}">
                <a16:creationId xmlns:a16="http://schemas.microsoft.com/office/drawing/2014/main" id="{EAFCFA4C-9144-2563-4E8C-6E22ECA8DB74}"/>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451CB33C-7EAF-980A-137A-6FB9BAE797A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E7EC8FA8-7701-FA57-578A-E33EC8C9A98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AC78D10-ABC5-4431-8C9F-0F2D08B2B0A6}" type="slidenum">
              <a:rPr lang="fr-FR" altLang="fr-FR"/>
              <a:pPr>
                <a:spcBef>
                  <a:spcPct val="0"/>
                </a:spcBef>
              </a:pPr>
              <a:t>30</a:t>
            </a:fld>
            <a:endParaRPr lang="fr-FR" altLang="fr-FR"/>
          </a:p>
        </p:txBody>
      </p:sp>
      <p:sp>
        <p:nvSpPr>
          <p:cNvPr id="101379" name="Rectangle 2">
            <a:extLst>
              <a:ext uri="{FF2B5EF4-FFF2-40B4-BE49-F238E27FC236}">
                <a16:creationId xmlns:a16="http://schemas.microsoft.com/office/drawing/2014/main" id="{0B6AC063-85D2-982E-14EF-E0A1F315DF85}"/>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8751EA7F-A265-D49A-FA40-ABD2DAEC84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4AF36AC7-2AAC-1457-22B2-1897390579D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BC9CB2-305E-47B7-9936-4804FF25390E}" type="slidenum">
              <a:rPr lang="fr-FR" altLang="fr-FR"/>
              <a:pPr>
                <a:spcBef>
                  <a:spcPct val="0"/>
                </a:spcBef>
              </a:pPr>
              <a:t>4</a:t>
            </a:fld>
            <a:endParaRPr lang="fr-FR" altLang="fr-FR"/>
          </a:p>
        </p:txBody>
      </p:sp>
      <p:sp>
        <p:nvSpPr>
          <p:cNvPr id="17411" name="Rectangle 2">
            <a:extLst>
              <a:ext uri="{FF2B5EF4-FFF2-40B4-BE49-F238E27FC236}">
                <a16:creationId xmlns:a16="http://schemas.microsoft.com/office/drawing/2014/main" id="{B86F0C29-8EC4-8E7C-2C63-81DF98715CE9}"/>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608493D7-126C-3332-4CEE-C89CFDA4812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68B7C808-091C-3839-5339-7B2CCE4554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9D4900-5F0D-4188-A386-0C673E103313}" type="slidenum">
              <a:rPr lang="fr-FR" altLang="fr-FR"/>
              <a:pPr>
                <a:spcBef>
                  <a:spcPct val="0"/>
                </a:spcBef>
              </a:pPr>
              <a:t>31</a:t>
            </a:fld>
            <a:endParaRPr lang="fr-FR" altLang="fr-FR"/>
          </a:p>
        </p:txBody>
      </p:sp>
      <p:sp>
        <p:nvSpPr>
          <p:cNvPr id="109571" name="Rectangle 2">
            <a:extLst>
              <a:ext uri="{FF2B5EF4-FFF2-40B4-BE49-F238E27FC236}">
                <a16:creationId xmlns:a16="http://schemas.microsoft.com/office/drawing/2014/main" id="{C80AC28F-7C8D-6A4A-1B5A-175185D9A67F}"/>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031D56DD-120D-6485-BB07-199DEA3DB54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EB0F6A22-C388-77B9-5876-B292E484C7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184887-4F45-4242-914B-4E634A21B7E9}" type="slidenum">
              <a:rPr lang="fr-FR" altLang="fr-FR"/>
              <a:pPr>
                <a:spcBef>
                  <a:spcPct val="0"/>
                </a:spcBef>
              </a:pPr>
              <a:t>32</a:t>
            </a:fld>
            <a:endParaRPr lang="fr-FR" altLang="fr-FR"/>
          </a:p>
        </p:txBody>
      </p:sp>
      <p:sp>
        <p:nvSpPr>
          <p:cNvPr id="111619" name="Rectangle 2">
            <a:extLst>
              <a:ext uri="{FF2B5EF4-FFF2-40B4-BE49-F238E27FC236}">
                <a16:creationId xmlns:a16="http://schemas.microsoft.com/office/drawing/2014/main" id="{04DE746D-1907-40B7-FC0E-11340DD161A6}"/>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4C5282CD-51A1-195D-0899-9668A89071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E1FE6A14-4BA5-EE27-B399-8E64AF70DFE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AE07A00-0B5F-4DBC-826C-6320BC59CCE1}" type="slidenum">
              <a:rPr lang="fr-FR" altLang="fr-FR"/>
              <a:pPr>
                <a:spcBef>
                  <a:spcPct val="0"/>
                </a:spcBef>
              </a:pPr>
              <a:t>33</a:t>
            </a:fld>
            <a:endParaRPr lang="fr-FR" altLang="fr-FR"/>
          </a:p>
        </p:txBody>
      </p:sp>
      <p:sp>
        <p:nvSpPr>
          <p:cNvPr id="123907" name="Rectangle 2">
            <a:extLst>
              <a:ext uri="{FF2B5EF4-FFF2-40B4-BE49-F238E27FC236}">
                <a16:creationId xmlns:a16="http://schemas.microsoft.com/office/drawing/2014/main" id="{8DE0FC98-D35B-3A46-2AC1-312D375D3297}"/>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16DCC6C8-5967-91D2-59EB-F90BD346758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0D77E8DB-2E10-6564-F95F-9E475C806E7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B5137C-4AF3-40E2-8BB9-EDCC0EDAB650}" type="slidenum">
              <a:rPr lang="fr-FR" altLang="fr-FR"/>
              <a:pPr>
                <a:spcBef>
                  <a:spcPct val="0"/>
                </a:spcBef>
              </a:pPr>
              <a:t>34</a:t>
            </a:fld>
            <a:endParaRPr lang="fr-FR" altLang="fr-FR"/>
          </a:p>
        </p:txBody>
      </p:sp>
      <p:sp>
        <p:nvSpPr>
          <p:cNvPr id="125955" name="Rectangle 2">
            <a:extLst>
              <a:ext uri="{FF2B5EF4-FFF2-40B4-BE49-F238E27FC236}">
                <a16:creationId xmlns:a16="http://schemas.microsoft.com/office/drawing/2014/main" id="{0B257A09-7CF6-45FF-F0BA-3C2AE9D91778}"/>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4AD0EFE5-25E5-3833-B9AE-862831FC864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54296072-D5B8-182D-0604-BBBB648341C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269356-D3FF-40CA-BF39-FFD44E97EF2E}" type="slidenum">
              <a:rPr lang="fr-FR" altLang="fr-FR"/>
              <a:pPr>
                <a:spcBef>
                  <a:spcPct val="0"/>
                </a:spcBef>
              </a:pPr>
              <a:t>35</a:t>
            </a:fld>
            <a:endParaRPr lang="fr-FR" altLang="fr-FR"/>
          </a:p>
        </p:txBody>
      </p:sp>
      <p:sp>
        <p:nvSpPr>
          <p:cNvPr id="128003" name="Rectangle 2">
            <a:extLst>
              <a:ext uri="{FF2B5EF4-FFF2-40B4-BE49-F238E27FC236}">
                <a16:creationId xmlns:a16="http://schemas.microsoft.com/office/drawing/2014/main" id="{8E8CD578-33DB-4AC9-0D07-A93D0E0AD519}"/>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478E05A1-1B81-5512-2877-028C590176A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FD524368-A51F-8E19-66A6-76635191EA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7C0A69-8246-4499-AEAD-7BF6A4A1C350}" type="slidenum">
              <a:rPr lang="fr-FR" altLang="fr-FR"/>
              <a:pPr>
                <a:spcBef>
                  <a:spcPct val="0"/>
                </a:spcBef>
              </a:pPr>
              <a:t>36</a:t>
            </a:fld>
            <a:endParaRPr lang="fr-FR" altLang="fr-FR"/>
          </a:p>
        </p:txBody>
      </p:sp>
      <p:sp>
        <p:nvSpPr>
          <p:cNvPr id="130051" name="Rectangle 2">
            <a:extLst>
              <a:ext uri="{FF2B5EF4-FFF2-40B4-BE49-F238E27FC236}">
                <a16:creationId xmlns:a16="http://schemas.microsoft.com/office/drawing/2014/main" id="{589AF95F-19D5-B2EB-279F-89A4FCA2E5DF}"/>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AE7FBA4D-4C9A-1641-82AA-08783F3E579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8FFE9CC-2B89-F795-D2AD-F8150058E7F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E26CCBE-4FDC-41FE-98A3-E60823E45811}" type="slidenum">
              <a:rPr lang="fr-FR" altLang="fr-FR"/>
              <a:pPr>
                <a:spcBef>
                  <a:spcPct val="0"/>
                </a:spcBef>
              </a:pPr>
              <a:t>37</a:t>
            </a:fld>
            <a:endParaRPr lang="fr-FR" altLang="fr-FR"/>
          </a:p>
        </p:txBody>
      </p:sp>
      <p:sp>
        <p:nvSpPr>
          <p:cNvPr id="13315" name="Rectangle 2">
            <a:extLst>
              <a:ext uri="{FF2B5EF4-FFF2-40B4-BE49-F238E27FC236}">
                <a16:creationId xmlns:a16="http://schemas.microsoft.com/office/drawing/2014/main" id="{5EFAD9FD-5380-FF78-A61C-73D52332EE9F}"/>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738E4DBC-DB83-97ED-9FD1-19458D5E18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2557384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2C35D3BE-CF66-3D79-C9BE-D26F7B5A2EC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93E791-8207-47EC-8071-75100FD378A2}" type="slidenum">
              <a:rPr lang="fr-FR" altLang="fr-FR"/>
              <a:pPr>
                <a:spcBef>
                  <a:spcPct val="0"/>
                </a:spcBef>
              </a:pPr>
              <a:t>38</a:t>
            </a:fld>
            <a:endParaRPr lang="fr-FR" altLang="fr-FR"/>
          </a:p>
        </p:txBody>
      </p:sp>
      <p:sp>
        <p:nvSpPr>
          <p:cNvPr id="140291" name="Rectangle 2">
            <a:extLst>
              <a:ext uri="{FF2B5EF4-FFF2-40B4-BE49-F238E27FC236}">
                <a16:creationId xmlns:a16="http://schemas.microsoft.com/office/drawing/2014/main" id="{EECEA33D-7E57-84BA-B64B-CB1B8763C873}"/>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2BFE9DD3-0306-AA04-A308-C12C311324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2534963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9168D653-5A66-D372-3E18-5A22AC535B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67E47D-D1C3-4615-8AE5-9C70E9EED430}" type="slidenum">
              <a:rPr lang="fr-FR" altLang="fr-FR"/>
              <a:pPr>
                <a:spcBef>
                  <a:spcPct val="0"/>
                </a:spcBef>
              </a:pPr>
              <a:t>39</a:t>
            </a:fld>
            <a:endParaRPr lang="fr-FR" altLang="fr-FR"/>
          </a:p>
        </p:txBody>
      </p:sp>
      <p:sp>
        <p:nvSpPr>
          <p:cNvPr id="142339" name="Rectangle 2">
            <a:extLst>
              <a:ext uri="{FF2B5EF4-FFF2-40B4-BE49-F238E27FC236}">
                <a16:creationId xmlns:a16="http://schemas.microsoft.com/office/drawing/2014/main" id="{D75D7D76-65F4-F79C-549A-32520934D14D}"/>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9C6BE34C-7788-F95E-F9E0-C2D1FC9774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36448122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905256F0-3461-D62A-DEE4-8FB2D06835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9284E3-3B8C-4247-88A2-F237380033D8}" type="slidenum">
              <a:rPr lang="fr-FR" altLang="fr-FR"/>
              <a:pPr>
                <a:spcBef>
                  <a:spcPct val="0"/>
                </a:spcBef>
              </a:pPr>
              <a:t>40</a:t>
            </a:fld>
            <a:endParaRPr lang="fr-FR" altLang="fr-FR"/>
          </a:p>
        </p:txBody>
      </p:sp>
      <p:sp>
        <p:nvSpPr>
          <p:cNvPr id="144387" name="Rectangle 2">
            <a:extLst>
              <a:ext uri="{FF2B5EF4-FFF2-40B4-BE49-F238E27FC236}">
                <a16:creationId xmlns:a16="http://schemas.microsoft.com/office/drawing/2014/main" id="{C8D76002-568D-C93E-C60F-1061DC7BD59B}"/>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78041488-FB26-78E9-2497-D490964E8B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3964696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BCA84F80-EC23-0DEB-68E8-242A5F931A3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1D81E2-858B-42B1-8F5C-EC4C0627CD22}" type="slidenum">
              <a:rPr lang="fr-FR" altLang="fr-FR"/>
              <a:pPr>
                <a:spcBef>
                  <a:spcPct val="0"/>
                </a:spcBef>
              </a:pPr>
              <a:t>5</a:t>
            </a:fld>
            <a:endParaRPr lang="fr-FR" altLang="fr-FR"/>
          </a:p>
        </p:txBody>
      </p:sp>
      <p:sp>
        <p:nvSpPr>
          <p:cNvPr id="46083" name="Rectangle 2">
            <a:extLst>
              <a:ext uri="{FF2B5EF4-FFF2-40B4-BE49-F238E27FC236}">
                <a16:creationId xmlns:a16="http://schemas.microsoft.com/office/drawing/2014/main" id="{F3FE1731-41CF-6E71-6B69-5ED275D30FD0}"/>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F3B2A3E5-56AE-FC3B-016F-B7C17044B77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C26A4EE7-3ED6-9B59-5D13-BDA9C31FEB2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7E4C90-3A6B-41E8-82FB-1045A7230D44}" type="slidenum">
              <a:rPr lang="fr-FR" altLang="fr-FR"/>
              <a:pPr>
                <a:spcBef>
                  <a:spcPct val="0"/>
                </a:spcBef>
              </a:pPr>
              <a:t>42</a:t>
            </a:fld>
            <a:endParaRPr lang="fr-FR" altLang="fr-FR"/>
          </a:p>
        </p:txBody>
      </p:sp>
      <p:sp>
        <p:nvSpPr>
          <p:cNvPr id="147459" name="Rectangle 2">
            <a:extLst>
              <a:ext uri="{FF2B5EF4-FFF2-40B4-BE49-F238E27FC236}">
                <a16:creationId xmlns:a16="http://schemas.microsoft.com/office/drawing/2014/main" id="{46DDE9B4-394A-3D2B-B9B3-7B03C0DEB11D}"/>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58E7DBEB-DA75-B220-4BC9-D35B8AA41C9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11570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EFED835E-1EA8-BC3E-4660-DE741E3D74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8E670F-E889-4A2D-98CD-357B30527921}" type="slidenum">
              <a:rPr lang="fr-FR" altLang="fr-FR"/>
              <a:pPr>
                <a:spcBef>
                  <a:spcPct val="0"/>
                </a:spcBef>
              </a:pPr>
              <a:t>43</a:t>
            </a:fld>
            <a:endParaRPr lang="fr-FR" altLang="fr-FR"/>
          </a:p>
        </p:txBody>
      </p:sp>
      <p:sp>
        <p:nvSpPr>
          <p:cNvPr id="9219" name="Rectangle 2">
            <a:extLst>
              <a:ext uri="{FF2B5EF4-FFF2-40B4-BE49-F238E27FC236}">
                <a16:creationId xmlns:a16="http://schemas.microsoft.com/office/drawing/2014/main" id="{FC4A6D39-E060-0FB5-1F92-85F676B8FF44}"/>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AC0CBA46-66F9-89EE-65EB-E1964F0DC31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33346838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793074A3-BC37-7608-05CF-7634FC1DCA7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1993F5-D0A4-4D72-A6FC-6833E228B40D}" type="slidenum">
              <a:rPr lang="fr-FR" altLang="fr-FR"/>
              <a:pPr>
                <a:spcBef>
                  <a:spcPct val="0"/>
                </a:spcBef>
              </a:pPr>
              <a:t>44</a:t>
            </a:fld>
            <a:endParaRPr lang="fr-FR" altLang="fr-FR"/>
          </a:p>
        </p:txBody>
      </p:sp>
      <p:sp>
        <p:nvSpPr>
          <p:cNvPr id="11267" name="Rectangle 2">
            <a:extLst>
              <a:ext uri="{FF2B5EF4-FFF2-40B4-BE49-F238E27FC236}">
                <a16:creationId xmlns:a16="http://schemas.microsoft.com/office/drawing/2014/main" id="{1CD95926-BCC0-5C0F-41B0-AFC8FC162DA5}"/>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713C9A69-50DA-DC0D-C9A3-DC9BB2AC50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fr-FR" altLang="fr-FR">
                <a:latin typeface="Arial" panose="020B0604020202020204" pitchFamily="34" charset="0"/>
              </a:rPr>
              <a:t>Idem.</a:t>
            </a:r>
          </a:p>
        </p:txBody>
      </p:sp>
    </p:spTree>
    <p:extLst>
      <p:ext uri="{BB962C8B-B14F-4D97-AF65-F5344CB8AC3E}">
        <p14:creationId xmlns:p14="http://schemas.microsoft.com/office/powerpoint/2010/main" val="12743110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5AD28C23-8ABF-42A8-8E1E-0A0395148B8D}" type="slidenum">
              <a:rPr lang="fr-FR" altLang="fr-FR" smtClean="0"/>
              <a:pPr>
                <a:defRPr/>
              </a:pPr>
              <a:t>54</a:t>
            </a:fld>
            <a:endParaRPr lang="fr-FR" altLang="fr-FR"/>
          </a:p>
        </p:txBody>
      </p:sp>
    </p:spTree>
    <p:extLst>
      <p:ext uri="{BB962C8B-B14F-4D97-AF65-F5344CB8AC3E}">
        <p14:creationId xmlns:p14="http://schemas.microsoft.com/office/powerpoint/2010/main" val="1569712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6F36DFA8-8789-7A50-4230-10DCA7D19A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20C9736-B191-4E49-9B5C-F36D92C95E8F}" type="slidenum">
              <a:rPr lang="fr-FR" altLang="fr-FR"/>
              <a:pPr>
                <a:spcBef>
                  <a:spcPct val="0"/>
                </a:spcBef>
              </a:pPr>
              <a:t>6</a:t>
            </a:fld>
            <a:endParaRPr lang="fr-FR" altLang="fr-FR"/>
          </a:p>
        </p:txBody>
      </p:sp>
      <p:sp>
        <p:nvSpPr>
          <p:cNvPr id="48131" name="Rectangle 2">
            <a:extLst>
              <a:ext uri="{FF2B5EF4-FFF2-40B4-BE49-F238E27FC236}">
                <a16:creationId xmlns:a16="http://schemas.microsoft.com/office/drawing/2014/main" id="{D9E7BEB6-6679-A2E9-AAC4-55918424A838}"/>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FE89A049-3762-D4D1-CB80-B7CAB9833C7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F6100DB1-D050-BC27-C3D4-58F6634C05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EC3CE5-F9BC-4296-90B4-4169A06ED4D7}" type="slidenum">
              <a:rPr lang="fr-FR" altLang="fr-FR"/>
              <a:pPr>
                <a:spcBef>
                  <a:spcPct val="0"/>
                </a:spcBef>
              </a:pPr>
              <a:t>7</a:t>
            </a:fld>
            <a:endParaRPr lang="fr-FR" altLang="fr-FR"/>
          </a:p>
        </p:txBody>
      </p:sp>
      <p:sp>
        <p:nvSpPr>
          <p:cNvPr id="50179" name="Rectangle 2">
            <a:extLst>
              <a:ext uri="{FF2B5EF4-FFF2-40B4-BE49-F238E27FC236}">
                <a16:creationId xmlns:a16="http://schemas.microsoft.com/office/drawing/2014/main" id="{750203EE-8DEB-32C7-F724-2EFB69DB94E6}"/>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0E4BD1F0-FC88-D7A1-558F-D6A35404E06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EA9AC6D9-819A-D30D-988F-945D376EAEC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B8C12F-E161-440B-9815-0439F67D07FC}" type="slidenum">
              <a:rPr lang="fr-FR" altLang="fr-FR"/>
              <a:pPr>
                <a:spcBef>
                  <a:spcPct val="0"/>
                </a:spcBef>
              </a:pPr>
              <a:t>8</a:t>
            </a:fld>
            <a:endParaRPr lang="fr-FR" altLang="fr-FR"/>
          </a:p>
        </p:txBody>
      </p:sp>
      <p:sp>
        <p:nvSpPr>
          <p:cNvPr id="56323" name="Rectangle 2">
            <a:extLst>
              <a:ext uri="{FF2B5EF4-FFF2-40B4-BE49-F238E27FC236}">
                <a16:creationId xmlns:a16="http://schemas.microsoft.com/office/drawing/2014/main" id="{F9A54E32-AE22-394F-EFB9-73650704745A}"/>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F9DE4ABD-0FFA-C6E2-C663-678FFBE0BEE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4437E221-4356-E7B7-46B6-21E4AEDE78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CBAD53-CA1F-4E0A-B410-9D167B7C29C4}" type="slidenum">
              <a:rPr lang="fr-FR" altLang="fr-FR"/>
              <a:pPr>
                <a:spcBef>
                  <a:spcPct val="0"/>
                </a:spcBef>
              </a:pPr>
              <a:t>9</a:t>
            </a:fld>
            <a:endParaRPr lang="fr-FR" altLang="fr-FR"/>
          </a:p>
        </p:txBody>
      </p:sp>
      <p:sp>
        <p:nvSpPr>
          <p:cNvPr id="58371" name="Rectangle 2">
            <a:extLst>
              <a:ext uri="{FF2B5EF4-FFF2-40B4-BE49-F238E27FC236}">
                <a16:creationId xmlns:a16="http://schemas.microsoft.com/office/drawing/2014/main" id="{8C5733EA-3E80-9D08-3363-4F9EB964CB5E}"/>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799826E6-D9F3-2DDA-EFF8-0527C759ECD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46C1BB78-075E-6A2C-464F-64F37B98D65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416121-254B-4B25-9D8C-7DCFC756B2E3}" type="slidenum">
              <a:rPr lang="fr-FR" altLang="fr-FR"/>
              <a:pPr>
                <a:spcBef>
                  <a:spcPct val="0"/>
                </a:spcBef>
              </a:pPr>
              <a:t>10</a:t>
            </a:fld>
            <a:endParaRPr lang="fr-FR" altLang="fr-FR"/>
          </a:p>
        </p:txBody>
      </p:sp>
      <p:sp>
        <p:nvSpPr>
          <p:cNvPr id="60419" name="Rectangle 2">
            <a:extLst>
              <a:ext uri="{FF2B5EF4-FFF2-40B4-BE49-F238E27FC236}">
                <a16:creationId xmlns:a16="http://schemas.microsoft.com/office/drawing/2014/main" id="{DB5E014F-DBC3-1744-25F5-3E9426DBC623}"/>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62A7AABD-D8DA-8062-8FA4-3982635E96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Rectangle 4">
            <a:extLst>
              <a:ext uri="{FF2B5EF4-FFF2-40B4-BE49-F238E27FC236}">
                <a16:creationId xmlns:a16="http://schemas.microsoft.com/office/drawing/2014/main" id="{38E3FFA4-8951-D6DB-CC55-B005FB1013AE}"/>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2F643D8C-D06E-27A4-D15E-8B940CB91E83}"/>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D43A03A8-A2C5-7391-2021-1168CD11DA3C}"/>
              </a:ext>
            </a:extLst>
          </p:cNvPr>
          <p:cNvSpPr>
            <a:spLocks noGrp="1" noChangeArrowheads="1"/>
          </p:cNvSpPr>
          <p:nvPr>
            <p:ph type="sldNum" sz="quarter" idx="12"/>
          </p:nvPr>
        </p:nvSpPr>
        <p:spPr>
          <a:ln/>
        </p:spPr>
        <p:txBody>
          <a:bodyPr/>
          <a:lstStyle>
            <a:lvl1pPr>
              <a:defRPr/>
            </a:lvl1pPr>
          </a:lstStyle>
          <a:p>
            <a:pPr>
              <a:defRPr/>
            </a:pPr>
            <a:fld id="{520CAEF0-14BC-40B4-BCA2-E001E21B0917}" type="slidenum">
              <a:rPr lang="fr-FR" altLang="fr-FR"/>
              <a:pPr>
                <a:defRPr/>
              </a:pPr>
              <a:t>‹N°›</a:t>
            </a:fld>
            <a:endParaRPr lang="fr-FR" altLang="fr-FR"/>
          </a:p>
        </p:txBody>
      </p:sp>
    </p:spTree>
    <p:extLst>
      <p:ext uri="{BB962C8B-B14F-4D97-AF65-F5344CB8AC3E}">
        <p14:creationId xmlns:p14="http://schemas.microsoft.com/office/powerpoint/2010/main" val="3698066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BD31F053-786E-5B80-5252-B640CD3D40F7}"/>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C3F7E539-5B02-DC18-E9F7-5E6F5CAA6BD5}"/>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A3D817B3-B579-6680-5095-B966C5619DD9}"/>
              </a:ext>
            </a:extLst>
          </p:cNvPr>
          <p:cNvSpPr>
            <a:spLocks noGrp="1" noChangeArrowheads="1"/>
          </p:cNvSpPr>
          <p:nvPr>
            <p:ph type="sldNum" sz="quarter" idx="12"/>
          </p:nvPr>
        </p:nvSpPr>
        <p:spPr>
          <a:ln/>
        </p:spPr>
        <p:txBody>
          <a:bodyPr/>
          <a:lstStyle>
            <a:lvl1pPr>
              <a:defRPr/>
            </a:lvl1pPr>
          </a:lstStyle>
          <a:p>
            <a:pPr>
              <a:defRPr/>
            </a:pPr>
            <a:fld id="{D226DF08-9A7E-4A12-89AC-D56FA23896C0}" type="slidenum">
              <a:rPr lang="fr-FR" altLang="fr-FR"/>
              <a:pPr>
                <a:defRPr/>
              </a:pPr>
              <a:t>‹N°›</a:t>
            </a:fld>
            <a:endParaRPr lang="fr-FR" altLang="fr-FR"/>
          </a:p>
        </p:txBody>
      </p:sp>
    </p:spTree>
    <p:extLst>
      <p:ext uri="{BB962C8B-B14F-4D97-AF65-F5344CB8AC3E}">
        <p14:creationId xmlns:p14="http://schemas.microsoft.com/office/powerpoint/2010/main" val="1416172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7E6C4F68-DF68-48AC-8E2F-A19934BD391A}"/>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A3CB303E-27DD-02B6-FC07-24A92EE39EB3}"/>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81D140D2-6C97-C03D-A2EA-0AE6F4C85A91}"/>
              </a:ext>
            </a:extLst>
          </p:cNvPr>
          <p:cNvSpPr>
            <a:spLocks noGrp="1" noChangeArrowheads="1"/>
          </p:cNvSpPr>
          <p:nvPr>
            <p:ph type="sldNum" sz="quarter" idx="12"/>
          </p:nvPr>
        </p:nvSpPr>
        <p:spPr>
          <a:ln/>
        </p:spPr>
        <p:txBody>
          <a:bodyPr/>
          <a:lstStyle>
            <a:lvl1pPr>
              <a:defRPr/>
            </a:lvl1pPr>
          </a:lstStyle>
          <a:p>
            <a:pPr>
              <a:defRPr/>
            </a:pPr>
            <a:fld id="{F416837F-6382-4C78-9EC2-ECE21CF9C149}" type="slidenum">
              <a:rPr lang="fr-FR" altLang="fr-FR"/>
              <a:pPr>
                <a:defRPr/>
              </a:pPr>
              <a:t>‹N°›</a:t>
            </a:fld>
            <a:endParaRPr lang="fr-FR" altLang="fr-FR"/>
          </a:p>
        </p:txBody>
      </p:sp>
    </p:spTree>
    <p:extLst>
      <p:ext uri="{BB962C8B-B14F-4D97-AF65-F5344CB8AC3E}">
        <p14:creationId xmlns:p14="http://schemas.microsoft.com/office/powerpoint/2010/main" val="2089028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793421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0AC712B9-7C93-C3EB-A953-ECB1BCF2045E}"/>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7E361814-AD08-7A38-AB7E-34F06BB41498}"/>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DCE7B3C5-54D3-9519-CBC5-38E13A32F4D2}"/>
              </a:ext>
            </a:extLst>
          </p:cNvPr>
          <p:cNvSpPr>
            <a:spLocks noGrp="1" noChangeArrowheads="1"/>
          </p:cNvSpPr>
          <p:nvPr>
            <p:ph type="sldNum" sz="quarter" idx="12"/>
          </p:nvPr>
        </p:nvSpPr>
        <p:spPr>
          <a:ln/>
        </p:spPr>
        <p:txBody>
          <a:bodyPr/>
          <a:lstStyle>
            <a:lvl1pPr>
              <a:defRPr/>
            </a:lvl1pPr>
          </a:lstStyle>
          <a:p>
            <a:pPr>
              <a:defRPr/>
            </a:pPr>
            <a:fld id="{63D0D020-DDA2-4353-9A74-48EC61D4FE15}" type="slidenum">
              <a:rPr lang="fr-FR" altLang="fr-FR"/>
              <a:pPr>
                <a:defRPr/>
              </a:pPr>
              <a:t>‹N°›</a:t>
            </a:fld>
            <a:endParaRPr lang="fr-FR" altLang="fr-FR"/>
          </a:p>
        </p:txBody>
      </p:sp>
    </p:spTree>
    <p:extLst>
      <p:ext uri="{BB962C8B-B14F-4D97-AF65-F5344CB8AC3E}">
        <p14:creationId xmlns:p14="http://schemas.microsoft.com/office/powerpoint/2010/main" val="4056538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a:extLst>
              <a:ext uri="{FF2B5EF4-FFF2-40B4-BE49-F238E27FC236}">
                <a16:creationId xmlns:a16="http://schemas.microsoft.com/office/drawing/2014/main" id="{76C6FB29-BC3C-1C8A-51EE-3A71D69F46CB}"/>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A0EF60DB-11F5-8709-17EB-6C9AF43EABE0}"/>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BFA2E9DA-4EB8-BA1A-1889-7718D955F635}"/>
              </a:ext>
            </a:extLst>
          </p:cNvPr>
          <p:cNvSpPr>
            <a:spLocks noGrp="1" noChangeArrowheads="1"/>
          </p:cNvSpPr>
          <p:nvPr>
            <p:ph type="sldNum" sz="quarter" idx="12"/>
          </p:nvPr>
        </p:nvSpPr>
        <p:spPr>
          <a:ln/>
        </p:spPr>
        <p:txBody>
          <a:bodyPr/>
          <a:lstStyle>
            <a:lvl1pPr>
              <a:defRPr/>
            </a:lvl1pPr>
          </a:lstStyle>
          <a:p>
            <a:pPr>
              <a:defRPr/>
            </a:pPr>
            <a:fld id="{B5DDCC81-5ED0-44B7-A62E-191C9751FF60}" type="slidenum">
              <a:rPr lang="fr-FR" altLang="fr-FR"/>
              <a:pPr>
                <a:defRPr/>
              </a:pPr>
              <a:t>‹N°›</a:t>
            </a:fld>
            <a:endParaRPr lang="fr-FR" altLang="fr-FR"/>
          </a:p>
        </p:txBody>
      </p:sp>
    </p:spTree>
    <p:extLst>
      <p:ext uri="{BB962C8B-B14F-4D97-AF65-F5344CB8AC3E}">
        <p14:creationId xmlns:p14="http://schemas.microsoft.com/office/powerpoint/2010/main" val="398407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C07A8DA6-6735-A9F1-814F-4073977BE2C3}"/>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25F766CF-D5A8-B33B-22F5-116768DF47D1}"/>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A3693842-7E9E-A4C7-E74A-AA69E1C5F196}"/>
              </a:ext>
            </a:extLst>
          </p:cNvPr>
          <p:cNvSpPr>
            <a:spLocks noGrp="1" noChangeArrowheads="1"/>
          </p:cNvSpPr>
          <p:nvPr>
            <p:ph type="sldNum" sz="quarter" idx="12"/>
          </p:nvPr>
        </p:nvSpPr>
        <p:spPr>
          <a:ln/>
        </p:spPr>
        <p:txBody>
          <a:bodyPr/>
          <a:lstStyle>
            <a:lvl1pPr>
              <a:defRPr/>
            </a:lvl1pPr>
          </a:lstStyle>
          <a:p>
            <a:pPr>
              <a:defRPr/>
            </a:pPr>
            <a:fld id="{6E0675CF-D141-4CA4-ADF4-9F668AF53739}" type="slidenum">
              <a:rPr lang="fr-FR" altLang="fr-FR"/>
              <a:pPr>
                <a:defRPr/>
              </a:pPr>
              <a:t>‹N°›</a:t>
            </a:fld>
            <a:endParaRPr lang="fr-FR" altLang="fr-FR"/>
          </a:p>
        </p:txBody>
      </p:sp>
    </p:spTree>
    <p:extLst>
      <p:ext uri="{BB962C8B-B14F-4D97-AF65-F5344CB8AC3E}">
        <p14:creationId xmlns:p14="http://schemas.microsoft.com/office/powerpoint/2010/main" val="329905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21E8545D-9657-DCF2-9DFE-697C647E82C5}"/>
              </a:ext>
            </a:extLst>
          </p:cNvPr>
          <p:cNvSpPr>
            <a:spLocks noGrp="1" noChangeArrowheads="1"/>
          </p:cNvSpPr>
          <p:nvPr>
            <p:ph type="dt" sz="half" idx="10"/>
          </p:nvPr>
        </p:nvSpPr>
        <p:spPr>
          <a:ln/>
        </p:spPr>
        <p:txBody>
          <a:bodyPr/>
          <a:lstStyle>
            <a:lvl1pPr>
              <a:defRPr/>
            </a:lvl1pPr>
          </a:lstStyle>
          <a:p>
            <a:pPr>
              <a:defRPr/>
            </a:pPr>
            <a:endParaRPr lang="fr-FR"/>
          </a:p>
        </p:txBody>
      </p:sp>
      <p:sp>
        <p:nvSpPr>
          <p:cNvPr id="8" name="Rectangle 5">
            <a:extLst>
              <a:ext uri="{FF2B5EF4-FFF2-40B4-BE49-F238E27FC236}">
                <a16:creationId xmlns:a16="http://schemas.microsoft.com/office/drawing/2014/main" id="{7F2F4AAA-33E0-77D8-3D35-7BCA7EF07E95}"/>
              </a:ext>
            </a:extLst>
          </p:cNvPr>
          <p:cNvSpPr>
            <a:spLocks noGrp="1" noChangeArrowheads="1"/>
          </p:cNvSpPr>
          <p:nvPr>
            <p:ph type="ftr" sz="quarter" idx="11"/>
          </p:nvPr>
        </p:nvSpPr>
        <p:spPr>
          <a:ln/>
        </p:spPr>
        <p:txBody>
          <a:bodyPr/>
          <a:lstStyle>
            <a:lvl1pPr>
              <a:defRPr/>
            </a:lvl1pPr>
          </a:lstStyle>
          <a:p>
            <a:pPr>
              <a:defRPr/>
            </a:pPr>
            <a:endParaRPr lang="fr-FR"/>
          </a:p>
        </p:txBody>
      </p:sp>
      <p:sp>
        <p:nvSpPr>
          <p:cNvPr id="9" name="Rectangle 6">
            <a:extLst>
              <a:ext uri="{FF2B5EF4-FFF2-40B4-BE49-F238E27FC236}">
                <a16:creationId xmlns:a16="http://schemas.microsoft.com/office/drawing/2014/main" id="{81069352-48D4-3861-FB29-4CEF2BD7F58C}"/>
              </a:ext>
            </a:extLst>
          </p:cNvPr>
          <p:cNvSpPr>
            <a:spLocks noGrp="1" noChangeArrowheads="1"/>
          </p:cNvSpPr>
          <p:nvPr>
            <p:ph type="sldNum" sz="quarter" idx="12"/>
          </p:nvPr>
        </p:nvSpPr>
        <p:spPr>
          <a:ln/>
        </p:spPr>
        <p:txBody>
          <a:bodyPr/>
          <a:lstStyle>
            <a:lvl1pPr>
              <a:defRPr/>
            </a:lvl1pPr>
          </a:lstStyle>
          <a:p>
            <a:pPr>
              <a:defRPr/>
            </a:pPr>
            <a:fld id="{93C35F0F-2D8A-483F-A43B-704E3D4C7DBF}" type="slidenum">
              <a:rPr lang="fr-FR" altLang="fr-FR"/>
              <a:pPr>
                <a:defRPr/>
              </a:pPr>
              <a:t>‹N°›</a:t>
            </a:fld>
            <a:endParaRPr lang="fr-FR" altLang="fr-FR"/>
          </a:p>
        </p:txBody>
      </p:sp>
    </p:spTree>
    <p:extLst>
      <p:ext uri="{BB962C8B-B14F-4D97-AF65-F5344CB8AC3E}">
        <p14:creationId xmlns:p14="http://schemas.microsoft.com/office/powerpoint/2010/main" val="679708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a:extLst>
              <a:ext uri="{FF2B5EF4-FFF2-40B4-BE49-F238E27FC236}">
                <a16:creationId xmlns:a16="http://schemas.microsoft.com/office/drawing/2014/main" id="{51BDFB9A-FD3C-1F16-A899-83BD45902D76}"/>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5">
            <a:extLst>
              <a:ext uri="{FF2B5EF4-FFF2-40B4-BE49-F238E27FC236}">
                <a16:creationId xmlns:a16="http://schemas.microsoft.com/office/drawing/2014/main" id="{64391B72-8FAE-460A-649A-E52B5C37E885}"/>
              </a:ext>
            </a:extLst>
          </p:cNvPr>
          <p:cNvSpPr>
            <a:spLocks noGrp="1" noChangeArrowheads="1"/>
          </p:cNvSpPr>
          <p:nvPr>
            <p:ph type="ftr" sz="quarter" idx="11"/>
          </p:nvPr>
        </p:nvSpPr>
        <p:spPr>
          <a:ln/>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FDEA541B-D624-F83E-A55F-BE58C5E01B79}"/>
              </a:ext>
            </a:extLst>
          </p:cNvPr>
          <p:cNvSpPr>
            <a:spLocks noGrp="1" noChangeArrowheads="1"/>
          </p:cNvSpPr>
          <p:nvPr>
            <p:ph type="sldNum" sz="quarter" idx="12"/>
          </p:nvPr>
        </p:nvSpPr>
        <p:spPr>
          <a:ln/>
        </p:spPr>
        <p:txBody>
          <a:bodyPr/>
          <a:lstStyle>
            <a:lvl1pPr>
              <a:defRPr/>
            </a:lvl1pPr>
          </a:lstStyle>
          <a:p>
            <a:pPr>
              <a:defRPr/>
            </a:pPr>
            <a:fld id="{03543CD5-776D-4EA0-8BD2-2D19B36609D4}" type="slidenum">
              <a:rPr lang="fr-FR" altLang="fr-FR"/>
              <a:pPr>
                <a:defRPr/>
              </a:pPr>
              <a:t>‹N°›</a:t>
            </a:fld>
            <a:endParaRPr lang="fr-FR" altLang="fr-FR"/>
          </a:p>
        </p:txBody>
      </p:sp>
    </p:spTree>
    <p:extLst>
      <p:ext uri="{BB962C8B-B14F-4D97-AF65-F5344CB8AC3E}">
        <p14:creationId xmlns:p14="http://schemas.microsoft.com/office/powerpoint/2010/main" val="2664746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7F97519-670F-2E5E-C9CC-519FB20647D9}"/>
              </a:ext>
            </a:extLst>
          </p:cNvPr>
          <p:cNvSpPr>
            <a:spLocks noGrp="1" noChangeArrowheads="1"/>
          </p:cNvSpPr>
          <p:nvPr>
            <p:ph type="dt" sz="half" idx="10"/>
          </p:nvPr>
        </p:nvSpPr>
        <p:spPr>
          <a:ln/>
        </p:spPr>
        <p:txBody>
          <a:bodyPr/>
          <a:lstStyle>
            <a:lvl1pPr>
              <a:defRPr/>
            </a:lvl1pPr>
          </a:lstStyle>
          <a:p>
            <a:pPr>
              <a:defRPr/>
            </a:pPr>
            <a:endParaRPr lang="fr-FR"/>
          </a:p>
        </p:txBody>
      </p:sp>
      <p:sp>
        <p:nvSpPr>
          <p:cNvPr id="3" name="Rectangle 5">
            <a:extLst>
              <a:ext uri="{FF2B5EF4-FFF2-40B4-BE49-F238E27FC236}">
                <a16:creationId xmlns:a16="http://schemas.microsoft.com/office/drawing/2014/main" id="{33CF9A58-2BA5-D9B7-DC37-FB43CC5C09D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4" name="Rectangle 6">
            <a:extLst>
              <a:ext uri="{FF2B5EF4-FFF2-40B4-BE49-F238E27FC236}">
                <a16:creationId xmlns:a16="http://schemas.microsoft.com/office/drawing/2014/main" id="{8917840A-6EAB-3C66-525A-15B1E8E1908C}"/>
              </a:ext>
            </a:extLst>
          </p:cNvPr>
          <p:cNvSpPr>
            <a:spLocks noGrp="1" noChangeArrowheads="1"/>
          </p:cNvSpPr>
          <p:nvPr>
            <p:ph type="sldNum" sz="quarter" idx="12"/>
          </p:nvPr>
        </p:nvSpPr>
        <p:spPr>
          <a:ln/>
        </p:spPr>
        <p:txBody>
          <a:bodyPr/>
          <a:lstStyle>
            <a:lvl1pPr>
              <a:defRPr/>
            </a:lvl1pPr>
          </a:lstStyle>
          <a:p>
            <a:pPr>
              <a:defRPr/>
            </a:pPr>
            <a:fld id="{BC06C1F2-1893-4A6F-9E56-593E3543B4AD}" type="slidenum">
              <a:rPr lang="fr-FR" altLang="fr-FR"/>
              <a:pPr>
                <a:defRPr/>
              </a:pPr>
              <a:t>‹N°›</a:t>
            </a:fld>
            <a:endParaRPr lang="fr-FR" altLang="fr-FR"/>
          </a:p>
        </p:txBody>
      </p:sp>
    </p:spTree>
    <p:extLst>
      <p:ext uri="{BB962C8B-B14F-4D97-AF65-F5344CB8AC3E}">
        <p14:creationId xmlns:p14="http://schemas.microsoft.com/office/powerpoint/2010/main" val="3148602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7FE09691-78DE-9A75-85A2-A7640A75F3B2}"/>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55D94EC2-A358-3DAF-3B1E-1CF99AF9D61B}"/>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08E5748A-23A9-690B-A70C-D593418F6992}"/>
              </a:ext>
            </a:extLst>
          </p:cNvPr>
          <p:cNvSpPr>
            <a:spLocks noGrp="1" noChangeArrowheads="1"/>
          </p:cNvSpPr>
          <p:nvPr>
            <p:ph type="sldNum" sz="quarter" idx="12"/>
          </p:nvPr>
        </p:nvSpPr>
        <p:spPr>
          <a:ln/>
        </p:spPr>
        <p:txBody>
          <a:bodyPr/>
          <a:lstStyle>
            <a:lvl1pPr>
              <a:defRPr/>
            </a:lvl1pPr>
          </a:lstStyle>
          <a:p>
            <a:pPr>
              <a:defRPr/>
            </a:pPr>
            <a:fld id="{D618FB34-9862-43B0-96FE-86BA35E65346}" type="slidenum">
              <a:rPr lang="fr-FR" altLang="fr-FR"/>
              <a:pPr>
                <a:defRPr/>
              </a:pPr>
              <a:t>‹N°›</a:t>
            </a:fld>
            <a:endParaRPr lang="fr-FR" altLang="fr-FR"/>
          </a:p>
        </p:txBody>
      </p:sp>
    </p:spTree>
    <p:extLst>
      <p:ext uri="{BB962C8B-B14F-4D97-AF65-F5344CB8AC3E}">
        <p14:creationId xmlns:p14="http://schemas.microsoft.com/office/powerpoint/2010/main" val="3657380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31581054-1822-8797-D22A-51D00330702C}"/>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6F45119A-92D3-A3CA-1DBA-5F341EBEDB44}"/>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59CA8629-B861-3650-6634-16CFB6B4208D}"/>
              </a:ext>
            </a:extLst>
          </p:cNvPr>
          <p:cNvSpPr>
            <a:spLocks noGrp="1" noChangeArrowheads="1"/>
          </p:cNvSpPr>
          <p:nvPr>
            <p:ph type="sldNum" sz="quarter" idx="12"/>
          </p:nvPr>
        </p:nvSpPr>
        <p:spPr>
          <a:ln/>
        </p:spPr>
        <p:txBody>
          <a:bodyPr/>
          <a:lstStyle>
            <a:lvl1pPr>
              <a:defRPr/>
            </a:lvl1pPr>
          </a:lstStyle>
          <a:p>
            <a:pPr>
              <a:defRPr/>
            </a:pPr>
            <a:fld id="{712C0F50-7917-4095-A195-6AB85B48EA5D}" type="slidenum">
              <a:rPr lang="fr-FR" altLang="fr-FR"/>
              <a:pPr>
                <a:defRPr/>
              </a:pPr>
              <a:t>‹N°›</a:t>
            </a:fld>
            <a:endParaRPr lang="fr-FR" altLang="fr-FR"/>
          </a:p>
        </p:txBody>
      </p:sp>
    </p:spTree>
    <p:extLst>
      <p:ext uri="{BB962C8B-B14F-4D97-AF65-F5344CB8AC3E}">
        <p14:creationId xmlns:p14="http://schemas.microsoft.com/office/powerpoint/2010/main" val="230827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02917D5-7AEB-563E-94D9-3F86DD72C56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Rectangle 3">
            <a:extLst>
              <a:ext uri="{FF2B5EF4-FFF2-40B4-BE49-F238E27FC236}">
                <a16:creationId xmlns:a16="http://schemas.microsoft.com/office/drawing/2014/main" id="{ACD28A4F-AC2A-DC68-BECE-9467FB62D78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a:extLst>
              <a:ext uri="{FF2B5EF4-FFF2-40B4-BE49-F238E27FC236}">
                <a16:creationId xmlns:a16="http://schemas.microsoft.com/office/drawing/2014/main" id="{8CF1C0D6-530E-78D4-F5D5-57ED3FE65DA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fr-FR"/>
          </a:p>
        </p:txBody>
      </p:sp>
      <p:sp>
        <p:nvSpPr>
          <p:cNvPr id="1029" name="Rectangle 5">
            <a:extLst>
              <a:ext uri="{FF2B5EF4-FFF2-40B4-BE49-F238E27FC236}">
                <a16:creationId xmlns:a16="http://schemas.microsoft.com/office/drawing/2014/main" id="{E7464310-97ED-1431-3C53-5C598E20014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fr-FR"/>
          </a:p>
        </p:txBody>
      </p:sp>
      <p:sp>
        <p:nvSpPr>
          <p:cNvPr id="1030" name="Rectangle 6">
            <a:extLst>
              <a:ext uri="{FF2B5EF4-FFF2-40B4-BE49-F238E27FC236}">
                <a16:creationId xmlns:a16="http://schemas.microsoft.com/office/drawing/2014/main" id="{63E98891-87CB-7C26-1F37-1CE8D3D710A4}"/>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9EEF69CB-2E58-4540-9D65-0EB7C52A51DD}"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90CA0DB-B9A7-C17D-ACB0-6CFB19CBAB6F}"/>
              </a:ext>
            </a:extLst>
          </p:cNvPr>
          <p:cNvSpPr>
            <a:spLocks noGrp="1" noChangeArrowheads="1"/>
          </p:cNvSpPr>
          <p:nvPr>
            <p:ph type="ctrTitle"/>
          </p:nvPr>
        </p:nvSpPr>
        <p:spPr>
          <a:xfrm>
            <a:off x="539750" y="404813"/>
            <a:ext cx="7843838" cy="3168650"/>
          </a:xfrm>
        </p:spPr>
        <p:txBody>
          <a:bodyPr/>
          <a:lstStyle/>
          <a:p>
            <a:pPr eaLnBrk="1" hangingPunct="1"/>
            <a:br>
              <a:rPr lang="fr-FR" altLang="fr-FR" sz="1400" b="1" dirty="0"/>
            </a:br>
            <a:endParaRPr lang="fr-FR" altLang="fr-FR" sz="1400" b="1" dirty="0"/>
          </a:p>
        </p:txBody>
      </p:sp>
      <p:sp>
        <p:nvSpPr>
          <p:cNvPr id="4" name="ZoneTexte 3">
            <a:extLst>
              <a:ext uri="{FF2B5EF4-FFF2-40B4-BE49-F238E27FC236}">
                <a16:creationId xmlns:a16="http://schemas.microsoft.com/office/drawing/2014/main" id="{FEED90D4-BF7E-4D74-9C2A-C926C3206A2D}"/>
              </a:ext>
            </a:extLst>
          </p:cNvPr>
          <p:cNvSpPr txBox="1"/>
          <p:nvPr/>
        </p:nvSpPr>
        <p:spPr>
          <a:xfrm>
            <a:off x="323528" y="620688"/>
            <a:ext cx="8712968" cy="4285789"/>
          </a:xfrm>
          <a:prstGeom prst="rect">
            <a:avLst/>
          </a:prstGeom>
          <a:noFill/>
        </p:spPr>
        <p:txBody>
          <a:bodyPr wrap="square" rtlCol="0">
            <a:spAutoFit/>
          </a:bodyPr>
          <a:lstStyle/>
          <a:p>
            <a:pPr lvl="0" algn="ctr">
              <a:spcBef>
                <a:spcPts val="600"/>
              </a:spcBef>
              <a:spcAft>
                <a:spcPts val="300"/>
              </a:spcAft>
              <a:tabLst>
                <a:tab pos="274320" algn="l"/>
              </a:tabLst>
            </a:pPr>
            <a:r>
              <a:rPr lang="fr-FR" sz="1800" b="1" kern="1600" cap="all" dirty="0">
                <a:effectLst/>
                <a:latin typeface="Times New Roman" panose="02020603050405020304" pitchFamily="18" charset="0"/>
                <a:cs typeface="Arial" panose="020B0604020202020204" pitchFamily="34" charset="0"/>
              </a:rPr>
              <a:t>Les grosses ravines</a:t>
            </a:r>
          </a:p>
          <a:p>
            <a:pPr algn="just"/>
            <a:endParaRPr lang="fr-FR" sz="1800" dirty="0">
              <a:effectLst/>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Ces grosses ravines ou torrents, dont la longueur est de plusieurs kilomètres, sont parfois à lit mobile du fait des dépôts d’alluvions. La dégradation de leur bassin versant se traduit par une augmentation des débits liquides lors des crues et par celle de la charge solide. L’importance des crues et un charriage important excluent une mise en valeur agricoles du lit de ces ravines.</a:t>
            </a:r>
          </a:p>
          <a:p>
            <a:pPr algn="just"/>
            <a:r>
              <a:rPr lang="fr-FR" sz="1800" dirty="0">
                <a:effectLst/>
                <a:latin typeface="Times New Roman" panose="02020603050405020304" pitchFamily="18" charset="0"/>
                <a:ea typeface="Times New Roman" panose="02020603050405020304" pitchFamily="18" charset="0"/>
              </a:rPr>
              <a:t> </a:t>
            </a:r>
          </a:p>
          <a:p>
            <a:pPr algn="just"/>
            <a:r>
              <a:rPr lang="fr-FR" sz="1800" dirty="0">
                <a:effectLst/>
                <a:latin typeface="Times New Roman" panose="02020603050405020304" pitchFamily="18" charset="0"/>
                <a:ea typeface="Times New Roman" panose="02020603050405020304" pitchFamily="18" charset="0"/>
              </a:rPr>
              <a:t>Les berges de ces ravines peuvent être plantés avec des </a:t>
            </a:r>
            <a:r>
              <a:rPr lang="fr-FR" sz="1800" b="1" dirty="0">
                <a:effectLst/>
                <a:latin typeface="Times New Roman" panose="02020603050405020304" pitchFamily="18" charset="0"/>
                <a:ea typeface="Times New Roman" panose="02020603050405020304" pitchFamily="18" charset="0"/>
              </a:rPr>
              <a:t>espèces ligneuses colonisatrices comme le bambou ou avec des roseaux</a:t>
            </a:r>
            <a:r>
              <a:rPr lang="fr-FR" sz="1800" dirty="0">
                <a:effectLst/>
                <a:latin typeface="Times New Roman" panose="02020603050405020304" pitchFamily="18" charset="0"/>
                <a:ea typeface="Times New Roman" panose="02020603050405020304" pitchFamily="18" charset="0"/>
              </a:rPr>
              <a:t>. Le bambou (</a:t>
            </a:r>
            <a:r>
              <a:rPr lang="fr-FR" sz="1800" dirty="0" err="1">
                <a:effectLst/>
                <a:latin typeface="Times New Roman" panose="02020603050405020304" pitchFamily="18" charset="0"/>
                <a:ea typeface="Times New Roman" panose="02020603050405020304" pitchFamily="18" charset="0"/>
              </a:rPr>
              <a:t>Bambusa</a:t>
            </a:r>
            <a:r>
              <a:rPr lang="fr-FR" sz="1800" dirty="0">
                <a:effectLst/>
                <a:latin typeface="Times New Roman" panose="02020603050405020304" pitchFamily="18" charset="0"/>
                <a:ea typeface="Times New Roman" panose="02020603050405020304" pitchFamily="18" charset="0"/>
              </a:rPr>
              <a:t> vulgaris) peut être utilisé lorsque la mise en valeur agricole est impossible et que son caractère envahissant ne pose pas de problème. Il sera alors planté sur les berges. Quand les dimensions de la ravine ne sont pas très importantes, il peut permettre d’installer un seuil biologique dans un deuxième temps, en prenant appui sur les touffes de bambou installées en vis-à-vis sur les deux berges pour en faciliter la construction.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a:extLst>
              <a:ext uri="{FF2B5EF4-FFF2-40B4-BE49-F238E27FC236}">
                <a16:creationId xmlns:a16="http://schemas.microsoft.com/office/drawing/2014/main" id="{82DE7EA8-5819-A903-8AC7-D6C711C0BF20}"/>
              </a:ext>
            </a:extLst>
          </p:cNvPr>
          <p:cNvSpPr>
            <a:spLocks noGrp="1" noChangeArrowheads="1"/>
          </p:cNvSpPr>
          <p:nvPr>
            <p:ph type="title"/>
          </p:nvPr>
        </p:nvSpPr>
        <p:spPr/>
        <p:txBody>
          <a:bodyPr/>
          <a:lstStyle/>
          <a:p>
            <a:pPr eaLnBrk="1" hangingPunct="1"/>
            <a:r>
              <a:rPr lang="fr-FR" altLang="fr-FR"/>
              <a:t>La stabilisation de cette grosse ravine est envisageable. Elle nécessite la plantation de bambous ou d’autres espèces rustiques et envahissantes, d’abord sur les berges, puis dans le fond de la ravine lui-même, en utilisant les touffes de bambous des berges comme appuis. </a:t>
            </a:r>
          </a:p>
        </p:txBody>
      </p:sp>
      <p:sp>
        <p:nvSpPr>
          <p:cNvPr id="59395" name="Rectangle 3" descr="032Gros_Cheval_03">
            <a:extLst>
              <a:ext uri="{FF2B5EF4-FFF2-40B4-BE49-F238E27FC236}">
                <a16:creationId xmlns:a16="http://schemas.microsoft.com/office/drawing/2014/main" id="{FC447689-4826-9CCF-9DC6-83830AB1F066}"/>
              </a:ext>
            </a:extLst>
          </p:cNvPr>
          <p:cNvSpPr>
            <a:spLocks noGrp="1" noChangeAspect="1" noChangeArrowheads="1"/>
          </p:cNvSpPr>
          <p:nvPr isPhoto="1"/>
        </p:nvSpPr>
        <p:spPr bwMode="auto">
          <a:xfrm>
            <a:off x="485800" y="0"/>
            <a:ext cx="8172400" cy="612504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BFD5455C-B3A0-AF47-117F-8ADDF89E9264}"/>
              </a:ext>
            </a:extLst>
          </p:cNvPr>
          <p:cNvSpPr txBox="1"/>
          <p:nvPr/>
        </p:nvSpPr>
        <p:spPr>
          <a:xfrm>
            <a:off x="35496" y="6237312"/>
            <a:ext cx="9108504" cy="523220"/>
          </a:xfrm>
          <a:prstGeom prst="rect">
            <a:avLst/>
          </a:prstGeom>
          <a:noFill/>
        </p:spPr>
        <p:txBody>
          <a:bodyPr wrap="square" rtlCol="0">
            <a:spAutoFit/>
          </a:bodyPr>
          <a:lstStyle/>
          <a:p>
            <a:pPr eaLnBrk="1" hangingPunct="1"/>
            <a:r>
              <a:rPr lang="fr-FR" altLang="fr-FR" sz="1400" dirty="0">
                <a:latin typeface="Arial" panose="020B0604020202020204" pitchFamily="34" charset="0"/>
              </a:rPr>
              <a:t>La stabilisation de cette grosse ravine nécessiterait la plantation de bambous ou d’autres espèces rustiques et envahissantes, d’abord sur les berges, puis dans le fond de la ravine elle-même.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a:extLst>
              <a:ext uri="{FF2B5EF4-FFF2-40B4-BE49-F238E27FC236}">
                <a16:creationId xmlns:a16="http://schemas.microsoft.com/office/drawing/2014/main" id="{9A8E6C6D-AFF2-BE7C-378C-0C27B1402F96}"/>
              </a:ext>
            </a:extLst>
          </p:cNvPr>
          <p:cNvSpPr>
            <a:spLocks noGrp="1" noChangeArrowheads="1"/>
          </p:cNvSpPr>
          <p:nvPr>
            <p:ph type="title"/>
          </p:nvPr>
        </p:nvSpPr>
        <p:spPr/>
        <p:txBody>
          <a:bodyPr/>
          <a:lstStyle/>
          <a:p>
            <a:pPr eaLnBrk="1" hangingPunct="1"/>
            <a:r>
              <a:rPr lang="fr-FR" altLang="fr-FR"/>
              <a:t>Un autre aspect de la même ravine.</a:t>
            </a:r>
          </a:p>
        </p:txBody>
      </p:sp>
      <p:sp>
        <p:nvSpPr>
          <p:cNvPr id="61443" name="Rectangle 3" descr="033Gros_Cheval_04">
            <a:extLst>
              <a:ext uri="{FF2B5EF4-FFF2-40B4-BE49-F238E27FC236}">
                <a16:creationId xmlns:a16="http://schemas.microsoft.com/office/drawing/2014/main" id="{BE90D2A8-C547-6515-641E-2752790F1023}"/>
              </a:ext>
            </a:extLst>
          </p:cNvPr>
          <p:cNvSpPr>
            <a:spLocks noGrp="1" noChangeAspect="1" noChangeArrowheads="1"/>
          </p:cNvSpPr>
          <p:nvPr isPhoto="1"/>
        </p:nvSpPr>
        <p:spPr bwMode="auto">
          <a:xfrm>
            <a:off x="341784" y="0"/>
            <a:ext cx="8460432" cy="6340917"/>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2280A3BF-F1BF-A6D5-A054-EA491D00446F}"/>
              </a:ext>
            </a:extLst>
          </p:cNvPr>
          <p:cNvSpPr txBox="1"/>
          <p:nvPr/>
        </p:nvSpPr>
        <p:spPr>
          <a:xfrm>
            <a:off x="0" y="6525344"/>
            <a:ext cx="9144000"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Un autre aspect de la même ravine.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a:extLst>
              <a:ext uri="{FF2B5EF4-FFF2-40B4-BE49-F238E27FC236}">
                <a16:creationId xmlns:a16="http://schemas.microsoft.com/office/drawing/2014/main" id="{514390CF-DA88-0F3A-0A17-7B1CC0D3D9B8}"/>
              </a:ext>
            </a:extLst>
          </p:cNvPr>
          <p:cNvSpPr>
            <a:spLocks noGrp="1" noChangeArrowheads="1"/>
          </p:cNvSpPr>
          <p:nvPr>
            <p:ph type="title"/>
          </p:nvPr>
        </p:nvSpPr>
        <p:spPr/>
        <p:txBody>
          <a:bodyPr/>
          <a:lstStyle/>
          <a:p>
            <a:pPr eaLnBrk="1" hangingPunct="1"/>
            <a:r>
              <a:rPr lang="fr-FR" altLang="fr-FR"/>
              <a:t>La reconquête végétale de tronçons situés plus en aval commencera par la plantation des berges. La végétalisation du lit lui-même utilisera ces plantations comme des points d’appui. Elle sera plus facile si les tronçons situées en amont ont déjà été stabilisés, ce qui réduit le charriage grossier lors des crues.</a:t>
            </a:r>
          </a:p>
        </p:txBody>
      </p:sp>
      <p:sp>
        <p:nvSpPr>
          <p:cNvPr id="63491" name="Rectangle 3" descr="034Gros_Cheval_05">
            <a:extLst>
              <a:ext uri="{FF2B5EF4-FFF2-40B4-BE49-F238E27FC236}">
                <a16:creationId xmlns:a16="http://schemas.microsoft.com/office/drawing/2014/main" id="{834569E3-3A2C-6A3C-AD5D-A2834200B7F2}"/>
              </a:ext>
            </a:extLst>
          </p:cNvPr>
          <p:cNvSpPr>
            <a:spLocks noGrp="1" noChangeAspect="1" noChangeArrowheads="1"/>
          </p:cNvSpPr>
          <p:nvPr isPhoto="1"/>
        </p:nvSpPr>
        <p:spPr bwMode="auto">
          <a:xfrm>
            <a:off x="539552" y="0"/>
            <a:ext cx="8244408" cy="617901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5A00EDCD-EAAC-B6FC-29EB-D7286511C376}"/>
              </a:ext>
            </a:extLst>
          </p:cNvPr>
          <p:cNvSpPr txBox="1"/>
          <p:nvPr/>
        </p:nvSpPr>
        <p:spPr>
          <a:xfrm>
            <a:off x="20128" y="6179012"/>
            <a:ext cx="9144000" cy="738664"/>
          </a:xfrm>
          <a:prstGeom prst="rect">
            <a:avLst/>
          </a:prstGeom>
          <a:noFill/>
        </p:spPr>
        <p:txBody>
          <a:bodyPr wrap="square" rtlCol="0">
            <a:spAutoFit/>
          </a:bodyPr>
          <a:lstStyle/>
          <a:p>
            <a:pPr eaLnBrk="1" hangingPunct="1"/>
            <a:r>
              <a:rPr lang="fr-FR" altLang="fr-FR" sz="1400" dirty="0">
                <a:latin typeface="Arial" panose="020B0604020202020204" pitchFamily="34" charset="0"/>
              </a:rPr>
              <a:t>La reconquête végétale de tronçons situés plus en aval commencera par la plantation des berges. La végétalisation du lit lui-même utilisera ces plantations comme des points d’appui. Elle sera plus facile si les tronçons situés plus en amont ont déjà été stabilisés, ce qui réduit le charriage grossier lors des crues.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a:extLst>
              <a:ext uri="{FF2B5EF4-FFF2-40B4-BE49-F238E27FC236}">
                <a16:creationId xmlns:a16="http://schemas.microsoft.com/office/drawing/2014/main" id="{FB9275F6-604E-1B4E-5817-F5F84424FD21}"/>
              </a:ext>
            </a:extLst>
          </p:cNvPr>
          <p:cNvSpPr>
            <a:spLocks noGrp="1" noChangeArrowheads="1"/>
          </p:cNvSpPr>
          <p:nvPr>
            <p:ph type="title"/>
          </p:nvPr>
        </p:nvSpPr>
        <p:spPr/>
        <p:txBody>
          <a:bodyPr/>
          <a:lstStyle/>
          <a:p>
            <a:pPr eaLnBrk="1" hangingPunct="1"/>
            <a:r>
              <a:rPr lang="fr-FR" altLang="fr-FR"/>
              <a:t>L’incision du lit de la ravine facilite l’érosion régressive et la formation de ravines secondaires.</a:t>
            </a:r>
          </a:p>
        </p:txBody>
      </p:sp>
      <p:sp>
        <p:nvSpPr>
          <p:cNvPr id="65539" name="Rectangle 3" descr="035Gros_Cheval_06">
            <a:extLst>
              <a:ext uri="{FF2B5EF4-FFF2-40B4-BE49-F238E27FC236}">
                <a16:creationId xmlns:a16="http://schemas.microsoft.com/office/drawing/2014/main" id="{F960C90F-D92A-8804-3300-FAF0864836FE}"/>
              </a:ext>
            </a:extLst>
          </p:cNvPr>
          <p:cNvSpPr>
            <a:spLocks noGrp="1" noChangeAspect="1" noChangeArrowheads="1"/>
          </p:cNvSpPr>
          <p:nvPr isPhoto="1"/>
        </p:nvSpPr>
        <p:spPr bwMode="auto">
          <a:xfrm>
            <a:off x="341784" y="0"/>
            <a:ext cx="8460432" cy="633504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340CD0F6-AFC7-38ED-95D6-3FA76E7705CD}"/>
              </a:ext>
            </a:extLst>
          </p:cNvPr>
          <p:cNvSpPr txBox="1"/>
          <p:nvPr/>
        </p:nvSpPr>
        <p:spPr>
          <a:xfrm>
            <a:off x="0" y="6525344"/>
            <a:ext cx="9144000"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L’incision du lit de la ravine facilite l’érosion régressive et la formation de ravines secondaires.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a:extLst>
              <a:ext uri="{FF2B5EF4-FFF2-40B4-BE49-F238E27FC236}">
                <a16:creationId xmlns:a16="http://schemas.microsoft.com/office/drawing/2014/main" id="{91C6EB0B-739A-D2C3-0B80-1F95BDEE724B}"/>
              </a:ext>
            </a:extLst>
          </p:cNvPr>
          <p:cNvSpPr>
            <a:spLocks noGrp="1" noChangeArrowheads="1"/>
          </p:cNvSpPr>
          <p:nvPr>
            <p:ph type="title"/>
          </p:nvPr>
        </p:nvSpPr>
        <p:spPr/>
        <p:txBody>
          <a:bodyPr/>
          <a:lstStyle/>
          <a:p>
            <a:pPr eaLnBrk="1" hangingPunct="1"/>
            <a:r>
              <a:rPr lang="fr-FR" altLang="fr-FR"/>
              <a:t>La ravine Diopun s’est brutalement creusée d’environ 10 m. lors d’une forte pluie en 1986, du fait de processus comparables à ceux qui conduisent à la formation de lavakas à Madagascar. Un cône de déjection s’est formé immédiatement en aval de l’incision.</a:t>
            </a:r>
          </a:p>
        </p:txBody>
      </p:sp>
      <p:sp>
        <p:nvSpPr>
          <p:cNvPr id="67587" name="Rectangle 3" descr="038Diopun_03">
            <a:extLst>
              <a:ext uri="{FF2B5EF4-FFF2-40B4-BE49-F238E27FC236}">
                <a16:creationId xmlns:a16="http://schemas.microsoft.com/office/drawing/2014/main" id="{14DE3A67-1D34-728C-37EA-B5DC4AC191DA}"/>
              </a:ext>
            </a:extLst>
          </p:cNvPr>
          <p:cNvSpPr>
            <a:spLocks noGrp="1" noChangeAspect="1" noChangeArrowheads="1"/>
          </p:cNvSpPr>
          <p:nvPr isPhoto="1"/>
        </p:nvSpPr>
        <p:spPr bwMode="auto">
          <a:xfrm>
            <a:off x="251521" y="1"/>
            <a:ext cx="8280920" cy="5877272"/>
          </a:xfrm>
          <a:prstGeom prst="rect">
            <a:avLst/>
          </a:prstGeom>
          <a:blipFill dpi="0" rotWithShape="1">
            <a:blip r:embed="rId3"/>
            <a:srcRect/>
            <a:stretch>
              <a:fillRect b="-550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FEDCD2C4-C3D2-EDA1-76ED-D523E290187C}"/>
              </a:ext>
            </a:extLst>
          </p:cNvPr>
          <p:cNvSpPr txBox="1"/>
          <p:nvPr/>
        </p:nvSpPr>
        <p:spPr>
          <a:xfrm>
            <a:off x="0" y="5949280"/>
            <a:ext cx="9144000" cy="738664"/>
          </a:xfrm>
          <a:prstGeom prst="rect">
            <a:avLst/>
          </a:prstGeom>
          <a:noFill/>
        </p:spPr>
        <p:txBody>
          <a:bodyPr wrap="square" rtlCol="0">
            <a:spAutoFit/>
          </a:bodyPr>
          <a:lstStyle/>
          <a:p>
            <a:pPr eaLnBrk="1" hangingPunct="1"/>
            <a:r>
              <a:rPr lang="fr-FR" altLang="fr-FR" sz="1400" dirty="0">
                <a:latin typeface="Arial" panose="020B0604020202020204" pitchFamily="34" charset="0"/>
              </a:rPr>
              <a:t>La ravine </a:t>
            </a:r>
            <a:r>
              <a:rPr lang="fr-FR" altLang="fr-FR" sz="1400" dirty="0" err="1">
                <a:latin typeface="Arial" panose="020B0604020202020204" pitchFamily="34" charset="0"/>
              </a:rPr>
              <a:t>Diopun</a:t>
            </a:r>
            <a:r>
              <a:rPr lang="fr-FR" altLang="fr-FR" sz="1400" dirty="0">
                <a:latin typeface="Arial" panose="020B0604020202020204" pitchFamily="34" charset="0"/>
              </a:rPr>
              <a:t> s’est brutalement creusée d’environ 10 m. lors d’une forte pluie en 1986, du fait de processus comparables à ceux qui conduisent à la formation de </a:t>
            </a:r>
            <a:r>
              <a:rPr lang="fr-FR" altLang="fr-FR" sz="1400" dirty="0" err="1">
                <a:latin typeface="Arial" panose="020B0604020202020204" pitchFamily="34" charset="0"/>
              </a:rPr>
              <a:t>lavakas</a:t>
            </a:r>
            <a:r>
              <a:rPr lang="fr-FR" altLang="fr-FR" sz="1400" dirty="0">
                <a:latin typeface="Arial" panose="020B0604020202020204" pitchFamily="34" charset="0"/>
              </a:rPr>
              <a:t> à Madagascar. Un cône de déjection s’est formé immédiatement en aval de l’incision.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a:extLst>
              <a:ext uri="{FF2B5EF4-FFF2-40B4-BE49-F238E27FC236}">
                <a16:creationId xmlns:a16="http://schemas.microsoft.com/office/drawing/2014/main" id="{AC2C9B54-D891-1489-3BD5-6919E289EF66}"/>
              </a:ext>
            </a:extLst>
          </p:cNvPr>
          <p:cNvSpPr>
            <a:spLocks noGrp="1" noChangeArrowheads="1"/>
          </p:cNvSpPr>
          <p:nvPr>
            <p:ph type="title"/>
          </p:nvPr>
        </p:nvSpPr>
        <p:spPr/>
        <p:txBody>
          <a:bodyPr/>
          <a:lstStyle/>
          <a:p>
            <a:pPr eaLnBrk="1" hangingPunct="1"/>
            <a:r>
              <a:rPr lang="fr-FR" altLang="fr-FR"/>
              <a:t>Idem. L’intérieur de la ravine incisée dans une épaisse couche de matériaux à faible cohésion.</a:t>
            </a:r>
          </a:p>
        </p:txBody>
      </p:sp>
      <p:sp>
        <p:nvSpPr>
          <p:cNvPr id="69635" name="Rectangle 3" descr="041Diopun_06">
            <a:extLst>
              <a:ext uri="{FF2B5EF4-FFF2-40B4-BE49-F238E27FC236}">
                <a16:creationId xmlns:a16="http://schemas.microsoft.com/office/drawing/2014/main" id="{60E033A4-3EBF-E1F6-5130-757C25C5CE48}"/>
              </a:ext>
            </a:extLst>
          </p:cNvPr>
          <p:cNvSpPr>
            <a:spLocks noGrp="1" noChangeAspect="1" noChangeArrowheads="1"/>
          </p:cNvSpPr>
          <p:nvPr isPhoto="1"/>
        </p:nvSpPr>
        <p:spPr bwMode="auto">
          <a:xfrm>
            <a:off x="212328" y="0"/>
            <a:ext cx="8719343" cy="639569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FB4B950E-5004-BBA1-347D-2DB6CDB0B5A6}"/>
              </a:ext>
            </a:extLst>
          </p:cNvPr>
          <p:cNvSpPr txBox="1"/>
          <p:nvPr/>
        </p:nvSpPr>
        <p:spPr>
          <a:xfrm>
            <a:off x="212328" y="6550223"/>
            <a:ext cx="8931672" cy="307777"/>
          </a:xfrm>
          <a:prstGeom prst="rect">
            <a:avLst/>
          </a:prstGeom>
          <a:noFill/>
        </p:spPr>
        <p:txBody>
          <a:bodyPr wrap="square" rtlCol="0">
            <a:spAutoFit/>
          </a:bodyPr>
          <a:lstStyle/>
          <a:p>
            <a:r>
              <a:rPr lang="fr-FR" sz="1400" dirty="0"/>
              <a:t>Un peu plus loin en amont, dans la même ravine </a:t>
            </a:r>
            <a:r>
              <a:rPr lang="fr-FR" sz="1400" dirty="0" err="1"/>
              <a:t>Diopun</a:t>
            </a:r>
            <a:endParaRPr lang="fr-FR"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a:extLst>
              <a:ext uri="{FF2B5EF4-FFF2-40B4-BE49-F238E27FC236}">
                <a16:creationId xmlns:a16="http://schemas.microsoft.com/office/drawing/2014/main" id="{3257B4E7-61E5-24E3-ABA8-9E2125417928}"/>
              </a:ext>
            </a:extLst>
          </p:cNvPr>
          <p:cNvSpPr>
            <a:spLocks noGrp="1" noChangeArrowheads="1"/>
          </p:cNvSpPr>
          <p:nvPr>
            <p:ph type="title"/>
          </p:nvPr>
        </p:nvSpPr>
        <p:spPr/>
        <p:txBody>
          <a:bodyPr/>
          <a:lstStyle/>
          <a:p>
            <a:pPr eaLnBrk="1" hangingPunct="1"/>
            <a:r>
              <a:rPr lang="fr-FR" altLang="fr-FR"/>
              <a:t>Plus en aval, le fond du talweg de cette ravine est affecté par des incisions moins profondes. Une ravine s’est développée sur le versant. </a:t>
            </a:r>
          </a:p>
        </p:txBody>
      </p:sp>
      <p:sp>
        <p:nvSpPr>
          <p:cNvPr id="71683" name="Rectangle 3" descr="036Diopun_01">
            <a:extLst>
              <a:ext uri="{FF2B5EF4-FFF2-40B4-BE49-F238E27FC236}">
                <a16:creationId xmlns:a16="http://schemas.microsoft.com/office/drawing/2014/main" id="{0F34764E-4EA6-AD9C-FD77-5D51ABEA0997}"/>
              </a:ext>
            </a:extLst>
          </p:cNvPr>
          <p:cNvSpPr>
            <a:spLocks noGrp="1" noChangeAspect="1" noChangeArrowheads="1"/>
          </p:cNvSpPr>
          <p:nvPr isPhoto="1"/>
        </p:nvSpPr>
        <p:spPr bwMode="auto">
          <a:xfrm>
            <a:off x="467544" y="0"/>
            <a:ext cx="8460432" cy="633504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ED1641D9-4814-C1D8-289D-B146520E3B9B}"/>
              </a:ext>
            </a:extLst>
          </p:cNvPr>
          <p:cNvSpPr txBox="1"/>
          <p:nvPr/>
        </p:nvSpPr>
        <p:spPr>
          <a:xfrm>
            <a:off x="0" y="6309320"/>
            <a:ext cx="9144000" cy="523220"/>
          </a:xfrm>
          <a:prstGeom prst="rect">
            <a:avLst/>
          </a:prstGeom>
          <a:noFill/>
        </p:spPr>
        <p:txBody>
          <a:bodyPr wrap="square" rtlCol="0">
            <a:spAutoFit/>
          </a:bodyPr>
          <a:lstStyle/>
          <a:p>
            <a:pPr eaLnBrk="1" hangingPunct="1"/>
            <a:r>
              <a:rPr lang="fr-FR" altLang="fr-FR" sz="1400" dirty="0">
                <a:latin typeface="Arial" panose="020B0604020202020204" pitchFamily="34" charset="0"/>
              </a:rPr>
              <a:t>Plus en aval, le fond du talweg de cette ravine est affecté par des incisions moins profondes. Une ravine s’est développée sur le versant.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hidden="1">
            <a:extLst>
              <a:ext uri="{FF2B5EF4-FFF2-40B4-BE49-F238E27FC236}">
                <a16:creationId xmlns:a16="http://schemas.microsoft.com/office/drawing/2014/main" id="{F4CD2A39-95B9-6C46-8148-32300DE0874F}"/>
              </a:ext>
            </a:extLst>
          </p:cNvPr>
          <p:cNvSpPr>
            <a:spLocks noGrp="1" noChangeArrowheads="1"/>
          </p:cNvSpPr>
          <p:nvPr>
            <p:ph type="title"/>
          </p:nvPr>
        </p:nvSpPr>
        <p:spPr/>
        <p:txBody>
          <a:bodyPr/>
          <a:lstStyle/>
          <a:p>
            <a:pPr eaLnBrk="1" hangingPunct="1"/>
            <a:r>
              <a:rPr lang="fr-FR" altLang="fr-FR"/>
              <a:t>Sur les berges, la mise en culture a conduit au développement de “terres ﬁnies” où la roche afﬂeure. Elles sont peu à peu recolonisées par des buissons. </a:t>
            </a:r>
          </a:p>
        </p:txBody>
      </p:sp>
      <p:sp>
        <p:nvSpPr>
          <p:cNvPr id="73731" name="Rectangle 3" descr="037Diopun_02">
            <a:extLst>
              <a:ext uri="{FF2B5EF4-FFF2-40B4-BE49-F238E27FC236}">
                <a16:creationId xmlns:a16="http://schemas.microsoft.com/office/drawing/2014/main" id="{7DA3EB08-ADD9-2C71-E4D6-1F03FDB385F7}"/>
              </a:ext>
            </a:extLst>
          </p:cNvPr>
          <p:cNvSpPr>
            <a:spLocks noGrp="1" noChangeAspect="1" noChangeArrowheads="1"/>
          </p:cNvSpPr>
          <p:nvPr isPhoto="1"/>
        </p:nvSpPr>
        <p:spPr bwMode="auto">
          <a:xfrm>
            <a:off x="413792" y="-4291"/>
            <a:ext cx="8316416" cy="6227205"/>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AC88C60-313F-2FBA-ABE7-2507C2A26F0B}"/>
              </a:ext>
            </a:extLst>
          </p:cNvPr>
          <p:cNvSpPr txBox="1"/>
          <p:nvPr/>
        </p:nvSpPr>
        <p:spPr>
          <a:xfrm>
            <a:off x="0" y="6309320"/>
            <a:ext cx="9144000" cy="523220"/>
          </a:xfrm>
          <a:prstGeom prst="rect">
            <a:avLst/>
          </a:prstGeom>
          <a:noFill/>
        </p:spPr>
        <p:txBody>
          <a:bodyPr wrap="square" rtlCol="0">
            <a:spAutoFit/>
          </a:bodyPr>
          <a:lstStyle/>
          <a:p>
            <a:pPr eaLnBrk="1" hangingPunct="1"/>
            <a:r>
              <a:rPr lang="fr-FR" altLang="fr-FR" sz="1400" dirty="0">
                <a:latin typeface="Arial" panose="020B0604020202020204" pitchFamily="34" charset="0"/>
              </a:rPr>
              <a:t>Sur les berges raides de la grosse ravine, la mise en culture a conduit au développement de “terres </a:t>
            </a:r>
            <a:r>
              <a:rPr lang="fr-FR" altLang="fr-FR" sz="1400" dirty="0" err="1">
                <a:latin typeface="Arial" panose="020B0604020202020204" pitchFamily="34" charset="0"/>
              </a:rPr>
              <a:t>ﬁnies</a:t>
            </a:r>
            <a:r>
              <a:rPr lang="fr-FR" altLang="fr-FR" sz="1400" dirty="0">
                <a:latin typeface="Arial" panose="020B0604020202020204" pitchFamily="34" charset="0"/>
              </a:rPr>
              <a:t>” et la roche </a:t>
            </a:r>
            <a:r>
              <a:rPr lang="fr-FR" altLang="fr-FR" sz="1400" dirty="0" err="1">
                <a:latin typeface="Arial" panose="020B0604020202020204" pitchFamily="34" charset="0"/>
              </a:rPr>
              <a:t>afﬂeure</a:t>
            </a:r>
            <a:r>
              <a:rPr lang="fr-FR" altLang="fr-FR" sz="1400" dirty="0">
                <a:latin typeface="Arial" panose="020B0604020202020204" pitchFamily="34" charset="0"/>
              </a:rPr>
              <a:t>. Elles sont peu à peu recolonisées par des buissons.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hidden="1">
            <a:extLst>
              <a:ext uri="{FF2B5EF4-FFF2-40B4-BE49-F238E27FC236}">
                <a16:creationId xmlns:a16="http://schemas.microsoft.com/office/drawing/2014/main" id="{483A4C8A-268E-DC97-6FE4-DD82AF7F518C}"/>
              </a:ext>
            </a:extLst>
          </p:cNvPr>
          <p:cNvSpPr>
            <a:spLocks noGrp="1" noChangeArrowheads="1"/>
          </p:cNvSpPr>
          <p:nvPr>
            <p:ph type="title"/>
          </p:nvPr>
        </p:nvSpPr>
        <p:spPr/>
        <p:txBody>
          <a:bodyPr/>
          <a:lstStyle/>
          <a:p>
            <a:pPr eaLnBrk="1" hangingPunct="1"/>
            <a:r>
              <a:rPr lang="fr-FR" altLang="fr-FR"/>
              <a:t>Dans le talweg plus en aval, les incisions sont moins profondes. L’incision progresse du fait de l’activité de head-cuts qui forment de petites cascades. La restauration de la valeur agricole de tels tronçons peu incisés est possible avec des seuils biologiques.</a:t>
            </a:r>
          </a:p>
        </p:txBody>
      </p:sp>
      <p:sp>
        <p:nvSpPr>
          <p:cNvPr id="75779" name="Rectangle 3" descr="040Diopun_05">
            <a:extLst>
              <a:ext uri="{FF2B5EF4-FFF2-40B4-BE49-F238E27FC236}">
                <a16:creationId xmlns:a16="http://schemas.microsoft.com/office/drawing/2014/main" id="{65BF9618-7864-2106-5690-92319AA62EFB}"/>
              </a:ext>
            </a:extLst>
          </p:cNvPr>
          <p:cNvSpPr>
            <a:spLocks noGrp="1" noChangeAspect="1" noChangeArrowheads="1"/>
          </p:cNvSpPr>
          <p:nvPr isPhoto="1"/>
        </p:nvSpPr>
        <p:spPr bwMode="auto">
          <a:xfrm>
            <a:off x="341784" y="0"/>
            <a:ext cx="8460432" cy="616465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01697B7B-3B85-E6CC-7C23-B15E93875EC4}"/>
              </a:ext>
            </a:extLst>
          </p:cNvPr>
          <p:cNvSpPr txBox="1"/>
          <p:nvPr/>
        </p:nvSpPr>
        <p:spPr>
          <a:xfrm>
            <a:off x="0" y="6165304"/>
            <a:ext cx="9144000" cy="738664"/>
          </a:xfrm>
          <a:prstGeom prst="rect">
            <a:avLst/>
          </a:prstGeom>
          <a:noFill/>
        </p:spPr>
        <p:txBody>
          <a:bodyPr wrap="square" rtlCol="0">
            <a:spAutoFit/>
          </a:bodyPr>
          <a:lstStyle/>
          <a:p>
            <a:pPr eaLnBrk="1" hangingPunct="1"/>
            <a:r>
              <a:rPr lang="fr-FR" altLang="fr-FR" sz="1400" dirty="0">
                <a:latin typeface="Arial" panose="020B0604020202020204" pitchFamily="34" charset="0"/>
              </a:rPr>
              <a:t>Plus en aval, les incisions sont moins profondes. Elles progressent du fait de l’activité de </a:t>
            </a:r>
            <a:r>
              <a:rPr lang="fr-FR" altLang="fr-FR" sz="1400" dirty="0" err="1">
                <a:latin typeface="Arial" panose="020B0604020202020204" pitchFamily="34" charset="0"/>
              </a:rPr>
              <a:t>head-cuts</a:t>
            </a:r>
            <a:r>
              <a:rPr lang="fr-FR" altLang="fr-FR" sz="1400" dirty="0">
                <a:latin typeface="Arial" panose="020B0604020202020204" pitchFamily="34" charset="0"/>
              </a:rPr>
              <a:t> qui forment de petites cascades. La restauration de la valeur agricole de tels tronçons peu incisés serait possible avec des seuils biologiques.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hidden="1">
            <a:extLst>
              <a:ext uri="{FF2B5EF4-FFF2-40B4-BE49-F238E27FC236}">
                <a16:creationId xmlns:a16="http://schemas.microsoft.com/office/drawing/2014/main" id="{9C8CD94E-2702-915F-3B3E-FD10F06DB1B3}"/>
              </a:ext>
            </a:extLst>
          </p:cNvPr>
          <p:cNvSpPr>
            <a:spLocks noGrp="1" noChangeArrowheads="1"/>
          </p:cNvSpPr>
          <p:nvPr>
            <p:ph type="title"/>
          </p:nvPr>
        </p:nvSpPr>
        <p:spPr/>
        <p:txBody>
          <a:bodyPr/>
          <a:lstStyle/>
          <a:p>
            <a:pPr eaLnBrk="1" hangingPunct="1"/>
            <a:r>
              <a:rPr lang="fr-FR" altLang="fr-FR"/>
              <a:t>Le creusement de la ravine qui traverse la route (flèche) a été accéléré par le supplément de ruissellement venant de la chaussée. Elle s’est creusée et a coupé la piste (axe marqué par une flèche), maintenant impraticable pour les véhicules. </a:t>
            </a:r>
          </a:p>
        </p:txBody>
      </p:sp>
      <p:sp>
        <p:nvSpPr>
          <p:cNvPr id="77827" name="Rectangle 3" descr="042Diopun_07">
            <a:extLst>
              <a:ext uri="{FF2B5EF4-FFF2-40B4-BE49-F238E27FC236}">
                <a16:creationId xmlns:a16="http://schemas.microsoft.com/office/drawing/2014/main" id="{558ADACF-5C7F-D40D-07D1-758886CCB782}"/>
              </a:ext>
            </a:extLst>
          </p:cNvPr>
          <p:cNvSpPr>
            <a:spLocks noGrp="1" noChangeAspect="1" noChangeArrowheads="1"/>
          </p:cNvSpPr>
          <p:nvPr isPhoto="1"/>
        </p:nvSpPr>
        <p:spPr bwMode="auto">
          <a:xfrm>
            <a:off x="0" y="-99392"/>
            <a:ext cx="8316416" cy="6081379"/>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77828" name="Line 5">
            <a:extLst>
              <a:ext uri="{FF2B5EF4-FFF2-40B4-BE49-F238E27FC236}">
                <a16:creationId xmlns:a16="http://schemas.microsoft.com/office/drawing/2014/main" id="{94998558-E84E-A5D0-4C7B-C9C529338732}"/>
              </a:ext>
            </a:extLst>
          </p:cNvPr>
          <p:cNvSpPr>
            <a:spLocks noChangeShapeType="1"/>
          </p:cNvSpPr>
          <p:nvPr/>
        </p:nvSpPr>
        <p:spPr bwMode="auto">
          <a:xfrm>
            <a:off x="0" y="2667621"/>
            <a:ext cx="1440935" cy="811257"/>
          </a:xfrm>
          <a:prstGeom prst="line">
            <a:avLst/>
          </a:prstGeom>
          <a:noFill/>
          <a:ln w="28575">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29" name="Line 6">
            <a:extLst>
              <a:ext uri="{FF2B5EF4-FFF2-40B4-BE49-F238E27FC236}">
                <a16:creationId xmlns:a16="http://schemas.microsoft.com/office/drawing/2014/main" id="{E64C4515-5F8E-9E88-DDB5-0ED88D2B9765}"/>
              </a:ext>
            </a:extLst>
          </p:cNvPr>
          <p:cNvSpPr>
            <a:spLocks noChangeShapeType="1"/>
          </p:cNvSpPr>
          <p:nvPr/>
        </p:nvSpPr>
        <p:spPr bwMode="auto">
          <a:xfrm flipV="1">
            <a:off x="2924973" y="5401258"/>
            <a:ext cx="327747" cy="537630"/>
          </a:xfrm>
          <a:prstGeom prst="line">
            <a:avLst/>
          </a:prstGeom>
          <a:noFill/>
          <a:ln w="38100">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30" name="Line 7">
            <a:extLst>
              <a:ext uri="{FF2B5EF4-FFF2-40B4-BE49-F238E27FC236}">
                <a16:creationId xmlns:a16="http://schemas.microsoft.com/office/drawing/2014/main" id="{54C5DE60-51EE-C518-6D20-F976045D0DDE}"/>
              </a:ext>
            </a:extLst>
          </p:cNvPr>
          <p:cNvSpPr>
            <a:spLocks noChangeShapeType="1"/>
          </p:cNvSpPr>
          <p:nvPr/>
        </p:nvSpPr>
        <p:spPr bwMode="auto">
          <a:xfrm flipV="1">
            <a:off x="3252721" y="2420887"/>
            <a:ext cx="1384252" cy="2920367"/>
          </a:xfrm>
          <a:prstGeom prst="line">
            <a:avLst/>
          </a:prstGeom>
          <a:noFill/>
          <a:ln w="38100">
            <a:solidFill>
              <a:srgbClr val="CC006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31" name="Line 8">
            <a:extLst>
              <a:ext uri="{FF2B5EF4-FFF2-40B4-BE49-F238E27FC236}">
                <a16:creationId xmlns:a16="http://schemas.microsoft.com/office/drawing/2014/main" id="{2D0252EF-8C05-DED5-D487-7261F15D1E70}"/>
              </a:ext>
            </a:extLst>
          </p:cNvPr>
          <p:cNvSpPr>
            <a:spLocks noChangeShapeType="1"/>
          </p:cNvSpPr>
          <p:nvPr/>
        </p:nvSpPr>
        <p:spPr bwMode="auto">
          <a:xfrm flipH="1" flipV="1">
            <a:off x="4211960" y="1780153"/>
            <a:ext cx="425012" cy="496887"/>
          </a:xfrm>
          <a:prstGeom prst="line">
            <a:avLst/>
          </a:prstGeom>
          <a:noFill/>
          <a:ln w="38100">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32" name="Line 9">
            <a:extLst>
              <a:ext uri="{FF2B5EF4-FFF2-40B4-BE49-F238E27FC236}">
                <a16:creationId xmlns:a16="http://schemas.microsoft.com/office/drawing/2014/main" id="{CD422260-EC3C-8123-BC9A-9E55E5414ED9}"/>
              </a:ext>
            </a:extLst>
          </p:cNvPr>
          <p:cNvSpPr>
            <a:spLocks noChangeShapeType="1"/>
          </p:cNvSpPr>
          <p:nvPr/>
        </p:nvSpPr>
        <p:spPr bwMode="auto">
          <a:xfrm>
            <a:off x="1692275" y="3604247"/>
            <a:ext cx="1309547" cy="1684388"/>
          </a:xfrm>
          <a:prstGeom prst="line">
            <a:avLst/>
          </a:prstGeom>
          <a:noFill/>
          <a:ln w="28575">
            <a:solidFill>
              <a:srgbClr val="3399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33" name="Line 10">
            <a:extLst>
              <a:ext uri="{FF2B5EF4-FFF2-40B4-BE49-F238E27FC236}">
                <a16:creationId xmlns:a16="http://schemas.microsoft.com/office/drawing/2014/main" id="{34B05CC7-A055-1F5C-018A-9BF5B2CAA24B}"/>
              </a:ext>
            </a:extLst>
          </p:cNvPr>
          <p:cNvSpPr>
            <a:spLocks noChangeShapeType="1"/>
          </p:cNvSpPr>
          <p:nvPr/>
        </p:nvSpPr>
        <p:spPr bwMode="auto">
          <a:xfrm>
            <a:off x="3492500" y="5049741"/>
            <a:ext cx="4584136" cy="686130"/>
          </a:xfrm>
          <a:prstGeom prst="line">
            <a:avLst/>
          </a:prstGeom>
          <a:noFill/>
          <a:ln w="28575">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36EB37E5-D1ED-FFF4-A775-E7C5E8ECFCD8}"/>
              </a:ext>
            </a:extLst>
          </p:cNvPr>
          <p:cNvSpPr txBox="1"/>
          <p:nvPr/>
        </p:nvSpPr>
        <p:spPr>
          <a:xfrm>
            <a:off x="0" y="6021288"/>
            <a:ext cx="9144000" cy="738664"/>
          </a:xfrm>
          <a:prstGeom prst="rect">
            <a:avLst/>
          </a:prstGeom>
          <a:noFill/>
        </p:spPr>
        <p:txBody>
          <a:bodyPr wrap="square" rtlCol="0">
            <a:spAutoFit/>
          </a:bodyPr>
          <a:lstStyle/>
          <a:p>
            <a:pPr eaLnBrk="1" hangingPunct="1"/>
            <a:r>
              <a:rPr lang="fr-FR" altLang="fr-FR" sz="1400" dirty="0">
                <a:latin typeface="Arial" panose="020B0604020202020204" pitchFamily="34" charset="0"/>
              </a:rPr>
              <a:t>L’incision de la ravine (flèche bleue) qui traverse la route a été accéléré par le supplément de ruissellement venant de la chaussée. Elle s’est creusée et a coupé la piste (axe marqué par une flèche rouge), elle est maintenant impraticable pour les véhicules.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a:extLst>
              <a:ext uri="{FF2B5EF4-FFF2-40B4-BE49-F238E27FC236}">
                <a16:creationId xmlns:a16="http://schemas.microsoft.com/office/drawing/2014/main" id="{C81074ED-F529-AEB0-F761-10C5B30D7C36}"/>
              </a:ext>
            </a:extLst>
          </p:cNvPr>
          <p:cNvSpPr>
            <a:spLocks noGrp="1" noChangeArrowheads="1"/>
          </p:cNvSpPr>
          <p:nvPr>
            <p:ph type="title"/>
          </p:nvPr>
        </p:nvSpPr>
        <p:spPr/>
        <p:txBody>
          <a:bodyPr/>
          <a:lstStyle/>
          <a:p>
            <a:pPr eaLnBrk="1" hangingPunct="1"/>
            <a:r>
              <a:rPr lang="fr-FR" altLang="fr-FR"/>
              <a:t>Le bourg de Fonds-Verrettes (flèche rouge) est situé à la confluence de plusieurs ravines.</a:t>
            </a:r>
          </a:p>
        </p:txBody>
      </p:sp>
      <p:sp>
        <p:nvSpPr>
          <p:cNvPr id="6147" name="Rectangle 3" descr="002Fd_Verr_49">
            <a:extLst>
              <a:ext uri="{FF2B5EF4-FFF2-40B4-BE49-F238E27FC236}">
                <a16:creationId xmlns:a16="http://schemas.microsoft.com/office/drawing/2014/main" id="{BEC003AE-E3C1-1C44-0ABC-B5AD03D4C16F}"/>
              </a:ext>
            </a:extLst>
          </p:cNvPr>
          <p:cNvSpPr>
            <a:spLocks noGrp="1" noChangeAspect="1" noChangeArrowheads="1"/>
          </p:cNvSpPr>
          <p:nvPr isPhoto="1"/>
        </p:nvSpPr>
        <p:spPr bwMode="auto">
          <a:xfrm>
            <a:off x="0" y="837009"/>
            <a:ext cx="9144000" cy="6048375"/>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6148" name="Line 4">
            <a:extLst>
              <a:ext uri="{FF2B5EF4-FFF2-40B4-BE49-F238E27FC236}">
                <a16:creationId xmlns:a16="http://schemas.microsoft.com/office/drawing/2014/main" id="{95AFEF44-229F-61F6-6F16-39E90A7E9C4D}"/>
              </a:ext>
            </a:extLst>
          </p:cNvPr>
          <p:cNvSpPr>
            <a:spLocks noChangeShapeType="1"/>
          </p:cNvSpPr>
          <p:nvPr/>
        </p:nvSpPr>
        <p:spPr bwMode="auto">
          <a:xfrm>
            <a:off x="3059113" y="836613"/>
            <a:ext cx="0" cy="936625"/>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03EDF6F6-5519-F737-714E-8FF25175F333}"/>
              </a:ext>
            </a:extLst>
          </p:cNvPr>
          <p:cNvSpPr txBox="1"/>
          <p:nvPr/>
        </p:nvSpPr>
        <p:spPr>
          <a:xfrm>
            <a:off x="0" y="116632"/>
            <a:ext cx="9144000" cy="630942"/>
          </a:xfrm>
          <a:prstGeom prst="rect">
            <a:avLst/>
          </a:prstGeom>
          <a:noFill/>
        </p:spPr>
        <p:txBody>
          <a:bodyPr wrap="square" rtlCol="0">
            <a:spAutoFit/>
          </a:bodyPr>
          <a:lstStyle/>
          <a:p>
            <a:pPr algn="ctr"/>
            <a:r>
              <a:rPr lang="fr-FR" altLang="fr-FR" sz="2400" b="1" dirty="0"/>
              <a:t>Les grosses ravines de Fonds-Verrettes</a:t>
            </a:r>
            <a:br>
              <a:rPr lang="fr-FR" altLang="fr-FR" sz="1800" b="1" dirty="0"/>
            </a:br>
            <a:r>
              <a:rPr lang="fr-FR" altLang="fr-FR" sz="1100" b="1" dirty="0"/>
              <a:t>Photos prises en septembre 2005</a:t>
            </a:r>
            <a:endParaRPr lang="fr-F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hidden="1">
            <a:extLst>
              <a:ext uri="{FF2B5EF4-FFF2-40B4-BE49-F238E27FC236}">
                <a16:creationId xmlns:a16="http://schemas.microsoft.com/office/drawing/2014/main" id="{A9F420C9-C44E-5B0A-7DEA-96FF323976D4}"/>
              </a:ext>
            </a:extLst>
          </p:cNvPr>
          <p:cNvSpPr>
            <a:spLocks noGrp="1" noChangeArrowheads="1"/>
          </p:cNvSpPr>
          <p:nvPr>
            <p:ph type="title"/>
          </p:nvPr>
        </p:nvSpPr>
        <p:spPr/>
        <p:txBody>
          <a:bodyPr/>
          <a:lstStyle/>
          <a:p>
            <a:pPr eaLnBrk="1" hangingPunct="1"/>
            <a:r>
              <a:rPr lang="fr-FR" altLang="fr-FR"/>
              <a:t>Le ruissellement provenant de la piste n’est pas géré (entretien de fossés, aménagement d’émissaires, etc.). Il a transformé le fossé latéral de la piste en une ravine d’environ 2 m. de profondeur qui sape maintenant la route par érosion régressive </a:t>
            </a:r>
          </a:p>
        </p:txBody>
      </p:sp>
      <p:sp>
        <p:nvSpPr>
          <p:cNvPr id="79875" name="Rectangle 3" descr="043Diopun_08">
            <a:extLst>
              <a:ext uri="{FF2B5EF4-FFF2-40B4-BE49-F238E27FC236}">
                <a16:creationId xmlns:a16="http://schemas.microsoft.com/office/drawing/2014/main" id="{459F0829-9497-4217-6742-5E882A540829}"/>
              </a:ext>
            </a:extLst>
          </p:cNvPr>
          <p:cNvSpPr>
            <a:spLocks noGrp="1" noChangeAspect="1" noChangeArrowheads="1"/>
          </p:cNvSpPr>
          <p:nvPr isPhoto="1"/>
        </p:nvSpPr>
        <p:spPr bwMode="auto">
          <a:xfrm>
            <a:off x="349343" y="1"/>
            <a:ext cx="8183097" cy="612737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4C01D521-61DB-9C29-61DA-D08E1B7AF5FB}"/>
              </a:ext>
            </a:extLst>
          </p:cNvPr>
          <p:cNvSpPr txBox="1"/>
          <p:nvPr/>
        </p:nvSpPr>
        <p:spPr>
          <a:xfrm>
            <a:off x="0" y="6146720"/>
            <a:ext cx="9108504" cy="738664"/>
          </a:xfrm>
          <a:prstGeom prst="rect">
            <a:avLst/>
          </a:prstGeom>
          <a:noFill/>
        </p:spPr>
        <p:txBody>
          <a:bodyPr wrap="square" rtlCol="0">
            <a:spAutoFit/>
          </a:bodyPr>
          <a:lstStyle/>
          <a:p>
            <a:pPr eaLnBrk="1" hangingPunct="1"/>
            <a:r>
              <a:rPr lang="fr-FR" altLang="fr-FR" sz="1400" dirty="0">
                <a:latin typeface="Arial" panose="020B0604020202020204" pitchFamily="34" charset="0"/>
              </a:rPr>
              <a:t>Le ruissellement provenant de la piste n’est pas géré (pas d’entretien de fossés, pas d’aménagement d’émissaires). Il a transformé le fossé latéral de la piste en une ravine d’environ 2 m. de profondeur qui sape maintenant la route par érosion régressive.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hidden="1">
            <a:extLst>
              <a:ext uri="{FF2B5EF4-FFF2-40B4-BE49-F238E27FC236}">
                <a16:creationId xmlns:a16="http://schemas.microsoft.com/office/drawing/2014/main" id="{FD1BBC3B-3E61-1BFD-6B00-A50192D90125}"/>
              </a:ext>
            </a:extLst>
          </p:cNvPr>
          <p:cNvSpPr>
            <a:spLocks noGrp="1" noChangeArrowheads="1"/>
          </p:cNvSpPr>
          <p:nvPr>
            <p:ph type="title"/>
          </p:nvPr>
        </p:nvSpPr>
        <p:spPr/>
        <p:txBody>
          <a:bodyPr/>
          <a:lstStyle/>
          <a:p>
            <a:pPr eaLnBrk="1" hangingPunct="1"/>
            <a:r>
              <a:rPr lang="fr-FR" altLang="fr-FR"/>
              <a:t>Plus en amont, le fossé n’est pas encore incisé.</a:t>
            </a:r>
          </a:p>
        </p:txBody>
      </p:sp>
      <p:sp>
        <p:nvSpPr>
          <p:cNvPr id="81923" name="Rectangle 3" descr="044Diopun_09">
            <a:extLst>
              <a:ext uri="{FF2B5EF4-FFF2-40B4-BE49-F238E27FC236}">
                <a16:creationId xmlns:a16="http://schemas.microsoft.com/office/drawing/2014/main" id="{95DE307C-9349-DBEA-993D-6BF1B0C85BB1}"/>
              </a:ext>
            </a:extLst>
          </p:cNvPr>
          <p:cNvSpPr>
            <a:spLocks noGrp="1" noChangeAspect="1" noChangeArrowheads="1"/>
          </p:cNvSpPr>
          <p:nvPr isPhoto="1"/>
        </p:nvSpPr>
        <p:spPr bwMode="auto">
          <a:xfrm>
            <a:off x="341784" y="0"/>
            <a:ext cx="8460432" cy="603393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C86D5C03-5EF5-D3B9-3388-38533B4643D6}"/>
              </a:ext>
            </a:extLst>
          </p:cNvPr>
          <p:cNvSpPr txBox="1"/>
          <p:nvPr/>
        </p:nvSpPr>
        <p:spPr>
          <a:xfrm>
            <a:off x="0" y="6237312"/>
            <a:ext cx="9144000" cy="307777"/>
          </a:xfrm>
          <a:prstGeom prst="rect">
            <a:avLst/>
          </a:prstGeom>
          <a:noFill/>
        </p:spPr>
        <p:txBody>
          <a:bodyPr wrap="square" rtlCol="0">
            <a:spAutoFit/>
          </a:bodyPr>
          <a:lstStyle/>
          <a:p>
            <a:pPr eaLnBrk="1" hangingPunct="1"/>
            <a:r>
              <a:rPr lang="fr-FR" altLang="fr-FR" sz="1400" dirty="0"/>
              <a:t>Un peu p</a:t>
            </a:r>
            <a:r>
              <a:rPr lang="fr-FR" altLang="fr-FR" sz="1400" dirty="0">
                <a:latin typeface="Arial" panose="020B0604020202020204" pitchFamily="34" charset="0"/>
              </a:rPr>
              <a:t>lus en amont, le fossé n’est pas encore incisé.</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hidden="1">
            <a:extLst>
              <a:ext uri="{FF2B5EF4-FFF2-40B4-BE49-F238E27FC236}">
                <a16:creationId xmlns:a16="http://schemas.microsoft.com/office/drawing/2014/main" id="{FEF176DC-2A15-5FBF-7119-AF302291360A}"/>
              </a:ext>
            </a:extLst>
          </p:cNvPr>
          <p:cNvSpPr>
            <a:spLocks noGrp="1" noChangeArrowheads="1"/>
          </p:cNvSpPr>
          <p:nvPr>
            <p:ph type="title"/>
          </p:nvPr>
        </p:nvSpPr>
        <p:spPr/>
        <p:txBody>
          <a:bodyPr/>
          <a:lstStyle/>
          <a:p>
            <a:pPr eaLnBrk="1" hangingPunct="1"/>
            <a:r>
              <a:rPr lang="fr-FR" altLang="fr-FR"/>
              <a:t>Cette ravine a fonctionné comme une lavaka. L’incision et le cône de déjection.</a:t>
            </a:r>
          </a:p>
        </p:txBody>
      </p:sp>
      <p:sp>
        <p:nvSpPr>
          <p:cNvPr id="83971" name="Rectangle 3" descr="046Diopun_11">
            <a:extLst>
              <a:ext uri="{FF2B5EF4-FFF2-40B4-BE49-F238E27FC236}">
                <a16:creationId xmlns:a16="http://schemas.microsoft.com/office/drawing/2014/main" id="{A9EDEBCC-C168-2996-3BC1-47B9448AD7C9}"/>
              </a:ext>
            </a:extLst>
          </p:cNvPr>
          <p:cNvSpPr>
            <a:spLocks noGrp="1" noChangeAspect="1" noChangeArrowheads="1"/>
          </p:cNvSpPr>
          <p:nvPr isPhoto="1"/>
        </p:nvSpPr>
        <p:spPr bwMode="auto">
          <a:xfrm>
            <a:off x="395536" y="0"/>
            <a:ext cx="8172400" cy="611936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83FC9E1-89B6-1CC0-CA33-FD30C78FC5FB}"/>
              </a:ext>
            </a:extLst>
          </p:cNvPr>
          <p:cNvSpPr txBox="1"/>
          <p:nvPr/>
        </p:nvSpPr>
        <p:spPr>
          <a:xfrm>
            <a:off x="0" y="6309320"/>
            <a:ext cx="9144000"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Cette ravine a fonctionné comme une </a:t>
            </a:r>
            <a:r>
              <a:rPr lang="fr-FR" altLang="fr-FR" sz="1400" dirty="0" err="1">
                <a:latin typeface="Arial" panose="020B0604020202020204" pitchFamily="34" charset="0"/>
              </a:rPr>
              <a:t>lavaka</a:t>
            </a:r>
            <a:r>
              <a:rPr lang="fr-FR" altLang="fr-FR" sz="1400" dirty="0">
                <a:latin typeface="Arial" panose="020B0604020202020204" pitchFamily="34" charset="0"/>
              </a:rPr>
              <a:t>. L’incision et le cône de déjection.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hidden="1">
            <a:extLst>
              <a:ext uri="{FF2B5EF4-FFF2-40B4-BE49-F238E27FC236}">
                <a16:creationId xmlns:a16="http://schemas.microsoft.com/office/drawing/2014/main" id="{A34AE4AF-F710-D68E-1854-B2138C8A7B9C}"/>
              </a:ext>
            </a:extLst>
          </p:cNvPr>
          <p:cNvSpPr>
            <a:spLocks noGrp="1" noChangeArrowheads="1"/>
          </p:cNvSpPr>
          <p:nvPr>
            <p:ph type="title"/>
          </p:nvPr>
        </p:nvSpPr>
        <p:spPr/>
        <p:txBody>
          <a:bodyPr/>
          <a:lstStyle/>
          <a:p>
            <a:pPr eaLnBrk="1" hangingPunct="1"/>
            <a:r>
              <a:rPr lang="fr-FR" altLang="fr-FR"/>
              <a:t>Zoom sur la zone incisée. </a:t>
            </a:r>
          </a:p>
        </p:txBody>
      </p:sp>
      <p:sp>
        <p:nvSpPr>
          <p:cNvPr id="86019" name="Rectangle 3" descr="045Diopun_10">
            <a:extLst>
              <a:ext uri="{FF2B5EF4-FFF2-40B4-BE49-F238E27FC236}">
                <a16:creationId xmlns:a16="http://schemas.microsoft.com/office/drawing/2014/main" id="{0A32019C-BAA3-555A-B811-60CC8AB45CCE}"/>
              </a:ext>
            </a:extLst>
          </p:cNvPr>
          <p:cNvSpPr>
            <a:spLocks noGrp="1" noChangeAspect="1" noChangeArrowheads="1"/>
          </p:cNvSpPr>
          <p:nvPr isPhoto="1"/>
        </p:nvSpPr>
        <p:spPr bwMode="auto">
          <a:xfrm>
            <a:off x="475436" y="0"/>
            <a:ext cx="8193128" cy="602820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2B7B4C9-4313-D92A-9C8F-A3D716AB989B}"/>
              </a:ext>
            </a:extLst>
          </p:cNvPr>
          <p:cNvSpPr txBox="1"/>
          <p:nvPr/>
        </p:nvSpPr>
        <p:spPr>
          <a:xfrm>
            <a:off x="0" y="6237312"/>
            <a:ext cx="9144000"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Zoom sur la zone incisée, un peu plus en amont de la même ravine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hidden="1">
            <a:extLst>
              <a:ext uri="{FF2B5EF4-FFF2-40B4-BE49-F238E27FC236}">
                <a16:creationId xmlns:a16="http://schemas.microsoft.com/office/drawing/2014/main" id="{496D8033-2398-94FD-D74C-8BE7AED631E8}"/>
              </a:ext>
            </a:extLst>
          </p:cNvPr>
          <p:cNvSpPr>
            <a:spLocks noGrp="1" noChangeArrowheads="1"/>
          </p:cNvSpPr>
          <p:nvPr>
            <p:ph type="title"/>
          </p:nvPr>
        </p:nvSpPr>
        <p:spPr/>
        <p:txBody>
          <a:bodyPr/>
          <a:lstStyle/>
          <a:p>
            <a:pPr eaLnBrk="1" hangingPunct="1"/>
            <a:r>
              <a:rPr lang="fr-FR" altLang="fr-FR"/>
              <a:t>Cette ravine s’est incisée au cours d’un seul orage et son cône de déjection.</a:t>
            </a:r>
          </a:p>
        </p:txBody>
      </p:sp>
      <p:sp>
        <p:nvSpPr>
          <p:cNvPr id="88067" name="Rectangle 3" descr="047Diopun_12">
            <a:extLst>
              <a:ext uri="{FF2B5EF4-FFF2-40B4-BE49-F238E27FC236}">
                <a16:creationId xmlns:a16="http://schemas.microsoft.com/office/drawing/2014/main" id="{ACC211BC-C3A5-CF87-F3F2-2FA3E1F2F4C6}"/>
              </a:ext>
            </a:extLst>
          </p:cNvPr>
          <p:cNvSpPr>
            <a:spLocks noGrp="1" noChangeAspect="1" noChangeArrowheads="1"/>
          </p:cNvSpPr>
          <p:nvPr isPhoto="1"/>
        </p:nvSpPr>
        <p:spPr bwMode="auto">
          <a:xfrm>
            <a:off x="377788" y="0"/>
            <a:ext cx="8388424" cy="602044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3F2CAA2-2C1E-73D2-360F-2F1759AAF1CB}"/>
              </a:ext>
            </a:extLst>
          </p:cNvPr>
          <p:cNvSpPr txBox="1"/>
          <p:nvPr/>
        </p:nvSpPr>
        <p:spPr>
          <a:xfrm>
            <a:off x="0" y="6237312"/>
            <a:ext cx="9144000"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Cette ravine s’est incisée au cours d’un seul orage. </a:t>
            </a:r>
            <a:r>
              <a:rPr lang="fr-FR" altLang="fr-FR" sz="1400" dirty="0"/>
              <a:t>Le</a:t>
            </a:r>
            <a:r>
              <a:rPr lang="fr-FR" altLang="fr-FR" sz="1400" dirty="0">
                <a:latin typeface="Arial" panose="020B0604020202020204" pitchFamily="34" charset="0"/>
              </a:rPr>
              <a:t> cône de déjection créé lors de cet évènement.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hidden="1">
            <a:extLst>
              <a:ext uri="{FF2B5EF4-FFF2-40B4-BE49-F238E27FC236}">
                <a16:creationId xmlns:a16="http://schemas.microsoft.com/office/drawing/2014/main" id="{A5510F6D-3EE8-1F1A-AB39-076FAF3D37F0}"/>
              </a:ext>
            </a:extLst>
          </p:cNvPr>
          <p:cNvSpPr>
            <a:spLocks noGrp="1" noChangeArrowheads="1"/>
          </p:cNvSpPr>
          <p:nvPr>
            <p:ph type="title"/>
          </p:nvPr>
        </p:nvSpPr>
        <p:spPr/>
        <p:txBody>
          <a:bodyPr/>
          <a:lstStyle/>
          <a:p>
            <a:pPr eaLnBrk="1" hangingPunct="1"/>
            <a:r>
              <a:rPr lang="fr-FR" altLang="fr-FR"/>
              <a:t>Un ravinement en pointillé. L’incision se traduit ici par des entailles étroites et profondes. L’augmentation du ruissellement sur les versants et la destruction de l’armature ligneuse des talwegs sont les causes principales de cette incision. Des seuils biologiques permettront ici la maîtrise du ravinement et l’amélioration de la productivité agricole. </a:t>
            </a:r>
          </a:p>
        </p:txBody>
      </p:sp>
      <p:sp>
        <p:nvSpPr>
          <p:cNvPr id="90115" name="Rectangle 3" descr="048Diopun_13">
            <a:extLst>
              <a:ext uri="{FF2B5EF4-FFF2-40B4-BE49-F238E27FC236}">
                <a16:creationId xmlns:a16="http://schemas.microsoft.com/office/drawing/2014/main" id="{17B7A2DB-9D2A-8707-81B9-2E3C1C343BB0}"/>
              </a:ext>
            </a:extLst>
          </p:cNvPr>
          <p:cNvSpPr>
            <a:spLocks noGrp="1" noChangeAspect="1" noChangeArrowheads="1"/>
          </p:cNvSpPr>
          <p:nvPr isPhoto="1"/>
        </p:nvSpPr>
        <p:spPr bwMode="auto">
          <a:xfrm>
            <a:off x="485800" y="36555"/>
            <a:ext cx="7945805" cy="584071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FB3C0968-698D-2342-EFB2-59851C8F5688}"/>
              </a:ext>
            </a:extLst>
          </p:cNvPr>
          <p:cNvSpPr txBox="1"/>
          <p:nvPr/>
        </p:nvSpPr>
        <p:spPr>
          <a:xfrm>
            <a:off x="0" y="5877272"/>
            <a:ext cx="9144000" cy="954107"/>
          </a:xfrm>
          <a:prstGeom prst="rect">
            <a:avLst/>
          </a:prstGeom>
          <a:noFill/>
        </p:spPr>
        <p:txBody>
          <a:bodyPr wrap="square" rtlCol="0">
            <a:spAutoFit/>
          </a:bodyPr>
          <a:lstStyle/>
          <a:p>
            <a:pPr eaLnBrk="1" hangingPunct="1"/>
            <a:r>
              <a:rPr lang="fr-FR" altLang="fr-FR" sz="1400" dirty="0">
                <a:latin typeface="Arial" panose="020B0604020202020204" pitchFamily="34" charset="0"/>
              </a:rPr>
              <a:t>Un ravinement « en pointillé ». Dans ce talweg arrondi et peu marqué du plateau, l’incision a créé des entailles étroites et profondes. L’augmentation du ruissellement sur les versants et la destruction de l’armature ligneuse des talwegs sont les causes de cette incision. Des seuils biologiques permettraient ici la maîtrise du ravinement et l’amélioration de la productivité agricole.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hidden="1">
            <a:extLst>
              <a:ext uri="{FF2B5EF4-FFF2-40B4-BE49-F238E27FC236}">
                <a16:creationId xmlns:a16="http://schemas.microsoft.com/office/drawing/2014/main" id="{E2914371-1769-8195-B787-BEA0C26E330E}"/>
              </a:ext>
            </a:extLst>
          </p:cNvPr>
          <p:cNvSpPr>
            <a:spLocks noGrp="1" noChangeArrowheads="1"/>
          </p:cNvSpPr>
          <p:nvPr>
            <p:ph type="title"/>
          </p:nvPr>
        </p:nvSpPr>
        <p:spPr/>
        <p:txBody>
          <a:bodyPr/>
          <a:lstStyle/>
          <a:p>
            <a:pPr eaLnBrk="1" hangingPunct="1"/>
            <a:r>
              <a:rPr lang="fr-FR" altLang="fr-FR"/>
              <a:t>Une entaille étroite et profonde.</a:t>
            </a:r>
          </a:p>
        </p:txBody>
      </p:sp>
      <p:sp>
        <p:nvSpPr>
          <p:cNvPr id="92163" name="Rectangle 3" descr="049Diopun_14">
            <a:extLst>
              <a:ext uri="{FF2B5EF4-FFF2-40B4-BE49-F238E27FC236}">
                <a16:creationId xmlns:a16="http://schemas.microsoft.com/office/drawing/2014/main" id="{84E7075D-6542-E8ED-742E-F1AD0057B4C9}"/>
              </a:ext>
            </a:extLst>
          </p:cNvPr>
          <p:cNvSpPr>
            <a:spLocks noGrp="1" noChangeAspect="1" noChangeArrowheads="1"/>
          </p:cNvSpPr>
          <p:nvPr isPhoto="1"/>
        </p:nvSpPr>
        <p:spPr bwMode="auto">
          <a:xfrm>
            <a:off x="360040" y="-27384"/>
            <a:ext cx="8388424" cy="6286949"/>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DA0A1107-6FFB-6227-46F9-B94A04799791}"/>
              </a:ext>
            </a:extLst>
          </p:cNvPr>
          <p:cNvSpPr txBox="1"/>
          <p:nvPr/>
        </p:nvSpPr>
        <p:spPr>
          <a:xfrm>
            <a:off x="0" y="6453336"/>
            <a:ext cx="9144000"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Une entaille étroite et profonde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hidden="1">
            <a:extLst>
              <a:ext uri="{FF2B5EF4-FFF2-40B4-BE49-F238E27FC236}">
                <a16:creationId xmlns:a16="http://schemas.microsoft.com/office/drawing/2014/main" id="{0A4DCBE1-5D25-D328-5D1F-E1FD393DA644}"/>
              </a:ext>
            </a:extLst>
          </p:cNvPr>
          <p:cNvSpPr>
            <a:spLocks noGrp="1" noChangeArrowheads="1"/>
          </p:cNvSpPr>
          <p:nvPr>
            <p:ph type="title"/>
          </p:nvPr>
        </p:nvSpPr>
        <p:spPr/>
        <p:txBody>
          <a:bodyPr/>
          <a:lstStyle/>
          <a:p>
            <a:pPr eaLnBrk="1" hangingPunct="1"/>
            <a:r>
              <a:rPr lang="fr-FR" altLang="fr-FR"/>
              <a:t>La même ravine un peu en aval.</a:t>
            </a:r>
          </a:p>
        </p:txBody>
      </p:sp>
      <p:sp>
        <p:nvSpPr>
          <p:cNvPr id="94211" name="Rectangle 3" descr="050Diopun_15">
            <a:extLst>
              <a:ext uri="{FF2B5EF4-FFF2-40B4-BE49-F238E27FC236}">
                <a16:creationId xmlns:a16="http://schemas.microsoft.com/office/drawing/2014/main" id="{618A1C34-DDD2-9884-CDE1-420A08873891}"/>
              </a:ext>
            </a:extLst>
          </p:cNvPr>
          <p:cNvSpPr>
            <a:spLocks noGrp="1" noChangeAspect="1" noChangeArrowheads="1"/>
          </p:cNvSpPr>
          <p:nvPr isPhoto="1"/>
        </p:nvSpPr>
        <p:spPr bwMode="auto">
          <a:xfrm>
            <a:off x="308457" y="-27384"/>
            <a:ext cx="8440007" cy="604867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9CEA583A-0445-D2C4-058E-D852356CDE58}"/>
              </a:ext>
            </a:extLst>
          </p:cNvPr>
          <p:cNvSpPr txBox="1"/>
          <p:nvPr/>
        </p:nvSpPr>
        <p:spPr>
          <a:xfrm>
            <a:off x="0" y="6237312"/>
            <a:ext cx="9144000"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La même ravine un peu en aval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hidden="1">
            <a:extLst>
              <a:ext uri="{FF2B5EF4-FFF2-40B4-BE49-F238E27FC236}">
                <a16:creationId xmlns:a16="http://schemas.microsoft.com/office/drawing/2014/main" id="{C7FE2475-BF4A-3D2A-CF6F-022B87A6EBE5}"/>
              </a:ext>
            </a:extLst>
          </p:cNvPr>
          <p:cNvSpPr>
            <a:spLocks noGrp="1" noChangeArrowheads="1"/>
          </p:cNvSpPr>
          <p:nvPr>
            <p:ph type="title"/>
          </p:nvPr>
        </p:nvSpPr>
        <p:spPr/>
        <p:txBody>
          <a:bodyPr/>
          <a:lstStyle/>
          <a:p>
            <a:pPr eaLnBrk="1" hangingPunct="1"/>
            <a:r>
              <a:rPr lang="fr-FR" altLang="fr-FR"/>
              <a:t>L’incision s’est élargie et des ravines afﬂuentes se développent. Ici, les seuils biologiques à vocation agricole seront à leur place.</a:t>
            </a:r>
          </a:p>
        </p:txBody>
      </p:sp>
      <p:sp>
        <p:nvSpPr>
          <p:cNvPr id="96259" name="Rectangle 3" descr="052Diopun_17">
            <a:extLst>
              <a:ext uri="{FF2B5EF4-FFF2-40B4-BE49-F238E27FC236}">
                <a16:creationId xmlns:a16="http://schemas.microsoft.com/office/drawing/2014/main" id="{44115AEE-D1BC-524E-B88A-0DB983BC2256}"/>
              </a:ext>
            </a:extLst>
          </p:cNvPr>
          <p:cNvSpPr>
            <a:spLocks noGrp="1" noChangeAspect="1" noChangeArrowheads="1"/>
          </p:cNvSpPr>
          <p:nvPr isPhoto="1"/>
        </p:nvSpPr>
        <p:spPr bwMode="auto">
          <a:xfrm>
            <a:off x="432048" y="-27384"/>
            <a:ext cx="8172400" cy="612504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BD6A9126-C8B8-506D-8336-164299C945F2}"/>
              </a:ext>
            </a:extLst>
          </p:cNvPr>
          <p:cNvSpPr txBox="1"/>
          <p:nvPr/>
        </p:nvSpPr>
        <p:spPr>
          <a:xfrm>
            <a:off x="0" y="6309320"/>
            <a:ext cx="9144000" cy="523220"/>
          </a:xfrm>
          <a:prstGeom prst="rect">
            <a:avLst/>
          </a:prstGeom>
          <a:noFill/>
        </p:spPr>
        <p:txBody>
          <a:bodyPr wrap="square" rtlCol="0">
            <a:spAutoFit/>
          </a:bodyPr>
          <a:lstStyle/>
          <a:p>
            <a:pPr eaLnBrk="1" hangingPunct="1"/>
            <a:r>
              <a:rPr lang="fr-FR" altLang="fr-FR" sz="1400" dirty="0"/>
              <a:t>Plus en aval, l</a:t>
            </a:r>
            <a:r>
              <a:rPr lang="fr-FR" altLang="fr-FR" sz="1400" dirty="0">
                <a:latin typeface="Arial" panose="020B0604020202020204" pitchFamily="34" charset="0"/>
              </a:rPr>
              <a:t>’incision s’est élargie et des ravines afﬂuentes se développent. Ici, les seuils biologiques à vocation agricole seraient à leur place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hidden="1">
            <a:extLst>
              <a:ext uri="{FF2B5EF4-FFF2-40B4-BE49-F238E27FC236}">
                <a16:creationId xmlns:a16="http://schemas.microsoft.com/office/drawing/2014/main" id="{689B9DA9-EDF2-A75C-45DF-A0B0E5B6A2AE}"/>
              </a:ext>
            </a:extLst>
          </p:cNvPr>
          <p:cNvSpPr>
            <a:spLocks noGrp="1" noChangeArrowheads="1"/>
          </p:cNvSpPr>
          <p:nvPr>
            <p:ph type="title"/>
          </p:nvPr>
        </p:nvSpPr>
        <p:spPr/>
        <p:txBody>
          <a:bodyPr/>
          <a:lstStyle/>
          <a:p>
            <a:pPr eaLnBrk="1" hangingPunct="1"/>
            <a:r>
              <a:rPr lang="fr-FR" altLang="fr-FR"/>
              <a:t>Un ravinement en pointillé :  l’importance du ravinement d’un même talweg varie tout au long de son trajet, faisant se succéder tronçons incisés et tronçons en bon état. </a:t>
            </a:r>
          </a:p>
        </p:txBody>
      </p:sp>
      <p:sp>
        <p:nvSpPr>
          <p:cNvPr id="98307" name="Rectangle 3" descr="053Diopun_18">
            <a:extLst>
              <a:ext uri="{FF2B5EF4-FFF2-40B4-BE49-F238E27FC236}">
                <a16:creationId xmlns:a16="http://schemas.microsoft.com/office/drawing/2014/main" id="{ACE10A10-DDB9-AF53-2F4C-7AA289833965}"/>
              </a:ext>
            </a:extLst>
          </p:cNvPr>
          <p:cNvSpPr>
            <a:spLocks noGrp="1" noChangeAspect="1" noChangeArrowheads="1"/>
          </p:cNvSpPr>
          <p:nvPr isPhoto="1"/>
        </p:nvSpPr>
        <p:spPr bwMode="auto">
          <a:xfrm>
            <a:off x="245059" y="-27384"/>
            <a:ext cx="8503405" cy="612068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1023E6A-5757-0083-798C-AD704A444349}"/>
              </a:ext>
            </a:extLst>
          </p:cNvPr>
          <p:cNvSpPr txBox="1"/>
          <p:nvPr/>
        </p:nvSpPr>
        <p:spPr>
          <a:xfrm>
            <a:off x="0" y="6309320"/>
            <a:ext cx="9144000"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Un ravinement en pointillé :  l’importance du ravinement d’un même talweg varie tout au long de son trajet.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a:extLst>
              <a:ext uri="{FF2B5EF4-FFF2-40B4-BE49-F238E27FC236}">
                <a16:creationId xmlns:a16="http://schemas.microsoft.com/office/drawing/2014/main" id="{1BE24CA5-BF28-1B4C-12CE-36E05C1D01DF}"/>
              </a:ext>
            </a:extLst>
          </p:cNvPr>
          <p:cNvSpPr>
            <a:spLocks noGrp="1" noChangeArrowheads="1"/>
          </p:cNvSpPr>
          <p:nvPr>
            <p:ph type="title"/>
          </p:nvPr>
        </p:nvSpPr>
        <p:spPr/>
        <p:txBody>
          <a:bodyPr/>
          <a:lstStyle/>
          <a:p>
            <a:pPr eaLnBrk="1" hangingPunct="1"/>
            <a:r>
              <a:rPr lang="fr-FR" altLang="fr-FR"/>
              <a:t>La zone d’altitude très élevée (1800 à 2200 m.) est éloignée du front de colonisation agricole. La couverture forestière (Pinus occidentalis) est continue et les talwegs ne sont pas incisés.</a:t>
            </a:r>
          </a:p>
        </p:txBody>
      </p:sp>
      <p:sp>
        <p:nvSpPr>
          <p:cNvPr id="14339" name="Rectangle 3" descr="006ZATE01">
            <a:extLst>
              <a:ext uri="{FF2B5EF4-FFF2-40B4-BE49-F238E27FC236}">
                <a16:creationId xmlns:a16="http://schemas.microsoft.com/office/drawing/2014/main" id="{39D92E30-981D-367C-CED1-80E1D0EA0E6B}"/>
              </a:ext>
            </a:extLst>
          </p:cNvPr>
          <p:cNvSpPr>
            <a:spLocks noGrp="1" noChangeAspect="1" noChangeArrowheads="1"/>
          </p:cNvSpPr>
          <p:nvPr isPhoto="1"/>
        </p:nvSpPr>
        <p:spPr bwMode="auto">
          <a:xfrm>
            <a:off x="0" y="-27384"/>
            <a:ext cx="9144000" cy="5735637"/>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878A12EB-9369-9342-3B7C-E93409B479A0}"/>
              </a:ext>
            </a:extLst>
          </p:cNvPr>
          <p:cNvSpPr txBox="1"/>
          <p:nvPr/>
        </p:nvSpPr>
        <p:spPr>
          <a:xfrm>
            <a:off x="0" y="6093296"/>
            <a:ext cx="9144000" cy="523220"/>
          </a:xfrm>
          <a:prstGeom prst="rect">
            <a:avLst/>
          </a:prstGeom>
          <a:noFill/>
        </p:spPr>
        <p:txBody>
          <a:bodyPr wrap="square" rtlCol="0">
            <a:spAutoFit/>
          </a:bodyPr>
          <a:lstStyle/>
          <a:p>
            <a:pPr eaLnBrk="1" hangingPunct="1"/>
            <a:r>
              <a:rPr lang="fr-FR" altLang="fr-FR" sz="1400" b="1" dirty="0">
                <a:latin typeface="Arial" panose="020B0604020202020204" pitchFamily="34" charset="0"/>
              </a:rPr>
              <a:t>Forêt des Pins</a:t>
            </a:r>
            <a:r>
              <a:rPr lang="fr-FR" altLang="fr-FR" sz="1400" dirty="0">
                <a:latin typeface="Arial" panose="020B0604020202020204" pitchFamily="34" charset="0"/>
              </a:rPr>
              <a:t>. La zone d’altitude très élevée (1800 à 2200 m.) est éloignée du front de colonisation agricole. la couverture forestière (Pinus occidentalis) est continue et les talwegs ne sont pas incisés.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hidden="1">
            <a:extLst>
              <a:ext uri="{FF2B5EF4-FFF2-40B4-BE49-F238E27FC236}">
                <a16:creationId xmlns:a16="http://schemas.microsoft.com/office/drawing/2014/main" id="{A4DCEF89-65D8-2E59-070B-48E7F8731BC4}"/>
              </a:ext>
            </a:extLst>
          </p:cNvPr>
          <p:cNvSpPr>
            <a:spLocks noGrp="1" noChangeArrowheads="1"/>
          </p:cNvSpPr>
          <p:nvPr>
            <p:ph type="title"/>
          </p:nvPr>
        </p:nvSpPr>
        <p:spPr/>
        <p:txBody>
          <a:bodyPr/>
          <a:lstStyle/>
          <a:p>
            <a:pPr eaLnBrk="1" hangingPunct="1"/>
            <a:r>
              <a:rPr lang="fr-FR" altLang="fr-FR"/>
              <a:t>Plus en aval, dans la partie plus profondément incisée, la ravine atteint par endroits la roche-mère calcaire. Seul le bambou permet de végétaliser de tels tronçons.</a:t>
            </a:r>
          </a:p>
        </p:txBody>
      </p:sp>
      <p:sp>
        <p:nvSpPr>
          <p:cNvPr id="100355" name="Rectangle 3" descr="051Diopun_16">
            <a:extLst>
              <a:ext uri="{FF2B5EF4-FFF2-40B4-BE49-F238E27FC236}">
                <a16:creationId xmlns:a16="http://schemas.microsoft.com/office/drawing/2014/main" id="{6A4E505C-0075-9F87-343E-C128A681784B}"/>
              </a:ext>
            </a:extLst>
          </p:cNvPr>
          <p:cNvSpPr>
            <a:spLocks noGrp="1" noChangeAspect="1" noChangeArrowheads="1"/>
          </p:cNvSpPr>
          <p:nvPr isPhoto="1"/>
        </p:nvSpPr>
        <p:spPr bwMode="auto">
          <a:xfrm>
            <a:off x="467544" y="3176"/>
            <a:ext cx="8244408" cy="617615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083CF45-C23D-83DC-33F2-4E16E3AC26D7}"/>
              </a:ext>
            </a:extLst>
          </p:cNvPr>
          <p:cNvSpPr txBox="1"/>
          <p:nvPr/>
        </p:nvSpPr>
        <p:spPr>
          <a:xfrm>
            <a:off x="0" y="6237312"/>
            <a:ext cx="9144000" cy="523220"/>
          </a:xfrm>
          <a:prstGeom prst="rect">
            <a:avLst/>
          </a:prstGeom>
          <a:noFill/>
        </p:spPr>
        <p:txBody>
          <a:bodyPr wrap="square" rtlCol="0">
            <a:spAutoFit/>
          </a:bodyPr>
          <a:lstStyle/>
          <a:p>
            <a:pPr eaLnBrk="1" hangingPunct="1"/>
            <a:r>
              <a:rPr lang="fr-FR" altLang="fr-FR" sz="1400" dirty="0">
                <a:latin typeface="Arial" panose="020B0604020202020204" pitchFamily="34" charset="0"/>
              </a:rPr>
              <a:t>Plus en aval, dans la partie plus profondément incisée, la ravine atteint par endroits la roche-mère calcaire. Seul le bambou permet de végétaliser de tels tronçons.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hidden="1">
            <a:extLst>
              <a:ext uri="{FF2B5EF4-FFF2-40B4-BE49-F238E27FC236}">
                <a16:creationId xmlns:a16="http://schemas.microsoft.com/office/drawing/2014/main" id="{6D7F6051-FA38-189E-18E0-DFC5376BE6BC}"/>
              </a:ext>
            </a:extLst>
          </p:cNvPr>
          <p:cNvSpPr>
            <a:spLocks noGrp="1" noChangeArrowheads="1"/>
          </p:cNvSpPr>
          <p:nvPr>
            <p:ph type="title"/>
          </p:nvPr>
        </p:nvSpPr>
        <p:spPr/>
        <p:txBody>
          <a:bodyPr/>
          <a:lstStyle/>
          <a:p>
            <a:pPr eaLnBrk="1" hangingPunct="1"/>
            <a:r>
              <a:rPr lang="fr-FR" altLang="fr-FR"/>
              <a:t>La ravine Boumba est située entre la Forêt des Pins et Gros Cheval. Le jardin boisé qui occupait le fond du talweg est parti en lambeaux. La construction de seuils biologiques permettrait de le restaurer et d’améliorer ainsi la productivité agricole de cette zone tout en réduisant le ravinement.</a:t>
            </a:r>
          </a:p>
        </p:txBody>
      </p:sp>
      <p:sp>
        <p:nvSpPr>
          <p:cNvPr id="108547" name="Rectangle 3" descr="057Boumba_01">
            <a:extLst>
              <a:ext uri="{FF2B5EF4-FFF2-40B4-BE49-F238E27FC236}">
                <a16:creationId xmlns:a16="http://schemas.microsoft.com/office/drawing/2014/main" id="{066F7B92-CD88-C02F-E6BF-826E5E9DC940}"/>
              </a:ext>
            </a:extLst>
          </p:cNvPr>
          <p:cNvSpPr>
            <a:spLocks noGrp="1" noChangeAspect="1" noChangeArrowheads="1"/>
          </p:cNvSpPr>
          <p:nvPr isPhoto="1"/>
        </p:nvSpPr>
        <p:spPr bwMode="auto">
          <a:xfrm>
            <a:off x="576064" y="-27384"/>
            <a:ext cx="7884368" cy="590643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41449BFF-3DF7-D52E-2933-4C7EF5D3F5B1}"/>
              </a:ext>
            </a:extLst>
          </p:cNvPr>
          <p:cNvSpPr txBox="1"/>
          <p:nvPr/>
        </p:nvSpPr>
        <p:spPr>
          <a:xfrm>
            <a:off x="0" y="6021288"/>
            <a:ext cx="9144000" cy="738664"/>
          </a:xfrm>
          <a:prstGeom prst="rect">
            <a:avLst/>
          </a:prstGeom>
          <a:noFill/>
        </p:spPr>
        <p:txBody>
          <a:bodyPr wrap="square" rtlCol="0">
            <a:spAutoFit/>
          </a:bodyPr>
          <a:lstStyle/>
          <a:p>
            <a:pPr eaLnBrk="1" hangingPunct="1"/>
            <a:r>
              <a:rPr lang="fr-FR" altLang="fr-FR" sz="1400" dirty="0">
                <a:latin typeface="Arial" panose="020B0604020202020204" pitchFamily="34" charset="0"/>
              </a:rPr>
              <a:t>La ravine </a:t>
            </a:r>
            <a:r>
              <a:rPr lang="fr-FR" altLang="fr-FR" sz="1400" dirty="0" err="1">
                <a:latin typeface="Arial" panose="020B0604020202020204" pitchFamily="34" charset="0"/>
              </a:rPr>
              <a:t>Boumba</a:t>
            </a:r>
            <a:r>
              <a:rPr lang="fr-FR" altLang="fr-FR" sz="1400" dirty="0">
                <a:latin typeface="Arial" panose="020B0604020202020204" pitchFamily="34" charset="0"/>
              </a:rPr>
              <a:t> est située entre la Forêt des Pins et Gros Cheval. Le jardin boisé qui occupait le fond du talweg est parti en lambeaux. La fixation des berges et/ou la construction de seuils biologiques permettrait de restaurer l’armature végétale de la ravine et d’améliorer aussi la productivité agricole de cette zone.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hidden="1">
            <a:extLst>
              <a:ext uri="{FF2B5EF4-FFF2-40B4-BE49-F238E27FC236}">
                <a16:creationId xmlns:a16="http://schemas.microsoft.com/office/drawing/2014/main" id="{3864512D-679B-383B-57C8-4A53153E26F4}"/>
              </a:ext>
            </a:extLst>
          </p:cNvPr>
          <p:cNvSpPr>
            <a:spLocks noGrp="1" noChangeArrowheads="1"/>
          </p:cNvSpPr>
          <p:nvPr>
            <p:ph type="title"/>
          </p:nvPr>
        </p:nvSpPr>
        <p:spPr/>
        <p:txBody>
          <a:bodyPr/>
          <a:lstStyle/>
          <a:p>
            <a:pPr eaLnBrk="1" hangingPunct="1"/>
            <a:r>
              <a:rPr lang="fr-FR" altLang="fr-FR"/>
              <a:t>Dans ce tronçon situé un peu en aval du précédent, l’incision de la ravine dans les colluvions et les alluvions de fond de talweg est encore étroite et peu profonde. </a:t>
            </a:r>
          </a:p>
        </p:txBody>
      </p:sp>
      <p:sp>
        <p:nvSpPr>
          <p:cNvPr id="110595" name="Rectangle 3" descr="058Boumba_02">
            <a:extLst>
              <a:ext uri="{FF2B5EF4-FFF2-40B4-BE49-F238E27FC236}">
                <a16:creationId xmlns:a16="http://schemas.microsoft.com/office/drawing/2014/main" id="{8C2AA547-6252-402C-C29E-5B50CF6F882F}"/>
              </a:ext>
            </a:extLst>
          </p:cNvPr>
          <p:cNvSpPr>
            <a:spLocks noGrp="1" noChangeAspect="1" noChangeArrowheads="1"/>
          </p:cNvSpPr>
          <p:nvPr isPhoto="1"/>
        </p:nvSpPr>
        <p:spPr bwMode="auto">
          <a:xfrm>
            <a:off x="0" y="-27384"/>
            <a:ext cx="9144000" cy="6169025"/>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CECAAA5-C459-58C3-F3BF-899CB96F6D02}"/>
              </a:ext>
            </a:extLst>
          </p:cNvPr>
          <p:cNvSpPr txBox="1"/>
          <p:nvPr/>
        </p:nvSpPr>
        <p:spPr>
          <a:xfrm>
            <a:off x="0" y="6309320"/>
            <a:ext cx="9144000" cy="523220"/>
          </a:xfrm>
          <a:prstGeom prst="rect">
            <a:avLst/>
          </a:prstGeom>
          <a:noFill/>
        </p:spPr>
        <p:txBody>
          <a:bodyPr wrap="square" rtlCol="0">
            <a:spAutoFit/>
          </a:bodyPr>
          <a:lstStyle/>
          <a:p>
            <a:pPr eaLnBrk="1" hangingPunct="1"/>
            <a:r>
              <a:rPr lang="fr-FR" altLang="fr-FR" sz="1400" dirty="0">
                <a:latin typeface="Arial" panose="020B0604020202020204" pitchFamily="34" charset="0"/>
              </a:rPr>
              <a:t>Dans ce tronçon situé un peu en aval du précédent, l’incision de la ravine dans les colluvions et les alluvions de fond de talweg est encore étroite et peu profonde.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hidden="1">
            <a:extLst>
              <a:ext uri="{FF2B5EF4-FFF2-40B4-BE49-F238E27FC236}">
                <a16:creationId xmlns:a16="http://schemas.microsoft.com/office/drawing/2014/main" id="{257A4361-82E1-DDE2-33D7-4B8718A44687}"/>
              </a:ext>
            </a:extLst>
          </p:cNvPr>
          <p:cNvSpPr>
            <a:spLocks noGrp="1" noChangeArrowheads="1"/>
          </p:cNvSpPr>
          <p:nvPr>
            <p:ph type="title"/>
          </p:nvPr>
        </p:nvSpPr>
        <p:spPr/>
        <p:txBody>
          <a:bodyPr/>
          <a:lstStyle/>
          <a:p>
            <a:pPr eaLnBrk="1" hangingPunct="1"/>
            <a:r>
              <a:rPr lang="fr-FR" altLang="fr-FR"/>
              <a:t>La zone à pentes fortes : la ravine Carretier, à l’ouest du bourg de Fonds-Verrettes. Dans le fond de vallée, une zone a été cultivée après déblayage  des alluvions apportées par une crue (flèche). </a:t>
            </a:r>
          </a:p>
        </p:txBody>
      </p:sp>
      <p:sp>
        <p:nvSpPr>
          <p:cNvPr id="122883" name="Rectangle 3" descr="064ZAMFP02">
            <a:extLst>
              <a:ext uri="{FF2B5EF4-FFF2-40B4-BE49-F238E27FC236}">
                <a16:creationId xmlns:a16="http://schemas.microsoft.com/office/drawing/2014/main" id="{27017596-5A0E-7298-83D3-69286A2AC81B}"/>
              </a:ext>
            </a:extLst>
          </p:cNvPr>
          <p:cNvSpPr>
            <a:spLocks noGrp="1" noChangeAspect="1" noChangeArrowheads="1"/>
          </p:cNvSpPr>
          <p:nvPr isPhoto="1"/>
        </p:nvSpPr>
        <p:spPr bwMode="auto">
          <a:xfrm>
            <a:off x="0" y="-27384"/>
            <a:ext cx="9144000" cy="547846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22884" name="Line 4">
            <a:extLst>
              <a:ext uri="{FF2B5EF4-FFF2-40B4-BE49-F238E27FC236}">
                <a16:creationId xmlns:a16="http://schemas.microsoft.com/office/drawing/2014/main" id="{FD3A2832-0EBB-30E8-45D3-7DE307472A4E}"/>
              </a:ext>
            </a:extLst>
          </p:cNvPr>
          <p:cNvSpPr>
            <a:spLocks noChangeShapeType="1"/>
          </p:cNvSpPr>
          <p:nvPr/>
        </p:nvSpPr>
        <p:spPr bwMode="auto">
          <a:xfrm>
            <a:off x="4859338" y="119461"/>
            <a:ext cx="1512887" cy="360362"/>
          </a:xfrm>
          <a:prstGeom prst="line">
            <a:avLst/>
          </a:prstGeom>
          <a:noFill/>
          <a:ln w="19050">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A28BD1C3-DE55-48DB-7B69-4FEA320E9699}"/>
              </a:ext>
            </a:extLst>
          </p:cNvPr>
          <p:cNvSpPr txBox="1"/>
          <p:nvPr/>
        </p:nvSpPr>
        <p:spPr>
          <a:xfrm>
            <a:off x="0" y="5733256"/>
            <a:ext cx="9036496" cy="523220"/>
          </a:xfrm>
          <a:prstGeom prst="rect">
            <a:avLst/>
          </a:prstGeom>
          <a:noFill/>
        </p:spPr>
        <p:txBody>
          <a:bodyPr wrap="square" rtlCol="0">
            <a:spAutoFit/>
          </a:bodyPr>
          <a:lstStyle/>
          <a:p>
            <a:pPr eaLnBrk="1" hangingPunct="1"/>
            <a:r>
              <a:rPr lang="fr-FR" altLang="fr-FR" sz="1400" dirty="0">
                <a:latin typeface="Arial" panose="020B0604020202020204" pitchFamily="34" charset="0"/>
              </a:rPr>
              <a:t>La zone à pentes fortes : la ravine </a:t>
            </a:r>
            <a:r>
              <a:rPr lang="fr-FR" altLang="fr-FR" sz="1400" dirty="0" err="1">
                <a:latin typeface="Arial" panose="020B0604020202020204" pitchFamily="34" charset="0"/>
              </a:rPr>
              <a:t>Carretier</a:t>
            </a:r>
            <a:r>
              <a:rPr lang="fr-FR" altLang="fr-FR" sz="1400" dirty="0">
                <a:latin typeface="Arial" panose="020B0604020202020204" pitchFamily="34" charset="0"/>
              </a:rPr>
              <a:t>, à l’ouest du bourg de Fonds-Verrettes. Dans le fond de vallée, une zone a été cultivée après déblayage  des alluvions apportées par une crue (flèche).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hidden="1">
            <a:extLst>
              <a:ext uri="{FF2B5EF4-FFF2-40B4-BE49-F238E27FC236}">
                <a16:creationId xmlns:a16="http://schemas.microsoft.com/office/drawing/2014/main" id="{2552B63A-DB68-CD7D-F7AD-7703B6A265DA}"/>
              </a:ext>
            </a:extLst>
          </p:cNvPr>
          <p:cNvSpPr>
            <a:spLocks noGrp="1" noChangeArrowheads="1"/>
          </p:cNvSpPr>
          <p:nvPr>
            <p:ph type="title"/>
          </p:nvPr>
        </p:nvSpPr>
        <p:spPr/>
        <p:txBody>
          <a:bodyPr/>
          <a:lstStyle/>
          <a:p>
            <a:pPr eaLnBrk="1" hangingPunct="1"/>
            <a:r>
              <a:rPr lang="fr-FR" altLang="fr-FR"/>
              <a:t>La zone cultivée dans le fond de la ravine Carretier. </a:t>
            </a:r>
          </a:p>
        </p:txBody>
      </p:sp>
      <p:sp>
        <p:nvSpPr>
          <p:cNvPr id="124931" name="Rectangle 3" descr="093Carretier_20">
            <a:extLst>
              <a:ext uri="{FF2B5EF4-FFF2-40B4-BE49-F238E27FC236}">
                <a16:creationId xmlns:a16="http://schemas.microsoft.com/office/drawing/2014/main" id="{9AACF102-47A4-BAA6-E1EE-B0DB9D2F1811}"/>
              </a:ext>
            </a:extLst>
          </p:cNvPr>
          <p:cNvSpPr>
            <a:spLocks noGrp="1" noChangeAspect="1" noChangeArrowheads="1"/>
          </p:cNvSpPr>
          <p:nvPr isPhoto="1"/>
        </p:nvSpPr>
        <p:spPr bwMode="auto">
          <a:xfrm>
            <a:off x="440668" y="0"/>
            <a:ext cx="8262664" cy="596461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B0DE6632-1D69-FA0A-86FC-F7BCEDD0B1AC}"/>
              </a:ext>
            </a:extLst>
          </p:cNvPr>
          <p:cNvSpPr txBox="1"/>
          <p:nvPr/>
        </p:nvSpPr>
        <p:spPr>
          <a:xfrm>
            <a:off x="0" y="6237312"/>
            <a:ext cx="9036496" cy="307777"/>
          </a:xfrm>
          <a:prstGeom prst="rect">
            <a:avLst/>
          </a:prstGeom>
          <a:noFill/>
        </p:spPr>
        <p:txBody>
          <a:bodyPr wrap="square" rtlCol="0">
            <a:spAutoFit/>
          </a:bodyPr>
          <a:lstStyle/>
          <a:p>
            <a:pPr eaLnBrk="1" hangingPunct="1"/>
            <a:r>
              <a:rPr lang="fr-FR" altLang="fr-FR" sz="1400" dirty="0"/>
              <a:t>Une</a:t>
            </a:r>
            <a:r>
              <a:rPr lang="fr-FR" altLang="fr-FR" sz="1400" dirty="0">
                <a:latin typeface="Arial" panose="020B0604020202020204" pitchFamily="34" charset="0"/>
              </a:rPr>
              <a:t> zone cultivée dans le fond de la ravine </a:t>
            </a:r>
            <a:r>
              <a:rPr lang="fr-FR" altLang="fr-FR" sz="1400" dirty="0" err="1">
                <a:latin typeface="Arial" panose="020B0604020202020204" pitchFamily="34" charset="0"/>
              </a:rPr>
              <a:t>Carretier</a:t>
            </a:r>
            <a:r>
              <a:rPr lang="fr-FR" altLang="fr-FR" sz="1400" dirty="0">
                <a:latin typeface="Arial" panose="020B0604020202020204" pitchFamily="34" charset="0"/>
              </a:rPr>
              <a:t>. Vue d’ensemble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hidden="1">
            <a:extLst>
              <a:ext uri="{FF2B5EF4-FFF2-40B4-BE49-F238E27FC236}">
                <a16:creationId xmlns:a16="http://schemas.microsoft.com/office/drawing/2014/main" id="{ED9C58E9-8676-8703-1FCE-D6ECB0C77001}"/>
              </a:ext>
            </a:extLst>
          </p:cNvPr>
          <p:cNvSpPr>
            <a:spLocks noGrp="1" noChangeArrowheads="1"/>
          </p:cNvSpPr>
          <p:nvPr>
            <p:ph type="title"/>
          </p:nvPr>
        </p:nvSpPr>
        <p:spPr/>
        <p:txBody>
          <a:bodyPr/>
          <a:lstStyle/>
          <a:p>
            <a:pPr eaLnBrk="1" hangingPunct="1"/>
            <a:r>
              <a:rPr lang="fr-FR" altLang="fr-FR"/>
              <a:t>Zoom sur les aménagements.</a:t>
            </a:r>
          </a:p>
        </p:txBody>
      </p:sp>
      <p:sp>
        <p:nvSpPr>
          <p:cNvPr id="126979" name="Rectangle 3" descr="092Carretier_18">
            <a:extLst>
              <a:ext uri="{FF2B5EF4-FFF2-40B4-BE49-F238E27FC236}">
                <a16:creationId xmlns:a16="http://schemas.microsoft.com/office/drawing/2014/main" id="{D93E176D-6F5D-1190-4EB6-61F177A5529B}"/>
              </a:ext>
            </a:extLst>
          </p:cNvPr>
          <p:cNvSpPr>
            <a:spLocks noGrp="1" noChangeAspect="1" noChangeArrowheads="1"/>
          </p:cNvSpPr>
          <p:nvPr isPhoto="1"/>
        </p:nvSpPr>
        <p:spPr bwMode="auto">
          <a:xfrm>
            <a:off x="449796" y="19207"/>
            <a:ext cx="8244408" cy="617328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9AFD450B-0F66-0E10-A097-8B320DAF3CB4}"/>
              </a:ext>
            </a:extLst>
          </p:cNvPr>
          <p:cNvSpPr txBox="1"/>
          <p:nvPr/>
        </p:nvSpPr>
        <p:spPr>
          <a:xfrm>
            <a:off x="0" y="6237312"/>
            <a:ext cx="9036496"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La zone cultivée dans le fond de la ravine </a:t>
            </a:r>
            <a:r>
              <a:rPr lang="fr-FR" altLang="fr-FR" sz="1400" dirty="0" err="1">
                <a:latin typeface="Arial" panose="020B0604020202020204" pitchFamily="34" charset="0"/>
              </a:rPr>
              <a:t>Carretier</a:t>
            </a:r>
            <a:r>
              <a:rPr lang="fr-FR" altLang="fr-FR" sz="1400" dirty="0">
                <a:latin typeface="Arial" panose="020B0604020202020204" pitchFamily="34" charset="0"/>
              </a:rPr>
              <a:t>. Détail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hidden="1">
            <a:extLst>
              <a:ext uri="{FF2B5EF4-FFF2-40B4-BE49-F238E27FC236}">
                <a16:creationId xmlns:a16="http://schemas.microsoft.com/office/drawing/2014/main" id="{2FABE80E-6FEC-154D-4E31-48B879E09EB8}"/>
              </a:ext>
            </a:extLst>
          </p:cNvPr>
          <p:cNvSpPr>
            <a:spLocks noGrp="1" noChangeArrowheads="1"/>
          </p:cNvSpPr>
          <p:nvPr>
            <p:ph type="title"/>
          </p:nvPr>
        </p:nvSpPr>
        <p:spPr/>
        <p:txBody>
          <a:bodyPr/>
          <a:lstStyle/>
          <a:p>
            <a:pPr eaLnBrk="1" hangingPunct="1"/>
            <a:r>
              <a:rPr lang="fr-FR" altLang="fr-FR"/>
              <a:t>Grosse ravine à fonctionnement torrentiel et versants très raides.</a:t>
            </a:r>
          </a:p>
        </p:txBody>
      </p:sp>
      <p:sp>
        <p:nvSpPr>
          <p:cNvPr id="129027" name="Rectangle 3" descr="067Fonds-Verrettes-exp_52">
            <a:extLst>
              <a:ext uri="{FF2B5EF4-FFF2-40B4-BE49-F238E27FC236}">
                <a16:creationId xmlns:a16="http://schemas.microsoft.com/office/drawing/2014/main" id="{C00984EA-269E-EA2E-AD8E-FA89DDC9B61D}"/>
              </a:ext>
            </a:extLst>
          </p:cNvPr>
          <p:cNvSpPr>
            <a:spLocks noGrp="1" noChangeAspect="1" noChangeArrowheads="1"/>
          </p:cNvSpPr>
          <p:nvPr isPhoto="1"/>
        </p:nvSpPr>
        <p:spPr bwMode="auto">
          <a:xfrm>
            <a:off x="458306" y="0"/>
            <a:ext cx="8227387" cy="6160541"/>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E58039B4-ABDF-1996-A354-37B7A03B9010}"/>
              </a:ext>
            </a:extLst>
          </p:cNvPr>
          <p:cNvSpPr txBox="1"/>
          <p:nvPr/>
        </p:nvSpPr>
        <p:spPr>
          <a:xfrm>
            <a:off x="0" y="6309320"/>
            <a:ext cx="9144000"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Grosse ravine à fonctionnement torrentiel et versants très raides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hidden="1">
            <a:extLst>
              <a:ext uri="{FF2B5EF4-FFF2-40B4-BE49-F238E27FC236}">
                <a16:creationId xmlns:a16="http://schemas.microsoft.com/office/drawing/2014/main" id="{F85FB919-ED16-4F05-DF63-4411685C8C17}"/>
              </a:ext>
            </a:extLst>
          </p:cNvPr>
          <p:cNvSpPr>
            <a:spLocks noGrp="1" noChangeArrowheads="1"/>
          </p:cNvSpPr>
          <p:nvPr>
            <p:ph type="title"/>
          </p:nvPr>
        </p:nvSpPr>
        <p:spPr/>
        <p:txBody>
          <a:bodyPr/>
          <a:lstStyle/>
          <a:p>
            <a:pPr eaLnBrk="1" hangingPunct="1"/>
            <a:r>
              <a:rPr lang="fr-FR" altLang="fr-FR"/>
              <a:t>Fonds-Verrettes (flèche noire) et le cône de déjection de la rivière Soliette, situé en République dominicaine (flèche rouge) : les deux zones où les dégâts de la crue de 2004 ont été importants.</a:t>
            </a:r>
          </a:p>
        </p:txBody>
      </p:sp>
      <p:sp>
        <p:nvSpPr>
          <p:cNvPr id="12291" name="Rectangle 3" descr="005Jimani_02">
            <a:extLst>
              <a:ext uri="{FF2B5EF4-FFF2-40B4-BE49-F238E27FC236}">
                <a16:creationId xmlns:a16="http://schemas.microsoft.com/office/drawing/2014/main" id="{033372D5-456B-022D-58C5-279EB95400A9}"/>
              </a:ext>
            </a:extLst>
          </p:cNvPr>
          <p:cNvSpPr>
            <a:spLocks noGrp="1" noChangeAspect="1" noChangeArrowheads="1"/>
          </p:cNvSpPr>
          <p:nvPr isPhoto="1"/>
        </p:nvSpPr>
        <p:spPr bwMode="auto">
          <a:xfrm>
            <a:off x="360040" y="0"/>
            <a:ext cx="8316416" cy="6237312"/>
          </a:xfrm>
          <a:prstGeom prst="rect">
            <a:avLst/>
          </a:prstGeom>
          <a:blipFill dpi="0" rotWithShape="1">
            <a:blip r:embed="rId3">
              <a:lum bright="24000" contrast="12000"/>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2292" name="Line 5">
            <a:extLst>
              <a:ext uri="{FF2B5EF4-FFF2-40B4-BE49-F238E27FC236}">
                <a16:creationId xmlns:a16="http://schemas.microsoft.com/office/drawing/2014/main" id="{D1BC3E40-DBB8-B568-4F50-CF47ADBF105A}"/>
              </a:ext>
            </a:extLst>
          </p:cNvPr>
          <p:cNvSpPr>
            <a:spLocks noChangeShapeType="1"/>
          </p:cNvSpPr>
          <p:nvPr/>
        </p:nvSpPr>
        <p:spPr bwMode="auto">
          <a:xfrm flipH="1">
            <a:off x="3851920" y="1966131"/>
            <a:ext cx="360363"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293" name="Line 6">
            <a:extLst>
              <a:ext uri="{FF2B5EF4-FFF2-40B4-BE49-F238E27FC236}">
                <a16:creationId xmlns:a16="http://schemas.microsoft.com/office/drawing/2014/main" id="{231E3DF1-DB97-4C11-19F1-9CB0552FC5CC}"/>
              </a:ext>
            </a:extLst>
          </p:cNvPr>
          <p:cNvSpPr>
            <a:spLocks noChangeShapeType="1"/>
          </p:cNvSpPr>
          <p:nvPr/>
        </p:nvSpPr>
        <p:spPr bwMode="auto">
          <a:xfrm>
            <a:off x="1187624" y="3573016"/>
            <a:ext cx="576262" cy="1368425"/>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125D2063-1DCD-2303-EDDC-57AC19BA350D}"/>
              </a:ext>
            </a:extLst>
          </p:cNvPr>
          <p:cNvSpPr txBox="1"/>
          <p:nvPr/>
        </p:nvSpPr>
        <p:spPr>
          <a:xfrm>
            <a:off x="0" y="6309320"/>
            <a:ext cx="9144000" cy="523220"/>
          </a:xfrm>
          <a:prstGeom prst="rect">
            <a:avLst/>
          </a:prstGeom>
          <a:noFill/>
        </p:spPr>
        <p:txBody>
          <a:bodyPr wrap="square" rtlCol="0">
            <a:spAutoFit/>
          </a:bodyPr>
          <a:lstStyle/>
          <a:p>
            <a:pPr eaLnBrk="1" hangingPunct="1"/>
            <a:r>
              <a:rPr lang="fr-FR" altLang="fr-FR" sz="1400" dirty="0">
                <a:latin typeface="Arial" panose="020B0604020202020204" pitchFamily="34" charset="0"/>
              </a:rPr>
              <a:t>Fonds-Verrettes (flèche noire) et le cône de déjection en République dominicaine (flèche rouge) : les deux zones où les dégâts de la crue de 2004 ont été importants.</a:t>
            </a:r>
          </a:p>
        </p:txBody>
      </p:sp>
    </p:spTree>
    <p:extLst>
      <p:ext uri="{BB962C8B-B14F-4D97-AF65-F5344CB8AC3E}">
        <p14:creationId xmlns:p14="http://schemas.microsoft.com/office/powerpoint/2010/main" val="236672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hidden="1">
            <a:extLst>
              <a:ext uri="{FF2B5EF4-FFF2-40B4-BE49-F238E27FC236}">
                <a16:creationId xmlns:a16="http://schemas.microsoft.com/office/drawing/2014/main" id="{7F80FC5A-CFBE-642A-108E-E14070E20946}"/>
              </a:ext>
            </a:extLst>
          </p:cNvPr>
          <p:cNvSpPr>
            <a:spLocks noGrp="1" noChangeArrowheads="1"/>
          </p:cNvSpPr>
          <p:nvPr>
            <p:ph type="title"/>
          </p:nvPr>
        </p:nvSpPr>
        <p:spPr/>
        <p:txBody>
          <a:bodyPr/>
          <a:lstStyle/>
          <a:p>
            <a:pPr eaLnBrk="1" hangingPunct="1"/>
            <a:r>
              <a:rPr lang="fr-FR" altLang="fr-FR"/>
              <a:t>Le bourg de Fonds-Verrettes à la confluence de plusieurs grosses ravines. La photo date de 2002, avant la crue catastrophique de 2004.</a:t>
            </a:r>
          </a:p>
        </p:txBody>
      </p:sp>
      <p:sp>
        <p:nvSpPr>
          <p:cNvPr id="139267" name="Rectangle 3" descr="084Fonds-Verrettes-exp_60">
            <a:extLst>
              <a:ext uri="{FF2B5EF4-FFF2-40B4-BE49-F238E27FC236}">
                <a16:creationId xmlns:a16="http://schemas.microsoft.com/office/drawing/2014/main" id="{93F6B1FE-3255-E2AD-4EC5-431E4B13ECB8}"/>
              </a:ext>
            </a:extLst>
          </p:cNvPr>
          <p:cNvSpPr>
            <a:spLocks noGrp="1" noChangeAspect="1" noChangeArrowheads="1"/>
          </p:cNvSpPr>
          <p:nvPr isPhoto="1"/>
        </p:nvSpPr>
        <p:spPr bwMode="auto">
          <a:xfrm>
            <a:off x="0" y="-99392"/>
            <a:ext cx="9144000" cy="5724525"/>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951049B0-942A-9596-8832-2190ED0BC0DD}"/>
              </a:ext>
            </a:extLst>
          </p:cNvPr>
          <p:cNvSpPr txBox="1"/>
          <p:nvPr/>
        </p:nvSpPr>
        <p:spPr>
          <a:xfrm>
            <a:off x="0" y="5949280"/>
            <a:ext cx="9144000" cy="523220"/>
          </a:xfrm>
          <a:prstGeom prst="rect">
            <a:avLst/>
          </a:prstGeom>
          <a:noFill/>
        </p:spPr>
        <p:txBody>
          <a:bodyPr wrap="square" rtlCol="0">
            <a:spAutoFit/>
          </a:bodyPr>
          <a:lstStyle/>
          <a:p>
            <a:pPr eaLnBrk="1" hangingPunct="1"/>
            <a:r>
              <a:rPr lang="fr-FR" altLang="fr-FR" sz="1400" dirty="0">
                <a:latin typeface="Arial" panose="020B0604020202020204" pitchFamily="34" charset="0"/>
              </a:rPr>
              <a:t>Le bourg de Fonds-Verrettes à la confluence de plusieurs grosses ravines. La photo date de 2002, avant la crue catastrophique de 2004.</a:t>
            </a:r>
          </a:p>
        </p:txBody>
      </p:sp>
    </p:spTree>
    <p:extLst>
      <p:ext uri="{BB962C8B-B14F-4D97-AF65-F5344CB8AC3E}">
        <p14:creationId xmlns:p14="http://schemas.microsoft.com/office/powerpoint/2010/main" val="3065333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hidden="1">
            <a:extLst>
              <a:ext uri="{FF2B5EF4-FFF2-40B4-BE49-F238E27FC236}">
                <a16:creationId xmlns:a16="http://schemas.microsoft.com/office/drawing/2014/main" id="{0FFEAE76-D894-D217-0F2C-06E32AFC7316}"/>
              </a:ext>
            </a:extLst>
          </p:cNvPr>
          <p:cNvSpPr>
            <a:spLocks noGrp="1" noChangeArrowheads="1"/>
          </p:cNvSpPr>
          <p:nvPr>
            <p:ph type="title"/>
          </p:nvPr>
        </p:nvSpPr>
        <p:spPr/>
        <p:txBody>
          <a:bodyPr/>
          <a:lstStyle/>
          <a:p>
            <a:pPr eaLnBrk="1" hangingPunct="1"/>
            <a:r>
              <a:rPr lang="fr-FR" altLang="fr-FR"/>
              <a:t>Zoom sur le bourg de Fonds-Verrettes.</a:t>
            </a:r>
          </a:p>
        </p:txBody>
      </p:sp>
      <p:sp>
        <p:nvSpPr>
          <p:cNvPr id="141315" name="Rectangle 3" descr="086Fd_Verr_80">
            <a:extLst>
              <a:ext uri="{FF2B5EF4-FFF2-40B4-BE49-F238E27FC236}">
                <a16:creationId xmlns:a16="http://schemas.microsoft.com/office/drawing/2014/main" id="{E576B5F3-4B68-700F-7B85-8795FF99E77A}"/>
              </a:ext>
            </a:extLst>
          </p:cNvPr>
          <p:cNvSpPr>
            <a:spLocks noGrp="1" noChangeAspect="1" noChangeArrowheads="1"/>
          </p:cNvSpPr>
          <p:nvPr isPhoto="1"/>
        </p:nvSpPr>
        <p:spPr bwMode="auto">
          <a:xfrm>
            <a:off x="0" y="-27384"/>
            <a:ext cx="9144000" cy="633095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B0715D38-A4A3-B234-CD95-7AB5807054FE}"/>
              </a:ext>
            </a:extLst>
          </p:cNvPr>
          <p:cNvSpPr txBox="1"/>
          <p:nvPr/>
        </p:nvSpPr>
        <p:spPr>
          <a:xfrm>
            <a:off x="0" y="6525344"/>
            <a:ext cx="9144000"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Zoom sur le bourg de Fonds-Verrettes.</a:t>
            </a:r>
          </a:p>
        </p:txBody>
      </p:sp>
    </p:spTree>
    <p:extLst>
      <p:ext uri="{BB962C8B-B14F-4D97-AF65-F5344CB8AC3E}">
        <p14:creationId xmlns:p14="http://schemas.microsoft.com/office/powerpoint/2010/main" val="2830424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a:extLst>
              <a:ext uri="{FF2B5EF4-FFF2-40B4-BE49-F238E27FC236}">
                <a16:creationId xmlns:a16="http://schemas.microsoft.com/office/drawing/2014/main" id="{EDB3C3BC-397B-5865-A469-29920908BFDE}"/>
              </a:ext>
            </a:extLst>
          </p:cNvPr>
          <p:cNvSpPr>
            <a:spLocks noGrp="1" noChangeArrowheads="1"/>
          </p:cNvSpPr>
          <p:nvPr>
            <p:ph type="title"/>
          </p:nvPr>
        </p:nvSpPr>
        <p:spPr/>
        <p:txBody>
          <a:bodyPr/>
          <a:lstStyle/>
          <a:p>
            <a:pPr eaLnBrk="1" hangingPunct="1"/>
            <a:r>
              <a:rPr lang="fr-FR" altLang="fr-FR"/>
              <a:t>En bordure de cette même zone, le front de colonisation agricole. La couverture forestière est devenue discontinue. Certains talwegs sont incisés, le ravinement se développe.</a:t>
            </a:r>
          </a:p>
        </p:txBody>
      </p:sp>
      <p:sp>
        <p:nvSpPr>
          <p:cNvPr id="16387" name="Rectangle 3" descr="007ZATE02">
            <a:extLst>
              <a:ext uri="{FF2B5EF4-FFF2-40B4-BE49-F238E27FC236}">
                <a16:creationId xmlns:a16="http://schemas.microsoft.com/office/drawing/2014/main" id="{10BFA070-3B38-7EC0-6C83-6137D5E6BBE6}"/>
              </a:ext>
            </a:extLst>
          </p:cNvPr>
          <p:cNvSpPr>
            <a:spLocks noGrp="1" noChangeAspect="1" noChangeArrowheads="1"/>
          </p:cNvSpPr>
          <p:nvPr isPhoto="1"/>
        </p:nvSpPr>
        <p:spPr bwMode="auto">
          <a:xfrm>
            <a:off x="0" y="-27384"/>
            <a:ext cx="9144000" cy="5735637"/>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FBCF0529-3906-A882-8044-4676C506B382}"/>
              </a:ext>
            </a:extLst>
          </p:cNvPr>
          <p:cNvSpPr txBox="1"/>
          <p:nvPr/>
        </p:nvSpPr>
        <p:spPr>
          <a:xfrm>
            <a:off x="0" y="5949280"/>
            <a:ext cx="9144000" cy="523220"/>
          </a:xfrm>
          <a:prstGeom prst="rect">
            <a:avLst/>
          </a:prstGeom>
          <a:noFill/>
        </p:spPr>
        <p:txBody>
          <a:bodyPr wrap="square" rtlCol="0">
            <a:spAutoFit/>
          </a:bodyPr>
          <a:lstStyle/>
          <a:p>
            <a:pPr eaLnBrk="1" hangingPunct="1"/>
            <a:r>
              <a:rPr lang="fr-FR" altLang="fr-FR" sz="1400" b="1" dirty="0">
                <a:latin typeface="Arial" panose="020B0604020202020204" pitchFamily="34" charset="0"/>
              </a:rPr>
              <a:t>Forêt des Pins</a:t>
            </a:r>
            <a:r>
              <a:rPr lang="fr-FR" altLang="fr-FR" sz="1400" b="1" dirty="0"/>
              <a:t>,</a:t>
            </a:r>
            <a:r>
              <a:rPr lang="fr-FR" altLang="fr-FR" sz="1400" b="1" dirty="0">
                <a:latin typeface="Arial" panose="020B0604020202020204" pitchFamily="34" charset="0"/>
              </a:rPr>
              <a:t> </a:t>
            </a:r>
            <a:r>
              <a:rPr lang="fr-FR" altLang="fr-FR" sz="1400" dirty="0">
                <a:latin typeface="Arial" panose="020B0604020202020204" pitchFamily="34" charset="0"/>
              </a:rPr>
              <a:t>le front de colonisation agricole. La couverture forestière est discontinue. Certains talwegs sont incisés, le ravinement se développe.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hidden="1">
            <a:extLst>
              <a:ext uri="{FF2B5EF4-FFF2-40B4-BE49-F238E27FC236}">
                <a16:creationId xmlns:a16="http://schemas.microsoft.com/office/drawing/2014/main" id="{37B3229D-7414-5F47-DA17-C3EF83C220DC}"/>
              </a:ext>
            </a:extLst>
          </p:cNvPr>
          <p:cNvSpPr>
            <a:spLocks noGrp="1" noChangeArrowheads="1"/>
          </p:cNvSpPr>
          <p:nvPr>
            <p:ph type="title"/>
          </p:nvPr>
        </p:nvSpPr>
        <p:spPr/>
        <p:txBody>
          <a:bodyPr/>
          <a:lstStyle/>
          <a:p>
            <a:pPr eaLnBrk="1" hangingPunct="1"/>
            <a:r>
              <a:rPr lang="fr-FR" altLang="fr-FR"/>
              <a:t>Les zones d’épandage (flèches) de la rive gauche de la rivière Soliette, à l’aval du bourg de Fonds-Verrettes. </a:t>
            </a:r>
          </a:p>
        </p:txBody>
      </p:sp>
      <p:sp>
        <p:nvSpPr>
          <p:cNvPr id="143363" name="Rectangle 3" descr="085ZE01">
            <a:extLst>
              <a:ext uri="{FF2B5EF4-FFF2-40B4-BE49-F238E27FC236}">
                <a16:creationId xmlns:a16="http://schemas.microsoft.com/office/drawing/2014/main" id="{5C11BD00-FCFD-3F58-F4BA-80C75A8BC95F}"/>
              </a:ext>
            </a:extLst>
          </p:cNvPr>
          <p:cNvSpPr>
            <a:spLocks noGrp="1" noChangeAspect="1" noChangeArrowheads="1"/>
          </p:cNvSpPr>
          <p:nvPr isPhoto="1"/>
        </p:nvSpPr>
        <p:spPr bwMode="auto">
          <a:xfrm>
            <a:off x="0" y="-27384"/>
            <a:ext cx="9144000" cy="5735637"/>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43364" name="Line 4">
            <a:extLst>
              <a:ext uri="{FF2B5EF4-FFF2-40B4-BE49-F238E27FC236}">
                <a16:creationId xmlns:a16="http://schemas.microsoft.com/office/drawing/2014/main" id="{02CD0ECA-08A2-031F-2592-23447400410F}"/>
              </a:ext>
            </a:extLst>
          </p:cNvPr>
          <p:cNvSpPr>
            <a:spLocks noChangeShapeType="1"/>
          </p:cNvSpPr>
          <p:nvPr/>
        </p:nvSpPr>
        <p:spPr bwMode="auto">
          <a:xfrm flipH="1">
            <a:off x="4284663" y="1052513"/>
            <a:ext cx="1150937" cy="1368425"/>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3365" name="Line 5">
            <a:extLst>
              <a:ext uri="{FF2B5EF4-FFF2-40B4-BE49-F238E27FC236}">
                <a16:creationId xmlns:a16="http://schemas.microsoft.com/office/drawing/2014/main" id="{FA264F63-BE07-31FF-569E-525012FD533C}"/>
              </a:ext>
            </a:extLst>
          </p:cNvPr>
          <p:cNvSpPr>
            <a:spLocks noChangeShapeType="1"/>
          </p:cNvSpPr>
          <p:nvPr/>
        </p:nvSpPr>
        <p:spPr bwMode="auto">
          <a:xfrm flipH="1">
            <a:off x="7993063" y="2565400"/>
            <a:ext cx="1150937" cy="1368425"/>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3366" name="Line 6">
            <a:extLst>
              <a:ext uri="{FF2B5EF4-FFF2-40B4-BE49-F238E27FC236}">
                <a16:creationId xmlns:a16="http://schemas.microsoft.com/office/drawing/2014/main" id="{7D436902-E571-8A1F-E57B-2BCA73D51911}"/>
              </a:ext>
            </a:extLst>
          </p:cNvPr>
          <p:cNvSpPr>
            <a:spLocks noChangeShapeType="1"/>
          </p:cNvSpPr>
          <p:nvPr/>
        </p:nvSpPr>
        <p:spPr bwMode="auto">
          <a:xfrm flipH="1">
            <a:off x="6372225" y="1916113"/>
            <a:ext cx="1150938" cy="1368425"/>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F966D9A6-8CD1-AA30-8AE3-2757F02353A7}"/>
              </a:ext>
            </a:extLst>
          </p:cNvPr>
          <p:cNvSpPr txBox="1"/>
          <p:nvPr/>
        </p:nvSpPr>
        <p:spPr>
          <a:xfrm>
            <a:off x="0" y="6021288"/>
            <a:ext cx="9144000"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Les zones d’épandage (flèches) de la rive gauche de la rivière </a:t>
            </a:r>
            <a:r>
              <a:rPr lang="fr-FR" altLang="fr-FR" sz="1400" dirty="0" err="1">
                <a:latin typeface="Arial" panose="020B0604020202020204" pitchFamily="34" charset="0"/>
              </a:rPr>
              <a:t>Soliette</a:t>
            </a:r>
            <a:r>
              <a:rPr lang="fr-FR" altLang="fr-FR" sz="1400" dirty="0">
                <a:latin typeface="Arial" panose="020B0604020202020204" pitchFamily="34" charset="0"/>
              </a:rPr>
              <a:t>, à l’aval du bourg de Fonds-Verrettes</a:t>
            </a:r>
          </a:p>
        </p:txBody>
      </p:sp>
    </p:spTree>
    <p:extLst>
      <p:ext uri="{BB962C8B-B14F-4D97-AF65-F5344CB8AC3E}">
        <p14:creationId xmlns:p14="http://schemas.microsoft.com/office/powerpoint/2010/main" val="2258041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hidden="1">
            <a:extLst>
              <a:ext uri="{FF2B5EF4-FFF2-40B4-BE49-F238E27FC236}">
                <a16:creationId xmlns:a16="http://schemas.microsoft.com/office/drawing/2014/main" id="{0A114F9D-AF11-BD49-0A8C-1ED635216D06}"/>
              </a:ext>
            </a:extLst>
          </p:cNvPr>
          <p:cNvSpPr>
            <a:spLocks noGrp="1" noChangeArrowheads="1"/>
          </p:cNvSpPr>
          <p:nvPr>
            <p:ph type="title"/>
          </p:nvPr>
        </p:nvSpPr>
        <p:spPr/>
        <p:txBody>
          <a:bodyPr/>
          <a:lstStyle/>
          <a:p>
            <a:pPr eaLnBrk="1" hangingPunct="1"/>
            <a:r>
              <a:rPr lang="fr-FR" altLang="fr-FR"/>
              <a:t>Des alluvions se sont déposées dans la partie inférieure du cours des ravines affluentes de la rivière Soliette, dans la zone d’épandage.</a:t>
            </a:r>
          </a:p>
        </p:txBody>
      </p:sp>
      <p:sp>
        <p:nvSpPr>
          <p:cNvPr id="145411" name="Rectangle 3" descr="089Fd_Verr_35">
            <a:extLst>
              <a:ext uri="{FF2B5EF4-FFF2-40B4-BE49-F238E27FC236}">
                <a16:creationId xmlns:a16="http://schemas.microsoft.com/office/drawing/2014/main" id="{758D2F33-C208-BF25-B37A-C3271A3F424B}"/>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Tree>
    <p:extLst>
      <p:ext uri="{BB962C8B-B14F-4D97-AF65-F5344CB8AC3E}">
        <p14:creationId xmlns:p14="http://schemas.microsoft.com/office/powerpoint/2010/main" val="2915908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hidden="1">
            <a:extLst>
              <a:ext uri="{FF2B5EF4-FFF2-40B4-BE49-F238E27FC236}">
                <a16:creationId xmlns:a16="http://schemas.microsoft.com/office/drawing/2014/main" id="{4A0CB4E1-8D81-75D8-C8E5-B9A86A7A5AF5}"/>
              </a:ext>
            </a:extLst>
          </p:cNvPr>
          <p:cNvSpPr>
            <a:spLocks noGrp="1" noChangeArrowheads="1"/>
          </p:cNvSpPr>
          <p:nvPr>
            <p:ph type="title"/>
          </p:nvPr>
        </p:nvSpPr>
        <p:spPr/>
        <p:txBody>
          <a:bodyPr/>
          <a:lstStyle/>
          <a:p>
            <a:pPr eaLnBrk="1" hangingPunct="1"/>
            <a:r>
              <a:rPr lang="fr-FR" altLang="fr-FR"/>
              <a:t>La crue de 2004 a élargi la zone recouverte par des alluvions de la rivière Soliette.</a:t>
            </a:r>
          </a:p>
        </p:txBody>
      </p:sp>
      <p:sp>
        <p:nvSpPr>
          <p:cNvPr id="146435" name="Rectangle 3" descr="088Fd_Verr_44">
            <a:extLst>
              <a:ext uri="{FF2B5EF4-FFF2-40B4-BE49-F238E27FC236}">
                <a16:creationId xmlns:a16="http://schemas.microsoft.com/office/drawing/2014/main" id="{CB4335D0-40C2-FE52-63F6-0C8A51826E32}"/>
              </a:ext>
            </a:extLst>
          </p:cNvPr>
          <p:cNvSpPr>
            <a:spLocks noGrp="1" noChangeAspect="1" noChangeArrowheads="1"/>
          </p:cNvSpPr>
          <p:nvPr isPhoto="1"/>
        </p:nvSpPr>
        <p:spPr bwMode="auto">
          <a:xfrm>
            <a:off x="504056" y="0"/>
            <a:ext cx="8172400" cy="61293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E601A5F-214A-8BE3-1425-8B22C7B4283A}"/>
              </a:ext>
            </a:extLst>
          </p:cNvPr>
          <p:cNvSpPr txBox="1"/>
          <p:nvPr/>
        </p:nvSpPr>
        <p:spPr>
          <a:xfrm>
            <a:off x="0" y="6381328"/>
            <a:ext cx="9144000"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La crue de 2004 a élargi la zone recouverte par des alluvions de la rivière </a:t>
            </a:r>
            <a:r>
              <a:rPr lang="fr-FR" altLang="fr-FR" sz="1400" dirty="0" err="1">
                <a:latin typeface="Arial" panose="020B0604020202020204" pitchFamily="34" charset="0"/>
              </a:rPr>
              <a:t>Soliette</a:t>
            </a:r>
            <a:r>
              <a:rPr lang="fr-FR" altLang="fr-FR" sz="1400" dirty="0"/>
              <a:t>.</a:t>
            </a:r>
            <a:endParaRPr lang="fr-FR" altLang="fr-FR" sz="1400" dirty="0">
              <a:latin typeface="Arial" panose="020B0604020202020204" pitchFamily="34" charset="0"/>
            </a:endParaRPr>
          </a:p>
        </p:txBody>
      </p:sp>
    </p:spTree>
    <p:extLst>
      <p:ext uri="{BB962C8B-B14F-4D97-AF65-F5344CB8AC3E}">
        <p14:creationId xmlns:p14="http://schemas.microsoft.com/office/powerpoint/2010/main" val="3505589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a:extLst>
              <a:ext uri="{FF2B5EF4-FFF2-40B4-BE49-F238E27FC236}">
                <a16:creationId xmlns:a16="http://schemas.microsoft.com/office/drawing/2014/main" id="{ACC594D6-9301-DD5A-E2ED-25A55271CE95}"/>
              </a:ext>
            </a:extLst>
          </p:cNvPr>
          <p:cNvSpPr>
            <a:spLocks noGrp="1" noChangeArrowheads="1"/>
          </p:cNvSpPr>
          <p:nvPr>
            <p:ph type="title"/>
          </p:nvPr>
        </p:nvSpPr>
        <p:spPr/>
        <p:txBody>
          <a:bodyPr/>
          <a:lstStyle/>
          <a:p>
            <a:pPr eaLnBrk="1" hangingPunct="1"/>
            <a:r>
              <a:rPr lang="fr-FR" altLang="fr-FR"/>
              <a:t>La crue de mai 2004 a été particulièrement dévastatrice et meurtrière.</a:t>
            </a:r>
          </a:p>
        </p:txBody>
      </p:sp>
      <p:sp>
        <p:nvSpPr>
          <p:cNvPr id="8195" name="Rectangle 3" descr="003DSCN0851">
            <a:extLst>
              <a:ext uri="{FF2B5EF4-FFF2-40B4-BE49-F238E27FC236}">
                <a16:creationId xmlns:a16="http://schemas.microsoft.com/office/drawing/2014/main" id="{6686ABA1-64CD-E9D5-0087-CA91B090D889}"/>
              </a:ext>
            </a:extLst>
          </p:cNvPr>
          <p:cNvSpPr>
            <a:spLocks noGrp="1" noChangeAspect="1" noChangeArrowheads="1"/>
          </p:cNvSpPr>
          <p:nvPr isPhoto="1"/>
        </p:nvSpPr>
        <p:spPr bwMode="auto">
          <a:xfrm>
            <a:off x="432048" y="0"/>
            <a:ext cx="8388424" cy="629131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1AA215FE-5CDB-2854-6E30-ED2A633EB06E}"/>
              </a:ext>
            </a:extLst>
          </p:cNvPr>
          <p:cNvSpPr txBox="1"/>
          <p:nvPr/>
        </p:nvSpPr>
        <p:spPr>
          <a:xfrm>
            <a:off x="0" y="6525344"/>
            <a:ext cx="9144000"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La crue de mai 2004 a été particulièrement dévastatrice et meurtrière.</a:t>
            </a:r>
          </a:p>
        </p:txBody>
      </p:sp>
    </p:spTree>
    <p:extLst>
      <p:ext uri="{BB962C8B-B14F-4D97-AF65-F5344CB8AC3E}">
        <p14:creationId xmlns:p14="http://schemas.microsoft.com/office/powerpoint/2010/main" val="930900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a:extLst>
              <a:ext uri="{FF2B5EF4-FFF2-40B4-BE49-F238E27FC236}">
                <a16:creationId xmlns:a16="http://schemas.microsoft.com/office/drawing/2014/main" id="{14D542F4-8352-8E1C-A567-41B517C21925}"/>
              </a:ext>
            </a:extLst>
          </p:cNvPr>
          <p:cNvSpPr>
            <a:spLocks noGrp="1" noChangeArrowheads="1"/>
          </p:cNvSpPr>
          <p:nvPr>
            <p:ph type="title"/>
          </p:nvPr>
        </p:nvSpPr>
        <p:spPr/>
        <p:txBody>
          <a:bodyPr/>
          <a:lstStyle/>
          <a:p>
            <a:pPr eaLnBrk="1" hangingPunct="1"/>
            <a:r>
              <a:rPr lang="fr-FR" altLang="fr-FR"/>
              <a:t>Idem.</a:t>
            </a:r>
          </a:p>
        </p:txBody>
      </p:sp>
      <p:sp>
        <p:nvSpPr>
          <p:cNvPr id="10243" name="Rectangle 3" descr="004Fd_Verr_30">
            <a:extLst>
              <a:ext uri="{FF2B5EF4-FFF2-40B4-BE49-F238E27FC236}">
                <a16:creationId xmlns:a16="http://schemas.microsoft.com/office/drawing/2014/main" id="{77662024-DCC2-7600-DC7A-69EAB2FDBC34}"/>
              </a:ext>
            </a:extLst>
          </p:cNvPr>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Tree>
    <p:extLst>
      <p:ext uri="{BB962C8B-B14F-4D97-AF65-F5344CB8AC3E}">
        <p14:creationId xmlns:p14="http://schemas.microsoft.com/office/powerpoint/2010/main" val="1835633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hidden="1">
            <a:extLst>
              <a:ext uri="{FF2B5EF4-FFF2-40B4-BE49-F238E27FC236}">
                <a16:creationId xmlns:a16="http://schemas.microsoft.com/office/drawing/2014/main" id="{3925C1DF-16B2-5329-6548-D886478D0C2E}"/>
              </a:ext>
            </a:extLst>
          </p:cNvPr>
          <p:cNvSpPr>
            <a:spLocks noGrp="1" noChangeArrowheads="1"/>
          </p:cNvSpPr>
          <p:nvPr>
            <p:ph type="title"/>
          </p:nvPr>
        </p:nvSpPr>
        <p:spPr/>
        <p:txBody>
          <a:bodyPr/>
          <a:lstStyle/>
          <a:p>
            <a:pPr eaLnBrk="1" hangingPunct="1"/>
            <a:r>
              <a:rPr lang="fr-FR" altLang="fr-FR"/>
              <a:t>Alluvionnement dans le lit d’une grosse ravine sur substrat calcaire.</a:t>
            </a:r>
          </a:p>
        </p:txBody>
      </p:sp>
      <p:sp>
        <p:nvSpPr>
          <p:cNvPr id="88067" name="Rectangle 3" descr="Kenskoff_110">
            <a:extLst>
              <a:ext uri="{FF2B5EF4-FFF2-40B4-BE49-F238E27FC236}">
                <a16:creationId xmlns:a16="http://schemas.microsoft.com/office/drawing/2014/main" id="{98007EEA-8008-2196-3BA1-9A655856303C}"/>
              </a:ext>
            </a:extLst>
          </p:cNvPr>
          <p:cNvSpPr>
            <a:spLocks noGrp="1" noChangeAspect="1" noChangeArrowheads="1"/>
          </p:cNvSpPr>
          <p:nvPr isPhoto="1"/>
        </p:nvSpPr>
        <p:spPr bwMode="auto">
          <a:xfrm>
            <a:off x="467544" y="9136"/>
            <a:ext cx="7938628" cy="521661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27FA20D3-9E4A-096F-1FF4-7B32C05659DA}"/>
              </a:ext>
            </a:extLst>
          </p:cNvPr>
          <p:cNvSpPr txBox="1"/>
          <p:nvPr/>
        </p:nvSpPr>
        <p:spPr>
          <a:xfrm>
            <a:off x="-5696" y="5373216"/>
            <a:ext cx="9144000" cy="1323439"/>
          </a:xfrm>
          <a:prstGeom prst="rect">
            <a:avLst/>
          </a:prstGeom>
          <a:noFill/>
        </p:spPr>
        <p:txBody>
          <a:bodyPr wrap="square" rtlCol="0">
            <a:spAutoFit/>
          </a:bodyPr>
          <a:lstStyle/>
          <a:p>
            <a:pPr marL="0" indent="0" algn="ctr" eaLnBrk="1" hangingPunct="1">
              <a:buNone/>
            </a:pPr>
            <a:r>
              <a:rPr lang="fr-FR" altLang="fr-FR" sz="2000" b="1" dirty="0"/>
              <a:t>L’alluvionnement dans les grosses ravines à Kenskoff</a:t>
            </a:r>
          </a:p>
          <a:p>
            <a:pPr marL="0" indent="0" eaLnBrk="1" hangingPunct="1">
              <a:buNone/>
            </a:pPr>
            <a:endParaRPr lang="fr-FR" altLang="fr-FR" sz="1200" dirty="0"/>
          </a:p>
          <a:p>
            <a:pPr marL="0" indent="0" eaLnBrk="1" hangingPunct="1">
              <a:buNone/>
            </a:pPr>
            <a:r>
              <a:rPr lang="fr-FR" altLang="fr-FR" sz="1200" dirty="0"/>
              <a:t>La dégradation du haut de leur bassin versant se traduit, lors des crues, par un débit solide que les grosses ravines ne sont pas capables d’évacuer en totalité. Une partie des alluvions forme des dépôts temporaires dans le lit de ces ravines (couleur blanche). </a:t>
            </a:r>
          </a:p>
          <a:p>
            <a:pPr marL="0" indent="0" eaLnBrk="1" hangingPunct="1">
              <a:buNone/>
            </a:pPr>
            <a:endParaRPr lang="fr-FR" altLang="fr-FR" sz="1200" dirty="0"/>
          </a:p>
          <a:p>
            <a:pPr marL="0" indent="0" eaLnBrk="1" hangingPunct="1">
              <a:buNone/>
            </a:pPr>
            <a:r>
              <a:rPr lang="fr-FR" altLang="fr-FR" sz="1200" dirty="0"/>
              <a:t>Le rehaussement de leur lit par les alluvions déposées augmente les dégâts lors des crues importantes.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hidden="1">
            <a:extLst>
              <a:ext uri="{FF2B5EF4-FFF2-40B4-BE49-F238E27FC236}">
                <a16:creationId xmlns:a16="http://schemas.microsoft.com/office/drawing/2014/main" id="{94B68958-B8F4-4A91-8EC2-14B2DDEBCE5A}"/>
              </a:ext>
            </a:extLst>
          </p:cNvPr>
          <p:cNvSpPr>
            <a:spLocks noGrp="1" noChangeArrowheads="1"/>
          </p:cNvSpPr>
          <p:nvPr>
            <p:ph type="title"/>
          </p:nvPr>
        </p:nvSpPr>
        <p:spPr/>
        <p:txBody>
          <a:bodyPr/>
          <a:lstStyle/>
          <a:p>
            <a:pPr eaLnBrk="1" hangingPunct="1"/>
            <a:r>
              <a:rPr lang="fr-FR" altLang="fr-FR"/>
              <a:t>Les matériaux charriés proviennent en partie de ces zones où le sapement des berges est particulièrement actif.</a:t>
            </a:r>
          </a:p>
        </p:txBody>
      </p:sp>
      <p:sp>
        <p:nvSpPr>
          <p:cNvPr id="89091" name="Rectangle 3" descr="Kenskoff_113">
            <a:extLst>
              <a:ext uri="{FF2B5EF4-FFF2-40B4-BE49-F238E27FC236}">
                <a16:creationId xmlns:a16="http://schemas.microsoft.com/office/drawing/2014/main" id="{67CD30A6-4C83-406A-4605-CE14DB85737F}"/>
              </a:ext>
            </a:extLst>
          </p:cNvPr>
          <p:cNvSpPr>
            <a:spLocks noGrp="1" noChangeAspect="1" noChangeArrowheads="1"/>
          </p:cNvSpPr>
          <p:nvPr isPhoto="1"/>
        </p:nvSpPr>
        <p:spPr bwMode="auto">
          <a:xfrm>
            <a:off x="-36513" y="0"/>
            <a:ext cx="4047645" cy="608837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89092" name="Rectangle 4" descr="Kenskoff_112">
            <a:extLst>
              <a:ext uri="{FF2B5EF4-FFF2-40B4-BE49-F238E27FC236}">
                <a16:creationId xmlns:a16="http://schemas.microsoft.com/office/drawing/2014/main" id="{53B042E8-FDA0-3B31-AF5C-B21388A6D173}"/>
              </a:ext>
            </a:extLst>
          </p:cNvPr>
          <p:cNvSpPr>
            <a:spLocks noGrp="1" noChangeAspect="1" noChangeArrowheads="1"/>
          </p:cNvSpPr>
          <p:nvPr isPhoto="1"/>
        </p:nvSpPr>
        <p:spPr bwMode="auto">
          <a:xfrm>
            <a:off x="4488801" y="0"/>
            <a:ext cx="4092743" cy="608837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4" name="ZoneTexte 3">
            <a:extLst>
              <a:ext uri="{FF2B5EF4-FFF2-40B4-BE49-F238E27FC236}">
                <a16:creationId xmlns:a16="http://schemas.microsoft.com/office/drawing/2014/main" id="{DDB941F9-9EF2-8617-9D9D-F1A6220709D9}"/>
              </a:ext>
            </a:extLst>
          </p:cNvPr>
          <p:cNvSpPr txBox="1"/>
          <p:nvPr/>
        </p:nvSpPr>
        <p:spPr>
          <a:xfrm>
            <a:off x="0" y="6309320"/>
            <a:ext cx="9144000" cy="276999"/>
          </a:xfrm>
          <a:prstGeom prst="rect">
            <a:avLst/>
          </a:prstGeom>
          <a:noFill/>
        </p:spPr>
        <p:txBody>
          <a:bodyPr wrap="square" rtlCol="0">
            <a:spAutoFit/>
          </a:bodyPr>
          <a:lstStyle/>
          <a:p>
            <a:r>
              <a:rPr lang="fr-FR" sz="1200" dirty="0"/>
              <a:t>L’incision de ces ravines conduit à de grands sapements de berges, une source importante d’alluvions.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hidden="1">
            <a:extLst>
              <a:ext uri="{FF2B5EF4-FFF2-40B4-BE49-F238E27FC236}">
                <a16:creationId xmlns:a16="http://schemas.microsoft.com/office/drawing/2014/main" id="{FC487BB4-1661-948A-76E0-143545B68327}"/>
              </a:ext>
            </a:extLst>
          </p:cNvPr>
          <p:cNvSpPr>
            <a:spLocks noGrp="1" noChangeArrowheads="1"/>
          </p:cNvSpPr>
          <p:nvPr>
            <p:ph type="title"/>
          </p:nvPr>
        </p:nvSpPr>
        <p:spPr/>
        <p:txBody>
          <a:bodyPr/>
          <a:lstStyle/>
          <a:p>
            <a:pPr eaLnBrk="1" hangingPunct="1"/>
            <a:r>
              <a:rPr lang="fr-FR" altLang="fr-FR"/>
              <a:t>Id.</a:t>
            </a:r>
          </a:p>
        </p:txBody>
      </p:sp>
      <p:sp>
        <p:nvSpPr>
          <p:cNvPr id="90115" name="Rectangle 3" descr="Kenskoff_114">
            <a:extLst>
              <a:ext uri="{FF2B5EF4-FFF2-40B4-BE49-F238E27FC236}">
                <a16:creationId xmlns:a16="http://schemas.microsoft.com/office/drawing/2014/main" id="{4A052763-6295-517F-A4D7-3520710CFC55}"/>
              </a:ext>
            </a:extLst>
          </p:cNvPr>
          <p:cNvSpPr>
            <a:spLocks noGrp="1" noChangeAspect="1" noChangeArrowheads="1"/>
          </p:cNvSpPr>
          <p:nvPr isPhoto="1"/>
        </p:nvSpPr>
        <p:spPr bwMode="auto">
          <a:xfrm>
            <a:off x="0" y="5705"/>
            <a:ext cx="5724128" cy="3789253"/>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119">
            <a:extLst>
              <a:ext uri="{FF2B5EF4-FFF2-40B4-BE49-F238E27FC236}">
                <a16:creationId xmlns:a16="http://schemas.microsoft.com/office/drawing/2014/main" id="{5685E397-0938-E879-3DF3-0D24047E5F55}"/>
              </a:ext>
            </a:extLst>
          </p:cNvPr>
          <p:cNvSpPr>
            <a:spLocks noGrp="1" noChangeAspect="1" noChangeArrowheads="1"/>
          </p:cNvSpPr>
          <p:nvPr isPhoto="1"/>
        </p:nvSpPr>
        <p:spPr bwMode="auto">
          <a:xfrm>
            <a:off x="4569747" y="3717032"/>
            <a:ext cx="4582268" cy="314553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hidden="1">
            <a:extLst>
              <a:ext uri="{FF2B5EF4-FFF2-40B4-BE49-F238E27FC236}">
                <a16:creationId xmlns:a16="http://schemas.microsoft.com/office/drawing/2014/main" id="{B44A0403-0AE8-1178-A717-561A93E08A59}"/>
              </a:ext>
            </a:extLst>
          </p:cNvPr>
          <p:cNvSpPr>
            <a:spLocks noGrp="1" noChangeArrowheads="1"/>
          </p:cNvSpPr>
          <p:nvPr>
            <p:ph type="title"/>
          </p:nvPr>
        </p:nvSpPr>
        <p:spPr/>
        <p:txBody>
          <a:bodyPr/>
          <a:lstStyle/>
          <a:p>
            <a:pPr eaLnBrk="1" hangingPunct="1"/>
            <a:r>
              <a:rPr lang="fr-FR" altLang="fr-FR"/>
              <a:t>Id.</a:t>
            </a:r>
          </a:p>
        </p:txBody>
      </p:sp>
      <p:sp>
        <p:nvSpPr>
          <p:cNvPr id="94211" name="Rectangle 3" descr="Kenskoff_116">
            <a:extLst>
              <a:ext uri="{FF2B5EF4-FFF2-40B4-BE49-F238E27FC236}">
                <a16:creationId xmlns:a16="http://schemas.microsoft.com/office/drawing/2014/main" id="{467B19A1-EF4A-6F9D-F856-70BA2CE9F55A}"/>
              </a:ext>
            </a:extLst>
          </p:cNvPr>
          <p:cNvSpPr>
            <a:spLocks noGrp="1" noChangeAspect="1" noChangeArrowheads="1"/>
          </p:cNvSpPr>
          <p:nvPr isPhoto="1"/>
        </p:nvSpPr>
        <p:spPr bwMode="auto">
          <a:xfrm>
            <a:off x="249983" y="-17112"/>
            <a:ext cx="8677993" cy="567836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CE49AE3D-2BB2-0E87-8530-3C072EFD7239}"/>
              </a:ext>
            </a:extLst>
          </p:cNvPr>
          <p:cNvSpPr txBox="1"/>
          <p:nvPr/>
        </p:nvSpPr>
        <p:spPr>
          <a:xfrm>
            <a:off x="21744" y="6309320"/>
            <a:ext cx="9144000" cy="461665"/>
          </a:xfrm>
          <a:prstGeom prst="rect">
            <a:avLst/>
          </a:prstGeom>
          <a:noFill/>
        </p:spPr>
        <p:txBody>
          <a:bodyPr wrap="square" rtlCol="0">
            <a:spAutoFit/>
          </a:bodyPr>
          <a:lstStyle/>
          <a:p>
            <a:r>
              <a:rPr lang="fr-FR" sz="1200" dirty="0"/>
              <a:t>Lorsque la pente de la ravine diminue, dans la partie aval de son cours, les dépôts d’alluvions rehaussent le niveau de son lit et sont une autre source de dégâts.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hidden="1">
            <a:extLst>
              <a:ext uri="{FF2B5EF4-FFF2-40B4-BE49-F238E27FC236}">
                <a16:creationId xmlns:a16="http://schemas.microsoft.com/office/drawing/2014/main" id="{AD4708FC-6487-BC14-1212-C93FF3876760}"/>
              </a:ext>
            </a:extLst>
          </p:cNvPr>
          <p:cNvSpPr>
            <a:spLocks noGrp="1" noChangeArrowheads="1"/>
          </p:cNvSpPr>
          <p:nvPr>
            <p:ph type="title"/>
          </p:nvPr>
        </p:nvSpPr>
        <p:spPr/>
        <p:txBody>
          <a:bodyPr/>
          <a:lstStyle/>
          <a:p>
            <a:pPr eaLnBrk="1" hangingPunct="1"/>
            <a:r>
              <a:rPr lang="fr-FR" altLang="fr-FR"/>
              <a:t>La grosse ravine est en cours de rehaussement.</a:t>
            </a:r>
          </a:p>
        </p:txBody>
      </p:sp>
      <p:sp>
        <p:nvSpPr>
          <p:cNvPr id="92163" name="Rectangle 3" descr="Kenskoff_115">
            <a:extLst>
              <a:ext uri="{FF2B5EF4-FFF2-40B4-BE49-F238E27FC236}">
                <a16:creationId xmlns:a16="http://schemas.microsoft.com/office/drawing/2014/main" id="{2996C446-1A65-A4B6-1162-E624C1F116B9}"/>
              </a:ext>
            </a:extLst>
          </p:cNvPr>
          <p:cNvSpPr>
            <a:spLocks noGrp="1" noChangeAspect="1" noChangeArrowheads="1"/>
          </p:cNvSpPr>
          <p:nvPr isPhoto="1"/>
        </p:nvSpPr>
        <p:spPr bwMode="auto">
          <a:xfrm>
            <a:off x="0" y="384175"/>
            <a:ext cx="9144000" cy="6089650"/>
          </a:xfrm>
          <a:prstGeom prst="rect">
            <a:avLst/>
          </a:prstGeom>
          <a:blipFill dpi="0" rotWithShape="1">
            <a:blip r:embed="rId2">
              <a:extLst>
                <a:ext uri="{BEBA8EAE-BF5A-486C-A8C5-ECC9F3942E4B}">
                  <a14:imgProps xmlns:a14="http://schemas.microsoft.com/office/drawing/2010/main">
                    <a14:imgLayer r:embed="rId3">
                      <a14:imgEffect>
                        <a14:colorTemperature colorTemp="7200"/>
                      </a14:imgEffect>
                    </a14:imgLayer>
                  </a14:imgProps>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hidden="1">
            <a:extLst>
              <a:ext uri="{FF2B5EF4-FFF2-40B4-BE49-F238E27FC236}">
                <a16:creationId xmlns:a16="http://schemas.microsoft.com/office/drawing/2014/main" id="{B0F6663F-3CFE-FE75-F07D-99877F265F75}"/>
              </a:ext>
            </a:extLst>
          </p:cNvPr>
          <p:cNvSpPr>
            <a:spLocks noGrp="1" noChangeArrowheads="1"/>
          </p:cNvSpPr>
          <p:nvPr>
            <p:ph type="title"/>
          </p:nvPr>
        </p:nvSpPr>
        <p:spPr/>
        <p:txBody>
          <a:bodyPr/>
          <a:lstStyle/>
          <a:p>
            <a:pPr eaLnBrk="1" hangingPunct="1"/>
            <a:r>
              <a:rPr lang="fr-FR" altLang="fr-FR"/>
              <a:t>Plateau d’altitude avec des vestiges de la Forêt des Pins. Une ravine moyenne en cours d’incision (flèche) : alternance de tronçons incisés et de tronçons encore stables.</a:t>
            </a:r>
          </a:p>
        </p:txBody>
      </p:sp>
      <p:sp>
        <p:nvSpPr>
          <p:cNvPr id="45059" name="Rectangle 3" descr="021PA02">
            <a:extLst>
              <a:ext uri="{FF2B5EF4-FFF2-40B4-BE49-F238E27FC236}">
                <a16:creationId xmlns:a16="http://schemas.microsoft.com/office/drawing/2014/main" id="{4F8D5DD2-EDBB-955D-5206-125F6539FBD0}"/>
              </a:ext>
            </a:extLst>
          </p:cNvPr>
          <p:cNvSpPr>
            <a:spLocks noGrp="1" noChangeAspect="1" noChangeArrowheads="1"/>
          </p:cNvSpPr>
          <p:nvPr isPhoto="1"/>
        </p:nvSpPr>
        <p:spPr bwMode="auto">
          <a:xfrm>
            <a:off x="0" y="-27384"/>
            <a:ext cx="9144000" cy="573563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45060" name="Line 4">
            <a:extLst>
              <a:ext uri="{FF2B5EF4-FFF2-40B4-BE49-F238E27FC236}">
                <a16:creationId xmlns:a16="http://schemas.microsoft.com/office/drawing/2014/main" id="{A1419408-AAF1-5C7C-87CD-4B593F3BEC9B}"/>
              </a:ext>
            </a:extLst>
          </p:cNvPr>
          <p:cNvSpPr>
            <a:spLocks noChangeShapeType="1"/>
          </p:cNvSpPr>
          <p:nvPr/>
        </p:nvSpPr>
        <p:spPr bwMode="auto">
          <a:xfrm>
            <a:off x="6948488" y="4797425"/>
            <a:ext cx="576262" cy="6477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5061" name="Line 5">
            <a:extLst>
              <a:ext uri="{FF2B5EF4-FFF2-40B4-BE49-F238E27FC236}">
                <a16:creationId xmlns:a16="http://schemas.microsoft.com/office/drawing/2014/main" id="{FC58E682-EECD-8717-E4A0-922CCA691136}"/>
              </a:ext>
            </a:extLst>
          </p:cNvPr>
          <p:cNvSpPr>
            <a:spLocks noChangeShapeType="1"/>
          </p:cNvSpPr>
          <p:nvPr/>
        </p:nvSpPr>
        <p:spPr bwMode="auto">
          <a:xfrm flipH="1">
            <a:off x="6372225" y="4797425"/>
            <a:ext cx="576263" cy="1008063"/>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D2D433C2-CA93-CA2E-9056-74475740B768}"/>
              </a:ext>
            </a:extLst>
          </p:cNvPr>
          <p:cNvSpPr txBox="1"/>
          <p:nvPr/>
        </p:nvSpPr>
        <p:spPr>
          <a:xfrm>
            <a:off x="0" y="6093296"/>
            <a:ext cx="9144000"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Plateau d’altitude avec des vestiges de la Forêt des Pins. L’incision se développe dans les grosses ravines.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hidden="1">
            <a:extLst>
              <a:ext uri="{FF2B5EF4-FFF2-40B4-BE49-F238E27FC236}">
                <a16:creationId xmlns:a16="http://schemas.microsoft.com/office/drawing/2014/main" id="{8732254F-9D20-DC16-6DE2-7558F9FC7A2A}"/>
              </a:ext>
            </a:extLst>
          </p:cNvPr>
          <p:cNvSpPr>
            <a:spLocks noGrp="1" noChangeArrowheads="1"/>
          </p:cNvSpPr>
          <p:nvPr>
            <p:ph type="title"/>
          </p:nvPr>
        </p:nvSpPr>
        <p:spPr/>
        <p:txBody>
          <a:bodyPr/>
          <a:lstStyle/>
          <a:p>
            <a:pPr eaLnBrk="1" hangingPunct="1"/>
            <a:endParaRPr lang="fr-FR" altLang="fr-FR"/>
          </a:p>
        </p:txBody>
      </p:sp>
      <p:sp>
        <p:nvSpPr>
          <p:cNvPr id="93187" name="Rectangle 3" descr="Kenskoff_121">
            <a:extLst>
              <a:ext uri="{FF2B5EF4-FFF2-40B4-BE49-F238E27FC236}">
                <a16:creationId xmlns:a16="http://schemas.microsoft.com/office/drawing/2014/main" id="{EDB86CCA-81CD-6CBB-3782-B5142738AD6E}"/>
              </a:ext>
            </a:extLst>
          </p:cNvPr>
          <p:cNvSpPr>
            <a:spLocks noGrp="1" noChangeAspect="1" noChangeArrowheads="1"/>
          </p:cNvSpPr>
          <p:nvPr isPhoto="1"/>
        </p:nvSpPr>
        <p:spPr bwMode="auto">
          <a:xfrm>
            <a:off x="0" y="295275"/>
            <a:ext cx="9144000" cy="6265863"/>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hidden="1">
            <a:extLst>
              <a:ext uri="{FF2B5EF4-FFF2-40B4-BE49-F238E27FC236}">
                <a16:creationId xmlns:a16="http://schemas.microsoft.com/office/drawing/2014/main" id="{9CA617A4-0DAB-A4D6-01FD-4D06F5F6626F}"/>
              </a:ext>
            </a:extLst>
          </p:cNvPr>
          <p:cNvSpPr>
            <a:spLocks noGrp="1" noChangeArrowheads="1"/>
          </p:cNvSpPr>
          <p:nvPr>
            <p:ph type="title"/>
          </p:nvPr>
        </p:nvSpPr>
        <p:spPr/>
        <p:txBody>
          <a:bodyPr/>
          <a:lstStyle/>
          <a:p>
            <a:pPr eaLnBrk="1" hangingPunct="1"/>
            <a:r>
              <a:rPr lang="fr-FR" altLang="fr-FR"/>
              <a:t>Id. </a:t>
            </a:r>
          </a:p>
        </p:txBody>
      </p:sp>
      <p:sp>
        <p:nvSpPr>
          <p:cNvPr id="95235" name="Rectangle 3" descr="Kenskoff_117">
            <a:extLst>
              <a:ext uri="{FF2B5EF4-FFF2-40B4-BE49-F238E27FC236}">
                <a16:creationId xmlns:a16="http://schemas.microsoft.com/office/drawing/2014/main" id="{7A10BAD2-0E26-742B-E0CC-929417F2CC35}"/>
              </a:ext>
            </a:extLst>
          </p:cNvPr>
          <p:cNvSpPr>
            <a:spLocks noGrp="1" noChangeAspect="1" noChangeArrowheads="1"/>
          </p:cNvSpPr>
          <p:nvPr isPhoto="1"/>
        </p:nvSpPr>
        <p:spPr bwMode="auto">
          <a:xfrm>
            <a:off x="1" y="0"/>
            <a:ext cx="5724128" cy="385583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120">
            <a:extLst>
              <a:ext uri="{FF2B5EF4-FFF2-40B4-BE49-F238E27FC236}">
                <a16:creationId xmlns:a16="http://schemas.microsoft.com/office/drawing/2014/main" id="{117456A9-AF63-BEBF-2F7E-1ADC421CB3DF}"/>
              </a:ext>
            </a:extLst>
          </p:cNvPr>
          <p:cNvSpPr>
            <a:spLocks noGrp="1" noChangeAspect="1" noChangeArrowheads="1"/>
          </p:cNvSpPr>
          <p:nvPr isPhoto="1"/>
        </p:nvSpPr>
        <p:spPr bwMode="auto">
          <a:xfrm>
            <a:off x="3923892" y="3340967"/>
            <a:ext cx="5220108" cy="3544417"/>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7883" y="403412"/>
            <a:ext cx="6765214" cy="5074920"/>
          </a:xfrm>
          <a:prstGeom prst="rect">
            <a:avLst/>
          </a:prstGeom>
        </p:spPr>
      </p:pic>
      <p:sp>
        <p:nvSpPr>
          <p:cNvPr id="3" name="object 3"/>
          <p:cNvSpPr txBox="1"/>
          <p:nvPr/>
        </p:nvSpPr>
        <p:spPr>
          <a:xfrm>
            <a:off x="702832" y="5740099"/>
            <a:ext cx="6846794" cy="954364"/>
          </a:xfrm>
          <a:prstGeom prst="rect">
            <a:avLst/>
          </a:prstGeom>
        </p:spPr>
        <p:txBody>
          <a:bodyPr vert="horz" wrap="square" lIns="0" tIns="9525" rIns="0" bIns="0" rtlCol="0">
            <a:spAutoFit/>
          </a:bodyPr>
          <a:lstStyle/>
          <a:p>
            <a:pPr marL="11206" marR="4483" algn="ctr">
              <a:lnSpc>
                <a:spcPct val="100600"/>
              </a:lnSpc>
              <a:spcBef>
                <a:spcPts val="75"/>
              </a:spcBef>
            </a:pPr>
            <a:r>
              <a:rPr lang="fr-FR" dirty="0">
                <a:latin typeface="Arial"/>
                <a:cs typeface="Arial"/>
              </a:rPr>
              <a:t>Gros Morne</a:t>
            </a:r>
          </a:p>
          <a:p>
            <a:pPr marL="11206" marR="4483">
              <a:lnSpc>
                <a:spcPct val="100600"/>
              </a:lnSpc>
              <a:spcBef>
                <a:spcPts val="75"/>
              </a:spcBef>
            </a:pPr>
            <a:endParaRPr lang="fr-FR" sz="1400" dirty="0">
              <a:latin typeface="Arial"/>
              <a:cs typeface="Arial"/>
            </a:endParaRPr>
          </a:p>
          <a:p>
            <a:pPr marL="11206" marR="4483">
              <a:lnSpc>
                <a:spcPct val="100600"/>
              </a:lnSpc>
              <a:spcBef>
                <a:spcPts val="75"/>
              </a:spcBef>
            </a:pPr>
            <a:r>
              <a:rPr sz="1400" dirty="0">
                <a:latin typeface="Arial"/>
                <a:cs typeface="Arial"/>
              </a:rPr>
              <a:t>Trois</a:t>
            </a:r>
            <a:r>
              <a:rPr sz="1400" spc="-22" dirty="0">
                <a:latin typeface="Arial"/>
                <a:cs typeface="Arial"/>
              </a:rPr>
              <a:t> </a:t>
            </a:r>
            <a:r>
              <a:rPr sz="1400" dirty="0">
                <a:latin typeface="Arial"/>
                <a:cs typeface="Arial"/>
              </a:rPr>
              <a:t>Rivières,</a:t>
            </a:r>
            <a:r>
              <a:rPr sz="1400" spc="-18" dirty="0">
                <a:latin typeface="Arial"/>
                <a:cs typeface="Arial"/>
              </a:rPr>
              <a:t> </a:t>
            </a:r>
            <a:r>
              <a:rPr sz="1400" dirty="0">
                <a:latin typeface="Arial"/>
                <a:cs typeface="Arial"/>
              </a:rPr>
              <a:t>berges</a:t>
            </a:r>
            <a:r>
              <a:rPr sz="1400" spc="-22" dirty="0">
                <a:latin typeface="Arial"/>
                <a:cs typeface="Arial"/>
              </a:rPr>
              <a:t> </a:t>
            </a:r>
            <a:r>
              <a:rPr sz="1400" dirty="0">
                <a:latin typeface="Arial"/>
                <a:cs typeface="Arial"/>
              </a:rPr>
              <a:t>protégées</a:t>
            </a:r>
            <a:r>
              <a:rPr sz="1400" spc="-22" dirty="0">
                <a:latin typeface="Arial"/>
                <a:cs typeface="Arial"/>
              </a:rPr>
              <a:t> </a:t>
            </a:r>
            <a:r>
              <a:rPr sz="1400" dirty="0">
                <a:latin typeface="Arial"/>
                <a:cs typeface="Arial"/>
              </a:rPr>
              <a:t>par</a:t>
            </a:r>
            <a:r>
              <a:rPr sz="1400" spc="-22" dirty="0">
                <a:latin typeface="Arial"/>
                <a:cs typeface="Arial"/>
              </a:rPr>
              <a:t> </a:t>
            </a:r>
            <a:r>
              <a:rPr sz="1400" dirty="0">
                <a:latin typeface="Arial"/>
                <a:cs typeface="Arial"/>
              </a:rPr>
              <a:t>le</a:t>
            </a:r>
            <a:r>
              <a:rPr sz="1400" spc="-26" dirty="0">
                <a:latin typeface="Arial"/>
                <a:cs typeface="Arial"/>
              </a:rPr>
              <a:t> </a:t>
            </a:r>
            <a:r>
              <a:rPr sz="1400" dirty="0">
                <a:latin typeface="Arial"/>
                <a:cs typeface="Arial"/>
              </a:rPr>
              <a:t>roseau</a:t>
            </a:r>
            <a:r>
              <a:rPr sz="1400" spc="-26" dirty="0">
                <a:latin typeface="Arial"/>
                <a:cs typeface="Arial"/>
              </a:rPr>
              <a:t> </a:t>
            </a:r>
            <a:r>
              <a:rPr sz="1400" dirty="0">
                <a:latin typeface="Arial"/>
                <a:cs typeface="Arial"/>
              </a:rPr>
              <a:t>(Phragmites).</a:t>
            </a:r>
            <a:r>
              <a:rPr sz="1400" spc="-18" dirty="0">
                <a:latin typeface="Arial"/>
                <a:cs typeface="Arial"/>
              </a:rPr>
              <a:t> </a:t>
            </a:r>
            <a:r>
              <a:rPr sz="1400" dirty="0">
                <a:latin typeface="Arial"/>
                <a:cs typeface="Arial"/>
              </a:rPr>
              <a:t>Les</a:t>
            </a:r>
            <a:r>
              <a:rPr sz="1400" spc="-22" dirty="0">
                <a:latin typeface="Arial"/>
                <a:cs typeface="Arial"/>
              </a:rPr>
              <a:t> </a:t>
            </a:r>
            <a:r>
              <a:rPr sz="1400" spc="-9" dirty="0">
                <a:latin typeface="Arial"/>
                <a:cs typeface="Arial"/>
              </a:rPr>
              <a:t>techniques </a:t>
            </a:r>
            <a:r>
              <a:rPr sz="1400" dirty="0">
                <a:latin typeface="Arial"/>
                <a:cs typeface="Arial"/>
              </a:rPr>
              <a:t>biologiques</a:t>
            </a:r>
            <a:r>
              <a:rPr sz="1400" spc="-18" dirty="0">
                <a:latin typeface="Arial"/>
                <a:cs typeface="Arial"/>
              </a:rPr>
              <a:t> </a:t>
            </a:r>
            <a:r>
              <a:rPr sz="1400" dirty="0">
                <a:latin typeface="Arial"/>
                <a:cs typeface="Arial"/>
              </a:rPr>
              <a:t>auraient</a:t>
            </a:r>
            <a:r>
              <a:rPr sz="1400" spc="-13" dirty="0">
                <a:latin typeface="Arial"/>
                <a:cs typeface="Arial"/>
              </a:rPr>
              <a:t> </a:t>
            </a:r>
            <a:r>
              <a:rPr sz="1400" dirty="0">
                <a:latin typeface="Arial"/>
                <a:cs typeface="Arial"/>
              </a:rPr>
              <a:t>leur</a:t>
            </a:r>
            <a:r>
              <a:rPr sz="1400" spc="-18" dirty="0">
                <a:latin typeface="Arial"/>
                <a:cs typeface="Arial"/>
              </a:rPr>
              <a:t> </a:t>
            </a:r>
            <a:r>
              <a:rPr sz="1400" dirty="0">
                <a:latin typeface="Arial"/>
                <a:cs typeface="Arial"/>
              </a:rPr>
              <a:t>place</a:t>
            </a:r>
            <a:r>
              <a:rPr sz="1400" spc="-9" dirty="0">
                <a:latin typeface="Arial"/>
                <a:cs typeface="Arial"/>
              </a:rPr>
              <a:t> </a:t>
            </a:r>
            <a:r>
              <a:rPr sz="1400" dirty="0">
                <a:latin typeface="Arial"/>
                <a:cs typeface="Arial"/>
              </a:rPr>
              <a:t>pour</a:t>
            </a:r>
            <a:r>
              <a:rPr sz="1400" spc="-18" dirty="0">
                <a:latin typeface="Arial"/>
                <a:cs typeface="Arial"/>
              </a:rPr>
              <a:t> </a:t>
            </a:r>
            <a:r>
              <a:rPr sz="1400" dirty="0">
                <a:latin typeface="Arial"/>
                <a:cs typeface="Arial"/>
              </a:rPr>
              <a:t>protéger</a:t>
            </a:r>
            <a:r>
              <a:rPr sz="1400" spc="-18" dirty="0">
                <a:latin typeface="Arial"/>
                <a:cs typeface="Arial"/>
              </a:rPr>
              <a:t> </a:t>
            </a:r>
            <a:r>
              <a:rPr sz="1400" dirty="0">
                <a:latin typeface="Arial"/>
                <a:cs typeface="Arial"/>
              </a:rPr>
              <a:t>les</a:t>
            </a:r>
            <a:r>
              <a:rPr sz="1400" spc="-18" dirty="0">
                <a:latin typeface="Arial"/>
                <a:cs typeface="Arial"/>
              </a:rPr>
              <a:t> </a:t>
            </a:r>
            <a:r>
              <a:rPr sz="1400" spc="-9" dirty="0">
                <a:latin typeface="Arial"/>
                <a:cs typeface="Arial"/>
              </a:rPr>
              <a:t>berges.</a:t>
            </a:r>
            <a:endParaRPr sz="1400" dirty="0">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33680" y="399210"/>
            <a:ext cx="8076640" cy="6059581"/>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33680" y="399209"/>
            <a:ext cx="6710643" cy="5036484"/>
            <a:chOff x="452437" y="452437"/>
            <a:chExt cx="7605395" cy="5708015"/>
          </a:xfrm>
        </p:grpSpPr>
        <p:pic>
          <p:nvPicPr>
            <p:cNvPr id="3" name="object 3"/>
            <p:cNvPicPr/>
            <p:nvPr/>
          </p:nvPicPr>
          <p:blipFill>
            <a:blip r:embed="rId3" cstate="print"/>
            <a:stretch>
              <a:fillRect/>
            </a:stretch>
          </p:blipFill>
          <p:spPr>
            <a:xfrm>
              <a:off x="457200" y="457200"/>
              <a:ext cx="7595615" cy="5698235"/>
            </a:xfrm>
            <a:prstGeom prst="rect">
              <a:avLst/>
            </a:prstGeom>
          </p:spPr>
        </p:pic>
        <p:sp>
          <p:nvSpPr>
            <p:cNvPr id="4" name="object 4"/>
            <p:cNvSpPr/>
            <p:nvPr/>
          </p:nvSpPr>
          <p:spPr>
            <a:xfrm>
              <a:off x="457200" y="457200"/>
              <a:ext cx="7595870" cy="5698490"/>
            </a:xfrm>
            <a:custGeom>
              <a:avLst/>
              <a:gdLst/>
              <a:ahLst/>
              <a:cxnLst/>
              <a:rect l="l" t="t" r="r" b="b"/>
              <a:pathLst>
                <a:path w="7595870" h="5698490">
                  <a:moveTo>
                    <a:pt x="0" y="0"/>
                  </a:moveTo>
                  <a:lnTo>
                    <a:pt x="0" y="5698235"/>
                  </a:lnTo>
                  <a:lnTo>
                    <a:pt x="7595615" y="5698235"/>
                  </a:lnTo>
                  <a:lnTo>
                    <a:pt x="759561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07358" y="5740099"/>
            <a:ext cx="8141106" cy="213713"/>
          </a:xfrm>
          <a:prstGeom prst="rect">
            <a:avLst/>
          </a:prstGeom>
        </p:spPr>
        <p:txBody>
          <a:bodyPr vert="horz" wrap="square" lIns="0" tIns="9525" rIns="0" bIns="0" rtlCol="0">
            <a:spAutoFit/>
          </a:bodyPr>
          <a:lstStyle/>
          <a:p>
            <a:pPr marL="11206" marR="4483">
              <a:lnSpc>
                <a:spcPct val="100600"/>
              </a:lnSpc>
              <a:spcBef>
                <a:spcPts val="75"/>
              </a:spcBef>
            </a:pPr>
            <a:r>
              <a:rPr sz="1400" dirty="0">
                <a:latin typeface="Arial"/>
                <a:cs typeface="Arial"/>
              </a:rPr>
              <a:t>Le</a:t>
            </a:r>
            <a:r>
              <a:rPr sz="1400" spc="-26" dirty="0">
                <a:latin typeface="Arial"/>
                <a:cs typeface="Arial"/>
              </a:rPr>
              <a:t> </a:t>
            </a:r>
            <a:r>
              <a:rPr sz="1400" dirty="0">
                <a:latin typeface="Arial"/>
                <a:cs typeface="Arial"/>
              </a:rPr>
              <a:t>traitement</a:t>
            </a:r>
            <a:r>
              <a:rPr sz="1400" spc="-13" dirty="0">
                <a:latin typeface="Arial"/>
                <a:cs typeface="Arial"/>
              </a:rPr>
              <a:t> </a:t>
            </a:r>
            <a:r>
              <a:rPr sz="1400" dirty="0">
                <a:latin typeface="Arial"/>
                <a:cs typeface="Arial"/>
              </a:rPr>
              <a:t>des</a:t>
            </a:r>
            <a:r>
              <a:rPr sz="1400" spc="-18" dirty="0">
                <a:latin typeface="Arial"/>
                <a:cs typeface="Arial"/>
              </a:rPr>
              <a:t> </a:t>
            </a:r>
            <a:r>
              <a:rPr sz="1400" dirty="0">
                <a:latin typeface="Arial"/>
                <a:cs typeface="Arial"/>
              </a:rPr>
              <a:t>sapements</a:t>
            </a:r>
            <a:r>
              <a:rPr sz="1400" spc="-18" dirty="0">
                <a:latin typeface="Arial"/>
                <a:cs typeface="Arial"/>
              </a:rPr>
              <a:t> </a:t>
            </a:r>
            <a:r>
              <a:rPr sz="1400" dirty="0">
                <a:latin typeface="Arial"/>
                <a:cs typeface="Arial"/>
              </a:rPr>
              <a:t>de</a:t>
            </a:r>
            <a:r>
              <a:rPr sz="1400" spc="-22" dirty="0">
                <a:latin typeface="Arial"/>
                <a:cs typeface="Arial"/>
              </a:rPr>
              <a:t> </a:t>
            </a:r>
            <a:r>
              <a:rPr sz="1400" dirty="0">
                <a:latin typeface="Arial"/>
                <a:cs typeface="Arial"/>
              </a:rPr>
              <a:t>berges</a:t>
            </a:r>
            <a:r>
              <a:rPr sz="1400" spc="-18" dirty="0">
                <a:latin typeface="Arial"/>
                <a:cs typeface="Arial"/>
              </a:rPr>
              <a:t> </a:t>
            </a:r>
            <a:r>
              <a:rPr sz="1400" dirty="0">
                <a:latin typeface="Arial"/>
                <a:cs typeface="Arial"/>
              </a:rPr>
              <a:t>grignotant</a:t>
            </a:r>
            <a:r>
              <a:rPr sz="1400" spc="-18" dirty="0">
                <a:latin typeface="Arial"/>
                <a:cs typeface="Arial"/>
              </a:rPr>
              <a:t> </a:t>
            </a:r>
            <a:r>
              <a:rPr sz="1400" dirty="0">
                <a:latin typeface="Arial"/>
                <a:cs typeface="Arial"/>
              </a:rPr>
              <a:t>les</a:t>
            </a:r>
            <a:r>
              <a:rPr sz="1400" spc="-18" dirty="0">
                <a:latin typeface="Arial"/>
                <a:cs typeface="Arial"/>
              </a:rPr>
              <a:t> </a:t>
            </a:r>
            <a:r>
              <a:rPr sz="1400" dirty="0">
                <a:latin typeface="Arial"/>
                <a:cs typeface="Arial"/>
              </a:rPr>
              <a:t>terrasses</a:t>
            </a:r>
            <a:r>
              <a:rPr sz="1400" spc="-18" dirty="0">
                <a:latin typeface="Arial"/>
                <a:cs typeface="Arial"/>
              </a:rPr>
              <a:t> </a:t>
            </a:r>
            <a:r>
              <a:rPr sz="1400" dirty="0">
                <a:latin typeface="Arial"/>
                <a:cs typeface="Arial"/>
              </a:rPr>
              <a:t>alluviales</a:t>
            </a:r>
            <a:r>
              <a:rPr sz="1400" spc="-18" dirty="0">
                <a:latin typeface="Arial"/>
                <a:cs typeface="Arial"/>
              </a:rPr>
              <a:t> sont </a:t>
            </a:r>
            <a:r>
              <a:rPr sz="1400" spc="-9" dirty="0">
                <a:latin typeface="Arial"/>
                <a:cs typeface="Arial"/>
              </a:rPr>
              <a:t>prioritaires.</a:t>
            </a:r>
            <a:endParaRPr sz="1400" dirty="0">
              <a:latin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Calumettes-19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6725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p:cNvSpPr txBox="1">
            <a:spLocks noChangeArrowheads="1"/>
          </p:cNvSpPr>
          <p:nvPr/>
        </p:nvSpPr>
        <p:spPr bwMode="auto">
          <a:xfrm>
            <a:off x="4724400" y="1676400"/>
            <a:ext cx="4384104"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2000" b="1" dirty="0"/>
              <a:t>Une grosse ravine à </a:t>
            </a:r>
            <a:r>
              <a:rPr lang="fr-FR" altLang="fr-FR" sz="2000" b="1" dirty="0" err="1"/>
              <a:t>Calumettes</a:t>
            </a:r>
            <a:r>
              <a:rPr lang="fr-FR" altLang="fr-FR" sz="2000" b="1" dirty="0"/>
              <a:t>, Commune du Limbé</a:t>
            </a:r>
          </a:p>
          <a:p>
            <a:pPr eaLnBrk="1" hangingPunct="1">
              <a:spcBef>
                <a:spcPct val="0"/>
              </a:spcBef>
              <a:buFontTx/>
              <a:buNone/>
            </a:pPr>
            <a:endParaRPr lang="fr-FR" altLang="fr-FR" sz="1400" dirty="0"/>
          </a:p>
          <a:p>
            <a:pPr eaLnBrk="1" hangingPunct="1">
              <a:spcBef>
                <a:spcPct val="0"/>
              </a:spcBef>
              <a:buFontTx/>
              <a:buNone/>
            </a:pPr>
            <a:r>
              <a:rPr lang="fr-FR" altLang="fr-FR" sz="1400" dirty="0"/>
              <a:t>La ravine en activité en 1986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alumettes-2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p:cNvSpPr txBox="1">
            <a:spLocks noChangeArrowheads="1"/>
          </p:cNvSpPr>
          <p:nvPr/>
        </p:nvSpPr>
        <p:spPr bwMode="auto">
          <a:xfrm>
            <a:off x="593725" y="6213475"/>
            <a:ext cx="6447599" cy="307777"/>
          </a:xfrm>
          <a:prstGeom prst="rect">
            <a:avLst/>
          </a:prstGeom>
          <a:noFill/>
          <a:ln>
            <a:noFill/>
          </a:ln>
          <a:effec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400" dirty="0" err="1"/>
              <a:t>Calumettes</a:t>
            </a:r>
            <a:r>
              <a:rPr lang="fr-FR" altLang="fr-FR" sz="1400" dirty="0"/>
              <a:t>, 2003 La ravine s’est cicatrisée ; elle a été colonisée par un Casse indigène.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hidden="1">
            <a:extLst>
              <a:ext uri="{FF2B5EF4-FFF2-40B4-BE49-F238E27FC236}">
                <a16:creationId xmlns:a16="http://schemas.microsoft.com/office/drawing/2014/main" id="{A14B41DA-6584-2ADA-6D80-901EB1D695EE}"/>
              </a:ext>
            </a:extLst>
          </p:cNvPr>
          <p:cNvSpPr>
            <a:spLocks noGrp="1" noChangeArrowheads="1"/>
          </p:cNvSpPr>
          <p:nvPr>
            <p:ph type="title"/>
          </p:nvPr>
        </p:nvSpPr>
        <p:spPr/>
        <p:txBody>
          <a:bodyPr/>
          <a:lstStyle/>
          <a:p>
            <a:pPr eaLnBrk="1" hangingPunct="1"/>
            <a:r>
              <a:rPr lang="fr-FR" altLang="fr-FR"/>
              <a:t>Le plateau d’altitude, dans le bassin versant de Mapou. Un maillage d’environ 250 m de côté dessine les limites d’anciens lots de colonisation. Au fond des talwegs arrondis, les ravines sont en cours d’incision dans les colluvions. Certains talwegs arrondis sont encombrés d’alluvions récentes.</a:t>
            </a:r>
          </a:p>
        </p:txBody>
      </p:sp>
      <p:sp>
        <p:nvSpPr>
          <p:cNvPr id="47107" name="Rectangle 3" descr="022Fonds-Verrettes-exp_24">
            <a:extLst>
              <a:ext uri="{FF2B5EF4-FFF2-40B4-BE49-F238E27FC236}">
                <a16:creationId xmlns:a16="http://schemas.microsoft.com/office/drawing/2014/main" id="{A6AB7CCE-689D-E79C-2625-C750101CEA90}"/>
              </a:ext>
            </a:extLst>
          </p:cNvPr>
          <p:cNvSpPr>
            <a:spLocks noGrp="1" noChangeAspect="1" noChangeArrowheads="1"/>
          </p:cNvSpPr>
          <p:nvPr isPhoto="1"/>
        </p:nvSpPr>
        <p:spPr bwMode="auto">
          <a:xfrm>
            <a:off x="0" y="-27384"/>
            <a:ext cx="9144000" cy="572611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4525B4E3-102A-FC18-E805-9BAA5B1069DD}"/>
              </a:ext>
            </a:extLst>
          </p:cNvPr>
          <p:cNvSpPr txBox="1"/>
          <p:nvPr/>
        </p:nvSpPr>
        <p:spPr>
          <a:xfrm>
            <a:off x="0" y="5877272"/>
            <a:ext cx="9144000" cy="738664"/>
          </a:xfrm>
          <a:prstGeom prst="rect">
            <a:avLst/>
          </a:prstGeom>
          <a:noFill/>
        </p:spPr>
        <p:txBody>
          <a:bodyPr wrap="square" rtlCol="0">
            <a:spAutoFit/>
          </a:bodyPr>
          <a:lstStyle/>
          <a:p>
            <a:pPr eaLnBrk="1" hangingPunct="1"/>
            <a:r>
              <a:rPr lang="fr-FR" altLang="fr-FR" sz="1400" dirty="0">
                <a:latin typeface="Arial" panose="020B0604020202020204" pitchFamily="34" charset="0"/>
              </a:rPr>
              <a:t>Le plateau d’altitude, dans le bassin versant de </a:t>
            </a:r>
            <a:r>
              <a:rPr lang="fr-FR" altLang="fr-FR" sz="1400" dirty="0" err="1">
                <a:latin typeface="Arial" panose="020B0604020202020204" pitchFamily="34" charset="0"/>
              </a:rPr>
              <a:t>Mapou</a:t>
            </a:r>
            <a:r>
              <a:rPr lang="fr-FR" altLang="fr-FR" sz="1400" dirty="0">
                <a:latin typeface="Arial" panose="020B0604020202020204" pitchFamily="34" charset="0"/>
              </a:rPr>
              <a:t>. Un maillage d’environ 250 m de côté dessine les limites d’anciens lots de colonisation. Au fond des talwegs arrondis, les ravines sont en cours d’incision. Certains talwegs arrondis sont encombrés d’alluvions.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hidden="1">
            <a:extLst>
              <a:ext uri="{FF2B5EF4-FFF2-40B4-BE49-F238E27FC236}">
                <a16:creationId xmlns:a16="http://schemas.microsoft.com/office/drawing/2014/main" id="{4A428CF6-4DDF-3995-FF05-39729C440CE4}"/>
              </a:ext>
            </a:extLst>
          </p:cNvPr>
          <p:cNvSpPr>
            <a:spLocks noGrp="1" noChangeArrowheads="1"/>
          </p:cNvSpPr>
          <p:nvPr>
            <p:ph type="title"/>
          </p:nvPr>
        </p:nvSpPr>
        <p:spPr/>
        <p:txBody>
          <a:bodyPr/>
          <a:lstStyle/>
          <a:p>
            <a:pPr eaLnBrk="1" hangingPunct="1"/>
            <a:r>
              <a:rPr lang="fr-FR" altLang="fr-FR"/>
              <a:t>Le plateau d’altitude. Le ravinement se développe dans des talwegs peu encaissés.</a:t>
            </a:r>
          </a:p>
        </p:txBody>
      </p:sp>
      <p:sp>
        <p:nvSpPr>
          <p:cNvPr id="49155" name="Rectangle 3" descr="023Fonds-Verrettes-exp_10">
            <a:extLst>
              <a:ext uri="{FF2B5EF4-FFF2-40B4-BE49-F238E27FC236}">
                <a16:creationId xmlns:a16="http://schemas.microsoft.com/office/drawing/2014/main" id="{F892CAF5-E11F-8A77-D862-F72B28DCFCEE}"/>
              </a:ext>
            </a:extLst>
          </p:cNvPr>
          <p:cNvSpPr>
            <a:spLocks noGrp="1" noChangeAspect="1" noChangeArrowheads="1"/>
          </p:cNvSpPr>
          <p:nvPr isPhoto="1"/>
        </p:nvSpPr>
        <p:spPr bwMode="auto">
          <a:xfrm>
            <a:off x="432048" y="4764"/>
            <a:ext cx="8388424" cy="628258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49156" name="ZoneTexte 1">
            <a:extLst>
              <a:ext uri="{FF2B5EF4-FFF2-40B4-BE49-F238E27FC236}">
                <a16:creationId xmlns:a16="http://schemas.microsoft.com/office/drawing/2014/main" id="{98F13131-8C7E-C20B-F0A3-A7CA7DB7B296}"/>
              </a:ext>
            </a:extLst>
          </p:cNvPr>
          <p:cNvSpPr txBox="1">
            <a:spLocks noChangeArrowheads="1"/>
          </p:cNvSpPr>
          <p:nvPr/>
        </p:nvSpPr>
        <p:spPr bwMode="auto">
          <a:xfrm>
            <a:off x="0" y="6361583"/>
            <a:ext cx="91085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sz="1400" dirty="0"/>
              <a:t>Le plateau d’altitude. Le ravinement se développe dans des talwegs peu encaissés.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hidden="1">
            <a:extLst>
              <a:ext uri="{FF2B5EF4-FFF2-40B4-BE49-F238E27FC236}">
                <a16:creationId xmlns:a16="http://schemas.microsoft.com/office/drawing/2014/main" id="{FF00EF69-416F-2159-4A6B-A27EC9995D6F}"/>
              </a:ext>
            </a:extLst>
          </p:cNvPr>
          <p:cNvSpPr>
            <a:spLocks noGrp="1" noChangeArrowheads="1"/>
          </p:cNvSpPr>
          <p:nvPr>
            <p:ph type="title"/>
          </p:nvPr>
        </p:nvSpPr>
        <p:spPr/>
        <p:txBody>
          <a:bodyPr/>
          <a:lstStyle/>
          <a:p>
            <a:pPr eaLnBrk="1" hangingPunct="1"/>
            <a:r>
              <a:rPr lang="fr-FR" altLang="fr-FR"/>
              <a:t>En bordure du plateau d’altitude. L’incision de cette grosse ravine se traduit par une destruction totale de son armature ligneuse et par la déstabilisation des berges.</a:t>
            </a:r>
          </a:p>
        </p:txBody>
      </p:sp>
      <p:sp>
        <p:nvSpPr>
          <p:cNvPr id="55299" name="Rectangle 3" descr="030Gros_Cheval_01">
            <a:extLst>
              <a:ext uri="{FF2B5EF4-FFF2-40B4-BE49-F238E27FC236}">
                <a16:creationId xmlns:a16="http://schemas.microsoft.com/office/drawing/2014/main" id="{4A53EF5D-92EB-B674-A4DE-792443650AC0}"/>
              </a:ext>
            </a:extLst>
          </p:cNvPr>
          <p:cNvSpPr>
            <a:spLocks noGrp="1" noChangeAspect="1" noChangeArrowheads="1"/>
          </p:cNvSpPr>
          <p:nvPr isPhoto="1"/>
        </p:nvSpPr>
        <p:spPr bwMode="auto">
          <a:xfrm>
            <a:off x="0" y="4764"/>
            <a:ext cx="8172400" cy="6119368"/>
          </a:xfrm>
          <a:prstGeom prst="rect">
            <a:avLst/>
          </a:prstGeom>
          <a:blipFill dpi="0" rotWithShape="1">
            <a:blip r:embed="rId3">
              <a:lum bright="12000" contrast="6000"/>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55300" name="ZoneTexte 1">
            <a:extLst>
              <a:ext uri="{FF2B5EF4-FFF2-40B4-BE49-F238E27FC236}">
                <a16:creationId xmlns:a16="http://schemas.microsoft.com/office/drawing/2014/main" id="{342ED7AA-E3E1-E05A-F325-A2E8E44EFD1D}"/>
              </a:ext>
            </a:extLst>
          </p:cNvPr>
          <p:cNvSpPr txBox="1">
            <a:spLocks noChangeArrowheads="1"/>
          </p:cNvSpPr>
          <p:nvPr/>
        </p:nvSpPr>
        <p:spPr bwMode="auto">
          <a:xfrm>
            <a:off x="0" y="623728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sz="1400" dirty="0"/>
              <a:t>L’incision de cette grosse ravine se traduit par la destruction de son armature ligneuse et par la déstabilisation des berges.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a:extLst>
              <a:ext uri="{FF2B5EF4-FFF2-40B4-BE49-F238E27FC236}">
                <a16:creationId xmlns:a16="http://schemas.microsoft.com/office/drawing/2014/main" id="{B9E13F69-94A5-B4D6-A281-FACD34E7ED1C}"/>
              </a:ext>
            </a:extLst>
          </p:cNvPr>
          <p:cNvSpPr>
            <a:spLocks noGrp="1" noChangeArrowheads="1"/>
          </p:cNvSpPr>
          <p:nvPr>
            <p:ph type="title"/>
          </p:nvPr>
        </p:nvSpPr>
        <p:spPr/>
        <p:txBody>
          <a:bodyPr/>
          <a:lstStyle/>
          <a:p>
            <a:pPr eaLnBrk="1" hangingPunct="1"/>
            <a:r>
              <a:rPr lang="fr-FR" altLang="fr-FR"/>
              <a:t>Les berges à forte pente et cultivées sont affectées par des mouvements de masse liés à leur sapement par la ravine. </a:t>
            </a:r>
          </a:p>
        </p:txBody>
      </p:sp>
      <p:sp>
        <p:nvSpPr>
          <p:cNvPr id="57347" name="Rectangle 3" descr="031Gros_Cheval_02">
            <a:extLst>
              <a:ext uri="{FF2B5EF4-FFF2-40B4-BE49-F238E27FC236}">
                <a16:creationId xmlns:a16="http://schemas.microsoft.com/office/drawing/2014/main" id="{0949BF80-DF65-8C03-8BA2-162346E96869}"/>
              </a:ext>
            </a:extLst>
          </p:cNvPr>
          <p:cNvSpPr>
            <a:spLocks noGrp="1" noChangeAspect="1" noChangeArrowheads="1"/>
          </p:cNvSpPr>
          <p:nvPr isPhoto="1"/>
        </p:nvSpPr>
        <p:spPr bwMode="auto">
          <a:xfrm>
            <a:off x="0" y="4763"/>
            <a:ext cx="8316416" cy="6227205"/>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621505D-7351-2C9E-8AC4-96AE886C772C}"/>
              </a:ext>
            </a:extLst>
          </p:cNvPr>
          <p:cNvSpPr txBox="1"/>
          <p:nvPr/>
        </p:nvSpPr>
        <p:spPr>
          <a:xfrm>
            <a:off x="53752" y="6381327"/>
            <a:ext cx="9036496" cy="307777"/>
          </a:xfrm>
          <a:prstGeom prst="rect">
            <a:avLst/>
          </a:prstGeom>
          <a:noFill/>
        </p:spPr>
        <p:txBody>
          <a:bodyPr wrap="square" rtlCol="0">
            <a:spAutoFit/>
          </a:bodyPr>
          <a:lstStyle/>
          <a:p>
            <a:pPr eaLnBrk="1" hangingPunct="1"/>
            <a:r>
              <a:rPr lang="fr-FR" altLang="fr-FR" sz="1400" dirty="0">
                <a:latin typeface="Arial" panose="020B0604020202020204" pitchFamily="34" charset="0"/>
              </a:rPr>
              <a:t>Les berges sont affectées par des mouvements de masse liés à leur sapement par la ravine</a:t>
            </a:r>
            <a:r>
              <a:rPr lang="fr-FR" altLang="fr-FR" sz="1400" dirty="0"/>
              <a:t>.</a:t>
            </a:r>
            <a:endParaRPr lang="fr-FR" altLang="fr-FR" sz="1400" dirty="0">
              <a:latin typeface="Arial" panose="020B0604020202020204" pitchFamily="34" charset="0"/>
            </a:endParaRPr>
          </a:p>
        </p:txBody>
      </p:sp>
    </p:spTree>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669</TotalTime>
  <Words>2635</Words>
  <Application>Microsoft Office PowerPoint</Application>
  <PresentationFormat>Affichage à l'écran (4:3)</PresentationFormat>
  <Paragraphs>157</Paragraphs>
  <Slides>56</Slides>
  <Notes>43</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56</vt:i4>
      </vt:variant>
    </vt:vector>
  </HeadingPairs>
  <TitlesOfParts>
    <vt:vector size="59" baseType="lpstr">
      <vt:lpstr>Arial</vt:lpstr>
      <vt:lpstr>Times New Roman</vt:lpstr>
      <vt:lpstr>Modèle par défaut</vt:lpstr>
      <vt:lpstr> </vt:lpstr>
      <vt:lpstr>Le bourg de Fonds-Verrettes (flèche rouge) est situé à la confluence de plusieurs ravines.</vt:lpstr>
      <vt:lpstr>La zone d’altitude très élevée (1800 à 2200 m.) est éloignée du front de colonisation agricole. La couverture forestière (Pinus occidentalis) est continue et les talwegs ne sont pas incisés.</vt:lpstr>
      <vt:lpstr>En bordure de cette même zone, le front de colonisation agricole. La couverture forestière est devenue discontinue. Certains talwegs sont incisés, le ravinement se développe.</vt:lpstr>
      <vt:lpstr>Plateau d’altitude avec des vestiges de la Forêt des Pins. Une ravine moyenne en cours d’incision (flèche) : alternance de tronçons incisés et de tronçons encore stables.</vt:lpstr>
      <vt:lpstr>Le plateau d’altitude, dans le bassin versant de Mapou. Un maillage d’environ 250 m de côté dessine les limites d’anciens lots de colonisation. Au fond des talwegs arrondis, les ravines sont en cours d’incision dans les colluvions. Certains talwegs arrondis sont encombrés d’alluvions récentes.</vt:lpstr>
      <vt:lpstr>Le plateau d’altitude. Le ravinement se développe dans des talwegs peu encaissés.</vt:lpstr>
      <vt:lpstr>En bordure du plateau d’altitude. L’incision de cette grosse ravine se traduit par une destruction totale de son armature ligneuse et par la déstabilisation des berges.</vt:lpstr>
      <vt:lpstr>Les berges à forte pente et cultivées sont affectées par des mouvements de masse liés à leur sapement par la ravine. </vt:lpstr>
      <vt:lpstr>La stabilisation de cette grosse ravine est envisageable. Elle nécessite la plantation de bambous ou d’autres espèces rustiques et envahissantes, d’abord sur les berges, puis dans le fond de la ravine lui-même, en utilisant les touffes de bambous des berges comme appuis. </vt:lpstr>
      <vt:lpstr>Un autre aspect de la même ravine.</vt:lpstr>
      <vt:lpstr>La reconquête végétale de tronçons situés plus en aval commencera par la plantation des berges. La végétalisation du lit lui-même utilisera ces plantations comme des points d’appui. Elle sera plus facile si les tronçons situées en amont ont déjà été stabilisés, ce qui réduit le charriage grossier lors des crues.</vt:lpstr>
      <vt:lpstr>L’incision du lit de la ravine facilite l’érosion régressive et la formation de ravines secondaires.</vt:lpstr>
      <vt:lpstr>La ravine Diopun s’est brutalement creusée d’environ 10 m. lors d’une forte pluie en 1986, du fait de processus comparables à ceux qui conduisent à la formation de lavakas à Madagascar. Un cône de déjection s’est formé immédiatement en aval de l’incision.</vt:lpstr>
      <vt:lpstr>Idem. L’intérieur de la ravine incisée dans une épaisse couche de matériaux à faible cohésion.</vt:lpstr>
      <vt:lpstr>Plus en aval, le fond du talweg de cette ravine est affecté par des incisions moins profondes. Une ravine s’est développée sur le versant. </vt:lpstr>
      <vt:lpstr>Sur les berges, la mise en culture a conduit au développement de “terres ﬁnies” où la roche afﬂeure. Elles sont peu à peu recolonisées par des buissons. </vt:lpstr>
      <vt:lpstr>Dans le talweg plus en aval, les incisions sont moins profondes. L’incision progresse du fait de l’activité de head-cuts qui forment de petites cascades. La restauration de la valeur agricole de tels tronçons peu incisés est possible avec des seuils biologiques.</vt:lpstr>
      <vt:lpstr>Le creusement de la ravine qui traverse la route (flèche) a été accéléré par le supplément de ruissellement venant de la chaussée. Elle s’est creusée et a coupé la piste (axe marqué par une flèche), maintenant impraticable pour les véhicules. </vt:lpstr>
      <vt:lpstr>Le ruissellement provenant de la piste n’est pas géré (entretien de fossés, aménagement d’émissaires, etc.). Il a transformé le fossé latéral de la piste en une ravine d’environ 2 m. de profondeur qui sape maintenant la route par érosion régressive </vt:lpstr>
      <vt:lpstr>Plus en amont, le fossé n’est pas encore incisé.</vt:lpstr>
      <vt:lpstr>Cette ravine a fonctionné comme une lavaka. L’incision et le cône de déjection.</vt:lpstr>
      <vt:lpstr>Zoom sur la zone incisée. </vt:lpstr>
      <vt:lpstr>Cette ravine s’est incisée au cours d’un seul orage et son cône de déjection.</vt:lpstr>
      <vt:lpstr>Un ravinement en pointillé. L’incision se traduit ici par des entailles étroites et profondes. L’augmentation du ruissellement sur les versants et la destruction de l’armature ligneuse des talwegs sont les causes principales de cette incision. Des seuils biologiques permettront ici la maîtrise du ravinement et l’amélioration de la productivité agricole. </vt:lpstr>
      <vt:lpstr>Une entaille étroite et profonde.</vt:lpstr>
      <vt:lpstr>La même ravine un peu en aval.</vt:lpstr>
      <vt:lpstr>L’incision s’est élargie et des ravines afﬂuentes se développent. Ici, les seuils biologiques à vocation agricole seront à leur place.</vt:lpstr>
      <vt:lpstr>Un ravinement en pointillé :  l’importance du ravinement d’un même talweg varie tout au long de son trajet, faisant se succéder tronçons incisés et tronçons en bon état. </vt:lpstr>
      <vt:lpstr>Plus en aval, dans la partie plus profondément incisée, la ravine atteint par endroits la roche-mère calcaire. Seul le bambou permet de végétaliser de tels tronçons.</vt:lpstr>
      <vt:lpstr>La ravine Boumba est située entre la Forêt des Pins et Gros Cheval. Le jardin boisé qui occupait le fond du talweg est parti en lambeaux. La construction de seuils biologiques permettrait de le restaurer et d’améliorer ainsi la productivité agricole de cette zone tout en réduisant le ravinement.</vt:lpstr>
      <vt:lpstr>Dans ce tronçon situé un peu en aval du précédent, l’incision de la ravine dans les colluvions et les alluvions de fond de talweg est encore étroite et peu profonde. </vt:lpstr>
      <vt:lpstr>La zone à pentes fortes : la ravine Carretier, à l’ouest du bourg de Fonds-Verrettes. Dans le fond de vallée, une zone a été cultivée après déblayage  des alluvions apportées par une crue (flèche). </vt:lpstr>
      <vt:lpstr>La zone cultivée dans le fond de la ravine Carretier. </vt:lpstr>
      <vt:lpstr>Zoom sur les aménagements.</vt:lpstr>
      <vt:lpstr>Grosse ravine à fonctionnement torrentiel et versants très raides.</vt:lpstr>
      <vt:lpstr>Fonds-Verrettes (flèche noire) et le cône de déjection de la rivière Soliette, situé en République dominicaine (flèche rouge) : les deux zones où les dégâts de la crue de 2004 ont été importants.</vt:lpstr>
      <vt:lpstr>Le bourg de Fonds-Verrettes à la confluence de plusieurs grosses ravines. La photo date de 2002, avant la crue catastrophique de 2004.</vt:lpstr>
      <vt:lpstr>Zoom sur le bourg de Fonds-Verrettes.</vt:lpstr>
      <vt:lpstr>Les zones d’épandage (flèches) de la rive gauche de la rivière Soliette, à l’aval du bourg de Fonds-Verrettes. </vt:lpstr>
      <vt:lpstr>Des alluvions se sont déposées dans la partie inférieure du cours des ravines affluentes de la rivière Soliette, dans la zone d’épandage.</vt:lpstr>
      <vt:lpstr>La crue de 2004 a élargi la zone recouverte par des alluvions de la rivière Soliette.</vt:lpstr>
      <vt:lpstr>La crue de mai 2004 a été particulièrement dévastatrice et meurtrière.</vt:lpstr>
      <vt:lpstr>Idem.</vt:lpstr>
      <vt:lpstr>Alluvionnement dans le lit d’une grosse ravine sur substrat calcaire.</vt:lpstr>
      <vt:lpstr>Les matériaux charriés proviennent en partie de ces zones où le sapement des berges est particulièrement actif.</vt:lpstr>
      <vt:lpstr>Id.</vt:lpstr>
      <vt:lpstr>Id.</vt:lpstr>
      <vt:lpstr>La grosse ravine est en cours de rehaussement.</vt:lpstr>
      <vt:lpstr>Présentation PowerPoint</vt:lpstr>
      <vt:lpstr>Id. </vt:lpstr>
      <vt:lpstr>Présentation PowerPoint</vt:lpstr>
      <vt:lpstr>Présentation PowerPoint</vt:lpstr>
      <vt:lpstr>Présentation PowerPoint</vt:lpstr>
      <vt:lpstr>Présentation PowerPoint</vt:lpstr>
      <vt:lpstr>Présentation PowerPoint</vt:lpstr>
    </vt:vector>
  </TitlesOfParts>
  <Company>XPSP2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Fonds-Verrettes</dc:title>
  <dc:creator>Calumettes</dc:creator>
  <cp:lastModifiedBy>Charles Lilin</cp:lastModifiedBy>
  <cp:revision>37</cp:revision>
  <dcterms:created xsi:type="dcterms:W3CDTF">2006-10-07T09:35:51Z</dcterms:created>
  <dcterms:modified xsi:type="dcterms:W3CDTF">2025-05-22T13:45:29Z</dcterms:modified>
</cp:coreProperties>
</file>