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4" r:id="rId2"/>
    <p:sldId id="273" r:id="rId3"/>
    <p:sldId id="275" r:id="rId4"/>
    <p:sldId id="257" r:id="rId5"/>
    <p:sldId id="270" r:id="rId6"/>
    <p:sldId id="271" r:id="rId7"/>
    <p:sldId id="260" r:id="rId8"/>
    <p:sldId id="262" r:id="rId9"/>
    <p:sldId id="272" r:id="rId10"/>
    <p:sldId id="511" r:id="rId11"/>
    <p:sldId id="325" r:id="rId12"/>
    <p:sldId id="326" r:id="rId13"/>
    <p:sldId id="265" r:id="rId14"/>
  </p:sldIdLst>
  <p:sldSz cx="12192000" cy="6858000"/>
  <p:notesSz cx="6858000" cy="9144000"/>
  <p:photoAlbum/>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B52F6-C728-42BE-A3FA-4CAA04DCDC29}" type="datetimeFigureOut">
              <a:rPr lang="fr-FR" smtClean="0"/>
              <a:t>16/03/2026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EB9B1-AC1C-4786-ACD5-8EC7228EA4E7}" type="slidenum">
              <a:rPr lang="fr-FR" smtClean="0"/>
              <a:t>‹N°›</a:t>
            </a:fld>
            <a:endParaRPr lang="fr-FR"/>
          </a:p>
        </p:txBody>
      </p:sp>
    </p:spTree>
    <p:extLst>
      <p:ext uri="{BB962C8B-B14F-4D97-AF65-F5344CB8AC3E}">
        <p14:creationId xmlns:p14="http://schemas.microsoft.com/office/powerpoint/2010/main" val="9390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AD28C23-8ABF-42A8-8E1E-0A0395148B8D}" type="slidenum">
              <a:rPr lang="fr-FR" altLang="fr-FR" smtClean="0"/>
              <a:pPr>
                <a:defRPr/>
              </a:pPr>
              <a:t>12</a:t>
            </a:fld>
            <a:endParaRPr lang="fr-FR" altLang="fr-FR"/>
          </a:p>
        </p:txBody>
      </p:sp>
    </p:spTree>
    <p:extLst>
      <p:ext uri="{BB962C8B-B14F-4D97-AF65-F5344CB8AC3E}">
        <p14:creationId xmlns:p14="http://schemas.microsoft.com/office/powerpoint/2010/main" val="156971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E154AF2-5776-4322-A29B-6AD4FD6012B5}" type="datetimeFigureOut">
              <a:rPr lang="fr-FR" smtClean="0"/>
              <a:t>16/03/2026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1577550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154AF2-5776-4322-A29B-6AD4FD6012B5}" type="datetimeFigureOut">
              <a:rPr lang="fr-FR" smtClean="0"/>
              <a:t>16/03/2026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428378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154AF2-5776-4322-A29B-6AD4FD6012B5}" type="datetimeFigureOut">
              <a:rPr lang="fr-FR" smtClean="0"/>
              <a:t>16/03/2026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181193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p>
        </p:txBody>
      </p:sp>
      <p:sp>
        <p:nvSpPr>
          <p:cNvPr id="3" name="Espace réservé du tableau 2"/>
          <p:cNvSpPr>
            <a:spLocks noGrp="1"/>
          </p:cNvSpPr>
          <p:nvPr>
            <p:ph type="tbl" idx="1"/>
          </p:nvPr>
        </p:nvSpPr>
        <p:spPr>
          <a:xfrm>
            <a:off x="609600" y="1600201"/>
            <a:ext cx="10972800" cy="4525963"/>
          </a:xfrm>
        </p:spPr>
        <p:txBody>
          <a:bodyPr/>
          <a:lstStyle/>
          <a:p>
            <a:endParaRPr lang="fr-FR"/>
          </a:p>
        </p:txBody>
      </p:sp>
      <p:sp>
        <p:nvSpPr>
          <p:cNvPr id="4" name="Espace réservé de la date 3"/>
          <p:cNvSpPr>
            <a:spLocks noGrp="1"/>
          </p:cNvSpPr>
          <p:nvPr>
            <p:ph type="dt" sz="half" idx="10"/>
          </p:nvPr>
        </p:nvSpPr>
        <p:spPr>
          <a:xfrm>
            <a:off x="609600" y="6245225"/>
            <a:ext cx="2844800" cy="476250"/>
          </a:xfrm>
        </p:spPr>
        <p:txBody>
          <a:bodyPr/>
          <a:lstStyle>
            <a:lvl1pPr>
              <a:defRPr/>
            </a:lvl1pPr>
          </a:lstStyle>
          <a:p>
            <a:endParaRPr lang="fr-FR" altLang="fr-FR"/>
          </a:p>
        </p:txBody>
      </p:sp>
      <p:sp>
        <p:nvSpPr>
          <p:cNvPr id="5" name="Espace réservé du pied de page 4"/>
          <p:cNvSpPr>
            <a:spLocks noGrp="1"/>
          </p:cNvSpPr>
          <p:nvPr>
            <p:ph type="ftr" sz="quarter" idx="11"/>
          </p:nvPr>
        </p:nvSpPr>
        <p:spPr>
          <a:xfrm>
            <a:off x="4165600" y="6245225"/>
            <a:ext cx="3860800" cy="476250"/>
          </a:xfrm>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a:xfrm>
            <a:off x="8737600" y="6245225"/>
            <a:ext cx="2844800" cy="476250"/>
          </a:xfrm>
        </p:spPr>
        <p:txBody>
          <a:bodyPr/>
          <a:lstStyle>
            <a:lvl1pPr>
              <a:defRPr/>
            </a:lvl1pPr>
          </a:lstStyle>
          <a:p>
            <a:fld id="{F3BA2081-C2F9-4F62-AB7F-465B302C8569}" type="slidenum">
              <a:rPr lang="fr-FR" altLang="fr-FR"/>
              <a:pPr/>
              <a:t>‹N°›</a:t>
            </a:fld>
            <a:endParaRPr lang="fr-FR" altLang="fr-FR"/>
          </a:p>
        </p:txBody>
      </p:sp>
    </p:spTree>
    <p:extLst>
      <p:ext uri="{BB962C8B-B14F-4D97-AF65-F5344CB8AC3E}">
        <p14:creationId xmlns:p14="http://schemas.microsoft.com/office/powerpoint/2010/main" val="1677270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9152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154AF2-5776-4322-A29B-6AD4FD6012B5}" type="datetimeFigureOut">
              <a:rPr lang="fr-FR" smtClean="0"/>
              <a:t>16/03/2026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87420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E154AF2-5776-4322-A29B-6AD4FD6012B5}" type="datetimeFigureOut">
              <a:rPr lang="fr-FR" smtClean="0"/>
              <a:t>16/03/2026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309871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E154AF2-5776-4322-A29B-6AD4FD6012B5}" type="datetimeFigureOut">
              <a:rPr lang="fr-FR" smtClean="0"/>
              <a:t>16/03/2026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297735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E154AF2-5776-4322-A29B-6AD4FD6012B5}" type="datetimeFigureOut">
              <a:rPr lang="fr-FR" smtClean="0"/>
              <a:t>16/03/2026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323273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E154AF2-5776-4322-A29B-6AD4FD6012B5}" type="datetimeFigureOut">
              <a:rPr lang="fr-FR" smtClean="0"/>
              <a:t>16/03/2026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301939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154AF2-5776-4322-A29B-6AD4FD6012B5}" type="datetimeFigureOut">
              <a:rPr lang="fr-FR" smtClean="0"/>
              <a:t>16/03/2026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27170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E154AF2-5776-4322-A29B-6AD4FD6012B5}" type="datetimeFigureOut">
              <a:rPr lang="fr-FR" smtClean="0"/>
              <a:t>16/03/2026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374691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E154AF2-5776-4322-A29B-6AD4FD6012B5}" type="datetimeFigureOut">
              <a:rPr lang="fr-FR" smtClean="0"/>
              <a:t>16/03/2026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4BFC2C-A239-4E51-892E-55C9C8CF3C6D}" type="slidenum">
              <a:rPr lang="fr-FR" smtClean="0"/>
              <a:t>‹N°›</a:t>
            </a:fld>
            <a:endParaRPr lang="fr-FR"/>
          </a:p>
        </p:txBody>
      </p:sp>
    </p:spTree>
    <p:extLst>
      <p:ext uri="{BB962C8B-B14F-4D97-AF65-F5344CB8AC3E}">
        <p14:creationId xmlns:p14="http://schemas.microsoft.com/office/powerpoint/2010/main" val="74425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54AF2-5776-4322-A29B-6AD4FD6012B5}" type="datetimeFigureOut">
              <a:rPr lang="fr-FR" smtClean="0"/>
              <a:t>16/03/2026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BFC2C-A239-4E51-892E-55C9C8CF3C6D}" type="slidenum">
              <a:rPr lang="fr-FR" smtClean="0"/>
              <a:t>‹N°›</a:t>
            </a:fld>
            <a:endParaRPr lang="fr-FR"/>
          </a:p>
        </p:txBody>
      </p:sp>
    </p:spTree>
    <p:extLst>
      <p:ext uri="{BB962C8B-B14F-4D97-AF65-F5344CB8AC3E}">
        <p14:creationId xmlns:p14="http://schemas.microsoft.com/office/powerpoint/2010/main" val="3760198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9F72CE4-064C-CD95-7C51-57C287C05ABC}"/>
              </a:ext>
            </a:extLst>
          </p:cNvPr>
          <p:cNvSpPr txBox="1"/>
          <p:nvPr/>
        </p:nvSpPr>
        <p:spPr>
          <a:xfrm>
            <a:off x="374904" y="374904"/>
            <a:ext cx="11667744" cy="5940088"/>
          </a:xfrm>
          <a:prstGeom prst="rect">
            <a:avLst/>
          </a:prstGeom>
          <a:noFill/>
        </p:spPr>
        <p:txBody>
          <a:bodyPr wrap="square" rtlCol="0">
            <a:spAutoFit/>
          </a:bodyPr>
          <a:lstStyle/>
          <a:p>
            <a:pPr algn="ctr"/>
            <a:r>
              <a:rPr lang="fr-FR" sz="2800" b="1" dirty="0">
                <a:effectLst/>
                <a:latin typeface="Times New Roman" panose="02020603050405020304" pitchFamily="18" charset="0"/>
                <a:ea typeface="Times New Roman" panose="02020603050405020304" pitchFamily="18" charset="0"/>
              </a:rPr>
              <a:t>La protection des berges des rivières</a:t>
            </a:r>
          </a:p>
          <a:p>
            <a:r>
              <a:rPr lang="fr-FR" b="1" dirty="0">
                <a:latin typeface="Times New Roman" panose="02020603050405020304" pitchFamily="18" charset="0"/>
                <a:ea typeface="Times New Roman" panose="02020603050405020304" pitchFamily="18" charset="0"/>
              </a:rPr>
              <a:t>Charles Lilin</a:t>
            </a:r>
          </a:p>
          <a:p>
            <a:r>
              <a:rPr lang="fr-FR" b="1" dirty="0">
                <a:effectLst/>
                <a:latin typeface="Times New Roman" panose="02020603050405020304" pitchFamily="18" charset="0"/>
                <a:ea typeface="Times New Roman" panose="02020603050405020304" pitchFamily="18" charset="0"/>
              </a:rPr>
              <a:t>Mail : charleslilin2@gmail.com</a:t>
            </a:r>
          </a:p>
          <a:p>
            <a:pPr algn="just"/>
            <a:endParaRPr lang="fr-FR" sz="1400" dirty="0">
              <a:effectLst/>
              <a:latin typeface="Times New Roman" panose="02020603050405020304" pitchFamily="18" charset="0"/>
              <a:ea typeface="Times New Roman" panose="02020603050405020304" pitchFamily="18" charset="0"/>
            </a:endParaRPr>
          </a:p>
          <a:p>
            <a:pPr algn="just"/>
            <a:r>
              <a:rPr lang="fr-FR" dirty="0">
                <a:effectLst/>
                <a:latin typeface="Times New Roman" panose="02020603050405020304" pitchFamily="18" charset="0"/>
                <a:ea typeface="Times New Roman" panose="02020603050405020304" pitchFamily="18" charset="0"/>
              </a:rPr>
              <a:t>Les berges de rivières portent de place en place des terrasses fertiles, mais elles sont souvent menacées par les divagations du lit du cours d’eau. </a:t>
            </a:r>
          </a:p>
          <a:p>
            <a:pPr algn="just"/>
            <a:r>
              <a:rPr lang="fr-FR" dirty="0">
                <a:effectLst/>
                <a:latin typeface="Times New Roman" panose="02020603050405020304" pitchFamily="18" charset="0"/>
                <a:ea typeface="Times New Roman" panose="02020603050405020304" pitchFamily="18" charset="0"/>
              </a:rPr>
              <a:t> </a:t>
            </a:r>
          </a:p>
          <a:p>
            <a:pPr algn="just"/>
            <a:r>
              <a:rPr lang="fr-FR" dirty="0">
                <a:effectLst/>
                <a:latin typeface="Times New Roman" panose="02020603050405020304" pitchFamily="18" charset="0"/>
                <a:ea typeface="Times New Roman" panose="02020603050405020304" pitchFamily="18" charset="0"/>
              </a:rPr>
              <a:t>Des </a:t>
            </a:r>
            <a:r>
              <a:rPr lang="fr-FR" b="1" dirty="0">
                <a:effectLst/>
                <a:latin typeface="Times New Roman" panose="02020603050405020304" pitchFamily="18" charset="0"/>
                <a:ea typeface="Times New Roman" panose="02020603050405020304" pitchFamily="18" charset="0"/>
              </a:rPr>
              <a:t>digues en gabions</a:t>
            </a:r>
            <a:r>
              <a:rPr lang="fr-FR" dirty="0">
                <a:effectLst/>
                <a:latin typeface="Times New Roman" panose="02020603050405020304" pitchFamily="18" charset="0"/>
                <a:ea typeface="Times New Roman" panose="02020603050405020304" pitchFamily="18" charset="0"/>
              </a:rPr>
              <a:t> peuvent consolider les berges là où le sapement crée un risque pour la mise en valeur d’une terrasse alluviale. Elles sont faciles à réaliser dans la mesure où les alluvions fournissent souvent les blocs nécessaires à leur construction. Cependant, leur résistance aux crues est médiocre, surtout lorsque l’entretien des ouvrages est défaillant. Elles sont plutôt à réserver aux zones urbanisées.</a:t>
            </a:r>
          </a:p>
          <a:p>
            <a:pPr algn="just"/>
            <a:r>
              <a:rPr lang="fr-FR" dirty="0">
                <a:effectLst/>
                <a:latin typeface="Times New Roman" panose="02020603050405020304" pitchFamily="18" charset="0"/>
                <a:ea typeface="Times New Roman" panose="02020603050405020304" pitchFamily="18" charset="0"/>
              </a:rPr>
              <a:t> </a:t>
            </a:r>
          </a:p>
          <a:p>
            <a:pPr algn="just"/>
            <a:r>
              <a:rPr lang="fr-FR" dirty="0">
                <a:effectLst/>
                <a:latin typeface="Times New Roman" panose="02020603050405020304" pitchFamily="18" charset="0"/>
                <a:ea typeface="Times New Roman" panose="02020603050405020304" pitchFamily="18" charset="0"/>
              </a:rPr>
              <a:t>Des protections de berges biologiques utilisent des espèces telles que les roseaux, le vétiver, l’herbe Eléphant ou d’autres espèces. Ces espèces sont souvent préférables aux espèces arbustives : lorsque les arbres sont renversés lors d’une crue, ils créent une entaille dans la berge qui en favorise le sapement. Ce n’est pas le cas des espèces herbacées préconisées. </a:t>
            </a:r>
          </a:p>
          <a:p>
            <a:pPr algn="just"/>
            <a:r>
              <a:rPr lang="fr-FR" dirty="0">
                <a:effectLst/>
                <a:latin typeface="Times New Roman" panose="02020603050405020304" pitchFamily="18" charset="0"/>
                <a:ea typeface="Times New Roman" panose="02020603050405020304" pitchFamily="18" charset="0"/>
              </a:rPr>
              <a:t> </a:t>
            </a:r>
          </a:p>
          <a:p>
            <a:pPr algn="just"/>
            <a:r>
              <a:rPr lang="fr-FR" dirty="0">
                <a:effectLst/>
                <a:latin typeface="Times New Roman" panose="02020603050405020304" pitchFamily="18" charset="0"/>
                <a:ea typeface="Times New Roman" panose="02020603050405020304" pitchFamily="18" charset="0"/>
              </a:rPr>
              <a:t>A l’arrière d’une première ligne de protection, il sera possible de planter des espèces ligneuses de la ripisylve comme le sablier, le pomme rose, le goyavier, le bambou (en choisissant des variétés de petite taille pour ce dernier) ou le sablier déjà cité.</a:t>
            </a:r>
          </a:p>
          <a:p>
            <a:pPr algn="just"/>
            <a:r>
              <a:rPr lang="fr-FR" dirty="0">
                <a:effectLst/>
                <a:latin typeface="Times New Roman" panose="02020603050405020304" pitchFamily="18" charset="0"/>
                <a:ea typeface="Times New Roman" panose="02020603050405020304" pitchFamily="18" charset="0"/>
              </a:rPr>
              <a:t> </a:t>
            </a:r>
          </a:p>
          <a:p>
            <a:pPr algn="just"/>
            <a:endParaRPr lang="fr-FR" sz="1400" dirty="0"/>
          </a:p>
        </p:txBody>
      </p:sp>
    </p:spTree>
    <p:extLst>
      <p:ext uri="{BB962C8B-B14F-4D97-AF65-F5344CB8AC3E}">
        <p14:creationId xmlns:p14="http://schemas.microsoft.com/office/powerpoint/2010/main" val="59931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51584" y="589168"/>
            <a:ext cx="6765214" cy="5074920"/>
          </a:xfrm>
          <a:prstGeom prst="rect">
            <a:avLst/>
          </a:prstGeom>
        </p:spPr>
      </p:pic>
      <p:sp>
        <p:nvSpPr>
          <p:cNvPr id="3" name="object 3"/>
          <p:cNvSpPr txBox="1"/>
          <p:nvPr/>
        </p:nvSpPr>
        <p:spPr>
          <a:xfrm>
            <a:off x="1524000" y="5853045"/>
            <a:ext cx="9144000" cy="831574"/>
          </a:xfrm>
          <a:prstGeom prst="rect">
            <a:avLst/>
          </a:prstGeom>
        </p:spPr>
        <p:txBody>
          <a:bodyPr vert="horz" wrap="square" lIns="0" tIns="9525" rIns="0" bIns="0" rtlCol="0">
            <a:spAutoFit/>
          </a:bodyPr>
          <a:lstStyle/>
          <a:p>
            <a:pPr marL="11206" marR="4483">
              <a:lnSpc>
                <a:spcPct val="100600"/>
              </a:lnSpc>
              <a:spcBef>
                <a:spcPts val="75"/>
              </a:spcBef>
            </a:pPr>
            <a:r>
              <a:rPr dirty="0">
                <a:latin typeface="Arial"/>
                <a:cs typeface="Arial"/>
              </a:rPr>
              <a:t>Trois</a:t>
            </a:r>
            <a:r>
              <a:rPr spc="-22" dirty="0">
                <a:latin typeface="Arial"/>
                <a:cs typeface="Arial"/>
              </a:rPr>
              <a:t> </a:t>
            </a:r>
            <a:r>
              <a:rPr dirty="0">
                <a:latin typeface="Arial"/>
                <a:cs typeface="Arial"/>
              </a:rPr>
              <a:t>Rivières,</a:t>
            </a:r>
            <a:r>
              <a:rPr spc="-18" dirty="0">
                <a:latin typeface="Arial"/>
                <a:cs typeface="Arial"/>
              </a:rPr>
              <a:t> </a:t>
            </a:r>
            <a:r>
              <a:rPr dirty="0" err="1">
                <a:latin typeface="Arial"/>
                <a:cs typeface="Arial"/>
              </a:rPr>
              <a:t>berges</a:t>
            </a:r>
            <a:r>
              <a:rPr spc="-22" dirty="0">
                <a:latin typeface="Arial"/>
                <a:cs typeface="Arial"/>
              </a:rPr>
              <a:t> </a:t>
            </a:r>
            <a:r>
              <a:rPr lang="fr-FR" spc="-22" dirty="0">
                <a:latin typeface="Arial"/>
                <a:cs typeface="Arial"/>
              </a:rPr>
              <a:t>localement </a:t>
            </a:r>
            <a:r>
              <a:rPr dirty="0">
                <a:latin typeface="Arial"/>
                <a:cs typeface="Arial"/>
              </a:rPr>
              <a:t>protégées</a:t>
            </a:r>
            <a:r>
              <a:rPr spc="-22" dirty="0">
                <a:latin typeface="Arial"/>
                <a:cs typeface="Arial"/>
              </a:rPr>
              <a:t> </a:t>
            </a:r>
            <a:r>
              <a:rPr dirty="0">
                <a:latin typeface="Arial"/>
                <a:cs typeface="Arial"/>
              </a:rPr>
              <a:t>par</a:t>
            </a:r>
            <a:r>
              <a:rPr spc="-22" dirty="0">
                <a:latin typeface="Arial"/>
                <a:cs typeface="Arial"/>
              </a:rPr>
              <a:t> </a:t>
            </a:r>
            <a:r>
              <a:rPr dirty="0">
                <a:latin typeface="Arial"/>
                <a:cs typeface="Arial"/>
              </a:rPr>
              <a:t>le</a:t>
            </a:r>
            <a:r>
              <a:rPr spc="-26" dirty="0">
                <a:latin typeface="Arial"/>
                <a:cs typeface="Arial"/>
              </a:rPr>
              <a:t> </a:t>
            </a:r>
            <a:r>
              <a:rPr dirty="0">
                <a:latin typeface="Arial"/>
                <a:cs typeface="Arial"/>
              </a:rPr>
              <a:t>roseau</a:t>
            </a:r>
            <a:r>
              <a:rPr spc="-26" dirty="0">
                <a:latin typeface="Arial"/>
                <a:cs typeface="Arial"/>
              </a:rPr>
              <a:t> </a:t>
            </a:r>
            <a:r>
              <a:rPr dirty="0">
                <a:latin typeface="Arial"/>
                <a:cs typeface="Arial"/>
              </a:rPr>
              <a:t>(Phragmites).</a:t>
            </a:r>
            <a:r>
              <a:rPr lang="fr-FR" dirty="0">
                <a:latin typeface="Arial"/>
                <a:cs typeface="Arial"/>
              </a:rPr>
              <a:t> Ce type de protection biologique est intéressant, surtout lorsqu’il s’agit de consolider des terrasses agricoles.</a:t>
            </a:r>
            <a:r>
              <a:rPr spc="-18" dirty="0">
                <a:latin typeface="Arial"/>
                <a:cs typeface="Arial"/>
              </a:rPr>
              <a:t> </a:t>
            </a:r>
            <a:endParaRPr dirty="0">
              <a:latin typeface="Arial"/>
              <a:cs typeface="Arial"/>
            </a:endParaRPr>
          </a:p>
        </p:txBody>
      </p:sp>
      <p:sp>
        <p:nvSpPr>
          <p:cNvPr id="4" name="ZoneTexte 3">
            <a:extLst>
              <a:ext uri="{FF2B5EF4-FFF2-40B4-BE49-F238E27FC236}">
                <a16:creationId xmlns:a16="http://schemas.microsoft.com/office/drawing/2014/main" id="{216B2961-CAC0-652B-4B04-951A5D4E9DBA}"/>
              </a:ext>
            </a:extLst>
          </p:cNvPr>
          <p:cNvSpPr txBox="1"/>
          <p:nvPr/>
        </p:nvSpPr>
        <p:spPr>
          <a:xfrm>
            <a:off x="1524000" y="127504"/>
            <a:ext cx="9144000" cy="461665"/>
          </a:xfrm>
          <a:prstGeom prst="rect">
            <a:avLst/>
          </a:prstGeom>
          <a:noFill/>
        </p:spPr>
        <p:txBody>
          <a:bodyPr wrap="square" rtlCol="0">
            <a:spAutoFit/>
          </a:bodyPr>
          <a:lstStyle/>
          <a:p>
            <a:pPr algn="ctr"/>
            <a:r>
              <a:rPr lang="fr-FR" sz="2400" b="1" dirty="0">
                <a:latin typeface="Arial"/>
                <a:cs typeface="Arial"/>
              </a:rPr>
              <a:t>Gros Morne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57680" y="399211"/>
            <a:ext cx="8076640" cy="6059581"/>
            <a:chOff x="452437" y="452437"/>
            <a:chExt cx="9153525" cy="6867525"/>
          </a:xfrm>
        </p:grpSpPr>
        <p:pic>
          <p:nvPicPr>
            <p:cNvPr id="3" name="object 3"/>
            <p:cNvPicPr/>
            <p:nvPr/>
          </p:nvPicPr>
          <p:blipFill>
            <a:blip r:embed="rId2" cstate="print"/>
            <a:stretch>
              <a:fillRect/>
            </a:stretch>
          </p:blipFill>
          <p:spPr>
            <a:xfrm>
              <a:off x="457200" y="457200"/>
              <a:ext cx="9143999" cy="6857999"/>
            </a:xfrm>
            <a:prstGeom prst="rect">
              <a:avLst/>
            </a:prstGeom>
          </p:spPr>
        </p:pic>
        <p:sp>
          <p:nvSpPr>
            <p:cNvPr id="4" name="object 4"/>
            <p:cNvSpPr/>
            <p:nvPr/>
          </p:nvSpPr>
          <p:spPr>
            <a:xfrm>
              <a:off x="457200" y="457200"/>
              <a:ext cx="9144000" cy="6858000"/>
            </a:xfrm>
            <a:custGeom>
              <a:avLst/>
              <a:gdLst/>
              <a:ahLst/>
              <a:cxnLst/>
              <a:rect l="l" t="t" r="r" b="b"/>
              <a:pathLst>
                <a:path w="9144000" h="6858000">
                  <a:moveTo>
                    <a:pt x="0" y="0"/>
                  </a:moveTo>
                  <a:lnTo>
                    <a:pt x="0" y="6857999"/>
                  </a:lnTo>
                  <a:lnTo>
                    <a:pt x="9143999" y="6857999"/>
                  </a:lnTo>
                  <a:lnTo>
                    <a:pt x="9143999" y="0"/>
                  </a:lnTo>
                  <a:lnTo>
                    <a:pt x="0" y="0"/>
                  </a:lnTo>
                  <a:close/>
                </a:path>
              </a:pathLst>
            </a:custGeom>
            <a:ln w="9524">
              <a:solidFill>
                <a:srgbClr val="000000"/>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57681" y="399209"/>
            <a:ext cx="6710643" cy="5036484"/>
            <a:chOff x="452437" y="452437"/>
            <a:chExt cx="7605395" cy="5708015"/>
          </a:xfrm>
        </p:grpSpPr>
        <p:pic>
          <p:nvPicPr>
            <p:cNvPr id="3" name="object 3"/>
            <p:cNvPicPr/>
            <p:nvPr/>
          </p:nvPicPr>
          <p:blipFill>
            <a:blip r:embed="rId3" cstate="print"/>
            <a:stretch>
              <a:fillRect/>
            </a:stretch>
          </p:blipFill>
          <p:spPr>
            <a:xfrm>
              <a:off x="457200" y="457200"/>
              <a:ext cx="7595615" cy="5698235"/>
            </a:xfrm>
            <a:prstGeom prst="rect">
              <a:avLst/>
            </a:prstGeom>
          </p:spPr>
        </p:pic>
        <p:sp>
          <p:nvSpPr>
            <p:cNvPr id="4" name="object 4"/>
            <p:cNvSpPr/>
            <p:nvPr/>
          </p:nvSpPr>
          <p:spPr>
            <a:xfrm>
              <a:off x="457200" y="457200"/>
              <a:ext cx="7595870" cy="5698490"/>
            </a:xfrm>
            <a:custGeom>
              <a:avLst/>
              <a:gdLst/>
              <a:ahLst/>
              <a:cxnLst/>
              <a:rect l="l" t="t" r="r" b="b"/>
              <a:pathLst>
                <a:path w="7595870" h="5698490">
                  <a:moveTo>
                    <a:pt x="0" y="0"/>
                  </a:moveTo>
                  <a:lnTo>
                    <a:pt x="0" y="5698235"/>
                  </a:lnTo>
                  <a:lnTo>
                    <a:pt x="7595615" y="5698235"/>
                  </a:lnTo>
                  <a:lnTo>
                    <a:pt x="7595615" y="0"/>
                  </a:lnTo>
                  <a:lnTo>
                    <a:pt x="0" y="0"/>
                  </a:lnTo>
                  <a:close/>
                </a:path>
              </a:pathLst>
            </a:custGeom>
            <a:ln w="9524">
              <a:solidFill>
                <a:srgbClr val="000000"/>
              </a:solidFill>
            </a:ln>
          </p:spPr>
          <p:txBody>
            <a:bodyPr wrap="square" lIns="0" tIns="0" rIns="0" bIns="0" rtlCol="0"/>
            <a:lstStyle/>
            <a:p>
              <a:endParaRPr/>
            </a:p>
          </p:txBody>
        </p:sp>
      </p:grpSp>
      <p:sp>
        <p:nvSpPr>
          <p:cNvPr id="5" name="object 5"/>
          <p:cNvSpPr txBox="1"/>
          <p:nvPr/>
        </p:nvSpPr>
        <p:spPr>
          <a:xfrm>
            <a:off x="2131358" y="5740100"/>
            <a:ext cx="8141106" cy="213713"/>
          </a:xfrm>
          <a:prstGeom prst="rect">
            <a:avLst/>
          </a:prstGeom>
        </p:spPr>
        <p:txBody>
          <a:bodyPr vert="horz" wrap="square" lIns="0" tIns="9525" rIns="0" bIns="0" rtlCol="0">
            <a:spAutoFit/>
          </a:bodyPr>
          <a:lstStyle/>
          <a:p>
            <a:pPr marL="11206" marR="4483">
              <a:lnSpc>
                <a:spcPct val="100600"/>
              </a:lnSpc>
              <a:spcBef>
                <a:spcPts val="75"/>
              </a:spcBef>
            </a:pPr>
            <a:r>
              <a:rPr sz="1400" dirty="0">
                <a:latin typeface="Arial"/>
                <a:cs typeface="Arial"/>
              </a:rPr>
              <a:t>Le</a:t>
            </a:r>
            <a:r>
              <a:rPr sz="1400" spc="-26" dirty="0">
                <a:latin typeface="Arial"/>
                <a:cs typeface="Arial"/>
              </a:rPr>
              <a:t> </a:t>
            </a:r>
            <a:r>
              <a:rPr sz="1400" dirty="0">
                <a:latin typeface="Arial"/>
                <a:cs typeface="Arial"/>
              </a:rPr>
              <a:t>traitement</a:t>
            </a:r>
            <a:r>
              <a:rPr sz="1400" spc="-13" dirty="0">
                <a:latin typeface="Arial"/>
                <a:cs typeface="Arial"/>
              </a:rPr>
              <a:t> </a:t>
            </a:r>
            <a:r>
              <a:rPr sz="1400" dirty="0">
                <a:latin typeface="Arial"/>
                <a:cs typeface="Arial"/>
              </a:rPr>
              <a:t>des</a:t>
            </a:r>
            <a:r>
              <a:rPr sz="1400" spc="-18" dirty="0">
                <a:latin typeface="Arial"/>
                <a:cs typeface="Arial"/>
              </a:rPr>
              <a:t> </a:t>
            </a:r>
            <a:r>
              <a:rPr sz="1400" dirty="0">
                <a:latin typeface="Arial"/>
                <a:cs typeface="Arial"/>
              </a:rPr>
              <a:t>sapements</a:t>
            </a:r>
            <a:r>
              <a:rPr sz="1400" spc="-18" dirty="0">
                <a:latin typeface="Arial"/>
                <a:cs typeface="Arial"/>
              </a:rPr>
              <a:t> </a:t>
            </a:r>
            <a:r>
              <a:rPr sz="1400" dirty="0">
                <a:latin typeface="Arial"/>
                <a:cs typeface="Arial"/>
              </a:rPr>
              <a:t>de</a:t>
            </a:r>
            <a:r>
              <a:rPr sz="1400" spc="-22" dirty="0">
                <a:latin typeface="Arial"/>
                <a:cs typeface="Arial"/>
              </a:rPr>
              <a:t> </a:t>
            </a:r>
            <a:r>
              <a:rPr sz="1400" dirty="0">
                <a:latin typeface="Arial"/>
                <a:cs typeface="Arial"/>
              </a:rPr>
              <a:t>berges</a:t>
            </a:r>
            <a:r>
              <a:rPr sz="1400" spc="-18" dirty="0">
                <a:latin typeface="Arial"/>
                <a:cs typeface="Arial"/>
              </a:rPr>
              <a:t> </a:t>
            </a:r>
            <a:r>
              <a:rPr sz="1400" dirty="0">
                <a:latin typeface="Arial"/>
                <a:cs typeface="Arial"/>
              </a:rPr>
              <a:t>grignotant</a:t>
            </a:r>
            <a:r>
              <a:rPr sz="1400" spc="-18" dirty="0">
                <a:latin typeface="Arial"/>
                <a:cs typeface="Arial"/>
              </a:rPr>
              <a:t> </a:t>
            </a:r>
            <a:r>
              <a:rPr sz="1400" dirty="0">
                <a:latin typeface="Arial"/>
                <a:cs typeface="Arial"/>
              </a:rPr>
              <a:t>les</a:t>
            </a:r>
            <a:r>
              <a:rPr sz="1400" spc="-18" dirty="0">
                <a:latin typeface="Arial"/>
                <a:cs typeface="Arial"/>
              </a:rPr>
              <a:t> </a:t>
            </a:r>
            <a:r>
              <a:rPr sz="1400" dirty="0">
                <a:latin typeface="Arial"/>
                <a:cs typeface="Arial"/>
              </a:rPr>
              <a:t>terrasses</a:t>
            </a:r>
            <a:r>
              <a:rPr sz="1400" spc="-18" dirty="0">
                <a:latin typeface="Arial"/>
                <a:cs typeface="Arial"/>
              </a:rPr>
              <a:t> </a:t>
            </a:r>
            <a:r>
              <a:rPr sz="1400" dirty="0">
                <a:latin typeface="Arial"/>
                <a:cs typeface="Arial"/>
              </a:rPr>
              <a:t>alluviales</a:t>
            </a:r>
            <a:r>
              <a:rPr sz="1400" spc="-18" dirty="0">
                <a:latin typeface="Arial"/>
                <a:cs typeface="Arial"/>
              </a:rPr>
              <a:t> sont </a:t>
            </a:r>
            <a:r>
              <a:rPr sz="1400" spc="-9" dirty="0">
                <a:latin typeface="Arial"/>
                <a:cs typeface="Arial"/>
              </a:rPr>
              <a:t>prioritaires.</a:t>
            </a:r>
            <a:endParaRPr sz="14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1080440 (Copie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443210" y="984183"/>
            <a:ext cx="7382578" cy="5536934"/>
          </a:xfrm>
          <a:prstGeom prst="rect">
            <a:avLst/>
          </a:prstGeom>
          <a:noFill/>
          <a:ln>
            <a:noFill/>
          </a:ln>
        </p:spPr>
      </p:pic>
      <p:sp>
        <p:nvSpPr>
          <p:cNvPr id="3" name="Rectangle 2"/>
          <p:cNvSpPr/>
          <p:nvPr/>
        </p:nvSpPr>
        <p:spPr>
          <a:xfrm>
            <a:off x="2443210" y="99354"/>
            <a:ext cx="7382578" cy="738664"/>
          </a:xfrm>
          <a:prstGeom prst="rect">
            <a:avLst/>
          </a:prstGeom>
        </p:spPr>
        <p:txBody>
          <a:bodyPr wrap="square">
            <a:spAutoFit/>
          </a:bodyPr>
          <a:lstStyle/>
          <a:p>
            <a:pPr algn="ctr"/>
            <a:r>
              <a:rPr lang="fr-FR" sz="2400" b="1" dirty="0"/>
              <a:t>Caye </a:t>
            </a:r>
            <a:r>
              <a:rPr lang="fr-FR" sz="2400" b="1" dirty="0" err="1"/>
              <a:t>Epin</a:t>
            </a:r>
            <a:endParaRPr lang="fr-FR" sz="2400" b="1" dirty="0"/>
          </a:p>
          <a:p>
            <a:pPr algn="ctr"/>
            <a:r>
              <a:rPr lang="fr-FR" dirty="0"/>
              <a:t>Lieu pour le prélèvement de boutures et de rhizomes de roseaux</a:t>
            </a:r>
          </a:p>
        </p:txBody>
      </p:sp>
    </p:spTree>
    <p:extLst>
      <p:ext uri="{BB962C8B-B14F-4D97-AF65-F5344CB8AC3E}">
        <p14:creationId xmlns:p14="http://schemas.microsoft.com/office/powerpoint/2010/main" val="2964818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39EC91A-746F-C71D-25A4-87D203E2BC42}"/>
              </a:ext>
            </a:extLst>
          </p:cNvPr>
          <p:cNvSpPr txBox="1"/>
          <p:nvPr/>
        </p:nvSpPr>
        <p:spPr>
          <a:xfrm>
            <a:off x="137849" y="231747"/>
            <a:ext cx="11731752" cy="6740307"/>
          </a:xfrm>
          <a:prstGeom prst="rect">
            <a:avLst/>
          </a:prstGeom>
          <a:noFill/>
        </p:spPr>
        <p:txBody>
          <a:bodyPr wrap="square" rtlCol="0">
            <a:spAutoFit/>
          </a:bodyPr>
          <a:lstStyle/>
          <a:p>
            <a:pPr algn="just"/>
            <a:r>
              <a:rPr lang="fr-FR" dirty="0">
                <a:latin typeface="Times New Roman" panose="02020603050405020304" pitchFamily="18" charset="0"/>
                <a:ea typeface="Times New Roman" panose="02020603050405020304" pitchFamily="18" charset="0"/>
              </a:rPr>
              <a:t>Les </a:t>
            </a:r>
            <a:r>
              <a:rPr lang="fr-FR" b="1" dirty="0">
                <a:latin typeface="Times New Roman" panose="02020603050405020304" pitchFamily="18" charset="0"/>
                <a:ea typeface="Times New Roman" panose="02020603050405020304" pitchFamily="18" charset="0"/>
              </a:rPr>
              <a:t>techniques biologiques de consolidation des berges</a:t>
            </a:r>
            <a:r>
              <a:rPr lang="fr-FR" dirty="0">
                <a:latin typeface="Times New Roman" panose="02020603050405020304" pitchFamily="18" charset="0"/>
                <a:ea typeface="Times New Roman" panose="02020603050405020304" pitchFamily="18" charset="0"/>
              </a:rPr>
              <a:t> sont moins coûteuses que les épis ou les digues en gabions, qui, à terme, devraient être réservées au milieu urbain ou, localement, à la protection urgente de routes. </a:t>
            </a:r>
          </a:p>
          <a:p>
            <a:pPr algn="just"/>
            <a:r>
              <a:rPr lang="fr-FR" dirty="0">
                <a:latin typeface="Times New Roman" panose="02020603050405020304" pitchFamily="18" charset="0"/>
                <a:ea typeface="Times New Roman" panose="02020603050405020304" pitchFamily="18" charset="0"/>
              </a:rPr>
              <a:t> </a:t>
            </a:r>
          </a:p>
          <a:p>
            <a:pPr algn="just"/>
            <a:r>
              <a:rPr lang="fr-FR" dirty="0">
                <a:latin typeface="Times New Roman" panose="02020603050405020304" pitchFamily="18" charset="0"/>
                <a:ea typeface="Times New Roman" panose="02020603050405020304" pitchFamily="18" charset="0"/>
              </a:rPr>
              <a:t>Les protections végétales des berges ou celles en gabions permettent de préserver le capital productif des terrasses et elles ont un effet sur le transport solide. D’autres techniques existent pour réduire la charge solide des grosses ravines qui est responsable d’un alluvionnement plus en aval dès que la pente en long diminue. Il s’agit par exemple de la création de plages de dépôt ou de la construction d’ouvrages de rétention des alluvions. Mais ces techniques sont très coûteuses et elles demandent un entretien régulier. Une stratégie plus réaliste consiste à stocker les matériaux décapés sur les versants en amont, dans les ravines moyennes, et à créer les conditions d’une réhabilitation des versants eux-mêmes grâce au développement agricole.</a:t>
            </a:r>
            <a:endParaRPr lang="fr-FR" dirty="0">
              <a:effectLst/>
              <a:latin typeface="Times New Roman" panose="02020603050405020304" pitchFamily="18" charset="0"/>
              <a:ea typeface="Times New Roman" panose="02020603050405020304" pitchFamily="18" charset="0"/>
            </a:endParaRPr>
          </a:p>
          <a:p>
            <a:pPr algn="just"/>
            <a:endParaRPr lang="fr-FR" dirty="0">
              <a:latin typeface="Times New Roman" panose="02020603050405020304" pitchFamily="18" charset="0"/>
              <a:ea typeface="Times New Roman" panose="02020603050405020304" pitchFamily="18" charset="0"/>
            </a:endParaRPr>
          </a:p>
          <a:p>
            <a:pPr algn="just"/>
            <a:r>
              <a:rPr lang="fr-FR" dirty="0">
                <a:effectLst/>
                <a:latin typeface="Times New Roman" panose="02020603050405020304" pitchFamily="18" charset="0"/>
                <a:ea typeface="Times New Roman" panose="02020603050405020304" pitchFamily="18" charset="0"/>
              </a:rPr>
              <a:t>Les secteurs à végétaliser le long des rivières seront en priorité ceux affectés par un sapement de berges actif menaçant un chemin rural ou une terrasse cultivée.</a:t>
            </a:r>
          </a:p>
          <a:p>
            <a:pPr algn="just"/>
            <a:r>
              <a:rPr lang="fr-FR" dirty="0">
                <a:effectLst/>
                <a:latin typeface="Times New Roman" panose="02020603050405020304" pitchFamily="18" charset="0"/>
                <a:ea typeface="Times New Roman" panose="02020603050405020304" pitchFamily="18" charset="0"/>
              </a:rPr>
              <a:t> </a:t>
            </a:r>
          </a:p>
          <a:p>
            <a:pPr algn="just"/>
            <a:r>
              <a:rPr lang="fr-FR" dirty="0">
                <a:effectLst/>
                <a:latin typeface="Times New Roman" panose="02020603050405020304" pitchFamily="18" charset="0"/>
                <a:ea typeface="Times New Roman" panose="02020603050405020304" pitchFamily="18" charset="0"/>
              </a:rPr>
              <a:t>La végétalisation est plus facile lors de la présence d’un talus à faible pente au pied de la berge subverticale. En effet, le talutage d’une telle berge afin de permettre sa végétalisation est le plus souvent impossible à mettre en œuvre, car trop coûteux. </a:t>
            </a:r>
          </a:p>
          <a:p>
            <a:pPr algn="just"/>
            <a:r>
              <a:rPr lang="fr-FR" dirty="0">
                <a:effectLst/>
                <a:latin typeface="Times New Roman" panose="02020603050405020304" pitchFamily="18" charset="0"/>
                <a:ea typeface="Times New Roman" panose="02020603050405020304" pitchFamily="18" charset="0"/>
              </a:rPr>
              <a:t> </a:t>
            </a:r>
          </a:p>
          <a:p>
            <a:pPr algn="just"/>
            <a:r>
              <a:rPr lang="fr-FR" dirty="0">
                <a:effectLst/>
                <a:latin typeface="Times New Roman" panose="02020603050405020304" pitchFamily="18" charset="0"/>
                <a:ea typeface="Times New Roman" panose="02020603050405020304" pitchFamily="18" charset="0"/>
              </a:rPr>
              <a:t>Le traitement des sapements de berges a pour objectifs de  :</a:t>
            </a:r>
          </a:p>
          <a:p>
            <a:pPr marL="342900" lvl="0" indent="-342900" algn="just">
              <a:buFont typeface="Symbol" panose="05050102010706020507" pitchFamily="18" charset="2"/>
              <a:buChar char=""/>
              <a:tabLst>
                <a:tab pos="457200" algn="l"/>
              </a:tabLst>
            </a:pPr>
            <a:r>
              <a:rPr lang="fr-FR" dirty="0">
                <a:effectLst/>
                <a:latin typeface="Times New Roman" panose="02020603050405020304" pitchFamily="18" charset="0"/>
                <a:ea typeface="Times New Roman" panose="02020603050405020304" pitchFamily="18" charset="0"/>
              </a:rPr>
              <a:t>freiner le recul des berges lors des crues, et ainsi réduire le débit solide. </a:t>
            </a:r>
          </a:p>
          <a:p>
            <a:pPr marL="342900" lvl="0" indent="-342900" algn="just">
              <a:buFont typeface="Symbol" panose="05050102010706020507" pitchFamily="18" charset="2"/>
              <a:buChar char=""/>
              <a:tabLst>
                <a:tab pos="457200" algn="l"/>
              </a:tabLst>
            </a:pPr>
            <a:r>
              <a:rPr lang="fr-FR" dirty="0">
                <a:effectLst/>
                <a:latin typeface="Times New Roman" panose="02020603050405020304" pitchFamily="18" charset="0"/>
                <a:ea typeface="Times New Roman" panose="02020603050405020304" pitchFamily="18" charset="0"/>
              </a:rPr>
              <a:t>protéger les terrasses agricoles situées dans le lit majeur ou en bordure contre les risques de submersion, d’engravement, ou de destruction par sapement. </a:t>
            </a:r>
          </a:p>
          <a:p>
            <a:pPr marL="342900" lvl="0" indent="-342900" algn="just">
              <a:buFont typeface="Symbol" panose="05050102010706020507" pitchFamily="18" charset="2"/>
              <a:buChar char=""/>
              <a:tabLst>
                <a:tab pos="457200" algn="l"/>
              </a:tabLst>
            </a:pPr>
            <a:r>
              <a:rPr lang="fr-FR" dirty="0">
                <a:effectLst/>
                <a:latin typeface="Times New Roman" panose="02020603050405020304" pitchFamily="18" charset="0"/>
                <a:ea typeface="Times New Roman" panose="02020603050405020304" pitchFamily="18" charset="0"/>
              </a:rPr>
              <a:t>produire du bois grâce aux plantations d’espèces ligneuses.</a:t>
            </a:r>
          </a:p>
          <a:p>
            <a:pPr algn="just"/>
            <a:r>
              <a:rPr lang="fr-FR"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68985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5B80887-25A3-5349-241C-2C8267EA4D8E}"/>
              </a:ext>
            </a:extLst>
          </p:cNvPr>
          <p:cNvSpPr txBox="1"/>
          <p:nvPr/>
        </p:nvSpPr>
        <p:spPr>
          <a:xfrm>
            <a:off x="280416" y="0"/>
            <a:ext cx="11631168" cy="6647974"/>
          </a:xfrm>
          <a:prstGeom prst="rect">
            <a:avLst/>
          </a:prstGeom>
          <a:noFill/>
        </p:spPr>
        <p:txBody>
          <a:bodyPr wrap="square" rtlCol="0">
            <a:spAutoFit/>
          </a:bodyPr>
          <a:lstStyle/>
          <a:p>
            <a:pPr algn="ctr"/>
            <a:r>
              <a:rPr lang="fr-FR" sz="2400" b="1" dirty="0">
                <a:effectLst/>
                <a:latin typeface="Times New Roman" panose="02020603050405020304" pitchFamily="18" charset="0"/>
                <a:ea typeface="Times New Roman" panose="02020603050405020304" pitchFamily="18" charset="0"/>
              </a:rPr>
              <a:t>Exemple d’une technique biologique pour la protection des berges de cours d'eau à Madagascar</a:t>
            </a:r>
            <a:endParaRPr lang="fr-FR" sz="2400" dirty="0">
              <a:effectLst/>
              <a:latin typeface="Times New Roman" panose="02020603050405020304" pitchFamily="18" charset="0"/>
              <a:ea typeface="Times New Roman" panose="02020603050405020304" pitchFamily="18" charset="0"/>
            </a:endParaRPr>
          </a:p>
          <a:p>
            <a:pPr algn="just"/>
            <a:endParaRPr lang="fr-FR" sz="1800" dirty="0">
              <a:latin typeface="Times New Roman" panose="02020603050405020304" pitchFamily="18" charset="0"/>
              <a:ea typeface="Times New Roman" panose="02020603050405020304" pitchFamily="18" charset="0"/>
            </a:endParaRPr>
          </a:p>
          <a:p>
            <a:pPr algn="just"/>
            <a:r>
              <a:rPr lang="fr-FR" sz="1800" dirty="0">
                <a:effectLst/>
                <a:latin typeface="Times New Roman" panose="02020603050405020304" pitchFamily="18" charset="0"/>
                <a:ea typeface="Times New Roman" panose="02020603050405020304" pitchFamily="18" charset="0"/>
              </a:rPr>
              <a:t>Le projet a consisté à planter le phragmite ou roseau (Phragmites </a:t>
            </a:r>
            <a:r>
              <a:rPr lang="fr-FR" sz="1800" dirty="0" err="1">
                <a:effectLst/>
                <a:latin typeface="Times New Roman" panose="02020603050405020304" pitchFamily="18" charset="0"/>
                <a:ea typeface="Times New Roman" panose="02020603050405020304" pitchFamily="18" charset="0"/>
              </a:rPr>
              <a:t>communis</a:t>
            </a:r>
            <a:r>
              <a:rPr lang="fr-FR" sz="1800" dirty="0">
                <a:effectLst/>
                <a:latin typeface="Times New Roman" panose="02020603050405020304" pitchFamily="18" charset="0"/>
                <a:ea typeface="Times New Roman" panose="02020603050405020304" pitchFamily="18" charset="0"/>
              </a:rPr>
              <a:t>) en association avec le vétiver (</a:t>
            </a:r>
            <a:r>
              <a:rPr lang="fr-FR" sz="1800" dirty="0" err="1">
                <a:effectLst/>
                <a:latin typeface="Times New Roman" panose="02020603050405020304" pitchFamily="18" charset="0"/>
                <a:ea typeface="Times New Roman" panose="02020603050405020304" pitchFamily="18" charset="0"/>
              </a:rPr>
              <a:t>Vetiveria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zizanioides</a:t>
            </a:r>
            <a:r>
              <a:rPr lang="fr-FR" sz="1800" dirty="0">
                <a:effectLst/>
                <a:latin typeface="Times New Roman" panose="02020603050405020304" pitchFamily="18" charset="0"/>
                <a:ea typeface="Times New Roman" panose="02020603050405020304" pitchFamily="18" charset="0"/>
              </a:rPr>
              <a:t>) en vue d’obtenir une couverture végétale de la berge. Ces espèces végétales autochtones possèdent une capacité fixatrice de sols élevée. Elles sont rustiques et résistent bien aux conditions défavorables, surtout si les matériaux végétaux sont collectés dans la zone d’intervention même. </a:t>
            </a:r>
          </a:p>
          <a:p>
            <a:pPr algn="just"/>
            <a:endParaRPr lang="fr-FR" dirty="0">
              <a:latin typeface="Times New Roman" panose="02020603050405020304" pitchFamily="18" charset="0"/>
              <a:ea typeface="Times New Roman" panose="02020603050405020304" pitchFamily="18" charset="0"/>
            </a:endParaRPr>
          </a:p>
          <a:p>
            <a:pPr algn="just"/>
            <a:r>
              <a:rPr lang="fr-FR" sz="1800" dirty="0">
                <a:effectLst/>
                <a:latin typeface="Times New Roman" panose="02020603050405020304" pitchFamily="18" charset="0"/>
                <a:ea typeface="Times New Roman" panose="02020603050405020304" pitchFamily="18" charset="0"/>
              </a:rPr>
              <a:t>Le roseau et le vétiver ont été plantés en bandes alternées de 20 m de large sur la berge. La structure biologique est disposée parallèlement à la rive du cours d’eau. L’écartement a été de 50 cm x 50 cm entre les boutures en quinconce, soit une densité de 40 000 plants par hectare. </a:t>
            </a:r>
          </a:p>
          <a:p>
            <a:pPr algn="just"/>
            <a:endParaRPr lang="fr-FR" dirty="0">
              <a:latin typeface="Times New Roman" panose="02020603050405020304" pitchFamily="18" charset="0"/>
              <a:ea typeface="Times New Roman" panose="02020603050405020304" pitchFamily="18" charset="0"/>
            </a:endParaRPr>
          </a:p>
          <a:p>
            <a:pPr algn="just"/>
            <a:r>
              <a:rPr lang="fr-FR" sz="1800" dirty="0">
                <a:effectLst/>
                <a:latin typeface="Times New Roman" panose="02020603050405020304" pitchFamily="18" charset="0"/>
                <a:ea typeface="Times New Roman" panose="02020603050405020304" pitchFamily="18" charset="0"/>
              </a:rPr>
              <a:t>La multiplication du vétiver se fait par éclats de souche. Dans la nature, le phragmite se multiplie surtout végétativement par stolons. Chaque stolon émis par le rhizome donne des racines au niveau desquelles naissent de nouveaux pieds. </a:t>
            </a:r>
          </a:p>
          <a:p>
            <a:pPr algn="just"/>
            <a:endParaRPr lang="fr-FR" sz="1800" dirty="0">
              <a:latin typeface="Times New Roman" panose="02020603050405020304" pitchFamily="18" charset="0"/>
              <a:ea typeface="Times New Roman" panose="02020603050405020304" pitchFamily="18" charset="0"/>
            </a:endParaRPr>
          </a:p>
          <a:p>
            <a:pPr algn="just"/>
            <a:r>
              <a:rPr lang="fr-FR" sz="1800" dirty="0">
                <a:effectLst/>
                <a:latin typeface="Times New Roman" panose="02020603050405020304" pitchFamily="18" charset="0"/>
                <a:ea typeface="Times New Roman" panose="02020603050405020304" pitchFamily="18" charset="0"/>
              </a:rPr>
              <a:t>Le roseau a aussi été multipliée par bouturage. Une bouture a été obtenue soit à partir d’un stolon, soit à partir d’une paille. Une paille a été coupée juste au-dessous d’un nœud (pour le bout basal) et au-dessus d’un nœud (pour le bout apical). Une bouture mesure entre 30 à 50 cm et elle a au moins 3 entre-nœuds intacts. </a:t>
            </a:r>
          </a:p>
          <a:p>
            <a:pPr algn="just"/>
            <a:endParaRPr lang="fr-FR" sz="1800" dirty="0">
              <a:latin typeface="Times New Roman" panose="02020603050405020304" pitchFamily="18" charset="0"/>
              <a:ea typeface="Times New Roman" panose="02020603050405020304" pitchFamily="18" charset="0"/>
            </a:endParaRPr>
          </a:p>
          <a:p>
            <a:pPr algn="just"/>
            <a:r>
              <a:rPr lang="fr-FR" sz="1800" dirty="0">
                <a:effectLst/>
                <a:latin typeface="Times New Roman" panose="02020603050405020304" pitchFamily="18" charset="0"/>
                <a:ea typeface="Times New Roman" panose="02020603050405020304" pitchFamily="18" charset="0"/>
              </a:rPr>
              <a:t>Ces plantations sont submersibles et ne réduisent pas la largeur du lit mineur. Un effet de peigne réduit la vitesse de l’eau dans les zones submergées les plus basses, préservant ainsi les cultures tout en facilitant le dépôt d’alluvions fines. Les alluvions fluviatiles déposées après chaque inondation contribuent à l’amélioration de la qualité de ce sol pour favoriser la riziculture. </a:t>
            </a:r>
          </a:p>
        </p:txBody>
      </p:sp>
    </p:spTree>
    <p:extLst>
      <p:ext uri="{BB962C8B-B14F-4D97-AF65-F5344CB8AC3E}">
        <p14:creationId xmlns:p14="http://schemas.microsoft.com/office/powerpoint/2010/main" val="342359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1000745 (Copie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677280" y="1652259"/>
            <a:ext cx="6927273" cy="5195455"/>
          </a:xfrm>
          <a:prstGeom prst="rect">
            <a:avLst/>
          </a:prstGeom>
          <a:noFill/>
          <a:ln>
            <a:noFill/>
          </a:ln>
        </p:spPr>
      </p:pic>
      <p:sp>
        <p:nvSpPr>
          <p:cNvPr id="3" name="ZoneTexte 2"/>
          <p:cNvSpPr txBox="1"/>
          <p:nvPr/>
        </p:nvSpPr>
        <p:spPr>
          <a:xfrm>
            <a:off x="3131492" y="1346317"/>
            <a:ext cx="5345083" cy="523220"/>
          </a:xfrm>
          <a:prstGeom prst="rect">
            <a:avLst/>
          </a:prstGeom>
          <a:noFill/>
        </p:spPr>
        <p:txBody>
          <a:bodyPr wrap="square" rtlCol="0">
            <a:spAutoFit/>
          </a:bodyPr>
          <a:lstStyle/>
          <a:p>
            <a:pPr algn="ctr"/>
            <a:r>
              <a:rPr lang="fr-FR" sz="1400" dirty="0"/>
              <a:t>Rivière </a:t>
            </a:r>
            <a:r>
              <a:rPr lang="fr-FR" sz="1400" dirty="0" err="1"/>
              <a:t>Thomonde</a:t>
            </a:r>
            <a:endParaRPr lang="fr-FR" sz="1400" dirty="0"/>
          </a:p>
          <a:p>
            <a:pPr algn="ctr"/>
            <a:r>
              <a:rPr lang="fr-FR" sz="1400" dirty="0"/>
              <a:t>Chantier pilote 14</a:t>
            </a:r>
          </a:p>
        </p:txBody>
      </p:sp>
      <p:sp>
        <p:nvSpPr>
          <p:cNvPr id="5" name="Forme libre 4"/>
          <p:cNvSpPr/>
          <p:nvPr/>
        </p:nvSpPr>
        <p:spPr>
          <a:xfrm>
            <a:off x="3118585" y="4086357"/>
            <a:ext cx="2685449" cy="654518"/>
          </a:xfrm>
          <a:custGeom>
            <a:avLst/>
            <a:gdLst>
              <a:gd name="connsiteX0" fmla="*/ 0 w 2685449"/>
              <a:gd name="connsiteY0" fmla="*/ 57751 h 654518"/>
              <a:gd name="connsiteX1" fmla="*/ 182880 w 2685449"/>
              <a:gd name="connsiteY1" fmla="*/ 9625 h 654518"/>
              <a:gd name="connsiteX2" fmla="*/ 442762 w 2685449"/>
              <a:gd name="connsiteY2" fmla="*/ 77002 h 654518"/>
              <a:gd name="connsiteX3" fmla="*/ 702644 w 2685449"/>
              <a:gd name="connsiteY3" fmla="*/ 115503 h 654518"/>
              <a:gd name="connsiteX4" fmla="*/ 1078030 w 2685449"/>
              <a:gd name="connsiteY4" fmla="*/ 163629 h 654518"/>
              <a:gd name="connsiteX5" fmla="*/ 1405289 w 2685449"/>
              <a:gd name="connsiteY5" fmla="*/ 163629 h 654518"/>
              <a:gd name="connsiteX6" fmla="*/ 1588169 w 2685449"/>
              <a:gd name="connsiteY6" fmla="*/ 144379 h 654518"/>
              <a:gd name="connsiteX7" fmla="*/ 1819175 w 2685449"/>
              <a:gd name="connsiteY7" fmla="*/ 202130 h 654518"/>
              <a:gd name="connsiteX8" fmla="*/ 2184935 w 2685449"/>
              <a:gd name="connsiteY8" fmla="*/ 231006 h 654518"/>
              <a:gd name="connsiteX9" fmla="*/ 2406316 w 2685449"/>
              <a:gd name="connsiteY9" fmla="*/ 250256 h 654518"/>
              <a:gd name="connsiteX10" fmla="*/ 2589196 w 2685449"/>
              <a:gd name="connsiteY10" fmla="*/ 298383 h 654518"/>
              <a:gd name="connsiteX11" fmla="*/ 2656573 w 2685449"/>
              <a:gd name="connsiteY11" fmla="*/ 308008 h 654518"/>
              <a:gd name="connsiteX12" fmla="*/ 2675823 w 2685449"/>
              <a:gd name="connsiteY12" fmla="*/ 385010 h 654518"/>
              <a:gd name="connsiteX13" fmla="*/ 2685449 w 2685449"/>
              <a:gd name="connsiteY13" fmla="*/ 481263 h 654518"/>
              <a:gd name="connsiteX14" fmla="*/ 2675823 w 2685449"/>
              <a:gd name="connsiteY14" fmla="*/ 616016 h 654518"/>
              <a:gd name="connsiteX15" fmla="*/ 2589196 w 2685449"/>
              <a:gd name="connsiteY15" fmla="*/ 635267 h 654518"/>
              <a:gd name="connsiteX16" fmla="*/ 2492943 w 2685449"/>
              <a:gd name="connsiteY16" fmla="*/ 654518 h 654518"/>
              <a:gd name="connsiteX17" fmla="*/ 2367815 w 2685449"/>
              <a:gd name="connsiteY17" fmla="*/ 654518 h 654518"/>
              <a:gd name="connsiteX18" fmla="*/ 2156059 w 2685449"/>
              <a:gd name="connsiteY18" fmla="*/ 577515 h 654518"/>
              <a:gd name="connsiteX19" fmla="*/ 1992430 w 2685449"/>
              <a:gd name="connsiteY19" fmla="*/ 548640 h 654518"/>
              <a:gd name="connsiteX20" fmla="*/ 1838426 w 2685449"/>
              <a:gd name="connsiteY20" fmla="*/ 529389 h 654518"/>
              <a:gd name="connsiteX21" fmla="*/ 1694047 w 2685449"/>
              <a:gd name="connsiteY21" fmla="*/ 510139 h 654518"/>
              <a:gd name="connsiteX22" fmla="*/ 1463040 w 2685449"/>
              <a:gd name="connsiteY22" fmla="*/ 462012 h 654518"/>
              <a:gd name="connsiteX23" fmla="*/ 1193533 w 2685449"/>
              <a:gd name="connsiteY23" fmla="*/ 327259 h 654518"/>
              <a:gd name="connsiteX24" fmla="*/ 1068404 w 2685449"/>
              <a:gd name="connsiteY24" fmla="*/ 317633 h 654518"/>
              <a:gd name="connsiteX25" fmla="*/ 1001028 w 2685449"/>
              <a:gd name="connsiteY25" fmla="*/ 317633 h 654518"/>
              <a:gd name="connsiteX26" fmla="*/ 866274 w 2685449"/>
              <a:gd name="connsiteY26" fmla="*/ 279132 h 654518"/>
              <a:gd name="connsiteX27" fmla="*/ 712270 w 2685449"/>
              <a:gd name="connsiteY27" fmla="*/ 231006 h 654518"/>
              <a:gd name="connsiteX28" fmla="*/ 635268 w 2685449"/>
              <a:gd name="connsiteY28" fmla="*/ 211755 h 654518"/>
              <a:gd name="connsiteX29" fmla="*/ 471638 w 2685449"/>
              <a:gd name="connsiteY29" fmla="*/ 192505 h 654518"/>
              <a:gd name="connsiteX30" fmla="*/ 394636 w 2685449"/>
              <a:gd name="connsiteY30" fmla="*/ 154004 h 654518"/>
              <a:gd name="connsiteX31" fmla="*/ 269508 w 2685449"/>
              <a:gd name="connsiteY31" fmla="*/ 105878 h 654518"/>
              <a:gd name="connsiteX32" fmla="*/ 202131 w 2685449"/>
              <a:gd name="connsiteY32" fmla="*/ 96252 h 654518"/>
              <a:gd name="connsiteX33" fmla="*/ 96253 w 2685449"/>
              <a:gd name="connsiteY33" fmla="*/ 28875 h 654518"/>
              <a:gd name="connsiteX34" fmla="*/ 19251 w 2685449"/>
              <a:gd name="connsiteY34" fmla="*/ 0 h 65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85449" h="654518">
                <a:moveTo>
                  <a:pt x="0" y="57751"/>
                </a:moveTo>
                <a:lnTo>
                  <a:pt x="182880" y="9625"/>
                </a:lnTo>
                <a:lnTo>
                  <a:pt x="442762" y="77002"/>
                </a:lnTo>
                <a:lnTo>
                  <a:pt x="702644" y="115503"/>
                </a:lnTo>
                <a:lnTo>
                  <a:pt x="1078030" y="163629"/>
                </a:lnTo>
                <a:lnTo>
                  <a:pt x="1405289" y="163629"/>
                </a:lnTo>
                <a:lnTo>
                  <a:pt x="1588169" y="144379"/>
                </a:lnTo>
                <a:lnTo>
                  <a:pt x="1819175" y="202130"/>
                </a:lnTo>
                <a:lnTo>
                  <a:pt x="2184935" y="231006"/>
                </a:lnTo>
                <a:lnTo>
                  <a:pt x="2406316" y="250256"/>
                </a:lnTo>
                <a:lnTo>
                  <a:pt x="2589196" y="298383"/>
                </a:lnTo>
                <a:lnTo>
                  <a:pt x="2656573" y="308008"/>
                </a:lnTo>
                <a:lnTo>
                  <a:pt x="2675823" y="385010"/>
                </a:lnTo>
                <a:lnTo>
                  <a:pt x="2685449" y="481263"/>
                </a:lnTo>
                <a:lnTo>
                  <a:pt x="2675823" y="616016"/>
                </a:lnTo>
                <a:lnTo>
                  <a:pt x="2589196" y="635267"/>
                </a:lnTo>
                <a:lnTo>
                  <a:pt x="2492943" y="654518"/>
                </a:lnTo>
                <a:lnTo>
                  <a:pt x="2367815" y="654518"/>
                </a:lnTo>
                <a:lnTo>
                  <a:pt x="2156059" y="577515"/>
                </a:lnTo>
                <a:lnTo>
                  <a:pt x="1992430" y="548640"/>
                </a:lnTo>
                <a:lnTo>
                  <a:pt x="1838426" y="529389"/>
                </a:lnTo>
                <a:lnTo>
                  <a:pt x="1694047" y="510139"/>
                </a:lnTo>
                <a:lnTo>
                  <a:pt x="1463040" y="462012"/>
                </a:lnTo>
                <a:lnTo>
                  <a:pt x="1193533" y="327259"/>
                </a:lnTo>
                <a:lnTo>
                  <a:pt x="1068404" y="317633"/>
                </a:lnTo>
                <a:lnTo>
                  <a:pt x="1001028" y="317633"/>
                </a:lnTo>
                <a:lnTo>
                  <a:pt x="866274" y="279132"/>
                </a:lnTo>
                <a:lnTo>
                  <a:pt x="712270" y="231006"/>
                </a:lnTo>
                <a:lnTo>
                  <a:pt x="635268" y="211755"/>
                </a:lnTo>
                <a:lnTo>
                  <a:pt x="471638" y="192505"/>
                </a:lnTo>
                <a:lnTo>
                  <a:pt x="394636" y="154004"/>
                </a:lnTo>
                <a:lnTo>
                  <a:pt x="269508" y="105878"/>
                </a:lnTo>
                <a:lnTo>
                  <a:pt x="202131" y="96252"/>
                </a:lnTo>
                <a:lnTo>
                  <a:pt x="96253" y="28875"/>
                </a:lnTo>
                <a:lnTo>
                  <a:pt x="19251" y="0"/>
                </a:lnTo>
              </a:path>
            </a:pathLst>
          </a:cu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5736657" y="4490618"/>
            <a:ext cx="3850105" cy="981777"/>
          </a:xfrm>
          <a:custGeom>
            <a:avLst/>
            <a:gdLst>
              <a:gd name="connsiteX0" fmla="*/ 3821229 w 3850105"/>
              <a:gd name="connsiteY0" fmla="*/ 750770 h 981777"/>
              <a:gd name="connsiteX1" fmla="*/ 3850105 w 3850105"/>
              <a:gd name="connsiteY1" fmla="*/ 625642 h 981777"/>
              <a:gd name="connsiteX2" fmla="*/ 3715351 w 3850105"/>
              <a:gd name="connsiteY2" fmla="*/ 539014 h 981777"/>
              <a:gd name="connsiteX3" fmla="*/ 3513221 w 3850105"/>
              <a:gd name="connsiteY3" fmla="*/ 510139 h 981777"/>
              <a:gd name="connsiteX4" fmla="*/ 3224463 w 3850105"/>
              <a:gd name="connsiteY4" fmla="*/ 548640 h 981777"/>
              <a:gd name="connsiteX5" fmla="*/ 3022332 w 3850105"/>
              <a:gd name="connsiteY5" fmla="*/ 567890 h 981777"/>
              <a:gd name="connsiteX6" fmla="*/ 2714324 w 3850105"/>
              <a:gd name="connsiteY6" fmla="*/ 567890 h 981777"/>
              <a:gd name="connsiteX7" fmla="*/ 2435191 w 3850105"/>
              <a:gd name="connsiteY7" fmla="*/ 567890 h 981777"/>
              <a:gd name="connsiteX8" fmla="*/ 2194560 w 3850105"/>
              <a:gd name="connsiteY8" fmla="*/ 519764 h 981777"/>
              <a:gd name="connsiteX9" fmla="*/ 2011680 w 3850105"/>
              <a:gd name="connsiteY9" fmla="*/ 490888 h 981777"/>
              <a:gd name="connsiteX10" fmla="*/ 1799924 w 3850105"/>
              <a:gd name="connsiteY10" fmla="*/ 490888 h 981777"/>
              <a:gd name="connsiteX11" fmla="*/ 1655545 w 3850105"/>
              <a:gd name="connsiteY11" fmla="*/ 490888 h 981777"/>
              <a:gd name="connsiteX12" fmla="*/ 1549667 w 3850105"/>
              <a:gd name="connsiteY12" fmla="*/ 510139 h 981777"/>
              <a:gd name="connsiteX13" fmla="*/ 1395663 w 3850105"/>
              <a:gd name="connsiteY13" fmla="*/ 539014 h 981777"/>
              <a:gd name="connsiteX14" fmla="*/ 1299410 w 3850105"/>
              <a:gd name="connsiteY14" fmla="*/ 519764 h 981777"/>
              <a:gd name="connsiteX15" fmla="*/ 1183907 w 3850105"/>
              <a:gd name="connsiteY15" fmla="*/ 452387 h 981777"/>
              <a:gd name="connsiteX16" fmla="*/ 1010652 w 3850105"/>
              <a:gd name="connsiteY16" fmla="*/ 356134 h 981777"/>
              <a:gd name="connsiteX17" fmla="*/ 1001027 w 3850105"/>
              <a:gd name="connsiteY17" fmla="*/ 269507 h 981777"/>
              <a:gd name="connsiteX18" fmla="*/ 972151 w 3850105"/>
              <a:gd name="connsiteY18" fmla="*/ 154004 h 981777"/>
              <a:gd name="connsiteX19" fmla="*/ 952901 w 3850105"/>
              <a:gd name="connsiteY19" fmla="*/ 19250 h 981777"/>
              <a:gd name="connsiteX20" fmla="*/ 856648 w 3850105"/>
              <a:gd name="connsiteY20" fmla="*/ 0 h 981777"/>
              <a:gd name="connsiteX21" fmla="*/ 471638 w 3850105"/>
              <a:gd name="connsiteY21" fmla="*/ 48126 h 981777"/>
              <a:gd name="connsiteX22" fmla="*/ 231006 w 3850105"/>
              <a:gd name="connsiteY22" fmla="*/ 115503 h 981777"/>
              <a:gd name="connsiteX23" fmla="*/ 173255 w 3850105"/>
              <a:gd name="connsiteY23" fmla="*/ 182880 h 981777"/>
              <a:gd name="connsiteX24" fmla="*/ 115503 w 3850105"/>
              <a:gd name="connsiteY24" fmla="*/ 279132 h 981777"/>
              <a:gd name="connsiteX25" fmla="*/ 57751 w 3850105"/>
              <a:gd name="connsiteY25" fmla="*/ 394635 h 981777"/>
              <a:gd name="connsiteX26" fmla="*/ 0 w 3850105"/>
              <a:gd name="connsiteY26" fmla="*/ 471638 h 981777"/>
              <a:gd name="connsiteX27" fmla="*/ 48126 w 3850105"/>
              <a:gd name="connsiteY27" fmla="*/ 558265 h 981777"/>
              <a:gd name="connsiteX28" fmla="*/ 9625 w 3850105"/>
              <a:gd name="connsiteY28" fmla="*/ 712269 h 981777"/>
              <a:gd name="connsiteX29" fmla="*/ 77002 w 3850105"/>
              <a:gd name="connsiteY29" fmla="*/ 779646 h 981777"/>
              <a:gd name="connsiteX30" fmla="*/ 105878 w 3850105"/>
              <a:gd name="connsiteY30" fmla="*/ 789271 h 981777"/>
              <a:gd name="connsiteX31" fmla="*/ 173255 w 3850105"/>
              <a:gd name="connsiteY31" fmla="*/ 808522 h 981777"/>
              <a:gd name="connsiteX32" fmla="*/ 221381 w 3850105"/>
              <a:gd name="connsiteY32" fmla="*/ 837398 h 981777"/>
              <a:gd name="connsiteX33" fmla="*/ 221381 w 3850105"/>
              <a:gd name="connsiteY33" fmla="*/ 837398 h 981777"/>
              <a:gd name="connsiteX34" fmla="*/ 442762 w 3850105"/>
              <a:gd name="connsiteY34" fmla="*/ 875899 h 981777"/>
              <a:gd name="connsiteX35" fmla="*/ 770021 w 3850105"/>
              <a:gd name="connsiteY35" fmla="*/ 952901 h 981777"/>
              <a:gd name="connsiteX36" fmla="*/ 866274 w 3850105"/>
              <a:gd name="connsiteY36" fmla="*/ 972151 h 981777"/>
              <a:gd name="connsiteX37" fmla="*/ 1116530 w 3850105"/>
              <a:gd name="connsiteY37" fmla="*/ 981777 h 981777"/>
              <a:gd name="connsiteX38" fmla="*/ 1819175 w 3850105"/>
              <a:gd name="connsiteY38" fmla="*/ 962526 h 981777"/>
              <a:gd name="connsiteX39" fmla="*/ 2377440 w 3850105"/>
              <a:gd name="connsiteY39" fmla="*/ 827772 h 981777"/>
              <a:gd name="connsiteX40" fmla="*/ 2916455 w 3850105"/>
              <a:gd name="connsiteY40" fmla="*/ 885524 h 981777"/>
              <a:gd name="connsiteX41" fmla="*/ 3118585 w 3850105"/>
              <a:gd name="connsiteY41" fmla="*/ 856648 h 981777"/>
              <a:gd name="connsiteX42" fmla="*/ 3282215 w 3850105"/>
              <a:gd name="connsiteY42" fmla="*/ 818147 h 981777"/>
              <a:gd name="connsiteX43" fmla="*/ 3724977 w 3850105"/>
              <a:gd name="connsiteY43" fmla="*/ 798897 h 981777"/>
              <a:gd name="connsiteX44" fmla="*/ 3821229 w 3850105"/>
              <a:gd name="connsiteY44" fmla="*/ 750770 h 9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50105" h="981777">
                <a:moveTo>
                  <a:pt x="3821229" y="750770"/>
                </a:moveTo>
                <a:lnTo>
                  <a:pt x="3850105" y="625642"/>
                </a:lnTo>
                <a:lnTo>
                  <a:pt x="3715351" y="539014"/>
                </a:lnTo>
                <a:lnTo>
                  <a:pt x="3513221" y="510139"/>
                </a:lnTo>
                <a:lnTo>
                  <a:pt x="3224463" y="548640"/>
                </a:lnTo>
                <a:lnTo>
                  <a:pt x="3022332" y="567890"/>
                </a:lnTo>
                <a:lnTo>
                  <a:pt x="2714324" y="567890"/>
                </a:lnTo>
                <a:lnTo>
                  <a:pt x="2435191" y="567890"/>
                </a:lnTo>
                <a:lnTo>
                  <a:pt x="2194560" y="519764"/>
                </a:lnTo>
                <a:lnTo>
                  <a:pt x="2011680" y="490888"/>
                </a:lnTo>
                <a:lnTo>
                  <a:pt x="1799924" y="490888"/>
                </a:lnTo>
                <a:lnTo>
                  <a:pt x="1655545" y="490888"/>
                </a:lnTo>
                <a:lnTo>
                  <a:pt x="1549667" y="510139"/>
                </a:lnTo>
                <a:lnTo>
                  <a:pt x="1395663" y="539014"/>
                </a:lnTo>
                <a:lnTo>
                  <a:pt x="1299410" y="519764"/>
                </a:lnTo>
                <a:lnTo>
                  <a:pt x="1183907" y="452387"/>
                </a:lnTo>
                <a:lnTo>
                  <a:pt x="1010652" y="356134"/>
                </a:lnTo>
                <a:lnTo>
                  <a:pt x="1001027" y="269507"/>
                </a:lnTo>
                <a:lnTo>
                  <a:pt x="972151" y="154004"/>
                </a:lnTo>
                <a:lnTo>
                  <a:pt x="952901" y="19250"/>
                </a:lnTo>
                <a:lnTo>
                  <a:pt x="856648" y="0"/>
                </a:lnTo>
                <a:lnTo>
                  <a:pt x="471638" y="48126"/>
                </a:lnTo>
                <a:lnTo>
                  <a:pt x="231006" y="115503"/>
                </a:lnTo>
                <a:lnTo>
                  <a:pt x="173255" y="182880"/>
                </a:lnTo>
                <a:lnTo>
                  <a:pt x="115503" y="279132"/>
                </a:lnTo>
                <a:lnTo>
                  <a:pt x="57751" y="394635"/>
                </a:lnTo>
                <a:lnTo>
                  <a:pt x="0" y="471638"/>
                </a:lnTo>
                <a:lnTo>
                  <a:pt x="48126" y="558265"/>
                </a:lnTo>
                <a:lnTo>
                  <a:pt x="9625" y="712269"/>
                </a:lnTo>
                <a:cubicBezTo>
                  <a:pt x="32084" y="734728"/>
                  <a:pt x="52200" y="759805"/>
                  <a:pt x="77002" y="779646"/>
                </a:cubicBezTo>
                <a:cubicBezTo>
                  <a:pt x="84925" y="785984"/>
                  <a:pt x="96160" y="786356"/>
                  <a:pt x="105878" y="789271"/>
                </a:cubicBezTo>
                <a:cubicBezTo>
                  <a:pt x="128251" y="795983"/>
                  <a:pt x="150796" y="802105"/>
                  <a:pt x="173255" y="808522"/>
                </a:cubicBezTo>
                <a:cubicBezTo>
                  <a:pt x="208100" y="831752"/>
                  <a:pt x="191784" y="822599"/>
                  <a:pt x="221381" y="837398"/>
                </a:cubicBezTo>
                <a:lnTo>
                  <a:pt x="221381" y="837398"/>
                </a:lnTo>
                <a:lnTo>
                  <a:pt x="442762" y="875899"/>
                </a:lnTo>
                <a:lnTo>
                  <a:pt x="770021" y="952901"/>
                </a:lnTo>
                <a:cubicBezTo>
                  <a:pt x="859780" y="972847"/>
                  <a:pt x="827068" y="972151"/>
                  <a:pt x="866274" y="972151"/>
                </a:cubicBezTo>
                <a:lnTo>
                  <a:pt x="1116530" y="981777"/>
                </a:lnTo>
                <a:lnTo>
                  <a:pt x="1819175" y="962526"/>
                </a:lnTo>
                <a:lnTo>
                  <a:pt x="2377440" y="827772"/>
                </a:lnTo>
                <a:lnTo>
                  <a:pt x="2916455" y="885524"/>
                </a:lnTo>
                <a:lnTo>
                  <a:pt x="3118585" y="856648"/>
                </a:lnTo>
                <a:lnTo>
                  <a:pt x="3282215" y="818147"/>
                </a:lnTo>
                <a:lnTo>
                  <a:pt x="3724977" y="798897"/>
                </a:lnTo>
                <a:lnTo>
                  <a:pt x="3821229" y="750770"/>
                </a:lnTo>
                <a:close/>
              </a:path>
            </a:pathLst>
          </a:cu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cxnSp>
        <p:nvCxnSpPr>
          <p:cNvPr id="8" name="Connecteur droit avec flèche 7"/>
          <p:cNvCxnSpPr/>
          <p:nvPr/>
        </p:nvCxnSpPr>
        <p:spPr>
          <a:xfrm flipH="1">
            <a:off x="7661709" y="2750811"/>
            <a:ext cx="2809812" cy="2326948"/>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5496025" y="2767119"/>
            <a:ext cx="4975496" cy="157842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0141819" y="2356175"/>
            <a:ext cx="2050181" cy="830997"/>
          </a:xfrm>
          <a:prstGeom prst="rect">
            <a:avLst/>
          </a:prstGeom>
          <a:noFill/>
        </p:spPr>
        <p:txBody>
          <a:bodyPr wrap="square" rtlCol="0">
            <a:spAutoFit/>
          </a:bodyPr>
          <a:lstStyle/>
          <a:p>
            <a:pPr algn="ctr"/>
            <a:r>
              <a:rPr lang="fr-FR" sz="1600" dirty="0"/>
              <a:t>Plantation de roseaux et de vétiver prévue sur la rive droite</a:t>
            </a:r>
          </a:p>
        </p:txBody>
      </p:sp>
      <p:sp>
        <p:nvSpPr>
          <p:cNvPr id="4" name="ZoneTexte 3">
            <a:extLst>
              <a:ext uri="{FF2B5EF4-FFF2-40B4-BE49-F238E27FC236}">
                <a16:creationId xmlns:a16="http://schemas.microsoft.com/office/drawing/2014/main" id="{E3D55B97-7D6F-90A0-F5F5-7ED7A98F977C}"/>
              </a:ext>
            </a:extLst>
          </p:cNvPr>
          <p:cNvSpPr txBox="1"/>
          <p:nvPr/>
        </p:nvSpPr>
        <p:spPr>
          <a:xfrm>
            <a:off x="2197039" y="131517"/>
            <a:ext cx="7407514" cy="861774"/>
          </a:xfrm>
          <a:prstGeom prst="rect">
            <a:avLst/>
          </a:prstGeom>
          <a:noFill/>
        </p:spPr>
        <p:txBody>
          <a:bodyPr wrap="square" rtlCol="0">
            <a:spAutoFit/>
          </a:bodyPr>
          <a:lstStyle/>
          <a:p>
            <a:pPr algn="ctr"/>
            <a:r>
              <a:rPr lang="fr-FR" sz="2400" b="1" dirty="0"/>
              <a:t>PROJET DE VEGETALISATION DE BERGES à THOMONDE</a:t>
            </a:r>
          </a:p>
          <a:p>
            <a:pPr algn="ctr"/>
            <a:r>
              <a:rPr lang="fr-FR" sz="1400" b="1" dirty="0"/>
              <a:t>Rivières Thomonde et Goyave</a:t>
            </a:r>
          </a:p>
          <a:p>
            <a:pPr algn="ctr"/>
            <a:r>
              <a:rPr lang="fr-FR" sz="1200" dirty="0"/>
              <a:t>Complément de la fiche technique N°14 « Rapport d’identification des 15 aménagements pilotes »</a:t>
            </a:r>
          </a:p>
        </p:txBody>
      </p:sp>
      <p:cxnSp>
        <p:nvCxnSpPr>
          <p:cNvPr id="9" name="Connecteur droit avec flèche 8">
            <a:extLst>
              <a:ext uri="{FF2B5EF4-FFF2-40B4-BE49-F238E27FC236}">
                <a16:creationId xmlns:a16="http://schemas.microsoft.com/office/drawing/2014/main" id="{4AE53BAD-EF8F-28C3-E72F-2632221C15A1}"/>
              </a:ext>
            </a:extLst>
          </p:cNvPr>
          <p:cNvCxnSpPr/>
          <p:nvPr/>
        </p:nvCxnSpPr>
        <p:spPr>
          <a:xfrm flipH="1" flipV="1">
            <a:off x="5804034" y="5802284"/>
            <a:ext cx="1710671" cy="415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44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hidden="1"/>
          <p:cNvSpPr>
            <a:spLocks noGrp="1" noChangeArrowheads="1"/>
          </p:cNvSpPr>
          <p:nvPr>
            <p:ph type="title"/>
          </p:nvPr>
        </p:nvSpPr>
        <p:spPr/>
        <p:txBody>
          <a:bodyPr/>
          <a:lstStyle/>
          <a:p>
            <a:endParaRPr lang="fr-FR" altLang="fr-FR"/>
          </a:p>
        </p:txBody>
      </p:sp>
      <p:sp>
        <p:nvSpPr>
          <p:cNvPr id="18435" name="Rectangle 3" descr="P1000734 (Copier)"/>
          <p:cNvSpPr>
            <a:spLocks noGrp="1" noChangeAspect="1" noChangeArrowheads="1"/>
          </p:cNvSpPr>
          <p:nvPr isPhoto="1"/>
        </p:nvSpPr>
        <p:spPr bwMode="auto">
          <a:xfrm>
            <a:off x="2495550" y="1125538"/>
            <a:ext cx="7450138" cy="558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436" name="Text Box 4"/>
          <p:cNvSpPr txBox="1">
            <a:spLocks noChangeArrowheads="1"/>
          </p:cNvSpPr>
          <p:nvPr/>
        </p:nvSpPr>
        <p:spPr bwMode="auto">
          <a:xfrm>
            <a:off x="2495550" y="173806"/>
            <a:ext cx="727392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dirty="0"/>
              <a:t>Rivière </a:t>
            </a:r>
            <a:r>
              <a:rPr lang="fr-FR" altLang="fr-FR" dirty="0" err="1"/>
              <a:t>Thomonde</a:t>
            </a:r>
            <a:r>
              <a:rPr lang="fr-FR" altLang="fr-FR" dirty="0"/>
              <a:t>, rive gauche</a:t>
            </a:r>
          </a:p>
          <a:p>
            <a:pPr algn="ctr">
              <a:spcBef>
                <a:spcPct val="50000"/>
              </a:spcBef>
            </a:pPr>
            <a:r>
              <a:rPr lang="fr-FR" altLang="fr-FR" dirty="0"/>
              <a:t>Projet de végétalisation des berges sur la rive convexe</a:t>
            </a:r>
          </a:p>
        </p:txBody>
      </p:sp>
      <p:sp>
        <p:nvSpPr>
          <p:cNvPr id="5" name="ZoneTexte 4"/>
          <p:cNvSpPr txBox="1"/>
          <p:nvPr/>
        </p:nvSpPr>
        <p:spPr>
          <a:xfrm>
            <a:off x="10047130" y="2220070"/>
            <a:ext cx="2050181" cy="584775"/>
          </a:xfrm>
          <a:prstGeom prst="rect">
            <a:avLst/>
          </a:prstGeom>
          <a:noFill/>
        </p:spPr>
        <p:txBody>
          <a:bodyPr wrap="square" rtlCol="0">
            <a:spAutoFit/>
          </a:bodyPr>
          <a:lstStyle/>
          <a:p>
            <a:pPr algn="ctr"/>
            <a:r>
              <a:rPr lang="fr-FR" sz="1600" dirty="0"/>
              <a:t>Plantation prévue de roseaux et de vétiver</a:t>
            </a:r>
          </a:p>
        </p:txBody>
      </p:sp>
      <p:cxnSp>
        <p:nvCxnSpPr>
          <p:cNvPr id="3" name="Connecteur droit avec flèche 2"/>
          <p:cNvCxnSpPr/>
          <p:nvPr/>
        </p:nvCxnSpPr>
        <p:spPr>
          <a:xfrm flipH="1">
            <a:off x="4083906" y="2839453"/>
            <a:ext cx="6513509" cy="73148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Forme libre 7"/>
          <p:cNvSpPr/>
          <p:nvPr/>
        </p:nvSpPr>
        <p:spPr>
          <a:xfrm>
            <a:off x="2492943" y="3137836"/>
            <a:ext cx="4215865" cy="1289785"/>
          </a:xfrm>
          <a:custGeom>
            <a:avLst/>
            <a:gdLst>
              <a:gd name="connsiteX0" fmla="*/ 0 w 4215865"/>
              <a:gd name="connsiteY0" fmla="*/ 346509 h 1289785"/>
              <a:gd name="connsiteX1" fmla="*/ 0 w 4215865"/>
              <a:gd name="connsiteY1" fmla="*/ 346509 h 1289785"/>
              <a:gd name="connsiteX2" fmla="*/ 86628 w 4215865"/>
              <a:gd name="connsiteY2" fmla="*/ 336884 h 1289785"/>
              <a:gd name="connsiteX3" fmla="*/ 182880 w 4215865"/>
              <a:gd name="connsiteY3" fmla="*/ 356135 h 1289785"/>
              <a:gd name="connsiteX4" fmla="*/ 240632 w 4215865"/>
              <a:gd name="connsiteY4" fmla="*/ 356135 h 1289785"/>
              <a:gd name="connsiteX5" fmla="*/ 606392 w 4215865"/>
              <a:gd name="connsiteY5" fmla="*/ 356135 h 1289785"/>
              <a:gd name="connsiteX6" fmla="*/ 644893 w 4215865"/>
              <a:gd name="connsiteY6" fmla="*/ 327259 h 1289785"/>
              <a:gd name="connsiteX7" fmla="*/ 885524 w 4215865"/>
              <a:gd name="connsiteY7" fmla="*/ 298383 h 1289785"/>
              <a:gd name="connsiteX8" fmla="*/ 972152 w 4215865"/>
              <a:gd name="connsiteY8" fmla="*/ 279132 h 1289785"/>
              <a:gd name="connsiteX9" fmla="*/ 1001028 w 4215865"/>
              <a:gd name="connsiteY9" fmla="*/ 279132 h 1289785"/>
              <a:gd name="connsiteX10" fmla="*/ 1010653 w 4215865"/>
              <a:gd name="connsiteY10" fmla="*/ 279132 h 1289785"/>
              <a:gd name="connsiteX11" fmla="*/ 1106905 w 4215865"/>
              <a:gd name="connsiteY11" fmla="*/ 259882 h 1289785"/>
              <a:gd name="connsiteX12" fmla="*/ 1155032 w 4215865"/>
              <a:gd name="connsiteY12" fmla="*/ 240631 h 1289785"/>
              <a:gd name="connsiteX13" fmla="*/ 1222409 w 4215865"/>
              <a:gd name="connsiteY13" fmla="*/ 231006 h 1289785"/>
              <a:gd name="connsiteX14" fmla="*/ 1270535 w 4215865"/>
              <a:gd name="connsiteY14" fmla="*/ 221381 h 1289785"/>
              <a:gd name="connsiteX15" fmla="*/ 1289785 w 4215865"/>
              <a:gd name="connsiteY15" fmla="*/ 221381 h 1289785"/>
              <a:gd name="connsiteX16" fmla="*/ 1414914 w 4215865"/>
              <a:gd name="connsiteY16" fmla="*/ 182880 h 1289785"/>
              <a:gd name="connsiteX17" fmla="*/ 1578543 w 4215865"/>
              <a:gd name="connsiteY17" fmla="*/ 173255 h 1289785"/>
              <a:gd name="connsiteX18" fmla="*/ 1751798 w 4215865"/>
              <a:gd name="connsiteY18" fmla="*/ 154004 h 1289785"/>
              <a:gd name="connsiteX19" fmla="*/ 1944303 w 4215865"/>
              <a:gd name="connsiteY19" fmla="*/ 125128 h 1289785"/>
              <a:gd name="connsiteX20" fmla="*/ 1944303 w 4215865"/>
              <a:gd name="connsiteY20" fmla="*/ 125128 h 1289785"/>
              <a:gd name="connsiteX21" fmla="*/ 2107933 w 4215865"/>
              <a:gd name="connsiteY21" fmla="*/ 125128 h 1289785"/>
              <a:gd name="connsiteX22" fmla="*/ 2175310 w 4215865"/>
              <a:gd name="connsiteY22" fmla="*/ 115503 h 1289785"/>
              <a:gd name="connsiteX23" fmla="*/ 2550695 w 4215865"/>
              <a:gd name="connsiteY23" fmla="*/ 105878 h 1289785"/>
              <a:gd name="connsiteX24" fmla="*/ 2569945 w 4215865"/>
              <a:gd name="connsiteY24" fmla="*/ 86627 h 1289785"/>
              <a:gd name="connsiteX25" fmla="*/ 2983832 w 4215865"/>
              <a:gd name="connsiteY25" fmla="*/ 86627 h 1289785"/>
              <a:gd name="connsiteX26" fmla="*/ 2983832 w 4215865"/>
              <a:gd name="connsiteY26" fmla="*/ 86627 h 1289785"/>
              <a:gd name="connsiteX27" fmla="*/ 3291840 w 4215865"/>
              <a:gd name="connsiteY27" fmla="*/ 86627 h 1289785"/>
              <a:gd name="connsiteX28" fmla="*/ 3291840 w 4215865"/>
              <a:gd name="connsiteY28" fmla="*/ 86627 h 1289785"/>
              <a:gd name="connsiteX29" fmla="*/ 3397718 w 4215865"/>
              <a:gd name="connsiteY29" fmla="*/ 77002 h 1289785"/>
              <a:gd name="connsiteX30" fmla="*/ 3455470 w 4215865"/>
              <a:gd name="connsiteY30" fmla="*/ 67377 h 1289785"/>
              <a:gd name="connsiteX31" fmla="*/ 3532472 w 4215865"/>
              <a:gd name="connsiteY31" fmla="*/ 57751 h 1289785"/>
              <a:gd name="connsiteX32" fmla="*/ 3667225 w 4215865"/>
              <a:gd name="connsiteY32" fmla="*/ 28876 h 1289785"/>
              <a:gd name="connsiteX33" fmla="*/ 3667225 w 4215865"/>
              <a:gd name="connsiteY33" fmla="*/ 28876 h 1289785"/>
              <a:gd name="connsiteX34" fmla="*/ 3773103 w 4215865"/>
              <a:gd name="connsiteY34" fmla="*/ 19250 h 1289785"/>
              <a:gd name="connsiteX35" fmla="*/ 3859731 w 4215865"/>
              <a:gd name="connsiteY35" fmla="*/ 9625 h 1289785"/>
              <a:gd name="connsiteX36" fmla="*/ 3917482 w 4215865"/>
              <a:gd name="connsiteY36" fmla="*/ 9625 h 1289785"/>
              <a:gd name="connsiteX37" fmla="*/ 4215865 w 4215865"/>
              <a:gd name="connsiteY37" fmla="*/ 9625 h 1289785"/>
              <a:gd name="connsiteX38" fmla="*/ 4215865 w 4215865"/>
              <a:gd name="connsiteY38" fmla="*/ 0 h 1289785"/>
              <a:gd name="connsiteX39" fmla="*/ 4023360 w 4215865"/>
              <a:gd name="connsiteY39" fmla="*/ 28876 h 1289785"/>
              <a:gd name="connsiteX40" fmla="*/ 3946358 w 4215865"/>
              <a:gd name="connsiteY40" fmla="*/ 38501 h 1289785"/>
              <a:gd name="connsiteX41" fmla="*/ 3878981 w 4215865"/>
              <a:gd name="connsiteY41" fmla="*/ 48126 h 1289785"/>
              <a:gd name="connsiteX42" fmla="*/ 3830855 w 4215865"/>
              <a:gd name="connsiteY42" fmla="*/ 77002 h 1289785"/>
              <a:gd name="connsiteX43" fmla="*/ 3753853 w 4215865"/>
              <a:gd name="connsiteY43" fmla="*/ 86627 h 1289785"/>
              <a:gd name="connsiteX44" fmla="*/ 3667225 w 4215865"/>
              <a:gd name="connsiteY44" fmla="*/ 125128 h 1289785"/>
              <a:gd name="connsiteX45" fmla="*/ 3590223 w 4215865"/>
              <a:gd name="connsiteY45" fmla="*/ 154004 h 1289785"/>
              <a:gd name="connsiteX46" fmla="*/ 3561348 w 4215865"/>
              <a:gd name="connsiteY46" fmla="*/ 182880 h 1289785"/>
              <a:gd name="connsiteX47" fmla="*/ 3532472 w 4215865"/>
              <a:gd name="connsiteY47" fmla="*/ 202130 h 1289785"/>
              <a:gd name="connsiteX48" fmla="*/ 3465095 w 4215865"/>
              <a:gd name="connsiteY48" fmla="*/ 221381 h 1289785"/>
              <a:gd name="connsiteX49" fmla="*/ 3445844 w 4215865"/>
              <a:gd name="connsiteY49" fmla="*/ 231006 h 1289785"/>
              <a:gd name="connsiteX50" fmla="*/ 3359217 w 4215865"/>
              <a:gd name="connsiteY50" fmla="*/ 231006 h 1289785"/>
              <a:gd name="connsiteX51" fmla="*/ 3272590 w 4215865"/>
              <a:gd name="connsiteY51" fmla="*/ 259882 h 1289785"/>
              <a:gd name="connsiteX52" fmla="*/ 3195588 w 4215865"/>
              <a:gd name="connsiteY52" fmla="*/ 279132 h 1289785"/>
              <a:gd name="connsiteX53" fmla="*/ 3166712 w 4215865"/>
              <a:gd name="connsiteY53" fmla="*/ 288758 h 1289785"/>
              <a:gd name="connsiteX54" fmla="*/ 3012708 w 4215865"/>
              <a:gd name="connsiteY54" fmla="*/ 288758 h 1289785"/>
              <a:gd name="connsiteX55" fmla="*/ 2906830 w 4215865"/>
              <a:gd name="connsiteY55" fmla="*/ 346509 h 1289785"/>
              <a:gd name="connsiteX56" fmla="*/ 2858703 w 4215865"/>
              <a:gd name="connsiteY56" fmla="*/ 375385 h 1289785"/>
              <a:gd name="connsiteX57" fmla="*/ 2800952 w 4215865"/>
              <a:gd name="connsiteY57" fmla="*/ 394636 h 1289785"/>
              <a:gd name="connsiteX58" fmla="*/ 2733575 w 4215865"/>
              <a:gd name="connsiteY58" fmla="*/ 413886 h 1289785"/>
              <a:gd name="connsiteX59" fmla="*/ 2704699 w 4215865"/>
              <a:gd name="connsiteY59" fmla="*/ 423511 h 1289785"/>
              <a:gd name="connsiteX60" fmla="*/ 2387065 w 4215865"/>
              <a:gd name="connsiteY60" fmla="*/ 423511 h 1289785"/>
              <a:gd name="connsiteX61" fmla="*/ 2271562 w 4215865"/>
              <a:gd name="connsiteY61" fmla="*/ 442762 h 1289785"/>
              <a:gd name="connsiteX62" fmla="*/ 2194560 w 4215865"/>
              <a:gd name="connsiteY62" fmla="*/ 471638 h 1289785"/>
              <a:gd name="connsiteX63" fmla="*/ 1934678 w 4215865"/>
              <a:gd name="connsiteY63" fmla="*/ 577516 h 1289785"/>
              <a:gd name="connsiteX64" fmla="*/ 1857676 w 4215865"/>
              <a:gd name="connsiteY64" fmla="*/ 625642 h 1289785"/>
              <a:gd name="connsiteX65" fmla="*/ 1607419 w 4215865"/>
              <a:gd name="connsiteY65" fmla="*/ 683393 h 1289785"/>
              <a:gd name="connsiteX66" fmla="*/ 1395663 w 4215865"/>
              <a:gd name="connsiteY66" fmla="*/ 683393 h 1289785"/>
              <a:gd name="connsiteX67" fmla="*/ 1309036 w 4215865"/>
              <a:gd name="connsiteY67" fmla="*/ 741145 h 1289785"/>
              <a:gd name="connsiteX68" fmla="*/ 1222409 w 4215865"/>
              <a:gd name="connsiteY68" fmla="*/ 779646 h 1289785"/>
              <a:gd name="connsiteX69" fmla="*/ 1183908 w 4215865"/>
              <a:gd name="connsiteY69" fmla="*/ 789271 h 1289785"/>
              <a:gd name="connsiteX70" fmla="*/ 1126156 w 4215865"/>
              <a:gd name="connsiteY70" fmla="*/ 808522 h 1289785"/>
              <a:gd name="connsiteX71" fmla="*/ 1126156 w 4215865"/>
              <a:gd name="connsiteY71" fmla="*/ 808522 h 1289785"/>
              <a:gd name="connsiteX72" fmla="*/ 1020278 w 4215865"/>
              <a:gd name="connsiteY72" fmla="*/ 818147 h 1289785"/>
              <a:gd name="connsiteX73" fmla="*/ 962526 w 4215865"/>
              <a:gd name="connsiteY73" fmla="*/ 827772 h 1289785"/>
              <a:gd name="connsiteX74" fmla="*/ 943276 w 4215865"/>
              <a:gd name="connsiteY74" fmla="*/ 856648 h 1289785"/>
              <a:gd name="connsiteX75" fmla="*/ 904775 w 4215865"/>
              <a:gd name="connsiteY75" fmla="*/ 875899 h 1289785"/>
              <a:gd name="connsiteX76" fmla="*/ 827773 w 4215865"/>
              <a:gd name="connsiteY76" fmla="*/ 904775 h 1289785"/>
              <a:gd name="connsiteX77" fmla="*/ 750771 w 4215865"/>
              <a:gd name="connsiteY77" fmla="*/ 924025 h 1289785"/>
              <a:gd name="connsiteX78" fmla="*/ 721895 w 4215865"/>
              <a:gd name="connsiteY78" fmla="*/ 952901 h 1289785"/>
              <a:gd name="connsiteX79" fmla="*/ 481263 w 4215865"/>
              <a:gd name="connsiteY79" fmla="*/ 1068404 h 1289785"/>
              <a:gd name="connsiteX80" fmla="*/ 365760 w 4215865"/>
              <a:gd name="connsiteY80" fmla="*/ 1155031 h 1289785"/>
              <a:gd name="connsiteX81" fmla="*/ 288758 w 4215865"/>
              <a:gd name="connsiteY81" fmla="*/ 1222408 h 1289785"/>
              <a:gd name="connsiteX82" fmla="*/ 231006 w 4215865"/>
              <a:gd name="connsiteY82" fmla="*/ 1241659 h 1289785"/>
              <a:gd name="connsiteX83" fmla="*/ 192505 w 4215865"/>
              <a:gd name="connsiteY83" fmla="*/ 1260909 h 1289785"/>
              <a:gd name="connsiteX84" fmla="*/ 163630 w 4215865"/>
              <a:gd name="connsiteY84" fmla="*/ 1260909 h 1289785"/>
              <a:gd name="connsiteX85" fmla="*/ 67377 w 4215865"/>
              <a:gd name="connsiteY85" fmla="*/ 1289785 h 1289785"/>
              <a:gd name="connsiteX86" fmla="*/ 19251 w 4215865"/>
              <a:gd name="connsiteY86" fmla="*/ 1289785 h 1289785"/>
              <a:gd name="connsiteX87" fmla="*/ 19251 w 4215865"/>
              <a:gd name="connsiteY87" fmla="*/ 1289785 h 128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215865" h="1289785">
                <a:moveTo>
                  <a:pt x="0" y="346509"/>
                </a:moveTo>
                <a:lnTo>
                  <a:pt x="0" y="346509"/>
                </a:lnTo>
                <a:cubicBezTo>
                  <a:pt x="28876" y="343301"/>
                  <a:pt x="57614" y="335357"/>
                  <a:pt x="86628" y="336884"/>
                </a:cubicBezTo>
                <a:cubicBezTo>
                  <a:pt x="119302" y="338604"/>
                  <a:pt x="182880" y="356135"/>
                  <a:pt x="182880" y="356135"/>
                </a:cubicBezTo>
                <a:lnTo>
                  <a:pt x="240632" y="356135"/>
                </a:lnTo>
                <a:lnTo>
                  <a:pt x="606392" y="356135"/>
                </a:lnTo>
                <a:lnTo>
                  <a:pt x="644893" y="327259"/>
                </a:lnTo>
                <a:cubicBezTo>
                  <a:pt x="716911" y="319256"/>
                  <a:pt x="820262" y="308172"/>
                  <a:pt x="885524" y="298383"/>
                </a:cubicBezTo>
                <a:cubicBezTo>
                  <a:pt x="1009194" y="279833"/>
                  <a:pt x="825351" y="297483"/>
                  <a:pt x="972152" y="279132"/>
                </a:cubicBezTo>
                <a:cubicBezTo>
                  <a:pt x="981703" y="277938"/>
                  <a:pt x="991403" y="279132"/>
                  <a:pt x="1001028" y="279132"/>
                </a:cubicBezTo>
                <a:lnTo>
                  <a:pt x="1010653" y="279132"/>
                </a:lnTo>
                <a:cubicBezTo>
                  <a:pt x="1042737" y="272715"/>
                  <a:pt x="1075290" y="268313"/>
                  <a:pt x="1106905" y="259882"/>
                </a:cubicBezTo>
                <a:cubicBezTo>
                  <a:pt x="1123600" y="255430"/>
                  <a:pt x="1138270" y="244822"/>
                  <a:pt x="1155032" y="240631"/>
                </a:cubicBezTo>
                <a:cubicBezTo>
                  <a:pt x="1177042" y="235129"/>
                  <a:pt x="1200088" y="235064"/>
                  <a:pt x="1222409" y="231006"/>
                </a:cubicBezTo>
                <a:cubicBezTo>
                  <a:pt x="1279628" y="220603"/>
                  <a:pt x="1243897" y="221381"/>
                  <a:pt x="1270535" y="221381"/>
                </a:cubicBezTo>
                <a:lnTo>
                  <a:pt x="1289785" y="221381"/>
                </a:lnTo>
                <a:cubicBezTo>
                  <a:pt x="1331495" y="208547"/>
                  <a:pt x="1371868" y="190054"/>
                  <a:pt x="1414914" y="182880"/>
                </a:cubicBezTo>
                <a:cubicBezTo>
                  <a:pt x="1468808" y="173898"/>
                  <a:pt x="1524105" y="177921"/>
                  <a:pt x="1578543" y="173255"/>
                </a:cubicBezTo>
                <a:cubicBezTo>
                  <a:pt x="1636438" y="168293"/>
                  <a:pt x="1694046" y="160421"/>
                  <a:pt x="1751798" y="154004"/>
                </a:cubicBezTo>
                <a:cubicBezTo>
                  <a:pt x="1857512" y="108698"/>
                  <a:pt x="1794740" y="125128"/>
                  <a:pt x="1944303" y="125128"/>
                </a:cubicBezTo>
                <a:lnTo>
                  <a:pt x="1944303" y="125128"/>
                </a:lnTo>
                <a:lnTo>
                  <a:pt x="2107933" y="125128"/>
                </a:lnTo>
                <a:lnTo>
                  <a:pt x="2175310" y="115503"/>
                </a:lnTo>
                <a:cubicBezTo>
                  <a:pt x="2370655" y="97745"/>
                  <a:pt x="2245750" y="105878"/>
                  <a:pt x="2550695" y="105878"/>
                </a:cubicBezTo>
                <a:lnTo>
                  <a:pt x="2569945" y="86627"/>
                </a:lnTo>
                <a:lnTo>
                  <a:pt x="2983832" y="86627"/>
                </a:lnTo>
                <a:lnTo>
                  <a:pt x="2983832" y="86627"/>
                </a:lnTo>
                <a:lnTo>
                  <a:pt x="3291840" y="86627"/>
                </a:lnTo>
                <a:lnTo>
                  <a:pt x="3291840" y="86627"/>
                </a:lnTo>
                <a:cubicBezTo>
                  <a:pt x="3327133" y="83419"/>
                  <a:pt x="3362523" y="81143"/>
                  <a:pt x="3397718" y="77002"/>
                </a:cubicBezTo>
                <a:cubicBezTo>
                  <a:pt x="3417101" y="74722"/>
                  <a:pt x="3436150" y="70137"/>
                  <a:pt x="3455470" y="67377"/>
                </a:cubicBezTo>
                <a:cubicBezTo>
                  <a:pt x="3481077" y="63719"/>
                  <a:pt x="3506805" y="60960"/>
                  <a:pt x="3532472" y="57751"/>
                </a:cubicBezTo>
                <a:cubicBezTo>
                  <a:pt x="3641016" y="25188"/>
                  <a:pt x="3595227" y="28876"/>
                  <a:pt x="3667225" y="28876"/>
                </a:cubicBezTo>
                <a:lnTo>
                  <a:pt x="3667225" y="28876"/>
                </a:lnTo>
                <a:lnTo>
                  <a:pt x="3773103" y="19250"/>
                </a:lnTo>
                <a:cubicBezTo>
                  <a:pt x="3802012" y="16359"/>
                  <a:pt x="3830742" y="11558"/>
                  <a:pt x="3859731" y="9625"/>
                </a:cubicBezTo>
                <a:cubicBezTo>
                  <a:pt x="3878939" y="8345"/>
                  <a:pt x="3898232" y="9625"/>
                  <a:pt x="3917482" y="9625"/>
                </a:cubicBezTo>
                <a:lnTo>
                  <a:pt x="4215865" y="9625"/>
                </a:lnTo>
                <a:lnTo>
                  <a:pt x="4215865" y="0"/>
                </a:lnTo>
                <a:lnTo>
                  <a:pt x="4023360" y="28876"/>
                </a:lnTo>
                <a:cubicBezTo>
                  <a:pt x="3997753" y="32534"/>
                  <a:pt x="3971998" y="35082"/>
                  <a:pt x="3946358" y="38501"/>
                </a:cubicBezTo>
                <a:lnTo>
                  <a:pt x="3878981" y="48126"/>
                </a:lnTo>
                <a:cubicBezTo>
                  <a:pt x="3862939" y="57751"/>
                  <a:pt x="3848437" y="70609"/>
                  <a:pt x="3830855" y="77002"/>
                </a:cubicBezTo>
                <a:cubicBezTo>
                  <a:pt x="3801485" y="87682"/>
                  <a:pt x="3781206" y="86627"/>
                  <a:pt x="3753853" y="86627"/>
                </a:cubicBezTo>
                <a:lnTo>
                  <a:pt x="3667225" y="125128"/>
                </a:lnTo>
                <a:cubicBezTo>
                  <a:pt x="3641558" y="134753"/>
                  <a:pt x="3614288" y="140877"/>
                  <a:pt x="3590223" y="154004"/>
                </a:cubicBezTo>
                <a:cubicBezTo>
                  <a:pt x="3578273" y="160522"/>
                  <a:pt x="3571805" y="174166"/>
                  <a:pt x="3561348" y="182880"/>
                </a:cubicBezTo>
                <a:cubicBezTo>
                  <a:pt x="3552461" y="190286"/>
                  <a:pt x="3542819" y="196957"/>
                  <a:pt x="3532472" y="202130"/>
                </a:cubicBezTo>
                <a:cubicBezTo>
                  <a:pt x="3513926" y="211403"/>
                  <a:pt x="3483608" y="215210"/>
                  <a:pt x="3465095" y="221381"/>
                </a:cubicBezTo>
                <a:cubicBezTo>
                  <a:pt x="3458289" y="223650"/>
                  <a:pt x="3452261" y="227798"/>
                  <a:pt x="3445844" y="231006"/>
                </a:cubicBezTo>
                <a:lnTo>
                  <a:pt x="3359217" y="231006"/>
                </a:lnTo>
                <a:cubicBezTo>
                  <a:pt x="3330341" y="240631"/>
                  <a:pt x="3301791" y="251294"/>
                  <a:pt x="3272590" y="259882"/>
                </a:cubicBezTo>
                <a:cubicBezTo>
                  <a:pt x="3247208" y="267347"/>
                  <a:pt x="3220687" y="270765"/>
                  <a:pt x="3195588" y="279132"/>
                </a:cubicBezTo>
                <a:lnTo>
                  <a:pt x="3166712" y="288758"/>
                </a:lnTo>
                <a:lnTo>
                  <a:pt x="3012708" y="288758"/>
                </a:lnTo>
                <a:lnTo>
                  <a:pt x="2906830" y="346509"/>
                </a:lnTo>
                <a:cubicBezTo>
                  <a:pt x="2890524" y="355681"/>
                  <a:pt x="2875734" y="367643"/>
                  <a:pt x="2858703" y="375385"/>
                </a:cubicBezTo>
                <a:cubicBezTo>
                  <a:pt x="2840230" y="383782"/>
                  <a:pt x="2820202" y="388219"/>
                  <a:pt x="2800952" y="394636"/>
                </a:cubicBezTo>
                <a:cubicBezTo>
                  <a:pt x="2731739" y="417707"/>
                  <a:pt x="2818148" y="389723"/>
                  <a:pt x="2733575" y="413886"/>
                </a:cubicBezTo>
                <a:cubicBezTo>
                  <a:pt x="2723819" y="416673"/>
                  <a:pt x="2704699" y="423511"/>
                  <a:pt x="2704699" y="423511"/>
                </a:cubicBezTo>
                <a:lnTo>
                  <a:pt x="2387065" y="423511"/>
                </a:lnTo>
                <a:cubicBezTo>
                  <a:pt x="2348564" y="429928"/>
                  <a:pt x="2309665" y="434295"/>
                  <a:pt x="2271562" y="442762"/>
                </a:cubicBezTo>
                <a:cubicBezTo>
                  <a:pt x="2232824" y="451371"/>
                  <a:pt x="2222831" y="457502"/>
                  <a:pt x="2194560" y="471638"/>
                </a:cubicBezTo>
                <a:lnTo>
                  <a:pt x="1934678" y="577516"/>
                </a:lnTo>
                <a:lnTo>
                  <a:pt x="1857676" y="625642"/>
                </a:lnTo>
                <a:lnTo>
                  <a:pt x="1607419" y="683393"/>
                </a:lnTo>
                <a:lnTo>
                  <a:pt x="1395663" y="683393"/>
                </a:lnTo>
                <a:cubicBezTo>
                  <a:pt x="1366787" y="702644"/>
                  <a:pt x="1338795" y="723290"/>
                  <a:pt x="1309036" y="741145"/>
                </a:cubicBezTo>
                <a:cubicBezTo>
                  <a:pt x="1279318" y="758976"/>
                  <a:pt x="1254210" y="770560"/>
                  <a:pt x="1222409" y="779646"/>
                </a:cubicBezTo>
                <a:cubicBezTo>
                  <a:pt x="1209689" y="783280"/>
                  <a:pt x="1196579" y="785470"/>
                  <a:pt x="1183908" y="789271"/>
                </a:cubicBezTo>
                <a:cubicBezTo>
                  <a:pt x="1164472" y="795102"/>
                  <a:pt x="1126156" y="808522"/>
                  <a:pt x="1126156" y="808522"/>
                </a:cubicBezTo>
                <a:lnTo>
                  <a:pt x="1126156" y="808522"/>
                </a:lnTo>
                <a:cubicBezTo>
                  <a:pt x="1090863" y="811730"/>
                  <a:pt x="1055473" y="814006"/>
                  <a:pt x="1020278" y="818147"/>
                </a:cubicBezTo>
                <a:cubicBezTo>
                  <a:pt x="1000895" y="820427"/>
                  <a:pt x="979982" y="819044"/>
                  <a:pt x="962526" y="827772"/>
                </a:cubicBezTo>
                <a:cubicBezTo>
                  <a:pt x="952179" y="832945"/>
                  <a:pt x="952163" y="849242"/>
                  <a:pt x="943276" y="856648"/>
                </a:cubicBezTo>
                <a:cubicBezTo>
                  <a:pt x="932253" y="865834"/>
                  <a:pt x="917887" y="870071"/>
                  <a:pt x="904775" y="875899"/>
                </a:cubicBezTo>
                <a:cubicBezTo>
                  <a:pt x="893430" y="880941"/>
                  <a:pt x="845909" y="900241"/>
                  <a:pt x="827773" y="904775"/>
                </a:cubicBezTo>
                <a:lnTo>
                  <a:pt x="750771" y="924025"/>
                </a:lnTo>
                <a:lnTo>
                  <a:pt x="721895" y="952901"/>
                </a:lnTo>
                <a:lnTo>
                  <a:pt x="481263" y="1068404"/>
                </a:lnTo>
                <a:lnTo>
                  <a:pt x="365760" y="1155031"/>
                </a:lnTo>
                <a:cubicBezTo>
                  <a:pt x="340093" y="1177490"/>
                  <a:pt x="317447" y="1203965"/>
                  <a:pt x="288758" y="1222408"/>
                </a:cubicBezTo>
                <a:cubicBezTo>
                  <a:pt x="271689" y="1233381"/>
                  <a:pt x="247890" y="1230403"/>
                  <a:pt x="231006" y="1241659"/>
                </a:cubicBezTo>
                <a:cubicBezTo>
                  <a:pt x="199461" y="1262689"/>
                  <a:pt x="213699" y="1260909"/>
                  <a:pt x="192505" y="1260909"/>
                </a:cubicBezTo>
                <a:lnTo>
                  <a:pt x="163630" y="1260909"/>
                </a:lnTo>
                <a:cubicBezTo>
                  <a:pt x="72573" y="1281144"/>
                  <a:pt x="97919" y="1259243"/>
                  <a:pt x="67377" y="1289785"/>
                </a:cubicBezTo>
                <a:lnTo>
                  <a:pt x="19251" y="1289785"/>
                </a:lnTo>
                <a:lnTo>
                  <a:pt x="19251" y="1289785"/>
                </a:lnTo>
              </a:path>
            </a:pathLst>
          </a:cu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93459" y="3137836"/>
            <a:ext cx="2399483" cy="1015663"/>
          </a:xfrm>
          <a:prstGeom prst="rect">
            <a:avLst/>
          </a:prstGeom>
          <a:noFill/>
        </p:spPr>
        <p:txBody>
          <a:bodyPr wrap="square" rtlCol="0">
            <a:spAutoFit/>
          </a:bodyPr>
          <a:lstStyle/>
          <a:p>
            <a:pPr algn="ctr"/>
            <a:r>
              <a:rPr lang="fr-FR" dirty="0"/>
              <a:t>Plaques de «gazon</a:t>
            </a:r>
            <a:r>
              <a:rPr lang="fr-FR" sz="1400" dirty="0"/>
              <a:t>»</a:t>
            </a:r>
          </a:p>
          <a:p>
            <a:pPr algn="ctr"/>
            <a:r>
              <a:rPr lang="fr-FR" sz="1400" b="1" i="1" dirty="0" err="1"/>
              <a:t>Cynodon</a:t>
            </a:r>
            <a:r>
              <a:rPr lang="fr-FR" sz="1400" b="1" i="1" dirty="0"/>
              <a:t> </a:t>
            </a:r>
            <a:r>
              <a:rPr lang="fr-FR" sz="1400" b="1" i="1" dirty="0" err="1"/>
              <a:t>dactylon</a:t>
            </a:r>
            <a:r>
              <a:rPr lang="fr-FR" sz="1400" dirty="0"/>
              <a:t> </a:t>
            </a:r>
          </a:p>
          <a:p>
            <a:pPr algn="ctr"/>
            <a:r>
              <a:rPr lang="fr-FR" sz="1400" dirty="0"/>
              <a:t>ou </a:t>
            </a:r>
            <a:r>
              <a:rPr lang="fr-FR" sz="1400" b="1" dirty="0"/>
              <a:t>Chiendent pied de poule</a:t>
            </a:r>
            <a:r>
              <a:rPr lang="fr-FR" sz="1400" dirty="0"/>
              <a:t> </a:t>
            </a:r>
          </a:p>
          <a:p>
            <a:pPr algn="ctr"/>
            <a:r>
              <a:rPr lang="fr-FR" sz="1400" dirty="0"/>
              <a:t>(</a:t>
            </a:r>
            <a:r>
              <a:rPr lang="fr-FR" sz="1400" i="1" dirty="0" err="1"/>
              <a:t>bermudagrass</a:t>
            </a:r>
            <a:r>
              <a:rPr lang="fr-FR" sz="1400" i="1" dirty="0"/>
              <a:t>)</a:t>
            </a:r>
            <a:endParaRPr lang="fr-FR" sz="1400" dirty="0"/>
          </a:p>
        </p:txBody>
      </p:sp>
      <p:cxnSp>
        <p:nvCxnSpPr>
          <p:cNvPr id="13" name="Connecteur droit avec flèche 12"/>
          <p:cNvCxnSpPr/>
          <p:nvPr/>
        </p:nvCxnSpPr>
        <p:spPr>
          <a:xfrm>
            <a:off x="1895679" y="1212525"/>
            <a:ext cx="1935176" cy="13182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1823501" y="3205196"/>
            <a:ext cx="804384" cy="37779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3734602" y="2618072"/>
            <a:ext cx="1010653" cy="221381"/>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rot="20503706">
            <a:off x="2637111" y="2911530"/>
            <a:ext cx="1010653" cy="221381"/>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descr="P1080449 (Copier)"/>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230974" y="279916"/>
            <a:ext cx="2162636" cy="1621977"/>
          </a:xfrm>
          <a:prstGeom prst="rect">
            <a:avLst/>
          </a:prstGeom>
          <a:noFill/>
          <a:ln>
            <a:noFill/>
          </a:ln>
        </p:spPr>
      </p:pic>
      <p:sp>
        <p:nvSpPr>
          <p:cNvPr id="21" name="ZoneTexte 20"/>
          <p:cNvSpPr txBox="1"/>
          <p:nvPr/>
        </p:nvSpPr>
        <p:spPr>
          <a:xfrm>
            <a:off x="1508086" y="1336210"/>
            <a:ext cx="885524" cy="276999"/>
          </a:xfrm>
          <a:prstGeom prst="rect">
            <a:avLst/>
          </a:prstGeom>
          <a:noFill/>
        </p:spPr>
        <p:txBody>
          <a:bodyPr wrap="square" rtlCol="0">
            <a:spAutoFit/>
          </a:bodyPr>
          <a:lstStyle/>
          <a:p>
            <a:pPr algn="ctr"/>
            <a:r>
              <a:rPr lang="fr-FR" sz="1200" dirty="0">
                <a:solidFill>
                  <a:schemeClr val="bg1"/>
                </a:solidFill>
              </a:rPr>
              <a:t>Gazon</a:t>
            </a:r>
          </a:p>
        </p:txBody>
      </p:sp>
      <p:sp>
        <p:nvSpPr>
          <p:cNvPr id="31" name="Ellipse 30"/>
          <p:cNvSpPr/>
          <p:nvPr/>
        </p:nvSpPr>
        <p:spPr>
          <a:xfrm>
            <a:off x="1683923" y="1362958"/>
            <a:ext cx="654517" cy="276999"/>
          </a:xfrm>
          <a:prstGeom prst="ellipse">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Tree>
    <p:extLst>
      <p:ext uri="{BB962C8B-B14F-4D97-AF65-F5344CB8AC3E}">
        <p14:creationId xmlns:p14="http://schemas.microsoft.com/office/powerpoint/2010/main" val="24510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descr="P1000745 (Copier)"/>
          <p:cNvSpPr>
            <a:spLocks noGrp="1" noChangeAspect="1" noChangeArrowheads="1"/>
          </p:cNvSpPr>
          <p:nvPr isPhoto="1"/>
        </p:nvSpPr>
        <p:spPr bwMode="auto">
          <a:xfrm>
            <a:off x="2495550" y="188913"/>
            <a:ext cx="7380288" cy="55372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62497" name="Group 33"/>
          <p:cNvGraphicFramePr>
            <a:graphicFrameLocks noGrp="1"/>
          </p:cNvGraphicFramePr>
          <p:nvPr>
            <p:ph idx="1"/>
            <p:extLst>
              <p:ext uri="{D42A27DB-BD31-4B8C-83A1-F6EECF244321}">
                <p14:modId xmlns:p14="http://schemas.microsoft.com/office/powerpoint/2010/main" val="3130727253"/>
              </p:ext>
            </p:extLst>
          </p:nvPr>
        </p:nvGraphicFramePr>
        <p:xfrm>
          <a:off x="1919288" y="5949950"/>
          <a:ext cx="8229600" cy="719138"/>
        </p:xfrm>
        <a:graphic>
          <a:graphicData uri="http://schemas.openxmlformats.org/drawingml/2006/table">
            <a:tbl>
              <a:tblPr/>
              <a:tblGrid>
                <a:gridCol w="2670175">
                  <a:extLst>
                    <a:ext uri="{9D8B030D-6E8A-4147-A177-3AD203B41FA5}">
                      <a16:colId xmlns:a16="http://schemas.microsoft.com/office/drawing/2014/main" val="20000"/>
                    </a:ext>
                  </a:extLst>
                </a:gridCol>
                <a:gridCol w="2251075">
                  <a:extLst>
                    <a:ext uri="{9D8B030D-6E8A-4147-A177-3AD203B41FA5}">
                      <a16:colId xmlns:a16="http://schemas.microsoft.com/office/drawing/2014/main" val="20001"/>
                    </a:ext>
                  </a:extLst>
                </a:gridCol>
                <a:gridCol w="125095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19138">
                <a:tc>
                  <a:txBody>
                    <a:bodyPr/>
                    <a:lstStyle>
                      <a:lvl1pPr marL="342900" indent="-342900">
                        <a:spcBef>
                          <a:spcPct val="20000"/>
                        </a:spcBef>
                        <a:tabLst>
                          <a:tab pos="2971800" algn="l"/>
                        </a:tabLst>
                        <a:defRPr sz="2800">
                          <a:solidFill>
                            <a:schemeClr val="tx1"/>
                          </a:solidFill>
                          <a:latin typeface="Arial" panose="020B0604020202020204" pitchFamily="34" charset="0"/>
                        </a:defRPr>
                      </a:lvl1pPr>
                      <a:lvl2pPr marL="742950" indent="-285750">
                        <a:spcBef>
                          <a:spcPct val="20000"/>
                        </a:spcBef>
                        <a:tabLst>
                          <a:tab pos="2971800" algn="l"/>
                        </a:tabLst>
                        <a:defRPr sz="2400">
                          <a:solidFill>
                            <a:schemeClr val="tx1"/>
                          </a:solidFill>
                          <a:latin typeface="Arial" panose="020B0604020202020204" pitchFamily="34" charset="0"/>
                        </a:defRPr>
                      </a:lvl2pPr>
                      <a:lvl3pPr marL="1143000" indent="-228600">
                        <a:spcBef>
                          <a:spcPct val="20000"/>
                        </a:spcBef>
                        <a:tabLst>
                          <a:tab pos="2971800" algn="l"/>
                        </a:tabLst>
                        <a:defRPr sz="2000">
                          <a:solidFill>
                            <a:schemeClr val="tx1"/>
                          </a:solidFill>
                          <a:latin typeface="Arial" panose="020B0604020202020204" pitchFamily="34" charset="0"/>
                        </a:defRPr>
                      </a:lvl3pPr>
                      <a:lvl4pPr marL="1600200" indent="-228600">
                        <a:spcBef>
                          <a:spcPct val="20000"/>
                        </a:spcBef>
                        <a:tabLst>
                          <a:tab pos="2971800" algn="l"/>
                        </a:tabLst>
                        <a:defRPr>
                          <a:solidFill>
                            <a:schemeClr val="tx1"/>
                          </a:solidFill>
                          <a:latin typeface="Arial" panose="020B0604020202020204" pitchFamily="34" charset="0"/>
                        </a:defRPr>
                      </a:lvl4pPr>
                      <a:lvl5pPr marL="2057400" indent="-228600">
                        <a:spcBef>
                          <a:spcPct val="20000"/>
                        </a:spcBef>
                        <a:tabLst>
                          <a:tab pos="2971800" algn="l"/>
                        </a:tabLst>
                        <a:defRPr>
                          <a:solidFill>
                            <a:schemeClr val="tx1"/>
                          </a:solidFill>
                          <a:latin typeface="Arial" panose="020B0604020202020204" pitchFamily="34" charset="0"/>
                        </a:defRPr>
                      </a:lvl5pPr>
                      <a:lvl6pPr marL="2514600" indent="-228600" fontAlgn="base">
                        <a:spcBef>
                          <a:spcPct val="20000"/>
                        </a:spcBef>
                        <a:spcAft>
                          <a:spcPct val="0"/>
                        </a:spcAft>
                        <a:tabLst>
                          <a:tab pos="2971800" algn="l"/>
                        </a:tabLst>
                        <a:defRPr>
                          <a:solidFill>
                            <a:schemeClr val="tx1"/>
                          </a:solidFill>
                          <a:latin typeface="Arial" panose="020B0604020202020204" pitchFamily="34" charset="0"/>
                        </a:defRPr>
                      </a:lvl6pPr>
                      <a:lvl7pPr marL="2971800" indent="-228600" fontAlgn="base">
                        <a:spcBef>
                          <a:spcPct val="20000"/>
                        </a:spcBef>
                        <a:spcAft>
                          <a:spcPct val="0"/>
                        </a:spcAft>
                        <a:tabLst>
                          <a:tab pos="2971800" algn="l"/>
                        </a:tabLst>
                        <a:defRPr>
                          <a:solidFill>
                            <a:schemeClr val="tx1"/>
                          </a:solidFill>
                          <a:latin typeface="Arial" panose="020B0604020202020204" pitchFamily="34" charset="0"/>
                        </a:defRPr>
                      </a:lvl7pPr>
                      <a:lvl8pPr marL="3429000" indent="-228600" fontAlgn="base">
                        <a:spcBef>
                          <a:spcPct val="20000"/>
                        </a:spcBef>
                        <a:spcAft>
                          <a:spcPct val="0"/>
                        </a:spcAft>
                        <a:tabLst>
                          <a:tab pos="2971800" algn="l"/>
                        </a:tabLst>
                        <a:defRPr>
                          <a:solidFill>
                            <a:schemeClr val="tx1"/>
                          </a:solidFill>
                          <a:latin typeface="Arial" panose="020B0604020202020204" pitchFamily="34" charset="0"/>
                        </a:defRPr>
                      </a:lvl8pPr>
                      <a:lvl9pPr marL="3886200" indent="-228600" fontAlgn="base">
                        <a:spcBef>
                          <a:spcPct val="20000"/>
                        </a:spcBef>
                        <a:spcAft>
                          <a:spcPct val="0"/>
                        </a:spcAft>
                        <a:tabLst>
                          <a:tab pos="2971800" algn="l"/>
                        </a:tabLs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tab pos="2971800" algn="l"/>
                        </a:tabLst>
                      </a:pPr>
                      <a:r>
                        <a:rPr kumimoji="0" lang="fr-FR" altLang="fr-F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Point d’observation à partir du chemin de </a:t>
                      </a:r>
                      <a:r>
                        <a:rPr kumimoji="0" lang="fr-FR" altLang="fr-F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Bernaco</a:t>
                      </a:r>
                      <a:endPar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2971800" algn="l"/>
                        </a:tabLst>
                        <a:defRPr sz="2800">
                          <a:solidFill>
                            <a:schemeClr val="tx1"/>
                          </a:solidFill>
                          <a:latin typeface="Arial" panose="020B0604020202020204" pitchFamily="34" charset="0"/>
                        </a:defRPr>
                      </a:lvl1pPr>
                      <a:lvl2pPr marL="742950" indent="-285750">
                        <a:spcBef>
                          <a:spcPct val="20000"/>
                        </a:spcBef>
                        <a:tabLst>
                          <a:tab pos="2971800" algn="l"/>
                        </a:tabLst>
                        <a:defRPr sz="2400">
                          <a:solidFill>
                            <a:schemeClr val="tx1"/>
                          </a:solidFill>
                          <a:latin typeface="Arial" panose="020B0604020202020204" pitchFamily="34" charset="0"/>
                        </a:defRPr>
                      </a:lvl2pPr>
                      <a:lvl3pPr marL="1143000" indent="-228600">
                        <a:spcBef>
                          <a:spcPct val="20000"/>
                        </a:spcBef>
                        <a:tabLst>
                          <a:tab pos="2971800" algn="l"/>
                        </a:tabLst>
                        <a:defRPr sz="2000">
                          <a:solidFill>
                            <a:schemeClr val="tx1"/>
                          </a:solidFill>
                          <a:latin typeface="Arial" panose="020B0604020202020204" pitchFamily="34" charset="0"/>
                        </a:defRPr>
                      </a:lvl3pPr>
                      <a:lvl4pPr marL="1600200" indent="-228600">
                        <a:spcBef>
                          <a:spcPct val="20000"/>
                        </a:spcBef>
                        <a:tabLst>
                          <a:tab pos="2971800" algn="l"/>
                        </a:tabLst>
                        <a:defRPr>
                          <a:solidFill>
                            <a:schemeClr val="tx1"/>
                          </a:solidFill>
                          <a:latin typeface="Arial" panose="020B0604020202020204" pitchFamily="34" charset="0"/>
                        </a:defRPr>
                      </a:lvl4pPr>
                      <a:lvl5pPr marL="2057400" indent="-228600">
                        <a:spcBef>
                          <a:spcPct val="20000"/>
                        </a:spcBef>
                        <a:tabLst>
                          <a:tab pos="2971800" algn="l"/>
                        </a:tabLst>
                        <a:defRPr>
                          <a:solidFill>
                            <a:schemeClr val="tx1"/>
                          </a:solidFill>
                          <a:latin typeface="Arial" panose="020B0604020202020204" pitchFamily="34" charset="0"/>
                        </a:defRPr>
                      </a:lvl5pPr>
                      <a:lvl6pPr marL="2514600" indent="-228600" fontAlgn="base">
                        <a:spcBef>
                          <a:spcPct val="20000"/>
                        </a:spcBef>
                        <a:spcAft>
                          <a:spcPct val="0"/>
                        </a:spcAft>
                        <a:tabLst>
                          <a:tab pos="2971800" algn="l"/>
                        </a:tabLst>
                        <a:defRPr>
                          <a:solidFill>
                            <a:schemeClr val="tx1"/>
                          </a:solidFill>
                          <a:latin typeface="Arial" panose="020B0604020202020204" pitchFamily="34" charset="0"/>
                        </a:defRPr>
                      </a:lvl6pPr>
                      <a:lvl7pPr marL="2971800" indent="-228600" fontAlgn="base">
                        <a:spcBef>
                          <a:spcPct val="20000"/>
                        </a:spcBef>
                        <a:spcAft>
                          <a:spcPct val="0"/>
                        </a:spcAft>
                        <a:tabLst>
                          <a:tab pos="2971800" algn="l"/>
                        </a:tabLst>
                        <a:defRPr>
                          <a:solidFill>
                            <a:schemeClr val="tx1"/>
                          </a:solidFill>
                          <a:latin typeface="Arial" panose="020B0604020202020204" pitchFamily="34" charset="0"/>
                        </a:defRPr>
                      </a:lvl7pPr>
                      <a:lvl8pPr marL="3429000" indent="-228600" fontAlgn="base">
                        <a:spcBef>
                          <a:spcPct val="20000"/>
                        </a:spcBef>
                        <a:spcAft>
                          <a:spcPct val="0"/>
                        </a:spcAft>
                        <a:tabLst>
                          <a:tab pos="2971800" algn="l"/>
                        </a:tabLst>
                        <a:defRPr>
                          <a:solidFill>
                            <a:schemeClr val="tx1"/>
                          </a:solidFill>
                          <a:latin typeface="Arial" panose="020B0604020202020204" pitchFamily="34" charset="0"/>
                        </a:defRPr>
                      </a:lvl8pPr>
                      <a:lvl9pPr marL="3886200" indent="-228600" fontAlgn="base">
                        <a:spcBef>
                          <a:spcPct val="20000"/>
                        </a:spcBef>
                        <a:spcAft>
                          <a:spcPct val="0"/>
                        </a:spcAft>
                        <a:tabLst>
                          <a:tab pos="2971800" algn="l"/>
                        </a:tabLs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tab pos="2971800" algn="l"/>
                        </a:tabLst>
                      </a:pPr>
                      <a:r>
                        <a:rPr kumimoji="0" lang="fr-FR" altLang="fr-F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N 19°00’01,6’’</a:t>
                      </a:r>
                      <a:endParaRPr kumimoji="0" lang="fr-FR" altLang="fr-FR"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971800" algn="l"/>
                        </a:tabLst>
                      </a:pPr>
                      <a:r>
                        <a:rPr kumimoji="0" lang="fr-FR" altLang="fr-F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W 071°59’47,8’’</a:t>
                      </a:r>
                      <a:endPar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2971800" algn="l"/>
                        </a:tabLst>
                        <a:defRPr sz="2800">
                          <a:solidFill>
                            <a:schemeClr val="tx1"/>
                          </a:solidFill>
                          <a:latin typeface="Arial" panose="020B0604020202020204" pitchFamily="34" charset="0"/>
                        </a:defRPr>
                      </a:lvl1pPr>
                      <a:lvl2pPr marL="742950" indent="-285750">
                        <a:spcBef>
                          <a:spcPct val="20000"/>
                        </a:spcBef>
                        <a:tabLst>
                          <a:tab pos="2971800" algn="l"/>
                        </a:tabLst>
                        <a:defRPr sz="2400">
                          <a:solidFill>
                            <a:schemeClr val="tx1"/>
                          </a:solidFill>
                          <a:latin typeface="Arial" panose="020B0604020202020204" pitchFamily="34" charset="0"/>
                        </a:defRPr>
                      </a:lvl2pPr>
                      <a:lvl3pPr marL="1143000" indent="-228600">
                        <a:spcBef>
                          <a:spcPct val="20000"/>
                        </a:spcBef>
                        <a:tabLst>
                          <a:tab pos="2971800" algn="l"/>
                        </a:tabLst>
                        <a:defRPr sz="2000">
                          <a:solidFill>
                            <a:schemeClr val="tx1"/>
                          </a:solidFill>
                          <a:latin typeface="Arial" panose="020B0604020202020204" pitchFamily="34" charset="0"/>
                        </a:defRPr>
                      </a:lvl3pPr>
                      <a:lvl4pPr marL="1600200" indent="-228600">
                        <a:spcBef>
                          <a:spcPct val="20000"/>
                        </a:spcBef>
                        <a:tabLst>
                          <a:tab pos="2971800" algn="l"/>
                        </a:tabLst>
                        <a:defRPr>
                          <a:solidFill>
                            <a:schemeClr val="tx1"/>
                          </a:solidFill>
                          <a:latin typeface="Arial" panose="020B0604020202020204" pitchFamily="34" charset="0"/>
                        </a:defRPr>
                      </a:lvl4pPr>
                      <a:lvl5pPr marL="2057400" indent="-228600">
                        <a:spcBef>
                          <a:spcPct val="20000"/>
                        </a:spcBef>
                        <a:tabLst>
                          <a:tab pos="2971800" algn="l"/>
                        </a:tabLst>
                        <a:defRPr>
                          <a:solidFill>
                            <a:schemeClr val="tx1"/>
                          </a:solidFill>
                          <a:latin typeface="Arial" panose="020B0604020202020204" pitchFamily="34" charset="0"/>
                        </a:defRPr>
                      </a:lvl5pPr>
                      <a:lvl6pPr marL="2514600" indent="-228600" fontAlgn="base">
                        <a:spcBef>
                          <a:spcPct val="20000"/>
                        </a:spcBef>
                        <a:spcAft>
                          <a:spcPct val="0"/>
                        </a:spcAft>
                        <a:tabLst>
                          <a:tab pos="2971800" algn="l"/>
                        </a:tabLst>
                        <a:defRPr>
                          <a:solidFill>
                            <a:schemeClr val="tx1"/>
                          </a:solidFill>
                          <a:latin typeface="Arial" panose="020B0604020202020204" pitchFamily="34" charset="0"/>
                        </a:defRPr>
                      </a:lvl6pPr>
                      <a:lvl7pPr marL="2971800" indent="-228600" fontAlgn="base">
                        <a:spcBef>
                          <a:spcPct val="20000"/>
                        </a:spcBef>
                        <a:spcAft>
                          <a:spcPct val="0"/>
                        </a:spcAft>
                        <a:tabLst>
                          <a:tab pos="2971800" algn="l"/>
                        </a:tabLst>
                        <a:defRPr>
                          <a:solidFill>
                            <a:schemeClr val="tx1"/>
                          </a:solidFill>
                          <a:latin typeface="Arial" panose="020B0604020202020204" pitchFamily="34" charset="0"/>
                        </a:defRPr>
                      </a:lvl7pPr>
                      <a:lvl8pPr marL="3429000" indent="-228600" fontAlgn="base">
                        <a:spcBef>
                          <a:spcPct val="20000"/>
                        </a:spcBef>
                        <a:spcAft>
                          <a:spcPct val="0"/>
                        </a:spcAft>
                        <a:tabLst>
                          <a:tab pos="2971800" algn="l"/>
                        </a:tabLst>
                        <a:defRPr>
                          <a:solidFill>
                            <a:schemeClr val="tx1"/>
                          </a:solidFill>
                          <a:latin typeface="Arial" panose="020B0604020202020204" pitchFamily="34" charset="0"/>
                        </a:defRPr>
                      </a:lvl8pPr>
                      <a:lvl9pPr marL="3886200" indent="-228600" fontAlgn="base">
                        <a:spcBef>
                          <a:spcPct val="20000"/>
                        </a:spcBef>
                        <a:spcAft>
                          <a:spcPct val="0"/>
                        </a:spcAft>
                        <a:tabLst>
                          <a:tab pos="2971800" algn="l"/>
                        </a:tabLs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tab pos="2971800" algn="l"/>
                        </a:tabLst>
                      </a:pPr>
                      <a:r>
                        <a:rPr kumimoji="0" lang="fr-FR" altLang="fr-F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330 m</a:t>
                      </a:r>
                      <a:endPar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2971800" algn="l"/>
                        </a:tabLst>
                        <a:defRPr sz="2800">
                          <a:solidFill>
                            <a:schemeClr val="tx1"/>
                          </a:solidFill>
                          <a:latin typeface="Arial" panose="020B0604020202020204" pitchFamily="34" charset="0"/>
                        </a:defRPr>
                      </a:lvl1pPr>
                      <a:lvl2pPr marL="742950" indent="-285750">
                        <a:spcBef>
                          <a:spcPct val="20000"/>
                        </a:spcBef>
                        <a:tabLst>
                          <a:tab pos="2971800" algn="l"/>
                        </a:tabLst>
                        <a:defRPr sz="2400">
                          <a:solidFill>
                            <a:schemeClr val="tx1"/>
                          </a:solidFill>
                          <a:latin typeface="Arial" panose="020B0604020202020204" pitchFamily="34" charset="0"/>
                        </a:defRPr>
                      </a:lvl2pPr>
                      <a:lvl3pPr marL="1143000" indent="-228600">
                        <a:spcBef>
                          <a:spcPct val="20000"/>
                        </a:spcBef>
                        <a:tabLst>
                          <a:tab pos="2971800" algn="l"/>
                        </a:tabLst>
                        <a:defRPr sz="2000">
                          <a:solidFill>
                            <a:schemeClr val="tx1"/>
                          </a:solidFill>
                          <a:latin typeface="Arial" panose="020B0604020202020204" pitchFamily="34" charset="0"/>
                        </a:defRPr>
                      </a:lvl3pPr>
                      <a:lvl4pPr marL="1600200" indent="-228600">
                        <a:spcBef>
                          <a:spcPct val="20000"/>
                        </a:spcBef>
                        <a:tabLst>
                          <a:tab pos="2971800" algn="l"/>
                        </a:tabLst>
                        <a:defRPr>
                          <a:solidFill>
                            <a:schemeClr val="tx1"/>
                          </a:solidFill>
                          <a:latin typeface="Arial" panose="020B0604020202020204" pitchFamily="34" charset="0"/>
                        </a:defRPr>
                      </a:lvl4pPr>
                      <a:lvl5pPr marL="2057400" indent="-228600">
                        <a:spcBef>
                          <a:spcPct val="20000"/>
                        </a:spcBef>
                        <a:tabLst>
                          <a:tab pos="2971800" algn="l"/>
                        </a:tabLst>
                        <a:defRPr>
                          <a:solidFill>
                            <a:schemeClr val="tx1"/>
                          </a:solidFill>
                          <a:latin typeface="Arial" panose="020B0604020202020204" pitchFamily="34" charset="0"/>
                        </a:defRPr>
                      </a:lvl5pPr>
                      <a:lvl6pPr marL="2514600" indent="-228600" fontAlgn="base">
                        <a:spcBef>
                          <a:spcPct val="20000"/>
                        </a:spcBef>
                        <a:spcAft>
                          <a:spcPct val="0"/>
                        </a:spcAft>
                        <a:tabLst>
                          <a:tab pos="2971800" algn="l"/>
                        </a:tabLst>
                        <a:defRPr>
                          <a:solidFill>
                            <a:schemeClr val="tx1"/>
                          </a:solidFill>
                          <a:latin typeface="Arial" panose="020B0604020202020204" pitchFamily="34" charset="0"/>
                        </a:defRPr>
                      </a:lvl6pPr>
                      <a:lvl7pPr marL="2971800" indent="-228600" fontAlgn="base">
                        <a:spcBef>
                          <a:spcPct val="20000"/>
                        </a:spcBef>
                        <a:spcAft>
                          <a:spcPct val="0"/>
                        </a:spcAft>
                        <a:tabLst>
                          <a:tab pos="2971800" algn="l"/>
                        </a:tabLst>
                        <a:defRPr>
                          <a:solidFill>
                            <a:schemeClr val="tx1"/>
                          </a:solidFill>
                          <a:latin typeface="Arial" panose="020B0604020202020204" pitchFamily="34" charset="0"/>
                        </a:defRPr>
                      </a:lvl7pPr>
                      <a:lvl8pPr marL="3429000" indent="-228600" fontAlgn="base">
                        <a:spcBef>
                          <a:spcPct val="20000"/>
                        </a:spcBef>
                        <a:spcAft>
                          <a:spcPct val="0"/>
                        </a:spcAft>
                        <a:tabLst>
                          <a:tab pos="2971800" algn="l"/>
                        </a:tabLst>
                        <a:defRPr>
                          <a:solidFill>
                            <a:schemeClr val="tx1"/>
                          </a:solidFill>
                          <a:latin typeface="Arial" panose="020B0604020202020204" pitchFamily="34" charset="0"/>
                        </a:defRPr>
                      </a:lvl8pPr>
                      <a:lvl9pPr marL="3886200" indent="-228600" fontAlgn="base">
                        <a:spcBef>
                          <a:spcPct val="20000"/>
                        </a:spcBef>
                        <a:spcAft>
                          <a:spcPct val="0"/>
                        </a:spcAft>
                        <a:tabLst>
                          <a:tab pos="2971800" algn="l"/>
                        </a:tabLs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tab pos="2971800" algn="l"/>
                        </a:tabLst>
                      </a:pPr>
                      <a:r>
                        <a:rPr kumimoji="0" lang="fr-FR" altLang="fr-F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Point observation terrasses alluviales rivière </a:t>
                      </a:r>
                      <a:r>
                        <a:rPr kumimoji="0" lang="fr-FR" altLang="fr-F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Thomonde</a:t>
                      </a:r>
                      <a:endPar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2498" name="Text Box 34"/>
          <p:cNvSpPr txBox="1">
            <a:spLocks noChangeArrowheads="1"/>
          </p:cNvSpPr>
          <p:nvPr/>
        </p:nvSpPr>
        <p:spPr bwMode="auto">
          <a:xfrm>
            <a:off x="4511675" y="2565400"/>
            <a:ext cx="2089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200" b="1">
                <a:solidFill>
                  <a:schemeClr val="bg1"/>
                </a:solidFill>
              </a:rPr>
              <a:t>Terrasse alluviale fertile</a:t>
            </a:r>
          </a:p>
        </p:txBody>
      </p:sp>
      <p:sp>
        <p:nvSpPr>
          <p:cNvPr id="2" name="ZoneTexte 1"/>
          <p:cNvSpPr txBox="1"/>
          <p:nvPr/>
        </p:nvSpPr>
        <p:spPr>
          <a:xfrm>
            <a:off x="162693" y="794504"/>
            <a:ext cx="2127184" cy="1169551"/>
          </a:xfrm>
          <a:prstGeom prst="rect">
            <a:avLst/>
          </a:prstGeom>
          <a:noFill/>
        </p:spPr>
        <p:txBody>
          <a:bodyPr wrap="square" rtlCol="0">
            <a:spAutoFit/>
          </a:bodyPr>
          <a:lstStyle/>
          <a:p>
            <a:pPr algn="ctr"/>
            <a:r>
              <a:rPr lang="fr-FR" sz="1400" dirty="0"/>
              <a:t>Position du site végétalisation N°14</a:t>
            </a:r>
          </a:p>
          <a:p>
            <a:pPr algn="ctr"/>
            <a:endParaRPr lang="fr-FR" sz="1400" dirty="0"/>
          </a:p>
          <a:p>
            <a:pPr algn="ctr"/>
            <a:r>
              <a:rPr lang="fr-FR" sz="1400" dirty="0"/>
              <a:t>Rivière </a:t>
            </a:r>
            <a:r>
              <a:rPr lang="fr-FR" sz="1400" dirty="0" err="1"/>
              <a:t>Thomonde</a:t>
            </a:r>
            <a:endParaRPr lang="fr-FR" sz="1400" dirty="0"/>
          </a:p>
          <a:p>
            <a:pPr algn="ctr"/>
            <a:endParaRPr lang="fr-FR" sz="1400" dirty="0"/>
          </a:p>
        </p:txBody>
      </p:sp>
      <p:sp>
        <p:nvSpPr>
          <p:cNvPr id="4" name="ZoneTexte 3"/>
          <p:cNvSpPr txBox="1"/>
          <p:nvPr/>
        </p:nvSpPr>
        <p:spPr>
          <a:xfrm>
            <a:off x="10148888" y="1533168"/>
            <a:ext cx="1743075" cy="1477328"/>
          </a:xfrm>
          <a:prstGeom prst="rect">
            <a:avLst/>
          </a:prstGeom>
          <a:noFill/>
        </p:spPr>
        <p:txBody>
          <a:bodyPr wrap="square" rtlCol="0">
            <a:spAutoFit/>
          </a:bodyPr>
          <a:lstStyle/>
          <a:p>
            <a:pPr algn="ctr"/>
            <a:r>
              <a:rPr lang="fr-FR" dirty="0"/>
              <a:t>Projet de protection de terrasses alluviales fertiles</a:t>
            </a:r>
          </a:p>
          <a:p>
            <a:pPr algn="ctr"/>
            <a:endParaRPr lang="fr-FR" dirty="0"/>
          </a:p>
        </p:txBody>
      </p:sp>
    </p:spTree>
    <p:extLst>
      <p:ext uri="{BB962C8B-B14F-4D97-AF65-F5344CB8AC3E}">
        <p14:creationId xmlns:p14="http://schemas.microsoft.com/office/powerpoint/2010/main" val="324871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1070794 (Copie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091889" y="545932"/>
            <a:ext cx="7934425" cy="5950819"/>
          </a:xfrm>
          <a:prstGeom prst="rect">
            <a:avLst/>
          </a:prstGeom>
          <a:noFill/>
          <a:ln>
            <a:noFill/>
          </a:ln>
        </p:spPr>
      </p:pic>
      <p:sp>
        <p:nvSpPr>
          <p:cNvPr id="5" name="Ellipse 4"/>
          <p:cNvSpPr/>
          <p:nvPr/>
        </p:nvSpPr>
        <p:spPr>
          <a:xfrm>
            <a:off x="2091889" y="3051209"/>
            <a:ext cx="1549668" cy="940266"/>
          </a:xfrm>
          <a:prstGeom prst="ellipse">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6" name="ZoneTexte 5"/>
          <p:cNvSpPr txBox="1"/>
          <p:nvPr/>
        </p:nvSpPr>
        <p:spPr>
          <a:xfrm>
            <a:off x="86632" y="1850586"/>
            <a:ext cx="2005256" cy="2462213"/>
          </a:xfrm>
          <a:prstGeom prst="rect">
            <a:avLst/>
          </a:prstGeom>
          <a:noFill/>
        </p:spPr>
        <p:txBody>
          <a:bodyPr wrap="square" rtlCol="0">
            <a:spAutoFit/>
          </a:bodyPr>
          <a:lstStyle/>
          <a:p>
            <a:r>
              <a:rPr lang="fr-FR" sz="1400" dirty="0"/>
              <a:t>Plantation prévue de roseaux</a:t>
            </a:r>
          </a:p>
          <a:p>
            <a:r>
              <a:rPr lang="fr-FR" sz="1400" i="1" dirty="0"/>
              <a:t>(Phragmites</a:t>
            </a:r>
            <a:r>
              <a:rPr lang="fr-FR" sz="1400" dirty="0"/>
              <a:t> </a:t>
            </a:r>
            <a:r>
              <a:rPr lang="fr-FR" sz="1400" dirty="0" err="1"/>
              <a:t>sp</a:t>
            </a:r>
            <a:r>
              <a:rPr lang="fr-FR" sz="1400" dirty="0"/>
              <a:t>) en retrait, dans l’embouchure de la ravine.</a:t>
            </a:r>
          </a:p>
          <a:p>
            <a:endParaRPr lang="fr-FR" sz="1400" dirty="0"/>
          </a:p>
          <a:p>
            <a:r>
              <a:rPr lang="fr-FR" sz="1400" dirty="0"/>
              <a:t>Plantation prévue de sabliers</a:t>
            </a:r>
          </a:p>
          <a:p>
            <a:r>
              <a:rPr lang="fr-FR" sz="1400" dirty="0"/>
              <a:t>(Hura </a:t>
            </a:r>
            <a:r>
              <a:rPr lang="fr-FR" sz="1400" dirty="0" err="1"/>
              <a:t>crepitans</a:t>
            </a:r>
            <a:r>
              <a:rPr lang="fr-FR" sz="1400" dirty="0"/>
              <a:t>)</a:t>
            </a:r>
          </a:p>
          <a:p>
            <a:endParaRPr lang="fr-FR" sz="1400" dirty="0"/>
          </a:p>
        </p:txBody>
      </p:sp>
      <p:cxnSp>
        <p:nvCxnSpPr>
          <p:cNvPr id="8" name="Connecteur droit avec flèche 7"/>
          <p:cNvCxnSpPr>
            <a:cxnSpLocks/>
            <a:stCxn id="6" idx="3"/>
          </p:cNvCxnSpPr>
          <p:nvPr/>
        </p:nvCxnSpPr>
        <p:spPr>
          <a:xfrm>
            <a:off x="2091888" y="3081693"/>
            <a:ext cx="409873" cy="44695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Forme libre 10"/>
          <p:cNvSpPr/>
          <p:nvPr/>
        </p:nvSpPr>
        <p:spPr>
          <a:xfrm>
            <a:off x="3846521" y="3445844"/>
            <a:ext cx="4142447" cy="626678"/>
          </a:xfrm>
          <a:custGeom>
            <a:avLst/>
            <a:gdLst>
              <a:gd name="connsiteX0" fmla="*/ 13210 w 4142447"/>
              <a:gd name="connsiteY0" fmla="*/ 288758 h 626678"/>
              <a:gd name="connsiteX1" fmla="*/ 13210 w 4142447"/>
              <a:gd name="connsiteY1" fmla="*/ 288758 h 626678"/>
              <a:gd name="connsiteX2" fmla="*/ 167214 w 4142447"/>
              <a:gd name="connsiteY2" fmla="*/ 211756 h 626678"/>
              <a:gd name="connsiteX3" fmla="*/ 244216 w 4142447"/>
              <a:gd name="connsiteY3" fmla="*/ 192505 h 626678"/>
              <a:gd name="connsiteX4" fmla="*/ 282717 w 4142447"/>
              <a:gd name="connsiteY4" fmla="*/ 163630 h 626678"/>
              <a:gd name="connsiteX5" fmla="*/ 378970 w 4142447"/>
              <a:gd name="connsiteY5" fmla="*/ 115503 h 626678"/>
              <a:gd name="connsiteX6" fmla="*/ 446346 w 4142447"/>
              <a:gd name="connsiteY6" fmla="*/ 105878 h 626678"/>
              <a:gd name="connsiteX7" fmla="*/ 677353 w 4142447"/>
              <a:gd name="connsiteY7" fmla="*/ 86628 h 626678"/>
              <a:gd name="connsiteX8" fmla="*/ 677353 w 4142447"/>
              <a:gd name="connsiteY8" fmla="*/ 86628 h 626678"/>
              <a:gd name="connsiteX9" fmla="*/ 763980 w 4142447"/>
              <a:gd name="connsiteY9" fmla="*/ 57752 h 626678"/>
              <a:gd name="connsiteX10" fmla="*/ 917984 w 4142447"/>
              <a:gd name="connsiteY10" fmla="*/ 38501 h 626678"/>
              <a:gd name="connsiteX11" fmla="*/ 994986 w 4142447"/>
              <a:gd name="connsiteY11" fmla="*/ 28876 h 626678"/>
              <a:gd name="connsiteX12" fmla="*/ 994986 w 4142447"/>
              <a:gd name="connsiteY12" fmla="*/ 28876 h 626678"/>
              <a:gd name="connsiteX13" fmla="*/ 1331871 w 4142447"/>
              <a:gd name="connsiteY13" fmla="*/ 9625 h 626678"/>
              <a:gd name="connsiteX14" fmla="*/ 1793883 w 4142447"/>
              <a:gd name="connsiteY14" fmla="*/ 9625 h 626678"/>
              <a:gd name="connsiteX15" fmla="*/ 1793883 w 4142447"/>
              <a:gd name="connsiteY15" fmla="*/ 9625 h 626678"/>
              <a:gd name="connsiteX16" fmla="*/ 1976763 w 4142447"/>
              <a:gd name="connsiteY16" fmla="*/ 19251 h 626678"/>
              <a:gd name="connsiteX17" fmla="*/ 1996014 w 4142447"/>
              <a:gd name="connsiteY17" fmla="*/ 19251 h 626678"/>
              <a:gd name="connsiteX18" fmla="*/ 2275146 w 4142447"/>
              <a:gd name="connsiteY18" fmla="*/ 19251 h 626678"/>
              <a:gd name="connsiteX19" fmla="*/ 2275146 w 4142447"/>
              <a:gd name="connsiteY19" fmla="*/ 19251 h 626678"/>
              <a:gd name="connsiteX20" fmla="*/ 2746784 w 4142447"/>
              <a:gd name="connsiteY20" fmla="*/ 19251 h 626678"/>
              <a:gd name="connsiteX21" fmla="*/ 2746784 w 4142447"/>
              <a:gd name="connsiteY21" fmla="*/ 19251 h 626678"/>
              <a:gd name="connsiteX22" fmla="*/ 2871913 w 4142447"/>
              <a:gd name="connsiteY22" fmla="*/ 0 h 626678"/>
              <a:gd name="connsiteX23" fmla="*/ 3189546 w 4142447"/>
              <a:gd name="connsiteY23" fmla="*/ 0 h 626678"/>
              <a:gd name="connsiteX24" fmla="*/ 3189546 w 4142447"/>
              <a:gd name="connsiteY24" fmla="*/ 0 h 626678"/>
              <a:gd name="connsiteX25" fmla="*/ 3622683 w 4142447"/>
              <a:gd name="connsiteY25" fmla="*/ 0 h 626678"/>
              <a:gd name="connsiteX26" fmla="*/ 3622683 w 4142447"/>
              <a:gd name="connsiteY26" fmla="*/ 0 h 626678"/>
              <a:gd name="connsiteX27" fmla="*/ 3728561 w 4142447"/>
              <a:gd name="connsiteY27" fmla="*/ 57752 h 626678"/>
              <a:gd name="connsiteX28" fmla="*/ 3738186 w 4142447"/>
              <a:gd name="connsiteY28" fmla="*/ 77002 h 626678"/>
              <a:gd name="connsiteX29" fmla="*/ 3882565 w 4142447"/>
              <a:gd name="connsiteY29" fmla="*/ 105878 h 626678"/>
              <a:gd name="connsiteX30" fmla="*/ 3988443 w 4142447"/>
              <a:gd name="connsiteY30" fmla="*/ 182880 h 626678"/>
              <a:gd name="connsiteX31" fmla="*/ 4017319 w 4142447"/>
              <a:gd name="connsiteY31" fmla="*/ 202131 h 626678"/>
              <a:gd name="connsiteX32" fmla="*/ 4036570 w 4142447"/>
              <a:gd name="connsiteY32" fmla="*/ 202131 h 626678"/>
              <a:gd name="connsiteX33" fmla="*/ 4036570 w 4142447"/>
              <a:gd name="connsiteY33" fmla="*/ 202131 h 626678"/>
              <a:gd name="connsiteX34" fmla="*/ 4103946 w 4142447"/>
              <a:gd name="connsiteY34" fmla="*/ 250257 h 626678"/>
              <a:gd name="connsiteX35" fmla="*/ 4113572 w 4142447"/>
              <a:gd name="connsiteY35" fmla="*/ 279133 h 626678"/>
              <a:gd name="connsiteX36" fmla="*/ 4132822 w 4142447"/>
              <a:gd name="connsiteY36" fmla="*/ 317634 h 626678"/>
              <a:gd name="connsiteX37" fmla="*/ 4142447 w 4142447"/>
              <a:gd name="connsiteY37" fmla="*/ 365760 h 626678"/>
              <a:gd name="connsiteX38" fmla="*/ 4084696 w 4142447"/>
              <a:gd name="connsiteY38" fmla="*/ 327259 h 626678"/>
              <a:gd name="connsiteX39" fmla="*/ 3949942 w 4142447"/>
              <a:gd name="connsiteY39" fmla="*/ 336884 h 626678"/>
              <a:gd name="connsiteX40" fmla="*/ 3757437 w 4142447"/>
              <a:gd name="connsiteY40" fmla="*/ 346510 h 626678"/>
              <a:gd name="connsiteX41" fmla="*/ 3680435 w 4142447"/>
              <a:gd name="connsiteY41" fmla="*/ 346510 h 626678"/>
              <a:gd name="connsiteX42" fmla="*/ 3507180 w 4142447"/>
              <a:gd name="connsiteY42" fmla="*/ 385011 h 626678"/>
              <a:gd name="connsiteX43" fmla="*/ 3353176 w 4142447"/>
              <a:gd name="connsiteY43" fmla="*/ 404261 h 626678"/>
              <a:gd name="connsiteX44" fmla="*/ 3256923 w 4142447"/>
              <a:gd name="connsiteY44" fmla="*/ 433137 h 626678"/>
              <a:gd name="connsiteX45" fmla="*/ 3208797 w 4142447"/>
              <a:gd name="connsiteY45" fmla="*/ 442762 h 626678"/>
              <a:gd name="connsiteX46" fmla="*/ 3006666 w 4142447"/>
              <a:gd name="connsiteY46" fmla="*/ 442762 h 626678"/>
              <a:gd name="connsiteX47" fmla="*/ 2852662 w 4142447"/>
              <a:gd name="connsiteY47" fmla="*/ 442762 h 626678"/>
              <a:gd name="connsiteX48" fmla="*/ 2852662 w 4142447"/>
              <a:gd name="connsiteY48" fmla="*/ 442762 h 626678"/>
              <a:gd name="connsiteX49" fmla="*/ 2708283 w 4142447"/>
              <a:gd name="connsiteY49" fmla="*/ 433137 h 626678"/>
              <a:gd name="connsiteX50" fmla="*/ 2669782 w 4142447"/>
              <a:gd name="connsiteY50" fmla="*/ 423512 h 626678"/>
              <a:gd name="connsiteX51" fmla="*/ 2284772 w 4142447"/>
              <a:gd name="connsiteY51" fmla="*/ 423512 h 626678"/>
              <a:gd name="connsiteX52" fmla="*/ 2284772 w 4142447"/>
              <a:gd name="connsiteY52" fmla="*/ 423512 h 626678"/>
              <a:gd name="connsiteX53" fmla="*/ 2101892 w 4142447"/>
              <a:gd name="connsiteY53" fmla="*/ 442762 h 626678"/>
              <a:gd name="connsiteX54" fmla="*/ 2015264 w 4142447"/>
              <a:gd name="connsiteY54" fmla="*/ 462013 h 626678"/>
              <a:gd name="connsiteX55" fmla="*/ 1899761 w 4142447"/>
              <a:gd name="connsiteY55" fmla="*/ 481263 h 626678"/>
              <a:gd name="connsiteX56" fmla="*/ 1870885 w 4142447"/>
              <a:gd name="connsiteY56" fmla="*/ 490889 h 626678"/>
              <a:gd name="connsiteX57" fmla="*/ 1832384 w 4142447"/>
              <a:gd name="connsiteY57" fmla="*/ 500514 h 626678"/>
              <a:gd name="connsiteX58" fmla="*/ 1774633 w 4142447"/>
              <a:gd name="connsiteY58" fmla="*/ 519764 h 626678"/>
              <a:gd name="connsiteX59" fmla="*/ 1736132 w 4142447"/>
              <a:gd name="connsiteY59" fmla="*/ 529390 h 626678"/>
              <a:gd name="connsiteX60" fmla="*/ 1736132 w 4142447"/>
              <a:gd name="connsiteY60" fmla="*/ 529390 h 626678"/>
              <a:gd name="connsiteX61" fmla="*/ 1659130 w 4142447"/>
              <a:gd name="connsiteY61" fmla="*/ 558265 h 626678"/>
              <a:gd name="connsiteX62" fmla="*/ 1572502 w 4142447"/>
              <a:gd name="connsiteY62" fmla="*/ 577516 h 626678"/>
              <a:gd name="connsiteX63" fmla="*/ 1370372 w 4142447"/>
              <a:gd name="connsiteY63" fmla="*/ 625642 h 626678"/>
              <a:gd name="connsiteX64" fmla="*/ 1216367 w 4142447"/>
              <a:gd name="connsiteY64" fmla="*/ 625642 h 626678"/>
              <a:gd name="connsiteX65" fmla="*/ 1197117 w 4142447"/>
              <a:gd name="connsiteY65" fmla="*/ 625642 h 626678"/>
              <a:gd name="connsiteX66" fmla="*/ 590725 w 4142447"/>
              <a:gd name="connsiteY66" fmla="*/ 625642 h 626678"/>
              <a:gd name="connsiteX67" fmla="*/ 581100 w 4142447"/>
              <a:gd name="connsiteY67" fmla="*/ 625642 h 626678"/>
              <a:gd name="connsiteX68" fmla="*/ 494473 w 4142447"/>
              <a:gd name="connsiteY68" fmla="*/ 587141 h 626678"/>
              <a:gd name="connsiteX69" fmla="*/ 446346 w 4142447"/>
              <a:gd name="connsiteY69" fmla="*/ 567891 h 626678"/>
              <a:gd name="connsiteX70" fmla="*/ 340468 w 4142447"/>
              <a:gd name="connsiteY70" fmla="*/ 558265 h 626678"/>
              <a:gd name="connsiteX71" fmla="*/ 282717 w 4142447"/>
              <a:gd name="connsiteY71" fmla="*/ 548640 h 626678"/>
              <a:gd name="connsiteX72" fmla="*/ 244216 w 4142447"/>
              <a:gd name="connsiteY72" fmla="*/ 539015 h 626678"/>
              <a:gd name="connsiteX73" fmla="*/ 176839 w 4142447"/>
              <a:gd name="connsiteY73" fmla="*/ 510139 h 626678"/>
              <a:gd name="connsiteX74" fmla="*/ 128713 w 4142447"/>
              <a:gd name="connsiteY74" fmla="*/ 510139 h 626678"/>
              <a:gd name="connsiteX75" fmla="*/ 128713 w 4142447"/>
              <a:gd name="connsiteY75" fmla="*/ 510139 h 626678"/>
              <a:gd name="connsiteX76" fmla="*/ 32460 w 4142447"/>
              <a:gd name="connsiteY76" fmla="*/ 462013 h 626678"/>
              <a:gd name="connsiteX77" fmla="*/ 22835 w 4142447"/>
              <a:gd name="connsiteY77" fmla="*/ 433137 h 626678"/>
              <a:gd name="connsiteX78" fmla="*/ 3584 w 4142447"/>
              <a:gd name="connsiteY78" fmla="*/ 404261 h 626678"/>
              <a:gd name="connsiteX79" fmla="*/ 13210 w 4142447"/>
              <a:gd name="connsiteY79" fmla="*/ 288758 h 62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42447" h="626678">
                <a:moveTo>
                  <a:pt x="13210" y="288758"/>
                </a:moveTo>
                <a:lnTo>
                  <a:pt x="13210" y="288758"/>
                </a:lnTo>
                <a:cubicBezTo>
                  <a:pt x="128437" y="211940"/>
                  <a:pt x="60299" y="244654"/>
                  <a:pt x="167214" y="211756"/>
                </a:cubicBezTo>
                <a:cubicBezTo>
                  <a:pt x="236373" y="190476"/>
                  <a:pt x="202991" y="192505"/>
                  <a:pt x="244216" y="192505"/>
                </a:cubicBezTo>
                <a:lnTo>
                  <a:pt x="282717" y="163630"/>
                </a:lnTo>
                <a:cubicBezTo>
                  <a:pt x="314801" y="147588"/>
                  <a:pt x="345144" y="127442"/>
                  <a:pt x="378970" y="115503"/>
                </a:cubicBezTo>
                <a:cubicBezTo>
                  <a:pt x="400363" y="107952"/>
                  <a:pt x="423821" y="108581"/>
                  <a:pt x="446346" y="105878"/>
                </a:cubicBezTo>
                <a:cubicBezTo>
                  <a:pt x="624482" y="84502"/>
                  <a:pt x="566215" y="86628"/>
                  <a:pt x="677353" y="86628"/>
                </a:cubicBezTo>
                <a:lnTo>
                  <a:pt x="677353" y="86628"/>
                </a:lnTo>
                <a:cubicBezTo>
                  <a:pt x="706229" y="77003"/>
                  <a:pt x="734713" y="66114"/>
                  <a:pt x="763980" y="57752"/>
                </a:cubicBezTo>
                <a:cubicBezTo>
                  <a:pt x="811972" y="44040"/>
                  <a:pt x="871379" y="43407"/>
                  <a:pt x="917984" y="38501"/>
                </a:cubicBezTo>
                <a:cubicBezTo>
                  <a:pt x="943709" y="35793"/>
                  <a:pt x="994986" y="28876"/>
                  <a:pt x="994986" y="28876"/>
                </a:cubicBezTo>
                <a:lnTo>
                  <a:pt x="994986" y="28876"/>
                </a:lnTo>
                <a:cubicBezTo>
                  <a:pt x="1163046" y="-8471"/>
                  <a:pt x="1052034" y="9625"/>
                  <a:pt x="1331871" y="9625"/>
                </a:cubicBezTo>
                <a:lnTo>
                  <a:pt x="1793883" y="9625"/>
                </a:lnTo>
                <a:lnTo>
                  <a:pt x="1793883" y="9625"/>
                </a:lnTo>
                <a:cubicBezTo>
                  <a:pt x="1963919" y="19628"/>
                  <a:pt x="1902875" y="19251"/>
                  <a:pt x="1976763" y="19251"/>
                </a:cubicBezTo>
                <a:lnTo>
                  <a:pt x="1996014" y="19251"/>
                </a:lnTo>
                <a:lnTo>
                  <a:pt x="2275146" y="19251"/>
                </a:lnTo>
                <a:lnTo>
                  <a:pt x="2275146" y="19251"/>
                </a:lnTo>
                <a:lnTo>
                  <a:pt x="2746784" y="19251"/>
                </a:lnTo>
                <a:lnTo>
                  <a:pt x="2746784" y="19251"/>
                </a:lnTo>
                <a:lnTo>
                  <a:pt x="2871913" y="0"/>
                </a:lnTo>
                <a:lnTo>
                  <a:pt x="3189546" y="0"/>
                </a:lnTo>
                <a:lnTo>
                  <a:pt x="3189546" y="0"/>
                </a:lnTo>
                <a:lnTo>
                  <a:pt x="3622683" y="0"/>
                </a:lnTo>
                <a:lnTo>
                  <a:pt x="3622683" y="0"/>
                </a:lnTo>
                <a:cubicBezTo>
                  <a:pt x="3708403" y="28573"/>
                  <a:pt x="3696944" y="5055"/>
                  <a:pt x="3728561" y="57752"/>
                </a:cubicBezTo>
                <a:cubicBezTo>
                  <a:pt x="3732252" y="63904"/>
                  <a:pt x="3734978" y="70585"/>
                  <a:pt x="3738186" y="77002"/>
                </a:cubicBezTo>
                <a:lnTo>
                  <a:pt x="3882565" y="105878"/>
                </a:lnTo>
                <a:cubicBezTo>
                  <a:pt x="3917858" y="131545"/>
                  <a:pt x="3952133" y="158673"/>
                  <a:pt x="3988443" y="182880"/>
                </a:cubicBezTo>
                <a:cubicBezTo>
                  <a:pt x="3998068" y="189297"/>
                  <a:pt x="4006578" y="197835"/>
                  <a:pt x="4017319" y="202131"/>
                </a:cubicBezTo>
                <a:cubicBezTo>
                  <a:pt x="4023277" y="204514"/>
                  <a:pt x="4030153" y="202131"/>
                  <a:pt x="4036570" y="202131"/>
                </a:cubicBezTo>
                <a:lnTo>
                  <a:pt x="4036570" y="202131"/>
                </a:lnTo>
                <a:cubicBezTo>
                  <a:pt x="4059029" y="218173"/>
                  <a:pt x="4084430" y="230741"/>
                  <a:pt x="4103946" y="250257"/>
                </a:cubicBezTo>
                <a:cubicBezTo>
                  <a:pt x="4111120" y="257431"/>
                  <a:pt x="4109575" y="269807"/>
                  <a:pt x="4113572" y="279133"/>
                </a:cubicBezTo>
                <a:cubicBezTo>
                  <a:pt x="4119224" y="292321"/>
                  <a:pt x="4126405" y="304800"/>
                  <a:pt x="4132822" y="317634"/>
                </a:cubicBezTo>
                <a:lnTo>
                  <a:pt x="4142447" y="365760"/>
                </a:lnTo>
                <a:lnTo>
                  <a:pt x="4084696" y="327259"/>
                </a:lnTo>
                <a:lnTo>
                  <a:pt x="3949942" y="336884"/>
                </a:lnTo>
                <a:lnTo>
                  <a:pt x="3757437" y="346510"/>
                </a:lnTo>
                <a:lnTo>
                  <a:pt x="3680435" y="346510"/>
                </a:lnTo>
                <a:cubicBezTo>
                  <a:pt x="3622683" y="359344"/>
                  <a:pt x="3565979" y="378478"/>
                  <a:pt x="3507180" y="385011"/>
                </a:cubicBezTo>
                <a:cubicBezTo>
                  <a:pt x="3398005" y="397141"/>
                  <a:pt x="3449314" y="390527"/>
                  <a:pt x="3353176" y="404261"/>
                </a:cubicBezTo>
                <a:cubicBezTo>
                  <a:pt x="3281271" y="433024"/>
                  <a:pt x="3330125" y="416870"/>
                  <a:pt x="3256923" y="433137"/>
                </a:cubicBezTo>
                <a:cubicBezTo>
                  <a:pt x="3210107" y="443540"/>
                  <a:pt x="3232912" y="442762"/>
                  <a:pt x="3208797" y="442762"/>
                </a:cubicBezTo>
                <a:lnTo>
                  <a:pt x="3006666" y="442762"/>
                </a:lnTo>
                <a:lnTo>
                  <a:pt x="2852662" y="442762"/>
                </a:lnTo>
                <a:lnTo>
                  <a:pt x="2852662" y="442762"/>
                </a:lnTo>
                <a:cubicBezTo>
                  <a:pt x="2804536" y="439554"/>
                  <a:pt x="2756251" y="438186"/>
                  <a:pt x="2708283" y="433137"/>
                </a:cubicBezTo>
                <a:cubicBezTo>
                  <a:pt x="2695127" y="431752"/>
                  <a:pt x="2683007" y="423813"/>
                  <a:pt x="2669782" y="423512"/>
                </a:cubicBezTo>
                <a:cubicBezTo>
                  <a:pt x="2541478" y="420596"/>
                  <a:pt x="2413109" y="423512"/>
                  <a:pt x="2284772" y="423512"/>
                </a:cubicBezTo>
                <a:lnTo>
                  <a:pt x="2284772" y="423512"/>
                </a:lnTo>
                <a:cubicBezTo>
                  <a:pt x="2223751" y="428597"/>
                  <a:pt x="2162246" y="431446"/>
                  <a:pt x="2101892" y="442762"/>
                </a:cubicBezTo>
                <a:cubicBezTo>
                  <a:pt x="2072818" y="448213"/>
                  <a:pt x="2044338" y="456562"/>
                  <a:pt x="2015264" y="462013"/>
                </a:cubicBezTo>
                <a:cubicBezTo>
                  <a:pt x="1950078" y="474235"/>
                  <a:pt x="1956875" y="466984"/>
                  <a:pt x="1899761" y="481263"/>
                </a:cubicBezTo>
                <a:cubicBezTo>
                  <a:pt x="1889918" y="483724"/>
                  <a:pt x="1880641" y="488102"/>
                  <a:pt x="1870885" y="490889"/>
                </a:cubicBezTo>
                <a:cubicBezTo>
                  <a:pt x="1858165" y="494523"/>
                  <a:pt x="1845055" y="496713"/>
                  <a:pt x="1832384" y="500514"/>
                </a:cubicBezTo>
                <a:cubicBezTo>
                  <a:pt x="1812948" y="506345"/>
                  <a:pt x="1794319" y="514842"/>
                  <a:pt x="1774633" y="519764"/>
                </a:cubicBezTo>
                <a:lnTo>
                  <a:pt x="1736132" y="529390"/>
                </a:lnTo>
                <a:lnTo>
                  <a:pt x="1736132" y="529390"/>
                </a:lnTo>
                <a:cubicBezTo>
                  <a:pt x="1710465" y="539015"/>
                  <a:pt x="1685136" y="549596"/>
                  <a:pt x="1659130" y="558265"/>
                </a:cubicBezTo>
                <a:cubicBezTo>
                  <a:pt x="1629475" y="568150"/>
                  <a:pt x="1603033" y="569883"/>
                  <a:pt x="1572502" y="577516"/>
                </a:cubicBezTo>
                <a:cubicBezTo>
                  <a:pt x="1557611" y="581239"/>
                  <a:pt x="1419129" y="623426"/>
                  <a:pt x="1370372" y="625642"/>
                </a:cubicBezTo>
                <a:cubicBezTo>
                  <a:pt x="1319090" y="627973"/>
                  <a:pt x="1267702" y="625642"/>
                  <a:pt x="1216367" y="625642"/>
                </a:cubicBezTo>
                <a:lnTo>
                  <a:pt x="1197117" y="625642"/>
                </a:lnTo>
                <a:lnTo>
                  <a:pt x="590725" y="625642"/>
                </a:lnTo>
                <a:lnTo>
                  <a:pt x="581100" y="625642"/>
                </a:lnTo>
                <a:lnTo>
                  <a:pt x="494473" y="587141"/>
                </a:lnTo>
                <a:cubicBezTo>
                  <a:pt x="478592" y="580335"/>
                  <a:pt x="463328" y="571075"/>
                  <a:pt x="446346" y="567891"/>
                </a:cubicBezTo>
                <a:cubicBezTo>
                  <a:pt x="411515" y="561360"/>
                  <a:pt x="375663" y="562406"/>
                  <a:pt x="340468" y="558265"/>
                </a:cubicBezTo>
                <a:cubicBezTo>
                  <a:pt x="321086" y="555985"/>
                  <a:pt x="301854" y="552467"/>
                  <a:pt x="282717" y="548640"/>
                </a:cubicBezTo>
                <a:cubicBezTo>
                  <a:pt x="269745" y="546046"/>
                  <a:pt x="256648" y="543536"/>
                  <a:pt x="244216" y="539015"/>
                </a:cubicBezTo>
                <a:cubicBezTo>
                  <a:pt x="221252" y="530665"/>
                  <a:pt x="200544" y="516065"/>
                  <a:pt x="176839" y="510139"/>
                </a:cubicBezTo>
                <a:cubicBezTo>
                  <a:pt x="161276" y="506248"/>
                  <a:pt x="144755" y="510139"/>
                  <a:pt x="128713" y="510139"/>
                </a:cubicBezTo>
                <a:lnTo>
                  <a:pt x="128713" y="510139"/>
                </a:lnTo>
                <a:cubicBezTo>
                  <a:pt x="96629" y="494097"/>
                  <a:pt x="61470" y="483111"/>
                  <a:pt x="32460" y="462013"/>
                </a:cubicBezTo>
                <a:cubicBezTo>
                  <a:pt x="24255" y="456045"/>
                  <a:pt x="27372" y="442212"/>
                  <a:pt x="22835" y="433137"/>
                </a:cubicBezTo>
                <a:cubicBezTo>
                  <a:pt x="17662" y="422790"/>
                  <a:pt x="10001" y="413886"/>
                  <a:pt x="3584" y="404261"/>
                </a:cubicBezTo>
                <a:cubicBezTo>
                  <a:pt x="-7856" y="324179"/>
                  <a:pt x="11606" y="308008"/>
                  <a:pt x="13210" y="288758"/>
                </a:cubicBezTo>
                <a:close/>
              </a:path>
            </a:pathLst>
          </a:cu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2" name="ZoneTexte 11"/>
          <p:cNvSpPr txBox="1"/>
          <p:nvPr/>
        </p:nvSpPr>
        <p:spPr>
          <a:xfrm>
            <a:off x="10096895" y="4790845"/>
            <a:ext cx="1838425" cy="738664"/>
          </a:xfrm>
          <a:prstGeom prst="rect">
            <a:avLst/>
          </a:prstGeom>
          <a:noFill/>
        </p:spPr>
        <p:txBody>
          <a:bodyPr wrap="square" rtlCol="0">
            <a:spAutoFit/>
          </a:bodyPr>
          <a:lstStyle/>
          <a:p>
            <a:pPr algn="ctr"/>
            <a:r>
              <a:rPr lang="fr-FR" sz="1400" dirty="0"/>
              <a:t>3) Plantation prévue de vétiver</a:t>
            </a:r>
          </a:p>
          <a:p>
            <a:pPr algn="ctr"/>
            <a:r>
              <a:rPr lang="fr-FR" sz="1400" dirty="0"/>
              <a:t> et roseaux</a:t>
            </a:r>
          </a:p>
        </p:txBody>
      </p:sp>
      <p:cxnSp>
        <p:nvCxnSpPr>
          <p:cNvPr id="14" name="Connecteur droit avec flèche 13"/>
          <p:cNvCxnSpPr/>
          <p:nvPr/>
        </p:nvCxnSpPr>
        <p:spPr>
          <a:xfrm flipH="1" flipV="1">
            <a:off x="7892716" y="3850105"/>
            <a:ext cx="2415941" cy="141947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4480559" y="2940517"/>
            <a:ext cx="1010653" cy="221381"/>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9" name="Ellipse 18"/>
          <p:cNvSpPr/>
          <p:nvPr/>
        </p:nvSpPr>
        <p:spPr>
          <a:xfrm>
            <a:off x="6187439" y="2940518"/>
            <a:ext cx="1010653" cy="221381"/>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1" name="ZoneTexte 20"/>
          <p:cNvSpPr txBox="1"/>
          <p:nvPr/>
        </p:nvSpPr>
        <p:spPr>
          <a:xfrm>
            <a:off x="10026315" y="2432748"/>
            <a:ext cx="2075846" cy="1384995"/>
          </a:xfrm>
          <a:prstGeom prst="rect">
            <a:avLst/>
          </a:prstGeom>
          <a:noFill/>
        </p:spPr>
        <p:txBody>
          <a:bodyPr wrap="square" rtlCol="0">
            <a:spAutoFit/>
          </a:bodyPr>
          <a:lstStyle/>
          <a:p>
            <a:pPr algn="ctr"/>
            <a:r>
              <a:rPr lang="fr-FR" sz="1400" dirty="0"/>
              <a:t>2) Plantation prévue de plaques de gazon </a:t>
            </a:r>
            <a:endParaRPr lang="fr-FR" sz="1400" b="1" i="1" dirty="0"/>
          </a:p>
          <a:p>
            <a:pPr algn="ctr"/>
            <a:r>
              <a:rPr lang="fr-FR" sz="1400" i="1" dirty="0"/>
              <a:t>(</a:t>
            </a:r>
            <a:r>
              <a:rPr lang="fr-FR" sz="1400" i="1" dirty="0" err="1"/>
              <a:t>Cynodon</a:t>
            </a:r>
            <a:r>
              <a:rPr lang="fr-FR" sz="1400" i="1" dirty="0"/>
              <a:t> </a:t>
            </a:r>
            <a:r>
              <a:rPr lang="fr-FR" sz="1400" i="1" dirty="0" err="1"/>
              <a:t>dactylon</a:t>
            </a:r>
            <a:r>
              <a:rPr lang="fr-FR" sz="1400" i="1" dirty="0"/>
              <a:t>)</a:t>
            </a:r>
            <a:endParaRPr lang="fr-FR" sz="1400" dirty="0"/>
          </a:p>
          <a:p>
            <a:pPr algn="ctr"/>
            <a:r>
              <a:rPr lang="fr-FR" sz="1400" dirty="0"/>
              <a:t>ou Chiendent pied de poule </a:t>
            </a:r>
          </a:p>
          <a:p>
            <a:pPr algn="ctr"/>
            <a:r>
              <a:rPr lang="fr-FR" sz="1400" dirty="0"/>
              <a:t>(</a:t>
            </a:r>
            <a:r>
              <a:rPr lang="fr-FR" sz="1400" i="1" dirty="0" err="1"/>
              <a:t>bermudagrass</a:t>
            </a:r>
            <a:r>
              <a:rPr lang="fr-FR" sz="1400" i="1" dirty="0"/>
              <a:t>)</a:t>
            </a:r>
            <a:endParaRPr lang="fr-FR" sz="1400" dirty="0"/>
          </a:p>
        </p:txBody>
      </p:sp>
      <p:cxnSp>
        <p:nvCxnSpPr>
          <p:cNvPr id="23" name="Connecteur droit avec flèche 22"/>
          <p:cNvCxnSpPr/>
          <p:nvPr/>
        </p:nvCxnSpPr>
        <p:spPr>
          <a:xfrm flipH="1" flipV="1">
            <a:off x="7286326" y="3062006"/>
            <a:ext cx="3022331" cy="57507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0096895" y="527147"/>
            <a:ext cx="2008474" cy="954107"/>
          </a:xfrm>
          <a:prstGeom prst="rect">
            <a:avLst/>
          </a:prstGeom>
          <a:noFill/>
        </p:spPr>
        <p:txBody>
          <a:bodyPr wrap="square" rtlCol="0">
            <a:spAutoFit/>
          </a:bodyPr>
          <a:lstStyle/>
          <a:p>
            <a:pPr marL="342900" indent="-342900">
              <a:buAutoNum type="arabicParenR"/>
            </a:pPr>
            <a:r>
              <a:rPr lang="fr-FR" sz="1400" dirty="0"/>
              <a:t>Plantation d’arbres :</a:t>
            </a:r>
          </a:p>
          <a:p>
            <a:endParaRPr lang="fr-FR" sz="1400" i="1" dirty="0"/>
          </a:p>
          <a:p>
            <a:r>
              <a:rPr lang="fr-FR" sz="1400" i="1" dirty="0"/>
              <a:t>Cassia </a:t>
            </a:r>
            <a:r>
              <a:rPr lang="fr-FR" sz="1400" i="1" dirty="0" err="1"/>
              <a:t>siamea</a:t>
            </a:r>
            <a:r>
              <a:rPr lang="fr-FR" sz="1400" i="1" dirty="0"/>
              <a:t> </a:t>
            </a:r>
          </a:p>
          <a:p>
            <a:r>
              <a:rPr lang="fr-FR" sz="1400" i="1" dirty="0"/>
              <a:t>Acacia </a:t>
            </a:r>
            <a:r>
              <a:rPr lang="fr-FR" sz="1400" i="1" dirty="0" err="1"/>
              <a:t>auriculiformis</a:t>
            </a:r>
            <a:r>
              <a:rPr lang="fr-FR" sz="1400" dirty="0"/>
              <a:t> </a:t>
            </a:r>
          </a:p>
        </p:txBody>
      </p:sp>
      <p:cxnSp>
        <p:nvCxnSpPr>
          <p:cNvPr id="28" name="Connecteur droit avec flèche 27"/>
          <p:cNvCxnSpPr/>
          <p:nvPr/>
        </p:nvCxnSpPr>
        <p:spPr>
          <a:xfrm flipH="1">
            <a:off x="7186867" y="1269377"/>
            <a:ext cx="3121790" cy="11002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4668253" y="2369668"/>
            <a:ext cx="163629" cy="1714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3" name="Ellipse 32"/>
          <p:cNvSpPr/>
          <p:nvPr/>
        </p:nvSpPr>
        <p:spPr>
          <a:xfrm>
            <a:off x="5409397" y="2369667"/>
            <a:ext cx="163629" cy="1714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4" name="Ellipse 33"/>
          <p:cNvSpPr/>
          <p:nvPr/>
        </p:nvSpPr>
        <p:spPr>
          <a:xfrm>
            <a:off x="5964453" y="2369666"/>
            <a:ext cx="163629" cy="1714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5" name="Ellipse 34"/>
          <p:cNvSpPr/>
          <p:nvPr/>
        </p:nvSpPr>
        <p:spPr>
          <a:xfrm>
            <a:off x="6493844" y="2369666"/>
            <a:ext cx="163629" cy="1714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6" name="Ellipse 35"/>
          <p:cNvSpPr/>
          <p:nvPr/>
        </p:nvSpPr>
        <p:spPr>
          <a:xfrm>
            <a:off x="7648873" y="2389503"/>
            <a:ext cx="163629" cy="1714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Tree>
    <p:extLst>
      <p:ext uri="{BB962C8B-B14F-4D97-AF65-F5344CB8AC3E}">
        <p14:creationId xmlns:p14="http://schemas.microsoft.com/office/powerpoint/2010/main" val="23919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1070796 (Copie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560320" y="986589"/>
            <a:ext cx="7328034" cy="5496026"/>
          </a:xfrm>
          <a:prstGeom prst="rect">
            <a:avLst/>
          </a:prstGeom>
          <a:noFill/>
          <a:ln>
            <a:noFill/>
          </a:ln>
        </p:spPr>
      </p:pic>
      <p:sp>
        <p:nvSpPr>
          <p:cNvPr id="3" name="ZoneTexte 2"/>
          <p:cNvSpPr txBox="1"/>
          <p:nvPr/>
        </p:nvSpPr>
        <p:spPr>
          <a:xfrm>
            <a:off x="1414914" y="154004"/>
            <a:ext cx="9221002" cy="646331"/>
          </a:xfrm>
          <a:prstGeom prst="rect">
            <a:avLst/>
          </a:prstGeom>
          <a:noFill/>
        </p:spPr>
        <p:txBody>
          <a:bodyPr wrap="square" rtlCol="0">
            <a:spAutoFit/>
          </a:bodyPr>
          <a:lstStyle/>
          <a:p>
            <a:pPr algn="ctr"/>
            <a:r>
              <a:rPr lang="fr-FR" dirty="0"/>
              <a:t>Végétalisation prévue par semis direct de « gros </a:t>
            </a:r>
            <a:r>
              <a:rPr lang="fr-FR" dirty="0" err="1"/>
              <a:t>delen</a:t>
            </a:r>
            <a:r>
              <a:rPr lang="fr-FR" dirty="0"/>
              <a:t> »</a:t>
            </a:r>
          </a:p>
          <a:p>
            <a:pPr algn="ctr"/>
            <a:r>
              <a:rPr lang="fr-FR" i="1" dirty="0"/>
              <a:t>(</a:t>
            </a:r>
            <a:r>
              <a:rPr lang="fr-FR" i="1" dirty="0" err="1"/>
              <a:t>Caliendra</a:t>
            </a:r>
            <a:r>
              <a:rPr lang="fr-FR" i="1" dirty="0"/>
              <a:t> </a:t>
            </a:r>
            <a:r>
              <a:rPr lang="fr-FR" i="1" dirty="0" err="1"/>
              <a:t>calothyrsus</a:t>
            </a:r>
            <a:r>
              <a:rPr lang="fr-FR" i="1" dirty="0"/>
              <a:t>)</a:t>
            </a:r>
          </a:p>
        </p:txBody>
      </p:sp>
      <p:sp>
        <p:nvSpPr>
          <p:cNvPr id="4" name="ZoneTexte 3"/>
          <p:cNvSpPr txBox="1"/>
          <p:nvPr/>
        </p:nvSpPr>
        <p:spPr>
          <a:xfrm>
            <a:off x="-9835" y="1991073"/>
            <a:ext cx="2117558" cy="646331"/>
          </a:xfrm>
          <a:prstGeom prst="rect">
            <a:avLst/>
          </a:prstGeom>
          <a:noFill/>
        </p:spPr>
        <p:txBody>
          <a:bodyPr wrap="square" rtlCol="0">
            <a:spAutoFit/>
          </a:bodyPr>
          <a:lstStyle/>
          <a:p>
            <a:r>
              <a:rPr lang="fr-FR" dirty="0"/>
              <a:t>Spécimen de</a:t>
            </a:r>
          </a:p>
          <a:p>
            <a:r>
              <a:rPr lang="fr-FR" dirty="0"/>
              <a:t> « gros </a:t>
            </a:r>
            <a:r>
              <a:rPr lang="fr-FR" dirty="0" err="1"/>
              <a:t>delen</a:t>
            </a:r>
            <a:r>
              <a:rPr lang="fr-FR" dirty="0"/>
              <a:t> »</a:t>
            </a:r>
          </a:p>
        </p:txBody>
      </p:sp>
      <p:cxnSp>
        <p:nvCxnSpPr>
          <p:cNvPr id="5" name="Connecteur droit avec flèche 4"/>
          <p:cNvCxnSpPr>
            <a:cxnSpLocks/>
          </p:cNvCxnSpPr>
          <p:nvPr/>
        </p:nvCxnSpPr>
        <p:spPr>
          <a:xfrm>
            <a:off x="2107723" y="2314238"/>
            <a:ext cx="1333567" cy="8419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62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1040594 (Copie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853739" y="1451609"/>
            <a:ext cx="6993556" cy="5245167"/>
          </a:xfrm>
          <a:prstGeom prst="rect">
            <a:avLst/>
          </a:prstGeom>
          <a:noFill/>
          <a:ln>
            <a:noFill/>
          </a:ln>
        </p:spPr>
      </p:pic>
      <p:sp>
        <p:nvSpPr>
          <p:cNvPr id="3" name="ZoneTexte 2"/>
          <p:cNvSpPr txBox="1"/>
          <p:nvPr/>
        </p:nvSpPr>
        <p:spPr>
          <a:xfrm>
            <a:off x="864669" y="438912"/>
            <a:ext cx="10462661" cy="646331"/>
          </a:xfrm>
          <a:prstGeom prst="rect">
            <a:avLst/>
          </a:prstGeom>
          <a:noFill/>
        </p:spPr>
        <p:txBody>
          <a:bodyPr wrap="square" rtlCol="0">
            <a:spAutoFit/>
          </a:bodyPr>
          <a:lstStyle/>
          <a:p>
            <a:pPr algn="ctr"/>
            <a:r>
              <a:rPr lang="fr-FR" dirty="0"/>
              <a:t>Rivière Goyave : sapement de berge et transport de sédiments</a:t>
            </a:r>
          </a:p>
          <a:p>
            <a:pPr algn="ctr"/>
            <a:r>
              <a:rPr lang="fr-FR" dirty="0"/>
              <a:t>Coordonnées GPS : N : 19°00,540  W 71°59,386  Altitude : 306 m</a:t>
            </a:r>
          </a:p>
        </p:txBody>
      </p:sp>
      <p:sp>
        <p:nvSpPr>
          <p:cNvPr id="4" name="ZoneTexte 3"/>
          <p:cNvSpPr txBox="1"/>
          <p:nvPr/>
        </p:nvSpPr>
        <p:spPr>
          <a:xfrm>
            <a:off x="10175846" y="6285047"/>
            <a:ext cx="1669409" cy="307777"/>
          </a:xfrm>
          <a:prstGeom prst="rect">
            <a:avLst/>
          </a:prstGeom>
          <a:noFill/>
        </p:spPr>
        <p:txBody>
          <a:bodyPr wrap="square" rtlCol="0">
            <a:spAutoFit/>
          </a:bodyPr>
          <a:lstStyle/>
          <a:p>
            <a:pPr algn="ctr"/>
            <a:r>
              <a:rPr lang="fr-FR" sz="1400" dirty="0"/>
              <a:t>Photo 26.11.2014</a:t>
            </a:r>
          </a:p>
        </p:txBody>
      </p:sp>
    </p:spTree>
    <p:extLst>
      <p:ext uri="{BB962C8B-B14F-4D97-AF65-F5344CB8AC3E}">
        <p14:creationId xmlns:p14="http://schemas.microsoft.com/office/powerpoint/2010/main" val="17834333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287</TotalTime>
  <Words>1134</Words>
  <Application>Microsoft Office PowerPoint</Application>
  <PresentationFormat>Grand écran</PresentationFormat>
  <Paragraphs>88</Paragraphs>
  <Slides>13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Aptos</vt:lpstr>
      <vt:lpstr>Arial</vt:lpstr>
      <vt:lpstr>Calibri</vt:lpstr>
      <vt:lpstr>Calibri Light</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 photo</dc:title>
  <dc:creator>Michel Brochet</dc:creator>
  <cp:lastModifiedBy>Charles Lilin</cp:lastModifiedBy>
  <cp:revision>50</cp:revision>
  <dcterms:created xsi:type="dcterms:W3CDTF">2016-03-16T13:13:47Z</dcterms:created>
  <dcterms:modified xsi:type="dcterms:W3CDTF">2026-03-16T16:22:41Z</dcterms:modified>
</cp:coreProperties>
</file>