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0" r:id="rId3"/>
    <p:sldId id="279" r:id="rId4"/>
    <p:sldId id="271" r:id="rId5"/>
    <p:sldId id="268" r:id="rId6"/>
    <p:sldId id="282" r:id="rId7"/>
    <p:sldId id="283" r:id="rId8"/>
    <p:sldId id="344" r:id="rId9"/>
    <p:sldId id="265" r:id="rId10"/>
    <p:sldId id="266" r:id="rId11"/>
    <p:sldId id="267" r:id="rId12"/>
    <p:sldId id="275" r:id="rId13"/>
    <p:sldId id="274" r:id="rId14"/>
    <p:sldId id="262" r:id="rId15"/>
    <p:sldId id="261" r:id="rId16"/>
    <p:sldId id="276" r:id="rId17"/>
    <p:sldId id="269" r:id="rId18"/>
    <p:sldId id="277" r:id="rId19"/>
    <p:sldId id="278" r:id="rId20"/>
    <p:sldId id="270" r:id="rId21"/>
  </p:sldIdLst>
  <p:sldSz cx="12192000" cy="6858000"/>
  <p:notesSz cx="6858000" cy="9144000"/>
  <p:photoAlbum/>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sorterViewPr>
    <p:cViewPr varScale="1">
      <p:scale>
        <a:sx n="100" d="100"/>
        <a:sy n="100" d="100"/>
      </p:scale>
      <p:origin x="0" y="-2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3480A-080F-4479-B3EC-65378FAB208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1D9A821-8CDC-4CCD-91BC-A41F045B9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323ECC-90F6-4490-92E5-E758D7D773D4}"/>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82D25BE5-24F5-400C-AC16-38391D32C1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5D066F-6492-404A-8421-32006E25E4DF}"/>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38600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DE64-4ED9-441C-809C-2B02F65545D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027141B-82ED-42E2-B598-EC8FECA25A5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8FBB58-A02A-4556-A1EF-8A9E5937E160}"/>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E2B8DD03-9B41-42BC-AA58-9048688E98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56A287-0723-491F-98E9-FA5A32622B3B}"/>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48303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64E337-6537-4333-B171-1F1B6011CFE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DF62A71-523E-4A15-B931-61458108FD0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50E2D3-2BE2-4441-B04E-D34A1C11C889}"/>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2A6C53EA-EA65-4ED6-B484-3222BC7703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268004-408A-4545-8364-B307EF503A26}"/>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33691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4F0DA5-0BB9-4518-9528-D04C2106AE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96E329-1511-4CDA-9D58-F48EA6C4B59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4BC50B-5624-479F-AE37-D901A9E3A36B}"/>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ED8B7FD6-95A4-4838-9034-E99A8E161E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9CD35E-5E0D-418B-A1D7-1D43CD6FD3E4}"/>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16915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31DE6-215F-45F3-B26A-C4D2D447618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058883E-2233-482C-B31F-473203F0F1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4EE57A4-48EA-423A-B8B0-EA49700CD8C7}"/>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1D3D79EA-D06B-4DD0-AD56-FA19370942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802D9A-CCBA-4AE5-983B-40FBB9A7BA7A}"/>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212664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5D849-D736-4876-80B2-8F9C49D7B5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D2E27B5-65C4-401E-A5EC-849977349D7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7B13F71-F3AD-4FCA-9CF2-F90595E26A6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847D05A-1E8F-490A-A13A-7F95B5BC7369}"/>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6" name="Espace réservé du pied de page 5">
            <a:extLst>
              <a:ext uri="{FF2B5EF4-FFF2-40B4-BE49-F238E27FC236}">
                <a16:creationId xmlns:a16="http://schemas.microsoft.com/office/drawing/2014/main" id="{9CEB9551-78C1-4B9D-A108-1F974361D2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8E6214-6773-48DD-847F-92E3397D474A}"/>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104686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79BECA-14B4-4D2C-8666-E318BDB41FA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1546909-988C-48FB-9300-44D98EA85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4273F58-27DC-4716-9728-0F28E977DB0C}"/>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036B30D-5056-4BD9-93DB-C23659C71E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77D15B6-D86D-4E9C-97ED-74B0FF704B02}"/>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82657F9-562D-4292-A434-CF42144D989A}"/>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8" name="Espace réservé du pied de page 7">
            <a:extLst>
              <a:ext uri="{FF2B5EF4-FFF2-40B4-BE49-F238E27FC236}">
                <a16:creationId xmlns:a16="http://schemas.microsoft.com/office/drawing/2014/main" id="{8E3A901B-31AD-4D8B-92F2-BD36053B409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BCCAD0A-D1CD-4EE3-8AA9-B6EA70E1BAEE}"/>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81209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443B00-552E-4024-95DC-C117EE6C4A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13D0639-CEA0-48EE-858D-6A4A4F291F55}"/>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4" name="Espace réservé du pied de page 3">
            <a:extLst>
              <a:ext uri="{FF2B5EF4-FFF2-40B4-BE49-F238E27FC236}">
                <a16:creationId xmlns:a16="http://schemas.microsoft.com/office/drawing/2014/main" id="{3A2DEC43-CA85-48FA-A680-753DA7F407A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5FA877F-D0FE-401A-94E6-3BEE076E6F80}"/>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20690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1414E7-4438-41BC-ACED-1CA85E1F88B1}"/>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3" name="Espace réservé du pied de page 2">
            <a:extLst>
              <a:ext uri="{FF2B5EF4-FFF2-40B4-BE49-F238E27FC236}">
                <a16:creationId xmlns:a16="http://schemas.microsoft.com/office/drawing/2014/main" id="{E2CC3824-056E-468C-88AE-EE6A58F21C7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93C0758-AF29-4DC8-B472-AA7A13713A39}"/>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171466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D23AD7-02FD-4272-A1B9-1DFD106242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6A3AA56-AF92-4FD0-BC5D-FF96E1ED8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32588C1-58A3-4CC6-BCC4-FAAA3FC28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14C20C4-02DC-432D-84A4-9C302FE037D7}"/>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6" name="Espace réservé du pied de page 5">
            <a:extLst>
              <a:ext uri="{FF2B5EF4-FFF2-40B4-BE49-F238E27FC236}">
                <a16:creationId xmlns:a16="http://schemas.microsoft.com/office/drawing/2014/main" id="{E78C9CEF-C1C1-46E8-9CA5-59D2F74737A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3E28C87-2234-41A3-8E44-E62DF3B2A794}"/>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101170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26FA5-36EB-4D49-8BA5-3B7D444916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3C6FA74-4541-4B96-B488-214884004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E1C9D6F-86F1-460B-9173-AAED9258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36310D9-5F0E-4BF8-89D5-411AC743B0B1}"/>
              </a:ext>
            </a:extLst>
          </p:cNvPr>
          <p:cNvSpPr>
            <a:spLocks noGrp="1"/>
          </p:cNvSpPr>
          <p:nvPr>
            <p:ph type="dt" sz="half" idx="10"/>
          </p:nvPr>
        </p:nvSpPr>
        <p:spPr/>
        <p:txBody>
          <a:bodyPr/>
          <a:lstStyle/>
          <a:p>
            <a:fld id="{379660CB-3248-4208-A2B4-92A916CF8B19}" type="datetimeFigureOut">
              <a:rPr lang="fr-FR" smtClean="0"/>
              <a:t>12/11/2025</a:t>
            </a:fld>
            <a:endParaRPr lang="fr-FR"/>
          </a:p>
        </p:txBody>
      </p:sp>
      <p:sp>
        <p:nvSpPr>
          <p:cNvPr id="6" name="Espace réservé du pied de page 5">
            <a:extLst>
              <a:ext uri="{FF2B5EF4-FFF2-40B4-BE49-F238E27FC236}">
                <a16:creationId xmlns:a16="http://schemas.microsoft.com/office/drawing/2014/main" id="{2E1B4380-2067-45F4-8B17-4C8214A6009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1EC12C-4C87-4687-8ACA-00D8985892A6}"/>
              </a:ext>
            </a:extLst>
          </p:cNvPr>
          <p:cNvSpPr>
            <a:spLocks noGrp="1"/>
          </p:cNvSpPr>
          <p:nvPr>
            <p:ph type="sldNum" sz="quarter" idx="12"/>
          </p:nvPr>
        </p:nvSpPr>
        <p:spPr/>
        <p:txBody>
          <a:bodyPr/>
          <a:lstStyle/>
          <a:p>
            <a:fld id="{539DA49D-6F08-4D83-BA26-2D53AEE44D70}" type="slidenum">
              <a:rPr lang="fr-FR" smtClean="0"/>
              <a:t>‹N°›</a:t>
            </a:fld>
            <a:endParaRPr lang="fr-FR"/>
          </a:p>
        </p:txBody>
      </p:sp>
    </p:spTree>
    <p:extLst>
      <p:ext uri="{BB962C8B-B14F-4D97-AF65-F5344CB8AC3E}">
        <p14:creationId xmlns:p14="http://schemas.microsoft.com/office/powerpoint/2010/main" val="395227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072522A-45C7-4783-98AD-1FE547C2A2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59558F1-DC3A-4DEB-A1F0-0E7485E9E8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917435-6C05-489A-BBE2-7C3C7980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660CB-3248-4208-A2B4-92A916CF8B19}"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DFF66CC0-9B7B-4A1A-AF43-EF2ACBC560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AD20698-0A93-4BD2-9081-421E0019D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DA49D-6F08-4D83-BA26-2D53AEE44D70}" type="slidenum">
              <a:rPr lang="fr-FR" smtClean="0"/>
              <a:t>‹N°›</a:t>
            </a:fld>
            <a:endParaRPr lang="fr-FR"/>
          </a:p>
        </p:txBody>
      </p:sp>
    </p:spTree>
    <p:extLst>
      <p:ext uri="{BB962C8B-B14F-4D97-AF65-F5344CB8AC3E}">
        <p14:creationId xmlns:p14="http://schemas.microsoft.com/office/powerpoint/2010/main" val="30159935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efid-Roud-riviere-Sefid-Roud-riviere-Blanche-carte-de-la-riviere-Sefid-Roud-Teheran-Rasht-Iran-Mont-Elbourz-Mer-Caspienne-2">
            <a:extLst>
              <a:ext uri="{FF2B5EF4-FFF2-40B4-BE49-F238E27FC236}">
                <a16:creationId xmlns:a16="http://schemas.microsoft.com/office/drawing/2014/main" id="{2BF28306-D538-4EE0-B711-9FE3837FF9B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7758113" cy="6858000"/>
          </a:xfrm>
          <a:prstGeom prst="rect">
            <a:avLst/>
          </a:prstGeom>
        </p:spPr>
      </p:pic>
      <p:sp>
        <p:nvSpPr>
          <p:cNvPr id="4" name="ZoneTexte 3">
            <a:extLst>
              <a:ext uri="{FF2B5EF4-FFF2-40B4-BE49-F238E27FC236}">
                <a16:creationId xmlns:a16="http://schemas.microsoft.com/office/drawing/2014/main" id="{3A709B81-14DD-4FED-903B-875347D9F3AD}"/>
              </a:ext>
            </a:extLst>
          </p:cNvPr>
          <p:cNvSpPr txBox="1"/>
          <p:nvPr/>
        </p:nvSpPr>
        <p:spPr>
          <a:xfrm>
            <a:off x="7932615" y="234462"/>
            <a:ext cx="4259385" cy="1354217"/>
          </a:xfrm>
          <a:prstGeom prst="rect">
            <a:avLst/>
          </a:prstGeom>
          <a:noFill/>
        </p:spPr>
        <p:txBody>
          <a:bodyPr wrap="square" rtlCol="0">
            <a:spAutoFit/>
          </a:bodyPr>
          <a:lstStyle/>
          <a:p>
            <a:r>
              <a:rPr lang="fr-FR" b="1" dirty="0">
                <a:solidFill>
                  <a:schemeClr val="bg1"/>
                </a:solidFill>
              </a:rPr>
              <a:t>Le bassin versant du </a:t>
            </a:r>
            <a:r>
              <a:rPr lang="fr-FR" b="1" dirty="0" err="1">
                <a:solidFill>
                  <a:schemeClr val="bg1"/>
                </a:solidFill>
              </a:rPr>
              <a:t>Séfid</a:t>
            </a:r>
            <a:r>
              <a:rPr lang="fr-FR" b="1" dirty="0">
                <a:solidFill>
                  <a:schemeClr val="bg1"/>
                </a:solidFill>
              </a:rPr>
              <a:t> </a:t>
            </a:r>
            <a:r>
              <a:rPr lang="fr-FR" b="1" dirty="0" err="1">
                <a:solidFill>
                  <a:schemeClr val="bg1"/>
                </a:solidFill>
              </a:rPr>
              <a:t>Roud</a:t>
            </a:r>
            <a:r>
              <a:rPr lang="fr-FR" b="1" dirty="0">
                <a:solidFill>
                  <a:schemeClr val="bg1"/>
                </a:solidFill>
              </a:rPr>
              <a:t> et la ville de </a:t>
            </a:r>
            <a:r>
              <a:rPr lang="fr-FR" b="1" dirty="0" err="1">
                <a:solidFill>
                  <a:schemeClr val="bg1"/>
                </a:solidFill>
              </a:rPr>
              <a:t>Myaneh</a:t>
            </a:r>
            <a:endParaRPr lang="fr-FR" b="1" dirty="0">
              <a:solidFill>
                <a:schemeClr val="bg1"/>
              </a:solidFill>
            </a:endParaRPr>
          </a:p>
          <a:p>
            <a:r>
              <a:rPr lang="fr-FR" sz="1400" b="1" dirty="0">
                <a:solidFill>
                  <a:schemeClr val="bg1"/>
                </a:solidFill>
              </a:rPr>
              <a:t>Charles Lilin</a:t>
            </a:r>
          </a:p>
          <a:p>
            <a:r>
              <a:rPr lang="fr-FR" sz="1400" b="1" dirty="0">
                <a:solidFill>
                  <a:schemeClr val="bg1"/>
                </a:solidFill>
              </a:rPr>
              <a:t>ch.lilin@free.fr</a:t>
            </a:r>
          </a:p>
          <a:p>
            <a:endParaRPr lang="fr-FR" dirty="0"/>
          </a:p>
        </p:txBody>
      </p:sp>
    </p:spTree>
    <p:extLst>
      <p:ext uri="{BB962C8B-B14F-4D97-AF65-F5344CB8AC3E}">
        <p14:creationId xmlns:p14="http://schemas.microsoft.com/office/powerpoint/2010/main" val="363658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0011">
            <a:extLst>
              <a:ext uri="{FF2B5EF4-FFF2-40B4-BE49-F238E27FC236}">
                <a16:creationId xmlns:a16="http://schemas.microsoft.com/office/drawing/2014/main" id="{81FA1EC1-2F2C-40E5-A235-DECF40F28D0E}"/>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8753231" cy="5699164"/>
          </a:xfrm>
          <a:prstGeom prst="rect">
            <a:avLst/>
          </a:prstGeom>
        </p:spPr>
      </p:pic>
      <p:sp>
        <p:nvSpPr>
          <p:cNvPr id="2" name="ZoneTexte 1">
            <a:extLst>
              <a:ext uri="{FF2B5EF4-FFF2-40B4-BE49-F238E27FC236}">
                <a16:creationId xmlns:a16="http://schemas.microsoft.com/office/drawing/2014/main" id="{E0F2D070-DF07-4F67-9A1F-0DCB7BE5BCDB}"/>
              </a:ext>
            </a:extLst>
          </p:cNvPr>
          <p:cNvSpPr txBox="1"/>
          <p:nvPr/>
        </p:nvSpPr>
        <p:spPr>
          <a:xfrm>
            <a:off x="8847015" y="234462"/>
            <a:ext cx="3344985" cy="3139321"/>
          </a:xfrm>
          <a:prstGeom prst="rect">
            <a:avLst/>
          </a:prstGeom>
          <a:noFill/>
        </p:spPr>
        <p:txBody>
          <a:bodyPr wrap="square" rtlCol="0">
            <a:spAutoFit/>
          </a:bodyPr>
          <a:lstStyle/>
          <a:p>
            <a:r>
              <a:rPr lang="fr-FR" b="1" dirty="0">
                <a:solidFill>
                  <a:schemeClr val="bg1"/>
                </a:solidFill>
              </a:rPr>
              <a:t>Dans les larges talwegs à fond plat, le projet avait construit des diguettes en terre afin de retenir les sédiments dans les bassins ainsi créés.</a:t>
            </a:r>
          </a:p>
          <a:p>
            <a:endParaRPr lang="fr-FR" b="1" dirty="0">
              <a:solidFill>
                <a:schemeClr val="bg1"/>
              </a:solidFill>
            </a:endParaRPr>
          </a:p>
          <a:p>
            <a:r>
              <a:rPr lang="fr-FR" b="1" dirty="0">
                <a:solidFill>
                  <a:schemeClr val="bg1"/>
                </a:solidFill>
              </a:rPr>
              <a:t>La technique utilisée est astucieuse, mais fragile : l’entretien de ces diguettes était loin d’être assuré. </a:t>
            </a:r>
          </a:p>
          <a:p>
            <a:endParaRPr lang="fr-FR" dirty="0"/>
          </a:p>
        </p:txBody>
      </p:sp>
    </p:spTree>
    <p:extLst>
      <p:ext uri="{BB962C8B-B14F-4D97-AF65-F5344CB8AC3E}">
        <p14:creationId xmlns:p14="http://schemas.microsoft.com/office/powerpoint/2010/main" val="316214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0012">
            <a:extLst>
              <a:ext uri="{FF2B5EF4-FFF2-40B4-BE49-F238E27FC236}">
                <a16:creationId xmlns:a16="http://schemas.microsoft.com/office/drawing/2014/main" id="{2C3FA2F1-BCFB-45DF-899B-B693FA9EBDAE}"/>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 y="0"/>
            <a:ext cx="8731739" cy="5767754"/>
          </a:xfrm>
          <a:prstGeom prst="rect">
            <a:avLst/>
          </a:prstGeom>
        </p:spPr>
      </p:pic>
      <p:sp>
        <p:nvSpPr>
          <p:cNvPr id="4" name="ZoneTexte 3">
            <a:extLst>
              <a:ext uri="{FF2B5EF4-FFF2-40B4-BE49-F238E27FC236}">
                <a16:creationId xmlns:a16="http://schemas.microsoft.com/office/drawing/2014/main" id="{38FB9466-EACB-4A2A-A15E-1EA817B6526A}"/>
              </a:ext>
            </a:extLst>
          </p:cNvPr>
          <p:cNvSpPr txBox="1"/>
          <p:nvPr/>
        </p:nvSpPr>
        <p:spPr>
          <a:xfrm>
            <a:off x="8847015" y="234462"/>
            <a:ext cx="3344985" cy="2031325"/>
          </a:xfrm>
          <a:prstGeom prst="rect">
            <a:avLst/>
          </a:prstGeom>
          <a:noFill/>
        </p:spPr>
        <p:txBody>
          <a:bodyPr wrap="square" rtlCol="0">
            <a:spAutoFit/>
          </a:bodyPr>
          <a:lstStyle/>
          <a:p>
            <a:r>
              <a:rPr lang="fr-FR" b="1" dirty="0">
                <a:solidFill>
                  <a:schemeClr val="bg1"/>
                </a:solidFill>
              </a:rPr>
              <a:t>Dans les talwegs à fond plat, la circulation de l’eau est à la fois superficielle et souterraine. La dissolution locale du sel contenu dans les argiles conduit à la formation de galeries.</a:t>
            </a:r>
          </a:p>
          <a:p>
            <a:endParaRPr lang="fr-FR" dirty="0"/>
          </a:p>
        </p:txBody>
      </p:sp>
    </p:spTree>
    <p:extLst>
      <p:ext uri="{BB962C8B-B14F-4D97-AF65-F5344CB8AC3E}">
        <p14:creationId xmlns:p14="http://schemas.microsoft.com/office/powerpoint/2010/main" val="307026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D 1978 (45)"/>
          <p:cNvPicPr>
            <a:picLocks noGrp="1" noChangeAspect="1"/>
          </p:cNvPicPr>
          <p:nvPr isPhoto="1"/>
        </p:nvPicPr>
        <p:blipFill>
          <a:blip r:embed="rId2" cstate="email">
            <a:lum/>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tretch>
            <a:fillRect/>
          </a:stretch>
        </p:blipFill>
        <p:spPr>
          <a:xfrm>
            <a:off x="0" y="0"/>
            <a:ext cx="8760069" cy="5744308"/>
          </a:xfrm>
          <a:prstGeom prst="rect">
            <a:avLst/>
          </a:prstGeom>
        </p:spPr>
      </p:pic>
      <p:sp>
        <p:nvSpPr>
          <p:cNvPr id="4" name="ZoneTexte 3">
            <a:extLst>
              <a:ext uri="{FF2B5EF4-FFF2-40B4-BE49-F238E27FC236}">
                <a16:creationId xmlns:a16="http://schemas.microsoft.com/office/drawing/2014/main" id="{D93AC942-340B-40F5-90A9-AF2802601861}"/>
              </a:ext>
            </a:extLst>
          </p:cNvPr>
          <p:cNvSpPr txBox="1"/>
          <p:nvPr/>
        </p:nvSpPr>
        <p:spPr>
          <a:xfrm>
            <a:off x="8847015" y="234462"/>
            <a:ext cx="3344985" cy="3139321"/>
          </a:xfrm>
          <a:prstGeom prst="rect">
            <a:avLst/>
          </a:prstGeom>
          <a:noFill/>
        </p:spPr>
        <p:txBody>
          <a:bodyPr wrap="square" rtlCol="0">
            <a:spAutoFit/>
          </a:bodyPr>
          <a:lstStyle/>
          <a:p>
            <a:r>
              <a:rPr lang="fr-FR" b="1" dirty="0">
                <a:solidFill>
                  <a:schemeClr val="bg1"/>
                </a:solidFill>
              </a:rPr>
              <a:t>Lorsque l’eau infiltrée rencontre une couche plus riche en sel et en limons, la dissolution du sel et l’entrainement des limons aboutit parfois à la formation de tunnels. </a:t>
            </a:r>
          </a:p>
          <a:p>
            <a:endParaRPr lang="fr-FR" b="1" dirty="0">
              <a:solidFill>
                <a:schemeClr val="bg1"/>
              </a:solidFill>
            </a:endParaRPr>
          </a:p>
          <a:p>
            <a:r>
              <a:rPr lang="fr-FR" b="1" dirty="0">
                <a:solidFill>
                  <a:schemeClr val="bg1"/>
                </a:solidFill>
              </a:rPr>
              <a:t>De petits cratères apparaissent là où la voûte du tunnel s’est effondrée.</a:t>
            </a:r>
          </a:p>
          <a:p>
            <a:endParaRPr lang="fr-FR" dirty="0"/>
          </a:p>
        </p:txBody>
      </p:sp>
    </p:spTree>
    <p:extLst>
      <p:ext uri="{BB962C8B-B14F-4D97-AF65-F5344CB8AC3E}">
        <p14:creationId xmlns:p14="http://schemas.microsoft.com/office/powerpoint/2010/main" val="42840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0030"/>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r="587"/>
          <a:stretch/>
        </p:blipFill>
        <p:spPr>
          <a:xfrm>
            <a:off x="1" y="0"/>
            <a:ext cx="8741965" cy="5791200"/>
          </a:xfrm>
          <a:prstGeom prst="rect">
            <a:avLst/>
          </a:prstGeom>
        </p:spPr>
      </p:pic>
      <p:sp>
        <p:nvSpPr>
          <p:cNvPr id="4" name="ZoneTexte 3">
            <a:extLst>
              <a:ext uri="{FF2B5EF4-FFF2-40B4-BE49-F238E27FC236}">
                <a16:creationId xmlns:a16="http://schemas.microsoft.com/office/drawing/2014/main" id="{A695F6FF-28AA-4157-9408-D0740D191466}"/>
              </a:ext>
            </a:extLst>
          </p:cNvPr>
          <p:cNvSpPr txBox="1"/>
          <p:nvPr/>
        </p:nvSpPr>
        <p:spPr>
          <a:xfrm>
            <a:off x="8737601" y="265723"/>
            <a:ext cx="3454398" cy="1477328"/>
          </a:xfrm>
          <a:prstGeom prst="rect">
            <a:avLst/>
          </a:prstGeom>
          <a:noFill/>
        </p:spPr>
        <p:txBody>
          <a:bodyPr wrap="square" rtlCol="0">
            <a:spAutoFit/>
          </a:bodyPr>
          <a:lstStyle/>
          <a:p>
            <a:r>
              <a:rPr lang="fr-FR" b="1" dirty="0">
                <a:solidFill>
                  <a:schemeClr val="bg1"/>
                </a:solidFill>
              </a:rPr>
              <a:t>Entre les zones de bad-lands où affleurent les marnes rouges du Miocène, de larges vallées alluviales sont aménagées, en particulier pour la culture du riz.</a:t>
            </a:r>
          </a:p>
        </p:txBody>
      </p:sp>
    </p:spTree>
    <p:extLst>
      <p:ext uri="{BB962C8B-B14F-4D97-AF65-F5344CB8AC3E}">
        <p14:creationId xmlns:p14="http://schemas.microsoft.com/office/powerpoint/2010/main" val="2229865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978-66">
            <a:extLst>
              <a:ext uri="{FF2B5EF4-FFF2-40B4-BE49-F238E27FC236}">
                <a16:creationId xmlns:a16="http://schemas.microsoft.com/office/drawing/2014/main" id="{AC7B7704-961B-428C-8B9C-203728C9A825}"/>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 y="0"/>
            <a:ext cx="8737600" cy="5694137"/>
          </a:xfrm>
          <a:prstGeom prst="rect">
            <a:avLst/>
          </a:prstGeom>
        </p:spPr>
      </p:pic>
      <p:sp>
        <p:nvSpPr>
          <p:cNvPr id="4" name="ZoneTexte 3">
            <a:extLst>
              <a:ext uri="{FF2B5EF4-FFF2-40B4-BE49-F238E27FC236}">
                <a16:creationId xmlns:a16="http://schemas.microsoft.com/office/drawing/2014/main" id="{EB4D007C-025D-40D9-BCD8-910A5FF572B0}"/>
              </a:ext>
            </a:extLst>
          </p:cNvPr>
          <p:cNvSpPr txBox="1"/>
          <p:nvPr/>
        </p:nvSpPr>
        <p:spPr>
          <a:xfrm>
            <a:off x="8737601" y="265723"/>
            <a:ext cx="3454398" cy="4893647"/>
          </a:xfrm>
          <a:prstGeom prst="rect">
            <a:avLst/>
          </a:prstGeom>
          <a:noFill/>
        </p:spPr>
        <p:txBody>
          <a:bodyPr wrap="square" rtlCol="0">
            <a:spAutoFit/>
          </a:bodyPr>
          <a:lstStyle/>
          <a:p>
            <a:pPr algn="ctr"/>
            <a:r>
              <a:rPr lang="fr-FR" sz="2400" b="1" dirty="0">
                <a:solidFill>
                  <a:schemeClr val="bg1"/>
                </a:solidFill>
              </a:rPr>
              <a:t>Les colmatages</a:t>
            </a:r>
          </a:p>
          <a:p>
            <a:endParaRPr lang="fr-FR" b="1" dirty="0">
              <a:solidFill>
                <a:schemeClr val="bg1"/>
              </a:solidFill>
            </a:endParaRPr>
          </a:p>
          <a:p>
            <a:r>
              <a:rPr lang="fr-FR" b="1" dirty="0">
                <a:solidFill>
                  <a:schemeClr val="bg1"/>
                </a:solidFill>
              </a:rPr>
              <a:t>Colmatages paysans le long du </a:t>
            </a:r>
            <a:r>
              <a:rPr lang="fr-FR" b="1" dirty="0" err="1">
                <a:solidFill>
                  <a:schemeClr val="bg1"/>
                </a:solidFill>
              </a:rPr>
              <a:t>Séfid</a:t>
            </a:r>
            <a:r>
              <a:rPr lang="fr-FR" b="1" dirty="0">
                <a:solidFill>
                  <a:schemeClr val="bg1"/>
                </a:solidFill>
              </a:rPr>
              <a:t> </a:t>
            </a:r>
            <a:r>
              <a:rPr lang="fr-FR" b="1" dirty="0" err="1">
                <a:solidFill>
                  <a:schemeClr val="bg1"/>
                </a:solidFill>
              </a:rPr>
              <a:t>Roud</a:t>
            </a:r>
            <a:endParaRPr lang="fr-FR" b="1" dirty="0">
              <a:solidFill>
                <a:schemeClr val="bg1"/>
              </a:solidFill>
            </a:endParaRPr>
          </a:p>
          <a:p>
            <a:endParaRPr lang="fr-FR" b="1" dirty="0">
              <a:solidFill>
                <a:schemeClr val="bg1"/>
              </a:solidFill>
            </a:endParaRPr>
          </a:p>
          <a:p>
            <a:r>
              <a:rPr lang="fr-FR" b="1" dirty="0">
                <a:solidFill>
                  <a:schemeClr val="bg1"/>
                </a:solidFill>
              </a:rPr>
              <a:t>Des épis en alluvions renforcés par des branchages ont été construits à partir des berges.</a:t>
            </a:r>
          </a:p>
          <a:p>
            <a:endParaRPr lang="fr-FR" b="1" dirty="0">
              <a:solidFill>
                <a:schemeClr val="bg1"/>
              </a:solidFill>
            </a:endParaRPr>
          </a:p>
          <a:p>
            <a:r>
              <a:rPr lang="fr-FR" b="1" dirty="0">
                <a:solidFill>
                  <a:schemeClr val="bg1"/>
                </a:solidFill>
              </a:rPr>
              <a:t> Pour mieux résister aux crues, ils sont souvent renforcés par de gros blocs et par la plantation de saules et de peupliers. </a:t>
            </a:r>
          </a:p>
          <a:p>
            <a:endParaRPr lang="fr-FR" b="1" dirty="0">
              <a:solidFill>
                <a:schemeClr val="bg1"/>
              </a:solidFill>
            </a:endParaRPr>
          </a:p>
          <a:p>
            <a:r>
              <a:rPr lang="fr-FR" b="1" dirty="0">
                <a:solidFill>
                  <a:schemeClr val="bg1"/>
                </a:solidFill>
              </a:rPr>
              <a:t>Des canaux conduisent l’eau boueuse dans des sortes de bassins d’épandage entre les épis. </a:t>
            </a:r>
          </a:p>
        </p:txBody>
      </p:sp>
    </p:spTree>
    <p:extLst>
      <p:ext uri="{BB962C8B-B14F-4D97-AF65-F5344CB8AC3E}">
        <p14:creationId xmlns:p14="http://schemas.microsoft.com/office/powerpoint/2010/main" val="207259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978-64">
            <a:extLst>
              <a:ext uri="{FF2B5EF4-FFF2-40B4-BE49-F238E27FC236}">
                <a16:creationId xmlns:a16="http://schemas.microsoft.com/office/drawing/2014/main" id="{9C289531-7672-4872-88EA-266B28F9609D}"/>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 y="0"/>
            <a:ext cx="8682891" cy="5752199"/>
          </a:xfrm>
          <a:prstGeom prst="rect">
            <a:avLst/>
          </a:prstGeom>
        </p:spPr>
      </p:pic>
      <p:sp>
        <p:nvSpPr>
          <p:cNvPr id="4" name="ZoneTexte 3">
            <a:extLst>
              <a:ext uri="{FF2B5EF4-FFF2-40B4-BE49-F238E27FC236}">
                <a16:creationId xmlns:a16="http://schemas.microsoft.com/office/drawing/2014/main" id="{E0164927-9BFD-44F2-8642-136E6012AFD2}"/>
              </a:ext>
            </a:extLst>
          </p:cNvPr>
          <p:cNvSpPr txBox="1"/>
          <p:nvPr/>
        </p:nvSpPr>
        <p:spPr>
          <a:xfrm>
            <a:off x="8737601" y="265723"/>
            <a:ext cx="3454398" cy="4524315"/>
          </a:xfrm>
          <a:prstGeom prst="rect">
            <a:avLst/>
          </a:prstGeom>
          <a:noFill/>
        </p:spPr>
        <p:txBody>
          <a:bodyPr wrap="square" rtlCol="0">
            <a:spAutoFit/>
          </a:bodyPr>
          <a:lstStyle/>
          <a:p>
            <a:r>
              <a:rPr lang="fr-FR" b="1" dirty="0">
                <a:solidFill>
                  <a:schemeClr val="bg1"/>
                </a:solidFill>
              </a:rPr>
              <a:t>Colmatages paysans le long de la rivière de </a:t>
            </a:r>
            <a:r>
              <a:rPr lang="fr-FR" b="1" dirty="0" err="1">
                <a:solidFill>
                  <a:schemeClr val="bg1"/>
                </a:solidFill>
              </a:rPr>
              <a:t>Taleghan</a:t>
            </a:r>
            <a:r>
              <a:rPr lang="fr-FR" b="1" dirty="0">
                <a:solidFill>
                  <a:schemeClr val="bg1"/>
                </a:solidFill>
              </a:rPr>
              <a:t> (</a:t>
            </a:r>
            <a:r>
              <a:rPr lang="fr-FR" b="1" dirty="0" err="1">
                <a:solidFill>
                  <a:schemeClr val="bg1"/>
                </a:solidFill>
              </a:rPr>
              <a:t>Alborz</a:t>
            </a:r>
            <a:r>
              <a:rPr lang="fr-FR" b="1" dirty="0">
                <a:solidFill>
                  <a:schemeClr val="bg1"/>
                </a:solidFill>
              </a:rPr>
              <a:t>)</a:t>
            </a:r>
          </a:p>
          <a:p>
            <a:endParaRPr lang="fr-FR" b="1" dirty="0">
              <a:solidFill>
                <a:schemeClr val="bg1"/>
              </a:solidFill>
            </a:endParaRPr>
          </a:p>
          <a:p>
            <a:r>
              <a:rPr lang="fr-FR" b="1" dirty="0">
                <a:solidFill>
                  <a:schemeClr val="bg1"/>
                </a:solidFill>
              </a:rPr>
              <a:t>Ici aussi, les épis en alluvions renforcés par des plantations de peupliers ont été construits à partir des berges. </a:t>
            </a:r>
          </a:p>
          <a:p>
            <a:endParaRPr lang="fr-FR" b="1" dirty="0">
              <a:solidFill>
                <a:schemeClr val="bg1"/>
              </a:solidFill>
            </a:endParaRPr>
          </a:p>
          <a:p>
            <a:r>
              <a:rPr lang="fr-FR" b="1" dirty="0">
                <a:solidFill>
                  <a:schemeClr val="bg1"/>
                </a:solidFill>
              </a:rPr>
              <a:t>Un canal alimenté par une prise rustique conduit l’eau boueuse dans des sortes de bassins d’épandage entre les épis. </a:t>
            </a:r>
          </a:p>
          <a:p>
            <a:endParaRPr lang="fr-FR" b="1" dirty="0">
              <a:solidFill>
                <a:schemeClr val="bg1"/>
              </a:solidFill>
            </a:endParaRPr>
          </a:p>
          <a:p>
            <a:r>
              <a:rPr lang="fr-FR" b="1" dirty="0">
                <a:solidFill>
                  <a:schemeClr val="bg1"/>
                </a:solidFill>
              </a:rPr>
              <a:t>Le dépôt d’une partie des alluvions fines charriées lors des crues crée des zones fertiles.</a:t>
            </a:r>
          </a:p>
        </p:txBody>
      </p:sp>
    </p:spTree>
    <p:extLst>
      <p:ext uri="{BB962C8B-B14F-4D97-AF65-F5344CB8AC3E}">
        <p14:creationId xmlns:p14="http://schemas.microsoft.com/office/powerpoint/2010/main" val="390714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D 1978 (42)"/>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 y="0"/>
            <a:ext cx="8764680" cy="5681785"/>
          </a:xfrm>
          <a:prstGeom prst="rect">
            <a:avLst/>
          </a:prstGeom>
        </p:spPr>
      </p:pic>
      <p:sp>
        <p:nvSpPr>
          <p:cNvPr id="4" name="ZoneTexte 3">
            <a:extLst>
              <a:ext uri="{FF2B5EF4-FFF2-40B4-BE49-F238E27FC236}">
                <a16:creationId xmlns:a16="http://schemas.microsoft.com/office/drawing/2014/main" id="{814CDA74-5181-46B0-B8AB-FCA5E7B4F28A}"/>
              </a:ext>
            </a:extLst>
          </p:cNvPr>
          <p:cNvSpPr txBox="1"/>
          <p:nvPr/>
        </p:nvSpPr>
        <p:spPr>
          <a:xfrm>
            <a:off x="8737601" y="265723"/>
            <a:ext cx="3454398" cy="4801314"/>
          </a:xfrm>
          <a:prstGeom prst="rect">
            <a:avLst/>
          </a:prstGeom>
          <a:noFill/>
        </p:spPr>
        <p:txBody>
          <a:bodyPr wrap="square" rtlCol="0">
            <a:spAutoFit/>
          </a:bodyPr>
          <a:lstStyle/>
          <a:p>
            <a:r>
              <a:rPr lang="fr-FR" b="1" dirty="0">
                <a:solidFill>
                  <a:schemeClr val="bg1"/>
                </a:solidFill>
              </a:rPr>
              <a:t>Colmatages le long du </a:t>
            </a:r>
            <a:r>
              <a:rPr lang="fr-FR" b="1" dirty="0" err="1">
                <a:solidFill>
                  <a:schemeClr val="bg1"/>
                </a:solidFill>
              </a:rPr>
              <a:t>Séfid</a:t>
            </a:r>
            <a:r>
              <a:rPr lang="fr-FR" b="1" dirty="0">
                <a:solidFill>
                  <a:schemeClr val="bg1"/>
                </a:solidFill>
              </a:rPr>
              <a:t> </a:t>
            </a:r>
            <a:r>
              <a:rPr lang="fr-FR" b="1" dirty="0" err="1">
                <a:solidFill>
                  <a:schemeClr val="bg1"/>
                </a:solidFill>
              </a:rPr>
              <a:t>Roud</a:t>
            </a:r>
            <a:r>
              <a:rPr lang="fr-FR" b="1" dirty="0">
                <a:solidFill>
                  <a:schemeClr val="bg1"/>
                </a:solidFill>
              </a:rPr>
              <a:t> : épis construits par un projet</a:t>
            </a:r>
          </a:p>
          <a:p>
            <a:endParaRPr lang="fr-FR" b="1" dirty="0">
              <a:solidFill>
                <a:schemeClr val="bg1"/>
              </a:solidFill>
            </a:endParaRPr>
          </a:p>
          <a:p>
            <a:r>
              <a:rPr lang="fr-FR" b="1" dirty="0">
                <a:solidFill>
                  <a:schemeClr val="bg1"/>
                </a:solidFill>
              </a:rPr>
              <a:t>Les épis en gabions construits par les ingénieurs sont robustes, mais il suffit d’une ou deux crues violentes pour entraîner un début d’affouillement des ouvrages, puis leur destruction lors des crues suivantes, faute d’entretien. </a:t>
            </a:r>
          </a:p>
          <a:p>
            <a:endParaRPr lang="fr-FR" b="1" dirty="0">
              <a:solidFill>
                <a:schemeClr val="bg1"/>
              </a:solidFill>
            </a:endParaRPr>
          </a:p>
          <a:p>
            <a:r>
              <a:rPr lang="fr-FR" b="1" dirty="0">
                <a:solidFill>
                  <a:schemeClr val="bg1"/>
                </a:solidFill>
              </a:rPr>
              <a:t>Leur durée de vie est  courte.</a:t>
            </a:r>
          </a:p>
          <a:p>
            <a:endParaRPr lang="fr-FR" b="1" dirty="0">
              <a:solidFill>
                <a:schemeClr val="bg1"/>
              </a:solidFill>
            </a:endParaRPr>
          </a:p>
          <a:p>
            <a:r>
              <a:rPr lang="fr-FR" b="1" dirty="0">
                <a:solidFill>
                  <a:schemeClr val="bg1"/>
                </a:solidFill>
              </a:rPr>
              <a:t>Par ailleurs, leur rôle se limite à empêcher le sapement des berges. Ils ne créent pas de nouvelles terres agricoles.</a:t>
            </a:r>
          </a:p>
        </p:txBody>
      </p:sp>
    </p:spTree>
    <p:extLst>
      <p:ext uri="{BB962C8B-B14F-4D97-AF65-F5344CB8AC3E}">
        <p14:creationId xmlns:p14="http://schemas.microsoft.com/office/powerpoint/2010/main" val="120797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0036">
            <a:extLst>
              <a:ext uri="{FF2B5EF4-FFF2-40B4-BE49-F238E27FC236}">
                <a16:creationId xmlns:a16="http://schemas.microsoft.com/office/drawing/2014/main" id="{7B13D561-447B-4D59-8A05-505B106D3B63}"/>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 y="0"/>
            <a:ext cx="9217152" cy="6094918"/>
          </a:xfrm>
          <a:prstGeom prst="rect">
            <a:avLst/>
          </a:prstGeom>
        </p:spPr>
      </p:pic>
      <p:sp>
        <p:nvSpPr>
          <p:cNvPr id="2" name="ZoneTexte 1">
            <a:extLst>
              <a:ext uri="{FF2B5EF4-FFF2-40B4-BE49-F238E27FC236}">
                <a16:creationId xmlns:a16="http://schemas.microsoft.com/office/drawing/2014/main" id="{092C05AE-4588-728A-B7DD-01AA63FA5F4A}"/>
              </a:ext>
            </a:extLst>
          </p:cNvPr>
          <p:cNvSpPr txBox="1"/>
          <p:nvPr/>
        </p:nvSpPr>
        <p:spPr>
          <a:xfrm>
            <a:off x="9217154" y="164592"/>
            <a:ext cx="2974846" cy="5262979"/>
          </a:xfrm>
          <a:prstGeom prst="rect">
            <a:avLst/>
          </a:prstGeom>
          <a:noFill/>
        </p:spPr>
        <p:txBody>
          <a:bodyPr wrap="square" rtlCol="0">
            <a:spAutoFit/>
          </a:bodyPr>
          <a:lstStyle/>
          <a:p>
            <a:pPr algn="ctr"/>
            <a:r>
              <a:rPr lang="fr-FR" sz="2400" b="1" dirty="0">
                <a:solidFill>
                  <a:schemeClr val="bg1"/>
                </a:solidFill>
              </a:rPr>
              <a:t>Les épandages de crues</a:t>
            </a:r>
          </a:p>
          <a:p>
            <a:endParaRPr lang="fr-FR" b="1" dirty="0">
              <a:solidFill>
                <a:schemeClr val="bg1"/>
              </a:solidFill>
            </a:endParaRPr>
          </a:p>
          <a:p>
            <a:r>
              <a:rPr lang="fr-FR" b="1" dirty="0">
                <a:solidFill>
                  <a:schemeClr val="bg1"/>
                </a:solidFill>
              </a:rPr>
              <a:t>Un système d’épandage des crues paysan, près de la ville de </a:t>
            </a:r>
            <a:r>
              <a:rPr lang="fr-FR" b="1" dirty="0" err="1">
                <a:solidFill>
                  <a:schemeClr val="bg1"/>
                </a:solidFill>
              </a:rPr>
              <a:t>Karadj</a:t>
            </a:r>
            <a:r>
              <a:rPr lang="fr-FR" b="1" dirty="0">
                <a:solidFill>
                  <a:schemeClr val="bg1"/>
                </a:solidFill>
              </a:rPr>
              <a:t>.</a:t>
            </a:r>
          </a:p>
          <a:p>
            <a:endParaRPr lang="fr-FR" b="1" dirty="0">
              <a:solidFill>
                <a:schemeClr val="bg1"/>
              </a:solidFill>
            </a:endParaRPr>
          </a:p>
          <a:p>
            <a:r>
              <a:rPr lang="fr-FR" b="1" dirty="0">
                <a:solidFill>
                  <a:schemeClr val="bg1"/>
                </a:solidFill>
              </a:rPr>
              <a:t>Il est installé dans la partie basse d’un piémont. Une partie des eaux de crues est dérivée vers des parcelles plantées de vignes et d’amandiers et entourées de murettes en terre. </a:t>
            </a:r>
          </a:p>
          <a:p>
            <a:endParaRPr lang="fr-FR" b="1" dirty="0">
              <a:solidFill>
                <a:schemeClr val="bg1"/>
              </a:solidFill>
            </a:endParaRPr>
          </a:p>
          <a:p>
            <a:r>
              <a:rPr lang="fr-FR" b="1" dirty="0">
                <a:solidFill>
                  <a:schemeClr val="bg1"/>
                </a:solidFill>
              </a:rPr>
              <a:t>La boue déposée lors de leur décantation améliore la fertilité de ces parcelles. </a:t>
            </a:r>
          </a:p>
        </p:txBody>
      </p:sp>
    </p:spTree>
    <p:extLst>
      <p:ext uri="{BB962C8B-B14F-4D97-AF65-F5344CB8AC3E}">
        <p14:creationId xmlns:p14="http://schemas.microsoft.com/office/powerpoint/2010/main" val="143442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0035"/>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815975" y="0"/>
            <a:ext cx="10558463" cy="6858000"/>
          </a:xfrm>
          <a:prstGeom prst="rect">
            <a:avLst/>
          </a:prstGeom>
        </p:spPr>
      </p:pic>
    </p:spTree>
    <p:extLst>
      <p:ext uri="{BB962C8B-B14F-4D97-AF65-F5344CB8AC3E}">
        <p14:creationId xmlns:p14="http://schemas.microsoft.com/office/powerpoint/2010/main" val="22473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0038"/>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874713" y="0"/>
            <a:ext cx="10442575" cy="6858000"/>
          </a:xfrm>
          <a:prstGeom prst="rect">
            <a:avLst/>
          </a:prstGeom>
        </p:spPr>
      </p:pic>
    </p:spTree>
    <p:extLst>
      <p:ext uri="{BB962C8B-B14F-4D97-AF65-F5344CB8AC3E}">
        <p14:creationId xmlns:p14="http://schemas.microsoft.com/office/powerpoint/2010/main" val="151274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barrage-sefid-roud">
            <a:extLst>
              <a:ext uri="{FF2B5EF4-FFF2-40B4-BE49-F238E27FC236}">
                <a16:creationId xmlns:a16="http://schemas.microsoft.com/office/drawing/2014/main" id="{BDCFC34E-4F91-4781-8C61-EEFF6FFEC8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7857068" cy="5892801"/>
          </a:xfrm>
          <a:prstGeom prst="rect">
            <a:avLst/>
          </a:prstGeom>
        </p:spPr>
      </p:pic>
      <p:sp>
        <p:nvSpPr>
          <p:cNvPr id="4" name="ZoneTexte 3">
            <a:extLst>
              <a:ext uri="{FF2B5EF4-FFF2-40B4-BE49-F238E27FC236}">
                <a16:creationId xmlns:a16="http://schemas.microsoft.com/office/drawing/2014/main" id="{B0772697-0BED-438F-974C-E25A880477F7}"/>
              </a:ext>
            </a:extLst>
          </p:cNvPr>
          <p:cNvSpPr txBox="1"/>
          <p:nvPr/>
        </p:nvSpPr>
        <p:spPr>
          <a:xfrm>
            <a:off x="7932615" y="234462"/>
            <a:ext cx="4259385" cy="1477328"/>
          </a:xfrm>
          <a:prstGeom prst="rect">
            <a:avLst/>
          </a:prstGeom>
          <a:noFill/>
        </p:spPr>
        <p:txBody>
          <a:bodyPr wrap="square" rtlCol="0">
            <a:spAutoFit/>
          </a:bodyPr>
          <a:lstStyle/>
          <a:p>
            <a:r>
              <a:rPr lang="fr-FR" b="1" dirty="0">
                <a:solidFill>
                  <a:schemeClr val="bg1"/>
                </a:solidFill>
              </a:rPr>
              <a:t>Le barrage du </a:t>
            </a:r>
            <a:r>
              <a:rPr lang="fr-FR" b="1" dirty="0" err="1">
                <a:solidFill>
                  <a:schemeClr val="bg1"/>
                </a:solidFill>
              </a:rPr>
              <a:t>Séfid</a:t>
            </a:r>
            <a:r>
              <a:rPr lang="fr-FR" b="1" dirty="0">
                <a:solidFill>
                  <a:schemeClr val="bg1"/>
                </a:solidFill>
              </a:rPr>
              <a:t> </a:t>
            </a:r>
            <a:r>
              <a:rPr lang="fr-FR" b="1" dirty="0" err="1">
                <a:solidFill>
                  <a:schemeClr val="bg1"/>
                </a:solidFill>
              </a:rPr>
              <a:t>Roud</a:t>
            </a:r>
            <a:r>
              <a:rPr lang="fr-FR" b="1" dirty="0">
                <a:solidFill>
                  <a:schemeClr val="bg1"/>
                </a:solidFill>
              </a:rPr>
              <a:t>. Les eaux retenues sont utilisées pour l’irrigation de la plaine caspienne et pour la production d’électricité.</a:t>
            </a:r>
          </a:p>
          <a:p>
            <a:endParaRPr lang="fr-FR" dirty="0"/>
          </a:p>
        </p:txBody>
      </p:sp>
    </p:spTree>
    <p:extLst>
      <p:ext uri="{BB962C8B-B14F-4D97-AF65-F5344CB8AC3E}">
        <p14:creationId xmlns:p14="http://schemas.microsoft.com/office/powerpoint/2010/main" val="4008009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0037">
            <a:extLst>
              <a:ext uri="{FF2B5EF4-FFF2-40B4-BE49-F238E27FC236}">
                <a16:creationId xmlns:a16="http://schemas.microsoft.com/office/drawing/2014/main" id="{7368298D-C292-43EA-9D6A-C6A9869C5A66}"/>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41388" y="0"/>
            <a:ext cx="10307637" cy="6858000"/>
          </a:xfrm>
          <a:prstGeom prst="rect">
            <a:avLst/>
          </a:prstGeom>
        </p:spPr>
      </p:pic>
    </p:spTree>
    <p:extLst>
      <p:ext uri="{BB962C8B-B14F-4D97-AF65-F5344CB8AC3E}">
        <p14:creationId xmlns:p14="http://schemas.microsoft.com/office/powerpoint/2010/main" val="34756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4D137C0-D45B-4C53-ACA7-53C71B8EAD87}"/>
              </a:ext>
            </a:extLst>
          </p:cNvPr>
          <p:cNvSpPr txBox="1"/>
          <p:nvPr/>
        </p:nvSpPr>
        <p:spPr>
          <a:xfrm>
            <a:off x="148492" y="281354"/>
            <a:ext cx="11590216" cy="3016210"/>
          </a:xfrm>
          <a:prstGeom prst="rect">
            <a:avLst/>
          </a:prstGeom>
          <a:noFill/>
        </p:spPr>
        <p:txBody>
          <a:bodyPr wrap="square" rtlCol="0">
            <a:spAutoFit/>
          </a:bodyPr>
          <a:lstStyle/>
          <a:p>
            <a:pPr algn="ctr"/>
            <a:r>
              <a:rPr lang="fr-FR" sz="2800" b="1" dirty="0">
                <a:solidFill>
                  <a:schemeClr val="bg1"/>
                </a:solidFill>
              </a:rPr>
              <a:t>Les bad-lands sur marnes rouges gypseuses et salinifères du miocène</a:t>
            </a:r>
          </a:p>
          <a:p>
            <a:pPr algn="ctr"/>
            <a:endParaRPr lang="fr-FR" b="1" dirty="0">
              <a:solidFill>
                <a:schemeClr val="bg1"/>
              </a:solidFill>
            </a:endParaRPr>
          </a:p>
          <a:p>
            <a:r>
              <a:rPr lang="fr-FR" b="1" dirty="0">
                <a:solidFill>
                  <a:schemeClr val="bg1"/>
                </a:solidFill>
              </a:rPr>
              <a:t>Leurs fonctionnements étaient inédits pour moi, la présence de sel et de gypse dans les marnes conduisant à des processus érosifs dans lesquels la dissolution joue un grand rôle, associée aux mouvements de masse et au ravinement qui m’étaient déjà familiers. Je découvrais.</a:t>
            </a:r>
          </a:p>
          <a:p>
            <a:endParaRPr lang="fr-FR" b="1" dirty="0">
              <a:solidFill>
                <a:schemeClr val="bg1"/>
              </a:solidFill>
            </a:endParaRPr>
          </a:p>
          <a:p>
            <a:r>
              <a:rPr lang="fr-FR" b="1" dirty="0">
                <a:solidFill>
                  <a:schemeClr val="bg1"/>
                </a:solidFill>
              </a:rPr>
              <a:t>Du fait de l’importance de la circulation souterraine de l’eau, la construction de seuils dits de correction torrentielle était assez vaine ; en peu de temps, l’eau se frayait un chemin sous l’ouvrage, qui se trouvait ainsi déstabilisé par un effet de « renardage ». </a:t>
            </a:r>
          </a:p>
          <a:p>
            <a:endParaRPr lang="fr-FR" b="1" dirty="0">
              <a:solidFill>
                <a:schemeClr val="bg1"/>
              </a:solidFill>
            </a:endParaRPr>
          </a:p>
        </p:txBody>
      </p:sp>
    </p:spTree>
    <p:extLst>
      <p:ext uri="{BB962C8B-B14F-4D97-AF65-F5344CB8AC3E}">
        <p14:creationId xmlns:p14="http://schemas.microsoft.com/office/powerpoint/2010/main" val="149349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590-008">
            <a:extLst>
              <a:ext uri="{FF2B5EF4-FFF2-40B4-BE49-F238E27FC236}">
                <a16:creationId xmlns:a16="http://schemas.microsoft.com/office/drawing/2014/main" id="{800F0760-86E4-4B3D-9C20-C9AB0B60BEF8}"/>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898525" y="0"/>
            <a:ext cx="10394950" cy="6858000"/>
          </a:xfrm>
          <a:prstGeom prst="rect">
            <a:avLst/>
          </a:prstGeom>
        </p:spPr>
      </p:pic>
    </p:spTree>
    <p:extLst>
      <p:ext uri="{BB962C8B-B14F-4D97-AF65-F5344CB8AC3E}">
        <p14:creationId xmlns:p14="http://schemas.microsoft.com/office/powerpoint/2010/main" val="380482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0013">
            <a:extLst>
              <a:ext uri="{FF2B5EF4-FFF2-40B4-BE49-F238E27FC236}">
                <a16:creationId xmlns:a16="http://schemas.microsoft.com/office/drawing/2014/main" id="{29C6D72A-EB83-48EC-BD18-51875A30B4CA}"/>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7815" y="0"/>
            <a:ext cx="8747679" cy="5838092"/>
          </a:xfrm>
          <a:prstGeom prst="rect">
            <a:avLst/>
          </a:prstGeom>
        </p:spPr>
      </p:pic>
      <p:sp>
        <p:nvSpPr>
          <p:cNvPr id="4" name="ZoneTexte 3">
            <a:extLst>
              <a:ext uri="{FF2B5EF4-FFF2-40B4-BE49-F238E27FC236}">
                <a16:creationId xmlns:a16="http://schemas.microsoft.com/office/drawing/2014/main" id="{28362587-8DC0-4DE7-A18E-44EA56C2B28E}"/>
              </a:ext>
            </a:extLst>
          </p:cNvPr>
          <p:cNvSpPr txBox="1"/>
          <p:nvPr/>
        </p:nvSpPr>
        <p:spPr>
          <a:xfrm>
            <a:off x="8847015" y="234462"/>
            <a:ext cx="3344985" cy="1477328"/>
          </a:xfrm>
          <a:prstGeom prst="rect">
            <a:avLst/>
          </a:prstGeom>
          <a:noFill/>
        </p:spPr>
        <p:txBody>
          <a:bodyPr wrap="square" rtlCol="0">
            <a:spAutoFit/>
          </a:bodyPr>
          <a:lstStyle/>
          <a:p>
            <a:r>
              <a:rPr lang="fr-FR" b="1" dirty="0">
                <a:solidFill>
                  <a:schemeClr val="bg1"/>
                </a:solidFill>
              </a:rPr>
              <a:t>Traces laissées par le passage de troupeaux de moutons et de chèvres sur les pentes des bad-lands</a:t>
            </a:r>
          </a:p>
          <a:p>
            <a:endParaRPr lang="fr-FR" dirty="0"/>
          </a:p>
        </p:txBody>
      </p:sp>
    </p:spTree>
    <p:extLst>
      <p:ext uri="{BB962C8B-B14F-4D97-AF65-F5344CB8AC3E}">
        <p14:creationId xmlns:p14="http://schemas.microsoft.com/office/powerpoint/2010/main" val="2755426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590-007">
            <a:extLst>
              <a:ext uri="{FF2B5EF4-FFF2-40B4-BE49-F238E27FC236}">
                <a16:creationId xmlns:a16="http://schemas.microsoft.com/office/drawing/2014/main" id="{1B3404CB-EEE1-4D82-973B-51DF5B58E6B6}"/>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 y="0"/>
            <a:ext cx="8815764" cy="5775569"/>
          </a:xfrm>
          <a:prstGeom prst="rect">
            <a:avLst/>
          </a:prstGeom>
        </p:spPr>
      </p:pic>
      <p:sp>
        <p:nvSpPr>
          <p:cNvPr id="4" name="ZoneTexte 3">
            <a:extLst>
              <a:ext uri="{FF2B5EF4-FFF2-40B4-BE49-F238E27FC236}">
                <a16:creationId xmlns:a16="http://schemas.microsoft.com/office/drawing/2014/main" id="{DC3C2050-9B08-46AD-AC6C-A44C9049E923}"/>
              </a:ext>
            </a:extLst>
          </p:cNvPr>
          <p:cNvSpPr txBox="1"/>
          <p:nvPr/>
        </p:nvSpPr>
        <p:spPr>
          <a:xfrm>
            <a:off x="8847015" y="234462"/>
            <a:ext cx="3344985" cy="2862322"/>
          </a:xfrm>
          <a:prstGeom prst="rect">
            <a:avLst/>
          </a:prstGeom>
          <a:noFill/>
        </p:spPr>
        <p:txBody>
          <a:bodyPr wrap="square" rtlCol="0">
            <a:spAutoFit/>
          </a:bodyPr>
          <a:lstStyle/>
          <a:p>
            <a:r>
              <a:rPr lang="fr-FR" b="1" dirty="0">
                <a:solidFill>
                  <a:schemeClr val="bg1"/>
                </a:solidFill>
              </a:rPr>
              <a:t>Sur certains versants, l’infiltration de l’eau conduit à l’apparition de niveaux fragiles à quelques dizaines de centimètres de profondeur.</a:t>
            </a:r>
          </a:p>
          <a:p>
            <a:endParaRPr lang="fr-FR" b="1" dirty="0">
              <a:solidFill>
                <a:schemeClr val="bg1"/>
              </a:solidFill>
            </a:endParaRPr>
          </a:p>
          <a:p>
            <a:r>
              <a:rPr lang="fr-FR" b="1" dirty="0">
                <a:solidFill>
                  <a:schemeClr val="bg1"/>
                </a:solidFill>
              </a:rPr>
              <a:t>Au-dessus de ces niveaux, la roche s’éboule en plaques.</a:t>
            </a:r>
          </a:p>
          <a:p>
            <a:endParaRPr lang="fr-FR" b="1" dirty="0">
              <a:solidFill>
                <a:schemeClr val="bg1"/>
              </a:solidFill>
            </a:endParaRPr>
          </a:p>
          <a:p>
            <a:r>
              <a:rPr lang="fr-FR" b="1" dirty="0">
                <a:solidFill>
                  <a:schemeClr val="bg1"/>
                </a:solidFill>
              </a:rPr>
              <a:t>Le décapage est intense.</a:t>
            </a:r>
            <a:endParaRPr lang="fr-FR" dirty="0"/>
          </a:p>
        </p:txBody>
      </p:sp>
    </p:spTree>
    <p:extLst>
      <p:ext uri="{BB962C8B-B14F-4D97-AF65-F5344CB8AC3E}">
        <p14:creationId xmlns:p14="http://schemas.microsoft.com/office/powerpoint/2010/main" val="43987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0004">
            <a:extLst>
              <a:ext uri="{FF2B5EF4-FFF2-40B4-BE49-F238E27FC236}">
                <a16:creationId xmlns:a16="http://schemas.microsoft.com/office/drawing/2014/main" id="{08A3D5C1-EDF6-49E4-A518-F9CD1088872F}"/>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835025" y="0"/>
            <a:ext cx="10520363" cy="6858000"/>
          </a:xfrm>
          <a:prstGeom prst="rect">
            <a:avLst/>
          </a:prstGeom>
        </p:spPr>
      </p:pic>
    </p:spTree>
    <p:extLst>
      <p:ext uri="{BB962C8B-B14F-4D97-AF65-F5344CB8AC3E}">
        <p14:creationId xmlns:p14="http://schemas.microsoft.com/office/powerpoint/2010/main" val="192505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D 1978 (47)"/>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787400" y="0"/>
            <a:ext cx="10617200" cy="6858000"/>
          </a:xfrm>
          <a:prstGeom prst="rect">
            <a:avLst/>
          </a:prstGeom>
        </p:spPr>
      </p:pic>
    </p:spTree>
    <p:extLst>
      <p:ext uri="{BB962C8B-B14F-4D97-AF65-F5344CB8AC3E}">
        <p14:creationId xmlns:p14="http://schemas.microsoft.com/office/powerpoint/2010/main" val="171119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0010">
            <a:extLst>
              <a:ext uri="{FF2B5EF4-FFF2-40B4-BE49-F238E27FC236}">
                <a16:creationId xmlns:a16="http://schemas.microsoft.com/office/drawing/2014/main" id="{452C37B8-E784-440F-A90F-D3FC0D4A636A}"/>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1"/>
            <a:ext cx="8753231" cy="5740694"/>
          </a:xfrm>
          <a:prstGeom prst="rect">
            <a:avLst/>
          </a:prstGeom>
        </p:spPr>
      </p:pic>
      <p:sp>
        <p:nvSpPr>
          <p:cNvPr id="4" name="ZoneTexte 3">
            <a:extLst>
              <a:ext uri="{FF2B5EF4-FFF2-40B4-BE49-F238E27FC236}">
                <a16:creationId xmlns:a16="http://schemas.microsoft.com/office/drawing/2014/main" id="{67F9444C-5037-4F5F-AD34-E7EC4B00DC5E}"/>
              </a:ext>
            </a:extLst>
          </p:cNvPr>
          <p:cNvSpPr txBox="1"/>
          <p:nvPr/>
        </p:nvSpPr>
        <p:spPr>
          <a:xfrm>
            <a:off x="8847015" y="234462"/>
            <a:ext cx="3344985" cy="3139321"/>
          </a:xfrm>
          <a:prstGeom prst="rect">
            <a:avLst/>
          </a:prstGeom>
          <a:noFill/>
        </p:spPr>
        <p:txBody>
          <a:bodyPr wrap="square" rtlCol="0">
            <a:spAutoFit/>
          </a:bodyPr>
          <a:lstStyle/>
          <a:p>
            <a:r>
              <a:rPr lang="fr-FR" b="1" dirty="0">
                <a:solidFill>
                  <a:schemeClr val="bg1"/>
                </a:solidFill>
              </a:rPr>
              <a:t>Les banquettes construites sur ces versants pour augmenter l’infiltration des eaux de ruissellement aggravent plutôt  l’érosion qu’elles sont censées combattre.</a:t>
            </a:r>
          </a:p>
          <a:p>
            <a:endParaRPr lang="fr-FR" b="1" dirty="0">
              <a:solidFill>
                <a:schemeClr val="bg1"/>
              </a:solidFill>
            </a:endParaRPr>
          </a:p>
          <a:p>
            <a:r>
              <a:rPr lang="fr-FR" b="1" dirty="0">
                <a:solidFill>
                  <a:schemeClr val="bg1"/>
                </a:solidFill>
              </a:rPr>
              <a:t>Le supplément d’eau infiltré facilite de petits glissements de terrain. Cette technique n’est pas à sa place ici.</a:t>
            </a:r>
          </a:p>
        </p:txBody>
      </p:sp>
    </p:spTree>
    <p:extLst>
      <p:ext uri="{BB962C8B-B14F-4D97-AF65-F5344CB8AC3E}">
        <p14:creationId xmlns:p14="http://schemas.microsoft.com/office/powerpoint/2010/main" val="13176247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673</Words>
  <Application>Microsoft Office PowerPoint</Application>
  <PresentationFormat>Grand écran</PresentationFormat>
  <Paragraphs>56</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Charles Lilin</dc:creator>
  <cp:lastModifiedBy>Charles Lilin</cp:lastModifiedBy>
  <cp:revision>22</cp:revision>
  <dcterms:created xsi:type="dcterms:W3CDTF">2018-01-09T15:35:26Z</dcterms:created>
  <dcterms:modified xsi:type="dcterms:W3CDTF">2025-11-12T14:53:37Z</dcterms:modified>
</cp:coreProperties>
</file>