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93" r:id="rId4"/>
    <p:sldId id="294" r:id="rId5"/>
    <p:sldId id="295" r:id="rId6"/>
    <p:sldId id="296" r:id="rId7"/>
    <p:sldId id="297" r:id="rId8"/>
    <p:sldId id="298" r:id="rId9"/>
    <p:sldId id="299" r:id="rId10"/>
    <p:sldId id="314" r:id="rId11"/>
    <p:sldId id="302" r:id="rId12"/>
    <p:sldId id="303" r:id="rId13"/>
    <p:sldId id="304" r:id="rId14"/>
    <p:sldId id="305" r:id="rId15"/>
    <p:sldId id="306" r:id="rId16"/>
    <p:sldId id="288" r:id="rId17"/>
    <p:sldId id="289" r:id="rId18"/>
    <p:sldId id="290" r:id="rId19"/>
    <p:sldId id="291" r:id="rId20"/>
    <p:sldId id="265" r:id="rId21"/>
    <p:sldId id="258" r:id="rId22"/>
    <p:sldId id="259" r:id="rId23"/>
    <p:sldId id="261" r:id="rId24"/>
    <p:sldId id="262" r:id="rId25"/>
    <p:sldId id="264" r:id="rId26"/>
    <p:sldId id="263" r:id="rId27"/>
    <p:sldId id="266" r:id="rId28"/>
    <p:sldId id="273" r:id="rId29"/>
    <p:sldId id="268" r:id="rId30"/>
    <p:sldId id="270" r:id="rId31"/>
    <p:sldId id="269" r:id="rId32"/>
    <p:sldId id="275" r:id="rId33"/>
    <p:sldId id="271" r:id="rId34"/>
    <p:sldId id="272" r:id="rId35"/>
    <p:sldId id="274" r:id="rId36"/>
    <p:sldId id="308" r:id="rId37"/>
    <p:sldId id="309" r:id="rId38"/>
    <p:sldId id="310" r:id="rId39"/>
    <p:sldId id="312" r:id="rId40"/>
    <p:sldId id="313" r:id="rId41"/>
    <p:sldId id="316" r:id="rId42"/>
    <p:sldId id="319" r:id="rId43"/>
    <p:sldId id="320" r:id="rId44"/>
    <p:sldId id="321" r:id="rId45"/>
    <p:sldId id="322" r:id="rId46"/>
    <p:sldId id="329" r:id="rId47"/>
    <p:sldId id="330" r:id="rId48"/>
    <p:sldId id="331" r:id="rId49"/>
    <p:sldId id="332" r:id="rId50"/>
    <p:sldId id="333" r:id="rId51"/>
    <p:sldId id="334" r:id="rId52"/>
    <p:sldId id="335" r:id="rId53"/>
    <p:sldId id="336" r:id="rId54"/>
    <p:sldId id="337" r:id="rId55"/>
    <p:sldId id="338" r:id="rId56"/>
    <p:sldId id="355" r:id="rId57"/>
    <p:sldId id="356" r:id="rId58"/>
    <p:sldId id="349" r:id="rId59"/>
    <p:sldId id="350" r:id="rId60"/>
    <p:sldId id="351" r:id="rId61"/>
    <p:sldId id="352" r:id="rId62"/>
    <p:sldId id="353" r:id="rId63"/>
    <p:sldId id="354" r:id="rId64"/>
    <p:sldId id="398" r:id="rId65"/>
    <p:sldId id="399" r:id="rId66"/>
    <p:sldId id="400" r:id="rId67"/>
    <p:sldId id="401" r:id="rId68"/>
    <p:sldId id="402" r:id="rId69"/>
    <p:sldId id="404" r:id="rId70"/>
    <p:sldId id="403" r:id="rId71"/>
    <p:sldId id="406" r:id="rId72"/>
    <p:sldId id="407" r:id="rId73"/>
  </p:sldIdLst>
  <p:sldSz cx="10058400" cy="7772400"/>
  <p:notesSz cx="10058400" cy="7772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3" d="100"/>
          <a:sy n="93" d="100"/>
        </p:scale>
        <p:origin x="1860" y="66"/>
      </p:cViewPr>
      <p:guideLst>
        <p:guide orient="horz" pos="2880"/>
        <p:guide pos="2160"/>
      </p:guideLst>
    </p:cSldViewPr>
  </p:slideViewPr>
  <p:notesTextViewPr>
    <p:cViewPr>
      <p:scale>
        <a:sx n="100" d="100"/>
        <a:sy n="100" d="100"/>
      </p:scale>
      <p:origin x="0" y="0"/>
    </p:cViewPr>
  </p:notesTextViewPr>
  <p:sorterViewPr>
    <p:cViewPr varScale="1">
      <p:scale>
        <a:sx n="1" d="1"/>
        <a:sy n="1" d="1"/>
      </p:scale>
      <p:origin x="0" y="-152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267203" y="1185163"/>
            <a:ext cx="5088890" cy="1367155"/>
          </a:xfrm>
          <a:prstGeom prst="rect">
            <a:avLst/>
          </a:prstGeom>
        </p:spPr>
        <p:txBody>
          <a:bodyPr wrap="square" lIns="0" tIns="0" rIns="0" bIns="0">
            <a:spAutoFit/>
          </a:bodyPr>
          <a:lstStyle>
            <a:lvl1pPr>
              <a:defRPr sz="3600" b="0" i="0">
                <a:solidFill>
                  <a:schemeClr val="tx1"/>
                </a:solidFill>
                <a:latin typeface="Arial"/>
                <a:cs typeface="Arial"/>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35939" y="484124"/>
            <a:ext cx="8843010" cy="1577975"/>
          </a:xfrm>
          <a:prstGeom prst="rect">
            <a:avLst/>
          </a:prstGeom>
        </p:spPr>
        <p:txBody>
          <a:bodyPr wrap="square" lIns="0" tIns="0" rIns="0" bIns="0">
            <a:spAutoFit/>
          </a:bodyPr>
          <a:lstStyle>
            <a:lvl1pPr>
              <a:defRPr sz="3600" b="0" i="0">
                <a:solidFill>
                  <a:schemeClr val="tx1"/>
                </a:solidFill>
                <a:latin typeface="Arial"/>
                <a:cs typeface="Arial"/>
              </a:defRPr>
            </a:lvl1pPr>
          </a:lstStyle>
          <a:p>
            <a:endParaRPr/>
          </a:p>
        </p:txBody>
      </p:sp>
      <p:sp>
        <p:nvSpPr>
          <p:cNvPr id="3" name="Holder 3"/>
          <p:cNvSpPr>
            <a:spLocks noGrp="1"/>
          </p:cNvSpPr>
          <p:nvPr>
            <p:ph type="body" idx="1"/>
          </p:nvPr>
        </p:nvSpPr>
        <p:spPr>
          <a:xfrm>
            <a:off x="993139" y="2081275"/>
            <a:ext cx="7896225" cy="4187825"/>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4/26/2026</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71.xml"/><Relationship Id="rId3" Type="http://schemas.openxmlformats.org/officeDocument/2006/relationships/slide" Target="slide36.xml"/><Relationship Id="rId7" Type="http://schemas.openxmlformats.org/officeDocument/2006/relationships/slide" Target="slide64.xm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slide" Target="slide58.xml"/><Relationship Id="rId5" Type="http://schemas.openxmlformats.org/officeDocument/2006/relationships/slide" Target="slide54.xml"/><Relationship Id="rId4" Type="http://schemas.openxmlformats.org/officeDocument/2006/relationships/slide" Target="slide46.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2305303" y="418594"/>
            <a:ext cx="5584825" cy="452120"/>
          </a:xfrm>
          <a:prstGeom prst="rect">
            <a:avLst/>
          </a:prstGeom>
        </p:spPr>
        <p:txBody>
          <a:bodyPr vert="horz" wrap="square" lIns="0" tIns="12065" rIns="0" bIns="0" rtlCol="0">
            <a:spAutoFit/>
          </a:bodyPr>
          <a:lstStyle/>
          <a:p>
            <a:pPr marL="12700">
              <a:lnSpc>
                <a:spcPct val="100000"/>
              </a:lnSpc>
              <a:spcBef>
                <a:spcPts val="95"/>
              </a:spcBef>
            </a:pPr>
            <a:r>
              <a:rPr sz="2800" b="1" dirty="0">
                <a:latin typeface="Arial"/>
                <a:cs typeface="Arial"/>
              </a:rPr>
              <a:t>Haies</a:t>
            </a:r>
            <a:r>
              <a:rPr sz="2800" b="1" spc="-40" dirty="0">
                <a:latin typeface="Arial"/>
                <a:cs typeface="Arial"/>
              </a:rPr>
              <a:t> </a:t>
            </a:r>
            <a:r>
              <a:rPr sz="2800" b="1" dirty="0">
                <a:latin typeface="Arial"/>
                <a:cs typeface="Arial"/>
              </a:rPr>
              <a:t>vives</a:t>
            </a:r>
            <a:r>
              <a:rPr sz="2800" b="1" spc="-35" dirty="0">
                <a:latin typeface="Arial"/>
                <a:cs typeface="Arial"/>
              </a:rPr>
              <a:t> </a:t>
            </a:r>
            <a:r>
              <a:rPr sz="2800" b="1" dirty="0">
                <a:latin typeface="Arial"/>
                <a:cs typeface="Arial"/>
              </a:rPr>
              <a:t>et</a:t>
            </a:r>
            <a:r>
              <a:rPr sz="2800" b="1" spc="-40" dirty="0">
                <a:latin typeface="Arial"/>
                <a:cs typeface="Arial"/>
              </a:rPr>
              <a:t> </a:t>
            </a:r>
            <a:r>
              <a:rPr sz="2800" b="1" dirty="0">
                <a:latin typeface="Arial"/>
                <a:cs typeface="Arial"/>
              </a:rPr>
              <a:t>seuils</a:t>
            </a:r>
            <a:r>
              <a:rPr sz="2800" b="1" spc="-35" dirty="0">
                <a:latin typeface="Arial"/>
                <a:cs typeface="Arial"/>
              </a:rPr>
              <a:t> </a:t>
            </a:r>
            <a:r>
              <a:rPr sz="2800" b="1" spc="-10" dirty="0">
                <a:latin typeface="Arial"/>
                <a:cs typeface="Arial"/>
              </a:rPr>
              <a:t>biologiques</a:t>
            </a:r>
            <a:endParaRPr sz="2800">
              <a:latin typeface="Arial"/>
              <a:cs typeface="Arial"/>
            </a:endParaRPr>
          </a:p>
        </p:txBody>
      </p:sp>
      <p:sp>
        <p:nvSpPr>
          <p:cNvPr id="4" name="object 4"/>
          <p:cNvSpPr txBox="1"/>
          <p:nvPr/>
        </p:nvSpPr>
        <p:spPr>
          <a:xfrm>
            <a:off x="441754" y="4800600"/>
            <a:ext cx="8312149" cy="2317942"/>
          </a:xfrm>
          <a:prstGeom prst="rect">
            <a:avLst/>
          </a:prstGeom>
        </p:spPr>
        <p:txBody>
          <a:bodyPr vert="horz" wrap="square" lIns="0" tIns="12065" rIns="0" bIns="0" rtlCol="0">
            <a:spAutoFit/>
          </a:bodyPr>
          <a:lstStyle/>
          <a:p>
            <a:pPr marL="486409" marR="5080" indent="-474345" algn="ctr">
              <a:lnSpc>
                <a:spcPct val="100000"/>
              </a:lnSpc>
              <a:spcBef>
                <a:spcPts val="95"/>
              </a:spcBef>
            </a:pPr>
            <a:r>
              <a:rPr lang="fr-FR" b="1" dirty="0">
                <a:latin typeface="Arial"/>
                <a:cs typeface="Arial"/>
              </a:rPr>
              <a:t>INDEX</a:t>
            </a:r>
          </a:p>
          <a:p>
            <a:pPr marL="486409" marR="5080" indent="-474345">
              <a:lnSpc>
                <a:spcPct val="100000"/>
              </a:lnSpc>
              <a:spcBef>
                <a:spcPts val="95"/>
              </a:spcBef>
            </a:pPr>
            <a:r>
              <a:rPr lang="fr-FR" b="1" dirty="0">
                <a:latin typeface="Arial"/>
                <a:cs typeface="Arial"/>
                <a:hlinkClick r:id="rId2" action="ppaction://hlinksldjump"/>
              </a:rPr>
              <a:t>Gros Morne</a:t>
            </a:r>
            <a:endParaRPr lang="fr-FR" b="1" dirty="0">
              <a:latin typeface="Arial"/>
              <a:cs typeface="Arial"/>
            </a:endParaRPr>
          </a:p>
          <a:p>
            <a:pPr marL="486409" marR="5080" indent="-474345">
              <a:lnSpc>
                <a:spcPct val="100000"/>
              </a:lnSpc>
              <a:spcBef>
                <a:spcPts val="95"/>
              </a:spcBef>
            </a:pPr>
            <a:r>
              <a:rPr lang="fr-FR" b="1" dirty="0">
                <a:latin typeface="Arial"/>
                <a:cs typeface="Arial"/>
                <a:hlinkClick r:id="rId3" action="ppaction://hlinksldjump"/>
              </a:rPr>
              <a:t>Kaye Epin</a:t>
            </a:r>
            <a:endParaRPr lang="fr-FR" b="1" dirty="0">
              <a:latin typeface="Arial"/>
              <a:cs typeface="Arial"/>
            </a:endParaRPr>
          </a:p>
          <a:p>
            <a:pPr marL="486409" marR="5080" indent="-474345">
              <a:lnSpc>
                <a:spcPct val="100000"/>
              </a:lnSpc>
              <a:spcBef>
                <a:spcPts val="95"/>
              </a:spcBef>
            </a:pPr>
            <a:r>
              <a:rPr lang="fr-FR" b="1" dirty="0">
                <a:latin typeface="Arial"/>
                <a:cs typeface="Arial"/>
                <a:hlinkClick r:id="rId4" action="ppaction://hlinksldjump"/>
              </a:rPr>
              <a:t>Plaine d’Aquin</a:t>
            </a:r>
            <a:endParaRPr lang="fr-FR" b="1" dirty="0">
              <a:latin typeface="Arial"/>
              <a:cs typeface="Arial"/>
            </a:endParaRPr>
          </a:p>
          <a:p>
            <a:pPr marL="486409" marR="5080" indent="-474345">
              <a:lnSpc>
                <a:spcPct val="100000"/>
              </a:lnSpc>
              <a:spcBef>
                <a:spcPts val="95"/>
              </a:spcBef>
            </a:pPr>
            <a:r>
              <a:rPr lang="fr-FR" b="1" dirty="0" err="1">
                <a:latin typeface="Arial"/>
                <a:cs typeface="Arial"/>
                <a:hlinkClick r:id="rId5" action="ppaction://hlinksldjump"/>
              </a:rPr>
              <a:t>Calumettes</a:t>
            </a:r>
            <a:endParaRPr lang="fr-FR" b="1" dirty="0">
              <a:latin typeface="Arial"/>
              <a:cs typeface="Arial"/>
            </a:endParaRPr>
          </a:p>
          <a:p>
            <a:pPr marL="486409" marR="5080" indent="-474345">
              <a:lnSpc>
                <a:spcPct val="100000"/>
              </a:lnSpc>
              <a:spcBef>
                <a:spcPts val="95"/>
              </a:spcBef>
            </a:pPr>
            <a:r>
              <a:rPr lang="fr-FR" b="1" dirty="0">
                <a:latin typeface="Arial"/>
                <a:cs typeface="Arial"/>
                <a:hlinkClick r:id="rId6" action="ppaction://hlinksldjump"/>
              </a:rPr>
              <a:t>Saint Etienne</a:t>
            </a:r>
            <a:endParaRPr lang="fr-FR" b="1" dirty="0">
              <a:latin typeface="Arial"/>
              <a:cs typeface="Arial"/>
            </a:endParaRPr>
          </a:p>
          <a:p>
            <a:pPr marL="486409" marR="5080" indent="-474345">
              <a:lnSpc>
                <a:spcPct val="100000"/>
              </a:lnSpc>
              <a:spcBef>
                <a:spcPts val="95"/>
              </a:spcBef>
            </a:pPr>
            <a:r>
              <a:rPr lang="fr-FR" b="1" dirty="0" err="1">
                <a:latin typeface="Arial"/>
                <a:cs typeface="Arial"/>
                <a:hlinkClick r:id="rId7" action="ppaction://hlinksldjump"/>
              </a:rPr>
              <a:t>Carjavel</a:t>
            </a:r>
            <a:endParaRPr lang="fr-FR" b="1" dirty="0">
              <a:latin typeface="Arial"/>
              <a:cs typeface="Arial"/>
            </a:endParaRPr>
          </a:p>
          <a:p>
            <a:pPr marL="486409" marR="5080" indent="-474345">
              <a:lnSpc>
                <a:spcPct val="100000"/>
              </a:lnSpc>
              <a:spcBef>
                <a:spcPts val="95"/>
              </a:spcBef>
            </a:pPr>
            <a:r>
              <a:rPr lang="fr-FR" b="1" dirty="0">
                <a:latin typeface="Arial"/>
                <a:cs typeface="Arial"/>
                <a:hlinkClick r:id="rId8" action="ppaction://hlinksldjump"/>
              </a:rPr>
              <a:t>Fonds Verrettes</a:t>
            </a:r>
            <a:endParaRPr lang="fr-FR" b="1" dirty="0">
              <a:latin typeface="Arial"/>
              <a:cs typeface="Arial"/>
            </a:endParaRPr>
          </a:p>
        </p:txBody>
      </p:sp>
      <p:sp>
        <p:nvSpPr>
          <p:cNvPr id="5" name="object 5"/>
          <p:cNvSpPr txBox="1"/>
          <p:nvPr/>
        </p:nvSpPr>
        <p:spPr>
          <a:xfrm>
            <a:off x="441754" y="1219200"/>
            <a:ext cx="7953375" cy="3418885"/>
          </a:xfrm>
          <a:prstGeom prst="rect">
            <a:avLst/>
          </a:prstGeom>
        </p:spPr>
        <p:txBody>
          <a:bodyPr vert="horz" wrap="square" lIns="0" tIns="12700" rIns="0" bIns="0" rtlCol="0">
            <a:spAutoFit/>
          </a:bodyPr>
          <a:lstStyle/>
          <a:p>
            <a:pPr marL="12700">
              <a:lnSpc>
                <a:spcPct val="100000"/>
              </a:lnSpc>
              <a:spcBef>
                <a:spcPts val="100"/>
              </a:spcBef>
            </a:pPr>
            <a:r>
              <a:rPr lang="fr-FR" sz="1800" b="1" dirty="0">
                <a:latin typeface="Arial"/>
                <a:cs typeface="Arial"/>
              </a:rPr>
              <a:t>Charles Lilin</a:t>
            </a:r>
          </a:p>
          <a:p>
            <a:pPr marL="12700">
              <a:lnSpc>
                <a:spcPct val="100000"/>
              </a:lnSpc>
              <a:spcBef>
                <a:spcPts val="100"/>
              </a:spcBef>
            </a:pPr>
            <a:r>
              <a:rPr lang="fr-FR" b="1" dirty="0">
                <a:latin typeface="Arial"/>
                <a:cs typeface="Arial"/>
              </a:rPr>
              <a:t>Mail: charleslilin2@gmail.com</a:t>
            </a:r>
            <a:endParaRPr lang="fr-FR" sz="1800" b="1" dirty="0">
              <a:latin typeface="Arial"/>
              <a:cs typeface="Arial"/>
            </a:endParaRPr>
          </a:p>
          <a:p>
            <a:pPr marL="12700">
              <a:lnSpc>
                <a:spcPct val="100000"/>
              </a:lnSpc>
              <a:spcBef>
                <a:spcPts val="100"/>
              </a:spcBef>
            </a:pPr>
            <a:endParaRPr lang="fr-FR" dirty="0">
              <a:latin typeface="Arial"/>
              <a:cs typeface="Arial"/>
            </a:endParaRPr>
          </a:p>
          <a:p>
            <a:pPr marL="12700">
              <a:lnSpc>
                <a:spcPct val="100000"/>
              </a:lnSpc>
              <a:spcBef>
                <a:spcPts val="100"/>
              </a:spcBef>
            </a:pPr>
            <a:endParaRPr lang="fr-FR" sz="1800" dirty="0">
              <a:latin typeface="Arial"/>
              <a:cs typeface="Arial"/>
            </a:endParaRPr>
          </a:p>
          <a:p>
            <a:pPr marL="12700">
              <a:lnSpc>
                <a:spcPct val="100000"/>
              </a:lnSpc>
              <a:spcBef>
                <a:spcPts val="100"/>
              </a:spcBef>
            </a:pPr>
            <a:r>
              <a:rPr sz="1800" dirty="0">
                <a:latin typeface="Arial"/>
                <a:cs typeface="Arial"/>
              </a:rPr>
              <a:t>Ce</a:t>
            </a:r>
            <a:r>
              <a:rPr sz="1800" spc="-35" dirty="0">
                <a:latin typeface="Arial"/>
                <a:cs typeface="Arial"/>
              </a:rPr>
              <a:t> </a:t>
            </a:r>
            <a:r>
              <a:rPr sz="1800" dirty="0" err="1">
                <a:latin typeface="Arial"/>
                <a:cs typeface="Arial"/>
              </a:rPr>
              <a:t>diaporama</a:t>
            </a:r>
            <a:r>
              <a:rPr sz="1800" spc="-30" dirty="0">
                <a:latin typeface="Arial"/>
                <a:cs typeface="Arial"/>
              </a:rPr>
              <a:t> </a:t>
            </a:r>
            <a:r>
              <a:rPr lang="fr-FR" sz="1800" spc="-30" dirty="0">
                <a:latin typeface="Arial"/>
                <a:cs typeface="Arial"/>
              </a:rPr>
              <a:t>montre les situations qui ont stimulé la réflexion sur l’</a:t>
            </a:r>
            <a:r>
              <a:rPr lang="fr-FR" spc="-30" dirty="0">
                <a:latin typeface="Arial"/>
                <a:cs typeface="Arial"/>
              </a:rPr>
              <a:t>i</a:t>
            </a:r>
            <a:r>
              <a:rPr lang="fr-FR" sz="1800" spc="-30" dirty="0">
                <a:latin typeface="Arial"/>
                <a:cs typeface="Arial"/>
              </a:rPr>
              <a:t>ntérêt des haies vives et des seuils biologiques dans les mornes.</a:t>
            </a:r>
          </a:p>
          <a:p>
            <a:pPr marL="12700">
              <a:lnSpc>
                <a:spcPct val="100000"/>
              </a:lnSpc>
              <a:spcBef>
                <a:spcPts val="100"/>
              </a:spcBef>
            </a:pPr>
            <a:endParaRPr lang="fr-FR" sz="1800" spc="-30" dirty="0">
              <a:latin typeface="Arial"/>
              <a:cs typeface="Arial"/>
            </a:endParaRPr>
          </a:p>
          <a:p>
            <a:pPr marL="12700">
              <a:lnSpc>
                <a:spcPct val="100000"/>
              </a:lnSpc>
              <a:spcBef>
                <a:spcPts val="100"/>
              </a:spcBef>
            </a:pPr>
            <a:r>
              <a:rPr lang="fr-FR" sz="1800" dirty="0">
                <a:latin typeface="Arial"/>
                <a:cs typeface="Arial"/>
              </a:rPr>
              <a:t>Il </a:t>
            </a:r>
            <a:r>
              <a:rPr sz="1800" dirty="0">
                <a:latin typeface="Arial"/>
                <a:cs typeface="Arial"/>
              </a:rPr>
              <a:t>est</a:t>
            </a:r>
            <a:r>
              <a:rPr sz="1800" spc="-25" dirty="0">
                <a:latin typeface="Arial"/>
                <a:cs typeface="Arial"/>
              </a:rPr>
              <a:t> </a:t>
            </a:r>
            <a:r>
              <a:rPr sz="1800" dirty="0" err="1">
                <a:latin typeface="Arial"/>
                <a:cs typeface="Arial"/>
              </a:rPr>
              <a:t>complémentaire</a:t>
            </a:r>
            <a:r>
              <a:rPr sz="1800" spc="-30" dirty="0">
                <a:latin typeface="Arial"/>
                <a:cs typeface="Arial"/>
              </a:rPr>
              <a:t> </a:t>
            </a:r>
            <a:r>
              <a:rPr sz="1800" spc="-50" dirty="0">
                <a:latin typeface="Arial"/>
                <a:cs typeface="Arial"/>
              </a:rPr>
              <a:t>:</a:t>
            </a:r>
            <a:endParaRPr sz="1800" dirty="0">
              <a:latin typeface="Arial"/>
              <a:cs typeface="Arial"/>
            </a:endParaRPr>
          </a:p>
          <a:p>
            <a:pPr marL="12700" marR="5080" indent="-10160">
              <a:lnSpc>
                <a:spcPct val="100000"/>
              </a:lnSpc>
              <a:buSzPct val="94444"/>
              <a:buFont typeface="Arial"/>
              <a:buChar char="•"/>
              <a:tabLst>
                <a:tab pos="91440" algn="l"/>
              </a:tabLst>
            </a:pPr>
            <a:r>
              <a:rPr sz="1800" b="1" dirty="0">
                <a:latin typeface="Arial"/>
                <a:cs typeface="Arial"/>
              </a:rPr>
              <a:t>	</a:t>
            </a:r>
            <a:r>
              <a:rPr lang="fr-FR" sz="1800" dirty="0">
                <a:latin typeface="Arial"/>
                <a:cs typeface="Arial"/>
              </a:rPr>
              <a:t> du</a:t>
            </a:r>
            <a:r>
              <a:rPr lang="fr-FR" sz="1800" spc="-35" dirty="0">
                <a:latin typeface="Arial"/>
                <a:cs typeface="Arial"/>
              </a:rPr>
              <a:t> </a:t>
            </a:r>
            <a:r>
              <a:rPr lang="fr-FR" sz="1800" dirty="0">
                <a:latin typeface="Arial"/>
                <a:cs typeface="Arial"/>
              </a:rPr>
              <a:t>diaporama</a:t>
            </a:r>
            <a:r>
              <a:rPr lang="fr-FR" sz="1800" spc="-30" dirty="0">
                <a:latin typeface="Arial"/>
                <a:cs typeface="Arial"/>
              </a:rPr>
              <a:t> </a:t>
            </a:r>
            <a:r>
              <a:rPr lang="fr-FR" sz="1800" b="1" dirty="0">
                <a:latin typeface="Arial"/>
                <a:cs typeface="Arial"/>
              </a:rPr>
              <a:t>Matériel végétal pour aménagement des mornes</a:t>
            </a:r>
            <a:r>
              <a:rPr sz="1800" b="1" spc="-10" dirty="0">
                <a:latin typeface="Arial"/>
                <a:cs typeface="Arial"/>
              </a:rPr>
              <a:t>.pptx</a:t>
            </a:r>
            <a:r>
              <a:rPr sz="1800" b="1" spc="-25" dirty="0">
                <a:latin typeface="Arial"/>
                <a:cs typeface="Arial"/>
              </a:rPr>
              <a:t> </a:t>
            </a:r>
            <a:r>
              <a:rPr sz="1800" dirty="0">
                <a:latin typeface="Arial"/>
                <a:cs typeface="Arial"/>
              </a:rPr>
              <a:t>qui</a:t>
            </a:r>
            <a:r>
              <a:rPr sz="1800" spc="-20" dirty="0">
                <a:latin typeface="Arial"/>
                <a:cs typeface="Arial"/>
              </a:rPr>
              <a:t> </a:t>
            </a:r>
            <a:r>
              <a:rPr sz="1800" dirty="0">
                <a:latin typeface="Arial"/>
                <a:cs typeface="Arial"/>
              </a:rPr>
              <a:t>présente</a:t>
            </a:r>
            <a:r>
              <a:rPr sz="1800" spc="-25" dirty="0">
                <a:latin typeface="Arial"/>
                <a:cs typeface="Arial"/>
              </a:rPr>
              <a:t> </a:t>
            </a:r>
            <a:r>
              <a:rPr sz="1800" dirty="0">
                <a:latin typeface="Arial"/>
                <a:cs typeface="Arial"/>
              </a:rPr>
              <a:t>les</a:t>
            </a:r>
            <a:r>
              <a:rPr sz="1800" spc="-20" dirty="0">
                <a:latin typeface="Arial"/>
                <a:cs typeface="Arial"/>
              </a:rPr>
              <a:t> </a:t>
            </a:r>
            <a:r>
              <a:rPr sz="1800" dirty="0">
                <a:latin typeface="Arial"/>
                <a:cs typeface="Arial"/>
              </a:rPr>
              <a:t>principales</a:t>
            </a:r>
            <a:r>
              <a:rPr sz="1800" spc="-15" dirty="0">
                <a:latin typeface="Arial"/>
                <a:cs typeface="Arial"/>
              </a:rPr>
              <a:t> </a:t>
            </a:r>
            <a:r>
              <a:rPr sz="1800" spc="-10" dirty="0">
                <a:latin typeface="Arial"/>
                <a:cs typeface="Arial"/>
              </a:rPr>
              <a:t>espèces utilisables.</a:t>
            </a:r>
            <a:endParaRPr sz="1800" dirty="0">
              <a:latin typeface="Arial"/>
              <a:cs typeface="Arial"/>
            </a:endParaRPr>
          </a:p>
          <a:p>
            <a:pPr marL="12700" marR="29209" indent="-10160">
              <a:lnSpc>
                <a:spcPts val="2170"/>
              </a:lnSpc>
              <a:spcBef>
                <a:spcPts val="60"/>
              </a:spcBef>
              <a:buSzPct val="94444"/>
              <a:buChar char="•"/>
              <a:tabLst>
                <a:tab pos="91440" algn="l"/>
                <a:tab pos="1374775" algn="l"/>
              </a:tabLst>
            </a:pPr>
            <a:r>
              <a:rPr sz="1800" dirty="0">
                <a:latin typeface="Arial"/>
                <a:cs typeface="Arial"/>
              </a:rPr>
              <a:t>	</a:t>
            </a:r>
            <a:r>
              <a:rPr lang="fr-FR" dirty="0">
                <a:latin typeface="Arial"/>
                <a:cs typeface="Arial"/>
              </a:rPr>
              <a:t>d</a:t>
            </a:r>
            <a:r>
              <a:rPr sz="1800" dirty="0">
                <a:latin typeface="Arial"/>
                <a:cs typeface="Arial"/>
              </a:rPr>
              <a:t>u</a:t>
            </a:r>
            <a:r>
              <a:rPr sz="1800" spc="-10" dirty="0">
                <a:latin typeface="Arial"/>
                <a:cs typeface="Arial"/>
              </a:rPr>
              <a:t> </a:t>
            </a:r>
            <a:r>
              <a:rPr sz="1800" spc="-10" dirty="0" err="1">
                <a:latin typeface="Arial"/>
                <a:cs typeface="Arial"/>
              </a:rPr>
              <a:t>texte</a:t>
            </a:r>
            <a:r>
              <a:rPr sz="1800" spc="-10" dirty="0">
                <a:latin typeface="Arial"/>
                <a:cs typeface="Arial"/>
              </a:rPr>
              <a:t>:</a:t>
            </a:r>
            <a:r>
              <a:rPr lang="fr-FR" spc="-10" dirty="0">
                <a:latin typeface="Arial"/>
                <a:cs typeface="Arial"/>
              </a:rPr>
              <a:t> </a:t>
            </a:r>
            <a:r>
              <a:rPr sz="1800" b="1" dirty="0">
                <a:latin typeface="Arial"/>
                <a:cs typeface="Arial"/>
              </a:rPr>
              <a:t>La</a:t>
            </a:r>
            <a:r>
              <a:rPr sz="1800" b="1" spc="-30" dirty="0">
                <a:latin typeface="Arial"/>
                <a:cs typeface="Arial"/>
              </a:rPr>
              <a:t> </a:t>
            </a:r>
            <a:r>
              <a:rPr sz="1800" b="1" dirty="0">
                <a:latin typeface="Arial"/>
                <a:cs typeface="Arial"/>
              </a:rPr>
              <a:t>création</a:t>
            </a:r>
            <a:r>
              <a:rPr sz="1800" b="1" spc="-15" dirty="0">
                <a:latin typeface="Arial"/>
                <a:cs typeface="Arial"/>
              </a:rPr>
              <a:t> </a:t>
            </a:r>
            <a:r>
              <a:rPr sz="1800" b="1" dirty="0">
                <a:latin typeface="Arial"/>
                <a:cs typeface="Arial"/>
              </a:rPr>
              <a:t>de</a:t>
            </a:r>
            <a:r>
              <a:rPr sz="1800" b="1" spc="-25" dirty="0">
                <a:latin typeface="Arial"/>
                <a:cs typeface="Arial"/>
              </a:rPr>
              <a:t> </a:t>
            </a:r>
            <a:r>
              <a:rPr sz="1800" b="1" dirty="0">
                <a:latin typeface="Arial"/>
                <a:cs typeface="Arial"/>
              </a:rPr>
              <a:t>haies</a:t>
            </a:r>
            <a:r>
              <a:rPr sz="1800" b="1" spc="-5" dirty="0">
                <a:latin typeface="Arial"/>
                <a:cs typeface="Arial"/>
              </a:rPr>
              <a:t> </a:t>
            </a:r>
            <a:r>
              <a:rPr sz="1800" b="1" dirty="0">
                <a:latin typeface="Arial"/>
                <a:cs typeface="Arial"/>
              </a:rPr>
              <a:t>vives.docx</a:t>
            </a:r>
            <a:r>
              <a:rPr sz="1800" b="1" spc="-25" dirty="0">
                <a:latin typeface="Arial"/>
                <a:cs typeface="Arial"/>
              </a:rPr>
              <a:t> </a:t>
            </a:r>
            <a:r>
              <a:rPr sz="1800" b="1" dirty="0">
                <a:latin typeface="Arial"/>
                <a:cs typeface="Arial"/>
              </a:rPr>
              <a:t>»</a:t>
            </a:r>
            <a:r>
              <a:rPr sz="1800" b="1" spc="-25" dirty="0">
                <a:latin typeface="Arial"/>
                <a:cs typeface="Arial"/>
              </a:rPr>
              <a:t> </a:t>
            </a:r>
            <a:r>
              <a:rPr sz="1800" dirty="0">
                <a:latin typeface="Arial"/>
                <a:cs typeface="Arial"/>
              </a:rPr>
              <a:t>qui</a:t>
            </a:r>
            <a:r>
              <a:rPr sz="1800" spc="-25" dirty="0">
                <a:latin typeface="Arial"/>
                <a:cs typeface="Arial"/>
              </a:rPr>
              <a:t> </a:t>
            </a:r>
            <a:r>
              <a:rPr lang="fr-FR" sz="1800" dirty="0">
                <a:latin typeface="Arial"/>
                <a:cs typeface="Arial"/>
              </a:rPr>
              <a:t>décrit</a:t>
            </a:r>
            <a:r>
              <a:rPr sz="1800" spc="-25" dirty="0">
                <a:latin typeface="Arial"/>
                <a:cs typeface="Arial"/>
              </a:rPr>
              <a:t> </a:t>
            </a:r>
            <a:r>
              <a:rPr lang="fr-FR" spc="-25" dirty="0">
                <a:latin typeface="Arial"/>
                <a:cs typeface="Arial"/>
              </a:rPr>
              <a:t>l</a:t>
            </a:r>
            <a:r>
              <a:rPr sz="1800" dirty="0">
                <a:latin typeface="Arial"/>
                <a:cs typeface="Arial"/>
              </a:rPr>
              <a:t>es</a:t>
            </a:r>
            <a:r>
              <a:rPr sz="1800" spc="-20" dirty="0">
                <a:latin typeface="Arial"/>
                <a:cs typeface="Arial"/>
              </a:rPr>
              <a:t> </a:t>
            </a:r>
            <a:r>
              <a:rPr sz="1800" spc="-10" dirty="0">
                <a:latin typeface="Arial"/>
                <a:cs typeface="Arial"/>
              </a:rPr>
              <a:t>techniques </a:t>
            </a:r>
            <a:r>
              <a:rPr sz="1800" dirty="0" err="1">
                <a:latin typeface="Arial"/>
                <a:cs typeface="Arial"/>
              </a:rPr>
              <a:t>paysannes</a:t>
            </a:r>
            <a:r>
              <a:rPr sz="1800" spc="-20" dirty="0">
                <a:latin typeface="Arial"/>
                <a:cs typeface="Arial"/>
              </a:rPr>
              <a:t> </a:t>
            </a:r>
            <a:r>
              <a:rPr lang="fr-FR" sz="1800" spc="-20" dirty="0">
                <a:latin typeface="Arial"/>
                <a:cs typeface="Arial"/>
              </a:rPr>
              <a:t>de construction de haies vives </a:t>
            </a:r>
            <a:r>
              <a:rPr sz="1800" dirty="0" err="1">
                <a:latin typeface="Arial"/>
                <a:cs typeface="Arial"/>
              </a:rPr>
              <a:t>identifiées</a:t>
            </a:r>
            <a:r>
              <a:rPr sz="1800" spc="-15" dirty="0">
                <a:latin typeface="Arial"/>
                <a:cs typeface="Arial"/>
              </a:rPr>
              <a:t> </a:t>
            </a:r>
            <a:r>
              <a:rPr sz="1800" dirty="0">
                <a:latin typeface="Arial"/>
                <a:cs typeface="Arial"/>
              </a:rPr>
              <a:t>à</a:t>
            </a:r>
            <a:r>
              <a:rPr sz="1800" spc="-25" dirty="0">
                <a:latin typeface="Arial"/>
                <a:cs typeface="Arial"/>
              </a:rPr>
              <a:t> </a:t>
            </a:r>
            <a:r>
              <a:rPr sz="1800" dirty="0">
                <a:latin typeface="Arial"/>
                <a:cs typeface="Arial"/>
              </a:rPr>
              <a:t>Gros</a:t>
            </a:r>
            <a:r>
              <a:rPr sz="1800" spc="-15" dirty="0">
                <a:latin typeface="Arial"/>
                <a:cs typeface="Arial"/>
              </a:rPr>
              <a:t> </a:t>
            </a:r>
            <a:r>
              <a:rPr sz="1800" spc="-10" dirty="0">
                <a:latin typeface="Arial"/>
                <a:cs typeface="Arial"/>
              </a:rPr>
              <a:t>Morne.</a:t>
            </a:r>
            <a:endParaRPr sz="1800" dirty="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7740395" cy="5804915"/>
          </a:xfrm>
          <a:prstGeom prst="rect">
            <a:avLst/>
          </a:prstGeom>
        </p:spPr>
      </p:pic>
      <p:sp>
        <p:nvSpPr>
          <p:cNvPr id="3" name="object 3"/>
          <p:cNvSpPr txBox="1"/>
          <p:nvPr/>
        </p:nvSpPr>
        <p:spPr>
          <a:xfrm>
            <a:off x="644143" y="6577072"/>
            <a:ext cx="8777605" cy="553100"/>
          </a:xfrm>
          <a:prstGeom prst="rect">
            <a:avLst/>
          </a:prstGeom>
        </p:spPr>
        <p:txBody>
          <a:bodyPr vert="horz" wrap="square" lIns="0" tIns="10795" rIns="0" bIns="0" rtlCol="0">
            <a:spAutoFit/>
          </a:bodyPr>
          <a:lstStyle/>
          <a:p>
            <a:pPr marL="12700" marR="5080">
              <a:lnSpc>
                <a:spcPct val="100600"/>
              </a:lnSpc>
              <a:spcBef>
                <a:spcPts val="85"/>
              </a:spcBef>
            </a:pPr>
            <a:r>
              <a:rPr sz="1800" dirty="0">
                <a:latin typeface="Arial"/>
                <a:cs typeface="Arial"/>
              </a:rPr>
              <a:t>Ravine</a:t>
            </a:r>
            <a:r>
              <a:rPr sz="1800" spc="-2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Ti</a:t>
            </a:r>
            <a:r>
              <a:rPr sz="1800" spc="-15" dirty="0">
                <a:latin typeface="Arial"/>
                <a:cs typeface="Arial"/>
              </a:rPr>
              <a:t> </a:t>
            </a:r>
            <a:r>
              <a:rPr sz="1800" dirty="0">
                <a:latin typeface="Arial"/>
                <a:cs typeface="Arial"/>
              </a:rPr>
              <a:t>Crête,</a:t>
            </a:r>
            <a:r>
              <a:rPr sz="1800" spc="-10" dirty="0">
                <a:latin typeface="Arial"/>
                <a:cs typeface="Arial"/>
              </a:rPr>
              <a:t> </a:t>
            </a:r>
            <a:r>
              <a:rPr sz="1800" dirty="0">
                <a:latin typeface="Arial"/>
                <a:cs typeface="Arial"/>
              </a:rPr>
              <a:t>S3.</a:t>
            </a:r>
            <a:r>
              <a:rPr sz="1800" spc="-10" dirty="0">
                <a:latin typeface="Arial"/>
                <a:cs typeface="Arial"/>
              </a:rPr>
              <a:t> </a:t>
            </a:r>
            <a:r>
              <a:rPr sz="1800" dirty="0">
                <a:latin typeface="Arial"/>
                <a:cs typeface="Arial"/>
              </a:rPr>
              <a:t>Jeunes</a:t>
            </a:r>
            <a:r>
              <a:rPr sz="1800" spc="-15" dirty="0">
                <a:latin typeface="Arial"/>
                <a:cs typeface="Arial"/>
              </a:rPr>
              <a:t> </a:t>
            </a:r>
            <a:r>
              <a:rPr sz="1800" dirty="0">
                <a:latin typeface="Arial"/>
                <a:cs typeface="Arial"/>
              </a:rPr>
              <a:t>plants</a:t>
            </a:r>
            <a:r>
              <a:rPr sz="1800" spc="-15" dirty="0">
                <a:latin typeface="Arial"/>
                <a:cs typeface="Arial"/>
              </a:rPr>
              <a:t> </a:t>
            </a:r>
            <a:r>
              <a:rPr sz="1800" dirty="0">
                <a:latin typeface="Arial"/>
                <a:cs typeface="Arial"/>
              </a:rPr>
              <a:t>issus de</a:t>
            </a:r>
            <a:r>
              <a:rPr sz="1800" spc="-20" dirty="0">
                <a:latin typeface="Arial"/>
                <a:cs typeface="Arial"/>
              </a:rPr>
              <a:t> </a:t>
            </a:r>
            <a:r>
              <a:rPr sz="1800" dirty="0">
                <a:latin typeface="Arial"/>
                <a:cs typeface="Arial"/>
              </a:rPr>
              <a:t>semis</a:t>
            </a:r>
            <a:r>
              <a:rPr sz="1800" spc="-15"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benzolive</a:t>
            </a:r>
            <a:r>
              <a:rPr sz="1800" spc="-20" dirty="0">
                <a:latin typeface="Arial"/>
                <a:cs typeface="Arial"/>
              </a:rPr>
              <a:t> </a:t>
            </a:r>
            <a:r>
              <a:rPr sz="1800" dirty="0">
                <a:latin typeface="Arial"/>
                <a:cs typeface="Arial"/>
              </a:rPr>
              <a:t>sur</a:t>
            </a:r>
            <a:r>
              <a:rPr sz="1800" spc="-15" dirty="0">
                <a:latin typeface="Arial"/>
                <a:cs typeface="Arial"/>
              </a:rPr>
              <a:t> </a:t>
            </a:r>
            <a:r>
              <a:rPr sz="1800" spc="-10" dirty="0" err="1">
                <a:latin typeface="Arial"/>
                <a:cs typeface="Arial"/>
              </a:rPr>
              <a:t>l’atterrissement</a:t>
            </a:r>
            <a:r>
              <a:rPr sz="1800" spc="-10" dirty="0">
                <a:latin typeface="Arial"/>
                <a:cs typeface="Arial"/>
              </a:rPr>
              <a:t> </a:t>
            </a:r>
            <a:r>
              <a:rPr sz="1800" dirty="0">
                <a:latin typeface="Arial"/>
                <a:cs typeface="Arial"/>
              </a:rPr>
              <a:t>d</a:t>
            </a:r>
            <a:r>
              <a:rPr lang="fr-FR" sz="1800" dirty="0">
                <a:latin typeface="Arial"/>
                <a:cs typeface="Arial"/>
              </a:rPr>
              <a:t>u</a:t>
            </a:r>
            <a:r>
              <a:rPr sz="1800" spc="-25" dirty="0">
                <a:latin typeface="Arial"/>
                <a:cs typeface="Arial"/>
              </a:rPr>
              <a:t> </a:t>
            </a:r>
            <a:r>
              <a:rPr sz="1800" spc="-10" dirty="0">
                <a:latin typeface="Arial"/>
                <a:cs typeface="Arial"/>
              </a:rPr>
              <a:t>seuil.</a:t>
            </a:r>
            <a:endParaRPr sz="1800" dirty="0">
              <a:latin typeface="Arial"/>
              <a:cs typeface="Arial"/>
            </a:endParaRPr>
          </a:p>
        </p:txBody>
      </p:sp>
    </p:spTree>
    <p:extLst>
      <p:ext uri="{BB962C8B-B14F-4D97-AF65-F5344CB8AC3E}">
        <p14:creationId xmlns:p14="http://schemas.microsoft.com/office/powerpoint/2010/main" val="1294715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52437" y="452437"/>
            <a:ext cx="7966709" cy="5977890"/>
            <a:chOff x="452437" y="452437"/>
            <a:chExt cx="7966709" cy="5977890"/>
          </a:xfrm>
        </p:grpSpPr>
        <p:pic>
          <p:nvPicPr>
            <p:cNvPr id="3" name="object 3"/>
            <p:cNvPicPr/>
            <p:nvPr/>
          </p:nvPicPr>
          <p:blipFill>
            <a:blip r:embed="rId2" cstate="print"/>
            <a:stretch>
              <a:fillRect/>
            </a:stretch>
          </p:blipFill>
          <p:spPr>
            <a:xfrm>
              <a:off x="457200" y="457200"/>
              <a:ext cx="7956803" cy="5967983"/>
            </a:xfrm>
            <a:prstGeom prst="rect">
              <a:avLst/>
            </a:prstGeom>
          </p:spPr>
        </p:pic>
        <p:sp>
          <p:nvSpPr>
            <p:cNvPr id="4" name="object 4"/>
            <p:cNvSpPr/>
            <p:nvPr/>
          </p:nvSpPr>
          <p:spPr>
            <a:xfrm>
              <a:off x="457200" y="457200"/>
              <a:ext cx="7957184" cy="5968365"/>
            </a:xfrm>
            <a:custGeom>
              <a:avLst/>
              <a:gdLst/>
              <a:ahLst/>
              <a:cxnLst/>
              <a:rect l="l" t="t" r="r" b="b"/>
              <a:pathLst>
                <a:path w="7957184" h="5968365">
                  <a:moveTo>
                    <a:pt x="0" y="0"/>
                  </a:moveTo>
                  <a:lnTo>
                    <a:pt x="0" y="5967983"/>
                  </a:lnTo>
                  <a:lnTo>
                    <a:pt x="7956803" y="5967983"/>
                  </a:lnTo>
                  <a:lnTo>
                    <a:pt x="7956803"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535939" y="6721853"/>
            <a:ext cx="811339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Clôture</a:t>
            </a:r>
            <a:r>
              <a:rPr sz="1800" spc="-20" dirty="0">
                <a:latin typeface="Arial"/>
                <a:cs typeface="Arial"/>
              </a:rPr>
              <a:t> </a:t>
            </a:r>
            <a:r>
              <a:rPr sz="1800" dirty="0">
                <a:latin typeface="Arial"/>
                <a:cs typeface="Arial"/>
              </a:rPr>
              <a:t>avec</a:t>
            </a:r>
            <a:r>
              <a:rPr sz="1800" spc="-15" dirty="0">
                <a:latin typeface="Arial"/>
                <a:cs typeface="Arial"/>
              </a:rPr>
              <a:t> </a:t>
            </a:r>
            <a:r>
              <a:rPr sz="1800" dirty="0">
                <a:latin typeface="Arial"/>
                <a:cs typeface="Arial"/>
              </a:rPr>
              <a:t>une</a:t>
            </a:r>
            <a:r>
              <a:rPr sz="1800" spc="-20" dirty="0">
                <a:latin typeface="Arial"/>
                <a:cs typeface="Arial"/>
              </a:rPr>
              <a:t> </a:t>
            </a:r>
            <a:r>
              <a:rPr sz="1800" dirty="0">
                <a:latin typeface="Arial"/>
                <a:cs typeface="Arial"/>
              </a:rPr>
              <a:t>haie</a:t>
            </a:r>
            <a:r>
              <a:rPr sz="1800" spc="-2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brésillet</a:t>
            </a:r>
            <a:r>
              <a:rPr sz="1800" spc="-10" dirty="0">
                <a:latin typeface="Arial"/>
                <a:cs typeface="Arial"/>
              </a:rPr>
              <a:t> </a:t>
            </a:r>
            <a:r>
              <a:rPr sz="1800" dirty="0">
                <a:latin typeface="Arial"/>
                <a:cs typeface="Arial"/>
              </a:rPr>
              <a:t>(bois</a:t>
            </a:r>
            <a:r>
              <a:rPr sz="1800" spc="-15" dirty="0">
                <a:latin typeface="Arial"/>
                <a:cs typeface="Arial"/>
              </a:rPr>
              <a:t> </a:t>
            </a:r>
            <a:r>
              <a:rPr sz="1800" dirty="0">
                <a:latin typeface="Arial"/>
                <a:cs typeface="Arial"/>
              </a:rPr>
              <a:t>pagnol)</a:t>
            </a:r>
            <a:r>
              <a:rPr sz="1800" spc="-15" dirty="0">
                <a:latin typeface="Arial"/>
                <a:cs typeface="Arial"/>
              </a:rPr>
              <a:t> </a:t>
            </a:r>
            <a:r>
              <a:rPr sz="1800" dirty="0">
                <a:latin typeface="Arial"/>
                <a:cs typeface="Arial"/>
              </a:rPr>
              <a:t>dans</a:t>
            </a:r>
            <a:r>
              <a:rPr sz="1800" spc="-15" dirty="0">
                <a:latin typeface="Arial"/>
                <a:cs typeface="Arial"/>
              </a:rPr>
              <a:t> </a:t>
            </a:r>
            <a:r>
              <a:rPr sz="1800" dirty="0">
                <a:latin typeface="Arial"/>
                <a:cs typeface="Arial"/>
              </a:rPr>
              <a:t>l’habitation</a:t>
            </a:r>
            <a:r>
              <a:rPr sz="1800" spc="-20" dirty="0">
                <a:latin typeface="Arial"/>
                <a:cs typeface="Arial"/>
              </a:rPr>
              <a:t> </a:t>
            </a:r>
            <a:r>
              <a:rPr sz="1800" spc="-10" dirty="0">
                <a:latin typeface="Arial"/>
                <a:cs typeface="Arial"/>
              </a:rPr>
              <a:t>Grande-Plaine.</a:t>
            </a:r>
            <a:endParaRPr sz="1800">
              <a:latin typeface="Arial"/>
              <a:cs typeface="Arial"/>
            </a:endParaRPr>
          </a:p>
        </p:txBody>
      </p:sp>
    </p:spTree>
    <p:extLst>
      <p:ext uri="{BB962C8B-B14F-4D97-AF65-F5344CB8AC3E}">
        <p14:creationId xmlns:p14="http://schemas.microsoft.com/office/powerpoint/2010/main" val="1742973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9143999" cy="6857999"/>
            </a:xfrm>
            <a:prstGeom prst="rect">
              <a:avLst/>
            </a:prstGeom>
          </p:spPr>
        </p:pic>
        <p:sp>
          <p:nvSpPr>
            <p:cNvPr id="4" name="object 4"/>
            <p:cNvSpPr/>
            <p:nvPr/>
          </p:nvSpPr>
          <p:spPr>
            <a:xfrm>
              <a:off x="457200" y="457200"/>
              <a:ext cx="9144000" cy="6858000"/>
            </a:xfrm>
            <a:custGeom>
              <a:avLst/>
              <a:gdLst/>
              <a:ahLst/>
              <a:cxnLst/>
              <a:rect l="l" t="t" r="r" b="b"/>
              <a:pathLst>
                <a:path w="9144000" h="6858000">
                  <a:moveTo>
                    <a:pt x="0" y="0"/>
                  </a:moveTo>
                  <a:lnTo>
                    <a:pt x="0" y="6857999"/>
                  </a:lnTo>
                  <a:lnTo>
                    <a:pt x="9143999" y="6857999"/>
                  </a:lnTo>
                  <a:lnTo>
                    <a:pt x="9143999" y="0"/>
                  </a:lnTo>
                  <a:lnTo>
                    <a:pt x="0" y="0"/>
                  </a:lnTo>
                  <a:close/>
                </a:path>
              </a:pathLst>
            </a:custGeom>
            <a:ln w="9524">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87585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84631"/>
            <a:ext cx="5143500" cy="6830567"/>
          </a:xfrm>
          <a:prstGeom prst="rect">
            <a:avLst/>
          </a:prstGeom>
        </p:spPr>
      </p:pic>
      <p:sp>
        <p:nvSpPr>
          <p:cNvPr id="3" name="object 3"/>
          <p:cNvSpPr txBox="1"/>
          <p:nvPr/>
        </p:nvSpPr>
        <p:spPr>
          <a:xfrm>
            <a:off x="5900417" y="1826767"/>
            <a:ext cx="3582035" cy="1947545"/>
          </a:xfrm>
          <a:prstGeom prst="rect">
            <a:avLst/>
          </a:prstGeom>
        </p:spPr>
        <p:txBody>
          <a:bodyPr vert="horz" wrap="square" lIns="0" tIns="12700" rIns="0" bIns="0" rtlCol="0">
            <a:spAutoFit/>
          </a:bodyPr>
          <a:lstStyle/>
          <a:p>
            <a:pPr marL="12700" marR="106680">
              <a:lnSpc>
                <a:spcPct val="100000"/>
              </a:lnSpc>
              <a:spcBef>
                <a:spcPts val="100"/>
              </a:spcBef>
            </a:pPr>
            <a:r>
              <a:rPr sz="1800" dirty="0">
                <a:latin typeface="Arial"/>
                <a:cs typeface="Arial"/>
              </a:rPr>
              <a:t>Protection</a:t>
            </a:r>
            <a:r>
              <a:rPr sz="1800" spc="-35" dirty="0">
                <a:latin typeface="Arial"/>
                <a:cs typeface="Arial"/>
              </a:rPr>
              <a:t> </a:t>
            </a:r>
            <a:r>
              <a:rPr sz="1800" dirty="0">
                <a:latin typeface="Arial"/>
                <a:cs typeface="Arial"/>
              </a:rPr>
              <a:t>d’un</a:t>
            </a:r>
            <a:r>
              <a:rPr sz="1800" spc="-10" dirty="0">
                <a:latin typeface="Arial"/>
                <a:cs typeface="Arial"/>
              </a:rPr>
              <a:t> </a:t>
            </a:r>
            <a:r>
              <a:rPr sz="1800" dirty="0">
                <a:latin typeface="Arial"/>
                <a:cs typeface="Arial"/>
              </a:rPr>
              <a:t>avocatier</a:t>
            </a:r>
            <a:r>
              <a:rPr sz="1800" spc="-20" dirty="0">
                <a:latin typeface="Arial"/>
                <a:cs typeface="Arial"/>
              </a:rPr>
              <a:t> </a:t>
            </a:r>
            <a:r>
              <a:rPr sz="1800" dirty="0">
                <a:latin typeface="Arial"/>
                <a:cs typeface="Arial"/>
              </a:rPr>
              <a:t>contre</a:t>
            </a:r>
            <a:r>
              <a:rPr sz="1800" spc="-20" dirty="0">
                <a:latin typeface="Arial"/>
                <a:cs typeface="Arial"/>
              </a:rPr>
              <a:t> </a:t>
            </a:r>
            <a:r>
              <a:rPr sz="1800" spc="-25" dirty="0">
                <a:latin typeface="Arial"/>
                <a:cs typeface="Arial"/>
              </a:rPr>
              <a:t>le </a:t>
            </a:r>
            <a:r>
              <a:rPr sz="1800" dirty="0">
                <a:latin typeface="Arial"/>
                <a:cs typeface="Arial"/>
              </a:rPr>
              <a:t>bétail</a:t>
            </a:r>
            <a:r>
              <a:rPr sz="1800" spc="-15" dirty="0">
                <a:latin typeface="Arial"/>
                <a:cs typeface="Arial"/>
              </a:rPr>
              <a:t> </a:t>
            </a:r>
            <a:r>
              <a:rPr sz="1800" dirty="0">
                <a:latin typeface="Arial"/>
                <a:cs typeface="Arial"/>
              </a:rPr>
              <a:t>par</a:t>
            </a:r>
            <a:r>
              <a:rPr sz="1800" spc="-15" dirty="0">
                <a:latin typeface="Arial"/>
                <a:cs typeface="Arial"/>
              </a:rPr>
              <a:t> </a:t>
            </a:r>
            <a:r>
              <a:rPr sz="1800" dirty="0">
                <a:latin typeface="Arial"/>
                <a:cs typeface="Arial"/>
              </a:rPr>
              <a:t>des </a:t>
            </a:r>
            <a:r>
              <a:rPr sz="1800" spc="-10" dirty="0">
                <a:latin typeface="Arial"/>
                <a:cs typeface="Arial"/>
              </a:rPr>
              <a:t>macroboutures.</a:t>
            </a:r>
            <a:endParaRPr sz="1800">
              <a:latin typeface="Arial"/>
              <a:cs typeface="Arial"/>
            </a:endParaRPr>
          </a:p>
          <a:p>
            <a:pPr marL="12700" marR="5080">
              <a:lnSpc>
                <a:spcPct val="100000"/>
              </a:lnSpc>
            </a:pPr>
            <a:r>
              <a:rPr sz="1800" spc="-10" dirty="0">
                <a:latin typeface="Arial"/>
                <a:cs typeface="Arial"/>
              </a:rPr>
              <a:t>Celles-</a:t>
            </a:r>
            <a:r>
              <a:rPr sz="1800" dirty="0">
                <a:latin typeface="Arial"/>
                <a:cs typeface="Arial"/>
              </a:rPr>
              <a:t>ci</a:t>
            </a:r>
            <a:r>
              <a:rPr sz="1800" spc="-15" dirty="0">
                <a:latin typeface="Arial"/>
                <a:cs typeface="Arial"/>
              </a:rPr>
              <a:t> </a:t>
            </a:r>
            <a:r>
              <a:rPr sz="1800" dirty="0">
                <a:latin typeface="Arial"/>
                <a:cs typeface="Arial"/>
              </a:rPr>
              <a:t>concurrencent</a:t>
            </a:r>
            <a:r>
              <a:rPr sz="1800" spc="-5" dirty="0">
                <a:latin typeface="Arial"/>
                <a:cs typeface="Arial"/>
              </a:rPr>
              <a:t> </a:t>
            </a:r>
            <a:r>
              <a:rPr sz="1800" spc="-20" dirty="0">
                <a:latin typeface="Arial"/>
                <a:cs typeface="Arial"/>
              </a:rPr>
              <a:t>trop </a:t>
            </a:r>
            <a:r>
              <a:rPr sz="1800" dirty="0">
                <a:latin typeface="Arial"/>
                <a:cs typeface="Arial"/>
              </a:rPr>
              <a:t>l’avocatier</a:t>
            </a:r>
            <a:r>
              <a:rPr sz="1800" spc="-20" dirty="0">
                <a:latin typeface="Arial"/>
                <a:cs typeface="Arial"/>
              </a:rPr>
              <a:t> </a:t>
            </a:r>
            <a:r>
              <a:rPr sz="1800" dirty="0">
                <a:latin typeface="Arial"/>
                <a:cs typeface="Arial"/>
              </a:rPr>
              <a:t>pour</a:t>
            </a:r>
            <a:r>
              <a:rPr sz="1800" spc="-5" dirty="0">
                <a:latin typeface="Arial"/>
                <a:cs typeface="Arial"/>
              </a:rPr>
              <a:t> </a:t>
            </a:r>
            <a:r>
              <a:rPr sz="1800" dirty="0">
                <a:latin typeface="Arial"/>
                <a:cs typeface="Arial"/>
              </a:rPr>
              <a:t>l’accès</a:t>
            </a:r>
            <a:r>
              <a:rPr sz="1800" spc="-15" dirty="0">
                <a:latin typeface="Arial"/>
                <a:cs typeface="Arial"/>
              </a:rPr>
              <a:t> </a:t>
            </a:r>
            <a:r>
              <a:rPr sz="1800" dirty="0">
                <a:latin typeface="Arial"/>
                <a:cs typeface="Arial"/>
              </a:rPr>
              <a:t>à</a:t>
            </a:r>
            <a:r>
              <a:rPr sz="1800" spc="-25" dirty="0">
                <a:latin typeface="Arial"/>
                <a:cs typeface="Arial"/>
              </a:rPr>
              <a:t> </a:t>
            </a:r>
            <a:r>
              <a:rPr sz="1800" dirty="0">
                <a:latin typeface="Arial"/>
                <a:cs typeface="Arial"/>
              </a:rPr>
              <a:t>la</a:t>
            </a:r>
            <a:r>
              <a:rPr sz="1800" spc="-25" dirty="0">
                <a:latin typeface="Arial"/>
                <a:cs typeface="Arial"/>
              </a:rPr>
              <a:t> </a:t>
            </a:r>
            <a:r>
              <a:rPr sz="1800" spc="-10" dirty="0">
                <a:latin typeface="Arial"/>
                <a:cs typeface="Arial"/>
              </a:rPr>
              <a:t>lumière </a:t>
            </a:r>
            <a:r>
              <a:rPr sz="1800" dirty="0">
                <a:latin typeface="Arial"/>
                <a:cs typeface="Arial"/>
              </a:rPr>
              <a:t>et</a:t>
            </a:r>
            <a:r>
              <a:rPr sz="1800" spc="-10" dirty="0">
                <a:latin typeface="Arial"/>
                <a:cs typeface="Arial"/>
              </a:rPr>
              <a:t> </a:t>
            </a:r>
            <a:r>
              <a:rPr sz="1800" dirty="0">
                <a:latin typeface="Arial"/>
                <a:cs typeface="Arial"/>
              </a:rPr>
              <a:t>retardent</a:t>
            </a:r>
            <a:r>
              <a:rPr sz="1800" spc="-5" dirty="0">
                <a:latin typeface="Arial"/>
                <a:cs typeface="Arial"/>
              </a:rPr>
              <a:t> </a:t>
            </a:r>
            <a:r>
              <a:rPr sz="1800" dirty="0">
                <a:latin typeface="Arial"/>
                <a:cs typeface="Arial"/>
              </a:rPr>
              <a:t>son</a:t>
            </a:r>
            <a:r>
              <a:rPr sz="1800" spc="-20" dirty="0">
                <a:latin typeface="Arial"/>
                <a:cs typeface="Arial"/>
              </a:rPr>
              <a:t> </a:t>
            </a:r>
            <a:r>
              <a:rPr sz="1800" spc="-10" dirty="0">
                <a:latin typeface="Arial"/>
                <a:cs typeface="Arial"/>
              </a:rPr>
              <a:t>développement.</a:t>
            </a:r>
            <a:endParaRPr sz="1800">
              <a:latin typeface="Arial"/>
              <a:cs typeface="Arial"/>
            </a:endParaRPr>
          </a:p>
          <a:p>
            <a:pPr marL="12700" marR="207645">
              <a:lnSpc>
                <a:spcPct val="100000"/>
              </a:lnSpc>
              <a:spcBef>
                <a:spcPts val="10"/>
              </a:spcBef>
            </a:pPr>
            <a:r>
              <a:rPr sz="1800" dirty="0">
                <a:latin typeface="Arial"/>
                <a:cs typeface="Arial"/>
              </a:rPr>
              <a:t>La</a:t>
            </a:r>
            <a:r>
              <a:rPr sz="1800" spc="-20" dirty="0">
                <a:latin typeface="Arial"/>
                <a:cs typeface="Arial"/>
              </a:rPr>
              <a:t> </a:t>
            </a:r>
            <a:r>
              <a:rPr sz="1800" dirty="0">
                <a:latin typeface="Arial"/>
                <a:cs typeface="Arial"/>
              </a:rPr>
              <a:t>protection</a:t>
            </a:r>
            <a:r>
              <a:rPr sz="1800" spc="-15"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l’ensemble</a:t>
            </a:r>
            <a:r>
              <a:rPr sz="1800" spc="-15" dirty="0">
                <a:latin typeface="Arial"/>
                <a:cs typeface="Arial"/>
              </a:rPr>
              <a:t> </a:t>
            </a:r>
            <a:r>
              <a:rPr sz="1800" dirty="0">
                <a:latin typeface="Arial"/>
                <a:cs typeface="Arial"/>
              </a:rPr>
              <a:t>de</a:t>
            </a:r>
            <a:r>
              <a:rPr sz="1800" spc="-20" dirty="0">
                <a:latin typeface="Arial"/>
                <a:cs typeface="Arial"/>
              </a:rPr>
              <a:t> </a:t>
            </a:r>
            <a:r>
              <a:rPr sz="1800" spc="-25" dirty="0">
                <a:latin typeface="Arial"/>
                <a:cs typeface="Arial"/>
              </a:rPr>
              <a:t>la </a:t>
            </a:r>
            <a:r>
              <a:rPr sz="1800" dirty="0">
                <a:latin typeface="Arial"/>
                <a:cs typeface="Arial"/>
              </a:rPr>
              <a:t>parcelle</a:t>
            </a:r>
            <a:r>
              <a:rPr sz="1800" spc="-30" dirty="0">
                <a:latin typeface="Arial"/>
                <a:cs typeface="Arial"/>
              </a:rPr>
              <a:t> </a:t>
            </a:r>
            <a:r>
              <a:rPr sz="1800" dirty="0">
                <a:latin typeface="Arial"/>
                <a:cs typeface="Arial"/>
              </a:rPr>
              <a:t>serait</a:t>
            </a:r>
            <a:r>
              <a:rPr sz="1800" spc="-15" dirty="0">
                <a:latin typeface="Arial"/>
                <a:cs typeface="Arial"/>
              </a:rPr>
              <a:t> </a:t>
            </a:r>
            <a:r>
              <a:rPr sz="1800" spc="-10" dirty="0">
                <a:latin typeface="Arial"/>
                <a:cs typeface="Arial"/>
              </a:rPr>
              <a:t>préférable..</a:t>
            </a:r>
            <a:endParaRPr sz="1800">
              <a:latin typeface="Arial"/>
              <a:cs typeface="Arial"/>
            </a:endParaRPr>
          </a:p>
        </p:txBody>
      </p:sp>
    </p:spTree>
    <p:extLst>
      <p:ext uri="{BB962C8B-B14F-4D97-AF65-F5344CB8AC3E}">
        <p14:creationId xmlns:p14="http://schemas.microsoft.com/office/powerpoint/2010/main" val="3765703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64629" y="452437"/>
            <a:ext cx="4497705" cy="5991225"/>
            <a:chOff x="464629" y="452437"/>
            <a:chExt cx="4497705" cy="5991225"/>
          </a:xfrm>
        </p:grpSpPr>
        <p:pic>
          <p:nvPicPr>
            <p:cNvPr id="3" name="object 3"/>
            <p:cNvPicPr/>
            <p:nvPr/>
          </p:nvPicPr>
          <p:blipFill>
            <a:blip r:embed="rId2" cstate="print"/>
            <a:stretch>
              <a:fillRect/>
            </a:stretch>
          </p:blipFill>
          <p:spPr>
            <a:xfrm>
              <a:off x="469391" y="457200"/>
              <a:ext cx="4488179" cy="5981699"/>
            </a:xfrm>
            <a:prstGeom prst="rect">
              <a:avLst/>
            </a:prstGeom>
          </p:spPr>
        </p:pic>
        <p:sp>
          <p:nvSpPr>
            <p:cNvPr id="4" name="object 4"/>
            <p:cNvSpPr/>
            <p:nvPr/>
          </p:nvSpPr>
          <p:spPr>
            <a:xfrm>
              <a:off x="469391" y="457200"/>
              <a:ext cx="4488180" cy="5981700"/>
            </a:xfrm>
            <a:custGeom>
              <a:avLst/>
              <a:gdLst/>
              <a:ahLst/>
              <a:cxnLst/>
              <a:rect l="l" t="t" r="r" b="b"/>
              <a:pathLst>
                <a:path w="4488180" h="5981700">
                  <a:moveTo>
                    <a:pt x="0" y="0"/>
                  </a:moveTo>
                  <a:lnTo>
                    <a:pt x="0" y="5981699"/>
                  </a:lnTo>
                  <a:lnTo>
                    <a:pt x="4488179" y="5981699"/>
                  </a:lnTo>
                  <a:lnTo>
                    <a:pt x="4488179"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528319" y="6578597"/>
            <a:ext cx="3340735" cy="575945"/>
          </a:xfrm>
          <a:prstGeom prst="rect">
            <a:avLst/>
          </a:prstGeom>
        </p:spPr>
        <p:txBody>
          <a:bodyPr vert="horz" wrap="square" lIns="0" tIns="10795" rIns="0" bIns="0" rtlCol="0">
            <a:spAutoFit/>
          </a:bodyPr>
          <a:lstStyle/>
          <a:p>
            <a:pPr marL="12700" marR="5080">
              <a:lnSpc>
                <a:spcPct val="100600"/>
              </a:lnSpc>
              <a:spcBef>
                <a:spcPts val="85"/>
              </a:spcBef>
            </a:pPr>
            <a:r>
              <a:rPr sz="1800" dirty="0">
                <a:latin typeface="Arial"/>
                <a:cs typeface="Arial"/>
              </a:rPr>
              <a:t>Traitement</a:t>
            </a:r>
            <a:r>
              <a:rPr sz="1800" spc="-20" dirty="0">
                <a:latin typeface="Arial"/>
                <a:cs typeface="Arial"/>
              </a:rPr>
              <a:t> </a:t>
            </a:r>
            <a:r>
              <a:rPr sz="1800" dirty="0">
                <a:latin typeface="Arial"/>
                <a:cs typeface="Arial"/>
              </a:rPr>
              <a:t>du</a:t>
            </a:r>
            <a:r>
              <a:rPr sz="1800" spc="-25" dirty="0">
                <a:latin typeface="Arial"/>
                <a:cs typeface="Arial"/>
              </a:rPr>
              <a:t> </a:t>
            </a:r>
            <a:r>
              <a:rPr sz="1800" dirty="0">
                <a:latin typeface="Arial"/>
                <a:cs typeface="Arial"/>
              </a:rPr>
              <a:t>départ</a:t>
            </a:r>
            <a:r>
              <a:rPr sz="1800" spc="-15" dirty="0">
                <a:latin typeface="Arial"/>
                <a:cs typeface="Arial"/>
              </a:rPr>
              <a:t> </a:t>
            </a:r>
            <a:r>
              <a:rPr sz="1800" dirty="0">
                <a:latin typeface="Arial"/>
                <a:cs typeface="Arial"/>
              </a:rPr>
              <a:t>d’une</a:t>
            </a:r>
            <a:r>
              <a:rPr sz="1800" spc="-30" dirty="0">
                <a:latin typeface="Arial"/>
                <a:cs typeface="Arial"/>
              </a:rPr>
              <a:t> </a:t>
            </a:r>
            <a:r>
              <a:rPr sz="1800" spc="-10" dirty="0">
                <a:latin typeface="Arial"/>
                <a:cs typeface="Arial"/>
              </a:rPr>
              <a:t>griffe </a:t>
            </a:r>
            <a:r>
              <a:rPr sz="1800" dirty="0">
                <a:latin typeface="Arial"/>
                <a:cs typeface="Arial"/>
              </a:rPr>
              <a:t>d’érosion</a:t>
            </a:r>
            <a:r>
              <a:rPr sz="1800" spc="-20" dirty="0">
                <a:latin typeface="Arial"/>
                <a:cs typeface="Arial"/>
              </a:rPr>
              <a:t> </a:t>
            </a:r>
            <a:r>
              <a:rPr sz="1800" dirty="0">
                <a:latin typeface="Arial"/>
                <a:cs typeface="Arial"/>
              </a:rPr>
              <a:t>en</a:t>
            </a:r>
            <a:r>
              <a:rPr sz="1800" spc="-15" dirty="0">
                <a:latin typeface="Arial"/>
                <a:cs typeface="Arial"/>
              </a:rPr>
              <a:t> </a:t>
            </a:r>
            <a:r>
              <a:rPr sz="1800" dirty="0">
                <a:latin typeface="Arial"/>
                <a:cs typeface="Arial"/>
              </a:rPr>
              <a:t>bordure</a:t>
            </a:r>
            <a:r>
              <a:rPr sz="1800" spc="-15" dirty="0">
                <a:latin typeface="Arial"/>
                <a:cs typeface="Arial"/>
              </a:rPr>
              <a:t> </a:t>
            </a:r>
            <a:r>
              <a:rPr sz="1800" dirty="0">
                <a:latin typeface="Arial"/>
                <a:cs typeface="Arial"/>
              </a:rPr>
              <a:t>de</a:t>
            </a:r>
            <a:r>
              <a:rPr sz="1800" spc="-20" dirty="0">
                <a:latin typeface="Arial"/>
                <a:cs typeface="Arial"/>
              </a:rPr>
              <a:t> </a:t>
            </a:r>
            <a:r>
              <a:rPr sz="1800" spc="-10" dirty="0">
                <a:latin typeface="Arial"/>
                <a:cs typeface="Arial"/>
              </a:rPr>
              <a:t>route.</a:t>
            </a:r>
            <a:endParaRPr sz="1800">
              <a:latin typeface="Arial"/>
              <a:cs typeface="Arial"/>
            </a:endParaRPr>
          </a:p>
        </p:txBody>
      </p:sp>
      <p:grpSp>
        <p:nvGrpSpPr>
          <p:cNvPr id="6" name="object 6"/>
          <p:cNvGrpSpPr/>
          <p:nvPr/>
        </p:nvGrpSpPr>
        <p:grpSpPr>
          <a:xfrm>
            <a:off x="5295709" y="1568005"/>
            <a:ext cx="4310380" cy="5742940"/>
            <a:chOff x="5295709" y="1568005"/>
            <a:chExt cx="4310380" cy="5742940"/>
          </a:xfrm>
        </p:grpSpPr>
        <p:pic>
          <p:nvPicPr>
            <p:cNvPr id="7" name="object 7"/>
            <p:cNvPicPr/>
            <p:nvPr/>
          </p:nvPicPr>
          <p:blipFill>
            <a:blip r:embed="rId3" cstate="print"/>
            <a:stretch>
              <a:fillRect/>
            </a:stretch>
          </p:blipFill>
          <p:spPr>
            <a:xfrm>
              <a:off x="5300471" y="1572767"/>
              <a:ext cx="4300727" cy="5733287"/>
            </a:xfrm>
            <a:prstGeom prst="rect">
              <a:avLst/>
            </a:prstGeom>
          </p:spPr>
        </p:pic>
        <p:sp>
          <p:nvSpPr>
            <p:cNvPr id="8" name="object 8"/>
            <p:cNvSpPr/>
            <p:nvPr/>
          </p:nvSpPr>
          <p:spPr>
            <a:xfrm>
              <a:off x="5300471" y="1572767"/>
              <a:ext cx="4300855" cy="5733415"/>
            </a:xfrm>
            <a:custGeom>
              <a:avLst/>
              <a:gdLst/>
              <a:ahLst/>
              <a:cxnLst/>
              <a:rect l="l" t="t" r="r" b="b"/>
              <a:pathLst>
                <a:path w="4300855" h="5733415">
                  <a:moveTo>
                    <a:pt x="0" y="0"/>
                  </a:moveTo>
                  <a:lnTo>
                    <a:pt x="0" y="5733287"/>
                  </a:lnTo>
                  <a:lnTo>
                    <a:pt x="4300727" y="5733287"/>
                  </a:lnTo>
                  <a:lnTo>
                    <a:pt x="4300727" y="0"/>
                  </a:lnTo>
                  <a:lnTo>
                    <a:pt x="0" y="0"/>
                  </a:lnTo>
                  <a:close/>
                </a:path>
              </a:pathLst>
            </a:custGeom>
            <a:ln w="9524">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2152159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9143999" cy="6857999"/>
            </a:xfrm>
            <a:prstGeom prst="rect">
              <a:avLst/>
            </a:prstGeom>
          </p:spPr>
        </p:pic>
        <p:sp>
          <p:nvSpPr>
            <p:cNvPr id="4" name="object 4"/>
            <p:cNvSpPr/>
            <p:nvPr/>
          </p:nvSpPr>
          <p:spPr>
            <a:xfrm>
              <a:off x="457200" y="457200"/>
              <a:ext cx="9144000" cy="6858000"/>
            </a:xfrm>
            <a:custGeom>
              <a:avLst/>
              <a:gdLst/>
              <a:ahLst/>
              <a:cxnLst/>
              <a:rect l="l" t="t" r="r" b="b"/>
              <a:pathLst>
                <a:path w="9144000" h="6858000">
                  <a:moveTo>
                    <a:pt x="0" y="0"/>
                  </a:moveTo>
                  <a:lnTo>
                    <a:pt x="0" y="6857999"/>
                  </a:lnTo>
                  <a:lnTo>
                    <a:pt x="9143999" y="6857999"/>
                  </a:lnTo>
                  <a:lnTo>
                    <a:pt x="9143999" y="0"/>
                  </a:lnTo>
                  <a:lnTo>
                    <a:pt x="0" y="0"/>
                  </a:lnTo>
                  <a:close/>
                </a:path>
              </a:pathLst>
            </a:custGeom>
            <a:ln w="9524">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1776533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52437" y="452437"/>
            <a:ext cx="7894955" cy="5922645"/>
            <a:chOff x="452437" y="452437"/>
            <a:chExt cx="7894955" cy="5922645"/>
          </a:xfrm>
        </p:grpSpPr>
        <p:pic>
          <p:nvPicPr>
            <p:cNvPr id="3" name="object 3"/>
            <p:cNvPicPr/>
            <p:nvPr/>
          </p:nvPicPr>
          <p:blipFill>
            <a:blip r:embed="rId2" cstate="print"/>
            <a:stretch>
              <a:fillRect/>
            </a:stretch>
          </p:blipFill>
          <p:spPr>
            <a:xfrm>
              <a:off x="457200" y="457200"/>
              <a:ext cx="7885175" cy="5913119"/>
            </a:xfrm>
            <a:prstGeom prst="rect">
              <a:avLst/>
            </a:prstGeom>
          </p:spPr>
        </p:pic>
        <p:sp>
          <p:nvSpPr>
            <p:cNvPr id="4" name="object 4"/>
            <p:cNvSpPr/>
            <p:nvPr/>
          </p:nvSpPr>
          <p:spPr>
            <a:xfrm>
              <a:off x="457200" y="457200"/>
              <a:ext cx="7885430" cy="5913120"/>
            </a:xfrm>
            <a:custGeom>
              <a:avLst/>
              <a:gdLst/>
              <a:ahLst/>
              <a:cxnLst/>
              <a:rect l="l" t="t" r="r" b="b"/>
              <a:pathLst>
                <a:path w="7885430" h="5913120">
                  <a:moveTo>
                    <a:pt x="0" y="0"/>
                  </a:moveTo>
                  <a:lnTo>
                    <a:pt x="0" y="5913119"/>
                  </a:lnTo>
                  <a:lnTo>
                    <a:pt x="7885175" y="5913119"/>
                  </a:lnTo>
                  <a:lnTo>
                    <a:pt x="7885175"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44143" y="6435341"/>
            <a:ext cx="8496935"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Transport</a:t>
            </a:r>
            <a:r>
              <a:rPr sz="1800" spc="-15"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boutures</a:t>
            </a:r>
            <a:r>
              <a:rPr sz="1800" spc="-15"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candélabre</a:t>
            </a:r>
            <a:r>
              <a:rPr sz="1800" spc="-20" dirty="0">
                <a:latin typeface="Arial"/>
                <a:cs typeface="Arial"/>
              </a:rPr>
              <a:t> </a:t>
            </a:r>
            <a:r>
              <a:rPr sz="1800" dirty="0">
                <a:latin typeface="Arial"/>
                <a:cs typeface="Arial"/>
              </a:rPr>
              <a:t>(Euphorbia</a:t>
            </a:r>
            <a:r>
              <a:rPr sz="1800" spc="-25" dirty="0">
                <a:latin typeface="Arial"/>
                <a:cs typeface="Arial"/>
              </a:rPr>
              <a:t> </a:t>
            </a:r>
            <a:r>
              <a:rPr sz="1800" dirty="0">
                <a:latin typeface="Arial"/>
                <a:cs typeface="Arial"/>
              </a:rPr>
              <a:t>lactea).</a:t>
            </a:r>
            <a:r>
              <a:rPr sz="1800" spc="-15" dirty="0">
                <a:latin typeface="Arial"/>
                <a:cs typeface="Arial"/>
              </a:rPr>
              <a:t> </a:t>
            </a:r>
            <a:r>
              <a:rPr sz="1800" dirty="0">
                <a:latin typeface="Arial"/>
                <a:cs typeface="Arial"/>
              </a:rPr>
              <a:t>La</a:t>
            </a:r>
            <a:r>
              <a:rPr sz="1800" spc="-20" dirty="0">
                <a:latin typeface="Arial"/>
                <a:cs typeface="Arial"/>
              </a:rPr>
              <a:t> </a:t>
            </a:r>
            <a:r>
              <a:rPr sz="1800" dirty="0">
                <a:latin typeface="Arial"/>
                <a:cs typeface="Arial"/>
              </a:rPr>
              <a:t>construction</a:t>
            </a:r>
            <a:r>
              <a:rPr sz="1800" spc="-10" dirty="0">
                <a:latin typeface="Arial"/>
                <a:cs typeface="Arial"/>
              </a:rPr>
              <a:t> </a:t>
            </a:r>
            <a:r>
              <a:rPr sz="1800" dirty="0">
                <a:latin typeface="Arial"/>
                <a:cs typeface="Arial"/>
              </a:rPr>
              <a:t>d’une</a:t>
            </a:r>
            <a:r>
              <a:rPr sz="1800" spc="-20" dirty="0">
                <a:latin typeface="Arial"/>
                <a:cs typeface="Arial"/>
              </a:rPr>
              <a:t> </a:t>
            </a:r>
            <a:r>
              <a:rPr sz="1800" spc="-10" dirty="0">
                <a:latin typeface="Arial"/>
                <a:cs typeface="Arial"/>
              </a:rPr>
              <a:t>telle </a:t>
            </a:r>
            <a:r>
              <a:rPr sz="1800" dirty="0">
                <a:latin typeface="Arial"/>
                <a:cs typeface="Arial"/>
              </a:rPr>
              <a:t>haie</a:t>
            </a:r>
            <a:r>
              <a:rPr sz="1800" spc="-20" dirty="0">
                <a:latin typeface="Arial"/>
                <a:cs typeface="Arial"/>
              </a:rPr>
              <a:t> </a:t>
            </a:r>
            <a:r>
              <a:rPr sz="1800" dirty="0">
                <a:latin typeface="Arial"/>
                <a:cs typeface="Arial"/>
              </a:rPr>
              <a:t>nécessite</a:t>
            </a:r>
            <a:r>
              <a:rPr sz="1800" spc="-5" dirty="0">
                <a:latin typeface="Arial"/>
                <a:cs typeface="Arial"/>
              </a:rPr>
              <a:t> </a:t>
            </a:r>
            <a:r>
              <a:rPr sz="1800" dirty="0">
                <a:latin typeface="Arial"/>
                <a:cs typeface="Arial"/>
              </a:rPr>
              <a:t>un</a:t>
            </a:r>
            <a:r>
              <a:rPr sz="1800" spc="-20" dirty="0">
                <a:latin typeface="Arial"/>
                <a:cs typeface="Arial"/>
              </a:rPr>
              <a:t> </a:t>
            </a:r>
            <a:r>
              <a:rPr sz="1800" dirty="0">
                <a:latin typeface="Arial"/>
                <a:cs typeface="Arial"/>
              </a:rPr>
              <a:t>travail</a:t>
            </a:r>
            <a:r>
              <a:rPr sz="1800" spc="-15" dirty="0">
                <a:latin typeface="Arial"/>
                <a:cs typeface="Arial"/>
              </a:rPr>
              <a:t> </a:t>
            </a:r>
            <a:r>
              <a:rPr sz="1800" dirty="0">
                <a:latin typeface="Arial"/>
                <a:cs typeface="Arial"/>
              </a:rPr>
              <a:t>en</a:t>
            </a:r>
            <a:r>
              <a:rPr sz="1800" spc="-20" dirty="0">
                <a:latin typeface="Arial"/>
                <a:cs typeface="Arial"/>
              </a:rPr>
              <a:t> </a:t>
            </a:r>
            <a:r>
              <a:rPr sz="1800" dirty="0">
                <a:latin typeface="Arial"/>
                <a:cs typeface="Arial"/>
              </a:rPr>
              <a:t>équipe</a:t>
            </a:r>
            <a:r>
              <a:rPr sz="1800" spc="-20" dirty="0">
                <a:latin typeface="Arial"/>
                <a:cs typeface="Arial"/>
              </a:rPr>
              <a:t> </a:t>
            </a:r>
            <a:r>
              <a:rPr sz="1800" spc="-10" dirty="0">
                <a:latin typeface="Arial"/>
                <a:cs typeface="Arial"/>
              </a:rPr>
              <a:t>(carré).</a:t>
            </a:r>
            <a:endParaRPr sz="1800">
              <a:latin typeface="Arial"/>
              <a:cs typeface="Arial"/>
            </a:endParaRPr>
          </a:p>
        </p:txBody>
      </p:sp>
    </p:spTree>
    <p:extLst>
      <p:ext uri="{BB962C8B-B14F-4D97-AF65-F5344CB8AC3E}">
        <p14:creationId xmlns:p14="http://schemas.microsoft.com/office/powerpoint/2010/main" val="1552507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52437" y="452437"/>
            <a:ext cx="8181340" cy="6139180"/>
            <a:chOff x="452437" y="452437"/>
            <a:chExt cx="8181340" cy="6139180"/>
          </a:xfrm>
        </p:grpSpPr>
        <p:pic>
          <p:nvPicPr>
            <p:cNvPr id="3" name="object 3"/>
            <p:cNvPicPr/>
            <p:nvPr/>
          </p:nvPicPr>
          <p:blipFill>
            <a:blip r:embed="rId2" cstate="print"/>
            <a:stretch>
              <a:fillRect/>
            </a:stretch>
          </p:blipFill>
          <p:spPr>
            <a:xfrm>
              <a:off x="457200" y="457200"/>
              <a:ext cx="8173211" cy="6129527"/>
            </a:xfrm>
            <a:prstGeom prst="rect">
              <a:avLst/>
            </a:prstGeom>
          </p:spPr>
        </p:pic>
        <p:sp>
          <p:nvSpPr>
            <p:cNvPr id="4" name="object 4"/>
            <p:cNvSpPr/>
            <p:nvPr/>
          </p:nvSpPr>
          <p:spPr>
            <a:xfrm>
              <a:off x="457200" y="457200"/>
              <a:ext cx="8171815" cy="6129655"/>
            </a:xfrm>
            <a:custGeom>
              <a:avLst/>
              <a:gdLst/>
              <a:ahLst/>
              <a:cxnLst/>
              <a:rect l="l" t="t" r="r" b="b"/>
              <a:pathLst>
                <a:path w="8171815" h="6129655">
                  <a:moveTo>
                    <a:pt x="0" y="0"/>
                  </a:moveTo>
                  <a:lnTo>
                    <a:pt x="0" y="6129527"/>
                  </a:lnTo>
                  <a:lnTo>
                    <a:pt x="8171687" y="6129527"/>
                  </a:lnTo>
                  <a:lnTo>
                    <a:pt x="8171687"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535939" y="6680705"/>
            <a:ext cx="8061959"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A</a:t>
            </a:r>
            <a:r>
              <a:rPr sz="1800" spc="-25" dirty="0">
                <a:latin typeface="Arial"/>
                <a:cs typeface="Arial"/>
              </a:rPr>
              <a:t> </a:t>
            </a:r>
            <a:r>
              <a:rPr sz="1800" dirty="0">
                <a:latin typeface="Arial"/>
                <a:cs typeface="Arial"/>
              </a:rPr>
              <a:t>proximité</a:t>
            </a:r>
            <a:r>
              <a:rPr sz="1800" spc="-25" dirty="0">
                <a:latin typeface="Arial"/>
                <a:cs typeface="Arial"/>
              </a:rPr>
              <a:t> </a:t>
            </a:r>
            <a:r>
              <a:rPr sz="1800" dirty="0">
                <a:latin typeface="Arial"/>
                <a:cs typeface="Arial"/>
              </a:rPr>
              <a:t>de</a:t>
            </a:r>
            <a:r>
              <a:rPr sz="1800" spc="-10" dirty="0">
                <a:latin typeface="Arial"/>
                <a:cs typeface="Arial"/>
              </a:rPr>
              <a:t> </a:t>
            </a:r>
            <a:r>
              <a:rPr sz="1800" dirty="0">
                <a:latin typeface="Arial"/>
                <a:cs typeface="Arial"/>
              </a:rPr>
              <a:t>la</a:t>
            </a:r>
            <a:r>
              <a:rPr sz="1800" spc="-25" dirty="0">
                <a:latin typeface="Arial"/>
                <a:cs typeface="Arial"/>
              </a:rPr>
              <a:t> </a:t>
            </a:r>
            <a:r>
              <a:rPr sz="1800" dirty="0">
                <a:latin typeface="Arial"/>
                <a:cs typeface="Arial"/>
              </a:rPr>
              <a:t>ravine</a:t>
            </a:r>
            <a:r>
              <a:rPr sz="1800" spc="-25" dirty="0">
                <a:latin typeface="Arial"/>
                <a:cs typeface="Arial"/>
              </a:rPr>
              <a:t> </a:t>
            </a:r>
            <a:r>
              <a:rPr sz="1800" dirty="0">
                <a:latin typeface="Arial"/>
                <a:cs typeface="Arial"/>
              </a:rPr>
              <a:t>Macadet.</a:t>
            </a:r>
            <a:r>
              <a:rPr sz="1800" spc="-15" dirty="0">
                <a:latin typeface="Arial"/>
                <a:cs typeface="Arial"/>
              </a:rPr>
              <a:t> </a:t>
            </a:r>
            <a:r>
              <a:rPr sz="1800" dirty="0">
                <a:latin typeface="Arial"/>
                <a:cs typeface="Arial"/>
              </a:rPr>
              <a:t>Elargissement</a:t>
            </a:r>
            <a:r>
              <a:rPr sz="1800" spc="-15" dirty="0">
                <a:latin typeface="Arial"/>
                <a:cs typeface="Arial"/>
              </a:rPr>
              <a:t> </a:t>
            </a:r>
            <a:r>
              <a:rPr sz="1800" dirty="0">
                <a:latin typeface="Arial"/>
                <a:cs typeface="Arial"/>
              </a:rPr>
              <a:t>du</a:t>
            </a:r>
            <a:r>
              <a:rPr sz="1800" spc="-25" dirty="0">
                <a:latin typeface="Arial"/>
                <a:cs typeface="Arial"/>
              </a:rPr>
              <a:t> </a:t>
            </a:r>
            <a:r>
              <a:rPr sz="1800" dirty="0">
                <a:latin typeface="Arial"/>
                <a:cs typeface="Arial"/>
              </a:rPr>
              <a:t>sentier</a:t>
            </a:r>
            <a:r>
              <a:rPr sz="1800" spc="-25" dirty="0">
                <a:latin typeface="Arial"/>
                <a:cs typeface="Arial"/>
              </a:rPr>
              <a:t> </a:t>
            </a:r>
            <a:r>
              <a:rPr sz="1800" dirty="0">
                <a:latin typeface="Arial"/>
                <a:cs typeface="Arial"/>
              </a:rPr>
              <a:t>pour</a:t>
            </a:r>
            <a:r>
              <a:rPr sz="1800" spc="-20" dirty="0">
                <a:latin typeface="Arial"/>
                <a:cs typeface="Arial"/>
              </a:rPr>
              <a:t> </a:t>
            </a:r>
            <a:r>
              <a:rPr sz="1800" dirty="0">
                <a:latin typeface="Arial"/>
                <a:cs typeface="Arial"/>
              </a:rPr>
              <a:t>accéder</a:t>
            </a:r>
            <a:r>
              <a:rPr sz="1800" spc="-20" dirty="0">
                <a:latin typeface="Arial"/>
                <a:cs typeface="Arial"/>
              </a:rPr>
              <a:t> </a:t>
            </a:r>
            <a:r>
              <a:rPr sz="1800" dirty="0">
                <a:latin typeface="Arial"/>
                <a:cs typeface="Arial"/>
              </a:rPr>
              <a:t>au</a:t>
            </a:r>
            <a:r>
              <a:rPr sz="1800" spc="-25" dirty="0">
                <a:latin typeface="Arial"/>
                <a:cs typeface="Arial"/>
              </a:rPr>
              <a:t> lac </a:t>
            </a:r>
            <a:r>
              <a:rPr sz="1800" dirty="0">
                <a:latin typeface="Arial"/>
                <a:cs typeface="Arial"/>
              </a:rPr>
              <a:t>collinaire</a:t>
            </a:r>
            <a:r>
              <a:rPr sz="1800" spc="-35"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Caritas</a:t>
            </a:r>
            <a:r>
              <a:rPr sz="1800" spc="-15" dirty="0">
                <a:latin typeface="Arial"/>
                <a:cs typeface="Arial"/>
              </a:rPr>
              <a:t> </a:t>
            </a:r>
            <a:r>
              <a:rPr sz="1800" dirty="0">
                <a:latin typeface="Arial"/>
                <a:cs typeface="Arial"/>
              </a:rPr>
              <a:t>sur</a:t>
            </a:r>
            <a:r>
              <a:rPr sz="1800" spc="-15" dirty="0">
                <a:latin typeface="Arial"/>
                <a:cs typeface="Arial"/>
              </a:rPr>
              <a:t> </a:t>
            </a:r>
            <a:r>
              <a:rPr sz="1800" dirty="0">
                <a:latin typeface="Arial"/>
                <a:cs typeface="Arial"/>
              </a:rPr>
              <a:t>la</a:t>
            </a:r>
            <a:r>
              <a:rPr sz="1800" spc="-20" dirty="0">
                <a:latin typeface="Arial"/>
                <a:cs typeface="Arial"/>
              </a:rPr>
              <a:t> </a:t>
            </a:r>
            <a:r>
              <a:rPr sz="1800" dirty="0">
                <a:latin typeface="Arial"/>
                <a:cs typeface="Arial"/>
              </a:rPr>
              <a:t>ravine</a:t>
            </a:r>
            <a:r>
              <a:rPr sz="1800" spc="-2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Bois</a:t>
            </a:r>
            <a:r>
              <a:rPr sz="1800" spc="-20" dirty="0">
                <a:latin typeface="Arial"/>
                <a:cs typeface="Arial"/>
              </a:rPr>
              <a:t> </a:t>
            </a:r>
            <a:r>
              <a:rPr sz="1800" dirty="0">
                <a:latin typeface="Arial"/>
                <a:cs typeface="Arial"/>
              </a:rPr>
              <a:t>Scié.</a:t>
            </a:r>
            <a:r>
              <a:rPr sz="1800" spc="-10" dirty="0">
                <a:latin typeface="Arial"/>
                <a:cs typeface="Arial"/>
              </a:rPr>
              <a:t> </a:t>
            </a:r>
            <a:r>
              <a:rPr sz="1800" dirty="0">
                <a:latin typeface="Arial"/>
                <a:cs typeface="Arial"/>
              </a:rPr>
              <a:t>La</a:t>
            </a:r>
            <a:r>
              <a:rPr sz="1800" spc="-20" dirty="0">
                <a:latin typeface="Arial"/>
                <a:cs typeface="Arial"/>
              </a:rPr>
              <a:t> </a:t>
            </a:r>
            <a:r>
              <a:rPr sz="1800" dirty="0">
                <a:latin typeface="Arial"/>
                <a:cs typeface="Arial"/>
              </a:rPr>
              <a:t>clôture</a:t>
            </a:r>
            <a:r>
              <a:rPr sz="1800" spc="-5" dirty="0">
                <a:latin typeface="Arial"/>
                <a:cs typeface="Arial"/>
              </a:rPr>
              <a:t> </a:t>
            </a:r>
            <a:r>
              <a:rPr sz="1800" dirty="0">
                <a:latin typeface="Arial"/>
                <a:cs typeface="Arial"/>
              </a:rPr>
              <a:t>a</a:t>
            </a:r>
            <a:r>
              <a:rPr sz="1800" spc="-20" dirty="0">
                <a:latin typeface="Arial"/>
                <a:cs typeface="Arial"/>
              </a:rPr>
              <a:t> </a:t>
            </a:r>
            <a:r>
              <a:rPr sz="1800" dirty="0">
                <a:latin typeface="Arial"/>
                <a:cs typeface="Arial"/>
              </a:rPr>
              <a:t>été</a:t>
            </a:r>
            <a:r>
              <a:rPr sz="1800" spc="-20" dirty="0">
                <a:latin typeface="Arial"/>
                <a:cs typeface="Arial"/>
              </a:rPr>
              <a:t> </a:t>
            </a:r>
            <a:r>
              <a:rPr sz="1800" spc="-10" dirty="0">
                <a:latin typeface="Arial"/>
                <a:cs typeface="Arial"/>
              </a:rPr>
              <a:t>reconstruite.</a:t>
            </a:r>
            <a:endParaRPr sz="1800">
              <a:latin typeface="Arial"/>
              <a:cs typeface="Arial"/>
            </a:endParaRPr>
          </a:p>
        </p:txBody>
      </p:sp>
    </p:spTree>
    <p:extLst>
      <p:ext uri="{BB962C8B-B14F-4D97-AF65-F5344CB8AC3E}">
        <p14:creationId xmlns:p14="http://schemas.microsoft.com/office/powerpoint/2010/main" val="3352773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7667243" cy="5751576"/>
          </a:xfrm>
          <a:prstGeom prst="rect">
            <a:avLst/>
          </a:prstGeom>
        </p:spPr>
      </p:pic>
      <p:sp>
        <p:nvSpPr>
          <p:cNvPr id="3" name="object 3"/>
          <p:cNvSpPr txBox="1"/>
          <p:nvPr/>
        </p:nvSpPr>
        <p:spPr>
          <a:xfrm>
            <a:off x="644143" y="6290561"/>
            <a:ext cx="8672830"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Puilboreau.</a:t>
            </a:r>
            <a:r>
              <a:rPr sz="1800" spc="-15" dirty="0">
                <a:latin typeface="Arial"/>
                <a:cs typeface="Arial"/>
              </a:rPr>
              <a:t> </a:t>
            </a:r>
            <a:r>
              <a:rPr sz="1800" dirty="0">
                <a:latin typeface="Arial"/>
                <a:cs typeface="Arial"/>
              </a:rPr>
              <a:t>Haie</a:t>
            </a:r>
            <a:r>
              <a:rPr sz="1800" spc="-20" dirty="0">
                <a:latin typeface="Arial"/>
                <a:cs typeface="Arial"/>
              </a:rPr>
              <a:t> </a:t>
            </a:r>
            <a:r>
              <a:rPr sz="1800" dirty="0">
                <a:latin typeface="Arial"/>
                <a:cs typeface="Arial"/>
              </a:rPr>
              <a:t>de</a:t>
            </a:r>
            <a:r>
              <a:rPr sz="1800" spc="-25" dirty="0">
                <a:latin typeface="Arial"/>
                <a:cs typeface="Arial"/>
              </a:rPr>
              <a:t> </a:t>
            </a:r>
            <a:r>
              <a:rPr sz="1800" spc="-10" dirty="0">
                <a:latin typeface="Arial"/>
                <a:cs typeface="Arial"/>
              </a:rPr>
              <a:t>garde-</a:t>
            </a:r>
            <a:r>
              <a:rPr sz="1800" dirty="0">
                <a:latin typeface="Arial"/>
                <a:cs typeface="Arial"/>
              </a:rPr>
              <a:t>maison</a:t>
            </a:r>
            <a:r>
              <a:rPr lang="fr-FR" sz="1800" dirty="0">
                <a:latin typeface="Arial"/>
                <a:cs typeface="Arial"/>
              </a:rPr>
              <a:t>,</a:t>
            </a:r>
            <a:r>
              <a:rPr sz="1800" spc="-20" dirty="0">
                <a:latin typeface="Arial"/>
                <a:cs typeface="Arial"/>
              </a:rPr>
              <a:t> </a:t>
            </a:r>
            <a:r>
              <a:rPr sz="1800" dirty="0" err="1">
                <a:latin typeface="Arial"/>
                <a:cs typeface="Arial"/>
              </a:rPr>
              <a:t>ici</a:t>
            </a:r>
            <a:r>
              <a:rPr sz="1800" spc="-15" dirty="0">
                <a:latin typeface="Arial"/>
                <a:cs typeface="Arial"/>
              </a:rPr>
              <a:t> </a:t>
            </a:r>
            <a:r>
              <a:rPr sz="1800" dirty="0" err="1">
                <a:latin typeface="Arial"/>
                <a:cs typeface="Arial"/>
              </a:rPr>
              <a:t>appelé</a:t>
            </a:r>
            <a:r>
              <a:rPr sz="1800" spc="-25" dirty="0">
                <a:latin typeface="Arial"/>
                <a:cs typeface="Arial"/>
              </a:rPr>
              <a:t> </a:t>
            </a:r>
            <a:r>
              <a:rPr sz="1800" dirty="0">
                <a:latin typeface="Arial"/>
                <a:cs typeface="Arial"/>
              </a:rPr>
              <a:t>Gros</a:t>
            </a:r>
            <a:r>
              <a:rPr sz="1800" spc="-15" dirty="0">
                <a:latin typeface="Arial"/>
                <a:cs typeface="Arial"/>
              </a:rPr>
              <a:t> </a:t>
            </a:r>
            <a:r>
              <a:rPr sz="1800" dirty="0">
                <a:latin typeface="Arial"/>
                <a:cs typeface="Arial"/>
              </a:rPr>
              <a:t>Nèg</a:t>
            </a:r>
            <a:r>
              <a:rPr sz="1800" spc="-20" dirty="0">
                <a:latin typeface="Arial"/>
                <a:cs typeface="Arial"/>
              </a:rPr>
              <a:t> </a:t>
            </a:r>
            <a:r>
              <a:rPr sz="1800" dirty="0">
                <a:latin typeface="Arial"/>
                <a:cs typeface="Arial"/>
              </a:rPr>
              <a:t>(Euphorbia</a:t>
            </a:r>
            <a:r>
              <a:rPr sz="1800" spc="-25" dirty="0">
                <a:latin typeface="Arial"/>
                <a:cs typeface="Arial"/>
              </a:rPr>
              <a:t> </a:t>
            </a:r>
            <a:r>
              <a:rPr sz="1800" dirty="0">
                <a:latin typeface="Arial"/>
                <a:cs typeface="Arial"/>
              </a:rPr>
              <a:t>tirucalli),</a:t>
            </a:r>
            <a:r>
              <a:rPr sz="1800" spc="-10" dirty="0">
                <a:latin typeface="Arial"/>
                <a:cs typeface="Arial"/>
              </a:rPr>
              <a:t> </a:t>
            </a:r>
            <a:r>
              <a:rPr sz="1800" dirty="0">
                <a:latin typeface="Arial"/>
                <a:cs typeface="Arial"/>
              </a:rPr>
              <a:t>à</a:t>
            </a:r>
            <a:r>
              <a:rPr sz="1800" spc="-20" dirty="0">
                <a:latin typeface="Arial"/>
                <a:cs typeface="Arial"/>
              </a:rPr>
              <a:t> </a:t>
            </a:r>
            <a:r>
              <a:rPr sz="1800" dirty="0">
                <a:latin typeface="Arial"/>
                <a:cs typeface="Arial"/>
              </a:rPr>
              <a:t>800</a:t>
            </a:r>
            <a:r>
              <a:rPr sz="1800" spc="-25" dirty="0">
                <a:latin typeface="Arial"/>
                <a:cs typeface="Arial"/>
              </a:rPr>
              <a:t> </a:t>
            </a:r>
            <a:r>
              <a:rPr sz="1800" spc="-50" dirty="0">
                <a:latin typeface="Arial"/>
                <a:cs typeface="Arial"/>
              </a:rPr>
              <a:t>m </a:t>
            </a:r>
            <a:r>
              <a:rPr sz="1800" spc="-10" dirty="0">
                <a:latin typeface="Arial"/>
                <a:cs typeface="Arial"/>
              </a:rPr>
              <a:t>d’altitude.</a:t>
            </a:r>
            <a:endParaRPr sz="1800" dirty="0">
              <a:latin typeface="Arial"/>
              <a:cs typeface="Arial"/>
            </a:endParaRPr>
          </a:p>
        </p:txBody>
      </p:sp>
    </p:spTree>
    <p:extLst>
      <p:ext uri="{BB962C8B-B14F-4D97-AF65-F5344CB8AC3E}">
        <p14:creationId xmlns:p14="http://schemas.microsoft.com/office/powerpoint/2010/main" val="2544028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52437" y="452437"/>
            <a:ext cx="7677150" cy="5761355"/>
            <a:chOff x="452437" y="452437"/>
            <a:chExt cx="7677150" cy="5761355"/>
          </a:xfrm>
        </p:grpSpPr>
        <p:pic>
          <p:nvPicPr>
            <p:cNvPr id="3" name="object 3"/>
            <p:cNvPicPr/>
            <p:nvPr/>
          </p:nvPicPr>
          <p:blipFill>
            <a:blip r:embed="rId2" cstate="print"/>
            <a:stretch>
              <a:fillRect/>
            </a:stretch>
          </p:blipFill>
          <p:spPr>
            <a:xfrm>
              <a:off x="457200" y="457200"/>
              <a:ext cx="7667243" cy="5751575"/>
            </a:xfrm>
            <a:prstGeom prst="rect">
              <a:avLst/>
            </a:prstGeom>
          </p:spPr>
        </p:pic>
        <p:sp>
          <p:nvSpPr>
            <p:cNvPr id="4" name="object 4"/>
            <p:cNvSpPr/>
            <p:nvPr/>
          </p:nvSpPr>
          <p:spPr>
            <a:xfrm>
              <a:off x="457200" y="457200"/>
              <a:ext cx="7667625" cy="5751830"/>
            </a:xfrm>
            <a:custGeom>
              <a:avLst/>
              <a:gdLst/>
              <a:ahLst/>
              <a:cxnLst/>
              <a:rect l="l" t="t" r="r" b="b"/>
              <a:pathLst>
                <a:path w="7667625" h="5751830">
                  <a:moveTo>
                    <a:pt x="0" y="0"/>
                  </a:moveTo>
                  <a:lnTo>
                    <a:pt x="0" y="5751575"/>
                  </a:lnTo>
                  <a:lnTo>
                    <a:pt x="7667243" y="5751575"/>
                  </a:lnTo>
                  <a:lnTo>
                    <a:pt x="7667243"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44143" y="6290561"/>
            <a:ext cx="7633334"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Haie</a:t>
            </a:r>
            <a:r>
              <a:rPr sz="1800" spc="-20" dirty="0">
                <a:latin typeface="Arial"/>
                <a:cs typeface="Arial"/>
              </a:rPr>
              <a:t> </a:t>
            </a:r>
            <a:r>
              <a:rPr sz="1800" dirty="0">
                <a:latin typeface="Arial"/>
                <a:cs typeface="Arial"/>
              </a:rPr>
              <a:t>de</a:t>
            </a:r>
            <a:r>
              <a:rPr sz="1800" spc="-20" dirty="0">
                <a:latin typeface="Arial"/>
                <a:cs typeface="Arial"/>
              </a:rPr>
              <a:t> </a:t>
            </a:r>
            <a:r>
              <a:rPr sz="1800" spc="-10" dirty="0">
                <a:latin typeface="Arial"/>
                <a:cs typeface="Arial"/>
              </a:rPr>
              <a:t>garde-</a:t>
            </a:r>
            <a:r>
              <a:rPr sz="1800" dirty="0">
                <a:latin typeface="Arial"/>
                <a:cs typeface="Arial"/>
              </a:rPr>
              <a:t>maison</a:t>
            </a:r>
            <a:r>
              <a:rPr sz="1800" spc="-20" dirty="0">
                <a:latin typeface="Arial"/>
                <a:cs typeface="Arial"/>
              </a:rPr>
              <a:t> </a:t>
            </a:r>
            <a:r>
              <a:rPr sz="1800" dirty="0">
                <a:latin typeface="Arial"/>
                <a:cs typeface="Arial"/>
              </a:rPr>
              <a:t>(Euphorbia</a:t>
            </a:r>
            <a:r>
              <a:rPr sz="1800" spc="-20" dirty="0">
                <a:latin typeface="Arial"/>
                <a:cs typeface="Arial"/>
              </a:rPr>
              <a:t> </a:t>
            </a:r>
            <a:r>
              <a:rPr sz="1800" dirty="0">
                <a:latin typeface="Arial"/>
                <a:cs typeface="Arial"/>
              </a:rPr>
              <a:t>tirucalli)</a:t>
            </a:r>
            <a:r>
              <a:rPr sz="1800" spc="-15" dirty="0">
                <a:latin typeface="Arial"/>
                <a:cs typeface="Arial"/>
              </a:rPr>
              <a:t> </a:t>
            </a:r>
            <a:r>
              <a:rPr sz="1800" dirty="0">
                <a:latin typeface="Arial"/>
                <a:cs typeface="Arial"/>
              </a:rPr>
              <a:t>à</a:t>
            </a:r>
            <a:r>
              <a:rPr sz="1800" spc="-5" dirty="0">
                <a:latin typeface="Arial"/>
                <a:cs typeface="Arial"/>
              </a:rPr>
              <a:t> </a:t>
            </a:r>
            <a:r>
              <a:rPr sz="1800" dirty="0">
                <a:latin typeface="Arial"/>
                <a:cs typeface="Arial"/>
              </a:rPr>
              <a:t>400</a:t>
            </a:r>
            <a:r>
              <a:rPr sz="1800" spc="-15" dirty="0">
                <a:latin typeface="Arial"/>
                <a:cs typeface="Arial"/>
              </a:rPr>
              <a:t> </a:t>
            </a:r>
            <a:r>
              <a:rPr sz="1800" dirty="0">
                <a:latin typeface="Arial"/>
                <a:cs typeface="Arial"/>
              </a:rPr>
              <a:t>m</a:t>
            </a:r>
            <a:r>
              <a:rPr sz="1800" spc="-15" dirty="0">
                <a:latin typeface="Arial"/>
                <a:cs typeface="Arial"/>
              </a:rPr>
              <a:t> </a:t>
            </a:r>
            <a:r>
              <a:rPr sz="1800" spc="-10" dirty="0">
                <a:latin typeface="Arial"/>
                <a:cs typeface="Arial"/>
              </a:rPr>
              <a:t>d’altitude.</a:t>
            </a:r>
            <a:endParaRPr sz="1800" dirty="0">
              <a:latin typeface="Arial"/>
              <a:cs typeface="Arial"/>
            </a:endParaRPr>
          </a:p>
        </p:txBody>
      </p:sp>
    </p:spTree>
    <p:extLst>
      <p:ext uri="{BB962C8B-B14F-4D97-AF65-F5344CB8AC3E}">
        <p14:creationId xmlns:p14="http://schemas.microsoft.com/office/powerpoint/2010/main" val="549313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1134684"/>
            <a:ext cx="8134350" cy="6102985"/>
            <a:chOff x="452437" y="452437"/>
            <a:chExt cx="8134350" cy="6102985"/>
          </a:xfrm>
        </p:grpSpPr>
        <p:pic>
          <p:nvPicPr>
            <p:cNvPr id="3" name="object 3"/>
            <p:cNvPicPr/>
            <p:nvPr/>
          </p:nvPicPr>
          <p:blipFill>
            <a:blip r:embed="rId2" cstate="print"/>
            <a:stretch>
              <a:fillRect/>
            </a:stretch>
          </p:blipFill>
          <p:spPr>
            <a:xfrm>
              <a:off x="457200" y="457200"/>
              <a:ext cx="8124443" cy="6092951"/>
            </a:xfrm>
            <a:prstGeom prst="rect">
              <a:avLst/>
            </a:prstGeom>
          </p:spPr>
        </p:pic>
        <p:sp>
          <p:nvSpPr>
            <p:cNvPr id="4" name="object 4"/>
            <p:cNvSpPr/>
            <p:nvPr/>
          </p:nvSpPr>
          <p:spPr>
            <a:xfrm>
              <a:off x="457200" y="457200"/>
              <a:ext cx="8124825" cy="6093460"/>
            </a:xfrm>
            <a:custGeom>
              <a:avLst/>
              <a:gdLst/>
              <a:ahLst/>
              <a:cxnLst/>
              <a:rect l="l" t="t" r="r" b="b"/>
              <a:pathLst>
                <a:path w="8124825" h="6093459">
                  <a:moveTo>
                    <a:pt x="0" y="0"/>
                  </a:moveTo>
                  <a:lnTo>
                    <a:pt x="0" y="6092951"/>
                  </a:lnTo>
                  <a:lnTo>
                    <a:pt x="8124443" y="6092951"/>
                  </a:lnTo>
                  <a:lnTo>
                    <a:pt x="8124443"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85800" y="7391400"/>
            <a:ext cx="618363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Les</a:t>
            </a:r>
            <a:r>
              <a:rPr sz="1800" spc="-20" dirty="0">
                <a:latin typeface="Arial"/>
                <a:cs typeface="Arial"/>
              </a:rPr>
              <a:t> </a:t>
            </a:r>
            <a:r>
              <a:rPr sz="1800" dirty="0">
                <a:latin typeface="Arial"/>
                <a:cs typeface="Arial"/>
              </a:rPr>
              <a:t>haies</a:t>
            </a:r>
            <a:r>
              <a:rPr sz="1800" spc="-15"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clôture</a:t>
            </a:r>
            <a:r>
              <a:rPr sz="1800" spc="-20" dirty="0">
                <a:latin typeface="Arial"/>
                <a:cs typeface="Arial"/>
              </a:rPr>
              <a:t> </a:t>
            </a:r>
            <a:r>
              <a:rPr sz="1800" dirty="0">
                <a:latin typeface="Arial"/>
                <a:cs typeface="Arial"/>
              </a:rPr>
              <a:t>créent</a:t>
            </a:r>
            <a:r>
              <a:rPr sz="1800" spc="-10" dirty="0">
                <a:latin typeface="Arial"/>
                <a:cs typeface="Arial"/>
              </a:rPr>
              <a:t> </a:t>
            </a:r>
            <a:r>
              <a:rPr sz="1800" dirty="0">
                <a:latin typeface="Arial"/>
                <a:cs typeface="Arial"/>
              </a:rPr>
              <a:t>parfois</a:t>
            </a:r>
            <a:r>
              <a:rPr sz="1800" spc="-15" dirty="0">
                <a:latin typeface="Arial"/>
                <a:cs typeface="Arial"/>
              </a:rPr>
              <a:t> </a:t>
            </a:r>
            <a:r>
              <a:rPr sz="1800" dirty="0">
                <a:latin typeface="Arial"/>
                <a:cs typeface="Arial"/>
              </a:rPr>
              <a:t>des</a:t>
            </a:r>
            <a:r>
              <a:rPr sz="1800" spc="-15" dirty="0">
                <a:latin typeface="Arial"/>
                <a:cs typeface="Arial"/>
              </a:rPr>
              <a:t> </a:t>
            </a:r>
            <a:r>
              <a:rPr sz="1800" dirty="0">
                <a:latin typeface="Arial"/>
                <a:cs typeface="Arial"/>
              </a:rPr>
              <a:t>paysages</a:t>
            </a:r>
            <a:r>
              <a:rPr sz="1800" spc="-15" dirty="0">
                <a:latin typeface="Arial"/>
                <a:cs typeface="Arial"/>
              </a:rPr>
              <a:t> </a:t>
            </a:r>
            <a:r>
              <a:rPr sz="1800" dirty="0">
                <a:latin typeface="Arial"/>
                <a:cs typeface="Arial"/>
              </a:rPr>
              <a:t>de</a:t>
            </a:r>
            <a:r>
              <a:rPr sz="1800" spc="-20" dirty="0">
                <a:latin typeface="Arial"/>
                <a:cs typeface="Arial"/>
              </a:rPr>
              <a:t> </a:t>
            </a:r>
            <a:r>
              <a:rPr sz="1800" spc="-10" dirty="0">
                <a:latin typeface="Arial"/>
                <a:cs typeface="Arial"/>
              </a:rPr>
              <a:t>bocage.</a:t>
            </a:r>
            <a:endParaRPr sz="1800" dirty="0">
              <a:latin typeface="Arial"/>
              <a:cs typeface="Arial"/>
            </a:endParaRPr>
          </a:p>
        </p:txBody>
      </p:sp>
      <p:sp>
        <p:nvSpPr>
          <p:cNvPr id="6" name="object 4">
            <a:extLst>
              <a:ext uri="{FF2B5EF4-FFF2-40B4-BE49-F238E27FC236}">
                <a16:creationId xmlns:a16="http://schemas.microsoft.com/office/drawing/2014/main" id="{153A2308-15B5-2B1A-2F91-1FA4E762CFA7}"/>
              </a:ext>
            </a:extLst>
          </p:cNvPr>
          <p:cNvSpPr txBox="1"/>
          <p:nvPr/>
        </p:nvSpPr>
        <p:spPr>
          <a:xfrm>
            <a:off x="2174239" y="152400"/>
            <a:ext cx="5918200" cy="443070"/>
          </a:xfrm>
          <a:prstGeom prst="rect">
            <a:avLst/>
          </a:prstGeom>
        </p:spPr>
        <p:txBody>
          <a:bodyPr vert="horz" wrap="square" lIns="0" tIns="12065" rIns="0" bIns="0" rtlCol="0">
            <a:spAutoFit/>
          </a:bodyPr>
          <a:lstStyle/>
          <a:p>
            <a:pPr marL="486409" marR="5080" indent="-474345" algn="ctr">
              <a:lnSpc>
                <a:spcPct val="100000"/>
              </a:lnSpc>
              <a:spcBef>
                <a:spcPts val="95"/>
              </a:spcBef>
            </a:pPr>
            <a:r>
              <a:rPr lang="fr-FR" sz="2800" b="1" dirty="0">
                <a:latin typeface="Arial"/>
                <a:cs typeface="Arial"/>
              </a:rPr>
              <a:t>Gros Morne</a:t>
            </a:r>
            <a:endParaRPr sz="28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2372677"/>
            <a:ext cx="6591934" cy="4947285"/>
            <a:chOff x="452437" y="2372677"/>
            <a:chExt cx="6591934" cy="4947285"/>
          </a:xfrm>
        </p:grpSpPr>
        <p:pic>
          <p:nvPicPr>
            <p:cNvPr id="3" name="object 3"/>
            <p:cNvPicPr/>
            <p:nvPr/>
          </p:nvPicPr>
          <p:blipFill>
            <a:blip r:embed="rId2" cstate="print"/>
            <a:stretch>
              <a:fillRect/>
            </a:stretch>
          </p:blipFill>
          <p:spPr>
            <a:xfrm>
              <a:off x="457200" y="2377440"/>
              <a:ext cx="6582155" cy="4937759"/>
            </a:xfrm>
            <a:prstGeom prst="rect">
              <a:avLst/>
            </a:prstGeom>
          </p:spPr>
        </p:pic>
        <p:sp>
          <p:nvSpPr>
            <p:cNvPr id="4" name="object 4"/>
            <p:cNvSpPr/>
            <p:nvPr/>
          </p:nvSpPr>
          <p:spPr>
            <a:xfrm>
              <a:off x="457200" y="2377439"/>
              <a:ext cx="6582409" cy="4937760"/>
            </a:xfrm>
            <a:custGeom>
              <a:avLst/>
              <a:gdLst/>
              <a:ahLst/>
              <a:cxnLst/>
              <a:rect l="l" t="t" r="r" b="b"/>
              <a:pathLst>
                <a:path w="6582409" h="4937759">
                  <a:moveTo>
                    <a:pt x="0" y="0"/>
                  </a:moveTo>
                  <a:lnTo>
                    <a:pt x="0" y="4937759"/>
                  </a:lnTo>
                  <a:lnTo>
                    <a:pt x="6582155" y="4937759"/>
                  </a:lnTo>
                  <a:lnTo>
                    <a:pt x="6582155"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a:spLocks noGrp="1"/>
          </p:cNvSpPr>
          <p:nvPr>
            <p:ph type="title"/>
          </p:nvPr>
        </p:nvSpPr>
        <p:spPr>
          <a:prstGeom prst="rect">
            <a:avLst/>
          </a:prstGeom>
        </p:spPr>
        <p:txBody>
          <a:bodyPr vert="horz" wrap="square" lIns="0" tIns="12700" rIns="0" bIns="0" rtlCol="0">
            <a:spAutoFit/>
          </a:bodyPr>
          <a:lstStyle/>
          <a:p>
            <a:pPr marL="142875" algn="ctr">
              <a:lnSpc>
                <a:spcPct val="100000"/>
              </a:lnSpc>
              <a:spcBef>
                <a:spcPts val="100"/>
              </a:spcBef>
            </a:pPr>
            <a:r>
              <a:rPr sz="1800" b="1" dirty="0">
                <a:latin typeface="Arial"/>
                <a:cs typeface="Arial"/>
              </a:rPr>
              <a:t>Une</a:t>
            </a:r>
            <a:r>
              <a:rPr sz="1800" b="1" spc="-30" dirty="0">
                <a:latin typeface="Arial"/>
                <a:cs typeface="Arial"/>
              </a:rPr>
              <a:t> </a:t>
            </a:r>
            <a:r>
              <a:rPr sz="1800" b="1" dirty="0">
                <a:latin typeface="Arial"/>
                <a:cs typeface="Arial"/>
              </a:rPr>
              <a:t>référence</a:t>
            </a:r>
            <a:r>
              <a:rPr sz="1800" b="1" spc="-15" dirty="0">
                <a:latin typeface="Arial"/>
                <a:cs typeface="Arial"/>
              </a:rPr>
              <a:t> </a:t>
            </a:r>
            <a:r>
              <a:rPr sz="1800" b="1" dirty="0">
                <a:latin typeface="Arial"/>
                <a:cs typeface="Arial"/>
              </a:rPr>
              <a:t>paysanne</a:t>
            </a:r>
            <a:r>
              <a:rPr sz="1800" b="1" spc="-30" dirty="0">
                <a:latin typeface="Arial"/>
                <a:cs typeface="Arial"/>
              </a:rPr>
              <a:t> </a:t>
            </a:r>
            <a:r>
              <a:rPr sz="1800" b="1" dirty="0">
                <a:latin typeface="Arial"/>
                <a:cs typeface="Arial"/>
              </a:rPr>
              <a:t>:</a:t>
            </a:r>
            <a:r>
              <a:rPr sz="1800" b="1" spc="-25" dirty="0">
                <a:latin typeface="Arial"/>
                <a:cs typeface="Arial"/>
              </a:rPr>
              <a:t> </a:t>
            </a:r>
            <a:r>
              <a:rPr sz="1800" b="1" dirty="0">
                <a:latin typeface="Arial"/>
                <a:cs typeface="Arial"/>
              </a:rPr>
              <a:t>la</a:t>
            </a:r>
            <a:r>
              <a:rPr sz="1800" b="1" spc="-25" dirty="0">
                <a:latin typeface="Arial"/>
                <a:cs typeface="Arial"/>
              </a:rPr>
              <a:t> </a:t>
            </a:r>
            <a:r>
              <a:rPr sz="1800" b="1" dirty="0">
                <a:latin typeface="Arial"/>
                <a:cs typeface="Arial"/>
              </a:rPr>
              <a:t>rampe</a:t>
            </a:r>
            <a:r>
              <a:rPr sz="1800" b="1" spc="-30" dirty="0">
                <a:latin typeface="Arial"/>
                <a:cs typeface="Arial"/>
              </a:rPr>
              <a:t> </a:t>
            </a:r>
            <a:r>
              <a:rPr sz="1800" b="1" dirty="0">
                <a:latin typeface="Arial"/>
                <a:cs typeface="Arial"/>
              </a:rPr>
              <a:t>de</a:t>
            </a:r>
            <a:r>
              <a:rPr sz="1800" b="1" spc="-30" dirty="0">
                <a:latin typeface="Arial"/>
                <a:cs typeface="Arial"/>
              </a:rPr>
              <a:t> </a:t>
            </a:r>
            <a:r>
              <a:rPr sz="1800" b="1" spc="-10" dirty="0">
                <a:latin typeface="Arial"/>
                <a:cs typeface="Arial"/>
              </a:rPr>
              <a:t>paille</a:t>
            </a:r>
            <a:endParaRPr sz="1800">
              <a:latin typeface="Arial"/>
              <a:cs typeface="Arial"/>
            </a:endParaRPr>
          </a:p>
          <a:p>
            <a:pPr marL="12700" marR="5080">
              <a:lnSpc>
                <a:spcPct val="99700"/>
              </a:lnSpc>
              <a:spcBef>
                <a:spcPts val="10"/>
              </a:spcBef>
            </a:pPr>
            <a:r>
              <a:rPr sz="1400" dirty="0"/>
              <a:t>Ravine</a:t>
            </a:r>
            <a:r>
              <a:rPr sz="1400" spc="-30" dirty="0"/>
              <a:t> </a:t>
            </a:r>
            <a:r>
              <a:rPr sz="1400" dirty="0"/>
              <a:t>Ti</a:t>
            </a:r>
            <a:r>
              <a:rPr sz="1400" spc="-30" dirty="0"/>
              <a:t> </a:t>
            </a:r>
            <a:r>
              <a:rPr sz="1400" dirty="0"/>
              <a:t>Crête.</a:t>
            </a:r>
            <a:r>
              <a:rPr sz="1400" spc="-35" dirty="0"/>
              <a:t> </a:t>
            </a:r>
            <a:r>
              <a:rPr sz="1400" dirty="0"/>
              <a:t>Préparation</a:t>
            </a:r>
            <a:r>
              <a:rPr sz="1400" spc="-45" dirty="0"/>
              <a:t> </a:t>
            </a:r>
            <a:r>
              <a:rPr sz="1400" dirty="0"/>
              <a:t>des</a:t>
            </a:r>
            <a:r>
              <a:rPr sz="1400" spc="-30" dirty="0"/>
              <a:t> </a:t>
            </a:r>
            <a:r>
              <a:rPr sz="1400" dirty="0"/>
              <a:t>terres</a:t>
            </a:r>
            <a:r>
              <a:rPr sz="1400" spc="-35" dirty="0"/>
              <a:t> </a:t>
            </a:r>
            <a:r>
              <a:rPr sz="1400" dirty="0"/>
              <a:t>dans</a:t>
            </a:r>
            <a:r>
              <a:rPr sz="1400" spc="-35" dirty="0"/>
              <a:t> </a:t>
            </a:r>
            <a:r>
              <a:rPr sz="1400" dirty="0"/>
              <a:t>l’attente</a:t>
            </a:r>
            <a:r>
              <a:rPr sz="1400" spc="-40" dirty="0"/>
              <a:t> </a:t>
            </a:r>
            <a:r>
              <a:rPr sz="1400" dirty="0"/>
              <a:t>des</a:t>
            </a:r>
            <a:r>
              <a:rPr sz="1400" spc="-35" dirty="0"/>
              <a:t> </a:t>
            </a:r>
            <a:r>
              <a:rPr sz="1400" dirty="0"/>
              <a:t>pluies</a:t>
            </a:r>
            <a:r>
              <a:rPr sz="1400" spc="-35" dirty="0"/>
              <a:t> </a:t>
            </a:r>
            <a:r>
              <a:rPr sz="1400" dirty="0"/>
              <a:t>de</a:t>
            </a:r>
            <a:r>
              <a:rPr sz="1400" spc="-45" dirty="0"/>
              <a:t> </a:t>
            </a:r>
            <a:r>
              <a:rPr sz="1400" dirty="0"/>
              <a:t>mai.</a:t>
            </a:r>
            <a:r>
              <a:rPr sz="1400" spc="-30" dirty="0"/>
              <a:t> </a:t>
            </a:r>
            <a:r>
              <a:rPr sz="1400" dirty="0"/>
              <a:t>Les</a:t>
            </a:r>
            <a:r>
              <a:rPr sz="1400" spc="-50" dirty="0"/>
              <a:t> </a:t>
            </a:r>
            <a:r>
              <a:rPr sz="1400" dirty="0"/>
              <a:t>rampes</a:t>
            </a:r>
            <a:r>
              <a:rPr sz="1400" spc="-35" dirty="0"/>
              <a:t> </a:t>
            </a:r>
            <a:r>
              <a:rPr sz="1400" dirty="0"/>
              <a:t>paille</a:t>
            </a:r>
            <a:r>
              <a:rPr sz="1400" spc="-50" dirty="0"/>
              <a:t> </a:t>
            </a:r>
            <a:r>
              <a:rPr sz="1400" dirty="0"/>
              <a:t>sont</a:t>
            </a:r>
            <a:r>
              <a:rPr sz="1400" spc="-50" dirty="0"/>
              <a:t> </a:t>
            </a:r>
            <a:r>
              <a:rPr sz="1400" dirty="0"/>
              <a:t>construites</a:t>
            </a:r>
            <a:r>
              <a:rPr sz="1400" spc="-30" dirty="0"/>
              <a:t> </a:t>
            </a:r>
            <a:r>
              <a:rPr sz="1400" spc="-20" dirty="0"/>
              <a:t>avec </a:t>
            </a:r>
            <a:r>
              <a:rPr sz="1400" dirty="0"/>
              <a:t>les</a:t>
            </a:r>
            <a:r>
              <a:rPr sz="1400" spc="-30" dirty="0"/>
              <a:t> </a:t>
            </a:r>
            <a:r>
              <a:rPr sz="1400" dirty="0"/>
              <a:t>résidus</a:t>
            </a:r>
            <a:r>
              <a:rPr sz="1400" spc="-30" dirty="0"/>
              <a:t> </a:t>
            </a:r>
            <a:r>
              <a:rPr sz="1400" dirty="0"/>
              <a:t>de</a:t>
            </a:r>
            <a:r>
              <a:rPr sz="1400" spc="-40" dirty="0"/>
              <a:t> </a:t>
            </a:r>
            <a:r>
              <a:rPr sz="1400" dirty="0"/>
              <a:t>récolte</a:t>
            </a:r>
            <a:r>
              <a:rPr sz="1400" spc="-40" dirty="0"/>
              <a:t> </a:t>
            </a:r>
            <a:r>
              <a:rPr sz="1400" dirty="0"/>
              <a:t>provenant</a:t>
            </a:r>
            <a:r>
              <a:rPr sz="1400" spc="-30" dirty="0"/>
              <a:t> </a:t>
            </a:r>
            <a:r>
              <a:rPr sz="1400" dirty="0"/>
              <a:t>du</a:t>
            </a:r>
            <a:r>
              <a:rPr sz="1400" spc="-40" dirty="0"/>
              <a:t> </a:t>
            </a:r>
            <a:r>
              <a:rPr sz="1400" dirty="0"/>
              <a:t>nettoyage</a:t>
            </a:r>
            <a:r>
              <a:rPr sz="1400" spc="-40" dirty="0"/>
              <a:t> </a:t>
            </a:r>
            <a:r>
              <a:rPr sz="1400" dirty="0"/>
              <a:t>de</a:t>
            </a:r>
            <a:r>
              <a:rPr sz="1400" spc="-25" dirty="0"/>
              <a:t> </a:t>
            </a:r>
            <a:r>
              <a:rPr sz="1400" dirty="0"/>
              <a:t>la</a:t>
            </a:r>
            <a:r>
              <a:rPr sz="1400" spc="-40" dirty="0"/>
              <a:t> </a:t>
            </a:r>
            <a:r>
              <a:rPr sz="1400" dirty="0"/>
              <a:t>parcelle.</a:t>
            </a:r>
            <a:r>
              <a:rPr sz="1400" spc="-25" dirty="0"/>
              <a:t> </a:t>
            </a:r>
            <a:r>
              <a:rPr sz="1400" dirty="0"/>
              <a:t>Elles</a:t>
            </a:r>
            <a:r>
              <a:rPr sz="1400" spc="-30" dirty="0"/>
              <a:t> </a:t>
            </a:r>
            <a:r>
              <a:rPr sz="1400" dirty="0"/>
              <a:t>sont</a:t>
            </a:r>
            <a:r>
              <a:rPr sz="1400" spc="-30" dirty="0"/>
              <a:t> </a:t>
            </a:r>
            <a:r>
              <a:rPr sz="1400" spc="-10" dirty="0"/>
              <a:t>habituellement</a:t>
            </a:r>
            <a:r>
              <a:rPr sz="1400" spc="-45" dirty="0"/>
              <a:t> </a:t>
            </a:r>
            <a:r>
              <a:rPr sz="1400" dirty="0"/>
              <a:t>temporaires,</a:t>
            </a:r>
            <a:r>
              <a:rPr sz="1400" spc="-30" dirty="0"/>
              <a:t> </a:t>
            </a:r>
            <a:r>
              <a:rPr sz="1400" dirty="0"/>
              <a:t>le</a:t>
            </a:r>
            <a:r>
              <a:rPr sz="1400" spc="-40" dirty="0"/>
              <a:t> </a:t>
            </a:r>
            <a:r>
              <a:rPr sz="1400" spc="-10" dirty="0"/>
              <a:t>projet </a:t>
            </a:r>
            <a:r>
              <a:rPr sz="1400" dirty="0"/>
              <a:t>cherche</a:t>
            </a:r>
            <a:r>
              <a:rPr sz="1400" spc="-45" dirty="0"/>
              <a:t> </a:t>
            </a:r>
            <a:r>
              <a:rPr sz="1400" dirty="0"/>
              <a:t>à</a:t>
            </a:r>
            <a:r>
              <a:rPr sz="1400" spc="-25" dirty="0"/>
              <a:t> </a:t>
            </a:r>
            <a:r>
              <a:rPr sz="1400" dirty="0"/>
              <a:t>les</a:t>
            </a:r>
            <a:r>
              <a:rPr sz="1400" spc="-25" dirty="0"/>
              <a:t> </a:t>
            </a:r>
            <a:r>
              <a:rPr sz="1400" dirty="0"/>
              <a:t>pérenniser</a:t>
            </a:r>
            <a:r>
              <a:rPr sz="1400" spc="-30" dirty="0"/>
              <a:t> </a:t>
            </a:r>
            <a:r>
              <a:rPr sz="1400" dirty="0"/>
              <a:t>et</a:t>
            </a:r>
            <a:r>
              <a:rPr sz="1400" spc="-25" dirty="0"/>
              <a:t> </a:t>
            </a:r>
            <a:r>
              <a:rPr sz="1400" dirty="0"/>
              <a:t>à</a:t>
            </a:r>
            <a:r>
              <a:rPr sz="1400" spc="-35" dirty="0"/>
              <a:t> </a:t>
            </a:r>
            <a:r>
              <a:rPr sz="1400" dirty="0"/>
              <a:t>les</a:t>
            </a:r>
            <a:r>
              <a:rPr sz="1400" spc="-30" dirty="0"/>
              <a:t> </a:t>
            </a:r>
            <a:r>
              <a:rPr sz="1400" dirty="0"/>
              <a:t>consolider</a:t>
            </a:r>
            <a:r>
              <a:rPr sz="1400" spc="-30" dirty="0"/>
              <a:t> </a:t>
            </a:r>
            <a:r>
              <a:rPr sz="1400" dirty="0"/>
              <a:t>par</a:t>
            </a:r>
            <a:r>
              <a:rPr sz="1400" spc="-30" dirty="0"/>
              <a:t> </a:t>
            </a:r>
            <a:r>
              <a:rPr sz="1400" dirty="0"/>
              <a:t>des</a:t>
            </a:r>
            <a:r>
              <a:rPr sz="1400" spc="-40" dirty="0"/>
              <a:t> </a:t>
            </a:r>
            <a:r>
              <a:rPr sz="1400" dirty="0"/>
              <a:t>semis</a:t>
            </a:r>
            <a:r>
              <a:rPr sz="1400" spc="-40" dirty="0"/>
              <a:t> </a:t>
            </a:r>
            <a:r>
              <a:rPr sz="1400" dirty="0"/>
              <a:t>directs</a:t>
            </a:r>
            <a:r>
              <a:rPr sz="1400" spc="-25" dirty="0"/>
              <a:t> </a:t>
            </a:r>
            <a:r>
              <a:rPr sz="1400" dirty="0"/>
              <a:t>de</a:t>
            </a:r>
            <a:r>
              <a:rPr sz="1400" spc="-35" dirty="0"/>
              <a:t> </a:t>
            </a:r>
            <a:r>
              <a:rPr sz="1400" dirty="0"/>
              <a:t>benzolive</a:t>
            </a:r>
            <a:r>
              <a:rPr sz="1400" spc="-35" dirty="0"/>
              <a:t> </a:t>
            </a:r>
            <a:r>
              <a:rPr sz="1400" dirty="0"/>
              <a:t>et</a:t>
            </a:r>
            <a:r>
              <a:rPr sz="1400" spc="-30" dirty="0"/>
              <a:t> </a:t>
            </a:r>
            <a:r>
              <a:rPr sz="1400" dirty="0"/>
              <a:t>de</a:t>
            </a:r>
            <a:r>
              <a:rPr sz="1400" spc="-35" dirty="0"/>
              <a:t> </a:t>
            </a:r>
            <a:r>
              <a:rPr sz="1400" dirty="0"/>
              <a:t>Gliricidia,</a:t>
            </a:r>
            <a:r>
              <a:rPr sz="1400" spc="-25" dirty="0"/>
              <a:t> </a:t>
            </a:r>
            <a:r>
              <a:rPr sz="1400" dirty="0"/>
              <a:t>espèces</a:t>
            </a:r>
            <a:r>
              <a:rPr sz="1400" spc="-25" dirty="0"/>
              <a:t> </a:t>
            </a:r>
            <a:r>
              <a:rPr sz="1400" dirty="0"/>
              <a:t>qui</a:t>
            </a:r>
            <a:r>
              <a:rPr sz="1400" spc="-30" dirty="0"/>
              <a:t> </a:t>
            </a:r>
            <a:r>
              <a:rPr sz="1400" spc="-25" dirty="0"/>
              <a:t>ne </a:t>
            </a:r>
            <a:r>
              <a:rPr sz="1400" dirty="0"/>
              <a:t>concurrencent</a:t>
            </a:r>
            <a:r>
              <a:rPr sz="1400" spc="-50" dirty="0"/>
              <a:t> </a:t>
            </a:r>
            <a:r>
              <a:rPr sz="1400" dirty="0"/>
              <a:t>pas</a:t>
            </a:r>
            <a:r>
              <a:rPr sz="1400" spc="-35" dirty="0"/>
              <a:t> </a:t>
            </a:r>
            <a:r>
              <a:rPr sz="1400" dirty="0"/>
              <a:t>les</a:t>
            </a:r>
            <a:r>
              <a:rPr sz="1400" spc="-45" dirty="0"/>
              <a:t> </a:t>
            </a:r>
            <a:r>
              <a:rPr sz="1400" dirty="0"/>
              <a:t>cultures.</a:t>
            </a:r>
            <a:r>
              <a:rPr sz="1400" spc="-45" dirty="0"/>
              <a:t> </a:t>
            </a:r>
            <a:r>
              <a:rPr sz="1400" dirty="0"/>
              <a:t>Quelques</a:t>
            </a:r>
            <a:r>
              <a:rPr sz="1400" spc="-45" dirty="0"/>
              <a:t> </a:t>
            </a:r>
            <a:r>
              <a:rPr sz="1400" dirty="0"/>
              <a:t>boutures</a:t>
            </a:r>
            <a:r>
              <a:rPr sz="1400" spc="-45" dirty="0"/>
              <a:t> </a:t>
            </a:r>
            <a:r>
              <a:rPr sz="1400" dirty="0"/>
              <a:t>de</a:t>
            </a:r>
            <a:r>
              <a:rPr sz="1400" spc="-55" dirty="0"/>
              <a:t> </a:t>
            </a:r>
            <a:r>
              <a:rPr sz="1400" dirty="0"/>
              <a:t>l’euphorbe</a:t>
            </a:r>
            <a:r>
              <a:rPr sz="1400" spc="-50" dirty="0"/>
              <a:t> </a:t>
            </a:r>
            <a:r>
              <a:rPr sz="1400" dirty="0"/>
              <a:t>Garde</a:t>
            </a:r>
            <a:r>
              <a:rPr sz="1400" spc="-55" dirty="0"/>
              <a:t> </a:t>
            </a:r>
            <a:r>
              <a:rPr sz="1400" dirty="0"/>
              <a:t>maison</a:t>
            </a:r>
            <a:r>
              <a:rPr sz="1400" spc="-55" dirty="0"/>
              <a:t> </a:t>
            </a:r>
            <a:r>
              <a:rPr sz="1400" dirty="0"/>
              <a:t>(Euphorbia</a:t>
            </a:r>
            <a:r>
              <a:rPr sz="1400" spc="-55" dirty="0"/>
              <a:t> </a:t>
            </a:r>
            <a:r>
              <a:rPr sz="1400" dirty="0"/>
              <a:t>Tirucalla)</a:t>
            </a:r>
            <a:r>
              <a:rPr sz="1400" spc="-50" dirty="0"/>
              <a:t> </a:t>
            </a:r>
            <a:r>
              <a:rPr sz="1400" dirty="0"/>
              <a:t>ont</a:t>
            </a:r>
            <a:r>
              <a:rPr sz="1400" spc="-55" dirty="0"/>
              <a:t> </a:t>
            </a:r>
            <a:r>
              <a:rPr sz="1400" spc="-25" dirty="0"/>
              <a:t>été </a:t>
            </a:r>
            <a:r>
              <a:rPr sz="1400" dirty="0"/>
              <a:t>plantées</a:t>
            </a:r>
            <a:r>
              <a:rPr sz="1400" spc="-45" dirty="0"/>
              <a:t> </a:t>
            </a:r>
            <a:r>
              <a:rPr sz="1400" dirty="0"/>
              <a:t>dans</a:t>
            </a:r>
            <a:r>
              <a:rPr sz="1400" spc="-25" dirty="0"/>
              <a:t> </a:t>
            </a:r>
            <a:r>
              <a:rPr sz="1400" dirty="0"/>
              <a:t>les</a:t>
            </a:r>
            <a:r>
              <a:rPr sz="1400" spc="-30" dirty="0"/>
              <a:t> </a:t>
            </a:r>
            <a:r>
              <a:rPr sz="1400" dirty="0"/>
              <a:t>griffes</a:t>
            </a:r>
            <a:r>
              <a:rPr sz="1400" spc="-25" dirty="0"/>
              <a:t> </a:t>
            </a:r>
            <a:r>
              <a:rPr sz="1400" dirty="0"/>
              <a:t>d’érosion.</a:t>
            </a:r>
            <a:r>
              <a:rPr sz="1400" spc="-45" dirty="0"/>
              <a:t> </a:t>
            </a:r>
            <a:r>
              <a:rPr sz="1400" dirty="0"/>
              <a:t>Le</a:t>
            </a:r>
            <a:r>
              <a:rPr sz="1400" spc="-45" dirty="0"/>
              <a:t> </a:t>
            </a:r>
            <a:r>
              <a:rPr sz="1400" dirty="0"/>
              <a:t>projet</a:t>
            </a:r>
            <a:r>
              <a:rPr sz="1400" spc="-40" dirty="0"/>
              <a:t> </a:t>
            </a:r>
            <a:r>
              <a:rPr sz="1400" dirty="0"/>
              <a:t>renforce</a:t>
            </a:r>
            <a:r>
              <a:rPr sz="1400" spc="-40" dirty="0"/>
              <a:t> </a:t>
            </a:r>
            <a:r>
              <a:rPr sz="1400" dirty="0"/>
              <a:t>cette</a:t>
            </a:r>
            <a:r>
              <a:rPr sz="1400" spc="-35" dirty="0"/>
              <a:t> </a:t>
            </a:r>
            <a:r>
              <a:rPr sz="1400" dirty="0"/>
              <a:t>haie</a:t>
            </a:r>
            <a:r>
              <a:rPr sz="1400" spc="-35" dirty="0"/>
              <a:t> </a:t>
            </a:r>
            <a:r>
              <a:rPr sz="1400" dirty="0"/>
              <a:t>avec</a:t>
            </a:r>
            <a:r>
              <a:rPr sz="1400" spc="-30" dirty="0"/>
              <a:t> </a:t>
            </a:r>
            <a:r>
              <a:rPr sz="1400" dirty="0"/>
              <a:t>des</a:t>
            </a:r>
            <a:r>
              <a:rPr sz="1400" spc="-40" dirty="0"/>
              <a:t> </a:t>
            </a:r>
            <a:r>
              <a:rPr sz="1400" dirty="0"/>
              <a:t>pieds</a:t>
            </a:r>
            <a:r>
              <a:rPr sz="1400" spc="-30" dirty="0"/>
              <a:t> </a:t>
            </a:r>
            <a:r>
              <a:rPr sz="1400" dirty="0"/>
              <a:t>de</a:t>
            </a:r>
            <a:r>
              <a:rPr sz="1400" spc="-35" dirty="0"/>
              <a:t> </a:t>
            </a:r>
            <a:r>
              <a:rPr sz="1400" dirty="0"/>
              <a:t>campêche</a:t>
            </a:r>
            <a:r>
              <a:rPr sz="1400" spc="-40" dirty="0"/>
              <a:t> </a:t>
            </a:r>
            <a:r>
              <a:rPr sz="1400" dirty="0"/>
              <a:t>espacés</a:t>
            </a:r>
            <a:r>
              <a:rPr sz="1400" spc="-25" dirty="0"/>
              <a:t> </a:t>
            </a:r>
            <a:r>
              <a:rPr sz="1400" dirty="0"/>
              <a:t>de</a:t>
            </a:r>
            <a:r>
              <a:rPr sz="1400" spc="-35" dirty="0"/>
              <a:t> </a:t>
            </a:r>
            <a:r>
              <a:rPr sz="1400" dirty="0"/>
              <a:t>2</a:t>
            </a:r>
            <a:r>
              <a:rPr sz="1400" spc="-40" dirty="0"/>
              <a:t> </a:t>
            </a:r>
            <a:r>
              <a:rPr sz="1400" spc="-25" dirty="0"/>
              <a:t>m, </a:t>
            </a:r>
            <a:r>
              <a:rPr sz="1400" dirty="0"/>
              <a:t>quelques</a:t>
            </a:r>
            <a:r>
              <a:rPr sz="1400" spc="-40" dirty="0"/>
              <a:t> </a:t>
            </a:r>
            <a:r>
              <a:rPr sz="1400" dirty="0"/>
              <a:t>macroboutures</a:t>
            </a:r>
            <a:r>
              <a:rPr sz="1400" spc="-35" dirty="0"/>
              <a:t> </a:t>
            </a:r>
            <a:r>
              <a:rPr sz="1400" dirty="0"/>
              <a:t>de</a:t>
            </a:r>
            <a:r>
              <a:rPr sz="1400" spc="-45" dirty="0"/>
              <a:t> </a:t>
            </a:r>
            <a:r>
              <a:rPr sz="1400" dirty="0"/>
              <a:t>gommiers</a:t>
            </a:r>
            <a:r>
              <a:rPr sz="1400" spc="-35" dirty="0"/>
              <a:t> </a:t>
            </a:r>
            <a:r>
              <a:rPr sz="1400" dirty="0"/>
              <a:t>et</a:t>
            </a:r>
            <a:r>
              <a:rPr sz="1400" spc="-35" dirty="0"/>
              <a:t> </a:t>
            </a:r>
            <a:r>
              <a:rPr sz="1400" dirty="0"/>
              <a:t>un</a:t>
            </a:r>
            <a:r>
              <a:rPr sz="1400" spc="-45" dirty="0"/>
              <a:t> </a:t>
            </a:r>
            <a:r>
              <a:rPr sz="1400" dirty="0"/>
              <a:t>semis</a:t>
            </a:r>
            <a:r>
              <a:rPr sz="1400" spc="-35" dirty="0"/>
              <a:t> </a:t>
            </a:r>
            <a:r>
              <a:rPr sz="1400" dirty="0"/>
              <a:t>de</a:t>
            </a:r>
            <a:r>
              <a:rPr sz="1400" spc="-45" dirty="0"/>
              <a:t> </a:t>
            </a:r>
            <a:r>
              <a:rPr sz="1400" dirty="0"/>
              <a:t>benzolive</a:t>
            </a:r>
            <a:r>
              <a:rPr sz="1400" spc="-30" dirty="0"/>
              <a:t> </a:t>
            </a:r>
            <a:r>
              <a:rPr sz="1400" dirty="0"/>
              <a:t>(Moringa</a:t>
            </a:r>
            <a:r>
              <a:rPr sz="1400" spc="-55" dirty="0"/>
              <a:t> </a:t>
            </a:r>
            <a:r>
              <a:rPr sz="1400" dirty="0"/>
              <a:t>oleifera)</a:t>
            </a:r>
            <a:r>
              <a:rPr sz="1400" spc="-50" dirty="0"/>
              <a:t> </a:t>
            </a:r>
            <a:r>
              <a:rPr sz="1400" dirty="0"/>
              <a:t>et</a:t>
            </a:r>
            <a:r>
              <a:rPr sz="1400" spc="-35" dirty="0"/>
              <a:t> </a:t>
            </a:r>
            <a:r>
              <a:rPr sz="1400" dirty="0"/>
              <a:t>de</a:t>
            </a:r>
            <a:r>
              <a:rPr sz="1400" spc="-45" dirty="0"/>
              <a:t> </a:t>
            </a:r>
            <a:r>
              <a:rPr sz="1400" dirty="0"/>
              <a:t>Gliricidia</a:t>
            </a:r>
            <a:r>
              <a:rPr sz="1400" spc="-45" dirty="0"/>
              <a:t> </a:t>
            </a:r>
            <a:r>
              <a:rPr sz="1400" spc="-10" dirty="0"/>
              <a:t>sepium.</a:t>
            </a:r>
            <a:endParaRPr sz="1400"/>
          </a:p>
        </p:txBody>
      </p:sp>
      <p:sp>
        <p:nvSpPr>
          <p:cNvPr id="6" name="object 6"/>
          <p:cNvSpPr txBox="1"/>
          <p:nvPr/>
        </p:nvSpPr>
        <p:spPr>
          <a:xfrm>
            <a:off x="7413749" y="2503422"/>
            <a:ext cx="1928495" cy="4281170"/>
          </a:xfrm>
          <a:prstGeom prst="rect">
            <a:avLst/>
          </a:prstGeom>
        </p:spPr>
        <p:txBody>
          <a:bodyPr vert="horz" wrap="square" lIns="0" tIns="13970" rIns="0" bIns="0" rtlCol="0">
            <a:spAutoFit/>
          </a:bodyPr>
          <a:lstStyle/>
          <a:p>
            <a:pPr marL="12700" marR="5080">
              <a:lnSpc>
                <a:spcPct val="99700"/>
              </a:lnSpc>
              <a:spcBef>
                <a:spcPts val="110"/>
              </a:spcBef>
            </a:pPr>
            <a:r>
              <a:rPr sz="1400" dirty="0">
                <a:latin typeface="Arial"/>
                <a:cs typeface="Arial"/>
              </a:rPr>
              <a:t>Les</a:t>
            </a:r>
            <a:r>
              <a:rPr sz="1400" spc="-30" dirty="0">
                <a:latin typeface="Arial"/>
                <a:cs typeface="Arial"/>
              </a:rPr>
              <a:t> </a:t>
            </a:r>
            <a:r>
              <a:rPr sz="1400" dirty="0">
                <a:latin typeface="Arial"/>
                <a:cs typeface="Arial"/>
              </a:rPr>
              <a:t>rampes</a:t>
            </a:r>
            <a:r>
              <a:rPr sz="1400" spc="-25" dirty="0">
                <a:latin typeface="Arial"/>
                <a:cs typeface="Arial"/>
              </a:rPr>
              <a:t> </a:t>
            </a:r>
            <a:r>
              <a:rPr sz="1400" dirty="0">
                <a:latin typeface="Arial"/>
                <a:cs typeface="Arial"/>
              </a:rPr>
              <a:t>paille</a:t>
            </a:r>
            <a:r>
              <a:rPr sz="1400" spc="-40" dirty="0">
                <a:latin typeface="Arial"/>
                <a:cs typeface="Arial"/>
              </a:rPr>
              <a:t> </a:t>
            </a:r>
            <a:r>
              <a:rPr sz="1400" dirty="0">
                <a:latin typeface="Arial"/>
                <a:cs typeface="Arial"/>
              </a:rPr>
              <a:t>et</a:t>
            </a:r>
            <a:r>
              <a:rPr sz="1400" spc="-15" dirty="0">
                <a:latin typeface="Arial"/>
                <a:cs typeface="Arial"/>
              </a:rPr>
              <a:t> </a:t>
            </a:r>
            <a:r>
              <a:rPr sz="1400" spc="-25" dirty="0">
                <a:latin typeface="Arial"/>
                <a:cs typeface="Arial"/>
              </a:rPr>
              <a:t>le </a:t>
            </a:r>
            <a:r>
              <a:rPr sz="1400" dirty="0">
                <a:latin typeface="Arial"/>
                <a:cs typeface="Arial"/>
              </a:rPr>
              <a:t>sarclage</a:t>
            </a:r>
            <a:r>
              <a:rPr sz="1400" spc="-45" dirty="0">
                <a:latin typeface="Arial"/>
                <a:cs typeface="Arial"/>
              </a:rPr>
              <a:t> </a:t>
            </a:r>
            <a:r>
              <a:rPr sz="1400" dirty="0">
                <a:latin typeface="Arial"/>
                <a:cs typeface="Arial"/>
              </a:rPr>
              <a:t>ont</a:t>
            </a:r>
            <a:r>
              <a:rPr sz="1400" spc="-25" dirty="0">
                <a:latin typeface="Arial"/>
                <a:cs typeface="Arial"/>
              </a:rPr>
              <a:t> été</a:t>
            </a:r>
            <a:r>
              <a:rPr sz="1400" spc="500" dirty="0">
                <a:latin typeface="Arial"/>
                <a:cs typeface="Arial"/>
              </a:rPr>
              <a:t> </a:t>
            </a:r>
            <a:r>
              <a:rPr sz="1400" dirty="0">
                <a:latin typeface="Arial"/>
                <a:cs typeface="Arial"/>
              </a:rPr>
              <a:t>réalisés</a:t>
            </a:r>
            <a:r>
              <a:rPr sz="1400" spc="-25" dirty="0">
                <a:latin typeface="Arial"/>
                <a:cs typeface="Arial"/>
              </a:rPr>
              <a:t> </a:t>
            </a:r>
            <a:r>
              <a:rPr sz="1400" dirty="0">
                <a:latin typeface="Arial"/>
                <a:cs typeface="Arial"/>
              </a:rPr>
              <a:t>par</a:t>
            </a:r>
            <a:r>
              <a:rPr sz="1400" spc="-25" dirty="0">
                <a:latin typeface="Arial"/>
                <a:cs typeface="Arial"/>
              </a:rPr>
              <a:t> </a:t>
            </a:r>
            <a:r>
              <a:rPr sz="1400" dirty="0">
                <a:latin typeface="Arial"/>
                <a:cs typeface="Arial"/>
              </a:rPr>
              <a:t>un</a:t>
            </a:r>
            <a:r>
              <a:rPr sz="1400" spc="-35" dirty="0">
                <a:latin typeface="Arial"/>
                <a:cs typeface="Arial"/>
              </a:rPr>
              <a:t> </a:t>
            </a:r>
            <a:r>
              <a:rPr sz="1400" spc="-10" dirty="0">
                <a:latin typeface="Arial"/>
                <a:cs typeface="Arial"/>
              </a:rPr>
              <a:t>groupe </a:t>
            </a:r>
            <a:r>
              <a:rPr sz="1400" dirty="0">
                <a:latin typeface="Arial"/>
                <a:cs typeface="Arial"/>
              </a:rPr>
              <a:t>de</a:t>
            </a:r>
            <a:r>
              <a:rPr sz="1400" spc="-35" dirty="0">
                <a:latin typeface="Arial"/>
                <a:cs typeface="Arial"/>
              </a:rPr>
              <a:t> </a:t>
            </a:r>
            <a:r>
              <a:rPr sz="1400" dirty="0">
                <a:latin typeface="Arial"/>
                <a:cs typeface="Arial"/>
              </a:rPr>
              <a:t>travail</a:t>
            </a:r>
            <a:r>
              <a:rPr sz="1400" spc="-15" dirty="0">
                <a:latin typeface="Arial"/>
                <a:cs typeface="Arial"/>
              </a:rPr>
              <a:t> </a:t>
            </a:r>
            <a:r>
              <a:rPr sz="1400" dirty="0">
                <a:latin typeface="Arial"/>
                <a:cs typeface="Arial"/>
              </a:rPr>
              <a:t>de</a:t>
            </a:r>
            <a:r>
              <a:rPr sz="1400" spc="-30" dirty="0">
                <a:latin typeface="Arial"/>
                <a:cs typeface="Arial"/>
              </a:rPr>
              <a:t> </a:t>
            </a:r>
            <a:r>
              <a:rPr sz="1400" spc="-25" dirty="0">
                <a:latin typeface="Arial"/>
                <a:cs typeface="Arial"/>
              </a:rPr>
              <a:t>10 </a:t>
            </a:r>
            <a:r>
              <a:rPr sz="1400" dirty="0">
                <a:latin typeface="Arial"/>
                <a:cs typeface="Arial"/>
              </a:rPr>
              <a:t>personnes</a:t>
            </a:r>
            <a:r>
              <a:rPr sz="1400" spc="-50" dirty="0">
                <a:latin typeface="Arial"/>
                <a:cs typeface="Arial"/>
              </a:rPr>
              <a:t> </a:t>
            </a:r>
            <a:r>
              <a:rPr sz="1400" dirty="0">
                <a:latin typeface="Arial"/>
                <a:cs typeface="Arial"/>
              </a:rPr>
              <a:t>appelé</a:t>
            </a:r>
            <a:r>
              <a:rPr sz="1400" spc="-60" dirty="0">
                <a:latin typeface="Arial"/>
                <a:cs typeface="Arial"/>
              </a:rPr>
              <a:t> </a:t>
            </a:r>
            <a:r>
              <a:rPr sz="1400" spc="-10" dirty="0">
                <a:latin typeface="Arial"/>
                <a:cs typeface="Arial"/>
              </a:rPr>
              <a:t>carré </a:t>
            </a:r>
            <a:r>
              <a:rPr sz="1400" dirty="0">
                <a:latin typeface="Arial"/>
                <a:cs typeface="Arial"/>
              </a:rPr>
              <a:t>qui</a:t>
            </a:r>
            <a:r>
              <a:rPr sz="1400" spc="-35" dirty="0">
                <a:latin typeface="Arial"/>
                <a:cs typeface="Arial"/>
              </a:rPr>
              <a:t> </a:t>
            </a:r>
            <a:r>
              <a:rPr sz="1400" dirty="0">
                <a:latin typeface="Arial"/>
                <a:cs typeface="Arial"/>
              </a:rPr>
              <a:t>fonctionne</a:t>
            </a:r>
            <a:r>
              <a:rPr sz="1400" spc="-40" dirty="0">
                <a:latin typeface="Arial"/>
                <a:cs typeface="Arial"/>
              </a:rPr>
              <a:t> </a:t>
            </a:r>
            <a:r>
              <a:rPr sz="1400" dirty="0">
                <a:latin typeface="Arial"/>
                <a:cs typeface="Arial"/>
              </a:rPr>
              <a:t>sur</a:t>
            </a:r>
            <a:r>
              <a:rPr sz="1400" spc="-35" dirty="0">
                <a:latin typeface="Arial"/>
                <a:cs typeface="Arial"/>
              </a:rPr>
              <a:t> </a:t>
            </a:r>
            <a:r>
              <a:rPr sz="1400" spc="-25" dirty="0">
                <a:latin typeface="Arial"/>
                <a:cs typeface="Arial"/>
              </a:rPr>
              <a:t>la </a:t>
            </a:r>
            <a:r>
              <a:rPr sz="1400" dirty="0">
                <a:latin typeface="Arial"/>
                <a:cs typeface="Arial"/>
              </a:rPr>
              <a:t>base</a:t>
            </a:r>
            <a:r>
              <a:rPr sz="1400" spc="-40" dirty="0">
                <a:latin typeface="Arial"/>
                <a:cs typeface="Arial"/>
              </a:rPr>
              <a:t> </a:t>
            </a:r>
            <a:r>
              <a:rPr sz="1400" dirty="0">
                <a:latin typeface="Arial"/>
                <a:cs typeface="Arial"/>
              </a:rPr>
              <a:t>de</a:t>
            </a:r>
            <a:r>
              <a:rPr sz="1400" spc="-40" dirty="0">
                <a:latin typeface="Arial"/>
                <a:cs typeface="Arial"/>
              </a:rPr>
              <a:t> </a:t>
            </a:r>
            <a:r>
              <a:rPr sz="1400" dirty="0">
                <a:latin typeface="Arial"/>
                <a:cs typeface="Arial"/>
              </a:rPr>
              <a:t>l’échange</a:t>
            </a:r>
            <a:r>
              <a:rPr sz="1400" spc="-50" dirty="0">
                <a:latin typeface="Arial"/>
                <a:cs typeface="Arial"/>
              </a:rPr>
              <a:t> </a:t>
            </a:r>
            <a:r>
              <a:rPr sz="1400" spc="-25" dirty="0">
                <a:latin typeface="Arial"/>
                <a:cs typeface="Arial"/>
              </a:rPr>
              <a:t>de </a:t>
            </a:r>
            <a:r>
              <a:rPr sz="1400" dirty="0">
                <a:latin typeface="Arial"/>
                <a:cs typeface="Arial"/>
              </a:rPr>
              <a:t>travail</a:t>
            </a:r>
            <a:r>
              <a:rPr sz="1400" spc="-50" dirty="0">
                <a:latin typeface="Arial"/>
                <a:cs typeface="Arial"/>
              </a:rPr>
              <a:t> </a:t>
            </a:r>
            <a:r>
              <a:rPr sz="1400" dirty="0">
                <a:latin typeface="Arial"/>
                <a:cs typeface="Arial"/>
              </a:rPr>
              <a:t>tournant.</a:t>
            </a:r>
            <a:r>
              <a:rPr sz="1400" spc="-50" dirty="0">
                <a:latin typeface="Arial"/>
                <a:cs typeface="Arial"/>
              </a:rPr>
              <a:t> </a:t>
            </a:r>
            <a:r>
              <a:rPr sz="1400" spc="-20" dirty="0">
                <a:latin typeface="Arial"/>
                <a:cs typeface="Arial"/>
              </a:rPr>
              <a:t>Grâce </a:t>
            </a:r>
            <a:r>
              <a:rPr sz="1400" dirty="0">
                <a:latin typeface="Arial"/>
                <a:cs typeface="Arial"/>
              </a:rPr>
              <a:t>au</a:t>
            </a:r>
            <a:r>
              <a:rPr sz="1400" spc="-35" dirty="0">
                <a:latin typeface="Arial"/>
                <a:cs typeface="Arial"/>
              </a:rPr>
              <a:t> </a:t>
            </a:r>
            <a:r>
              <a:rPr sz="1400" dirty="0">
                <a:latin typeface="Arial"/>
                <a:cs typeface="Arial"/>
              </a:rPr>
              <a:t>projet,</a:t>
            </a:r>
            <a:r>
              <a:rPr sz="1400" spc="-20" dirty="0">
                <a:latin typeface="Arial"/>
                <a:cs typeface="Arial"/>
              </a:rPr>
              <a:t> </a:t>
            </a:r>
            <a:r>
              <a:rPr sz="1400" dirty="0">
                <a:latin typeface="Arial"/>
                <a:cs typeface="Arial"/>
              </a:rPr>
              <a:t>ce</a:t>
            </a:r>
            <a:r>
              <a:rPr sz="1400" spc="-40" dirty="0">
                <a:latin typeface="Arial"/>
                <a:cs typeface="Arial"/>
              </a:rPr>
              <a:t> </a:t>
            </a:r>
            <a:r>
              <a:rPr sz="1400" dirty="0">
                <a:latin typeface="Arial"/>
                <a:cs typeface="Arial"/>
              </a:rPr>
              <a:t>groupe</a:t>
            </a:r>
            <a:r>
              <a:rPr sz="1400" spc="-30" dirty="0">
                <a:latin typeface="Arial"/>
                <a:cs typeface="Arial"/>
              </a:rPr>
              <a:t> </a:t>
            </a:r>
            <a:r>
              <a:rPr sz="1400" spc="-50" dirty="0">
                <a:latin typeface="Arial"/>
                <a:cs typeface="Arial"/>
              </a:rPr>
              <a:t>a </a:t>
            </a:r>
            <a:r>
              <a:rPr sz="1400" dirty="0">
                <a:latin typeface="Arial"/>
                <a:cs typeface="Arial"/>
              </a:rPr>
              <a:t>bénéficié</a:t>
            </a:r>
            <a:r>
              <a:rPr sz="1400" spc="-40" dirty="0">
                <a:latin typeface="Arial"/>
                <a:cs typeface="Arial"/>
              </a:rPr>
              <a:t> </a:t>
            </a:r>
            <a:r>
              <a:rPr sz="1400" dirty="0">
                <a:latin typeface="Arial"/>
                <a:cs typeface="Arial"/>
              </a:rPr>
              <a:t>d’un</a:t>
            </a:r>
            <a:r>
              <a:rPr sz="1400" spc="-35" dirty="0">
                <a:latin typeface="Arial"/>
                <a:cs typeface="Arial"/>
              </a:rPr>
              <a:t> </a:t>
            </a:r>
            <a:r>
              <a:rPr sz="1400" dirty="0">
                <a:latin typeface="Arial"/>
                <a:cs typeface="Arial"/>
              </a:rPr>
              <a:t>sac</a:t>
            </a:r>
            <a:r>
              <a:rPr sz="1400" spc="-20" dirty="0">
                <a:latin typeface="Arial"/>
                <a:cs typeface="Arial"/>
              </a:rPr>
              <a:t> </a:t>
            </a:r>
            <a:r>
              <a:rPr sz="1400" dirty="0">
                <a:latin typeface="Arial"/>
                <a:cs typeface="Arial"/>
              </a:rPr>
              <a:t>de</a:t>
            </a:r>
            <a:r>
              <a:rPr sz="1400" spc="-25" dirty="0">
                <a:latin typeface="Arial"/>
                <a:cs typeface="Arial"/>
              </a:rPr>
              <a:t> riz </a:t>
            </a:r>
            <a:r>
              <a:rPr sz="1400" dirty="0">
                <a:latin typeface="Arial"/>
                <a:cs typeface="Arial"/>
              </a:rPr>
              <a:t>de</a:t>
            </a:r>
            <a:r>
              <a:rPr sz="1400" spc="-20" dirty="0">
                <a:latin typeface="Arial"/>
                <a:cs typeface="Arial"/>
              </a:rPr>
              <a:t> </a:t>
            </a:r>
            <a:r>
              <a:rPr sz="1400" dirty="0">
                <a:latin typeface="Arial"/>
                <a:cs typeface="Arial"/>
              </a:rPr>
              <a:t>50</a:t>
            </a:r>
            <a:r>
              <a:rPr sz="1400" spc="-30" dirty="0">
                <a:latin typeface="Arial"/>
                <a:cs typeface="Arial"/>
              </a:rPr>
              <a:t> </a:t>
            </a:r>
            <a:r>
              <a:rPr sz="1400" dirty="0">
                <a:latin typeface="Arial"/>
                <a:cs typeface="Arial"/>
              </a:rPr>
              <a:t>kg.</a:t>
            </a:r>
            <a:r>
              <a:rPr sz="1400" spc="-10" dirty="0">
                <a:latin typeface="Arial"/>
                <a:cs typeface="Arial"/>
              </a:rPr>
              <a:t> </a:t>
            </a:r>
            <a:r>
              <a:rPr sz="1400" dirty="0">
                <a:latin typeface="Arial"/>
                <a:cs typeface="Arial"/>
              </a:rPr>
              <a:t>par</a:t>
            </a:r>
            <a:r>
              <a:rPr sz="1400" spc="-15" dirty="0">
                <a:latin typeface="Arial"/>
                <a:cs typeface="Arial"/>
              </a:rPr>
              <a:t> </a:t>
            </a:r>
            <a:r>
              <a:rPr sz="1400" spc="-10" dirty="0">
                <a:latin typeface="Arial"/>
                <a:cs typeface="Arial"/>
              </a:rPr>
              <a:t>semaine. </a:t>
            </a:r>
            <a:r>
              <a:rPr sz="1400" dirty="0">
                <a:latin typeface="Arial"/>
                <a:cs typeface="Arial"/>
              </a:rPr>
              <a:t>Cette</a:t>
            </a:r>
            <a:r>
              <a:rPr sz="1400" spc="-40" dirty="0">
                <a:latin typeface="Arial"/>
                <a:cs typeface="Arial"/>
              </a:rPr>
              <a:t> </a:t>
            </a:r>
            <a:r>
              <a:rPr sz="1400" dirty="0">
                <a:latin typeface="Arial"/>
                <a:cs typeface="Arial"/>
              </a:rPr>
              <a:t>aide</a:t>
            </a:r>
            <a:r>
              <a:rPr sz="1400" spc="-35" dirty="0">
                <a:latin typeface="Arial"/>
                <a:cs typeface="Arial"/>
              </a:rPr>
              <a:t> </a:t>
            </a:r>
            <a:r>
              <a:rPr sz="1400" dirty="0">
                <a:latin typeface="Arial"/>
                <a:cs typeface="Arial"/>
              </a:rPr>
              <a:t>n’est</a:t>
            </a:r>
            <a:r>
              <a:rPr sz="1400" spc="-25" dirty="0">
                <a:latin typeface="Arial"/>
                <a:cs typeface="Arial"/>
              </a:rPr>
              <a:t> </a:t>
            </a:r>
            <a:r>
              <a:rPr sz="1400" spc="-10" dirty="0">
                <a:latin typeface="Arial"/>
                <a:cs typeface="Arial"/>
              </a:rPr>
              <a:t>fournie </a:t>
            </a:r>
            <a:r>
              <a:rPr sz="1400" dirty="0">
                <a:latin typeface="Arial"/>
                <a:cs typeface="Arial"/>
              </a:rPr>
              <a:t>que</a:t>
            </a:r>
            <a:r>
              <a:rPr sz="1400" spc="-35" dirty="0">
                <a:latin typeface="Arial"/>
                <a:cs typeface="Arial"/>
              </a:rPr>
              <a:t> </a:t>
            </a:r>
            <a:r>
              <a:rPr sz="1400" dirty="0">
                <a:latin typeface="Arial"/>
                <a:cs typeface="Arial"/>
              </a:rPr>
              <a:t>pendant</a:t>
            </a:r>
            <a:r>
              <a:rPr sz="1400" spc="-25" dirty="0">
                <a:latin typeface="Arial"/>
                <a:cs typeface="Arial"/>
              </a:rPr>
              <a:t> </a:t>
            </a:r>
            <a:r>
              <a:rPr sz="1400" dirty="0">
                <a:latin typeface="Arial"/>
                <a:cs typeface="Arial"/>
              </a:rPr>
              <a:t>la</a:t>
            </a:r>
            <a:r>
              <a:rPr sz="1400" spc="-35" dirty="0">
                <a:latin typeface="Arial"/>
                <a:cs typeface="Arial"/>
              </a:rPr>
              <a:t> </a:t>
            </a:r>
            <a:r>
              <a:rPr sz="1400" spc="-10" dirty="0">
                <a:latin typeface="Arial"/>
                <a:cs typeface="Arial"/>
              </a:rPr>
              <a:t>période </a:t>
            </a:r>
            <a:r>
              <a:rPr sz="1400" dirty="0">
                <a:latin typeface="Arial"/>
                <a:cs typeface="Arial"/>
              </a:rPr>
              <a:t>de</a:t>
            </a:r>
            <a:r>
              <a:rPr sz="1400" spc="-35" dirty="0">
                <a:latin typeface="Arial"/>
                <a:cs typeface="Arial"/>
              </a:rPr>
              <a:t> </a:t>
            </a:r>
            <a:r>
              <a:rPr sz="1400" dirty="0">
                <a:latin typeface="Arial"/>
                <a:cs typeface="Arial"/>
              </a:rPr>
              <a:t>soudure,</a:t>
            </a:r>
            <a:r>
              <a:rPr sz="1400" spc="-40" dirty="0">
                <a:latin typeface="Arial"/>
                <a:cs typeface="Arial"/>
              </a:rPr>
              <a:t> </a:t>
            </a:r>
            <a:r>
              <a:rPr sz="1400" dirty="0">
                <a:latin typeface="Arial"/>
                <a:cs typeface="Arial"/>
              </a:rPr>
              <a:t>qui</a:t>
            </a:r>
            <a:r>
              <a:rPr sz="1400" spc="-30" dirty="0">
                <a:latin typeface="Arial"/>
                <a:cs typeface="Arial"/>
              </a:rPr>
              <a:t> </a:t>
            </a:r>
            <a:r>
              <a:rPr sz="1400" spc="-20" dirty="0">
                <a:latin typeface="Arial"/>
                <a:cs typeface="Arial"/>
              </a:rPr>
              <a:t>dure </a:t>
            </a:r>
            <a:r>
              <a:rPr sz="1400" spc="-10" dirty="0">
                <a:latin typeface="Arial"/>
                <a:cs typeface="Arial"/>
              </a:rPr>
              <a:t>habituellement</a:t>
            </a:r>
            <a:r>
              <a:rPr sz="1400" dirty="0">
                <a:latin typeface="Arial"/>
                <a:cs typeface="Arial"/>
              </a:rPr>
              <a:t> d’avril </a:t>
            </a:r>
            <a:r>
              <a:rPr sz="1400" spc="-50" dirty="0">
                <a:latin typeface="Arial"/>
                <a:cs typeface="Arial"/>
              </a:rPr>
              <a:t>à </a:t>
            </a:r>
            <a:r>
              <a:rPr sz="1400" dirty="0">
                <a:latin typeface="Arial"/>
                <a:cs typeface="Arial"/>
              </a:rPr>
              <a:t>mai.</a:t>
            </a:r>
            <a:r>
              <a:rPr sz="1400" spc="-20" dirty="0">
                <a:latin typeface="Arial"/>
                <a:cs typeface="Arial"/>
              </a:rPr>
              <a:t> </a:t>
            </a:r>
            <a:r>
              <a:rPr sz="1400" dirty="0">
                <a:latin typeface="Arial"/>
                <a:cs typeface="Arial"/>
              </a:rPr>
              <a:t>Le</a:t>
            </a:r>
            <a:r>
              <a:rPr sz="1400" spc="-30" dirty="0">
                <a:latin typeface="Arial"/>
                <a:cs typeface="Arial"/>
              </a:rPr>
              <a:t> </a:t>
            </a:r>
            <a:r>
              <a:rPr sz="1400" dirty="0">
                <a:latin typeface="Arial"/>
                <a:cs typeface="Arial"/>
              </a:rPr>
              <a:t>projet</a:t>
            </a:r>
            <a:r>
              <a:rPr sz="1400" spc="-15" dirty="0">
                <a:latin typeface="Arial"/>
                <a:cs typeface="Arial"/>
              </a:rPr>
              <a:t> </a:t>
            </a:r>
            <a:r>
              <a:rPr sz="1400" dirty="0">
                <a:latin typeface="Arial"/>
                <a:cs typeface="Arial"/>
              </a:rPr>
              <a:t>a</a:t>
            </a:r>
            <a:r>
              <a:rPr sz="1400" spc="-30" dirty="0">
                <a:latin typeface="Arial"/>
                <a:cs typeface="Arial"/>
              </a:rPr>
              <a:t> </a:t>
            </a:r>
            <a:r>
              <a:rPr sz="1400" spc="-10" dirty="0">
                <a:latin typeface="Arial"/>
                <a:cs typeface="Arial"/>
              </a:rPr>
              <a:t>planté </a:t>
            </a:r>
            <a:r>
              <a:rPr sz="1400" dirty="0">
                <a:latin typeface="Arial"/>
                <a:cs typeface="Arial"/>
              </a:rPr>
              <a:t>des</a:t>
            </a:r>
            <a:r>
              <a:rPr sz="1400" spc="-30" dirty="0">
                <a:latin typeface="Arial"/>
                <a:cs typeface="Arial"/>
              </a:rPr>
              <a:t> </a:t>
            </a:r>
            <a:r>
              <a:rPr sz="1400" dirty="0">
                <a:latin typeface="Arial"/>
                <a:cs typeface="Arial"/>
              </a:rPr>
              <a:t>citronniers</a:t>
            </a:r>
            <a:r>
              <a:rPr sz="1400" spc="-30" dirty="0">
                <a:latin typeface="Arial"/>
                <a:cs typeface="Arial"/>
              </a:rPr>
              <a:t> </a:t>
            </a:r>
            <a:r>
              <a:rPr sz="1400" dirty="0">
                <a:latin typeface="Arial"/>
                <a:cs typeface="Arial"/>
              </a:rPr>
              <a:t>en</a:t>
            </a:r>
            <a:r>
              <a:rPr sz="1400" spc="-40" dirty="0">
                <a:latin typeface="Arial"/>
                <a:cs typeface="Arial"/>
              </a:rPr>
              <a:t> </a:t>
            </a:r>
            <a:r>
              <a:rPr sz="1400" spc="-10" dirty="0">
                <a:latin typeface="Arial"/>
                <a:cs typeface="Arial"/>
              </a:rPr>
              <a:t>limite </a:t>
            </a:r>
            <a:r>
              <a:rPr sz="1400" dirty="0">
                <a:latin typeface="Arial"/>
                <a:cs typeface="Arial"/>
              </a:rPr>
              <a:t>de</a:t>
            </a:r>
            <a:r>
              <a:rPr sz="1400" spc="-25" dirty="0">
                <a:latin typeface="Arial"/>
                <a:cs typeface="Arial"/>
              </a:rPr>
              <a:t> </a:t>
            </a:r>
            <a:r>
              <a:rPr sz="1400" dirty="0">
                <a:latin typeface="Arial"/>
                <a:cs typeface="Arial"/>
              </a:rPr>
              <a:t>la</a:t>
            </a:r>
            <a:r>
              <a:rPr sz="1400" spc="-20" dirty="0">
                <a:latin typeface="Arial"/>
                <a:cs typeface="Arial"/>
              </a:rPr>
              <a:t> </a:t>
            </a:r>
            <a:r>
              <a:rPr sz="1400" dirty="0">
                <a:latin typeface="Arial"/>
                <a:cs typeface="Arial"/>
              </a:rPr>
              <a:t>haie</a:t>
            </a:r>
            <a:r>
              <a:rPr sz="1400" spc="-25" dirty="0">
                <a:latin typeface="Arial"/>
                <a:cs typeface="Arial"/>
              </a:rPr>
              <a:t> de </a:t>
            </a:r>
            <a:r>
              <a:rPr sz="1400" dirty="0">
                <a:latin typeface="Arial"/>
                <a:cs typeface="Arial"/>
              </a:rPr>
              <a:t>candélabres</a:t>
            </a:r>
            <a:r>
              <a:rPr sz="1400" spc="-60" dirty="0">
                <a:latin typeface="Arial"/>
                <a:cs typeface="Arial"/>
              </a:rPr>
              <a:t> </a:t>
            </a:r>
            <a:r>
              <a:rPr sz="1400" dirty="0">
                <a:latin typeface="Arial"/>
                <a:cs typeface="Arial"/>
              </a:rPr>
              <a:t>clôturant</a:t>
            </a:r>
            <a:r>
              <a:rPr sz="1400" spc="-60" dirty="0">
                <a:latin typeface="Arial"/>
                <a:cs typeface="Arial"/>
              </a:rPr>
              <a:t> </a:t>
            </a:r>
            <a:r>
              <a:rPr sz="1400" spc="-25" dirty="0">
                <a:latin typeface="Arial"/>
                <a:cs typeface="Arial"/>
              </a:rPr>
              <a:t>la </a:t>
            </a:r>
            <a:r>
              <a:rPr sz="1400" dirty="0">
                <a:latin typeface="Arial"/>
                <a:cs typeface="Arial"/>
              </a:rPr>
              <a:t>parcelle</a:t>
            </a:r>
            <a:r>
              <a:rPr sz="1400" spc="-35" dirty="0">
                <a:latin typeface="Arial"/>
                <a:cs typeface="Arial"/>
              </a:rPr>
              <a:t> </a:t>
            </a:r>
            <a:r>
              <a:rPr sz="1400" dirty="0">
                <a:latin typeface="Arial"/>
                <a:cs typeface="Arial"/>
              </a:rPr>
              <a:t>(1er</a:t>
            </a:r>
            <a:r>
              <a:rPr sz="1400" spc="-30" dirty="0">
                <a:latin typeface="Arial"/>
                <a:cs typeface="Arial"/>
              </a:rPr>
              <a:t> </a:t>
            </a:r>
            <a:r>
              <a:rPr sz="1400" dirty="0">
                <a:latin typeface="Arial"/>
                <a:cs typeface="Arial"/>
              </a:rPr>
              <a:t>mai</a:t>
            </a:r>
            <a:r>
              <a:rPr sz="1400" spc="-45" dirty="0">
                <a:latin typeface="Arial"/>
                <a:cs typeface="Arial"/>
              </a:rPr>
              <a:t> </a:t>
            </a:r>
            <a:r>
              <a:rPr sz="1400" spc="-10" dirty="0">
                <a:latin typeface="Arial"/>
                <a:cs typeface="Arial"/>
              </a:rPr>
              <a:t>2006).</a:t>
            </a:r>
            <a:endParaRPr sz="1400">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61847" y="381000"/>
            <a:ext cx="8394578" cy="5859779"/>
          </a:xfrm>
          <a:prstGeom prst="rect">
            <a:avLst/>
          </a:prstGeom>
        </p:spPr>
      </p:pic>
      <p:sp>
        <p:nvSpPr>
          <p:cNvPr id="3" name="object 3"/>
          <p:cNvSpPr txBox="1"/>
          <p:nvPr/>
        </p:nvSpPr>
        <p:spPr>
          <a:xfrm>
            <a:off x="471423" y="6629400"/>
            <a:ext cx="9115553" cy="566822"/>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Versant</a:t>
            </a:r>
            <a:r>
              <a:rPr sz="1800" spc="-15" dirty="0">
                <a:latin typeface="Arial"/>
                <a:cs typeface="Arial"/>
              </a:rPr>
              <a:t> </a:t>
            </a:r>
            <a:r>
              <a:rPr sz="1800" dirty="0">
                <a:latin typeface="Arial"/>
                <a:cs typeface="Arial"/>
              </a:rPr>
              <a:t>instable</a:t>
            </a:r>
            <a:r>
              <a:rPr sz="1800" spc="-20" dirty="0">
                <a:latin typeface="Arial"/>
                <a:cs typeface="Arial"/>
              </a:rPr>
              <a:t> </a:t>
            </a:r>
            <a:r>
              <a:rPr sz="1800" dirty="0">
                <a:latin typeface="Arial"/>
                <a:cs typeface="Arial"/>
              </a:rPr>
              <a:t>et</a:t>
            </a:r>
            <a:r>
              <a:rPr sz="1800" spc="-10" dirty="0">
                <a:latin typeface="Arial"/>
                <a:cs typeface="Arial"/>
              </a:rPr>
              <a:t> </a:t>
            </a:r>
            <a:r>
              <a:rPr sz="1800" dirty="0">
                <a:latin typeface="Arial"/>
                <a:cs typeface="Arial"/>
              </a:rPr>
              <a:t>pentu.</a:t>
            </a:r>
            <a:r>
              <a:rPr sz="1800" spc="-10" dirty="0">
                <a:latin typeface="Arial"/>
                <a:cs typeface="Arial"/>
              </a:rPr>
              <a:t> </a:t>
            </a:r>
            <a:r>
              <a:rPr sz="1800" dirty="0">
                <a:latin typeface="Arial"/>
                <a:cs typeface="Arial"/>
              </a:rPr>
              <a:t>Les </a:t>
            </a:r>
            <a:r>
              <a:rPr lang="fr-FR" sz="1800" dirty="0">
                <a:latin typeface="Arial"/>
                <a:cs typeface="Arial"/>
              </a:rPr>
              <a:t>"</a:t>
            </a:r>
            <a:r>
              <a:rPr sz="1800" dirty="0" err="1">
                <a:latin typeface="Arial"/>
                <a:cs typeface="Arial"/>
              </a:rPr>
              <a:t>rampes</a:t>
            </a:r>
            <a:r>
              <a:rPr sz="1800" spc="-20" dirty="0">
                <a:latin typeface="Arial"/>
                <a:cs typeface="Arial"/>
              </a:rPr>
              <a:t> </a:t>
            </a:r>
            <a:r>
              <a:rPr sz="1800" dirty="0" err="1">
                <a:latin typeface="Arial"/>
                <a:cs typeface="Arial"/>
              </a:rPr>
              <a:t>paille</a:t>
            </a:r>
            <a:r>
              <a:rPr lang="fr-FR" sz="1800" dirty="0">
                <a:latin typeface="Arial"/>
                <a:cs typeface="Arial"/>
              </a:rPr>
              <a:t>"</a:t>
            </a:r>
            <a:r>
              <a:rPr sz="1800" spc="-20" dirty="0">
                <a:latin typeface="Arial"/>
                <a:cs typeface="Arial"/>
              </a:rPr>
              <a:t> </a:t>
            </a:r>
            <a:r>
              <a:rPr sz="1800" dirty="0" err="1">
                <a:latin typeface="Arial"/>
                <a:cs typeface="Arial"/>
              </a:rPr>
              <a:t>ont</a:t>
            </a:r>
            <a:r>
              <a:rPr sz="1800" spc="-10" dirty="0">
                <a:latin typeface="Arial"/>
                <a:cs typeface="Arial"/>
              </a:rPr>
              <a:t> </a:t>
            </a:r>
            <a:r>
              <a:rPr lang="fr-FR" sz="1800" spc="-10" dirty="0">
                <a:latin typeface="Arial"/>
                <a:cs typeface="Arial"/>
              </a:rPr>
              <a:t>été </a:t>
            </a:r>
            <a:r>
              <a:rPr sz="1800" dirty="0" err="1">
                <a:latin typeface="Arial"/>
                <a:cs typeface="Arial"/>
              </a:rPr>
              <a:t>consolidées</a:t>
            </a:r>
            <a:r>
              <a:rPr sz="1800" spc="-20" dirty="0">
                <a:latin typeface="Arial"/>
                <a:cs typeface="Arial"/>
              </a:rPr>
              <a:t> </a:t>
            </a:r>
            <a:r>
              <a:rPr sz="1800" dirty="0">
                <a:latin typeface="Arial"/>
                <a:cs typeface="Arial"/>
              </a:rPr>
              <a:t>par</a:t>
            </a:r>
            <a:r>
              <a:rPr sz="1800" spc="-15" dirty="0">
                <a:latin typeface="Arial"/>
                <a:cs typeface="Arial"/>
              </a:rPr>
              <a:t> </a:t>
            </a:r>
            <a:r>
              <a:rPr sz="1800" dirty="0">
                <a:latin typeface="Arial"/>
                <a:cs typeface="Arial"/>
              </a:rPr>
              <a:t>des</a:t>
            </a:r>
            <a:r>
              <a:rPr sz="1800" spc="-15" dirty="0">
                <a:latin typeface="Arial"/>
                <a:cs typeface="Arial"/>
              </a:rPr>
              <a:t> </a:t>
            </a:r>
            <a:r>
              <a:rPr sz="1800" spc="-10" dirty="0" err="1">
                <a:latin typeface="Arial"/>
                <a:cs typeface="Arial"/>
              </a:rPr>
              <a:t>boutures</a:t>
            </a:r>
            <a:r>
              <a:rPr lang="fr-FR" sz="1800" spc="-10" dirty="0">
                <a:latin typeface="Arial"/>
                <a:cs typeface="Arial"/>
              </a:rPr>
              <a:t> par le projet.</a:t>
            </a:r>
            <a:r>
              <a:rPr sz="1800" spc="-10" dirty="0">
                <a:latin typeface="Arial"/>
                <a:cs typeface="Arial"/>
              </a:rPr>
              <a:t> </a:t>
            </a:r>
            <a:endParaRPr sz="1800" dirty="0">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174230" cy="5383530"/>
            <a:chOff x="452437" y="452437"/>
            <a:chExt cx="7174230" cy="5383530"/>
          </a:xfrm>
        </p:grpSpPr>
        <p:pic>
          <p:nvPicPr>
            <p:cNvPr id="3" name="object 3"/>
            <p:cNvPicPr/>
            <p:nvPr/>
          </p:nvPicPr>
          <p:blipFill>
            <a:blip r:embed="rId2" cstate="print"/>
            <a:stretch>
              <a:fillRect/>
            </a:stretch>
          </p:blipFill>
          <p:spPr>
            <a:xfrm>
              <a:off x="457200" y="457200"/>
              <a:ext cx="7164323" cy="5373623"/>
            </a:xfrm>
            <a:prstGeom prst="rect">
              <a:avLst/>
            </a:prstGeom>
          </p:spPr>
        </p:pic>
        <p:sp>
          <p:nvSpPr>
            <p:cNvPr id="4" name="object 4"/>
            <p:cNvSpPr/>
            <p:nvPr/>
          </p:nvSpPr>
          <p:spPr>
            <a:xfrm>
              <a:off x="457200" y="457200"/>
              <a:ext cx="7164705" cy="5374005"/>
            </a:xfrm>
            <a:custGeom>
              <a:avLst/>
              <a:gdLst/>
              <a:ahLst/>
              <a:cxnLst/>
              <a:rect l="l" t="t" r="r" b="b"/>
              <a:pathLst>
                <a:path w="7164705" h="5374005">
                  <a:moveTo>
                    <a:pt x="0" y="0"/>
                  </a:moveTo>
                  <a:lnTo>
                    <a:pt x="0" y="5373623"/>
                  </a:lnTo>
                  <a:lnTo>
                    <a:pt x="7164323" y="5373623"/>
                  </a:lnTo>
                  <a:lnTo>
                    <a:pt x="7164323"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44143" y="6145781"/>
            <a:ext cx="8423657" cy="289823"/>
          </a:xfrm>
          <a:prstGeom prst="rect">
            <a:avLst/>
          </a:prstGeom>
        </p:spPr>
        <p:txBody>
          <a:bodyPr vert="horz" wrap="square" lIns="0" tIns="12700" rIns="0" bIns="0" rtlCol="0">
            <a:spAutoFit/>
          </a:bodyPr>
          <a:lstStyle/>
          <a:p>
            <a:pPr marL="12700">
              <a:lnSpc>
                <a:spcPct val="100000"/>
              </a:lnSpc>
              <a:spcBef>
                <a:spcPts val="100"/>
              </a:spcBef>
            </a:pPr>
            <a:r>
              <a:rPr lang="fr-FR" dirty="0">
                <a:latin typeface="Arial"/>
                <a:cs typeface="Arial"/>
              </a:rPr>
              <a:t>Ce f</a:t>
            </a:r>
            <a:r>
              <a:rPr sz="1800" dirty="0" err="1">
                <a:latin typeface="Arial"/>
                <a:cs typeface="Arial"/>
              </a:rPr>
              <a:t>onds</a:t>
            </a:r>
            <a:r>
              <a:rPr sz="1800" spc="-30" dirty="0">
                <a:latin typeface="Arial"/>
                <a:cs typeface="Arial"/>
              </a:rPr>
              <a:t> </a:t>
            </a:r>
            <a:r>
              <a:rPr lang="fr-FR" sz="1800" dirty="0">
                <a:latin typeface="Arial"/>
                <a:cs typeface="Arial"/>
              </a:rPr>
              <a:t>frais a été aménagé par la construction de seuils</a:t>
            </a:r>
            <a:r>
              <a:rPr sz="1800" spc="-10" dirty="0">
                <a:latin typeface="Arial"/>
                <a:cs typeface="Arial"/>
              </a:rPr>
              <a:t>.</a:t>
            </a:r>
            <a:endParaRPr sz="1800" dirty="0">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7548371" cy="5661659"/>
          </a:xfrm>
          <a:prstGeom prst="rect">
            <a:avLst/>
          </a:prstGeom>
        </p:spPr>
      </p:pic>
      <p:sp>
        <p:nvSpPr>
          <p:cNvPr id="3" name="object 3"/>
          <p:cNvSpPr txBox="1"/>
          <p:nvPr/>
        </p:nvSpPr>
        <p:spPr>
          <a:xfrm>
            <a:off x="534415" y="6290561"/>
            <a:ext cx="8646795" cy="84836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Les</a:t>
            </a:r>
            <a:r>
              <a:rPr sz="1800" spc="-15" dirty="0">
                <a:latin typeface="Arial"/>
                <a:cs typeface="Arial"/>
              </a:rPr>
              <a:t> </a:t>
            </a:r>
            <a:r>
              <a:rPr sz="1800" dirty="0">
                <a:latin typeface="Arial"/>
                <a:cs typeface="Arial"/>
              </a:rPr>
              <a:t>versants</a:t>
            </a:r>
            <a:r>
              <a:rPr sz="1800" spc="-15" dirty="0">
                <a:latin typeface="Arial"/>
                <a:cs typeface="Arial"/>
              </a:rPr>
              <a:t> </a:t>
            </a:r>
            <a:r>
              <a:rPr sz="1800" dirty="0">
                <a:latin typeface="Arial"/>
                <a:cs typeface="Arial"/>
              </a:rPr>
              <a:t>cultivés</a:t>
            </a:r>
            <a:r>
              <a:rPr sz="1800" spc="-15" dirty="0">
                <a:latin typeface="Arial"/>
                <a:cs typeface="Arial"/>
              </a:rPr>
              <a:t> </a:t>
            </a:r>
            <a:r>
              <a:rPr sz="1800" dirty="0">
                <a:latin typeface="Arial"/>
                <a:cs typeface="Arial"/>
              </a:rPr>
              <a:t>à</a:t>
            </a:r>
            <a:r>
              <a:rPr sz="1800" spc="-20" dirty="0">
                <a:latin typeface="Arial"/>
                <a:cs typeface="Arial"/>
              </a:rPr>
              <a:t> </a:t>
            </a:r>
            <a:r>
              <a:rPr sz="1800" dirty="0">
                <a:latin typeface="Arial"/>
                <a:cs typeface="Arial"/>
              </a:rPr>
              <a:t>forte</a:t>
            </a:r>
            <a:r>
              <a:rPr sz="1800" spc="-15" dirty="0">
                <a:latin typeface="Arial"/>
                <a:cs typeface="Arial"/>
              </a:rPr>
              <a:t> </a:t>
            </a:r>
            <a:r>
              <a:rPr sz="1800" dirty="0">
                <a:latin typeface="Arial"/>
                <a:cs typeface="Arial"/>
              </a:rPr>
              <a:t>pente</a:t>
            </a:r>
            <a:r>
              <a:rPr sz="1800" spc="-20" dirty="0">
                <a:latin typeface="Arial"/>
                <a:cs typeface="Arial"/>
              </a:rPr>
              <a:t> </a:t>
            </a:r>
            <a:r>
              <a:rPr sz="1800" dirty="0">
                <a:latin typeface="Arial"/>
                <a:cs typeface="Arial"/>
              </a:rPr>
              <a:t>sont</a:t>
            </a:r>
            <a:r>
              <a:rPr sz="1800" spc="-10" dirty="0">
                <a:latin typeface="Arial"/>
                <a:cs typeface="Arial"/>
              </a:rPr>
              <a:t> </a:t>
            </a:r>
            <a:r>
              <a:rPr sz="1800" dirty="0">
                <a:latin typeface="Arial"/>
                <a:cs typeface="Arial"/>
              </a:rPr>
              <a:t>affectés</a:t>
            </a:r>
            <a:r>
              <a:rPr sz="1800" spc="-15" dirty="0">
                <a:latin typeface="Arial"/>
                <a:cs typeface="Arial"/>
              </a:rPr>
              <a:t> </a:t>
            </a:r>
            <a:r>
              <a:rPr sz="1800" dirty="0">
                <a:latin typeface="Arial"/>
                <a:cs typeface="Arial"/>
              </a:rPr>
              <a:t>par</a:t>
            </a:r>
            <a:r>
              <a:rPr sz="1800" spc="-15" dirty="0">
                <a:latin typeface="Arial"/>
                <a:cs typeface="Arial"/>
              </a:rPr>
              <a:t> </a:t>
            </a:r>
            <a:r>
              <a:rPr sz="1800" dirty="0">
                <a:latin typeface="Arial"/>
                <a:cs typeface="Arial"/>
              </a:rPr>
              <a:t>une</a:t>
            </a:r>
            <a:r>
              <a:rPr sz="1800" spc="-20" dirty="0">
                <a:latin typeface="Arial"/>
                <a:cs typeface="Arial"/>
              </a:rPr>
              <a:t> </a:t>
            </a:r>
            <a:r>
              <a:rPr sz="1800" dirty="0">
                <a:latin typeface="Arial"/>
                <a:cs typeface="Arial"/>
              </a:rPr>
              <a:t>érosion</a:t>
            </a:r>
            <a:r>
              <a:rPr sz="1800" spc="-15" dirty="0">
                <a:latin typeface="Arial"/>
                <a:cs typeface="Arial"/>
              </a:rPr>
              <a:t> </a:t>
            </a:r>
            <a:r>
              <a:rPr sz="1800" dirty="0" err="1">
                <a:latin typeface="Arial"/>
                <a:cs typeface="Arial"/>
              </a:rPr>
              <a:t>aratoire</a:t>
            </a:r>
            <a:r>
              <a:rPr sz="1800" spc="-20" dirty="0">
                <a:latin typeface="Arial"/>
                <a:cs typeface="Arial"/>
              </a:rPr>
              <a:t> </a:t>
            </a:r>
            <a:r>
              <a:rPr sz="1800" spc="-10" dirty="0">
                <a:latin typeface="Arial"/>
                <a:cs typeface="Arial"/>
              </a:rPr>
              <a:t>intense. </a:t>
            </a:r>
            <a:r>
              <a:rPr sz="1800" dirty="0">
                <a:latin typeface="Arial"/>
                <a:cs typeface="Arial"/>
              </a:rPr>
              <a:t>Cette</a:t>
            </a:r>
            <a:r>
              <a:rPr sz="1800" spc="-25" dirty="0">
                <a:latin typeface="Arial"/>
                <a:cs typeface="Arial"/>
              </a:rPr>
              <a:t> </a:t>
            </a:r>
            <a:r>
              <a:rPr sz="1800" dirty="0">
                <a:latin typeface="Arial"/>
                <a:cs typeface="Arial"/>
              </a:rPr>
              <a:t>érosion</a:t>
            </a:r>
            <a:r>
              <a:rPr sz="1800" spc="-25" dirty="0">
                <a:latin typeface="Arial"/>
                <a:cs typeface="Arial"/>
              </a:rPr>
              <a:t> </a:t>
            </a:r>
            <a:r>
              <a:rPr sz="1800" dirty="0">
                <a:latin typeface="Arial"/>
                <a:cs typeface="Arial"/>
              </a:rPr>
              <a:t>affouille</a:t>
            </a:r>
            <a:r>
              <a:rPr sz="1800" spc="-20" dirty="0">
                <a:latin typeface="Arial"/>
                <a:cs typeface="Arial"/>
              </a:rPr>
              <a:t> </a:t>
            </a:r>
            <a:r>
              <a:rPr sz="1800" dirty="0">
                <a:latin typeface="Arial"/>
                <a:cs typeface="Arial"/>
              </a:rPr>
              <a:t>les</a:t>
            </a:r>
            <a:r>
              <a:rPr sz="1800" spc="-20" dirty="0">
                <a:latin typeface="Arial"/>
                <a:cs typeface="Arial"/>
              </a:rPr>
              <a:t> </a:t>
            </a:r>
            <a:r>
              <a:rPr sz="1800" dirty="0">
                <a:latin typeface="Arial"/>
                <a:cs typeface="Arial"/>
              </a:rPr>
              <a:t>haies</a:t>
            </a:r>
            <a:r>
              <a:rPr sz="1800" spc="-15" dirty="0">
                <a:latin typeface="Arial"/>
                <a:cs typeface="Arial"/>
              </a:rPr>
              <a:t> </a:t>
            </a:r>
            <a:r>
              <a:rPr sz="1800" dirty="0">
                <a:latin typeface="Arial"/>
                <a:cs typeface="Arial"/>
              </a:rPr>
              <a:t>vives</a:t>
            </a:r>
            <a:r>
              <a:rPr sz="1800" spc="-20" dirty="0">
                <a:latin typeface="Arial"/>
                <a:cs typeface="Arial"/>
              </a:rPr>
              <a:t> </a:t>
            </a:r>
            <a:r>
              <a:rPr sz="1800" dirty="0">
                <a:latin typeface="Arial"/>
                <a:cs typeface="Arial"/>
              </a:rPr>
              <a:t>ou</a:t>
            </a:r>
            <a:r>
              <a:rPr sz="1800" spc="-25" dirty="0">
                <a:latin typeface="Arial"/>
                <a:cs typeface="Arial"/>
              </a:rPr>
              <a:t> </a:t>
            </a:r>
            <a:r>
              <a:rPr sz="1800" dirty="0">
                <a:latin typeface="Arial"/>
                <a:cs typeface="Arial"/>
              </a:rPr>
              <a:t>les murettes</a:t>
            </a:r>
            <a:r>
              <a:rPr sz="1800" spc="-20" dirty="0">
                <a:latin typeface="Arial"/>
                <a:cs typeface="Arial"/>
              </a:rPr>
              <a:t> </a:t>
            </a:r>
            <a:r>
              <a:rPr sz="1800" dirty="0">
                <a:latin typeface="Arial"/>
                <a:cs typeface="Arial"/>
              </a:rPr>
              <a:t>et</a:t>
            </a:r>
            <a:r>
              <a:rPr sz="1800" spc="-15" dirty="0">
                <a:latin typeface="Arial"/>
                <a:cs typeface="Arial"/>
              </a:rPr>
              <a:t> </a:t>
            </a:r>
            <a:r>
              <a:rPr sz="1800" dirty="0">
                <a:latin typeface="Arial"/>
                <a:cs typeface="Arial"/>
              </a:rPr>
              <a:t>rend</a:t>
            </a:r>
            <a:r>
              <a:rPr sz="1800" spc="-20" dirty="0">
                <a:latin typeface="Arial"/>
                <a:cs typeface="Arial"/>
              </a:rPr>
              <a:t> </a:t>
            </a:r>
            <a:r>
              <a:rPr sz="1800" dirty="0">
                <a:latin typeface="Arial"/>
                <a:cs typeface="Arial"/>
              </a:rPr>
              <a:t>leur</a:t>
            </a:r>
            <a:r>
              <a:rPr sz="1800" spc="-20" dirty="0">
                <a:latin typeface="Arial"/>
                <a:cs typeface="Arial"/>
              </a:rPr>
              <a:t> </a:t>
            </a:r>
            <a:r>
              <a:rPr sz="1800" spc="-10" dirty="0">
                <a:latin typeface="Arial"/>
                <a:cs typeface="Arial"/>
              </a:rPr>
              <a:t>pérennité problématique.</a:t>
            </a:r>
            <a:endParaRPr sz="1800" dirty="0">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533640" cy="5653405"/>
            <a:chOff x="452437" y="452437"/>
            <a:chExt cx="7533640" cy="5653405"/>
          </a:xfrm>
        </p:grpSpPr>
        <p:pic>
          <p:nvPicPr>
            <p:cNvPr id="3" name="object 3"/>
            <p:cNvPicPr/>
            <p:nvPr/>
          </p:nvPicPr>
          <p:blipFill>
            <a:blip r:embed="rId2" cstate="print"/>
            <a:stretch>
              <a:fillRect/>
            </a:stretch>
          </p:blipFill>
          <p:spPr>
            <a:xfrm>
              <a:off x="457200" y="457200"/>
              <a:ext cx="7525511" cy="5643371"/>
            </a:xfrm>
            <a:prstGeom prst="rect">
              <a:avLst/>
            </a:prstGeom>
          </p:spPr>
        </p:pic>
        <p:sp>
          <p:nvSpPr>
            <p:cNvPr id="4" name="object 4"/>
            <p:cNvSpPr/>
            <p:nvPr/>
          </p:nvSpPr>
          <p:spPr>
            <a:xfrm>
              <a:off x="457200" y="457200"/>
              <a:ext cx="7524115" cy="5643880"/>
            </a:xfrm>
            <a:custGeom>
              <a:avLst/>
              <a:gdLst/>
              <a:ahLst/>
              <a:cxnLst/>
              <a:rect l="l" t="t" r="r" b="b"/>
              <a:pathLst>
                <a:path w="7524115" h="5643880">
                  <a:moveTo>
                    <a:pt x="0" y="0"/>
                  </a:moveTo>
                  <a:lnTo>
                    <a:pt x="0" y="5643371"/>
                  </a:lnTo>
                  <a:lnTo>
                    <a:pt x="7523987" y="5643371"/>
                  </a:lnTo>
                  <a:lnTo>
                    <a:pt x="7523987"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510539" y="6290561"/>
            <a:ext cx="8850630" cy="848360"/>
          </a:xfrm>
          <a:prstGeom prst="rect">
            <a:avLst/>
          </a:prstGeom>
        </p:spPr>
        <p:txBody>
          <a:bodyPr vert="horz" wrap="square" lIns="0" tIns="12700" rIns="0" bIns="0" rtlCol="0">
            <a:spAutoFit/>
          </a:bodyPr>
          <a:lstStyle/>
          <a:p>
            <a:pPr marL="38100" marR="30480">
              <a:lnSpc>
                <a:spcPct val="100000"/>
              </a:lnSpc>
              <a:spcBef>
                <a:spcPts val="100"/>
              </a:spcBef>
            </a:pPr>
            <a:r>
              <a:rPr sz="1800" dirty="0">
                <a:latin typeface="Arial"/>
                <a:cs typeface="Arial"/>
              </a:rPr>
              <a:t>2</a:t>
            </a:r>
            <a:r>
              <a:rPr sz="1800" baseline="23148" dirty="0">
                <a:latin typeface="Arial"/>
                <a:cs typeface="Arial"/>
              </a:rPr>
              <a:t>ème</a:t>
            </a:r>
            <a:r>
              <a:rPr sz="1800" spc="232" baseline="23148" dirty="0">
                <a:latin typeface="Arial"/>
                <a:cs typeface="Arial"/>
              </a:rPr>
              <a:t> </a:t>
            </a:r>
            <a:r>
              <a:rPr sz="1800" dirty="0">
                <a:latin typeface="Arial"/>
                <a:cs typeface="Arial"/>
              </a:rPr>
              <a:t>section</a:t>
            </a:r>
            <a:r>
              <a:rPr sz="1800" spc="-25" dirty="0">
                <a:latin typeface="Arial"/>
                <a:cs typeface="Arial"/>
              </a:rPr>
              <a:t> </a:t>
            </a:r>
            <a:r>
              <a:rPr sz="1800" dirty="0">
                <a:latin typeface="Arial"/>
                <a:cs typeface="Arial"/>
              </a:rPr>
              <a:t>Gros</a:t>
            </a:r>
            <a:r>
              <a:rPr sz="1800" spc="-20" dirty="0">
                <a:latin typeface="Arial"/>
                <a:cs typeface="Arial"/>
              </a:rPr>
              <a:t> </a:t>
            </a:r>
            <a:r>
              <a:rPr sz="1800" dirty="0">
                <a:latin typeface="Arial"/>
                <a:cs typeface="Arial"/>
              </a:rPr>
              <a:t>Morne,</a:t>
            </a:r>
            <a:r>
              <a:rPr sz="1800" spc="-15" dirty="0">
                <a:latin typeface="Arial"/>
                <a:cs typeface="Arial"/>
              </a:rPr>
              <a:t> </a:t>
            </a:r>
            <a:r>
              <a:rPr sz="1800" dirty="0">
                <a:latin typeface="Arial"/>
                <a:cs typeface="Arial"/>
              </a:rPr>
              <a:t>Rivière</a:t>
            </a:r>
            <a:r>
              <a:rPr sz="1800" spc="-25" dirty="0">
                <a:latin typeface="Arial"/>
                <a:cs typeface="Arial"/>
              </a:rPr>
              <a:t> </a:t>
            </a:r>
            <a:r>
              <a:rPr sz="1800" dirty="0" err="1">
                <a:latin typeface="Arial"/>
                <a:cs typeface="Arial"/>
              </a:rPr>
              <a:t>Mancelle</a:t>
            </a:r>
            <a:r>
              <a:rPr lang="fr-FR" sz="1800" dirty="0">
                <a:latin typeface="Arial"/>
                <a:cs typeface="Arial"/>
              </a:rPr>
              <a:t>:</a:t>
            </a:r>
            <a:r>
              <a:rPr sz="1800" spc="-5" dirty="0">
                <a:latin typeface="Arial"/>
                <a:cs typeface="Arial"/>
              </a:rPr>
              <a:t> </a:t>
            </a:r>
            <a:r>
              <a:rPr lang="fr-FR" spc="-5" dirty="0">
                <a:latin typeface="Arial"/>
                <a:cs typeface="Arial"/>
              </a:rPr>
              <a:t>c</a:t>
            </a:r>
            <a:r>
              <a:rPr sz="1800" dirty="0">
                <a:latin typeface="Arial"/>
                <a:cs typeface="Arial"/>
              </a:rPr>
              <a:t>e</a:t>
            </a:r>
            <a:r>
              <a:rPr sz="1800" spc="-20" dirty="0">
                <a:latin typeface="Arial"/>
                <a:cs typeface="Arial"/>
              </a:rPr>
              <a:t> </a:t>
            </a:r>
            <a:r>
              <a:rPr sz="1800" dirty="0">
                <a:latin typeface="Arial"/>
                <a:cs typeface="Arial"/>
              </a:rPr>
              <a:t>qui</a:t>
            </a:r>
            <a:r>
              <a:rPr sz="1800" spc="-20" dirty="0">
                <a:latin typeface="Arial"/>
                <a:cs typeface="Arial"/>
              </a:rPr>
              <a:t> </a:t>
            </a:r>
            <a:r>
              <a:rPr sz="1800" dirty="0">
                <a:latin typeface="Arial"/>
                <a:cs typeface="Arial"/>
              </a:rPr>
              <a:t>reste</a:t>
            </a:r>
            <a:r>
              <a:rPr sz="1800" spc="-25" dirty="0">
                <a:latin typeface="Arial"/>
                <a:cs typeface="Arial"/>
              </a:rPr>
              <a:t> </a:t>
            </a:r>
            <a:r>
              <a:rPr sz="1800" dirty="0">
                <a:latin typeface="Arial"/>
                <a:cs typeface="Arial"/>
              </a:rPr>
              <a:t>de</a:t>
            </a:r>
            <a:r>
              <a:rPr sz="1800" spc="-10" dirty="0">
                <a:latin typeface="Arial"/>
                <a:cs typeface="Arial"/>
              </a:rPr>
              <a:t> </a:t>
            </a:r>
            <a:r>
              <a:rPr sz="1800" dirty="0">
                <a:latin typeface="Arial"/>
                <a:cs typeface="Arial"/>
              </a:rPr>
              <a:t>canaux</a:t>
            </a:r>
            <a:r>
              <a:rPr sz="1800" spc="-3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contour.</a:t>
            </a:r>
            <a:r>
              <a:rPr sz="1800" spc="-15" dirty="0">
                <a:latin typeface="Arial"/>
                <a:cs typeface="Arial"/>
              </a:rPr>
              <a:t> </a:t>
            </a:r>
            <a:r>
              <a:rPr sz="1800" spc="-25" dirty="0">
                <a:latin typeface="Arial"/>
                <a:cs typeface="Arial"/>
              </a:rPr>
              <a:t>Il </a:t>
            </a:r>
            <a:r>
              <a:rPr sz="1800" dirty="0">
                <a:latin typeface="Arial"/>
                <a:cs typeface="Arial"/>
              </a:rPr>
              <a:t>faudrait</a:t>
            </a:r>
            <a:r>
              <a:rPr sz="1800" spc="-15" dirty="0">
                <a:latin typeface="Arial"/>
                <a:cs typeface="Arial"/>
              </a:rPr>
              <a:t> </a:t>
            </a:r>
            <a:r>
              <a:rPr sz="1800" dirty="0">
                <a:latin typeface="Arial"/>
                <a:cs typeface="Arial"/>
              </a:rPr>
              <a:t>associer</a:t>
            </a:r>
            <a:r>
              <a:rPr sz="1800" spc="-15" dirty="0">
                <a:latin typeface="Arial"/>
                <a:cs typeface="Arial"/>
              </a:rPr>
              <a:t> </a:t>
            </a:r>
            <a:r>
              <a:rPr sz="1800" dirty="0">
                <a:latin typeface="Arial"/>
                <a:cs typeface="Arial"/>
              </a:rPr>
              <a:t>une</a:t>
            </a:r>
            <a:r>
              <a:rPr sz="1800" spc="-25" dirty="0">
                <a:latin typeface="Arial"/>
                <a:cs typeface="Arial"/>
              </a:rPr>
              <a:t> </a:t>
            </a:r>
            <a:r>
              <a:rPr sz="1800" dirty="0">
                <a:latin typeface="Arial"/>
                <a:cs typeface="Arial"/>
              </a:rPr>
              <a:t>action</a:t>
            </a:r>
            <a:r>
              <a:rPr sz="1800" spc="-20" dirty="0">
                <a:latin typeface="Arial"/>
                <a:cs typeface="Arial"/>
              </a:rPr>
              <a:t> </a:t>
            </a:r>
            <a:r>
              <a:rPr sz="1800" dirty="0">
                <a:latin typeface="Arial"/>
                <a:cs typeface="Arial"/>
              </a:rPr>
              <a:t>sur</a:t>
            </a:r>
            <a:r>
              <a:rPr sz="1800" spc="-15" dirty="0">
                <a:latin typeface="Arial"/>
                <a:cs typeface="Arial"/>
              </a:rPr>
              <a:t> </a:t>
            </a:r>
            <a:r>
              <a:rPr sz="1800" dirty="0">
                <a:latin typeface="Arial"/>
                <a:cs typeface="Arial"/>
              </a:rPr>
              <a:t>l’élevage,</a:t>
            </a:r>
            <a:r>
              <a:rPr sz="1800" spc="-15" dirty="0">
                <a:latin typeface="Arial"/>
                <a:cs typeface="Arial"/>
              </a:rPr>
              <a:t> </a:t>
            </a:r>
            <a:r>
              <a:rPr sz="1800" dirty="0">
                <a:latin typeface="Arial"/>
                <a:cs typeface="Arial"/>
              </a:rPr>
              <a:t>l’accès</a:t>
            </a:r>
            <a:r>
              <a:rPr sz="1800" spc="-15" dirty="0">
                <a:latin typeface="Arial"/>
                <a:cs typeface="Arial"/>
              </a:rPr>
              <a:t> </a:t>
            </a:r>
            <a:r>
              <a:rPr sz="1800" dirty="0">
                <a:latin typeface="Arial"/>
                <a:cs typeface="Arial"/>
              </a:rPr>
              <a:t>à</a:t>
            </a:r>
            <a:r>
              <a:rPr sz="1800" spc="-25" dirty="0">
                <a:latin typeface="Arial"/>
                <a:cs typeface="Arial"/>
              </a:rPr>
              <a:t> </a:t>
            </a:r>
            <a:r>
              <a:rPr sz="1800" dirty="0">
                <a:latin typeface="Arial"/>
                <a:cs typeface="Arial"/>
              </a:rPr>
              <a:t>l’eau</a:t>
            </a:r>
            <a:r>
              <a:rPr sz="1800" spc="-20" dirty="0">
                <a:latin typeface="Arial"/>
                <a:cs typeface="Arial"/>
              </a:rPr>
              <a:t> </a:t>
            </a:r>
            <a:r>
              <a:rPr sz="1800" dirty="0">
                <a:latin typeface="Arial"/>
                <a:cs typeface="Arial"/>
              </a:rPr>
              <a:t>et</a:t>
            </a:r>
            <a:r>
              <a:rPr sz="1800" spc="-10" dirty="0">
                <a:latin typeface="Arial"/>
                <a:cs typeface="Arial"/>
              </a:rPr>
              <a:t> </a:t>
            </a:r>
            <a:r>
              <a:rPr sz="1800" dirty="0">
                <a:latin typeface="Arial"/>
                <a:cs typeface="Arial"/>
              </a:rPr>
              <a:t>l’aménagement</a:t>
            </a:r>
            <a:r>
              <a:rPr sz="1800" spc="-15"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la</a:t>
            </a:r>
            <a:r>
              <a:rPr sz="1800" spc="-20" dirty="0">
                <a:latin typeface="Arial"/>
                <a:cs typeface="Arial"/>
              </a:rPr>
              <a:t> </a:t>
            </a:r>
            <a:r>
              <a:rPr sz="1800" spc="-10" dirty="0">
                <a:latin typeface="Arial"/>
                <a:cs typeface="Arial"/>
              </a:rPr>
              <a:t>pente </a:t>
            </a:r>
            <a:r>
              <a:rPr sz="1800" dirty="0">
                <a:latin typeface="Arial"/>
                <a:cs typeface="Arial"/>
              </a:rPr>
              <a:t>pour</a:t>
            </a:r>
            <a:r>
              <a:rPr sz="1800" spc="-30" dirty="0">
                <a:latin typeface="Arial"/>
                <a:cs typeface="Arial"/>
              </a:rPr>
              <a:t> </a:t>
            </a:r>
            <a:r>
              <a:rPr lang="fr-FR" sz="1800" spc="-30" dirty="0">
                <a:latin typeface="Arial"/>
                <a:cs typeface="Arial"/>
              </a:rPr>
              <a:t>en </a:t>
            </a:r>
            <a:r>
              <a:rPr sz="1800" dirty="0" err="1">
                <a:latin typeface="Arial"/>
                <a:cs typeface="Arial"/>
              </a:rPr>
              <a:t>améliorer</a:t>
            </a:r>
            <a:r>
              <a:rPr sz="1800" spc="-25" dirty="0">
                <a:latin typeface="Arial"/>
                <a:cs typeface="Arial"/>
              </a:rPr>
              <a:t> </a:t>
            </a:r>
            <a:r>
              <a:rPr sz="1800" dirty="0">
                <a:latin typeface="Arial"/>
                <a:cs typeface="Arial"/>
              </a:rPr>
              <a:t>la</a:t>
            </a:r>
            <a:r>
              <a:rPr sz="1800" spc="-25" dirty="0">
                <a:latin typeface="Arial"/>
                <a:cs typeface="Arial"/>
              </a:rPr>
              <a:t> </a:t>
            </a:r>
            <a:r>
              <a:rPr sz="1800" spc="-10" dirty="0">
                <a:latin typeface="Arial"/>
                <a:cs typeface="Arial"/>
              </a:rPr>
              <a:t>fertilité</a:t>
            </a:r>
            <a:endParaRPr sz="1800" dirty="0">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8181340" cy="6139180"/>
            <a:chOff x="452437" y="452437"/>
            <a:chExt cx="8181340" cy="6139180"/>
          </a:xfrm>
        </p:grpSpPr>
        <p:pic>
          <p:nvPicPr>
            <p:cNvPr id="3" name="object 3"/>
            <p:cNvPicPr/>
            <p:nvPr/>
          </p:nvPicPr>
          <p:blipFill>
            <a:blip r:embed="rId2" cstate="print"/>
            <a:stretch>
              <a:fillRect/>
            </a:stretch>
          </p:blipFill>
          <p:spPr>
            <a:xfrm>
              <a:off x="457200" y="457200"/>
              <a:ext cx="8173211" cy="6129527"/>
            </a:xfrm>
            <a:prstGeom prst="rect">
              <a:avLst/>
            </a:prstGeom>
          </p:spPr>
        </p:pic>
        <p:sp>
          <p:nvSpPr>
            <p:cNvPr id="4" name="object 4"/>
            <p:cNvSpPr/>
            <p:nvPr/>
          </p:nvSpPr>
          <p:spPr>
            <a:xfrm>
              <a:off x="457200" y="457200"/>
              <a:ext cx="8171815" cy="6129655"/>
            </a:xfrm>
            <a:custGeom>
              <a:avLst/>
              <a:gdLst/>
              <a:ahLst/>
              <a:cxnLst/>
              <a:rect l="l" t="t" r="r" b="b"/>
              <a:pathLst>
                <a:path w="8171815" h="6129655">
                  <a:moveTo>
                    <a:pt x="0" y="0"/>
                  </a:moveTo>
                  <a:lnTo>
                    <a:pt x="0" y="6129527"/>
                  </a:lnTo>
                  <a:lnTo>
                    <a:pt x="8171687" y="6129527"/>
                  </a:lnTo>
                  <a:lnTo>
                    <a:pt x="8171687"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44142" y="6801101"/>
            <a:ext cx="8957057" cy="566822"/>
          </a:xfrm>
          <a:prstGeom prst="rect">
            <a:avLst/>
          </a:prstGeom>
        </p:spPr>
        <p:txBody>
          <a:bodyPr vert="horz" wrap="square" lIns="0" tIns="12700" rIns="0" bIns="0" rtlCol="0">
            <a:spAutoFit/>
          </a:bodyPr>
          <a:lstStyle/>
          <a:p>
            <a:pPr marL="12700">
              <a:lnSpc>
                <a:spcPct val="100000"/>
              </a:lnSpc>
              <a:spcBef>
                <a:spcPts val="100"/>
              </a:spcBef>
            </a:pPr>
            <a:r>
              <a:rPr lang="fr-FR" sz="1800" dirty="0">
                <a:latin typeface="Arial"/>
                <a:cs typeface="Arial"/>
              </a:rPr>
              <a:t>« </a:t>
            </a:r>
            <a:r>
              <a:rPr sz="1800" dirty="0" err="1">
                <a:latin typeface="Arial"/>
                <a:cs typeface="Arial"/>
              </a:rPr>
              <a:t>Té</a:t>
            </a:r>
            <a:r>
              <a:rPr sz="1800" spc="-20" dirty="0">
                <a:latin typeface="Arial"/>
                <a:cs typeface="Arial"/>
              </a:rPr>
              <a:t> </a:t>
            </a:r>
            <a:r>
              <a:rPr sz="1800" dirty="0" err="1">
                <a:latin typeface="Arial"/>
                <a:cs typeface="Arial"/>
              </a:rPr>
              <a:t>fini</a:t>
            </a:r>
            <a:r>
              <a:rPr lang="fr-FR" sz="1800" dirty="0">
                <a:latin typeface="Arial"/>
                <a:cs typeface="Arial"/>
              </a:rPr>
              <a:t>"</a:t>
            </a:r>
            <a:r>
              <a:rPr sz="1800" spc="-10" dirty="0">
                <a:latin typeface="Arial"/>
                <a:cs typeface="Arial"/>
              </a:rPr>
              <a:t>.</a:t>
            </a:r>
            <a:r>
              <a:rPr lang="fr-FR" sz="1800" spc="-10" dirty="0">
                <a:latin typeface="Arial"/>
                <a:cs typeface="Arial"/>
              </a:rPr>
              <a:t> Certes, l’érosion des sols est intense sur ce versant, mais les aménagements en vue de la maîtriser seraient très coûteux et auraient une faible durabilité.</a:t>
            </a:r>
            <a:endParaRPr sz="1800" dirty="0">
              <a:latin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8181340" cy="6139180"/>
            <a:chOff x="452437" y="452437"/>
            <a:chExt cx="8181340" cy="6139180"/>
          </a:xfrm>
        </p:grpSpPr>
        <p:pic>
          <p:nvPicPr>
            <p:cNvPr id="3" name="object 3"/>
            <p:cNvPicPr/>
            <p:nvPr/>
          </p:nvPicPr>
          <p:blipFill>
            <a:blip r:embed="rId2" cstate="print"/>
            <a:stretch>
              <a:fillRect/>
            </a:stretch>
          </p:blipFill>
          <p:spPr>
            <a:xfrm>
              <a:off x="457200" y="457200"/>
              <a:ext cx="8173211" cy="6129527"/>
            </a:xfrm>
            <a:prstGeom prst="rect">
              <a:avLst/>
            </a:prstGeom>
          </p:spPr>
        </p:pic>
        <p:sp>
          <p:nvSpPr>
            <p:cNvPr id="4" name="object 4"/>
            <p:cNvSpPr/>
            <p:nvPr/>
          </p:nvSpPr>
          <p:spPr>
            <a:xfrm>
              <a:off x="457200" y="457200"/>
              <a:ext cx="8171815" cy="6129655"/>
            </a:xfrm>
            <a:custGeom>
              <a:avLst/>
              <a:gdLst/>
              <a:ahLst/>
              <a:cxnLst/>
              <a:rect l="l" t="t" r="r" b="b"/>
              <a:pathLst>
                <a:path w="8171815" h="6129655">
                  <a:moveTo>
                    <a:pt x="0" y="0"/>
                  </a:moveTo>
                  <a:lnTo>
                    <a:pt x="0" y="6129527"/>
                  </a:lnTo>
                  <a:lnTo>
                    <a:pt x="8171687" y="6129527"/>
                  </a:lnTo>
                  <a:lnTo>
                    <a:pt x="8171687"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59383" y="6787384"/>
            <a:ext cx="9018017" cy="566822"/>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Gros</a:t>
            </a:r>
            <a:r>
              <a:rPr sz="1800" spc="-30" dirty="0">
                <a:latin typeface="Arial"/>
                <a:cs typeface="Arial"/>
              </a:rPr>
              <a:t> </a:t>
            </a:r>
            <a:r>
              <a:rPr sz="1800" dirty="0">
                <a:latin typeface="Arial"/>
                <a:cs typeface="Arial"/>
              </a:rPr>
              <a:t>Morne,</a:t>
            </a:r>
            <a:r>
              <a:rPr sz="1800" spc="-25" dirty="0">
                <a:latin typeface="Arial"/>
                <a:cs typeface="Arial"/>
              </a:rPr>
              <a:t> </a:t>
            </a:r>
            <a:r>
              <a:rPr sz="1800" dirty="0">
                <a:latin typeface="Arial"/>
                <a:cs typeface="Arial"/>
              </a:rPr>
              <a:t>Boucan</a:t>
            </a:r>
            <a:r>
              <a:rPr sz="1800" spc="-30" dirty="0">
                <a:latin typeface="Arial"/>
                <a:cs typeface="Arial"/>
              </a:rPr>
              <a:t> </a:t>
            </a:r>
            <a:r>
              <a:rPr sz="1800" dirty="0">
                <a:latin typeface="Arial"/>
                <a:cs typeface="Arial"/>
              </a:rPr>
              <a:t>Richard.</a:t>
            </a:r>
            <a:r>
              <a:rPr sz="1800" spc="-25" dirty="0">
                <a:latin typeface="Arial"/>
                <a:cs typeface="Arial"/>
              </a:rPr>
              <a:t> </a:t>
            </a:r>
            <a:r>
              <a:rPr sz="1800" dirty="0">
                <a:latin typeface="Arial"/>
                <a:cs typeface="Arial"/>
              </a:rPr>
              <a:t>Ravine</a:t>
            </a:r>
            <a:r>
              <a:rPr sz="1800" spc="-35" dirty="0">
                <a:latin typeface="Arial"/>
                <a:cs typeface="Arial"/>
              </a:rPr>
              <a:t> </a:t>
            </a:r>
            <a:r>
              <a:rPr sz="1800" spc="-10" dirty="0">
                <a:latin typeface="Arial"/>
                <a:cs typeface="Arial"/>
              </a:rPr>
              <a:t>Lobis.</a:t>
            </a:r>
            <a:r>
              <a:rPr lang="fr-FR" sz="1800" spc="-10" dirty="0">
                <a:latin typeface="Arial"/>
                <a:cs typeface="Arial"/>
              </a:rPr>
              <a:t> La pente de ces versants est trop forte pour que des aménagements soit rentables et durables.</a:t>
            </a:r>
            <a:endParaRPr sz="1800" dirty="0">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7812023" cy="5859779"/>
          </a:xfrm>
          <a:prstGeom prst="rect">
            <a:avLst/>
          </a:prstGeom>
        </p:spPr>
      </p:pic>
      <p:sp>
        <p:nvSpPr>
          <p:cNvPr id="3" name="object 3"/>
          <p:cNvSpPr txBox="1"/>
          <p:nvPr/>
        </p:nvSpPr>
        <p:spPr>
          <a:xfrm>
            <a:off x="535938" y="6343901"/>
            <a:ext cx="9141461" cy="850265"/>
          </a:xfrm>
          <a:prstGeom prst="rect">
            <a:avLst/>
          </a:prstGeom>
        </p:spPr>
        <p:txBody>
          <a:bodyPr vert="horz" wrap="square" lIns="0" tIns="11430" rIns="0" bIns="0" rtlCol="0">
            <a:spAutoFit/>
          </a:bodyPr>
          <a:lstStyle/>
          <a:p>
            <a:pPr marL="12700" marR="5080">
              <a:lnSpc>
                <a:spcPct val="100299"/>
              </a:lnSpc>
              <a:spcBef>
                <a:spcPts val="90"/>
              </a:spcBef>
            </a:pPr>
            <a:r>
              <a:rPr sz="1800" dirty="0">
                <a:latin typeface="Arial"/>
                <a:cs typeface="Arial"/>
              </a:rPr>
              <a:t>Puilboreau.</a:t>
            </a:r>
            <a:r>
              <a:rPr sz="1800" spc="-15" dirty="0">
                <a:latin typeface="Arial"/>
                <a:cs typeface="Arial"/>
              </a:rPr>
              <a:t> </a:t>
            </a:r>
            <a:r>
              <a:rPr lang="fr-FR" spc="-15" dirty="0">
                <a:latin typeface="Arial"/>
                <a:cs typeface="Arial"/>
              </a:rPr>
              <a:t>Les v</a:t>
            </a:r>
            <a:r>
              <a:rPr sz="1800" dirty="0" err="1">
                <a:latin typeface="Arial"/>
                <a:cs typeface="Arial"/>
              </a:rPr>
              <a:t>estiges</a:t>
            </a:r>
            <a:r>
              <a:rPr sz="1800" spc="-20" dirty="0">
                <a:latin typeface="Arial"/>
                <a:cs typeface="Arial"/>
              </a:rPr>
              <a:t> </a:t>
            </a:r>
            <a:r>
              <a:rPr sz="1800" dirty="0">
                <a:latin typeface="Arial"/>
                <a:cs typeface="Arial"/>
              </a:rPr>
              <a:t>d’un</a:t>
            </a:r>
            <a:r>
              <a:rPr sz="1800" spc="-25" dirty="0">
                <a:latin typeface="Arial"/>
                <a:cs typeface="Arial"/>
              </a:rPr>
              <a:t> </a:t>
            </a:r>
            <a:r>
              <a:rPr sz="1800" dirty="0">
                <a:latin typeface="Arial"/>
                <a:cs typeface="Arial"/>
              </a:rPr>
              <a:t>programme</a:t>
            </a:r>
            <a:r>
              <a:rPr sz="1800" spc="-20" dirty="0">
                <a:latin typeface="Arial"/>
                <a:cs typeface="Arial"/>
              </a:rPr>
              <a:t> </a:t>
            </a:r>
            <a:r>
              <a:rPr sz="1800" dirty="0">
                <a:latin typeface="Arial"/>
                <a:cs typeface="Arial"/>
              </a:rPr>
              <a:t>Prodeva</a:t>
            </a:r>
            <a:r>
              <a:rPr sz="1800" spc="-25" dirty="0">
                <a:latin typeface="Arial"/>
                <a:cs typeface="Arial"/>
              </a:rPr>
              <a:t> </a:t>
            </a:r>
            <a:r>
              <a:rPr sz="1800" dirty="0">
                <a:latin typeface="Arial"/>
                <a:cs typeface="Arial"/>
              </a:rPr>
              <a:t>des</a:t>
            </a:r>
            <a:r>
              <a:rPr sz="1800" spc="-15" dirty="0">
                <a:latin typeface="Arial"/>
                <a:cs typeface="Arial"/>
              </a:rPr>
              <a:t> </a:t>
            </a:r>
            <a:r>
              <a:rPr sz="1800" dirty="0">
                <a:latin typeface="Arial"/>
                <a:cs typeface="Arial"/>
              </a:rPr>
              <a:t>années</a:t>
            </a:r>
            <a:r>
              <a:rPr sz="1800" spc="-5" dirty="0">
                <a:latin typeface="Arial"/>
                <a:cs typeface="Arial"/>
              </a:rPr>
              <a:t> </a:t>
            </a:r>
            <a:r>
              <a:rPr sz="1800" dirty="0">
                <a:latin typeface="Arial"/>
                <a:cs typeface="Arial"/>
              </a:rPr>
              <a:t>1980,</a:t>
            </a:r>
            <a:r>
              <a:rPr sz="1800" spc="-15" dirty="0">
                <a:latin typeface="Arial"/>
                <a:cs typeface="Arial"/>
              </a:rPr>
              <a:t> </a:t>
            </a:r>
            <a:r>
              <a:rPr sz="1800" dirty="0">
                <a:latin typeface="Arial"/>
                <a:cs typeface="Arial"/>
              </a:rPr>
              <a:t>repris</a:t>
            </a:r>
            <a:r>
              <a:rPr sz="1800" spc="-20" dirty="0">
                <a:latin typeface="Arial"/>
                <a:cs typeface="Arial"/>
              </a:rPr>
              <a:t> </a:t>
            </a:r>
            <a:r>
              <a:rPr sz="1800" dirty="0">
                <a:latin typeface="Arial"/>
                <a:cs typeface="Arial"/>
              </a:rPr>
              <a:t>par</a:t>
            </a:r>
            <a:r>
              <a:rPr sz="1800" spc="-15" dirty="0">
                <a:latin typeface="Arial"/>
                <a:cs typeface="Arial"/>
              </a:rPr>
              <a:t> </a:t>
            </a:r>
            <a:r>
              <a:rPr sz="1800" dirty="0">
                <a:latin typeface="Arial"/>
                <a:cs typeface="Arial"/>
              </a:rPr>
              <a:t>le</a:t>
            </a:r>
            <a:r>
              <a:rPr sz="1800" spc="-25" dirty="0">
                <a:latin typeface="Arial"/>
                <a:cs typeface="Arial"/>
              </a:rPr>
              <a:t> </a:t>
            </a:r>
            <a:r>
              <a:rPr sz="1800" dirty="0">
                <a:latin typeface="Arial"/>
                <a:cs typeface="Arial"/>
              </a:rPr>
              <a:t>PIA</a:t>
            </a:r>
            <a:r>
              <a:rPr sz="1800" spc="-20" dirty="0">
                <a:latin typeface="Arial"/>
                <a:cs typeface="Arial"/>
              </a:rPr>
              <a:t> </a:t>
            </a:r>
            <a:r>
              <a:rPr sz="1800" spc="-25" dirty="0" err="1">
                <a:latin typeface="Arial"/>
                <a:cs typeface="Arial"/>
              </a:rPr>
              <a:t>en</a:t>
            </a:r>
            <a:r>
              <a:rPr sz="1800" spc="-25" dirty="0">
                <a:latin typeface="Arial"/>
                <a:cs typeface="Arial"/>
              </a:rPr>
              <a:t> </a:t>
            </a:r>
            <a:r>
              <a:rPr sz="1800" dirty="0">
                <a:latin typeface="Arial"/>
                <a:cs typeface="Arial"/>
              </a:rPr>
              <a:t>2008</a:t>
            </a:r>
            <a:r>
              <a:rPr lang="fr-FR" dirty="0">
                <a:latin typeface="Arial"/>
                <a:cs typeface="Arial"/>
              </a:rPr>
              <a:t> constituent une b</a:t>
            </a:r>
            <a:r>
              <a:rPr sz="1800" dirty="0" err="1">
                <a:latin typeface="Arial"/>
                <a:cs typeface="Arial"/>
              </a:rPr>
              <a:t>elle</a:t>
            </a:r>
            <a:r>
              <a:rPr sz="1800" spc="-25" dirty="0">
                <a:latin typeface="Arial"/>
                <a:cs typeface="Arial"/>
              </a:rPr>
              <a:t> </a:t>
            </a:r>
            <a:r>
              <a:rPr sz="1800" dirty="0">
                <a:latin typeface="Arial"/>
                <a:cs typeface="Arial"/>
              </a:rPr>
              <a:t>réserve</a:t>
            </a:r>
            <a:r>
              <a:rPr sz="1800" spc="-25"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semences</a:t>
            </a:r>
            <a:r>
              <a:rPr sz="1800" spc="-20"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Calliandra.</a:t>
            </a:r>
            <a:r>
              <a:rPr sz="1800" spc="-15" dirty="0">
                <a:latin typeface="Arial"/>
                <a:cs typeface="Arial"/>
              </a:rPr>
              <a:t> </a:t>
            </a:r>
            <a:r>
              <a:rPr lang="fr-FR" spc="-15" dirty="0">
                <a:latin typeface="Arial"/>
                <a:cs typeface="Arial"/>
              </a:rPr>
              <a:t>Sur ce k</a:t>
            </a:r>
            <a:r>
              <a:rPr sz="1800" dirty="0" err="1">
                <a:latin typeface="Arial"/>
                <a:cs typeface="Arial"/>
              </a:rPr>
              <a:t>arst</a:t>
            </a:r>
            <a:r>
              <a:rPr sz="1800" spc="-10" dirty="0">
                <a:latin typeface="Arial"/>
                <a:cs typeface="Arial"/>
              </a:rPr>
              <a:t> </a:t>
            </a:r>
            <a:r>
              <a:rPr sz="1800" dirty="0" err="1">
                <a:latin typeface="Arial"/>
                <a:cs typeface="Arial"/>
              </a:rPr>
              <a:t>d’altitude</a:t>
            </a:r>
            <a:r>
              <a:rPr lang="fr-FR" sz="1800" dirty="0">
                <a:latin typeface="Arial"/>
                <a:cs typeface="Arial"/>
              </a:rPr>
              <a:t>,</a:t>
            </a:r>
            <a:r>
              <a:rPr sz="1800" spc="-25" dirty="0">
                <a:latin typeface="Arial"/>
                <a:cs typeface="Arial"/>
              </a:rPr>
              <a:t> </a:t>
            </a:r>
            <a:r>
              <a:rPr sz="1800" dirty="0">
                <a:latin typeface="Arial"/>
                <a:cs typeface="Arial"/>
              </a:rPr>
              <a:t>la</a:t>
            </a:r>
            <a:r>
              <a:rPr sz="1800" spc="-5" dirty="0">
                <a:latin typeface="Arial"/>
                <a:cs typeface="Arial"/>
              </a:rPr>
              <a:t> </a:t>
            </a:r>
            <a:r>
              <a:rPr sz="1800" dirty="0">
                <a:latin typeface="Arial"/>
                <a:cs typeface="Arial"/>
              </a:rPr>
              <a:t>disponibilité</a:t>
            </a:r>
            <a:r>
              <a:rPr sz="1800" spc="-25" dirty="0">
                <a:latin typeface="Arial"/>
                <a:cs typeface="Arial"/>
              </a:rPr>
              <a:t> en </a:t>
            </a:r>
            <a:r>
              <a:rPr sz="1800" dirty="0">
                <a:latin typeface="Arial"/>
                <a:cs typeface="Arial"/>
              </a:rPr>
              <a:t>eau</a:t>
            </a:r>
            <a:r>
              <a:rPr sz="1800" spc="-25" dirty="0">
                <a:latin typeface="Arial"/>
                <a:cs typeface="Arial"/>
              </a:rPr>
              <a:t> </a:t>
            </a:r>
            <a:r>
              <a:rPr sz="1800" dirty="0">
                <a:latin typeface="Arial"/>
                <a:cs typeface="Arial"/>
              </a:rPr>
              <a:t>conditionne</a:t>
            </a:r>
            <a:r>
              <a:rPr sz="1800" spc="-25" dirty="0">
                <a:latin typeface="Arial"/>
                <a:cs typeface="Arial"/>
              </a:rPr>
              <a:t> </a:t>
            </a:r>
            <a:r>
              <a:rPr sz="1800" dirty="0">
                <a:latin typeface="Arial"/>
                <a:cs typeface="Arial"/>
              </a:rPr>
              <a:t>le</a:t>
            </a:r>
            <a:r>
              <a:rPr sz="1800" spc="-20" dirty="0">
                <a:latin typeface="Arial"/>
                <a:cs typeface="Arial"/>
              </a:rPr>
              <a:t> </a:t>
            </a:r>
            <a:r>
              <a:rPr sz="1800" dirty="0">
                <a:latin typeface="Arial"/>
                <a:cs typeface="Arial"/>
              </a:rPr>
              <a:t>développement</a:t>
            </a:r>
            <a:r>
              <a:rPr sz="1800" spc="-15" dirty="0">
                <a:latin typeface="Arial"/>
                <a:cs typeface="Arial"/>
              </a:rPr>
              <a:t> </a:t>
            </a:r>
            <a:r>
              <a:rPr sz="1800" dirty="0">
                <a:latin typeface="Arial"/>
                <a:cs typeface="Arial"/>
              </a:rPr>
              <a:t>des</a:t>
            </a:r>
            <a:r>
              <a:rPr sz="1800" spc="-15" dirty="0">
                <a:latin typeface="Arial"/>
                <a:cs typeface="Arial"/>
              </a:rPr>
              <a:t> </a:t>
            </a:r>
            <a:r>
              <a:rPr sz="1800" dirty="0">
                <a:latin typeface="Arial"/>
                <a:cs typeface="Arial"/>
              </a:rPr>
              <a:t>cultures</a:t>
            </a:r>
            <a:r>
              <a:rPr sz="1800" spc="-20" dirty="0">
                <a:latin typeface="Arial"/>
                <a:cs typeface="Arial"/>
              </a:rPr>
              <a:t> </a:t>
            </a:r>
            <a:r>
              <a:rPr sz="1800" spc="-10" dirty="0">
                <a:latin typeface="Arial"/>
                <a:cs typeface="Arial"/>
              </a:rPr>
              <a:t>maraîchères.</a:t>
            </a:r>
            <a:endParaRPr sz="1800" dirty="0">
              <a:latin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6200" y="2016061"/>
            <a:ext cx="7067550" cy="5304155"/>
            <a:chOff x="452437" y="2016061"/>
            <a:chExt cx="7067550" cy="5304155"/>
          </a:xfrm>
        </p:grpSpPr>
        <p:pic>
          <p:nvPicPr>
            <p:cNvPr id="3" name="object 3"/>
            <p:cNvPicPr/>
            <p:nvPr/>
          </p:nvPicPr>
          <p:blipFill>
            <a:blip r:embed="rId2" cstate="print"/>
            <a:stretch>
              <a:fillRect/>
            </a:stretch>
          </p:blipFill>
          <p:spPr>
            <a:xfrm>
              <a:off x="457200" y="2020823"/>
              <a:ext cx="7057643" cy="5294375"/>
            </a:xfrm>
            <a:prstGeom prst="rect">
              <a:avLst/>
            </a:prstGeom>
          </p:spPr>
        </p:pic>
        <p:sp>
          <p:nvSpPr>
            <p:cNvPr id="4" name="object 4"/>
            <p:cNvSpPr/>
            <p:nvPr/>
          </p:nvSpPr>
          <p:spPr>
            <a:xfrm>
              <a:off x="457200" y="2020823"/>
              <a:ext cx="7058025" cy="5294630"/>
            </a:xfrm>
            <a:custGeom>
              <a:avLst/>
              <a:gdLst/>
              <a:ahLst/>
              <a:cxnLst/>
              <a:rect l="l" t="t" r="r" b="b"/>
              <a:pathLst>
                <a:path w="7058025" h="5294630">
                  <a:moveTo>
                    <a:pt x="0" y="0"/>
                  </a:moveTo>
                  <a:lnTo>
                    <a:pt x="0" y="5294375"/>
                  </a:lnTo>
                  <a:lnTo>
                    <a:pt x="7057643" y="5294375"/>
                  </a:lnTo>
                  <a:lnTo>
                    <a:pt x="7057643"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80964" y="484124"/>
            <a:ext cx="9748836" cy="2133276"/>
          </a:xfrm>
          <a:prstGeom prst="rect">
            <a:avLst/>
          </a:prstGeom>
        </p:spPr>
        <p:txBody>
          <a:bodyPr vert="horz" wrap="square" lIns="0" tIns="12065" rIns="0" bIns="0" rtlCol="0">
            <a:spAutoFit/>
          </a:bodyPr>
          <a:lstStyle/>
          <a:p>
            <a:pPr marL="12700" marR="5080" indent="415925">
              <a:lnSpc>
                <a:spcPct val="100099"/>
              </a:lnSpc>
              <a:spcBef>
                <a:spcPts val="95"/>
              </a:spcBef>
            </a:pPr>
            <a:r>
              <a:rPr lang="fr-FR" b="1" spc="-35" dirty="0">
                <a:latin typeface="Arial"/>
                <a:cs typeface="Arial"/>
              </a:rPr>
              <a:t>Une</a:t>
            </a:r>
            <a:r>
              <a:rPr sz="1800" b="1" spc="-35" dirty="0">
                <a:latin typeface="Arial"/>
                <a:cs typeface="Arial"/>
              </a:rPr>
              <a:t> </a:t>
            </a:r>
            <a:r>
              <a:rPr sz="1800" b="1" dirty="0" err="1">
                <a:latin typeface="Arial"/>
                <a:cs typeface="Arial"/>
              </a:rPr>
              <a:t>haies</a:t>
            </a:r>
            <a:r>
              <a:rPr sz="1800" b="1" spc="-25" dirty="0">
                <a:latin typeface="Arial"/>
                <a:cs typeface="Arial"/>
              </a:rPr>
              <a:t> </a:t>
            </a:r>
            <a:r>
              <a:rPr sz="1800" b="1" dirty="0" err="1">
                <a:latin typeface="Arial"/>
                <a:cs typeface="Arial"/>
              </a:rPr>
              <a:t>vive</a:t>
            </a:r>
            <a:r>
              <a:rPr lang="fr-FR" sz="1800" b="1" dirty="0">
                <a:latin typeface="Arial"/>
                <a:cs typeface="Arial"/>
              </a:rPr>
              <a:t> </a:t>
            </a:r>
            <a:r>
              <a:rPr sz="1800" b="1" dirty="0" err="1">
                <a:latin typeface="Arial"/>
                <a:cs typeface="Arial"/>
              </a:rPr>
              <a:t>paysanne</a:t>
            </a:r>
            <a:r>
              <a:rPr sz="1800" b="1" spc="-25" dirty="0">
                <a:latin typeface="Arial"/>
                <a:cs typeface="Arial"/>
              </a:rPr>
              <a:t> </a:t>
            </a:r>
            <a:r>
              <a:rPr sz="1800" b="1" dirty="0">
                <a:latin typeface="Arial"/>
                <a:cs typeface="Arial"/>
              </a:rPr>
              <a:t>coupe</a:t>
            </a:r>
            <a:r>
              <a:rPr sz="1800" b="1" spc="-45" dirty="0">
                <a:latin typeface="Arial"/>
                <a:cs typeface="Arial"/>
              </a:rPr>
              <a:t> </a:t>
            </a:r>
            <a:r>
              <a:rPr sz="1800" b="1" dirty="0">
                <a:latin typeface="Arial"/>
                <a:cs typeface="Arial"/>
              </a:rPr>
              <a:t>une</a:t>
            </a:r>
            <a:r>
              <a:rPr sz="1800" b="1" spc="-40" dirty="0">
                <a:latin typeface="Arial"/>
                <a:cs typeface="Arial"/>
              </a:rPr>
              <a:t> </a:t>
            </a:r>
            <a:r>
              <a:rPr sz="1800" b="1" spc="-10" dirty="0">
                <a:latin typeface="Arial"/>
                <a:cs typeface="Arial"/>
              </a:rPr>
              <a:t>ravine.</a:t>
            </a:r>
            <a:r>
              <a:rPr sz="1800" b="1" spc="500" dirty="0">
                <a:latin typeface="Arial"/>
                <a:cs typeface="Arial"/>
              </a:rPr>
              <a:t> </a:t>
            </a:r>
            <a:r>
              <a:rPr sz="1800" dirty="0">
                <a:latin typeface="Arial"/>
                <a:cs typeface="Arial"/>
              </a:rPr>
              <a:t>Le</a:t>
            </a:r>
            <a:r>
              <a:rPr sz="1800" spc="-20" dirty="0">
                <a:latin typeface="Arial"/>
                <a:cs typeface="Arial"/>
              </a:rPr>
              <a:t> </a:t>
            </a:r>
            <a:r>
              <a:rPr sz="1800" dirty="0" err="1">
                <a:latin typeface="Arial"/>
                <a:cs typeface="Arial"/>
              </a:rPr>
              <a:t>bayahonde</a:t>
            </a:r>
            <a:r>
              <a:rPr sz="1800" spc="-5" dirty="0">
                <a:latin typeface="Arial"/>
                <a:cs typeface="Arial"/>
              </a:rPr>
              <a:t> </a:t>
            </a:r>
            <a:r>
              <a:rPr lang="fr-FR" sz="1800" spc="-5" dirty="0">
                <a:latin typeface="Arial"/>
                <a:cs typeface="Arial"/>
              </a:rPr>
              <a:t>(un peu en amont) </a:t>
            </a:r>
            <a:r>
              <a:rPr sz="1800" dirty="0">
                <a:latin typeface="Arial"/>
                <a:cs typeface="Arial"/>
              </a:rPr>
              <a:t>a</a:t>
            </a:r>
            <a:r>
              <a:rPr sz="1800" spc="-20" dirty="0">
                <a:latin typeface="Arial"/>
                <a:cs typeface="Arial"/>
              </a:rPr>
              <a:t> </a:t>
            </a:r>
            <a:r>
              <a:rPr sz="1800" dirty="0">
                <a:latin typeface="Arial"/>
                <a:cs typeface="Arial"/>
              </a:rPr>
              <a:t>divisé</a:t>
            </a:r>
            <a:r>
              <a:rPr sz="1800" spc="-20" dirty="0">
                <a:latin typeface="Arial"/>
                <a:cs typeface="Arial"/>
              </a:rPr>
              <a:t> </a:t>
            </a:r>
            <a:r>
              <a:rPr sz="1800" dirty="0">
                <a:latin typeface="Arial"/>
                <a:cs typeface="Arial"/>
              </a:rPr>
              <a:t>les</a:t>
            </a:r>
            <a:r>
              <a:rPr sz="1800" spc="-15" dirty="0">
                <a:latin typeface="Arial"/>
                <a:cs typeface="Arial"/>
              </a:rPr>
              <a:t> </a:t>
            </a:r>
            <a:r>
              <a:rPr sz="1800" dirty="0">
                <a:latin typeface="Arial"/>
                <a:cs typeface="Arial"/>
              </a:rPr>
              <a:t>écoulements</a:t>
            </a:r>
            <a:r>
              <a:rPr sz="1800" spc="-15" dirty="0">
                <a:latin typeface="Arial"/>
                <a:cs typeface="Arial"/>
              </a:rPr>
              <a:t> </a:t>
            </a:r>
            <a:r>
              <a:rPr sz="1800" dirty="0">
                <a:latin typeface="Arial"/>
                <a:cs typeface="Arial"/>
              </a:rPr>
              <a:t>lors des</a:t>
            </a:r>
            <a:r>
              <a:rPr sz="1800" spc="-15" dirty="0">
                <a:latin typeface="Arial"/>
                <a:cs typeface="Arial"/>
              </a:rPr>
              <a:t> </a:t>
            </a:r>
            <a:r>
              <a:rPr sz="1800" dirty="0">
                <a:latin typeface="Arial"/>
                <a:cs typeface="Arial"/>
              </a:rPr>
              <a:t>crues</a:t>
            </a:r>
            <a:r>
              <a:rPr sz="1800" spc="-15" dirty="0">
                <a:latin typeface="Arial"/>
                <a:cs typeface="Arial"/>
              </a:rPr>
              <a:t> </a:t>
            </a:r>
            <a:r>
              <a:rPr sz="1800" dirty="0">
                <a:latin typeface="Arial"/>
                <a:cs typeface="Arial"/>
              </a:rPr>
              <a:t>des cyclones</a:t>
            </a:r>
            <a:r>
              <a:rPr sz="1800" spc="-1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2008</a:t>
            </a:r>
            <a:r>
              <a:rPr sz="1800" spc="-20" dirty="0">
                <a:latin typeface="Arial"/>
                <a:cs typeface="Arial"/>
              </a:rPr>
              <a:t> </a:t>
            </a:r>
            <a:r>
              <a:rPr sz="1800" dirty="0">
                <a:latin typeface="Arial"/>
                <a:cs typeface="Arial"/>
              </a:rPr>
              <a:t>et</a:t>
            </a:r>
            <a:r>
              <a:rPr sz="1800" spc="-10" dirty="0">
                <a:latin typeface="Arial"/>
                <a:cs typeface="Arial"/>
              </a:rPr>
              <a:t> freiné </a:t>
            </a:r>
            <a:r>
              <a:rPr sz="1800" dirty="0">
                <a:latin typeface="Arial"/>
                <a:cs typeface="Arial"/>
              </a:rPr>
              <a:t>les</a:t>
            </a:r>
            <a:r>
              <a:rPr sz="1800" spc="-15" dirty="0">
                <a:latin typeface="Arial"/>
                <a:cs typeface="Arial"/>
              </a:rPr>
              <a:t> </a:t>
            </a:r>
            <a:r>
              <a:rPr sz="1800" dirty="0">
                <a:latin typeface="Arial"/>
                <a:cs typeface="Arial"/>
              </a:rPr>
              <a:t>blocs</a:t>
            </a:r>
            <a:r>
              <a:rPr sz="1800" spc="-15" dirty="0">
                <a:latin typeface="Arial"/>
                <a:cs typeface="Arial"/>
              </a:rPr>
              <a:t> </a:t>
            </a:r>
            <a:r>
              <a:rPr sz="1800" dirty="0">
                <a:latin typeface="Arial"/>
                <a:cs typeface="Arial"/>
              </a:rPr>
              <a:t>rocheux</a:t>
            </a:r>
            <a:r>
              <a:rPr sz="1800" spc="-20" dirty="0">
                <a:latin typeface="Arial"/>
                <a:cs typeface="Arial"/>
              </a:rPr>
              <a:t> </a:t>
            </a:r>
            <a:r>
              <a:rPr sz="1800" dirty="0">
                <a:latin typeface="Arial"/>
                <a:cs typeface="Arial"/>
              </a:rPr>
              <a:t>transportés par</a:t>
            </a:r>
            <a:r>
              <a:rPr sz="1800" spc="-15" dirty="0">
                <a:latin typeface="Arial"/>
                <a:cs typeface="Arial"/>
              </a:rPr>
              <a:t> </a:t>
            </a:r>
            <a:r>
              <a:rPr sz="1800" dirty="0">
                <a:latin typeface="Arial"/>
                <a:cs typeface="Arial"/>
              </a:rPr>
              <a:t>l’eau.</a:t>
            </a:r>
            <a:r>
              <a:rPr sz="1800" spc="-5" dirty="0">
                <a:latin typeface="Arial"/>
                <a:cs typeface="Arial"/>
              </a:rPr>
              <a:t> </a:t>
            </a:r>
            <a:r>
              <a:rPr sz="1800" dirty="0">
                <a:latin typeface="Arial"/>
                <a:cs typeface="Arial"/>
              </a:rPr>
              <a:t>A</a:t>
            </a:r>
            <a:r>
              <a:rPr sz="1800" spc="-15" dirty="0">
                <a:latin typeface="Arial"/>
                <a:cs typeface="Arial"/>
              </a:rPr>
              <a:t> </a:t>
            </a:r>
            <a:r>
              <a:rPr sz="1800" dirty="0">
                <a:latin typeface="Arial"/>
                <a:cs typeface="Arial"/>
              </a:rPr>
              <a:t>son</a:t>
            </a:r>
            <a:r>
              <a:rPr sz="1800" spc="-20" dirty="0">
                <a:latin typeface="Arial"/>
                <a:cs typeface="Arial"/>
              </a:rPr>
              <a:t> </a:t>
            </a:r>
            <a:r>
              <a:rPr sz="1800" dirty="0">
                <a:latin typeface="Arial"/>
                <a:cs typeface="Arial"/>
              </a:rPr>
              <a:t>aval,</a:t>
            </a:r>
            <a:r>
              <a:rPr sz="1800" spc="-5" dirty="0">
                <a:latin typeface="Arial"/>
                <a:cs typeface="Arial"/>
              </a:rPr>
              <a:t> </a:t>
            </a:r>
            <a:r>
              <a:rPr sz="1800" dirty="0">
                <a:latin typeface="Arial"/>
                <a:cs typeface="Arial"/>
              </a:rPr>
              <a:t>la</a:t>
            </a:r>
            <a:r>
              <a:rPr sz="1800" spc="-20" dirty="0">
                <a:latin typeface="Arial"/>
                <a:cs typeface="Arial"/>
              </a:rPr>
              <a:t> </a:t>
            </a:r>
            <a:r>
              <a:rPr sz="1800" dirty="0">
                <a:latin typeface="Arial"/>
                <a:cs typeface="Arial"/>
              </a:rPr>
              <a:t>haie</a:t>
            </a:r>
            <a:r>
              <a:rPr sz="1800" spc="-5" dirty="0">
                <a:latin typeface="Arial"/>
                <a:cs typeface="Arial"/>
              </a:rPr>
              <a:t> </a:t>
            </a:r>
            <a:r>
              <a:rPr sz="1800" dirty="0">
                <a:latin typeface="Arial"/>
                <a:cs typeface="Arial"/>
              </a:rPr>
              <a:t>de</a:t>
            </a:r>
            <a:r>
              <a:rPr sz="1800" spc="-15" dirty="0">
                <a:latin typeface="Arial"/>
                <a:cs typeface="Arial"/>
              </a:rPr>
              <a:t> </a:t>
            </a:r>
            <a:r>
              <a:rPr sz="1800" dirty="0">
                <a:latin typeface="Arial"/>
                <a:cs typeface="Arial"/>
              </a:rPr>
              <a:t>candélabre</a:t>
            </a:r>
            <a:r>
              <a:rPr sz="1800" spc="-5" dirty="0">
                <a:latin typeface="Arial"/>
                <a:cs typeface="Arial"/>
              </a:rPr>
              <a:t> </a:t>
            </a:r>
            <a:r>
              <a:rPr sz="1800" dirty="0">
                <a:latin typeface="Arial"/>
                <a:cs typeface="Arial"/>
              </a:rPr>
              <a:t>a</a:t>
            </a:r>
            <a:r>
              <a:rPr sz="1800" spc="-15" dirty="0">
                <a:latin typeface="Arial"/>
                <a:cs typeface="Arial"/>
              </a:rPr>
              <a:t> </a:t>
            </a:r>
            <a:r>
              <a:rPr sz="1800" dirty="0">
                <a:latin typeface="Arial"/>
                <a:cs typeface="Arial"/>
              </a:rPr>
              <a:t>résisté</a:t>
            </a:r>
            <a:r>
              <a:rPr sz="1800" spc="-20" dirty="0">
                <a:latin typeface="Arial"/>
                <a:cs typeface="Arial"/>
              </a:rPr>
              <a:t> </a:t>
            </a:r>
            <a:r>
              <a:rPr sz="1800" dirty="0">
                <a:latin typeface="Arial"/>
                <a:cs typeface="Arial"/>
              </a:rPr>
              <a:t>et</a:t>
            </a:r>
            <a:r>
              <a:rPr sz="1800" spc="-10" dirty="0">
                <a:latin typeface="Arial"/>
                <a:cs typeface="Arial"/>
              </a:rPr>
              <a:t> </a:t>
            </a:r>
            <a:r>
              <a:rPr sz="1800" spc="-50" dirty="0">
                <a:latin typeface="Arial"/>
                <a:cs typeface="Arial"/>
              </a:rPr>
              <a:t>a </a:t>
            </a:r>
            <a:r>
              <a:rPr sz="1800" dirty="0">
                <a:latin typeface="Arial"/>
                <a:cs typeface="Arial"/>
              </a:rPr>
              <a:t>joué</a:t>
            </a:r>
            <a:r>
              <a:rPr sz="1800" spc="-30" dirty="0">
                <a:latin typeface="Arial"/>
                <a:cs typeface="Arial"/>
              </a:rPr>
              <a:t> </a:t>
            </a:r>
            <a:r>
              <a:rPr sz="1800" dirty="0">
                <a:latin typeface="Arial"/>
                <a:cs typeface="Arial"/>
              </a:rPr>
              <a:t>son</a:t>
            </a:r>
            <a:r>
              <a:rPr sz="1800" spc="-20" dirty="0">
                <a:latin typeface="Arial"/>
                <a:cs typeface="Arial"/>
              </a:rPr>
              <a:t> </a:t>
            </a:r>
            <a:r>
              <a:rPr sz="1800" dirty="0">
                <a:latin typeface="Arial"/>
                <a:cs typeface="Arial"/>
              </a:rPr>
              <a:t>rôle</a:t>
            </a:r>
            <a:r>
              <a:rPr sz="1800" spc="-2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filtre,</a:t>
            </a:r>
            <a:r>
              <a:rPr sz="1800" spc="-10" dirty="0">
                <a:latin typeface="Arial"/>
                <a:cs typeface="Arial"/>
              </a:rPr>
              <a:t> </a:t>
            </a:r>
            <a:r>
              <a:rPr sz="1800" dirty="0">
                <a:latin typeface="Arial"/>
                <a:cs typeface="Arial"/>
              </a:rPr>
              <a:t>protégeant</a:t>
            </a:r>
            <a:r>
              <a:rPr sz="1800" spc="-10" dirty="0">
                <a:latin typeface="Arial"/>
                <a:cs typeface="Arial"/>
              </a:rPr>
              <a:t> </a:t>
            </a:r>
            <a:r>
              <a:rPr sz="1800" dirty="0">
                <a:latin typeface="Arial"/>
                <a:cs typeface="Arial"/>
              </a:rPr>
              <a:t>ainsi</a:t>
            </a:r>
            <a:r>
              <a:rPr sz="1800" spc="-15" dirty="0">
                <a:latin typeface="Arial"/>
                <a:cs typeface="Arial"/>
              </a:rPr>
              <a:t> </a:t>
            </a:r>
            <a:r>
              <a:rPr sz="1800" dirty="0">
                <a:latin typeface="Arial"/>
                <a:cs typeface="Arial"/>
              </a:rPr>
              <a:t>le</a:t>
            </a:r>
            <a:r>
              <a:rPr sz="1800" spc="-15" dirty="0">
                <a:latin typeface="Arial"/>
                <a:cs typeface="Arial"/>
              </a:rPr>
              <a:t> </a:t>
            </a:r>
            <a:r>
              <a:rPr sz="1800" dirty="0">
                <a:latin typeface="Arial"/>
                <a:cs typeface="Arial"/>
              </a:rPr>
              <a:t>seuil</a:t>
            </a:r>
            <a:r>
              <a:rPr sz="1800" spc="-15" dirty="0">
                <a:latin typeface="Arial"/>
                <a:cs typeface="Arial"/>
              </a:rPr>
              <a:t> </a:t>
            </a:r>
            <a:r>
              <a:rPr sz="1800" dirty="0">
                <a:latin typeface="Arial"/>
                <a:cs typeface="Arial"/>
              </a:rPr>
              <a:t>en</a:t>
            </a:r>
            <a:r>
              <a:rPr sz="1800" spc="-20" dirty="0">
                <a:latin typeface="Arial"/>
                <a:cs typeface="Arial"/>
              </a:rPr>
              <a:t> </a:t>
            </a:r>
            <a:r>
              <a:rPr sz="1800" dirty="0">
                <a:latin typeface="Arial"/>
                <a:cs typeface="Arial"/>
              </a:rPr>
              <a:t>pierres</a:t>
            </a:r>
            <a:r>
              <a:rPr sz="1800" spc="-15" dirty="0">
                <a:latin typeface="Arial"/>
                <a:cs typeface="Arial"/>
              </a:rPr>
              <a:t> </a:t>
            </a:r>
            <a:r>
              <a:rPr sz="1800" dirty="0">
                <a:latin typeface="Arial"/>
                <a:cs typeface="Arial"/>
              </a:rPr>
              <a:t>sèches.</a:t>
            </a:r>
            <a:r>
              <a:rPr sz="1800" spc="-10" dirty="0">
                <a:latin typeface="Arial"/>
                <a:cs typeface="Arial"/>
              </a:rPr>
              <a:t> </a:t>
            </a:r>
            <a:r>
              <a:rPr sz="1800" dirty="0">
                <a:latin typeface="Arial"/>
                <a:cs typeface="Arial"/>
              </a:rPr>
              <a:t>Les</a:t>
            </a:r>
            <a:r>
              <a:rPr sz="1800" spc="-15" dirty="0">
                <a:latin typeface="Arial"/>
                <a:cs typeface="Arial"/>
              </a:rPr>
              <a:t> </a:t>
            </a:r>
            <a:r>
              <a:rPr sz="1800" dirty="0">
                <a:latin typeface="Arial"/>
                <a:cs typeface="Arial"/>
              </a:rPr>
              <a:t>seuils</a:t>
            </a:r>
            <a:r>
              <a:rPr sz="1800" spc="-15" dirty="0">
                <a:latin typeface="Arial"/>
                <a:cs typeface="Arial"/>
              </a:rPr>
              <a:t> </a:t>
            </a:r>
            <a:r>
              <a:rPr sz="1800" dirty="0">
                <a:latin typeface="Arial"/>
                <a:cs typeface="Arial"/>
              </a:rPr>
              <a:t>situés</a:t>
            </a:r>
            <a:r>
              <a:rPr sz="1800" spc="-10" dirty="0">
                <a:latin typeface="Arial"/>
                <a:cs typeface="Arial"/>
              </a:rPr>
              <a:t> </a:t>
            </a:r>
            <a:r>
              <a:rPr sz="1800" spc="-20" dirty="0">
                <a:latin typeface="Arial"/>
                <a:cs typeface="Arial"/>
              </a:rPr>
              <a:t>plus </a:t>
            </a:r>
            <a:r>
              <a:rPr sz="1800" dirty="0">
                <a:latin typeface="Arial"/>
                <a:cs typeface="Arial"/>
              </a:rPr>
              <a:t>en</a:t>
            </a:r>
            <a:r>
              <a:rPr sz="1800" spc="-30" dirty="0">
                <a:latin typeface="Arial"/>
                <a:cs typeface="Arial"/>
              </a:rPr>
              <a:t> </a:t>
            </a:r>
            <a:r>
              <a:rPr sz="1800" dirty="0">
                <a:latin typeface="Arial"/>
                <a:cs typeface="Arial"/>
              </a:rPr>
              <a:t>aval</a:t>
            </a:r>
            <a:r>
              <a:rPr sz="1800" spc="-20" dirty="0">
                <a:latin typeface="Arial"/>
                <a:cs typeface="Arial"/>
              </a:rPr>
              <a:t> </a:t>
            </a:r>
            <a:r>
              <a:rPr sz="1800" dirty="0">
                <a:latin typeface="Arial"/>
                <a:cs typeface="Arial"/>
              </a:rPr>
              <a:t>ont</a:t>
            </a:r>
            <a:r>
              <a:rPr sz="1800" spc="-15" dirty="0">
                <a:latin typeface="Arial"/>
                <a:cs typeface="Arial"/>
              </a:rPr>
              <a:t> </a:t>
            </a:r>
            <a:r>
              <a:rPr sz="1800" dirty="0">
                <a:latin typeface="Arial"/>
                <a:cs typeface="Arial"/>
              </a:rPr>
              <a:t>été</a:t>
            </a:r>
            <a:r>
              <a:rPr sz="1800" spc="-25" dirty="0">
                <a:latin typeface="Arial"/>
                <a:cs typeface="Arial"/>
              </a:rPr>
              <a:t> </a:t>
            </a:r>
            <a:r>
              <a:rPr sz="1800" dirty="0">
                <a:latin typeface="Arial"/>
                <a:cs typeface="Arial"/>
              </a:rPr>
              <a:t>détruits</a:t>
            </a:r>
            <a:r>
              <a:rPr sz="1800" spc="-25" dirty="0">
                <a:latin typeface="Arial"/>
                <a:cs typeface="Arial"/>
              </a:rPr>
              <a:t> </a:t>
            </a:r>
            <a:r>
              <a:rPr sz="1800" dirty="0">
                <a:latin typeface="Arial"/>
                <a:cs typeface="Arial"/>
              </a:rPr>
              <a:t>par</a:t>
            </a:r>
            <a:r>
              <a:rPr sz="1800" spc="-20" dirty="0">
                <a:latin typeface="Arial"/>
                <a:cs typeface="Arial"/>
              </a:rPr>
              <a:t> </a:t>
            </a:r>
            <a:r>
              <a:rPr sz="1800" dirty="0">
                <a:latin typeface="Arial"/>
                <a:cs typeface="Arial"/>
              </a:rPr>
              <a:t>les</a:t>
            </a:r>
            <a:r>
              <a:rPr sz="1800" spc="-20" dirty="0">
                <a:latin typeface="Arial"/>
                <a:cs typeface="Arial"/>
              </a:rPr>
              <a:t> </a:t>
            </a:r>
            <a:r>
              <a:rPr sz="1800" dirty="0">
                <a:latin typeface="Arial"/>
                <a:cs typeface="Arial"/>
              </a:rPr>
              <a:t>crues.</a:t>
            </a:r>
            <a:r>
              <a:rPr sz="1800" spc="-75" dirty="0">
                <a:latin typeface="Arial"/>
                <a:cs typeface="Arial"/>
              </a:rPr>
              <a:t> </a:t>
            </a:r>
            <a:r>
              <a:rPr sz="1400" dirty="0">
                <a:latin typeface="Arial"/>
                <a:cs typeface="Arial"/>
              </a:rPr>
              <a:t>(Ravine</a:t>
            </a:r>
            <a:r>
              <a:rPr sz="1400" spc="-10" dirty="0">
                <a:latin typeface="Arial"/>
                <a:cs typeface="Arial"/>
              </a:rPr>
              <a:t> </a:t>
            </a:r>
            <a:r>
              <a:rPr sz="1400" dirty="0">
                <a:latin typeface="Arial"/>
                <a:cs typeface="Arial"/>
              </a:rPr>
              <a:t>Ti</a:t>
            </a:r>
            <a:r>
              <a:rPr sz="1400" spc="-15" dirty="0">
                <a:latin typeface="Arial"/>
                <a:cs typeface="Arial"/>
              </a:rPr>
              <a:t> </a:t>
            </a:r>
            <a:r>
              <a:rPr sz="1400" dirty="0">
                <a:latin typeface="Arial"/>
                <a:cs typeface="Arial"/>
              </a:rPr>
              <a:t>Crête</a:t>
            </a:r>
            <a:r>
              <a:rPr sz="1400" spc="-35" dirty="0">
                <a:latin typeface="Arial"/>
                <a:cs typeface="Arial"/>
              </a:rPr>
              <a:t> </a:t>
            </a:r>
            <a:r>
              <a:rPr sz="1400" dirty="0">
                <a:latin typeface="Arial"/>
                <a:cs typeface="Arial"/>
              </a:rPr>
              <a:t>à</a:t>
            </a:r>
            <a:r>
              <a:rPr sz="1400" spc="-25" dirty="0">
                <a:latin typeface="Arial"/>
                <a:cs typeface="Arial"/>
              </a:rPr>
              <a:t> </a:t>
            </a:r>
            <a:r>
              <a:rPr sz="1400" dirty="0">
                <a:latin typeface="Arial"/>
                <a:cs typeface="Arial"/>
              </a:rPr>
              <a:t>Gros</a:t>
            </a:r>
            <a:r>
              <a:rPr sz="1400" spc="-15" dirty="0">
                <a:latin typeface="Arial"/>
                <a:cs typeface="Arial"/>
              </a:rPr>
              <a:t> </a:t>
            </a:r>
            <a:r>
              <a:rPr sz="1400" dirty="0">
                <a:latin typeface="Arial"/>
                <a:cs typeface="Arial"/>
              </a:rPr>
              <a:t>Morne,</a:t>
            </a:r>
            <a:r>
              <a:rPr sz="1400" spc="-20" dirty="0">
                <a:latin typeface="Arial"/>
                <a:cs typeface="Arial"/>
              </a:rPr>
              <a:t> </a:t>
            </a:r>
            <a:r>
              <a:rPr sz="1400" dirty="0">
                <a:latin typeface="Arial"/>
                <a:cs typeface="Arial"/>
              </a:rPr>
              <a:t>novembre</a:t>
            </a:r>
            <a:r>
              <a:rPr sz="1400" spc="-25" dirty="0">
                <a:latin typeface="Arial"/>
                <a:cs typeface="Arial"/>
              </a:rPr>
              <a:t> </a:t>
            </a:r>
            <a:r>
              <a:rPr sz="1400" spc="-10" dirty="0">
                <a:latin typeface="Arial"/>
                <a:cs typeface="Arial"/>
              </a:rPr>
              <a:t>2008).</a:t>
            </a:r>
            <a:endParaRPr sz="1400" dirty="0">
              <a:latin typeface="Arial"/>
              <a:cs typeface="Arial"/>
            </a:endParaRPr>
          </a:p>
          <a:p>
            <a:pPr>
              <a:lnSpc>
                <a:spcPct val="100000"/>
              </a:lnSpc>
              <a:spcBef>
                <a:spcPts val="1910"/>
              </a:spcBef>
            </a:pPr>
            <a:endParaRPr sz="1800" dirty="0">
              <a:latin typeface="Arial"/>
              <a:cs typeface="Arial"/>
            </a:endParaRPr>
          </a:p>
          <a:p>
            <a:pPr marL="7106284" marR="72390">
              <a:lnSpc>
                <a:spcPct val="100099"/>
              </a:lnSpc>
              <a:spcBef>
                <a:spcPts val="5"/>
              </a:spcBef>
            </a:pPr>
            <a:endParaRPr sz="1800" dirty="0">
              <a:latin typeface="Arial"/>
              <a:cs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7740395" cy="5804915"/>
          </a:xfrm>
          <a:prstGeom prst="rect">
            <a:avLst/>
          </a:prstGeom>
        </p:spPr>
      </p:pic>
      <p:sp>
        <p:nvSpPr>
          <p:cNvPr id="3" name="object 3"/>
          <p:cNvSpPr txBox="1"/>
          <p:nvPr/>
        </p:nvSpPr>
        <p:spPr>
          <a:xfrm>
            <a:off x="644143" y="6362189"/>
            <a:ext cx="8494395"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Ravine</a:t>
            </a:r>
            <a:r>
              <a:rPr sz="1800" spc="-30" dirty="0">
                <a:latin typeface="Arial"/>
                <a:cs typeface="Arial"/>
              </a:rPr>
              <a:t> </a:t>
            </a:r>
            <a:r>
              <a:rPr sz="1800" dirty="0">
                <a:latin typeface="Arial"/>
                <a:cs typeface="Arial"/>
              </a:rPr>
              <a:t>Wenné.</a:t>
            </a:r>
            <a:r>
              <a:rPr sz="1800" spc="-20" dirty="0">
                <a:latin typeface="Arial"/>
                <a:cs typeface="Arial"/>
              </a:rPr>
              <a:t> </a:t>
            </a:r>
            <a:r>
              <a:rPr lang="fr-FR" spc="-20" dirty="0">
                <a:latin typeface="Arial"/>
                <a:cs typeface="Arial"/>
              </a:rPr>
              <a:t>Ce c</a:t>
            </a:r>
            <a:r>
              <a:rPr sz="1800" dirty="0" err="1">
                <a:latin typeface="Arial"/>
                <a:cs typeface="Arial"/>
              </a:rPr>
              <a:t>andélabre</a:t>
            </a:r>
            <a:r>
              <a:rPr sz="1800" spc="-30" dirty="0">
                <a:latin typeface="Arial"/>
                <a:cs typeface="Arial"/>
              </a:rPr>
              <a:t> </a:t>
            </a:r>
            <a:r>
              <a:rPr sz="1800" dirty="0" err="1">
                <a:latin typeface="Arial"/>
                <a:cs typeface="Arial"/>
              </a:rPr>
              <a:t>illustr</a:t>
            </a:r>
            <a:r>
              <a:rPr lang="fr-FR" sz="1800" dirty="0">
                <a:latin typeface="Arial"/>
                <a:cs typeface="Arial"/>
              </a:rPr>
              <a:t>e</a:t>
            </a:r>
            <a:r>
              <a:rPr sz="1800" spc="-20" dirty="0">
                <a:latin typeface="Arial"/>
                <a:cs typeface="Arial"/>
              </a:rPr>
              <a:t> </a:t>
            </a:r>
            <a:r>
              <a:rPr sz="1800" dirty="0">
                <a:latin typeface="Arial"/>
                <a:cs typeface="Arial"/>
              </a:rPr>
              <a:t>l’intérêt</a:t>
            </a:r>
            <a:r>
              <a:rPr sz="1800" spc="-20" dirty="0">
                <a:latin typeface="Arial"/>
                <a:cs typeface="Arial"/>
              </a:rPr>
              <a:t> </a:t>
            </a:r>
            <a:r>
              <a:rPr sz="1800" dirty="0">
                <a:latin typeface="Arial"/>
                <a:cs typeface="Arial"/>
              </a:rPr>
              <a:t>de</a:t>
            </a:r>
            <a:r>
              <a:rPr sz="1800" spc="-30" dirty="0">
                <a:latin typeface="Arial"/>
                <a:cs typeface="Arial"/>
              </a:rPr>
              <a:t> </a:t>
            </a:r>
            <a:r>
              <a:rPr sz="1800" dirty="0">
                <a:latin typeface="Arial"/>
                <a:cs typeface="Arial"/>
              </a:rPr>
              <a:t>cette</a:t>
            </a:r>
            <a:r>
              <a:rPr sz="1800" spc="-25" dirty="0">
                <a:latin typeface="Arial"/>
                <a:cs typeface="Arial"/>
              </a:rPr>
              <a:t> </a:t>
            </a:r>
            <a:r>
              <a:rPr sz="1800" dirty="0">
                <a:latin typeface="Arial"/>
                <a:cs typeface="Arial"/>
              </a:rPr>
              <a:t>espèce</a:t>
            </a:r>
            <a:r>
              <a:rPr sz="1800" spc="-30" dirty="0">
                <a:latin typeface="Arial"/>
                <a:cs typeface="Arial"/>
              </a:rPr>
              <a:t> </a:t>
            </a:r>
            <a:r>
              <a:rPr sz="1800" dirty="0">
                <a:latin typeface="Arial"/>
                <a:cs typeface="Arial"/>
              </a:rPr>
              <a:t>pour</a:t>
            </a:r>
            <a:r>
              <a:rPr sz="1800" spc="-25" dirty="0">
                <a:latin typeface="Arial"/>
                <a:cs typeface="Arial"/>
              </a:rPr>
              <a:t> </a:t>
            </a:r>
            <a:r>
              <a:rPr sz="1800" dirty="0">
                <a:latin typeface="Arial"/>
                <a:cs typeface="Arial"/>
              </a:rPr>
              <a:t>le</a:t>
            </a:r>
            <a:r>
              <a:rPr sz="1800" spc="-30" dirty="0">
                <a:latin typeface="Arial"/>
                <a:cs typeface="Arial"/>
              </a:rPr>
              <a:t> </a:t>
            </a:r>
            <a:r>
              <a:rPr sz="1800" dirty="0">
                <a:latin typeface="Arial"/>
                <a:cs typeface="Arial"/>
              </a:rPr>
              <a:t>traitement</a:t>
            </a:r>
            <a:r>
              <a:rPr sz="1800" spc="-20" dirty="0">
                <a:latin typeface="Arial"/>
                <a:cs typeface="Arial"/>
              </a:rPr>
              <a:t> </a:t>
            </a:r>
            <a:r>
              <a:rPr sz="1800" spc="-25" dirty="0">
                <a:latin typeface="Arial"/>
                <a:cs typeface="Arial"/>
              </a:rPr>
              <a:t>des </a:t>
            </a:r>
            <a:r>
              <a:rPr lang="fr-FR" sz="1800" spc="-10" dirty="0">
                <a:latin typeface="Arial"/>
                <a:cs typeface="Arial"/>
              </a:rPr>
              <a:t>fonds frais en créant des seuils biologiques</a:t>
            </a:r>
            <a:r>
              <a:rPr sz="1800" spc="-10" dirty="0">
                <a:latin typeface="Arial"/>
                <a:cs typeface="Arial"/>
              </a:rPr>
              <a:t>.</a:t>
            </a:r>
            <a:endParaRPr sz="1800" dirty="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52437" y="1215456"/>
            <a:ext cx="7750175" cy="5814695"/>
            <a:chOff x="452437" y="452437"/>
            <a:chExt cx="7750175" cy="5814695"/>
          </a:xfrm>
        </p:grpSpPr>
        <p:pic>
          <p:nvPicPr>
            <p:cNvPr id="3" name="object 3"/>
            <p:cNvPicPr/>
            <p:nvPr/>
          </p:nvPicPr>
          <p:blipFill>
            <a:blip r:embed="rId2" cstate="print"/>
            <a:stretch>
              <a:fillRect/>
            </a:stretch>
          </p:blipFill>
          <p:spPr>
            <a:xfrm>
              <a:off x="457200" y="457200"/>
              <a:ext cx="7740395" cy="5804915"/>
            </a:xfrm>
            <a:prstGeom prst="rect">
              <a:avLst/>
            </a:prstGeom>
          </p:spPr>
        </p:pic>
        <p:sp>
          <p:nvSpPr>
            <p:cNvPr id="4" name="object 4"/>
            <p:cNvSpPr/>
            <p:nvPr/>
          </p:nvSpPr>
          <p:spPr>
            <a:xfrm>
              <a:off x="457200" y="457200"/>
              <a:ext cx="7740650" cy="5805170"/>
            </a:xfrm>
            <a:custGeom>
              <a:avLst/>
              <a:gdLst/>
              <a:ahLst/>
              <a:cxnLst/>
              <a:rect l="l" t="t" r="r" b="b"/>
              <a:pathLst>
                <a:path w="7740650" h="5805170">
                  <a:moveTo>
                    <a:pt x="0" y="0"/>
                  </a:moveTo>
                  <a:lnTo>
                    <a:pt x="0" y="5804915"/>
                  </a:lnTo>
                  <a:lnTo>
                    <a:pt x="7740395" y="5804915"/>
                  </a:lnTo>
                  <a:lnTo>
                    <a:pt x="7740395"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85800" y="7101726"/>
            <a:ext cx="8405495"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Haie</a:t>
            </a:r>
            <a:r>
              <a:rPr sz="1800" spc="-35" dirty="0">
                <a:latin typeface="Arial"/>
                <a:cs typeface="Arial"/>
              </a:rPr>
              <a:t> </a:t>
            </a:r>
            <a:r>
              <a:rPr sz="1800" dirty="0">
                <a:latin typeface="Arial"/>
                <a:cs typeface="Arial"/>
              </a:rPr>
              <a:t>associant</a:t>
            </a:r>
            <a:r>
              <a:rPr sz="1800" spc="-20" dirty="0">
                <a:latin typeface="Arial"/>
                <a:cs typeface="Arial"/>
              </a:rPr>
              <a:t> </a:t>
            </a:r>
            <a:r>
              <a:rPr sz="1800" dirty="0">
                <a:latin typeface="Arial"/>
                <a:cs typeface="Arial"/>
              </a:rPr>
              <a:t>le</a:t>
            </a:r>
            <a:r>
              <a:rPr sz="1800" spc="-30" dirty="0">
                <a:latin typeface="Arial"/>
                <a:cs typeface="Arial"/>
              </a:rPr>
              <a:t> </a:t>
            </a:r>
            <a:r>
              <a:rPr sz="1800" dirty="0">
                <a:latin typeface="Arial"/>
                <a:cs typeface="Arial"/>
              </a:rPr>
              <a:t>candélabre</a:t>
            </a:r>
            <a:r>
              <a:rPr sz="1800" spc="-35" dirty="0">
                <a:latin typeface="Arial"/>
                <a:cs typeface="Arial"/>
              </a:rPr>
              <a:t> </a:t>
            </a:r>
            <a:r>
              <a:rPr sz="1800" dirty="0">
                <a:latin typeface="Arial"/>
                <a:cs typeface="Arial"/>
              </a:rPr>
              <a:t>(Euphorbia</a:t>
            </a:r>
            <a:r>
              <a:rPr sz="1800" spc="-30" dirty="0">
                <a:latin typeface="Arial"/>
                <a:cs typeface="Arial"/>
              </a:rPr>
              <a:t> </a:t>
            </a:r>
            <a:r>
              <a:rPr sz="1800" dirty="0">
                <a:latin typeface="Arial"/>
                <a:cs typeface="Arial"/>
              </a:rPr>
              <a:t>lactea),</a:t>
            </a:r>
            <a:r>
              <a:rPr sz="1800" spc="-20" dirty="0">
                <a:latin typeface="Arial"/>
                <a:cs typeface="Arial"/>
              </a:rPr>
              <a:t> </a:t>
            </a:r>
            <a:r>
              <a:rPr lang="fr-FR" sz="1800" spc="-20" dirty="0">
                <a:latin typeface="Arial"/>
                <a:cs typeface="Arial"/>
              </a:rPr>
              <a:t>le </a:t>
            </a:r>
            <a:r>
              <a:rPr sz="1800" dirty="0" err="1">
                <a:latin typeface="Arial"/>
                <a:cs typeface="Arial"/>
              </a:rPr>
              <a:t>gommier</a:t>
            </a:r>
            <a:r>
              <a:rPr sz="1800" spc="-30" dirty="0">
                <a:latin typeface="Arial"/>
                <a:cs typeface="Arial"/>
              </a:rPr>
              <a:t> </a:t>
            </a:r>
            <a:r>
              <a:rPr sz="1800" dirty="0">
                <a:latin typeface="Arial"/>
                <a:cs typeface="Arial"/>
              </a:rPr>
              <a:t>et</a:t>
            </a:r>
            <a:r>
              <a:rPr sz="1800" spc="-20" dirty="0">
                <a:latin typeface="Arial"/>
                <a:cs typeface="Arial"/>
              </a:rPr>
              <a:t> </a:t>
            </a:r>
            <a:r>
              <a:rPr lang="fr-FR" sz="1800" spc="-20" dirty="0">
                <a:latin typeface="Arial"/>
                <a:cs typeface="Arial"/>
              </a:rPr>
              <a:t>le </a:t>
            </a:r>
            <a:r>
              <a:rPr sz="1800" dirty="0" err="1">
                <a:latin typeface="Arial"/>
                <a:cs typeface="Arial"/>
              </a:rPr>
              <a:t>brésillet</a:t>
            </a:r>
            <a:r>
              <a:rPr sz="1800" dirty="0">
                <a:latin typeface="Arial"/>
                <a:cs typeface="Arial"/>
              </a:rPr>
              <a:t>.</a:t>
            </a:r>
            <a:r>
              <a:rPr sz="1800" spc="-25" dirty="0">
                <a:latin typeface="Arial"/>
                <a:cs typeface="Arial"/>
              </a:rPr>
              <a:t> </a:t>
            </a:r>
            <a:r>
              <a:rPr sz="1800" dirty="0">
                <a:latin typeface="Arial"/>
                <a:cs typeface="Arial"/>
              </a:rPr>
              <a:t>Un</a:t>
            </a:r>
            <a:r>
              <a:rPr sz="1800" spc="-30" dirty="0">
                <a:latin typeface="Arial"/>
                <a:cs typeface="Arial"/>
              </a:rPr>
              <a:t> </a:t>
            </a:r>
            <a:r>
              <a:rPr sz="1800" dirty="0">
                <a:latin typeface="Arial"/>
                <a:cs typeface="Arial"/>
              </a:rPr>
              <a:t>semis</a:t>
            </a:r>
            <a:r>
              <a:rPr sz="1800" spc="-25" dirty="0">
                <a:latin typeface="Arial"/>
                <a:cs typeface="Arial"/>
              </a:rPr>
              <a:t> de </a:t>
            </a:r>
            <a:r>
              <a:rPr sz="1800" dirty="0">
                <a:latin typeface="Arial"/>
                <a:cs typeface="Arial"/>
              </a:rPr>
              <a:t>benzolive</a:t>
            </a:r>
            <a:r>
              <a:rPr sz="1800" spc="-25" dirty="0">
                <a:latin typeface="Arial"/>
                <a:cs typeface="Arial"/>
              </a:rPr>
              <a:t> </a:t>
            </a:r>
            <a:r>
              <a:rPr sz="1800" dirty="0">
                <a:latin typeface="Arial"/>
                <a:cs typeface="Arial"/>
              </a:rPr>
              <a:t>a</a:t>
            </a:r>
            <a:r>
              <a:rPr sz="1800" spc="-20" dirty="0">
                <a:latin typeface="Arial"/>
                <a:cs typeface="Arial"/>
              </a:rPr>
              <a:t> </a:t>
            </a:r>
            <a:r>
              <a:rPr sz="1800" dirty="0">
                <a:latin typeface="Arial"/>
                <a:cs typeface="Arial"/>
              </a:rPr>
              <a:t>été</a:t>
            </a:r>
            <a:r>
              <a:rPr sz="1800" spc="-10" dirty="0">
                <a:latin typeface="Arial"/>
                <a:cs typeface="Arial"/>
              </a:rPr>
              <a:t> </a:t>
            </a:r>
            <a:r>
              <a:rPr sz="1800" dirty="0">
                <a:latin typeface="Arial"/>
                <a:cs typeface="Arial"/>
              </a:rPr>
              <a:t>réalisé</a:t>
            </a:r>
            <a:r>
              <a:rPr sz="1800" spc="-20" dirty="0">
                <a:latin typeface="Arial"/>
                <a:cs typeface="Arial"/>
              </a:rPr>
              <a:t> </a:t>
            </a:r>
            <a:r>
              <a:rPr sz="1800" spc="-10" dirty="0">
                <a:latin typeface="Arial"/>
                <a:cs typeface="Arial"/>
              </a:rPr>
              <a:t>ultérieurement.</a:t>
            </a:r>
            <a:endParaRPr sz="1800" dirty="0">
              <a:latin typeface="Arial"/>
              <a:cs typeface="Arial"/>
            </a:endParaRPr>
          </a:p>
        </p:txBody>
      </p:sp>
      <p:sp>
        <p:nvSpPr>
          <p:cNvPr id="7" name="ZoneTexte 6">
            <a:extLst>
              <a:ext uri="{FF2B5EF4-FFF2-40B4-BE49-F238E27FC236}">
                <a16:creationId xmlns:a16="http://schemas.microsoft.com/office/drawing/2014/main" id="{67716E3C-04E9-DCA7-BDF0-D69C73740A79}"/>
              </a:ext>
            </a:extLst>
          </p:cNvPr>
          <p:cNvSpPr txBox="1"/>
          <p:nvPr/>
        </p:nvSpPr>
        <p:spPr>
          <a:xfrm>
            <a:off x="381000" y="210276"/>
            <a:ext cx="9677400" cy="646331"/>
          </a:xfrm>
          <a:prstGeom prst="rect">
            <a:avLst/>
          </a:prstGeom>
          <a:noFill/>
        </p:spPr>
        <p:txBody>
          <a:bodyPr wrap="square">
            <a:spAutoFit/>
          </a:bodyPr>
          <a:lstStyle/>
          <a:p>
            <a:r>
              <a:rPr lang="fr-FR" sz="1800" b="1" i="1" dirty="0">
                <a:latin typeface="Arial"/>
                <a:cs typeface="Arial"/>
              </a:rPr>
              <a:t>Composition</a:t>
            </a:r>
            <a:r>
              <a:rPr lang="fr-FR" sz="1800" b="1" i="1" spc="-100" dirty="0">
                <a:latin typeface="Arial"/>
                <a:cs typeface="Arial"/>
              </a:rPr>
              <a:t> </a:t>
            </a:r>
            <a:r>
              <a:rPr lang="fr-FR" sz="1800" b="1" i="1" dirty="0">
                <a:latin typeface="Arial"/>
                <a:cs typeface="Arial"/>
              </a:rPr>
              <a:t>et</a:t>
            </a:r>
            <a:r>
              <a:rPr lang="fr-FR" sz="1800" b="1" i="1" spc="-100" dirty="0">
                <a:latin typeface="Arial"/>
                <a:cs typeface="Arial"/>
              </a:rPr>
              <a:t> </a:t>
            </a:r>
            <a:r>
              <a:rPr lang="fr-FR" sz="1800" b="1" i="1" dirty="0">
                <a:latin typeface="Arial"/>
                <a:cs typeface="Arial"/>
              </a:rPr>
              <a:t>étapes</a:t>
            </a:r>
            <a:r>
              <a:rPr lang="fr-FR" sz="1800" b="1" i="1" spc="-90" dirty="0">
                <a:latin typeface="Arial"/>
                <a:cs typeface="Arial"/>
              </a:rPr>
              <a:t> </a:t>
            </a:r>
            <a:r>
              <a:rPr lang="fr-FR" sz="1800" b="1" i="1" dirty="0">
                <a:latin typeface="Arial"/>
                <a:cs typeface="Arial"/>
              </a:rPr>
              <a:t>de</a:t>
            </a:r>
            <a:r>
              <a:rPr lang="fr-FR" sz="1800" b="1" i="1" spc="-100" dirty="0">
                <a:latin typeface="Arial"/>
                <a:cs typeface="Arial"/>
              </a:rPr>
              <a:t> </a:t>
            </a:r>
            <a:r>
              <a:rPr lang="fr-FR" sz="1800" b="1" i="1" spc="-25" dirty="0">
                <a:latin typeface="Arial"/>
                <a:cs typeface="Arial"/>
              </a:rPr>
              <a:t>la </a:t>
            </a:r>
            <a:r>
              <a:rPr lang="fr-FR" sz="1800" b="1" i="1" dirty="0">
                <a:latin typeface="Arial"/>
                <a:cs typeface="Arial"/>
              </a:rPr>
              <a:t>création</a:t>
            </a:r>
            <a:r>
              <a:rPr lang="fr-FR" sz="1800" b="1" i="1" spc="-85" dirty="0">
                <a:latin typeface="Arial"/>
                <a:cs typeface="Arial"/>
              </a:rPr>
              <a:t> </a:t>
            </a:r>
            <a:r>
              <a:rPr lang="fr-FR" sz="1800" b="1" i="1" dirty="0">
                <a:latin typeface="Arial"/>
                <a:cs typeface="Arial"/>
              </a:rPr>
              <a:t>d’une</a:t>
            </a:r>
            <a:r>
              <a:rPr lang="fr-FR" sz="1800" b="1" i="1" spc="-85" dirty="0">
                <a:latin typeface="Arial"/>
                <a:cs typeface="Arial"/>
              </a:rPr>
              <a:t> </a:t>
            </a:r>
            <a:r>
              <a:rPr lang="fr-FR" sz="1800" b="1" i="1" dirty="0">
                <a:latin typeface="Arial"/>
                <a:cs typeface="Arial"/>
              </a:rPr>
              <a:t>haie</a:t>
            </a:r>
            <a:r>
              <a:rPr lang="fr-FR" sz="1800" b="1" i="1" spc="-85" dirty="0">
                <a:latin typeface="Arial"/>
                <a:cs typeface="Arial"/>
              </a:rPr>
              <a:t> vive </a:t>
            </a:r>
            <a:r>
              <a:rPr lang="fr-FR" sz="1800" b="1" i="1" dirty="0">
                <a:latin typeface="Arial"/>
                <a:cs typeface="Arial"/>
              </a:rPr>
              <a:t>:</a:t>
            </a:r>
            <a:r>
              <a:rPr lang="fr-FR" sz="1800" b="1" i="1" spc="-85" dirty="0">
                <a:latin typeface="Arial"/>
                <a:cs typeface="Arial"/>
              </a:rPr>
              <a:t> </a:t>
            </a:r>
            <a:r>
              <a:rPr lang="fr-FR" sz="1800" b="1" i="1" spc="-20" dirty="0">
                <a:latin typeface="Arial"/>
                <a:cs typeface="Arial"/>
              </a:rPr>
              <a:t>bois </a:t>
            </a:r>
            <a:r>
              <a:rPr lang="fr-FR" sz="1800" b="1" i="1" dirty="0">
                <a:latin typeface="Arial"/>
                <a:cs typeface="Arial"/>
              </a:rPr>
              <a:t>repousse,</a:t>
            </a:r>
            <a:r>
              <a:rPr lang="fr-FR" sz="1800" b="1" i="1" spc="-200" dirty="0">
                <a:latin typeface="Arial"/>
                <a:cs typeface="Arial"/>
              </a:rPr>
              <a:t> </a:t>
            </a:r>
            <a:r>
              <a:rPr lang="fr-FR" sz="1800" b="1" i="1" dirty="0">
                <a:latin typeface="Arial"/>
                <a:cs typeface="Arial"/>
              </a:rPr>
              <a:t>candélabre,</a:t>
            </a:r>
            <a:r>
              <a:rPr lang="fr-FR" sz="1800" b="1" i="1" spc="-175" dirty="0">
                <a:latin typeface="Arial"/>
                <a:cs typeface="Arial"/>
              </a:rPr>
              <a:t> </a:t>
            </a:r>
            <a:r>
              <a:rPr lang="fr-FR" sz="1800" b="1" i="1" spc="-10" dirty="0">
                <a:latin typeface="Arial"/>
                <a:cs typeface="Arial"/>
              </a:rPr>
              <a:t>semis </a:t>
            </a:r>
            <a:r>
              <a:rPr lang="fr-FR" sz="1800" b="1" i="1" dirty="0">
                <a:latin typeface="Arial"/>
                <a:cs typeface="Arial"/>
              </a:rPr>
              <a:t>direct</a:t>
            </a:r>
            <a:r>
              <a:rPr lang="fr-FR" sz="1800" b="1" i="1" spc="-120" dirty="0">
                <a:latin typeface="Arial"/>
                <a:cs typeface="Arial"/>
              </a:rPr>
              <a:t> </a:t>
            </a:r>
            <a:r>
              <a:rPr lang="fr-FR" sz="1800" b="1" i="1" dirty="0">
                <a:latin typeface="Arial"/>
                <a:cs typeface="Arial"/>
              </a:rPr>
              <a:t>d’arbres</a:t>
            </a:r>
            <a:r>
              <a:rPr lang="fr-FR" sz="1800" b="1" i="1" spc="-95" dirty="0">
                <a:latin typeface="Arial"/>
                <a:cs typeface="Arial"/>
              </a:rPr>
              <a:t> </a:t>
            </a:r>
            <a:r>
              <a:rPr lang="fr-FR" sz="1800" b="1" i="1" dirty="0">
                <a:latin typeface="Arial"/>
                <a:cs typeface="Arial"/>
              </a:rPr>
              <a:t>fruitiers</a:t>
            </a:r>
            <a:r>
              <a:rPr lang="fr-FR" sz="1800" b="1" i="1" spc="-100" dirty="0">
                <a:latin typeface="Arial"/>
                <a:cs typeface="Arial"/>
              </a:rPr>
              <a:t> </a:t>
            </a:r>
            <a:r>
              <a:rPr lang="fr-FR" sz="1800" b="1" i="1" spc="-25" dirty="0">
                <a:latin typeface="Arial"/>
                <a:cs typeface="Arial"/>
              </a:rPr>
              <a:t>ou </a:t>
            </a:r>
            <a:r>
              <a:rPr lang="fr-FR" sz="1800" b="1" i="1" spc="-10" dirty="0">
                <a:latin typeface="Arial"/>
                <a:cs typeface="Arial"/>
              </a:rPr>
              <a:t>fourragers.</a:t>
            </a:r>
            <a:endParaRPr lang="fr-FR" dirty="0"/>
          </a:p>
        </p:txBody>
      </p:sp>
    </p:spTree>
    <p:extLst>
      <p:ext uri="{BB962C8B-B14F-4D97-AF65-F5344CB8AC3E}">
        <p14:creationId xmlns:p14="http://schemas.microsoft.com/office/powerpoint/2010/main" val="1995733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5143500" cy="6829044"/>
          </a:xfrm>
          <a:prstGeom prst="rect">
            <a:avLst/>
          </a:prstGeom>
        </p:spPr>
      </p:pic>
      <p:sp>
        <p:nvSpPr>
          <p:cNvPr id="3" name="ZoneTexte 2">
            <a:extLst>
              <a:ext uri="{FF2B5EF4-FFF2-40B4-BE49-F238E27FC236}">
                <a16:creationId xmlns:a16="http://schemas.microsoft.com/office/drawing/2014/main" id="{86BA0639-23B4-4E12-CBE2-6D7313884F66}"/>
              </a:ext>
            </a:extLst>
          </p:cNvPr>
          <p:cNvSpPr txBox="1"/>
          <p:nvPr/>
        </p:nvSpPr>
        <p:spPr>
          <a:xfrm>
            <a:off x="5791200" y="4648200"/>
            <a:ext cx="4114800" cy="1754326"/>
          </a:xfrm>
          <a:prstGeom prst="rect">
            <a:avLst/>
          </a:prstGeom>
          <a:noFill/>
        </p:spPr>
        <p:txBody>
          <a:bodyPr wrap="square" rtlCol="0">
            <a:spAutoFit/>
          </a:bodyPr>
          <a:lstStyle/>
          <a:p>
            <a:r>
              <a:rPr lang="fr-FR" dirty="0"/>
              <a:t>Dans ce fond frais, des seuils biologiques à base de candélabres seraient plus durables que ceux en pierres sèches, à condition d’être gérés. Les brèches ouvertes lors des crues doivent être réparées.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7452359" cy="5590032"/>
          </a:xfrm>
          <a:prstGeom prst="rect">
            <a:avLst/>
          </a:prstGeom>
        </p:spPr>
      </p:pic>
      <p:sp>
        <p:nvSpPr>
          <p:cNvPr id="3" name="object 3"/>
          <p:cNvSpPr txBox="1"/>
          <p:nvPr/>
        </p:nvSpPr>
        <p:spPr>
          <a:xfrm>
            <a:off x="644143" y="6290561"/>
            <a:ext cx="8775065" cy="566822"/>
          </a:xfrm>
          <a:prstGeom prst="rect">
            <a:avLst/>
          </a:prstGeom>
        </p:spPr>
        <p:txBody>
          <a:bodyPr vert="horz" wrap="square" lIns="0" tIns="12700" rIns="0" bIns="0" rtlCol="0">
            <a:spAutoFit/>
          </a:bodyPr>
          <a:lstStyle/>
          <a:p>
            <a:pPr marL="12700" marR="5080">
              <a:lnSpc>
                <a:spcPct val="100000"/>
              </a:lnSpc>
              <a:spcBef>
                <a:spcPts val="100"/>
              </a:spcBef>
              <a:tabLst>
                <a:tab pos="6414770" algn="l"/>
              </a:tabLst>
            </a:pPr>
            <a:r>
              <a:rPr lang="fr-FR" sz="1800" dirty="0">
                <a:latin typeface="Arial"/>
                <a:cs typeface="Arial"/>
              </a:rPr>
              <a:t>L</a:t>
            </a:r>
            <a:r>
              <a:rPr sz="1800" dirty="0">
                <a:latin typeface="Arial"/>
                <a:cs typeface="Arial"/>
              </a:rPr>
              <a:t>a</a:t>
            </a:r>
            <a:r>
              <a:rPr sz="1800" spc="-10" dirty="0">
                <a:latin typeface="Arial"/>
                <a:cs typeface="Arial"/>
              </a:rPr>
              <a:t> </a:t>
            </a:r>
            <a:r>
              <a:rPr sz="1800" dirty="0" err="1">
                <a:latin typeface="Arial"/>
                <a:cs typeface="Arial"/>
              </a:rPr>
              <a:t>haie</a:t>
            </a:r>
            <a:r>
              <a:rPr sz="1800" spc="-20" dirty="0">
                <a:latin typeface="Arial"/>
                <a:cs typeface="Arial"/>
              </a:rPr>
              <a:t> </a:t>
            </a:r>
            <a:r>
              <a:rPr lang="fr-FR" sz="1800" spc="-20" dirty="0">
                <a:latin typeface="Arial"/>
                <a:cs typeface="Arial"/>
              </a:rPr>
              <a:t>paysanne, </a:t>
            </a:r>
            <a:r>
              <a:rPr sz="1800" dirty="0" err="1">
                <a:latin typeface="Arial"/>
                <a:cs typeface="Arial"/>
              </a:rPr>
              <a:t>détruite</a:t>
            </a:r>
            <a:r>
              <a:rPr sz="1800" spc="-25" dirty="0">
                <a:latin typeface="Arial"/>
                <a:cs typeface="Arial"/>
              </a:rPr>
              <a:t> </a:t>
            </a:r>
            <a:r>
              <a:rPr sz="1800" dirty="0">
                <a:latin typeface="Arial"/>
                <a:cs typeface="Arial"/>
              </a:rPr>
              <a:t>après</a:t>
            </a:r>
            <a:r>
              <a:rPr sz="1800" spc="-15" dirty="0">
                <a:latin typeface="Arial"/>
                <a:cs typeface="Arial"/>
              </a:rPr>
              <a:t> </a:t>
            </a:r>
            <a:r>
              <a:rPr sz="1800" dirty="0">
                <a:latin typeface="Arial"/>
                <a:cs typeface="Arial"/>
              </a:rPr>
              <a:t>les</a:t>
            </a:r>
            <a:r>
              <a:rPr sz="1800" spc="-20" dirty="0">
                <a:latin typeface="Arial"/>
                <a:cs typeface="Arial"/>
              </a:rPr>
              <a:t> </a:t>
            </a:r>
            <a:r>
              <a:rPr sz="1800" spc="-10" dirty="0">
                <a:latin typeface="Arial"/>
                <a:cs typeface="Arial"/>
              </a:rPr>
              <a:t>cyclones</a:t>
            </a:r>
            <a:r>
              <a:rPr lang="fr-FR" spc="-10" dirty="0">
                <a:latin typeface="Arial"/>
                <a:cs typeface="Arial"/>
              </a:rPr>
              <a:t> </a:t>
            </a:r>
            <a:r>
              <a:rPr sz="1800" dirty="0">
                <a:latin typeface="Arial"/>
                <a:cs typeface="Arial"/>
              </a:rPr>
              <a:t>de</a:t>
            </a:r>
            <a:r>
              <a:rPr sz="1800" spc="-30" dirty="0">
                <a:latin typeface="Arial"/>
                <a:cs typeface="Arial"/>
              </a:rPr>
              <a:t> </a:t>
            </a:r>
            <a:r>
              <a:rPr sz="1800" dirty="0">
                <a:latin typeface="Arial"/>
                <a:cs typeface="Arial"/>
              </a:rPr>
              <a:t>2008</a:t>
            </a:r>
            <a:r>
              <a:rPr lang="fr-FR" sz="1800" dirty="0">
                <a:latin typeface="Arial"/>
                <a:cs typeface="Arial"/>
              </a:rPr>
              <a:t> à la traversée de la ravine, a été réparée</a:t>
            </a:r>
            <a:r>
              <a:rPr sz="1800" dirty="0">
                <a:latin typeface="Arial"/>
                <a:cs typeface="Arial"/>
              </a:rPr>
              <a:t>.</a:t>
            </a:r>
            <a:r>
              <a:rPr sz="1800" spc="-5" dirty="0">
                <a:latin typeface="Arial"/>
                <a:cs typeface="Arial"/>
              </a:rPr>
              <a:t> </a:t>
            </a:r>
            <a:endParaRPr sz="1800" dirty="0">
              <a:latin typeface="Aria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605395" cy="5708015"/>
            <a:chOff x="452437" y="452437"/>
            <a:chExt cx="7605395" cy="5708015"/>
          </a:xfrm>
        </p:grpSpPr>
        <p:pic>
          <p:nvPicPr>
            <p:cNvPr id="3" name="object 3"/>
            <p:cNvPicPr/>
            <p:nvPr/>
          </p:nvPicPr>
          <p:blipFill>
            <a:blip r:embed="rId2" cstate="print"/>
            <a:stretch>
              <a:fillRect/>
            </a:stretch>
          </p:blipFill>
          <p:spPr>
            <a:xfrm>
              <a:off x="457200" y="457200"/>
              <a:ext cx="7595615" cy="5698235"/>
            </a:xfrm>
            <a:prstGeom prst="rect">
              <a:avLst/>
            </a:prstGeom>
          </p:spPr>
        </p:pic>
        <p:sp>
          <p:nvSpPr>
            <p:cNvPr id="4" name="object 4"/>
            <p:cNvSpPr/>
            <p:nvPr/>
          </p:nvSpPr>
          <p:spPr>
            <a:xfrm>
              <a:off x="457200" y="457200"/>
              <a:ext cx="7595870" cy="5698490"/>
            </a:xfrm>
            <a:custGeom>
              <a:avLst/>
              <a:gdLst/>
              <a:ahLst/>
              <a:cxnLst/>
              <a:rect l="l" t="t" r="r" b="b"/>
              <a:pathLst>
                <a:path w="7595870" h="5698490">
                  <a:moveTo>
                    <a:pt x="0" y="0"/>
                  </a:moveTo>
                  <a:lnTo>
                    <a:pt x="0" y="5698235"/>
                  </a:lnTo>
                  <a:lnTo>
                    <a:pt x="7595615" y="5698235"/>
                  </a:lnTo>
                  <a:lnTo>
                    <a:pt x="7595615"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12139" y="6209789"/>
            <a:ext cx="8737600" cy="848360"/>
          </a:xfrm>
          <a:prstGeom prst="rect">
            <a:avLst/>
          </a:prstGeom>
        </p:spPr>
        <p:txBody>
          <a:bodyPr vert="horz" wrap="square" lIns="0" tIns="12700" rIns="0" bIns="0" rtlCol="0">
            <a:spAutoFit/>
          </a:bodyPr>
          <a:lstStyle/>
          <a:p>
            <a:pPr marL="12700" marR="5080" algn="just">
              <a:lnSpc>
                <a:spcPct val="100000"/>
              </a:lnSpc>
              <a:spcBef>
                <a:spcPts val="100"/>
              </a:spcBef>
            </a:pPr>
            <a:r>
              <a:rPr sz="1800" dirty="0">
                <a:latin typeface="Arial"/>
                <a:cs typeface="Arial"/>
              </a:rPr>
              <a:t>Ravine</a:t>
            </a:r>
            <a:r>
              <a:rPr sz="1800" spc="-25" dirty="0">
                <a:latin typeface="Arial"/>
                <a:cs typeface="Arial"/>
              </a:rPr>
              <a:t> </a:t>
            </a:r>
            <a:r>
              <a:rPr sz="1800" dirty="0">
                <a:latin typeface="Arial"/>
                <a:cs typeface="Arial"/>
              </a:rPr>
              <a:t>Ti</a:t>
            </a:r>
            <a:r>
              <a:rPr sz="1800" spc="-20" dirty="0">
                <a:latin typeface="Arial"/>
                <a:cs typeface="Arial"/>
              </a:rPr>
              <a:t> </a:t>
            </a:r>
            <a:r>
              <a:rPr sz="1800" dirty="0">
                <a:latin typeface="Arial"/>
                <a:cs typeface="Arial"/>
              </a:rPr>
              <a:t>Crête.</a:t>
            </a:r>
            <a:r>
              <a:rPr sz="1800" spc="-15" dirty="0">
                <a:latin typeface="Arial"/>
                <a:cs typeface="Arial"/>
              </a:rPr>
              <a:t> </a:t>
            </a:r>
            <a:r>
              <a:rPr sz="1800" dirty="0">
                <a:latin typeface="Arial"/>
                <a:cs typeface="Arial"/>
              </a:rPr>
              <a:t>Haie</a:t>
            </a:r>
            <a:r>
              <a:rPr sz="1800" spc="-25"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candélabre</a:t>
            </a:r>
            <a:r>
              <a:rPr sz="1800" spc="-20" dirty="0">
                <a:latin typeface="Arial"/>
                <a:cs typeface="Arial"/>
              </a:rPr>
              <a:t> </a:t>
            </a:r>
            <a:r>
              <a:rPr sz="1800" dirty="0">
                <a:latin typeface="Arial"/>
                <a:cs typeface="Arial"/>
              </a:rPr>
              <a:t>détruite</a:t>
            </a:r>
            <a:r>
              <a:rPr sz="1800" spc="-25" dirty="0">
                <a:latin typeface="Arial"/>
                <a:cs typeface="Arial"/>
              </a:rPr>
              <a:t> </a:t>
            </a:r>
            <a:r>
              <a:rPr sz="1800" dirty="0">
                <a:latin typeface="Arial"/>
                <a:cs typeface="Arial"/>
              </a:rPr>
              <a:t>par</a:t>
            </a:r>
            <a:r>
              <a:rPr sz="1800" spc="-20" dirty="0">
                <a:latin typeface="Arial"/>
                <a:cs typeface="Arial"/>
              </a:rPr>
              <a:t> </a:t>
            </a:r>
            <a:r>
              <a:rPr sz="1800" dirty="0">
                <a:latin typeface="Arial"/>
                <a:cs typeface="Arial"/>
              </a:rPr>
              <a:t>les</a:t>
            </a:r>
            <a:r>
              <a:rPr sz="1800" spc="-20" dirty="0">
                <a:latin typeface="Arial"/>
                <a:cs typeface="Arial"/>
              </a:rPr>
              <a:t> </a:t>
            </a:r>
            <a:r>
              <a:rPr sz="1800" dirty="0">
                <a:latin typeface="Arial"/>
                <a:cs typeface="Arial"/>
              </a:rPr>
              <a:t>roches</a:t>
            </a:r>
            <a:r>
              <a:rPr sz="1800" spc="-20" dirty="0">
                <a:latin typeface="Arial"/>
                <a:cs typeface="Arial"/>
              </a:rPr>
              <a:t> </a:t>
            </a:r>
            <a:r>
              <a:rPr sz="1800" dirty="0">
                <a:latin typeface="Arial"/>
                <a:cs typeface="Arial"/>
              </a:rPr>
              <a:t>charriées</a:t>
            </a:r>
            <a:r>
              <a:rPr sz="1800" spc="-20" dirty="0">
                <a:latin typeface="Arial"/>
                <a:cs typeface="Arial"/>
              </a:rPr>
              <a:t> </a:t>
            </a:r>
            <a:r>
              <a:rPr sz="1800" dirty="0">
                <a:latin typeface="Arial"/>
                <a:cs typeface="Arial"/>
              </a:rPr>
              <a:t>par</a:t>
            </a:r>
            <a:r>
              <a:rPr sz="1800" spc="-5" dirty="0">
                <a:latin typeface="Arial"/>
                <a:cs typeface="Arial"/>
              </a:rPr>
              <a:t> </a:t>
            </a:r>
            <a:r>
              <a:rPr sz="1800" dirty="0">
                <a:latin typeface="Arial"/>
                <a:cs typeface="Arial"/>
              </a:rPr>
              <a:t>les</a:t>
            </a:r>
            <a:r>
              <a:rPr sz="1800" spc="-15" dirty="0">
                <a:latin typeface="Arial"/>
                <a:cs typeface="Arial"/>
              </a:rPr>
              <a:t> </a:t>
            </a:r>
            <a:r>
              <a:rPr sz="1800" dirty="0">
                <a:latin typeface="Arial"/>
                <a:cs typeface="Arial"/>
              </a:rPr>
              <a:t>crues</a:t>
            </a:r>
            <a:r>
              <a:rPr sz="1800" spc="-20" dirty="0">
                <a:latin typeface="Arial"/>
                <a:cs typeface="Arial"/>
              </a:rPr>
              <a:t> </a:t>
            </a:r>
            <a:r>
              <a:rPr sz="1800" spc="-25" dirty="0">
                <a:latin typeface="Arial"/>
                <a:cs typeface="Arial"/>
              </a:rPr>
              <a:t>de </a:t>
            </a:r>
            <a:r>
              <a:rPr sz="1800" dirty="0">
                <a:latin typeface="Arial"/>
                <a:cs typeface="Arial"/>
              </a:rPr>
              <a:t>septembre</a:t>
            </a:r>
            <a:r>
              <a:rPr sz="1800" spc="-25" dirty="0">
                <a:latin typeface="Arial"/>
                <a:cs typeface="Arial"/>
              </a:rPr>
              <a:t> </a:t>
            </a:r>
            <a:r>
              <a:rPr sz="1800" dirty="0">
                <a:latin typeface="Arial"/>
                <a:cs typeface="Arial"/>
              </a:rPr>
              <a:t>2008.</a:t>
            </a:r>
            <a:r>
              <a:rPr sz="1800" spc="-10" dirty="0">
                <a:latin typeface="Arial"/>
                <a:cs typeface="Arial"/>
              </a:rPr>
              <a:t> </a:t>
            </a:r>
            <a:r>
              <a:rPr sz="1800" dirty="0">
                <a:latin typeface="Arial"/>
                <a:cs typeface="Arial"/>
              </a:rPr>
              <a:t>La</a:t>
            </a:r>
            <a:r>
              <a:rPr sz="1800" spc="-25" dirty="0">
                <a:latin typeface="Arial"/>
                <a:cs typeface="Arial"/>
              </a:rPr>
              <a:t> </a:t>
            </a:r>
            <a:r>
              <a:rPr sz="1800" dirty="0">
                <a:latin typeface="Arial"/>
                <a:cs typeface="Arial"/>
              </a:rPr>
              <a:t>barrière</a:t>
            </a:r>
            <a:r>
              <a:rPr sz="1800" spc="-20" dirty="0">
                <a:latin typeface="Arial"/>
                <a:cs typeface="Arial"/>
              </a:rPr>
              <a:t> </a:t>
            </a:r>
            <a:r>
              <a:rPr sz="1800" dirty="0">
                <a:latin typeface="Arial"/>
                <a:cs typeface="Arial"/>
              </a:rPr>
              <a:t>sera</a:t>
            </a:r>
            <a:r>
              <a:rPr sz="1800" spc="-25" dirty="0">
                <a:latin typeface="Arial"/>
                <a:cs typeface="Arial"/>
              </a:rPr>
              <a:t> </a:t>
            </a:r>
            <a:r>
              <a:rPr sz="1800" dirty="0">
                <a:latin typeface="Arial"/>
                <a:cs typeface="Arial"/>
              </a:rPr>
              <a:t>restaurée</a:t>
            </a:r>
            <a:r>
              <a:rPr sz="1800" spc="-20" dirty="0">
                <a:latin typeface="Arial"/>
                <a:cs typeface="Arial"/>
              </a:rPr>
              <a:t> </a:t>
            </a:r>
            <a:r>
              <a:rPr sz="1800" dirty="0">
                <a:latin typeface="Arial"/>
                <a:cs typeface="Arial"/>
              </a:rPr>
              <a:t>et</a:t>
            </a:r>
            <a:r>
              <a:rPr sz="1800" spc="-15" dirty="0">
                <a:latin typeface="Arial"/>
                <a:cs typeface="Arial"/>
              </a:rPr>
              <a:t> </a:t>
            </a:r>
            <a:r>
              <a:rPr sz="1800" dirty="0">
                <a:latin typeface="Arial"/>
                <a:cs typeface="Arial"/>
              </a:rPr>
              <a:t>confortée</a:t>
            </a:r>
            <a:r>
              <a:rPr sz="1800" spc="-20" dirty="0">
                <a:latin typeface="Arial"/>
                <a:cs typeface="Arial"/>
              </a:rPr>
              <a:t> </a:t>
            </a:r>
            <a:r>
              <a:rPr sz="1800" dirty="0">
                <a:latin typeface="Arial"/>
                <a:cs typeface="Arial"/>
              </a:rPr>
              <a:t>par</a:t>
            </a:r>
            <a:r>
              <a:rPr sz="1800" spc="-15" dirty="0">
                <a:latin typeface="Arial"/>
                <a:cs typeface="Arial"/>
              </a:rPr>
              <a:t> </a:t>
            </a:r>
            <a:r>
              <a:rPr sz="1800" dirty="0">
                <a:latin typeface="Arial"/>
                <a:cs typeface="Arial"/>
              </a:rPr>
              <a:t>la</a:t>
            </a:r>
            <a:r>
              <a:rPr sz="1800" spc="-25" dirty="0">
                <a:latin typeface="Arial"/>
                <a:cs typeface="Arial"/>
              </a:rPr>
              <a:t> </a:t>
            </a:r>
            <a:r>
              <a:rPr sz="1800" dirty="0">
                <a:latin typeface="Arial"/>
                <a:cs typeface="Arial"/>
              </a:rPr>
              <a:t>plantation</a:t>
            </a:r>
            <a:r>
              <a:rPr sz="1800" spc="-20" dirty="0">
                <a:latin typeface="Arial"/>
                <a:cs typeface="Arial"/>
              </a:rPr>
              <a:t> </a:t>
            </a:r>
            <a:r>
              <a:rPr sz="1800" dirty="0">
                <a:latin typeface="Arial"/>
                <a:cs typeface="Arial"/>
              </a:rPr>
              <a:t>d’arbres.</a:t>
            </a:r>
            <a:r>
              <a:rPr sz="1800" spc="-15" dirty="0">
                <a:latin typeface="Arial"/>
                <a:cs typeface="Arial"/>
              </a:rPr>
              <a:t> </a:t>
            </a:r>
            <a:r>
              <a:rPr sz="1800" spc="-25" dirty="0">
                <a:latin typeface="Arial"/>
                <a:cs typeface="Arial"/>
              </a:rPr>
              <a:t>Un </a:t>
            </a:r>
            <a:r>
              <a:rPr sz="1800" dirty="0">
                <a:latin typeface="Arial"/>
                <a:cs typeface="Arial"/>
              </a:rPr>
              <a:t>seuil</a:t>
            </a:r>
            <a:r>
              <a:rPr sz="1800" spc="-15" dirty="0">
                <a:latin typeface="Arial"/>
                <a:cs typeface="Arial"/>
              </a:rPr>
              <a:t> </a:t>
            </a:r>
            <a:r>
              <a:rPr sz="1800" dirty="0">
                <a:latin typeface="Arial"/>
                <a:cs typeface="Arial"/>
              </a:rPr>
              <a:t>avec</a:t>
            </a:r>
            <a:r>
              <a:rPr sz="1800" spc="-10" dirty="0">
                <a:latin typeface="Arial"/>
                <a:cs typeface="Arial"/>
              </a:rPr>
              <a:t> micro-</a:t>
            </a:r>
            <a:r>
              <a:rPr sz="1800" dirty="0">
                <a:latin typeface="Arial"/>
                <a:cs typeface="Arial"/>
              </a:rPr>
              <a:t>retenu</a:t>
            </a:r>
            <a:r>
              <a:rPr sz="1800" spc="-15" dirty="0">
                <a:latin typeface="Arial"/>
                <a:cs typeface="Arial"/>
              </a:rPr>
              <a:t> </a:t>
            </a:r>
            <a:r>
              <a:rPr sz="1800" dirty="0">
                <a:latin typeface="Arial"/>
                <a:cs typeface="Arial"/>
              </a:rPr>
              <a:t>pourrait</a:t>
            </a:r>
            <a:r>
              <a:rPr sz="1800" spc="-10" dirty="0">
                <a:latin typeface="Arial"/>
                <a:cs typeface="Arial"/>
              </a:rPr>
              <a:t> </a:t>
            </a:r>
            <a:r>
              <a:rPr sz="1800" dirty="0">
                <a:latin typeface="Arial"/>
                <a:cs typeface="Arial"/>
              </a:rPr>
              <a:t>être</a:t>
            </a:r>
            <a:r>
              <a:rPr sz="1800" spc="-15" dirty="0">
                <a:latin typeface="Arial"/>
                <a:cs typeface="Arial"/>
              </a:rPr>
              <a:t> </a:t>
            </a:r>
            <a:r>
              <a:rPr sz="1800" dirty="0">
                <a:latin typeface="Arial"/>
                <a:cs typeface="Arial"/>
              </a:rPr>
              <a:t>construit</a:t>
            </a:r>
            <a:r>
              <a:rPr sz="1800" spc="-5" dirty="0">
                <a:latin typeface="Arial"/>
                <a:cs typeface="Arial"/>
              </a:rPr>
              <a:t> </a:t>
            </a:r>
            <a:r>
              <a:rPr sz="1800" dirty="0">
                <a:latin typeface="Arial"/>
                <a:cs typeface="Arial"/>
              </a:rPr>
              <a:t>en</a:t>
            </a:r>
            <a:r>
              <a:rPr sz="1800" spc="-20" dirty="0">
                <a:latin typeface="Arial"/>
                <a:cs typeface="Arial"/>
              </a:rPr>
              <a:t> </a:t>
            </a:r>
            <a:r>
              <a:rPr sz="1800" spc="-10" dirty="0">
                <a:latin typeface="Arial"/>
                <a:cs typeface="Arial"/>
              </a:rPr>
              <a:t>aval.</a:t>
            </a:r>
            <a:endParaRPr sz="1800">
              <a:latin typeface="Arial"/>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9143999" cy="6857999"/>
            </a:xfrm>
            <a:prstGeom prst="rect">
              <a:avLst/>
            </a:prstGeom>
          </p:spPr>
        </p:pic>
        <p:sp>
          <p:nvSpPr>
            <p:cNvPr id="4" name="object 4"/>
            <p:cNvSpPr/>
            <p:nvPr/>
          </p:nvSpPr>
          <p:spPr>
            <a:xfrm>
              <a:off x="457200" y="457200"/>
              <a:ext cx="9144000" cy="6858000"/>
            </a:xfrm>
            <a:custGeom>
              <a:avLst/>
              <a:gdLst/>
              <a:ahLst/>
              <a:cxnLst/>
              <a:rect l="l" t="t" r="r" b="b"/>
              <a:pathLst>
                <a:path w="9144000" h="6858000">
                  <a:moveTo>
                    <a:pt x="0" y="0"/>
                  </a:moveTo>
                  <a:lnTo>
                    <a:pt x="0" y="6857999"/>
                  </a:lnTo>
                  <a:lnTo>
                    <a:pt x="9143999" y="6857999"/>
                  </a:lnTo>
                  <a:lnTo>
                    <a:pt x="9143999" y="0"/>
                  </a:lnTo>
                  <a:lnTo>
                    <a:pt x="0" y="0"/>
                  </a:lnTo>
                  <a:close/>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9143999" cy="6857999"/>
            </a:xfrm>
            <a:prstGeom prst="rect">
              <a:avLst/>
            </a:prstGeom>
          </p:spPr>
        </p:pic>
        <p:sp>
          <p:nvSpPr>
            <p:cNvPr id="4" name="object 4"/>
            <p:cNvSpPr/>
            <p:nvPr/>
          </p:nvSpPr>
          <p:spPr>
            <a:xfrm>
              <a:off x="457200" y="457200"/>
              <a:ext cx="9144000" cy="6858000"/>
            </a:xfrm>
            <a:custGeom>
              <a:avLst/>
              <a:gdLst/>
              <a:ahLst/>
              <a:cxnLst/>
              <a:rect l="l" t="t" r="r" b="b"/>
              <a:pathLst>
                <a:path w="9144000" h="6858000">
                  <a:moveTo>
                    <a:pt x="0" y="0"/>
                  </a:moveTo>
                  <a:lnTo>
                    <a:pt x="0" y="6857999"/>
                  </a:lnTo>
                  <a:lnTo>
                    <a:pt x="9143999" y="6857999"/>
                  </a:lnTo>
                  <a:lnTo>
                    <a:pt x="9143999" y="0"/>
                  </a:lnTo>
                  <a:lnTo>
                    <a:pt x="0" y="0"/>
                  </a:lnTo>
                  <a:close/>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7452359" cy="5590032"/>
          </a:xfrm>
          <a:prstGeom prst="rect">
            <a:avLst/>
          </a:prstGeom>
        </p:spPr>
      </p:pic>
      <p:sp>
        <p:nvSpPr>
          <p:cNvPr id="3" name="object 3"/>
          <p:cNvSpPr txBox="1"/>
          <p:nvPr/>
        </p:nvSpPr>
        <p:spPr>
          <a:xfrm>
            <a:off x="567943" y="6074153"/>
            <a:ext cx="8166100" cy="574040"/>
          </a:xfrm>
          <a:prstGeom prst="rect">
            <a:avLst/>
          </a:prstGeom>
        </p:spPr>
        <p:txBody>
          <a:bodyPr vert="horz" wrap="square" lIns="0" tIns="12700" rIns="0" bIns="0" rtlCol="0">
            <a:spAutoFit/>
          </a:bodyPr>
          <a:lstStyle/>
          <a:p>
            <a:pPr marL="12700" marR="5080">
              <a:lnSpc>
                <a:spcPct val="100000"/>
              </a:lnSpc>
              <a:spcBef>
                <a:spcPts val="100"/>
              </a:spcBef>
              <a:tabLst>
                <a:tab pos="4890770" algn="l"/>
              </a:tabLst>
            </a:pPr>
            <a:r>
              <a:rPr sz="1800" dirty="0">
                <a:latin typeface="Arial"/>
                <a:cs typeface="Arial"/>
              </a:rPr>
              <a:t>Ravine</a:t>
            </a:r>
            <a:r>
              <a:rPr sz="1800" spc="-25" dirty="0">
                <a:latin typeface="Arial"/>
                <a:cs typeface="Arial"/>
              </a:rPr>
              <a:t> </a:t>
            </a:r>
            <a:r>
              <a:rPr sz="1800" dirty="0">
                <a:latin typeface="Arial"/>
                <a:cs typeface="Arial"/>
              </a:rPr>
              <a:t>Chatelain.</a:t>
            </a:r>
            <a:r>
              <a:rPr sz="1800" spc="-20" dirty="0">
                <a:latin typeface="Arial"/>
                <a:cs typeface="Arial"/>
              </a:rPr>
              <a:t> </a:t>
            </a:r>
            <a:r>
              <a:rPr sz="1800" dirty="0">
                <a:latin typeface="Arial"/>
                <a:cs typeface="Arial"/>
              </a:rPr>
              <a:t>Seuil</a:t>
            </a:r>
            <a:r>
              <a:rPr sz="1800" spc="-20" dirty="0">
                <a:latin typeface="Arial"/>
                <a:cs typeface="Arial"/>
              </a:rPr>
              <a:t> </a:t>
            </a:r>
            <a:r>
              <a:rPr sz="1800" dirty="0">
                <a:latin typeface="Arial"/>
                <a:cs typeface="Arial"/>
              </a:rPr>
              <a:t>SG6,</a:t>
            </a:r>
            <a:r>
              <a:rPr sz="1800" spc="-15" dirty="0">
                <a:latin typeface="Arial"/>
                <a:cs typeface="Arial"/>
              </a:rPr>
              <a:t> </a:t>
            </a:r>
            <a:r>
              <a:rPr sz="1800" dirty="0">
                <a:latin typeface="Arial"/>
                <a:cs typeface="Arial"/>
              </a:rPr>
              <a:t>vue</a:t>
            </a:r>
            <a:r>
              <a:rPr sz="1800" spc="-25" dirty="0">
                <a:latin typeface="Arial"/>
                <a:cs typeface="Arial"/>
              </a:rPr>
              <a:t> </a:t>
            </a:r>
            <a:r>
              <a:rPr sz="1800" dirty="0">
                <a:latin typeface="Arial"/>
                <a:cs typeface="Arial"/>
              </a:rPr>
              <a:t>vers</a:t>
            </a:r>
            <a:r>
              <a:rPr sz="1800" spc="-20" dirty="0">
                <a:latin typeface="Arial"/>
                <a:cs typeface="Arial"/>
              </a:rPr>
              <a:t> </a:t>
            </a:r>
            <a:r>
              <a:rPr sz="1800" spc="-10" dirty="0">
                <a:latin typeface="Arial"/>
                <a:cs typeface="Arial"/>
              </a:rPr>
              <a:t>l’amont.</a:t>
            </a:r>
            <a:r>
              <a:rPr sz="1800" dirty="0">
                <a:latin typeface="Arial"/>
                <a:cs typeface="Arial"/>
              </a:rPr>
              <a:t>	La</a:t>
            </a:r>
            <a:r>
              <a:rPr sz="1800" spc="-20" dirty="0">
                <a:latin typeface="Arial"/>
                <a:cs typeface="Arial"/>
              </a:rPr>
              <a:t> </a:t>
            </a:r>
            <a:r>
              <a:rPr sz="1800" dirty="0">
                <a:latin typeface="Arial"/>
                <a:cs typeface="Arial"/>
              </a:rPr>
              <a:t>haie</a:t>
            </a:r>
            <a:r>
              <a:rPr sz="1800" spc="-20" dirty="0">
                <a:latin typeface="Arial"/>
                <a:cs typeface="Arial"/>
              </a:rPr>
              <a:t> </a:t>
            </a:r>
            <a:r>
              <a:rPr sz="1800" dirty="0">
                <a:latin typeface="Arial"/>
                <a:cs typeface="Arial"/>
              </a:rPr>
              <a:t>de</a:t>
            </a:r>
            <a:r>
              <a:rPr sz="1800" spc="-5" dirty="0">
                <a:latin typeface="Arial"/>
                <a:cs typeface="Arial"/>
              </a:rPr>
              <a:t> </a:t>
            </a:r>
            <a:r>
              <a:rPr sz="1800" dirty="0">
                <a:latin typeface="Arial"/>
                <a:cs typeface="Arial"/>
              </a:rPr>
              <a:t>candélabre</a:t>
            </a:r>
            <a:r>
              <a:rPr sz="1800" spc="-15" dirty="0">
                <a:latin typeface="Arial"/>
                <a:cs typeface="Arial"/>
              </a:rPr>
              <a:t> </a:t>
            </a:r>
            <a:r>
              <a:rPr sz="1800" spc="-10" dirty="0">
                <a:latin typeface="Arial"/>
                <a:cs typeface="Arial"/>
              </a:rPr>
              <a:t>empêche </a:t>
            </a:r>
            <a:r>
              <a:rPr sz="1800" dirty="0">
                <a:latin typeface="Arial"/>
                <a:cs typeface="Arial"/>
              </a:rPr>
              <a:t>l’affouillement</a:t>
            </a:r>
            <a:r>
              <a:rPr sz="1800" spc="-25" dirty="0">
                <a:latin typeface="Arial"/>
                <a:cs typeface="Arial"/>
              </a:rPr>
              <a:t> </a:t>
            </a:r>
            <a:r>
              <a:rPr sz="1800" dirty="0">
                <a:latin typeface="Arial"/>
                <a:cs typeface="Arial"/>
              </a:rPr>
              <a:t>du</a:t>
            </a:r>
            <a:r>
              <a:rPr sz="1800" spc="-30" dirty="0">
                <a:latin typeface="Arial"/>
                <a:cs typeface="Arial"/>
              </a:rPr>
              <a:t> </a:t>
            </a:r>
            <a:r>
              <a:rPr sz="1800" dirty="0">
                <a:latin typeface="Arial"/>
                <a:cs typeface="Arial"/>
              </a:rPr>
              <a:t>radier</a:t>
            </a:r>
            <a:r>
              <a:rPr sz="1800" spc="-25" dirty="0">
                <a:latin typeface="Arial"/>
                <a:cs typeface="Arial"/>
              </a:rPr>
              <a:t> </a:t>
            </a:r>
            <a:r>
              <a:rPr sz="1800" dirty="0">
                <a:latin typeface="Arial"/>
                <a:cs typeface="Arial"/>
              </a:rPr>
              <a:t>du</a:t>
            </a:r>
            <a:r>
              <a:rPr sz="1800" spc="-35" dirty="0">
                <a:latin typeface="Arial"/>
                <a:cs typeface="Arial"/>
              </a:rPr>
              <a:t> </a:t>
            </a:r>
            <a:r>
              <a:rPr sz="1800" spc="-10" dirty="0">
                <a:latin typeface="Arial"/>
                <a:cs typeface="Arial"/>
              </a:rPr>
              <a:t>seuil.</a:t>
            </a:r>
            <a:endParaRPr sz="1800">
              <a:latin typeface="Arial"/>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1343472"/>
            <a:ext cx="7605395" cy="5708015"/>
            <a:chOff x="452437" y="452437"/>
            <a:chExt cx="7605395" cy="5708015"/>
          </a:xfrm>
        </p:grpSpPr>
        <p:pic>
          <p:nvPicPr>
            <p:cNvPr id="3" name="object 3"/>
            <p:cNvPicPr/>
            <p:nvPr/>
          </p:nvPicPr>
          <p:blipFill>
            <a:blip r:embed="rId2" cstate="print"/>
            <a:stretch>
              <a:fillRect/>
            </a:stretch>
          </p:blipFill>
          <p:spPr>
            <a:xfrm>
              <a:off x="457200" y="457200"/>
              <a:ext cx="7595615" cy="5698235"/>
            </a:xfrm>
            <a:prstGeom prst="rect">
              <a:avLst/>
            </a:prstGeom>
          </p:spPr>
        </p:pic>
        <p:sp>
          <p:nvSpPr>
            <p:cNvPr id="4" name="object 4"/>
            <p:cNvSpPr/>
            <p:nvPr/>
          </p:nvSpPr>
          <p:spPr>
            <a:xfrm>
              <a:off x="457200" y="457200"/>
              <a:ext cx="7595870" cy="5698490"/>
            </a:xfrm>
            <a:custGeom>
              <a:avLst/>
              <a:gdLst/>
              <a:ahLst/>
              <a:cxnLst/>
              <a:rect l="l" t="t" r="r" b="b"/>
              <a:pathLst>
                <a:path w="7595870" h="5698490">
                  <a:moveTo>
                    <a:pt x="0" y="0"/>
                  </a:moveTo>
                  <a:lnTo>
                    <a:pt x="0" y="5698235"/>
                  </a:lnTo>
                  <a:lnTo>
                    <a:pt x="7595615" y="5698235"/>
                  </a:lnTo>
                  <a:lnTo>
                    <a:pt x="7595615"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44143" y="7396480"/>
            <a:ext cx="807656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Kaye</a:t>
            </a:r>
            <a:r>
              <a:rPr sz="1800" spc="-25" dirty="0">
                <a:latin typeface="Arial"/>
                <a:cs typeface="Arial"/>
              </a:rPr>
              <a:t> </a:t>
            </a:r>
            <a:r>
              <a:rPr sz="1800" dirty="0">
                <a:latin typeface="Arial"/>
                <a:cs typeface="Arial"/>
              </a:rPr>
              <a:t>Epin,</a:t>
            </a:r>
            <a:r>
              <a:rPr sz="1800" spc="-10" dirty="0">
                <a:latin typeface="Arial"/>
                <a:cs typeface="Arial"/>
              </a:rPr>
              <a:t> </a:t>
            </a:r>
            <a:r>
              <a:rPr sz="1800" dirty="0">
                <a:latin typeface="Arial"/>
                <a:cs typeface="Arial"/>
              </a:rPr>
              <a:t>ZLP.</a:t>
            </a:r>
            <a:r>
              <a:rPr sz="1800" spc="-15" dirty="0">
                <a:latin typeface="Arial"/>
                <a:cs typeface="Arial"/>
              </a:rPr>
              <a:t> </a:t>
            </a:r>
            <a:r>
              <a:rPr sz="1800" dirty="0">
                <a:latin typeface="Arial"/>
                <a:cs typeface="Arial"/>
              </a:rPr>
              <a:t>Haie</a:t>
            </a:r>
            <a:r>
              <a:rPr sz="1800" spc="-2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benzolive</a:t>
            </a:r>
            <a:r>
              <a:rPr sz="1800" spc="-25" dirty="0">
                <a:latin typeface="Arial"/>
                <a:cs typeface="Arial"/>
              </a:rPr>
              <a:t> </a:t>
            </a:r>
            <a:r>
              <a:rPr sz="1800" dirty="0">
                <a:latin typeface="Arial"/>
                <a:cs typeface="Arial"/>
              </a:rPr>
              <a:t>taillée</a:t>
            </a:r>
            <a:r>
              <a:rPr sz="1800" spc="-20" dirty="0">
                <a:latin typeface="Arial"/>
                <a:cs typeface="Arial"/>
              </a:rPr>
              <a:t> </a:t>
            </a:r>
            <a:r>
              <a:rPr sz="1800" dirty="0">
                <a:latin typeface="Arial"/>
                <a:cs typeface="Arial"/>
              </a:rPr>
              <a:t>pour</a:t>
            </a:r>
            <a:r>
              <a:rPr sz="1800" spc="-15" dirty="0">
                <a:latin typeface="Arial"/>
                <a:cs typeface="Arial"/>
              </a:rPr>
              <a:t> </a:t>
            </a:r>
            <a:r>
              <a:rPr sz="1800" dirty="0">
                <a:latin typeface="Arial"/>
                <a:cs typeface="Arial"/>
              </a:rPr>
              <a:t>la</a:t>
            </a:r>
            <a:r>
              <a:rPr sz="1800" spc="-25" dirty="0">
                <a:latin typeface="Arial"/>
                <a:cs typeface="Arial"/>
              </a:rPr>
              <a:t> </a:t>
            </a:r>
            <a:r>
              <a:rPr sz="1800" dirty="0">
                <a:latin typeface="Arial"/>
                <a:cs typeface="Arial"/>
              </a:rPr>
              <a:t>production</a:t>
            </a:r>
            <a:r>
              <a:rPr sz="1800" spc="-2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légumes</a:t>
            </a:r>
            <a:r>
              <a:rPr sz="1800" spc="-5" dirty="0">
                <a:latin typeface="Arial"/>
                <a:cs typeface="Arial"/>
              </a:rPr>
              <a:t> </a:t>
            </a:r>
            <a:r>
              <a:rPr sz="1800" spc="-10" dirty="0">
                <a:latin typeface="Arial"/>
                <a:cs typeface="Arial"/>
              </a:rPr>
              <a:t>feuille.</a:t>
            </a:r>
            <a:endParaRPr sz="1800">
              <a:latin typeface="Arial"/>
              <a:cs typeface="Arial"/>
            </a:endParaRPr>
          </a:p>
        </p:txBody>
      </p:sp>
      <p:sp>
        <p:nvSpPr>
          <p:cNvPr id="6" name="ZoneTexte 5">
            <a:extLst>
              <a:ext uri="{FF2B5EF4-FFF2-40B4-BE49-F238E27FC236}">
                <a16:creationId xmlns:a16="http://schemas.microsoft.com/office/drawing/2014/main" id="{0CBF3D39-F132-829D-29D3-0B3FE9828258}"/>
              </a:ext>
            </a:extLst>
          </p:cNvPr>
          <p:cNvSpPr txBox="1"/>
          <p:nvPr/>
        </p:nvSpPr>
        <p:spPr>
          <a:xfrm>
            <a:off x="228600" y="304800"/>
            <a:ext cx="9372600" cy="461665"/>
          </a:xfrm>
          <a:prstGeom prst="rect">
            <a:avLst/>
          </a:prstGeom>
          <a:noFill/>
        </p:spPr>
        <p:txBody>
          <a:bodyPr wrap="square" rtlCol="0">
            <a:spAutoFit/>
          </a:bodyPr>
          <a:lstStyle/>
          <a:p>
            <a:pPr algn="ctr"/>
            <a:r>
              <a:rPr lang="fr-FR" sz="2400" b="1" dirty="0"/>
              <a:t>Kaye </a:t>
            </a:r>
            <a:r>
              <a:rPr lang="fr-FR" sz="2400" b="1" dirty="0" err="1"/>
              <a:t>Epin</a:t>
            </a:r>
            <a:endParaRPr lang="fr-FR" sz="2400"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72440" y="457200"/>
            <a:ext cx="5143500" cy="6857999"/>
          </a:xfrm>
          <a:prstGeom prst="rect">
            <a:avLst/>
          </a:prstGeom>
        </p:spPr>
      </p:pic>
      <p:sp>
        <p:nvSpPr>
          <p:cNvPr id="3" name="object 3"/>
          <p:cNvSpPr txBox="1"/>
          <p:nvPr/>
        </p:nvSpPr>
        <p:spPr>
          <a:xfrm>
            <a:off x="5828788" y="2113279"/>
            <a:ext cx="4153411" cy="843180"/>
          </a:xfrm>
          <a:prstGeom prst="rect">
            <a:avLst/>
          </a:prstGeom>
        </p:spPr>
        <p:txBody>
          <a:bodyPr vert="horz" wrap="square" lIns="0" tIns="12065" rIns="0" bIns="0" rtlCol="0">
            <a:spAutoFit/>
          </a:bodyPr>
          <a:lstStyle/>
          <a:p>
            <a:pPr marL="12700" marR="5080">
              <a:lnSpc>
                <a:spcPct val="100200"/>
              </a:lnSpc>
              <a:spcBef>
                <a:spcPts val="95"/>
              </a:spcBef>
            </a:pPr>
            <a:r>
              <a:rPr lang="fr-FR" sz="1800" spc="-10" dirty="0">
                <a:latin typeface="Arial"/>
                <a:cs typeface="Arial"/>
              </a:rPr>
              <a:t>Le </a:t>
            </a:r>
            <a:r>
              <a:rPr sz="1800" spc="-10" dirty="0">
                <a:latin typeface="Arial"/>
                <a:cs typeface="Arial"/>
              </a:rPr>
              <a:t>Benzolive</a:t>
            </a:r>
            <a:r>
              <a:rPr lang="fr-FR" sz="1800" spc="-10" dirty="0">
                <a:latin typeface="Arial"/>
                <a:cs typeface="Arial"/>
              </a:rPr>
              <a:t> produit des </a:t>
            </a:r>
            <a:r>
              <a:rPr sz="1800" spc="-10" dirty="0" err="1">
                <a:latin typeface="Arial"/>
                <a:cs typeface="Arial"/>
              </a:rPr>
              <a:t>gousses</a:t>
            </a:r>
            <a:r>
              <a:rPr sz="1800" spc="-10" dirty="0">
                <a:latin typeface="Arial"/>
                <a:cs typeface="Arial"/>
              </a:rPr>
              <a:t> </a:t>
            </a:r>
            <a:r>
              <a:rPr sz="1800" dirty="0">
                <a:latin typeface="Arial"/>
                <a:cs typeface="Arial"/>
              </a:rPr>
              <a:t>consommables</a:t>
            </a:r>
            <a:r>
              <a:rPr sz="1800" spc="-15" dirty="0">
                <a:latin typeface="Arial"/>
                <a:cs typeface="Arial"/>
              </a:rPr>
              <a:t> </a:t>
            </a:r>
            <a:r>
              <a:rPr sz="1800" dirty="0">
                <a:latin typeface="Arial"/>
                <a:cs typeface="Arial"/>
              </a:rPr>
              <a:t>par</a:t>
            </a:r>
            <a:r>
              <a:rPr sz="1800" spc="-25" dirty="0">
                <a:latin typeface="Arial"/>
                <a:cs typeface="Arial"/>
              </a:rPr>
              <a:t> </a:t>
            </a:r>
            <a:r>
              <a:rPr sz="1800" dirty="0">
                <a:latin typeface="Arial"/>
                <a:cs typeface="Arial"/>
              </a:rPr>
              <a:t>le</a:t>
            </a:r>
            <a:r>
              <a:rPr sz="1800" spc="-30" dirty="0">
                <a:latin typeface="Arial"/>
                <a:cs typeface="Arial"/>
              </a:rPr>
              <a:t> </a:t>
            </a:r>
            <a:r>
              <a:rPr sz="1800" dirty="0">
                <a:latin typeface="Arial"/>
                <a:cs typeface="Arial"/>
              </a:rPr>
              <a:t>bétail</a:t>
            </a:r>
            <a:r>
              <a:rPr sz="1800" spc="-25" dirty="0">
                <a:latin typeface="Arial"/>
                <a:cs typeface="Arial"/>
              </a:rPr>
              <a:t> ou </a:t>
            </a:r>
            <a:r>
              <a:rPr sz="1800" dirty="0">
                <a:latin typeface="Arial"/>
                <a:cs typeface="Arial"/>
              </a:rPr>
              <a:t>utilisables</a:t>
            </a:r>
            <a:r>
              <a:rPr sz="1800" spc="-25" dirty="0">
                <a:latin typeface="Arial"/>
                <a:cs typeface="Arial"/>
              </a:rPr>
              <a:t> </a:t>
            </a:r>
            <a:r>
              <a:rPr sz="1800" dirty="0">
                <a:latin typeface="Arial"/>
                <a:cs typeface="Arial"/>
              </a:rPr>
              <a:t>pour</a:t>
            </a:r>
            <a:r>
              <a:rPr sz="1800" spc="-5" dirty="0">
                <a:latin typeface="Arial"/>
                <a:cs typeface="Arial"/>
              </a:rPr>
              <a:t> </a:t>
            </a:r>
            <a:r>
              <a:rPr sz="1800" dirty="0">
                <a:latin typeface="Arial"/>
                <a:cs typeface="Arial"/>
              </a:rPr>
              <a:t>la</a:t>
            </a:r>
            <a:r>
              <a:rPr sz="1800" spc="-30" dirty="0">
                <a:latin typeface="Arial"/>
                <a:cs typeface="Arial"/>
              </a:rPr>
              <a:t> </a:t>
            </a:r>
            <a:r>
              <a:rPr sz="1800" spc="-10" dirty="0">
                <a:latin typeface="Arial"/>
                <a:cs typeface="Arial"/>
              </a:rPr>
              <a:t>semence.</a:t>
            </a:r>
            <a:endParaRPr sz="1800" dirty="0">
              <a:latin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5153025" cy="6851015"/>
            <a:chOff x="455485" y="452437"/>
            <a:chExt cx="5153025" cy="6851015"/>
          </a:xfrm>
        </p:grpSpPr>
        <p:pic>
          <p:nvPicPr>
            <p:cNvPr id="3" name="object 3"/>
            <p:cNvPicPr/>
            <p:nvPr/>
          </p:nvPicPr>
          <p:blipFill>
            <a:blip r:embed="rId2" cstate="print"/>
            <a:stretch>
              <a:fillRect/>
            </a:stretch>
          </p:blipFill>
          <p:spPr>
            <a:xfrm>
              <a:off x="460248" y="457200"/>
              <a:ext cx="5143499" cy="6841235"/>
            </a:xfrm>
            <a:prstGeom prst="rect">
              <a:avLst/>
            </a:prstGeom>
          </p:spPr>
        </p:pic>
        <p:sp>
          <p:nvSpPr>
            <p:cNvPr id="4" name="object 4"/>
            <p:cNvSpPr/>
            <p:nvPr/>
          </p:nvSpPr>
          <p:spPr>
            <a:xfrm>
              <a:off x="460247" y="457199"/>
              <a:ext cx="5143500" cy="6841490"/>
            </a:xfrm>
            <a:custGeom>
              <a:avLst/>
              <a:gdLst/>
              <a:ahLst/>
              <a:cxnLst/>
              <a:rect l="l" t="t" r="r" b="b"/>
              <a:pathLst>
                <a:path w="5143500" h="6841490">
                  <a:moveTo>
                    <a:pt x="0" y="0"/>
                  </a:moveTo>
                  <a:lnTo>
                    <a:pt x="0" y="6841235"/>
                  </a:lnTo>
                  <a:lnTo>
                    <a:pt x="5143499" y="6841235"/>
                  </a:lnTo>
                  <a:lnTo>
                    <a:pt x="5143499" y="0"/>
                  </a:lnTo>
                </a:path>
              </a:pathLst>
            </a:custGeom>
            <a:ln w="9524">
              <a:solidFill>
                <a:srgbClr val="000000"/>
              </a:solidFill>
            </a:ln>
          </p:spPr>
          <p:txBody>
            <a:bodyPr wrap="square" lIns="0" tIns="0" rIns="0" bIns="0" rtlCol="0"/>
            <a:lstStyle/>
            <a:p>
              <a:endParaRPr/>
            </a:p>
          </p:txBody>
        </p:sp>
      </p:grpSp>
      <p:sp>
        <p:nvSpPr>
          <p:cNvPr id="5" name="object 5"/>
          <p:cNvSpPr txBox="1"/>
          <p:nvPr/>
        </p:nvSpPr>
        <p:spPr>
          <a:xfrm>
            <a:off x="152400" y="6939543"/>
            <a:ext cx="4995862" cy="553100"/>
          </a:xfrm>
          <a:prstGeom prst="rect">
            <a:avLst/>
          </a:prstGeom>
        </p:spPr>
        <p:txBody>
          <a:bodyPr vert="horz" wrap="square" lIns="0" tIns="10795" rIns="0" bIns="0" rtlCol="0">
            <a:spAutoFit/>
          </a:bodyPr>
          <a:lstStyle/>
          <a:p>
            <a:pPr marL="12700" marR="5080">
              <a:lnSpc>
                <a:spcPct val="100600"/>
              </a:lnSpc>
              <a:spcBef>
                <a:spcPts val="85"/>
              </a:spcBef>
            </a:pPr>
            <a:r>
              <a:rPr lang="fr-FR" dirty="0">
                <a:latin typeface="Arial"/>
                <a:cs typeface="Arial"/>
              </a:rPr>
              <a:t>Un B</a:t>
            </a:r>
            <a:r>
              <a:rPr sz="1800" dirty="0" err="1">
                <a:latin typeface="Arial"/>
                <a:cs typeface="Arial"/>
              </a:rPr>
              <a:t>enzolive</a:t>
            </a:r>
            <a:r>
              <a:rPr sz="1800" spc="-20" dirty="0">
                <a:latin typeface="Arial"/>
                <a:cs typeface="Arial"/>
              </a:rPr>
              <a:t> </a:t>
            </a:r>
            <a:r>
              <a:rPr sz="1800" dirty="0">
                <a:latin typeface="Arial"/>
                <a:cs typeface="Arial"/>
              </a:rPr>
              <a:t>semé</a:t>
            </a:r>
            <a:r>
              <a:rPr sz="1800" spc="-20" dirty="0">
                <a:latin typeface="Arial"/>
                <a:cs typeface="Arial"/>
              </a:rPr>
              <a:t> </a:t>
            </a:r>
            <a:r>
              <a:rPr sz="1800" dirty="0">
                <a:latin typeface="Arial"/>
                <a:cs typeface="Arial"/>
              </a:rPr>
              <a:t>en</a:t>
            </a:r>
            <a:r>
              <a:rPr sz="1800" spc="-20" dirty="0">
                <a:latin typeface="Arial"/>
                <a:cs typeface="Arial"/>
              </a:rPr>
              <a:t> </a:t>
            </a:r>
            <a:r>
              <a:rPr sz="1800" dirty="0" err="1">
                <a:latin typeface="Arial"/>
                <a:cs typeface="Arial"/>
              </a:rPr>
              <a:t>mai</a:t>
            </a:r>
            <a:r>
              <a:rPr sz="1800" spc="-15" dirty="0">
                <a:latin typeface="Arial"/>
                <a:cs typeface="Arial"/>
              </a:rPr>
              <a:t> </a:t>
            </a:r>
            <a:r>
              <a:rPr sz="1800" dirty="0">
                <a:latin typeface="Arial"/>
                <a:cs typeface="Arial"/>
              </a:rPr>
              <a:t>200</a:t>
            </a:r>
            <a:r>
              <a:rPr lang="fr-FR" sz="1800" dirty="0">
                <a:latin typeface="Arial"/>
                <a:cs typeface="Arial"/>
              </a:rPr>
              <a:t>0</a:t>
            </a:r>
            <a:r>
              <a:rPr lang="fr-FR" dirty="0">
                <a:latin typeface="Arial"/>
                <a:cs typeface="Arial"/>
              </a:rPr>
              <a:t> a atteint une belle taille en</a:t>
            </a:r>
            <a:r>
              <a:rPr sz="1800" spc="-10" dirty="0">
                <a:latin typeface="Arial"/>
                <a:cs typeface="Arial"/>
              </a:rPr>
              <a:t> </a:t>
            </a:r>
            <a:r>
              <a:rPr sz="1800" dirty="0" err="1">
                <a:latin typeface="Arial"/>
                <a:cs typeface="Arial"/>
              </a:rPr>
              <a:t>octobre</a:t>
            </a:r>
            <a:r>
              <a:rPr sz="1800" spc="-30" dirty="0">
                <a:latin typeface="Arial"/>
                <a:cs typeface="Arial"/>
              </a:rPr>
              <a:t> </a:t>
            </a:r>
            <a:r>
              <a:rPr sz="1800" spc="-10" dirty="0">
                <a:latin typeface="Arial"/>
                <a:cs typeface="Arial"/>
              </a:rPr>
              <a:t>2009.</a:t>
            </a:r>
            <a:endParaRPr sz="1800" dirty="0">
              <a:latin typeface="Arial"/>
              <a:cs typeface="Arial"/>
            </a:endParaRPr>
          </a:p>
        </p:txBody>
      </p:sp>
      <p:grpSp>
        <p:nvGrpSpPr>
          <p:cNvPr id="6" name="object 2"/>
          <p:cNvGrpSpPr/>
          <p:nvPr/>
        </p:nvGrpSpPr>
        <p:grpSpPr>
          <a:xfrm>
            <a:off x="5148262" y="0"/>
            <a:ext cx="4910138" cy="6841235"/>
            <a:chOff x="452437" y="452437"/>
            <a:chExt cx="5153025" cy="6867525"/>
          </a:xfrm>
        </p:grpSpPr>
        <p:pic>
          <p:nvPicPr>
            <p:cNvPr id="7" name="object 3"/>
            <p:cNvPicPr/>
            <p:nvPr/>
          </p:nvPicPr>
          <p:blipFill>
            <a:blip r:embed="rId3" cstate="print"/>
            <a:stretch>
              <a:fillRect/>
            </a:stretch>
          </p:blipFill>
          <p:spPr>
            <a:xfrm>
              <a:off x="457200" y="457200"/>
              <a:ext cx="5143499" cy="6857999"/>
            </a:xfrm>
            <a:prstGeom prst="rect">
              <a:avLst/>
            </a:prstGeom>
          </p:spPr>
        </p:pic>
        <p:sp>
          <p:nvSpPr>
            <p:cNvPr id="8" name="object 4"/>
            <p:cNvSpPr/>
            <p:nvPr/>
          </p:nvSpPr>
          <p:spPr>
            <a:xfrm>
              <a:off x="457200" y="457200"/>
              <a:ext cx="5143500" cy="6858000"/>
            </a:xfrm>
            <a:custGeom>
              <a:avLst/>
              <a:gdLst/>
              <a:ahLst/>
              <a:cxnLst/>
              <a:rect l="l" t="t" r="r" b="b"/>
              <a:pathLst>
                <a:path w="5143500" h="6858000">
                  <a:moveTo>
                    <a:pt x="0" y="0"/>
                  </a:moveTo>
                  <a:lnTo>
                    <a:pt x="0" y="6857999"/>
                  </a:lnTo>
                  <a:lnTo>
                    <a:pt x="5143499" y="6857999"/>
                  </a:lnTo>
                  <a:lnTo>
                    <a:pt x="5143499" y="0"/>
                  </a:lnTo>
                  <a:lnTo>
                    <a:pt x="0" y="0"/>
                  </a:lnTo>
                  <a:close/>
                </a:path>
              </a:pathLst>
            </a:custGeom>
            <a:ln w="9524">
              <a:solidFill>
                <a:srgbClr val="000000"/>
              </a:solidFill>
            </a:ln>
          </p:spPr>
          <p:txBody>
            <a:bodyPr wrap="square" lIns="0" tIns="0" rIns="0" bIns="0" rtlCol="0"/>
            <a:lstStyle/>
            <a:p>
              <a:endParaRPr/>
            </a:p>
          </p:txBody>
        </p:sp>
      </p:grpSp>
      <p:sp>
        <p:nvSpPr>
          <p:cNvPr id="9" name="object 5"/>
          <p:cNvSpPr txBox="1"/>
          <p:nvPr/>
        </p:nvSpPr>
        <p:spPr>
          <a:xfrm>
            <a:off x="5334000" y="6939543"/>
            <a:ext cx="4572000" cy="289823"/>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Le</a:t>
            </a:r>
            <a:r>
              <a:rPr sz="1800" spc="-20" dirty="0">
                <a:latin typeface="Arial"/>
                <a:cs typeface="Arial"/>
              </a:rPr>
              <a:t> </a:t>
            </a:r>
            <a:r>
              <a:rPr sz="1800" dirty="0">
                <a:latin typeface="Arial"/>
                <a:cs typeface="Arial"/>
              </a:rPr>
              <a:t>même</a:t>
            </a:r>
            <a:r>
              <a:rPr sz="1800" spc="-20" dirty="0">
                <a:latin typeface="Arial"/>
                <a:cs typeface="Arial"/>
              </a:rPr>
              <a:t> </a:t>
            </a:r>
            <a:r>
              <a:rPr sz="1800" dirty="0">
                <a:latin typeface="Arial"/>
                <a:cs typeface="Arial"/>
              </a:rPr>
              <a:t>arbre,</a:t>
            </a:r>
            <a:r>
              <a:rPr sz="1800" spc="-5" dirty="0">
                <a:latin typeface="Arial"/>
                <a:cs typeface="Arial"/>
              </a:rPr>
              <a:t> </a:t>
            </a:r>
            <a:r>
              <a:rPr sz="1800" dirty="0">
                <a:latin typeface="Arial"/>
                <a:cs typeface="Arial"/>
              </a:rPr>
              <a:t>un</a:t>
            </a:r>
            <a:r>
              <a:rPr sz="1800" spc="-20" dirty="0">
                <a:latin typeface="Arial"/>
                <a:cs typeface="Arial"/>
              </a:rPr>
              <a:t> </a:t>
            </a:r>
            <a:r>
              <a:rPr sz="1800" dirty="0">
                <a:latin typeface="Arial"/>
                <a:cs typeface="Arial"/>
              </a:rPr>
              <a:t>an</a:t>
            </a:r>
            <a:r>
              <a:rPr sz="1800" spc="-15" dirty="0">
                <a:latin typeface="Arial"/>
                <a:cs typeface="Arial"/>
              </a:rPr>
              <a:t> </a:t>
            </a:r>
            <a:r>
              <a:rPr sz="1800" dirty="0">
                <a:latin typeface="Arial"/>
                <a:cs typeface="Arial"/>
              </a:rPr>
              <a:t>plus</a:t>
            </a:r>
            <a:r>
              <a:rPr sz="1800" spc="-15" dirty="0">
                <a:latin typeface="Arial"/>
                <a:cs typeface="Arial"/>
              </a:rPr>
              <a:t> </a:t>
            </a:r>
            <a:r>
              <a:rPr sz="1800" spc="-20" dirty="0">
                <a:latin typeface="Arial"/>
                <a:cs typeface="Arial"/>
              </a:rPr>
              <a:t>tard.</a:t>
            </a:r>
            <a:endParaRPr sz="1800" dirty="0">
              <a:latin typeface="Arial"/>
              <a:cs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60057"/>
            <a:ext cx="9121775" cy="6859905"/>
            <a:chOff x="452437" y="460057"/>
            <a:chExt cx="9121775" cy="6859905"/>
          </a:xfrm>
        </p:grpSpPr>
        <p:pic>
          <p:nvPicPr>
            <p:cNvPr id="3" name="object 3"/>
            <p:cNvPicPr/>
            <p:nvPr/>
          </p:nvPicPr>
          <p:blipFill>
            <a:blip r:embed="rId2" cstate="print"/>
            <a:stretch>
              <a:fillRect/>
            </a:stretch>
          </p:blipFill>
          <p:spPr>
            <a:xfrm>
              <a:off x="457200" y="464819"/>
              <a:ext cx="4427219" cy="5903975"/>
            </a:xfrm>
            <a:prstGeom prst="rect">
              <a:avLst/>
            </a:prstGeom>
          </p:spPr>
        </p:pic>
        <p:sp>
          <p:nvSpPr>
            <p:cNvPr id="4" name="object 4"/>
            <p:cNvSpPr/>
            <p:nvPr/>
          </p:nvSpPr>
          <p:spPr>
            <a:xfrm>
              <a:off x="457200" y="464819"/>
              <a:ext cx="4427220" cy="5904230"/>
            </a:xfrm>
            <a:custGeom>
              <a:avLst/>
              <a:gdLst/>
              <a:ahLst/>
              <a:cxnLst/>
              <a:rect l="l" t="t" r="r" b="b"/>
              <a:pathLst>
                <a:path w="4427220" h="5904230">
                  <a:moveTo>
                    <a:pt x="0" y="0"/>
                  </a:moveTo>
                  <a:lnTo>
                    <a:pt x="0" y="5903975"/>
                  </a:lnTo>
                  <a:lnTo>
                    <a:pt x="4427219" y="5903975"/>
                  </a:lnTo>
                  <a:lnTo>
                    <a:pt x="4427219" y="0"/>
                  </a:lnTo>
                  <a:lnTo>
                    <a:pt x="0" y="0"/>
                  </a:lnTo>
                  <a:close/>
                </a:path>
              </a:pathLst>
            </a:custGeom>
            <a:ln w="9524">
              <a:solidFill>
                <a:srgbClr val="00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4884420" y="1069847"/>
              <a:ext cx="4684775" cy="6245351"/>
            </a:xfrm>
            <a:prstGeom prst="rect">
              <a:avLst/>
            </a:prstGeom>
          </p:spPr>
        </p:pic>
        <p:sp>
          <p:nvSpPr>
            <p:cNvPr id="6" name="object 6"/>
            <p:cNvSpPr/>
            <p:nvPr/>
          </p:nvSpPr>
          <p:spPr>
            <a:xfrm>
              <a:off x="4884420" y="1069847"/>
              <a:ext cx="4685030" cy="6245860"/>
            </a:xfrm>
            <a:custGeom>
              <a:avLst/>
              <a:gdLst/>
              <a:ahLst/>
              <a:cxnLst/>
              <a:rect l="l" t="t" r="r" b="b"/>
              <a:pathLst>
                <a:path w="4685030" h="6245859">
                  <a:moveTo>
                    <a:pt x="0" y="0"/>
                  </a:moveTo>
                  <a:lnTo>
                    <a:pt x="0" y="6245351"/>
                  </a:lnTo>
                  <a:lnTo>
                    <a:pt x="4684775" y="6245351"/>
                  </a:lnTo>
                  <a:lnTo>
                    <a:pt x="4684775" y="0"/>
                  </a:lnTo>
                  <a:lnTo>
                    <a:pt x="0" y="0"/>
                  </a:lnTo>
                  <a:close/>
                </a:path>
              </a:pathLst>
            </a:custGeom>
            <a:ln w="9524">
              <a:solidFill>
                <a:srgbClr val="000000"/>
              </a:solidFill>
            </a:ln>
          </p:spPr>
          <p:txBody>
            <a:bodyPr wrap="square" lIns="0" tIns="0" rIns="0" bIns="0" rtlCol="0"/>
            <a:lstStyle/>
            <a:p>
              <a:endParaRPr/>
            </a:p>
          </p:txBody>
        </p:sp>
      </p:grpSp>
      <p:sp>
        <p:nvSpPr>
          <p:cNvPr id="7" name="object 7"/>
          <p:cNvSpPr txBox="1"/>
          <p:nvPr/>
        </p:nvSpPr>
        <p:spPr>
          <a:xfrm>
            <a:off x="5324345" y="599947"/>
            <a:ext cx="3985895" cy="299720"/>
          </a:xfrm>
          <a:prstGeom prst="rect">
            <a:avLst/>
          </a:prstGeom>
        </p:spPr>
        <p:txBody>
          <a:bodyPr vert="horz" wrap="square" lIns="0" tIns="12700" rIns="0" bIns="0" rtlCol="0">
            <a:spAutoFit/>
          </a:bodyPr>
          <a:lstStyle/>
          <a:p>
            <a:pPr marL="12700">
              <a:lnSpc>
                <a:spcPct val="100000"/>
              </a:lnSpc>
              <a:spcBef>
                <a:spcPts val="100"/>
              </a:spcBef>
            </a:pPr>
            <a:r>
              <a:rPr lang="fr-FR" sz="1800" dirty="0">
                <a:latin typeface="Arial"/>
                <a:cs typeface="Arial"/>
              </a:rPr>
              <a:t>Et</a:t>
            </a:r>
            <a:r>
              <a:rPr sz="1800" spc="-10" dirty="0">
                <a:latin typeface="Arial"/>
                <a:cs typeface="Arial"/>
              </a:rPr>
              <a:t> </a:t>
            </a:r>
            <a:r>
              <a:rPr sz="1800" dirty="0">
                <a:latin typeface="Arial"/>
                <a:cs typeface="Arial"/>
              </a:rPr>
              <a:t>deux</a:t>
            </a:r>
            <a:r>
              <a:rPr sz="1800" spc="-20" dirty="0">
                <a:latin typeface="Arial"/>
                <a:cs typeface="Arial"/>
              </a:rPr>
              <a:t> </a:t>
            </a:r>
            <a:r>
              <a:rPr sz="1800" dirty="0">
                <a:latin typeface="Arial"/>
                <a:cs typeface="Arial"/>
              </a:rPr>
              <a:t>ans</a:t>
            </a:r>
            <a:r>
              <a:rPr sz="1800" spc="-15" dirty="0">
                <a:latin typeface="Arial"/>
                <a:cs typeface="Arial"/>
              </a:rPr>
              <a:t> </a:t>
            </a:r>
            <a:r>
              <a:rPr sz="1800" dirty="0">
                <a:latin typeface="Arial"/>
                <a:cs typeface="Arial"/>
              </a:rPr>
              <a:t>plus</a:t>
            </a:r>
            <a:r>
              <a:rPr sz="1800" spc="-10" dirty="0">
                <a:latin typeface="Arial"/>
                <a:cs typeface="Arial"/>
              </a:rPr>
              <a:t> </a:t>
            </a:r>
            <a:r>
              <a:rPr sz="1800" dirty="0">
                <a:latin typeface="Arial"/>
                <a:cs typeface="Arial"/>
              </a:rPr>
              <a:t>tard, </a:t>
            </a:r>
            <a:r>
              <a:rPr sz="1800" dirty="0" err="1">
                <a:latin typeface="Arial"/>
                <a:cs typeface="Arial"/>
              </a:rPr>
              <a:t>en</a:t>
            </a:r>
            <a:r>
              <a:rPr sz="1800" spc="-15" dirty="0">
                <a:latin typeface="Arial"/>
                <a:cs typeface="Arial"/>
              </a:rPr>
              <a:t> </a:t>
            </a:r>
            <a:r>
              <a:rPr sz="1800" spc="-10" dirty="0">
                <a:latin typeface="Arial"/>
                <a:cs typeface="Arial"/>
              </a:rPr>
              <a:t>2011</a:t>
            </a:r>
            <a:r>
              <a:rPr lang="fr-FR" sz="1800" spc="-10" dirty="0">
                <a:latin typeface="Arial"/>
                <a:cs typeface="Arial"/>
              </a:rPr>
              <a:t> !</a:t>
            </a:r>
            <a:endParaRPr sz="1800" dirty="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52437" y="452437"/>
            <a:ext cx="8134350" cy="6102985"/>
            <a:chOff x="452437" y="452437"/>
            <a:chExt cx="8134350" cy="6102985"/>
          </a:xfrm>
        </p:grpSpPr>
        <p:pic>
          <p:nvPicPr>
            <p:cNvPr id="3" name="object 3"/>
            <p:cNvPicPr/>
            <p:nvPr/>
          </p:nvPicPr>
          <p:blipFill>
            <a:blip r:embed="rId2" cstate="print"/>
            <a:stretch>
              <a:fillRect/>
            </a:stretch>
          </p:blipFill>
          <p:spPr>
            <a:xfrm>
              <a:off x="457200" y="457200"/>
              <a:ext cx="8124443" cy="6092951"/>
            </a:xfrm>
            <a:prstGeom prst="rect">
              <a:avLst/>
            </a:prstGeom>
          </p:spPr>
        </p:pic>
        <p:sp>
          <p:nvSpPr>
            <p:cNvPr id="4" name="object 4"/>
            <p:cNvSpPr/>
            <p:nvPr/>
          </p:nvSpPr>
          <p:spPr>
            <a:xfrm>
              <a:off x="457200" y="457200"/>
              <a:ext cx="8124825" cy="6093460"/>
            </a:xfrm>
            <a:custGeom>
              <a:avLst/>
              <a:gdLst/>
              <a:ahLst/>
              <a:cxnLst/>
              <a:rect l="l" t="t" r="r" b="b"/>
              <a:pathLst>
                <a:path w="8124825" h="6093459">
                  <a:moveTo>
                    <a:pt x="0" y="0"/>
                  </a:moveTo>
                  <a:lnTo>
                    <a:pt x="0" y="6092951"/>
                  </a:lnTo>
                  <a:lnTo>
                    <a:pt x="8124443" y="6092951"/>
                  </a:lnTo>
                  <a:lnTo>
                    <a:pt x="8124443"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44143" y="6866633"/>
            <a:ext cx="750506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Id.</a:t>
            </a:r>
            <a:r>
              <a:rPr sz="1800" spc="-15" dirty="0">
                <a:latin typeface="Arial"/>
                <a:cs typeface="Arial"/>
              </a:rPr>
              <a:t> </a:t>
            </a:r>
            <a:r>
              <a:rPr sz="1800" dirty="0">
                <a:latin typeface="Arial"/>
                <a:cs typeface="Arial"/>
              </a:rPr>
              <a:t>M.</a:t>
            </a:r>
            <a:r>
              <a:rPr sz="1800" spc="-15" dirty="0">
                <a:latin typeface="Arial"/>
                <a:cs typeface="Arial"/>
              </a:rPr>
              <a:t> </a:t>
            </a:r>
            <a:r>
              <a:rPr sz="1800" dirty="0">
                <a:latin typeface="Arial"/>
                <a:cs typeface="Arial"/>
              </a:rPr>
              <a:t>CELADON.</a:t>
            </a:r>
            <a:r>
              <a:rPr sz="1800" spc="-10" dirty="0">
                <a:latin typeface="Arial"/>
                <a:cs typeface="Arial"/>
              </a:rPr>
              <a:t> </a:t>
            </a:r>
            <a:r>
              <a:rPr sz="1800" dirty="0">
                <a:latin typeface="Arial"/>
                <a:cs typeface="Arial"/>
              </a:rPr>
              <a:t>La</a:t>
            </a:r>
            <a:r>
              <a:rPr sz="1800" spc="-25" dirty="0">
                <a:latin typeface="Arial"/>
                <a:cs typeface="Arial"/>
              </a:rPr>
              <a:t> </a:t>
            </a:r>
            <a:r>
              <a:rPr sz="1800" dirty="0">
                <a:latin typeface="Arial"/>
                <a:cs typeface="Arial"/>
              </a:rPr>
              <a:t>haie</a:t>
            </a:r>
            <a:r>
              <a:rPr sz="1800" spc="-20" dirty="0">
                <a:latin typeface="Arial"/>
                <a:cs typeface="Arial"/>
              </a:rPr>
              <a:t> </a:t>
            </a:r>
            <a:r>
              <a:rPr sz="1800" dirty="0">
                <a:latin typeface="Arial"/>
                <a:cs typeface="Arial"/>
              </a:rPr>
              <a:t>sépare</a:t>
            </a:r>
            <a:r>
              <a:rPr sz="1800" spc="-20" dirty="0">
                <a:latin typeface="Arial"/>
                <a:cs typeface="Arial"/>
              </a:rPr>
              <a:t> </a:t>
            </a:r>
            <a:r>
              <a:rPr sz="1800" dirty="0">
                <a:latin typeface="Arial"/>
                <a:cs typeface="Arial"/>
              </a:rPr>
              <a:t>sa</a:t>
            </a:r>
            <a:r>
              <a:rPr sz="1800" spc="-25" dirty="0">
                <a:latin typeface="Arial"/>
                <a:cs typeface="Arial"/>
              </a:rPr>
              <a:t> </a:t>
            </a:r>
            <a:r>
              <a:rPr sz="1800" dirty="0">
                <a:latin typeface="Arial"/>
                <a:cs typeface="Arial"/>
              </a:rPr>
              <a:t>propriété</a:t>
            </a:r>
            <a:r>
              <a:rPr sz="1800" spc="-20"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celle</a:t>
            </a:r>
            <a:r>
              <a:rPr sz="1800" spc="-20"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Dieuseul</a:t>
            </a:r>
            <a:r>
              <a:rPr sz="1800" spc="-15" dirty="0">
                <a:latin typeface="Arial"/>
                <a:cs typeface="Arial"/>
              </a:rPr>
              <a:t> </a:t>
            </a:r>
            <a:r>
              <a:rPr sz="1800" spc="-10" dirty="0">
                <a:latin typeface="Arial"/>
                <a:cs typeface="Arial"/>
              </a:rPr>
              <a:t>JEAN.</a:t>
            </a:r>
            <a:endParaRPr sz="1800">
              <a:latin typeface="Arial"/>
              <a:cs typeface="Arial"/>
            </a:endParaRPr>
          </a:p>
        </p:txBody>
      </p:sp>
    </p:spTree>
    <p:extLst>
      <p:ext uri="{BB962C8B-B14F-4D97-AF65-F5344CB8AC3E}">
        <p14:creationId xmlns:p14="http://schemas.microsoft.com/office/powerpoint/2010/main" val="24412659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7740395" cy="5804915"/>
          </a:xfrm>
          <a:prstGeom prst="rect">
            <a:avLst/>
          </a:prstGeom>
        </p:spPr>
      </p:pic>
      <p:sp>
        <p:nvSpPr>
          <p:cNvPr id="3" name="object 3"/>
          <p:cNvSpPr txBox="1"/>
          <p:nvPr/>
        </p:nvSpPr>
        <p:spPr>
          <a:xfrm>
            <a:off x="644143" y="6650225"/>
            <a:ext cx="5604257" cy="289823"/>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Levé</a:t>
            </a:r>
            <a:r>
              <a:rPr sz="1800" spc="-15" dirty="0">
                <a:latin typeface="Arial"/>
                <a:cs typeface="Arial"/>
              </a:rPr>
              <a:t> </a:t>
            </a:r>
            <a:r>
              <a:rPr sz="1800" dirty="0">
                <a:latin typeface="Arial"/>
                <a:cs typeface="Arial"/>
              </a:rPr>
              <a:t>de</a:t>
            </a:r>
            <a:r>
              <a:rPr sz="1800" spc="-15" dirty="0">
                <a:latin typeface="Arial"/>
                <a:cs typeface="Arial"/>
              </a:rPr>
              <a:t> </a:t>
            </a:r>
            <a:r>
              <a:rPr lang="fr-FR" spc="-15" dirty="0">
                <a:latin typeface="Arial"/>
                <a:cs typeface="Arial"/>
              </a:rPr>
              <a:t>L</a:t>
            </a:r>
            <a:r>
              <a:rPr sz="1800" dirty="0" err="1">
                <a:latin typeface="Arial"/>
                <a:cs typeface="Arial"/>
              </a:rPr>
              <a:t>eucaena</a:t>
            </a:r>
            <a:r>
              <a:rPr sz="1800" spc="-15" dirty="0">
                <a:latin typeface="Arial"/>
                <a:cs typeface="Arial"/>
              </a:rPr>
              <a:t> </a:t>
            </a:r>
            <a:r>
              <a:rPr sz="1800" dirty="0">
                <a:latin typeface="Arial"/>
                <a:cs typeface="Arial"/>
              </a:rPr>
              <a:t>semé</a:t>
            </a:r>
            <a:r>
              <a:rPr sz="1800" spc="-15" dirty="0">
                <a:latin typeface="Arial"/>
                <a:cs typeface="Arial"/>
              </a:rPr>
              <a:t> </a:t>
            </a:r>
            <a:r>
              <a:rPr sz="1800" spc="-10" dirty="0">
                <a:latin typeface="Arial"/>
                <a:cs typeface="Arial"/>
              </a:rPr>
              <a:t>directement.</a:t>
            </a:r>
            <a:endParaRPr sz="1800" dirty="0">
              <a:latin typeface="Arial"/>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654290" cy="5741670"/>
            <a:chOff x="452437" y="452437"/>
            <a:chExt cx="7654290" cy="5741670"/>
          </a:xfrm>
        </p:grpSpPr>
        <p:pic>
          <p:nvPicPr>
            <p:cNvPr id="3" name="object 3"/>
            <p:cNvPicPr/>
            <p:nvPr/>
          </p:nvPicPr>
          <p:blipFill>
            <a:blip r:embed="rId2" cstate="print"/>
            <a:stretch>
              <a:fillRect/>
            </a:stretch>
          </p:blipFill>
          <p:spPr>
            <a:xfrm>
              <a:off x="457200" y="457200"/>
              <a:ext cx="7644383" cy="5731763"/>
            </a:xfrm>
            <a:prstGeom prst="rect">
              <a:avLst/>
            </a:prstGeom>
          </p:spPr>
        </p:pic>
        <p:sp>
          <p:nvSpPr>
            <p:cNvPr id="4" name="object 4"/>
            <p:cNvSpPr/>
            <p:nvPr/>
          </p:nvSpPr>
          <p:spPr>
            <a:xfrm>
              <a:off x="457200" y="457200"/>
              <a:ext cx="7644765" cy="5732145"/>
            </a:xfrm>
            <a:custGeom>
              <a:avLst/>
              <a:gdLst/>
              <a:ahLst/>
              <a:cxnLst/>
              <a:rect l="l" t="t" r="r" b="b"/>
              <a:pathLst>
                <a:path w="7644765" h="5732145">
                  <a:moveTo>
                    <a:pt x="0" y="0"/>
                  </a:moveTo>
                  <a:lnTo>
                    <a:pt x="0" y="5731763"/>
                  </a:lnTo>
                  <a:lnTo>
                    <a:pt x="7644383" y="5731763"/>
                  </a:lnTo>
                  <a:lnTo>
                    <a:pt x="7644383"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44142" y="6505445"/>
            <a:ext cx="8728457" cy="289823"/>
          </a:xfrm>
          <a:prstGeom prst="rect">
            <a:avLst/>
          </a:prstGeom>
        </p:spPr>
        <p:txBody>
          <a:bodyPr vert="horz" wrap="square" lIns="0" tIns="12700" rIns="0" bIns="0" rtlCol="0">
            <a:spAutoFit/>
          </a:bodyPr>
          <a:lstStyle/>
          <a:p>
            <a:pPr marL="12700">
              <a:lnSpc>
                <a:spcPct val="100000"/>
              </a:lnSpc>
              <a:spcBef>
                <a:spcPts val="100"/>
              </a:spcBef>
            </a:pPr>
            <a:r>
              <a:rPr lang="fr-FR" dirty="0">
                <a:latin typeface="Arial"/>
                <a:cs typeface="Arial"/>
              </a:rPr>
              <a:t>Une p</a:t>
            </a:r>
            <a:r>
              <a:rPr sz="1800" dirty="0" err="1">
                <a:latin typeface="Arial"/>
                <a:cs typeface="Arial"/>
              </a:rPr>
              <a:t>épinière</a:t>
            </a:r>
            <a:r>
              <a:rPr sz="1800" spc="-25" dirty="0">
                <a:latin typeface="Arial"/>
                <a:cs typeface="Arial"/>
              </a:rPr>
              <a:t> </a:t>
            </a:r>
            <a:r>
              <a:rPr sz="1800" dirty="0">
                <a:latin typeface="Arial"/>
                <a:cs typeface="Arial"/>
              </a:rPr>
              <a:t>naturelle</a:t>
            </a:r>
            <a:r>
              <a:rPr sz="1800" spc="-25"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frêne</a:t>
            </a:r>
            <a:r>
              <a:rPr sz="1800" spc="-20" dirty="0">
                <a:latin typeface="Arial"/>
                <a:cs typeface="Arial"/>
              </a:rPr>
              <a:t> </a:t>
            </a:r>
            <a:r>
              <a:rPr sz="1800" dirty="0">
                <a:latin typeface="Arial"/>
                <a:cs typeface="Arial"/>
              </a:rPr>
              <a:t>(Simaruba)</a:t>
            </a:r>
            <a:r>
              <a:rPr sz="1800" spc="-20" dirty="0">
                <a:latin typeface="Arial"/>
                <a:cs typeface="Arial"/>
              </a:rPr>
              <a:t> </a:t>
            </a:r>
            <a:r>
              <a:rPr sz="1800" dirty="0">
                <a:latin typeface="Arial"/>
                <a:cs typeface="Arial"/>
              </a:rPr>
              <a:t>sous</a:t>
            </a:r>
            <a:r>
              <a:rPr sz="1800" spc="-5" dirty="0">
                <a:latin typeface="Arial"/>
                <a:cs typeface="Arial"/>
              </a:rPr>
              <a:t> </a:t>
            </a:r>
            <a:r>
              <a:rPr sz="1800" dirty="0">
                <a:latin typeface="Arial"/>
                <a:cs typeface="Arial"/>
              </a:rPr>
              <a:t>un</a:t>
            </a:r>
            <a:r>
              <a:rPr sz="1800" spc="-25" dirty="0">
                <a:latin typeface="Arial"/>
                <a:cs typeface="Arial"/>
              </a:rPr>
              <a:t> </a:t>
            </a:r>
            <a:r>
              <a:rPr sz="1800" spc="-10" dirty="0">
                <a:latin typeface="Arial"/>
                <a:cs typeface="Arial"/>
              </a:rPr>
              <a:t>manguier.</a:t>
            </a:r>
            <a:endParaRPr sz="1800" dirty="0">
              <a:latin typeface="Arial"/>
              <a:cs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894955" cy="5922645"/>
            <a:chOff x="452437" y="452437"/>
            <a:chExt cx="7894955" cy="5922645"/>
          </a:xfrm>
        </p:grpSpPr>
        <p:pic>
          <p:nvPicPr>
            <p:cNvPr id="3" name="object 3"/>
            <p:cNvPicPr/>
            <p:nvPr/>
          </p:nvPicPr>
          <p:blipFill>
            <a:blip r:embed="rId2" cstate="print"/>
            <a:stretch>
              <a:fillRect/>
            </a:stretch>
          </p:blipFill>
          <p:spPr>
            <a:xfrm>
              <a:off x="457200" y="457200"/>
              <a:ext cx="7885175" cy="5913119"/>
            </a:xfrm>
            <a:prstGeom prst="rect">
              <a:avLst/>
            </a:prstGeom>
          </p:spPr>
        </p:pic>
        <p:sp>
          <p:nvSpPr>
            <p:cNvPr id="4" name="object 4"/>
            <p:cNvSpPr/>
            <p:nvPr/>
          </p:nvSpPr>
          <p:spPr>
            <a:xfrm>
              <a:off x="457200" y="457200"/>
              <a:ext cx="7885430" cy="5913120"/>
            </a:xfrm>
            <a:custGeom>
              <a:avLst/>
              <a:gdLst/>
              <a:ahLst/>
              <a:cxnLst/>
              <a:rect l="l" t="t" r="r" b="b"/>
              <a:pathLst>
                <a:path w="7885430" h="5913120">
                  <a:moveTo>
                    <a:pt x="0" y="0"/>
                  </a:moveTo>
                  <a:lnTo>
                    <a:pt x="0" y="5913119"/>
                  </a:lnTo>
                  <a:lnTo>
                    <a:pt x="7885175" y="5913119"/>
                  </a:lnTo>
                  <a:lnTo>
                    <a:pt x="7885175"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44143" y="6505445"/>
            <a:ext cx="9338057" cy="553100"/>
          </a:xfrm>
          <a:prstGeom prst="rect">
            <a:avLst/>
          </a:prstGeom>
        </p:spPr>
        <p:txBody>
          <a:bodyPr vert="horz" wrap="square" lIns="0" tIns="10795" rIns="0" bIns="0" rtlCol="0">
            <a:spAutoFit/>
          </a:bodyPr>
          <a:lstStyle/>
          <a:p>
            <a:pPr marL="12700" marR="5080">
              <a:lnSpc>
                <a:spcPct val="100600"/>
              </a:lnSpc>
              <a:spcBef>
                <a:spcPts val="85"/>
              </a:spcBef>
              <a:tabLst>
                <a:tab pos="1740535" algn="l"/>
              </a:tabLst>
            </a:pPr>
            <a:r>
              <a:rPr sz="1800" dirty="0">
                <a:latin typeface="Arial"/>
                <a:cs typeface="Arial"/>
              </a:rPr>
              <a:t>La</a:t>
            </a:r>
            <a:r>
              <a:rPr sz="1800" spc="-25" dirty="0">
                <a:latin typeface="Arial"/>
                <a:cs typeface="Arial"/>
              </a:rPr>
              <a:t> </a:t>
            </a:r>
            <a:r>
              <a:rPr sz="1800" dirty="0">
                <a:latin typeface="Arial"/>
                <a:cs typeface="Arial"/>
              </a:rPr>
              <a:t>joyeuse</a:t>
            </a:r>
            <a:r>
              <a:rPr sz="1800" spc="-25" dirty="0">
                <a:latin typeface="Arial"/>
                <a:cs typeface="Arial"/>
              </a:rPr>
              <a:t> </a:t>
            </a:r>
            <a:r>
              <a:rPr sz="1800" dirty="0">
                <a:latin typeface="Arial"/>
                <a:cs typeface="Arial"/>
              </a:rPr>
              <a:t>(Yucca</a:t>
            </a:r>
            <a:r>
              <a:rPr sz="1800" spc="-20" dirty="0">
                <a:latin typeface="Arial"/>
                <a:cs typeface="Arial"/>
              </a:rPr>
              <a:t> </a:t>
            </a:r>
            <a:r>
              <a:rPr sz="1800" dirty="0">
                <a:latin typeface="Arial"/>
                <a:cs typeface="Arial"/>
              </a:rPr>
              <a:t>aloifolia)</a:t>
            </a:r>
            <a:r>
              <a:rPr sz="1800" spc="-20" dirty="0">
                <a:latin typeface="Arial"/>
                <a:cs typeface="Arial"/>
              </a:rPr>
              <a:t> </a:t>
            </a:r>
            <a:r>
              <a:rPr lang="fr-FR" sz="1800" spc="-20" dirty="0">
                <a:latin typeface="Arial"/>
                <a:cs typeface="Arial"/>
              </a:rPr>
              <a:t>a été </a:t>
            </a:r>
            <a:r>
              <a:rPr sz="1800" dirty="0" err="1">
                <a:latin typeface="Arial"/>
                <a:cs typeface="Arial"/>
              </a:rPr>
              <a:t>associée</a:t>
            </a:r>
            <a:r>
              <a:rPr sz="1800" spc="-25" dirty="0">
                <a:latin typeface="Arial"/>
                <a:cs typeface="Arial"/>
              </a:rPr>
              <a:t> </a:t>
            </a:r>
            <a:r>
              <a:rPr sz="1800" dirty="0">
                <a:latin typeface="Arial"/>
                <a:cs typeface="Arial"/>
              </a:rPr>
              <a:t>au</a:t>
            </a:r>
            <a:r>
              <a:rPr sz="1800" spc="-20" dirty="0">
                <a:latin typeface="Arial"/>
                <a:cs typeface="Arial"/>
              </a:rPr>
              <a:t> </a:t>
            </a:r>
            <a:r>
              <a:rPr sz="1800" dirty="0">
                <a:latin typeface="Arial"/>
                <a:cs typeface="Arial"/>
              </a:rPr>
              <a:t>candélabre</a:t>
            </a:r>
            <a:r>
              <a:rPr sz="1800" spc="-25" dirty="0">
                <a:latin typeface="Arial"/>
                <a:cs typeface="Arial"/>
              </a:rPr>
              <a:t> </a:t>
            </a:r>
            <a:r>
              <a:rPr sz="1800" dirty="0">
                <a:latin typeface="Arial"/>
                <a:cs typeface="Arial"/>
              </a:rPr>
              <a:t>et</a:t>
            </a:r>
            <a:r>
              <a:rPr sz="1800" spc="-10" dirty="0">
                <a:latin typeface="Arial"/>
                <a:cs typeface="Arial"/>
              </a:rPr>
              <a:t> </a:t>
            </a:r>
            <a:r>
              <a:rPr lang="fr-FR" sz="1800" dirty="0">
                <a:latin typeface="Arial"/>
                <a:cs typeface="Arial"/>
              </a:rPr>
              <a:t>au </a:t>
            </a:r>
            <a:r>
              <a:rPr sz="1800" dirty="0" err="1">
                <a:latin typeface="Arial"/>
                <a:cs typeface="Arial"/>
              </a:rPr>
              <a:t>gommier</a:t>
            </a:r>
            <a:r>
              <a:rPr sz="1800" dirty="0">
                <a:latin typeface="Arial"/>
                <a:cs typeface="Arial"/>
              </a:rPr>
              <a:t>.</a:t>
            </a:r>
            <a:r>
              <a:rPr sz="1800" spc="-10" dirty="0">
                <a:latin typeface="Arial"/>
                <a:cs typeface="Arial"/>
              </a:rPr>
              <a:t> </a:t>
            </a:r>
            <a:r>
              <a:rPr sz="1800" dirty="0">
                <a:latin typeface="Arial"/>
                <a:cs typeface="Arial"/>
              </a:rPr>
              <a:t>Des</a:t>
            </a:r>
            <a:r>
              <a:rPr sz="1800" spc="-5" dirty="0">
                <a:latin typeface="Arial"/>
                <a:cs typeface="Arial"/>
              </a:rPr>
              <a:t> </a:t>
            </a:r>
            <a:r>
              <a:rPr sz="1800" spc="-10" dirty="0">
                <a:latin typeface="Arial"/>
                <a:cs typeface="Arial"/>
              </a:rPr>
              <a:t>hampes </a:t>
            </a:r>
            <a:r>
              <a:rPr sz="1800" dirty="0" err="1">
                <a:latin typeface="Arial"/>
                <a:cs typeface="Arial"/>
              </a:rPr>
              <a:t>florales</a:t>
            </a:r>
            <a:r>
              <a:rPr sz="1800" spc="-40" dirty="0">
                <a:latin typeface="Arial"/>
                <a:cs typeface="Arial"/>
              </a:rPr>
              <a:t> </a:t>
            </a:r>
            <a:r>
              <a:rPr sz="1800" spc="-10" dirty="0" err="1">
                <a:latin typeface="Arial"/>
                <a:cs typeface="Arial"/>
              </a:rPr>
              <a:t>d’agave</a:t>
            </a:r>
            <a:r>
              <a:rPr lang="fr-FR" spc="-10" dirty="0">
                <a:latin typeface="Arial"/>
                <a:cs typeface="Arial"/>
              </a:rPr>
              <a:t> </a:t>
            </a:r>
            <a:r>
              <a:rPr sz="1800" dirty="0" err="1">
                <a:latin typeface="Arial"/>
                <a:cs typeface="Arial"/>
              </a:rPr>
              <a:t>consolident</a:t>
            </a:r>
            <a:r>
              <a:rPr sz="1800" spc="-15" dirty="0">
                <a:latin typeface="Arial"/>
                <a:cs typeface="Arial"/>
              </a:rPr>
              <a:t> </a:t>
            </a:r>
            <a:r>
              <a:rPr sz="1800" dirty="0">
                <a:latin typeface="Arial"/>
                <a:cs typeface="Arial"/>
              </a:rPr>
              <a:t>la</a:t>
            </a:r>
            <a:r>
              <a:rPr sz="1800" spc="-25" dirty="0">
                <a:latin typeface="Arial"/>
                <a:cs typeface="Arial"/>
              </a:rPr>
              <a:t> </a:t>
            </a:r>
            <a:r>
              <a:rPr sz="1800" spc="-10" dirty="0">
                <a:latin typeface="Arial"/>
                <a:cs typeface="Arial"/>
              </a:rPr>
              <a:t>haie.</a:t>
            </a:r>
            <a:endParaRPr sz="1800" dirty="0">
              <a:latin typeface="Arial"/>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9143999" cy="6857999"/>
            </a:xfrm>
            <a:prstGeom prst="rect">
              <a:avLst/>
            </a:prstGeom>
          </p:spPr>
        </p:pic>
        <p:sp>
          <p:nvSpPr>
            <p:cNvPr id="4" name="object 4"/>
            <p:cNvSpPr/>
            <p:nvPr/>
          </p:nvSpPr>
          <p:spPr>
            <a:xfrm>
              <a:off x="457200" y="457200"/>
              <a:ext cx="9144000" cy="6858000"/>
            </a:xfrm>
            <a:custGeom>
              <a:avLst/>
              <a:gdLst/>
              <a:ahLst/>
              <a:cxnLst/>
              <a:rect l="l" t="t" r="r" b="b"/>
              <a:pathLst>
                <a:path w="9144000" h="6858000">
                  <a:moveTo>
                    <a:pt x="0" y="0"/>
                  </a:moveTo>
                  <a:lnTo>
                    <a:pt x="0" y="6857999"/>
                  </a:lnTo>
                  <a:lnTo>
                    <a:pt x="9143999" y="6857999"/>
                  </a:lnTo>
                  <a:lnTo>
                    <a:pt x="9143999" y="0"/>
                  </a:lnTo>
                  <a:lnTo>
                    <a:pt x="0" y="0"/>
                  </a:lnTo>
                  <a:close/>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750175" cy="5814695"/>
            <a:chOff x="452437" y="452437"/>
            <a:chExt cx="7750175" cy="5814695"/>
          </a:xfrm>
        </p:grpSpPr>
        <p:pic>
          <p:nvPicPr>
            <p:cNvPr id="3" name="object 3"/>
            <p:cNvPicPr/>
            <p:nvPr/>
          </p:nvPicPr>
          <p:blipFill>
            <a:blip r:embed="rId2" cstate="print"/>
            <a:stretch>
              <a:fillRect/>
            </a:stretch>
          </p:blipFill>
          <p:spPr>
            <a:xfrm>
              <a:off x="457200" y="457200"/>
              <a:ext cx="7740395" cy="5804915"/>
            </a:xfrm>
            <a:prstGeom prst="rect">
              <a:avLst/>
            </a:prstGeom>
          </p:spPr>
        </p:pic>
        <p:sp>
          <p:nvSpPr>
            <p:cNvPr id="4" name="object 4"/>
            <p:cNvSpPr/>
            <p:nvPr/>
          </p:nvSpPr>
          <p:spPr>
            <a:xfrm>
              <a:off x="457200" y="457200"/>
              <a:ext cx="7740650" cy="5805170"/>
            </a:xfrm>
            <a:custGeom>
              <a:avLst/>
              <a:gdLst/>
              <a:ahLst/>
              <a:cxnLst/>
              <a:rect l="l" t="t" r="r" b="b"/>
              <a:pathLst>
                <a:path w="7740650" h="5805170">
                  <a:moveTo>
                    <a:pt x="0" y="0"/>
                  </a:moveTo>
                  <a:lnTo>
                    <a:pt x="0" y="5804915"/>
                  </a:lnTo>
                  <a:lnTo>
                    <a:pt x="7740395" y="5804915"/>
                  </a:lnTo>
                  <a:lnTo>
                    <a:pt x="7740395"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44143" y="6577072"/>
            <a:ext cx="7986395" cy="566822"/>
          </a:xfrm>
          <a:prstGeom prst="rect">
            <a:avLst/>
          </a:prstGeom>
        </p:spPr>
        <p:txBody>
          <a:bodyPr vert="horz" wrap="square" lIns="0" tIns="12700" rIns="0" bIns="0" rtlCol="0">
            <a:spAutoFit/>
          </a:bodyPr>
          <a:lstStyle/>
          <a:p>
            <a:pPr marL="12700">
              <a:lnSpc>
                <a:spcPct val="100000"/>
              </a:lnSpc>
              <a:spcBef>
                <a:spcPts val="100"/>
              </a:spcBef>
            </a:pPr>
            <a:r>
              <a:rPr lang="fr-FR" dirty="0">
                <a:latin typeface="Arial"/>
                <a:cs typeface="Arial"/>
              </a:rPr>
              <a:t>Cette h</a:t>
            </a:r>
            <a:r>
              <a:rPr sz="1800" dirty="0" err="1">
                <a:latin typeface="Arial"/>
                <a:cs typeface="Arial"/>
              </a:rPr>
              <a:t>aie</a:t>
            </a:r>
            <a:r>
              <a:rPr sz="1800" spc="-30" dirty="0">
                <a:latin typeface="Arial"/>
                <a:cs typeface="Arial"/>
              </a:rPr>
              <a:t> </a:t>
            </a:r>
            <a:r>
              <a:rPr sz="1800" dirty="0">
                <a:latin typeface="Arial"/>
                <a:cs typeface="Arial"/>
              </a:rPr>
              <a:t>de</a:t>
            </a:r>
            <a:r>
              <a:rPr sz="1800" spc="-15" dirty="0">
                <a:latin typeface="Arial"/>
                <a:cs typeface="Arial"/>
              </a:rPr>
              <a:t> </a:t>
            </a:r>
            <a:r>
              <a:rPr sz="1800" dirty="0" err="1">
                <a:latin typeface="Arial"/>
                <a:cs typeface="Arial"/>
              </a:rPr>
              <a:t>candélabre</a:t>
            </a:r>
            <a:r>
              <a:rPr sz="1800" spc="-15" dirty="0">
                <a:latin typeface="Arial"/>
                <a:cs typeface="Arial"/>
              </a:rPr>
              <a:t> </a:t>
            </a:r>
            <a:r>
              <a:rPr sz="1800" dirty="0" err="1">
                <a:latin typeface="Arial"/>
                <a:cs typeface="Arial"/>
              </a:rPr>
              <a:t>sert</a:t>
            </a:r>
            <a:r>
              <a:rPr sz="1800" spc="-5"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support</a:t>
            </a:r>
            <a:r>
              <a:rPr sz="1800" spc="-5" dirty="0">
                <a:latin typeface="Arial"/>
                <a:cs typeface="Arial"/>
              </a:rPr>
              <a:t> </a:t>
            </a:r>
            <a:r>
              <a:rPr sz="1800" dirty="0">
                <a:latin typeface="Arial"/>
                <a:cs typeface="Arial"/>
              </a:rPr>
              <a:t>à</a:t>
            </a:r>
            <a:r>
              <a:rPr sz="1800" spc="-15" dirty="0">
                <a:latin typeface="Arial"/>
                <a:cs typeface="Arial"/>
              </a:rPr>
              <a:t> </a:t>
            </a:r>
            <a:r>
              <a:rPr sz="1800" dirty="0">
                <a:latin typeface="Arial"/>
                <a:cs typeface="Arial"/>
              </a:rPr>
              <a:t>du</a:t>
            </a:r>
            <a:r>
              <a:rPr sz="1800" spc="-5" dirty="0">
                <a:latin typeface="Arial"/>
                <a:cs typeface="Arial"/>
              </a:rPr>
              <a:t> </a:t>
            </a:r>
            <a:r>
              <a:rPr sz="1800" spc="-10" dirty="0">
                <a:latin typeface="Arial"/>
                <a:cs typeface="Arial"/>
              </a:rPr>
              <a:t>lab-</a:t>
            </a:r>
            <a:r>
              <a:rPr sz="1800" dirty="0">
                <a:latin typeface="Arial"/>
                <a:cs typeface="Arial"/>
              </a:rPr>
              <a:t>lab</a:t>
            </a:r>
            <a:r>
              <a:rPr sz="1800" spc="-15" dirty="0">
                <a:latin typeface="Arial"/>
                <a:cs typeface="Arial"/>
              </a:rPr>
              <a:t> </a:t>
            </a:r>
            <a:r>
              <a:rPr sz="1800" dirty="0">
                <a:latin typeface="Arial"/>
                <a:cs typeface="Arial"/>
              </a:rPr>
              <a:t>Niger</a:t>
            </a:r>
            <a:r>
              <a:rPr sz="1800" spc="-10" dirty="0">
                <a:latin typeface="Arial"/>
                <a:cs typeface="Arial"/>
              </a:rPr>
              <a:t> </a:t>
            </a:r>
            <a:r>
              <a:rPr lang="fr-FR" sz="1800" spc="-10" dirty="0">
                <a:latin typeface="Arial"/>
                <a:cs typeface="Arial"/>
              </a:rPr>
              <a:t>(</a:t>
            </a:r>
            <a:r>
              <a:rPr sz="1800" dirty="0" err="1">
                <a:latin typeface="Arial"/>
                <a:cs typeface="Arial"/>
              </a:rPr>
              <a:t>ou</a:t>
            </a:r>
            <a:r>
              <a:rPr sz="1800" spc="-15" dirty="0">
                <a:latin typeface="Arial"/>
                <a:cs typeface="Arial"/>
              </a:rPr>
              <a:t> </a:t>
            </a:r>
            <a:r>
              <a:rPr sz="1800" dirty="0">
                <a:latin typeface="Arial"/>
                <a:cs typeface="Arial"/>
              </a:rPr>
              <a:t>pois</a:t>
            </a:r>
            <a:r>
              <a:rPr sz="1800" spc="-10" dirty="0">
                <a:latin typeface="Arial"/>
                <a:cs typeface="Arial"/>
              </a:rPr>
              <a:t> </a:t>
            </a:r>
            <a:r>
              <a:rPr sz="1800" spc="-10" dirty="0" err="1">
                <a:latin typeface="Arial"/>
                <a:cs typeface="Arial"/>
              </a:rPr>
              <a:t>boukoussou</a:t>
            </a:r>
            <a:r>
              <a:rPr lang="fr-FR" sz="1800" spc="-10" dirty="0">
                <a:latin typeface="Arial"/>
                <a:cs typeface="Arial"/>
              </a:rPr>
              <a:t>)</a:t>
            </a:r>
            <a:r>
              <a:rPr sz="1800" spc="-10" dirty="0">
                <a:latin typeface="Arial"/>
                <a:cs typeface="Arial"/>
              </a:rPr>
              <a:t>.</a:t>
            </a:r>
            <a:endParaRPr sz="1800" dirty="0">
              <a:latin typeface="Arial"/>
              <a:cs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9143999" cy="6857999"/>
            </a:xfrm>
            <a:prstGeom prst="rect">
              <a:avLst/>
            </a:prstGeom>
          </p:spPr>
        </p:pic>
        <p:sp>
          <p:nvSpPr>
            <p:cNvPr id="4" name="object 4"/>
            <p:cNvSpPr/>
            <p:nvPr/>
          </p:nvSpPr>
          <p:spPr>
            <a:xfrm>
              <a:off x="457200" y="457200"/>
              <a:ext cx="9144000" cy="6858000"/>
            </a:xfrm>
            <a:custGeom>
              <a:avLst/>
              <a:gdLst/>
              <a:ahLst/>
              <a:cxnLst/>
              <a:rect l="l" t="t" r="r" b="b"/>
              <a:pathLst>
                <a:path w="9144000" h="6858000">
                  <a:moveTo>
                    <a:pt x="0" y="0"/>
                  </a:moveTo>
                  <a:lnTo>
                    <a:pt x="0" y="6857999"/>
                  </a:lnTo>
                  <a:lnTo>
                    <a:pt x="9143999" y="6857999"/>
                  </a:lnTo>
                  <a:lnTo>
                    <a:pt x="9143999" y="0"/>
                  </a:lnTo>
                  <a:lnTo>
                    <a:pt x="0" y="0"/>
                  </a:lnTo>
                  <a:close/>
                </a:path>
              </a:pathLst>
            </a:custGeom>
            <a:ln w="9524">
              <a:solidFill>
                <a:srgbClr val="000000"/>
              </a:solidFill>
            </a:ln>
          </p:spPr>
          <p:txBody>
            <a:bodyPr wrap="square" lIns="0" tIns="0" rIns="0" bIns="0" rtlCol="0"/>
            <a:lstStyle/>
            <a:p>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973455"/>
            <a:ext cx="9144000" cy="6798945"/>
            <a:chOff x="457200" y="457200"/>
            <a:chExt cx="9144000" cy="6798945"/>
          </a:xfrm>
        </p:grpSpPr>
        <p:pic>
          <p:nvPicPr>
            <p:cNvPr id="3" name="object 3"/>
            <p:cNvPicPr/>
            <p:nvPr/>
          </p:nvPicPr>
          <p:blipFill>
            <a:blip r:embed="rId2" cstate="print"/>
            <a:stretch>
              <a:fillRect/>
            </a:stretch>
          </p:blipFill>
          <p:spPr>
            <a:xfrm>
              <a:off x="457200" y="457200"/>
              <a:ext cx="6451091" cy="4221480"/>
            </a:xfrm>
            <a:prstGeom prst="rect">
              <a:avLst/>
            </a:prstGeom>
          </p:spPr>
        </p:pic>
        <p:pic>
          <p:nvPicPr>
            <p:cNvPr id="4" name="object 4"/>
            <p:cNvPicPr/>
            <p:nvPr/>
          </p:nvPicPr>
          <p:blipFill>
            <a:blip r:embed="rId3" cstate="print"/>
            <a:stretch>
              <a:fillRect/>
            </a:stretch>
          </p:blipFill>
          <p:spPr>
            <a:xfrm>
              <a:off x="4742688" y="4102608"/>
              <a:ext cx="4858511" cy="3153155"/>
            </a:xfrm>
            <a:prstGeom prst="rect">
              <a:avLst/>
            </a:prstGeom>
          </p:spPr>
        </p:pic>
      </p:grpSp>
      <p:sp>
        <p:nvSpPr>
          <p:cNvPr id="5" name="object 5"/>
          <p:cNvSpPr txBox="1"/>
          <p:nvPr/>
        </p:nvSpPr>
        <p:spPr>
          <a:xfrm>
            <a:off x="152400" y="5674360"/>
            <a:ext cx="4495800" cy="843180"/>
          </a:xfrm>
          <a:prstGeom prst="rect">
            <a:avLst/>
          </a:prstGeom>
        </p:spPr>
        <p:txBody>
          <a:bodyPr vert="horz" wrap="square" lIns="0" tIns="12065" rIns="0" bIns="0" rtlCol="0">
            <a:spAutoFit/>
          </a:bodyPr>
          <a:lstStyle/>
          <a:p>
            <a:pPr marL="12700" marR="5080">
              <a:lnSpc>
                <a:spcPct val="100200"/>
              </a:lnSpc>
              <a:spcBef>
                <a:spcPts val="95"/>
              </a:spcBef>
              <a:tabLst>
                <a:tab pos="2298065" algn="l"/>
              </a:tabLst>
            </a:pPr>
            <a:r>
              <a:rPr sz="1800" dirty="0">
                <a:latin typeface="Arial"/>
                <a:cs typeface="Arial"/>
              </a:rPr>
              <a:t>Plaine</a:t>
            </a:r>
            <a:r>
              <a:rPr sz="1800" spc="-35" dirty="0">
                <a:latin typeface="Arial"/>
                <a:cs typeface="Arial"/>
              </a:rPr>
              <a:t> </a:t>
            </a:r>
            <a:r>
              <a:rPr sz="1800" dirty="0">
                <a:latin typeface="Arial"/>
                <a:cs typeface="Arial"/>
              </a:rPr>
              <a:t>d’Aquin,</a:t>
            </a:r>
            <a:r>
              <a:rPr sz="1800" spc="-15" dirty="0">
                <a:latin typeface="Arial"/>
                <a:cs typeface="Arial"/>
              </a:rPr>
              <a:t> </a:t>
            </a:r>
            <a:r>
              <a:rPr sz="1800" spc="-10" dirty="0">
                <a:latin typeface="Arial"/>
                <a:cs typeface="Arial"/>
              </a:rPr>
              <a:t>1985.</a:t>
            </a:r>
            <a:r>
              <a:rPr sz="1800" dirty="0">
                <a:latin typeface="Arial"/>
                <a:cs typeface="Arial"/>
              </a:rPr>
              <a:t>	Un</a:t>
            </a:r>
            <a:r>
              <a:rPr sz="1800" spc="-25" dirty="0">
                <a:latin typeface="Arial"/>
                <a:cs typeface="Arial"/>
              </a:rPr>
              <a:t> </a:t>
            </a:r>
            <a:r>
              <a:rPr sz="1800" spc="-10" dirty="0">
                <a:latin typeface="Arial"/>
                <a:cs typeface="Arial"/>
              </a:rPr>
              <a:t>projet </a:t>
            </a:r>
            <a:r>
              <a:rPr sz="1800" dirty="0">
                <a:latin typeface="Arial"/>
                <a:cs typeface="Arial"/>
              </a:rPr>
              <a:t>s’inspire</a:t>
            </a:r>
            <a:r>
              <a:rPr sz="1800" spc="-35" dirty="0">
                <a:latin typeface="Arial"/>
                <a:cs typeface="Arial"/>
              </a:rPr>
              <a:t> </a:t>
            </a:r>
            <a:r>
              <a:rPr sz="1800" dirty="0">
                <a:latin typeface="Arial"/>
                <a:cs typeface="Arial"/>
              </a:rPr>
              <a:t>des</a:t>
            </a:r>
            <a:r>
              <a:rPr sz="1800" spc="-25" dirty="0">
                <a:latin typeface="Arial"/>
                <a:cs typeface="Arial"/>
              </a:rPr>
              <a:t> </a:t>
            </a:r>
            <a:r>
              <a:rPr sz="1800" dirty="0">
                <a:latin typeface="Arial"/>
                <a:cs typeface="Arial"/>
              </a:rPr>
              <a:t>clôtures</a:t>
            </a:r>
            <a:r>
              <a:rPr sz="1800" spc="-30" dirty="0">
                <a:latin typeface="Arial"/>
                <a:cs typeface="Arial"/>
              </a:rPr>
              <a:t> </a:t>
            </a:r>
            <a:r>
              <a:rPr sz="1800" spc="-10" dirty="0">
                <a:latin typeface="Arial"/>
                <a:cs typeface="Arial"/>
              </a:rPr>
              <a:t>paysannes </a:t>
            </a:r>
            <a:r>
              <a:rPr sz="1800" dirty="0">
                <a:latin typeface="Arial"/>
                <a:cs typeface="Arial"/>
              </a:rPr>
              <a:t>comme</a:t>
            </a:r>
            <a:r>
              <a:rPr sz="1800" spc="-10" dirty="0">
                <a:latin typeface="Arial"/>
                <a:cs typeface="Arial"/>
              </a:rPr>
              <a:t> celle-</a:t>
            </a:r>
            <a:r>
              <a:rPr sz="1800" dirty="0">
                <a:latin typeface="Arial"/>
                <a:cs typeface="Arial"/>
              </a:rPr>
              <a:t>ci, à</a:t>
            </a:r>
            <a:r>
              <a:rPr sz="1800" spc="-10" dirty="0">
                <a:latin typeface="Arial"/>
                <a:cs typeface="Arial"/>
              </a:rPr>
              <a:t> </a:t>
            </a:r>
            <a:r>
              <a:rPr sz="1800" dirty="0">
                <a:latin typeface="Arial"/>
                <a:cs typeface="Arial"/>
              </a:rPr>
              <a:t>base</a:t>
            </a:r>
            <a:r>
              <a:rPr sz="1800" spc="-10" dirty="0">
                <a:latin typeface="Arial"/>
                <a:cs typeface="Arial"/>
              </a:rPr>
              <a:t> </a:t>
            </a:r>
            <a:r>
              <a:rPr sz="1800" dirty="0">
                <a:latin typeface="Arial"/>
                <a:cs typeface="Arial"/>
              </a:rPr>
              <a:t>de</a:t>
            </a:r>
            <a:r>
              <a:rPr sz="1800" spc="-10" dirty="0">
                <a:latin typeface="Arial"/>
                <a:cs typeface="Arial"/>
              </a:rPr>
              <a:t> Joyeuses </a:t>
            </a:r>
            <a:r>
              <a:rPr sz="1800" dirty="0">
                <a:latin typeface="Arial"/>
                <a:cs typeface="Arial"/>
              </a:rPr>
              <a:t>(Yucca)</a:t>
            </a:r>
            <a:r>
              <a:rPr lang="fr-FR" sz="1800" dirty="0">
                <a:latin typeface="Arial"/>
                <a:cs typeface="Arial"/>
              </a:rPr>
              <a:t>.</a:t>
            </a:r>
            <a:endParaRPr sz="1800" dirty="0">
              <a:latin typeface="Arial"/>
              <a:cs typeface="Arial"/>
            </a:endParaRPr>
          </a:p>
        </p:txBody>
      </p:sp>
      <p:sp>
        <p:nvSpPr>
          <p:cNvPr id="6" name="object 2"/>
          <p:cNvSpPr txBox="1">
            <a:spLocks/>
          </p:cNvSpPr>
          <p:nvPr/>
        </p:nvSpPr>
        <p:spPr>
          <a:xfrm>
            <a:off x="208788" y="272174"/>
            <a:ext cx="9067800" cy="443711"/>
          </a:xfrm>
          <a:prstGeom prst="rect">
            <a:avLst/>
          </a:prstGeom>
        </p:spPr>
        <p:txBody>
          <a:bodyPr vert="horz" wrap="square" lIns="0" tIns="12700" rIns="0" bIns="0" rtlCol="0">
            <a:spAutoFit/>
          </a:bodyPr>
          <a:lstStyle>
            <a:lvl1pPr>
              <a:defRPr>
                <a:latin typeface="+mj-lt"/>
                <a:ea typeface="+mj-ea"/>
                <a:cs typeface="+mj-cs"/>
              </a:defRPr>
            </a:lvl1pPr>
          </a:lstStyle>
          <a:p>
            <a:pPr marL="2421890" marR="5080" indent="-2409825" algn="ctr">
              <a:spcBef>
                <a:spcPts val="100"/>
              </a:spcBef>
            </a:pPr>
            <a:r>
              <a:rPr lang="fr-FR" sz="2800" b="1" spc="-10" dirty="0"/>
              <a:t>Plaine d’Aquin</a:t>
            </a:r>
            <a:endParaRPr lang="fr-FR" sz="2800" b="1"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200"/>
            <a:ext cx="9144000" cy="6858000"/>
            <a:chOff x="457200" y="457200"/>
            <a:chExt cx="9144000" cy="6858000"/>
          </a:xfrm>
        </p:grpSpPr>
        <p:pic>
          <p:nvPicPr>
            <p:cNvPr id="3" name="object 3"/>
            <p:cNvPicPr/>
            <p:nvPr/>
          </p:nvPicPr>
          <p:blipFill>
            <a:blip r:embed="rId2" cstate="print"/>
            <a:stretch>
              <a:fillRect/>
            </a:stretch>
          </p:blipFill>
          <p:spPr>
            <a:xfrm>
              <a:off x="457200" y="457200"/>
              <a:ext cx="5884164" cy="3788664"/>
            </a:xfrm>
            <a:prstGeom prst="rect">
              <a:avLst/>
            </a:prstGeom>
          </p:spPr>
        </p:pic>
        <p:pic>
          <p:nvPicPr>
            <p:cNvPr id="4" name="object 4"/>
            <p:cNvPicPr/>
            <p:nvPr/>
          </p:nvPicPr>
          <p:blipFill>
            <a:blip r:embed="rId3" cstate="print"/>
            <a:stretch>
              <a:fillRect/>
            </a:stretch>
          </p:blipFill>
          <p:spPr>
            <a:xfrm>
              <a:off x="3854196" y="3474720"/>
              <a:ext cx="5747003" cy="3840479"/>
            </a:xfrm>
            <a:prstGeom prst="rect">
              <a:avLst/>
            </a:prstGeom>
          </p:spPr>
        </p:pic>
      </p:grpSp>
      <p:sp>
        <p:nvSpPr>
          <p:cNvPr id="5" name="object 5"/>
          <p:cNvSpPr txBox="1"/>
          <p:nvPr/>
        </p:nvSpPr>
        <p:spPr>
          <a:xfrm>
            <a:off x="535938" y="4499862"/>
            <a:ext cx="3197861" cy="112268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Des</a:t>
            </a:r>
            <a:r>
              <a:rPr sz="1800" spc="-25" dirty="0">
                <a:latin typeface="Arial"/>
                <a:cs typeface="Arial"/>
              </a:rPr>
              <a:t> </a:t>
            </a:r>
            <a:r>
              <a:rPr sz="1800" dirty="0">
                <a:latin typeface="Arial"/>
                <a:cs typeface="Arial"/>
              </a:rPr>
              <a:t>seuils</a:t>
            </a:r>
            <a:r>
              <a:rPr sz="1800" spc="-25" dirty="0">
                <a:latin typeface="Arial"/>
                <a:cs typeface="Arial"/>
              </a:rPr>
              <a:t> </a:t>
            </a:r>
            <a:r>
              <a:rPr sz="1800" dirty="0" err="1">
                <a:latin typeface="Arial"/>
                <a:cs typeface="Arial"/>
              </a:rPr>
              <a:t>biologiques</a:t>
            </a:r>
            <a:r>
              <a:rPr sz="1800" spc="-25" dirty="0">
                <a:latin typeface="Arial"/>
                <a:cs typeface="Arial"/>
              </a:rPr>
              <a:t> </a:t>
            </a:r>
            <a:r>
              <a:rPr sz="1800" spc="-10" dirty="0" err="1">
                <a:latin typeface="Arial"/>
                <a:cs typeface="Arial"/>
              </a:rPr>
              <a:t>sont</a:t>
            </a:r>
            <a:r>
              <a:rPr sz="1800" spc="-10" dirty="0">
                <a:latin typeface="Arial"/>
                <a:cs typeface="Arial"/>
              </a:rPr>
              <a:t> </a:t>
            </a:r>
            <a:r>
              <a:rPr sz="1800" dirty="0" err="1">
                <a:latin typeface="Arial"/>
                <a:cs typeface="Arial"/>
              </a:rPr>
              <a:t>construits</a:t>
            </a:r>
            <a:r>
              <a:rPr sz="1800" spc="-30" dirty="0">
                <a:latin typeface="Arial"/>
                <a:cs typeface="Arial"/>
              </a:rPr>
              <a:t> </a:t>
            </a:r>
            <a:r>
              <a:rPr lang="fr-FR" sz="1800" spc="-30" dirty="0">
                <a:latin typeface="Arial"/>
                <a:cs typeface="Arial"/>
              </a:rPr>
              <a:t>par le projet </a:t>
            </a:r>
            <a:r>
              <a:rPr sz="1800" dirty="0">
                <a:latin typeface="Arial"/>
                <a:cs typeface="Arial"/>
              </a:rPr>
              <a:t>dans de</a:t>
            </a:r>
            <a:r>
              <a:rPr sz="1800" spc="-20" dirty="0">
                <a:latin typeface="Arial"/>
                <a:cs typeface="Arial"/>
              </a:rPr>
              <a:t> </a:t>
            </a:r>
            <a:r>
              <a:rPr sz="1800" spc="-10" dirty="0">
                <a:latin typeface="Arial"/>
                <a:cs typeface="Arial"/>
              </a:rPr>
              <a:t>petits </a:t>
            </a:r>
            <a:r>
              <a:rPr sz="1800" dirty="0">
                <a:latin typeface="Arial"/>
                <a:cs typeface="Arial"/>
              </a:rPr>
              <a:t>talwegs</a:t>
            </a:r>
            <a:r>
              <a:rPr sz="1800" spc="-15" dirty="0">
                <a:latin typeface="Arial"/>
                <a:cs typeface="Arial"/>
              </a:rPr>
              <a:t> </a:t>
            </a:r>
            <a:r>
              <a:rPr sz="1800" dirty="0">
                <a:latin typeface="Arial"/>
                <a:cs typeface="Arial"/>
              </a:rPr>
              <a:t>à</a:t>
            </a:r>
            <a:r>
              <a:rPr sz="1800" spc="-20" dirty="0">
                <a:latin typeface="Arial"/>
                <a:cs typeface="Arial"/>
              </a:rPr>
              <a:t> </a:t>
            </a:r>
            <a:r>
              <a:rPr sz="1800" dirty="0">
                <a:latin typeface="Arial"/>
                <a:cs typeface="Arial"/>
              </a:rPr>
              <a:t>faible</a:t>
            </a:r>
            <a:r>
              <a:rPr sz="1800" spc="-20" dirty="0">
                <a:latin typeface="Arial"/>
                <a:cs typeface="Arial"/>
              </a:rPr>
              <a:t> </a:t>
            </a:r>
            <a:r>
              <a:rPr sz="1800" dirty="0">
                <a:latin typeface="Arial"/>
                <a:cs typeface="Arial"/>
              </a:rPr>
              <a:t>pente</a:t>
            </a:r>
            <a:r>
              <a:rPr sz="1800" spc="-20" dirty="0">
                <a:latin typeface="Arial"/>
                <a:cs typeface="Arial"/>
              </a:rPr>
              <a:t> </a:t>
            </a:r>
            <a:r>
              <a:rPr sz="1800" dirty="0">
                <a:latin typeface="Arial"/>
                <a:cs typeface="Arial"/>
              </a:rPr>
              <a:t>et</a:t>
            </a:r>
            <a:r>
              <a:rPr sz="1800" spc="-5" dirty="0">
                <a:latin typeface="Arial"/>
                <a:cs typeface="Arial"/>
              </a:rPr>
              <a:t> </a:t>
            </a:r>
            <a:r>
              <a:rPr sz="1800" spc="-25" dirty="0">
                <a:latin typeface="Arial"/>
                <a:cs typeface="Arial"/>
              </a:rPr>
              <a:t>peu </a:t>
            </a:r>
            <a:r>
              <a:rPr sz="1800" dirty="0">
                <a:latin typeface="Arial"/>
                <a:cs typeface="Arial"/>
              </a:rPr>
              <a:t>marqués</a:t>
            </a:r>
            <a:r>
              <a:rPr sz="1800" spc="-20" dirty="0">
                <a:latin typeface="Arial"/>
                <a:cs typeface="Arial"/>
              </a:rPr>
              <a:t>.</a:t>
            </a:r>
            <a:endParaRPr sz="1800" dirty="0">
              <a:latin typeface="Arial"/>
              <a:cs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200"/>
            <a:ext cx="9144000" cy="6858000"/>
            <a:chOff x="457200" y="457200"/>
            <a:chExt cx="9144000" cy="6858000"/>
          </a:xfrm>
        </p:grpSpPr>
        <p:pic>
          <p:nvPicPr>
            <p:cNvPr id="3" name="object 3"/>
            <p:cNvPicPr/>
            <p:nvPr/>
          </p:nvPicPr>
          <p:blipFill>
            <a:blip r:embed="rId2" cstate="print"/>
            <a:stretch>
              <a:fillRect/>
            </a:stretch>
          </p:blipFill>
          <p:spPr>
            <a:xfrm>
              <a:off x="457200" y="457200"/>
              <a:ext cx="5888735" cy="4005071"/>
            </a:xfrm>
            <a:prstGeom prst="rect">
              <a:avLst/>
            </a:prstGeom>
          </p:spPr>
        </p:pic>
        <p:pic>
          <p:nvPicPr>
            <p:cNvPr id="4" name="object 4"/>
            <p:cNvPicPr/>
            <p:nvPr/>
          </p:nvPicPr>
          <p:blipFill>
            <a:blip r:embed="rId3" cstate="print"/>
            <a:stretch>
              <a:fillRect/>
            </a:stretch>
          </p:blipFill>
          <p:spPr>
            <a:xfrm>
              <a:off x="3957828" y="3552443"/>
              <a:ext cx="5643371" cy="3762755"/>
            </a:xfrm>
            <a:prstGeom prst="rect">
              <a:avLst/>
            </a:prstGeom>
          </p:spPr>
        </p:pic>
      </p:grpSp>
      <p:sp>
        <p:nvSpPr>
          <p:cNvPr id="5" name="object 5"/>
          <p:cNvSpPr txBox="1"/>
          <p:nvPr/>
        </p:nvSpPr>
        <p:spPr>
          <a:xfrm>
            <a:off x="304801" y="4850382"/>
            <a:ext cx="3581400" cy="84836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Les</a:t>
            </a:r>
            <a:r>
              <a:rPr sz="1800" spc="-15" dirty="0">
                <a:latin typeface="Arial"/>
                <a:cs typeface="Arial"/>
              </a:rPr>
              <a:t> </a:t>
            </a:r>
            <a:r>
              <a:rPr sz="1800" dirty="0">
                <a:latin typeface="Arial"/>
                <a:cs typeface="Arial"/>
              </a:rPr>
              <a:t>agaves</a:t>
            </a:r>
            <a:r>
              <a:rPr sz="1800" spc="-15" dirty="0">
                <a:latin typeface="Arial"/>
                <a:cs typeface="Arial"/>
              </a:rPr>
              <a:t> </a:t>
            </a:r>
            <a:r>
              <a:rPr sz="1800" dirty="0">
                <a:latin typeface="Arial"/>
                <a:cs typeface="Arial"/>
              </a:rPr>
              <a:t>sont</a:t>
            </a:r>
            <a:r>
              <a:rPr sz="1800" spc="-5" dirty="0">
                <a:latin typeface="Arial"/>
                <a:cs typeface="Arial"/>
              </a:rPr>
              <a:t> </a:t>
            </a:r>
            <a:r>
              <a:rPr sz="1800" dirty="0">
                <a:latin typeface="Arial"/>
                <a:cs typeface="Arial"/>
              </a:rPr>
              <a:t>aussi</a:t>
            </a:r>
            <a:r>
              <a:rPr sz="1800" spc="-15" dirty="0">
                <a:latin typeface="Arial"/>
                <a:cs typeface="Arial"/>
              </a:rPr>
              <a:t> </a:t>
            </a:r>
            <a:r>
              <a:rPr sz="1800" spc="-20" dirty="0">
                <a:latin typeface="Arial"/>
                <a:cs typeface="Arial"/>
              </a:rPr>
              <a:t>très </a:t>
            </a:r>
            <a:r>
              <a:rPr sz="1800" dirty="0">
                <a:latin typeface="Arial"/>
                <a:cs typeface="Arial"/>
              </a:rPr>
              <a:t>présentes</a:t>
            </a:r>
            <a:r>
              <a:rPr sz="1800" spc="-20" dirty="0">
                <a:latin typeface="Arial"/>
                <a:cs typeface="Arial"/>
              </a:rPr>
              <a:t> </a:t>
            </a:r>
            <a:r>
              <a:rPr sz="1800" dirty="0">
                <a:latin typeface="Arial"/>
                <a:cs typeface="Arial"/>
              </a:rPr>
              <a:t>dans</a:t>
            </a:r>
            <a:r>
              <a:rPr sz="1800" spc="-20" dirty="0">
                <a:latin typeface="Arial"/>
                <a:cs typeface="Arial"/>
              </a:rPr>
              <a:t> </a:t>
            </a:r>
            <a:r>
              <a:rPr sz="1800" dirty="0">
                <a:latin typeface="Arial"/>
                <a:cs typeface="Arial"/>
              </a:rPr>
              <a:t>les</a:t>
            </a:r>
            <a:r>
              <a:rPr sz="1800" spc="-20" dirty="0">
                <a:latin typeface="Arial"/>
                <a:cs typeface="Arial"/>
              </a:rPr>
              <a:t> </a:t>
            </a:r>
            <a:r>
              <a:rPr sz="1800" dirty="0">
                <a:latin typeface="Arial"/>
                <a:cs typeface="Arial"/>
              </a:rPr>
              <a:t>clôtures</a:t>
            </a:r>
            <a:r>
              <a:rPr sz="1800" spc="-20" dirty="0">
                <a:latin typeface="Arial"/>
                <a:cs typeface="Arial"/>
              </a:rPr>
              <a:t> </a:t>
            </a:r>
            <a:r>
              <a:rPr sz="1800" spc="-25" dirty="0">
                <a:latin typeface="Arial"/>
                <a:cs typeface="Arial"/>
              </a:rPr>
              <a:t>et </a:t>
            </a:r>
            <a:r>
              <a:rPr sz="1800" dirty="0">
                <a:latin typeface="Arial"/>
                <a:cs typeface="Arial"/>
              </a:rPr>
              <a:t>les</a:t>
            </a:r>
            <a:r>
              <a:rPr sz="1800" spc="-10" dirty="0">
                <a:latin typeface="Arial"/>
                <a:cs typeface="Arial"/>
              </a:rPr>
              <a:t> </a:t>
            </a:r>
            <a:r>
              <a:rPr sz="1800" dirty="0" err="1">
                <a:latin typeface="Arial"/>
                <a:cs typeface="Arial"/>
              </a:rPr>
              <a:t>seuils</a:t>
            </a:r>
            <a:r>
              <a:rPr sz="1800" spc="-10" dirty="0">
                <a:latin typeface="Arial"/>
                <a:cs typeface="Arial"/>
              </a:rPr>
              <a:t>.</a:t>
            </a:r>
            <a:endParaRPr sz="1800" dirty="0">
              <a:latin typeface="Arial"/>
              <a:cs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200"/>
            <a:ext cx="9144000" cy="6809740"/>
            <a:chOff x="457200" y="457200"/>
            <a:chExt cx="9144000" cy="6809740"/>
          </a:xfrm>
        </p:grpSpPr>
        <p:pic>
          <p:nvPicPr>
            <p:cNvPr id="3" name="object 3"/>
            <p:cNvPicPr/>
            <p:nvPr/>
          </p:nvPicPr>
          <p:blipFill>
            <a:blip r:embed="rId2" cstate="print"/>
            <a:stretch>
              <a:fillRect/>
            </a:stretch>
          </p:blipFill>
          <p:spPr>
            <a:xfrm>
              <a:off x="457200" y="457200"/>
              <a:ext cx="5724144" cy="3838955"/>
            </a:xfrm>
            <a:prstGeom prst="rect">
              <a:avLst/>
            </a:prstGeom>
          </p:spPr>
        </p:pic>
        <p:pic>
          <p:nvPicPr>
            <p:cNvPr id="4" name="object 4"/>
            <p:cNvPicPr/>
            <p:nvPr/>
          </p:nvPicPr>
          <p:blipFill>
            <a:blip r:embed="rId3" cstate="print"/>
            <a:stretch>
              <a:fillRect/>
            </a:stretch>
          </p:blipFill>
          <p:spPr>
            <a:xfrm>
              <a:off x="4733544" y="4030979"/>
              <a:ext cx="4867655" cy="3235451"/>
            </a:xfrm>
            <a:prstGeom prst="rect">
              <a:avLst/>
            </a:prstGeom>
          </p:spPr>
        </p:pic>
      </p:grpSp>
      <p:sp>
        <p:nvSpPr>
          <p:cNvPr id="5" name="object 5"/>
          <p:cNvSpPr txBox="1"/>
          <p:nvPr/>
        </p:nvSpPr>
        <p:spPr>
          <a:xfrm>
            <a:off x="381001" y="4693410"/>
            <a:ext cx="4176648" cy="84836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Des</a:t>
            </a:r>
            <a:r>
              <a:rPr sz="1800" spc="-20" dirty="0">
                <a:latin typeface="Arial"/>
                <a:cs typeface="Arial"/>
              </a:rPr>
              <a:t> </a:t>
            </a:r>
            <a:r>
              <a:rPr sz="1800" dirty="0">
                <a:latin typeface="Arial"/>
                <a:cs typeface="Arial"/>
              </a:rPr>
              <a:t>espèces</a:t>
            </a:r>
            <a:r>
              <a:rPr sz="1800" spc="-15" dirty="0">
                <a:latin typeface="Arial"/>
                <a:cs typeface="Arial"/>
              </a:rPr>
              <a:t> </a:t>
            </a:r>
            <a:r>
              <a:rPr sz="1800" dirty="0">
                <a:latin typeface="Arial"/>
                <a:cs typeface="Arial"/>
              </a:rPr>
              <a:t>exigeantes</a:t>
            </a:r>
            <a:r>
              <a:rPr sz="1800" spc="-20" dirty="0">
                <a:latin typeface="Arial"/>
                <a:cs typeface="Arial"/>
              </a:rPr>
              <a:t> </a:t>
            </a:r>
            <a:r>
              <a:rPr sz="1800" dirty="0" err="1">
                <a:latin typeface="Arial"/>
                <a:cs typeface="Arial"/>
              </a:rPr>
              <a:t>sont</a:t>
            </a:r>
            <a:r>
              <a:rPr sz="1800" spc="-10" dirty="0">
                <a:latin typeface="Arial"/>
                <a:cs typeface="Arial"/>
              </a:rPr>
              <a:t> </a:t>
            </a:r>
            <a:r>
              <a:rPr sz="1800" spc="-10" dirty="0" err="1">
                <a:latin typeface="Arial"/>
                <a:cs typeface="Arial"/>
              </a:rPr>
              <a:t>plantées</a:t>
            </a:r>
            <a:r>
              <a:rPr lang="fr-FR" sz="1800" spc="-10" dirty="0">
                <a:latin typeface="Arial"/>
                <a:cs typeface="Arial"/>
              </a:rPr>
              <a:t> par le projet </a:t>
            </a:r>
            <a:r>
              <a:rPr sz="1800" dirty="0" err="1">
                <a:latin typeface="Arial"/>
                <a:cs typeface="Arial"/>
              </a:rPr>
              <a:t>en</a:t>
            </a:r>
            <a:r>
              <a:rPr sz="1800" spc="-35" dirty="0">
                <a:latin typeface="Arial"/>
                <a:cs typeface="Arial"/>
              </a:rPr>
              <a:t> </a:t>
            </a:r>
            <a:r>
              <a:rPr sz="1800" dirty="0">
                <a:latin typeface="Arial"/>
                <a:cs typeface="Arial"/>
              </a:rPr>
              <a:t>amont</a:t>
            </a:r>
            <a:r>
              <a:rPr sz="1800" spc="-15" dirty="0">
                <a:latin typeface="Arial"/>
                <a:cs typeface="Arial"/>
              </a:rPr>
              <a:t> </a:t>
            </a:r>
            <a:r>
              <a:rPr sz="1800" dirty="0">
                <a:latin typeface="Arial"/>
                <a:cs typeface="Arial"/>
              </a:rPr>
              <a:t>des</a:t>
            </a:r>
            <a:r>
              <a:rPr sz="1800" spc="-5" dirty="0">
                <a:latin typeface="Arial"/>
                <a:cs typeface="Arial"/>
              </a:rPr>
              <a:t> </a:t>
            </a:r>
            <a:r>
              <a:rPr sz="1800" dirty="0">
                <a:latin typeface="Arial"/>
                <a:cs typeface="Arial"/>
              </a:rPr>
              <a:t>seuils,</a:t>
            </a:r>
            <a:r>
              <a:rPr sz="1800" spc="-10" dirty="0">
                <a:latin typeface="Arial"/>
                <a:cs typeface="Arial"/>
              </a:rPr>
              <a:t> </a:t>
            </a:r>
            <a:r>
              <a:rPr sz="1800" dirty="0">
                <a:latin typeface="Arial"/>
                <a:cs typeface="Arial"/>
              </a:rPr>
              <a:t>pour</a:t>
            </a:r>
            <a:r>
              <a:rPr sz="1800" spc="-20" dirty="0">
                <a:latin typeface="Arial"/>
                <a:cs typeface="Arial"/>
              </a:rPr>
              <a:t> </a:t>
            </a:r>
            <a:r>
              <a:rPr sz="1800" dirty="0">
                <a:latin typeface="Arial"/>
                <a:cs typeface="Arial"/>
              </a:rPr>
              <a:t>profiter</a:t>
            </a:r>
            <a:r>
              <a:rPr sz="1800" spc="-15" dirty="0">
                <a:latin typeface="Arial"/>
                <a:cs typeface="Arial"/>
              </a:rPr>
              <a:t> </a:t>
            </a:r>
            <a:r>
              <a:rPr sz="1800" spc="-25" dirty="0">
                <a:latin typeface="Arial"/>
                <a:cs typeface="Arial"/>
              </a:rPr>
              <a:t>du </a:t>
            </a:r>
            <a:r>
              <a:rPr sz="1800" dirty="0">
                <a:latin typeface="Arial"/>
                <a:cs typeface="Arial"/>
              </a:rPr>
              <a:t>sol</a:t>
            </a:r>
            <a:r>
              <a:rPr sz="1800" spc="-10" dirty="0">
                <a:latin typeface="Arial"/>
                <a:cs typeface="Arial"/>
              </a:rPr>
              <a:t> </a:t>
            </a:r>
            <a:r>
              <a:rPr sz="1800" dirty="0">
                <a:latin typeface="Arial"/>
                <a:cs typeface="Arial"/>
              </a:rPr>
              <a:t>et</a:t>
            </a:r>
            <a:r>
              <a:rPr sz="1800" spc="-5" dirty="0">
                <a:latin typeface="Arial"/>
                <a:cs typeface="Arial"/>
              </a:rPr>
              <a:t> </a:t>
            </a:r>
            <a:r>
              <a:rPr sz="1800" dirty="0">
                <a:latin typeface="Arial"/>
                <a:cs typeface="Arial"/>
              </a:rPr>
              <a:t>de</a:t>
            </a:r>
            <a:r>
              <a:rPr sz="1800" spc="-15" dirty="0">
                <a:latin typeface="Arial"/>
                <a:cs typeface="Arial"/>
              </a:rPr>
              <a:t> </a:t>
            </a:r>
            <a:r>
              <a:rPr sz="1800" dirty="0">
                <a:latin typeface="Arial"/>
                <a:cs typeface="Arial"/>
              </a:rPr>
              <a:t>l’eau</a:t>
            </a:r>
            <a:r>
              <a:rPr sz="1800" spc="-15" dirty="0">
                <a:latin typeface="Arial"/>
                <a:cs typeface="Arial"/>
              </a:rPr>
              <a:t> </a:t>
            </a:r>
            <a:r>
              <a:rPr sz="1800" spc="-10" dirty="0">
                <a:latin typeface="Arial"/>
                <a:cs typeface="Arial"/>
              </a:rPr>
              <a:t>retenus.</a:t>
            </a:r>
            <a:endParaRPr sz="1800" dirty="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52437" y="452437"/>
            <a:ext cx="7941945" cy="5959475"/>
            <a:chOff x="452437" y="452437"/>
            <a:chExt cx="7941945" cy="5959475"/>
          </a:xfrm>
        </p:grpSpPr>
        <p:pic>
          <p:nvPicPr>
            <p:cNvPr id="3" name="object 3"/>
            <p:cNvPicPr/>
            <p:nvPr/>
          </p:nvPicPr>
          <p:blipFill>
            <a:blip r:embed="rId2" cstate="print"/>
            <a:stretch>
              <a:fillRect/>
            </a:stretch>
          </p:blipFill>
          <p:spPr>
            <a:xfrm>
              <a:off x="457200" y="457200"/>
              <a:ext cx="7932419" cy="5949695"/>
            </a:xfrm>
            <a:prstGeom prst="rect">
              <a:avLst/>
            </a:prstGeom>
          </p:spPr>
        </p:pic>
        <p:sp>
          <p:nvSpPr>
            <p:cNvPr id="4" name="object 4"/>
            <p:cNvSpPr/>
            <p:nvPr/>
          </p:nvSpPr>
          <p:spPr>
            <a:xfrm>
              <a:off x="457200" y="457200"/>
              <a:ext cx="7932420" cy="5949950"/>
            </a:xfrm>
            <a:custGeom>
              <a:avLst/>
              <a:gdLst/>
              <a:ahLst/>
              <a:cxnLst/>
              <a:rect l="l" t="t" r="r" b="b"/>
              <a:pathLst>
                <a:path w="7932420" h="5949950">
                  <a:moveTo>
                    <a:pt x="0" y="0"/>
                  </a:moveTo>
                  <a:lnTo>
                    <a:pt x="0" y="5949695"/>
                  </a:lnTo>
                  <a:lnTo>
                    <a:pt x="7932419" y="5949695"/>
                  </a:lnTo>
                  <a:lnTo>
                    <a:pt x="7932419"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715771" y="6721853"/>
            <a:ext cx="596709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Bananiers</a:t>
            </a:r>
            <a:r>
              <a:rPr sz="1800" spc="-15" dirty="0">
                <a:latin typeface="Arial"/>
                <a:cs typeface="Arial"/>
              </a:rPr>
              <a:t> </a:t>
            </a:r>
            <a:r>
              <a:rPr sz="1800" dirty="0">
                <a:latin typeface="Arial"/>
                <a:cs typeface="Arial"/>
              </a:rPr>
              <a:t>plantain</a:t>
            </a:r>
            <a:r>
              <a:rPr sz="1800" spc="-20" dirty="0">
                <a:latin typeface="Arial"/>
                <a:cs typeface="Arial"/>
              </a:rPr>
              <a:t> </a:t>
            </a:r>
            <a:r>
              <a:rPr sz="1800" dirty="0">
                <a:latin typeface="Arial"/>
                <a:cs typeface="Arial"/>
              </a:rPr>
              <a:t>plantés</a:t>
            </a:r>
            <a:r>
              <a:rPr sz="1800" spc="-15" dirty="0">
                <a:latin typeface="Arial"/>
                <a:cs typeface="Arial"/>
              </a:rPr>
              <a:t> </a:t>
            </a:r>
            <a:r>
              <a:rPr sz="1800" dirty="0">
                <a:latin typeface="Arial"/>
                <a:cs typeface="Arial"/>
              </a:rPr>
              <a:t>grâce</a:t>
            </a:r>
            <a:r>
              <a:rPr sz="1800" spc="-20" dirty="0">
                <a:latin typeface="Arial"/>
                <a:cs typeface="Arial"/>
              </a:rPr>
              <a:t> </a:t>
            </a:r>
            <a:r>
              <a:rPr sz="1800" dirty="0">
                <a:latin typeface="Arial"/>
                <a:cs typeface="Arial"/>
              </a:rPr>
              <a:t>à</a:t>
            </a:r>
            <a:r>
              <a:rPr sz="1800" spc="-20" dirty="0">
                <a:latin typeface="Arial"/>
                <a:cs typeface="Arial"/>
              </a:rPr>
              <a:t> </a:t>
            </a:r>
            <a:r>
              <a:rPr sz="1800" dirty="0">
                <a:latin typeface="Arial"/>
                <a:cs typeface="Arial"/>
              </a:rPr>
              <a:t>la</a:t>
            </a:r>
            <a:r>
              <a:rPr sz="1800" spc="-15" dirty="0">
                <a:latin typeface="Arial"/>
                <a:cs typeface="Arial"/>
              </a:rPr>
              <a:t> </a:t>
            </a:r>
            <a:r>
              <a:rPr sz="1800" dirty="0">
                <a:latin typeface="Arial"/>
                <a:cs typeface="Arial"/>
              </a:rPr>
              <a:t>protection</a:t>
            </a:r>
            <a:r>
              <a:rPr sz="1800" spc="-2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la</a:t>
            </a:r>
            <a:r>
              <a:rPr sz="1800" spc="-20" dirty="0">
                <a:latin typeface="Arial"/>
                <a:cs typeface="Arial"/>
              </a:rPr>
              <a:t> </a:t>
            </a:r>
            <a:r>
              <a:rPr sz="1800" spc="-10" dirty="0">
                <a:latin typeface="Arial"/>
                <a:cs typeface="Arial"/>
              </a:rPr>
              <a:t>haie.</a:t>
            </a:r>
            <a:endParaRPr sz="1800">
              <a:latin typeface="Arial"/>
              <a:cs typeface="Arial"/>
            </a:endParaRPr>
          </a:p>
        </p:txBody>
      </p:sp>
    </p:spTree>
    <p:extLst>
      <p:ext uri="{BB962C8B-B14F-4D97-AF65-F5344CB8AC3E}">
        <p14:creationId xmlns:p14="http://schemas.microsoft.com/office/powerpoint/2010/main" val="5745215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69392"/>
            <a:ext cx="9144000" cy="6845934"/>
            <a:chOff x="457200" y="469392"/>
            <a:chExt cx="9144000" cy="6845934"/>
          </a:xfrm>
        </p:grpSpPr>
        <p:pic>
          <p:nvPicPr>
            <p:cNvPr id="3" name="object 3"/>
            <p:cNvPicPr/>
            <p:nvPr/>
          </p:nvPicPr>
          <p:blipFill>
            <a:blip r:embed="rId2" cstate="print"/>
            <a:stretch>
              <a:fillRect/>
            </a:stretch>
          </p:blipFill>
          <p:spPr>
            <a:xfrm>
              <a:off x="457200" y="469392"/>
              <a:ext cx="4133088" cy="6080759"/>
            </a:xfrm>
            <a:prstGeom prst="rect">
              <a:avLst/>
            </a:prstGeom>
          </p:spPr>
        </p:pic>
        <p:pic>
          <p:nvPicPr>
            <p:cNvPr id="4" name="object 4"/>
            <p:cNvPicPr/>
            <p:nvPr/>
          </p:nvPicPr>
          <p:blipFill>
            <a:blip r:embed="rId3" cstate="print"/>
            <a:stretch>
              <a:fillRect/>
            </a:stretch>
          </p:blipFill>
          <p:spPr>
            <a:xfrm>
              <a:off x="4021835" y="3640835"/>
              <a:ext cx="5579363" cy="3674363"/>
            </a:xfrm>
            <a:prstGeom prst="rect">
              <a:avLst/>
            </a:prstGeom>
          </p:spPr>
        </p:pic>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7313676" cy="4788408"/>
          </a:xfrm>
          <a:prstGeom prst="rect">
            <a:avLst/>
          </a:prstGeom>
        </p:spPr>
      </p:pic>
      <p:sp>
        <p:nvSpPr>
          <p:cNvPr id="3" name="object 3"/>
          <p:cNvSpPr txBox="1"/>
          <p:nvPr/>
        </p:nvSpPr>
        <p:spPr>
          <a:xfrm>
            <a:off x="535939" y="5328917"/>
            <a:ext cx="8724900" cy="1951816"/>
          </a:xfrm>
          <a:prstGeom prst="rect">
            <a:avLst/>
          </a:prstGeom>
        </p:spPr>
        <p:txBody>
          <a:bodyPr vert="horz" wrap="square" lIns="0" tIns="12700" rIns="0" bIns="0" rtlCol="0">
            <a:spAutoFit/>
          </a:bodyPr>
          <a:lstStyle/>
          <a:p>
            <a:pPr marL="12700" marR="1618615">
              <a:lnSpc>
                <a:spcPct val="100000"/>
              </a:lnSpc>
              <a:spcBef>
                <a:spcPts val="100"/>
              </a:spcBef>
            </a:pPr>
            <a:r>
              <a:rPr sz="1800" dirty="0">
                <a:latin typeface="Arial"/>
                <a:cs typeface="Arial"/>
              </a:rPr>
              <a:t>La</a:t>
            </a:r>
            <a:r>
              <a:rPr sz="1800" spc="-20" dirty="0">
                <a:latin typeface="Arial"/>
                <a:cs typeface="Arial"/>
              </a:rPr>
              <a:t> </a:t>
            </a:r>
            <a:r>
              <a:rPr sz="1800" dirty="0">
                <a:latin typeface="Arial"/>
                <a:cs typeface="Arial"/>
              </a:rPr>
              <a:t>technique</a:t>
            </a:r>
            <a:r>
              <a:rPr sz="1800" spc="-15" dirty="0">
                <a:latin typeface="Arial"/>
                <a:cs typeface="Arial"/>
              </a:rPr>
              <a:t> </a:t>
            </a:r>
            <a:r>
              <a:rPr sz="1800" dirty="0">
                <a:latin typeface="Arial"/>
                <a:cs typeface="Arial"/>
              </a:rPr>
              <a:t>des</a:t>
            </a:r>
            <a:r>
              <a:rPr sz="1800" spc="-15" dirty="0">
                <a:latin typeface="Arial"/>
                <a:cs typeface="Arial"/>
              </a:rPr>
              <a:t> </a:t>
            </a:r>
            <a:r>
              <a:rPr sz="1800" dirty="0">
                <a:latin typeface="Arial"/>
                <a:cs typeface="Arial"/>
              </a:rPr>
              <a:t>seuils</a:t>
            </a:r>
            <a:r>
              <a:rPr sz="1800" spc="-10" dirty="0">
                <a:latin typeface="Arial"/>
                <a:cs typeface="Arial"/>
              </a:rPr>
              <a:t> </a:t>
            </a:r>
            <a:r>
              <a:rPr sz="1800" dirty="0">
                <a:latin typeface="Arial"/>
                <a:cs typeface="Arial"/>
              </a:rPr>
              <a:t>en</a:t>
            </a:r>
            <a:r>
              <a:rPr sz="1800" spc="-20" dirty="0">
                <a:latin typeface="Arial"/>
                <a:cs typeface="Arial"/>
              </a:rPr>
              <a:t> </a:t>
            </a:r>
            <a:r>
              <a:rPr sz="1800" dirty="0">
                <a:latin typeface="Arial"/>
                <a:cs typeface="Arial"/>
              </a:rPr>
              <a:t>sacs</a:t>
            </a:r>
            <a:r>
              <a:rPr sz="1800" spc="-10" dirty="0">
                <a:latin typeface="Arial"/>
                <a:cs typeface="Arial"/>
              </a:rPr>
              <a:t> </a:t>
            </a:r>
            <a:r>
              <a:rPr sz="1800" dirty="0">
                <a:latin typeface="Arial"/>
                <a:cs typeface="Arial"/>
              </a:rPr>
              <a:t>de</a:t>
            </a:r>
            <a:r>
              <a:rPr sz="1800" spc="-15" dirty="0">
                <a:latin typeface="Arial"/>
                <a:cs typeface="Arial"/>
              </a:rPr>
              <a:t> </a:t>
            </a:r>
            <a:r>
              <a:rPr sz="1800" dirty="0">
                <a:latin typeface="Arial"/>
                <a:cs typeface="Arial"/>
              </a:rPr>
              <a:t>terre</a:t>
            </a:r>
            <a:r>
              <a:rPr sz="1800" spc="-20" dirty="0">
                <a:latin typeface="Arial"/>
                <a:cs typeface="Arial"/>
              </a:rPr>
              <a:t> </a:t>
            </a:r>
            <a:r>
              <a:rPr sz="1800" dirty="0">
                <a:latin typeface="Arial"/>
                <a:cs typeface="Arial"/>
              </a:rPr>
              <a:t>est</a:t>
            </a:r>
            <a:r>
              <a:rPr sz="1800" spc="-5" dirty="0">
                <a:latin typeface="Arial"/>
                <a:cs typeface="Arial"/>
              </a:rPr>
              <a:t> </a:t>
            </a:r>
            <a:r>
              <a:rPr sz="1800" dirty="0">
                <a:latin typeface="Arial"/>
                <a:cs typeface="Arial"/>
              </a:rPr>
              <a:t>également</a:t>
            </a:r>
            <a:r>
              <a:rPr sz="1800" spc="-10" dirty="0">
                <a:latin typeface="Arial"/>
                <a:cs typeface="Arial"/>
              </a:rPr>
              <a:t> </a:t>
            </a:r>
            <a:r>
              <a:rPr sz="1800" dirty="0">
                <a:latin typeface="Arial"/>
                <a:cs typeface="Arial"/>
              </a:rPr>
              <a:t>essayée,</a:t>
            </a:r>
            <a:r>
              <a:rPr sz="1800" spc="-5" dirty="0">
                <a:latin typeface="Arial"/>
                <a:cs typeface="Arial"/>
              </a:rPr>
              <a:t> </a:t>
            </a:r>
            <a:r>
              <a:rPr sz="1800" spc="-20" dirty="0">
                <a:latin typeface="Arial"/>
                <a:cs typeface="Arial"/>
              </a:rPr>
              <a:t>pour</a:t>
            </a:r>
            <a:r>
              <a:rPr lang="fr-FR" sz="1800" spc="-20" dirty="0">
                <a:latin typeface="Arial"/>
                <a:cs typeface="Arial"/>
              </a:rPr>
              <a:t> </a:t>
            </a:r>
            <a:r>
              <a:rPr sz="1800" dirty="0" err="1">
                <a:latin typeface="Arial"/>
                <a:cs typeface="Arial"/>
              </a:rPr>
              <a:t>faciliter</a:t>
            </a:r>
            <a:r>
              <a:rPr sz="1800" spc="-25" dirty="0">
                <a:latin typeface="Arial"/>
                <a:cs typeface="Arial"/>
              </a:rPr>
              <a:t> </a:t>
            </a:r>
            <a:r>
              <a:rPr sz="1800" dirty="0">
                <a:latin typeface="Arial"/>
                <a:cs typeface="Arial"/>
              </a:rPr>
              <a:t>l’installation</a:t>
            </a:r>
            <a:r>
              <a:rPr sz="1800" spc="-25"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la</a:t>
            </a:r>
            <a:r>
              <a:rPr sz="1800" spc="-25" dirty="0">
                <a:latin typeface="Arial"/>
                <a:cs typeface="Arial"/>
              </a:rPr>
              <a:t> </a:t>
            </a:r>
            <a:r>
              <a:rPr sz="1800" dirty="0">
                <a:latin typeface="Arial"/>
                <a:cs typeface="Arial"/>
              </a:rPr>
              <a:t>végétation</a:t>
            </a:r>
            <a:r>
              <a:rPr sz="1800" spc="-25" dirty="0">
                <a:latin typeface="Arial"/>
                <a:cs typeface="Arial"/>
              </a:rPr>
              <a:t> </a:t>
            </a:r>
            <a:r>
              <a:rPr sz="1800" dirty="0">
                <a:latin typeface="Arial"/>
                <a:cs typeface="Arial"/>
              </a:rPr>
              <a:t>devant</a:t>
            </a:r>
            <a:r>
              <a:rPr sz="1800" spc="-15" dirty="0">
                <a:latin typeface="Arial"/>
                <a:cs typeface="Arial"/>
              </a:rPr>
              <a:t> </a:t>
            </a:r>
            <a:r>
              <a:rPr sz="1800" dirty="0">
                <a:latin typeface="Arial"/>
                <a:cs typeface="Arial"/>
              </a:rPr>
              <a:t>constituer</a:t>
            </a:r>
            <a:r>
              <a:rPr sz="1800" spc="-20" dirty="0">
                <a:latin typeface="Arial"/>
                <a:cs typeface="Arial"/>
              </a:rPr>
              <a:t> </a:t>
            </a:r>
            <a:r>
              <a:rPr sz="1800" dirty="0">
                <a:latin typeface="Arial"/>
                <a:cs typeface="Arial"/>
              </a:rPr>
              <a:t>le</a:t>
            </a:r>
            <a:r>
              <a:rPr sz="1800" spc="-30" dirty="0">
                <a:latin typeface="Arial"/>
                <a:cs typeface="Arial"/>
              </a:rPr>
              <a:t> </a:t>
            </a:r>
            <a:r>
              <a:rPr sz="1800" dirty="0">
                <a:latin typeface="Arial"/>
                <a:cs typeface="Arial"/>
              </a:rPr>
              <a:t>seuil</a:t>
            </a:r>
            <a:r>
              <a:rPr sz="1800" spc="-20" dirty="0">
                <a:latin typeface="Arial"/>
                <a:cs typeface="Arial"/>
              </a:rPr>
              <a:t> </a:t>
            </a:r>
            <a:r>
              <a:rPr sz="1800" spc="-10" dirty="0">
                <a:latin typeface="Arial"/>
                <a:cs typeface="Arial"/>
              </a:rPr>
              <a:t>définitif.</a:t>
            </a:r>
            <a:endParaRPr sz="1800" dirty="0">
              <a:latin typeface="Arial"/>
              <a:cs typeface="Arial"/>
            </a:endParaRPr>
          </a:p>
          <a:p>
            <a:pPr>
              <a:lnSpc>
                <a:spcPct val="100000"/>
              </a:lnSpc>
              <a:spcBef>
                <a:spcPts val="35"/>
              </a:spcBef>
            </a:pPr>
            <a:endParaRPr sz="1800" dirty="0">
              <a:latin typeface="Arial"/>
              <a:cs typeface="Arial"/>
            </a:endParaRPr>
          </a:p>
          <a:p>
            <a:pPr marL="12700" marR="5080">
              <a:lnSpc>
                <a:spcPct val="100200"/>
              </a:lnSpc>
            </a:pPr>
            <a:r>
              <a:rPr sz="1800" dirty="0">
                <a:latin typeface="Arial"/>
                <a:cs typeface="Arial"/>
              </a:rPr>
              <a:t>Peu</a:t>
            </a:r>
            <a:r>
              <a:rPr sz="1800" spc="-25" dirty="0">
                <a:latin typeface="Arial"/>
                <a:cs typeface="Arial"/>
              </a:rPr>
              <a:t> </a:t>
            </a:r>
            <a:r>
              <a:rPr sz="1800" dirty="0">
                <a:latin typeface="Arial"/>
                <a:cs typeface="Arial"/>
              </a:rPr>
              <a:t>coûteux,</a:t>
            </a:r>
            <a:r>
              <a:rPr sz="1800" spc="-5" dirty="0">
                <a:latin typeface="Arial"/>
                <a:cs typeface="Arial"/>
              </a:rPr>
              <a:t> </a:t>
            </a:r>
            <a:r>
              <a:rPr sz="1800" dirty="0">
                <a:latin typeface="Arial"/>
                <a:cs typeface="Arial"/>
              </a:rPr>
              <a:t>mais</a:t>
            </a:r>
            <a:r>
              <a:rPr sz="1800" spc="-20" dirty="0">
                <a:latin typeface="Arial"/>
                <a:cs typeface="Arial"/>
              </a:rPr>
              <a:t> </a:t>
            </a:r>
            <a:r>
              <a:rPr sz="1800" dirty="0" err="1">
                <a:latin typeface="Arial"/>
                <a:cs typeface="Arial"/>
              </a:rPr>
              <a:t>aussi</a:t>
            </a:r>
            <a:r>
              <a:rPr sz="1800" spc="-20" dirty="0">
                <a:latin typeface="Arial"/>
                <a:cs typeface="Arial"/>
              </a:rPr>
              <a:t> </a:t>
            </a:r>
            <a:r>
              <a:rPr lang="fr-FR" sz="1800" spc="-20" dirty="0">
                <a:latin typeface="Arial"/>
                <a:cs typeface="Arial"/>
              </a:rPr>
              <a:t>peu </a:t>
            </a:r>
            <a:r>
              <a:rPr sz="1800" dirty="0" err="1">
                <a:latin typeface="Arial"/>
                <a:cs typeface="Arial"/>
              </a:rPr>
              <a:t>visibles</a:t>
            </a:r>
            <a:r>
              <a:rPr sz="1800" spc="-20" dirty="0">
                <a:latin typeface="Arial"/>
                <a:cs typeface="Arial"/>
              </a:rPr>
              <a:t> </a:t>
            </a:r>
            <a:r>
              <a:rPr sz="1800" dirty="0">
                <a:latin typeface="Arial"/>
                <a:cs typeface="Arial"/>
              </a:rPr>
              <a:t>dans</a:t>
            </a:r>
            <a:r>
              <a:rPr sz="1800" spc="-20" dirty="0">
                <a:latin typeface="Arial"/>
                <a:cs typeface="Arial"/>
              </a:rPr>
              <a:t> </a:t>
            </a:r>
            <a:r>
              <a:rPr sz="1800" dirty="0">
                <a:latin typeface="Arial"/>
                <a:cs typeface="Arial"/>
              </a:rPr>
              <a:t>le</a:t>
            </a:r>
            <a:r>
              <a:rPr sz="1800" spc="-20" dirty="0">
                <a:latin typeface="Arial"/>
                <a:cs typeface="Arial"/>
              </a:rPr>
              <a:t> </a:t>
            </a:r>
            <a:r>
              <a:rPr sz="1800" dirty="0">
                <a:latin typeface="Arial"/>
                <a:cs typeface="Arial"/>
              </a:rPr>
              <a:t>paysage,</a:t>
            </a:r>
            <a:r>
              <a:rPr sz="1800" spc="-15" dirty="0">
                <a:latin typeface="Arial"/>
                <a:cs typeface="Arial"/>
              </a:rPr>
              <a:t> </a:t>
            </a:r>
            <a:r>
              <a:rPr sz="1800" dirty="0">
                <a:latin typeface="Arial"/>
                <a:cs typeface="Arial"/>
              </a:rPr>
              <a:t>ces</a:t>
            </a:r>
            <a:r>
              <a:rPr sz="1800" spc="-20" dirty="0">
                <a:latin typeface="Arial"/>
                <a:cs typeface="Arial"/>
              </a:rPr>
              <a:t> </a:t>
            </a:r>
            <a:r>
              <a:rPr sz="1800" dirty="0">
                <a:latin typeface="Arial"/>
                <a:cs typeface="Arial"/>
              </a:rPr>
              <a:t>aménagements</a:t>
            </a:r>
            <a:r>
              <a:rPr sz="1800" spc="-20" dirty="0">
                <a:latin typeface="Arial"/>
                <a:cs typeface="Arial"/>
              </a:rPr>
              <a:t> </a:t>
            </a:r>
            <a:r>
              <a:rPr sz="1800" dirty="0">
                <a:latin typeface="Arial"/>
                <a:cs typeface="Arial"/>
              </a:rPr>
              <a:t>ont</a:t>
            </a:r>
            <a:r>
              <a:rPr sz="1800" spc="-15" dirty="0">
                <a:latin typeface="Arial"/>
                <a:cs typeface="Arial"/>
              </a:rPr>
              <a:t> </a:t>
            </a:r>
            <a:r>
              <a:rPr sz="1800" spc="-25" dirty="0">
                <a:latin typeface="Arial"/>
                <a:cs typeface="Arial"/>
              </a:rPr>
              <a:t>été </a:t>
            </a:r>
            <a:r>
              <a:rPr sz="1800" dirty="0">
                <a:latin typeface="Arial"/>
                <a:cs typeface="Arial"/>
              </a:rPr>
              <a:t>considérés</a:t>
            </a:r>
            <a:r>
              <a:rPr sz="1800" spc="-20" dirty="0">
                <a:latin typeface="Arial"/>
                <a:cs typeface="Arial"/>
              </a:rPr>
              <a:t> </a:t>
            </a:r>
            <a:r>
              <a:rPr sz="1800" dirty="0">
                <a:latin typeface="Arial"/>
                <a:cs typeface="Arial"/>
              </a:rPr>
              <a:t>comme</a:t>
            </a:r>
            <a:r>
              <a:rPr sz="1800" spc="-20" dirty="0">
                <a:latin typeface="Arial"/>
                <a:cs typeface="Arial"/>
              </a:rPr>
              <a:t> </a:t>
            </a:r>
            <a:r>
              <a:rPr sz="1800" dirty="0">
                <a:latin typeface="Arial"/>
                <a:cs typeface="Arial"/>
              </a:rPr>
              <a:t>une</a:t>
            </a:r>
            <a:r>
              <a:rPr sz="1800" spc="-25" dirty="0">
                <a:latin typeface="Arial"/>
                <a:cs typeface="Arial"/>
              </a:rPr>
              <a:t> </a:t>
            </a:r>
            <a:r>
              <a:rPr sz="1800" dirty="0">
                <a:latin typeface="Arial"/>
                <a:cs typeface="Arial"/>
              </a:rPr>
              <a:t>sorte</a:t>
            </a:r>
            <a:r>
              <a:rPr sz="1800" spc="-5"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bricolage</a:t>
            </a:r>
            <a:r>
              <a:rPr sz="1800" spc="-20" dirty="0">
                <a:latin typeface="Arial"/>
                <a:cs typeface="Arial"/>
              </a:rPr>
              <a:t> </a:t>
            </a:r>
            <a:r>
              <a:rPr sz="1800" dirty="0">
                <a:latin typeface="Arial"/>
                <a:cs typeface="Arial"/>
              </a:rPr>
              <a:t>sans</a:t>
            </a:r>
            <a:r>
              <a:rPr sz="1800" spc="-20" dirty="0">
                <a:latin typeface="Arial"/>
                <a:cs typeface="Arial"/>
              </a:rPr>
              <a:t> </a:t>
            </a:r>
            <a:r>
              <a:rPr sz="1800" dirty="0">
                <a:latin typeface="Arial"/>
                <a:cs typeface="Arial"/>
              </a:rPr>
              <a:t>intérêt</a:t>
            </a:r>
            <a:r>
              <a:rPr sz="1800" spc="-10" dirty="0">
                <a:latin typeface="Arial"/>
                <a:cs typeface="Arial"/>
              </a:rPr>
              <a:t> </a:t>
            </a:r>
            <a:r>
              <a:rPr sz="1800" dirty="0">
                <a:latin typeface="Arial"/>
                <a:cs typeface="Arial"/>
              </a:rPr>
              <a:t>par</a:t>
            </a:r>
            <a:r>
              <a:rPr sz="1800" spc="-5" dirty="0">
                <a:latin typeface="Arial"/>
                <a:cs typeface="Arial"/>
              </a:rPr>
              <a:t> </a:t>
            </a:r>
            <a:r>
              <a:rPr sz="1800" dirty="0">
                <a:latin typeface="Arial"/>
                <a:cs typeface="Arial"/>
              </a:rPr>
              <a:t>les</a:t>
            </a:r>
            <a:r>
              <a:rPr sz="1800" spc="-15" dirty="0">
                <a:latin typeface="Arial"/>
                <a:cs typeface="Arial"/>
              </a:rPr>
              <a:t> </a:t>
            </a:r>
            <a:r>
              <a:rPr sz="1800" dirty="0">
                <a:latin typeface="Arial"/>
                <a:cs typeface="Arial"/>
              </a:rPr>
              <a:t>bailleurs</a:t>
            </a:r>
            <a:r>
              <a:rPr sz="1800" spc="-15" dirty="0">
                <a:latin typeface="Arial"/>
                <a:cs typeface="Arial"/>
              </a:rPr>
              <a:t> </a:t>
            </a:r>
            <a:r>
              <a:rPr sz="1800" dirty="0">
                <a:latin typeface="Arial"/>
                <a:cs typeface="Arial"/>
              </a:rPr>
              <a:t>de</a:t>
            </a:r>
            <a:r>
              <a:rPr sz="1800" spc="-10" dirty="0">
                <a:latin typeface="Arial"/>
                <a:cs typeface="Arial"/>
              </a:rPr>
              <a:t> </a:t>
            </a:r>
            <a:r>
              <a:rPr sz="1800" dirty="0">
                <a:latin typeface="Arial"/>
                <a:cs typeface="Arial"/>
              </a:rPr>
              <a:t>fonds</a:t>
            </a:r>
            <a:r>
              <a:rPr sz="1800" spc="-15" dirty="0">
                <a:latin typeface="Arial"/>
                <a:cs typeface="Arial"/>
              </a:rPr>
              <a:t> </a:t>
            </a:r>
            <a:r>
              <a:rPr sz="1800" dirty="0">
                <a:latin typeface="Arial"/>
                <a:cs typeface="Arial"/>
              </a:rPr>
              <a:t>et</a:t>
            </a:r>
            <a:r>
              <a:rPr sz="1800" spc="-15" dirty="0">
                <a:latin typeface="Arial"/>
                <a:cs typeface="Arial"/>
              </a:rPr>
              <a:t> </a:t>
            </a:r>
            <a:r>
              <a:rPr sz="1800" spc="-25" dirty="0">
                <a:latin typeface="Arial"/>
                <a:cs typeface="Arial"/>
              </a:rPr>
              <a:t>les </a:t>
            </a:r>
            <a:r>
              <a:rPr sz="1800" dirty="0">
                <a:latin typeface="Arial"/>
                <a:cs typeface="Arial"/>
              </a:rPr>
              <a:t>administrations.</a:t>
            </a:r>
            <a:r>
              <a:rPr sz="1800" spc="-30" dirty="0">
                <a:latin typeface="Arial"/>
                <a:cs typeface="Arial"/>
              </a:rPr>
              <a:t> </a:t>
            </a:r>
            <a:r>
              <a:rPr sz="1800" dirty="0">
                <a:latin typeface="Arial"/>
                <a:cs typeface="Arial"/>
              </a:rPr>
              <a:t>L’absence</a:t>
            </a:r>
            <a:r>
              <a:rPr sz="1800" spc="-25" dirty="0">
                <a:latin typeface="Arial"/>
                <a:cs typeface="Arial"/>
              </a:rPr>
              <a:t> </a:t>
            </a:r>
            <a:r>
              <a:rPr sz="1800" dirty="0">
                <a:latin typeface="Arial"/>
                <a:cs typeface="Arial"/>
              </a:rPr>
              <a:t>de</a:t>
            </a:r>
            <a:r>
              <a:rPr sz="1800" spc="-10" dirty="0">
                <a:latin typeface="Arial"/>
                <a:cs typeface="Arial"/>
              </a:rPr>
              <a:t> </a:t>
            </a:r>
            <a:r>
              <a:rPr sz="1800" dirty="0">
                <a:latin typeface="Arial"/>
                <a:cs typeface="Arial"/>
              </a:rPr>
              <a:t>suivi</a:t>
            </a:r>
            <a:r>
              <a:rPr sz="1800" spc="-25" dirty="0">
                <a:latin typeface="Arial"/>
                <a:cs typeface="Arial"/>
              </a:rPr>
              <a:t> </a:t>
            </a:r>
            <a:r>
              <a:rPr sz="1800" dirty="0">
                <a:latin typeface="Arial"/>
                <a:cs typeface="Arial"/>
              </a:rPr>
              <a:t>une</a:t>
            </a:r>
            <a:r>
              <a:rPr sz="1800" spc="-25" dirty="0">
                <a:latin typeface="Arial"/>
                <a:cs typeface="Arial"/>
              </a:rPr>
              <a:t> </a:t>
            </a:r>
            <a:r>
              <a:rPr sz="1800" dirty="0">
                <a:latin typeface="Arial"/>
                <a:cs typeface="Arial"/>
              </a:rPr>
              <a:t>fois</a:t>
            </a:r>
            <a:r>
              <a:rPr sz="1800" spc="-20" dirty="0">
                <a:latin typeface="Arial"/>
                <a:cs typeface="Arial"/>
              </a:rPr>
              <a:t> </a:t>
            </a:r>
            <a:r>
              <a:rPr sz="1800" dirty="0">
                <a:latin typeface="Arial"/>
                <a:cs typeface="Arial"/>
              </a:rPr>
              <a:t>le</a:t>
            </a:r>
            <a:r>
              <a:rPr sz="1800" spc="-25" dirty="0">
                <a:latin typeface="Arial"/>
                <a:cs typeface="Arial"/>
              </a:rPr>
              <a:t> </a:t>
            </a:r>
            <a:r>
              <a:rPr sz="1800" dirty="0">
                <a:latin typeface="Arial"/>
                <a:cs typeface="Arial"/>
              </a:rPr>
              <a:t>projet</a:t>
            </a:r>
            <a:r>
              <a:rPr sz="1800" spc="-20" dirty="0">
                <a:latin typeface="Arial"/>
                <a:cs typeface="Arial"/>
              </a:rPr>
              <a:t> </a:t>
            </a:r>
            <a:r>
              <a:rPr sz="1800" dirty="0">
                <a:latin typeface="Arial"/>
                <a:cs typeface="Arial"/>
              </a:rPr>
              <a:t>terminé</a:t>
            </a:r>
            <a:r>
              <a:rPr sz="1800" spc="-25" dirty="0">
                <a:latin typeface="Arial"/>
                <a:cs typeface="Arial"/>
              </a:rPr>
              <a:t> </a:t>
            </a:r>
            <a:r>
              <a:rPr sz="1800" dirty="0">
                <a:latin typeface="Arial"/>
                <a:cs typeface="Arial"/>
              </a:rPr>
              <a:t>interdit</a:t>
            </a:r>
            <a:r>
              <a:rPr sz="1800" spc="-15" dirty="0">
                <a:latin typeface="Arial"/>
                <a:cs typeface="Arial"/>
              </a:rPr>
              <a:t> </a:t>
            </a:r>
            <a:r>
              <a:rPr sz="1800" dirty="0">
                <a:latin typeface="Arial"/>
                <a:cs typeface="Arial"/>
              </a:rPr>
              <a:t>le</a:t>
            </a:r>
            <a:r>
              <a:rPr sz="1800" spc="-25" dirty="0">
                <a:latin typeface="Arial"/>
                <a:cs typeface="Arial"/>
              </a:rPr>
              <a:t> </a:t>
            </a:r>
            <a:r>
              <a:rPr sz="1800" spc="-10" dirty="0">
                <a:latin typeface="Arial"/>
                <a:cs typeface="Arial"/>
              </a:rPr>
              <a:t>retour </a:t>
            </a:r>
            <a:r>
              <a:rPr sz="1800" dirty="0">
                <a:latin typeface="Arial"/>
                <a:cs typeface="Arial"/>
              </a:rPr>
              <a:t>d’expérience</a:t>
            </a:r>
            <a:r>
              <a:rPr sz="1800" spc="-25" dirty="0">
                <a:latin typeface="Arial"/>
                <a:cs typeface="Arial"/>
              </a:rPr>
              <a:t> </a:t>
            </a:r>
            <a:r>
              <a:rPr sz="1800" dirty="0">
                <a:latin typeface="Arial"/>
                <a:cs typeface="Arial"/>
              </a:rPr>
              <a:t>et</a:t>
            </a:r>
            <a:r>
              <a:rPr sz="1800" spc="-5" dirty="0">
                <a:latin typeface="Arial"/>
                <a:cs typeface="Arial"/>
              </a:rPr>
              <a:t> </a:t>
            </a:r>
            <a:r>
              <a:rPr sz="1800" dirty="0">
                <a:latin typeface="Arial"/>
                <a:cs typeface="Arial"/>
              </a:rPr>
              <a:t>une</a:t>
            </a:r>
            <a:r>
              <a:rPr sz="1800" spc="-25" dirty="0">
                <a:latin typeface="Arial"/>
                <a:cs typeface="Arial"/>
              </a:rPr>
              <a:t> </a:t>
            </a:r>
            <a:r>
              <a:rPr sz="1800" dirty="0">
                <a:latin typeface="Arial"/>
                <a:cs typeface="Arial"/>
              </a:rPr>
              <a:t>quelconque</a:t>
            </a:r>
            <a:r>
              <a:rPr sz="1800" spc="-20" dirty="0">
                <a:latin typeface="Arial"/>
                <a:cs typeface="Arial"/>
              </a:rPr>
              <a:t> </a:t>
            </a:r>
            <a:r>
              <a:rPr sz="1800" dirty="0">
                <a:latin typeface="Arial"/>
                <a:cs typeface="Arial"/>
              </a:rPr>
              <a:t>diffusion</a:t>
            </a:r>
            <a:r>
              <a:rPr sz="1800" spc="-25" dirty="0">
                <a:latin typeface="Arial"/>
                <a:cs typeface="Arial"/>
              </a:rPr>
              <a:t> </a:t>
            </a:r>
            <a:r>
              <a:rPr sz="1800" dirty="0">
                <a:latin typeface="Arial"/>
                <a:cs typeface="Arial"/>
              </a:rPr>
              <a:t>des</a:t>
            </a:r>
            <a:r>
              <a:rPr sz="1800" spc="-20" dirty="0">
                <a:latin typeface="Arial"/>
                <a:cs typeface="Arial"/>
              </a:rPr>
              <a:t> </a:t>
            </a:r>
            <a:r>
              <a:rPr sz="1800" dirty="0">
                <a:latin typeface="Arial"/>
                <a:cs typeface="Arial"/>
              </a:rPr>
              <a:t>résultats</a:t>
            </a:r>
            <a:r>
              <a:rPr sz="1800" spc="-15" dirty="0">
                <a:latin typeface="Arial"/>
                <a:cs typeface="Arial"/>
              </a:rPr>
              <a:t> </a:t>
            </a:r>
            <a:r>
              <a:rPr sz="1800" spc="-10" dirty="0">
                <a:latin typeface="Arial"/>
                <a:cs typeface="Arial"/>
              </a:rPr>
              <a:t>obtenus.</a:t>
            </a:r>
            <a:endParaRPr sz="1800" dirty="0">
              <a:latin typeface="Arial"/>
              <a:cs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82252" y="990600"/>
            <a:ext cx="9418948" cy="5516880"/>
            <a:chOff x="457200" y="457200"/>
            <a:chExt cx="9144000" cy="5516880"/>
          </a:xfrm>
        </p:grpSpPr>
        <p:pic>
          <p:nvPicPr>
            <p:cNvPr id="3" name="object 3"/>
            <p:cNvPicPr/>
            <p:nvPr/>
          </p:nvPicPr>
          <p:blipFill>
            <a:blip r:embed="rId2" cstate="print"/>
            <a:stretch>
              <a:fillRect/>
            </a:stretch>
          </p:blipFill>
          <p:spPr>
            <a:xfrm>
              <a:off x="457200" y="460247"/>
              <a:ext cx="5436108" cy="3578352"/>
            </a:xfrm>
            <a:prstGeom prst="rect">
              <a:avLst/>
            </a:prstGeom>
          </p:spPr>
        </p:pic>
        <p:pic>
          <p:nvPicPr>
            <p:cNvPr id="4" name="object 4"/>
            <p:cNvPicPr/>
            <p:nvPr/>
          </p:nvPicPr>
          <p:blipFill>
            <a:blip r:embed="rId3" cstate="print"/>
            <a:stretch>
              <a:fillRect/>
            </a:stretch>
          </p:blipFill>
          <p:spPr>
            <a:xfrm>
              <a:off x="5803391" y="457200"/>
              <a:ext cx="3797807" cy="5516879"/>
            </a:xfrm>
            <a:prstGeom prst="rect">
              <a:avLst/>
            </a:prstGeom>
          </p:spPr>
        </p:pic>
      </p:grpSp>
      <p:sp>
        <p:nvSpPr>
          <p:cNvPr id="5" name="object 5"/>
          <p:cNvSpPr txBox="1"/>
          <p:nvPr/>
        </p:nvSpPr>
        <p:spPr>
          <a:xfrm>
            <a:off x="5512031" y="6553200"/>
            <a:ext cx="3912002" cy="843180"/>
          </a:xfrm>
          <a:prstGeom prst="rect">
            <a:avLst/>
          </a:prstGeom>
        </p:spPr>
        <p:txBody>
          <a:bodyPr vert="horz" wrap="square" lIns="0" tIns="12065" rIns="0" bIns="0" rtlCol="0">
            <a:spAutoFit/>
          </a:bodyPr>
          <a:lstStyle/>
          <a:p>
            <a:pPr marL="12700" marR="5080">
              <a:lnSpc>
                <a:spcPct val="100200"/>
              </a:lnSpc>
              <a:spcBef>
                <a:spcPts val="95"/>
              </a:spcBef>
            </a:pPr>
            <a:r>
              <a:rPr sz="1800" dirty="0">
                <a:latin typeface="Arial"/>
                <a:cs typeface="Arial"/>
              </a:rPr>
              <a:t>Le</a:t>
            </a:r>
            <a:r>
              <a:rPr sz="1800" spc="-30" dirty="0">
                <a:latin typeface="Arial"/>
                <a:cs typeface="Arial"/>
              </a:rPr>
              <a:t> </a:t>
            </a:r>
            <a:r>
              <a:rPr sz="1800" dirty="0">
                <a:latin typeface="Arial"/>
                <a:cs typeface="Arial"/>
              </a:rPr>
              <a:t>supplément</a:t>
            </a:r>
            <a:r>
              <a:rPr sz="1800" spc="-20" dirty="0">
                <a:latin typeface="Arial"/>
                <a:cs typeface="Arial"/>
              </a:rPr>
              <a:t> </a:t>
            </a:r>
            <a:r>
              <a:rPr sz="1800" dirty="0">
                <a:latin typeface="Arial"/>
                <a:cs typeface="Arial"/>
              </a:rPr>
              <a:t>d’eau</a:t>
            </a:r>
            <a:r>
              <a:rPr sz="1800" spc="-30" dirty="0">
                <a:latin typeface="Arial"/>
                <a:cs typeface="Arial"/>
              </a:rPr>
              <a:t> </a:t>
            </a:r>
            <a:r>
              <a:rPr sz="1800" dirty="0">
                <a:latin typeface="Arial"/>
                <a:cs typeface="Arial"/>
              </a:rPr>
              <a:t>infiltrée</a:t>
            </a:r>
            <a:r>
              <a:rPr sz="1800" spc="-15" dirty="0">
                <a:latin typeface="Arial"/>
                <a:cs typeface="Arial"/>
              </a:rPr>
              <a:t> </a:t>
            </a:r>
            <a:r>
              <a:rPr sz="1800" spc="-50" dirty="0">
                <a:latin typeface="Arial"/>
                <a:cs typeface="Arial"/>
              </a:rPr>
              <a:t>a </a:t>
            </a:r>
            <a:r>
              <a:rPr sz="1800" dirty="0">
                <a:latin typeface="Arial"/>
                <a:cs typeface="Arial"/>
              </a:rPr>
              <a:t>entraîné</a:t>
            </a:r>
            <a:r>
              <a:rPr sz="1800" spc="-25" dirty="0">
                <a:latin typeface="Arial"/>
                <a:cs typeface="Arial"/>
              </a:rPr>
              <a:t> </a:t>
            </a:r>
            <a:r>
              <a:rPr sz="1800" dirty="0">
                <a:latin typeface="Arial"/>
                <a:cs typeface="Arial"/>
              </a:rPr>
              <a:t>un</a:t>
            </a:r>
            <a:r>
              <a:rPr sz="1800" spc="-20" dirty="0">
                <a:latin typeface="Arial"/>
                <a:cs typeface="Arial"/>
              </a:rPr>
              <a:t> </a:t>
            </a:r>
            <a:r>
              <a:rPr sz="1800" spc="-10" dirty="0" err="1">
                <a:latin typeface="Arial"/>
                <a:cs typeface="Arial"/>
              </a:rPr>
              <a:t>glissement</a:t>
            </a:r>
            <a:r>
              <a:rPr sz="1800" spc="-10" dirty="0">
                <a:latin typeface="Arial"/>
                <a:cs typeface="Arial"/>
              </a:rPr>
              <a:t> </a:t>
            </a:r>
            <a:r>
              <a:rPr sz="1800" dirty="0" err="1">
                <a:latin typeface="Arial"/>
                <a:cs typeface="Arial"/>
              </a:rPr>
              <a:t>superficiel</a:t>
            </a:r>
            <a:r>
              <a:rPr lang="fr-FR" sz="1800" dirty="0">
                <a:latin typeface="Arial"/>
                <a:cs typeface="Arial"/>
              </a:rPr>
              <a:t> de certaines mottes</a:t>
            </a:r>
            <a:r>
              <a:rPr sz="1800" spc="-10" dirty="0">
                <a:latin typeface="Arial"/>
                <a:cs typeface="Arial"/>
              </a:rPr>
              <a:t>.</a:t>
            </a:r>
            <a:endParaRPr sz="1800" dirty="0">
              <a:latin typeface="Arial"/>
              <a:cs typeface="Arial"/>
            </a:endParaRPr>
          </a:p>
        </p:txBody>
      </p:sp>
      <p:sp>
        <p:nvSpPr>
          <p:cNvPr id="6" name="object 6"/>
          <p:cNvSpPr txBox="1"/>
          <p:nvPr/>
        </p:nvSpPr>
        <p:spPr>
          <a:xfrm>
            <a:off x="165216" y="4876800"/>
            <a:ext cx="5257800" cy="1120820"/>
          </a:xfrm>
          <a:prstGeom prst="rect">
            <a:avLst/>
          </a:prstGeom>
        </p:spPr>
        <p:txBody>
          <a:bodyPr vert="horz" wrap="square" lIns="0" tIns="12700" rIns="0" bIns="0" rtlCol="0">
            <a:spAutoFit/>
          </a:bodyPr>
          <a:lstStyle/>
          <a:p>
            <a:pPr marL="12700" marR="5080">
              <a:lnSpc>
                <a:spcPct val="100200"/>
              </a:lnSpc>
              <a:spcBef>
                <a:spcPts val="20"/>
              </a:spcBef>
            </a:pPr>
            <a:r>
              <a:rPr sz="1800" dirty="0">
                <a:latin typeface="Arial"/>
                <a:cs typeface="Arial"/>
              </a:rPr>
              <a:t>Sur</a:t>
            </a:r>
            <a:r>
              <a:rPr sz="1800" spc="-15" dirty="0">
                <a:latin typeface="Arial"/>
                <a:cs typeface="Arial"/>
              </a:rPr>
              <a:t> </a:t>
            </a:r>
            <a:r>
              <a:rPr sz="1800" dirty="0">
                <a:latin typeface="Arial"/>
                <a:cs typeface="Arial"/>
              </a:rPr>
              <a:t>ces</a:t>
            </a:r>
            <a:r>
              <a:rPr sz="1800" spc="-10" dirty="0">
                <a:latin typeface="Arial"/>
                <a:cs typeface="Arial"/>
              </a:rPr>
              <a:t> </a:t>
            </a:r>
            <a:r>
              <a:rPr sz="1800" dirty="0">
                <a:latin typeface="Arial"/>
                <a:cs typeface="Arial"/>
              </a:rPr>
              <a:t>versants</a:t>
            </a:r>
            <a:r>
              <a:rPr sz="1800" spc="-10" dirty="0">
                <a:latin typeface="Arial"/>
                <a:cs typeface="Arial"/>
              </a:rPr>
              <a:t> </a:t>
            </a:r>
            <a:r>
              <a:rPr sz="1800" dirty="0">
                <a:latin typeface="Arial"/>
                <a:cs typeface="Arial"/>
              </a:rPr>
              <a:t>à</a:t>
            </a:r>
            <a:r>
              <a:rPr sz="1800" spc="-15" dirty="0">
                <a:latin typeface="Arial"/>
                <a:cs typeface="Arial"/>
              </a:rPr>
              <a:t> </a:t>
            </a:r>
            <a:r>
              <a:rPr sz="1800" dirty="0">
                <a:latin typeface="Arial"/>
                <a:cs typeface="Arial"/>
              </a:rPr>
              <a:t>forte</a:t>
            </a:r>
            <a:r>
              <a:rPr sz="1800" spc="-15" dirty="0">
                <a:latin typeface="Arial"/>
                <a:cs typeface="Arial"/>
              </a:rPr>
              <a:t> </a:t>
            </a:r>
            <a:r>
              <a:rPr sz="1800" dirty="0">
                <a:latin typeface="Arial"/>
                <a:cs typeface="Arial"/>
              </a:rPr>
              <a:t>pente,</a:t>
            </a:r>
            <a:r>
              <a:rPr sz="1800" spc="-5" dirty="0">
                <a:latin typeface="Arial"/>
                <a:cs typeface="Arial"/>
              </a:rPr>
              <a:t> </a:t>
            </a:r>
            <a:r>
              <a:rPr sz="1800" spc="-10" dirty="0">
                <a:latin typeface="Arial"/>
                <a:cs typeface="Arial"/>
              </a:rPr>
              <a:t>l’érosion </a:t>
            </a:r>
            <a:r>
              <a:rPr sz="1800" dirty="0">
                <a:latin typeface="Arial"/>
                <a:cs typeface="Arial"/>
              </a:rPr>
              <a:t>aratoire</a:t>
            </a:r>
            <a:r>
              <a:rPr sz="1800" spc="-30" dirty="0">
                <a:latin typeface="Arial"/>
                <a:cs typeface="Arial"/>
              </a:rPr>
              <a:t> </a:t>
            </a:r>
            <a:r>
              <a:rPr sz="1800" dirty="0">
                <a:latin typeface="Arial"/>
                <a:cs typeface="Arial"/>
              </a:rPr>
              <a:t>et</a:t>
            </a:r>
            <a:r>
              <a:rPr sz="1800" spc="-15" dirty="0">
                <a:latin typeface="Arial"/>
                <a:cs typeface="Arial"/>
              </a:rPr>
              <a:t> </a:t>
            </a:r>
            <a:r>
              <a:rPr sz="1800" dirty="0">
                <a:latin typeface="Arial"/>
                <a:cs typeface="Arial"/>
              </a:rPr>
              <a:t>les</a:t>
            </a:r>
            <a:r>
              <a:rPr sz="1800" spc="-5" dirty="0">
                <a:latin typeface="Arial"/>
                <a:cs typeface="Arial"/>
              </a:rPr>
              <a:t> </a:t>
            </a:r>
            <a:r>
              <a:rPr sz="1800" dirty="0">
                <a:latin typeface="Arial"/>
                <a:cs typeface="Arial"/>
              </a:rPr>
              <a:t>glissements</a:t>
            </a:r>
            <a:r>
              <a:rPr sz="1800" spc="-25" dirty="0">
                <a:latin typeface="Arial"/>
                <a:cs typeface="Arial"/>
              </a:rPr>
              <a:t> </a:t>
            </a:r>
            <a:r>
              <a:rPr sz="1800" dirty="0">
                <a:latin typeface="Arial"/>
                <a:cs typeface="Arial"/>
              </a:rPr>
              <a:t>accélérés</a:t>
            </a:r>
            <a:r>
              <a:rPr sz="1800" spc="-20" dirty="0">
                <a:latin typeface="Arial"/>
                <a:cs typeface="Arial"/>
              </a:rPr>
              <a:t> </a:t>
            </a:r>
            <a:r>
              <a:rPr sz="1800" dirty="0">
                <a:latin typeface="Arial"/>
                <a:cs typeface="Arial"/>
              </a:rPr>
              <a:t>par</a:t>
            </a:r>
            <a:r>
              <a:rPr sz="1800" spc="-20" dirty="0">
                <a:latin typeface="Arial"/>
                <a:cs typeface="Arial"/>
              </a:rPr>
              <a:t> </a:t>
            </a:r>
            <a:r>
              <a:rPr sz="1800" spc="-25" dirty="0">
                <a:latin typeface="Arial"/>
                <a:cs typeface="Arial"/>
              </a:rPr>
              <a:t>le </a:t>
            </a:r>
            <a:r>
              <a:rPr sz="1800" dirty="0">
                <a:latin typeface="Arial"/>
                <a:cs typeface="Arial"/>
              </a:rPr>
              <a:t>supplément</a:t>
            </a:r>
            <a:r>
              <a:rPr sz="1800" spc="-15" dirty="0">
                <a:latin typeface="Arial"/>
                <a:cs typeface="Arial"/>
              </a:rPr>
              <a:t> </a:t>
            </a:r>
            <a:r>
              <a:rPr sz="1800" dirty="0">
                <a:latin typeface="Arial"/>
                <a:cs typeface="Arial"/>
              </a:rPr>
              <a:t>d’eau</a:t>
            </a:r>
            <a:r>
              <a:rPr sz="1800" spc="-25" dirty="0">
                <a:latin typeface="Arial"/>
                <a:cs typeface="Arial"/>
              </a:rPr>
              <a:t> </a:t>
            </a:r>
            <a:r>
              <a:rPr sz="1800" dirty="0">
                <a:latin typeface="Arial"/>
                <a:cs typeface="Arial"/>
              </a:rPr>
              <a:t>infiltrée</a:t>
            </a:r>
            <a:r>
              <a:rPr sz="1800" spc="-25" dirty="0">
                <a:latin typeface="Arial"/>
                <a:cs typeface="Arial"/>
              </a:rPr>
              <a:t> </a:t>
            </a:r>
            <a:r>
              <a:rPr sz="1800" dirty="0">
                <a:latin typeface="Arial"/>
                <a:cs typeface="Arial"/>
              </a:rPr>
              <a:t>se</a:t>
            </a:r>
            <a:r>
              <a:rPr sz="1800" spc="-25" dirty="0">
                <a:latin typeface="Arial"/>
                <a:cs typeface="Arial"/>
              </a:rPr>
              <a:t> </a:t>
            </a:r>
            <a:r>
              <a:rPr sz="1800" spc="-10" dirty="0">
                <a:latin typeface="Arial"/>
                <a:cs typeface="Arial"/>
              </a:rPr>
              <a:t>conjuguent </a:t>
            </a:r>
            <a:r>
              <a:rPr sz="1800" dirty="0">
                <a:latin typeface="Arial"/>
                <a:cs typeface="Arial"/>
              </a:rPr>
              <a:t>pour</a:t>
            </a:r>
            <a:r>
              <a:rPr sz="1800" spc="-15" dirty="0">
                <a:latin typeface="Arial"/>
                <a:cs typeface="Arial"/>
              </a:rPr>
              <a:t> </a:t>
            </a:r>
            <a:r>
              <a:rPr sz="1800" dirty="0">
                <a:latin typeface="Arial"/>
                <a:cs typeface="Arial"/>
              </a:rPr>
              <a:t>abréger</a:t>
            </a:r>
            <a:r>
              <a:rPr sz="1800" spc="-15" dirty="0">
                <a:latin typeface="Arial"/>
                <a:cs typeface="Arial"/>
              </a:rPr>
              <a:t> </a:t>
            </a:r>
            <a:r>
              <a:rPr sz="1800" dirty="0">
                <a:latin typeface="Arial"/>
                <a:cs typeface="Arial"/>
              </a:rPr>
              <a:t>la</a:t>
            </a:r>
            <a:r>
              <a:rPr sz="1800" spc="-10" dirty="0">
                <a:latin typeface="Arial"/>
                <a:cs typeface="Arial"/>
              </a:rPr>
              <a:t> </a:t>
            </a:r>
            <a:r>
              <a:rPr sz="1800" dirty="0">
                <a:latin typeface="Arial"/>
                <a:cs typeface="Arial"/>
              </a:rPr>
              <a:t>vie</a:t>
            </a:r>
            <a:r>
              <a:rPr sz="1800" spc="-15" dirty="0">
                <a:latin typeface="Arial"/>
                <a:cs typeface="Arial"/>
              </a:rPr>
              <a:t> </a:t>
            </a:r>
            <a:r>
              <a:rPr sz="1800" dirty="0">
                <a:latin typeface="Arial"/>
                <a:cs typeface="Arial"/>
              </a:rPr>
              <a:t>des</a:t>
            </a:r>
            <a:r>
              <a:rPr sz="1800" spc="-15" dirty="0">
                <a:latin typeface="Arial"/>
                <a:cs typeface="Arial"/>
              </a:rPr>
              <a:t> </a:t>
            </a:r>
            <a:r>
              <a:rPr sz="1800" spc="-10" dirty="0">
                <a:latin typeface="Arial"/>
                <a:cs typeface="Arial"/>
              </a:rPr>
              <a:t>aménagements.</a:t>
            </a:r>
            <a:endParaRPr sz="1800" dirty="0">
              <a:latin typeface="Arial"/>
              <a:cs typeface="Arial"/>
            </a:endParaRPr>
          </a:p>
        </p:txBody>
      </p:sp>
      <p:sp>
        <p:nvSpPr>
          <p:cNvPr id="7" name="ZoneTexte 6">
            <a:extLst>
              <a:ext uri="{FF2B5EF4-FFF2-40B4-BE49-F238E27FC236}">
                <a16:creationId xmlns:a16="http://schemas.microsoft.com/office/drawing/2014/main" id="{44B74848-2FD1-F7BC-3FAA-57BAA51873AA}"/>
              </a:ext>
            </a:extLst>
          </p:cNvPr>
          <p:cNvSpPr txBox="1"/>
          <p:nvPr/>
        </p:nvSpPr>
        <p:spPr>
          <a:xfrm>
            <a:off x="685800" y="228600"/>
            <a:ext cx="8610600" cy="369332"/>
          </a:xfrm>
          <a:prstGeom prst="rect">
            <a:avLst/>
          </a:prstGeom>
          <a:noFill/>
        </p:spPr>
        <p:txBody>
          <a:bodyPr wrap="square" rtlCol="0">
            <a:spAutoFit/>
          </a:bodyPr>
          <a:lstStyle/>
          <a:p>
            <a:pPr algn="ctr"/>
            <a:r>
              <a:rPr lang="fr-FR" sz="1800" b="1" dirty="0">
                <a:latin typeface="Arial"/>
                <a:cs typeface="Arial"/>
              </a:rPr>
              <a:t>Près</a:t>
            </a:r>
            <a:r>
              <a:rPr lang="fr-FR" sz="1800" b="1" spc="-35" dirty="0">
                <a:latin typeface="Arial"/>
                <a:cs typeface="Arial"/>
              </a:rPr>
              <a:t> </a:t>
            </a:r>
            <a:r>
              <a:rPr lang="fr-FR" sz="1800" b="1" dirty="0">
                <a:latin typeface="Arial"/>
                <a:cs typeface="Arial"/>
              </a:rPr>
              <a:t>de</a:t>
            </a:r>
            <a:r>
              <a:rPr lang="fr-FR" sz="1800" b="1" spc="-30" dirty="0">
                <a:latin typeface="Arial"/>
                <a:cs typeface="Arial"/>
              </a:rPr>
              <a:t> </a:t>
            </a:r>
            <a:r>
              <a:rPr lang="fr-FR" sz="1800" b="1" spc="-10" dirty="0">
                <a:latin typeface="Arial"/>
                <a:cs typeface="Arial"/>
              </a:rPr>
              <a:t>Jacmel</a:t>
            </a:r>
            <a:endParaRPr lang="fr-FR" sz="1800" dirty="0">
              <a:latin typeface="Arial"/>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4631435" cy="6848856"/>
          </a:xfrm>
          <a:prstGeom prst="rect">
            <a:avLst/>
          </a:prstGeom>
        </p:spPr>
      </p:pic>
      <p:sp>
        <p:nvSpPr>
          <p:cNvPr id="3" name="object 3"/>
          <p:cNvSpPr txBox="1"/>
          <p:nvPr/>
        </p:nvSpPr>
        <p:spPr>
          <a:xfrm>
            <a:off x="5257800" y="4922010"/>
            <a:ext cx="4495800" cy="1951175"/>
          </a:xfrm>
          <a:prstGeom prst="rect">
            <a:avLst/>
          </a:prstGeom>
        </p:spPr>
        <p:txBody>
          <a:bodyPr vert="horz" wrap="square" lIns="0" tIns="12065" rIns="0" bIns="0" rtlCol="0">
            <a:spAutoFit/>
          </a:bodyPr>
          <a:lstStyle/>
          <a:p>
            <a:pPr marL="12700" marR="5080">
              <a:lnSpc>
                <a:spcPct val="100099"/>
              </a:lnSpc>
              <a:spcBef>
                <a:spcPts val="95"/>
              </a:spcBef>
            </a:pPr>
            <a:r>
              <a:rPr sz="1800" dirty="0">
                <a:latin typeface="Arial"/>
                <a:cs typeface="Arial"/>
              </a:rPr>
              <a:t>Les</a:t>
            </a:r>
            <a:r>
              <a:rPr sz="1800" spc="-25" dirty="0">
                <a:latin typeface="Arial"/>
                <a:cs typeface="Arial"/>
              </a:rPr>
              <a:t> </a:t>
            </a:r>
            <a:r>
              <a:rPr sz="1800" dirty="0">
                <a:latin typeface="Arial"/>
                <a:cs typeface="Arial"/>
              </a:rPr>
              <a:t>barrières</a:t>
            </a:r>
            <a:r>
              <a:rPr sz="1800" spc="-20" dirty="0">
                <a:latin typeface="Arial"/>
                <a:cs typeface="Arial"/>
              </a:rPr>
              <a:t> </a:t>
            </a:r>
            <a:r>
              <a:rPr sz="1800" dirty="0" err="1">
                <a:latin typeface="Arial"/>
                <a:cs typeface="Arial"/>
              </a:rPr>
              <a:t>végétales</a:t>
            </a:r>
            <a:r>
              <a:rPr sz="1800" spc="-20" dirty="0">
                <a:latin typeface="Arial"/>
                <a:cs typeface="Arial"/>
              </a:rPr>
              <a:t> </a:t>
            </a:r>
            <a:r>
              <a:rPr sz="1800" spc="-10" dirty="0" err="1">
                <a:latin typeface="Arial"/>
                <a:cs typeface="Arial"/>
              </a:rPr>
              <a:t>graminéennes</a:t>
            </a:r>
            <a:r>
              <a:rPr lang="fr-FR" sz="1800" spc="-10" dirty="0">
                <a:latin typeface="Arial"/>
                <a:cs typeface="Arial"/>
              </a:rPr>
              <a:t> plantées par un projet</a:t>
            </a:r>
            <a:r>
              <a:rPr sz="1800" spc="-10" dirty="0">
                <a:latin typeface="Arial"/>
                <a:cs typeface="Arial"/>
              </a:rPr>
              <a:t> </a:t>
            </a:r>
            <a:r>
              <a:rPr sz="1800" dirty="0">
                <a:latin typeface="Arial"/>
                <a:cs typeface="Arial"/>
              </a:rPr>
              <a:t>retiennent</a:t>
            </a:r>
            <a:r>
              <a:rPr sz="1800" spc="-20" dirty="0">
                <a:latin typeface="Arial"/>
                <a:cs typeface="Arial"/>
              </a:rPr>
              <a:t> </a:t>
            </a:r>
            <a:r>
              <a:rPr sz="1800" dirty="0">
                <a:latin typeface="Arial"/>
                <a:cs typeface="Arial"/>
              </a:rPr>
              <a:t>bien</a:t>
            </a:r>
            <a:r>
              <a:rPr sz="1800" spc="-10" dirty="0">
                <a:latin typeface="Arial"/>
                <a:cs typeface="Arial"/>
              </a:rPr>
              <a:t> </a:t>
            </a:r>
            <a:r>
              <a:rPr sz="1800" dirty="0">
                <a:latin typeface="Arial"/>
                <a:cs typeface="Arial"/>
              </a:rPr>
              <a:t>la</a:t>
            </a:r>
            <a:r>
              <a:rPr sz="1800" spc="-25" dirty="0">
                <a:latin typeface="Arial"/>
                <a:cs typeface="Arial"/>
              </a:rPr>
              <a:t> </a:t>
            </a:r>
            <a:r>
              <a:rPr sz="1800" dirty="0">
                <a:latin typeface="Arial"/>
                <a:cs typeface="Arial"/>
              </a:rPr>
              <a:t>terre</a:t>
            </a:r>
            <a:r>
              <a:rPr lang="fr-FR" sz="1800" dirty="0">
                <a:latin typeface="Arial"/>
                <a:cs typeface="Arial"/>
              </a:rPr>
              <a:t>,</a:t>
            </a:r>
            <a:r>
              <a:rPr sz="1800" spc="-15" dirty="0">
                <a:latin typeface="Arial"/>
                <a:cs typeface="Arial"/>
              </a:rPr>
              <a:t> </a:t>
            </a:r>
            <a:r>
              <a:rPr lang="fr-FR" sz="1800" dirty="0">
                <a:latin typeface="Arial"/>
                <a:cs typeface="Arial"/>
              </a:rPr>
              <a:t>Cependant, </a:t>
            </a:r>
            <a:r>
              <a:rPr sz="1800" spc="-25" dirty="0">
                <a:latin typeface="Arial"/>
                <a:cs typeface="Arial"/>
              </a:rPr>
              <a:t>les </a:t>
            </a:r>
            <a:r>
              <a:rPr sz="1800" dirty="0">
                <a:latin typeface="Arial"/>
                <a:cs typeface="Arial"/>
              </a:rPr>
              <a:t>brèches</a:t>
            </a:r>
            <a:r>
              <a:rPr sz="1800" spc="-25" dirty="0">
                <a:latin typeface="Arial"/>
                <a:cs typeface="Arial"/>
              </a:rPr>
              <a:t> </a:t>
            </a:r>
            <a:r>
              <a:rPr sz="1800" dirty="0">
                <a:latin typeface="Arial"/>
                <a:cs typeface="Arial"/>
              </a:rPr>
              <a:t>que</a:t>
            </a:r>
            <a:r>
              <a:rPr sz="1800" spc="-30" dirty="0">
                <a:latin typeface="Arial"/>
                <a:cs typeface="Arial"/>
              </a:rPr>
              <a:t> </a:t>
            </a:r>
            <a:r>
              <a:rPr sz="1800" dirty="0">
                <a:latin typeface="Arial"/>
                <a:cs typeface="Arial"/>
              </a:rPr>
              <a:t>le</a:t>
            </a:r>
            <a:r>
              <a:rPr sz="1800" spc="-15" dirty="0">
                <a:latin typeface="Arial"/>
                <a:cs typeface="Arial"/>
              </a:rPr>
              <a:t> </a:t>
            </a:r>
            <a:r>
              <a:rPr sz="1800" dirty="0">
                <a:latin typeface="Arial"/>
                <a:cs typeface="Arial"/>
              </a:rPr>
              <a:t>ruissellement</a:t>
            </a:r>
            <a:r>
              <a:rPr sz="1800" spc="-10" dirty="0">
                <a:latin typeface="Arial"/>
                <a:cs typeface="Arial"/>
              </a:rPr>
              <a:t> </a:t>
            </a:r>
            <a:r>
              <a:rPr sz="1800" spc="-20" dirty="0">
                <a:latin typeface="Arial"/>
                <a:cs typeface="Arial"/>
              </a:rPr>
              <a:t>peut </a:t>
            </a:r>
            <a:r>
              <a:rPr sz="1800" dirty="0">
                <a:latin typeface="Arial"/>
                <a:cs typeface="Arial"/>
              </a:rPr>
              <a:t>provoquer</a:t>
            </a:r>
            <a:r>
              <a:rPr sz="1800" spc="-15" dirty="0">
                <a:latin typeface="Arial"/>
                <a:cs typeface="Arial"/>
              </a:rPr>
              <a:t> </a:t>
            </a:r>
            <a:r>
              <a:rPr sz="1800" dirty="0">
                <a:latin typeface="Arial"/>
                <a:cs typeface="Arial"/>
              </a:rPr>
              <a:t>entre</a:t>
            </a:r>
            <a:r>
              <a:rPr sz="1800" spc="-20" dirty="0">
                <a:latin typeface="Arial"/>
                <a:cs typeface="Arial"/>
              </a:rPr>
              <a:t> </a:t>
            </a:r>
            <a:r>
              <a:rPr sz="1800" dirty="0">
                <a:latin typeface="Arial"/>
                <a:cs typeface="Arial"/>
              </a:rPr>
              <a:t>deux</a:t>
            </a:r>
            <a:r>
              <a:rPr sz="1800" spc="-25" dirty="0">
                <a:latin typeface="Arial"/>
                <a:cs typeface="Arial"/>
              </a:rPr>
              <a:t> </a:t>
            </a:r>
            <a:r>
              <a:rPr sz="1800" dirty="0" err="1">
                <a:latin typeface="Arial"/>
                <a:cs typeface="Arial"/>
              </a:rPr>
              <a:t>touffes</a:t>
            </a:r>
            <a:r>
              <a:rPr sz="1800" spc="-15" dirty="0">
                <a:latin typeface="Arial"/>
                <a:cs typeface="Arial"/>
              </a:rPr>
              <a:t> </a:t>
            </a:r>
            <a:r>
              <a:rPr lang="fr-FR" sz="1800" spc="-10" dirty="0">
                <a:latin typeface="Arial"/>
                <a:cs typeface="Arial"/>
              </a:rPr>
              <a:t>ne sont pas </a:t>
            </a:r>
            <a:r>
              <a:rPr sz="1800" dirty="0" err="1">
                <a:latin typeface="Arial"/>
                <a:cs typeface="Arial"/>
              </a:rPr>
              <a:t>colmatées</a:t>
            </a:r>
            <a:r>
              <a:rPr sz="1800" dirty="0">
                <a:latin typeface="Arial"/>
                <a:cs typeface="Arial"/>
              </a:rPr>
              <a:t>,</a:t>
            </a:r>
            <a:r>
              <a:rPr sz="1800" spc="-25" dirty="0">
                <a:latin typeface="Arial"/>
                <a:cs typeface="Arial"/>
              </a:rPr>
              <a:t> </a:t>
            </a:r>
            <a:r>
              <a:rPr sz="1800" spc="-10" dirty="0" err="1">
                <a:latin typeface="Arial"/>
                <a:cs typeface="Arial"/>
              </a:rPr>
              <a:t>elles</a:t>
            </a:r>
            <a:r>
              <a:rPr sz="1800" spc="-10" dirty="0">
                <a:latin typeface="Arial"/>
                <a:cs typeface="Arial"/>
              </a:rPr>
              <a:t> </a:t>
            </a:r>
            <a:r>
              <a:rPr sz="1800" dirty="0">
                <a:latin typeface="Arial"/>
                <a:cs typeface="Arial"/>
              </a:rPr>
              <a:t>s’élargissent</a:t>
            </a:r>
            <a:r>
              <a:rPr sz="1800" spc="-20" dirty="0">
                <a:latin typeface="Arial"/>
                <a:cs typeface="Arial"/>
              </a:rPr>
              <a:t> </a:t>
            </a:r>
            <a:r>
              <a:rPr sz="1800" dirty="0">
                <a:latin typeface="Arial"/>
                <a:cs typeface="Arial"/>
              </a:rPr>
              <a:t>et</a:t>
            </a:r>
            <a:r>
              <a:rPr sz="1800" spc="-20" dirty="0">
                <a:latin typeface="Arial"/>
                <a:cs typeface="Arial"/>
              </a:rPr>
              <a:t> </a:t>
            </a:r>
            <a:r>
              <a:rPr sz="1800" dirty="0">
                <a:latin typeface="Arial"/>
                <a:cs typeface="Arial"/>
              </a:rPr>
              <a:t>provoquent</a:t>
            </a:r>
            <a:r>
              <a:rPr sz="1800" spc="-15" dirty="0">
                <a:latin typeface="Arial"/>
                <a:cs typeface="Arial"/>
              </a:rPr>
              <a:t> </a:t>
            </a:r>
            <a:r>
              <a:rPr sz="1800" dirty="0">
                <a:latin typeface="Arial"/>
                <a:cs typeface="Arial"/>
              </a:rPr>
              <a:t>la</a:t>
            </a:r>
            <a:r>
              <a:rPr sz="1800" spc="-15" dirty="0">
                <a:latin typeface="Arial"/>
                <a:cs typeface="Arial"/>
              </a:rPr>
              <a:t> </a:t>
            </a:r>
            <a:r>
              <a:rPr sz="1800" spc="-10" dirty="0">
                <a:latin typeface="Arial"/>
                <a:cs typeface="Arial"/>
              </a:rPr>
              <a:t>formation </a:t>
            </a:r>
            <a:r>
              <a:rPr sz="1800" dirty="0">
                <a:latin typeface="Arial"/>
                <a:cs typeface="Arial"/>
              </a:rPr>
              <a:t>d’une</a:t>
            </a:r>
            <a:r>
              <a:rPr sz="1800" spc="-20" dirty="0">
                <a:latin typeface="Arial"/>
                <a:cs typeface="Arial"/>
              </a:rPr>
              <a:t> </a:t>
            </a:r>
            <a:r>
              <a:rPr sz="1800" spc="-10" dirty="0">
                <a:latin typeface="Arial"/>
                <a:cs typeface="Arial"/>
              </a:rPr>
              <a:t>ravine.</a:t>
            </a:r>
            <a:endParaRPr sz="1800" dirty="0">
              <a:latin typeface="Arial"/>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885955"/>
            <a:ext cx="7895843" cy="5242560"/>
          </a:xfrm>
          <a:prstGeom prst="rect">
            <a:avLst/>
          </a:prstGeom>
        </p:spPr>
      </p:pic>
      <p:sp>
        <p:nvSpPr>
          <p:cNvPr id="3" name="object 3"/>
          <p:cNvSpPr txBox="1"/>
          <p:nvPr/>
        </p:nvSpPr>
        <p:spPr>
          <a:xfrm>
            <a:off x="715771" y="6355080"/>
            <a:ext cx="8544560" cy="564898"/>
          </a:xfrm>
          <a:prstGeom prst="rect">
            <a:avLst/>
          </a:prstGeom>
        </p:spPr>
        <p:txBody>
          <a:bodyPr vert="horz" wrap="square" lIns="0" tIns="10795" rIns="0" bIns="0" rtlCol="0">
            <a:spAutoFit/>
          </a:bodyPr>
          <a:lstStyle/>
          <a:p>
            <a:pPr marL="12700" marR="205740">
              <a:lnSpc>
                <a:spcPct val="100400"/>
              </a:lnSpc>
              <a:spcBef>
                <a:spcPts val="85"/>
              </a:spcBef>
              <a:tabLst>
                <a:tab pos="951230" algn="l"/>
              </a:tabLst>
            </a:pPr>
            <a:r>
              <a:rPr sz="1800" dirty="0" err="1">
                <a:latin typeface="Arial"/>
                <a:cs typeface="Arial"/>
              </a:rPr>
              <a:t>L’effet</a:t>
            </a:r>
            <a:r>
              <a:rPr sz="1800" spc="-35" dirty="0">
                <a:latin typeface="Arial"/>
                <a:cs typeface="Arial"/>
              </a:rPr>
              <a:t> </a:t>
            </a:r>
            <a:r>
              <a:rPr sz="1800" dirty="0">
                <a:latin typeface="Arial"/>
                <a:cs typeface="Arial"/>
              </a:rPr>
              <a:t>de</a:t>
            </a:r>
            <a:r>
              <a:rPr sz="1800" spc="-40" dirty="0">
                <a:latin typeface="Arial"/>
                <a:cs typeface="Arial"/>
              </a:rPr>
              <a:t> </a:t>
            </a:r>
            <a:r>
              <a:rPr sz="1800" dirty="0">
                <a:latin typeface="Arial"/>
                <a:cs typeface="Arial"/>
              </a:rPr>
              <a:t>cette</a:t>
            </a:r>
            <a:r>
              <a:rPr sz="1800" spc="-40" dirty="0">
                <a:latin typeface="Arial"/>
                <a:cs typeface="Arial"/>
              </a:rPr>
              <a:t> </a:t>
            </a:r>
            <a:r>
              <a:rPr sz="1800" dirty="0">
                <a:latin typeface="Arial"/>
                <a:cs typeface="Arial"/>
              </a:rPr>
              <a:t>barrière</a:t>
            </a:r>
            <a:r>
              <a:rPr sz="1800" spc="-40" dirty="0">
                <a:latin typeface="Arial"/>
                <a:cs typeface="Arial"/>
              </a:rPr>
              <a:t> </a:t>
            </a:r>
            <a:r>
              <a:rPr sz="1800" spc="-10" dirty="0">
                <a:latin typeface="Arial"/>
                <a:cs typeface="Arial"/>
              </a:rPr>
              <a:t>végétale </a:t>
            </a:r>
            <a:r>
              <a:rPr sz="1800" dirty="0">
                <a:latin typeface="Arial"/>
                <a:cs typeface="Arial"/>
              </a:rPr>
              <a:t>graminéenne</a:t>
            </a:r>
            <a:r>
              <a:rPr sz="1800" spc="-25" dirty="0">
                <a:latin typeface="Arial"/>
                <a:cs typeface="Arial"/>
              </a:rPr>
              <a:t> </a:t>
            </a:r>
            <a:r>
              <a:rPr sz="1800" dirty="0">
                <a:latin typeface="Arial"/>
                <a:cs typeface="Arial"/>
              </a:rPr>
              <a:t>(Vétifer)</a:t>
            </a:r>
            <a:r>
              <a:rPr sz="1800" spc="-20" dirty="0">
                <a:latin typeface="Arial"/>
                <a:cs typeface="Arial"/>
              </a:rPr>
              <a:t> </a:t>
            </a:r>
            <a:r>
              <a:rPr sz="1800" dirty="0">
                <a:latin typeface="Arial"/>
                <a:cs typeface="Arial"/>
              </a:rPr>
              <a:t>sur</a:t>
            </a:r>
            <a:r>
              <a:rPr sz="1800" spc="-20" dirty="0">
                <a:latin typeface="Arial"/>
                <a:cs typeface="Arial"/>
              </a:rPr>
              <a:t> </a:t>
            </a:r>
            <a:r>
              <a:rPr sz="1800" dirty="0">
                <a:latin typeface="Arial"/>
                <a:cs typeface="Arial"/>
              </a:rPr>
              <a:t>la</a:t>
            </a:r>
            <a:r>
              <a:rPr sz="1800" spc="-20" dirty="0">
                <a:latin typeface="Arial"/>
                <a:cs typeface="Arial"/>
              </a:rPr>
              <a:t> </a:t>
            </a:r>
            <a:r>
              <a:rPr sz="1800" dirty="0">
                <a:latin typeface="Arial"/>
                <a:cs typeface="Arial"/>
              </a:rPr>
              <a:t>fertilité</a:t>
            </a:r>
            <a:r>
              <a:rPr sz="1800" spc="-25" dirty="0">
                <a:latin typeface="Arial"/>
                <a:cs typeface="Arial"/>
              </a:rPr>
              <a:t> </a:t>
            </a:r>
            <a:r>
              <a:rPr sz="1800" dirty="0">
                <a:latin typeface="Arial"/>
                <a:cs typeface="Arial"/>
              </a:rPr>
              <a:t>est</a:t>
            </a:r>
            <a:r>
              <a:rPr sz="1800" spc="-15" dirty="0">
                <a:latin typeface="Arial"/>
                <a:cs typeface="Arial"/>
              </a:rPr>
              <a:t> </a:t>
            </a:r>
            <a:r>
              <a:rPr sz="1800" dirty="0" err="1">
                <a:latin typeface="Arial"/>
                <a:cs typeface="Arial"/>
              </a:rPr>
              <a:t>faible</a:t>
            </a:r>
            <a:r>
              <a:rPr sz="1800" dirty="0">
                <a:latin typeface="Arial"/>
                <a:cs typeface="Arial"/>
              </a:rPr>
              <a:t>.</a:t>
            </a:r>
            <a:r>
              <a:rPr sz="1800" spc="-15" dirty="0">
                <a:latin typeface="Arial"/>
                <a:cs typeface="Arial"/>
              </a:rPr>
              <a:t> </a:t>
            </a:r>
            <a:r>
              <a:rPr sz="1800" dirty="0">
                <a:latin typeface="Arial"/>
                <a:cs typeface="Arial"/>
              </a:rPr>
              <a:t>Elle</a:t>
            </a:r>
            <a:r>
              <a:rPr sz="1800" spc="-25" dirty="0">
                <a:latin typeface="Arial"/>
                <a:cs typeface="Arial"/>
              </a:rPr>
              <a:t> </a:t>
            </a:r>
            <a:r>
              <a:rPr sz="1800" dirty="0">
                <a:latin typeface="Arial"/>
                <a:cs typeface="Arial"/>
              </a:rPr>
              <a:t>n’est</a:t>
            </a:r>
            <a:r>
              <a:rPr sz="1800" spc="-15" dirty="0">
                <a:latin typeface="Arial"/>
                <a:cs typeface="Arial"/>
              </a:rPr>
              <a:t> </a:t>
            </a:r>
            <a:r>
              <a:rPr sz="1800" dirty="0">
                <a:latin typeface="Arial"/>
                <a:cs typeface="Arial"/>
              </a:rPr>
              <a:t>pas</a:t>
            </a:r>
            <a:r>
              <a:rPr sz="1800" spc="-15" dirty="0">
                <a:latin typeface="Arial"/>
                <a:cs typeface="Arial"/>
              </a:rPr>
              <a:t> </a:t>
            </a:r>
            <a:r>
              <a:rPr sz="1800" dirty="0">
                <a:latin typeface="Arial"/>
                <a:cs typeface="Arial"/>
              </a:rPr>
              <a:t>entretenue</a:t>
            </a:r>
            <a:r>
              <a:rPr sz="1800" spc="-25" dirty="0">
                <a:latin typeface="Arial"/>
                <a:cs typeface="Arial"/>
              </a:rPr>
              <a:t> </a:t>
            </a:r>
            <a:r>
              <a:rPr sz="1800" dirty="0">
                <a:latin typeface="Arial"/>
                <a:cs typeface="Arial"/>
              </a:rPr>
              <a:t>et</a:t>
            </a:r>
            <a:r>
              <a:rPr sz="1800" spc="-15" dirty="0">
                <a:latin typeface="Arial"/>
                <a:cs typeface="Arial"/>
              </a:rPr>
              <a:t> </a:t>
            </a:r>
            <a:r>
              <a:rPr sz="1800" spc="-25" dirty="0">
                <a:latin typeface="Arial"/>
                <a:cs typeface="Arial"/>
              </a:rPr>
              <a:t>des </a:t>
            </a:r>
            <a:r>
              <a:rPr sz="1800" spc="-10" dirty="0" err="1">
                <a:latin typeface="Arial"/>
                <a:cs typeface="Arial"/>
              </a:rPr>
              <a:t>brèches</a:t>
            </a:r>
            <a:r>
              <a:rPr lang="fr-FR" spc="-10" dirty="0">
                <a:latin typeface="Arial"/>
                <a:cs typeface="Arial"/>
              </a:rPr>
              <a:t> </a:t>
            </a:r>
            <a:r>
              <a:rPr sz="1800" dirty="0">
                <a:latin typeface="Arial"/>
                <a:cs typeface="Arial"/>
              </a:rPr>
              <a:t>se</a:t>
            </a:r>
            <a:r>
              <a:rPr sz="1800" spc="-5" dirty="0">
                <a:latin typeface="Arial"/>
                <a:cs typeface="Arial"/>
              </a:rPr>
              <a:t> </a:t>
            </a:r>
            <a:r>
              <a:rPr sz="1800" spc="-10" dirty="0" err="1">
                <a:latin typeface="Arial"/>
                <a:cs typeface="Arial"/>
              </a:rPr>
              <a:t>forment</a:t>
            </a:r>
            <a:r>
              <a:rPr sz="1800" spc="-10" dirty="0">
                <a:latin typeface="Arial"/>
                <a:cs typeface="Arial"/>
              </a:rPr>
              <a:t>.</a:t>
            </a:r>
            <a:endParaRPr sz="1800" dirty="0">
              <a:latin typeface="Arial"/>
              <a:cs typeface="Arial"/>
            </a:endParaRPr>
          </a:p>
        </p:txBody>
      </p:sp>
      <p:sp>
        <p:nvSpPr>
          <p:cNvPr id="4" name="ZoneTexte 3">
            <a:extLst>
              <a:ext uri="{FF2B5EF4-FFF2-40B4-BE49-F238E27FC236}">
                <a16:creationId xmlns:a16="http://schemas.microsoft.com/office/drawing/2014/main" id="{8C9E0CCF-F8D4-72D8-2EA0-22AC588EC62D}"/>
              </a:ext>
            </a:extLst>
          </p:cNvPr>
          <p:cNvSpPr txBox="1"/>
          <p:nvPr/>
        </p:nvSpPr>
        <p:spPr>
          <a:xfrm>
            <a:off x="609600" y="304800"/>
            <a:ext cx="9220200" cy="369332"/>
          </a:xfrm>
          <a:prstGeom prst="rect">
            <a:avLst/>
          </a:prstGeom>
          <a:noFill/>
        </p:spPr>
        <p:txBody>
          <a:bodyPr wrap="square" rtlCol="0">
            <a:spAutoFit/>
          </a:bodyPr>
          <a:lstStyle/>
          <a:p>
            <a:pPr algn="ctr"/>
            <a:r>
              <a:rPr lang="fr-FR" sz="1800" b="1" dirty="0" err="1">
                <a:latin typeface="Arial"/>
                <a:cs typeface="Arial"/>
              </a:rPr>
              <a:t>Calumettes</a:t>
            </a:r>
            <a:r>
              <a:rPr lang="fr-FR" sz="1800" b="1" dirty="0">
                <a:latin typeface="Arial"/>
                <a:cs typeface="Arial"/>
              </a:rPr>
              <a:t>,</a:t>
            </a:r>
            <a:r>
              <a:rPr lang="fr-FR" sz="1800" b="1" spc="-40" dirty="0">
                <a:latin typeface="Arial"/>
                <a:cs typeface="Arial"/>
              </a:rPr>
              <a:t> </a:t>
            </a:r>
            <a:r>
              <a:rPr lang="fr-FR" sz="1800" b="1" dirty="0">
                <a:latin typeface="Arial"/>
                <a:cs typeface="Arial"/>
              </a:rPr>
              <a:t>près</a:t>
            </a:r>
            <a:r>
              <a:rPr lang="fr-FR" sz="1800" b="1" spc="-45" dirty="0">
                <a:latin typeface="Arial"/>
                <a:cs typeface="Arial"/>
              </a:rPr>
              <a:t> </a:t>
            </a:r>
            <a:r>
              <a:rPr lang="fr-FR" sz="1800" b="1" dirty="0">
                <a:latin typeface="Arial"/>
                <a:cs typeface="Arial"/>
              </a:rPr>
              <a:t>du</a:t>
            </a:r>
            <a:r>
              <a:rPr lang="fr-FR" sz="1800" b="1" spc="-70" dirty="0">
                <a:latin typeface="Arial"/>
                <a:cs typeface="Arial"/>
              </a:rPr>
              <a:t> </a:t>
            </a:r>
            <a:r>
              <a:rPr lang="fr-FR" sz="1800" b="1" dirty="0">
                <a:latin typeface="Arial"/>
                <a:cs typeface="Arial"/>
              </a:rPr>
              <a:t>Limbé</a:t>
            </a:r>
            <a:endParaRPr lang="fr-F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9143999" cy="5934456"/>
          </a:xfrm>
          <a:prstGeom prst="rect">
            <a:avLst/>
          </a:prstGeom>
        </p:spPr>
      </p:pic>
      <p:sp>
        <p:nvSpPr>
          <p:cNvPr id="3" name="object 3"/>
          <p:cNvSpPr txBox="1"/>
          <p:nvPr/>
        </p:nvSpPr>
        <p:spPr>
          <a:xfrm>
            <a:off x="715771" y="6650225"/>
            <a:ext cx="883729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Calumettes.</a:t>
            </a:r>
            <a:r>
              <a:rPr sz="1800" spc="-15" dirty="0">
                <a:latin typeface="Arial"/>
                <a:cs typeface="Arial"/>
              </a:rPr>
              <a:t> </a:t>
            </a:r>
            <a:r>
              <a:rPr sz="1800" dirty="0">
                <a:latin typeface="Arial"/>
                <a:cs typeface="Arial"/>
              </a:rPr>
              <a:t>La</a:t>
            </a:r>
            <a:r>
              <a:rPr sz="1800" spc="-25" dirty="0">
                <a:latin typeface="Arial"/>
                <a:cs typeface="Arial"/>
              </a:rPr>
              <a:t> </a:t>
            </a:r>
            <a:r>
              <a:rPr sz="1800" dirty="0">
                <a:latin typeface="Arial"/>
                <a:cs typeface="Arial"/>
              </a:rPr>
              <a:t>présence</a:t>
            </a:r>
            <a:r>
              <a:rPr sz="1800" spc="-25" dirty="0">
                <a:latin typeface="Arial"/>
                <a:cs typeface="Arial"/>
              </a:rPr>
              <a:t> </a:t>
            </a:r>
            <a:r>
              <a:rPr sz="1800" dirty="0">
                <a:latin typeface="Arial"/>
                <a:cs typeface="Arial"/>
              </a:rPr>
              <a:t>d’arbres</a:t>
            </a:r>
            <a:r>
              <a:rPr sz="1800" spc="-20" dirty="0">
                <a:latin typeface="Arial"/>
                <a:cs typeface="Arial"/>
              </a:rPr>
              <a:t> </a:t>
            </a:r>
            <a:r>
              <a:rPr sz="1800" dirty="0">
                <a:latin typeface="Arial"/>
                <a:cs typeface="Arial"/>
              </a:rPr>
              <a:t>inclinés</a:t>
            </a:r>
            <a:r>
              <a:rPr sz="1800" spc="-20" dirty="0">
                <a:latin typeface="Arial"/>
                <a:cs typeface="Arial"/>
              </a:rPr>
              <a:t> </a:t>
            </a:r>
            <a:r>
              <a:rPr sz="1800" dirty="0">
                <a:latin typeface="Arial"/>
                <a:cs typeface="Arial"/>
              </a:rPr>
              <a:t>est</a:t>
            </a:r>
            <a:r>
              <a:rPr sz="1800" spc="-10" dirty="0">
                <a:latin typeface="Arial"/>
                <a:cs typeface="Arial"/>
              </a:rPr>
              <a:t> </a:t>
            </a:r>
            <a:r>
              <a:rPr sz="1800" dirty="0">
                <a:latin typeface="Arial"/>
                <a:cs typeface="Arial"/>
              </a:rPr>
              <a:t>un</a:t>
            </a:r>
            <a:r>
              <a:rPr sz="1800" spc="-25" dirty="0">
                <a:latin typeface="Arial"/>
                <a:cs typeface="Arial"/>
              </a:rPr>
              <a:t> </a:t>
            </a:r>
            <a:r>
              <a:rPr sz="1800" dirty="0">
                <a:latin typeface="Arial"/>
                <a:cs typeface="Arial"/>
              </a:rPr>
              <a:t>indicateur</a:t>
            </a:r>
            <a:r>
              <a:rPr sz="1800" spc="-5"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la</a:t>
            </a:r>
            <a:r>
              <a:rPr sz="1800" spc="-25" dirty="0">
                <a:latin typeface="Arial"/>
                <a:cs typeface="Arial"/>
              </a:rPr>
              <a:t> </a:t>
            </a:r>
            <a:r>
              <a:rPr sz="1800" dirty="0">
                <a:latin typeface="Arial"/>
                <a:cs typeface="Arial"/>
              </a:rPr>
              <a:t>faible</a:t>
            </a:r>
            <a:r>
              <a:rPr sz="1800" spc="-25" dirty="0">
                <a:latin typeface="Arial"/>
                <a:cs typeface="Arial"/>
              </a:rPr>
              <a:t> </a:t>
            </a:r>
            <a:r>
              <a:rPr sz="1800" dirty="0">
                <a:latin typeface="Arial"/>
                <a:cs typeface="Arial"/>
              </a:rPr>
              <a:t>stabilité</a:t>
            </a:r>
            <a:r>
              <a:rPr sz="1800" spc="-20" dirty="0">
                <a:latin typeface="Arial"/>
                <a:cs typeface="Arial"/>
              </a:rPr>
              <a:t> </a:t>
            </a:r>
            <a:r>
              <a:rPr sz="1800" dirty="0">
                <a:latin typeface="Arial"/>
                <a:cs typeface="Arial"/>
              </a:rPr>
              <a:t>du</a:t>
            </a:r>
            <a:r>
              <a:rPr sz="1800" spc="-25" dirty="0">
                <a:latin typeface="Arial"/>
                <a:cs typeface="Arial"/>
              </a:rPr>
              <a:t> </a:t>
            </a:r>
            <a:r>
              <a:rPr sz="1800" spc="-20" dirty="0">
                <a:latin typeface="Arial"/>
                <a:cs typeface="Arial"/>
              </a:rPr>
              <a:t>vers</a:t>
            </a:r>
            <a:endParaRPr sz="1800">
              <a:latin typeface="Arial"/>
              <a:cs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8942831" cy="5876544"/>
          </a:xfrm>
          <a:prstGeom prst="rect">
            <a:avLst/>
          </a:prstGeom>
        </p:spPr>
      </p:pic>
      <p:sp>
        <p:nvSpPr>
          <p:cNvPr id="3" name="object 3"/>
          <p:cNvSpPr txBox="1"/>
          <p:nvPr/>
        </p:nvSpPr>
        <p:spPr>
          <a:xfrm>
            <a:off x="535939" y="6349997"/>
            <a:ext cx="8799830" cy="841897"/>
          </a:xfrm>
          <a:prstGeom prst="rect">
            <a:avLst/>
          </a:prstGeom>
        </p:spPr>
        <p:txBody>
          <a:bodyPr vert="horz" wrap="square" lIns="0" tIns="10795" rIns="0" bIns="0" rtlCol="0">
            <a:spAutoFit/>
          </a:bodyPr>
          <a:lstStyle/>
          <a:p>
            <a:pPr marL="12700" marR="5080">
              <a:lnSpc>
                <a:spcPct val="100400"/>
              </a:lnSpc>
              <a:spcBef>
                <a:spcPts val="85"/>
              </a:spcBef>
              <a:tabLst>
                <a:tab pos="7174865" algn="l"/>
              </a:tabLst>
            </a:pPr>
            <a:r>
              <a:rPr sz="1800" dirty="0">
                <a:latin typeface="Arial"/>
                <a:cs typeface="Arial"/>
              </a:rPr>
              <a:t>Les</a:t>
            </a:r>
            <a:r>
              <a:rPr sz="1800" spc="-10" dirty="0">
                <a:latin typeface="Arial"/>
                <a:cs typeface="Arial"/>
              </a:rPr>
              <a:t> </a:t>
            </a:r>
            <a:r>
              <a:rPr sz="1800" dirty="0">
                <a:latin typeface="Arial"/>
                <a:cs typeface="Arial"/>
              </a:rPr>
              <a:t>seuils</a:t>
            </a:r>
            <a:r>
              <a:rPr sz="1800" spc="-5" dirty="0">
                <a:latin typeface="Arial"/>
                <a:cs typeface="Arial"/>
              </a:rPr>
              <a:t> </a:t>
            </a:r>
            <a:r>
              <a:rPr sz="1800" dirty="0">
                <a:latin typeface="Arial"/>
                <a:cs typeface="Arial"/>
              </a:rPr>
              <a:t>en</a:t>
            </a:r>
            <a:r>
              <a:rPr sz="1800" spc="-5" dirty="0">
                <a:latin typeface="Arial"/>
                <a:cs typeface="Arial"/>
              </a:rPr>
              <a:t> </a:t>
            </a:r>
            <a:r>
              <a:rPr sz="1800" dirty="0">
                <a:latin typeface="Arial"/>
                <a:cs typeface="Arial"/>
              </a:rPr>
              <a:t>pierres</a:t>
            </a:r>
            <a:r>
              <a:rPr sz="1800" spc="-5" dirty="0">
                <a:latin typeface="Arial"/>
                <a:cs typeface="Arial"/>
              </a:rPr>
              <a:t> </a:t>
            </a:r>
            <a:r>
              <a:rPr sz="1800" dirty="0" err="1">
                <a:latin typeface="Arial"/>
                <a:cs typeface="Arial"/>
              </a:rPr>
              <a:t>sèches</a:t>
            </a:r>
            <a:r>
              <a:rPr sz="1800" spc="-5" dirty="0">
                <a:latin typeface="Arial"/>
                <a:cs typeface="Arial"/>
              </a:rPr>
              <a:t> </a:t>
            </a:r>
            <a:r>
              <a:rPr lang="fr-FR" sz="1800" spc="-5" dirty="0">
                <a:latin typeface="Arial"/>
                <a:cs typeface="Arial"/>
              </a:rPr>
              <a:t>construits par un projet </a:t>
            </a:r>
            <a:r>
              <a:rPr sz="1800" dirty="0" err="1">
                <a:latin typeface="Arial"/>
                <a:cs typeface="Arial"/>
              </a:rPr>
              <a:t>devaient</a:t>
            </a:r>
            <a:r>
              <a:rPr sz="1800" spc="5" dirty="0">
                <a:latin typeface="Arial"/>
                <a:cs typeface="Arial"/>
              </a:rPr>
              <a:t> </a:t>
            </a:r>
            <a:r>
              <a:rPr sz="1800" dirty="0">
                <a:latin typeface="Arial"/>
                <a:cs typeface="Arial"/>
              </a:rPr>
              <a:t>provoquer</a:t>
            </a:r>
            <a:r>
              <a:rPr sz="1800" spc="-5" dirty="0">
                <a:latin typeface="Arial"/>
                <a:cs typeface="Arial"/>
              </a:rPr>
              <a:t> </a:t>
            </a:r>
            <a:r>
              <a:rPr sz="1800" dirty="0">
                <a:latin typeface="Arial"/>
                <a:cs typeface="Arial"/>
              </a:rPr>
              <a:t>un</a:t>
            </a:r>
            <a:r>
              <a:rPr sz="1800" spc="-10" dirty="0">
                <a:latin typeface="Arial"/>
                <a:cs typeface="Arial"/>
              </a:rPr>
              <a:t> </a:t>
            </a:r>
            <a:r>
              <a:rPr sz="1800" dirty="0">
                <a:latin typeface="Arial"/>
                <a:cs typeface="Arial"/>
              </a:rPr>
              <a:t>début</a:t>
            </a:r>
            <a:r>
              <a:rPr sz="1800" spc="5" dirty="0">
                <a:latin typeface="Arial"/>
                <a:cs typeface="Arial"/>
              </a:rPr>
              <a:t> </a:t>
            </a:r>
            <a:r>
              <a:rPr sz="1800" dirty="0">
                <a:latin typeface="Arial"/>
                <a:cs typeface="Arial"/>
              </a:rPr>
              <a:t>de</a:t>
            </a:r>
            <a:r>
              <a:rPr sz="1800" spc="-10" dirty="0">
                <a:latin typeface="Arial"/>
                <a:cs typeface="Arial"/>
              </a:rPr>
              <a:t> dépôt </a:t>
            </a:r>
            <a:r>
              <a:rPr sz="1800" dirty="0">
                <a:latin typeface="Arial"/>
                <a:cs typeface="Arial"/>
              </a:rPr>
              <a:t>et</a:t>
            </a:r>
            <a:r>
              <a:rPr sz="1800" spc="-25" dirty="0">
                <a:latin typeface="Arial"/>
                <a:cs typeface="Arial"/>
              </a:rPr>
              <a:t> </a:t>
            </a:r>
            <a:r>
              <a:rPr sz="1800" dirty="0">
                <a:latin typeface="Arial"/>
                <a:cs typeface="Arial"/>
              </a:rPr>
              <a:t>faciliter</a:t>
            </a:r>
            <a:r>
              <a:rPr sz="1800" spc="-25" dirty="0">
                <a:latin typeface="Arial"/>
                <a:cs typeface="Arial"/>
              </a:rPr>
              <a:t> </a:t>
            </a:r>
            <a:r>
              <a:rPr sz="1800" dirty="0">
                <a:latin typeface="Arial"/>
                <a:cs typeface="Arial"/>
              </a:rPr>
              <a:t>l’installation</a:t>
            </a:r>
            <a:r>
              <a:rPr sz="1800" spc="-35" dirty="0">
                <a:latin typeface="Arial"/>
                <a:cs typeface="Arial"/>
              </a:rPr>
              <a:t> </a:t>
            </a:r>
            <a:r>
              <a:rPr sz="1800" dirty="0">
                <a:latin typeface="Arial"/>
                <a:cs typeface="Arial"/>
              </a:rPr>
              <a:t>des</a:t>
            </a:r>
            <a:r>
              <a:rPr sz="1800" spc="-25" dirty="0">
                <a:latin typeface="Arial"/>
                <a:cs typeface="Arial"/>
              </a:rPr>
              <a:t> </a:t>
            </a:r>
            <a:r>
              <a:rPr sz="1800" dirty="0">
                <a:latin typeface="Arial"/>
                <a:cs typeface="Arial"/>
              </a:rPr>
              <a:t>macroboutures</a:t>
            </a:r>
            <a:r>
              <a:rPr sz="1800" spc="-30" dirty="0">
                <a:latin typeface="Arial"/>
                <a:cs typeface="Arial"/>
              </a:rPr>
              <a:t> </a:t>
            </a:r>
            <a:r>
              <a:rPr sz="1800" dirty="0">
                <a:latin typeface="Arial"/>
                <a:cs typeface="Arial"/>
              </a:rPr>
              <a:t>constituant</a:t>
            </a:r>
            <a:r>
              <a:rPr sz="1800" spc="-20" dirty="0">
                <a:latin typeface="Arial"/>
                <a:cs typeface="Arial"/>
              </a:rPr>
              <a:t> </a:t>
            </a:r>
            <a:r>
              <a:rPr sz="1800" dirty="0">
                <a:latin typeface="Arial"/>
                <a:cs typeface="Arial"/>
              </a:rPr>
              <a:t>le</a:t>
            </a:r>
            <a:r>
              <a:rPr sz="1800" spc="-35" dirty="0">
                <a:latin typeface="Arial"/>
                <a:cs typeface="Arial"/>
              </a:rPr>
              <a:t> </a:t>
            </a:r>
            <a:r>
              <a:rPr sz="1800" dirty="0">
                <a:latin typeface="Arial"/>
                <a:cs typeface="Arial"/>
              </a:rPr>
              <a:t>seuil</a:t>
            </a:r>
            <a:r>
              <a:rPr sz="1800" spc="-25" dirty="0">
                <a:latin typeface="Arial"/>
                <a:cs typeface="Arial"/>
              </a:rPr>
              <a:t> </a:t>
            </a:r>
            <a:r>
              <a:rPr sz="1800" spc="-10" dirty="0" err="1">
                <a:latin typeface="Arial"/>
                <a:cs typeface="Arial"/>
              </a:rPr>
              <a:t>définitif</a:t>
            </a:r>
            <a:r>
              <a:rPr sz="1800" spc="-10" dirty="0">
                <a:latin typeface="Arial"/>
                <a:cs typeface="Arial"/>
              </a:rPr>
              <a:t>.</a:t>
            </a:r>
            <a:r>
              <a:rPr lang="fr-FR" spc="-10" dirty="0">
                <a:latin typeface="Arial"/>
                <a:cs typeface="Arial"/>
              </a:rPr>
              <a:t> </a:t>
            </a:r>
            <a:r>
              <a:rPr sz="1800" dirty="0">
                <a:latin typeface="Arial"/>
                <a:cs typeface="Arial"/>
              </a:rPr>
              <a:t>Mais</a:t>
            </a:r>
            <a:r>
              <a:rPr sz="1800" spc="-15" dirty="0">
                <a:latin typeface="Arial"/>
                <a:cs typeface="Arial"/>
              </a:rPr>
              <a:t> </a:t>
            </a:r>
            <a:r>
              <a:rPr sz="1800" dirty="0">
                <a:latin typeface="Arial"/>
                <a:cs typeface="Arial"/>
              </a:rPr>
              <a:t>les</a:t>
            </a:r>
            <a:r>
              <a:rPr sz="1800" spc="-15" dirty="0">
                <a:latin typeface="Arial"/>
                <a:cs typeface="Arial"/>
              </a:rPr>
              <a:t> </a:t>
            </a:r>
            <a:r>
              <a:rPr sz="1800" dirty="0">
                <a:latin typeface="Arial"/>
                <a:cs typeface="Arial"/>
              </a:rPr>
              <a:t>macroboutures</a:t>
            </a:r>
            <a:r>
              <a:rPr sz="1800" spc="-20" dirty="0">
                <a:latin typeface="Arial"/>
                <a:cs typeface="Arial"/>
              </a:rPr>
              <a:t> </a:t>
            </a:r>
            <a:r>
              <a:rPr sz="1800" dirty="0">
                <a:latin typeface="Arial"/>
                <a:cs typeface="Arial"/>
              </a:rPr>
              <a:t>ont</a:t>
            </a:r>
            <a:r>
              <a:rPr sz="1800" spc="-15" dirty="0">
                <a:latin typeface="Arial"/>
                <a:cs typeface="Arial"/>
              </a:rPr>
              <a:t> </a:t>
            </a:r>
            <a:r>
              <a:rPr sz="1800" dirty="0">
                <a:latin typeface="Arial"/>
                <a:cs typeface="Arial"/>
              </a:rPr>
              <a:t>été</a:t>
            </a:r>
            <a:r>
              <a:rPr sz="1800" spc="-20" dirty="0">
                <a:latin typeface="Arial"/>
                <a:cs typeface="Arial"/>
              </a:rPr>
              <a:t> </a:t>
            </a:r>
            <a:r>
              <a:rPr sz="1800" dirty="0" err="1">
                <a:latin typeface="Arial"/>
                <a:cs typeface="Arial"/>
              </a:rPr>
              <a:t>récupérées</a:t>
            </a:r>
            <a:r>
              <a:rPr sz="1800" spc="-20" dirty="0">
                <a:latin typeface="Arial"/>
                <a:cs typeface="Arial"/>
              </a:rPr>
              <a:t> </a:t>
            </a:r>
            <a:r>
              <a:rPr lang="fr-FR" sz="1800" spc="-20" dirty="0">
                <a:latin typeface="Arial"/>
                <a:cs typeface="Arial"/>
              </a:rPr>
              <a:t>par les paysans </a:t>
            </a:r>
            <a:r>
              <a:rPr sz="1800" dirty="0">
                <a:latin typeface="Arial"/>
                <a:cs typeface="Arial"/>
              </a:rPr>
              <a:t>pour</a:t>
            </a:r>
            <a:r>
              <a:rPr sz="1800" spc="-5" dirty="0">
                <a:latin typeface="Arial"/>
                <a:cs typeface="Arial"/>
              </a:rPr>
              <a:t> </a:t>
            </a:r>
            <a:r>
              <a:rPr sz="1800" dirty="0">
                <a:latin typeface="Arial"/>
                <a:cs typeface="Arial"/>
              </a:rPr>
              <a:t>faire</a:t>
            </a:r>
            <a:r>
              <a:rPr sz="1800" spc="-20" dirty="0">
                <a:latin typeface="Arial"/>
                <a:cs typeface="Arial"/>
              </a:rPr>
              <a:t> </a:t>
            </a:r>
            <a:r>
              <a:rPr sz="1800" dirty="0">
                <a:latin typeface="Arial"/>
                <a:cs typeface="Arial"/>
              </a:rPr>
              <a:t>du</a:t>
            </a:r>
            <a:r>
              <a:rPr sz="1800" spc="-25" dirty="0">
                <a:latin typeface="Arial"/>
                <a:cs typeface="Arial"/>
              </a:rPr>
              <a:t> </a:t>
            </a:r>
            <a:r>
              <a:rPr sz="1800" dirty="0">
                <a:latin typeface="Arial"/>
                <a:cs typeface="Arial"/>
              </a:rPr>
              <a:t>charbon</a:t>
            </a:r>
            <a:r>
              <a:rPr sz="1800" spc="-20" dirty="0">
                <a:latin typeface="Arial"/>
                <a:cs typeface="Arial"/>
              </a:rPr>
              <a:t> </a:t>
            </a:r>
            <a:r>
              <a:rPr sz="1800" dirty="0">
                <a:latin typeface="Arial"/>
                <a:cs typeface="Arial"/>
              </a:rPr>
              <a:t>de</a:t>
            </a:r>
            <a:r>
              <a:rPr sz="1800" spc="-25" dirty="0">
                <a:latin typeface="Arial"/>
                <a:cs typeface="Arial"/>
              </a:rPr>
              <a:t> </a:t>
            </a:r>
            <a:r>
              <a:rPr sz="1800" spc="-10" dirty="0">
                <a:latin typeface="Arial"/>
                <a:cs typeface="Arial"/>
              </a:rPr>
              <a:t>bois.</a:t>
            </a:r>
            <a:endParaRPr sz="1800" dirty="0">
              <a:latin typeface="Arial"/>
              <a:cs typeface="Arial"/>
            </a:endParaRPr>
          </a:p>
        </p:txBody>
      </p:sp>
    </p:spTree>
    <p:extLst>
      <p:ext uri="{BB962C8B-B14F-4D97-AF65-F5344CB8AC3E}">
        <p14:creationId xmlns:p14="http://schemas.microsoft.com/office/powerpoint/2010/main" val="29425521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8127492" cy="6096000"/>
          </a:xfrm>
          <a:prstGeom prst="rect">
            <a:avLst/>
          </a:prstGeom>
        </p:spPr>
      </p:pic>
      <p:sp>
        <p:nvSpPr>
          <p:cNvPr id="3" name="object 3"/>
          <p:cNvSpPr txBox="1"/>
          <p:nvPr/>
        </p:nvSpPr>
        <p:spPr>
          <a:xfrm>
            <a:off x="825499" y="6692897"/>
            <a:ext cx="7287259" cy="391160"/>
          </a:xfrm>
          <a:prstGeom prst="rect">
            <a:avLst/>
          </a:prstGeom>
        </p:spPr>
        <p:txBody>
          <a:bodyPr vert="horz" wrap="square" lIns="0" tIns="12700" rIns="0" bIns="0" rtlCol="0">
            <a:spAutoFit/>
          </a:bodyPr>
          <a:lstStyle/>
          <a:p>
            <a:pPr marL="12700">
              <a:lnSpc>
                <a:spcPct val="100000"/>
              </a:lnSpc>
              <a:spcBef>
                <a:spcPts val="100"/>
              </a:spcBef>
            </a:pPr>
            <a:r>
              <a:rPr sz="2400" b="1" dirty="0">
                <a:latin typeface="Times New Roman"/>
                <a:cs typeface="Times New Roman"/>
              </a:rPr>
              <a:t>Calumettes</a:t>
            </a:r>
            <a:r>
              <a:rPr sz="2400" dirty="0">
                <a:latin typeface="Times New Roman"/>
                <a:cs typeface="Times New Roman"/>
              </a:rPr>
              <a:t>,</a:t>
            </a:r>
            <a:r>
              <a:rPr sz="2400" spc="-55" dirty="0">
                <a:latin typeface="Times New Roman"/>
                <a:cs typeface="Times New Roman"/>
              </a:rPr>
              <a:t> </a:t>
            </a:r>
            <a:r>
              <a:rPr sz="2400" dirty="0">
                <a:latin typeface="Times New Roman"/>
                <a:cs typeface="Times New Roman"/>
              </a:rPr>
              <a:t>2003.</a:t>
            </a:r>
            <a:r>
              <a:rPr sz="2400" spc="-45" dirty="0">
                <a:latin typeface="Times New Roman"/>
                <a:cs typeface="Times New Roman"/>
              </a:rPr>
              <a:t> </a:t>
            </a:r>
            <a:r>
              <a:rPr sz="2400" dirty="0">
                <a:latin typeface="Times New Roman"/>
                <a:cs typeface="Times New Roman"/>
              </a:rPr>
              <a:t>L’érosion</a:t>
            </a:r>
            <a:r>
              <a:rPr sz="2400" spc="-40" dirty="0">
                <a:latin typeface="Times New Roman"/>
                <a:cs typeface="Times New Roman"/>
              </a:rPr>
              <a:t> </a:t>
            </a:r>
            <a:r>
              <a:rPr sz="2400" dirty="0">
                <a:latin typeface="Times New Roman"/>
                <a:cs typeface="Times New Roman"/>
              </a:rPr>
              <a:t>aratoire</a:t>
            </a:r>
            <a:r>
              <a:rPr sz="2400" spc="-50" dirty="0">
                <a:latin typeface="Times New Roman"/>
                <a:cs typeface="Times New Roman"/>
              </a:rPr>
              <a:t> </a:t>
            </a:r>
            <a:r>
              <a:rPr sz="2400" dirty="0">
                <a:latin typeface="Times New Roman"/>
                <a:cs typeface="Times New Roman"/>
              </a:rPr>
              <a:t>à</a:t>
            </a:r>
            <a:r>
              <a:rPr sz="2400" spc="-40" dirty="0">
                <a:latin typeface="Times New Roman"/>
                <a:cs typeface="Times New Roman"/>
              </a:rPr>
              <a:t> </a:t>
            </a:r>
            <a:r>
              <a:rPr sz="2400" dirty="0">
                <a:latin typeface="Times New Roman"/>
                <a:cs typeface="Times New Roman"/>
              </a:rPr>
              <a:t>l’œuvre</a:t>
            </a:r>
            <a:r>
              <a:rPr sz="2400" spc="-40" dirty="0">
                <a:latin typeface="Times New Roman"/>
                <a:cs typeface="Times New Roman"/>
              </a:rPr>
              <a:t> </a:t>
            </a:r>
            <a:r>
              <a:rPr sz="2400" dirty="0">
                <a:latin typeface="Times New Roman"/>
                <a:cs typeface="Times New Roman"/>
              </a:rPr>
              <a:t>sur</a:t>
            </a:r>
            <a:r>
              <a:rPr sz="2400" spc="-40" dirty="0">
                <a:latin typeface="Times New Roman"/>
                <a:cs typeface="Times New Roman"/>
              </a:rPr>
              <a:t> </a:t>
            </a:r>
            <a:r>
              <a:rPr sz="2400" spc="-10" dirty="0">
                <a:latin typeface="Times New Roman"/>
                <a:cs typeface="Times New Roman"/>
              </a:rPr>
              <a:t>basalte.</a:t>
            </a:r>
            <a:endParaRPr sz="2400">
              <a:latin typeface="Times New Roman"/>
              <a:cs typeface="Times New Roman"/>
            </a:endParaRPr>
          </a:p>
        </p:txBody>
      </p:sp>
    </p:spTree>
    <p:extLst>
      <p:ext uri="{BB962C8B-B14F-4D97-AF65-F5344CB8AC3E}">
        <p14:creationId xmlns:p14="http://schemas.microsoft.com/office/powerpoint/2010/main" val="3037785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838200"/>
            <a:ext cx="9144000" cy="6858000"/>
            <a:chOff x="457200" y="457200"/>
            <a:chExt cx="9144000" cy="6858000"/>
          </a:xfrm>
        </p:grpSpPr>
        <p:pic>
          <p:nvPicPr>
            <p:cNvPr id="3" name="object 3"/>
            <p:cNvPicPr/>
            <p:nvPr/>
          </p:nvPicPr>
          <p:blipFill>
            <a:blip r:embed="rId2" cstate="print"/>
            <a:stretch>
              <a:fillRect/>
            </a:stretch>
          </p:blipFill>
          <p:spPr>
            <a:xfrm>
              <a:off x="457200" y="457200"/>
              <a:ext cx="5148071" cy="3860291"/>
            </a:xfrm>
            <a:prstGeom prst="rect">
              <a:avLst/>
            </a:prstGeom>
          </p:spPr>
        </p:pic>
        <p:pic>
          <p:nvPicPr>
            <p:cNvPr id="4" name="object 4"/>
            <p:cNvPicPr/>
            <p:nvPr/>
          </p:nvPicPr>
          <p:blipFill>
            <a:blip r:embed="rId3" cstate="print"/>
            <a:stretch>
              <a:fillRect/>
            </a:stretch>
          </p:blipFill>
          <p:spPr>
            <a:xfrm>
              <a:off x="5221223" y="4030980"/>
              <a:ext cx="4379975" cy="3284219"/>
            </a:xfrm>
            <a:prstGeom prst="rect">
              <a:avLst/>
            </a:prstGeom>
          </p:spPr>
        </p:pic>
      </p:grpSp>
      <p:sp>
        <p:nvSpPr>
          <p:cNvPr id="5" name="object 5"/>
          <p:cNvSpPr txBox="1"/>
          <p:nvPr/>
        </p:nvSpPr>
        <p:spPr>
          <a:xfrm>
            <a:off x="446070" y="5491796"/>
            <a:ext cx="4583130" cy="1124585"/>
          </a:xfrm>
          <a:prstGeom prst="rect">
            <a:avLst/>
          </a:prstGeom>
        </p:spPr>
        <p:txBody>
          <a:bodyPr vert="horz" wrap="square" lIns="0" tIns="12065" rIns="0" bIns="0" rtlCol="0">
            <a:spAutoFit/>
          </a:bodyPr>
          <a:lstStyle/>
          <a:p>
            <a:pPr marL="12700" marR="5080">
              <a:lnSpc>
                <a:spcPct val="100200"/>
              </a:lnSpc>
              <a:spcBef>
                <a:spcPts val="95"/>
              </a:spcBef>
            </a:pPr>
            <a:r>
              <a:rPr sz="1800" dirty="0" err="1">
                <a:latin typeface="Arial"/>
                <a:cs typeface="Arial"/>
              </a:rPr>
              <a:t>Ces</a:t>
            </a:r>
            <a:r>
              <a:rPr sz="1800" spc="-25" dirty="0">
                <a:latin typeface="Arial"/>
                <a:cs typeface="Arial"/>
              </a:rPr>
              <a:t> </a:t>
            </a:r>
            <a:r>
              <a:rPr sz="1800" dirty="0">
                <a:latin typeface="Arial"/>
                <a:cs typeface="Arial"/>
              </a:rPr>
              <a:t>seuils</a:t>
            </a:r>
            <a:r>
              <a:rPr sz="1800" spc="-20" dirty="0">
                <a:latin typeface="Arial"/>
                <a:cs typeface="Arial"/>
              </a:rPr>
              <a:t> </a:t>
            </a:r>
            <a:r>
              <a:rPr sz="1800" spc="-10" dirty="0" err="1">
                <a:latin typeface="Arial"/>
                <a:cs typeface="Arial"/>
              </a:rPr>
              <a:t>biologiques</a:t>
            </a:r>
            <a:r>
              <a:rPr sz="1800" spc="-10" dirty="0">
                <a:latin typeface="Arial"/>
                <a:cs typeface="Arial"/>
              </a:rPr>
              <a:t> </a:t>
            </a:r>
            <a:r>
              <a:rPr lang="fr-FR" sz="1800" spc="-10" dirty="0">
                <a:latin typeface="Arial"/>
                <a:cs typeface="Arial"/>
              </a:rPr>
              <a:t>ont été </a:t>
            </a:r>
            <a:r>
              <a:rPr sz="1800" dirty="0" err="1">
                <a:latin typeface="Arial"/>
                <a:cs typeface="Arial"/>
              </a:rPr>
              <a:t>installés</a:t>
            </a:r>
            <a:r>
              <a:rPr sz="1800" spc="-15" dirty="0">
                <a:latin typeface="Arial"/>
                <a:cs typeface="Arial"/>
              </a:rPr>
              <a:t> </a:t>
            </a:r>
            <a:r>
              <a:rPr sz="1800" dirty="0">
                <a:latin typeface="Arial"/>
                <a:cs typeface="Arial"/>
              </a:rPr>
              <a:t>par</a:t>
            </a:r>
            <a:r>
              <a:rPr sz="1800" spc="-15" dirty="0">
                <a:latin typeface="Arial"/>
                <a:cs typeface="Arial"/>
              </a:rPr>
              <a:t> </a:t>
            </a:r>
            <a:r>
              <a:rPr sz="1800" dirty="0">
                <a:latin typeface="Arial"/>
                <a:cs typeface="Arial"/>
              </a:rPr>
              <a:t>une</a:t>
            </a:r>
            <a:r>
              <a:rPr sz="1800" spc="-20" dirty="0">
                <a:latin typeface="Arial"/>
                <a:cs typeface="Arial"/>
              </a:rPr>
              <a:t> </a:t>
            </a:r>
            <a:r>
              <a:rPr sz="1800" dirty="0">
                <a:latin typeface="Arial"/>
                <a:cs typeface="Arial"/>
              </a:rPr>
              <a:t>ONG</a:t>
            </a:r>
            <a:r>
              <a:rPr sz="1800" spc="-10" dirty="0">
                <a:latin typeface="Arial"/>
                <a:cs typeface="Arial"/>
              </a:rPr>
              <a:t> </a:t>
            </a:r>
            <a:r>
              <a:rPr lang="fr-FR" sz="1800" spc="-10" dirty="0">
                <a:latin typeface="Arial"/>
                <a:cs typeface="Arial"/>
              </a:rPr>
              <a:t>mais ne sont pas gérés. Ils </a:t>
            </a:r>
            <a:r>
              <a:rPr sz="1800" dirty="0" err="1">
                <a:latin typeface="Arial"/>
                <a:cs typeface="Arial"/>
              </a:rPr>
              <a:t>sont</a:t>
            </a:r>
            <a:r>
              <a:rPr sz="1800" spc="-10" dirty="0">
                <a:latin typeface="Arial"/>
                <a:cs typeface="Arial"/>
              </a:rPr>
              <a:t> </a:t>
            </a:r>
            <a:r>
              <a:rPr sz="1800" dirty="0">
                <a:latin typeface="Arial"/>
                <a:cs typeface="Arial"/>
              </a:rPr>
              <a:t>en</a:t>
            </a:r>
            <a:r>
              <a:rPr sz="1800" spc="-20" dirty="0">
                <a:latin typeface="Arial"/>
                <a:cs typeface="Arial"/>
              </a:rPr>
              <a:t> </a:t>
            </a:r>
            <a:r>
              <a:rPr sz="1800" dirty="0">
                <a:latin typeface="Arial"/>
                <a:cs typeface="Arial"/>
              </a:rPr>
              <a:t>train</a:t>
            </a:r>
            <a:r>
              <a:rPr sz="1800" spc="-20" dirty="0">
                <a:latin typeface="Arial"/>
                <a:cs typeface="Arial"/>
              </a:rPr>
              <a:t> </a:t>
            </a:r>
            <a:r>
              <a:rPr sz="1800" spc="-25" dirty="0">
                <a:latin typeface="Arial"/>
                <a:cs typeface="Arial"/>
              </a:rPr>
              <a:t>de </a:t>
            </a:r>
            <a:r>
              <a:rPr sz="1800" dirty="0">
                <a:latin typeface="Arial"/>
                <a:cs typeface="Arial"/>
              </a:rPr>
              <a:t>sécher.</a:t>
            </a:r>
            <a:r>
              <a:rPr sz="1800" spc="-15" dirty="0">
                <a:latin typeface="Arial"/>
                <a:cs typeface="Arial"/>
              </a:rPr>
              <a:t> </a:t>
            </a:r>
            <a:r>
              <a:rPr sz="1800" dirty="0">
                <a:latin typeface="Arial"/>
                <a:cs typeface="Arial"/>
              </a:rPr>
              <a:t>Le</a:t>
            </a:r>
            <a:r>
              <a:rPr sz="1800" spc="-25" dirty="0">
                <a:latin typeface="Arial"/>
                <a:cs typeface="Arial"/>
              </a:rPr>
              <a:t> </a:t>
            </a:r>
            <a:r>
              <a:rPr sz="1800" dirty="0">
                <a:latin typeface="Arial"/>
                <a:cs typeface="Arial"/>
              </a:rPr>
              <a:t>retour</a:t>
            </a:r>
            <a:r>
              <a:rPr sz="1800" spc="-15" dirty="0">
                <a:latin typeface="Arial"/>
                <a:cs typeface="Arial"/>
              </a:rPr>
              <a:t> </a:t>
            </a:r>
            <a:r>
              <a:rPr sz="1800" dirty="0">
                <a:latin typeface="Arial"/>
                <a:cs typeface="Arial"/>
              </a:rPr>
              <a:t>d’expérience</a:t>
            </a:r>
            <a:r>
              <a:rPr sz="1800" spc="-25" dirty="0">
                <a:latin typeface="Arial"/>
                <a:cs typeface="Arial"/>
              </a:rPr>
              <a:t> est </a:t>
            </a:r>
            <a:r>
              <a:rPr sz="1800" dirty="0">
                <a:latin typeface="Arial"/>
                <a:cs typeface="Arial"/>
              </a:rPr>
              <a:t>inexistant,</a:t>
            </a:r>
            <a:r>
              <a:rPr sz="1800" spc="-25" dirty="0">
                <a:latin typeface="Arial"/>
                <a:cs typeface="Arial"/>
              </a:rPr>
              <a:t> </a:t>
            </a:r>
            <a:r>
              <a:rPr sz="1800" dirty="0">
                <a:latin typeface="Arial"/>
                <a:cs typeface="Arial"/>
              </a:rPr>
              <a:t>l’information</a:t>
            </a:r>
            <a:r>
              <a:rPr sz="1800" spc="-35" dirty="0">
                <a:latin typeface="Arial"/>
                <a:cs typeface="Arial"/>
              </a:rPr>
              <a:t> </a:t>
            </a:r>
            <a:r>
              <a:rPr sz="1800" dirty="0">
                <a:latin typeface="Arial"/>
                <a:cs typeface="Arial"/>
              </a:rPr>
              <a:t>ne</a:t>
            </a:r>
            <a:r>
              <a:rPr sz="1800" spc="-35" dirty="0">
                <a:latin typeface="Arial"/>
                <a:cs typeface="Arial"/>
              </a:rPr>
              <a:t> </a:t>
            </a:r>
            <a:r>
              <a:rPr sz="1800" dirty="0">
                <a:latin typeface="Arial"/>
                <a:cs typeface="Arial"/>
              </a:rPr>
              <a:t>circule</a:t>
            </a:r>
            <a:r>
              <a:rPr sz="1800" spc="-35" dirty="0">
                <a:latin typeface="Arial"/>
                <a:cs typeface="Arial"/>
              </a:rPr>
              <a:t> </a:t>
            </a:r>
            <a:r>
              <a:rPr sz="1800" spc="-20" dirty="0">
                <a:latin typeface="Arial"/>
                <a:cs typeface="Arial"/>
              </a:rPr>
              <a:t>pas.</a:t>
            </a:r>
            <a:endParaRPr sz="1800" dirty="0">
              <a:latin typeface="Arial"/>
              <a:cs typeface="Arial"/>
            </a:endParaRPr>
          </a:p>
        </p:txBody>
      </p:sp>
      <p:sp>
        <p:nvSpPr>
          <p:cNvPr id="6" name="ZoneTexte 5">
            <a:extLst>
              <a:ext uri="{FF2B5EF4-FFF2-40B4-BE49-F238E27FC236}">
                <a16:creationId xmlns:a16="http://schemas.microsoft.com/office/drawing/2014/main" id="{2F2D2296-10CB-D9B7-1F78-A5F990B04E75}"/>
              </a:ext>
            </a:extLst>
          </p:cNvPr>
          <p:cNvSpPr txBox="1"/>
          <p:nvPr/>
        </p:nvSpPr>
        <p:spPr>
          <a:xfrm>
            <a:off x="457200" y="304800"/>
            <a:ext cx="9143998" cy="369332"/>
          </a:xfrm>
          <a:prstGeom prst="rect">
            <a:avLst/>
          </a:prstGeom>
          <a:noFill/>
        </p:spPr>
        <p:txBody>
          <a:bodyPr wrap="square" rtlCol="0">
            <a:spAutoFit/>
          </a:bodyPr>
          <a:lstStyle/>
          <a:p>
            <a:pPr algn="ctr"/>
            <a:r>
              <a:rPr lang="fr-FR" sz="1800" b="1" dirty="0">
                <a:latin typeface="Arial"/>
                <a:cs typeface="Arial"/>
              </a:rPr>
              <a:t>Saint</a:t>
            </a:r>
            <a:r>
              <a:rPr lang="fr-FR" sz="1800" b="1" spc="-20" dirty="0">
                <a:latin typeface="Arial"/>
                <a:cs typeface="Arial"/>
              </a:rPr>
              <a:t> </a:t>
            </a:r>
            <a:r>
              <a:rPr lang="fr-FR" sz="1800" b="1" dirty="0">
                <a:latin typeface="Arial"/>
                <a:cs typeface="Arial"/>
              </a:rPr>
              <a:t>Etienne</a:t>
            </a:r>
            <a:endParaRPr lang="fr-FR" b="1"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200"/>
            <a:ext cx="9107805" cy="6838315"/>
            <a:chOff x="457200" y="457200"/>
            <a:chExt cx="9107805" cy="6838315"/>
          </a:xfrm>
        </p:grpSpPr>
        <p:pic>
          <p:nvPicPr>
            <p:cNvPr id="3" name="object 3"/>
            <p:cNvPicPr/>
            <p:nvPr/>
          </p:nvPicPr>
          <p:blipFill>
            <a:blip r:embed="rId2" cstate="print"/>
            <a:stretch>
              <a:fillRect/>
            </a:stretch>
          </p:blipFill>
          <p:spPr>
            <a:xfrm>
              <a:off x="457200" y="457200"/>
              <a:ext cx="5509259" cy="4130040"/>
            </a:xfrm>
            <a:prstGeom prst="rect">
              <a:avLst/>
            </a:prstGeom>
          </p:spPr>
        </p:pic>
        <p:pic>
          <p:nvPicPr>
            <p:cNvPr id="4" name="object 4"/>
            <p:cNvPicPr/>
            <p:nvPr/>
          </p:nvPicPr>
          <p:blipFill>
            <a:blip r:embed="rId3" cstate="print"/>
            <a:stretch>
              <a:fillRect/>
            </a:stretch>
          </p:blipFill>
          <p:spPr>
            <a:xfrm>
              <a:off x="5388864" y="4163567"/>
              <a:ext cx="4175759" cy="3131820"/>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52437" y="452437"/>
            <a:ext cx="8378190" cy="6285865"/>
            <a:chOff x="452437" y="452437"/>
            <a:chExt cx="8378190" cy="6285865"/>
          </a:xfrm>
        </p:grpSpPr>
        <p:pic>
          <p:nvPicPr>
            <p:cNvPr id="3" name="object 3"/>
            <p:cNvPicPr/>
            <p:nvPr/>
          </p:nvPicPr>
          <p:blipFill>
            <a:blip r:embed="rId2" cstate="print"/>
            <a:stretch>
              <a:fillRect/>
            </a:stretch>
          </p:blipFill>
          <p:spPr>
            <a:xfrm>
              <a:off x="457200" y="457200"/>
              <a:ext cx="8368283" cy="6275831"/>
            </a:xfrm>
            <a:prstGeom prst="rect">
              <a:avLst/>
            </a:prstGeom>
          </p:spPr>
        </p:pic>
        <p:sp>
          <p:nvSpPr>
            <p:cNvPr id="4" name="object 4"/>
            <p:cNvSpPr/>
            <p:nvPr/>
          </p:nvSpPr>
          <p:spPr>
            <a:xfrm>
              <a:off x="457200" y="457200"/>
              <a:ext cx="8368665" cy="6276340"/>
            </a:xfrm>
            <a:custGeom>
              <a:avLst/>
              <a:gdLst/>
              <a:ahLst/>
              <a:cxnLst/>
              <a:rect l="l" t="t" r="r" b="b"/>
              <a:pathLst>
                <a:path w="8368665" h="6276340">
                  <a:moveTo>
                    <a:pt x="0" y="0"/>
                  </a:moveTo>
                  <a:lnTo>
                    <a:pt x="0" y="6275831"/>
                  </a:lnTo>
                  <a:lnTo>
                    <a:pt x="8368283" y="6275831"/>
                  </a:lnTo>
                  <a:lnTo>
                    <a:pt x="8368283"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644143" y="6857489"/>
            <a:ext cx="826579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Haie</a:t>
            </a:r>
            <a:r>
              <a:rPr sz="1800" spc="-25"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gommier</a:t>
            </a:r>
            <a:r>
              <a:rPr sz="1800" spc="-15" dirty="0">
                <a:latin typeface="Arial"/>
                <a:cs typeface="Arial"/>
              </a:rPr>
              <a:t> </a:t>
            </a:r>
            <a:r>
              <a:rPr sz="1800" dirty="0">
                <a:latin typeface="Arial"/>
                <a:cs typeface="Arial"/>
              </a:rPr>
              <a:t>permettant</a:t>
            </a:r>
            <a:r>
              <a:rPr sz="1800" spc="-15" dirty="0">
                <a:latin typeface="Arial"/>
                <a:cs typeface="Arial"/>
              </a:rPr>
              <a:t> </a:t>
            </a:r>
            <a:r>
              <a:rPr sz="1800" dirty="0">
                <a:latin typeface="Arial"/>
                <a:cs typeface="Arial"/>
              </a:rPr>
              <a:t>d’étendre</a:t>
            </a:r>
            <a:r>
              <a:rPr sz="1800" spc="-20" dirty="0">
                <a:latin typeface="Arial"/>
                <a:cs typeface="Arial"/>
              </a:rPr>
              <a:t> </a:t>
            </a:r>
            <a:r>
              <a:rPr sz="1800" dirty="0">
                <a:latin typeface="Arial"/>
                <a:cs typeface="Arial"/>
              </a:rPr>
              <a:t>la</a:t>
            </a:r>
            <a:r>
              <a:rPr sz="1800" spc="-25" dirty="0">
                <a:latin typeface="Arial"/>
                <a:cs typeface="Arial"/>
              </a:rPr>
              <a:t> </a:t>
            </a:r>
            <a:r>
              <a:rPr sz="1800" dirty="0">
                <a:latin typeface="Arial"/>
                <a:cs typeface="Arial"/>
              </a:rPr>
              <a:t>zone</a:t>
            </a:r>
            <a:r>
              <a:rPr sz="1800" spc="-20" dirty="0">
                <a:latin typeface="Arial"/>
                <a:cs typeface="Arial"/>
              </a:rPr>
              <a:t> </a:t>
            </a:r>
            <a:r>
              <a:rPr sz="1800" dirty="0">
                <a:latin typeface="Arial"/>
                <a:cs typeface="Arial"/>
              </a:rPr>
              <a:t>de</a:t>
            </a:r>
            <a:r>
              <a:rPr sz="1800" spc="-25" dirty="0">
                <a:latin typeface="Arial"/>
                <a:cs typeface="Arial"/>
              </a:rPr>
              <a:t> </a:t>
            </a:r>
            <a:r>
              <a:rPr sz="1800" dirty="0">
                <a:latin typeface="Arial"/>
                <a:cs typeface="Arial"/>
              </a:rPr>
              <a:t>culture</a:t>
            </a:r>
            <a:r>
              <a:rPr sz="1800" spc="-25" dirty="0">
                <a:latin typeface="Arial"/>
                <a:cs typeface="Arial"/>
              </a:rPr>
              <a:t> </a:t>
            </a:r>
            <a:r>
              <a:rPr sz="1800" dirty="0">
                <a:latin typeface="Arial"/>
                <a:cs typeface="Arial"/>
              </a:rPr>
              <a:t>sur</a:t>
            </a:r>
            <a:r>
              <a:rPr sz="1800" spc="-15" dirty="0">
                <a:latin typeface="Arial"/>
                <a:cs typeface="Arial"/>
              </a:rPr>
              <a:t> </a:t>
            </a:r>
            <a:r>
              <a:rPr sz="1800" dirty="0">
                <a:latin typeface="Arial"/>
                <a:cs typeface="Arial"/>
              </a:rPr>
              <a:t>la</a:t>
            </a:r>
            <a:r>
              <a:rPr sz="1800" spc="-25" dirty="0">
                <a:latin typeface="Arial"/>
                <a:cs typeface="Arial"/>
              </a:rPr>
              <a:t> </a:t>
            </a:r>
            <a:r>
              <a:rPr sz="1800" dirty="0">
                <a:latin typeface="Arial"/>
                <a:cs typeface="Arial"/>
              </a:rPr>
              <a:t>terrasse</a:t>
            </a:r>
            <a:r>
              <a:rPr sz="1800" spc="-20" dirty="0">
                <a:latin typeface="Arial"/>
                <a:cs typeface="Arial"/>
              </a:rPr>
              <a:t> </a:t>
            </a:r>
            <a:r>
              <a:rPr sz="1800" spc="-10" dirty="0">
                <a:latin typeface="Arial"/>
                <a:cs typeface="Arial"/>
              </a:rPr>
              <a:t>alluviale.</a:t>
            </a:r>
            <a:endParaRPr sz="1800">
              <a:latin typeface="Arial"/>
              <a:cs typeface="Arial"/>
            </a:endParaRPr>
          </a:p>
        </p:txBody>
      </p:sp>
    </p:spTree>
    <p:extLst>
      <p:ext uri="{BB962C8B-B14F-4D97-AF65-F5344CB8AC3E}">
        <p14:creationId xmlns:p14="http://schemas.microsoft.com/office/powerpoint/2010/main" val="42286379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7200" y="457200"/>
            <a:ext cx="9144000" cy="6858000"/>
            <a:chOff x="457200" y="457200"/>
            <a:chExt cx="9144000" cy="6858000"/>
          </a:xfrm>
        </p:grpSpPr>
        <p:pic>
          <p:nvPicPr>
            <p:cNvPr id="3" name="object 3"/>
            <p:cNvPicPr/>
            <p:nvPr/>
          </p:nvPicPr>
          <p:blipFill>
            <a:blip r:embed="rId2" cstate="print"/>
            <a:stretch>
              <a:fillRect/>
            </a:stretch>
          </p:blipFill>
          <p:spPr>
            <a:xfrm>
              <a:off x="457200" y="457200"/>
              <a:ext cx="5436108" cy="4076700"/>
            </a:xfrm>
            <a:prstGeom prst="rect">
              <a:avLst/>
            </a:prstGeom>
          </p:spPr>
        </p:pic>
        <p:pic>
          <p:nvPicPr>
            <p:cNvPr id="4" name="object 4"/>
            <p:cNvPicPr/>
            <p:nvPr/>
          </p:nvPicPr>
          <p:blipFill>
            <a:blip r:embed="rId3" cstate="print"/>
            <a:stretch>
              <a:fillRect/>
            </a:stretch>
          </p:blipFill>
          <p:spPr>
            <a:xfrm>
              <a:off x="4837176" y="3741420"/>
              <a:ext cx="4764023" cy="3573779"/>
            </a:xfrm>
            <a:prstGeom prst="rect">
              <a:avLst/>
            </a:prstGeom>
          </p:spPr>
        </p:pic>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741164" y="3669791"/>
              <a:ext cx="4860035" cy="3645407"/>
            </a:xfrm>
            <a:prstGeom prst="rect">
              <a:avLst/>
            </a:prstGeom>
          </p:spPr>
        </p:pic>
        <p:sp>
          <p:nvSpPr>
            <p:cNvPr id="4" name="object 4"/>
            <p:cNvSpPr/>
            <p:nvPr/>
          </p:nvSpPr>
          <p:spPr>
            <a:xfrm>
              <a:off x="4741164" y="3669791"/>
              <a:ext cx="4860290" cy="3645535"/>
            </a:xfrm>
            <a:custGeom>
              <a:avLst/>
              <a:gdLst/>
              <a:ahLst/>
              <a:cxnLst/>
              <a:rect l="l" t="t" r="r" b="b"/>
              <a:pathLst>
                <a:path w="4860290" h="3645534">
                  <a:moveTo>
                    <a:pt x="0" y="0"/>
                  </a:moveTo>
                  <a:lnTo>
                    <a:pt x="0" y="3645407"/>
                  </a:lnTo>
                  <a:lnTo>
                    <a:pt x="4860035" y="3645407"/>
                  </a:lnTo>
                  <a:lnTo>
                    <a:pt x="4860035" y="0"/>
                  </a:lnTo>
                  <a:lnTo>
                    <a:pt x="0" y="0"/>
                  </a:lnTo>
                  <a:close/>
                </a:path>
              </a:pathLst>
            </a:custGeom>
            <a:ln w="9524">
              <a:solidFill>
                <a:srgbClr val="00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457200" y="457200"/>
              <a:ext cx="5244083" cy="3934967"/>
            </a:xfrm>
            <a:prstGeom prst="rect">
              <a:avLst/>
            </a:prstGeom>
          </p:spPr>
        </p:pic>
        <p:sp>
          <p:nvSpPr>
            <p:cNvPr id="6" name="object 6"/>
            <p:cNvSpPr/>
            <p:nvPr/>
          </p:nvSpPr>
          <p:spPr>
            <a:xfrm>
              <a:off x="457200" y="457200"/>
              <a:ext cx="5244465" cy="3933825"/>
            </a:xfrm>
            <a:custGeom>
              <a:avLst/>
              <a:gdLst/>
              <a:ahLst/>
              <a:cxnLst/>
              <a:rect l="l" t="t" r="r" b="b"/>
              <a:pathLst>
                <a:path w="5244465" h="3933825">
                  <a:moveTo>
                    <a:pt x="0" y="0"/>
                  </a:moveTo>
                  <a:lnTo>
                    <a:pt x="0" y="3933443"/>
                  </a:lnTo>
                  <a:lnTo>
                    <a:pt x="5244083" y="3933443"/>
                  </a:lnTo>
                  <a:lnTo>
                    <a:pt x="5244083" y="0"/>
                  </a:lnTo>
                  <a:lnTo>
                    <a:pt x="0" y="0"/>
                  </a:lnTo>
                  <a:close/>
                </a:path>
              </a:pathLst>
            </a:custGeom>
            <a:ln w="9524">
              <a:solidFill>
                <a:srgbClr val="000000"/>
              </a:solidFill>
            </a:ln>
          </p:spPr>
          <p:txBody>
            <a:bodyPr wrap="square" lIns="0" tIns="0" rIns="0" bIns="0" rtlCol="0"/>
            <a:lstStyle/>
            <a:p>
              <a:endParaRPr/>
            </a:p>
          </p:txBody>
        </p:sp>
      </p:grpSp>
      <p:sp>
        <p:nvSpPr>
          <p:cNvPr id="7" name="object 7"/>
          <p:cNvSpPr txBox="1"/>
          <p:nvPr/>
        </p:nvSpPr>
        <p:spPr>
          <a:xfrm>
            <a:off x="456946" y="4772657"/>
            <a:ext cx="4038853" cy="552459"/>
          </a:xfrm>
          <a:prstGeom prst="rect">
            <a:avLst/>
          </a:prstGeom>
        </p:spPr>
        <p:txBody>
          <a:bodyPr vert="horz" wrap="square" lIns="0" tIns="10160" rIns="0" bIns="0" rtlCol="0">
            <a:spAutoFit/>
          </a:bodyPr>
          <a:lstStyle/>
          <a:p>
            <a:pPr marL="12700" marR="5080">
              <a:lnSpc>
                <a:spcPct val="100600"/>
              </a:lnSpc>
              <a:spcBef>
                <a:spcPts val="80"/>
              </a:spcBef>
            </a:pPr>
            <a:r>
              <a:rPr sz="1800" dirty="0">
                <a:latin typeface="Arial"/>
                <a:cs typeface="Arial"/>
              </a:rPr>
              <a:t>Haies</a:t>
            </a:r>
            <a:r>
              <a:rPr sz="1800" spc="-40" dirty="0">
                <a:latin typeface="Arial"/>
                <a:cs typeface="Arial"/>
              </a:rPr>
              <a:t> </a:t>
            </a:r>
            <a:r>
              <a:rPr sz="1800" spc="-20" dirty="0">
                <a:latin typeface="Arial"/>
                <a:cs typeface="Arial"/>
              </a:rPr>
              <a:t>vives </a:t>
            </a:r>
            <a:r>
              <a:rPr sz="1800" dirty="0">
                <a:latin typeface="Arial"/>
                <a:cs typeface="Arial"/>
              </a:rPr>
              <a:t>paysan</a:t>
            </a:r>
            <a:r>
              <a:rPr lang="fr-FR" sz="1800" dirty="0">
                <a:latin typeface="Arial"/>
                <a:cs typeface="Arial"/>
              </a:rPr>
              <a:t>ne</a:t>
            </a:r>
            <a:r>
              <a:rPr sz="1800" dirty="0">
                <a:latin typeface="Arial"/>
                <a:cs typeface="Arial"/>
              </a:rPr>
              <a:t>s</a:t>
            </a:r>
            <a:r>
              <a:rPr sz="1800" spc="-5" dirty="0">
                <a:latin typeface="Arial"/>
                <a:cs typeface="Arial"/>
              </a:rPr>
              <a:t> </a:t>
            </a:r>
            <a:r>
              <a:rPr sz="1800" dirty="0">
                <a:latin typeface="Arial"/>
                <a:cs typeface="Arial"/>
              </a:rPr>
              <a:t>à</a:t>
            </a:r>
            <a:r>
              <a:rPr sz="1800" spc="-10" dirty="0">
                <a:latin typeface="Arial"/>
                <a:cs typeface="Arial"/>
              </a:rPr>
              <a:t> </a:t>
            </a:r>
            <a:r>
              <a:rPr sz="1800" dirty="0">
                <a:latin typeface="Arial"/>
                <a:cs typeface="Arial"/>
              </a:rPr>
              <a:t>base</a:t>
            </a:r>
            <a:r>
              <a:rPr sz="1800" spc="-10" dirty="0">
                <a:latin typeface="Arial"/>
                <a:cs typeface="Arial"/>
              </a:rPr>
              <a:t> </a:t>
            </a:r>
            <a:r>
              <a:rPr sz="1800" dirty="0">
                <a:latin typeface="Arial"/>
                <a:cs typeface="Arial"/>
              </a:rPr>
              <a:t>de</a:t>
            </a:r>
            <a:r>
              <a:rPr sz="1800" spc="-10" dirty="0">
                <a:latin typeface="Arial"/>
                <a:cs typeface="Arial"/>
              </a:rPr>
              <a:t> gommier, </a:t>
            </a:r>
            <a:r>
              <a:rPr sz="1800" dirty="0">
                <a:latin typeface="Arial"/>
                <a:cs typeface="Arial"/>
              </a:rPr>
              <a:t>d’euphorbes</a:t>
            </a:r>
            <a:r>
              <a:rPr sz="1800" spc="-15" dirty="0">
                <a:latin typeface="Arial"/>
                <a:cs typeface="Arial"/>
              </a:rPr>
              <a:t> </a:t>
            </a:r>
            <a:r>
              <a:rPr sz="1800" dirty="0">
                <a:latin typeface="Arial"/>
                <a:cs typeface="Arial"/>
              </a:rPr>
              <a:t>et de</a:t>
            </a:r>
            <a:r>
              <a:rPr sz="1800" spc="-5" dirty="0">
                <a:latin typeface="Arial"/>
                <a:cs typeface="Arial"/>
              </a:rPr>
              <a:t> </a:t>
            </a:r>
            <a:r>
              <a:rPr sz="1800" spc="-10" dirty="0">
                <a:latin typeface="Arial"/>
                <a:cs typeface="Arial"/>
              </a:rPr>
              <a:t>yuccas.</a:t>
            </a:r>
            <a:endParaRPr sz="1800" dirty="0">
              <a:latin typeface="Arial"/>
              <a:cs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9143999" cy="6857999"/>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7319009" cy="5491480"/>
            <a:chOff x="452437" y="452437"/>
            <a:chExt cx="7319009" cy="5491480"/>
          </a:xfrm>
        </p:grpSpPr>
        <p:pic>
          <p:nvPicPr>
            <p:cNvPr id="3" name="object 3"/>
            <p:cNvPicPr/>
            <p:nvPr/>
          </p:nvPicPr>
          <p:blipFill>
            <a:blip r:embed="rId2" cstate="print"/>
            <a:stretch>
              <a:fillRect/>
            </a:stretch>
          </p:blipFill>
          <p:spPr>
            <a:xfrm>
              <a:off x="457200" y="457200"/>
              <a:ext cx="7309103" cy="5481827"/>
            </a:xfrm>
            <a:prstGeom prst="rect">
              <a:avLst/>
            </a:prstGeom>
          </p:spPr>
        </p:pic>
        <p:sp>
          <p:nvSpPr>
            <p:cNvPr id="4" name="object 4"/>
            <p:cNvSpPr/>
            <p:nvPr/>
          </p:nvSpPr>
          <p:spPr>
            <a:xfrm>
              <a:off x="457200" y="457200"/>
              <a:ext cx="7309484" cy="5481955"/>
            </a:xfrm>
            <a:custGeom>
              <a:avLst/>
              <a:gdLst/>
              <a:ahLst/>
              <a:cxnLst/>
              <a:rect l="l" t="t" r="r" b="b"/>
              <a:pathLst>
                <a:path w="7309484" h="5481955">
                  <a:moveTo>
                    <a:pt x="0" y="0"/>
                  </a:moveTo>
                  <a:lnTo>
                    <a:pt x="0" y="5481827"/>
                  </a:lnTo>
                  <a:lnTo>
                    <a:pt x="7309103" y="5481827"/>
                  </a:lnTo>
                  <a:lnTo>
                    <a:pt x="7309103" y="0"/>
                  </a:lnTo>
                  <a:lnTo>
                    <a:pt x="0" y="0"/>
                  </a:lnTo>
                  <a:close/>
                </a:path>
              </a:pathLst>
            </a:custGeom>
            <a:ln w="9524">
              <a:solidFill>
                <a:srgbClr val="000000"/>
              </a:solidFill>
            </a:ln>
          </p:spPr>
          <p:txBody>
            <a:bodyPr wrap="square" lIns="0" tIns="0" rIns="0" bIns="0" rtlCol="0"/>
            <a:lstStyle/>
            <a:p>
              <a:endParaRPr/>
            </a:p>
          </p:txBody>
        </p:sp>
      </p:grpSp>
      <p:sp>
        <p:nvSpPr>
          <p:cNvPr id="5" name="object 5"/>
          <p:cNvSpPr txBox="1"/>
          <p:nvPr/>
        </p:nvSpPr>
        <p:spPr>
          <a:xfrm>
            <a:off x="787399" y="6217409"/>
            <a:ext cx="7442201" cy="289823"/>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Versant</a:t>
            </a:r>
            <a:r>
              <a:rPr sz="1800" spc="-10" dirty="0">
                <a:latin typeface="Arial"/>
                <a:cs typeface="Arial"/>
              </a:rPr>
              <a:t> </a:t>
            </a:r>
            <a:r>
              <a:rPr sz="1800" dirty="0">
                <a:latin typeface="Arial"/>
                <a:cs typeface="Arial"/>
              </a:rPr>
              <a:t>à</a:t>
            </a:r>
            <a:r>
              <a:rPr sz="1800" spc="-20" dirty="0">
                <a:latin typeface="Arial"/>
                <a:cs typeface="Arial"/>
              </a:rPr>
              <a:t> </a:t>
            </a:r>
            <a:r>
              <a:rPr sz="1800" dirty="0">
                <a:latin typeface="Arial"/>
                <a:cs typeface="Arial"/>
              </a:rPr>
              <a:t>forte</a:t>
            </a:r>
            <a:r>
              <a:rPr sz="1800" spc="-20" dirty="0">
                <a:latin typeface="Arial"/>
                <a:cs typeface="Arial"/>
              </a:rPr>
              <a:t> </a:t>
            </a:r>
            <a:r>
              <a:rPr sz="1800" dirty="0" err="1">
                <a:latin typeface="Arial"/>
                <a:cs typeface="Arial"/>
              </a:rPr>
              <a:t>pente</a:t>
            </a:r>
            <a:r>
              <a:rPr sz="1800" spc="-15" dirty="0">
                <a:latin typeface="Arial"/>
                <a:cs typeface="Arial"/>
              </a:rPr>
              <a:t> </a:t>
            </a:r>
            <a:r>
              <a:rPr lang="fr-FR" sz="1800" spc="-15" dirty="0">
                <a:latin typeface="Arial"/>
                <a:cs typeface="Arial"/>
              </a:rPr>
              <a:t>s’est </a:t>
            </a:r>
            <a:r>
              <a:rPr sz="1800" dirty="0" err="1">
                <a:latin typeface="Arial"/>
                <a:cs typeface="Arial"/>
              </a:rPr>
              <a:t>transformé</a:t>
            </a:r>
            <a:r>
              <a:rPr sz="1800" spc="-20" dirty="0">
                <a:latin typeface="Arial"/>
                <a:cs typeface="Arial"/>
              </a:rPr>
              <a:t> </a:t>
            </a:r>
            <a:r>
              <a:rPr sz="1800" dirty="0">
                <a:latin typeface="Arial"/>
                <a:cs typeface="Arial"/>
              </a:rPr>
              <a:t>en</a:t>
            </a:r>
            <a:r>
              <a:rPr sz="1800" spc="-20" dirty="0">
                <a:latin typeface="Arial"/>
                <a:cs typeface="Arial"/>
              </a:rPr>
              <a:t> </a:t>
            </a:r>
            <a:r>
              <a:rPr sz="1800" dirty="0">
                <a:latin typeface="Arial"/>
                <a:cs typeface="Arial"/>
              </a:rPr>
              <a:t>«</a:t>
            </a:r>
            <a:r>
              <a:rPr sz="1800" spc="-20" dirty="0">
                <a:latin typeface="Arial"/>
                <a:cs typeface="Arial"/>
              </a:rPr>
              <a:t> </a:t>
            </a:r>
            <a:r>
              <a:rPr sz="1800" dirty="0">
                <a:latin typeface="Arial"/>
                <a:cs typeface="Arial"/>
              </a:rPr>
              <a:t>té</a:t>
            </a:r>
            <a:r>
              <a:rPr sz="1800" spc="-20" dirty="0">
                <a:latin typeface="Arial"/>
                <a:cs typeface="Arial"/>
              </a:rPr>
              <a:t> </a:t>
            </a:r>
            <a:r>
              <a:rPr sz="1800" dirty="0" err="1">
                <a:latin typeface="Arial"/>
                <a:cs typeface="Arial"/>
              </a:rPr>
              <a:t>fini</a:t>
            </a:r>
            <a:r>
              <a:rPr sz="1800" spc="-10" dirty="0">
                <a:latin typeface="Arial"/>
                <a:cs typeface="Arial"/>
              </a:rPr>
              <a:t> </a:t>
            </a:r>
            <a:r>
              <a:rPr sz="1800" spc="-25" dirty="0">
                <a:latin typeface="Arial"/>
                <a:cs typeface="Arial"/>
              </a:rPr>
              <a:t>»</a:t>
            </a:r>
            <a:r>
              <a:rPr lang="fr-FR" sz="1800" spc="-25" dirty="0">
                <a:latin typeface="Arial"/>
                <a:cs typeface="Arial"/>
              </a:rPr>
              <a:t>, il n’est plus cultivé</a:t>
            </a:r>
            <a:r>
              <a:rPr sz="1800" spc="-25" dirty="0">
                <a:latin typeface="Arial"/>
                <a:cs typeface="Arial"/>
              </a:rPr>
              <a:t>.</a:t>
            </a:r>
            <a:endParaRPr sz="1800" dirty="0">
              <a:latin typeface="Arial"/>
              <a:cs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676400"/>
            <a:ext cx="8001000" cy="6096000"/>
          </a:xfrm>
          <a:prstGeom prst="rect">
            <a:avLst/>
          </a:prstGeom>
        </p:spPr>
      </p:pic>
      <p:sp>
        <p:nvSpPr>
          <p:cNvPr id="4" name="ZoneTexte 3">
            <a:extLst>
              <a:ext uri="{FF2B5EF4-FFF2-40B4-BE49-F238E27FC236}">
                <a16:creationId xmlns:a16="http://schemas.microsoft.com/office/drawing/2014/main" id="{F803F0A7-AFD7-9C45-CF89-9C6D8B894330}"/>
              </a:ext>
            </a:extLst>
          </p:cNvPr>
          <p:cNvSpPr txBox="1"/>
          <p:nvPr/>
        </p:nvSpPr>
        <p:spPr>
          <a:xfrm>
            <a:off x="304800" y="381000"/>
            <a:ext cx="9601200" cy="369332"/>
          </a:xfrm>
          <a:prstGeom prst="rect">
            <a:avLst/>
          </a:prstGeom>
          <a:noFill/>
        </p:spPr>
        <p:txBody>
          <a:bodyPr wrap="square" rtlCol="0">
            <a:spAutoFit/>
          </a:bodyPr>
          <a:lstStyle/>
          <a:p>
            <a:pPr algn="ctr"/>
            <a:r>
              <a:rPr lang="fr-FR" sz="1800" b="1" dirty="0" err="1"/>
              <a:t>Carjaval</a:t>
            </a:r>
            <a:r>
              <a:rPr lang="fr-FR" sz="1800" b="1" dirty="0"/>
              <a:t>,</a:t>
            </a:r>
            <a:r>
              <a:rPr lang="fr-FR" sz="1800" b="1" spc="-70" dirty="0"/>
              <a:t> </a:t>
            </a:r>
            <a:r>
              <a:rPr lang="fr-FR" sz="1800" b="1" spc="-20" dirty="0"/>
              <a:t>près </a:t>
            </a:r>
            <a:r>
              <a:rPr lang="fr-FR" sz="1800" b="1" dirty="0"/>
              <a:t>de</a:t>
            </a:r>
            <a:r>
              <a:rPr lang="fr-FR" sz="1800" b="1" spc="-55" dirty="0"/>
              <a:t> </a:t>
            </a:r>
            <a:r>
              <a:rPr lang="fr-FR" sz="1800" b="1" spc="-10" dirty="0"/>
              <a:t>Hinche</a:t>
            </a:r>
            <a:endParaRPr lang="fr-FR" b="1" dirty="0"/>
          </a:p>
        </p:txBody>
      </p:sp>
      <p:sp>
        <p:nvSpPr>
          <p:cNvPr id="5" name="ZoneTexte 4">
            <a:extLst>
              <a:ext uri="{FF2B5EF4-FFF2-40B4-BE49-F238E27FC236}">
                <a16:creationId xmlns:a16="http://schemas.microsoft.com/office/drawing/2014/main" id="{8FA3DFFC-61D7-8274-B607-D30EE3CE2A06}"/>
              </a:ext>
            </a:extLst>
          </p:cNvPr>
          <p:cNvSpPr txBox="1"/>
          <p:nvPr/>
        </p:nvSpPr>
        <p:spPr>
          <a:xfrm>
            <a:off x="7486716" y="1676400"/>
            <a:ext cx="2544286" cy="369332"/>
          </a:xfrm>
          <a:prstGeom prst="rect">
            <a:avLst/>
          </a:prstGeom>
          <a:noFill/>
        </p:spPr>
        <p:txBody>
          <a:bodyPr wrap="none" rtlCol="0">
            <a:spAutoFit/>
          </a:bodyPr>
          <a:lstStyle/>
          <a:p>
            <a:r>
              <a:rPr lang="fr-FR" dirty="0"/>
              <a:t>Haies vives paysannes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9143999" cy="6857999"/>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200" y="457200"/>
            <a:ext cx="9143999" cy="6857999"/>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49080" cy="6863080"/>
            <a:chOff x="452437" y="452437"/>
            <a:chExt cx="9149080" cy="6863080"/>
          </a:xfrm>
        </p:grpSpPr>
        <p:pic>
          <p:nvPicPr>
            <p:cNvPr id="3" name="object 3"/>
            <p:cNvPicPr/>
            <p:nvPr/>
          </p:nvPicPr>
          <p:blipFill>
            <a:blip r:embed="rId2" cstate="print"/>
            <a:stretch>
              <a:fillRect/>
            </a:stretch>
          </p:blipFill>
          <p:spPr>
            <a:xfrm>
              <a:off x="457200" y="457200"/>
              <a:ext cx="5219699" cy="3915155"/>
            </a:xfrm>
            <a:prstGeom prst="rect">
              <a:avLst/>
            </a:prstGeom>
          </p:spPr>
        </p:pic>
        <p:sp>
          <p:nvSpPr>
            <p:cNvPr id="4" name="object 4"/>
            <p:cNvSpPr/>
            <p:nvPr/>
          </p:nvSpPr>
          <p:spPr>
            <a:xfrm>
              <a:off x="457200" y="457200"/>
              <a:ext cx="5219700" cy="3915410"/>
            </a:xfrm>
            <a:custGeom>
              <a:avLst/>
              <a:gdLst/>
              <a:ahLst/>
              <a:cxnLst/>
              <a:rect l="l" t="t" r="r" b="b"/>
              <a:pathLst>
                <a:path w="5219700" h="3915410">
                  <a:moveTo>
                    <a:pt x="0" y="0"/>
                  </a:moveTo>
                  <a:lnTo>
                    <a:pt x="0" y="3915155"/>
                  </a:lnTo>
                  <a:lnTo>
                    <a:pt x="5219699" y="3915155"/>
                  </a:lnTo>
                  <a:lnTo>
                    <a:pt x="5219699" y="0"/>
                  </a:lnTo>
                  <a:lnTo>
                    <a:pt x="0" y="0"/>
                  </a:lnTo>
                  <a:close/>
                </a:path>
              </a:pathLst>
            </a:custGeom>
            <a:ln w="9524">
              <a:solidFill>
                <a:srgbClr val="00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4538472" y="3525011"/>
              <a:ext cx="5062727" cy="3790187"/>
            </a:xfrm>
            <a:prstGeom prst="rect">
              <a:avLst/>
            </a:prstGeom>
          </p:spPr>
        </p:pic>
      </p:grpSp>
      <p:sp>
        <p:nvSpPr>
          <p:cNvPr id="6" name="object 6"/>
          <p:cNvSpPr txBox="1"/>
          <p:nvPr/>
        </p:nvSpPr>
        <p:spPr>
          <a:xfrm>
            <a:off x="570991" y="4435854"/>
            <a:ext cx="3720465" cy="1409360"/>
          </a:xfrm>
          <a:prstGeom prst="rect">
            <a:avLst/>
          </a:prstGeom>
        </p:spPr>
        <p:txBody>
          <a:bodyPr vert="horz" wrap="square" lIns="0" tIns="11430" rIns="0" bIns="0" rtlCol="0">
            <a:spAutoFit/>
          </a:bodyPr>
          <a:lstStyle/>
          <a:p>
            <a:pPr marL="12700" marR="5080" algn="just">
              <a:lnSpc>
                <a:spcPct val="100299"/>
              </a:lnSpc>
              <a:spcBef>
                <a:spcPts val="90"/>
              </a:spcBef>
            </a:pPr>
            <a:r>
              <a:rPr sz="1800" dirty="0" err="1">
                <a:latin typeface="Arial"/>
                <a:cs typeface="Arial"/>
              </a:rPr>
              <a:t>Seuils</a:t>
            </a:r>
            <a:r>
              <a:rPr sz="1800" spc="-15" dirty="0">
                <a:latin typeface="Arial"/>
                <a:cs typeface="Arial"/>
              </a:rPr>
              <a:t> </a:t>
            </a:r>
            <a:r>
              <a:rPr sz="1800" dirty="0">
                <a:latin typeface="Arial"/>
                <a:cs typeface="Arial"/>
              </a:rPr>
              <a:t>biologiques</a:t>
            </a:r>
            <a:r>
              <a:rPr sz="1800" spc="-15" dirty="0">
                <a:latin typeface="Arial"/>
                <a:cs typeface="Arial"/>
              </a:rPr>
              <a:t> </a:t>
            </a:r>
            <a:r>
              <a:rPr sz="1800" dirty="0">
                <a:latin typeface="Arial"/>
                <a:cs typeface="Arial"/>
              </a:rPr>
              <a:t>à</a:t>
            </a:r>
            <a:r>
              <a:rPr sz="1800" spc="-20" dirty="0">
                <a:latin typeface="Arial"/>
                <a:cs typeface="Arial"/>
              </a:rPr>
              <a:t> base </a:t>
            </a:r>
            <a:r>
              <a:rPr sz="1800" dirty="0">
                <a:latin typeface="Arial"/>
                <a:cs typeface="Arial"/>
              </a:rPr>
              <a:t>de</a:t>
            </a:r>
            <a:r>
              <a:rPr sz="1800" spc="-25" dirty="0">
                <a:latin typeface="Arial"/>
                <a:cs typeface="Arial"/>
              </a:rPr>
              <a:t> </a:t>
            </a:r>
            <a:r>
              <a:rPr sz="1800" dirty="0">
                <a:latin typeface="Arial"/>
                <a:cs typeface="Arial"/>
              </a:rPr>
              <a:t>médeciniers mis</a:t>
            </a:r>
            <a:r>
              <a:rPr sz="1800" spc="-20" dirty="0">
                <a:latin typeface="Arial"/>
                <a:cs typeface="Arial"/>
              </a:rPr>
              <a:t> </a:t>
            </a:r>
            <a:r>
              <a:rPr sz="1800" dirty="0">
                <a:latin typeface="Arial"/>
                <a:cs typeface="Arial"/>
              </a:rPr>
              <a:t>en</a:t>
            </a:r>
            <a:r>
              <a:rPr sz="1800" spc="-20" dirty="0">
                <a:latin typeface="Arial"/>
                <a:cs typeface="Arial"/>
              </a:rPr>
              <a:t> </a:t>
            </a:r>
            <a:r>
              <a:rPr sz="1800" dirty="0">
                <a:latin typeface="Arial"/>
                <a:cs typeface="Arial"/>
              </a:rPr>
              <a:t>place</a:t>
            </a:r>
            <a:r>
              <a:rPr sz="1800" spc="-20" dirty="0">
                <a:latin typeface="Arial"/>
                <a:cs typeface="Arial"/>
              </a:rPr>
              <a:t> </a:t>
            </a:r>
            <a:r>
              <a:rPr sz="1800" dirty="0">
                <a:latin typeface="Arial"/>
                <a:cs typeface="Arial"/>
              </a:rPr>
              <a:t>dans</a:t>
            </a:r>
            <a:r>
              <a:rPr sz="1800" spc="-20" dirty="0">
                <a:latin typeface="Arial"/>
                <a:cs typeface="Arial"/>
              </a:rPr>
              <a:t> </a:t>
            </a:r>
            <a:r>
              <a:rPr sz="1800" spc="-25" dirty="0">
                <a:latin typeface="Arial"/>
                <a:cs typeface="Arial"/>
              </a:rPr>
              <a:t>le </a:t>
            </a:r>
            <a:r>
              <a:rPr sz="1800" dirty="0">
                <a:latin typeface="Arial"/>
                <a:cs typeface="Arial"/>
              </a:rPr>
              <a:t>cadre</a:t>
            </a:r>
            <a:r>
              <a:rPr sz="1800" spc="-20" dirty="0">
                <a:latin typeface="Arial"/>
                <a:cs typeface="Arial"/>
              </a:rPr>
              <a:t> </a:t>
            </a:r>
            <a:r>
              <a:rPr sz="1800" dirty="0">
                <a:latin typeface="Arial"/>
                <a:cs typeface="Arial"/>
              </a:rPr>
              <a:t>d’un</a:t>
            </a:r>
            <a:r>
              <a:rPr sz="1800" spc="-15" dirty="0">
                <a:latin typeface="Arial"/>
                <a:cs typeface="Arial"/>
              </a:rPr>
              <a:t> </a:t>
            </a:r>
            <a:r>
              <a:rPr sz="1800" dirty="0">
                <a:latin typeface="Arial"/>
                <a:cs typeface="Arial"/>
              </a:rPr>
              <a:t>projet,</a:t>
            </a:r>
            <a:r>
              <a:rPr sz="1800" spc="-5" dirty="0">
                <a:latin typeface="Arial"/>
                <a:cs typeface="Arial"/>
              </a:rPr>
              <a:t> </a:t>
            </a:r>
            <a:r>
              <a:rPr sz="1800" dirty="0">
                <a:latin typeface="Arial"/>
                <a:cs typeface="Arial"/>
              </a:rPr>
              <a:t>près</a:t>
            </a:r>
            <a:r>
              <a:rPr sz="1800" spc="-10" dirty="0">
                <a:latin typeface="Arial"/>
                <a:cs typeface="Arial"/>
              </a:rPr>
              <a:t> </a:t>
            </a:r>
            <a:r>
              <a:rPr sz="1800" dirty="0">
                <a:latin typeface="Arial"/>
                <a:cs typeface="Arial"/>
              </a:rPr>
              <a:t>de</a:t>
            </a:r>
            <a:r>
              <a:rPr sz="1800" spc="-15" dirty="0">
                <a:latin typeface="Arial"/>
                <a:cs typeface="Arial"/>
              </a:rPr>
              <a:t> </a:t>
            </a:r>
            <a:r>
              <a:rPr sz="1800" spc="-10" dirty="0">
                <a:latin typeface="Arial"/>
                <a:cs typeface="Arial"/>
              </a:rPr>
              <a:t>Hinche.</a:t>
            </a:r>
            <a:endParaRPr lang="fr-FR" sz="1800" spc="-10" dirty="0">
              <a:latin typeface="Arial"/>
              <a:cs typeface="Arial"/>
            </a:endParaRPr>
          </a:p>
          <a:p>
            <a:pPr marL="12700" marR="5080" algn="just">
              <a:lnSpc>
                <a:spcPct val="100299"/>
              </a:lnSpc>
              <a:spcBef>
                <a:spcPts val="90"/>
              </a:spcBef>
            </a:pPr>
            <a:r>
              <a:rPr lang="fr-FR" spc="-10" dirty="0">
                <a:latin typeface="Arial"/>
                <a:cs typeface="Arial"/>
              </a:rPr>
              <a:t>Ces seuils ne sont pas gérés, leur durabilité est faible.</a:t>
            </a:r>
            <a:endParaRPr sz="1800" dirty="0">
              <a:latin typeface="Arial"/>
              <a:cs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5364479" cy="4023359"/>
            </a:xfrm>
            <a:prstGeom prst="rect">
              <a:avLst/>
            </a:prstGeom>
          </p:spPr>
        </p:pic>
        <p:sp>
          <p:nvSpPr>
            <p:cNvPr id="4" name="object 4"/>
            <p:cNvSpPr/>
            <p:nvPr/>
          </p:nvSpPr>
          <p:spPr>
            <a:xfrm>
              <a:off x="457200" y="457200"/>
              <a:ext cx="5364480" cy="4023360"/>
            </a:xfrm>
            <a:custGeom>
              <a:avLst/>
              <a:gdLst/>
              <a:ahLst/>
              <a:cxnLst/>
              <a:rect l="l" t="t" r="r" b="b"/>
              <a:pathLst>
                <a:path w="5364480" h="4023360">
                  <a:moveTo>
                    <a:pt x="0" y="0"/>
                  </a:moveTo>
                  <a:lnTo>
                    <a:pt x="0" y="4023359"/>
                  </a:lnTo>
                  <a:lnTo>
                    <a:pt x="5364479" y="4023359"/>
                  </a:lnTo>
                  <a:lnTo>
                    <a:pt x="5364479" y="0"/>
                  </a:lnTo>
                  <a:lnTo>
                    <a:pt x="0" y="0"/>
                  </a:lnTo>
                  <a:close/>
                </a:path>
              </a:pathLst>
            </a:custGeom>
            <a:ln w="9524">
              <a:solidFill>
                <a:srgbClr val="00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5029200" y="3886200"/>
              <a:ext cx="4571999" cy="3428999"/>
            </a:xfrm>
            <a:prstGeom prst="rect">
              <a:avLst/>
            </a:prstGeom>
          </p:spPr>
        </p:pic>
        <p:sp>
          <p:nvSpPr>
            <p:cNvPr id="6" name="object 6"/>
            <p:cNvSpPr/>
            <p:nvPr/>
          </p:nvSpPr>
          <p:spPr>
            <a:xfrm>
              <a:off x="5029200" y="3886200"/>
              <a:ext cx="4572000" cy="3429000"/>
            </a:xfrm>
            <a:custGeom>
              <a:avLst/>
              <a:gdLst/>
              <a:ahLst/>
              <a:cxnLst/>
              <a:rect l="l" t="t" r="r" b="b"/>
              <a:pathLst>
                <a:path w="4572000" h="3429000">
                  <a:moveTo>
                    <a:pt x="0" y="0"/>
                  </a:moveTo>
                  <a:lnTo>
                    <a:pt x="0" y="3428999"/>
                  </a:lnTo>
                  <a:lnTo>
                    <a:pt x="4571999" y="3428999"/>
                  </a:lnTo>
                  <a:lnTo>
                    <a:pt x="4571999" y="0"/>
                  </a:lnTo>
                  <a:lnTo>
                    <a:pt x="0" y="0"/>
                  </a:lnTo>
                  <a:close/>
                </a:path>
              </a:pathLst>
            </a:custGeom>
            <a:ln w="9524">
              <a:solidFill>
                <a:srgbClr val="000000"/>
              </a:solidFill>
            </a:ln>
          </p:spPr>
          <p:txBody>
            <a:bodyPr wrap="square" lIns="0" tIns="0" rIns="0" bIns="0" rtlCol="0"/>
            <a:lstStyle/>
            <a:p>
              <a:endParaRPr/>
            </a:p>
          </p:txBody>
        </p:sp>
      </p:grpSp>
      <p:sp>
        <p:nvSpPr>
          <p:cNvPr id="7" name="object 7"/>
          <p:cNvSpPr txBox="1"/>
          <p:nvPr/>
        </p:nvSpPr>
        <p:spPr>
          <a:xfrm>
            <a:off x="644142" y="4597398"/>
            <a:ext cx="4232657" cy="850265"/>
          </a:xfrm>
          <a:prstGeom prst="rect">
            <a:avLst/>
          </a:prstGeom>
        </p:spPr>
        <p:txBody>
          <a:bodyPr vert="horz" wrap="square" lIns="0" tIns="11430" rIns="0" bIns="0" rtlCol="0">
            <a:spAutoFit/>
          </a:bodyPr>
          <a:lstStyle/>
          <a:p>
            <a:pPr marL="12700" marR="5080">
              <a:lnSpc>
                <a:spcPct val="100299"/>
              </a:lnSpc>
              <a:spcBef>
                <a:spcPts val="90"/>
              </a:spcBef>
            </a:pPr>
            <a:r>
              <a:rPr sz="1800" dirty="0">
                <a:latin typeface="Arial"/>
                <a:cs typeface="Arial"/>
              </a:rPr>
              <a:t>Le</a:t>
            </a:r>
            <a:r>
              <a:rPr sz="1800" spc="-20" dirty="0">
                <a:latin typeface="Arial"/>
                <a:cs typeface="Arial"/>
              </a:rPr>
              <a:t> </a:t>
            </a:r>
            <a:r>
              <a:rPr sz="1800" dirty="0">
                <a:latin typeface="Arial"/>
                <a:cs typeface="Arial"/>
              </a:rPr>
              <a:t>projet</a:t>
            </a:r>
            <a:r>
              <a:rPr sz="1800" spc="-5" dirty="0">
                <a:latin typeface="Arial"/>
                <a:cs typeface="Arial"/>
              </a:rPr>
              <a:t> </a:t>
            </a:r>
            <a:r>
              <a:rPr sz="1800" dirty="0">
                <a:latin typeface="Arial"/>
                <a:cs typeface="Arial"/>
              </a:rPr>
              <a:t>est</a:t>
            </a:r>
            <a:r>
              <a:rPr sz="1800" spc="-10" dirty="0">
                <a:latin typeface="Arial"/>
                <a:cs typeface="Arial"/>
              </a:rPr>
              <a:t> </a:t>
            </a:r>
            <a:r>
              <a:rPr sz="1800" dirty="0">
                <a:latin typeface="Arial"/>
                <a:cs typeface="Arial"/>
              </a:rPr>
              <a:t>parti</a:t>
            </a:r>
            <a:r>
              <a:rPr lang="fr-FR" dirty="0">
                <a:latin typeface="Arial"/>
                <a:cs typeface="Arial"/>
              </a:rPr>
              <a:t> et, e</a:t>
            </a:r>
            <a:r>
              <a:rPr sz="1800" dirty="0">
                <a:latin typeface="Arial"/>
                <a:cs typeface="Arial"/>
              </a:rPr>
              <a:t>n</a:t>
            </a:r>
            <a:r>
              <a:rPr sz="1800" spc="-15" dirty="0">
                <a:latin typeface="Arial"/>
                <a:cs typeface="Arial"/>
              </a:rPr>
              <a:t> </a:t>
            </a:r>
            <a:r>
              <a:rPr sz="1800" spc="-10" dirty="0">
                <a:latin typeface="Arial"/>
                <a:cs typeface="Arial"/>
              </a:rPr>
              <a:t>l’absence </a:t>
            </a:r>
            <a:r>
              <a:rPr sz="1800" dirty="0">
                <a:latin typeface="Arial"/>
                <a:cs typeface="Arial"/>
              </a:rPr>
              <a:t>d’entretien,</a:t>
            </a:r>
            <a:r>
              <a:rPr sz="1800" spc="-25" dirty="0">
                <a:latin typeface="Arial"/>
                <a:cs typeface="Arial"/>
              </a:rPr>
              <a:t> </a:t>
            </a:r>
            <a:r>
              <a:rPr sz="1800" dirty="0">
                <a:latin typeface="Arial"/>
                <a:cs typeface="Arial"/>
              </a:rPr>
              <a:t>les</a:t>
            </a:r>
            <a:r>
              <a:rPr sz="1800" spc="-10" dirty="0">
                <a:latin typeface="Arial"/>
                <a:cs typeface="Arial"/>
              </a:rPr>
              <a:t> </a:t>
            </a:r>
            <a:r>
              <a:rPr sz="1800" dirty="0">
                <a:latin typeface="Arial"/>
                <a:cs typeface="Arial"/>
              </a:rPr>
              <a:t>seuils</a:t>
            </a:r>
            <a:r>
              <a:rPr sz="1800" spc="-30" dirty="0">
                <a:latin typeface="Arial"/>
                <a:cs typeface="Arial"/>
              </a:rPr>
              <a:t> </a:t>
            </a:r>
            <a:r>
              <a:rPr sz="1800" dirty="0">
                <a:latin typeface="Arial"/>
                <a:cs typeface="Arial"/>
              </a:rPr>
              <a:t>finissent</a:t>
            </a:r>
            <a:r>
              <a:rPr sz="1800" spc="-10" dirty="0">
                <a:latin typeface="Arial"/>
                <a:cs typeface="Arial"/>
              </a:rPr>
              <a:t> </a:t>
            </a:r>
            <a:r>
              <a:rPr sz="1800" spc="-25" dirty="0">
                <a:latin typeface="Arial"/>
                <a:cs typeface="Arial"/>
              </a:rPr>
              <a:t>par </a:t>
            </a:r>
            <a:r>
              <a:rPr sz="1800" spc="-10" dirty="0">
                <a:latin typeface="Arial"/>
                <a:cs typeface="Arial"/>
              </a:rPr>
              <a:t>disparaître.</a:t>
            </a:r>
            <a:endParaRPr sz="1800" dirty="0">
              <a:latin typeface="Arial"/>
              <a:cs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5436107" cy="4076699"/>
            </a:xfrm>
            <a:prstGeom prst="rect">
              <a:avLst/>
            </a:prstGeom>
          </p:spPr>
        </p:pic>
        <p:sp>
          <p:nvSpPr>
            <p:cNvPr id="4" name="object 4"/>
            <p:cNvSpPr/>
            <p:nvPr/>
          </p:nvSpPr>
          <p:spPr>
            <a:xfrm>
              <a:off x="457200" y="457200"/>
              <a:ext cx="5436235" cy="4076700"/>
            </a:xfrm>
            <a:custGeom>
              <a:avLst/>
              <a:gdLst/>
              <a:ahLst/>
              <a:cxnLst/>
              <a:rect l="l" t="t" r="r" b="b"/>
              <a:pathLst>
                <a:path w="5436235" h="4076700">
                  <a:moveTo>
                    <a:pt x="0" y="0"/>
                  </a:moveTo>
                  <a:lnTo>
                    <a:pt x="0" y="4076699"/>
                  </a:lnTo>
                  <a:lnTo>
                    <a:pt x="5436107" y="4076699"/>
                  </a:lnTo>
                  <a:lnTo>
                    <a:pt x="5436107" y="0"/>
                  </a:lnTo>
                  <a:lnTo>
                    <a:pt x="0" y="0"/>
                  </a:lnTo>
                  <a:close/>
                </a:path>
              </a:pathLst>
            </a:custGeom>
            <a:ln w="9524">
              <a:solidFill>
                <a:srgbClr val="00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4668011" y="3614927"/>
              <a:ext cx="4933187" cy="3700271"/>
            </a:xfrm>
            <a:prstGeom prst="rect">
              <a:avLst/>
            </a:prstGeom>
          </p:spPr>
        </p:pic>
        <p:sp>
          <p:nvSpPr>
            <p:cNvPr id="6" name="object 6"/>
            <p:cNvSpPr/>
            <p:nvPr/>
          </p:nvSpPr>
          <p:spPr>
            <a:xfrm>
              <a:off x="4669535" y="3616451"/>
              <a:ext cx="4932045" cy="3698875"/>
            </a:xfrm>
            <a:custGeom>
              <a:avLst/>
              <a:gdLst/>
              <a:ahLst/>
              <a:cxnLst/>
              <a:rect l="l" t="t" r="r" b="b"/>
              <a:pathLst>
                <a:path w="4932045" h="3698875">
                  <a:moveTo>
                    <a:pt x="0" y="0"/>
                  </a:moveTo>
                  <a:lnTo>
                    <a:pt x="0" y="3698747"/>
                  </a:lnTo>
                  <a:lnTo>
                    <a:pt x="4931663" y="3698747"/>
                  </a:lnTo>
                  <a:lnTo>
                    <a:pt x="4931663" y="0"/>
                  </a:lnTo>
                  <a:lnTo>
                    <a:pt x="0" y="0"/>
                  </a:lnTo>
                  <a:close/>
                </a:path>
              </a:pathLst>
            </a:custGeom>
            <a:ln w="9524">
              <a:solidFill>
                <a:srgbClr val="000000"/>
              </a:solidFill>
            </a:ln>
          </p:spPr>
          <p:txBody>
            <a:bodyPr wrap="square" lIns="0" tIns="0" rIns="0" bIns="0" rtlCol="0"/>
            <a:lstStyle/>
            <a:p>
              <a:endParaRPr/>
            </a:p>
          </p:txBody>
        </p:sp>
      </p:grpSp>
      <p:sp>
        <p:nvSpPr>
          <p:cNvPr id="7" name="object 7"/>
          <p:cNvSpPr txBox="1"/>
          <p:nvPr/>
        </p:nvSpPr>
        <p:spPr>
          <a:xfrm>
            <a:off x="545083" y="4733033"/>
            <a:ext cx="3618865" cy="1120820"/>
          </a:xfrm>
          <a:prstGeom prst="rect">
            <a:avLst/>
          </a:prstGeom>
        </p:spPr>
        <p:txBody>
          <a:bodyPr vert="horz" wrap="square" lIns="0" tIns="12700" rIns="0" bIns="0" rtlCol="0">
            <a:spAutoFit/>
          </a:bodyPr>
          <a:lstStyle/>
          <a:p>
            <a:pPr marL="12700" marR="5080">
              <a:lnSpc>
                <a:spcPct val="99900"/>
              </a:lnSpc>
              <a:spcBef>
                <a:spcPts val="100"/>
              </a:spcBef>
              <a:tabLst>
                <a:tab pos="2978150" algn="l"/>
              </a:tabLst>
            </a:pPr>
            <a:r>
              <a:rPr dirty="0">
                <a:latin typeface="Arial"/>
                <a:cs typeface="Arial"/>
              </a:rPr>
              <a:t>Haie</a:t>
            </a:r>
            <a:r>
              <a:rPr spc="-55" dirty="0">
                <a:latin typeface="Arial"/>
                <a:cs typeface="Arial"/>
              </a:rPr>
              <a:t> </a:t>
            </a:r>
            <a:r>
              <a:rPr dirty="0" err="1">
                <a:latin typeface="Arial"/>
                <a:cs typeface="Arial"/>
              </a:rPr>
              <a:t>vive</a:t>
            </a:r>
            <a:r>
              <a:rPr spc="-50" dirty="0">
                <a:latin typeface="Arial"/>
                <a:cs typeface="Arial"/>
              </a:rPr>
              <a:t> </a:t>
            </a:r>
            <a:r>
              <a:rPr lang="fr-FR" spc="-50" dirty="0">
                <a:latin typeface="Arial"/>
                <a:cs typeface="Arial"/>
              </a:rPr>
              <a:t>paysanne </a:t>
            </a:r>
            <a:r>
              <a:rPr spc="-10" dirty="0" err="1">
                <a:latin typeface="Arial"/>
                <a:cs typeface="Arial"/>
              </a:rPr>
              <a:t>renforcée</a:t>
            </a:r>
            <a:r>
              <a:rPr lang="fr-FR" spc="-10" dirty="0">
                <a:latin typeface="Arial"/>
                <a:cs typeface="Arial"/>
              </a:rPr>
              <a:t> </a:t>
            </a:r>
            <a:r>
              <a:rPr dirty="0">
                <a:latin typeface="Arial"/>
                <a:cs typeface="Arial"/>
              </a:rPr>
              <a:t>à</a:t>
            </a:r>
            <a:r>
              <a:rPr spc="-15" dirty="0">
                <a:latin typeface="Arial"/>
                <a:cs typeface="Arial"/>
              </a:rPr>
              <a:t> </a:t>
            </a:r>
            <a:r>
              <a:rPr spc="-25" dirty="0">
                <a:latin typeface="Arial"/>
                <a:cs typeface="Arial"/>
              </a:rPr>
              <a:t>la </a:t>
            </a:r>
            <a:r>
              <a:rPr dirty="0">
                <a:latin typeface="Arial"/>
                <a:cs typeface="Arial"/>
              </a:rPr>
              <a:t>traversée</a:t>
            </a:r>
            <a:r>
              <a:rPr spc="-70" dirty="0">
                <a:latin typeface="Arial"/>
                <a:cs typeface="Arial"/>
              </a:rPr>
              <a:t> </a:t>
            </a:r>
            <a:r>
              <a:rPr dirty="0">
                <a:latin typeface="Arial"/>
                <a:cs typeface="Arial"/>
              </a:rPr>
              <a:t>d’une</a:t>
            </a:r>
            <a:r>
              <a:rPr spc="-80" dirty="0">
                <a:latin typeface="Arial"/>
                <a:cs typeface="Arial"/>
              </a:rPr>
              <a:t> </a:t>
            </a:r>
            <a:r>
              <a:rPr dirty="0">
                <a:latin typeface="Arial"/>
                <a:cs typeface="Arial"/>
              </a:rPr>
              <a:t>ravine</a:t>
            </a:r>
            <a:r>
              <a:rPr spc="-65" dirty="0">
                <a:latin typeface="Arial"/>
                <a:cs typeface="Arial"/>
              </a:rPr>
              <a:t> </a:t>
            </a:r>
            <a:r>
              <a:rPr spc="-25" dirty="0">
                <a:latin typeface="Arial"/>
                <a:cs typeface="Arial"/>
              </a:rPr>
              <a:t>et </a:t>
            </a:r>
            <a:r>
              <a:rPr dirty="0">
                <a:latin typeface="Arial"/>
                <a:cs typeface="Arial"/>
              </a:rPr>
              <a:t>constituant,</a:t>
            </a:r>
            <a:r>
              <a:rPr spc="-65" dirty="0">
                <a:latin typeface="Arial"/>
                <a:cs typeface="Arial"/>
              </a:rPr>
              <a:t> </a:t>
            </a:r>
            <a:r>
              <a:rPr dirty="0">
                <a:latin typeface="Arial"/>
                <a:cs typeface="Arial"/>
              </a:rPr>
              <a:t>de</a:t>
            </a:r>
            <a:r>
              <a:rPr spc="-65" dirty="0">
                <a:latin typeface="Arial"/>
                <a:cs typeface="Arial"/>
              </a:rPr>
              <a:t> </a:t>
            </a:r>
            <a:r>
              <a:rPr dirty="0">
                <a:latin typeface="Arial"/>
                <a:cs typeface="Arial"/>
              </a:rPr>
              <a:t>fait,</a:t>
            </a:r>
            <a:r>
              <a:rPr spc="-65" dirty="0">
                <a:latin typeface="Arial"/>
                <a:cs typeface="Arial"/>
              </a:rPr>
              <a:t> </a:t>
            </a:r>
            <a:r>
              <a:rPr spc="-25" dirty="0">
                <a:latin typeface="Arial"/>
                <a:cs typeface="Arial"/>
              </a:rPr>
              <a:t>un </a:t>
            </a:r>
            <a:r>
              <a:rPr dirty="0">
                <a:latin typeface="Arial"/>
                <a:cs typeface="Arial"/>
              </a:rPr>
              <a:t>seuil</a:t>
            </a:r>
            <a:r>
              <a:rPr spc="-50" dirty="0">
                <a:latin typeface="Arial"/>
                <a:cs typeface="Arial"/>
              </a:rPr>
              <a:t> </a:t>
            </a:r>
            <a:r>
              <a:rPr spc="-10" dirty="0">
                <a:latin typeface="Arial"/>
                <a:cs typeface="Arial"/>
              </a:rPr>
              <a:t>biologique.</a:t>
            </a:r>
            <a:endParaRPr dirty="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9143999" cy="6857999"/>
            </a:xfrm>
            <a:prstGeom prst="rect">
              <a:avLst/>
            </a:prstGeom>
          </p:spPr>
        </p:pic>
        <p:sp>
          <p:nvSpPr>
            <p:cNvPr id="4" name="object 4"/>
            <p:cNvSpPr/>
            <p:nvPr/>
          </p:nvSpPr>
          <p:spPr>
            <a:xfrm>
              <a:off x="457200" y="457200"/>
              <a:ext cx="9144000" cy="6858000"/>
            </a:xfrm>
            <a:custGeom>
              <a:avLst/>
              <a:gdLst/>
              <a:ahLst/>
              <a:cxnLst/>
              <a:rect l="l" t="t" r="r" b="b"/>
              <a:pathLst>
                <a:path w="9144000" h="6858000">
                  <a:moveTo>
                    <a:pt x="0" y="0"/>
                  </a:moveTo>
                  <a:lnTo>
                    <a:pt x="0" y="6857999"/>
                  </a:lnTo>
                  <a:lnTo>
                    <a:pt x="9143999" y="6857999"/>
                  </a:lnTo>
                  <a:lnTo>
                    <a:pt x="9143999" y="0"/>
                  </a:lnTo>
                  <a:lnTo>
                    <a:pt x="0" y="0"/>
                  </a:lnTo>
                  <a:close/>
                </a:path>
              </a:pathLst>
            </a:custGeom>
            <a:ln w="9524">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4837994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5532119" cy="4149851"/>
            </a:xfrm>
            <a:prstGeom prst="rect">
              <a:avLst/>
            </a:prstGeom>
          </p:spPr>
        </p:pic>
        <p:sp>
          <p:nvSpPr>
            <p:cNvPr id="4" name="object 4"/>
            <p:cNvSpPr/>
            <p:nvPr/>
          </p:nvSpPr>
          <p:spPr>
            <a:xfrm>
              <a:off x="457200" y="457200"/>
              <a:ext cx="5532120" cy="4150360"/>
            </a:xfrm>
            <a:custGeom>
              <a:avLst/>
              <a:gdLst/>
              <a:ahLst/>
              <a:cxnLst/>
              <a:rect l="l" t="t" r="r" b="b"/>
              <a:pathLst>
                <a:path w="5532120" h="4150360">
                  <a:moveTo>
                    <a:pt x="0" y="0"/>
                  </a:moveTo>
                  <a:lnTo>
                    <a:pt x="0" y="4149851"/>
                  </a:lnTo>
                  <a:lnTo>
                    <a:pt x="5532119" y="4149851"/>
                  </a:lnTo>
                  <a:lnTo>
                    <a:pt x="5532119" y="0"/>
                  </a:lnTo>
                  <a:lnTo>
                    <a:pt x="0" y="0"/>
                  </a:lnTo>
                  <a:close/>
                </a:path>
              </a:pathLst>
            </a:custGeom>
            <a:ln w="9524">
              <a:solidFill>
                <a:srgbClr val="00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4933188" y="3814571"/>
              <a:ext cx="4668011" cy="3500627"/>
            </a:xfrm>
            <a:prstGeom prst="rect">
              <a:avLst/>
            </a:prstGeom>
          </p:spPr>
        </p:pic>
        <p:sp>
          <p:nvSpPr>
            <p:cNvPr id="6" name="object 6"/>
            <p:cNvSpPr/>
            <p:nvPr/>
          </p:nvSpPr>
          <p:spPr>
            <a:xfrm>
              <a:off x="4933188" y="3814571"/>
              <a:ext cx="4668520" cy="3500754"/>
            </a:xfrm>
            <a:custGeom>
              <a:avLst/>
              <a:gdLst/>
              <a:ahLst/>
              <a:cxnLst/>
              <a:rect l="l" t="t" r="r" b="b"/>
              <a:pathLst>
                <a:path w="4668520" h="3500754">
                  <a:moveTo>
                    <a:pt x="0" y="0"/>
                  </a:moveTo>
                  <a:lnTo>
                    <a:pt x="0" y="3500627"/>
                  </a:lnTo>
                  <a:lnTo>
                    <a:pt x="4668011" y="3500627"/>
                  </a:lnTo>
                  <a:lnTo>
                    <a:pt x="4668011" y="0"/>
                  </a:lnTo>
                  <a:lnTo>
                    <a:pt x="0" y="0"/>
                  </a:lnTo>
                  <a:close/>
                </a:path>
              </a:pathLst>
            </a:custGeom>
            <a:ln w="9524">
              <a:solidFill>
                <a:srgbClr val="000000"/>
              </a:solidFill>
            </a:ln>
          </p:spPr>
          <p:txBody>
            <a:bodyPr wrap="square" lIns="0" tIns="0" rIns="0" bIns="0" rtlCol="0"/>
            <a:lstStyle/>
            <a:p>
              <a:endParaRPr/>
            </a:p>
          </p:txBody>
        </p:sp>
      </p:grpSp>
      <p:sp>
        <p:nvSpPr>
          <p:cNvPr id="7" name="object 7"/>
          <p:cNvSpPr txBox="1"/>
          <p:nvPr/>
        </p:nvSpPr>
        <p:spPr>
          <a:xfrm>
            <a:off x="787399" y="4922010"/>
            <a:ext cx="165163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Près</a:t>
            </a:r>
            <a:r>
              <a:rPr sz="1800" spc="-15" dirty="0">
                <a:latin typeface="Arial"/>
                <a:cs typeface="Arial"/>
              </a:rPr>
              <a:t> </a:t>
            </a:r>
            <a:r>
              <a:rPr sz="1800" dirty="0">
                <a:latin typeface="Arial"/>
                <a:cs typeface="Arial"/>
              </a:rPr>
              <a:t>de</a:t>
            </a:r>
            <a:r>
              <a:rPr sz="1800" spc="-15" dirty="0">
                <a:latin typeface="Arial"/>
                <a:cs typeface="Arial"/>
              </a:rPr>
              <a:t> </a:t>
            </a:r>
            <a:r>
              <a:rPr sz="1800" spc="-10" dirty="0">
                <a:latin typeface="Arial"/>
                <a:cs typeface="Arial"/>
              </a:rPr>
              <a:t>Hinche.</a:t>
            </a:r>
            <a:endParaRPr sz="1800">
              <a:latin typeface="Arial"/>
              <a:cs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755016"/>
            <a:ext cx="9153525" cy="6864984"/>
            <a:chOff x="452437" y="452437"/>
            <a:chExt cx="9153525" cy="6864984"/>
          </a:xfrm>
        </p:grpSpPr>
        <p:pic>
          <p:nvPicPr>
            <p:cNvPr id="3" name="object 3"/>
            <p:cNvPicPr/>
            <p:nvPr/>
          </p:nvPicPr>
          <p:blipFill>
            <a:blip r:embed="rId2" cstate="print"/>
            <a:stretch>
              <a:fillRect/>
            </a:stretch>
          </p:blipFill>
          <p:spPr>
            <a:xfrm>
              <a:off x="457200" y="457200"/>
              <a:ext cx="5364479" cy="4023359"/>
            </a:xfrm>
            <a:prstGeom prst="rect">
              <a:avLst/>
            </a:prstGeom>
          </p:spPr>
        </p:pic>
        <p:sp>
          <p:nvSpPr>
            <p:cNvPr id="4" name="object 4"/>
            <p:cNvSpPr/>
            <p:nvPr/>
          </p:nvSpPr>
          <p:spPr>
            <a:xfrm>
              <a:off x="457200" y="457200"/>
              <a:ext cx="5364480" cy="4023360"/>
            </a:xfrm>
            <a:custGeom>
              <a:avLst/>
              <a:gdLst/>
              <a:ahLst/>
              <a:cxnLst/>
              <a:rect l="l" t="t" r="r" b="b"/>
              <a:pathLst>
                <a:path w="5364480" h="4023360">
                  <a:moveTo>
                    <a:pt x="0" y="0"/>
                  </a:moveTo>
                  <a:lnTo>
                    <a:pt x="0" y="4023359"/>
                  </a:lnTo>
                  <a:lnTo>
                    <a:pt x="5364479" y="4023359"/>
                  </a:lnTo>
                  <a:lnTo>
                    <a:pt x="5364479" y="0"/>
                  </a:lnTo>
                  <a:lnTo>
                    <a:pt x="0" y="0"/>
                  </a:lnTo>
                  <a:close/>
                </a:path>
              </a:pathLst>
            </a:custGeom>
            <a:ln w="9524">
              <a:solidFill>
                <a:srgbClr val="00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4741164" y="3669791"/>
              <a:ext cx="4860035" cy="3642359"/>
            </a:xfrm>
            <a:prstGeom prst="rect">
              <a:avLst/>
            </a:prstGeom>
          </p:spPr>
        </p:pic>
        <p:sp>
          <p:nvSpPr>
            <p:cNvPr id="6" name="object 6"/>
            <p:cNvSpPr/>
            <p:nvPr/>
          </p:nvSpPr>
          <p:spPr>
            <a:xfrm>
              <a:off x="4741164" y="3669791"/>
              <a:ext cx="4860290" cy="3642360"/>
            </a:xfrm>
            <a:custGeom>
              <a:avLst/>
              <a:gdLst/>
              <a:ahLst/>
              <a:cxnLst/>
              <a:rect l="l" t="t" r="r" b="b"/>
              <a:pathLst>
                <a:path w="4860290" h="3642359">
                  <a:moveTo>
                    <a:pt x="0" y="0"/>
                  </a:moveTo>
                  <a:lnTo>
                    <a:pt x="0" y="3642359"/>
                  </a:lnTo>
                  <a:lnTo>
                    <a:pt x="4860035" y="3642359"/>
                  </a:lnTo>
                  <a:lnTo>
                    <a:pt x="4860035" y="0"/>
                  </a:lnTo>
                  <a:lnTo>
                    <a:pt x="0" y="0"/>
                  </a:lnTo>
                  <a:close/>
                </a:path>
              </a:pathLst>
            </a:custGeom>
            <a:ln w="9524">
              <a:solidFill>
                <a:srgbClr val="000000"/>
              </a:solidFill>
            </a:ln>
          </p:spPr>
          <p:txBody>
            <a:bodyPr wrap="square" lIns="0" tIns="0" rIns="0" bIns="0" rtlCol="0"/>
            <a:lstStyle/>
            <a:p>
              <a:endParaRPr/>
            </a:p>
          </p:txBody>
        </p:sp>
      </p:grpSp>
      <p:sp>
        <p:nvSpPr>
          <p:cNvPr id="7" name="object 7"/>
          <p:cNvSpPr txBox="1"/>
          <p:nvPr/>
        </p:nvSpPr>
        <p:spPr>
          <a:xfrm>
            <a:off x="456946" y="5793549"/>
            <a:ext cx="4204970" cy="1397177"/>
          </a:xfrm>
          <a:prstGeom prst="rect">
            <a:avLst/>
          </a:prstGeom>
        </p:spPr>
        <p:txBody>
          <a:bodyPr vert="horz" wrap="square" lIns="0" tIns="12065" rIns="0" bIns="0" rtlCol="0">
            <a:spAutoFit/>
          </a:bodyPr>
          <a:lstStyle/>
          <a:p>
            <a:pPr marL="12700" marR="5080">
              <a:lnSpc>
                <a:spcPct val="100099"/>
              </a:lnSpc>
              <a:spcBef>
                <a:spcPts val="95"/>
              </a:spcBef>
            </a:pPr>
            <a:r>
              <a:rPr lang="fr-FR" spc="-20" dirty="0">
                <a:latin typeface="Arial"/>
                <a:cs typeface="Arial"/>
              </a:rPr>
              <a:t>Un</a:t>
            </a:r>
            <a:r>
              <a:rPr sz="1800" spc="-20" dirty="0">
                <a:latin typeface="Arial"/>
                <a:cs typeface="Arial"/>
              </a:rPr>
              <a:t> </a:t>
            </a:r>
            <a:r>
              <a:rPr sz="1800" dirty="0" err="1">
                <a:latin typeface="Arial"/>
                <a:cs typeface="Arial"/>
              </a:rPr>
              <a:t>projet</a:t>
            </a:r>
            <a:r>
              <a:rPr sz="1800" spc="-10" dirty="0">
                <a:latin typeface="Arial"/>
                <a:cs typeface="Arial"/>
              </a:rPr>
              <a:t> </a:t>
            </a:r>
            <a:r>
              <a:rPr sz="1800" dirty="0">
                <a:latin typeface="Arial"/>
                <a:cs typeface="Arial"/>
              </a:rPr>
              <a:t>a</a:t>
            </a:r>
            <a:r>
              <a:rPr sz="1800" spc="-20" dirty="0">
                <a:latin typeface="Arial"/>
                <a:cs typeface="Arial"/>
              </a:rPr>
              <a:t> fait </a:t>
            </a:r>
            <a:r>
              <a:rPr sz="1800" dirty="0">
                <a:latin typeface="Arial"/>
                <a:cs typeface="Arial"/>
              </a:rPr>
              <a:t>planter</a:t>
            </a:r>
            <a:r>
              <a:rPr sz="1800" spc="-20" dirty="0">
                <a:latin typeface="Arial"/>
                <a:cs typeface="Arial"/>
              </a:rPr>
              <a:t> </a:t>
            </a:r>
            <a:r>
              <a:rPr sz="1800" dirty="0">
                <a:latin typeface="Arial"/>
                <a:cs typeface="Arial"/>
              </a:rPr>
              <a:t>des</a:t>
            </a:r>
            <a:r>
              <a:rPr sz="1800" spc="-20" dirty="0">
                <a:latin typeface="Arial"/>
                <a:cs typeface="Arial"/>
              </a:rPr>
              <a:t> </a:t>
            </a:r>
            <a:r>
              <a:rPr sz="1800" dirty="0">
                <a:latin typeface="Arial"/>
                <a:cs typeface="Arial"/>
              </a:rPr>
              <a:t>haies</a:t>
            </a:r>
            <a:r>
              <a:rPr sz="1800" spc="-15" dirty="0">
                <a:latin typeface="Arial"/>
                <a:cs typeface="Arial"/>
              </a:rPr>
              <a:t> </a:t>
            </a:r>
            <a:r>
              <a:rPr sz="1800" dirty="0">
                <a:latin typeface="Arial"/>
                <a:cs typeface="Arial"/>
              </a:rPr>
              <a:t>vives</a:t>
            </a:r>
            <a:r>
              <a:rPr sz="1800" spc="-20" dirty="0">
                <a:latin typeface="Arial"/>
                <a:cs typeface="Arial"/>
              </a:rPr>
              <a:t> </a:t>
            </a:r>
            <a:r>
              <a:rPr sz="1800" spc="-50" dirty="0">
                <a:latin typeface="Arial"/>
                <a:cs typeface="Arial"/>
              </a:rPr>
              <a:t>à </a:t>
            </a:r>
            <a:r>
              <a:rPr sz="1800" dirty="0">
                <a:latin typeface="Arial"/>
                <a:cs typeface="Arial"/>
              </a:rPr>
              <a:t>base</a:t>
            </a:r>
            <a:r>
              <a:rPr sz="1800" spc="-15" dirty="0">
                <a:latin typeface="Arial"/>
                <a:cs typeface="Arial"/>
              </a:rPr>
              <a:t> </a:t>
            </a:r>
            <a:r>
              <a:rPr sz="1800" dirty="0">
                <a:latin typeface="Arial"/>
                <a:cs typeface="Arial"/>
              </a:rPr>
              <a:t>de</a:t>
            </a:r>
            <a:r>
              <a:rPr sz="1800" spc="-10" dirty="0">
                <a:latin typeface="Arial"/>
                <a:cs typeface="Arial"/>
              </a:rPr>
              <a:t> graminées </a:t>
            </a:r>
            <a:r>
              <a:rPr sz="1800" dirty="0">
                <a:latin typeface="Arial"/>
                <a:cs typeface="Arial"/>
              </a:rPr>
              <a:t>fourragères</a:t>
            </a:r>
            <a:r>
              <a:rPr sz="1800" spc="-25" dirty="0">
                <a:latin typeface="Arial"/>
                <a:cs typeface="Arial"/>
              </a:rPr>
              <a:t> </a:t>
            </a:r>
            <a:r>
              <a:rPr sz="1800" dirty="0">
                <a:latin typeface="Arial"/>
                <a:cs typeface="Arial"/>
              </a:rPr>
              <a:t>sur</a:t>
            </a:r>
            <a:r>
              <a:rPr sz="1800" spc="-10" dirty="0">
                <a:latin typeface="Arial"/>
                <a:cs typeface="Arial"/>
              </a:rPr>
              <a:t> </a:t>
            </a:r>
            <a:r>
              <a:rPr sz="1800" spc="-25" dirty="0">
                <a:latin typeface="Arial"/>
                <a:cs typeface="Arial"/>
              </a:rPr>
              <a:t>ce </a:t>
            </a:r>
            <a:r>
              <a:rPr sz="1800" dirty="0">
                <a:latin typeface="Arial"/>
                <a:cs typeface="Arial"/>
              </a:rPr>
              <a:t>versant</a:t>
            </a:r>
            <a:r>
              <a:rPr sz="1800" spc="-20" dirty="0">
                <a:latin typeface="Arial"/>
                <a:cs typeface="Arial"/>
              </a:rPr>
              <a:t> </a:t>
            </a:r>
            <a:r>
              <a:rPr sz="1800" dirty="0">
                <a:latin typeface="Arial"/>
                <a:cs typeface="Arial"/>
              </a:rPr>
              <a:t>pentu.</a:t>
            </a:r>
            <a:r>
              <a:rPr sz="1800" spc="-10" dirty="0">
                <a:latin typeface="Arial"/>
                <a:cs typeface="Arial"/>
              </a:rPr>
              <a:t> </a:t>
            </a:r>
            <a:r>
              <a:rPr sz="1800" dirty="0">
                <a:latin typeface="Arial"/>
                <a:cs typeface="Arial"/>
              </a:rPr>
              <a:t>Mais</a:t>
            </a:r>
            <a:r>
              <a:rPr sz="1800" spc="-20" dirty="0">
                <a:latin typeface="Arial"/>
                <a:cs typeface="Arial"/>
              </a:rPr>
              <a:t> </a:t>
            </a:r>
            <a:r>
              <a:rPr sz="1800" spc="-25" dirty="0">
                <a:latin typeface="Arial"/>
                <a:cs typeface="Arial"/>
              </a:rPr>
              <a:t>le </a:t>
            </a:r>
            <a:r>
              <a:rPr sz="1800" dirty="0">
                <a:latin typeface="Arial"/>
                <a:cs typeface="Arial"/>
              </a:rPr>
              <a:t>manque</a:t>
            </a:r>
            <a:r>
              <a:rPr sz="1800" spc="-40" dirty="0">
                <a:latin typeface="Arial"/>
                <a:cs typeface="Arial"/>
              </a:rPr>
              <a:t> </a:t>
            </a:r>
            <a:r>
              <a:rPr sz="1800" dirty="0">
                <a:latin typeface="Arial"/>
                <a:cs typeface="Arial"/>
              </a:rPr>
              <a:t>d’entretien</a:t>
            </a:r>
            <a:r>
              <a:rPr sz="1800" spc="-35" dirty="0">
                <a:latin typeface="Arial"/>
                <a:cs typeface="Arial"/>
              </a:rPr>
              <a:t> </a:t>
            </a:r>
            <a:r>
              <a:rPr sz="1800" spc="-25" dirty="0">
                <a:latin typeface="Arial"/>
                <a:cs typeface="Arial"/>
              </a:rPr>
              <a:t>et </a:t>
            </a:r>
            <a:r>
              <a:rPr sz="1800" dirty="0">
                <a:latin typeface="Arial"/>
                <a:cs typeface="Arial"/>
              </a:rPr>
              <a:t>l’érosion</a:t>
            </a:r>
            <a:r>
              <a:rPr sz="1800" spc="-35" dirty="0">
                <a:latin typeface="Arial"/>
                <a:cs typeface="Arial"/>
              </a:rPr>
              <a:t> </a:t>
            </a:r>
            <a:r>
              <a:rPr sz="1800" dirty="0">
                <a:latin typeface="Arial"/>
                <a:cs typeface="Arial"/>
              </a:rPr>
              <a:t>aratoire</a:t>
            </a:r>
            <a:r>
              <a:rPr sz="1800" spc="-30" dirty="0">
                <a:latin typeface="Arial"/>
                <a:cs typeface="Arial"/>
              </a:rPr>
              <a:t> </a:t>
            </a:r>
            <a:r>
              <a:rPr sz="1800" spc="-25" dirty="0">
                <a:latin typeface="Arial"/>
                <a:cs typeface="Arial"/>
              </a:rPr>
              <a:t>se </a:t>
            </a:r>
            <a:r>
              <a:rPr sz="1800" dirty="0">
                <a:latin typeface="Arial"/>
                <a:cs typeface="Arial"/>
              </a:rPr>
              <a:t>chargent</a:t>
            </a:r>
            <a:r>
              <a:rPr sz="1800" spc="-10" dirty="0">
                <a:latin typeface="Arial"/>
                <a:cs typeface="Arial"/>
              </a:rPr>
              <a:t> </a:t>
            </a:r>
            <a:r>
              <a:rPr sz="1800" dirty="0">
                <a:latin typeface="Arial"/>
                <a:cs typeface="Arial"/>
              </a:rPr>
              <a:t>de</a:t>
            </a:r>
            <a:r>
              <a:rPr sz="1800" spc="-20" dirty="0">
                <a:latin typeface="Arial"/>
                <a:cs typeface="Arial"/>
              </a:rPr>
              <a:t> leur </a:t>
            </a:r>
            <a:r>
              <a:rPr sz="1800" spc="-10" dirty="0">
                <a:latin typeface="Arial"/>
                <a:cs typeface="Arial"/>
              </a:rPr>
              <a:t>disparition.</a:t>
            </a:r>
            <a:endParaRPr sz="1800" dirty="0">
              <a:latin typeface="Arial"/>
              <a:cs typeface="Arial"/>
            </a:endParaRPr>
          </a:p>
        </p:txBody>
      </p:sp>
      <p:sp>
        <p:nvSpPr>
          <p:cNvPr id="8" name="object 8"/>
          <p:cNvSpPr txBox="1"/>
          <p:nvPr/>
        </p:nvSpPr>
        <p:spPr>
          <a:xfrm>
            <a:off x="6045197" y="817879"/>
            <a:ext cx="3708403" cy="566181"/>
          </a:xfrm>
          <a:prstGeom prst="rect">
            <a:avLst/>
          </a:prstGeom>
        </p:spPr>
        <p:txBody>
          <a:bodyPr vert="horz" wrap="square" lIns="0" tIns="12065" rIns="0" bIns="0" rtlCol="0">
            <a:spAutoFit/>
          </a:bodyPr>
          <a:lstStyle/>
          <a:p>
            <a:pPr marL="12700" marR="5080">
              <a:lnSpc>
                <a:spcPct val="100099"/>
              </a:lnSpc>
              <a:spcBef>
                <a:spcPts val="95"/>
              </a:spcBef>
            </a:pPr>
            <a:r>
              <a:rPr sz="1800" dirty="0">
                <a:latin typeface="Arial"/>
                <a:cs typeface="Arial"/>
              </a:rPr>
              <a:t>La</a:t>
            </a:r>
            <a:r>
              <a:rPr sz="1800" spc="-20" dirty="0">
                <a:latin typeface="Arial"/>
                <a:cs typeface="Arial"/>
              </a:rPr>
              <a:t> </a:t>
            </a:r>
            <a:r>
              <a:rPr sz="1800" dirty="0" err="1">
                <a:latin typeface="Arial"/>
                <a:cs typeface="Arial"/>
              </a:rPr>
              <a:t>haie</a:t>
            </a:r>
            <a:r>
              <a:rPr sz="1800" spc="-20" dirty="0">
                <a:latin typeface="Arial"/>
                <a:cs typeface="Arial"/>
              </a:rPr>
              <a:t> </a:t>
            </a:r>
            <a:r>
              <a:rPr lang="fr-FR" sz="1800" spc="-20" dirty="0">
                <a:latin typeface="Arial"/>
                <a:cs typeface="Arial"/>
              </a:rPr>
              <a:t>construite par un projet </a:t>
            </a:r>
            <a:r>
              <a:rPr sz="1800" dirty="0">
                <a:latin typeface="Arial"/>
                <a:cs typeface="Arial"/>
              </a:rPr>
              <a:t>est</a:t>
            </a:r>
            <a:r>
              <a:rPr sz="1800" spc="-10" dirty="0">
                <a:latin typeface="Arial"/>
                <a:cs typeface="Arial"/>
              </a:rPr>
              <a:t> </a:t>
            </a:r>
            <a:r>
              <a:rPr sz="1800" dirty="0" err="1">
                <a:latin typeface="Arial"/>
                <a:cs typeface="Arial"/>
              </a:rPr>
              <a:t>affouillée</a:t>
            </a:r>
            <a:r>
              <a:rPr lang="fr-FR" sz="1800" dirty="0">
                <a:latin typeface="Arial"/>
                <a:cs typeface="Arial"/>
              </a:rPr>
              <a:t>.</a:t>
            </a:r>
            <a:endParaRPr sz="1800" dirty="0">
              <a:latin typeface="Arial"/>
              <a:cs typeface="Arial"/>
            </a:endParaRPr>
          </a:p>
        </p:txBody>
      </p:sp>
      <p:sp>
        <p:nvSpPr>
          <p:cNvPr id="9" name="ZoneTexte 8">
            <a:extLst>
              <a:ext uri="{FF2B5EF4-FFF2-40B4-BE49-F238E27FC236}">
                <a16:creationId xmlns:a16="http://schemas.microsoft.com/office/drawing/2014/main" id="{C63F8987-F330-C04C-F79A-E5D3FB1B020B}"/>
              </a:ext>
            </a:extLst>
          </p:cNvPr>
          <p:cNvSpPr txBox="1"/>
          <p:nvPr/>
        </p:nvSpPr>
        <p:spPr>
          <a:xfrm>
            <a:off x="456946" y="228600"/>
            <a:ext cx="9296654" cy="369332"/>
          </a:xfrm>
          <a:prstGeom prst="rect">
            <a:avLst/>
          </a:prstGeom>
          <a:noFill/>
        </p:spPr>
        <p:txBody>
          <a:bodyPr wrap="square" rtlCol="0">
            <a:spAutoFit/>
          </a:bodyPr>
          <a:lstStyle/>
          <a:p>
            <a:pPr algn="ctr"/>
            <a:r>
              <a:rPr lang="fr-FR" sz="1800" b="1" dirty="0"/>
              <a:t>Fonds</a:t>
            </a:r>
            <a:r>
              <a:rPr lang="fr-FR" sz="1800" b="1" spc="-85" dirty="0"/>
              <a:t> </a:t>
            </a:r>
            <a:r>
              <a:rPr lang="fr-FR" sz="1800" b="1" dirty="0"/>
              <a:t>Verrettes,</a:t>
            </a:r>
            <a:r>
              <a:rPr lang="fr-FR" sz="1800" b="1" spc="-90" dirty="0"/>
              <a:t> </a:t>
            </a:r>
            <a:r>
              <a:rPr lang="fr-FR" sz="1800" b="1" dirty="0"/>
              <a:t>près</a:t>
            </a:r>
            <a:r>
              <a:rPr lang="fr-FR" sz="1800" b="1" spc="-80" dirty="0"/>
              <a:t> </a:t>
            </a:r>
            <a:r>
              <a:rPr lang="fr-FR" sz="1800" b="1" dirty="0"/>
              <a:t>de</a:t>
            </a:r>
            <a:r>
              <a:rPr lang="fr-FR" sz="1800" b="1" spc="-90" dirty="0"/>
              <a:t> </a:t>
            </a:r>
            <a:r>
              <a:rPr lang="fr-FR" sz="1800" b="1" spc="-25" dirty="0"/>
              <a:t>la </a:t>
            </a:r>
            <a:r>
              <a:rPr lang="fr-FR" b="1" spc="-25" dirty="0"/>
              <a:t>F</a:t>
            </a:r>
            <a:r>
              <a:rPr lang="fr-FR" sz="1800" b="1" dirty="0"/>
              <a:t>orêt</a:t>
            </a:r>
            <a:r>
              <a:rPr lang="fr-FR" sz="1800" b="1" spc="-80" dirty="0"/>
              <a:t> </a:t>
            </a:r>
            <a:r>
              <a:rPr lang="fr-FR" sz="1800" b="1" dirty="0"/>
              <a:t>des</a:t>
            </a:r>
            <a:r>
              <a:rPr lang="fr-FR" sz="1800" b="1" spc="-70" dirty="0"/>
              <a:t> </a:t>
            </a:r>
            <a:r>
              <a:rPr lang="fr-FR" b="1" spc="-10" dirty="0"/>
              <a:t>P</a:t>
            </a:r>
            <a:r>
              <a:rPr lang="fr-FR" sz="1800" b="1" spc="-10" dirty="0"/>
              <a:t>ins</a:t>
            </a:r>
            <a:endParaRPr lang="fr-FR" b="1"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199" y="457200"/>
              <a:ext cx="5061203" cy="3788663"/>
            </a:xfrm>
            <a:prstGeom prst="rect">
              <a:avLst/>
            </a:prstGeom>
          </p:spPr>
        </p:pic>
        <p:sp>
          <p:nvSpPr>
            <p:cNvPr id="4" name="object 4"/>
            <p:cNvSpPr/>
            <p:nvPr/>
          </p:nvSpPr>
          <p:spPr>
            <a:xfrm>
              <a:off x="457199" y="457199"/>
              <a:ext cx="5061585" cy="3789045"/>
            </a:xfrm>
            <a:custGeom>
              <a:avLst/>
              <a:gdLst/>
              <a:ahLst/>
              <a:cxnLst/>
              <a:rect l="l" t="t" r="r" b="b"/>
              <a:pathLst>
                <a:path w="5061585" h="3789045">
                  <a:moveTo>
                    <a:pt x="0" y="0"/>
                  </a:moveTo>
                  <a:lnTo>
                    <a:pt x="0" y="3788663"/>
                  </a:lnTo>
                  <a:lnTo>
                    <a:pt x="5061203" y="3788663"/>
                  </a:lnTo>
                  <a:lnTo>
                    <a:pt x="5061203" y="0"/>
                  </a:lnTo>
                </a:path>
              </a:pathLst>
            </a:custGeom>
            <a:ln w="9524">
              <a:solidFill>
                <a:srgbClr val="00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4523231" y="3508247"/>
              <a:ext cx="5077967" cy="3806951"/>
            </a:xfrm>
            <a:prstGeom prst="rect">
              <a:avLst/>
            </a:prstGeom>
          </p:spPr>
        </p:pic>
        <p:sp>
          <p:nvSpPr>
            <p:cNvPr id="6" name="object 6"/>
            <p:cNvSpPr/>
            <p:nvPr/>
          </p:nvSpPr>
          <p:spPr>
            <a:xfrm>
              <a:off x="4524755" y="3508247"/>
              <a:ext cx="5076825" cy="3807460"/>
            </a:xfrm>
            <a:custGeom>
              <a:avLst/>
              <a:gdLst/>
              <a:ahLst/>
              <a:cxnLst/>
              <a:rect l="l" t="t" r="r" b="b"/>
              <a:pathLst>
                <a:path w="5076825" h="3807459">
                  <a:moveTo>
                    <a:pt x="0" y="0"/>
                  </a:moveTo>
                  <a:lnTo>
                    <a:pt x="0" y="3806951"/>
                  </a:lnTo>
                  <a:lnTo>
                    <a:pt x="5076443" y="3806951"/>
                  </a:lnTo>
                  <a:lnTo>
                    <a:pt x="5076443" y="0"/>
                  </a:lnTo>
                  <a:lnTo>
                    <a:pt x="0" y="0"/>
                  </a:lnTo>
                  <a:close/>
                </a:path>
              </a:pathLst>
            </a:custGeom>
            <a:ln w="9524">
              <a:solidFill>
                <a:srgbClr val="000000"/>
              </a:solidFill>
            </a:ln>
          </p:spPr>
          <p:txBody>
            <a:bodyPr wrap="square" lIns="0" tIns="0" rIns="0" bIns="0" rtlCol="0"/>
            <a:lstStyle/>
            <a:p>
              <a:endParaRPr/>
            </a:p>
          </p:txBody>
        </p:sp>
      </p:grpSp>
      <p:sp>
        <p:nvSpPr>
          <p:cNvPr id="7" name="object 7"/>
          <p:cNvSpPr txBox="1"/>
          <p:nvPr/>
        </p:nvSpPr>
        <p:spPr>
          <a:xfrm>
            <a:off x="5816870" y="490084"/>
            <a:ext cx="4012930" cy="1120178"/>
          </a:xfrm>
          <a:prstGeom prst="rect">
            <a:avLst/>
          </a:prstGeom>
        </p:spPr>
        <p:txBody>
          <a:bodyPr vert="horz" wrap="square" lIns="0" tIns="12065" rIns="0" bIns="0" rtlCol="0">
            <a:spAutoFit/>
          </a:bodyPr>
          <a:lstStyle/>
          <a:p>
            <a:pPr marL="12700" marR="5080">
              <a:lnSpc>
                <a:spcPct val="100099"/>
              </a:lnSpc>
              <a:spcBef>
                <a:spcPts val="95"/>
              </a:spcBef>
            </a:pPr>
            <a:r>
              <a:rPr sz="1800" dirty="0">
                <a:latin typeface="Arial"/>
                <a:cs typeface="Arial"/>
              </a:rPr>
              <a:t>La</a:t>
            </a:r>
            <a:r>
              <a:rPr sz="1800" spc="-20" dirty="0">
                <a:latin typeface="Arial"/>
                <a:cs typeface="Arial"/>
              </a:rPr>
              <a:t> </a:t>
            </a:r>
            <a:r>
              <a:rPr sz="1800" dirty="0">
                <a:latin typeface="Arial"/>
                <a:cs typeface="Arial"/>
              </a:rPr>
              <a:t>pérennité</a:t>
            </a:r>
            <a:r>
              <a:rPr sz="1800" spc="-15"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ces</a:t>
            </a:r>
            <a:r>
              <a:rPr sz="1800" spc="-10" dirty="0">
                <a:latin typeface="Arial"/>
                <a:cs typeface="Arial"/>
              </a:rPr>
              <a:t> </a:t>
            </a:r>
            <a:r>
              <a:rPr sz="1800" dirty="0">
                <a:latin typeface="Arial"/>
                <a:cs typeface="Arial"/>
              </a:rPr>
              <a:t>haies</a:t>
            </a:r>
            <a:r>
              <a:rPr sz="1800" spc="-10" dirty="0">
                <a:latin typeface="Arial"/>
                <a:cs typeface="Arial"/>
              </a:rPr>
              <a:t> </a:t>
            </a:r>
            <a:r>
              <a:rPr sz="1800" dirty="0">
                <a:latin typeface="Arial"/>
                <a:cs typeface="Arial"/>
              </a:rPr>
              <a:t>vives</a:t>
            </a:r>
            <a:r>
              <a:rPr sz="1800" spc="-15" dirty="0">
                <a:latin typeface="Arial"/>
                <a:cs typeface="Arial"/>
              </a:rPr>
              <a:t> </a:t>
            </a:r>
            <a:r>
              <a:rPr sz="1800" spc="-25" dirty="0">
                <a:latin typeface="Arial"/>
                <a:cs typeface="Arial"/>
              </a:rPr>
              <a:t>est </a:t>
            </a:r>
            <a:r>
              <a:rPr sz="1800" dirty="0">
                <a:latin typeface="Arial"/>
                <a:cs typeface="Arial"/>
              </a:rPr>
              <a:t>compromise</a:t>
            </a:r>
            <a:r>
              <a:rPr sz="1800" spc="-30" dirty="0">
                <a:latin typeface="Arial"/>
                <a:cs typeface="Arial"/>
              </a:rPr>
              <a:t> </a:t>
            </a:r>
            <a:r>
              <a:rPr sz="1800" dirty="0">
                <a:latin typeface="Arial"/>
                <a:cs typeface="Arial"/>
              </a:rPr>
              <a:t>par</a:t>
            </a:r>
            <a:r>
              <a:rPr sz="1800" spc="-20" dirty="0">
                <a:latin typeface="Arial"/>
                <a:cs typeface="Arial"/>
              </a:rPr>
              <a:t> </a:t>
            </a:r>
            <a:r>
              <a:rPr sz="1800" dirty="0">
                <a:latin typeface="Arial"/>
                <a:cs typeface="Arial"/>
              </a:rPr>
              <a:t>le</a:t>
            </a:r>
            <a:r>
              <a:rPr sz="1800" spc="-25" dirty="0">
                <a:latin typeface="Arial"/>
                <a:cs typeface="Arial"/>
              </a:rPr>
              <a:t> </a:t>
            </a:r>
            <a:r>
              <a:rPr sz="1800" dirty="0">
                <a:latin typeface="Arial"/>
                <a:cs typeface="Arial"/>
              </a:rPr>
              <a:t>pâturage</a:t>
            </a:r>
            <a:r>
              <a:rPr sz="1800" spc="-15" dirty="0">
                <a:latin typeface="Arial"/>
                <a:cs typeface="Arial"/>
              </a:rPr>
              <a:t> </a:t>
            </a:r>
            <a:r>
              <a:rPr sz="1800" spc="-10" dirty="0">
                <a:latin typeface="Arial"/>
                <a:cs typeface="Arial"/>
              </a:rPr>
              <a:t>bovin. </a:t>
            </a:r>
            <a:r>
              <a:rPr sz="1800" dirty="0">
                <a:latin typeface="Arial"/>
                <a:cs typeface="Arial"/>
              </a:rPr>
              <a:t>Du</a:t>
            </a:r>
            <a:r>
              <a:rPr sz="1800" spc="-20" dirty="0">
                <a:latin typeface="Arial"/>
                <a:cs typeface="Arial"/>
              </a:rPr>
              <a:t> </a:t>
            </a:r>
            <a:r>
              <a:rPr sz="1800" dirty="0">
                <a:latin typeface="Arial"/>
                <a:cs typeface="Arial"/>
              </a:rPr>
              <a:t>fait</a:t>
            </a:r>
            <a:r>
              <a:rPr sz="1800" spc="-5" dirty="0">
                <a:latin typeface="Arial"/>
                <a:cs typeface="Arial"/>
              </a:rPr>
              <a:t> </a:t>
            </a:r>
            <a:r>
              <a:rPr sz="1800" dirty="0">
                <a:latin typeface="Arial"/>
                <a:cs typeface="Arial"/>
              </a:rPr>
              <a:t>de</a:t>
            </a:r>
            <a:r>
              <a:rPr sz="1800" spc="-15" dirty="0">
                <a:latin typeface="Arial"/>
                <a:cs typeface="Arial"/>
              </a:rPr>
              <a:t> </a:t>
            </a:r>
            <a:r>
              <a:rPr sz="1800" dirty="0">
                <a:latin typeface="Arial"/>
                <a:cs typeface="Arial"/>
              </a:rPr>
              <a:t>la</a:t>
            </a:r>
            <a:r>
              <a:rPr sz="1800" spc="-15" dirty="0">
                <a:latin typeface="Arial"/>
                <a:cs typeface="Arial"/>
              </a:rPr>
              <a:t> </a:t>
            </a:r>
            <a:r>
              <a:rPr sz="1800" dirty="0">
                <a:latin typeface="Arial"/>
                <a:cs typeface="Arial"/>
              </a:rPr>
              <a:t>fragilité</a:t>
            </a:r>
            <a:r>
              <a:rPr sz="1800" spc="-15"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la</a:t>
            </a:r>
            <a:r>
              <a:rPr sz="1800" spc="-15" dirty="0">
                <a:latin typeface="Arial"/>
                <a:cs typeface="Arial"/>
              </a:rPr>
              <a:t> </a:t>
            </a:r>
            <a:r>
              <a:rPr sz="1800" dirty="0">
                <a:latin typeface="Arial"/>
                <a:cs typeface="Arial"/>
              </a:rPr>
              <a:t>haie,</a:t>
            </a:r>
            <a:r>
              <a:rPr sz="1800" spc="-5" dirty="0">
                <a:latin typeface="Arial"/>
                <a:cs typeface="Arial"/>
              </a:rPr>
              <a:t> </a:t>
            </a:r>
            <a:r>
              <a:rPr sz="1800" spc="-25" dirty="0">
                <a:latin typeface="Arial"/>
                <a:cs typeface="Arial"/>
              </a:rPr>
              <a:t>la </a:t>
            </a:r>
            <a:r>
              <a:rPr sz="1800" dirty="0">
                <a:latin typeface="Arial"/>
                <a:cs typeface="Arial"/>
              </a:rPr>
              <a:t>récolte</a:t>
            </a:r>
            <a:r>
              <a:rPr sz="1800" spc="-20" dirty="0">
                <a:latin typeface="Arial"/>
                <a:cs typeface="Arial"/>
              </a:rPr>
              <a:t> </a:t>
            </a:r>
            <a:r>
              <a:rPr sz="1800" dirty="0">
                <a:latin typeface="Arial"/>
                <a:cs typeface="Arial"/>
              </a:rPr>
              <a:t>de</a:t>
            </a:r>
            <a:r>
              <a:rPr sz="1800" spc="-20" dirty="0">
                <a:latin typeface="Arial"/>
                <a:cs typeface="Arial"/>
              </a:rPr>
              <a:t> </a:t>
            </a:r>
            <a:r>
              <a:rPr sz="1800" dirty="0">
                <a:latin typeface="Arial"/>
                <a:cs typeface="Arial"/>
              </a:rPr>
              <a:t>l’herbe</a:t>
            </a:r>
            <a:r>
              <a:rPr sz="1800" spc="-20" dirty="0">
                <a:latin typeface="Arial"/>
                <a:cs typeface="Arial"/>
              </a:rPr>
              <a:t> </a:t>
            </a:r>
            <a:r>
              <a:rPr sz="1800" dirty="0">
                <a:latin typeface="Arial"/>
                <a:cs typeface="Arial"/>
              </a:rPr>
              <a:t>devrait</a:t>
            </a:r>
            <a:r>
              <a:rPr sz="1800" spc="-10" dirty="0">
                <a:latin typeface="Arial"/>
                <a:cs typeface="Arial"/>
              </a:rPr>
              <a:t> </a:t>
            </a:r>
            <a:r>
              <a:rPr sz="1800" dirty="0">
                <a:latin typeface="Arial"/>
                <a:cs typeface="Arial"/>
              </a:rPr>
              <a:t>se</a:t>
            </a:r>
            <a:r>
              <a:rPr sz="1800" spc="-20" dirty="0">
                <a:latin typeface="Arial"/>
                <a:cs typeface="Arial"/>
              </a:rPr>
              <a:t> </a:t>
            </a:r>
            <a:r>
              <a:rPr sz="1800" dirty="0">
                <a:latin typeface="Arial"/>
                <a:cs typeface="Arial"/>
              </a:rPr>
              <a:t>faire</a:t>
            </a:r>
            <a:r>
              <a:rPr sz="1800" spc="-15" dirty="0">
                <a:latin typeface="Arial"/>
                <a:cs typeface="Arial"/>
              </a:rPr>
              <a:t> </a:t>
            </a:r>
            <a:r>
              <a:rPr sz="1800" dirty="0">
                <a:latin typeface="Arial"/>
                <a:cs typeface="Arial"/>
              </a:rPr>
              <a:t>à</a:t>
            </a:r>
            <a:r>
              <a:rPr sz="1800" spc="-20" dirty="0">
                <a:latin typeface="Arial"/>
                <a:cs typeface="Arial"/>
              </a:rPr>
              <a:t> </a:t>
            </a:r>
            <a:r>
              <a:rPr sz="1800" spc="-25" dirty="0">
                <a:latin typeface="Arial"/>
                <a:cs typeface="Arial"/>
              </a:rPr>
              <a:t>la </a:t>
            </a:r>
            <a:r>
              <a:rPr sz="1800" spc="-10" dirty="0">
                <a:latin typeface="Arial"/>
                <a:cs typeface="Arial"/>
              </a:rPr>
              <a:t>faucille</a:t>
            </a:r>
            <a:endParaRPr sz="1800" dirty="0">
              <a:latin typeface="Arial"/>
              <a:cs typeface="Arial"/>
            </a:endParaRPr>
          </a:p>
        </p:txBody>
      </p:sp>
      <p:sp>
        <p:nvSpPr>
          <p:cNvPr id="8" name="object 8"/>
          <p:cNvSpPr txBox="1"/>
          <p:nvPr/>
        </p:nvSpPr>
        <p:spPr>
          <a:xfrm>
            <a:off x="456820" y="5867400"/>
            <a:ext cx="3849748" cy="1673225"/>
          </a:xfrm>
          <a:prstGeom prst="rect">
            <a:avLst/>
          </a:prstGeom>
        </p:spPr>
        <p:txBody>
          <a:bodyPr vert="horz" wrap="square" lIns="0" tIns="12065" rIns="0" bIns="0" rtlCol="0">
            <a:spAutoFit/>
          </a:bodyPr>
          <a:lstStyle/>
          <a:p>
            <a:pPr marL="12700" marR="5080">
              <a:lnSpc>
                <a:spcPct val="100099"/>
              </a:lnSpc>
              <a:spcBef>
                <a:spcPts val="95"/>
              </a:spcBef>
            </a:pPr>
            <a:r>
              <a:rPr sz="1800" dirty="0">
                <a:latin typeface="Arial"/>
                <a:cs typeface="Arial"/>
              </a:rPr>
              <a:t>Le</a:t>
            </a:r>
            <a:r>
              <a:rPr sz="1800" spc="-25" dirty="0">
                <a:latin typeface="Arial"/>
                <a:cs typeface="Arial"/>
              </a:rPr>
              <a:t> </a:t>
            </a:r>
            <a:r>
              <a:rPr sz="1800" dirty="0">
                <a:latin typeface="Arial"/>
                <a:cs typeface="Arial"/>
              </a:rPr>
              <a:t>ruissellement</a:t>
            </a:r>
            <a:r>
              <a:rPr sz="1800" spc="-15" dirty="0">
                <a:latin typeface="Arial"/>
                <a:cs typeface="Arial"/>
              </a:rPr>
              <a:t> </a:t>
            </a:r>
            <a:r>
              <a:rPr sz="1800" dirty="0">
                <a:latin typeface="Arial"/>
                <a:cs typeface="Arial"/>
              </a:rPr>
              <a:t>est</a:t>
            </a:r>
            <a:r>
              <a:rPr sz="1800" spc="-15" dirty="0">
                <a:latin typeface="Arial"/>
                <a:cs typeface="Arial"/>
              </a:rPr>
              <a:t> </a:t>
            </a:r>
            <a:r>
              <a:rPr sz="1800" dirty="0">
                <a:latin typeface="Arial"/>
                <a:cs typeface="Arial"/>
              </a:rPr>
              <a:t>concentré</a:t>
            </a:r>
            <a:r>
              <a:rPr sz="1800" spc="-25" dirty="0">
                <a:latin typeface="Arial"/>
                <a:cs typeface="Arial"/>
              </a:rPr>
              <a:t> par </a:t>
            </a:r>
            <a:r>
              <a:rPr sz="1800" dirty="0">
                <a:latin typeface="Arial"/>
                <a:cs typeface="Arial"/>
              </a:rPr>
              <a:t>les</a:t>
            </a:r>
            <a:r>
              <a:rPr sz="1800" spc="-15" dirty="0">
                <a:latin typeface="Arial"/>
                <a:cs typeface="Arial"/>
              </a:rPr>
              <a:t> </a:t>
            </a:r>
            <a:r>
              <a:rPr sz="1800" dirty="0">
                <a:latin typeface="Arial"/>
                <a:cs typeface="Arial"/>
              </a:rPr>
              <a:t>brèches</a:t>
            </a:r>
            <a:r>
              <a:rPr sz="1800" spc="-10" dirty="0">
                <a:latin typeface="Arial"/>
                <a:cs typeface="Arial"/>
              </a:rPr>
              <a:t> </a:t>
            </a:r>
            <a:r>
              <a:rPr sz="1800" dirty="0">
                <a:latin typeface="Arial"/>
                <a:cs typeface="Arial"/>
              </a:rPr>
              <a:t>et,</a:t>
            </a:r>
            <a:r>
              <a:rPr sz="1800" spc="-5" dirty="0">
                <a:latin typeface="Arial"/>
                <a:cs typeface="Arial"/>
              </a:rPr>
              <a:t> </a:t>
            </a:r>
            <a:r>
              <a:rPr sz="1800" dirty="0">
                <a:latin typeface="Arial"/>
                <a:cs typeface="Arial"/>
              </a:rPr>
              <a:t>en</a:t>
            </a:r>
            <a:r>
              <a:rPr sz="1800" spc="-20" dirty="0">
                <a:latin typeface="Arial"/>
                <a:cs typeface="Arial"/>
              </a:rPr>
              <a:t> </a:t>
            </a:r>
            <a:r>
              <a:rPr sz="1800" dirty="0">
                <a:latin typeface="Arial"/>
                <a:cs typeface="Arial"/>
              </a:rPr>
              <a:t>l’absence</a:t>
            </a:r>
            <a:r>
              <a:rPr sz="1800" spc="-15" dirty="0">
                <a:latin typeface="Arial"/>
                <a:cs typeface="Arial"/>
              </a:rPr>
              <a:t> </a:t>
            </a:r>
            <a:r>
              <a:rPr sz="1800" spc="-10" dirty="0">
                <a:latin typeface="Arial"/>
                <a:cs typeface="Arial"/>
              </a:rPr>
              <a:t>d’une </a:t>
            </a:r>
            <a:r>
              <a:rPr sz="1800" dirty="0">
                <a:latin typeface="Arial"/>
                <a:cs typeface="Arial"/>
              </a:rPr>
              <a:t>réparation</a:t>
            </a:r>
            <a:r>
              <a:rPr sz="1800" spc="-45" dirty="0">
                <a:latin typeface="Arial"/>
                <a:cs typeface="Arial"/>
              </a:rPr>
              <a:t> </a:t>
            </a:r>
            <a:r>
              <a:rPr sz="1800" dirty="0">
                <a:latin typeface="Arial"/>
                <a:cs typeface="Arial"/>
              </a:rPr>
              <a:t>(installation</a:t>
            </a:r>
            <a:r>
              <a:rPr sz="1800" spc="-40" dirty="0">
                <a:latin typeface="Arial"/>
                <a:cs typeface="Arial"/>
              </a:rPr>
              <a:t> </a:t>
            </a:r>
            <a:r>
              <a:rPr sz="1800" spc="-25" dirty="0">
                <a:latin typeface="Arial"/>
                <a:cs typeface="Arial"/>
              </a:rPr>
              <a:t>de </a:t>
            </a:r>
            <a:r>
              <a:rPr sz="1800" dirty="0">
                <a:latin typeface="Arial"/>
                <a:cs typeface="Arial"/>
              </a:rPr>
              <a:t>nouveaux</a:t>
            </a:r>
            <a:r>
              <a:rPr sz="1800" spc="-30" dirty="0">
                <a:latin typeface="Arial"/>
                <a:cs typeface="Arial"/>
              </a:rPr>
              <a:t> </a:t>
            </a:r>
            <a:r>
              <a:rPr sz="1800" dirty="0">
                <a:latin typeface="Arial"/>
                <a:cs typeface="Arial"/>
              </a:rPr>
              <a:t>plants,</a:t>
            </a:r>
            <a:r>
              <a:rPr sz="1800" spc="-15" dirty="0">
                <a:latin typeface="Arial"/>
                <a:cs typeface="Arial"/>
              </a:rPr>
              <a:t> </a:t>
            </a:r>
            <a:r>
              <a:rPr lang="fr-FR" sz="1800" dirty="0">
                <a:latin typeface="Arial"/>
                <a:cs typeface="Arial"/>
              </a:rPr>
              <a:t>création</a:t>
            </a:r>
            <a:r>
              <a:rPr sz="1800" spc="-15" dirty="0">
                <a:latin typeface="Arial"/>
                <a:cs typeface="Arial"/>
              </a:rPr>
              <a:t> </a:t>
            </a:r>
            <a:r>
              <a:rPr sz="1800" spc="-25" dirty="0">
                <a:latin typeface="Arial"/>
                <a:cs typeface="Arial"/>
              </a:rPr>
              <a:t>d</a:t>
            </a:r>
            <a:r>
              <a:rPr lang="fr-FR" sz="1800" spc="-25" dirty="0">
                <a:latin typeface="Arial"/>
                <a:cs typeface="Arial"/>
              </a:rPr>
              <a:t>'</a:t>
            </a:r>
            <a:r>
              <a:rPr sz="1800" spc="-25" dirty="0">
                <a:latin typeface="Arial"/>
                <a:cs typeface="Arial"/>
              </a:rPr>
              <a:t>u</a:t>
            </a:r>
            <a:r>
              <a:rPr lang="fr-FR" sz="1800" spc="-25">
                <a:latin typeface="Arial"/>
                <a:cs typeface="Arial"/>
              </a:rPr>
              <a:t>n</a:t>
            </a:r>
            <a:r>
              <a:rPr sz="1800" spc="-25">
                <a:latin typeface="Arial"/>
                <a:cs typeface="Arial"/>
              </a:rPr>
              <a:t> </a:t>
            </a:r>
            <a:r>
              <a:rPr sz="1800" dirty="0">
                <a:latin typeface="Arial"/>
                <a:cs typeface="Arial"/>
              </a:rPr>
              <a:t>filtre</a:t>
            </a:r>
            <a:r>
              <a:rPr sz="1800" spc="-30" dirty="0">
                <a:latin typeface="Arial"/>
                <a:cs typeface="Arial"/>
              </a:rPr>
              <a:t> </a:t>
            </a:r>
            <a:r>
              <a:rPr sz="1800" dirty="0">
                <a:latin typeface="Arial"/>
                <a:cs typeface="Arial"/>
              </a:rPr>
              <a:t>en</a:t>
            </a:r>
            <a:r>
              <a:rPr sz="1800" spc="-25" dirty="0">
                <a:latin typeface="Arial"/>
                <a:cs typeface="Arial"/>
              </a:rPr>
              <a:t> </a:t>
            </a:r>
            <a:r>
              <a:rPr sz="1800" dirty="0">
                <a:latin typeface="Arial"/>
                <a:cs typeface="Arial"/>
              </a:rPr>
              <a:t>“fatras”),</a:t>
            </a:r>
            <a:r>
              <a:rPr sz="1800" spc="-15" dirty="0">
                <a:latin typeface="Arial"/>
                <a:cs typeface="Arial"/>
              </a:rPr>
              <a:t> </a:t>
            </a:r>
            <a:r>
              <a:rPr sz="1800" dirty="0">
                <a:latin typeface="Arial"/>
                <a:cs typeface="Arial"/>
              </a:rPr>
              <a:t>il</a:t>
            </a:r>
            <a:r>
              <a:rPr sz="1800" spc="-20" dirty="0">
                <a:latin typeface="Arial"/>
                <a:cs typeface="Arial"/>
              </a:rPr>
              <a:t> </a:t>
            </a:r>
            <a:r>
              <a:rPr sz="1800" dirty="0">
                <a:latin typeface="Arial"/>
                <a:cs typeface="Arial"/>
              </a:rPr>
              <a:t>provoque</a:t>
            </a:r>
            <a:r>
              <a:rPr sz="1800" spc="-30" dirty="0">
                <a:latin typeface="Arial"/>
                <a:cs typeface="Arial"/>
              </a:rPr>
              <a:t> </a:t>
            </a:r>
            <a:r>
              <a:rPr sz="1800" spc="-25" dirty="0">
                <a:latin typeface="Arial"/>
                <a:cs typeface="Arial"/>
              </a:rPr>
              <a:t>la </a:t>
            </a:r>
            <a:r>
              <a:rPr sz="1800" dirty="0">
                <a:latin typeface="Arial"/>
                <a:cs typeface="Arial"/>
              </a:rPr>
              <a:t>destruction</a:t>
            </a:r>
            <a:r>
              <a:rPr sz="1800" spc="-20" dirty="0">
                <a:latin typeface="Arial"/>
                <a:cs typeface="Arial"/>
              </a:rPr>
              <a:t> </a:t>
            </a:r>
            <a:r>
              <a:rPr sz="1800" dirty="0">
                <a:latin typeface="Arial"/>
                <a:cs typeface="Arial"/>
              </a:rPr>
              <a:t>de</a:t>
            </a:r>
            <a:r>
              <a:rPr sz="1800" spc="-15" dirty="0">
                <a:latin typeface="Arial"/>
                <a:cs typeface="Arial"/>
              </a:rPr>
              <a:t> </a:t>
            </a:r>
            <a:r>
              <a:rPr sz="1800" dirty="0">
                <a:latin typeface="Arial"/>
                <a:cs typeface="Arial"/>
              </a:rPr>
              <a:t>la</a:t>
            </a:r>
            <a:r>
              <a:rPr sz="1800" spc="-20" dirty="0">
                <a:latin typeface="Arial"/>
                <a:cs typeface="Arial"/>
              </a:rPr>
              <a:t> </a:t>
            </a:r>
            <a:r>
              <a:rPr sz="1800" dirty="0">
                <a:latin typeface="Arial"/>
                <a:cs typeface="Arial"/>
              </a:rPr>
              <a:t>haie</a:t>
            </a:r>
            <a:r>
              <a:rPr sz="1800" spc="-15" dirty="0">
                <a:latin typeface="Arial"/>
                <a:cs typeface="Arial"/>
              </a:rPr>
              <a:t> </a:t>
            </a:r>
            <a:r>
              <a:rPr sz="1800" spc="-20" dirty="0">
                <a:latin typeface="Arial"/>
                <a:cs typeface="Arial"/>
              </a:rPr>
              <a:t>vive.</a:t>
            </a:r>
            <a:endParaRPr sz="1800" dirty="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9143999" cy="6857999"/>
            </a:xfrm>
            <a:prstGeom prst="rect">
              <a:avLst/>
            </a:prstGeom>
          </p:spPr>
        </p:pic>
        <p:sp>
          <p:nvSpPr>
            <p:cNvPr id="4" name="object 4"/>
            <p:cNvSpPr/>
            <p:nvPr/>
          </p:nvSpPr>
          <p:spPr>
            <a:xfrm>
              <a:off x="457200" y="457200"/>
              <a:ext cx="9144000" cy="6858000"/>
            </a:xfrm>
            <a:custGeom>
              <a:avLst/>
              <a:gdLst/>
              <a:ahLst/>
              <a:cxnLst/>
              <a:rect l="l" t="t" r="r" b="b"/>
              <a:pathLst>
                <a:path w="9144000" h="6858000">
                  <a:moveTo>
                    <a:pt x="0" y="0"/>
                  </a:moveTo>
                  <a:lnTo>
                    <a:pt x="0" y="6857999"/>
                  </a:lnTo>
                  <a:lnTo>
                    <a:pt x="9143999" y="6857999"/>
                  </a:lnTo>
                  <a:lnTo>
                    <a:pt x="9143999" y="0"/>
                  </a:lnTo>
                  <a:lnTo>
                    <a:pt x="0" y="0"/>
                  </a:lnTo>
                  <a:close/>
                </a:path>
              </a:pathLst>
            </a:custGeom>
            <a:ln w="9524">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3818308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52437" y="452437"/>
            <a:ext cx="9153525" cy="6867525"/>
            <a:chOff x="452437" y="452437"/>
            <a:chExt cx="9153525" cy="6867525"/>
          </a:xfrm>
        </p:grpSpPr>
        <p:pic>
          <p:nvPicPr>
            <p:cNvPr id="3" name="object 3"/>
            <p:cNvPicPr/>
            <p:nvPr/>
          </p:nvPicPr>
          <p:blipFill>
            <a:blip r:embed="rId2" cstate="print"/>
            <a:stretch>
              <a:fillRect/>
            </a:stretch>
          </p:blipFill>
          <p:spPr>
            <a:xfrm>
              <a:off x="457200" y="457200"/>
              <a:ext cx="9143999" cy="6857999"/>
            </a:xfrm>
            <a:prstGeom prst="rect">
              <a:avLst/>
            </a:prstGeom>
          </p:spPr>
        </p:pic>
        <p:sp>
          <p:nvSpPr>
            <p:cNvPr id="4" name="object 4"/>
            <p:cNvSpPr/>
            <p:nvPr/>
          </p:nvSpPr>
          <p:spPr>
            <a:xfrm>
              <a:off x="457200" y="457200"/>
              <a:ext cx="9144000" cy="6858000"/>
            </a:xfrm>
            <a:custGeom>
              <a:avLst/>
              <a:gdLst/>
              <a:ahLst/>
              <a:cxnLst/>
              <a:rect l="l" t="t" r="r" b="b"/>
              <a:pathLst>
                <a:path w="9144000" h="6858000">
                  <a:moveTo>
                    <a:pt x="0" y="0"/>
                  </a:moveTo>
                  <a:lnTo>
                    <a:pt x="0" y="6857999"/>
                  </a:lnTo>
                  <a:lnTo>
                    <a:pt x="9143999" y="6857999"/>
                  </a:lnTo>
                  <a:lnTo>
                    <a:pt x="9143999" y="0"/>
                  </a:lnTo>
                  <a:lnTo>
                    <a:pt x="0" y="0"/>
                  </a:lnTo>
                  <a:close/>
                </a:path>
              </a:pathLst>
            </a:custGeom>
            <a:ln w="9524">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28095225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353</TotalTime>
  <Words>1737</Words>
  <Application>Microsoft Office PowerPoint</Application>
  <PresentationFormat>Personnalisé</PresentationFormat>
  <Paragraphs>94</Paragraphs>
  <Slides>72</Slides>
  <Notes>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72</vt:i4>
      </vt:variant>
    </vt:vector>
  </HeadingPairs>
  <TitlesOfParts>
    <vt:vector size="75" baseType="lpstr">
      <vt:lpstr>Arial</vt:lpstr>
      <vt:lpstr>Times New Roman</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Une référence paysanne : la rampe de paille Ravine Ti Crête. Préparation des terres dans l’attente des pluies de mai. Les rampes paille sont construites avec les résidus de récolte provenant du nettoyage de la parcelle. Elles sont habituellement temporaires, le projet cherche à les pérenniser et à les consolider par des semis directs de benzolive et de Gliricidia, espèces qui ne concurrencent pas les cultures. Quelques boutures de l’euphorbe Garde maison (Euphorbia Tirucalla) ont été plantées dans les griffes d’érosion. Le projet renforce cette haie avec des pieds de campêche espacés de 2 m, quelques macroboutures de gommiers et un semis de benzolive (Moringa oleifera) et de Gliricidia sepium.</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PowerPoint - 04 Haies_vives &amp; seuils biologiques</dc:title>
  <dc:creator>Utilisateur</dc:creator>
  <cp:lastModifiedBy>Charles Lilin</cp:lastModifiedBy>
  <cp:revision>8</cp:revision>
  <dcterms:created xsi:type="dcterms:W3CDTF">2023-10-12T16:03:44Z</dcterms:created>
  <dcterms:modified xsi:type="dcterms:W3CDTF">2026-04-26T13:24:32Z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2015-01-22T00:00:00Z</vt:filetime>
  </property>
  <property fmtid="{D5CDD505-2E9C-101B-9397-08002B2CF9AE}" pid="3" name="Creator">
    <vt:lpwstr>PScript5.dll Version 5.2</vt:lpwstr>
  </property>
  <property fmtid="{D5CDD505-2E9C-101B-9397-08002B2CF9AE}" pid="4" name="LastSaved">
    <vt:filetime>2023-10-12T00:00:00Z</vt:filetime>
  </property>
  <property fmtid="{D5CDD505-2E9C-101B-9397-08002B2CF9AE}" pid="5" name="Producer">
    <vt:lpwstr>GPL Ghostscript 8.64</vt:lpwstr>
  </property>
</Properties>
</file>