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Lst>
  <p:sldSz cx="10058400" cy="7772400"/>
  <p:notesSz cx="10058400" cy="7772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2124" y="30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267203" y="1185163"/>
            <a:ext cx="5088890" cy="1367155"/>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5939" y="484124"/>
            <a:ext cx="8843010" cy="1577975"/>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a:xfrm>
            <a:off x="993139" y="2081275"/>
            <a:ext cx="7896225" cy="4187825"/>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2/9/2025</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jp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jp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5.xml"/><Relationship Id="rId4" Type="http://schemas.openxmlformats.org/officeDocument/2006/relationships/image" Target="../media/image90.jpg"/></Relationships>
</file>

<file path=ppt/slides/_rels/slide8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39" y="484124"/>
            <a:ext cx="8843010" cy="723787"/>
          </a:xfrm>
          <a:prstGeom prst="rect">
            <a:avLst/>
          </a:prstGeom>
        </p:spPr>
        <p:txBody>
          <a:bodyPr vert="horz" wrap="square" lIns="0" tIns="229107" rIns="0" bIns="0" rtlCol="0">
            <a:spAutoFit/>
          </a:bodyPr>
          <a:lstStyle/>
          <a:p>
            <a:pPr marL="1123315" marR="5080" indent="271145">
              <a:lnSpc>
                <a:spcPct val="100000"/>
              </a:lnSpc>
              <a:spcBef>
                <a:spcPts val="100"/>
              </a:spcBef>
            </a:pPr>
            <a:r>
              <a:rPr sz="3200" dirty="0"/>
              <a:t>Atelier</a:t>
            </a:r>
            <a:r>
              <a:rPr sz="3200" spc="-40" dirty="0"/>
              <a:t> </a:t>
            </a:r>
            <a:r>
              <a:rPr sz="3200" dirty="0"/>
              <a:t>de</a:t>
            </a:r>
            <a:r>
              <a:rPr sz="3200" spc="-45" dirty="0"/>
              <a:t> </a:t>
            </a:r>
            <a:r>
              <a:rPr sz="3200" dirty="0"/>
              <a:t>formation</a:t>
            </a:r>
            <a:r>
              <a:rPr sz="3200" spc="-45" dirty="0"/>
              <a:t> </a:t>
            </a:r>
            <a:r>
              <a:rPr sz="3200" dirty="0"/>
              <a:t>de</a:t>
            </a:r>
            <a:r>
              <a:rPr sz="3200" spc="-50" dirty="0"/>
              <a:t> </a:t>
            </a:r>
            <a:r>
              <a:rPr sz="3200" dirty="0"/>
              <a:t>Gros</a:t>
            </a:r>
            <a:r>
              <a:rPr sz="3200" spc="-35" dirty="0"/>
              <a:t> </a:t>
            </a:r>
            <a:r>
              <a:rPr sz="3200" spc="-10" dirty="0" err="1"/>
              <a:t>Morne</a:t>
            </a:r>
            <a:endParaRPr sz="3200" dirty="0"/>
          </a:p>
        </p:txBody>
      </p:sp>
      <p:sp>
        <p:nvSpPr>
          <p:cNvPr id="3" name="object 3"/>
          <p:cNvSpPr txBox="1"/>
          <p:nvPr/>
        </p:nvSpPr>
        <p:spPr>
          <a:xfrm>
            <a:off x="2305303" y="2165094"/>
            <a:ext cx="5584825" cy="452120"/>
          </a:xfrm>
          <a:prstGeom prst="rect">
            <a:avLst/>
          </a:prstGeom>
        </p:spPr>
        <p:txBody>
          <a:bodyPr vert="horz" wrap="square" lIns="0" tIns="12065" rIns="0" bIns="0" rtlCol="0">
            <a:spAutoFit/>
          </a:bodyPr>
          <a:lstStyle/>
          <a:p>
            <a:pPr marL="12700">
              <a:lnSpc>
                <a:spcPct val="100000"/>
              </a:lnSpc>
              <a:spcBef>
                <a:spcPts val="95"/>
              </a:spcBef>
            </a:pPr>
            <a:r>
              <a:rPr sz="2800" b="1" dirty="0">
                <a:latin typeface="Arial"/>
                <a:cs typeface="Arial"/>
              </a:rPr>
              <a:t>Haies</a:t>
            </a:r>
            <a:r>
              <a:rPr sz="2800" b="1" spc="-40" dirty="0">
                <a:latin typeface="Arial"/>
                <a:cs typeface="Arial"/>
              </a:rPr>
              <a:t> </a:t>
            </a:r>
            <a:r>
              <a:rPr sz="2800" b="1" dirty="0">
                <a:latin typeface="Arial"/>
                <a:cs typeface="Arial"/>
              </a:rPr>
              <a:t>vives</a:t>
            </a:r>
            <a:r>
              <a:rPr sz="2800" b="1" spc="-35" dirty="0">
                <a:latin typeface="Arial"/>
                <a:cs typeface="Arial"/>
              </a:rPr>
              <a:t> </a:t>
            </a:r>
            <a:r>
              <a:rPr sz="2800" b="1" dirty="0">
                <a:latin typeface="Arial"/>
                <a:cs typeface="Arial"/>
              </a:rPr>
              <a:t>et</a:t>
            </a:r>
            <a:r>
              <a:rPr sz="2800" b="1" spc="-40" dirty="0">
                <a:latin typeface="Arial"/>
                <a:cs typeface="Arial"/>
              </a:rPr>
              <a:t> </a:t>
            </a:r>
            <a:r>
              <a:rPr sz="2800" b="1" dirty="0">
                <a:latin typeface="Arial"/>
                <a:cs typeface="Arial"/>
              </a:rPr>
              <a:t>seuils</a:t>
            </a:r>
            <a:r>
              <a:rPr sz="2800" b="1" spc="-35" dirty="0">
                <a:latin typeface="Arial"/>
                <a:cs typeface="Arial"/>
              </a:rPr>
              <a:t> </a:t>
            </a:r>
            <a:r>
              <a:rPr sz="2800" b="1" spc="-10" dirty="0">
                <a:latin typeface="Arial"/>
                <a:cs typeface="Arial"/>
              </a:rPr>
              <a:t>biologiques</a:t>
            </a:r>
            <a:endParaRPr sz="2800">
              <a:latin typeface="Arial"/>
              <a:cs typeface="Arial"/>
            </a:endParaRPr>
          </a:p>
        </p:txBody>
      </p:sp>
      <p:sp>
        <p:nvSpPr>
          <p:cNvPr id="4" name="object 4"/>
          <p:cNvSpPr txBox="1"/>
          <p:nvPr/>
        </p:nvSpPr>
        <p:spPr>
          <a:xfrm>
            <a:off x="2174239" y="5350254"/>
            <a:ext cx="5918200" cy="878840"/>
          </a:xfrm>
          <a:prstGeom prst="rect">
            <a:avLst/>
          </a:prstGeom>
        </p:spPr>
        <p:txBody>
          <a:bodyPr vert="horz" wrap="square" lIns="0" tIns="12065" rIns="0" bIns="0" rtlCol="0">
            <a:spAutoFit/>
          </a:bodyPr>
          <a:lstStyle/>
          <a:p>
            <a:pPr marL="486409" marR="5080" indent="-474345">
              <a:lnSpc>
                <a:spcPct val="100000"/>
              </a:lnSpc>
              <a:spcBef>
                <a:spcPts val="95"/>
              </a:spcBef>
            </a:pPr>
            <a:r>
              <a:rPr sz="2800" b="1" dirty="0">
                <a:latin typeface="Arial"/>
                <a:cs typeface="Arial"/>
              </a:rPr>
              <a:t>Première</a:t>
            </a:r>
            <a:r>
              <a:rPr sz="2800" b="1" spc="-55" dirty="0">
                <a:latin typeface="Arial"/>
                <a:cs typeface="Arial"/>
              </a:rPr>
              <a:t> </a:t>
            </a:r>
            <a:r>
              <a:rPr sz="2800" b="1" dirty="0">
                <a:latin typeface="Arial"/>
                <a:cs typeface="Arial"/>
              </a:rPr>
              <a:t>partie</a:t>
            </a:r>
            <a:r>
              <a:rPr sz="2800" b="1" spc="-50" dirty="0">
                <a:latin typeface="Arial"/>
                <a:cs typeface="Arial"/>
              </a:rPr>
              <a:t> </a:t>
            </a:r>
            <a:r>
              <a:rPr sz="2800" b="1" dirty="0">
                <a:latin typeface="Arial"/>
                <a:cs typeface="Arial"/>
              </a:rPr>
              <a:t>:</a:t>
            </a:r>
            <a:r>
              <a:rPr sz="2800" b="1" spc="-60" dirty="0">
                <a:latin typeface="Arial"/>
                <a:cs typeface="Arial"/>
              </a:rPr>
              <a:t> </a:t>
            </a:r>
            <a:r>
              <a:rPr sz="2800" b="1" dirty="0">
                <a:latin typeface="Arial"/>
                <a:cs typeface="Arial"/>
              </a:rPr>
              <a:t>photos</a:t>
            </a:r>
            <a:r>
              <a:rPr sz="2800" b="1" spc="-50" dirty="0">
                <a:latin typeface="Arial"/>
                <a:cs typeface="Arial"/>
              </a:rPr>
              <a:t> </a:t>
            </a:r>
            <a:r>
              <a:rPr sz="2800" b="1" dirty="0">
                <a:latin typeface="Arial"/>
                <a:cs typeface="Arial"/>
              </a:rPr>
              <a:t>prises</a:t>
            </a:r>
            <a:r>
              <a:rPr sz="2800" b="1" spc="-50" dirty="0">
                <a:latin typeface="Arial"/>
                <a:cs typeface="Arial"/>
              </a:rPr>
              <a:t> </a:t>
            </a:r>
            <a:r>
              <a:rPr sz="2800" b="1" spc="-25" dirty="0">
                <a:latin typeface="Arial"/>
                <a:cs typeface="Arial"/>
              </a:rPr>
              <a:t>par </a:t>
            </a:r>
            <a:r>
              <a:rPr sz="2800" b="1" dirty="0">
                <a:latin typeface="Arial"/>
                <a:cs typeface="Arial"/>
              </a:rPr>
              <a:t>Michel</a:t>
            </a:r>
            <a:r>
              <a:rPr sz="2800" b="1" spc="-55" dirty="0">
                <a:latin typeface="Arial"/>
                <a:cs typeface="Arial"/>
              </a:rPr>
              <a:t> </a:t>
            </a:r>
            <a:r>
              <a:rPr sz="2800" b="1" dirty="0">
                <a:latin typeface="Arial"/>
                <a:cs typeface="Arial"/>
              </a:rPr>
              <a:t>Brochet</a:t>
            </a:r>
            <a:r>
              <a:rPr sz="2800" b="1" spc="-45" dirty="0">
                <a:latin typeface="Arial"/>
                <a:cs typeface="Arial"/>
              </a:rPr>
              <a:t> </a:t>
            </a:r>
            <a:r>
              <a:rPr sz="2800" b="1" dirty="0">
                <a:latin typeface="Arial"/>
                <a:cs typeface="Arial"/>
              </a:rPr>
              <a:t>à</a:t>
            </a:r>
            <a:r>
              <a:rPr sz="2800" b="1" spc="-50" dirty="0">
                <a:latin typeface="Arial"/>
                <a:cs typeface="Arial"/>
              </a:rPr>
              <a:t> </a:t>
            </a:r>
            <a:r>
              <a:rPr sz="2800" b="1" dirty="0">
                <a:latin typeface="Arial"/>
                <a:cs typeface="Arial"/>
              </a:rPr>
              <a:t>Gros</a:t>
            </a:r>
            <a:r>
              <a:rPr sz="2800" b="1" spc="-50" dirty="0">
                <a:latin typeface="Arial"/>
                <a:cs typeface="Arial"/>
              </a:rPr>
              <a:t> </a:t>
            </a:r>
            <a:r>
              <a:rPr sz="2800" b="1" spc="-10" dirty="0">
                <a:latin typeface="Arial"/>
                <a:cs typeface="Arial"/>
              </a:rPr>
              <a:t>Morne</a:t>
            </a:r>
            <a:endParaRPr sz="2800">
              <a:latin typeface="Arial"/>
              <a:cs typeface="Arial"/>
            </a:endParaRPr>
          </a:p>
        </p:txBody>
      </p:sp>
      <p:sp>
        <p:nvSpPr>
          <p:cNvPr id="5" name="object 5"/>
          <p:cNvSpPr txBox="1"/>
          <p:nvPr/>
        </p:nvSpPr>
        <p:spPr>
          <a:xfrm>
            <a:off x="787399" y="2977386"/>
            <a:ext cx="7953375" cy="1398905"/>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Ce</a:t>
            </a:r>
            <a:r>
              <a:rPr sz="1800" spc="-35" dirty="0">
                <a:latin typeface="Arial"/>
                <a:cs typeface="Arial"/>
              </a:rPr>
              <a:t> </a:t>
            </a:r>
            <a:r>
              <a:rPr sz="1800" dirty="0">
                <a:latin typeface="Arial"/>
                <a:cs typeface="Arial"/>
              </a:rPr>
              <a:t>diaporama</a:t>
            </a:r>
            <a:r>
              <a:rPr sz="1800" spc="-30" dirty="0">
                <a:latin typeface="Arial"/>
                <a:cs typeface="Arial"/>
              </a:rPr>
              <a:t> </a:t>
            </a:r>
            <a:r>
              <a:rPr sz="1800" dirty="0">
                <a:latin typeface="Arial"/>
                <a:cs typeface="Arial"/>
              </a:rPr>
              <a:t>est</a:t>
            </a:r>
            <a:r>
              <a:rPr sz="1800" spc="-25" dirty="0">
                <a:latin typeface="Arial"/>
                <a:cs typeface="Arial"/>
              </a:rPr>
              <a:t> </a:t>
            </a:r>
            <a:r>
              <a:rPr sz="1800" dirty="0">
                <a:latin typeface="Arial"/>
                <a:cs typeface="Arial"/>
              </a:rPr>
              <a:t>complémentaire</a:t>
            </a:r>
            <a:r>
              <a:rPr sz="1800" spc="-30" dirty="0">
                <a:latin typeface="Arial"/>
                <a:cs typeface="Arial"/>
              </a:rPr>
              <a:t> </a:t>
            </a:r>
            <a:r>
              <a:rPr sz="1800" dirty="0">
                <a:latin typeface="Arial"/>
                <a:cs typeface="Arial"/>
              </a:rPr>
              <a:t>du</a:t>
            </a:r>
            <a:r>
              <a:rPr sz="1800" spc="-35" dirty="0">
                <a:latin typeface="Arial"/>
                <a:cs typeface="Arial"/>
              </a:rPr>
              <a:t> </a:t>
            </a:r>
            <a:r>
              <a:rPr sz="1800" dirty="0">
                <a:latin typeface="Arial"/>
                <a:cs typeface="Arial"/>
              </a:rPr>
              <a:t>diaporama</a:t>
            </a:r>
            <a:r>
              <a:rPr sz="1800" spc="-30" dirty="0">
                <a:latin typeface="Arial"/>
                <a:cs typeface="Arial"/>
              </a:rPr>
              <a:t> </a:t>
            </a:r>
            <a:r>
              <a:rPr sz="1800" spc="-50" dirty="0">
                <a:latin typeface="Arial"/>
                <a:cs typeface="Arial"/>
              </a:rPr>
              <a:t>:</a:t>
            </a:r>
            <a:endParaRPr sz="1800">
              <a:latin typeface="Arial"/>
              <a:cs typeface="Arial"/>
            </a:endParaRPr>
          </a:p>
          <a:p>
            <a:pPr marL="12700" marR="5080" indent="-10160">
              <a:lnSpc>
                <a:spcPct val="100000"/>
              </a:lnSpc>
              <a:buSzPct val="94444"/>
              <a:buFont typeface="Arial"/>
              <a:buChar char="•"/>
              <a:tabLst>
                <a:tab pos="91440" algn="l"/>
              </a:tabLst>
            </a:pPr>
            <a:r>
              <a:rPr sz="1800" b="1" dirty="0">
                <a:latin typeface="Arial"/>
                <a:cs typeface="Arial"/>
              </a:rPr>
              <a:t>	Espèces</a:t>
            </a:r>
            <a:r>
              <a:rPr sz="1800" b="1" spc="-35" dirty="0">
                <a:latin typeface="Arial"/>
                <a:cs typeface="Arial"/>
              </a:rPr>
              <a:t> </a:t>
            </a:r>
            <a:r>
              <a:rPr sz="1800" b="1" dirty="0">
                <a:latin typeface="Arial"/>
                <a:cs typeface="Arial"/>
              </a:rPr>
              <a:t>pour</a:t>
            </a:r>
            <a:r>
              <a:rPr sz="1800" b="1" spc="-25" dirty="0">
                <a:latin typeface="Arial"/>
                <a:cs typeface="Arial"/>
              </a:rPr>
              <a:t> </a:t>
            </a:r>
            <a:r>
              <a:rPr sz="1800" b="1" dirty="0">
                <a:latin typeface="Arial"/>
                <a:cs typeface="Arial"/>
              </a:rPr>
              <a:t>seuils</a:t>
            </a:r>
            <a:r>
              <a:rPr sz="1800" b="1" spc="-25" dirty="0">
                <a:latin typeface="Arial"/>
                <a:cs typeface="Arial"/>
              </a:rPr>
              <a:t> </a:t>
            </a:r>
            <a:r>
              <a:rPr sz="1800" b="1" spc="-10" dirty="0">
                <a:latin typeface="Arial"/>
                <a:cs typeface="Arial"/>
              </a:rPr>
              <a:t>biologiques.pptx</a:t>
            </a:r>
            <a:r>
              <a:rPr sz="1800" b="1" spc="-25" dirty="0">
                <a:latin typeface="Arial"/>
                <a:cs typeface="Arial"/>
              </a:rPr>
              <a:t> </a:t>
            </a:r>
            <a:r>
              <a:rPr sz="1800" dirty="0">
                <a:latin typeface="Arial"/>
                <a:cs typeface="Arial"/>
              </a:rPr>
              <a:t>qui</a:t>
            </a:r>
            <a:r>
              <a:rPr sz="1800" spc="-20" dirty="0">
                <a:latin typeface="Arial"/>
                <a:cs typeface="Arial"/>
              </a:rPr>
              <a:t> </a:t>
            </a:r>
            <a:r>
              <a:rPr sz="1800" dirty="0">
                <a:latin typeface="Arial"/>
                <a:cs typeface="Arial"/>
              </a:rPr>
              <a:t>présente</a:t>
            </a:r>
            <a:r>
              <a:rPr sz="1800" spc="-25"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principales</a:t>
            </a:r>
            <a:r>
              <a:rPr sz="1800" spc="-15" dirty="0">
                <a:latin typeface="Arial"/>
                <a:cs typeface="Arial"/>
              </a:rPr>
              <a:t> </a:t>
            </a:r>
            <a:r>
              <a:rPr sz="1800" spc="-10" dirty="0">
                <a:latin typeface="Arial"/>
                <a:cs typeface="Arial"/>
              </a:rPr>
              <a:t>espèces utilisables.</a:t>
            </a:r>
            <a:endParaRPr sz="1800">
              <a:latin typeface="Arial"/>
              <a:cs typeface="Arial"/>
            </a:endParaRPr>
          </a:p>
          <a:p>
            <a:pPr marL="12700" marR="29209" indent="-10160">
              <a:lnSpc>
                <a:spcPts val="2170"/>
              </a:lnSpc>
              <a:spcBef>
                <a:spcPts val="60"/>
              </a:spcBef>
              <a:buSzPct val="94444"/>
              <a:buChar char="•"/>
              <a:tabLst>
                <a:tab pos="91440" algn="l"/>
                <a:tab pos="1374775" algn="l"/>
              </a:tabLst>
            </a:pPr>
            <a:r>
              <a:rPr sz="1800" dirty="0">
                <a:latin typeface="Arial"/>
                <a:cs typeface="Arial"/>
              </a:rPr>
              <a:t>	Et du</a:t>
            </a:r>
            <a:r>
              <a:rPr sz="1800" spc="-10" dirty="0">
                <a:latin typeface="Arial"/>
                <a:cs typeface="Arial"/>
              </a:rPr>
              <a:t> texte:</a:t>
            </a:r>
            <a:r>
              <a:rPr sz="1800" dirty="0">
                <a:latin typeface="Arial"/>
                <a:cs typeface="Arial"/>
              </a:rPr>
              <a:t>	</a:t>
            </a:r>
            <a:r>
              <a:rPr sz="1800" b="1" dirty="0">
                <a:latin typeface="Arial"/>
                <a:cs typeface="Arial"/>
              </a:rPr>
              <a:t>La</a:t>
            </a:r>
            <a:r>
              <a:rPr sz="1800" b="1" spc="-30" dirty="0">
                <a:latin typeface="Arial"/>
                <a:cs typeface="Arial"/>
              </a:rPr>
              <a:t> </a:t>
            </a:r>
            <a:r>
              <a:rPr sz="1800" b="1" dirty="0">
                <a:latin typeface="Arial"/>
                <a:cs typeface="Arial"/>
              </a:rPr>
              <a:t>création</a:t>
            </a:r>
            <a:r>
              <a:rPr sz="1800" b="1" spc="-15" dirty="0">
                <a:latin typeface="Arial"/>
                <a:cs typeface="Arial"/>
              </a:rPr>
              <a:t> </a:t>
            </a:r>
            <a:r>
              <a:rPr sz="1800" b="1" dirty="0">
                <a:latin typeface="Arial"/>
                <a:cs typeface="Arial"/>
              </a:rPr>
              <a:t>de</a:t>
            </a:r>
            <a:r>
              <a:rPr sz="1800" b="1" spc="-25" dirty="0">
                <a:latin typeface="Arial"/>
                <a:cs typeface="Arial"/>
              </a:rPr>
              <a:t> </a:t>
            </a:r>
            <a:r>
              <a:rPr sz="1800" b="1" dirty="0">
                <a:latin typeface="Arial"/>
                <a:cs typeface="Arial"/>
              </a:rPr>
              <a:t>haies</a:t>
            </a:r>
            <a:r>
              <a:rPr sz="1800" b="1" spc="-5" dirty="0">
                <a:latin typeface="Arial"/>
                <a:cs typeface="Arial"/>
              </a:rPr>
              <a:t> </a:t>
            </a:r>
            <a:r>
              <a:rPr sz="1800" b="1" dirty="0">
                <a:latin typeface="Arial"/>
                <a:cs typeface="Arial"/>
              </a:rPr>
              <a:t>vives.docx</a:t>
            </a:r>
            <a:r>
              <a:rPr sz="1800" b="1" spc="-25" dirty="0">
                <a:latin typeface="Arial"/>
                <a:cs typeface="Arial"/>
              </a:rPr>
              <a:t> </a:t>
            </a:r>
            <a:r>
              <a:rPr sz="1800" b="1" dirty="0">
                <a:latin typeface="Arial"/>
                <a:cs typeface="Arial"/>
              </a:rPr>
              <a:t>»</a:t>
            </a:r>
            <a:r>
              <a:rPr sz="1800" b="1" spc="-25" dirty="0">
                <a:latin typeface="Arial"/>
                <a:cs typeface="Arial"/>
              </a:rPr>
              <a:t> </a:t>
            </a:r>
            <a:r>
              <a:rPr sz="1800" dirty="0">
                <a:latin typeface="Arial"/>
                <a:cs typeface="Arial"/>
              </a:rPr>
              <a:t>qui</a:t>
            </a:r>
            <a:r>
              <a:rPr sz="1800" spc="-25" dirty="0">
                <a:latin typeface="Arial"/>
                <a:cs typeface="Arial"/>
              </a:rPr>
              <a:t> </a:t>
            </a:r>
            <a:r>
              <a:rPr sz="1800" dirty="0">
                <a:latin typeface="Arial"/>
                <a:cs typeface="Arial"/>
              </a:rPr>
              <a:t>présente</a:t>
            </a:r>
            <a:r>
              <a:rPr sz="1800" spc="-25" dirty="0">
                <a:latin typeface="Arial"/>
                <a:cs typeface="Arial"/>
              </a:rPr>
              <a:t> </a:t>
            </a:r>
            <a:r>
              <a:rPr sz="1800" dirty="0">
                <a:latin typeface="Arial"/>
                <a:cs typeface="Arial"/>
              </a:rPr>
              <a:t>des</a:t>
            </a:r>
            <a:r>
              <a:rPr sz="1800" spc="-20" dirty="0">
                <a:latin typeface="Arial"/>
                <a:cs typeface="Arial"/>
              </a:rPr>
              <a:t> </a:t>
            </a:r>
            <a:r>
              <a:rPr sz="1800" spc="-10" dirty="0">
                <a:latin typeface="Arial"/>
                <a:cs typeface="Arial"/>
              </a:rPr>
              <a:t>techniques </a:t>
            </a:r>
            <a:r>
              <a:rPr sz="1800" dirty="0">
                <a:latin typeface="Arial"/>
                <a:cs typeface="Arial"/>
              </a:rPr>
              <a:t>paysannes</a:t>
            </a:r>
            <a:r>
              <a:rPr sz="1800" spc="-20" dirty="0">
                <a:latin typeface="Arial"/>
                <a:cs typeface="Arial"/>
              </a:rPr>
              <a:t> </a:t>
            </a:r>
            <a:r>
              <a:rPr sz="1800" dirty="0">
                <a:latin typeface="Arial"/>
                <a:cs typeface="Arial"/>
              </a:rPr>
              <a:t>identifiées</a:t>
            </a:r>
            <a:r>
              <a:rPr sz="1800" spc="-15" dirty="0">
                <a:latin typeface="Arial"/>
                <a:cs typeface="Arial"/>
              </a:rPr>
              <a:t> </a:t>
            </a:r>
            <a:r>
              <a:rPr sz="1800" dirty="0">
                <a:latin typeface="Arial"/>
                <a:cs typeface="Arial"/>
              </a:rPr>
              <a:t>à</a:t>
            </a:r>
            <a:r>
              <a:rPr sz="1800" spc="-25" dirty="0">
                <a:latin typeface="Arial"/>
                <a:cs typeface="Arial"/>
              </a:rPr>
              <a:t> </a:t>
            </a:r>
            <a:r>
              <a:rPr sz="1800" dirty="0">
                <a:latin typeface="Arial"/>
                <a:cs typeface="Arial"/>
              </a:rPr>
              <a:t>Gros</a:t>
            </a:r>
            <a:r>
              <a:rPr sz="1800" spc="-15" dirty="0">
                <a:latin typeface="Arial"/>
                <a:cs typeface="Arial"/>
              </a:rPr>
              <a:t> </a:t>
            </a:r>
            <a:r>
              <a:rPr sz="1800" spc="-10" dirty="0">
                <a:latin typeface="Arial"/>
                <a:cs typeface="Arial"/>
              </a:rPr>
              <a:t>Morne.</a:t>
            </a:r>
            <a:endParaRPr sz="18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2372677"/>
            <a:ext cx="6591934" cy="4947285"/>
            <a:chOff x="452437" y="2372677"/>
            <a:chExt cx="6591934" cy="4947285"/>
          </a:xfrm>
        </p:grpSpPr>
        <p:pic>
          <p:nvPicPr>
            <p:cNvPr id="3" name="object 3"/>
            <p:cNvPicPr/>
            <p:nvPr/>
          </p:nvPicPr>
          <p:blipFill>
            <a:blip r:embed="rId2" cstate="print"/>
            <a:stretch>
              <a:fillRect/>
            </a:stretch>
          </p:blipFill>
          <p:spPr>
            <a:xfrm>
              <a:off x="457200" y="2377440"/>
              <a:ext cx="6582155" cy="4937759"/>
            </a:xfrm>
            <a:prstGeom prst="rect">
              <a:avLst/>
            </a:prstGeom>
          </p:spPr>
        </p:pic>
        <p:sp>
          <p:nvSpPr>
            <p:cNvPr id="4" name="object 4"/>
            <p:cNvSpPr/>
            <p:nvPr/>
          </p:nvSpPr>
          <p:spPr>
            <a:xfrm>
              <a:off x="457200" y="2377439"/>
              <a:ext cx="6582409" cy="4937760"/>
            </a:xfrm>
            <a:custGeom>
              <a:avLst/>
              <a:gdLst/>
              <a:ahLst/>
              <a:cxnLst/>
              <a:rect l="l" t="t" r="r" b="b"/>
              <a:pathLst>
                <a:path w="6582409" h="4937759">
                  <a:moveTo>
                    <a:pt x="0" y="0"/>
                  </a:moveTo>
                  <a:lnTo>
                    <a:pt x="0" y="4937759"/>
                  </a:lnTo>
                  <a:lnTo>
                    <a:pt x="6582155" y="4937759"/>
                  </a:lnTo>
                  <a:lnTo>
                    <a:pt x="658215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12700" rIns="0" bIns="0" rtlCol="0">
            <a:spAutoFit/>
          </a:bodyPr>
          <a:lstStyle/>
          <a:p>
            <a:pPr marL="142875" algn="ctr">
              <a:lnSpc>
                <a:spcPct val="100000"/>
              </a:lnSpc>
              <a:spcBef>
                <a:spcPts val="100"/>
              </a:spcBef>
            </a:pPr>
            <a:r>
              <a:rPr sz="1800" b="1" dirty="0">
                <a:latin typeface="Arial"/>
                <a:cs typeface="Arial"/>
              </a:rPr>
              <a:t>Une</a:t>
            </a:r>
            <a:r>
              <a:rPr sz="1800" b="1" spc="-30" dirty="0">
                <a:latin typeface="Arial"/>
                <a:cs typeface="Arial"/>
              </a:rPr>
              <a:t> </a:t>
            </a:r>
            <a:r>
              <a:rPr sz="1800" b="1" dirty="0">
                <a:latin typeface="Arial"/>
                <a:cs typeface="Arial"/>
              </a:rPr>
              <a:t>référence</a:t>
            </a:r>
            <a:r>
              <a:rPr sz="1800" b="1" spc="-15" dirty="0">
                <a:latin typeface="Arial"/>
                <a:cs typeface="Arial"/>
              </a:rPr>
              <a:t> </a:t>
            </a:r>
            <a:r>
              <a:rPr sz="1800" b="1" dirty="0">
                <a:latin typeface="Arial"/>
                <a:cs typeface="Arial"/>
              </a:rPr>
              <a:t>paysanne</a:t>
            </a:r>
            <a:r>
              <a:rPr sz="1800" b="1" spc="-30" dirty="0">
                <a:latin typeface="Arial"/>
                <a:cs typeface="Arial"/>
              </a:rPr>
              <a:t> </a:t>
            </a:r>
            <a:r>
              <a:rPr sz="1800" b="1" dirty="0">
                <a:latin typeface="Arial"/>
                <a:cs typeface="Arial"/>
              </a:rPr>
              <a:t>:</a:t>
            </a:r>
            <a:r>
              <a:rPr sz="1800" b="1" spc="-25" dirty="0">
                <a:latin typeface="Arial"/>
                <a:cs typeface="Arial"/>
              </a:rPr>
              <a:t> </a:t>
            </a:r>
            <a:r>
              <a:rPr sz="1800" b="1" dirty="0">
                <a:latin typeface="Arial"/>
                <a:cs typeface="Arial"/>
              </a:rPr>
              <a:t>la</a:t>
            </a:r>
            <a:r>
              <a:rPr sz="1800" b="1" spc="-25" dirty="0">
                <a:latin typeface="Arial"/>
                <a:cs typeface="Arial"/>
              </a:rPr>
              <a:t> </a:t>
            </a:r>
            <a:r>
              <a:rPr sz="1800" b="1" dirty="0">
                <a:latin typeface="Arial"/>
                <a:cs typeface="Arial"/>
              </a:rPr>
              <a:t>rampe</a:t>
            </a:r>
            <a:r>
              <a:rPr sz="1800" b="1" spc="-30" dirty="0">
                <a:latin typeface="Arial"/>
                <a:cs typeface="Arial"/>
              </a:rPr>
              <a:t> </a:t>
            </a:r>
            <a:r>
              <a:rPr sz="1800" b="1" dirty="0">
                <a:latin typeface="Arial"/>
                <a:cs typeface="Arial"/>
              </a:rPr>
              <a:t>de</a:t>
            </a:r>
            <a:r>
              <a:rPr sz="1800" b="1" spc="-30" dirty="0">
                <a:latin typeface="Arial"/>
                <a:cs typeface="Arial"/>
              </a:rPr>
              <a:t> </a:t>
            </a:r>
            <a:r>
              <a:rPr sz="1800" b="1" spc="-10" dirty="0">
                <a:latin typeface="Arial"/>
                <a:cs typeface="Arial"/>
              </a:rPr>
              <a:t>paille</a:t>
            </a:r>
            <a:endParaRPr sz="1800">
              <a:latin typeface="Arial"/>
              <a:cs typeface="Arial"/>
            </a:endParaRPr>
          </a:p>
          <a:p>
            <a:pPr marL="12700" marR="5080">
              <a:lnSpc>
                <a:spcPct val="99700"/>
              </a:lnSpc>
              <a:spcBef>
                <a:spcPts val="10"/>
              </a:spcBef>
            </a:pPr>
            <a:r>
              <a:rPr sz="1400" dirty="0"/>
              <a:t>Ravine</a:t>
            </a:r>
            <a:r>
              <a:rPr sz="1400" spc="-30" dirty="0"/>
              <a:t> </a:t>
            </a:r>
            <a:r>
              <a:rPr sz="1400" dirty="0"/>
              <a:t>Ti</a:t>
            </a:r>
            <a:r>
              <a:rPr sz="1400" spc="-30" dirty="0"/>
              <a:t> </a:t>
            </a:r>
            <a:r>
              <a:rPr sz="1400" dirty="0"/>
              <a:t>Crête.</a:t>
            </a:r>
            <a:r>
              <a:rPr sz="1400" spc="-35" dirty="0"/>
              <a:t> </a:t>
            </a:r>
            <a:r>
              <a:rPr sz="1400" dirty="0"/>
              <a:t>Préparation</a:t>
            </a:r>
            <a:r>
              <a:rPr sz="1400" spc="-45" dirty="0"/>
              <a:t> </a:t>
            </a:r>
            <a:r>
              <a:rPr sz="1400" dirty="0"/>
              <a:t>des</a:t>
            </a:r>
            <a:r>
              <a:rPr sz="1400" spc="-30" dirty="0"/>
              <a:t> </a:t>
            </a:r>
            <a:r>
              <a:rPr sz="1400" dirty="0"/>
              <a:t>terres</a:t>
            </a:r>
            <a:r>
              <a:rPr sz="1400" spc="-35" dirty="0"/>
              <a:t> </a:t>
            </a:r>
            <a:r>
              <a:rPr sz="1400" dirty="0"/>
              <a:t>dans</a:t>
            </a:r>
            <a:r>
              <a:rPr sz="1400" spc="-35" dirty="0"/>
              <a:t> </a:t>
            </a:r>
            <a:r>
              <a:rPr sz="1400" dirty="0"/>
              <a:t>l’attente</a:t>
            </a:r>
            <a:r>
              <a:rPr sz="1400" spc="-40" dirty="0"/>
              <a:t> </a:t>
            </a:r>
            <a:r>
              <a:rPr sz="1400" dirty="0"/>
              <a:t>des</a:t>
            </a:r>
            <a:r>
              <a:rPr sz="1400" spc="-35" dirty="0"/>
              <a:t> </a:t>
            </a:r>
            <a:r>
              <a:rPr sz="1400" dirty="0"/>
              <a:t>pluies</a:t>
            </a:r>
            <a:r>
              <a:rPr sz="1400" spc="-35" dirty="0"/>
              <a:t> </a:t>
            </a:r>
            <a:r>
              <a:rPr sz="1400" dirty="0"/>
              <a:t>de</a:t>
            </a:r>
            <a:r>
              <a:rPr sz="1400" spc="-45" dirty="0"/>
              <a:t> </a:t>
            </a:r>
            <a:r>
              <a:rPr sz="1400" dirty="0"/>
              <a:t>mai.</a:t>
            </a:r>
            <a:r>
              <a:rPr sz="1400" spc="-30" dirty="0"/>
              <a:t> </a:t>
            </a:r>
            <a:r>
              <a:rPr sz="1400" dirty="0"/>
              <a:t>Les</a:t>
            </a:r>
            <a:r>
              <a:rPr sz="1400" spc="-50" dirty="0"/>
              <a:t> </a:t>
            </a:r>
            <a:r>
              <a:rPr sz="1400" dirty="0"/>
              <a:t>rampes</a:t>
            </a:r>
            <a:r>
              <a:rPr sz="1400" spc="-35" dirty="0"/>
              <a:t> </a:t>
            </a:r>
            <a:r>
              <a:rPr sz="1400" dirty="0"/>
              <a:t>paille</a:t>
            </a:r>
            <a:r>
              <a:rPr sz="1400" spc="-50" dirty="0"/>
              <a:t> </a:t>
            </a:r>
            <a:r>
              <a:rPr sz="1400" dirty="0"/>
              <a:t>sont</a:t>
            </a:r>
            <a:r>
              <a:rPr sz="1400" spc="-50" dirty="0"/>
              <a:t> </a:t>
            </a:r>
            <a:r>
              <a:rPr sz="1400" dirty="0"/>
              <a:t>construites</a:t>
            </a:r>
            <a:r>
              <a:rPr sz="1400" spc="-30" dirty="0"/>
              <a:t> </a:t>
            </a:r>
            <a:r>
              <a:rPr sz="1400" spc="-20" dirty="0"/>
              <a:t>avec </a:t>
            </a:r>
            <a:r>
              <a:rPr sz="1400" dirty="0"/>
              <a:t>les</a:t>
            </a:r>
            <a:r>
              <a:rPr sz="1400" spc="-30" dirty="0"/>
              <a:t> </a:t>
            </a:r>
            <a:r>
              <a:rPr sz="1400" dirty="0"/>
              <a:t>résidus</a:t>
            </a:r>
            <a:r>
              <a:rPr sz="1400" spc="-30" dirty="0"/>
              <a:t> </a:t>
            </a:r>
            <a:r>
              <a:rPr sz="1400" dirty="0"/>
              <a:t>de</a:t>
            </a:r>
            <a:r>
              <a:rPr sz="1400" spc="-40" dirty="0"/>
              <a:t> </a:t>
            </a:r>
            <a:r>
              <a:rPr sz="1400" dirty="0"/>
              <a:t>récolte</a:t>
            </a:r>
            <a:r>
              <a:rPr sz="1400" spc="-40" dirty="0"/>
              <a:t> </a:t>
            </a:r>
            <a:r>
              <a:rPr sz="1400" dirty="0"/>
              <a:t>provenant</a:t>
            </a:r>
            <a:r>
              <a:rPr sz="1400" spc="-30" dirty="0"/>
              <a:t> </a:t>
            </a:r>
            <a:r>
              <a:rPr sz="1400" dirty="0"/>
              <a:t>du</a:t>
            </a:r>
            <a:r>
              <a:rPr sz="1400" spc="-40" dirty="0"/>
              <a:t> </a:t>
            </a:r>
            <a:r>
              <a:rPr sz="1400" dirty="0"/>
              <a:t>nettoyage</a:t>
            </a:r>
            <a:r>
              <a:rPr sz="1400" spc="-40" dirty="0"/>
              <a:t> </a:t>
            </a:r>
            <a:r>
              <a:rPr sz="1400" dirty="0"/>
              <a:t>de</a:t>
            </a:r>
            <a:r>
              <a:rPr sz="1400" spc="-25" dirty="0"/>
              <a:t> </a:t>
            </a:r>
            <a:r>
              <a:rPr sz="1400" dirty="0"/>
              <a:t>la</a:t>
            </a:r>
            <a:r>
              <a:rPr sz="1400" spc="-40" dirty="0"/>
              <a:t> </a:t>
            </a:r>
            <a:r>
              <a:rPr sz="1400" dirty="0"/>
              <a:t>parcelle.</a:t>
            </a:r>
            <a:r>
              <a:rPr sz="1400" spc="-25" dirty="0"/>
              <a:t> </a:t>
            </a:r>
            <a:r>
              <a:rPr sz="1400" dirty="0"/>
              <a:t>Elles</a:t>
            </a:r>
            <a:r>
              <a:rPr sz="1400" spc="-30" dirty="0"/>
              <a:t> </a:t>
            </a:r>
            <a:r>
              <a:rPr sz="1400" dirty="0"/>
              <a:t>sont</a:t>
            </a:r>
            <a:r>
              <a:rPr sz="1400" spc="-30" dirty="0"/>
              <a:t> </a:t>
            </a:r>
            <a:r>
              <a:rPr sz="1400" spc="-10" dirty="0"/>
              <a:t>habituellement</a:t>
            </a:r>
            <a:r>
              <a:rPr sz="1400" spc="-45" dirty="0"/>
              <a:t> </a:t>
            </a:r>
            <a:r>
              <a:rPr sz="1400" dirty="0"/>
              <a:t>temporaires,</a:t>
            </a:r>
            <a:r>
              <a:rPr sz="1400" spc="-30" dirty="0"/>
              <a:t> </a:t>
            </a:r>
            <a:r>
              <a:rPr sz="1400" dirty="0"/>
              <a:t>le</a:t>
            </a:r>
            <a:r>
              <a:rPr sz="1400" spc="-40" dirty="0"/>
              <a:t> </a:t>
            </a:r>
            <a:r>
              <a:rPr sz="1400" spc="-10" dirty="0"/>
              <a:t>projet </a:t>
            </a:r>
            <a:r>
              <a:rPr sz="1400" dirty="0"/>
              <a:t>cherche</a:t>
            </a:r>
            <a:r>
              <a:rPr sz="1400" spc="-45" dirty="0"/>
              <a:t> </a:t>
            </a:r>
            <a:r>
              <a:rPr sz="1400" dirty="0"/>
              <a:t>à</a:t>
            </a:r>
            <a:r>
              <a:rPr sz="1400" spc="-25" dirty="0"/>
              <a:t> </a:t>
            </a:r>
            <a:r>
              <a:rPr sz="1400" dirty="0"/>
              <a:t>les</a:t>
            </a:r>
            <a:r>
              <a:rPr sz="1400" spc="-25" dirty="0"/>
              <a:t> </a:t>
            </a:r>
            <a:r>
              <a:rPr sz="1400" dirty="0"/>
              <a:t>pérenniser</a:t>
            </a:r>
            <a:r>
              <a:rPr sz="1400" spc="-30" dirty="0"/>
              <a:t> </a:t>
            </a:r>
            <a:r>
              <a:rPr sz="1400" dirty="0"/>
              <a:t>et</a:t>
            </a:r>
            <a:r>
              <a:rPr sz="1400" spc="-25" dirty="0"/>
              <a:t> </a:t>
            </a:r>
            <a:r>
              <a:rPr sz="1400" dirty="0"/>
              <a:t>à</a:t>
            </a:r>
            <a:r>
              <a:rPr sz="1400" spc="-35" dirty="0"/>
              <a:t> </a:t>
            </a:r>
            <a:r>
              <a:rPr sz="1400" dirty="0"/>
              <a:t>les</a:t>
            </a:r>
            <a:r>
              <a:rPr sz="1400" spc="-30" dirty="0"/>
              <a:t> </a:t>
            </a:r>
            <a:r>
              <a:rPr sz="1400" dirty="0"/>
              <a:t>consolider</a:t>
            </a:r>
            <a:r>
              <a:rPr sz="1400" spc="-30" dirty="0"/>
              <a:t> </a:t>
            </a:r>
            <a:r>
              <a:rPr sz="1400" dirty="0"/>
              <a:t>par</a:t>
            </a:r>
            <a:r>
              <a:rPr sz="1400" spc="-30" dirty="0"/>
              <a:t> </a:t>
            </a:r>
            <a:r>
              <a:rPr sz="1400" dirty="0"/>
              <a:t>des</a:t>
            </a:r>
            <a:r>
              <a:rPr sz="1400" spc="-40" dirty="0"/>
              <a:t> </a:t>
            </a:r>
            <a:r>
              <a:rPr sz="1400" dirty="0"/>
              <a:t>semis</a:t>
            </a:r>
            <a:r>
              <a:rPr sz="1400" spc="-40" dirty="0"/>
              <a:t> </a:t>
            </a:r>
            <a:r>
              <a:rPr sz="1400" dirty="0"/>
              <a:t>directs</a:t>
            </a:r>
            <a:r>
              <a:rPr sz="1400" spc="-25" dirty="0"/>
              <a:t> </a:t>
            </a:r>
            <a:r>
              <a:rPr sz="1400" dirty="0"/>
              <a:t>de</a:t>
            </a:r>
            <a:r>
              <a:rPr sz="1400" spc="-35" dirty="0"/>
              <a:t> </a:t>
            </a:r>
            <a:r>
              <a:rPr sz="1400" dirty="0"/>
              <a:t>benzolive</a:t>
            </a:r>
            <a:r>
              <a:rPr sz="1400" spc="-35" dirty="0"/>
              <a:t> </a:t>
            </a:r>
            <a:r>
              <a:rPr sz="1400" dirty="0"/>
              <a:t>et</a:t>
            </a:r>
            <a:r>
              <a:rPr sz="1400" spc="-30" dirty="0"/>
              <a:t> </a:t>
            </a:r>
            <a:r>
              <a:rPr sz="1400" dirty="0"/>
              <a:t>de</a:t>
            </a:r>
            <a:r>
              <a:rPr sz="1400" spc="-35" dirty="0"/>
              <a:t> </a:t>
            </a:r>
            <a:r>
              <a:rPr sz="1400" dirty="0"/>
              <a:t>Gliricidia,</a:t>
            </a:r>
            <a:r>
              <a:rPr sz="1400" spc="-25" dirty="0"/>
              <a:t> </a:t>
            </a:r>
            <a:r>
              <a:rPr sz="1400" dirty="0"/>
              <a:t>espèces</a:t>
            </a:r>
            <a:r>
              <a:rPr sz="1400" spc="-25" dirty="0"/>
              <a:t> </a:t>
            </a:r>
            <a:r>
              <a:rPr sz="1400" dirty="0"/>
              <a:t>qui</a:t>
            </a:r>
            <a:r>
              <a:rPr sz="1400" spc="-30" dirty="0"/>
              <a:t> </a:t>
            </a:r>
            <a:r>
              <a:rPr sz="1400" spc="-25" dirty="0"/>
              <a:t>ne </a:t>
            </a:r>
            <a:r>
              <a:rPr sz="1400" dirty="0"/>
              <a:t>concurrencent</a:t>
            </a:r>
            <a:r>
              <a:rPr sz="1400" spc="-50" dirty="0"/>
              <a:t> </a:t>
            </a:r>
            <a:r>
              <a:rPr sz="1400" dirty="0"/>
              <a:t>pas</a:t>
            </a:r>
            <a:r>
              <a:rPr sz="1400" spc="-35" dirty="0"/>
              <a:t> </a:t>
            </a:r>
            <a:r>
              <a:rPr sz="1400" dirty="0"/>
              <a:t>les</a:t>
            </a:r>
            <a:r>
              <a:rPr sz="1400" spc="-45" dirty="0"/>
              <a:t> </a:t>
            </a:r>
            <a:r>
              <a:rPr sz="1400" dirty="0"/>
              <a:t>cultures.</a:t>
            </a:r>
            <a:r>
              <a:rPr sz="1400" spc="-45" dirty="0"/>
              <a:t> </a:t>
            </a:r>
            <a:r>
              <a:rPr sz="1400" dirty="0"/>
              <a:t>Quelques</a:t>
            </a:r>
            <a:r>
              <a:rPr sz="1400" spc="-45" dirty="0"/>
              <a:t> </a:t>
            </a:r>
            <a:r>
              <a:rPr sz="1400" dirty="0"/>
              <a:t>boutures</a:t>
            </a:r>
            <a:r>
              <a:rPr sz="1400" spc="-45" dirty="0"/>
              <a:t> </a:t>
            </a:r>
            <a:r>
              <a:rPr sz="1400" dirty="0"/>
              <a:t>de</a:t>
            </a:r>
            <a:r>
              <a:rPr sz="1400" spc="-55" dirty="0"/>
              <a:t> </a:t>
            </a:r>
            <a:r>
              <a:rPr sz="1400" dirty="0"/>
              <a:t>l’euphorbe</a:t>
            </a:r>
            <a:r>
              <a:rPr sz="1400" spc="-50" dirty="0"/>
              <a:t> </a:t>
            </a:r>
            <a:r>
              <a:rPr sz="1400" dirty="0"/>
              <a:t>Garde</a:t>
            </a:r>
            <a:r>
              <a:rPr sz="1400" spc="-55" dirty="0"/>
              <a:t> </a:t>
            </a:r>
            <a:r>
              <a:rPr sz="1400" dirty="0"/>
              <a:t>maison</a:t>
            </a:r>
            <a:r>
              <a:rPr sz="1400" spc="-55" dirty="0"/>
              <a:t> </a:t>
            </a:r>
            <a:r>
              <a:rPr sz="1400" dirty="0"/>
              <a:t>(Euphorbia</a:t>
            </a:r>
            <a:r>
              <a:rPr sz="1400" spc="-55" dirty="0"/>
              <a:t> </a:t>
            </a:r>
            <a:r>
              <a:rPr sz="1400" dirty="0"/>
              <a:t>Tirucalla)</a:t>
            </a:r>
            <a:r>
              <a:rPr sz="1400" spc="-50" dirty="0"/>
              <a:t> </a:t>
            </a:r>
            <a:r>
              <a:rPr sz="1400" dirty="0"/>
              <a:t>ont</a:t>
            </a:r>
            <a:r>
              <a:rPr sz="1400" spc="-55" dirty="0"/>
              <a:t> </a:t>
            </a:r>
            <a:r>
              <a:rPr sz="1400" spc="-25" dirty="0"/>
              <a:t>été </a:t>
            </a:r>
            <a:r>
              <a:rPr sz="1400" dirty="0"/>
              <a:t>plantées</a:t>
            </a:r>
            <a:r>
              <a:rPr sz="1400" spc="-45" dirty="0"/>
              <a:t> </a:t>
            </a:r>
            <a:r>
              <a:rPr sz="1400" dirty="0"/>
              <a:t>dans</a:t>
            </a:r>
            <a:r>
              <a:rPr sz="1400" spc="-25" dirty="0"/>
              <a:t> </a:t>
            </a:r>
            <a:r>
              <a:rPr sz="1400" dirty="0"/>
              <a:t>les</a:t>
            </a:r>
            <a:r>
              <a:rPr sz="1400" spc="-30" dirty="0"/>
              <a:t> </a:t>
            </a:r>
            <a:r>
              <a:rPr sz="1400" dirty="0"/>
              <a:t>griffes</a:t>
            </a:r>
            <a:r>
              <a:rPr sz="1400" spc="-25" dirty="0"/>
              <a:t> </a:t>
            </a:r>
            <a:r>
              <a:rPr sz="1400" dirty="0"/>
              <a:t>d’érosion.</a:t>
            </a:r>
            <a:r>
              <a:rPr sz="1400" spc="-45" dirty="0"/>
              <a:t> </a:t>
            </a:r>
            <a:r>
              <a:rPr sz="1400" dirty="0"/>
              <a:t>Le</a:t>
            </a:r>
            <a:r>
              <a:rPr sz="1400" spc="-45" dirty="0"/>
              <a:t> </a:t>
            </a:r>
            <a:r>
              <a:rPr sz="1400" dirty="0"/>
              <a:t>projet</a:t>
            </a:r>
            <a:r>
              <a:rPr sz="1400" spc="-40" dirty="0"/>
              <a:t> </a:t>
            </a:r>
            <a:r>
              <a:rPr sz="1400" dirty="0"/>
              <a:t>renforce</a:t>
            </a:r>
            <a:r>
              <a:rPr sz="1400" spc="-40" dirty="0"/>
              <a:t> </a:t>
            </a:r>
            <a:r>
              <a:rPr sz="1400" dirty="0"/>
              <a:t>cette</a:t>
            </a:r>
            <a:r>
              <a:rPr sz="1400" spc="-35" dirty="0"/>
              <a:t> </a:t>
            </a:r>
            <a:r>
              <a:rPr sz="1400" dirty="0"/>
              <a:t>haie</a:t>
            </a:r>
            <a:r>
              <a:rPr sz="1400" spc="-35" dirty="0"/>
              <a:t> </a:t>
            </a:r>
            <a:r>
              <a:rPr sz="1400" dirty="0"/>
              <a:t>avec</a:t>
            </a:r>
            <a:r>
              <a:rPr sz="1400" spc="-30" dirty="0"/>
              <a:t> </a:t>
            </a:r>
            <a:r>
              <a:rPr sz="1400" dirty="0"/>
              <a:t>des</a:t>
            </a:r>
            <a:r>
              <a:rPr sz="1400" spc="-40" dirty="0"/>
              <a:t> </a:t>
            </a:r>
            <a:r>
              <a:rPr sz="1400" dirty="0"/>
              <a:t>pieds</a:t>
            </a:r>
            <a:r>
              <a:rPr sz="1400" spc="-30" dirty="0"/>
              <a:t> </a:t>
            </a:r>
            <a:r>
              <a:rPr sz="1400" dirty="0"/>
              <a:t>de</a:t>
            </a:r>
            <a:r>
              <a:rPr sz="1400" spc="-35" dirty="0"/>
              <a:t> </a:t>
            </a:r>
            <a:r>
              <a:rPr sz="1400" dirty="0"/>
              <a:t>campêche</a:t>
            </a:r>
            <a:r>
              <a:rPr sz="1400" spc="-40" dirty="0"/>
              <a:t> </a:t>
            </a:r>
            <a:r>
              <a:rPr sz="1400" dirty="0"/>
              <a:t>espacés</a:t>
            </a:r>
            <a:r>
              <a:rPr sz="1400" spc="-25" dirty="0"/>
              <a:t> </a:t>
            </a:r>
            <a:r>
              <a:rPr sz="1400" dirty="0"/>
              <a:t>de</a:t>
            </a:r>
            <a:r>
              <a:rPr sz="1400" spc="-35" dirty="0"/>
              <a:t> </a:t>
            </a:r>
            <a:r>
              <a:rPr sz="1400" dirty="0"/>
              <a:t>2</a:t>
            </a:r>
            <a:r>
              <a:rPr sz="1400" spc="-40" dirty="0"/>
              <a:t> </a:t>
            </a:r>
            <a:r>
              <a:rPr sz="1400" spc="-25" dirty="0"/>
              <a:t>m, </a:t>
            </a:r>
            <a:r>
              <a:rPr sz="1400" dirty="0"/>
              <a:t>quelques</a:t>
            </a:r>
            <a:r>
              <a:rPr sz="1400" spc="-40" dirty="0"/>
              <a:t> </a:t>
            </a:r>
            <a:r>
              <a:rPr sz="1400" dirty="0"/>
              <a:t>macroboutures</a:t>
            </a:r>
            <a:r>
              <a:rPr sz="1400" spc="-35" dirty="0"/>
              <a:t> </a:t>
            </a:r>
            <a:r>
              <a:rPr sz="1400" dirty="0"/>
              <a:t>de</a:t>
            </a:r>
            <a:r>
              <a:rPr sz="1400" spc="-45" dirty="0"/>
              <a:t> </a:t>
            </a:r>
            <a:r>
              <a:rPr sz="1400" dirty="0"/>
              <a:t>gommiers</a:t>
            </a:r>
            <a:r>
              <a:rPr sz="1400" spc="-35" dirty="0"/>
              <a:t> </a:t>
            </a:r>
            <a:r>
              <a:rPr sz="1400" dirty="0"/>
              <a:t>et</a:t>
            </a:r>
            <a:r>
              <a:rPr sz="1400" spc="-35" dirty="0"/>
              <a:t> </a:t>
            </a:r>
            <a:r>
              <a:rPr sz="1400" dirty="0"/>
              <a:t>un</a:t>
            </a:r>
            <a:r>
              <a:rPr sz="1400" spc="-45" dirty="0"/>
              <a:t> </a:t>
            </a:r>
            <a:r>
              <a:rPr sz="1400" dirty="0"/>
              <a:t>semis</a:t>
            </a:r>
            <a:r>
              <a:rPr sz="1400" spc="-35" dirty="0"/>
              <a:t> </a:t>
            </a:r>
            <a:r>
              <a:rPr sz="1400" dirty="0"/>
              <a:t>de</a:t>
            </a:r>
            <a:r>
              <a:rPr sz="1400" spc="-45" dirty="0"/>
              <a:t> </a:t>
            </a:r>
            <a:r>
              <a:rPr sz="1400" dirty="0"/>
              <a:t>benzolive</a:t>
            </a:r>
            <a:r>
              <a:rPr sz="1400" spc="-30" dirty="0"/>
              <a:t> </a:t>
            </a:r>
            <a:r>
              <a:rPr sz="1400" dirty="0"/>
              <a:t>(Moringa</a:t>
            </a:r>
            <a:r>
              <a:rPr sz="1400" spc="-55" dirty="0"/>
              <a:t> </a:t>
            </a:r>
            <a:r>
              <a:rPr sz="1400" dirty="0"/>
              <a:t>oleifera)</a:t>
            </a:r>
            <a:r>
              <a:rPr sz="1400" spc="-50" dirty="0"/>
              <a:t> </a:t>
            </a:r>
            <a:r>
              <a:rPr sz="1400" dirty="0"/>
              <a:t>et</a:t>
            </a:r>
            <a:r>
              <a:rPr sz="1400" spc="-35" dirty="0"/>
              <a:t> </a:t>
            </a:r>
            <a:r>
              <a:rPr sz="1400" dirty="0"/>
              <a:t>de</a:t>
            </a:r>
            <a:r>
              <a:rPr sz="1400" spc="-45" dirty="0"/>
              <a:t> </a:t>
            </a:r>
            <a:r>
              <a:rPr sz="1400" dirty="0"/>
              <a:t>Gliricidia</a:t>
            </a:r>
            <a:r>
              <a:rPr sz="1400" spc="-45" dirty="0"/>
              <a:t> </a:t>
            </a:r>
            <a:r>
              <a:rPr sz="1400" spc="-10" dirty="0"/>
              <a:t>sepium.</a:t>
            </a:r>
            <a:endParaRPr sz="1400"/>
          </a:p>
        </p:txBody>
      </p:sp>
      <p:sp>
        <p:nvSpPr>
          <p:cNvPr id="6" name="object 6"/>
          <p:cNvSpPr txBox="1"/>
          <p:nvPr/>
        </p:nvSpPr>
        <p:spPr>
          <a:xfrm>
            <a:off x="7413749" y="2503422"/>
            <a:ext cx="1928495" cy="4281170"/>
          </a:xfrm>
          <a:prstGeom prst="rect">
            <a:avLst/>
          </a:prstGeom>
        </p:spPr>
        <p:txBody>
          <a:bodyPr vert="horz" wrap="square" lIns="0" tIns="13970" rIns="0" bIns="0" rtlCol="0">
            <a:spAutoFit/>
          </a:bodyPr>
          <a:lstStyle/>
          <a:p>
            <a:pPr marL="12700" marR="5080">
              <a:lnSpc>
                <a:spcPct val="99700"/>
              </a:lnSpc>
              <a:spcBef>
                <a:spcPts val="110"/>
              </a:spcBef>
            </a:pPr>
            <a:r>
              <a:rPr sz="1400" dirty="0">
                <a:latin typeface="Arial"/>
                <a:cs typeface="Arial"/>
              </a:rPr>
              <a:t>Les</a:t>
            </a:r>
            <a:r>
              <a:rPr sz="1400" spc="-30" dirty="0">
                <a:latin typeface="Arial"/>
                <a:cs typeface="Arial"/>
              </a:rPr>
              <a:t> </a:t>
            </a:r>
            <a:r>
              <a:rPr sz="1400" dirty="0">
                <a:latin typeface="Arial"/>
                <a:cs typeface="Arial"/>
              </a:rPr>
              <a:t>rampes</a:t>
            </a:r>
            <a:r>
              <a:rPr sz="1400" spc="-25" dirty="0">
                <a:latin typeface="Arial"/>
                <a:cs typeface="Arial"/>
              </a:rPr>
              <a:t> </a:t>
            </a:r>
            <a:r>
              <a:rPr sz="1400" dirty="0">
                <a:latin typeface="Arial"/>
                <a:cs typeface="Arial"/>
              </a:rPr>
              <a:t>paille</a:t>
            </a:r>
            <a:r>
              <a:rPr sz="1400" spc="-40" dirty="0">
                <a:latin typeface="Arial"/>
                <a:cs typeface="Arial"/>
              </a:rPr>
              <a:t> </a:t>
            </a:r>
            <a:r>
              <a:rPr sz="1400" dirty="0">
                <a:latin typeface="Arial"/>
                <a:cs typeface="Arial"/>
              </a:rPr>
              <a:t>et</a:t>
            </a:r>
            <a:r>
              <a:rPr sz="1400" spc="-15" dirty="0">
                <a:latin typeface="Arial"/>
                <a:cs typeface="Arial"/>
              </a:rPr>
              <a:t> </a:t>
            </a:r>
            <a:r>
              <a:rPr sz="1400" spc="-25" dirty="0">
                <a:latin typeface="Arial"/>
                <a:cs typeface="Arial"/>
              </a:rPr>
              <a:t>le </a:t>
            </a:r>
            <a:r>
              <a:rPr sz="1400" dirty="0">
                <a:latin typeface="Arial"/>
                <a:cs typeface="Arial"/>
              </a:rPr>
              <a:t>sarclage</a:t>
            </a:r>
            <a:r>
              <a:rPr sz="1400" spc="-45" dirty="0">
                <a:latin typeface="Arial"/>
                <a:cs typeface="Arial"/>
              </a:rPr>
              <a:t> </a:t>
            </a:r>
            <a:r>
              <a:rPr sz="1400" dirty="0">
                <a:latin typeface="Arial"/>
                <a:cs typeface="Arial"/>
              </a:rPr>
              <a:t>ont</a:t>
            </a:r>
            <a:r>
              <a:rPr sz="1400" spc="-25" dirty="0">
                <a:latin typeface="Arial"/>
                <a:cs typeface="Arial"/>
              </a:rPr>
              <a:t> été</a:t>
            </a:r>
            <a:r>
              <a:rPr sz="1400" spc="500" dirty="0">
                <a:latin typeface="Arial"/>
                <a:cs typeface="Arial"/>
              </a:rPr>
              <a:t> </a:t>
            </a:r>
            <a:r>
              <a:rPr sz="1400" dirty="0">
                <a:latin typeface="Arial"/>
                <a:cs typeface="Arial"/>
              </a:rPr>
              <a:t>réalisés</a:t>
            </a:r>
            <a:r>
              <a:rPr sz="1400" spc="-25" dirty="0">
                <a:latin typeface="Arial"/>
                <a:cs typeface="Arial"/>
              </a:rPr>
              <a:t> </a:t>
            </a:r>
            <a:r>
              <a:rPr sz="1400" dirty="0">
                <a:latin typeface="Arial"/>
                <a:cs typeface="Arial"/>
              </a:rPr>
              <a:t>par</a:t>
            </a:r>
            <a:r>
              <a:rPr sz="1400" spc="-25" dirty="0">
                <a:latin typeface="Arial"/>
                <a:cs typeface="Arial"/>
              </a:rPr>
              <a:t> </a:t>
            </a:r>
            <a:r>
              <a:rPr sz="1400" dirty="0">
                <a:latin typeface="Arial"/>
                <a:cs typeface="Arial"/>
              </a:rPr>
              <a:t>un</a:t>
            </a:r>
            <a:r>
              <a:rPr sz="1400" spc="-35" dirty="0">
                <a:latin typeface="Arial"/>
                <a:cs typeface="Arial"/>
              </a:rPr>
              <a:t> </a:t>
            </a:r>
            <a:r>
              <a:rPr sz="1400" spc="-10" dirty="0">
                <a:latin typeface="Arial"/>
                <a:cs typeface="Arial"/>
              </a:rPr>
              <a:t>groupe </a:t>
            </a:r>
            <a:r>
              <a:rPr sz="1400" dirty="0">
                <a:latin typeface="Arial"/>
                <a:cs typeface="Arial"/>
              </a:rPr>
              <a:t>de</a:t>
            </a:r>
            <a:r>
              <a:rPr sz="1400" spc="-35" dirty="0">
                <a:latin typeface="Arial"/>
                <a:cs typeface="Arial"/>
              </a:rPr>
              <a:t> </a:t>
            </a:r>
            <a:r>
              <a:rPr sz="1400" dirty="0">
                <a:latin typeface="Arial"/>
                <a:cs typeface="Arial"/>
              </a:rPr>
              <a:t>travail</a:t>
            </a:r>
            <a:r>
              <a:rPr sz="1400" spc="-15" dirty="0">
                <a:latin typeface="Arial"/>
                <a:cs typeface="Arial"/>
              </a:rPr>
              <a:t> </a:t>
            </a:r>
            <a:r>
              <a:rPr sz="1400" dirty="0">
                <a:latin typeface="Arial"/>
                <a:cs typeface="Arial"/>
              </a:rPr>
              <a:t>de</a:t>
            </a:r>
            <a:r>
              <a:rPr sz="1400" spc="-30" dirty="0">
                <a:latin typeface="Arial"/>
                <a:cs typeface="Arial"/>
              </a:rPr>
              <a:t> </a:t>
            </a:r>
            <a:r>
              <a:rPr sz="1400" spc="-25" dirty="0">
                <a:latin typeface="Arial"/>
                <a:cs typeface="Arial"/>
              </a:rPr>
              <a:t>10 </a:t>
            </a:r>
            <a:r>
              <a:rPr sz="1400" dirty="0">
                <a:latin typeface="Arial"/>
                <a:cs typeface="Arial"/>
              </a:rPr>
              <a:t>personnes</a:t>
            </a:r>
            <a:r>
              <a:rPr sz="1400" spc="-50" dirty="0">
                <a:latin typeface="Arial"/>
                <a:cs typeface="Arial"/>
              </a:rPr>
              <a:t> </a:t>
            </a:r>
            <a:r>
              <a:rPr sz="1400" dirty="0">
                <a:latin typeface="Arial"/>
                <a:cs typeface="Arial"/>
              </a:rPr>
              <a:t>appelé</a:t>
            </a:r>
            <a:r>
              <a:rPr sz="1400" spc="-60" dirty="0">
                <a:latin typeface="Arial"/>
                <a:cs typeface="Arial"/>
              </a:rPr>
              <a:t> </a:t>
            </a:r>
            <a:r>
              <a:rPr sz="1400" spc="-10" dirty="0">
                <a:latin typeface="Arial"/>
                <a:cs typeface="Arial"/>
              </a:rPr>
              <a:t>carré </a:t>
            </a:r>
            <a:r>
              <a:rPr sz="1400" dirty="0">
                <a:latin typeface="Arial"/>
                <a:cs typeface="Arial"/>
              </a:rPr>
              <a:t>qui</a:t>
            </a:r>
            <a:r>
              <a:rPr sz="1400" spc="-35" dirty="0">
                <a:latin typeface="Arial"/>
                <a:cs typeface="Arial"/>
              </a:rPr>
              <a:t> </a:t>
            </a:r>
            <a:r>
              <a:rPr sz="1400" dirty="0">
                <a:latin typeface="Arial"/>
                <a:cs typeface="Arial"/>
              </a:rPr>
              <a:t>fonctionne</a:t>
            </a:r>
            <a:r>
              <a:rPr sz="1400" spc="-40" dirty="0">
                <a:latin typeface="Arial"/>
                <a:cs typeface="Arial"/>
              </a:rPr>
              <a:t> </a:t>
            </a:r>
            <a:r>
              <a:rPr sz="1400" dirty="0">
                <a:latin typeface="Arial"/>
                <a:cs typeface="Arial"/>
              </a:rPr>
              <a:t>sur</a:t>
            </a:r>
            <a:r>
              <a:rPr sz="1400" spc="-35" dirty="0">
                <a:latin typeface="Arial"/>
                <a:cs typeface="Arial"/>
              </a:rPr>
              <a:t> </a:t>
            </a:r>
            <a:r>
              <a:rPr sz="1400" spc="-25" dirty="0">
                <a:latin typeface="Arial"/>
                <a:cs typeface="Arial"/>
              </a:rPr>
              <a:t>la </a:t>
            </a:r>
            <a:r>
              <a:rPr sz="1400" dirty="0">
                <a:latin typeface="Arial"/>
                <a:cs typeface="Arial"/>
              </a:rPr>
              <a:t>base</a:t>
            </a:r>
            <a:r>
              <a:rPr sz="1400" spc="-40" dirty="0">
                <a:latin typeface="Arial"/>
                <a:cs typeface="Arial"/>
              </a:rPr>
              <a:t> </a:t>
            </a:r>
            <a:r>
              <a:rPr sz="1400" dirty="0">
                <a:latin typeface="Arial"/>
                <a:cs typeface="Arial"/>
              </a:rPr>
              <a:t>de</a:t>
            </a:r>
            <a:r>
              <a:rPr sz="1400" spc="-40" dirty="0">
                <a:latin typeface="Arial"/>
                <a:cs typeface="Arial"/>
              </a:rPr>
              <a:t> </a:t>
            </a:r>
            <a:r>
              <a:rPr sz="1400" dirty="0">
                <a:latin typeface="Arial"/>
                <a:cs typeface="Arial"/>
              </a:rPr>
              <a:t>l’échange</a:t>
            </a:r>
            <a:r>
              <a:rPr sz="1400" spc="-50" dirty="0">
                <a:latin typeface="Arial"/>
                <a:cs typeface="Arial"/>
              </a:rPr>
              <a:t> </a:t>
            </a:r>
            <a:r>
              <a:rPr sz="1400" spc="-25" dirty="0">
                <a:latin typeface="Arial"/>
                <a:cs typeface="Arial"/>
              </a:rPr>
              <a:t>de </a:t>
            </a:r>
            <a:r>
              <a:rPr sz="1400" dirty="0">
                <a:latin typeface="Arial"/>
                <a:cs typeface="Arial"/>
              </a:rPr>
              <a:t>travail</a:t>
            </a:r>
            <a:r>
              <a:rPr sz="1400" spc="-50" dirty="0">
                <a:latin typeface="Arial"/>
                <a:cs typeface="Arial"/>
              </a:rPr>
              <a:t> </a:t>
            </a:r>
            <a:r>
              <a:rPr sz="1400" dirty="0">
                <a:latin typeface="Arial"/>
                <a:cs typeface="Arial"/>
              </a:rPr>
              <a:t>tournant.</a:t>
            </a:r>
            <a:r>
              <a:rPr sz="1400" spc="-50" dirty="0">
                <a:latin typeface="Arial"/>
                <a:cs typeface="Arial"/>
              </a:rPr>
              <a:t> </a:t>
            </a:r>
            <a:r>
              <a:rPr sz="1400" spc="-20" dirty="0">
                <a:latin typeface="Arial"/>
                <a:cs typeface="Arial"/>
              </a:rPr>
              <a:t>Grâce </a:t>
            </a:r>
            <a:r>
              <a:rPr sz="1400" dirty="0">
                <a:latin typeface="Arial"/>
                <a:cs typeface="Arial"/>
              </a:rPr>
              <a:t>au</a:t>
            </a:r>
            <a:r>
              <a:rPr sz="1400" spc="-35" dirty="0">
                <a:latin typeface="Arial"/>
                <a:cs typeface="Arial"/>
              </a:rPr>
              <a:t> </a:t>
            </a:r>
            <a:r>
              <a:rPr sz="1400" dirty="0">
                <a:latin typeface="Arial"/>
                <a:cs typeface="Arial"/>
              </a:rPr>
              <a:t>projet,</a:t>
            </a:r>
            <a:r>
              <a:rPr sz="1400" spc="-20" dirty="0">
                <a:latin typeface="Arial"/>
                <a:cs typeface="Arial"/>
              </a:rPr>
              <a:t> </a:t>
            </a:r>
            <a:r>
              <a:rPr sz="1400" dirty="0">
                <a:latin typeface="Arial"/>
                <a:cs typeface="Arial"/>
              </a:rPr>
              <a:t>ce</a:t>
            </a:r>
            <a:r>
              <a:rPr sz="1400" spc="-40" dirty="0">
                <a:latin typeface="Arial"/>
                <a:cs typeface="Arial"/>
              </a:rPr>
              <a:t> </a:t>
            </a:r>
            <a:r>
              <a:rPr sz="1400" dirty="0">
                <a:latin typeface="Arial"/>
                <a:cs typeface="Arial"/>
              </a:rPr>
              <a:t>groupe</a:t>
            </a:r>
            <a:r>
              <a:rPr sz="1400" spc="-30" dirty="0">
                <a:latin typeface="Arial"/>
                <a:cs typeface="Arial"/>
              </a:rPr>
              <a:t> </a:t>
            </a:r>
            <a:r>
              <a:rPr sz="1400" spc="-50" dirty="0">
                <a:latin typeface="Arial"/>
                <a:cs typeface="Arial"/>
              </a:rPr>
              <a:t>a </a:t>
            </a:r>
            <a:r>
              <a:rPr sz="1400" dirty="0">
                <a:latin typeface="Arial"/>
                <a:cs typeface="Arial"/>
              </a:rPr>
              <a:t>bénéficié</a:t>
            </a:r>
            <a:r>
              <a:rPr sz="1400" spc="-40" dirty="0">
                <a:latin typeface="Arial"/>
                <a:cs typeface="Arial"/>
              </a:rPr>
              <a:t> </a:t>
            </a:r>
            <a:r>
              <a:rPr sz="1400" dirty="0">
                <a:latin typeface="Arial"/>
                <a:cs typeface="Arial"/>
              </a:rPr>
              <a:t>d’un</a:t>
            </a:r>
            <a:r>
              <a:rPr sz="1400" spc="-35" dirty="0">
                <a:latin typeface="Arial"/>
                <a:cs typeface="Arial"/>
              </a:rPr>
              <a:t> </a:t>
            </a:r>
            <a:r>
              <a:rPr sz="1400" dirty="0">
                <a:latin typeface="Arial"/>
                <a:cs typeface="Arial"/>
              </a:rPr>
              <a:t>sac</a:t>
            </a:r>
            <a:r>
              <a:rPr sz="1400" spc="-20" dirty="0">
                <a:latin typeface="Arial"/>
                <a:cs typeface="Arial"/>
              </a:rPr>
              <a:t> </a:t>
            </a:r>
            <a:r>
              <a:rPr sz="1400" dirty="0">
                <a:latin typeface="Arial"/>
                <a:cs typeface="Arial"/>
              </a:rPr>
              <a:t>de</a:t>
            </a:r>
            <a:r>
              <a:rPr sz="1400" spc="-25" dirty="0">
                <a:latin typeface="Arial"/>
                <a:cs typeface="Arial"/>
              </a:rPr>
              <a:t> riz </a:t>
            </a:r>
            <a:r>
              <a:rPr sz="1400" dirty="0">
                <a:latin typeface="Arial"/>
                <a:cs typeface="Arial"/>
              </a:rPr>
              <a:t>de</a:t>
            </a:r>
            <a:r>
              <a:rPr sz="1400" spc="-20" dirty="0">
                <a:latin typeface="Arial"/>
                <a:cs typeface="Arial"/>
              </a:rPr>
              <a:t> </a:t>
            </a:r>
            <a:r>
              <a:rPr sz="1400" dirty="0">
                <a:latin typeface="Arial"/>
                <a:cs typeface="Arial"/>
              </a:rPr>
              <a:t>50</a:t>
            </a:r>
            <a:r>
              <a:rPr sz="1400" spc="-30" dirty="0">
                <a:latin typeface="Arial"/>
                <a:cs typeface="Arial"/>
              </a:rPr>
              <a:t> </a:t>
            </a:r>
            <a:r>
              <a:rPr sz="1400" dirty="0">
                <a:latin typeface="Arial"/>
                <a:cs typeface="Arial"/>
              </a:rPr>
              <a:t>kg.</a:t>
            </a:r>
            <a:r>
              <a:rPr sz="1400" spc="-10" dirty="0">
                <a:latin typeface="Arial"/>
                <a:cs typeface="Arial"/>
              </a:rPr>
              <a:t> </a:t>
            </a:r>
            <a:r>
              <a:rPr sz="1400" dirty="0">
                <a:latin typeface="Arial"/>
                <a:cs typeface="Arial"/>
              </a:rPr>
              <a:t>par</a:t>
            </a:r>
            <a:r>
              <a:rPr sz="1400" spc="-15" dirty="0">
                <a:latin typeface="Arial"/>
                <a:cs typeface="Arial"/>
              </a:rPr>
              <a:t> </a:t>
            </a:r>
            <a:r>
              <a:rPr sz="1400" spc="-10" dirty="0">
                <a:latin typeface="Arial"/>
                <a:cs typeface="Arial"/>
              </a:rPr>
              <a:t>semaine. </a:t>
            </a:r>
            <a:r>
              <a:rPr sz="1400" dirty="0">
                <a:latin typeface="Arial"/>
                <a:cs typeface="Arial"/>
              </a:rPr>
              <a:t>Cette</a:t>
            </a:r>
            <a:r>
              <a:rPr sz="1400" spc="-40" dirty="0">
                <a:latin typeface="Arial"/>
                <a:cs typeface="Arial"/>
              </a:rPr>
              <a:t> </a:t>
            </a:r>
            <a:r>
              <a:rPr sz="1400" dirty="0">
                <a:latin typeface="Arial"/>
                <a:cs typeface="Arial"/>
              </a:rPr>
              <a:t>aide</a:t>
            </a:r>
            <a:r>
              <a:rPr sz="1400" spc="-35" dirty="0">
                <a:latin typeface="Arial"/>
                <a:cs typeface="Arial"/>
              </a:rPr>
              <a:t> </a:t>
            </a:r>
            <a:r>
              <a:rPr sz="1400" dirty="0">
                <a:latin typeface="Arial"/>
                <a:cs typeface="Arial"/>
              </a:rPr>
              <a:t>n’est</a:t>
            </a:r>
            <a:r>
              <a:rPr sz="1400" spc="-25" dirty="0">
                <a:latin typeface="Arial"/>
                <a:cs typeface="Arial"/>
              </a:rPr>
              <a:t> </a:t>
            </a:r>
            <a:r>
              <a:rPr sz="1400" spc="-10" dirty="0">
                <a:latin typeface="Arial"/>
                <a:cs typeface="Arial"/>
              </a:rPr>
              <a:t>fournie </a:t>
            </a:r>
            <a:r>
              <a:rPr sz="1400" dirty="0">
                <a:latin typeface="Arial"/>
                <a:cs typeface="Arial"/>
              </a:rPr>
              <a:t>que</a:t>
            </a:r>
            <a:r>
              <a:rPr sz="1400" spc="-35" dirty="0">
                <a:latin typeface="Arial"/>
                <a:cs typeface="Arial"/>
              </a:rPr>
              <a:t> </a:t>
            </a:r>
            <a:r>
              <a:rPr sz="1400" dirty="0">
                <a:latin typeface="Arial"/>
                <a:cs typeface="Arial"/>
              </a:rPr>
              <a:t>pendant</a:t>
            </a:r>
            <a:r>
              <a:rPr sz="1400" spc="-25" dirty="0">
                <a:latin typeface="Arial"/>
                <a:cs typeface="Arial"/>
              </a:rPr>
              <a:t> </a:t>
            </a:r>
            <a:r>
              <a:rPr sz="1400" dirty="0">
                <a:latin typeface="Arial"/>
                <a:cs typeface="Arial"/>
              </a:rPr>
              <a:t>la</a:t>
            </a:r>
            <a:r>
              <a:rPr sz="1400" spc="-35" dirty="0">
                <a:latin typeface="Arial"/>
                <a:cs typeface="Arial"/>
              </a:rPr>
              <a:t> </a:t>
            </a:r>
            <a:r>
              <a:rPr sz="1400" spc="-10" dirty="0">
                <a:latin typeface="Arial"/>
                <a:cs typeface="Arial"/>
              </a:rPr>
              <a:t>période </a:t>
            </a:r>
            <a:r>
              <a:rPr sz="1400" dirty="0">
                <a:latin typeface="Arial"/>
                <a:cs typeface="Arial"/>
              </a:rPr>
              <a:t>de</a:t>
            </a:r>
            <a:r>
              <a:rPr sz="1400" spc="-35" dirty="0">
                <a:latin typeface="Arial"/>
                <a:cs typeface="Arial"/>
              </a:rPr>
              <a:t> </a:t>
            </a:r>
            <a:r>
              <a:rPr sz="1400" dirty="0">
                <a:latin typeface="Arial"/>
                <a:cs typeface="Arial"/>
              </a:rPr>
              <a:t>soudure,</a:t>
            </a:r>
            <a:r>
              <a:rPr sz="1400" spc="-40" dirty="0">
                <a:latin typeface="Arial"/>
                <a:cs typeface="Arial"/>
              </a:rPr>
              <a:t> </a:t>
            </a:r>
            <a:r>
              <a:rPr sz="1400" dirty="0">
                <a:latin typeface="Arial"/>
                <a:cs typeface="Arial"/>
              </a:rPr>
              <a:t>qui</a:t>
            </a:r>
            <a:r>
              <a:rPr sz="1400" spc="-30" dirty="0">
                <a:latin typeface="Arial"/>
                <a:cs typeface="Arial"/>
              </a:rPr>
              <a:t> </a:t>
            </a:r>
            <a:r>
              <a:rPr sz="1400" spc="-20" dirty="0">
                <a:latin typeface="Arial"/>
                <a:cs typeface="Arial"/>
              </a:rPr>
              <a:t>dure </a:t>
            </a:r>
            <a:r>
              <a:rPr sz="1400" spc="-10" dirty="0">
                <a:latin typeface="Arial"/>
                <a:cs typeface="Arial"/>
              </a:rPr>
              <a:t>habituellement</a:t>
            </a:r>
            <a:r>
              <a:rPr sz="1400" dirty="0">
                <a:latin typeface="Arial"/>
                <a:cs typeface="Arial"/>
              </a:rPr>
              <a:t> d’avril </a:t>
            </a:r>
            <a:r>
              <a:rPr sz="1400" spc="-50" dirty="0">
                <a:latin typeface="Arial"/>
                <a:cs typeface="Arial"/>
              </a:rPr>
              <a:t>à </a:t>
            </a:r>
            <a:r>
              <a:rPr sz="1400" dirty="0">
                <a:latin typeface="Arial"/>
                <a:cs typeface="Arial"/>
              </a:rPr>
              <a:t>mai.</a:t>
            </a:r>
            <a:r>
              <a:rPr sz="1400" spc="-20" dirty="0">
                <a:latin typeface="Arial"/>
                <a:cs typeface="Arial"/>
              </a:rPr>
              <a:t> </a:t>
            </a:r>
            <a:r>
              <a:rPr sz="1400" dirty="0">
                <a:latin typeface="Arial"/>
                <a:cs typeface="Arial"/>
              </a:rPr>
              <a:t>Le</a:t>
            </a:r>
            <a:r>
              <a:rPr sz="1400" spc="-30" dirty="0">
                <a:latin typeface="Arial"/>
                <a:cs typeface="Arial"/>
              </a:rPr>
              <a:t> </a:t>
            </a:r>
            <a:r>
              <a:rPr sz="1400" dirty="0">
                <a:latin typeface="Arial"/>
                <a:cs typeface="Arial"/>
              </a:rPr>
              <a:t>projet</a:t>
            </a:r>
            <a:r>
              <a:rPr sz="1400" spc="-15" dirty="0">
                <a:latin typeface="Arial"/>
                <a:cs typeface="Arial"/>
              </a:rPr>
              <a:t> </a:t>
            </a:r>
            <a:r>
              <a:rPr sz="1400" dirty="0">
                <a:latin typeface="Arial"/>
                <a:cs typeface="Arial"/>
              </a:rPr>
              <a:t>a</a:t>
            </a:r>
            <a:r>
              <a:rPr sz="1400" spc="-30" dirty="0">
                <a:latin typeface="Arial"/>
                <a:cs typeface="Arial"/>
              </a:rPr>
              <a:t> </a:t>
            </a:r>
            <a:r>
              <a:rPr sz="1400" spc="-10" dirty="0">
                <a:latin typeface="Arial"/>
                <a:cs typeface="Arial"/>
              </a:rPr>
              <a:t>planté </a:t>
            </a:r>
            <a:r>
              <a:rPr sz="1400" dirty="0">
                <a:latin typeface="Arial"/>
                <a:cs typeface="Arial"/>
              </a:rPr>
              <a:t>des</a:t>
            </a:r>
            <a:r>
              <a:rPr sz="1400" spc="-30" dirty="0">
                <a:latin typeface="Arial"/>
                <a:cs typeface="Arial"/>
              </a:rPr>
              <a:t> </a:t>
            </a:r>
            <a:r>
              <a:rPr sz="1400" dirty="0">
                <a:latin typeface="Arial"/>
                <a:cs typeface="Arial"/>
              </a:rPr>
              <a:t>citronniers</a:t>
            </a:r>
            <a:r>
              <a:rPr sz="1400" spc="-30" dirty="0">
                <a:latin typeface="Arial"/>
                <a:cs typeface="Arial"/>
              </a:rPr>
              <a:t> </a:t>
            </a:r>
            <a:r>
              <a:rPr sz="1400" dirty="0">
                <a:latin typeface="Arial"/>
                <a:cs typeface="Arial"/>
              </a:rPr>
              <a:t>en</a:t>
            </a:r>
            <a:r>
              <a:rPr sz="1400" spc="-40" dirty="0">
                <a:latin typeface="Arial"/>
                <a:cs typeface="Arial"/>
              </a:rPr>
              <a:t> </a:t>
            </a:r>
            <a:r>
              <a:rPr sz="1400" spc="-10" dirty="0">
                <a:latin typeface="Arial"/>
                <a:cs typeface="Arial"/>
              </a:rPr>
              <a:t>limite </a:t>
            </a:r>
            <a:r>
              <a:rPr sz="1400" dirty="0">
                <a:latin typeface="Arial"/>
                <a:cs typeface="Arial"/>
              </a:rPr>
              <a:t>de</a:t>
            </a:r>
            <a:r>
              <a:rPr sz="1400" spc="-25" dirty="0">
                <a:latin typeface="Arial"/>
                <a:cs typeface="Arial"/>
              </a:rPr>
              <a:t> </a:t>
            </a:r>
            <a:r>
              <a:rPr sz="1400" dirty="0">
                <a:latin typeface="Arial"/>
                <a:cs typeface="Arial"/>
              </a:rPr>
              <a:t>la</a:t>
            </a:r>
            <a:r>
              <a:rPr sz="1400" spc="-20" dirty="0">
                <a:latin typeface="Arial"/>
                <a:cs typeface="Arial"/>
              </a:rPr>
              <a:t> </a:t>
            </a:r>
            <a:r>
              <a:rPr sz="1400" dirty="0">
                <a:latin typeface="Arial"/>
                <a:cs typeface="Arial"/>
              </a:rPr>
              <a:t>haie</a:t>
            </a:r>
            <a:r>
              <a:rPr sz="1400" spc="-25" dirty="0">
                <a:latin typeface="Arial"/>
                <a:cs typeface="Arial"/>
              </a:rPr>
              <a:t> de </a:t>
            </a:r>
            <a:r>
              <a:rPr sz="1400" dirty="0">
                <a:latin typeface="Arial"/>
                <a:cs typeface="Arial"/>
              </a:rPr>
              <a:t>candélabres</a:t>
            </a:r>
            <a:r>
              <a:rPr sz="1400" spc="-60" dirty="0">
                <a:latin typeface="Arial"/>
                <a:cs typeface="Arial"/>
              </a:rPr>
              <a:t> </a:t>
            </a:r>
            <a:r>
              <a:rPr sz="1400" dirty="0">
                <a:latin typeface="Arial"/>
                <a:cs typeface="Arial"/>
              </a:rPr>
              <a:t>clôturant</a:t>
            </a:r>
            <a:r>
              <a:rPr sz="1400" spc="-60" dirty="0">
                <a:latin typeface="Arial"/>
                <a:cs typeface="Arial"/>
              </a:rPr>
              <a:t> </a:t>
            </a:r>
            <a:r>
              <a:rPr sz="1400" spc="-25" dirty="0">
                <a:latin typeface="Arial"/>
                <a:cs typeface="Arial"/>
              </a:rPr>
              <a:t>la </a:t>
            </a:r>
            <a:r>
              <a:rPr sz="1400" dirty="0">
                <a:latin typeface="Arial"/>
                <a:cs typeface="Arial"/>
              </a:rPr>
              <a:t>parcelle</a:t>
            </a:r>
            <a:r>
              <a:rPr sz="1400" spc="-35" dirty="0">
                <a:latin typeface="Arial"/>
                <a:cs typeface="Arial"/>
              </a:rPr>
              <a:t> </a:t>
            </a:r>
            <a:r>
              <a:rPr sz="1400" dirty="0">
                <a:latin typeface="Arial"/>
                <a:cs typeface="Arial"/>
              </a:rPr>
              <a:t>(1er</a:t>
            </a:r>
            <a:r>
              <a:rPr sz="1400" spc="-30" dirty="0">
                <a:latin typeface="Arial"/>
                <a:cs typeface="Arial"/>
              </a:rPr>
              <a:t> </a:t>
            </a:r>
            <a:r>
              <a:rPr sz="1400" dirty="0">
                <a:latin typeface="Arial"/>
                <a:cs typeface="Arial"/>
              </a:rPr>
              <a:t>mai</a:t>
            </a:r>
            <a:r>
              <a:rPr sz="1400" spc="-45" dirty="0">
                <a:latin typeface="Arial"/>
                <a:cs typeface="Arial"/>
              </a:rPr>
              <a:t> </a:t>
            </a:r>
            <a:r>
              <a:rPr sz="1400" spc="-10" dirty="0">
                <a:latin typeface="Arial"/>
                <a:cs typeface="Arial"/>
              </a:rPr>
              <a:t>2006).</a:t>
            </a:r>
            <a:endParaRPr sz="1400">
              <a:latin typeface="Arial"/>
              <a:cs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8942831" cy="5876544"/>
          </a:xfrm>
          <a:prstGeom prst="rect">
            <a:avLst/>
          </a:prstGeom>
        </p:spPr>
      </p:pic>
      <p:sp>
        <p:nvSpPr>
          <p:cNvPr id="3" name="object 3"/>
          <p:cNvSpPr txBox="1"/>
          <p:nvPr/>
        </p:nvSpPr>
        <p:spPr>
          <a:xfrm>
            <a:off x="535939" y="6349997"/>
            <a:ext cx="8799830" cy="942975"/>
          </a:xfrm>
          <a:prstGeom prst="rect">
            <a:avLst/>
          </a:prstGeom>
        </p:spPr>
        <p:txBody>
          <a:bodyPr vert="horz" wrap="square" lIns="0" tIns="10795" rIns="0" bIns="0" rtlCol="0">
            <a:spAutoFit/>
          </a:bodyPr>
          <a:lstStyle/>
          <a:p>
            <a:pPr marL="12700" marR="5080">
              <a:lnSpc>
                <a:spcPct val="100400"/>
              </a:lnSpc>
              <a:spcBef>
                <a:spcPts val="85"/>
              </a:spcBef>
              <a:tabLst>
                <a:tab pos="7174865" algn="l"/>
              </a:tabLst>
            </a:pPr>
            <a:r>
              <a:rPr sz="2400" b="1" spc="-20" dirty="0">
                <a:latin typeface="Arial"/>
                <a:cs typeface="Arial"/>
              </a:rPr>
              <a:t>Calumettes.</a:t>
            </a:r>
            <a:r>
              <a:rPr sz="2400" b="1" spc="-160" dirty="0">
                <a:latin typeface="Arial"/>
                <a:cs typeface="Arial"/>
              </a:rPr>
              <a:t> </a:t>
            </a:r>
            <a:r>
              <a:rPr sz="1800" dirty="0">
                <a:latin typeface="Arial"/>
                <a:cs typeface="Arial"/>
              </a:rPr>
              <a:t>Les</a:t>
            </a:r>
            <a:r>
              <a:rPr sz="1800" spc="-10" dirty="0">
                <a:latin typeface="Arial"/>
                <a:cs typeface="Arial"/>
              </a:rPr>
              <a:t> </a:t>
            </a:r>
            <a:r>
              <a:rPr sz="1800" dirty="0">
                <a:latin typeface="Arial"/>
                <a:cs typeface="Arial"/>
              </a:rPr>
              <a:t>seuils</a:t>
            </a:r>
            <a:r>
              <a:rPr sz="1800" spc="-5" dirty="0">
                <a:latin typeface="Arial"/>
                <a:cs typeface="Arial"/>
              </a:rPr>
              <a:t> </a:t>
            </a:r>
            <a:r>
              <a:rPr sz="1800" dirty="0">
                <a:latin typeface="Arial"/>
                <a:cs typeface="Arial"/>
              </a:rPr>
              <a:t>en</a:t>
            </a:r>
            <a:r>
              <a:rPr sz="1800" spc="-5" dirty="0">
                <a:latin typeface="Arial"/>
                <a:cs typeface="Arial"/>
              </a:rPr>
              <a:t> </a:t>
            </a:r>
            <a:r>
              <a:rPr sz="1800" dirty="0">
                <a:latin typeface="Arial"/>
                <a:cs typeface="Arial"/>
              </a:rPr>
              <a:t>pierres</a:t>
            </a:r>
            <a:r>
              <a:rPr sz="1800" spc="-5" dirty="0">
                <a:latin typeface="Arial"/>
                <a:cs typeface="Arial"/>
              </a:rPr>
              <a:t> </a:t>
            </a:r>
            <a:r>
              <a:rPr sz="1800" dirty="0">
                <a:latin typeface="Arial"/>
                <a:cs typeface="Arial"/>
              </a:rPr>
              <a:t>sèches</a:t>
            </a:r>
            <a:r>
              <a:rPr sz="1800" spc="-5" dirty="0">
                <a:latin typeface="Arial"/>
                <a:cs typeface="Arial"/>
              </a:rPr>
              <a:t> </a:t>
            </a:r>
            <a:r>
              <a:rPr sz="1800" dirty="0">
                <a:latin typeface="Arial"/>
                <a:cs typeface="Arial"/>
              </a:rPr>
              <a:t>devaient</a:t>
            </a:r>
            <a:r>
              <a:rPr sz="1800" spc="5" dirty="0">
                <a:latin typeface="Arial"/>
                <a:cs typeface="Arial"/>
              </a:rPr>
              <a:t> </a:t>
            </a:r>
            <a:r>
              <a:rPr sz="1800" dirty="0">
                <a:latin typeface="Arial"/>
                <a:cs typeface="Arial"/>
              </a:rPr>
              <a:t>provoquer</a:t>
            </a:r>
            <a:r>
              <a:rPr sz="1800" spc="-5" dirty="0">
                <a:latin typeface="Arial"/>
                <a:cs typeface="Arial"/>
              </a:rPr>
              <a:t> </a:t>
            </a:r>
            <a:r>
              <a:rPr sz="1800" dirty="0">
                <a:latin typeface="Arial"/>
                <a:cs typeface="Arial"/>
              </a:rPr>
              <a:t>un</a:t>
            </a:r>
            <a:r>
              <a:rPr sz="1800" spc="-10" dirty="0">
                <a:latin typeface="Arial"/>
                <a:cs typeface="Arial"/>
              </a:rPr>
              <a:t> </a:t>
            </a:r>
            <a:r>
              <a:rPr sz="1800" dirty="0">
                <a:latin typeface="Arial"/>
                <a:cs typeface="Arial"/>
              </a:rPr>
              <a:t>début</a:t>
            </a:r>
            <a:r>
              <a:rPr sz="1800" spc="5" dirty="0">
                <a:latin typeface="Arial"/>
                <a:cs typeface="Arial"/>
              </a:rPr>
              <a:t> </a:t>
            </a:r>
            <a:r>
              <a:rPr sz="1800" dirty="0">
                <a:latin typeface="Arial"/>
                <a:cs typeface="Arial"/>
              </a:rPr>
              <a:t>de</a:t>
            </a:r>
            <a:r>
              <a:rPr sz="1800" spc="-10" dirty="0">
                <a:latin typeface="Arial"/>
                <a:cs typeface="Arial"/>
              </a:rPr>
              <a:t> dépôt </a:t>
            </a:r>
            <a:r>
              <a:rPr sz="1800" dirty="0">
                <a:latin typeface="Arial"/>
                <a:cs typeface="Arial"/>
              </a:rPr>
              <a:t>et</a:t>
            </a:r>
            <a:r>
              <a:rPr sz="1800" spc="-25" dirty="0">
                <a:latin typeface="Arial"/>
                <a:cs typeface="Arial"/>
              </a:rPr>
              <a:t> </a:t>
            </a:r>
            <a:r>
              <a:rPr sz="1800" dirty="0">
                <a:latin typeface="Arial"/>
                <a:cs typeface="Arial"/>
              </a:rPr>
              <a:t>faciliter</a:t>
            </a:r>
            <a:r>
              <a:rPr sz="1800" spc="-25" dirty="0">
                <a:latin typeface="Arial"/>
                <a:cs typeface="Arial"/>
              </a:rPr>
              <a:t> </a:t>
            </a:r>
            <a:r>
              <a:rPr sz="1800" dirty="0">
                <a:latin typeface="Arial"/>
                <a:cs typeface="Arial"/>
              </a:rPr>
              <a:t>l’installation</a:t>
            </a:r>
            <a:r>
              <a:rPr sz="1800" spc="-35" dirty="0">
                <a:latin typeface="Arial"/>
                <a:cs typeface="Arial"/>
              </a:rPr>
              <a:t> </a:t>
            </a:r>
            <a:r>
              <a:rPr sz="1800" dirty="0">
                <a:latin typeface="Arial"/>
                <a:cs typeface="Arial"/>
              </a:rPr>
              <a:t>des</a:t>
            </a:r>
            <a:r>
              <a:rPr sz="1800" spc="-25" dirty="0">
                <a:latin typeface="Arial"/>
                <a:cs typeface="Arial"/>
              </a:rPr>
              <a:t> </a:t>
            </a:r>
            <a:r>
              <a:rPr sz="1800" dirty="0">
                <a:latin typeface="Arial"/>
                <a:cs typeface="Arial"/>
              </a:rPr>
              <a:t>macroboutures</a:t>
            </a:r>
            <a:r>
              <a:rPr sz="1800" spc="-30" dirty="0">
                <a:latin typeface="Arial"/>
                <a:cs typeface="Arial"/>
              </a:rPr>
              <a:t> </a:t>
            </a:r>
            <a:r>
              <a:rPr sz="1800" dirty="0">
                <a:latin typeface="Arial"/>
                <a:cs typeface="Arial"/>
              </a:rPr>
              <a:t>constituant</a:t>
            </a:r>
            <a:r>
              <a:rPr sz="1800" spc="-20" dirty="0">
                <a:latin typeface="Arial"/>
                <a:cs typeface="Arial"/>
              </a:rPr>
              <a:t> </a:t>
            </a:r>
            <a:r>
              <a:rPr sz="1800" dirty="0">
                <a:latin typeface="Arial"/>
                <a:cs typeface="Arial"/>
              </a:rPr>
              <a:t>le</a:t>
            </a:r>
            <a:r>
              <a:rPr sz="1800" spc="-35" dirty="0">
                <a:latin typeface="Arial"/>
                <a:cs typeface="Arial"/>
              </a:rPr>
              <a:t> </a:t>
            </a:r>
            <a:r>
              <a:rPr sz="1800" dirty="0">
                <a:latin typeface="Arial"/>
                <a:cs typeface="Arial"/>
              </a:rPr>
              <a:t>seuil</a:t>
            </a:r>
            <a:r>
              <a:rPr sz="1800" spc="-25" dirty="0">
                <a:latin typeface="Arial"/>
                <a:cs typeface="Arial"/>
              </a:rPr>
              <a:t> </a:t>
            </a:r>
            <a:r>
              <a:rPr sz="1800" spc="-10" dirty="0">
                <a:latin typeface="Arial"/>
                <a:cs typeface="Arial"/>
              </a:rPr>
              <a:t>définitif.</a:t>
            </a:r>
            <a:r>
              <a:rPr sz="1800" dirty="0">
                <a:latin typeface="Arial"/>
                <a:cs typeface="Arial"/>
              </a:rPr>
              <a:t>	Mais,</a:t>
            </a:r>
            <a:r>
              <a:rPr sz="1800" spc="-15" dirty="0">
                <a:latin typeface="Arial"/>
                <a:cs typeface="Arial"/>
              </a:rPr>
              <a:t> </a:t>
            </a:r>
            <a:r>
              <a:rPr sz="1800" dirty="0">
                <a:latin typeface="Arial"/>
                <a:cs typeface="Arial"/>
              </a:rPr>
              <a:t>faute</a:t>
            </a:r>
            <a:r>
              <a:rPr sz="1800" spc="-25" dirty="0">
                <a:latin typeface="Arial"/>
                <a:cs typeface="Arial"/>
              </a:rPr>
              <a:t> </a:t>
            </a:r>
            <a:r>
              <a:rPr sz="1800" spc="-20" dirty="0">
                <a:latin typeface="Arial"/>
                <a:cs typeface="Arial"/>
              </a:rPr>
              <a:t>d’un </a:t>
            </a:r>
            <a:r>
              <a:rPr sz="1800" dirty="0">
                <a:latin typeface="Arial"/>
                <a:cs typeface="Arial"/>
              </a:rPr>
              <a:t>contrôle</a:t>
            </a:r>
            <a:r>
              <a:rPr sz="1800" spc="-25" dirty="0">
                <a:latin typeface="Arial"/>
                <a:cs typeface="Arial"/>
              </a:rPr>
              <a:t> </a:t>
            </a:r>
            <a:r>
              <a:rPr sz="1800" dirty="0">
                <a:latin typeface="Arial"/>
                <a:cs typeface="Arial"/>
              </a:rPr>
              <a:t>social,</a:t>
            </a:r>
            <a:r>
              <a:rPr sz="1800" spc="-5" dirty="0">
                <a:latin typeface="Arial"/>
                <a:cs typeface="Arial"/>
              </a:rPr>
              <a:t> </a:t>
            </a:r>
            <a:r>
              <a:rPr sz="1800" dirty="0">
                <a:latin typeface="Arial"/>
                <a:cs typeface="Arial"/>
              </a:rPr>
              <a:t>les</a:t>
            </a:r>
            <a:r>
              <a:rPr sz="1800" spc="-15" dirty="0">
                <a:latin typeface="Arial"/>
                <a:cs typeface="Arial"/>
              </a:rPr>
              <a:t> </a:t>
            </a:r>
            <a:r>
              <a:rPr sz="1800" dirty="0">
                <a:latin typeface="Arial"/>
                <a:cs typeface="Arial"/>
              </a:rPr>
              <a:t>macroboutures</a:t>
            </a:r>
            <a:r>
              <a:rPr sz="1800" spc="-20" dirty="0">
                <a:latin typeface="Arial"/>
                <a:cs typeface="Arial"/>
              </a:rPr>
              <a:t> </a:t>
            </a:r>
            <a:r>
              <a:rPr sz="1800" dirty="0">
                <a:latin typeface="Arial"/>
                <a:cs typeface="Arial"/>
              </a:rPr>
              <a:t>ont</a:t>
            </a:r>
            <a:r>
              <a:rPr sz="1800" spc="-15" dirty="0">
                <a:latin typeface="Arial"/>
                <a:cs typeface="Arial"/>
              </a:rPr>
              <a:t> </a:t>
            </a:r>
            <a:r>
              <a:rPr sz="1800" dirty="0">
                <a:latin typeface="Arial"/>
                <a:cs typeface="Arial"/>
              </a:rPr>
              <a:t>été</a:t>
            </a:r>
            <a:r>
              <a:rPr sz="1800" spc="-20" dirty="0">
                <a:latin typeface="Arial"/>
                <a:cs typeface="Arial"/>
              </a:rPr>
              <a:t> </a:t>
            </a:r>
            <a:r>
              <a:rPr sz="1800" dirty="0">
                <a:latin typeface="Arial"/>
                <a:cs typeface="Arial"/>
              </a:rPr>
              <a:t>récupérées</a:t>
            </a:r>
            <a:r>
              <a:rPr sz="1800" spc="-20" dirty="0">
                <a:latin typeface="Arial"/>
                <a:cs typeface="Arial"/>
              </a:rPr>
              <a:t> </a:t>
            </a:r>
            <a:r>
              <a:rPr sz="1800" dirty="0">
                <a:latin typeface="Arial"/>
                <a:cs typeface="Arial"/>
              </a:rPr>
              <a:t>pour</a:t>
            </a:r>
            <a:r>
              <a:rPr sz="1800" spc="-5" dirty="0">
                <a:latin typeface="Arial"/>
                <a:cs typeface="Arial"/>
              </a:rPr>
              <a:t> </a:t>
            </a:r>
            <a:r>
              <a:rPr sz="1800" dirty="0">
                <a:latin typeface="Arial"/>
                <a:cs typeface="Arial"/>
              </a:rPr>
              <a:t>faire</a:t>
            </a:r>
            <a:r>
              <a:rPr sz="1800" spc="-20" dirty="0">
                <a:latin typeface="Arial"/>
                <a:cs typeface="Arial"/>
              </a:rPr>
              <a:t> </a:t>
            </a:r>
            <a:r>
              <a:rPr sz="1800" dirty="0">
                <a:latin typeface="Arial"/>
                <a:cs typeface="Arial"/>
              </a:rPr>
              <a:t>du</a:t>
            </a:r>
            <a:r>
              <a:rPr sz="1800" spc="-25" dirty="0">
                <a:latin typeface="Arial"/>
                <a:cs typeface="Arial"/>
              </a:rPr>
              <a:t> </a:t>
            </a:r>
            <a:r>
              <a:rPr sz="1800" dirty="0">
                <a:latin typeface="Arial"/>
                <a:cs typeface="Arial"/>
              </a:rPr>
              <a:t>charbon</a:t>
            </a:r>
            <a:r>
              <a:rPr sz="1800" spc="-20" dirty="0">
                <a:latin typeface="Arial"/>
                <a:cs typeface="Arial"/>
              </a:rPr>
              <a:t> </a:t>
            </a:r>
            <a:r>
              <a:rPr sz="1800" dirty="0">
                <a:latin typeface="Arial"/>
                <a:cs typeface="Arial"/>
              </a:rPr>
              <a:t>de</a:t>
            </a:r>
            <a:r>
              <a:rPr sz="1800" spc="-25" dirty="0">
                <a:latin typeface="Arial"/>
                <a:cs typeface="Arial"/>
              </a:rPr>
              <a:t> </a:t>
            </a:r>
            <a:r>
              <a:rPr sz="1800" spc="-10" dirty="0">
                <a:latin typeface="Arial"/>
                <a:cs typeface="Arial"/>
              </a:rPr>
              <a:t>bois.</a:t>
            </a:r>
            <a:endParaRPr sz="1800">
              <a:latin typeface="Arial"/>
              <a:cs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8127492" cy="6096000"/>
          </a:xfrm>
          <a:prstGeom prst="rect">
            <a:avLst/>
          </a:prstGeom>
        </p:spPr>
      </p:pic>
      <p:sp>
        <p:nvSpPr>
          <p:cNvPr id="3" name="object 3"/>
          <p:cNvSpPr txBox="1"/>
          <p:nvPr/>
        </p:nvSpPr>
        <p:spPr>
          <a:xfrm>
            <a:off x="825499" y="6692897"/>
            <a:ext cx="7287259"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Times New Roman"/>
                <a:cs typeface="Times New Roman"/>
              </a:rPr>
              <a:t>Calumettes</a:t>
            </a:r>
            <a:r>
              <a:rPr sz="2400" dirty="0">
                <a:latin typeface="Times New Roman"/>
                <a:cs typeface="Times New Roman"/>
              </a:rPr>
              <a:t>,</a:t>
            </a:r>
            <a:r>
              <a:rPr sz="2400" spc="-55" dirty="0">
                <a:latin typeface="Times New Roman"/>
                <a:cs typeface="Times New Roman"/>
              </a:rPr>
              <a:t> </a:t>
            </a:r>
            <a:r>
              <a:rPr sz="2400" dirty="0">
                <a:latin typeface="Times New Roman"/>
                <a:cs typeface="Times New Roman"/>
              </a:rPr>
              <a:t>2003.</a:t>
            </a:r>
            <a:r>
              <a:rPr sz="2400" spc="-45" dirty="0">
                <a:latin typeface="Times New Roman"/>
                <a:cs typeface="Times New Roman"/>
              </a:rPr>
              <a:t> </a:t>
            </a:r>
            <a:r>
              <a:rPr sz="2400" dirty="0">
                <a:latin typeface="Times New Roman"/>
                <a:cs typeface="Times New Roman"/>
              </a:rPr>
              <a:t>L’érosion</a:t>
            </a:r>
            <a:r>
              <a:rPr sz="2400" spc="-40" dirty="0">
                <a:latin typeface="Times New Roman"/>
                <a:cs typeface="Times New Roman"/>
              </a:rPr>
              <a:t> </a:t>
            </a:r>
            <a:r>
              <a:rPr sz="2400" dirty="0">
                <a:latin typeface="Times New Roman"/>
                <a:cs typeface="Times New Roman"/>
              </a:rPr>
              <a:t>aratoire</a:t>
            </a:r>
            <a:r>
              <a:rPr sz="2400" spc="-50" dirty="0">
                <a:latin typeface="Times New Roman"/>
                <a:cs typeface="Times New Roman"/>
              </a:rPr>
              <a:t> </a:t>
            </a:r>
            <a:r>
              <a:rPr sz="2400" dirty="0">
                <a:latin typeface="Times New Roman"/>
                <a:cs typeface="Times New Roman"/>
              </a:rPr>
              <a:t>à</a:t>
            </a:r>
            <a:r>
              <a:rPr sz="2400" spc="-40" dirty="0">
                <a:latin typeface="Times New Roman"/>
                <a:cs typeface="Times New Roman"/>
              </a:rPr>
              <a:t> </a:t>
            </a:r>
            <a:r>
              <a:rPr sz="2400" dirty="0">
                <a:latin typeface="Times New Roman"/>
                <a:cs typeface="Times New Roman"/>
              </a:rPr>
              <a:t>l’œuvre</a:t>
            </a:r>
            <a:r>
              <a:rPr sz="2400" spc="-40" dirty="0">
                <a:latin typeface="Times New Roman"/>
                <a:cs typeface="Times New Roman"/>
              </a:rPr>
              <a:t> </a:t>
            </a:r>
            <a:r>
              <a:rPr sz="2400" dirty="0">
                <a:latin typeface="Times New Roman"/>
                <a:cs typeface="Times New Roman"/>
              </a:rPr>
              <a:t>sur</a:t>
            </a:r>
            <a:r>
              <a:rPr sz="2400" spc="-40" dirty="0">
                <a:latin typeface="Times New Roman"/>
                <a:cs typeface="Times New Roman"/>
              </a:rPr>
              <a:t> </a:t>
            </a:r>
            <a:r>
              <a:rPr sz="2400" spc="-10" dirty="0">
                <a:latin typeface="Times New Roman"/>
                <a:cs typeface="Times New Roman"/>
              </a:rPr>
              <a:t>basalte.</a:t>
            </a:r>
            <a:endParaRPr sz="2400">
              <a:latin typeface="Times New Roman"/>
              <a:cs typeface="Times New Roman"/>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8375" rIns="0" bIns="0" rtlCol="0">
            <a:spAutoFit/>
          </a:bodyPr>
          <a:lstStyle/>
          <a:p>
            <a:pPr marL="1614170">
              <a:lnSpc>
                <a:spcPct val="100000"/>
              </a:lnSpc>
              <a:spcBef>
                <a:spcPts val="100"/>
              </a:spcBef>
            </a:pPr>
            <a:r>
              <a:rPr dirty="0"/>
              <a:t>Haies</a:t>
            </a:r>
            <a:r>
              <a:rPr spc="-30" dirty="0"/>
              <a:t> </a:t>
            </a:r>
            <a:r>
              <a:rPr dirty="0"/>
              <a:t>vives</a:t>
            </a:r>
            <a:r>
              <a:rPr spc="190" dirty="0"/>
              <a:t> </a:t>
            </a:r>
            <a:r>
              <a:rPr sz="4400" dirty="0"/>
              <a:t>à</a:t>
            </a:r>
            <a:r>
              <a:rPr sz="4400" spc="-30" dirty="0"/>
              <a:t> </a:t>
            </a:r>
            <a:r>
              <a:rPr sz="4400" spc="-10" dirty="0"/>
              <a:t>Marmelade</a:t>
            </a:r>
            <a:endParaRPr sz="4400"/>
          </a:p>
        </p:txBody>
      </p:sp>
      <p:sp>
        <p:nvSpPr>
          <p:cNvPr id="3" name="object 3"/>
          <p:cNvSpPr txBox="1">
            <a:spLocks noGrp="1"/>
          </p:cNvSpPr>
          <p:nvPr>
            <p:ph type="body" idx="1"/>
          </p:nvPr>
        </p:nvSpPr>
        <p:spPr>
          <a:prstGeom prst="rect">
            <a:avLst/>
          </a:prstGeom>
        </p:spPr>
        <p:txBody>
          <a:bodyPr vert="horz" wrap="square" lIns="0" tIns="25400" rIns="0" bIns="0" rtlCol="0">
            <a:spAutoFit/>
          </a:bodyPr>
          <a:lstStyle/>
          <a:p>
            <a:pPr marL="354965" marR="5080" indent="-342900">
              <a:lnSpc>
                <a:spcPts val="2870"/>
              </a:lnSpc>
              <a:spcBef>
                <a:spcPts val="200"/>
              </a:spcBef>
              <a:buChar char="•"/>
              <a:tabLst>
                <a:tab pos="354965" algn="l"/>
              </a:tabLst>
            </a:pPr>
            <a:r>
              <a:rPr dirty="0"/>
              <a:t>D’anciens</a:t>
            </a:r>
            <a:r>
              <a:rPr spc="-60" dirty="0"/>
              <a:t> </a:t>
            </a:r>
            <a:r>
              <a:rPr dirty="0"/>
              <a:t>projets</a:t>
            </a:r>
            <a:r>
              <a:rPr spc="-60" dirty="0"/>
              <a:t> </a:t>
            </a:r>
            <a:r>
              <a:rPr dirty="0"/>
              <a:t>de</a:t>
            </a:r>
            <a:r>
              <a:rPr spc="-75" dirty="0"/>
              <a:t> </a:t>
            </a:r>
            <a:r>
              <a:rPr dirty="0"/>
              <a:t>conservation</a:t>
            </a:r>
            <a:r>
              <a:rPr spc="-65" dirty="0"/>
              <a:t> </a:t>
            </a:r>
            <a:r>
              <a:rPr dirty="0"/>
              <a:t>des</a:t>
            </a:r>
            <a:r>
              <a:rPr spc="-60" dirty="0"/>
              <a:t> </a:t>
            </a:r>
            <a:r>
              <a:rPr dirty="0"/>
              <a:t>sols</a:t>
            </a:r>
            <a:r>
              <a:rPr spc="-50" dirty="0"/>
              <a:t> </a:t>
            </a:r>
            <a:r>
              <a:rPr dirty="0"/>
              <a:t>ont</a:t>
            </a:r>
            <a:r>
              <a:rPr spc="-55" dirty="0"/>
              <a:t> </a:t>
            </a:r>
            <a:r>
              <a:rPr spc="-10" dirty="0"/>
              <a:t>implanté </a:t>
            </a:r>
            <a:r>
              <a:rPr dirty="0"/>
              <a:t>des</a:t>
            </a:r>
            <a:r>
              <a:rPr spc="-45" dirty="0"/>
              <a:t> </a:t>
            </a:r>
            <a:r>
              <a:rPr dirty="0"/>
              <a:t>haies</a:t>
            </a:r>
            <a:r>
              <a:rPr spc="-45" dirty="0"/>
              <a:t> </a:t>
            </a:r>
            <a:r>
              <a:rPr dirty="0"/>
              <a:t>vives</a:t>
            </a:r>
            <a:r>
              <a:rPr spc="-40" dirty="0"/>
              <a:t> </a:t>
            </a:r>
            <a:r>
              <a:rPr dirty="0"/>
              <a:t>sur</a:t>
            </a:r>
            <a:r>
              <a:rPr spc="-40" dirty="0"/>
              <a:t> </a:t>
            </a:r>
            <a:r>
              <a:rPr dirty="0"/>
              <a:t>des</a:t>
            </a:r>
            <a:r>
              <a:rPr spc="-45" dirty="0"/>
              <a:t> </a:t>
            </a:r>
            <a:r>
              <a:rPr dirty="0"/>
              <a:t>versants</a:t>
            </a:r>
            <a:r>
              <a:rPr spc="-55" dirty="0"/>
              <a:t> </a:t>
            </a:r>
            <a:r>
              <a:rPr dirty="0"/>
              <a:t>pentus</a:t>
            </a:r>
            <a:r>
              <a:rPr spc="-45" dirty="0"/>
              <a:t> </a:t>
            </a:r>
            <a:r>
              <a:rPr dirty="0"/>
              <a:t>à</a:t>
            </a:r>
            <a:r>
              <a:rPr spc="-45" dirty="0"/>
              <a:t> </a:t>
            </a:r>
            <a:r>
              <a:rPr spc="-10" dirty="0"/>
              <a:t>Marmelade.</a:t>
            </a:r>
          </a:p>
          <a:p>
            <a:pPr marL="354965" marR="784860" indent="-342900">
              <a:lnSpc>
                <a:spcPct val="99800"/>
              </a:lnSpc>
              <a:spcBef>
                <a:spcPts val="489"/>
              </a:spcBef>
              <a:buChar char="•"/>
              <a:tabLst>
                <a:tab pos="354965" algn="l"/>
              </a:tabLst>
            </a:pPr>
            <a:r>
              <a:rPr dirty="0"/>
              <a:t>Il</a:t>
            </a:r>
            <a:r>
              <a:rPr spc="-45" dirty="0"/>
              <a:t> </a:t>
            </a:r>
            <a:r>
              <a:rPr dirty="0"/>
              <a:t>en</a:t>
            </a:r>
            <a:r>
              <a:rPr spc="-40" dirty="0"/>
              <a:t> </a:t>
            </a:r>
            <a:r>
              <a:rPr dirty="0"/>
              <a:t>reste</a:t>
            </a:r>
            <a:r>
              <a:rPr spc="-65" dirty="0"/>
              <a:t> </a:t>
            </a:r>
            <a:r>
              <a:rPr dirty="0"/>
              <a:t>peu</a:t>
            </a:r>
            <a:r>
              <a:rPr spc="-45" dirty="0"/>
              <a:t> </a:t>
            </a:r>
            <a:r>
              <a:rPr dirty="0"/>
              <a:t>de</a:t>
            </a:r>
            <a:r>
              <a:rPr spc="-40" dirty="0"/>
              <a:t> </a:t>
            </a:r>
            <a:r>
              <a:rPr dirty="0"/>
              <a:t>choses</a:t>
            </a:r>
            <a:r>
              <a:rPr spc="-35" dirty="0"/>
              <a:t> </a:t>
            </a:r>
            <a:r>
              <a:rPr dirty="0"/>
              <a:t>et,</a:t>
            </a:r>
            <a:r>
              <a:rPr spc="-50" dirty="0"/>
              <a:t> </a:t>
            </a:r>
            <a:r>
              <a:rPr dirty="0"/>
              <a:t>souvent,</a:t>
            </a:r>
            <a:r>
              <a:rPr spc="-30" dirty="0"/>
              <a:t> </a:t>
            </a:r>
            <a:r>
              <a:rPr spc="-25" dirty="0"/>
              <a:t>ces </a:t>
            </a:r>
            <a:r>
              <a:rPr dirty="0"/>
              <a:t>aménagements</a:t>
            </a:r>
            <a:r>
              <a:rPr spc="-85" dirty="0"/>
              <a:t> </a:t>
            </a:r>
            <a:r>
              <a:rPr dirty="0"/>
              <a:t>non</a:t>
            </a:r>
            <a:r>
              <a:rPr spc="-85" dirty="0"/>
              <a:t> </a:t>
            </a:r>
            <a:r>
              <a:rPr dirty="0"/>
              <a:t>entretenus</a:t>
            </a:r>
            <a:r>
              <a:rPr spc="-80" dirty="0"/>
              <a:t> </a:t>
            </a:r>
            <a:r>
              <a:rPr dirty="0"/>
              <a:t>ont</a:t>
            </a:r>
            <a:r>
              <a:rPr spc="-80" dirty="0"/>
              <a:t> </a:t>
            </a:r>
            <a:r>
              <a:rPr dirty="0"/>
              <a:t>plutôt</a:t>
            </a:r>
            <a:r>
              <a:rPr spc="-75" dirty="0"/>
              <a:t> </a:t>
            </a:r>
            <a:r>
              <a:rPr spc="-10" dirty="0"/>
              <a:t>aggravé </a:t>
            </a:r>
            <a:r>
              <a:rPr dirty="0"/>
              <a:t>l’érosion</a:t>
            </a:r>
            <a:r>
              <a:rPr spc="-55" dirty="0"/>
              <a:t> </a:t>
            </a:r>
            <a:r>
              <a:rPr dirty="0"/>
              <a:t>en</a:t>
            </a:r>
            <a:r>
              <a:rPr spc="-55" dirty="0"/>
              <a:t> </a:t>
            </a:r>
            <a:r>
              <a:rPr dirty="0"/>
              <a:t>facilitant</a:t>
            </a:r>
            <a:r>
              <a:rPr spc="-45" dirty="0"/>
              <a:t> </a:t>
            </a:r>
            <a:r>
              <a:rPr dirty="0"/>
              <a:t>le</a:t>
            </a:r>
            <a:r>
              <a:rPr spc="-55" dirty="0"/>
              <a:t> </a:t>
            </a:r>
            <a:r>
              <a:rPr spc="-10" dirty="0"/>
              <a:t>ravinement.</a:t>
            </a:r>
          </a:p>
          <a:p>
            <a:pPr marL="354965" marR="119380" indent="-342900">
              <a:lnSpc>
                <a:spcPct val="99700"/>
              </a:lnSpc>
              <a:spcBef>
                <a:spcPts val="585"/>
              </a:spcBef>
              <a:buChar char="•"/>
              <a:tabLst>
                <a:tab pos="354965" algn="l"/>
              </a:tabLst>
            </a:pPr>
            <a:r>
              <a:rPr dirty="0"/>
              <a:t>Le</a:t>
            </a:r>
            <a:r>
              <a:rPr spc="-60" dirty="0"/>
              <a:t> </a:t>
            </a:r>
            <a:r>
              <a:rPr dirty="0"/>
              <a:t>plus</a:t>
            </a:r>
            <a:r>
              <a:rPr spc="-55" dirty="0"/>
              <a:t> </a:t>
            </a:r>
            <a:r>
              <a:rPr dirty="0"/>
              <a:t>surprenant,</a:t>
            </a:r>
            <a:r>
              <a:rPr spc="-50" dirty="0"/>
              <a:t> </a:t>
            </a:r>
            <a:r>
              <a:rPr dirty="0"/>
              <a:t>c’est</a:t>
            </a:r>
            <a:r>
              <a:rPr spc="-50" dirty="0"/>
              <a:t> </a:t>
            </a:r>
            <a:r>
              <a:rPr dirty="0"/>
              <a:t>que</a:t>
            </a:r>
            <a:r>
              <a:rPr spc="-60" dirty="0"/>
              <a:t> </a:t>
            </a:r>
            <a:r>
              <a:rPr dirty="0"/>
              <a:t>les</a:t>
            </a:r>
            <a:r>
              <a:rPr spc="-50" dirty="0"/>
              <a:t> </a:t>
            </a:r>
            <a:r>
              <a:rPr dirty="0"/>
              <a:t>nouveaux</a:t>
            </a:r>
            <a:r>
              <a:rPr spc="-70" dirty="0"/>
              <a:t> </a:t>
            </a:r>
            <a:r>
              <a:rPr dirty="0"/>
              <a:t>projets</a:t>
            </a:r>
            <a:r>
              <a:rPr spc="-70" dirty="0"/>
              <a:t> </a:t>
            </a:r>
            <a:r>
              <a:rPr spc="-20" dirty="0"/>
              <a:t>font </a:t>
            </a:r>
            <a:r>
              <a:rPr dirty="0"/>
              <a:t>l’économie</a:t>
            </a:r>
            <a:r>
              <a:rPr spc="-75" dirty="0"/>
              <a:t> </a:t>
            </a:r>
            <a:r>
              <a:rPr dirty="0"/>
              <a:t>d’une</a:t>
            </a:r>
            <a:r>
              <a:rPr spc="-75" dirty="0"/>
              <a:t> </a:t>
            </a:r>
            <a:r>
              <a:rPr dirty="0"/>
              <a:t>interprétation</a:t>
            </a:r>
            <a:r>
              <a:rPr spc="-80" dirty="0"/>
              <a:t> </a:t>
            </a:r>
            <a:r>
              <a:rPr dirty="0"/>
              <a:t>de</a:t>
            </a:r>
            <a:r>
              <a:rPr spc="-80" dirty="0"/>
              <a:t> </a:t>
            </a:r>
            <a:r>
              <a:rPr dirty="0"/>
              <a:t>ces</a:t>
            </a:r>
            <a:r>
              <a:rPr spc="-75" dirty="0"/>
              <a:t> </a:t>
            </a:r>
            <a:r>
              <a:rPr spc="-10" dirty="0"/>
              <a:t>réalisations </a:t>
            </a:r>
            <a:r>
              <a:rPr dirty="0"/>
              <a:t>anciennes.</a:t>
            </a:r>
            <a:r>
              <a:rPr spc="-75" dirty="0"/>
              <a:t> </a:t>
            </a:r>
            <a:r>
              <a:rPr dirty="0"/>
              <a:t>En</a:t>
            </a:r>
            <a:r>
              <a:rPr spc="-85" dirty="0"/>
              <a:t> </a:t>
            </a:r>
            <a:r>
              <a:rPr dirty="0"/>
              <a:t>l’absence</a:t>
            </a:r>
            <a:r>
              <a:rPr spc="-80" dirty="0"/>
              <a:t> </a:t>
            </a:r>
            <a:r>
              <a:rPr dirty="0"/>
              <a:t>d’un</a:t>
            </a:r>
            <a:r>
              <a:rPr spc="-85" dirty="0"/>
              <a:t> </a:t>
            </a:r>
            <a:r>
              <a:rPr dirty="0"/>
              <a:t>retour</a:t>
            </a:r>
            <a:r>
              <a:rPr spc="-75" dirty="0"/>
              <a:t> </a:t>
            </a:r>
            <a:r>
              <a:rPr dirty="0"/>
              <a:t>d’expérience</a:t>
            </a:r>
            <a:r>
              <a:rPr spc="-80" dirty="0"/>
              <a:t> </a:t>
            </a:r>
            <a:r>
              <a:rPr spc="-20" dirty="0"/>
              <a:t>basé </a:t>
            </a:r>
            <a:r>
              <a:rPr dirty="0"/>
              <a:t>sur</a:t>
            </a:r>
            <a:r>
              <a:rPr spc="-50" dirty="0"/>
              <a:t> </a:t>
            </a:r>
            <a:r>
              <a:rPr dirty="0"/>
              <a:t>une</a:t>
            </a:r>
            <a:r>
              <a:rPr spc="-55" dirty="0"/>
              <a:t> </a:t>
            </a:r>
            <a:r>
              <a:rPr dirty="0"/>
              <a:t>enquête</a:t>
            </a:r>
            <a:r>
              <a:rPr spc="-55" dirty="0"/>
              <a:t> </a:t>
            </a:r>
            <a:r>
              <a:rPr dirty="0"/>
              <a:t>menée</a:t>
            </a:r>
            <a:r>
              <a:rPr spc="-55" dirty="0"/>
              <a:t> </a:t>
            </a:r>
            <a:r>
              <a:rPr dirty="0"/>
              <a:t>sur</a:t>
            </a:r>
            <a:r>
              <a:rPr spc="-45" dirty="0"/>
              <a:t> </a:t>
            </a:r>
            <a:r>
              <a:rPr dirty="0"/>
              <a:t>le</a:t>
            </a:r>
            <a:r>
              <a:rPr spc="-55" dirty="0"/>
              <a:t> </a:t>
            </a:r>
            <a:r>
              <a:rPr dirty="0"/>
              <a:t>terrain</a:t>
            </a:r>
            <a:r>
              <a:rPr spc="-55" dirty="0"/>
              <a:t> </a:t>
            </a:r>
            <a:r>
              <a:rPr dirty="0"/>
              <a:t>et</a:t>
            </a:r>
            <a:r>
              <a:rPr spc="-45" dirty="0"/>
              <a:t> </a:t>
            </a:r>
            <a:r>
              <a:rPr dirty="0"/>
              <a:t>auprès</a:t>
            </a:r>
            <a:r>
              <a:rPr spc="-55" dirty="0"/>
              <a:t> </a:t>
            </a:r>
            <a:r>
              <a:rPr spc="-25" dirty="0"/>
              <a:t>des</a:t>
            </a:r>
          </a:p>
          <a:p>
            <a:pPr marL="354965" marR="1001394">
              <a:lnSpc>
                <a:spcPts val="2870"/>
              </a:lnSpc>
              <a:spcBef>
                <a:spcPts val="100"/>
              </a:spcBef>
            </a:pPr>
            <a:r>
              <a:rPr dirty="0"/>
              <a:t>«</a:t>
            </a:r>
            <a:r>
              <a:rPr spc="-55" dirty="0"/>
              <a:t> </a:t>
            </a:r>
            <a:r>
              <a:rPr dirty="0"/>
              <a:t>bénéficiaires</a:t>
            </a:r>
            <a:r>
              <a:rPr spc="-45" dirty="0"/>
              <a:t> </a:t>
            </a:r>
            <a:r>
              <a:rPr dirty="0"/>
              <a:t>»</a:t>
            </a:r>
            <a:r>
              <a:rPr spc="-55" dirty="0"/>
              <a:t> </a:t>
            </a:r>
            <a:r>
              <a:rPr dirty="0"/>
              <a:t>de</a:t>
            </a:r>
            <a:r>
              <a:rPr spc="-50" dirty="0"/>
              <a:t> </a:t>
            </a:r>
            <a:r>
              <a:rPr dirty="0"/>
              <a:t>ces</a:t>
            </a:r>
            <a:r>
              <a:rPr spc="-45" dirty="0"/>
              <a:t> </a:t>
            </a:r>
            <a:r>
              <a:rPr dirty="0"/>
              <a:t>projets,</a:t>
            </a:r>
            <a:r>
              <a:rPr spc="-45" dirty="0"/>
              <a:t> </a:t>
            </a:r>
            <a:r>
              <a:rPr dirty="0"/>
              <a:t>la</a:t>
            </a:r>
            <a:r>
              <a:rPr spc="-50" dirty="0"/>
              <a:t> </a:t>
            </a:r>
            <a:r>
              <a:rPr dirty="0"/>
              <a:t>probabilité</a:t>
            </a:r>
            <a:r>
              <a:rPr spc="-50" dirty="0"/>
              <a:t> </a:t>
            </a:r>
            <a:r>
              <a:rPr spc="-25" dirty="0"/>
              <a:t>de </a:t>
            </a:r>
            <a:r>
              <a:rPr dirty="0"/>
              <a:t>commettre</a:t>
            </a:r>
            <a:r>
              <a:rPr spc="-85" dirty="0"/>
              <a:t> </a:t>
            </a:r>
            <a:r>
              <a:rPr dirty="0"/>
              <a:t>des</a:t>
            </a:r>
            <a:r>
              <a:rPr spc="-70" dirty="0"/>
              <a:t> </a:t>
            </a:r>
            <a:r>
              <a:rPr dirty="0"/>
              <a:t>erreurs</a:t>
            </a:r>
            <a:r>
              <a:rPr spc="-70" dirty="0"/>
              <a:t> </a:t>
            </a:r>
            <a:r>
              <a:rPr dirty="0"/>
              <a:t>analogues</a:t>
            </a:r>
            <a:r>
              <a:rPr spc="-60" dirty="0"/>
              <a:t> </a:t>
            </a:r>
            <a:r>
              <a:rPr dirty="0"/>
              <a:t>est</a:t>
            </a:r>
            <a:r>
              <a:rPr spc="-80" dirty="0"/>
              <a:t> </a:t>
            </a:r>
            <a:r>
              <a:rPr spc="-10" dirty="0"/>
              <a:t>élevée.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3367" y="927607"/>
            <a:ext cx="7468870" cy="574040"/>
          </a:xfrm>
          <a:prstGeom prst="rect">
            <a:avLst/>
          </a:prstGeom>
        </p:spPr>
        <p:txBody>
          <a:bodyPr vert="horz" wrap="square" lIns="0" tIns="12700" rIns="0" bIns="0" rtlCol="0">
            <a:spAutoFit/>
          </a:bodyPr>
          <a:lstStyle/>
          <a:p>
            <a:pPr marL="12700">
              <a:lnSpc>
                <a:spcPct val="100000"/>
              </a:lnSpc>
              <a:spcBef>
                <a:spcPts val="100"/>
              </a:spcBef>
            </a:pPr>
            <a:r>
              <a:rPr dirty="0"/>
              <a:t>L’évolution</a:t>
            </a:r>
            <a:r>
              <a:rPr spc="-75" dirty="0"/>
              <a:t> </a:t>
            </a:r>
            <a:r>
              <a:rPr dirty="0"/>
              <a:t>d’aménagements</a:t>
            </a:r>
            <a:r>
              <a:rPr spc="-85" dirty="0"/>
              <a:t> </a:t>
            </a:r>
            <a:r>
              <a:rPr spc="-10" dirty="0"/>
              <a:t>récents</a:t>
            </a:r>
          </a:p>
        </p:txBody>
      </p:sp>
      <p:sp>
        <p:nvSpPr>
          <p:cNvPr id="3" name="object 3"/>
          <p:cNvSpPr txBox="1"/>
          <p:nvPr/>
        </p:nvSpPr>
        <p:spPr>
          <a:xfrm>
            <a:off x="993139" y="1680463"/>
            <a:ext cx="7858125" cy="4473575"/>
          </a:xfrm>
          <a:prstGeom prst="rect">
            <a:avLst/>
          </a:prstGeom>
        </p:spPr>
        <p:txBody>
          <a:bodyPr vert="horz" wrap="square" lIns="0" tIns="12700" rIns="0" bIns="0" rtlCol="0">
            <a:spAutoFit/>
          </a:bodyPr>
          <a:lstStyle/>
          <a:p>
            <a:pPr marL="354965" marR="5080" indent="-342900">
              <a:lnSpc>
                <a:spcPct val="100000"/>
              </a:lnSpc>
              <a:spcBef>
                <a:spcPts val="100"/>
              </a:spcBef>
              <a:buChar char="•"/>
              <a:tabLst>
                <a:tab pos="354965" algn="l"/>
              </a:tabLst>
            </a:pPr>
            <a:r>
              <a:rPr sz="2000" dirty="0">
                <a:latin typeface="Arial"/>
                <a:cs typeface="Arial"/>
              </a:rPr>
              <a:t>L’observation</a:t>
            </a:r>
            <a:r>
              <a:rPr sz="2000" spc="-55" dirty="0">
                <a:latin typeface="Arial"/>
                <a:cs typeface="Arial"/>
              </a:rPr>
              <a:t> </a:t>
            </a:r>
            <a:r>
              <a:rPr sz="2000" dirty="0">
                <a:latin typeface="Arial"/>
                <a:cs typeface="Arial"/>
              </a:rPr>
              <a:t>d’aménagements</a:t>
            </a:r>
            <a:r>
              <a:rPr sz="2000" spc="-45" dirty="0">
                <a:latin typeface="Arial"/>
                <a:cs typeface="Arial"/>
              </a:rPr>
              <a:t> </a:t>
            </a:r>
            <a:r>
              <a:rPr sz="2000" dirty="0">
                <a:latin typeface="Arial"/>
                <a:cs typeface="Arial"/>
              </a:rPr>
              <a:t>(murettes</a:t>
            </a:r>
            <a:r>
              <a:rPr sz="2000" spc="-40" dirty="0">
                <a:latin typeface="Arial"/>
                <a:cs typeface="Arial"/>
              </a:rPr>
              <a:t> </a:t>
            </a:r>
            <a:r>
              <a:rPr sz="2000" dirty="0">
                <a:latin typeface="Arial"/>
                <a:cs typeface="Arial"/>
              </a:rPr>
              <a:t>en</a:t>
            </a:r>
            <a:r>
              <a:rPr sz="2000" spc="-50" dirty="0">
                <a:latin typeface="Arial"/>
                <a:cs typeface="Arial"/>
              </a:rPr>
              <a:t> </a:t>
            </a:r>
            <a:r>
              <a:rPr sz="2000" dirty="0">
                <a:latin typeface="Arial"/>
                <a:cs typeface="Arial"/>
              </a:rPr>
              <a:t>pierres</a:t>
            </a:r>
            <a:r>
              <a:rPr sz="2000" spc="-45" dirty="0">
                <a:latin typeface="Arial"/>
                <a:cs typeface="Arial"/>
              </a:rPr>
              <a:t> </a:t>
            </a:r>
            <a:r>
              <a:rPr sz="2000" dirty="0">
                <a:latin typeface="Arial"/>
                <a:cs typeface="Arial"/>
              </a:rPr>
              <a:t>sèches,</a:t>
            </a:r>
            <a:r>
              <a:rPr sz="2000" spc="-60" dirty="0">
                <a:latin typeface="Arial"/>
                <a:cs typeface="Arial"/>
              </a:rPr>
              <a:t> </a:t>
            </a:r>
            <a:r>
              <a:rPr sz="2000" spc="-10" dirty="0">
                <a:latin typeface="Arial"/>
                <a:cs typeface="Arial"/>
              </a:rPr>
              <a:t>haies </a:t>
            </a:r>
            <a:r>
              <a:rPr sz="2000" dirty="0">
                <a:latin typeface="Arial"/>
                <a:cs typeface="Arial"/>
              </a:rPr>
              <a:t>vives)</a:t>
            </a:r>
            <a:r>
              <a:rPr sz="2000" spc="-25" dirty="0">
                <a:latin typeface="Arial"/>
                <a:cs typeface="Arial"/>
              </a:rPr>
              <a:t> </a:t>
            </a:r>
            <a:r>
              <a:rPr sz="2000" dirty="0">
                <a:latin typeface="Arial"/>
                <a:cs typeface="Arial"/>
              </a:rPr>
              <a:t>mis</a:t>
            </a:r>
            <a:r>
              <a:rPr sz="2000" spc="-35" dirty="0">
                <a:latin typeface="Arial"/>
                <a:cs typeface="Arial"/>
              </a:rPr>
              <a:t> </a:t>
            </a:r>
            <a:r>
              <a:rPr sz="2000" dirty="0">
                <a:latin typeface="Arial"/>
                <a:cs typeface="Arial"/>
              </a:rPr>
              <a:t>en</a:t>
            </a:r>
            <a:r>
              <a:rPr sz="2000" spc="-40" dirty="0">
                <a:latin typeface="Arial"/>
                <a:cs typeface="Arial"/>
              </a:rPr>
              <a:t> </a:t>
            </a:r>
            <a:r>
              <a:rPr sz="2000" dirty="0">
                <a:latin typeface="Arial"/>
                <a:cs typeface="Arial"/>
              </a:rPr>
              <a:t>place</a:t>
            </a:r>
            <a:r>
              <a:rPr sz="2000" spc="-40" dirty="0">
                <a:latin typeface="Arial"/>
                <a:cs typeface="Arial"/>
              </a:rPr>
              <a:t> </a:t>
            </a:r>
            <a:r>
              <a:rPr sz="2000" dirty="0">
                <a:latin typeface="Arial"/>
                <a:cs typeface="Arial"/>
              </a:rPr>
              <a:t>par</a:t>
            </a:r>
            <a:r>
              <a:rPr sz="2000" spc="-25" dirty="0">
                <a:latin typeface="Arial"/>
                <a:cs typeface="Arial"/>
              </a:rPr>
              <a:t> </a:t>
            </a:r>
            <a:r>
              <a:rPr sz="2000" dirty="0">
                <a:latin typeface="Arial"/>
                <a:cs typeface="Arial"/>
              </a:rPr>
              <a:t>des</a:t>
            </a:r>
            <a:r>
              <a:rPr sz="2000" spc="-35" dirty="0">
                <a:latin typeface="Arial"/>
                <a:cs typeface="Arial"/>
              </a:rPr>
              <a:t> </a:t>
            </a:r>
            <a:r>
              <a:rPr sz="2000" dirty="0">
                <a:latin typeface="Arial"/>
                <a:cs typeface="Arial"/>
              </a:rPr>
              <a:t>projets</a:t>
            </a:r>
            <a:r>
              <a:rPr sz="2000" spc="-35" dirty="0">
                <a:latin typeface="Arial"/>
                <a:cs typeface="Arial"/>
              </a:rPr>
              <a:t> </a:t>
            </a:r>
            <a:r>
              <a:rPr sz="2000" dirty="0">
                <a:latin typeface="Arial"/>
                <a:cs typeface="Arial"/>
              </a:rPr>
              <a:t>récents</a:t>
            </a:r>
            <a:r>
              <a:rPr sz="2000" spc="-25" dirty="0">
                <a:latin typeface="Arial"/>
                <a:cs typeface="Arial"/>
              </a:rPr>
              <a:t> </a:t>
            </a:r>
            <a:r>
              <a:rPr sz="2000" dirty="0">
                <a:latin typeface="Arial"/>
                <a:cs typeface="Arial"/>
              </a:rPr>
              <a:t>permet</a:t>
            </a:r>
            <a:r>
              <a:rPr sz="2000" spc="-45" dirty="0">
                <a:latin typeface="Arial"/>
                <a:cs typeface="Arial"/>
              </a:rPr>
              <a:t> </a:t>
            </a:r>
            <a:r>
              <a:rPr sz="2000" dirty="0">
                <a:latin typeface="Arial"/>
                <a:cs typeface="Arial"/>
              </a:rPr>
              <a:t>d’identifier</a:t>
            </a:r>
            <a:r>
              <a:rPr sz="2000" spc="-25" dirty="0">
                <a:latin typeface="Arial"/>
                <a:cs typeface="Arial"/>
              </a:rPr>
              <a:t> les </a:t>
            </a:r>
            <a:r>
              <a:rPr sz="2000" dirty="0">
                <a:latin typeface="Arial"/>
                <a:cs typeface="Arial"/>
              </a:rPr>
              <a:t>premiers</a:t>
            </a:r>
            <a:r>
              <a:rPr sz="2000" spc="-30" dirty="0">
                <a:latin typeface="Arial"/>
                <a:cs typeface="Arial"/>
              </a:rPr>
              <a:t> </a:t>
            </a:r>
            <a:r>
              <a:rPr sz="2000" dirty="0">
                <a:latin typeface="Arial"/>
                <a:cs typeface="Arial"/>
              </a:rPr>
              <a:t>symptômes</a:t>
            </a:r>
            <a:r>
              <a:rPr sz="2000" spc="-30" dirty="0">
                <a:latin typeface="Arial"/>
                <a:cs typeface="Arial"/>
              </a:rPr>
              <a:t> </a:t>
            </a:r>
            <a:r>
              <a:rPr sz="2000" dirty="0">
                <a:latin typeface="Arial"/>
                <a:cs typeface="Arial"/>
              </a:rPr>
              <a:t>du</a:t>
            </a:r>
            <a:r>
              <a:rPr sz="2000" spc="-35" dirty="0">
                <a:latin typeface="Arial"/>
                <a:cs typeface="Arial"/>
              </a:rPr>
              <a:t> </a:t>
            </a:r>
            <a:r>
              <a:rPr sz="2000" dirty="0">
                <a:latin typeface="Arial"/>
                <a:cs typeface="Arial"/>
              </a:rPr>
              <a:t>mal</a:t>
            </a:r>
            <a:r>
              <a:rPr sz="2000" spc="-25" dirty="0">
                <a:latin typeface="Arial"/>
                <a:cs typeface="Arial"/>
              </a:rPr>
              <a:t> </a:t>
            </a:r>
            <a:r>
              <a:rPr sz="2000" dirty="0">
                <a:latin typeface="Arial"/>
                <a:cs typeface="Arial"/>
              </a:rPr>
              <a:t>qui</a:t>
            </a:r>
            <a:r>
              <a:rPr sz="2000" spc="-25" dirty="0">
                <a:latin typeface="Arial"/>
                <a:cs typeface="Arial"/>
              </a:rPr>
              <a:t> </a:t>
            </a:r>
            <a:r>
              <a:rPr sz="2000" dirty="0">
                <a:latin typeface="Arial"/>
                <a:cs typeface="Arial"/>
              </a:rPr>
              <a:t>va</a:t>
            </a:r>
            <a:r>
              <a:rPr sz="2000" spc="-30" dirty="0">
                <a:latin typeface="Arial"/>
                <a:cs typeface="Arial"/>
              </a:rPr>
              <a:t> </a:t>
            </a:r>
            <a:r>
              <a:rPr sz="2000" dirty="0">
                <a:latin typeface="Arial"/>
                <a:cs typeface="Arial"/>
              </a:rPr>
              <a:t>les</a:t>
            </a:r>
            <a:r>
              <a:rPr sz="2000" spc="-20" dirty="0">
                <a:latin typeface="Arial"/>
                <a:cs typeface="Arial"/>
              </a:rPr>
              <a:t> </a:t>
            </a:r>
            <a:r>
              <a:rPr sz="2000" spc="-10" dirty="0">
                <a:latin typeface="Arial"/>
                <a:cs typeface="Arial"/>
              </a:rPr>
              <a:t>emporter.</a:t>
            </a:r>
            <a:endParaRPr sz="2000">
              <a:latin typeface="Arial"/>
              <a:cs typeface="Arial"/>
            </a:endParaRPr>
          </a:p>
          <a:p>
            <a:pPr marL="354965" marR="208915" indent="-342900">
              <a:lnSpc>
                <a:spcPct val="100000"/>
              </a:lnSpc>
              <a:spcBef>
                <a:spcPts val="470"/>
              </a:spcBef>
              <a:buChar char="•"/>
              <a:tabLst>
                <a:tab pos="354965" algn="l"/>
              </a:tabLst>
            </a:pPr>
            <a:r>
              <a:rPr sz="2000" dirty="0">
                <a:latin typeface="Arial"/>
                <a:cs typeface="Arial"/>
              </a:rPr>
              <a:t>Sur</a:t>
            </a:r>
            <a:r>
              <a:rPr sz="2000" spc="-30" dirty="0">
                <a:latin typeface="Arial"/>
                <a:cs typeface="Arial"/>
              </a:rPr>
              <a:t> </a:t>
            </a:r>
            <a:r>
              <a:rPr sz="2000" dirty="0">
                <a:latin typeface="Arial"/>
                <a:cs typeface="Arial"/>
              </a:rPr>
              <a:t>les</a:t>
            </a:r>
            <a:r>
              <a:rPr sz="2000" spc="-25" dirty="0">
                <a:latin typeface="Arial"/>
                <a:cs typeface="Arial"/>
              </a:rPr>
              <a:t> </a:t>
            </a:r>
            <a:r>
              <a:rPr sz="2000" dirty="0">
                <a:latin typeface="Arial"/>
                <a:cs typeface="Arial"/>
              </a:rPr>
              <a:t>versants</a:t>
            </a:r>
            <a:r>
              <a:rPr sz="2000" spc="-30" dirty="0">
                <a:latin typeface="Arial"/>
                <a:cs typeface="Arial"/>
              </a:rPr>
              <a:t> </a:t>
            </a:r>
            <a:r>
              <a:rPr sz="2000" dirty="0">
                <a:latin typeface="Arial"/>
                <a:cs typeface="Arial"/>
              </a:rPr>
              <a:t>pentus,</a:t>
            </a:r>
            <a:r>
              <a:rPr sz="2000" spc="-50" dirty="0">
                <a:latin typeface="Arial"/>
                <a:cs typeface="Arial"/>
              </a:rPr>
              <a:t> </a:t>
            </a:r>
            <a:r>
              <a:rPr sz="2000" dirty="0">
                <a:latin typeface="Arial"/>
                <a:cs typeface="Arial"/>
              </a:rPr>
              <a:t>l’érosion</a:t>
            </a:r>
            <a:r>
              <a:rPr sz="2000" spc="-40" dirty="0">
                <a:latin typeface="Arial"/>
                <a:cs typeface="Arial"/>
              </a:rPr>
              <a:t> </a:t>
            </a:r>
            <a:r>
              <a:rPr sz="2000" dirty="0">
                <a:latin typeface="Arial"/>
                <a:cs typeface="Arial"/>
              </a:rPr>
              <a:t>aratoire</a:t>
            </a:r>
            <a:r>
              <a:rPr sz="2000" spc="-40" dirty="0">
                <a:latin typeface="Arial"/>
                <a:cs typeface="Arial"/>
              </a:rPr>
              <a:t> </a:t>
            </a:r>
            <a:r>
              <a:rPr sz="2000" dirty="0">
                <a:latin typeface="Arial"/>
                <a:cs typeface="Arial"/>
              </a:rPr>
              <a:t>est</a:t>
            </a:r>
            <a:r>
              <a:rPr sz="2000" spc="-50" dirty="0">
                <a:latin typeface="Arial"/>
                <a:cs typeface="Arial"/>
              </a:rPr>
              <a:t> </a:t>
            </a:r>
            <a:r>
              <a:rPr sz="2000" dirty="0">
                <a:latin typeface="Arial"/>
                <a:cs typeface="Arial"/>
              </a:rPr>
              <a:t>méconnue</a:t>
            </a:r>
            <a:r>
              <a:rPr sz="2000" spc="-30" dirty="0">
                <a:latin typeface="Arial"/>
                <a:cs typeface="Arial"/>
              </a:rPr>
              <a:t> </a:t>
            </a:r>
            <a:r>
              <a:rPr sz="2000" dirty="0">
                <a:latin typeface="Arial"/>
                <a:cs typeface="Arial"/>
              </a:rPr>
              <a:t>par</a:t>
            </a:r>
            <a:r>
              <a:rPr sz="2000" spc="-40" dirty="0">
                <a:latin typeface="Arial"/>
                <a:cs typeface="Arial"/>
              </a:rPr>
              <a:t> </a:t>
            </a:r>
            <a:r>
              <a:rPr sz="2000" spc="-25" dirty="0">
                <a:latin typeface="Arial"/>
                <a:cs typeface="Arial"/>
              </a:rPr>
              <a:t>les </a:t>
            </a:r>
            <a:r>
              <a:rPr sz="2000" dirty="0">
                <a:latin typeface="Arial"/>
                <a:cs typeface="Arial"/>
              </a:rPr>
              <a:t>projets,</a:t>
            </a:r>
            <a:r>
              <a:rPr sz="2000" spc="-50" dirty="0">
                <a:latin typeface="Arial"/>
                <a:cs typeface="Arial"/>
              </a:rPr>
              <a:t> </a:t>
            </a:r>
            <a:r>
              <a:rPr sz="2000" dirty="0">
                <a:latin typeface="Arial"/>
                <a:cs typeface="Arial"/>
              </a:rPr>
              <a:t>alors</a:t>
            </a:r>
            <a:r>
              <a:rPr sz="2000" spc="-35" dirty="0">
                <a:latin typeface="Arial"/>
                <a:cs typeface="Arial"/>
              </a:rPr>
              <a:t> </a:t>
            </a:r>
            <a:r>
              <a:rPr sz="2000" dirty="0">
                <a:latin typeface="Arial"/>
                <a:cs typeface="Arial"/>
              </a:rPr>
              <a:t>qu’elle</a:t>
            </a:r>
            <a:r>
              <a:rPr sz="2000" spc="-25" dirty="0">
                <a:latin typeface="Arial"/>
                <a:cs typeface="Arial"/>
              </a:rPr>
              <a:t> </a:t>
            </a:r>
            <a:r>
              <a:rPr sz="2000" dirty="0">
                <a:latin typeface="Arial"/>
                <a:cs typeface="Arial"/>
              </a:rPr>
              <a:t>est</a:t>
            </a:r>
            <a:r>
              <a:rPr sz="2000" spc="-35" dirty="0">
                <a:latin typeface="Arial"/>
                <a:cs typeface="Arial"/>
              </a:rPr>
              <a:t> </a:t>
            </a:r>
            <a:r>
              <a:rPr sz="2000" dirty="0">
                <a:latin typeface="Arial"/>
                <a:cs typeface="Arial"/>
              </a:rPr>
              <a:t>la</a:t>
            </a:r>
            <a:r>
              <a:rPr sz="2000" spc="-35" dirty="0">
                <a:latin typeface="Arial"/>
                <a:cs typeface="Arial"/>
              </a:rPr>
              <a:t> </a:t>
            </a:r>
            <a:r>
              <a:rPr sz="2000" dirty="0">
                <a:latin typeface="Arial"/>
                <a:cs typeface="Arial"/>
              </a:rPr>
              <a:t>principale</a:t>
            </a:r>
            <a:r>
              <a:rPr sz="2000" spc="-30" dirty="0">
                <a:latin typeface="Arial"/>
                <a:cs typeface="Arial"/>
              </a:rPr>
              <a:t> </a:t>
            </a:r>
            <a:r>
              <a:rPr sz="2000" dirty="0">
                <a:latin typeface="Arial"/>
                <a:cs typeface="Arial"/>
              </a:rPr>
              <a:t>responsable</a:t>
            </a:r>
            <a:r>
              <a:rPr sz="2000" spc="-30" dirty="0">
                <a:latin typeface="Arial"/>
                <a:cs typeface="Arial"/>
              </a:rPr>
              <a:t> </a:t>
            </a:r>
            <a:r>
              <a:rPr sz="2000" dirty="0">
                <a:latin typeface="Arial"/>
                <a:cs typeface="Arial"/>
              </a:rPr>
              <a:t>de</a:t>
            </a:r>
            <a:r>
              <a:rPr sz="2000" spc="-25" dirty="0">
                <a:latin typeface="Arial"/>
                <a:cs typeface="Arial"/>
              </a:rPr>
              <a:t> </a:t>
            </a:r>
            <a:r>
              <a:rPr sz="2000" dirty="0">
                <a:latin typeface="Arial"/>
                <a:cs typeface="Arial"/>
              </a:rPr>
              <a:t>la</a:t>
            </a:r>
            <a:r>
              <a:rPr sz="2000" spc="-30" dirty="0">
                <a:latin typeface="Arial"/>
                <a:cs typeface="Arial"/>
              </a:rPr>
              <a:t> </a:t>
            </a:r>
            <a:r>
              <a:rPr sz="2000" dirty="0">
                <a:latin typeface="Arial"/>
                <a:cs typeface="Arial"/>
              </a:rPr>
              <a:t>ruine</a:t>
            </a:r>
            <a:r>
              <a:rPr sz="2000" spc="-30" dirty="0">
                <a:latin typeface="Arial"/>
                <a:cs typeface="Arial"/>
              </a:rPr>
              <a:t> </a:t>
            </a:r>
            <a:r>
              <a:rPr sz="2000" spc="-25" dirty="0">
                <a:latin typeface="Arial"/>
                <a:cs typeface="Arial"/>
              </a:rPr>
              <a:t>des </a:t>
            </a:r>
            <a:r>
              <a:rPr sz="2000" dirty="0">
                <a:latin typeface="Arial"/>
                <a:cs typeface="Arial"/>
              </a:rPr>
              <a:t>aménagements</a:t>
            </a:r>
            <a:r>
              <a:rPr sz="2000" spc="-30" dirty="0">
                <a:latin typeface="Arial"/>
                <a:cs typeface="Arial"/>
              </a:rPr>
              <a:t> </a:t>
            </a:r>
            <a:r>
              <a:rPr sz="2000" dirty="0">
                <a:latin typeface="Arial"/>
                <a:cs typeface="Arial"/>
              </a:rPr>
              <a:t>mis</a:t>
            </a:r>
            <a:r>
              <a:rPr sz="2000" spc="-30" dirty="0">
                <a:latin typeface="Arial"/>
                <a:cs typeface="Arial"/>
              </a:rPr>
              <a:t> </a:t>
            </a:r>
            <a:r>
              <a:rPr sz="2000" dirty="0">
                <a:latin typeface="Arial"/>
                <a:cs typeface="Arial"/>
              </a:rPr>
              <a:t>en</a:t>
            </a:r>
            <a:r>
              <a:rPr sz="2000" spc="-45" dirty="0">
                <a:latin typeface="Arial"/>
                <a:cs typeface="Arial"/>
              </a:rPr>
              <a:t> </a:t>
            </a:r>
            <a:r>
              <a:rPr sz="2000" spc="-10" dirty="0">
                <a:latin typeface="Arial"/>
                <a:cs typeface="Arial"/>
              </a:rPr>
              <a:t>place.</a:t>
            </a:r>
            <a:endParaRPr sz="2000">
              <a:latin typeface="Arial"/>
              <a:cs typeface="Arial"/>
            </a:endParaRPr>
          </a:p>
          <a:p>
            <a:pPr marL="354965" marR="14604" indent="-342900">
              <a:lnSpc>
                <a:spcPct val="100000"/>
              </a:lnSpc>
              <a:spcBef>
                <a:spcPts val="480"/>
              </a:spcBef>
              <a:buChar char="•"/>
              <a:tabLst>
                <a:tab pos="354965" algn="l"/>
                <a:tab pos="3077210" algn="l"/>
              </a:tabLst>
            </a:pPr>
            <a:r>
              <a:rPr sz="2000" dirty="0">
                <a:latin typeface="Arial"/>
                <a:cs typeface="Arial"/>
              </a:rPr>
              <a:t>Quand</a:t>
            </a:r>
            <a:r>
              <a:rPr sz="2000" spc="-35" dirty="0">
                <a:latin typeface="Arial"/>
                <a:cs typeface="Arial"/>
              </a:rPr>
              <a:t> </a:t>
            </a:r>
            <a:r>
              <a:rPr sz="2000" dirty="0">
                <a:latin typeface="Arial"/>
                <a:cs typeface="Arial"/>
              </a:rPr>
              <a:t>la</a:t>
            </a:r>
            <a:r>
              <a:rPr sz="2000" spc="-30" dirty="0">
                <a:latin typeface="Arial"/>
                <a:cs typeface="Arial"/>
              </a:rPr>
              <a:t> </a:t>
            </a:r>
            <a:r>
              <a:rPr sz="2000" dirty="0">
                <a:latin typeface="Arial"/>
                <a:cs typeface="Arial"/>
              </a:rPr>
              <a:t>pente</a:t>
            </a:r>
            <a:r>
              <a:rPr sz="2000" spc="-35" dirty="0">
                <a:latin typeface="Arial"/>
                <a:cs typeface="Arial"/>
              </a:rPr>
              <a:t> </a:t>
            </a:r>
            <a:r>
              <a:rPr sz="2000" dirty="0">
                <a:latin typeface="Arial"/>
                <a:cs typeface="Arial"/>
              </a:rPr>
              <a:t>est</a:t>
            </a:r>
            <a:r>
              <a:rPr sz="2000" spc="-35" dirty="0">
                <a:latin typeface="Arial"/>
                <a:cs typeface="Arial"/>
              </a:rPr>
              <a:t> </a:t>
            </a:r>
            <a:r>
              <a:rPr sz="2000" dirty="0">
                <a:latin typeface="Arial"/>
                <a:cs typeface="Arial"/>
              </a:rPr>
              <a:t>très</a:t>
            </a:r>
            <a:r>
              <a:rPr sz="2000" spc="-25" dirty="0">
                <a:latin typeface="Arial"/>
                <a:cs typeface="Arial"/>
              </a:rPr>
              <a:t> </a:t>
            </a:r>
            <a:r>
              <a:rPr sz="2000" dirty="0">
                <a:latin typeface="Arial"/>
                <a:cs typeface="Arial"/>
              </a:rPr>
              <a:t>forte,</a:t>
            </a:r>
            <a:r>
              <a:rPr sz="2000" spc="-40" dirty="0">
                <a:latin typeface="Arial"/>
                <a:cs typeface="Arial"/>
              </a:rPr>
              <a:t> </a:t>
            </a:r>
            <a:r>
              <a:rPr sz="2000" dirty="0">
                <a:latin typeface="Arial"/>
                <a:cs typeface="Arial"/>
              </a:rPr>
              <a:t>la</a:t>
            </a:r>
            <a:r>
              <a:rPr sz="2000" spc="-30" dirty="0">
                <a:latin typeface="Arial"/>
                <a:cs typeface="Arial"/>
              </a:rPr>
              <a:t> </a:t>
            </a:r>
            <a:r>
              <a:rPr sz="2000" dirty="0">
                <a:latin typeface="Arial"/>
                <a:cs typeface="Arial"/>
              </a:rPr>
              <a:t>prévention</a:t>
            </a:r>
            <a:r>
              <a:rPr sz="2000" spc="-30" dirty="0">
                <a:latin typeface="Arial"/>
                <a:cs typeface="Arial"/>
              </a:rPr>
              <a:t> </a:t>
            </a:r>
            <a:r>
              <a:rPr sz="2000" dirty="0">
                <a:latin typeface="Arial"/>
                <a:cs typeface="Arial"/>
              </a:rPr>
              <a:t>de</a:t>
            </a:r>
            <a:r>
              <a:rPr sz="2000" spc="-45" dirty="0">
                <a:latin typeface="Arial"/>
                <a:cs typeface="Arial"/>
              </a:rPr>
              <a:t> </a:t>
            </a:r>
            <a:r>
              <a:rPr sz="2000" dirty="0">
                <a:latin typeface="Arial"/>
                <a:cs typeface="Arial"/>
              </a:rPr>
              <a:t>l’affouillement</a:t>
            </a:r>
            <a:r>
              <a:rPr sz="2000" spc="-35" dirty="0">
                <a:latin typeface="Arial"/>
                <a:cs typeface="Arial"/>
              </a:rPr>
              <a:t> </a:t>
            </a:r>
            <a:r>
              <a:rPr sz="2000" spc="-25" dirty="0">
                <a:latin typeface="Arial"/>
                <a:cs typeface="Arial"/>
              </a:rPr>
              <a:t>est </a:t>
            </a:r>
            <a:r>
              <a:rPr sz="2000" dirty="0">
                <a:latin typeface="Arial"/>
                <a:cs typeface="Arial"/>
              </a:rPr>
              <a:t>possible,</a:t>
            </a:r>
            <a:r>
              <a:rPr sz="2000" spc="-35" dirty="0">
                <a:latin typeface="Arial"/>
                <a:cs typeface="Arial"/>
              </a:rPr>
              <a:t> </a:t>
            </a:r>
            <a:r>
              <a:rPr sz="2000" dirty="0">
                <a:latin typeface="Arial"/>
                <a:cs typeface="Arial"/>
              </a:rPr>
              <a:t>il</a:t>
            </a:r>
            <a:r>
              <a:rPr sz="2000" spc="-30" dirty="0">
                <a:latin typeface="Arial"/>
                <a:cs typeface="Arial"/>
              </a:rPr>
              <a:t> </a:t>
            </a:r>
            <a:r>
              <a:rPr sz="2000" dirty="0">
                <a:latin typeface="Arial"/>
                <a:cs typeface="Arial"/>
              </a:rPr>
              <a:t>suffit</a:t>
            </a:r>
            <a:r>
              <a:rPr sz="2000" spc="-30" dirty="0">
                <a:latin typeface="Arial"/>
                <a:cs typeface="Arial"/>
              </a:rPr>
              <a:t> </a:t>
            </a:r>
            <a:r>
              <a:rPr sz="2000" dirty="0">
                <a:latin typeface="Arial"/>
                <a:cs typeface="Arial"/>
              </a:rPr>
              <a:t>de</a:t>
            </a:r>
            <a:r>
              <a:rPr sz="2000" spc="-30" dirty="0">
                <a:latin typeface="Arial"/>
                <a:cs typeface="Arial"/>
              </a:rPr>
              <a:t> </a:t>
            </a:r>
            <a:r>
              <a:rPr sz="2000" dirty="0">
                <a:latin typeface="Arial"/>
                <a:cs typeface="Arial"/>
              </a:rPr>
              <a:t>laisser</a:t>
            </a:r>
            <a:r>
              <a:rPr sz="2000" spc="-35" dirty="0">
                <a:latin typeface="Arial"/>
                <a:cs typeface="Arial"/>
              </a:rPr>
              <a:t> </a:t>
            </a:r>
            <a:r>
              <a:rPr sz="2000" dirty="0">
                <a:latin typeface="Arial"/>
                <a:cs typeface="Arial"/>
              </a:rPr>
              <a:t>un</a:t>
            </a:r>
            <a:r>
              <a:rPr sz="2000" spc="-30" dirty="0">
                <a:latin typeface="Arial"/>
                <a:cs typeface="Arial"/>
              </a:rPr>
              <a:t> </a:t>
            </a:r>
            <a:r>
              <a:rPr sz="2000" dirty="0">
                <a:latin typeface="Arial"/>
                <a:cs typeface="Arial"/>
              </a:rPr>
              <a:t>talus</a:t>
            </a:r>
            <a:r>
              <a:rPr sz="2000" spc="-25" dirty="0">
                <a:latin typeface="Arial"/>
                <a:cs typeface="Arial"/>
              </a:rPr>
              <a:t> </a:t>
            </a:r>
            <a:r>
              <a:rPr sz="2000" dirty="0">
                <a:latin typeface="Arial"/>
                <a:cs typeface="Arial"/>
              </a:rPr>
              <a:t>enherbé</a:t>
            </a:r>
            <a:r>
              <a:rPr sz="2000" spc="-35" dirty="0">
                <a:latin typeface="Arial"/>
                <a:cs typeface="Arial"/>
              </a:rPr>
              <a:t> </a:t>
            </a:r>
            <a:r>
              <a:rPr sz="2000" dirty="0">
                <a:latin typeface="Arial"/>
                <a:cs typeface="Arial"/>
              </a:rPr>
              <a:t>se</a:t>
            </a:r>
            <a:r>
              <a:rPr sz="2000" spc="-30" dirty="0">
                <a:latin typeface="Arial"/>
                <a:cs typeface="Arial"/>
              </a:rPr>
              <a:t> </a:t>
            </a:r>
            <a:r>
              <a:rPr sz="2000" dirty="0">
                <a:latin typeface="Arial"/>
                <a:cs typeface="Arial"/>
              </a:rPr>
              <a:t>développer</a:t>
            </a:r>
            <a:r>
              <a:rPr sz="2000" spc="-25" dirty="0">
                <a:latin typeface="Arial"/>
                <a:cs typeface="Arial"/>
              </a:rPr>
              <a:t> </a:t>
            </a:r>
            <a:r>
              <a:rPr sz="2000" dirty="0">
                <a:latin typeface="Arial"/>
                <a:cs typeface="Arial"/>
              </a:rPr>
              <a:t>au</a:t>
            </a:r>
            <a:r>
              <a:rPr sz="2000" spc="-35" dirty="0">
                <a:latin typeface="Arial"/>
                <a:cs typeface="Arial"/>
              </a:rPr>
              <a:t> </a:t>
            </a:r>
            <a:r>
              <a:rPr sz="2000" spc="-20" dirty="0">
                <a:latin typeface="Arial"/>
                <a:cs typeface="Arial"/>
              </a:rPr>
              <a:t>pied </a:t>
            </a:r>
            <a:r>
              <a:rPr sz="2000" dirty="0">
                <a:latin typeface="Arial"/>
                <a:cs typeface="Arial"/>
              </a:rPr>
              <a:t>de</a:t>
            </a:r>
            <a:r>
              <a:rPr sz="2000" spc="-30" dirty="0">
                <a:latin typeface="Arial"/>
                <a:cs typeface="Arial"/>
              </a:rPr>
              <a:t> </a:t>
            </a:r>
            <a:r>
              <a:rPr sz="2000" dirty="0">
                <a:latin typeface="Arial"/>
                <a:cs typeface="Arial"/>
              </a:rPr>
              <a:t>l’ouvrage</a:t>
            </a:r>
            <a:r>
              <a:rPr sz="2000" spc="-40" dirty="0">
                <a:latin typeface="Arial"/>
                <a:cs typeface="Arial"/>
              </a:rPr>
              <a:t> </a:t>
            </a:r>
            <a:r>
              <a:rPr sz="2000" dirty="0">
                <a:latin typeface="Arial"/>
                <a:cs typeface="Arial"/>
              </a:rPr>
              <a:t>(comme</a:t>
            </a:r>
            <a:r>
              <a:rPr sz="2000" spc="-40" dirty="0">
                <a:latin typeface="Arial"/>
                <a:cs typeface="Arial"/>
              </a:rPr>
              <a:t> </a:t>
            </a:r>
            <a:r>
              <a:rPr sz="2000" spc="-50" dirty="0">
                <a:latin typeface="Arial"/>
                <a:cs typeface="Arial"/>
              </a:rPr>
              <a:t>à</a:t>
            </a:r>
            <a:r>
              <a:rPr sz="2000" dirty="0">
                <a:latin typeface="Arial"/>
                <a:cs typeface="Arial"/>
              </a:rPr>
              <a:t>	Kenskoff</a:t>
            </a:r>
            <a:r>
              <a:rPr sz="2000" spc="-40" dirty="0">
                <a:latin typeface="Arial"/>
                <a:cs typeface="Arial"/>
              </a:rPr>
              <a:t> </a:t>
            </a:r>
            <a:r>
              <a:rPr sz="2000" dirty="0">
                <a:latin typeface="Arial"/>
                <a:cs typeface="Arial"/>
              </a:rPr>
              <a:t>et</a:t>
            </a:r>
            <a:r>
              <a:rPr sz="2000" spc="-25" dirty="0">
                <a:latin typeface="Arial"/>
                <a:cs typeface="Arial"/>
              </a:rPr>
              <a:t> </a:t>
            </a:r>
            <a:r>
              <a:rPr sz="2000" dirty="0">
                <a:latin typeface="Arial"/>
                <a:cs typeface="Arial"/>
              </a:rPr>
              <a:t>à</a:t>
            </a:r>
            <a:r>
              <a:rPr sz="2000" spc="-30" dirty="0">
                <a:latin typeface="Arial"/>
                <a:cs typeface="Arial"/>
              </a:rPr>
              <a:t> </a:t>
            </a:r>
            <a:r>
              <a:rPr sz="2000" dirty="0">
                <a:latin typeface="Arial"/>
                <a:cs typeface="Arial"/>
              </a:rPr>
              <a:t>Fort</a:t>
            </a:r>
            <a:r>
              <a:rPr sz="2000" spc="-40" dirty="0">
                <a:latin typeface="Arial"/>
                <a:cs typeface="Arial"/>
              </a:rPr>
              <a:t> </a:t>
            </a:r>
            <a:r>
              <a:rPr sz="2000" dirty="0">
                <a:latin typeface="Arial"/>
                <a:cs typeface="Arial"/>
              </a:rPr>
              <a:t>Jacques,</a:t>
            </a:r>
            <a:r>
              <a:rPr sz="2000" spc="-35" dirty="0">
                <a:latin typeface="Arial"/>
                <a:cs typeface="Arial"/>
              </a:rPr>
              <a:t> </a:t>
            </a:r>
            <a:r>
              <a:rPr sz="2000" dirty="0">
                <a:latin typeface="Arial"/>
                <a:cs typeface="Arial"/>
              </a:rPr>
              <a:t>par</a:t>
            </a:r>
            <a:r>
              <a:rPr sz="2000" spc="-30" dirty="0">
                <a:latin typeface="Arial"/>
                <a:cs typeface="Arial"/>
              </a:rPr>
              <a:t> </a:t>
            </a:r>
            <a:r>
              <a:rPr sz="2000" spc="-10" dirty="0">
                <a:latin typeface="Arial"/>
                <a:cs typeface="Arial"/>
              </a:rPr>
              <a:t>exemple).</a:t>
            </a:r>
            <a:endParaRPr sz="2000">
              <a:latin typeface="Arial"/>
              <a:cs typeface="Arial"/>
            </a:endParaRPr>
          </a:p>
          <a:p>
            <a:pPr marL="354965" marR="55880" indent="-342900">
              <a:lnSpc>
                <a:spcPct val="100000"/>
              </a:lnSpc>
              <a:spcBef>
                <a:spcPts val="470"/>
              </a:spcBef>
              <a:buChar char="•"/>
              <a:tabLst>
                <a:tab pos="354965" algn="l"/>
              </a:tabLst>
            </a:pPr>
            <a:r>
              <a:rPr sz="2000" dirty="0">
                <a:latin typeface="Arial"/>
                <a:cs typeface="Arial"/>
              </a:rPr>
              <a:t>Mais</a:t>
            </a:r>
            <a:r>
              <a:rPr sz="2000" spc="-35" dirty="0">
                <a:latin typeface="Arial"/>
                <a:cs typeface="Arial"/>
              </a:rPr>
              <a:t> </a:t>
            </a:r>
            <a:r>
              <a:rPr sz="2000" dirty="0">
                <a:latin typeface="Arial"/>
                <a:cs typeface="Arial"/>
              </a:rPr>
              <a:t>ce</a:t>
            </a:r>
            <a:r>
              <a:rPr sz="2000" spc="-30" dirty="0">
                <a:latin typeface="Arial"/>
                <a:cs typeface="Arial"/>
              </a:rPr>
              <a:t> </a:t>
            </a:r>
            <a:r>
              <a:rPr sz="2000" dirty="0">
                <a:latin typeface="Arial"/>
                <a:cs typeface="Arial"/>
              </a:rPr>
              <a:t>talus</a:t>
            </a:r>
            <a:r>
              <a:rPr sz="2000" spc="-30" dirty="0">
                <a:latin typeface="Arial"/>
                <a:cs typeface="Arial"/>
              </a:rPr>
              <a:t> </a:t>
            </a:r>
            <a:r>
              <a:rPr sz="2000" dirty="0">
                <a:latin typeface="Arial"/>
                <a:cs typeface="Arial"/>
              </a:rPr>
              <a:t>consomme</a:t>
            </a:r>
            <a:r>
              <a:rPr sz="2000" spc="-35" dirty="0">
                <a:latin typeface="Arial"/>
                <a:cs typeface="Arial"/>
              </a:rPr>
              <a:t> </a:t>
            </a:r>
            <a:r>
              <a:rPr sz="2000" dirty="0">
                <a:latin typeface="Arial"/>
                <a:cs typeface="Arial"/>
              </a:rPr>
              <a:t>une</a:t>
            </a:r>
            <a:r>
              <a:rPr sz="2000" spc="-30" dirty="0">
                <a:latin typeface="Arial"/>
                <a:cs typeface="Arial"/>
              </a:rPr>
              <a:t> </a:t>
            </a:r>
            <a:r>
              <a:rPr sz="2000" dirty="0">
                <a:latin typeface="Arial"/>
                <a:cs typeface="Arial"/>
              </a:rPr>
              <a:t>surface</a:t>
            </a:r>
            <a:r>
              <a:rPr sz="2000" spc="-25" dirty="0">
                <a:latin typeface="Arial"/>
                <a:cs typeface="Arial"/>
              </a:rPr>
              <a:t> </a:t>
            </a:r>
            <a:r>
              <a:rPr sz="2000" dirty="0">
                <a:latin typeface="Arial"/>
                <a:cs typeface="Arial"/>
              </a:rPr>
              <a:t>importante</a:t>
            </a:r>
            <a:r>
              <a:rPr sz="2000" spc="-30" dirty="0">
                <a:latin typeface="Arial"/>
                <a:cs typeface="Arial"/>
              </a:rPr>
              <a:t> </a:t>
            </a:r>
            <a:r>
              <a:rPr sz="2000" dirty="0">
                <a:latin typeface="Arial"/>
                <a:cs typeface="Arial"/>
              </a:rPr>
              <a:t>et</a:t>
            </a:r>
            <a:r>
              <a:rPr sz="2000" spc="-45" dirty="0">
                <a:latin typeface="Arial"/>
                <a:cs typeface="Arial"/>
              </a:rPr>
              <a:t> </a:t>
            </a:r>
            <a:r>
              <a:rPr sz="2000" spc="-10" dirty="0">
                <a:latin typeface="Arial"/>
                <a:cs typeface="Arial"/>
              </a:rPr>
              <a:t>n’est </a:t>
            </a:r>
            <a:r>
              <a:rPr sz="2000" dirty="0">
                <a:latin typeface="Arial"/>
                <a:cs typeface="Arial"/>
              </a:rPr>
              <a:t>envisageable</a:t>
            </a:r>
            <a:r>
              <a:rPr sz="2000" spc="-40" dirty="0">
                <a:latin typeface="Arial"/>
                <a:cs typeface="Arial"/>
              </a:rPr>
              <a:t> </a:t>
            </a:r>
            <a:r>
              <a:rPr sz="2000" dirty="0">
                <a:latin typeface="Arial"/>
                <a:cs typeface="Arial"/>
              </a:rPr>
              <a:t>de</a:t>
            </a:r>
            <a:r>
              <a:rPr sz="2000" spc="-25" dirty="0">
                <a:latin typeface="Arial"/>
                <a:cs typeface="Arial"/>
              </a:rPr>
              <a:t> </a:t>
            </a:r>
            <a:r>
              <a:rPr sz="2000" dirty="0">
                <a:latin typeface="Arial"/>
                <a:cs typeface="Arial"/>
              </a:rPr>
              <a:t>façon</a:t>
            </a:r>
            <a:r>
              <a:rPr sz="2000" spc="-40" dirty="0">
                <a:latin typeface="Arial"/>
                <a:cs typeface="Arial"/>
              </a:rPr>
              <a:t> </a:t>
            </a:r>
            <a:r>
              <a:rPr sz="2000" dirty="0">
                <a:latin typeface="Arial"/>
                <a:cs typeface="Arial"/>
              </a:rPr>
              <a:t>réaliste</a:t>
            </a:r>
            <a:r>
              <a:rPr sz="2000" spc="-30" dirty="0">
                <a:latin typeface="Arial"/>
                <a:cs typeface="Arial"/>
              </a:rPr>
              <a:t> </a:t>
            </a:r>
            <a:r>
              <a:rPr sz="2000" dirty="0">
                <a:latin typeface="Arial"/>
                <a:cs typeface="Arial"/>
              </a:rPr>
              <a:t>que</a:t>
            </a:r>
            <a:r>
              <a:rPr sz="2000" spc="-35" dirty="0">
                <a:latin typeface="Arial"/>
                <a:cs typeface="Arial"/>
              </a:rPr>
              <a:t> </a:t>
            </a:r>
            <a:r>
              <a:rPr sz="2000" dirty="0">
                <a:latin typeface="Arial"/>
                <a:cs typeface="Arial"/>
              </a:rPr>
              <a:t>si</a:t>
            </a:r>
            <a:r>
              <a:rPr sz="2000" spc="-30" dirty="0">
                <a:latin typeface="Arial"/>
                <a:cs typeface="Arial"/>
              </a:rPr>
              <a:t> </a:t>
            </a:r>
            <a:r>
              <a:rPr sz="2000" dirty="0">
                <a:latin typeface="Arial"/>
                <a:cs typeface="Arial"/>
              </a:rPr>
              <a:t>le</a:t>
            </a:r>
            <a:r>
              <a:rPr sz="2000" spc="-25" dirty="0">
                <a:latin typeface="Arial"/>
                <a:cs typeface="Arial"/>
              </a:rPr>
              <a:t> </a:t>
            </a:r>
            <a:r>
              <a:rPr sz="2000" dirty="0">
                <a:latin typeface="Arial"/>
                <a:cs typeface="Arial"/>
              </a:rPr>
              <a:t>remodelage</a:t>
            </a:r>
            <a:r>
              <a:rPr sz="2000" spc="-30" dirty="0">
                <a:latin typeface="Arial"/>
                <a:cs typeface="Arial"/>
              </a:rPr>
              <a:t> </a:t>
            </a:r>
            <a:r>
              <a:rPr sz="2000" dirty="0">
                <a:latin typeface="Arial"/>
                <a:cs typeface="Arial"/>
              </a:rPr>
              <a:t>de</a:t>
            </a:r>
            <a:r>
              <a:rPr sz="2000" spc="-25" dirty="0">
                <a:latin typeface="Arial"/>
                <a:cs typeface="Arial"/>
              </a:rPr>
              <a:t> </a:t>
            </a:r>
            <a:r>
              <a:rPr sz="2000" dirty="0">
                <a:latin typeface="Arial"/>
                <a:cs typeface="Arial"/>
              </a:rPr>
              <a:t>la</a:t>
            </a:r>
            <a:r>
              <a:rPr sz="2000" spc="-30" dirty="0">
                <a:latin typeface="Arial"/>
                <a:cs typeface="Arial"/>
              </a:rPr>
              <a:t> </a:t>
            </a:r>
            <a:r>
              <a:rPr sz="2000" spc="-10" dirty="0">
                <a:latin typeface="Arial"/>
                <a:cs typeface="Arial"/>
              </a:rPr>
              <a:t>parcelle </a:t>
            </a:r>
            <a:r>
              <a:rPr sz="2000" dirty="0">
                <a:latin typeface="Arial"/>
                <a:cs typeface="Arial"/>
              </a:rPr>
              <a:t>conduit</a:t>
            </a:r>
            <a:r>
              <a:rPr sz="2000" spc="-40" dirty="0">
                <a:latin typeface="Arial"/>
                <a:cs typeface="Arial"/>
              </a:rPr>
              <a:t> </a:t>
            </a:r>
            <a:r>
              <a:rPr sz="2000" dirty="0">
                <a:latin typeface="Arial"/>
                <a:cs typeface="Arial"/>
              </a:rPr>
              <a:t>à</a:t>
            </a:r>
            <a:r>
              <a:rPr sz="2000" spc="-30" dirty="0">
                <a:latin typeface="Arial"/>
                <a:cs typeface="Arial"/>
              </a:rPr>
              <a:t> </a:t>
            </a:r>
            <a:r>
              <a:rPr sz="2000" dirty="0">
                <a:latin typeface="Arial"/>
                <a:cs typeface="Arial"/>
              </a:rPr>
              <a:t>une</a:t>
            </a:r>
            <a:r>
              <a:rPr sz="2000" spc="-40" dirty="0">
                <a:latin typeface="Arial"/>
                <a:cs typeface="Arial"/>
              </a:rPr>
              <a:t> </a:t>
            </a:r>
            <a:r>
              <a:rPr sz="2000" dirty="0">
                <a:latin typeface="Arial"/>
                <a:cs typeface="Arial"/>
              </a:rPr>
              <a:t>amélioration</a:t>
            </a:r>
            <a:r>
              <a:rPr sz="2000" spc="-40" dirty="0">
                <a:latin typeface="Arial"/>
                <a:cs typeface="Arial"/>
              </a:rPr>
              <a:t> </a:t>
            </a:r>
            <a:r>
              <a:rPr sz="2000" dirty="0">
                <a:latin typeface="Arial"/>
                <a:cs typeface="Arial"/>
              </a:rPr>
              <a:t>de</a:t>
            </a:r>
            <a:r>
              <a:rPr sz="2000" spc="-30" dirty="0">
                <a:latin typeface="Arial"/>
                <a:cs typeface="Arial"/>
              </a:rPr>
              <a:t> </a:t>
            </a:r>
            <a:r>
              <a:rPr sz="2000" dirty="0">
                <a:latin typeface="Arial"/>
                <a:cs typeface="Arial"/>
              </a:rPr>
              <a:t>la</a:t>
            </a:r>
            <a:r>
              <a:rPr sz="2000" spc="-30" dirty="0">
                <a:latin typeface="Arial"/>
                <a:cs typeface="Arial"/>
              </a:rPr>
              <a:t> </a:t>
            </a:r>
            <a:r>
              <a:rPr sz="2000" dirty="0">
                <a:latin typeface="Arial"/>
                <a:cs typeface="Arial"/>
              </a:rPr>
              <a:t>productivité</a:t>
            </a:r>
            <a:r>
              <a:rPr sz="2000" spc="-30" dirty="0">
                <a:latin typeface="Arial"/>
                <a:cs typeface="Arial"/>
              </a:rPr>
              <a:t> </a:t>
            </a:r>
            <a:r>
              <a:rPr sz="2000" dirty="0">
                <a:latin typeface="Arial"/>
                <a:cs typeface="Arial"/>
              </a:rPr>
              <a:t>de</a:t>
            </a:r>
            <a:r>
              <a:rPr sz="2000" spc="-30" dirty="0">
                <a:latin typeface="Arial"/>
                <a:cs typeface="Arial"/>
              </a:rPr>
              <a:t> </a:t>
            </a:r>
            <a:r>
              <a:rPr sz="2000" dirty="0">
                <a:latin typeface="Arial"/>
                <a:cs typeface="Arial"/>
              </a:rPr>
              <a:t>la</a:t>
            </a:r>
            <a:r>
              <a:rPr sz="2000" spc="-30" dirty="0">
                <a:latin typeface="Arial"/>
                <a:cs typeface="Arial"/>
              </a:rPr>
              <a:t> </a:t>
            </a:r>
            <a:r>
              <a:rPr sz="2000" dirty="0">
                <a:latin typeface="Arial"/>
                <a:cs typeface="Arial"/>
              </a:rPr>
              <a:t>parcelle,</a:t>
            </a:r>
            <a:r>
              <a:rPr sz="2000" spc="-35" dirty="0">
                <a:latin typeface="Arial"/>
                <a:cs typeface="Arial"/>
              </a:rPr>
              <a:t> </a:t>
            </a:r>
            <a:r>
              <a:rPr sz="2000" spc="-25" dirty="0">
                <a:latin typeface="Arial"/>
                <a:cs typeface="Arial"/>
              </a:rPr>
              <a:t>par </a:t>
            </a:r>
            <a:r>
              <a:rPr sz="2000" dirty="0">
                <a:latin typeface="Arial"/>
                <a:cs typeface="Arial"/>
              </a:rPr>
              <a:t>exemple</a:t>
            </a:r>
            <a:r>
              <a:rPr sz="2000" spc="-35" dirty="0">
                <a:latin typeface="Arial"/>
                <a:cs typeface="Arial"/>
              </a:rPr>
              <a:t> </a:t>
            </a:r>
            <a:r>
              <a:rPr sz="2000" dirty="0">
                <a:latin typeface="Arial"/>
                <a:cs typeface="Arial"/>
              </a:rPr>
              <a:t>en</a:t>
            </a:r>
            <a:r>
              <a:rPr sz="2000" spc="-30" dirty="0">
                <a:latin typeface="Arial"/>
                <a:cs typeface="Arial"/>
              </a:rPr>
              <a:t> </a:t>
            </a:r>
            <a:r>
              <a:rPr sz="2000" dirty="0">
                <a:latin typeface="Arial"/>
                <a:cs typeface="Arial"/>
              </a:rPr>
              <a:t>évitant</a:t>
            </a:r>
            <a:r>
              <a:rPr sz="2000" spc="-35" dirty="0">
                <a:latin typeface="Arial"/>
                <a:cs typeface="Arial"/>
              </a:rPr>
              <a:t> </a:t>
            </a:r>
            <a:r>
              <a:rPr sz="2000" dirty="0">
                <a:latin typeface="Arial"/>
                <a:cs typeface="Arial"/>
              </a:rPr>
              <a:t>que</a:t>
            </a:r>
            <a:r>
              <a:rPr sz="2000" spc="-30" dirty="0">
                <a:latin typeface="Arial"/>
                <a:cs typeface="Arial"/>
              </a:rPr>
              <a:t> </a:t>
            </a:r>
            <a:r>
              <a:rPr sz="2000" dirty="0">
                <a:latin typeface="Arial"/>
                <a:cs typeface="Arial"/>
              </a:rPr>
              <a:t>l’engrais</a:t>
            </a:r>
            <a:r>
              <a:rPr sz="2000" spc="-25" dirty="0">
                <a:latin typeface="Arial"/>
                <a:cs typeface="Arial"/>
              </a:rPr>
              <a:t> </a:t>
            </a:r>
            <a:r>
              <a:rPr sz="2000" dirty="0">
                <a:latin typeface="Arial"/>
                <a:cs typeface="Arial"/>
              </a:rPr>
              <a:t>ne</a:t>
            </a:r>
            <a:r>
              <a:rPr sz="2000" spc="-30" dirty="0">
                <a:latin typeface="Arial"/>
                <a:cs typeface="Arial"/>
              </a:rPr>
              <a:t> </a:t>
            </a:r>
            <a:r>
              <a:rPr sz="2000" dirty="0">
                <a:latin typeface="Arial"/>
                <a:cs typeface="Arial"/>
              </a:rPr>
              <a:t>soit</a:t>
            </a:r>
            <a:r>
              <a:rPr sz="2000" spc="-35" dirty="0">
                <a:latin typeface="Arial"/>
                <a:cs typeface="Arial"/>
              </a:rPr>
              <a:t> </a:t>
            </a:r>
            <a:r>
              <a:rPr sz="2000" dirty="0">
                <a:latin typeface="Arial"/>
                <a:cs typeface="Arial"/>
              </a:rPr>
              <a:t>entraîné</a:t>
            </a:r>
            <a:r>
              <a:rPr sz="2000" spc="-30" dirty="0">
                <a:latin typeface="Arial"/>
                <a:cs typeface="Arial"/>
              </a:rPr>
              <a:t> </a:t>
            </a:r>
            <a:r>
              <a:rPr sz="2000" dirty="0">
                <a:latin typeface="Arial"/>
                <a:cs typeface="Arial"/>
              </a:rPr>
              <a:t>par</a:t>
            </a:r>
            <a:r>
              <a:rPr sz="2000" spc="-40" dirty="0">
                <a:latin typeface="Arial"/>
                <a:cs typeface="Arial"/>
              </a:rPr>
              <a:t> </a:t>
            </a:r>
            <a:r>
              <a:rPr sz="2000" spc="-25" dirty="0">
                <a:latin typeface="Arial"/>
                <a:cs typeface="Arial"/>
              </a:rPr>
              <a:t>le </a:t>
            </a:r>
            <a:r>
              <a:rPr sz="2000" spc="-10" dirty="0">
                <a:latin typeface="Arial"/>
                <a:cs typeface="Arial"/>
              </a:rPr>
              <a:t>ruissellement.</a:t>
            </a:r>
            <a:endParaRPr sz="2000">
              <a:latin typeface="Arial"/>
              <a:cs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390765" cy="5544820"/>
            <a:chOff x="452437" y="452437"/>
            <a:chExt cx="7390765" cy="5544820"/>
          </a:xfrm>
        </p:grpSpPr>
        <p:pic>
          <p:nvPicPr>
            <p:cNvPr id="3" name="object 3"/>
            <p:cNvPicPr/>
            <p:nvPr/>
          </p:nvPicPr>
          <p:blipFill>
            <a:blip r:embed="rId2" cstate="print"/>
            <a:stretch>
              <a:fillRect/>
            </a:stretch>
          </p:blipFill>
          <p:spPr>
            <a:xfrm>
              <a:off x="457200" y="457200"/>
              <a:ext cx="7380731" cy="5535167"/>
            </a:xfrm>
            <a:prstGeom prst="rect">
              <a:avLst/>
            </a:prstGeom>
          </p:spPr>
        </p:pic>
        <p:sp>
          <p:nvSpPr>
            <p:cNvPr id="4" name="object 4"/>
            <p:cNvSpPr/>
            <p:nvPr/>
          </p:nvSpPr>
          <p:spPr>
            <a:xfrm>
              <a:off x="457200" y="457200"/>
              <a:ext cx="7381240" cy="5535295"/>
            </a:xfrm>
            <a:custGeom>
              <a:avLst/>
              <a:gdLst/>
              <a:ahLst/>
              <a:cxnLst/>
              <a:rect l="l" t="t" r="r" b="b"/>
              <a:pathLst>
                <a:path w="7381240" h="5535295">
                  <a:moveTo>
                    <a:pt x="0" y="0"/>
                  </a:moveTo>
                  <a:lnTo>
                    <a:pt x="0" y="5535167"/>
                  </a:lnTo>
                  <a:lnTo>
                    <a:pt x="7380731" y="5535167"/>
                  </a:lnTo>
                  <a:lnTo>
                    <a:pt x="7380731"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715771" y="6290561"/>
            <a:ext cx="860869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Vue</a:t>
            </a:r>
            <a:r>
              <a:rPr sz="1800" spc="-20" dirty="0">
                <a:latin typeface="Arial"/>
                <a:cs typeface="Arial"/>
              </a:rPr>
              <a:t> </a:t>
            </a:r>
            <a:r>
              <a:rPr sz="1800" dirty="0">
                <a:latin typeface="Arial"/>
                <a:cs typeface="Arial"/>
              </a:rPr>
              <a:t>d’ensemble</a:t>
            </a:r>
            <a:r>
              <a:rPr sz="1800" spc="-20" dirty="0">
                <a:latin typeface="Arial"/>
                <a:cs typeface="Arial"/>
              </a:rPr>
              <a:t> </a:t>
            </a:r>
            <a:r>
              <a:rPr sz="1800" dirty="0">
                <a:latin typeface="Arial"/>
                <a:cs typeface="Arial"/>
              </a:rPr>
              <a:t>d’un</a:t>
            </a:r>
            <a:r>
              <a:rPr sz="1800" spc="-20" dirty="0">
                <a:latin typeface="Arial"/>
                <a:cs typeface="Arial"/>
              </a:rPr>
              <a:t> </a:t>
            </a:r>
            <a:r>
              <a:rPr sz="1800" dirty="0">
                <a:latin typeface="Arial"/>
                <a:cs typeface="Arial"/>
              </a:rPr>
              <a:t>versant</a:t>
            </a:r>
            <a:r>
              <a:rPr sz="1800" spc="-10" dirty="0">
                <a:latin typeface="Arial"/>
                <a:cs typeface="Arial"/>
              </a:rPr>
              <a:t> </a:t>
            </a:r>
            <a:r>
              <a:rPr sz="1800" dirty="0">
                <a:latin typeface="Arial"/>
                <a:cs typeface="Arial"/>
              </a:rPr>
              <a:t>qui</a:t>
            </a:r>
            <a:r>
              <a:rPr sz="1800" spc="-10" dirty="0">
                <a:latin typeface="Arial"/>
                <a:cs typeface="Arial"/>
              </a:rPr>
              <a:t> </a:t>
            </a:r>
            <a:r>
              <a:rPr sz="1800" dirty="0">
                <a:latin typeface="Arial"/>
                <a:cs typeface="Arial"/>
              </a:rPr>
              <a:t>avait</a:t>
            </a:r>
            <a:r>
              <a:rPr sz="1800" spc="-10" dirty="0">
                <a:latin typeface="Arial"/>
                <a:cs typeface="Arial"/>
              </a:rPr>
              <a:t> </a:t>
            </a:r>
            <a:r>
              <a:rPr sz="1800" dirty="0">
                <a:latin typeface="Arial"/>
                <a:cs typeface="Arial"/>
              </a:rPr>
              <a:t>été</a:t>
            </a:r>
            <a:r>
              <a:rPr sz="1800" spc="-20" dirty="0">
                <a:latin typeface="Arial"/>
                <a:cs typeface="Arial"/>
              </a:rPr>
              <a:t> </a:t>
            </a:r>
            <a:r>
              <a:rPr sz="1800" dirty="0">
                <a:latin typeface="Arial"/>
                <a:cs typeface="Arial"/>
              </a:rPr>
              <a:t>aménagé</a:t>
            </a:r>
            <a:r>
              <a:rPr sz="1800" spc="-20" dirty="0">
                <a:latin typeface="Arial"/>
                <a:cs typeface="Arial"/>
              </a:rPr>
              <a:t> </a:t>
            </a:r>
            <a:r>
              <a:rPr sz="1800" dirty="0">
                <a:latin typeface="Arial"/>
                <a:cs typeface="Arial"/>
              </a:rPr>
              <a:t>avec des</a:t>
            </a:r>
            <a:r>
              <a:rPr sz="1800" spc="-15" dirty="0">
                <a:latin typeface="Arial"/>
                <a:cs typeface="Arial"/>
              </a:rPr>
              <a:t> </a:t>
            </a:r>
            <a:r>
              <a:rPr sz="1800" dirty="0">
                <a:latin typeface="Arial"/>
                <a:cs typeface="Arial"/>
              </a:rPr>
              <a:t>haies</a:t>
            </a:r>
            <a:r>
              <a:rPr sz="1800" spc="-10" dirty="0">
                <a:latin typeface="Arial"/>
                <a:cs typeface="Arial"/>
              </a:rPr>
              <a:t> </a:t>
            </a:r>
            <a:r>
              <a:rPr sz="1800" dirty="0">
                <a:latin typeface="Arial"/>
                <a:cs typeface="Arial"/>
              </a:rPr>
              <a:t>vives.</a:t>
            </a:r>
            <a:r>
              <a:rPr sz="1800" spc="-10" dirty="0">
                <a:latin typeface="Arial"/>
                <a:cs typeface="Arial"/>
              </a:rPr>
              <a:t> </a:t>
            </a:r>
            <a:r>
              <a:rPr sz="1800" dirty="0">
                <a:latin typeface="Arial"/>
                <a:cs typeface="Arial"/>
              </a:rPr>
              <a:t>Les</a:t>
            </a:r>
            <a:r>
              <a:rPr sz="1800" spc="-15" dirty="0">
                <a:latin typeface="Arial"/>
                <a:cs typeface="Arial"/>
              </a:rPr>
              <a:t> </a:t>
            </a:r>
            <a:r>
              <a:rPr sz="1800" spc="-10" dirty="0">
                <a:latin typeface="Arial"/>
                <a:cs typeface="Arial"/>
              </a:rPr>
              <a:t>lignes </a:t>
            </a:r>
            <a:r>
              <a:rPr sz="1800" dirty="0">
                <a:latin typeface="Arial"/>
                <a:cs typeface="Arial"/>
              </a:rPr>
              <a:t>continues</a:t>
            </a:r>
            <a:r>
              <a:rPr sz="1800" spc="-20" dirty="0">
                <a:latin typeface="Arial"/>
                <a:cs typeface="Arial"/>
              </a:rPr>
              <a:t> </a:t>
            </a:r>
            <a:r>
              <a:rPr sz="1800" dirty="0">
                <a:latin typeface="Arial"/>
                <a:cs typeface="Arial"/>
              </a:rPr>
              <a:t>sont</a:t>
            </a:r>
            <a:r>
              <a:rPr sz="1800" spc="-10" dirty="0">
                <a:latin typeface="Arial"/>
                <a:cs typeface="Arial"/>
              </a:rPr>
              <a:t> </a:t>
            </a:r>
            <a:r>
              <a:rPr sz="1800" dirty="0">
                <a:latin typeface="Arial"/>
                <a:cs typeface="Arial"/>
              </a:rPr>
              <a:t>devenues</a:t>
            </a:r>
            <a:r>
              <a:rPr sz="1800" spc="-15" dirty="0">
                <a:latin typeface="Arial"/>
                <a:cs typeface="Arial"/>
              </a:rPr>
              <a:t> </a:t>
            </a:r>
            <a:r>
              <a:rPr sz="1800" dirty="0">
                <a:latin typeface="Arial"/>
                <a:cs typeface="Arial"/>
              </a:rPr>
              <a:t>des </a:t>
            </a:r>
            <a:r>
              <a:rPr sz="1800" spc="-10" dirty="0">
                <a:latin typeface="Arial"/>
                <a:cs typeface="Arial"/>
              </a:rPr>
              <a:t>pointillés</a:t>
            </a:r>
            <a:endParaRPr sz="1800">
              <a:latin typeface="Arial"/>
              <a:cs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9080" cy="6863080"/>
            <a:chOff x="457200" y="457200"/>
            <a:chExt cx="9149080" cy="6863080"/>
          </a:xfrm>
        </p:grpSpPr>
        <p:pic>
          <p:nvPicPr>
            <p:cNvPr id="3" name="object 3"/>
            <p:cNvPicPr/>
            <p:nvPr/>
          </p:nvPicPr>
          <p:blipFill>
            <a:blip r:embed="rId2" cstate="print"/>
            <a:stretch>
              <a:fillRect/>
            </a:stretch>
          </p:blipFill>
          <p:spPr>
            <a:xfrm>
              <a:off x="457200" y="457200"/>
              <a:ext cx="5244084" cy="3933444"/>
            </a:xfrm>
            <a:prstGeom prst="rect">
              <a:avLst/>
            </a:prstGeom>
          </p:spPr>
        </p:pic>
        <p:pic>
          <p:nvPicPr>
            <p:cNvPr id="4" name="object 4"/>
            <p:cNvPicPr/>
            <p:nvPr/>
          </p:nvPicPr>
          <p:blipFill>
            <a:blip r:embed="rId3" cstate="print"/>
            <a:stretch>
              <a:fillRect/>
            </a:stretch>
          </p:blipFill>
          <p:spPr>
            <a:xfrm>
              <a:off x="5123688" y="3956303"/>
              <a:ext cx="4477511" cy="3358895"/>
            </a:xfrm>
            <a:prstGeom prst="rect">
              <a:avLst/>
            </a:prstGeom>
          </p:spPr>
        </p:pic>
        <p:sp>
          <p:nvSpPr>
            <p:cNvPr id="5" name="object 5"/>
            <p:cNvSpPr/>
            <p:nvPr/>
          </p:nvSpPr>
          <p:spPr>
            <a:xfrm>
              <a:off x="5123688" y="3957827"/>
              <a:ext cx="4478020" cy="3357879"/>
            </a:xfrm>
            <a:custGeom>
              <a:avLst/>
              <a:gdLst/>
              <a:ahLst/>
              <a:cxnLst/>
              <a:rect l="l" t="t" r="r" b="b"/>
              <a:pathLst>
                <a:path w="4478020" h="3357879">
                  <a:moveTo>
                    <a:pt x="0" y="0"/>
                  </a:moveTo>
                  <a:lnTo>
                    <a:pt x="0" y="3357371"/>
                  </a:lnTo>
                  <a:lnTo>
                    <a:pt x="4477511" y="3357371"/>
                  </a:lnTo>
                  <a:lnTo>
                    <a:pt x="4477511" y="0"/>
                  </a:lnTo>
                  <a:lnTo>
                    <a:pt x="0" y="0"/>
                  </a:lnTo>
                  <a:close/>
                </a:path>
              </a:pathLst>
            </a:custGeom>
            <a:ln w="9524">
              <a:solidFill>
                <a:srgbClr val="000000"/>
              </a:solidFill>
            </a:ln>
          </p:spPr>
          <p:txBody>
            <a:bodyPr wrap="square" lIns="0" tIns="0" rIns="0" bIns="0" rtlCol="0"/>
            <a:lstStyle/>
            <a:p>
              <a:endParaRPr/>
            </a:p>
          </p:txBody>
        </p:sp>
      </p:grpSp>
      <p:sp>
        <p:nvSpPr>
          <p:cNvPr id="6" name="object 6"/>
          <p:cNvSpPr txBox="1"/>
          <p:nvPr/>
        </p:nvSpPr>
        <p:spPr>
          <a:xfrm>
            <a:off x="564895" y="4556250"/>
            <a:ext cx="4398010" cy="2120900"/>
          </a:xfrm>
          <a:prstGeom prst="rect">
            <a:avLst/>
          </a:prstGeom>
        </p:spPr>
        <p:txBody>
          <a:bodyPr vert="horz" wrap="square" lIns="0" tIns="13335" rIns="0" bIns="0" rtlCol="0">
            <a:spAutoFit/>
          </a:bodyPr>
          <a:lstStyle/>
          <a:p>
            <a:pPr marL="12700" marR="5080">
              <a:lnSpc>
                <a:spcPct val="99800"/>
              </a:lnSpc>
              <a:spcBef>
                <a:spcPts val="105"/>
              </a:spcBef>
            </a:pPr>
            <a:r>
              <a:rPr sz="2400" dirty="0">
                <a:latin typeface="Times New Roman"/>
                <a:cs typeface="Times New Roman"/>
              </a:rPr>
              <a:t>Marmelade.</a:t>
            </a:r>
            <a:r>
              <a:rPr sz="2400" spc="-45" dirty="0">
                <a:latin typeface="Times New Roman"/>
                <a:cs typeface="Times New Roman"/>
              </a:rPr>
              <a:t> </a:t>
            </a:r>
            <a:r>
              <a:rPr sz="2400" dirty="0">
                <a:latin typeface="Times New Roman"/>
                <a:cs typeface="Times New Roman"/>
              </a:rPr>
              <a:t>Ravines</a:t>
            </a:r>
            <a:r>
              <a:rPr sz="2400" spc="-40" dirty="0">
                <a:latin typeface="Times New Roman"/>
                <a:cs typeface="Times New Roman"/>
              </a:rPr>
              <a:t> </a:t>
            </a:r>
            <a:r>
              <a:rPr sz="2400" dirty="0">
                <a:latin typeface="Times New Roman"/>
                <a:cs typeface="Times New Roman"/>
              </a:rPr>
              <a:t>à</a:t>
            </a:r>
            <a:r>
              <a:rPr sz="2400" spc="-35" dirty="0">
                <a:latin typeface="Times New Roman"/>
                <a:cs typeface="Times New Roman"/>
              </a:rPr>
              <a:t> </a:t>
            </a:r>
            <a:r>
              <a:rPr sz="2400" dirty="0">
                <a:latin typeface="Times New Roman"/>
                <a:cs typeface="Times New Roman"/>
              </a:rPr>
              <a:t>divers</a:t>
            </a:r>
            <a:r>
              <a:rPr sz="2400" spc="-30" dirty="0">
                <a:latin typeface="Times New Roman"/>
                <a:cs typeface="Times New Roman"/>
              </a:rPr>
              <a:t> </a:t>
            </a:r>
            <a:r>
              <a:rPr sz="2400" spc="-10" dirty="0">
                <a:latin typeface="Times New Roman"/>
                <a:cs typeface="Times New Roman"/>
              </a:rPr>
              <a:t>stades </a:t>
            </a:r>
            <a:r>
              <a:rPr sz="2400" dirty="0">
                <a:latin typeface="Times New Roman"/>
                <a:cs typeface="Times New Roman"/>
              </a:rPr>
              <a:t>d’évolution,</a:t>
            </a:r>
            <a:r>
              <a:rPr sz="2400" spc="-60" dirty="0">
                <a:latin typeface="Times New Roman"/>
                <a:cs typeface="Times New Roman"/>
              </a:rPr>
              <a:t> </a:t>
            </a:r>
            <a:r>
              <a:rPr sz="2400" spc="-10" dirty="0">
                <a:latin typeface="Times New Roman"/>
                <a:cs typeface="Times New Roman"/>
              </a:rPr>
              <a:t>vestiges d’aménagements</a:t>
            </a:r>
            <a:endParaRPr sz="2400">
              <a:latin typeface="Times New Roman"/>
              <a:cs typeface="Times New Roman"/>
            </a:endParaRPr>
          </a:p>
          <a:p>
            <a:pPr marL="12700" marR="250825">
              <a:lnSpc>
                <a:spcPct val="100000"/>
              </a:lnSpc>
              <a:spcBef>
                <a:spcPts val="1390"/>
              </a:spcBef>
            </a:pPr>
            <a:r>
              <a:rPr sz="1800" dirty="0">
                <a:latin typeface="Arial"/>
                <a:cs typeface="Arial"/>
              </a:rPr>
              <a:t>Des</a:t>
            </a:r>
            <a:r>
              <a:rPr sz="1800" spc="-20" dirty="0">
                <a:latin typeface="Arial"/>
                <a:cs typeface="Arial"/>
              </a:rPr>
              <a:t> </a:t>
            </a:r>
            <a:r>
              <a:rPr sz="1800" dirty="0">
                <a:latin typeface="Arial"/>
                <a:cs typeface="Arial"/>
              </a:rPr>
              <a:t>jardins</a:t>
            </a:r>
            <a:r>
              <a:rPr sz="1800" spc="-20" dirty="0">
                <a:latin typeface="Arial"/>
                <a:cs typeface="Arial"/>
              </a:rPr>
              <a:t> </a:t>
            </a:r>
            <a:r>
              <a:rPr sz="1800" dirty="0">
                <a:latin typeface="Arial"/>
                <a:cs typeface="Arial"/>
              </a:rPr>
              <a:t>boisés</a:t>
            </a:r>
            <a:r>
              <a:rPr sz="1800" spc="-15" dirty="0">
                <a:latin typeface="Arial"/>
                <a:cs typeface="Arial"/>
              </a:rPr>
              <a:t> </a:t>
            </a:r>
            <a:r>
              <a:rPr sz="1800" dirty="0">
                <a:latin typeface="Arial"/>
                <a:cs typeface="Arial"/>
              </a:rPr>
              <a:t>occupent</a:t>
            </a:r>
            <a:r>
              <a:rPr sz="1800" spc="-15" dirty="0">
                <a:latin typeface="Arial"/>
                <a:cs typeface="Arial"/>
              </a:rPr>
              <a:t> </a:t>
            </a:r>
            <a:r>
              <a:rPr sz="1800" spc="-10" dirty="0">
                <a:latin typeface="Arial"/>
                <a:cs typeface="Arial"/>
              </a:rPr>
              <a:t>encore </a:t>
            </a:r>
            <a:r>
              <a:rPr sz="1800" dirty="0">
                <a:latin typeface="Arial"/>
                <a:cs typeface="Arial"/>
              </a:rPr>
              <a:t>certains</a:t>
            </a:r>
            <a:r>
              <a:rPr sz="1800" spc="-30" dirty="0">
                <a:latin typeface="Arial"/>
                <a:cs typeface="Arial"/>
              </a:rPr>
              <a:t> </a:t>
            </a:r>
            <a:r>
              <a:rPr sz="1800" dirty="0">
                <a:latin typeface="Arial"/>
                <a:cs typeface="Arial"/>
              </a:rPr>
              <a:t>talwegs</a:t>
            </a:r>
            <a:r>
              <a:rPr sz="1800" spc="-15" dirty="0">
                <a:latin typeface="Arial"/>
                <a:cs typeface="Arial"/>
              </a:rPr>
              <a:t> </a:t>
            </a:r>
            <a:r>
              <a:rPr sz="1800" dirty="0">
                <a:latin typeface="Arial"/>
                <a:cs typeface="Arial"/>
              </a:rPr>
              <a:t>et</a:t>
            </a:r>
            <a:r>
              <a:rPr sz="1800" spc="-1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replats</a:t>
            </a:r>
            <a:r>
              <a:rPr sz="1800" spc="-15" dirty="0">
                <a:latin typeface="Arial"/>
                <a:cs typeface="Arial"/>
              </a:rPr>
              <a:t> </a:t>
            </a:r>
            <a:r>
              <a:rPr sz="1800" dirty="0">
                <a:latin typeface="Arial"/>
                <a:cs typeface="Arial"/>
              </a:rPr>
              <a:t>au</a:t>
            </a:r>
            <a:r>
              <a:rPr sz="1800" spc="-20" dirty="0">
                <a:latin typeface="Arial"/>
                <a:cs typeface="Arial"/>
              </a:rPr>
              <a:t> </a:t>
            </a:r>
            <a:r>
              <a:rPr sz="1800" dirty="0">
                <a:latin typeface="Arial"/>
                <a:cs typeface="Arial"/>
              </a:rPr>
              <a:t>pied</a:t>
            </a:r>
            <a:r>
              <a:rPr sz="1800" spc="-20" dirty="0">
                <a:latin typeface="Arial"/>
                <a:cs typeface="Arial"/>
              </a:rPr>
              <a:t> </a:t>
            </a:r>
            <a:r>
              <a:rPr sz="1800" spc="-25" dirty="0">
                <a:latin typeface="Arial"/>
                <a:cs typeface="Arial"/>
              </a:rPr>
              <a:t>du </a:t>
            </a:r>
            <a:r>
              <a:rPr sz="1800" spc="-10" dirty="0">
                <a:latin typeface="Arial"/>
                <a:cs typeface="Arial"/>
              </a:rPr>
              <a:t>versant.</a:t>
            </a:r>
            <a:endParaRPr sz="1800">
              <a:latin typeface="Arial"/>
              <a:cs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605395" cy="5708015"/>
            <a:chOff x="452437" y="452437"/>
            <a:chExt cx="7605395" cy="5708015"/>
          </a:xfrm>
        </p:grpSpPr>
        <p:pic>
          <p:nvPicPr>
            <p:cNvPr id="3" name="object 3"/>
            <p:cNvPicPr/>
            <p:nvPr/>
          </p:nvPicPr>
          <p:blipFill>
            <a:blip r:embed="rId2" cstate="print"/>
            <a:stretch>
              <a:fillRect/>
            </a:stretch>
          </p:blipFill>
          <p:spPr>
            <a:xfrm>
              <a:off x="457200" y="1451523"/>
              <a:ext cx="7595615" cy="4703912"/>
            </a:xfrm>
            <a:prstGeom prst="rect">
              <a:avLst/>
            </a:prstGeom>
          </p:spPr>
        </p:pic>
        <p:sp>
          <p:nvSpPr>
            <p:cNvPr id="4" name="object 4"/>
            <p:cNvSpPr/>
            <p:nvPr/>
          </p:nvSpPr>
          <p:spPr>
            <a:xfrm>
              <a:off x="457200" y="457200"/>
              <a:ext cx="7595870" cy="5698490"/>
            </a:xfrm>
            <a:custGeom>
              <a:avLst/>
              <a:gdLst/>
              <a:ahLst/>
              <a:cxnLst/>
              <a:rect l="l" t="t" r="r" b="b"/>
              <a:pathLst>
                <a:path w="7595870" h="5698490">
                  <a:moveTo>
                    <a:pt x="0" y="0"/>
                  </a:moveTo>
                  <a:lnTo>
                    <a:pt x="0" y="5698235"/>
                  </a:lnTo>
                  <a:lnTo>
                    <a:pt x="7595615" y="5698235"/>
                  </a:lnTo>
                  <a:lnTo>
                    <a:pt x="759561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35939" y="6217409"/>
            <a:ext cx="8787765"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La</a:t>
            </a:r>
            <a:r>
              <a:rPr sz="1800" spc="-25" dirty="0">
                <a:latin typeface="Arial"/>
                <a:cs typeface="Arial"/>
              </a:rPr>
              <a:t> </a:t>
            </a:r>
            <a:r>
              <a:rPr sz="1800" dirty="0">
                <a:latin typeface="Arial"/>
                <a:cs typeface="Arial"/>
              </a:rPr>
              <a:t>ravine</a:t>
            </a:r>
            <a:r>
              <a:rPr sz="1800" spc="-25" dirty="0">
                <a:latin typeface="Arial"/>
                <a:cs typeface="Arial"/>
              </a:rPr>
              <a:t> </a:t>
            </a:r>
            <a:r>
              <a:rPr sz="1800" dirty="0">
                <a:latin typeface="Arial"/>
                <a:cs typeface="Arial"/>
              </a:rPr>
              <a:t>à</a:t>
            </a:r>
            <a:r>
              <a:rPr sz="1800" spc="-25" dirty="0">
                <a:latin typeface="Arial"/>
                <a:cs typeface="Arial"/>
              </a:rPr>
              <a:t> </a:t>
            </a:r>
            <a:r>
              <a:rPr sz="1800" dirty="0">
                <a:latin typeface="Arial"/>
                <a:cs typeface="Arial"/>
              </a:rPr>
              <a:t>droite</a:t>
            </a:r>
            <a:r>
              <a:rPr sz="1800" spc="-25" dirty="0">
                <a:latin typeface="Arial"/>
                <a:cs typeface="Arial"/>
              </a:rPr>
              <a:t> </a:t>
            </a:r>
            <a:r>
              <a:rPr sz="1800" dirty="0">
                <a:latin typeface="Arial"/>
                <a:cs typeface="Arial"/>
              </a:rPr>
              <a:t>sur</a:t>
            </a:r>
            <a:r>
              <a:rPr sz="1800" spc="-20"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photo</a:t>
            </a:r>
            <a:r>
              <a:rPr sz="1800" spc="-10" dirty="0">
                <a:latin typeface="Arial"/>
                <a:cs typeface="Arial"/>
              </a:rPr>
              <a:t> </a:t>
            </a:r>
            <a:r>
              <a:rPr sz="1800" dirty="0">
                <a:latin typeface="Arial"/>
                <a:cs typeface="Arial"/>
              </a:rPr>
              <a:t>s’est</a:t>
            </a:r>
            <a:r>
              <a:rPr sz="1800" spc="-15" dirty="0">
                <a:latin typeface="Arial"/>
                <a:cs typeface="Arial"/>
              </a:rPr>
              <a:t> </a:t>
            </a:r>
            <a:r>
              <a:rPr sz="1800" dirty="0">
                <a:latin typeface="Arial"/>
                <a:cs typeface="Arial"/>
              </a:rPr>
              <a:t>incisée</a:t>
            </a:r>
            <a:r>
              <a:rPr sz="1800" spc="-25" dirty="0">
                <a:latin typeface="Arial"/>
                <a:cs typeface="Arial"/>
              </a:rPr>
              <a:t> </a:t>
            </a:r>
            <a:r>
              <a:rPr sz="1800" dirty="0">
                <a:latin typeface="Arial"/>
                <a:cs typeface="Arial"/>
              </a:rPr>
              <a:t>récemment</a:t>
            </a:r>
            <a:r>
              <a:rPr sz="1800" spc="-15" dirty="0">
                <a:latin typeface="Arial"/>
                <a:cs typeface="Arial"/>
              </a:rPr>
              <a:t> </a:t>
            </a:r>
            <a:r>
              <a:rPr sz="1800" dirty="0">
                <a:latin typeface="Arial"/>
                <a:cs typeface="Arial"/>
              </a:rPr>
              <a:t>dans</a:t>
            </a:r>
            <a:r>
              <a:rPr sz="1800" spc="-2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matériaux</a:t>
            </a:r>
            <a:r>
              <a:rPr sz="1800" spc="-20" dirty="0">
                <a:latin typeface="Arial"/>
                <a:cs typeface="Arial"/>
              </a:rPr>
              <a:t> </a:t>
            </a:r>
            <a:r>
              <a:rPr sz="1800" dirty="0">
                <a:latin typeface="Arial"/>
                <a:cs typeface="Arial"/>
              </a:rPr>
              <a:t>meubles</a:t>
            </a:r>
            <a:r>
              <a:rPr sz="1800" spc="-20" dirty="0">
                <a:latin typeface="Arial"/>
                <a:cs typeface="Arial"/>
              </a:rPr>
              <a:t> </a:t>
            </a:r>
            <a:r>
              <a:rPr sz="1800" spc="-25" dirty="0">
                <a:latin typeface="Arial"/>
                <a:cs typeface="Arial"/>
              </a:rPr>
              <a:t>du </a:t>
            </a:r>
            <a:r>
              <a:rPr sz="1800" dirty="0">
                <a:latin typeface="Arial"/>
                <a:cs typeface="Arial"/>
              </a:rPr>
              <a:t>versant.</a:t>
            </a:r>
            <a:r>
              <a:rPr sz="1800" spc="-10" dirty="0">
                <a:latin typeface="Arial"/>
                <a:cs typeface="Arial"/>
              </a:rPr>
              <a:t> </a:t>
            </a:r>
            <a:r>
              <a:rPr sz="1800" dirty="0">
                <a:latin typeface="Arial"/>
                <a:cs typeface="Arial"/>
              </a:rPr>
              <a:t>Celle</a:t>
            </a:r>
            <a:r>
              <a:rPr sz="1800" spc="-20" dirty="0">
                <a:latin typeface="Arial"/>
                <a:cs typeface="Arial"/>
              </a:rPr>
              <a:t> </a:t>
            </a:r>
            <a:r>
              <a:rPr sz="1800" dirty="0">
                <a:latin typeface="Arial"/>
                <a:cs typeface="Arial"/>
              </a:rPr>
              <a:t>située</a:t>
            </a:r>
            <a:r>
              <a:rPr sz="1800" spc="-15" dirty="0">
                <a:latin typeface="Arial"/>
                <a:cs typeface="Arial"/>
              </a:rPr>
              <a:t> </a:t>
            </a:r>
            <a:r>
              <a:rPr sz="1800" dirty="0">
                <a:latin typeface="Arial"/>
                <a:cs typeface="Arial"/>
              </a:rPr>
              <a:t>plus</a:t>
            </a:r>
            <a:r>
              <a:rPr sz="1800" spc="-15"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gauche</a:t>
            </a:r>
            <a:r>
              <a:rPr sz="1800" spc="-15" dirty="0">
                <a:latin typeface="Arial"/>
                <a:cs typeface="Arial"/>
              </a:rPr>
              <a:t> </a:t>
            </a:r>
            <a:r>
              <a:rPr sz="1800" dirty="0">
                <a:latin typeface="Arial"/>
                <a:cs typeface="Arial"/>
              </a:rPr>
              <a:t>risque</a:t>
            </a:r>
            <a:r>
              <a:rPr sz="1800" spc="-20" dirty="0">
                <a:latin typeface="Arial"/>
                <a:cs typeface="Arial"/>
              </a:rPr>
              <a:t> </a:t>
            </a:r>
            <a:r>
              <a:rPr sz="1800" dirty="0">
                <a:latin typeface="Arial"/>
                <a:cs typeface="Arial"/>
              </a:rPr>
              <a:t>fort</a:t>
            </a:r>
            <a:r>
              <a:rPr sz="1800" spc="-10"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suivre</a:t>
            </a:r>
            <a:r>
              <a:rPr sz="1800" spc="-20" dirty="0">
                <a:latin typeface="Arial"/>
                <a:cs typeface="Arial"/>
              </a:rPr>
              <a:t> </a:t>
            </a:r>
            <a:r>
              <a:rPr sz="1800" dirty="0">
                <a:latin typeface="Arial"/>
                <a:cs typeface="Arial"/>
              </a:rPr>
              <a:t>son</a:t>
            </a:r>
            <a:r>
              <a:rPr sz="1800" spc="-20" dirty="0">
                <a:latin typeface="Arial"/>
                <a:cs typeface="Arial"/>
              </a:rPr>
              <a:t> </a:t>
            </a:r>
            <a:r>
              <a:rPr sz="1800" dirty="0">
                <a:latin typeface="Arial"/>
                <a:cs typeface="Arial"/>
              </a:rPr>
              <a:t>exemple,</a:t>
            </a:r>
            <a:r>
              <a:rPr sz="1800" spc="-5" dirty="0">
                <a:latin typeface="Arial"/>
                <a:cs typeface="Arial"/>
              </a:rPr>
              <a:t> </a:t>
            </a:r>
            <a:r>
              <a:rPr sz="1800" dirty="0">
                <a:latin typeface="Arial"/>
                <a:cs typeface="Arial"/>
              </a:rPr>
              <a:t>son</a:t>
            </a:r>
            <a:r>
              <a:rPr sz="1800" spc="-20" dirty="0">
                <a:latin typeface="Arial"/>
                <a:cs typeface="Arial"/>
              </a:rPr>
              <a:t> </a:t>
            </a:r>
            <a:r>
              <a:rPr sz="1800" spc="-10" dirty="0">
                <a:latin typeface="Arial"/>
                <a:cs typeface="Arial"/>
              </a:rPr>
              <a:t>armature </a:t>
            </a:r>
            <a:r>
              <a:rPr sz="1800" dirty="0">
                <a:latin typeface="Arial"/>
                <a:cs typeface="Arial"/>
              </a:rPr>
              <a:t>ligneuse</a:t>
            </a:r>
            <a:r>
              <a:rPr sz="1800" spc="-25" dirty="0">
                <a:latin typeface="Arial"/>
                <a:cs typeface="Arial"/>
              </a:rPr>
              <a:t> </a:t>
            </a:r>
            <a:r>
              <a:rPr sz="1800" dirty="0">
                <a:latin typeface="Arial"/>
                <a:cs typeface="Arial"/>
              </a:rPr>
              <a:t>ayant</a:t>
            </a:r>
            <a:r>
              <a:rPr sz="1800" spc="-15" dirty="0">
                <a:latin typeface="Arial"/>
                <a:cs typeface="Arial"/>
              </a:rPr>
              <a:t> </a:t>
            </a:r>
            <a:r>
              <a:rPr sz="1800" spc="-10" dirty="0">
                <a:latin typeface="Arial"/>
                <a:cs typeface="Arial"/>
              </a:rPr>
              <a:t>disparue.</a:t>
            </a:r>
            <a:endParaRPr sz="1800">
              <a:latin typeface="Arial"/>
              <a:cs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5219699" cy="3915155"/>
            </a:xfrm>
            <a:prstGeom prst="rect">
              <a:avLst/>
            </a:prstGeom>
          </p:spPr>
        </p:pic>
        <p:sp>
          <p:nvSpPr>
            <p:cNvPr id="4" name="object 4"/>
            <p:cNvSpPr/>
            <p:nvPr/>
          </p:nvSpPr>
          <p:spPr>
            <a:xfrm>
              <a:off x="457200" y="457200"/>
              <a:ext cx="5219700" cy="3915410"/>
            </a:xfrm>
            <a:custGeom>
              <a:avLst/>
              <a:gdLst/>
              <a:ahLst/>
              <a:cxnLst/>
              <a:rect l="l" t="t" r="r" b="b"/>
              <a:pathLst>
                <a:path w="5219700" h="3915410">
                  <a:moveTo>
                    <a:pt x="0" y="0"/>
                  </a:moveTo>
                  <a:lnTo>
                    <a:pt x="0" y="3915155"/>
                  </a:lnTo>
                  <a:lnTo>
                    <a:pt x="5219699" y="3915155"/>
                  </a:lnTo>
                  <a:lnTo>
                    <a:pt x="521969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5413247" y="4172711"/>
              <a:ext cx="4187951" cy="3142487"/>
            </a:xfrm>
            <a:prstGeom prst="rect">
              <a:avLst/>
            </a:prstGeom>
          </p:spPr>
        </p:pic>
        <p:sp>
          <p:nvSpPr>
            <p:cNvPr id="6" name="object 6"/>
            <p:cNvSpPr/>
            <p:nvPr/>
          </p:nvSpPr>
          <p:spPr>
            <a:xfrm>
              <a:off x="5413247" y="4174235"/>
              <a:ext cx="4188460" cy="3141345"/>
            </a:xfrm>
            <a:custGeom>
              <a:avLst/>
              <a:gdLst/>
              <a:ahLst/>
              <a:cxnLst/>
              <a:rect l="l" t="t" r="r" b="b"/>
              <a:pathLst>
                <a:path w="4188459" h="3141345">
                  <a:moveTo>
                    <a:pt x="0" y="0"/>
                  </a:moveTo>
                  <a:lnTo>
                    <a:pt x="0" y="3140963"/>
                  </a:lnTo>
                  <a:lnTo>
                    <a:pt x="4187951" y="3140963"/>
                  </a:lnTo>
                  <a:lnTo>
                    <a:pt x="4187951"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787399" y="4850382"/>
            <a:ext cx="416560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Gros</a:t>
            </a:r>
            <a:r>
              <a:rPr sz="1800" spc="-15" dirty="0">
                <a:latin typeface="Arial"/>
                <a:cs typeface="Arial"/>
              </a:rPr>
              <a:t> </a:t>
            </a:r>
            <a:r>
              <a:rPr sz="1800" dirty="0">
                <a:latin typeface="Arial"/>
                <a:cs typeface="Arial"/>
              </a:rPr>
              <a:t>plans</a:t>
            </a:r>
            <a:r>
              <a:rPr sz="1800" spc="-15" dirty="0">
                <a:latin typeface="Arial"/>
                <a:cs typeface="Arial"/>
              </a:rPr>
              <a:t> </a:t>
            </a:r>
            <a:r>
              <a:rPr sz="1800" dirty="0">
                <a:latin typeface="Arial"/>
                <a:cs typeface="Arial"/>
              </a:rPr>
              <a:t>d’une</a:t>
            </a:r>
            <a:r>
              <a:rPr sz="1800" spc="-15" dirty="0">
                <a:latin typeface="Arial"/>
                <a:cs typeface="Arial"/>
              </a:rPr>
              <a:t> </a:t>
            </a:r>
            <a:r>
              <a:rPr sz="1800" dirty="0">
                <a:latin typeface="Arial"/>
                <a:cs typeface="Arial"/>
              </a:rPr>
              <a:t>zone</a:t>
            </a:r>
            <a:r>
              <a:rPr sz="1800" spc="-15" dirty="0">
                <a:latin typeface="Arial"/>
                <a:cs typeface="Arial"/>
              </a:rPr>
              <a:t> </a:t>
            </a:r>
            <a:r>
              <a:rPr sz="1800" dirty="0">
                <a:latin typeface="Arial"/>
                <a:cs typeface="Arial"/>
              </a:rPr>
              <a:t>aménagée</a:t>
            </a:r>
            <a:r>
              <a:rPr sz="1800" spc="-20" dirty="0">
                <a:latin typeface="Arial"/>
                <a:cs typeface="Arial"/>
              </a:rPr>
              <a:t> </a:t>
            </a:r>
            <a:r>
              <a:rPr sz="1800" dirty="0">
                <a:latin typeface="Arial"/>
                <a:cs typeface="Arial"/>
              </a:rPr>
              <a:t>par</a:t>
            </a:r>
            <a:r>
              <a:rPr sz="1800" spc="-10" dirty="0">
                <a:latin typeface="Arial"/>
                <a:cs typeface="Arial"/>
              </a:rPr>
              <a:t> </a:t>
            </a:r>
            <a:r>
              <a:rPr sz="1800" spc="-25" dirty="0">
                <a:latin typeface="Arial"/>
                <a:cs typeface="Arial"/>
              </a:rPr>
              <a:t>un </a:t>
            </a:r>
            <a:r>
              <a:rPr sz="1800" dirty="0">
                <a:latin typeface="Arial"/>
                <a:cs typeface="Arial"/>
              </a:rPr>
              <a:t>projet</a:t>
            </a:r>
            <a:r>
              <a:rPr sz="1800" spc="-25" dirty="0">
                <a:latin typeface="Arial"/>
                <a:cs typeface="Arial"/>
              </a:rPr>
              <a:t> </a:t>
            </a:r>
            <a:r>
              <a:rPr sz="1800" spc="-10" dirty="0">
                <a:latin typeface="Arial"/>
                <a:cs typeface="Arial"/>
              </a:rPr>
              <a:t>ancien.</a:t>
            </a:r>
            <a:endParaRPr sz="1800">
              <a:latin typeface="Arial"/>
              <a:cs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8127492" cy="6096000"/>
          </a:xfrm>
          <a:prstGeom prst="rect">
            <a:avLst/>
          </a:prstGeom>
        </p:spPr>
      </p:pic>
      <p:sp>
        <p:nvSpPr>
          <p:cNvPr id="3" name="object 3"/>
          <p:cNvSpPr txBox="1"/>
          <p:nvPr/>
        </p:nvSpPr>
        <p:spPr>
          <a:xfrm>
            <a:off x="673099" y="6692897"/>
            <a:ext cx="514350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Times New Roman"/>
                <a:cs typeface="Times New Roman"/>
              </a:rPr>
              <a:t>Marmelade.</a:t>
            </a:r>
            <a:r>
              <a:rPr sz="2400" spc="-55" dirty="0">
                <a:latin typeface="Times New Roman"/>
                <a:cs typeface="Times New Roman"/>
              </a:rPr>
              <a:t> </a:t>
            </a:r>
            <a:r>
              <a:rPr sz="2400" dirty="0">
                <a:latin typeface="Times New Roman"/>
                <a:cs typeface="Times New Roman"/>
              </a:rPr>
              <a:t>Anciennes</a:t>
            </a:r>
            <a:r>
              <a:rPr sz="2400" spc="-40" dirty="0">
                <a:latin typeface="Times New Roman"/>
                <a:cs typeface="Times New Roman"/>
              </a:rPr>
              <a:t> </a:t>
            </a:r>
            <a:r>
              <a:rPr sz="2400" dirty="0">
                <a:latin typeface="Times New Roman"/>
                <a:cs typeface="Times New Roman"/>
              </a:rPr>
              <a:t>bandes</a:t>
            </a:r>
            <a:r>
              <a:rPr sz="2400" spc="-45" dirty="0">
                <a:latin typeface="Times New Roman"/>
                <a:cs typeface="Times New Roman"/>
              </a:rPr>
              <a:t> </a:t>
            </a:r>
            <a:r>
              <a:rPr sz="2400" spc="-10" dirty="0">
                <a:latin typeface="Times New Roman"/>
                <a:cs typeface="Times New Roman"/>
              </a:rPr>
              <a:t>enherbées.</a:t>
            </a:r>
            <a:endParaRPr sz="2400">
              <a:latin typeface="Times New Roman"/>
              <a:cs typeface="Times New Roman"/>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244084" cy="3933444"/>
            </a:xfrm>
            <a:prstGeom prst="rect">
              <a:avLst/>
            </a:prstGeom>
          </p:spPr>
        </p:pic>
        <p:pic>
          <p:nvPicPr>
            <p:cNvPr id="4" name="object 4"/>
            <p:cNvPicPr/>
            <p:nvPr/>
          </p:nvPicPr>
          <p:blipFill>
            <a:blip r:embed="rId3" cstate="print"/>
            <a:stretch>
              <a:fillRect/>
            </a:stretch>
          </p:blipFill>
          <p:spPr>
            <a:xfrm>
              <a:off x="4837176" y="3741420"/>
              <a:ext cx="4764023" cy="3573779"/>
            </a:xfrm>
            <a:prstGeom prst="rect">
              <a:avLst/>
            </a:prstGeom>
          </p:spPr>
        </p:pic>
      </p:grpSp>
      <p:sp>
        <p:nvSpPr>
          <p:cNvPr id="5" name="object 5"/>
          <p:cNvSpPr txBox="1"/>
          <p:nvPr/>
        </p:nvSpPr>
        <p:spPr>
          <a:xfrm>
            <a:off x="644143" y="4777230"/>
            <a:ext cx="3949700" cy="850265"/>
          </a:xfrm>
          <a:prstGeom prst="rect">
            <a:avLst/>
          </a:prstGeom>
        </p:spPr>
        <p:txBody>
          <a:bodyPr vert="horz" wrap="square" lIns="0" tIns="11430" rIns="0" bIns="0" rtlCol="0">
            <a:spAutoFit/>
          </a:bodyPr>
          <a:lstStyle/>
          <a:p>
            <a:pPr marL="12700" marR="5080">
              <a:lnSpc>
                <a:spcPct val="100299"/>
              </a:lnSpc>
              <a:spcBef>
                <a:spcPts val="90"/>
              </a:spcBef>
            </a:pPr>
            <a:r>
              <a:rPr sz="1800" dirty="0">
                <a:latin typeface="Arial"/>
                <a:cs typeface="Arial"/>
              </a:rPr>
              <a:t>Haies</a:t>
            </a:r>
            <a:r>
              <a:rPr sz="1800" spc="-20" dirty="0">
                <a:latin typeface="Arial"/>
                <a:cs typeface="Arial"/>
              </a:rPr>
              <a:t> </a:t>
            </a:r>
            <a:r>
              <a:rPr sz="1800" dirty="0">
                <a:latin typeface="Arial"/>
                <a:cs typeface="Arial"/>
              </a:rPr>
              <a:t>vives</a:t>
            </a:r>
            <a:r>
              <a:rPr sz="1800" spc="-15" dirty="0">
                <a:latin typeface="Arial"/>
                <a:cs typeface="Arial"/>
              </a:rPr>
              <a:t> </a:t>
            </a:r>
            <a:r>
              <a:rPr sz="1800" dirty="0">
                <a:latin typeface="Arial"/>
                <a:cs typeface="Arial"/>
              </a:rPr>
              <a:t>en</a:t>
            </a:r>
            <a:r>
              <a:rPr sz="1800" spc="-5" dirty="0">
                <a:latin typeface="Arial"/>
                <a:cs typeface="Arial"/>
              </a:rPr>
              <a:t> </a:t>
            </a:r>
            <a:r>
              <a:rPr sz="1800" dirty="0">
                <a:latin typeface="Arial"/>
                <a:cs typeface="Arial"/>
              </a:rPr>
              <a:t>cours</a:t>
            </a:r>
            <a:r>
              <a:rPr sz="1800" spc="-15" dirty="0">
                <a:latin typeface="Arial"/>
                <a:cs typeface="Arial"/>
              </a:rPr>
              <a:t> </a:t>
            </a:r>
            <a:r>
              <a:rPr sz="1800" dirty="0">
                <a:latin typeface="Arial"/>
                <a:cs typeface="Arial"/>
              </a:rPr>
              <a:t>de</a:t>
            </a:r>
            <a:r>
              <a:rPr sz="1800" spc="-20" dirty="0">
                <a:latin typeface="Arial"/>
                <a:cs typeface="Arial"/>
              </a:rPr>
              <a:t> </a:t>
            </a:r>
            <a:r>
              <a:rPr sz="1800" spc="-10" dirty="0">
                <a:latin typeface="Arial"/>
                <a:cs typeface="Arial"/>
              </a:rPr>
              <a:t>dégradation. </a:t>
            </a:r>
            <a:r>
              <a:rPr sz="1800" dirty="0">
                <a:latin typeface="Arial"/>
                <a:cs typeface="Arial"/>
              </a:rPr>
              <a:t>L’inclinaison</a:t>
            </a:r>
            <a:r>
              <a:rPr sz="1800" spc="-25" dirty="0">
                <a:latin typeface="Arial"/>
                <a:cs typeface="Arial"/>
              </a:rPr>
              <a:t> </a:t>
            </a:r>
            <a:r>
              <a:rPr sz="1800" dirty="0">
                <a:latin typeface="Arial"/>
                <a:cs typeface="Arial"/>
              </a:rPr>
              <a:t>des</a:t>
            </a:r>
            <a:r>
              <a:rPr sz="1800" spc="-20" dirty="0">
                <a:latin typeface="Arial"/>
                <a:cs typeface="Arial"/>
              </a:rPr>
              <a:t> </a:t>
            </a:r>
            <a:r>
              <a:rPr sz="1800" dirty="0">
                <a:latin typeface="Arial"/>
                <a:cs typeface="Arial"/>
              </a:rPr>
              <a:t>arbres</a:t>
            </a:r>
            <a:r>
              <a:rPr sz="1800" spc="-15" dirty="0">
                <a:latin typeface="Arial"/>
                <a:cs typeface="Arial"/>
              </a:rPr>
              <a:t> </a:t>
            </a:r>
            <a:r>
              <a:rPr sz="1800" dirty="0">
                <a:latin typeface="Arial"/>
                <a:cs typeface="Arial"/>
              </a:rPr>
              <a:t>est</a:t>
            </a:r>
            <a:r>
              <a:rPr sz="1800" spc="-15" dirty="0">
                <a:latin typeface="Arial"/>
                <a:cs typeface="Arial"/>
              </a:rPr>
              <a:t> </a:t>
            </a:r>
            <a:r>
              <a:rPr sz="1800" spc="-25" dirty="0">
                <a:latin typeface="Arial"/>
                <a:cs typeface="Arial"/>
              </a:rPr>
              <a:t>un </a:t>
            </a:r>
            <a:r>
              <a:rPr sz="1800" dirty="0">
                <a:latin typeface="Arial"/>
                <a:cs typeface="Arial"/>
              </a:rPr>
              <a:t>indicateur</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l’instabilité</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ce</a:t>
            </a:r>
            <a:r>
              <a:rPr sz="1800" spc="-10" dirty="0">
                <a:latin typeface="Arial"/>
                <a:cs typeface="Arial"/>
              </a:rPr>
              <a:t> versant.</a:t>
            </a:r>
            <a:endParaRPr sz="18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812023" cy="5859779"/>
          </a:xfrm>
          <a:prstGeom prst="rect">
            <a:avLst/>
          </a:prstGeom>
        </p:spPr>
      </p:pic>
      <p:sp>
        <p:nvSpPr>
          <p:cNvPr id="3" name="object 3"/>
          <p:cNvSpPr txBox="1"/>
          <p:nvPr/>
        </p:nvSpPr>
        <p:spPr>
          <a:xfrm>
            <a:off x="535939" y="6343901"/>
            <a:ext cx="8967470" cy="850265"/>
          </a:xfrm>
          <a:prstGeom prst="rect">
            <a:avLst/>
          </a:prstGeom>
        </p:spPr>
        <p:txBody>
          <a:bodyPr vert="horz" wrap="square" lIns="0" tIns="11430" rIns="0" bIns="0" rtlCol="0">
            <a:spAutoFit/>
          </a:bodyPr>
          <a:lstStyle/>
          <a:p>
            <a:pPr marL="12700" marR="5080">
              <a:lnSpc>
                <a:spcPct val="100299"/>
              </a:lnSpc>
              <a:spcBef>
                <a:spcPts val="90"/>
              </a:spcBef>
            </a:pPr>
            <a:r>
              <a:rPr sz="1800" dirty="0">
                <a:latin typeface="Arial"/>
                <a:cs typeface="Arial"/>
              </a:rPr>
              <a:t>Puilboreau.</a:t>
            </a:r>
            <a:r>
              <a:rPr sz="1800" spc="-15" dirty="0">
                <a:latin typeface="Arial"/>
                <a:cs typeface="Arial"/>
              </a:rPr>
              <a:t> </a:t>
            </a:r>
            <a:r>
              <a:rPr sz="1800" dirty="0">
                <a:latin typeface="Arial"/>
                <a:cs typeface="Arial"/>
              </a:rPr>
              <a:t>Vestiges</a:t>
            </a:r>
            <a:r>
              <a:rPr sz="1800" spc="-20" dirty="0">
                <a:latin typeface="Arial"/>
                <a:cs typeface="Arial"/>
              </a:rPr>
              <a:t> </a:t>
            </a:r>
            <a:r>
              <a:rPr sz="1800" dirty="0">
                <a:latin typeface="Arial"/>
                <a:cs typeface="Arial"/>
              </a:rPr>
              <a:t>d’un</a:t>
            </a:r>
            <a:r>
              <a:rPr sz="1800" spc="-25" dirty="0">
                <a:latin typeface="Arial"/>
                <a:cs typeface="Arial"/>
              </a:rPr>
              <a:t> </a:t>
            </a:r>
            <a:r>
              <a:rPr sz="1800" dirty="0">
                <a:latin typeface="Arial"/>
                <a:cs typeface="Arial"/>
              </a:rPr>
              <a:t>programme</a:t>
            </a:r>
            <a:r>
              <a:rPr sz="1800" spc="-20" dirty="0">
                <a:latin typeface="Arial"/>
                <a:cs typeface="Arial"/>
              </a:rPr>
              <a:t> </a:t>
            </a:r>
            <a:r>
              <a:rPr sz="1800" dirty="0">
                <a:latin typeface="Arial"/>
                <a:cs typeface="Arial"/>
              </a:rPr>
              <a:t>Prodeva</a:t>
            </a:r>
            <a:r>
              <a:rPr sz="1800" spc="-25" dirty="0">
                <a:latin typeface="Arial"/>
                <a:cs typeface="Arial"/>
              </a:rPr>
              <a:t> </a:t>
            </a:r>
            <a:r>
              <a:rPr sz="1800" dirty="0">
                <a:latin typeface="Arial"/>
                <a:cs typeface="Arial"/>
              </a:rPr>
              <a:t>des</a:t>
            </a:r>
            <a:r>
              <a:rPr sz="1800" spc="-15" dirty="0">
                <a:latin typeface="Arial"/>
                <a:cs typeface="Arial"/>
              </a:rPr>
              <a:t> </a:t>
            </a:r>
            <a:r>
              <a:rPr sz="1800" dirty="0">
                <a:latin typeface="Arial"/>
                <a:cs typeface="Arial"/>
              </a:rPr>
              <a:t>années</a:t>
            </a:r>
            <a:r>
              <a:rPr sz="1800" spc="-5" dirty="0">
                <a:latin typeface="Arial"/>
                <a:cs typeface="Arial"/>
              </a:rPr>
              <a:t> </a:t>
            </a:r>
            <a:r>
              <a:rPr sz="1800" dirty="0">
                <a:latin typeface="Arial"/>
                <a:cs typeface="Arial"/>
              </a:rPr>
              <a:t>1980,</a:t>
            </a:r>
            <a:r>
              <a:rPr sz="1800" spc="-15" dirty="0">
                <a:latin typeface="Arial"/>
                <a:cs typeface="Arial"/>
              </a:rPr>
              <a:t> </a:t>
            </a:r>
            <a:r>
              <a:rPr sz="1800" dirty="0">
                <a:latin typeface="Arial"/>
                <a:cs typeface="Arial"/>
              </a:rPr>
              <a:t>repris</a:t>
            </a:r>
            <a:r>
              <a:rPr sz="1800" spc="-20"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le</a:t>
            </a:r>
            <a:r>
              <a:rPr sz="1800" spc="-25" dirty="0">
                <a:latin typeface="Arial"/>
                <a:cs typeface="Arial"/>
              </a:rPr>
              <a:t> </a:t>
            </a:r>
            <a:r>
              <a:rPr sz="1800" dirty="0">
                <a:latin typeface="Arial"/>
                <a:cs typeface="Arial"/>
              </a:rPr>
              <a:t>PIA</a:t>
            </a:r>
            <a:r>
              <a:rPr sz="1800" spc="-20" dirty="0">
                <a:latin typeface="Arial"/>
                <a:cs typeface="Arial"/>
              </a:rPr>
              <a:t> </a:t>
            </a:r>
            <a:r>
              <a:rPr sz="1800" spc="-25" dirty="0">
                <a:latin typeface="Arial"/>
                <a:cs typeface="Arial"/>
              </a:rPr>
              <a:t>en </a:t>
            </a:r>
            <a:r>
              <a:rPr sz="1800" dirty="0">
                <a:latin typeface="Arial"/>
                <a:cs typeface="Arial"/>
              </a:rPr>
              <a:t>2008.</a:t>
            </a:r>
            <a:r>
              <a:rPr sz="1800" spc="-15" dirty="0">
                <a:latin typeface="Arial"/>
                <a:cs typeface="Arial"/>
              </a:rPr>
              <a:t> </a:t>
            </a:r>
            <a:r>
              <a:rPr sz="1800" dirty="0">
                <a:latin typeface="Arial"/>
                <a:cs typeface="Arial"/>
              </a:rPr>
              <a:t>Belle</a:t>
            </a:r>
            <a:r>
              <a:rPr sz="1800" spc="-25" dirty="0">
                <a:latin typeface="Arial"/>
                <a:cs typeface="Arial"/>
              </a:rPr>
              <a:t> </a:t>
            </a:r>
            <a:r>
              <a:rPr sz="1800" dirty="0">
                <a:latin typeface="Arial"/>
                <a:cs typeface="Arial"/>
              </a:rPr>
              <a:t>réserve</a:t>
            </a:r>
            <a:r>
              <a:rPr sz="1800" spc="-2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semences</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Calliandra.</a:t>
            </a:r>
            <a:r>
              <a:rPr sz="1800" spc="-15" dirty="0">
                <a:latin typeface="Arial"/>
                <a:cs typeface="Arial"/>
              </a:rPr>
              <a:t> </a:t>
            </a:r>
            <a:r>
              <a:rPr sz="1800" dirty="0">
                <a:latin typeface="Arial"/>
                <a:cs typeface="Arial"/>
              </a:rPr>
              <a:t>Karst</a:t>
            </a:r>
            <a:r>
              <a:rPr sz="1800" spc="-10" dirty="0">
                <a:latin typeface="Arial"/>
                <a:cs typeface="Arial"/>
              </a:rPr>
              <a:t> </a:t>
            </a:r>
            <a:r>
              <a:rPr sz="1800" dirty="0">
                <a:latin typeface="Arial"/>
                <a:cs typeface="Arial"/>
              </a:rPr>
              <a:t>d’altitude</a:t>
            </a:r>
            <a:r>
              <a:rPr sz="1800" spc="-25" dirty="0">
                <a:latin typeface="Arial"/>
                <a:cs typeface="Arial"/>
              </a:rPr>
              <a:t> </a:t>
            </a:r>
            <a:r>
              <a:rPr sz="1800" dirty="0">
                <a:latin typeface="Arial"/>
                <a:cs typeface="Arial"/>
              </a:rPr>
              <a:t>où</a:t>
            </a:r>
            <a:r>
              <a:rPr sz="1800" spc="-25" dirty="0">
                <a:latin typeface="Arial"/>
                <a:cs typeface="Arial"/>
              </a:rPr>
              <a:t> </a:t>
            </a:r>
            <a:r>
              <a:rPr sz="1800" dirty="0">
                <a:latin typeface="Arial"/>
                <a:cs typeface="Arial"/>
              </a:rPr>
              <a:t>est</a:t>
            </a:r>
            <a:r>
              <a:rPr sz="1800" spc="-15" dirty="0">
                <a:latin typeface="Arial"/>
                <a:cs typeface="Arial"/>
              </a:rPr>
              <a:t> </a:t>
            </a:r>
            <a:r>
              <a:rPr sz="1800" dirty="0">
                <a:latin typeface="Arial"/>
                <a:cs typeface="Arial"/>
              </a:rPr>
              <a:t>la</a:t>
            </a:r>
            <a:r>
              <a:rPr sz="1800" spc="-5" dirty="0">
                <a:latin typeface="Arial"/>
                <a:cs typeface="Arial"/>
              </a:rPr>
              <a:t> </a:t>
            </a:r>
            <a:r>
              <a:rPr sz="1800" dirty="0">
                <a:latin typeface="Arial"/>
                <a:cs typeface="Arial"/>
              </a:rPr>
              <a:t>disponibilité</a:t>
            </a:r>
            <a:r>
              <a:rPr sz="1800" spc="-25" dirty="0">
                <a:latin typeface="Arial"/>
                <a:cs typeface="Arial"/>
              </a:rPr>
              <a:t> en </a:t>
            </a:r>
            <a:r>
              <a:rPr sz="1800" dirty="0">
                <a:latin typeface="Arial"/>
                <a:cs typeface="Arial"/>
              </a:rPr>
              <a:t>eau</a:t>
            </a:r>
            <a:r>
              <a:rPr sz="1800" spc="-25" dirty="0">
                <a:latin typeface="Arial"/>
                <a:cs typeface="Arial"/>
              </a:rPr>
              <a:t> </a:t>
            </a:r>
            <a:r>
              <a:rPr sz="1800" dirty="0">
                <a:latin typeface="Arial"/>
                <a:cs typeface="Arial"/>
              </a:rPr>
              <a:t>conditionne</a:t>
            </a:r>
            <a:r>
              <a:rPr sz="1800" spc="-25" dirty="0">
                <a:latin typeface="Arial"/>
                <a:cs typeface="Arial"/>
              </a:rPr>
              <a:t> </a:t>
            </a:r>
            <a:r>
              <a:rPr sz="1800" dirty="0">
                <a:latin typeface="Arial"/>
                <a:cs typeface="Arial"/>
              </a:rPr>
              <a:t>le</a:t>
            </a:r>
            <a:r>
              <a:rPr sz="1800" spc="-20" dirty="0">
                <a:latin typeface="Arial"/>
                <a:cs typeface="Arial"/>
              </a:rPr>
              <a:t> </a:t>
            </a:r>
            <a:r>
              <a:rPr sz="1800" dirty="0">
                <a:latin typeface="Arial"/>
                <a:cs typeface="Arial"/>
              </a:rPr>
              <a:t>développement</a:t>
            </a:r>
            <a:r>
              <a:rPr sz="1800" spc="-15" dirty="0">
                <a:latin typeface="Arial"/>
                <a:cs typeface="Arial"/>
              </a:rPr>
              <a:t> </a:t>
            </a:r>
            <a:r>
              <a:rPr sz="1800" dirty="0">
                <a:latin typeface="Arial"/>
                <a:cs typeface="Arial"/>
              </a:rPr>
              <a:t>des</a:t>
            </a:r>
            <a:r>
              <a:rPr sz="1800" spc="-15" dirty="0">
                <a:latin typeface="Arial"/>
                <a:cs typeface="Arial"/>
              </a:rPr>
              <a:t> </a:t>
            </a:r>
            <a:r>
              <a:rPr sz="1800" dirty="0">
                <a:latin typeface="Arial"/>
                <a:cs typeface="Arial"/>
              </a:rPr>
              <a:t>cultures</a:t>
            </a:r>
            <a:r>
              <a:rPr sz="1800" spc="-20" dirty="0">
                <a:latin typeface="Arial"/>
                <a:cs typeface="Arial"/>
              </a:rPr>
              <a:t> </a:t>
            </a:r>
            <a:r>
              <a:rPr sz="1800" spc="-10" dirty="0">
                <a:latin typeface="Arial"/>
                <a:cs typeface="Arial"/>
              </a:rPr>
              <a:t>maraîchères.</a:t>
            </a:r>
            <a:endParaRPr sz="1800">
              <a:latin typeface="Arial"/>
              <a:cs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381500" y="3410711"/>
              <a:ext cx="5219699" cy="3904487"/>
            </a:xfrm>
            <a:prstGeom prst="rect">
              <a:avLst/>
            </a:prstGeom>
          </p:spPr>
        </p:pic>
        <p:pic>
          <p:nvPicPr>
            <p:cNvPr id="4" name="object 4"/>
            <p:cNvPicPr/>
            <p:nvPr/>
          </p:nvPicPr>
          <p:blipFill>
            <a:blip r:embed="rId3" cstate="print"/>
            <a:stretch>
              <a:fillRect/>
            </a:stretch>
          </p:blipFill>
          <p:spPr>
            <a:xfrm>
              <a:off x="457200" y="457200"/>
              <a:ext cx="4956047" cy="3717035"/>
            </a:xfrm>
            <a:prstGeom prst="rect">
              <a:avLst/>
            </a:prstGeom>
          </p:spPr>
        </p:pic>
      </p:grpSp>
      <p:sp>
        <p:nvSpPr>
          <p:cNvPr id="5" name="object 5"/>
          <p:cNvSpPr txBox="1"/>
          <p:nvPr/>
        </p:nvSpPr>
        <p:spPr>
          <a:xfrm>
            <a:off x="715771" y="4633974"/>
            <a:ext cx="3313429" cy="1398905"/>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Non</a:t>
            </a:r>
            <a:r>
              <a:rPr sz="1800" spc="-35" dirty="0">
                <a:latin typeface="Arial"/>
                <a:cs typeface="Arial"/>
              </a:rPr>
              <a:t> </a:t>
            </a:r>
            <a:r>
              <a:rPr sz="1800" dirty="0">
                <a:latin typeface="Arial"/>
                <a:cs typeface="Arial"/>
              </a:rPr>
              <a:t>entretenue,</a:t>
            </a:r>
            <a:r>
              <a:rPr sz="1800" spc="-10"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vive</a:t>
            </a:r>
            <a:r>
              <a:rPr sz="1800" spc="-20" dirty="0">
                <a:latin typeface="Arial"/>
                <a:cs typeface="Arial"/>
              </a:rPr>
              <a:t> </a:t>
            </a:r>
            <a:r>
              <a:rPr sz="1800" spc="-25" dirty="0">
                <a:latin typeface="Arial"/>
                <a:cs typeface="Arial"/>
              </a:rPr>
              <a:t>non </a:t>
            </a:r>
            <a:r>
              <a:rPr sz="1800" dirty="0">
                <a:latin typeface="Arial"/>
                <a:cs typeface="Arial"/>
              </a:rPr>
              <a:t>seulement</a:t>
            </a:r>
            <a:r>
              <a:rPr sz="1800" spc="-25" dirty="0">
                <a:latin typeface="Arial"/>
                <a:cs typeface="Arial"/>
              </a:rPr>
              <a:t> </a:t>
            </a:r>
            <a:r>
              <a:rPr sz="1800" dirty="0">
                <a:latin typeface="Arial"/>
                <a:cs typeface="Arial"/>
              </a:rPr>
              <a:t>n’empêche</a:t>
            </a:r>
            <a:r>
              <a:rPr sz="1800" spc="-30" dirty="0">
                <a:latin typeface="Arial"/>
                <a:cs typeface="Arial"/>
              </a:rPr>
              <a:t> </a:t>
            </a:r>
            <a:r>
              <a:rPr sz="1800" dirty="0">
                <a:latin typeface="Arial"/>
                <a:cs typeface="Arial"/>
              </a:rPr>
              <a:t>pas</a:t>
            </a:r>
            <a:r>
              <a:rPr sz="1800" spc="-25" dirty="0">
                <a:latin typeface="Arial"/>
                <a:cs typeface="Arial"/>
              </a:rPr>
              <a:t> le </a:t>
            </a:r>
            <a:r>
              <a:rPr sz="1800" dirty="0">
                <a:latin typeface="Arial"/>
                <a:cs typeface="Arial"/>
              </a:rPr>
              <a:t>ravinement,</a:t>
            </a:r>
            <a:r>
              <a:rPr sz="1800" spc="-25" dirty="0">
                <a:latin typeface="Arial"/>
                <a:cs typeface="Arial"/>
              </a:rPr>
              <a:t> </a:t>
            </a:r>
            <a:r>
              <a:rPr sz="1800" dirty="0">
                <a:latin typeface="Arial"/>
                <a:cs typeface="Arial"/>
              </a:rPr>
              <a:t>mais</a:t>
            </a:r>
            <a:r>
              <a:rPr sz="1800" spc="-25" dirty="0">
                <a:latin typeface="Arial"/>
                <a:cs typeface="Arial"/>
              </a:rPr>
              <a:t> </a:t>
            </a:r>
            <a:r>
              <a:rPr sz="1800" dirty="0">
                <a:latin typeface="Arial"/>
                <a:cs typeface="Arial"/>
              </a:rPr>
              <a:t>elle</a:t>
            </a:r>
            <a:r>
              <a:rPr sz="1800" spc="-30" dirty="0">
                <a:latin typeface="Arial"/>
                <a:cs typeface="Arial"/>
              </a:rPr>
              <a:t> </a:t>
            </a:r>
            <a:r>
              <a:rPr sz="1800" dirty="0">
                <a:latin typeface="Arial"/>
                <a:cs typeface="Arial"/>
              </a:rPr>
              <a:t>le</a:t>
            </a:r>
            <a:r>
              <a:rPr sz="1800" spc="-30" dirty="0">
                <a:latin typeface="Arial"/>
                <a:cs typeface="Arial"/>
              </a:rPr>
              <a:t> </a:t>
            </a:r>
            <a:r>
              <a:rPr sz="1800" spc="-10" dirty="0">
                <a:latin typeface="Arial"/>
                <a:cs typeface="Arial"/>
              </a:rPr>
              <a:t>favorise </a:t>
            </a:r>
            <a:r>
              <a:rPr sz="1800" dirty="0">
                <a:latin typeface="Arial"/>
                <a:cs typeface="Arial"/>
              </a:rPr>
              <a:t>en</a:t>
            </a:r>
            <a:r>
              <a:rPr sz="1800" spc="-20" dirty="0">
                <a:latin typeface="Arial"/>
                <a:cs typeface="Arial"/>
              </a:rPr>
              <a:t> </a:t>
            </a:r>
            <a:r>
              <a:rPr sz="1800" dirty="0">
                <a:latin typeface="Arial"/>
                <a:cs typeface="Arial"/>
              </a:rPr>
              <a:t>concentrant le</a:t>
            </a:r>
            <a:r>
              <a:rPr sz="1800" spc="-15" dirty="0">
                <a:latin typeface="Arial"/>
                <a:cs typeface="Arial"/>
              </a:rPr>
              <a:t> </a:t>
            </a:r>
            <a:r>
              <a:rPr sz="1800" spc="-10" dirty="0">
                <a:latin typeface="Arial"/>
                <a:cs typeface="Arial"/>
              </a:rPr>
              <a:t>ruissellement </a:t>
            </a:r>
            <a:r>
              <a:rPr sz="1800" dirty="0">
                <a:latin typeface="Arial"/>
                <a:cs typeface="Arial"/>
              </a:rPr>
              <a:t>lorsqu’une</a:t>
            </a:r>
            <a:r>
              <a:rPr sz="1800" spc="-30" dirty="0">
                <a:latin typeface="Arial"/>
                <a:cs typeface="Arial"/>
              </a:rPr>
              <a:t> </a:t>
            </a:r>
            <a:r>
              <a:rPr sz="1800" dirty="0">
                <a:latin typeface="Arial"/>
                <a:cs typeface="Arial"/>
              </a:rPr>
              <a:t>brèche</a:t>
            </a:r>
            <a:r>
              <a:rPr sz="1800" spc="-20" dirty="0">
                <a:latin typeface="Arial"/>
                <a:cs typeface="Arial"/>
              </a:rPr>
              <a:t> </a:t>
            </a:r>
            <a:r>
              <a:rPr sz="1800" dirty="0">
                <a:latin typeface="Arial"/>
                <a:cs typeface="Arial"/>
              </a:rPr>
              <a:t>se</a:t>
            </a:r>
            <a:r>
              <a:rPr sz="1800" spc="-15" dirty="0">
                <a:latin typeface="Arial"/>
                <a:cs typeface="Arial"/>
              </a:rPr>
              <a:t> </a:t>
            </a:r>
            <a:r>
              <a:rPr sz="1800" spc="-10" dirty="0">
                <a:latin typeface="Arial"/>
                <a:cs typeface="Arial"/>
              </a:rPr>
              <a:t>forme.</a:t>
            </a:r>
            <a:endParaRPr sz="1800">
              <a:latin typeface="Arial"/>
              <a:cs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6957695" cy="5221605"/>
            <a:chOff x="452437" y="452437"/>
            <a:chExt cx="6957695" cy="5221605"/>
          </a:xfrm>
        </p:grpSpPr>
        <p:pic>
          <p:nvPicPr>
            <p:cNvPr id="3" name="object 3"/>
            <p:cNvPicPr/>
            <p:nvPr/>
          </p:nvPicPr>
          <p:blipFill>
            <a:blip r:embed="rId2" cstate="print"/>
            <a:stretch>
              <a:fillRect/>
            </a:stretch>
          </p:blipFill>
          <p:spPr>
            <a:xfrm>
              <a:off x="457200" y="457200"/>
              <a:ext cx="6947915" cy="5212079"/>
            </a:xfrm>
            <a:prstGeom prst="rect">
              <a:avLst/>
            </a:prstGeom>
          </p:spPr>
        </p:pic>
        <p:sp>
          <p:nvSpPr>
            <p:cNvPr id="4" name="object 4"/>
            <p:cNvSpPr/>
            <p:nvPr/>
          </p:nvSpPr>
          <p:spPr>
            <a:xfrm>
              <a:off x="457200" y="457200"/>
              <a:ext cx="6948170" cy="5212080"/>
            </a:xfrm>
            <a:custGeom>
              <a:avLst/>
              <a:gdLst/>
              <a:ahLst/>
              <a:cxnLst/>
              <a:rect l="l" t="t" r="r" b="b"/>
              <a:pathLst>
                <a:path w="6948170" h="5212080">
                  <a:moveTo>
                    <a:pt x="0" y="0"/>
                  </a:moveTo>
                  <a:lnTo>
                    <a:pt x="0" y="5212079"/>
                  </a:lnTo>
                  <a:lnTo>
                    <a:pt x="6947915" y="5212079"/>
                  </a:lnTo>
                  <a:lnTo>
                    <a:pt x="694791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715771" y="6074153"/>
            <a:ext cx="782320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Vestiges</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haies</a:t>
            </a:r>
            <a:r>
              <a:rPr sz="1800" spc="-15" dirty="0">
                <a:latin typeface="Arial"/>
                <a:cs typeface="Arial"/>
              </a:rPr>
              <a:t> </a:t>
            </a:r>
            <a:r>
              <a:rPr sz="1800" dirty="0">
                <a:latin typeface="Arial"/>
                <a:cs typeface="Arial"/>
              </a:rPr>
              <a:t>vives</a:t>
            </a:r>
            <a:r>
              <a:rPr sz="1800" spc="-15" dirty="0">
                <a:latin typeface="Arial"/>
                <a:cs typeface="Arial"/>
              </a:rPr>
              <a:t> </a:t>
            </a:r>
            <a:r>
              <a:rPr sz="1800" dirty="0">
                <a:latin typeface="Arial"/>
                <a:cs typeface="Arial"/>
              </a:rPr>
              <a:t>installées</a:t>
            </a:r>
            <a:r>
              <a:rPr sz="1800" spc="-15"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un</a:t>
            </a:r>
            <a:r>
              <a:rPr sz="1800" spc="-15" dirty="0">
                <a:latin typeface="Arial"/>
                <a:cs typeface="Arial"/>
              </a:rPr>
              <a:t> </a:t>
            </a:r>
            <a:r>
              <a:rPr sz="1800" dirty="0">
                <a:latin typeface="Arial"/>
                <a:cs typeface="Arial"/>
              </a:rPr>
              <a:t>projet</a:t>
            </a:r>
            <a:r>
              <a:rPr sz="1800" spc="-10" dirty="0">
                <a:latin typeface="Arial"/>
                <a:cs typeface="Arial"/>
              </a:rPr>
              <a:t> </a:t>
            </a:r>
            <a:r>
              <a:rPr sz="1800" dirty="0">
                <a:latin typeface="Arial"/>
                <a:cs typeface="Arial"/>
              </a:rPr>
              <a:t>sur</a:t>
            </a:r>
            <a:r>
              <a:rPr sz="1800" spc="-15" dirty="0">
                <a:latin typeface="Arial"/>
                <a:cs typeface="Arial"/>
              </a:rPr>
              <a:t> </a:t>
            </a:r>
            <a:r>
              <a:rPr sz="1800" dirty="0">
                <a:latin typeface="Arial"/>
                <a:cs typeface="Arial"/>
              </a:rPr>
              <a:t>des</a:t>
            </a:r>
            <a:r>
              <a:rPr sz="1800" spc="-15" dirty="0">
                <a:latin typeface="Arial"/>
                <a:cs typeface="Arial"/>
              </a:rPr>
              <a:t> </a:t>
            </a:r>
            <a:r>
              <a:rPr sz="1800" dirty="0">
                <a:latin typeface="Arial"/>
                <a:cs typeface="Arial"/>
              </a:rPr>
              <a:t>versants</a:t>
            </a:r>
            <a:r>
              <a:rPr sz="1800" spc="-15" dirty="0">
                <a:latin typeface="Arial"/>
                <a:cs typeface="Arial"/>
              </a:rPr>
              <a:t> </a:t>
            </a:r>
            <a:r>
              <a:rPr sz="1800" dirty="0">
                <a:latin typeface="Arial"/>
                <a:cs typeface="Arial"/>
              </a:rPr>
              <a:t>pentus</a:t>
            </a:r>
            <a:r>
              <a:rPr sz="1800" spc="-15" dirty="0">
                <a:latin typeface="Arial"/>
                <a:cs typeface="Arial"/>
              </a:rPr>
              <a:t> </a:t>
            </a:r>
            <a:r>
              <a:rPr sz="1800" dirty="0">
                <a:latin typeface="Arial"/>
                <a:cs typeface="Arial"/>
              </a:rPr>
              <a:t>où</a:t>
            </a:r>
            <a:r>
              <a:rPr sz="1800" spc="-5" dirty="0">
                <a:latin typeface="Arial"/>
                <a:cs typeface="Arial"/>
              </a:rPr>
              <a:t> </a:t>
            </a:r>
            <a:r>
              <a:rPr sz="1800" spc="-25" dirty="0">
                <a:latin typeface="Arial"/>
                <a:cs typeface="Arial"/>
              </a:rPr>
              <a:t>le </a:t>
            </a:r>
            <a:r>
              <a:rPr sz="1800" dirty="0">
                <a:latin typeface="Arial"/>
                <a:cs typeface="Arial"/>
              </a:rPr>
              <a:t>décapage</a:t>
            </a:r>
            <a:r>
              <a:rPr sz="1800" spc="-25"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l’érosion</a:t>
            </a:r>
            <a:r>
              <a:rPr sz="1800" spc="-20" dirty="0">
                <a:latin typeface="Arial"/>
                <a:cs typeface="Arial"/>
              </a:rPr>
              <a:t> </a:t>
            </a:r>
            <a:r>
              <a:rPr sz="1800" dirty="0">
                <a:latin typeface="Arial"/>
                <a:cs typeface="Arial"/>
              </a:rPr>
              <a:t>aratoire</a:t>
            </a:r>
            <a:r>
              <a:rPr sz="1800" spc="-20" dirty="0">
                <a:latin typeface="Arial"/>
                <a:cs typeface="Arial"/>
              </a:rPr>
              <a:t> </a:t>
            </a:r>
            <a:r>
              <a:rPr sz="1800" dirty="0">
                <a:latin typeface="Arial"/>
                <a:cs typeface="Arial"/>
              </a:rPr>
              <a:t>se</a:t>
            </a:r>
            <a:r>
              <a:rPr sz="1800" spc="-20" dirty="0">
                <a:latin typeface="Arial"/>
                <a:cs typeface="Arial"/>
              </a:rPr>
              <a:t> </a:t>
            </a:r>
            <a:r>
              <a:rPr sz="1800" spc="-10" dirty="0">
                <a:latin typeface="Arial"/>
                <a:cs typeface="Arial"/>
              </a:rPr>
              <a:t>poursuit.</a:t>
            </a:r>
            <a:endParaRPr sz="1800">
              <a:latin typeface="Arial"/>
              <a:cs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49080" cy="6863080"/>
            <a:chOff x="452437" y="452437"/>
            <a:chExt cx="9149080" cy="6863080"/>
          </a:xfrm>
        </p:grpSpPr>
        <p:pic>
          <p:nvPicPr>
            <p:cNvPr id="3" name="object 3"/>
            <p:cNvPicPr/>
            <p:nvPr/>
          </p:nvPicPr>
          <p:blipFill>
            <a:blip r:embed="rId2" cstate="print"/>
            <a:stretch>
              <a:fillRect/>
            </a:stretch>
          </p:blipFill>
          <p:spPr>
            <a:xfrm>
              <a:off x="4605528" y="3569208"/>
              <a:ext cx="4995671" cy="3745991"/>
            </a:xfrm>
            <a:prstGeom prst="rect">
              <a:avLst/>
            </a:prstGeom>
          </p:spPr>
        </p:pic>
        <p:pic>
          <p:nvPicPr>
            <p:cNvPr id="4" name="object 4"/>
            <p:cNvPicPr/>
            <p:nvPr/>
          </p:nvPicPr>
          <p:blipFill>
            <a:blip r:embed="rId3" cstate="print"/>
            <a:stretch>
              <a:fillRect/>
            </a:stretch>
          </p:blipFill>
          <p:spPr>
            <a:xfrm>
              <a:off x="457200" y="457200"/>
              <a:ext cx="5003291" cy="3753611"/>
            </a:xfrm>
            <a:prstGeom prst="rect">
              <a:avLst/>
            </a:prstGeom>
          </p:spPr>
        </p:pic>
        <p:sp>
          <p:nvSpPr>
            <p:cNvPr id="5" name="object 5"/>
            <p:cNvSpPr/>
            <p:nvPr/>
          </p:nvSpPr>
          <p:spPr>
            <a:xfrm>
              <a:off x="457200" y="457200"/>
              <a:ext cx="5003800" cy="3752215"/>
            </a:xfrm>
            <a:custGeom>
              <a:avLst/>
              <a:gdLst/>
              <a:ahLst/>
              <a:cxnLst/>
              <a:rect l="l" t="t" r="r" b="b"/>
              <a:pathLst>
                <a:path w="5003800" h="3752215">
                  <a:moveTo>
                    <a:pt x="0" y="0"/>
                  </a:moveTo>
                  <a:lnTo>
                    <a:pt x="0" y="3752087"/>
                  </a:lnTo>
                  <a:lnTo>
                    <a:pt x="5003291" y="3752087"/>
                  </a:lnTo>
                  <a:lnTo>
                    <a:pt x="5003291" y="0"/>
                  </a:lnTo>
                  <a:lnTo>
                    <a:pt x="0" y="0"/>
                  </a:lnTo>
                  <a:close/>
                </a:path>
              </a:pathLst>
            </a:custGeom>
            <a:ln w="9524">
              <a:solidFill>
                <a:srgbClr val="000000"/>
              </a:solidFill>
            </a:ln>
          </p:spPr>
          <p:txBody>
            <a:bodyPr wrap="square" lIns="0" tIns="0" rIns="0" bIns="0" rtlCol="0"/>
            <a:lstStyle/>
            <a:p>
              <a:endParaRPr/>
            </a:p>
          </p:txBody>
        </p:sp>
      </p:grpSp>
      <p:sp>
        <p:nvSpPr>
          <p:cNvPr id="6" name="object 6"/>
          <p:cNvSpPr txBox="1"/>
          <p:nvPr/>
        </p:nvSpPr>
        <p:spPr>
          <a:xfrm>
            <a:off x="715771" y="4633974"/>
            <a:ext cx="3695700" cy="575945"/>
          </a:xfrm>
          <a:prstGeom prst="rect">
            <a:avLst/>
          </a:prstGeom>
        </p:spPr>
        <p:txBody>
          <a:bodyPr vert="horz" wrap="square" lIns="0" tIns="10795" rIns="0" bIns="0" rtlCol="0">
            <a:spAutoFit/>
          </a:bodyPr>
          <a:lstStyle/>
          <a:p>
            <a:pPr marL="12700" marR="5080">
              <a:lnSpc>
                <a:spcPct val="100600"/>
              </a:lnSpc>
              <a:spcBef>
                <a:spcPts val="85"/>
              </a:spcBef>
            </a:pPr>
            <a:r>
              <a:rPr sz="1800" dirty="0">
                <a:latin typeface="Arial"/>
                <a:cs typeface="Arial"/>
              </a:rPr>
              <a:t>Bandes</a:t>
            </a:r>
            <a:r>
              <a:rPr sz="1800" spc="-20" dirty="0">
                <a:latin typeface="Arial"/>
                <a:cs typeface="Arial"/>
              </a:rPr>
              <a:t> </a:t>
            </a:r>
            <a:r>
              <a:rPr sz="1800" dirty="0">
                <a:latin typeface="Arial"/>
                <a:cs typeface="Arial"/>
              </a:rPr>
              <a:t>enherbés</a:t>
            </a:r>
            <a:r>
              <a:rPr sz="1800" spc="-15" dirty="0">
                <a:latin typeface="Arial"/>
                <a:cs typeface="Arial"/>
              </a:rPr>
              <a:t> </a:t>
            </a:r>
            <a:r>
              <a:rPr sz="1800" dirty="0">
                <a:latin typeface="Arial"/>
                <a:cs typeface="Arial"/>
              </a:rPr>
              <a:t>récentes</a:t>
            </a:r>
            <a:r>
              <a:rPr sz="1800" spc="-15" dirty="0">
                <a:latin typeface="Arial"/>
                <a:cs typeface="Arial"/>
              </a:rPr>
              <a:t> </a:t>
            </a:r>
            <a:r>
              <a:rPr sz="1800" dirty="0">
                <a:latin typeface="Arial"/>
                <a:cs typeface="Arial"/>
              </a:rPr>
              <a:t>en</a:t>
            </a:r>
            <a:r>
              <a:rPr sz="1800" spc="-5" dirty="0">
                <a:latin typeface="Arial"/>
                <a:cs typeface="Arial"/>
              </a:rPr>
              <a:t> </a:t>
            </a:r>
            <a:r>
              <a:rPr sz="1800" spc="-10" dirty="0">
                <a:latin typeface="Arial"/>
                <a:cs typeface="Arial"/>
              </a:rPr>
              <a:t>cours </a:t>
            </a:r>
            <a:r>
              <a:rPr sz="1800" dirty="0">
                <a:latin typeface="Arial"/>
                <a:cs typeface="Arial"/>
              </a:rPr>
              <a:t>de</a:t>
            </a:r>
            <a:r>
              <a:rPr sz="1800" spc="-10" dirty="0">
                <a:latin typeface="Arial"/>
                <a:cs typeface="Arial"/>
              </a:rPr>
              <a:t> destruction.</a:t>
            </a:r>
            <a:endParaRPr sz="1800">
              <a:latin typeface="Arial"/>
              <a:cs typeface="Arial"/>
            </a:endParaRPr>
          </a:p>
        </p:txBody>
      </p:sp>
      <p:sp>
        <p:nvSpPr>
          <p:cNvPr id="7" name="object 7"/>
          <p:cNvSpPr txBox="1"/>
          <p:nvPr/>
        </p:nvSpPr>
        <p:spPr>
          <a:xfrm>
            <a:off x="5828789" y="817879"/>
            <a:ext cx="3658235" cy="1398905"/>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Haie</a:t>
            </a:r>
            <a:r>
              <a:rPr sz="1800" spc="-15" dirty="0">
                <a:latin typeface="Arial"/>
                <a:cs typeface="Arial"/>
              </a:rPr>
              <a:t> </a:t>
            </a:r>
            <a:r>
              <a:rPr sz="1800" dirty="0">
                <a:latin typeface="Arial"/>
                <a:cs typeface="Arial"/>
              </a:rPr>
              <a:t>vive</a:t>
            </a:r>
            <a:r>
              <a:rPr sz="1800" spc="-15" dirty="0">
                <a:latin typeface="Arial"/>
                <a:cs typeface="Arial"/>
              </a:rPr>
              <a:t> </a:t>
            </a:r>
            <a:r>
              <a:rPr sz="1800" dirty="0">
                <a:latin typeface="Arial"/>
                <a:cs typeface="Arial"/>
              </a:rPr>
              <a:t>à</a:t>
            </a:r>
            <a:r>
              <a:rPr sz="1800" spc="-15" dirty="0">
                <a:latin typeface="Arial"/>
                <a:cs typeface="Arial"/>
              </a:rPr>
              <a:t> </a:t>
            </a:r>
            <a:r>
              <a:rPr sz="1800" dirty="0">
                <a:latin typeface="Arial"/>
                <a:cs typeface="Arial"/>
              </a:rPr>
              <a:t>base</a:t>
            </a:r>
            <a:r>
              <a:rPr sz="1800" spc="-15" dirty="0">
                <a:latin typeface="Arial"/>
                <a:cs typeface="Arial"/>
              </a:rPr>
              <a:t> </a:t>
            </a:r>
            <a:r>
              <a:rPr sz="1800" dirty="0">
                <a:latin typeface="Arial"/>
                <a:cs typeface="Arial"/>
              </a:rPr>
              <a:t>de</a:t>
            </a:r>
            <a:r>
              <a:rPr sz="1800" spc="-10" dirty="0">
                <a:latin typeface="Arial"/>
                <a:cs typeface="Arial"/>
              </a:rPr>
              <a:t> Vétiver </a:t>
            </a:r>
            <a:r>
              <a:rPr sz="1800" dirty="0">
                <a:latin typeface="Arial"/>
                <a:cs typeface="Arial"/>
              </a:rPr>
              <a:t>installée</a:t>
            </a:r>
            <a:r>
              <a:rPr sz="1800" spc="-20"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un</a:t>
            </a:r>
            <a:r>
              <a:rPr sz="1800" spc="-5" dirty="0">
                <a:latin typeface="Arial"/>
                <a:cs typeface="Arial"/>
              </a:rPr>
              <a:t> </a:t>
            </a:r>
            <a:r>
              <a:rPr sz="1800" dirty="0">
                <a:latin typeface="Arial"/>
                <a:cs typeface="Arial"/>
              </a:rPr>
              <a:t>projet</a:t>
            </a:r>
            <a:r>
              <a:rPr sz="1800" spc="-10" dirty="0">
                <a:latin typeface="Arial"/>
                <a:cs typeface="Arial"/>
              </a:rPr>
              <a:t> </a:t>
            </a:r>
            <a:r>
              <a:rPr sz="1800" dirty="0">
                <a:latin typeface="Arial"/>
                <a:cs typeface="Arial"/>
              </a:rPr>
              <a:t>récent</a:t>
            </a:r>
            <a:r>
              <a:rPr sz="1800" spc="-10" dirty="0">
                <a:latin typeface="Arial"/>
                <a:cs typeface="Arial"/>
              </a:rPr>
              <a:t> </a:t>
            </a:r>
            <a:r>
              <a:rPr sz="1800" dirty="0">
                <a:latin typeface="Arial"/>
                <a:cs typeface="Arial"/>
              </a:rPr>
              <a:t>et</a:t>
            </a:r>
            <a:r>
              <a:rPr sz="1800" spc="-10" dirty="0">
                <a:latin typeface="Arial"/>
                <a:cs typeface="Arial"/>
              </a:rPr>
              <a:t> </a:t>
            </a:r>
            <a:r>
              <a:rPr sz="1800" spc="-20" dirty="0">
                <a:latin typeface="Arial"/>
                <a:cs typeface="Arial"/>
              </a:rPr>
              <a:t>déjà </a:t>
            </a:r>
            <a:r>
              <a:rPr sz="1800" dirty="0">
                <a:latin typeface="Arial"/>
                <a:cs typeface="Arial"/>
              </a:rPr>
              <a:t>fortement</a:t>
            </a:r>
            <a:r>
              <a:rPr sz="1800" spc="-30" dirty="0">
                <a:latin typeface="Arial"/>
                <a:cs typeface="Arial"/>
              </a:rPr>
              <a:t> </a:t>
            </a:r>
            <a:r>
              <a:rPr sz="1800" dirty="0">
                <a:latin typeface="Arial"/>
                <a:cs typeface="Arial"/>
              </a:rPr>
              <a:t>dégradée</a:t>
            </a:r>
            <a:r>
              <a:rPr sz="1800" spc="-40" dirty="0">
                <a:latin typeface="Arial"/>
                <a:cs typeface="Arial"/>
              </a:rPr>
              <a:t> </a:t>
            </a:r>
            <a:r>
              <a:rPr sz="1800" spc="-10" dirty="0">
                <a:latin typeface="Arial"/>
                <a:cs typeface="Arial"/>
              </a:rPr>
              <a:t>(affouillement </a:t>
            </a:r>
            <a:r>
              <a:rPr sz="1800" dirty="0">
                <a:latin typeface="Arial"/>
                <a:cs typeface="Arial"/>
              </a:rPr>
              <a:t>par</a:t>
            </a:r>
            <a:r>
              <a:rPr sz="1800" spc="-30" dirty="0">
                <a:latin typeface="Arial"/>
                <a:cs typeface="Arial"/>
              </a:rPr>
              <a:t> </a:t>
            </a:r>
            <a:r>
              <a:rPr sz="1800" dirty="0">
                <a:latin typeface="Arial"/>
                <a:cs typeface="Arial"/>
              </a:rPr>
              <a:t>l’érosion</a:t>
            </a:r>
            <a:r>
              <a:rPr sz="1800" spc="-30" dirty="0">
                <a:latin typeface="Arial"/>
                <a:cs typeface="Arial"/>
              </a:rPr>
              <a:t> </a:t>
            </a:r>
            <a:r>
              <a:rPr sz="1800" dirty="0">
                <a:latin typeface="Arial"/>
                <a:cs typeface="Arial"/>
              </a:rPr>
              <a:t>aratoire,</a:t>
            </a:r>
            <a:r>
              <a:rPr sz="1800" spc="-20" dirty="0">
                <a:latin typeface="Arial"/>
                <a:cs typeface="Arial"/>
              </a:rPr>
              <a:t> </a:t>
            </a:r>
            <a:r>
              <a:rPr sz="1800" dirty="0">
                <a:latin typeface="Arial"/>
                <a:cs typeface="Arial"/>
              </a:rPr>
              <a:t>ouverture</a:t>
            </a:r>
            <a:r>
              <a:rPr sz="1800" spc="-35" dirty="0">
                <a:latin typeface="Arial"/>
                <a:cs typeface="Arial"/>
              </a:rPr>
              <a:t> </a:t>
            </a:r>
            <a:r>
              <a:rPr sz="1800" spc="-25" dirty="0">
                <a:latin typeface="Arial"/>
                <a:cs typeface="Arial"/>
              </a:rPr>
              <a:t>de </a:t>
            </a:r>
            <a:r>
              <a:rPr sz="1800" spc="-10" dirty="0">
                <a:latin typeface="Arial"/>
                <a:cs typeface="Arial"/>
              </a:rPr>
              <a:t>brèches).</a:t>
            </a:r>
            <a:endParaRPr sz="1800">
              <a:latin typeface="Arial"/>
              <a:cs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5244083" cy="3933443"/>
            </a:xfrm>
            <a:prstGeom prst="rect">
              <a:avLst/>
            </a:prstGeom>
          </p:spPr>
        </p:pic>
        <p:sp>
          <p:nvSpPr>
            <p:cNvPr id="4" name="object 4"/>
            <p:cNvSpPr/>
            <p:nvPr/>
          </p:nvSpPr>
          <p:spPr>
            <a:xfrm>
              <a:off x="457200" y="457200"/>
              <a:ext cx="5244465" cy="3933825"/>
            </a:xfrm>
            <a:custGeom>
              <a:avLst/>
              <a:gdLst/>
              <a:ahLst/>
              <a:cxnLst/>
              <a:rect l="l" t="t" r="r" b="b"/>
              <a:pathLst>
                <a:path w="5244465" h="3933825">
                  <a:moveTo>
                    <a:pt x="0" y="0"/>
                  </a:moveTo>
                  <a:lnTo>
                    <a:pt x="0" y="3933443"/>
                  </a:lnTo>
                  <a:lnTo>
                    <a:pt x="5244083" y="3933443"/>
                  </a:lnTo>
                  <a:lnTo>
                    <a:pt x="5244083"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741164" y="3669791"/>
              <a:ext cx="4860035" cy="3645407"/>
            </a:xfrm>
            <a:prstGeom prst="rect">
              <a:avLst/>
            </a:prstGeom>
          </p:spPr>
        </p:pic>
        <p:sp>
          <p:nvSpPr>
            <p:cNvPr id="6" name="object 6"/>
            <p:cNvSpPr/>
            <p:nvPr/>
          </p:nvSpPr>
          <p:spPr>
            <a:xfrm>
              <a:off x="4741164" y="3669791"/>
              <a:ext cx="4860290" cy="3645535"/>
            </a:xfrm>
            <a:custGeom>
              <a:avLst/>
              <a:gdLst/>
              <a:ahLst/>
              <a:cxnLst/>
              <a:rect l="l" t="t" r="r" b="b"/>
              <a:pathLst>
                <a:path w="4860290" h="3645534">
                  <a:moveTo>
                    <a:pt x="0" y="0"/>
                  </a:moveTo>
                  <a:lnTo>
                    <a:pt x="0" y="3645407"/>
                  </a:lnTo>
                  <a:lnTo>
                    <a:pt x="4860035" y="3645407"/>
                  </a:lnTo>
                  <a:lnTo>
                    <a:pt x="4860035"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5364479" cy="4023359"/>
            </a:xfrm>
            <a:prstGeom prst="rect">
              <a:avLst/>
            </a:prstGeom>
          </p:spPr>
        </p:pic>
        <p:sp>
          <p:nvSpPr>
            <p:cNvPr id="4" name="object 4"/>
            <p:cNvSpPr/>
            <p:nvPr/>
          </p:nvSpPr>
          <p:spPr>
            <a:xfrm>
              <a:off x="457200" y="457200"/>
              <a:ext cx="5364480" cy="4023360"/>
            </a:xfrm>
            <a:custGeom>
              <a:avLst/>
              <a:gdLst/>
              <a:ahLst/>
              <a:cxnLst/>
              <a:rect l="l" t="t" r="r" b="b"/>
              <a:pathLst>
                <a:path w="5364480" h="4023360">
                  <a:moveTo>
                    <a:pt x="0" y="0"/>
                  </a:moveTo>
                  <a:lnTo>
                    <a:pt x="0" y="4023359"/>
                  </a:lnTo>
                  <a:lnTo>
                    <a:pt x="5364479" y="4023359"/>
                  </a:lnTo>
                  <a:lnTo>
                    <a:pt x="536447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549139" y="3525011"/>
              <a:ext cx="5052059" cy="3790187"/>
            </a:xfrm>
            <a:prstGeom prst="rect">
              <a:avLst/>
            </a:prstGeom>
          </p:spPr>
        </p:pic>
        <p:sp>
          <p:nvSpPr>
            <p:cNvPr id="6" name="object 6"/>
            <p:cNvSpPr/>
            <p:nvPr/>
          </p:nvSpPr>
          <p:spPr>
            <a:xfrm>
              <a:off x="4549139" y="3526535"/>
              <a:ext cx="5052060" cy="3789045"/>
            </a:xfrm>
            <a:custGeom>
              <a:avLst/>
              <a:gdLst/>
              <a:ahLst/>
              <a:cxnLst/>
              <a:rect l="l" t="t" r="r" b="b"/>
              <a:pathLst>
                <a:path w="5052059" h="3789045">
                  <a:moveTo>
                    <a:pt x="0" y="0"/>
                  </a:moveTo>
                  <a:lnTo>
                    <a:pt x="0" y="3788663"/>
                  </a:lnTo>
                  <a:lnTo>
                    <a:pt x="5052059" y="3788663"/>
                  </a:lnTo>
                  <a:lnTo>
                    <a:pt x="5052059"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570991" y="4850382"/>
            <a:ext cx="3657600"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L’érosion</a:t>
            </a:r>
            <a:r>
              <a:rPr sz="1800" spc="-30" dirty="0">
                <a:latin typeface="Arial"/>
                <a:cs typeface="Arial"/>
              </a:rPr>
              <a:t> </a:t>
            </a:r>
            <a:r>
              <a:rPr sz="1800" dirty="0">
                <a:latin typeface="Arial"/>
                <a:cs typeface="Arial"/>
              </a:rPr>
              <a:t>aratoire</a:t>
            </a:r>
            <a:r>
              <a:rPr sz="1800" spc="-25" dirty="0">
                <a:latin typeface="Arial"/>
                <a:cs typeface="Arial"/>
              </a:rPr>
              <a:t> </a:t>
            </a:r>
            <a:r>
              <a:rPr sz="1800" dirty="0">
                <a:latin typeface="Arial"/>
                <a:cs typeface="Arial"/>
              </a:rPr>
              <a:t>a</a:t>
            </a:r>
            <a:r>
              <a:rPr sz="1800" spc="-25" dirty="0">
                <a:latin typeface="Arial"/>
                <a:cs typeface="Arial"/>
              </a:rPr>
              <a:t> </a:t>
            </a:r>
            <a:r>
              <a:rPr sz="1800" dirty="0">
                <a:latin typeface="Arial"/>
                <a:cs typeface="Arial"/>
              </a:rPr>
              <a:t>commencé</a:t>
            </a:r>
            <a:r>
              <a:rPr sz="1800" spc="-25" dirty="0">
                <a:latin typeface="Arial"/>
                <a:cs typeface="Arial"/>
              </a:rPr>
              <a:t> </a:t>
            </a:r>
            <a:r>
              <a:rPr sz="1800" spc="-60" dirty="0">
                <a:latin typeface="Arial"/>
                <a:cs typeface="Arial"/>
              </a:rPr>
              <a:t>à </a:t>
            </a:r>
            <a:r>
              <a:rPr sz="1800" dirty="0">
                <a:latin typeface="Arial"/>
                <a:cs typeface="Arial"/>
              </a:rPr>
              <a:t>affouiller</a:t>
            </a:r>
            <a:r>
              <a:rPr sz="1800" spc="-30" dirty="0">
                <a:latin typeface="Arial"/>
                <a:cs typeface="Arial"/>
              </a:rPr>
              <a:t> </a:t>
            </a:r>
            <a:r>
              <a:rPr sz="1800" dirty="0">
                <a:latin typeface="Arial"/>
                <a:cs typeface="Arial"/>
              </a:rPr>
              <a:t>ces</a:t>
            </a:r>
            <a:r>
              <a:rPr sz="1800" spc="-30" dirty="0">
                <a:latin typeface="Arial"/>
                <a:cs typeface="Arial"/>
              </a:rPr>
              <a:t> </a:t>
            </a:r>
            <a:r>
              <a:rPr sz="1800" dirty="0">
                <a:latin typeface="Arial"/>
                <a:cs typeface="Arial"/>
              </a:rPr>
              <a:t>murettes</a:t>
            </a:r>
            <a:r>
              <a:rPr sz="1800" spc="-25" dirty="0">
                <a:latin typeface="Arial"/>
                <a:cs typeface="Arial"/>
              </a:rPr>
              <a:t> </a:t>
            </a:r>
            <a:r>
              <a:rPr sz="1800" dirty="0">
                <a:latin typeface="Arial"/>
                <a:cs typeface="Arial"/>
              </a:rPr>
              <a:t>installées</a:t>
            </a:r>
            <a:r>
              <a:rPr sz="1800" spc="-30" dirty="0">
                <a:latin typeface="Arial"/>
                <a:cs typeface="Arial"/>
              </a:rPr>
              <a:t> </a:t>
            </a:r>
            <a:r>
              <a:rPr sz="1800" spc="-25" dirty="0">
                <a:latin typeface="Arial"/>
                <a:cs typeface="Arial"/>
              </a:rPr>
              <a:t>sur </a:t>
            </a:r>
            <a:r>
              <a:rPr sz="1800" dirty="0">
                <a:latin typeface="Arial"/>
                <a:cs typeface="Arial"/>
              </a:rPr>
              <a:t>un</a:t>
            </a:r>
            <a:r>
              <a:rPr sz="1800" spc="-15" dirty="0">
                <a:latin typeface="Arial"/>
                <a:cs typeface="Arial"/>
              </a:rPr>
              <a:t> </a:t>
            </a:r>
            <a:r>
              <a:rPr sz="1800" dirty="0">
                <a:latin typeface="Arial"/>
                <a:cs typeface="Arial"/>
              </a:rPr>
              <a:t>versant à</a:t>
            </a:r>
            <a:r>
              <a:rPr sz="1800" spc="-15" dirty="0">
                <a:latin typeface="Arial"/>
                <a:cs typeface="Arial"/>
              </a:rPr>
              <a:t> </a:t>
            </a:r>
            <a:r>
              <a:rPr sz="1800" dirty="0">
                <a:latin typeface="Arial"/>
                <a:cs typeface="Arial"/>
              </a:rPr>
              <a:t>forte</a:t>
            </a:r>
            <a:r>
              <a:rPr sz="1800" spc="-10" dirty="0">
                <a:latin typeface="Arial"/>
                <a:cs typeface="Arial"/>
              </a:rPr>
              <a:t> pente.</a:t>
            </a:r>
            <a:endParaRPr sz="1800">
              <a:latin typeface="Arial"/>
              <a:cs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5244083" cy="3933443"/>
            </a:xfrm>
            <a:prstGeom prst="rect">
              <a:avLst/>
            </a:prstGeom>
          </p:spPr>
        </p:pic>
        <p:sp>
          <p:nvSpPr>
            <p:cNvPr id="4" name="object 4"/>
            <p:cNvSpPr/>
            <p:nvPr/>
          </p:nvSpPr>
          <p:spPr>
            <a:xfrm>
              <a:off x="457200" y="457200"/>
              <a:ext cx="5244465" cy="3933825"/>
            </a:xfrm>
            <a:custGeom>
              <a:avLst/>
              <a:gdLst/>
              <a:ahLst/>
              <a:cxnLst/>
              <a:rect l="l" t="t" r="r" b="b"/>
              <a:pathLst>
                <a:path w="5244465" h="3933825">
                  <a:moveTo>
                    <a:pt x="0" y="0"/>
                  </a:moveTo>
                  <a:lnTo>
                    <a:pt x="0" y="3933443"/>
                  </a:lnTo>
                  <a:lnTo>
                    <a:pt x="5244083" y="3933443"/>
                  </a:lnTo>
                  <a:lnTo>
                    <a:pt x="5244083"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933188" y="3814571"/>
              <a:ext cx="4668011" cy="3500627"/>
            </a:xfrm>
            <a:prstGeom prst="rect">
              <a:avLst/>
            </a:prstGeom>
          </p:spPr>
        </p:pic>
        <p:sp>
          <p:nvSpPr>
            <p:cNvPr id="6" name="object 6"/>
            <p:cNvSpPr/>
            <p:nvPr/>
          </p:nvSpPr>
          <p:spPr>
            <a:xfrm>
              <a:off x="4933188" y="3814571"/>
              <a:ext cx="4668520" cy="3500754"/>
            </a:xfrm>
            <a:custGeom>
              <a:avLst/>
              <a:gdLst/>
              <a:ahLst/>
              <a:cxnLst/>
              <a:rect l="l" t="t" r="r" b="b"/>
              <a:pathLst>
                <a:path w="4668520" h="3500754">
                  <a:moveTo>
                    <a:pt x="0" y="0"/>
                  </a:moveTo>
                  <a:lnTo>
                    <a:pt x="0" y="3500627"/>
                  </a:lnTo>
                  <a:lnTo>
                    <a:pt x="4668011" y="3500627"/>
                  </a:lnTo>
                  <a:lnTo>
                    <a:pt x="4668011"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715771" y="4705602"/>
            <a:ext cx="393636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La</a:t>
            </a:r>
            <a:r>
              <a:rPr sz="1800" spc="-30" dirty="0">
                <a:latin typeface="Arial"/>
                <a:cs typeface="Arial"/>
              </a:rPr>
              <a:t> </a:t>
            </a:r>
            <a:r>
              <a:rPr sz="1800" dirty="0">
                <a:latin typeface="Arial"/>
                <a:cs typeface="Arial"/>
              </a:rPr>
              <a:t>murette</a:t>
            </a:r>
            <a:r>
              <a:rPr sz="1800" spc="-25" dirty="0">
                <a:latin typeface="Arial"/>
                <a:cs typeface="Arial"/>
              </a:rPr>
              <a:t> </a:t>
            </a:r>
            <a:r>
              <a:rPr sz="1800" dirty="0">
                <a:latin typeface="Arial"/>
                <a:cs typeface="Arial"/>
              </a:rPr>
              <a:t>vient</a:t>
            </a:r>
            <a:r>
              <a:rPr sz="1800" spc="-15" dirty="0">
                <a:latin typeface="Arial"/>
                <a:cs typeface="Arial"/>
              </a:rPr>
              <a:t> </a:t>
            </a:r>
            <a:r>
              <a:rPr sz="1800" dirty="0">
                <a:latin typeface="Arial"/>
                <a:cs typeface="Arial"/>
              </a:rPr>
              <a:t>d’être</a:t>
            </a:r>
            <a:r>
              <a:rPr sz="1800" spc="-25" dirty="0">
                <a:latin typeface="Arial"/>
                <a:cs typeface="Arial"/>
              </a:rPr>
              <a:t> </a:t>
            </a:r>
            <a:r>
              <a:rPr sz="1800" dirty="0">
                <a:latin typeface="Arial"/>
                <a:cs typeface="Arial"/>
              </a:rPr>
              <a:t>construite,</a:t>
            </a:r>
            <a:r>
              <a:rPr sz="1800" spc="-15" dirty="0">
                <a:latin typeface="Arial"/>
                <a:cs typeface="Arial"/>
              </a:rPr>
              <a:t> </a:t>
            </a:r>
            <a:r>
              <a:rPr sz="1800" spc="-20" dirty="0">
                <a:latin typeface="Arial"/>
                <a:cs typeface="Arial"/>
              </a:rPr>
              <a:t>pour </a:t>
            </a:r>
            <a:r>
              <a:rPr sz="1800" dirty="0">
                <a:latin typeface="Arial"/>
                <a:cs typeface="Arial"/>
              </a:rPr>
              <a:t>le</a:t>
            </a:r>
            <a:r>
              <a:rPr sz="1800" spc="-20" dirty="0">
                <a:latin typeface="Arial"/>
                <a:cs typeface="Arial"/>
              </a:rPr>
              <a:t> </a:t>
            </a:r>
            <a:r>
              <a:rPr sz="1800" dirty="0">
                <a:latin typeface="Arial"/>
                <a:cs typeface="Arial"/>
              </a:rPr>
              <a:t>moment,</a:t>
            </a:r>
            <a:r>
              <a:rPr sz="1800" spc="-10" dirty="0">
                <a:latin typeface="Arial"/>
                <a:cs typeface="Arial"/>
              </a:rPr>
              <a:t> </a:t>
            </a:r>
            <a:r>
              <a:rPr sz="1800" dirty="0">
                <a:latin typeface="Arial"/>
                <a:cs typeface="Arial"/>
              </a:rPr>
              <a:t>tout</a:t>
            </a:r>
            <a:r>
              <a:rPr sz="1800" spc="-10" dirty="0">
                <a:latin typeface="Arial"/>
                <a:cs typeface="Arial"/>
              </a:rPr>
              <a:t> </a:t>
            </a:r>
            <a:r>
              <a:rPr sz="1800" dirty="0">
                <a:latin typeface="Arial"/>
                <a:cs typeface="Arial"/>
              </a:rPr>
              <a:t>va</a:t>
            </a:r>
            <a:r>
              <a:rPr sz="1800" spc="-15" dirty="0">
                <a:latin typeface="Arial"/>
                <a:cs typeface="Arial"/>
              </a:rPr>
              <a:t> </a:t>
            </a:r>
            <a:r>
              <a:rPr sz="1800" spc="-20" dirty="0">
                <a:latin typeface="Arial"/>
                <a:cs typeface="Arial"/>
              </a:rPr>
              <a:t>bien.</a:t>
            </a:r>
            <a:endParaRPr sz="1800">
              <a:latin typeface="Arial"/>
              <a:cs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4860035" cy="3645407"/>
            </a:xfrm>
            <a:prstGeom prst="rect">
              <a:avLst/>
            </a:prstGeom>
          </p:spPr>
        </p:pic>
        <p:sp>
          <p:nvSpPr>
            <p:cNvPr id="4" name="object 4"/>
            <p:cNvSpPr/>
            <p:nvPr/>
          </p:nvSpPr>
          <p:spPr>
            <a:xfrm>
              <a:off x="457200" y="457200"/>
              <a:ext cx="4860290" cy="3645535"/>
            </a:xfrm>
            <a:custGeom>
              <a:avLst/>
              <a:gdLst/>
              <a:ahLst/>
              <a:cxnLst/>
              <a:rect l="l" t="t" r="r" b="b"/>
              <a:pathLst>
                <a:path w="4860290" h="3645535">
                  <a:moveTo>
                    <a:pt x="0" y="0"/>
                  </a:moveTo>
                  <a:lnTo>
                    <a:pt x="0" y="3645407"/>
                  </a:lnTo>
                  <a:lnTo>
                    <a:pt x="4860035" y="3645407"/>
                  </a:lnTo>
                  <a:lnTo>
                    <a:pt x="4860035"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549139" y="3525011"/>
              <a:ext cx="5052059" cy="3790187"/>
            </a:xfrm>
            <a:prstGeom prst="rect">
              <a:avLst/>
            </a:prstGeom>
          </p:spPr>
        </p:pic>
        <p:sp>
          <p:nvSpPr>
            <p:cNvPr id="6" name="object 6"/>
            <p:cNvSpPr/>
            <p:nvPr/>
          </p:nvSpPr>
          <p:spPr>
            <a:xfrm>
              <a:off x="4549139" y="3526535"/>
              <a:ext cx="5052060" cy="3789045"/>
            </a:xfrm>
            <a:custGeom>
              <a:avLst/>
              <a:gdLst/>
              <a:ahLst/>
              <a:cxnLst/>
              <a:rect l="l" t="t" r="r" b="b"/>
              <a:pathLst>
                <a:path w="5052059" h="3789045">
                  <a:moveTo>
                    <a:pt x="0" y="0"/>
                  </a:moveTo>
                  <a:lnTo>
                    <a:pt x="0" y="3788663"/>
                  </a:lnTo>
                  <a:lnTo>
                    <a:pt x="5052059" y="3788663"/>
                  </a:lnTo>
                  <a:lnTo>
                    <a:pt x="5052059"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644143" y="4490718"/>
            <a:ext cx="337820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L’affouillement</a:t>
            </a:r>
            <a:r>
              <a:rPr sz="1800" spc="-35" dirty="0">
                <a:latin typeface="Arial"/>
                <a:cs typeface="Arial"/>
              </a:rPr>
              <a:t> </a:t>
            </a:r>
            <a:r>
              <a:rPr sz="1800" dirty="0">
                <a:latin typeface="Arial"/>
                <a:cs typeface="Arial"/>
              </a:rPr>
              <a:t>a</a:t>
            </a:r>
            <a:r>
              <a:rPr sz="1800" spc="-45" dirty="0">
                <a:latin typeface="Arial"/>
                <a:cs typeface="Arial"/>
              </a:rPr>
              <a:t> </a:t>
            </a:r>
            <a:r>
              <a:rPr sz="1800" dirty="0">
                <a:latin typeface="Arial"/>
                <a:cs typeface="Arial"/>
              </a:rPr>
              <a:t>commencé,</a:t>
            </a:r>
            <a:r>
              <a:rPr sz="1800" spc="-35" dirty="0">
                <a:latin typeface="Arial"/>
                <a:cs typeface="Arial"/>
              </a:rPr>
              <a:t> </a:t>
            </a:r>
            <a:r>
              <a:rPr sz="1800" spc="-25" dirty="0">
                <a:latin typeface="Arial"/>
                <a:cs typeface="Arial"/>
              </a:rPr>
              <a:t>la </a:t>
            </a:r>
            <a:r>
              <a:rPr sz="1800" dirty="0">
                <a:latin typeface="Arial"/>
                <a:cs typeface="Arial"/>
              </a:rPr>
              <a:t>murette</a:t>
            </a:r>
            <a:r>
              <a:rPr sz="1800" spc="-35" dirty="0">
                <a:latin typeface="Arial"/>
                <a:cs typeface="Arial"/>
              </a:rPr>
              <a:t> </a:t>
            </a:r>
            <a:r>
              <a:rPr sz="1800" dirty="0">
                <a:latin typeface="Arial"/>
                <a:cs typeface="Arial"/>
              </a:rPr>
              <a:t>commence</a:t>
            </a:r>
            <a:r>
              <a:rPr sz="1800" spc="-30" dirty="0">
                <a:latin typeface="Arial"/>
                <a:cs typeface="Arial"/>
              </a:rPr>
              <a:t> </a:t>
            </a:r>
            <a:r>
              <a:rPr sz="1800" dirty="0">
                <a:latin typeface="Arial"/>
                <a:cs typeface="Arial"/>
              </a:rPr>
              <a:t>à</a:t>
            </a:r>
            <a:r>
              <a:rPr sz="1800" spc="-30" dirty="0">
                <a:latin typeface="Arial"/>
                <a:cs typeface="Arial"/>
              </a:rPr>
              <a:t> </a:t>
            </a:r>
            <a:r>
              <a:rPr sz="1800" spc="-10" dirty="0">
                <a:latin typeface="Arial"/>
                <a:cs typeface="Arial"/>
              </a:rPr>
              <a:t>s’effondrer.</a:t>
            </a:r>
            <a:endParaRPr sz="1800">
              <a:latin typeface="Arial"/>
              <a:cs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63105" y="452437"/>
            <a:ext cx="9143365" cy="6867525"/>
            <a:chOff x="463105" y="452437"/>
            <a:chExt cx="9143365" cy="6867525"/>
          </a:xfrm>
        </p:grpSpPr>
        <p:pic>
          <p:nvPicPr>
            <p:cNvPr id="3" name="object 3"/>
            <p:cNvPicPr/>
            <p:nvPr/>
          </p:nvPicPr>
          <p:blipFill>
            <a:blip r:embed="rId2" cstate="print"/>
            <a:stretch>
              <a:fillRect/>
            </a:stretch>
          </p:blipFill>
          <p:spPr>
            <a:xfrm>
              <a:off x="467867" y="457200"/>
              <a:ext cx="5091683" cy="3788663"/>
            </a:xfrm>
            <a:prstGeom prst="rect">
              <a:avLst/>
            </a:prstGeom>
          </p:spPr>
        </p:pic>
        <p:sp>
          <p:nvSpPr>
            <p:cNvPr id="4" name="object 4"/>
            <p:cNvSpPr/>
            <p:nvPr/>
          </p:nvSpPr>
          <p:spPr>
            <a:xfrm>
              <a:off x="467867" y="457199"/>
              <a:ext cx="5092065" cy="3789045"/>
            </a:xfrm>
            <a:custGeom>
              <a:avLst/>
              <a:gdLst/>
              <a:ahLst/>
              <a:cxnLst/>
              <a:rect l="l" t="t" r="r" b="b"/>
              <a:pathLst>
                <a:path w="5092065" h="3789045">
                  <a:moveTo>
                    <a:pt x="0" y="0"/>
                  </a:moveTo>
                  <a:lnTo>
                    <a:pt x="0" y="3788663"/>
                  </a:lnTo>
                  <a:lnTo>
                    <a:pt x="5091683" y="3788663"/>
                  </a:lnTo>
                  <a:lnTo>
                    <a:pt x="5091683" y="0"/>
                  </a:lnTo>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933188" y="3814572"/>
              <a:ext cx="4668011" cy="3500627"/>
            </a:xfrm>
            <a:prstGeom prst="rect">
              <a:avLst/>
            </a:prstGeom>
          </p:spPr>
        </p:pic>
        <p:sp>
          <p:nvSpPr>
            <p:cNvPr id="6" name="object 6"/>
            <p:cNvSpPr/>
            <p:nvPr/>
          </p:nvSpPr>
          <p:spPr>
            <a:xfrm>
              <a:off x="4933188" y="3814572"/>
              <a:ext cx="4668520" cy="3500754"/>
            </a:xfrm>
            <a:custGeom>
              <a:avLst/>
              <a:gdLst/>
              <a:ahLst/>
              <a:cxnLst/>
              <a:rect l="l" t="t" r="r" b="b"/>
              <a:pathLst>
                <a:path w="4668520" h="3500754">
                  <a:moveTo>
                    <a:pt x="0" y="0"/>
                  </a:moveTo>
                  <a:lnTo>
                    <a:pt x="0" y="3500627"/>
                  </a:lnTo>
                  <a:lnTo>
                    <a:pt x="4668011" y="3500627"/>
                  </a:lnTo>
                  <a:lnTo>
                    <a:pt x="4668011"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750175" cy="5814695"/>
            <a:chOff x="452437" y="452437"/>
            <a:chExt cx="7750175" cy="5814695"/>
          </a:xfrm>
        </p:grpSpPr>
        <p:pic>
          <p:nvPicPr>
            <p:cNvPr id="3" name="object 3"/>
            <p:cNvPicPr/>
            <p:nvPr/>
          </p:nvPicPr>
          <p:blipFill>
            <a:blip r:embed="rId2" cstate="print"/>
            <a:stretch>
              <a:fillRect/>
            </a:stretch>
          </p:blipFill>
          <p:spPr>
            <a:xfrm>
              <a:off x="457200" y="762220"/>
              <a:ext cx="7740395" cy="5499895"/>
            </a:xfrm>
            <a:prstGeom prst="rect">
              <a:avLst/>
            </a:prstGeom>
          </p:spPr>
        </p:pic>
        <p:sp>
          <p:nvSpPr>
            <p:cNvPr id="4" name="object 4"/>
            <p:cNvSpPr/>
            <p:nvPr/>
          </p:nvSpPr>
          <p:spPr>
            <a:xfrm>
              <a:off x="457200" y="457200"/>
              <a:ext cx="7740650" cy="5805170"/>
            </a:xfrm>
            <a:custGeom>
              <a:avLst/>
              <a:gdLst/>
              <a:ahLst/>
              <a:cxnLst/>
              <a:rect l="l" t="t" r="r" b="b"/>
              <a:pathLst>
                <a:path w="7740650" h="5805170">
                  <a:moveTo>
                    <a:pt x="0" y="0"/>
                  </a:moveTo>
                  <a:lnTo>
                    <a:pt x="0" y="5804915"/>
                  </a:lnTo>
                  <a:lnTo>
                    <a:pt x="7740395" y="5804915"/>
                  </a:lnTo>
                  <a:lnTo>
                    <a:pt x="774039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10615" y="6362189"/>
            <a:ext cx="853503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Sur</a:t>
            </a:r>
            <a:r>
              <a:rPr sz="1800" spc="-25" dirty="0">
                <a:latin typeface="Arial"/>
                <a:cs typeface="Arial"/>
              </a:rPr>
              <a:t> </a:t>
            </a:r>
            <a:r>
              <a:rPr sz="1800" dirty="0">
                <a:latin typeface="Arial"/>
                <a:cs typeface="Arial"/>
              </a:rPr>
              <a:t>ce</a:t>
            </a:r>
            <a:r>
              <a:rPr sz="1800" spc="-20" dirty="0">
                <a:latin typeface="Arial"/>
                <a:cs typeface="Arial"/>
              </a:rPr>
              <a:t> </a:t>
            </a:r>
            <a:r>
              <a:rPr sz="1800" dirty="0">
                <a:latin typeface="Arial"/>
                <a:cs typeface="Arial"/>
              </a:rPr>
              <a:t>bas</a:t>
            </a:r>
            <a:r>
              <a:rPr sz="1800" spc="-15" dirty="0">
                <a:latin typeface="Arial"/>
                <a:cs typeface="Arial"/>
              </a:rPr>
              <a:t> </a:t>
            </a:r>
            <a:r>
              <a:rPr sz="1800" dirty="0">
                <a:latin typeface="Arial"/>
                <a:cs typeface="Arial"/>
              </a:rPr>
              <a:t>de</a:t>
            </a:r>
            <a:r>
              <a:rPr sz="1800" spc="-5" dirty="0">
                <a:latin typeface="Arial"/>
                <a:cs typeface="Arial"/>
              </a:rPr>
              <a:t> </a:t>
            </a:r>
            <a:r>
              <a:rPr sz="1800" dirty="0">
                <a:latin typeface="Arial"/>
                <a:cs typeface="Arial"/>
              </a:rPr>
              <a:t>versant</a:t>
            </a:r>
            <a:r>
              <a:rPr sz="1800" spc="-15" dirty="0">
                <a:latin typeface="Arial"/>
                <a:cs typeface="Arial"/>
              </a:rPr>
              <a:t> </a:t>
            </a:r>
            <a:r>
              <a:rPr sz="1800" dirty="0">
                <a:latin typeface="Arial"/>
                <a:cs typeface="Arial"/>
              </a:rPr>
              <a:t>peu</a:t>
            </a:r>
            <a:r>
              <a:rPr sz="1800" spc="-15" dirty="0">
                <a:latin typeface="Arial"/>
                <a:cs typeface="Arial"/>
              </a:rPr>
              <a:t> </a:t>
            </a:r>
            <a:r>
              <a:rPr sz="1800" dirty="0">
                <a:latin typeface="Arial"/>
                <a:cs typeface="Arial"/>
              </a:rPr>
              <a:t>pentu,</a:t>
            </a:r>
            <a:r>
              <a:rPr sz="1800" spc="-10" dirty="0">
                <a:latin typeface="Arial"/>
                <a:cs typeface="Arial"/>
              </a:rPr>
              <a:t> </a:t>
            </a:r>
            <a:r>
              <a:rPr sz="1800" dirty="0">
                <a:latin typeface="Arial"/>
                <a:cs typeface="Arial"/>
              </a:rPr>
              <a:t>des</a:t>
            </a:r>
            <a:r>
              <a:rPr sz="1800" spc="-15" dirty="0">
                <a:latin typeface="Arial"/>
                <a:cs typeface="Arial"/>
              </a:rPr>
              <a:t> </a:t>
            </a:r>
            <a:r>
              <a:rPr sz="1800" dirty="0">
                <a:latin typeface="Arial"/>
                <a:cs typeface="Arial"/>
              </a:rPr>
              <a:t>haies</a:t>
            </a:r>
            <a:r>
              <a:rPr sz="1800" spc="-5" dirty="0">
                <a:latin typeface="Arial"/>
                <a:cs typeface="Arial"/>
              </a:rPr>
              <a:t> </a:t>
            </a:r>
            <a:r>
              <a:rPr sz="1800" dirty="0">
                <a:latin typeface="Arial"/>
                <a:cs typeface="Arial"/>
              </a:rPr>
              <a:t>vives</a:t>
            </a:r>
            <a:r>
              <a:rPr sz="1800" spc="-15" dirty="0">
                <a:latin typeface="Arial"/>
                <a:cs typeface="Arial"/>
              </a:rPr>
              <a:t> </a:t>
            </a:r>
            <a:r>
              <a:rPr sz="1800" dirty="0">
                <a:latin typeface="Arial"/>
                <a:cs typeface="Arial"/>
              </a:rPr>
              <a:t>permettent</a:t>
            </a:r>
            <a:r>
              <a:rPr sz="1800" spc="-1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remodeler</a:t>
            </a:r>
            <a:r>
              <a:rPr sz="1800" spc="-15" dirty="0">
                <a:latin typeface="Arial"/>
                <a:cs typeface="Arial"/>
              </a:rPr>
              <a:t> </a:t>
            </a:r>
            <a:r>
              <a:rPr sz="1800" dirty="0">
                <a:latin typeface="Arial"/>
                <a:cs typeface="Arial"/>
              </a:rPr>
              <a:t>le</a:t>
            </a:r>
            <a:r>
              <a:rPr sz="1800" spc="-15" dirty="0">
                <a:latin typeface="Arial"/>
                <a:cs typeface="Arial"/>
              </a:rPr>
              <a:t> </a:t>
            </a:r>
            <a:r>
              <a:rPr sz="1800" spc="-10" dirty="0">
                <a:latin typeface="Arial"/>
                <a:cs typeface="Arial"/>
              </a:rPr>
              <a:t>terrain </a:t>
            </a:r>
            <a:r>
              <a:rPr sz="1800" dirty="0">
                <a:latin typeface="Arial"/>
                <a:cs typeface="Arial"/>
              </a:rPr>
              <a:t>et</a:t>
            </a:r>
            <a:r>
              <a:rPr sz="1800" spc="-15" dirty="0">
                <a:latin typeface="Arial"/>
                <a:cs typeface="Arial"/>
              </a:rPr>
              <a:t> </a:t>
            </a:r>
            <a:r>
              <a:rPr sz="1800" dirty="0">
                <a:latin typeface="Arial"/>
                <a:cs typeface="Arial"/>
              </a:rPr>
              <a:t>d’en</a:t>
            </a:r>
            <a:r>
              <a:rPr sz="1800" spc="-25" dirty="0">
                <a:latin typeface="Arial"/>
                <a:cs typeface="Arial"/>
              </a:rPr>
              <a:t> </a:t>
            </a:r>
            <a:r>
              <a:rPr sz="1800" dirty="0">
                <a:latin typeface="Arial"/>
                <a:cs typeface="Arial"/>
              </a:rPr>
              <a:t>améliorer</a:t>
            </a:r>
            <a:r>
              <a:rPr sz="1800" spc="-20" dirty="0">
                <a:latin typeface="Arial"/>
                <a:cs typeface="Arial"/>
              </a:rPr>
              <a:t> </a:t>
            </a:r>
            <a:r>
              <a:rPr sz="1800" dirty="0">
                <a:latin typeface="Arial"/>
                <a:cs typeface="Arial"/>
              </a:rPr>
              <a:t>la</a:t>
            </a:r>
            <a:r>
              <a:rPr sz="1800" spc="-25" dirty="0">
                <a:latin typeface="Arial"/>
                <a:cs typeface="Arial"/>
              </a:rPr>
              <a:t> </a:t>
            </a:r>
            <a:r>
              <a:rPr sz="1800" spc="-10" dirty="0">
                <a:latin typeface="Arial"/>
                <a:cs typeface="Arial"/>
              </a:rPr>
              <a:t>fertilité.</a:t>
            </a:r>
            <a:endParaRPr sz="1800">
              <a:latin typeface="Arial"/>
              <a:cs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6981825" cy="5238750"/>
            <a:chOff x="452437" y="452437"/>
            <a:chExt cx="6981825" cy="5238750"/>
          </a:xfrm>
        </p:grpSpPr>
        <p:pic>
          <p:nvPicPr>
            <p:cNvPr id="3" name="object 3"/>
            <p:cNvPicPr/>
            <p:nvPr/>
          </p:nvPicPr>
          <p:blipFill>
            <a:blip r:embed="rId2" cstate="print"/>
            <a:stretch>
              <a:fillRect/>
            </a:stretch>
          </p:blipFill>
          <p:spPr>
            <a:xfrm>
              <a:off x="457200" y="457200"/>
              <a:ext cx="6972299" cy="5228843"/>
            </a:xfrm>
            <a:prstGeom prst="rect">
              <a:avLst/>
            </a:prstGeom>
          </p:spPr>
        </p:pic>
        <p:sp>
          <p:nvSpPr>
            <p:cNvPr id="4" name="object 4"/>
            <p:cNvSpPr/>
            <p:nvPr/>
          </p:nvSpPr>
          <p:spPr>
            <a:xfrm>
              <a:off x="457200" y="457200"/>
              <a:ext cx="6972300" cy="5229225"/>
            </a:xfrm>
            <a:custGeom>
              <a:avLst/>
              <a:gdLst/>
              <a:ahLst/>
              <a:cxnLst/>
              <a:rect l="l" t="t" r="r" b="b"/>
              <a:pathLst>
                <a:path w="6972300" h="5229225">
                  <a:moveTo>
                    <a:pt x="0" y="0"/>
                  </a:moveTo>
                  <a:lnTo>
                    <a:pt x="0" y="5228843"/>
                  </a:lnTo>
                  <a:lnTo>
                    <a:pt x="6972299" y="5228843"/>
                  </a:lnTo>
                  <a:lnTo>
                    <a:pt x="6972299"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70991" y="5929373"/>
            <a:ext cx="8482330" cy="575945"/>
          </a:xfrm>
          <a:prstGeom prst="rect">
            <a:avLst/>
          </a:prstGeom>
        </p:spPr>
        <p:txBody>
          <a:bodyPr vert="horz" wrap="square" lIns="0" tIns="10795" rIns="0" bIns="0" rtlCol="0">
            <a:spAutoFit/>
          </a:bodyPr>
          <a:lstStyle/>
          <a:p>
            <a:pPr marL="12700" marR="5080">
              <a:lnSpc>
                <a:spcPct val="100600"/>
              </a:lnSpc>
              <a:spcBef>
                <a:spcPts val="85"/>
              </a:spcBef>
            </a:pPr>
            <a:r>
              <a:rPr sz="1800" dirty="0">
                <a:latin typeface="Arial"/>
                <a:cs typeface="Arial"/>
              </a:rPr>
              <a:t>Haies</a:t>
            </a:r>
            <a:r>
              <a:rPr sz="1800" spc="-30" dirty="0">
                <a:latin typeface="Arial"/>
                <a:cs typeface="Arial"/>
              </a:rPr>
              <a:t> </a:t>
            </a:r>
            <a:r>
              <a:rPr sz="1800" dirty="0">
                <a:latin typeface="Arial"/>
                <a:cs typeface="Arial"/>
              </a:rPr>
              <a:t>vives</a:t>
            </a:r>
            <a:r>
              <a:rPr sz="1800" spc="-15"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base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graminées</a:t>
            </a:r>
            <a:r>
              <a:rPr sz="1800" spc="-15" dirty="0">
                <a:latin typeface="Arial"/>
                <a:cs typeface="Arial"/>
              </a:rPr>
              <a:t> </a:t>
            </a:r>
            <a:r>
              <a:rPr sz="1800" dirty="0">
                <a:latin typeface="Arial"/>
                <a:cs typeface="Arial"/>
              </a:rPr>
              <a:t>installées par</a:t>
            </a:r>
            <a:r>
              <a:rPr sz="1800" spc="-15" dirty="0">
                <a:latin typeface="Arial"/>
                <a:cs typeface="Arial"/>
              </a:rPr>
              <a:t> </a:t>
            </a:r>
            <a:r>
              <a:rPr sz="1800" dirty="0">
                <a:latin typeface="Arial"/>
                <a:cs typeface="Arial"/>
              </a:rPr>
              <a:t>un</a:t>
            </a:r>
            <a:r>
              <a:rPr sz="1800" spc="-20" dirty="0">
                <a:latin typeface="Arial"/>
                <a:cs typeface="Arial"/>
              </a:rPr>
              <a:t> </a:t>
            </a:r>
            <a:r>
              <a:rPr sz="1800" dirty="0">
                <a:latin typeface="Arial"/>
                <a:cs typeface="Arial"/>
              </a:rPr>
              <a:t>projet</a:t>
            </a:r>
            <a:r>
              <a:rPr sz="1800" spc="-10" dirty="0">
                <a:latin typeface="Arial"/>
                <a:cs typeface="Arial"/>
              </a:rPr>
              <a:t> </a:t>
            </a:r>
            <a:r>
              <a:rPr sz="1800" dirty="0">
                <a:latin typeface="Arial"/>
                <a:cs typeface="Arial"/>
              </a:rPr>
              <a:t>sur</a:t>
            </a:r>
            <a:r>
              <a:rPr sz="1800" spc="-15" dirty="0">
                <a:latin typeface="Arial"/>
                <a:cs typeface="Arial"/>
              </a:rPr>
              <a:t> </a:t>
            </a:r>
            <a:r>
              <a:rPr sz="1800" dirty="0">
                <a:latin typeface="Arial"/>
                <a:cs typeface="Arial"/>
              </a:rPr>
              <a:t>un</a:t>
            </a:r>
            <a:r>
              <a:rPr sz="1800" spc="-20" dirty="0">
                <a:latin typeface="Arial"/>
                <a:cs typeface="Arial"/>
              </a:rPr>
              <a:t> </a:t>
            </a:r>
            <a:r>
              <a:rPr sz="1800" dirty="0">
                <a:latin typeface="Arial"/>
                <a:cs typeface="Arial"/>
              </a:rPr>
              <a:t>versant</a:t>
            </a:r>
            <a:r>
              <a:rPr sz="1800" spc="-10" dirty="0">
                <a:latin typeface="Arial"/>
                <a:cs typeface="Arial"/>
              </a:rPr>
              <a:t> </a:t>
            </a:r>
            <a:r>
              <a:rPr sz="1800" dirty="0">
                <a:latin typeface="Arial"/>
                <a:cs typeface="Arial"/>
              </a:rPr>
              <a:t>pentu.</a:t>
            </a:r>
            <a:r>
              <a:rPr sz="1800" spc="-10" dirty="0">
                <a:latin typeface="Arial"/>
                <a:cs typeface="Arial"/>
              </a:rPr>
              <a:t> </a:t>
            </a:r>
            <a:r>
              <a:rPr sz="1800" spc="-20" dirty="0">
                <a:latin typeface="Arial"/>
                <a:cs typeface="Arial"/>
              </a:rPr>
              <a:t>Leur </a:t>
            </a:r>
            <a:r>
              <a:rPr sz="1800" dirty="0">
                <a:latin typeface="Arial"/>
                <a:cs typeface="Arial"/>
              </a:rPr>
              <a:t>pérennité</a:t>
            </a:r>
            <a:r>
              <a:rPr sz="1800" spc="-25" dirty="0">
                <a:latin typeface="Arial"/>
                <a:cs typeface="Arial"/>
              </a:rPr>
              <a:t> </a:t>
            </a:r>
            <a:r>
              <a:rPr sz="1800" dirty="0">
                <a:latin typeface="Arial"/>
                <a:cs typeface="Arial"/>
              </a:rPr>
              <a:t>est</a:t>
            </a:r>
            <a:r>
              <a:rPr sz="1800" spc="-10" dirty="0">
                <a:latin typeface="Arial"/>
                <a:cs typeface="Arial"/>
              </a:rPr>
              <a:t> problématique.</a:t>
            </a:r>
            <a:endParaRPr sz="18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9202" y="1035811"/>
            <a:ext cx="3996690" cy="513715"/>
          </a:xfrm>
          <a:prstGeom prst="rect">
            <a:avLst/>
          </a:prstGeom>
        </p:spPr>
        <p:txBody>
          <a:bodyPr vert="horz" wrap="square" lIns="0" tIns="12700" rIns="0" bIns="0" rtlCol="0">
            <a:spAutoFit/>
          </a:bodyPr>
          <a:lstStyle/>
          <a:p>
            <a:pPr marL="12700">
              <a:lnSpc>
                <a:spcPct val="100000"/>
              </a:lnSpc>
              <a:spcBef>
                <a:spcPts val="100"/>
              </a:spcBef>
            </a:pPr>
            <a:r>
              <a:rPr sz="3200" dirty="0"/>
              <a:t>Les</a:t>
            </a:r>
            <a:r>
              <a:rPr sz="3200" spc="-40" dirty="0"/>
              <a:t> </a:t>
            </a:r>
            <a:r>
              <a:rPr sz="3200" dirty="0"/>
              <a:t>seuils</a:t>
            </a:r>
            <a:r>
              <a:rPr sz="3200" spc="-30" dirty="0"/>
              <a:t> </a:t>
            </a:r>
            <a:r>
              <a:rPr sz="3200" spc="-10" dirty="0"/>
              <a:t>biologiques</a:t>
            </a:r>
            <a:endParaRPr sz="3200"/>
          </a:p>
        </p:txBody>
      </p:sp>
      <p:sp>
        <p:nvSpPr>
          <p:cNvPr id="3" name="object 3"/>
          <p:cNvSpPr txBox="1">
            <a:spLocks noGrp="1"/>
          </p:cNvSpPr>
          <p:nvPr>
            <p:ph type="body" idx="1"/>
          </p:nvPr>
        </p:nvSpPr>
        <p:spPr>
          <a:prstGeom prst="rect">
            <a:avLst/>
          </a:prstGeom>
        </p:spPr>
        <p:txBody>
          <a:bodyPr vert="horz" wrap="square" lIns="0" tIns="49530" rIns="0" bIns="0" rtlCol="0">
            <a:spAutoFit/>
          </a:bodyPr>
          <a:lstStyle/>
          <a:p>
            <a:pPr marL="354965" marR="5080" indent="-342900">
              <a:lnSpc>
                <a:spcPct val="89800"/>
              </a:lnSpc>
              <a:spcBef>
                <a:spcPts val="390"/>
              </a:spcBef>
              <a:buChar char="•"/>
              <a:tabLst>
                <a:tab pos="354965" algn="l"/>
              </a:tabLst>
            </a:pPr>
            <a:r>
              <a:rPr dirty="0"/>
              <a:t>Le</a:t>
            </a:r>
            <a:r>
              <a:rPr spc="-60" dirty="0"/>
              <a:t> </a:t>
            </a:r>
            <a:r>
              <a:rPr dirty="0"/>
              <a:t>principal</a:t>
            </a:r>
            <a:r>
              <a:rPr spc="-60" dirty="0"/>
              <a:t> </a:t>
            </a:r>
            <a:r>
              <a:rPr dirty="0"/>
              <a:t>atout</a:t>
            </a:r>
            <a:r>
              <a:rPr spc="-45" dirty="0"/>
              <a:t> </a:t>
            </a:r>
            <a:r>
              <a:rPr dirty="0"/>
              <a:t>de</a:t>
            </a:r>
            <a:r>
              <a:rPr spc="-60" dirty="0"/>
              <a:t> </a:t>
            </a:r>
            <a:r>
              <a:rPr dirty="0"/>
              <a:t>cette</a:t>
            </a:r>
            <a:r>
              <a:rPr spc="-65" dirty="0"/>
              <a:t> </a:t>
            </a:r>
            <a:r>
              <a:rPr dirty="0"/>
              <a:t>technique</a:t>
            </a:r>
            <a:r>
              <a:rPr spc="-60" dirty="0"/>
              <a:t> </a:t>
            </a:r>
            <a:r>
              <a:rPr dirty="0"/>
              <a:t>est</a:t>
            </a:r>
            <a:r>
              <a:rPr spc="-50" dirty="0"/>
              <a:t> </a:t>
            </a:r>
            <a:r>
              <a:rPr dirty="0"/>
              <a:t>qu’elle</a:t>
            </a:r>
            <a:r>
              <a:rPr spc="-55" dirty="0"/>
              <a:t> </a:t>
            </a:r>
            <a:r>
              <a:rPr spc="-10" dirty="0"/>
              <a:t>s’inspire </a:t>
            </a:r>
            <a:r>
              <a:rPr dirty="0"/>
              <a:t>de</a:t>
            </a:r>
            <a:r>
              <a:rPr spc="-60" dirty="0"/>
              <a:t> </a:t>
            </a:r>
            <a:r>
              <a:rPr dirty="0"/>
              <a:t>techniques</a:t>
            </a:r>
            <a:r>
              <a:rPr spc="-50" dirty="0"/>
              <a:t> </a:t>
            </a:r>
            <a:r>
              <a:rPr dirty="0"/>
              <a:t>paysannes</a:t>
            </a:r>
            <a:r>
              <a:rPr spc="-50" dirty="0"/>
              <a:t> </a:t>
            </a:r>
            <a:r>
              <a:rPr dirty="0"/>
              <a:t>et</a:t>
            </a:r>
            <a:r>
              <a:rPr spc="-45" dirty="0"/>
              <a:t> </a:t>
            </a:r>
            <a:r>
              <a:rPr dirty="0"/>
              <a:t>qu’elle</a:t>
            </a:r>
            <a:r>
              <a:rPr spc="-60" dirty="0"/>
              <a:t> </a:t>
            </a:r>
            <a:r>
              <a:rPr dirty="0"/>
              <a:t>est</a:t>
            </a:r>
            <a:r>
              <a:rPr spc="-45" dirty="0"/>
              <a:t> </a:t>
            </a:r>
            <a:r>
              <a:rPr dirty="0"/>
              <a:t>à</a:t>
            </a:r>
            <a:r>
              <a:rPr spc="-55" dirty="0"/>
              <a:t> </a:t>
            </a:r>
            <a:r>
              <a:rPr dirty="0"/>
              <a:t>la</a:t>
            </a:r>
            <a:r>
              <a:rPr spc="-55" dirty="0"/>
              <a:t> </a:t>
            </a:r>
            <a:r>
              <a:rPr dirty="0"/>
              <a:t>portée</a:t>
            </a:r>
            <a:r>
              <a:rPr spc="-55" dirty="0"/>
              <a:t> </a:t>
            </a:r>
            <a:r>
              <a:rPr spc="-20" dirty="0"/>
              <a:t>d’un </a:t>
            </a:r>
            <a:r>
              <a:rPr dirty="0"/>
              <a:t>paysan,</a:t>
            </a:r>
            <a:r>
              <a:rPr spc="-60" dirty="0"/>
              <a:t> </a:t>
            </a:r>
            <a:r>
              <a:rPr dirty="0"/>
              <a:t>même</a:t>
            </a:r>
            <a:r>
              <a:rPr spc="-65" dirty="0"/>
              <a:t> </a:t>
            </a:r>
            <a:r>
              <a:rPr dirty="0"/>
              <a:t>sans</a:t>
            </a:r>
            <a:r>
              <a:rPr spc="-60" dirty="0"/>
              <a:t> </a:t>
            </a:r>
            <a:r>
              <a:rPr dirty="0"/>
              <a:t>l’aide</a:t>
            </a:r>
            <a:r>
              <a:rPr spc="-65" dirty="0"/>
              <a:t> </a:t>
            </a:r>
            <a:r>
              <a:rPr dirty="0"/>
              <a:t>d’un</a:t>
            </a:r>
            <a:r>
              <a:rPr spc="-70" dirty="0"/>
              <a:t> </a:t>
            </a:r>
            <a:r>
              <a:rPr spc="-10" dirty="0"/>
              <a:t>projet.</a:t>
            </a:r>
          </a:p>
          <a:p>
            <a:pPr marL="354965" marR="416559" indent="-342900">
              <a:lnSpc>
                <a:spcPts val="2580"/>
              </a:lnSpc>
              <a:spcBef>
                <a:spcPts val="625"/>
              </a:spcBef>
              <a:buChar char="•"/>
              <a:tabLst>
                <a:tab pos="354965" algn="l"/>
              </a:tabLst>
            </a:pPr>
            <a:r>
              <a:rPr dirty="0"/>
              <a:t>Les</a:t>
            </a:r>
            <a:r>
              <a:rPr spc="-55" dirty="0"/>
              <a:t> </a:t>
            </a:r>
            <a:r>
              <a:rPr dirty="0"/>
              <a:t>observations</a:t>
            </a:r>
            <a:r>
              <a:rPr spc="-55" dirty="0"/>
              <a:t> </a:t>
            </a:r>
            <a:r>
              <a:rPr dirty="0"/>
              <a:t>ont</a:t>
            </a:r>
            <a:r>
              <a:rPr spc="-50" dirty="0"/>
              <a:t> </a:t>
            </a:r>
            <a:r>
              <a:rPr dirty="0"/>
              <a:t>surtout</a:t>
            </a:r>
            <a:r>
              <a:rPr spc="-50" dirty="0"/>
              <a:t> </a:t>
            </a:r>
            <a:r>
              <a:rPr dirty="0"/>
              <a:t>porté</a:t>
            </a:r>
            <a:r>
              <a:rPr spc="-60" dirty="0"/>
              <a:t> </a:t>
            </a:r>
            <a:r>
              <a:rPr dirty="0"/>
              <a:t>sur</a:t>
            </a:r>
            <a:r>
              <a:rPr spc="-50" dirty="0"/>
              <a:t> </a:t>
            </a:r>
            <a:r>
              <a:rPr dirty="0"/>
              <a:t>les</a:t>
            </a:r>
            <a:r>
              <a:rPr spc="-65" dirty="0"/>
              <a:t> </a:t>
            </a:r>
            <a:r>
              <a:rPr spc="-10" dirty="0"/>
              <a:t>techniques </a:t>
            </a:r>
            <a:r>
              <a:rPr dirty="0"/>
              <a:t>paysannes</a:t>
            </a:r>
            <a:r>
              <a:rPr spc="-50" dirty="0"/>
              <a:t> </a:t>
            </a:r>
            <a:r>
              <a:rPr dirty="0"/>
              <a:t>les</a:t>
            </a:r>
            <a:r>
              <a:rPr spc="-60" dirty="0"/>
              <a:t> </a:t>
            </a:r>
            <a:r>
              <a:rPr dirty="0"/>
              <a:t>plus</a:t>
            </a:r>
            <a:r>
              <a:rPr spc="-60" dirty="0"/>
              <a:t> </a:t>
            </a:r>
            <a:r>
              <a:rPr spc="-10" dirty="0"/>
              <a:t>proches.</a:t>
            </a:r>
          </a:p>
          <a:p>
            <a:pPr marL="354965" marR="55244" indent="-342900">
              <a:lnSpc>
                <a:spcPct val="89800"/>
              </a:lnSpc>
              <a:spcBef>
                <a:spcPts val="545"/>
              </a:spcBef>
              <a:buChar char="•"/>
              <a:tabLst>
                <a:tab pos="354965" algn="l"/>
              </a:tabLst>
            </a:pPr>
            <a:r>
              <a:rPr dirty="0"/>
              <a:t>La</a:t>
            </a:r>
            <a:r>
              <a:rPr spc="-45" dirty="0"/>
              <a:t> </a:t>
            </a:r>
            <a:r>
              <a:rPr dirty="0"/>
              <a:t>mise</a:t>
            </a:r>
            <a:r>
              <a:rPr spc="-45" dirty="0"/>
              <a:t> </a:t>
            </a:r>
            <a:r>
              <a:rPr dirty="0"/>
              <a:t>au</a:t>
            </a:r>
            <a:r>
              <a:rPr spc="-35" dirty="0"/>
              <a:t> </a:t>
            </a:r>
            <a:r>
              <a:rPr dirty="0"/>
              <a:t>point</a:t>
            </a:r>
            <a:r>
              <a:rPr spc="-35" dirty="0"/>
              <a:t> </a:t>
            </a:r>
            <a:r>
              <a:rPr dirty="0"/>
              <a:t>de</a:t>
            </a:r>
            <a:r>
              <a:rPr spc="-45" dirty="0"/>
              <a:t> </a:t>
            </a:r>
            <a:r>
              <a:rPr dirty="0"/>
              <a:t>la</a:t>
            </a:r>
            <a:r>
              <a:rPr spc="-40" dirty="0"/>
              <a:t> </a:t>
            </a:r>
            <a:r>
              <a:rPr dirty="0"/>
              <a:t>technique</a:t>
            </a:r>
            <a:r>
              <a:rPr spc="-45" dirty="0"/>
              <a:t> </a:t>
            </a:r>
            <a:r>
              <a:rPr dirty="0"/>
              <a:t>et</a:t>
            </a:r>
            <a:r>
              <a:rPr spc="-35" dirty="0"/>
              <a:t> </a:t>
            </a:r>
            <a:r>
              <a:rPr dirty="0"/>
              <a:t>le</a:t>
            </a:r>
            <a:r>
              <a:rPr spc="-45" dirty="0"/>
              <a:t> </a:t>
            </a:r>
            <a:r>
              <a:rPr dirty="0"/>
              <a:t>soutien</a:t>
            </a:r>
            <a:r>
              <a:rPr spc="-45" dirty="0"/>
              <a:t> </a:t>
            </a:r>
            <a:r>
              <a:rPr dirty="0"/>
              <a:t>à</a:t>
            </a:r>
            <a:r>
              <a:rPr spc="-40" dirty="0"/>
              <a:t> </a:t>
            </a:r>
            <a:r>
              <a:rPr spc="-25" dirty="0"/>
              <a:t>sa </a:t>
            </a:r>
            <a:r>
              <a:rPr dirty="0"/>
              <a:t>diffusion</a:t>
            </a:r>
            <a:r>
              <a:rPr spc="-85" dirty="0"/>
              <a:t> </a:t>
            </a:r>
            <a:r>
              <a:rPr dirty="0"/>
              <a:t>pourraient</a:t>
            </a:r>
            <a:r>
              <a:rPr spc="-70" dirty="0"/>
              <a:t> </a:t>
            </a:r>
            <a:r>
              <a:rPr dirty="0"/>
              <a:t>faire</a:t>
            </a:r>
            <a:r>
              <a:rPr spc="-85" dirty="0"/>
              <a:t> </a:t>
            </a:r>
            <a:r>
              <a:rPr dirty="0"/>
              <a:t>partie</a:t>
            </a:r>
            <a:r>
              <a:rPr spc="-80" dirty="0"/>
              <a:t> </a:t>
            </a:r>
            <a:r>
              <a:rPr dirty="0"/>
              <a:t>d’une</a:t>
            </a:r>
            <a:r>
              <a:rPr spc="-80" dirty="0"/>
              <a:t> </a:t>
            </a:r>
            <a:r>
              <a:rPr dirty="0"/>
              <a:t>nouvelle</a:t>
            </a:r>
            <a:r>
              <a:rPr spc="-80" dirty="0"/>
              <a:t> </a:t>
            </a:r>
            <a:r>
              <a:rPr dirty="0"/>
              <a:t>phase</a:t>
            </a:r>
            <a:r>
              <a:rPr spc="-85" dirty="0"/>
              <a:t> </a:t>
            </a:r>
            <a:r>
              <a:rPr spc="-25" dirty="0"/>
              <a:t>du </a:t>
            </a:r>
            <a:r>
              <a:rPr spc="-10" dirty="0"/>
              <a:t>projet.</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1057333"/>
              <a:ext cx="5219699" cy="3315022"/>
            </a:xfrm>
            <a:prstGeom prst="rect">
              <a:avLst/>
            </a:prstGeom>
          </p:spPr>
        </p:pic>
        <p:sp>
          <p:nvSpPr>
            <p:cNvPr id="4" name="object 4"/>
            <p:cNvSpPr/>
            <p:nvPr/>
          </p:nvSpPr>
          <p:spPr>
            <a:xfrm>
              <a:off x="457200" y="457200"/>
              <a:ext cx="5219700" cy="3915410"/>
            </a:xfrm>
            <a:custGeom>
              <a:avLst/>
              <a:gdLst/>
              <a:ahLst/>
              <a:cxnLst/>
              <a:rect l="l" t="t" r="r" b="b"/>
              <a:pathLst>
                <a:path w="5219700" h="3915410">
                  <a:moveTo>
                    <a:pt x="0" y="0"/>
                  </a:moveTo>
                  <a:lnTo>
                    <a:pt x="0" y="3915155"/>
                  </a:lnTo>
                  <a:lnTo>
                    <a:pt x="5219699" y="3915155"/>
                  </a:lnTo>
                  <a:lnTo>
                    <a:pt x="521969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957571" y="3831335"/>
              <a:ext cx="4643627" cy="3483863"/>
            </a:xfrm>
            <a:prstGeom prst="rect">
              <a:avLst/>
            </a:prstGeom>
          </p:spPr>
        </p:pic>
        <p:sp>
          <p:nvSpPr>
            <p:cNvPr id="6" name="object 6"/>
            <p:cNvSpPr/>
            <p:nvPr/>
          </p:nvSpPr>
          <p:spPr>
            <a:xfrm>
              <a:off x="4957571" y="3832859"/>
              <a:ext cx="4643755" cy="3482340"/>
            </a:xfrm>
            <a:custGeom>
              <a:avLst/>
              <a:gdLst/>
              <a:ahLst/>
              <a:cxnLst/>
              <a:rect l="l" t="t" r="r" b="b"/>
              <a:pathLst>
                <a:path w="4643755" h="3482340">
                  <a:moveTo>
                    <a:pt x="0" y="0"/>
                  </a:moveTo>
                  <a:lnTo>
                    <a:pt x="0" y="3482339"/>
                  </a:lnTo>
                  <a:lnTo>
                    <a:pt x="4643627" y="3482339"/>
                  </a:lnTo>
                  <a:lnTo>
                    <a:pt x="4643627"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5532119" cy="4149851"/>
            </a:xfrm>
            <a:prstGeom prst="rect">
              <a:avLst/>
            </a:prstGeom>
          </p:spPr>
        </p:pic>
        <p:sp>
          <p:nvSpPr>
            <p:cNvPr id="4" name="object 4"/>
            <p:cNvSpPr/>
            <p:nvPr/>
          </p:nvSpPr>
          <p:spPr>
            <a:xfrm>
              <a:off x="457200" y="457200"/>
              <a:ext cx="5532120" cy="4150360"/>
            </a:xfrm>
            <a:custGeom>
              <a:avLst/>
              <a:gdLst/>
              <a:ahLst/>
              <a:cxnLst/>
              <a:rect l="l" t="t" r="r" b="b"/>
              <a:pathLst>
                <a:path w="5532120" h="4150360">
                  <a:moveTo>
                    <a:pt x="0" y="0"/>
                  </a:moveTo>
                  <a:lnTo>
                    <a:pt x="0" y="4149851"/>
                  </a:lnTo>
                  <a:lnTo>
                    <a:pt x="5532119" y="4149851"/>
                  </a:lnTo>
                  <a:lnTo>
                    <a:pt x="553211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5029200" y="3886200"/>
              <a:ext cx="4571999" cy="3428999"/>
            </a:xfrm>
            <a:prstGeom prst="rect">
              <a:avLst/>
            </a:prstGeom>
          </p:spPr>
        </p:pic>
        <p:sp>
          <p:nvSpPr>
            <p:cNvPr id="6" name="object 6"/>
            <p:cNvSpPr/>
            <p:nvPr/>
          </p:nvSpPr>
          <p:spPr>
            <a:xfrm>
              <a:off x="5029200" y="3886200"/>
              <a:ext cx="4572000" cy="3429000"/>
            </a:xfrm>
            <a:custGeom>
              <a:avLst/>
              <a:gdLst/>
              <a:ahLst/>
              <a:cxnLst/>
              <a:rect l="l" t="t" r="r" b="b"/>
              <a:pathLst>
                <a:path w="4572000" h="3429000">
                  <a:moveTo>
                    <a:pt x="0" y="0"/>
                  </a:moveTo>
                  <a:lnTo>
                    <a:pt x="0" y="3428999"/>
                  </a:lnTo>
                  <a:lnTo>
                    <a:pt x="4571999" y="3428999"/>
                  </a:lnTo>
                  <a:lnTo>
                    <a:pt x="4571999"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564895" y="4922010"/>
            <a:ext cx="4291330" cy="1673225"/>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Haie</a:t>
            </a:r>
            <a:r>
              <a:rPr sz="1800" spc="-30" dirty="0">
                <a:latin typeface="Arial"/>
                <a:cs typeface="Arial"/>
              </a:rPr>
              <a:t> </a:t>
            </a:r>
            <a:r>
              <a:rPr sz="1800" dirty="0">
                <a:latin typeface="Arial"/>
                <a:cs typeface="Arial"/>
              </a:rPr>
              <a:t>vive</a:t>
            </a:r>
            <a:r>
              <a:rPr sz="1800" spc="-20" dirty="0">
                <a:latin typeface="Arial"/>
                <a:cs typeface="Arial"/>
              </a:rPr>
              <a:t> </a:t>
            </a:r>
            <a:r>
              <a:rPr sz="1800" dirty="0">
                <a:latin typeface="Arial"/>
                <a:cs typeface="Arial"/>
              </a:rPr>
              <a:t>à</a:t>
            </a:r>
            <a:r>
              <a:rPr sz="1800" spc="-15" dirty="0">
                <a:latin typeface="Arial"/>
                <a:cs typeface="Arial"/>
              </a:rPr>
              <a:t> </a:t>
            </a:r>
            <a:r>
              <a:rPr sz="1800" dirty="0">
                <a:latin typeface="Arial"/>
                <a:cs typeface="Arial"/>
              </a:rPr>
              <a:t>base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graminées.</a:t>
            </a:r>
            <a:r>
              <a:rPr sz="1800" spc="-5" dirty="0">
                <a:latin typeface="Arial"/>
                <a:cs typeface="Arial"/>
              </a:rPr>
              <a:t> </a:t>
            </a:r>
            <a:r>
              <a:rPr sz="1800" spc="-25" dirty="0">
                <a:latin typeface="Arial"/>
                <a:cs typeface="Arial"/>
              </a:rPr>
              <a:t>En </a:t>
            </a:r>
            <a:r>
              <a:rPr sz="1800" dirty="0">
                <a:latin typeface="Arial"/>
                <a:cs typeface="Arial"/>
              </a:rPr>
              <a:t>l’absence</a:t>
            </a:r>
            <a:r>
              <a:rPr sz="1800" spc="-35" dirty="0">
                <a:latin typeface="Arial"/>
                <a:cs typeface="Arial"/>
              </a:rPr>
              <a:t> </a:t>
            </a:r>
            <a:r>
              <a:rPr sz="1800" dirty="0">
                <a:latin typeface="Arial"/>
                <a:cs typeface="Arial"/>
              </a:rPr>
              <a:t>d’un</a:t>
            </a:r>
            <a:r>
              <a:rPr sz="1800" spc="-15" dirty="0">
                <a:latin typeface="Arial"/>
                <a:cs typeface="Arial"/>
              </a:rPr>
              <a:t> </a:t>
            </a:r>
            <a:r>
              <a:rPr sz="1800" dirty="0">
                <a:latin typeface="Arial"/>
                <a:cs typeface="Arial"/>
              </a:rPr>
              <a:t>filtre,</a:t>
            </a:r>
            <a:r>
              <a:rPr sz="1800" spc="-20" dirty="0">
                <a:latin typeface="Arial"/>
                <a:cs typeface="Arial"/>
              </a:rPr>
              <a:t> </a:t>
            </a:r>
            <a:r>
              <a:rPr sz="1800" dirty="0">
                <a:latin typeface="Arial"/>
                <a:cs typeface="Arial"/>
              </a:rPr>
              <a:t>le</a:t>
            </a:r>
            <a:r>
              <a:rPr sz="1800" spc="-30" dirty="0">
                <a:latin typeface="Arial"/>
                <a:cs typeface="Arial"/>
              </a:rPr>
              <a:t> </a:t>
            </a:r>
            <a:r>
              <a:rPr sz="1800" dirty="0">
                <a:latin typeface="Arial"/>
                <a:cs typeface="Arial"/>
              </a:rPr>
              <a:t>ruissellement</a:t>
            </a:r>
            <a:r>
              <a:rPr sz="1800" spc="-20" dirty="0">
                <a:latin typeface="Arial"/>
                <a:cs typeface="Arial"/>
              </a:rPr>
              <a:t> </a:t>
            </a:r>
            <a:r>
              <a:rPr sz="1800" spc="-10" dirty="0">
                <a:latin typeface="Arial"/>
                <a:cs typeface="Arial"/>
              </a:rPr>
              <a:t>n’est </a:t>
            </a:r>
            <a:r>
              <a:rPr sz="1800" dirty="0">
                <a:latin typeface="Arial"/>
                <a:cs typeface="Arial"/>
              </a:rPr>
              <a:t>pas</a:t>
            </a:r>
            <a:r>
              <a:rPr sz="1800" spc="-15" dirty="0">
                <a:latin typeface="Arial"/>
                <a:cs typeface="Arial"/>
              </a:rPr>
              <a:t> </a:t>
            </a:r>
            <a:r>
              <a:rPr sz="1800" dirty="0">
                <a:latin typeface="Arial"/>
                <a:cs typeface="Arial"/>
              </a:rPr>
              <a:t>dispersé</a:t>
            </a:r>
            <a:r>
              <a:rPr sz="1800" spc="-15" dirty="0">
                <a:latin typeface="Arial"/>
                <a:cs typeface="Arial"/>
              </a:rPr>
              <a:t> </a:t>
            </a:r>
            <a:r>
              <a:rPr sz="1800" dirty="0">
                <a:latin typeface="Arial"/>
                <a:cs typeface="Arial"/>
              </a:rPr>
              <a:t>par</a:t>
            </a:r>
            <a:r>
              <a:rPr sz="1800" spc="-10" dirty="0">
                <a:latin typeface="Arial"/>
                <a:cs typeface="Arial"/>
              </a:rPr>
              <a:t> </a:t>
            </a:r>
            <a:r>
              <a:rPr sz="1800" dirty="0">
                <a:latin typeface="Arial"/>
                <a:cs typeface="Arial"/>
              </a:rPr>
              <a:t>la</a:t>
            </a:r>
            <a:r>
              <a:rPr sz="1800" spc="-15" dirty="0">
                <a:latin typeface="Arial"/>
                <a:cs typeface="Arial"/>
              </a:rPr>
              <a:t> </a:t>
            </a:r>
            <a:r>
              <a:rPr sz="1800" dirty="0">
                <a:latin typeface="Arial"/>
                <a:cs typeface="Arial"/>
              </a:rPr>
              <a:t>haie,</a:t>
            </a:r>
            <a:r>
              <a:rPr sz="1800" spc="-10" dirty="0">
                <a:latin typeface="Arial"/>
                <a:cs typeface="Arial"/>
              </a:rPr>
              <a:t> </a:t>
            </a:r>
            <a:r>
              <a:rPr sz="1800" dirty="0">
                <a:latin typeface="Arial"/>
                <a:cs typeface="Arial"/>
              </a:rPr>
              <a:t>il</a:t>
            </a:r>
            <a:r>
              <a:rPr sz="1800" spc="-10" dirty="0">
                <a:latin typeface="Arial"/>
                <a:cs typeface="Arial"/>
              </a:rPr>
              <a:t> </a:t>
            </a:r>
            <a:r>
              <a:rPr sz="1800" dirty="0">
                <a:latin typeface="Arial"/>
                <a:cs typeface="Arial"/>
              </a:rPr>
              <a:t>passe</a:t>
            </a:r>
            <a:r>
              <a:rPr sz="1800" spc="-15" dirty="0">
                <a:latin typeface="Arial"/>
                <a:cs typeface="Arial"/>
              </a:rPr>
              <a:t> </a:t>
            </a:r>
            <a:r>
              <a:rPr sz="1800" dirty="0">
                <a:latin typeface="Arial"/>
                <a:cs typeface="Arial"/>
              </a:rPr>
              <a:t>entre</a:t>
            </a:r>
            <a:r>
              <a:rPr sz="1800" spc="-15" dirty="0">
                <a:latin typeface="Arial"/>
                <a:cs typeface="Arial"/>
              </a:rPr>
              <a:t> </a:t>
            </a:r>
            <a:r>
              <a:rPr sz="1800" spc="-25" dirty="0">
                <a:latin typeface="Arial"/>
                <a:cs typeface="Arial"/>
              </a:rPr>
              <a:t>les </a:t>
            </a:r>
            <a:r>
              <a:rPr sz="1800" dirty="0">
                <a:latin typeface="Arial"/>
                <a:cs typeface="Arial"/>
              </a:rPr>
              <a:t>touffes.</a:t>
            </a:r>
            <a:r>
              <a:rPr sz="1800" spc="-20" dirty="0">
                <a:latin typeface="Arial"/>
                <a:cs typeface="Arial"/>
              </a:rPr>
              <a:t> </a:t>
            </a:r>
            <a:r>
              <a:rPr sz="1800" dirty="0">
                <a:latin typeface="Arial"/>
                <a:cs typeface="Arial"/>
              </a:rPr>
              <a:t>Non</a:t>
            </a:r>
            <a:r>
              <a:rPr sz="1800" spc="-25" dirty="0">
                <a:latin typeface="Arial"/>
                <a:cs typeface="Arial"/>
              </a:rPr>
              <a:t> </a:t>
            </a:r>
            <a:r>
              <a:rPr sz="1800" dirty="0">
                <a:latin typeface="Arial"/>
                <a:cs typeface="Arial"/>
              </a:rPr>
              <a:t>réparée,</a:t>
            </a:r>
            <a:r>
              <a:rPr sz="1800" spc="-20"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brèche</a:t>
            </a:r>
            <a:r>
              <a:rPr sz="1800" spc="-25" dirty="0">
                <a:latin typeface="Arial"/>
                <a:cs typeface="Arial"/>
              </a:rPr>
              <a:t> </a:t>
            </a:r>
            <a:r>
              <a:rPr sz="1800" dirty="0">
                <a:latin typeface="Arial"/>
                <a:cs typeface="Arial"/>
              </a:rPr>
              <a:t>s’élargit</a:t>
            </a:r>
            <a:r>
              <a:rPr sz="1800" spc="-20" dirty="0">
                <a:latin typeface="Arial"/>
                <a:cs typeface="Arial"/>
              </a:rPr>
              <a:t> </a:t>
            </a:r>
            <a:r>
              <a:rPr sz="1800" spc="-25" dirty="0">
                <a:latin typeface="Arial"/>
                <a:cs typeface="Arial"/>
              </a:rPr>
              <a:t>et </a:t>
            </a:r>
            <a:r>
              <a:rPr sz="1800" dirty="0">
                <a:latin typeface="Arial"/>
                <a:cs typeface="Arial"/>
              </a:rPr>
              <a:t>provoque</a:t>
            </a:r>
            <a:r>
              <a:rPr sz="1800" spc="-25" dirty="0">
                <a:latin typeface="Arial"/>
                <a:cs typeface="Arial"/>
              </a:rPr>
              <a:t> </a:t>
            </a:r>
            <a:r>
              <a:rPr sz="1800" dirty="0">
                <a:latin typeface="Arial"/>
                <a:cs typeface="Arial"/>
              </a:rPr>
              <a:t>l’apparition</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rigoles,</a:t>
            </a:r>
            <a:r>
              <a:rPr sz="1800" spc="-15" dirty="0">
                <a:latin typeface="Arial"/>
                <a:cs typeface="Arial"/>
              </a:rPr>
              <a:t> </a:t>
            </a:r>
            <a:r>
              <a:rPr sz="1800" spc="-20" dirty="0">
                <a:latin typeface="Arial"/>
                <a:cs typeface="Arial"/>
              </a:rPr>
              <a:t>puis </a:t>
            </a:r>
            <a:r>
              <a:rPr sz="1800" dirty="0">
                <a:latin typeface="Arial"/>
                <a:cs typeface="Arial"/>
              </a:rPr>
              <a:t>d’une</a:t>
            </a:r>
            <a:r>
              <a:rPr sz="1800" spc="-20" dirty="0">
                <a:latin typeface="Arial"/>
                <a:cs typeface="Arial"/>
              </a:rPr>
              <a:t> </a:t>
            </a:r>
            <a:r>
              <a:rPr sz="1800" spc="-10" dirty="0">
                <a:latin typeface="Arial"/>
                <a:cs typeface="Arial"/>
              </a:rPr>
              <a:t>ravine.</a:t>
            </a:r>
            <a:endParaRPr sz="1800">
              <a:latin typeface="Arial"/>
              <a:cs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6309995" cy="4733925"/>
            <a:chOff x="452437" y="452437"/>
            <a:chExt cx="6309995" cy="4733925"/>
          </a:xfrm>
        </p:grpSpPr>
        <p:pic>
          <p:nvPicPr>
            <p:cNvPr id="3" name="object 3"/>
            <p:cNvPicPr/>
            <p:nvPr/>
          </p:nvPicPr>
          <p:blipFill>
            <a:blip r:embed="rId2" cstate="print"/>
            <a:stretch>
              <a:fillRect/>
            </a:stretch>
          </p:blipFill>
          <p:spPr>
            <a:xfrm>
              <a:off x="457200" y="457200"/>
              <a:ext cx="6300215" cy="4724399"/>
            </a:xfrm>
            <a:prstGeom prst="rect">
              <a:avLst/>
            </a:prstGeom>
          </p:spPr>
        </p:pic>
        <p:sp>
          <p:nvSpPr>
            <p:cNvPr id="4" name="object 4"/>
            <p:cNvSpPr/>
            <p:nvPr/>
          </p:nvSpPr>
          <p:spPr>
            <a:xfrm>
              <a:off x="457200" y="457200"/>
              <a:ext cx="6300470" cy="4724400"/>
            </a:xfrm>
            <a:custGeom>
              <a:avLst/>
              <a:gdLst/>
              <a:ahLst/>
              <a:cxnLst/>
              <a:rect l="l" t="t" r="r" b="b"/>
              <a:pathLst>
                <a:path w="6300470" h="4724400">
                  <a:moveTo>
                    <a:pt x="0" y="0"/>
                  </a:moveTo>
                  <a:lnTo>
                    <a:pt x="0" y="4724399"/>
                  </a:lnTo>
                  <a:lnTo>
                    <a:pt x="6300215" y="4724399"/>
                  </a:lnTo>
                  <a:lnTo>
                    <a:pt x="630021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715771" y="5498081"/>
            <a:ext cx="40894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Haie</a:t>
            </a:r>
            <a:r>
              <a:rPr sz="1800" spc="-40" dirty="0">
                <a:latin typeface="Arial"/>
                <a:cs typeface="Arial"/>
              </a:rPr>
              <a:t> </a:t>
            </a:r>
            <a:r>
              <a:rPr sz="1800" dirty="0">
                <a:latin typeface="Arial"/>
                <a:cs typeface="Arial"/>
              </a:rPr>
              <a:t>vive</a:t>
            </a:r>
            <a:r>
              <a:rPr sz="1800" spc="-30" dirty="0">
                <a:latin typeface="Arial"/>
                <a:cs typeface="Arial"/>
              </a:rPr>
              <a:t> </a:t>
            </a:r>
            <a:r>
              <a:rPr sz="1800" dirty="0">
                <a:latin typeface="Arial"/>
                <a:cs typeface="Arial"/>
              </a:rPr>
              <a:t>affouillée</a:t>
            </a:r>
            <a:r>
              <a:rPr sz="1800" spc="-25" dirty="0">
                <a:latin typeface="Arial"/>
                <a:cs typeface="Arial"/>
              </a:rPr>
              <a:t> </a:t>
            </a:r>
            <a:r>
              <a:rPr sz="1800" dirty="0">
                <a:latin typeface="Arial"/>
                <a:cs typeface="Arial"/>
              </a:rPr>
              <a:t>par</a:t>
            </a:r>
            <a:r>
              <a:rPr sz="1800" spc="-25" dirty="0">
                <a:latin typeface="Arial"/>
                <a:cs typeface="Arial"/>
              </a:rPr>
              <a:t> </a:t>
            </a:r>
            <a:r>
              <a:rPr sz="1800" dirty="0">
                <a:latin typeface="Arial"/>
                <a:cs typeface="Arial"/>
              </a:rPr>
              <a:t>l’érosion</a:t>
            </a:r>
            <a:r>
              <a:rPr sz="1800" spc="-25" dirty="0">
                <a:latin typeface="Arial"/>
                <a:cs typeface="Arial"/>
              </a:rPr>
              <a:t> </a:t>
            </a:r>
            <a:r>
              <a:rPr sz="1800" spc="-10" dirty="0">
                <a:latin typeface="Arial"/>
                <a:cs typeface="Arial"/>
              </a:rPr>
              <a:t>aratoire</a:t>
            </a:r>
            <a:endParaRPr sz="1800">
              <a:latin typeface="Arial"/>
              <a:cs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5219699" cy="3915155"/>
            </a:xfrm>
            <a:prstGeom prst="rect">
              <a:avLst/>
            </a:prstGeom>
          </p:spPr>
        </p:pic>
        <p:sp>
          <p:nvSpPr>
            <p:cNvPr id="4" name="object 4"/>
            <p:cNvSpPr/>
            <p:nvPr/>
          </p:nvSpPr>
          <p:spPr>
            <a:xfrm>
              <a:off x="457200" y="457200"/>
              <a:ext cx="5219700" cy="3915410"/>
            </a:xfrm>
            <a:custGeom>
              <a:avLst/>
              <a:gdLst/>
              <a:ahLst/>
              <a:cxnLst/>
              <a:rect l="l" t="t" r="r" b="b"/>
              <a:pathLst>
                <a:path w="5219700" h="3915410">
                  <a:moveTo>
                    <a:pt x="0" y="0"/>
                  </a:moveTo>
                  <a:lnTo>
                    <a:pt x="0" y="3915155"/>
                  </a:lnTo>
                  <a:lnTo>
                    <a:pt x="5219699" y="3915155"/>
                  </a:lnTo>
                  <a:lnTo>
                    <a:pt x="521969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5172455" y="3992879"/>
              <a:ext cx="4428743" cy="3322319"/>
            </a:xfrm>
            <a:prstGeom prst="rect">
              <a:avLst/>
            </a:prstGeom>
          </p:spPr>
        </p:pic>
        <p:sp>
          <p:nvSpPr>
            <p:cNvPr id="6" name="object 6"/>
            <p:cNvSpPr/>
            <p:nvPr/>
          </p:nvSpPr>
          <p:spPr>
            <a:xfrm>
              <a:off x="5173979" y="3994403"/>
              <a:ext cx="4427220" cy="3321050"/>
            </a:xfrm>
            <a:custGeom>
              <a:avLst/>
              <a:gdLst/>
              <a:ahLst/>
              <a:cxnLst/>
              <a:rect l="l" t="t" r="r" b="b"/>
              <a:pathLst>
                <a:path w="4427220" h="3321050">
                  <a:moveTo>
                    <a:pt x="0" y="0"/>
                  </a:moveTo>
                  <a:lnTo>
                    <a:pt x="0" y="3320795"/>
                  </a:lnTo>
                  <a:lnTo>
                    <a:pt x="4427219" y="3320795"/>
                  </a:lnTo>
                  <a:lnTo>
                    <a:pt x="4427219"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543559" y="6051293"/>
            <a:ext cx="3871595" cy="112268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Haie</a:t>
            </a:r>
            <a:r>
              <a:rPr sz="1800" spc="-20" dirty="0">
                <a:latin typeface="Arial"/>
                <a:cs typeface="Arial"/>
              </a:rPr>
              <a:t> </a:t>
            </a:r>
            <a:r>
              <a:rPr sz="1800" dirty="0">
                <a:latin typeface="Arial"/>
                <a:cs typeface="Arial"/>
              </a:rPr>
              <a:t>vive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canne</a:t>
            </a:r>
            <a:r>
              <a:rPr sz="1800" spc="-15" dirty="0">
                <a:latin typeface="Arial"/>
                <a:cs typeface="Arial"/>
              </a:rPr>
              <a:t> </a:t>
            </a:r>
            <a:r>
              <a:rPr sz="1800" dirty="0">
                <a:latin typeface="Arial"/>
                <a:cs typeface="Arial"/>
              </a:rPr>
              <a:t>installée</a:t>
            </a:r>
            <a:r>
              <a:rPr sz="1800" spc="-5" dirty="0">
                <a:latin typeface="Arial"/>
                <a:cs typeface="Arial"/>
              </a:rPr>
              <a:t> </a:t>
            </a:r>
            <a:r>
              <a:rPr sz="1800" dirty="0">
                <a:latin typeface="Arial"/>
                <a:cs typeface="Arial"/>
              </a:rPr>
              <a:t>sur</a:t>
            </a:r>
            <a:r>
              <a:rPr sz="1800" spc="-15" dirty="0">
                <a:latin typeface="Arial"/>
                <a:cs typeface="Arial"/>
              </a:rPr>
              <a:t> </a:t>
            </a:r>
            <a:r>
              <a:rPr sz="1800" spc="-25" dirty="0">
                <a:latin typeface="Arial"/>
                <a:cs typeface="Arial"/>
              </a:rPr>
              <a:t>un </a:t>
            </a:r>
            <a:r>
              <a:rPr sz="1800" dirty="0">
                <a:latin typeface="Arial"/>
                <a:cs typeface="Arial"/>
              </a:rPr>
              <a:t>versant</a:t>
            </a:r>
            <a:r>
              <a:rPr sz="1800" spc="-10" dirty="0">
                <a:latin typeface="Arial"/>
                <a:cs typeface="Arial"/>
              </a:rPr>
              <a:t> </a:t>
            </a:r>
            <a:r>
              <a:rPr sz="1800" dirty="0">
                <a:latin typeface="Arial"/>
                <a:cs typeface="Arial"/>
              </a:rPr>
              <a:t>pentu et</a:t>
            </a:r>
            <a:r>
              <a:rPr sz="1800" spc="-5" dirty="0">
                <a:latin typeface="Arial"/>
                <a:cs typeface="Arial"/>
              </a:rPr>
              <a:t> </a:t>
            </a:r>
            <a:r>
              <a:rPr sz="1800" dirty="0">
                <a:latin typeface="Arial"/>
                <a:cs typeface="Arial"/>
              </a:rPr>
              <a:t>au</a:t>
            </a:r>
            <a:r>
              <a:rPr sz="1800" spc="-15" dirty="0">
                <a:latin typeface="Arial"/>
                <a:cs typeface="Arial"/>
              </a:rPr>
              <a:t> </a:t>
            </a:r>
            <a:r>
              <a:rPr sz="1800" dirty="0">
                <a:latin typeface="Arial"/>
                <a:cs typeface="Arial"/>
              </a:rPr>
              <a:t>sol</a:t>
            </a:r>
            <a:r>
              <a:rPr sz="1800" spc="-10" dirty="0">
                <a:latin typeface="Arial"/>
                <a:cs typeface="Arial"/>
              </a:rPr>
              <a:t> superficiel. </a:t>
            </a:r>
            <a:r>
              <a:rPr sz="1800" dirty="0">
                <a:latin typeface="Arial"/>
                <a:cs typeface="Arial"/>
              </a:rPr>
              <a:t>Des</a:t>
            </a:r>
            <a:r>
              <a:rPr sz="1800" spc="-25" dirty="0">
                <a:latin typeface="Arial"/>
                <a:cs typeface="Arial"/>
              </a:rPr>
              <a:t> </a:t>
            </a:r>
            <a:r>
              <a:rPr sz="1800" dirty="0">
                <a:latin typeface="Arial"/>
                <a:cs typeface="Arial"/>
              </a:rPr>
              <a:t>brèches</a:t>
            </a:r>
            <a:r>
              <a:rPr sz="1800" spc="-15" dirty="0">
                <a:latin typeface="Arial"/>
                <a:cs typeface="Arial"/>
              </a:rPr>
              <a:t> </a:t>
            </a:r>
            <a:r>
              <a:rPr sz="1800" dirty="0">
                <a:latin typeface="Arial"/>
                <a:cs typeface="Arial"/>
              </a:rPr>
              <a:t>sont</a:t>
            </a:r>
            <a:r>
              <a:rPr sz="1800" spc="-1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cours</a:t>
            </a:r>
            <a:r>
              <a:rPr sz="1800" spc="-10" dirty="0">
                <a:latin typeface="Arial"/>
                <a:cs typeface="Arial"/>
              </a:rPr>
              <a:t> </a:t>
            </a:r>
            <a:r>
              <a:rPr sz="1800" spc="-25" dirty="0">
                <a:latin typeface="Arial"/>
                <a:cs typeface="Arial"/>
              </a:rPr>
              <a:t>de </a:t>
            </a:r>
            <a:r>
              <a:rPr sz="1800" dirty="0">
                <a:latin typeface="Arial"/>
                <a:cs typeface="Arial"/>
              </a:rPr>
              <a:t>formation,</a:t>
            </a:r>
            <a:r>
              <a:rPr sz="1800" spc="-15" dirty="0">
                <a:latin typeface="Arial"/>
                <a:cs typeface="Arial"/>
              </a:rPr>
              <a:t> </a:t>
            </a:r>
            <a:r>
              <a:rPr sz="1800" dirty="0">
                <a:latin typeface="Arial"/>
                <a:cs typeface="Arial"/>
              </a:rPr>
              <a:t>faute</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filtre</a:t>
            </a:r>
            <a:r>
              <a:rPr sz="1800" spc="-20" dirty="0">
                <a:latin typeface="Arial"/>
                <a:cs typeface="Arial"/>
              </a:rPr>
              <a:t> </a:t>
            </a:r>
            <a:r>
              <a:rPr sz="1800" dirty="0">
                <a:latin typeface="Arial"/>
                <a:cs typeface="Arial"/>
              </a:rPr>
              <a:t>et</a:t>
            </a:r>
            <a:r>
              <a:rPr sz="1800" spc="-15" dirty="0">
                <a:latin typeface="Arial"/>
                <a:cs typeface="Arial"/>
              </a:rPr>
              <a:t> </a:t>
            </a:r>
            <a:r>
              <a:rPr sz="1800" spc="-10" dirty="0">
                <a:latin typeface="Arial"/>
                <a:cs typeface="Arial"/>
              </a:rPr>
              <a:t>d’entretien.</a:t>
            </a:r>
            <a:endParaRPr sz="1800">
              <a:latin typeface="Arial"/>
              <a:cs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4764023" cy="3573779"/>
            </a:xfrm>
            <a:prstGeom prst="rect">
              <a:avLst/>
            </a:prstGeom>
          </p:spPr>
        </p:pic>
        <p:sp>
          <p:nvSpPr>
            <p:cNvPr id="4" name="object 4"/>
            <p:cNvSpPr/>
            <p:nvPr/>
          </p:nvSpPr>
          <p:spPr>
            <a:xfrm>
              <a:off x="457200" y="457200"/>
              <a:ext cx="4764405" cy="3573779"/>
            </a:xfrm>
            <a:custGeom>
              <a:avLst/>
              <a:gdLst/>
              <a:ahLst/>
              <a:cxnLst/>
              <a:rect l="l" t="t" r="r" b="b"/>
              <a:pathLst>
                <a:path w="4764405" h="3573779">
                  <a:moveTo>
                    <a:pt x="0" y="0"/>
                  </a:moveTo>
                  <a:lnTo>
                    <a:pt x="0" y="3573779"/>
                  </a:lnTo>
                  <a:lnTo>
                    <a:pt x="4764023" y="3573779"/>
                  </a:lnTo>
                  <a:lnTo>
                    <a:pt x="4764023"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643627" y="3598163"/>
              <a:ext cx="4957571" cy="3717035"/>
            </a:xfrm>
            <a:prstGeom prst="rect">
              <a:avLst/>
            </a:prstGeom>
          </p:spPr>
        </p:pic>
        <p:sp>
          <p:nvSpPr>
            <p:cNvPr id="6" name="object 6"/>
            <p:cNvSpPr/>
            <p:nvPr/>
          </p:nvSpPr>
          <p:spPr>
            <a:xfrm>
              <a:off x="4645151" y="3598163"/>
              <a:ext cx="4956175" cy="3717290"/>
            </a:xfrm>
            <a:custGeom>
              <a:avLst/>
              <a:gdLst/>
              <a:ahLst/>
              <a:cxnLst/>
              <a:rect l="l" t="t" r="r" b="b"/>
              <a:pathLst>
                <a:path w="4956175" h="3717290">
                  <a:moveTo>
                    <a:pt x="0" y="0"/>
                  </a:moveTo>
                  <a:lnTo>
                    <a:pt x="0" y="3717035"/>
                  </a:lnTo>
                  <a:lnTo>
                    <a:pt x="4956047" y="3717035"/>
                  </a:lnTo>
                  <a:lnTo>
                    <a:pt x="4956047"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579364" cy="4184903"/>
            </a:xfrm>
            <a:prstGeom prst="rect">
              <a:avLst/>
            </a:prstGeom>
          </p:spPr>
        </p:pic>
        <p:pic>
          <p:nvPicPr>
            <p:cNvPr id="4" name="object 4"/>
            <p:cNvPicPr/>
            <p:nvPr/>
          </p:nvPicPr>
          <p:blipFill>
            <a:blip r:embed="rId3" cstate="print"/>
            <a:stretch>
              <a:fillRect/>
            </a:stretch>
          </p:blipFill>
          <p:spPr>
            <a:xfrm>
              <a:off x="4741164" y="3669791"/>
              <a:ext cx="4860035" cy="3645407"/>
            </a:xfrm>
            <a:prstGeom prst="rect">
              <a:avLst/>
            </a:prstGeom>
          </p:spPr>
        </p:pic>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9143999" cy="6857999"/>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31935" cy="6858000"/>
            <a:chOff x="457200" y="457200"/>
            <a:chExt cx="9131935" cy="6858000"/>
          </a:xfrm>
        </p:grpSpPr>
        <p:pic>
          <p:nvPicPr>
            <p:cNvPr id="3" name="object 3"/>
            <p:cNvPicPr/>
            <p:nvPr/>
          </p:nvPicPr>
          <p:blipFill>
            <a:blip r:embed="rId2" cstate="print"/>
            <a:stretch>
              <a:fillRect/>
            </a:stretch>
          </p:blipFill>
          <p:spPr>
            <a:xfrm>
              <a:off x="457200" y="457200"/>
              <a:ext cx="5052059" cy="3788664"/>
            </a:xfrm>
            <a:prstGeom prst="rect">
              <a:avLst/>
            </a:prstGeom>
          </p:spPr>
        </p:pic>
        <p:pic>
          <p:nvPicPr>
            <p:cNvPr id="4" name="object 4"/>
            <p:cNvPicPr/>
            <p:nvPr/>
          </p:nvPicPr>
          <p:blipFill>
            <a:blip r:embed="rId3" cstate="print"/>
            <a:stretch>
              <a:fillRect/>
            </a:stretch>
          </p:blipFill>
          <p:spPr>
            <a:xfrm>
              <a:off x="4727447" y="3669791"/>
              <a:ext cx="4861559" cy="3645407"/>
            </a:xfrm>
            <a:prstGeom prst="rect">
              <a:avLst/>
            </a:prstGeom>
          </p:spPr>
        </p:pic>
      </p:gr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4572000" cy="3429000"/>
            </a:xfrm>
            <a:prstGeom prst="rect">
              <a:avLst/>
            </a:prstGeom>
          </p:spPr>
        </p:pic>
        <p:pic>
          <p:nvPicPr>
            <p:cNvPr id="4" name="object 4"/>
            <p:cNvPicPr/>
            <p:nvPr/>
          </p:nvPicPr>
          <p:blipFill>
            <a:blip r:embed="rId3" cstate="print"/>
            <a:stretch>
              <a:fillRect/>
            </a:stretch>
          </p:blipFill>
          <p:spPr>
            <a:xfrm>
              <a:off x="4669535" y="3589020"/>
              <a:ext cx="4931663" cy="3726179"/>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740395" cy="5804915"/>
          </a:xfrm>
          <a:prstGeom prst="rect">
            <a:avLst/>
          </a:prstGeom>
        </p:spPr>
      </p:pic>
      <p:sp>
        <p:nvSpPr>
          <p:cNvPr id="3" name="object 3"/>
          <p:cNvSpPr txBox="1"/>
          <p:nvPr/>
        </p:nvSpPr>
        <p:spPr>
          <a:xfrm>
            <a:off x="644143" y="6362189"/>
            <a:ext cx="849439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Ravine</a:t>
            </a:r>
            <a:r>
              <a:rPr sz="1800" spc="-30" dirty="0">
                <a:latin typeface="Arial"/>
                <a:cs typeface="Arial"/>
              </a:rPr>
              <a:t> </a:t>
            </a:r>
            <a:r>
              <a:rPr sz="1800" dirty="0">
                <a:latin typeface="Arial"/>
                <a:cs typeface="Arial"/>
              </a:rPr>
              <a:t>Wenné.</a:t>
            </a:r>
            <a:r>
              <a:rPr sz="1800" spc="-20" dirty="0">
                <a:latin typeface="Arial"/>
                <a:cs typeface="Arial"/>
              </a:rPr>
              <a:t> </a:t>
            </a:r>
            <a:r>
              <a:rPr sz="1800" dirty="0">
                <a:latin typeface="Arial"/>
                <a:cs typeface="Arial"/>
              </a:rPr>
              <a:t>Candélabre</a:t>
            </a:r>
            <a:r>
              <a:rPr sz="1800" spc="-30" dirty="0">
                <a:latin typeface="Arial"/>
                <a:cs typeface="Arial"/>
              </a:rPr>
              <a:t> </a:t>
            </a:r>
            <a:r>
              <a:rPr sz="1800" dirty="0">
                <a:latin typeface="Arial"/>
                <a:cs typeface="Arial"/>
              </a:rPr>
              <a:t>illustrant</a:t>
            </a:r>
            <a:r>
              <a:rPr sz="1800" spc="-20" dirty="0">
                <a:latin typeface="Arial"/>
                <a:cs typeface="Arial"/>
              </a:rPr>
              <a:t> </a:t>
            </a:r>
            <a:r>
              <a:rPr sz="1800" dirty="0">
                <a:latin typeface="Arial"/>
                <a:cs typeface="Arial"/>
              </a:rPr>
              <a:t>l’intérêt</a:t>
            </a:r>
            <a:r>
              <a:rPr sz="1800" spc="-20" dirty="0">
                <a:latin typeface="Arial"/>
                <a:cs typeface="Arial"/>
              </a:rPr>
              <a:t> </a:t>
            </a:r>
            <a:r>
              <a:rPr sz="1800" dirty="0">
                <a:latin typeface="Arial"/>
                <a:cs typeface="Arial"/>
              </a:rPr>
              <a:t>de</a:t>
            </a:r>
            <a:r>
              <a:rPr sz="1800" spc="-30" dirty="0">
                <a:latin typeface="Arial"/>
                <a:cs typeface="Arial"/>
              </a:rPr>
              <a:t> </a:t>
            </a:r>
            <a:r>
              <a:rPr sz="1800" dirty="0">
                <a:latin typeface="Arial"/>
                <a:cs typeface="Arial"/>
              </a:rPr>
              <a:t>cette</a:t>
            </a:r>
            <a:r>
              <a:rPr sz="1800" spc="-25" dirty="0">
                <a:latin typeface="Arial"/>
                <a:cs typeface="Arial"/>
              </a:rPr>
              <a:t> </a:t>
            </a:r>
            <a:r>
              <a:rPr sz="1800" dirty="0">
                <a:latin typeface="Arial"/>
                <a:cs typeface="Arial"/>
              </a:rPr>
              <a:t>espèce</a:t>
            </a:r>
            <a:r>
              <a:rPr sz="1800" spc="-30" dirty="0">
                <a:latin typeface="Arial"/>
                <a:cs typeface="Arial"/>
              </a:rPr>
              <a:t> </a:t>
            </a:r>
            <a:r>
              <a:rPr sz="1800" dirty="0">
                <a:latin typeface="Arial"/>
                <a:cs typeface="Arial"/>
              </a:rPr>
              <a:t>pour</a:t>
            </a:r>
            <a:r>
              <a:rPr sz="1800" spc="-25" dirty="0">
                <a:latin typeface="Arial"/>
                <a:cs typeface="Arial"/>
              </a:rPr>
              <a:t> </a:t>
            </a:r>
            <a:r>
              <a:rPr sz="1800" dirty="0">
                <a:latin typeface="Arial"/>
                <a:cs typeface="Arial"/>
              </a:rPr>
              <a:t>le</a:t>
            </a:r>
            <a:r>
              <a:rPr sz="1800" spc="-30" dirty="0">
                <a:latin typeface="Arial"/>
                <a:cs typeface="Arial"/>
              </a:rPr>
              <a:t> </a:t>
            </a:r>
            <a:r>
              <a:rPr sz="1800" dirty="0">
                <a:latin typeface="Arial"/>
                <a:cs typeface="Arial"/>
              </a:rPr>
              <a:t>traitement</a:t>
            </a:r>
            <a:r>
              <a:rPr sz="1800" spc="-20" dirty="0">
                <a:latin typeface="Arial"/>
                <a:cs typeface="Arial"/>
              </a:rPr>
              <a:t> </a:t>
            </a:r>
            <a:r>
              <a:rPr sz="1800" spc="-25" dirty="0">
                <a:latin typeface="Arial"/>
                <a:cs typeface="Arial"/>
              </a:rPr>
              <a:t>des </a:t>
            </a:r>
            <a:r>
              <a:rPr sz="1800" spc="-10" dirty="0">
                <a:latin typeface="Arial"/>
                <a:cs typeface="Arial"/>
              </a:rPr>
              <a:t>ravines.</a:t>
            </a:r>
            <a:endParaRPr sz="1800">
              <a:latin typeface="Arial"/>
              <a:cs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3867911" cy="5157215"/>
          </a:xfrm>
          <a:prstGeom prst="rect">
            <a:avLst/>
          </a:prstGeom>
        </p:spPr>
      </p:pic>
      <p:pic>
        <p:nvPicPr>
          <p:cNvPr id="3" name="object 3"/>
          <p:cNvPicPr/>
          <p:nvPr/>
        </p:nvPicPr>
        <p:blipFill>
          <a:blip r:embed="rId3" cstate="print"/>
          <a:stretch>
            <a:fillRect/>
          </a:stretch>
        </p:blipFill>
        <p:spPr>
          <a:xfrm>
            <a:off x="5737859" y="461772"/>
            <a:ext cx="3863339" cy="5152644"/>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8101583" cy="6074664"/>
          </a:xfrm>
          <a:prstGeom prst="rect">
            <a:avLst/>
          </a:prstGeom>
        </p:spPr>
      </p:pic>
      <p:sp>
        <p:nvSpPr>
          <p:cNvPr id="3" name="object 3"/>
          <p:cNvSpPr txBox="1"/>
          <p:nvPr/>
        </p:nvSpPr>
        <p:spPr>
          <a:xfrm>
            <a:off x="644143" y="6866633"/>
            <a:ext cx="51930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Barbelé,</a:t>
            </a:r>
            <a:r>
              <a:rPr sz="1800" spc="-25" dirty="0">
                <a:latin typeface="Arial"/>
                <a:cs typeface="Arial"/>
              </a:rPr>
              <a:t> </a:t>
            </a:r>
            <a:r>
              <a:rPr sz="1800" dirty="0">
                <a:latin typeface="Arial"/>
                <a:cs typeface="Arial"/>
              </a:rPr>
              <a:t>bambou</a:t>
            </a:r>
            <a:r>
              <a:rPr sz="1800" spc="-35" dirty="0">
                <a:latin typeface="Arial"/>
                <a:cs typeface="Arial"/>
              </a:rPr>
              <a:t> </a:t>
            </a:r>
            <a:r>
              <a:rPr sz="1800" dirty="0">
                <a:latin typeface="Arial"/>
                <a:cs typeface="Arial"/>
              </a:rPr>
              <a:t>et</a:t>
            </a:r>
            <a:r>
              <a:rPr sz="1800" spc="-20" dirty="0">
                <a:latin typeface="Arial"/>
                <a:cs typeface="Arial"/>
              </a:rPr>
              <a:t> </a:t>
            </a:r>
            <a:r>
              <a:rPr sz="1800" dirty="0">
                <a:latin typeface="Arial"/>
                <a:cs typeface="Arial"/>
              </a:rPr>
              <a:t>Cirouelle</a:t>
            </a:r>
            <a:r>
              <a:rPr sz="1800" spc="-35" dirty="0">
                <a:latin typeface="Arial"/>
                <a:cs typeface="Arial"/>
              </a:rPr>
              <a:t> </a:t>
            </a:r>
            <a:r>
              <a:rPr sz="1800" dirty="0">
                <a:latin typeface="Arial"/>
                <a:cs typeface="Arial"/>
              </a:rPr>
              <a:t>(Spondias</a:t>
            </a:r>
            <a:r>
              <a:rPr sz="1800" spc="-30" dirty="0">
                <a:latin typeface="Arial"/>
                <a:cs typeface="Arial"/>
              </a:rPr>
              <a:t> </a:t>
            </a:r>
            <a:r>
              <a:rPr sz="1800" spc="-10" dirty="0">
                <a:latin typeface="Arial"/>
                <a:cs typeface="Arial"/>
              </a:rPr>
              <a:t>purpurea).</a:t>
            </a:r>
            <a:endParaRPr sz="1800">
              <a:latin typeface="Arial"/>
              <a:cs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1675" y="1954783"/>
            <a:ext cx="7111365" cy="2705735"/>
          </a:xfrm>
          <a:prstGeom prst="rect">
            <a:avLst/>
          </a:prstGeom>
        </p:spPr>
        <p:txBody>
          <a:bodyPr vert="horz" wrap="square" lIns="0" tIns="14605" rIns="0" bIns="0" rtlCol="0">
            <a:spAutoFit/>
          </a:bodyPr>
          <a:lstStyle/>
          <a:p>
            <a:pPr marL="12065" marR="5080" algn="ctr">
              <a:lnSpc>
                <a:spcPct val="99800"/>
              </a:lnSpc>
              <a:spcBef>
                <a:spcPts val="115"/>
              </a:spcBef>
            </a:pPr>
            <a:r>
              <a:rPr sz="4400" dirty="0"/>
              <a:t>Traitement</a:t>
            </a:r>
            <a:r>
              <a:rPr sz="4400" spc="-120" dirty="0"/>
              <a:t> </a:t>
            </a:r>
            <a:r>
              <a:rPr sz="4400" dirty="0"/>
              <a:t>d’une</a:t>
            </a:r>
            <a:r>
              <a:rPr sz="4400" spc="-120" dirty="0"/>
              <a:t> </a:t>
            </a:r>
            <a:r>
              <a:rPr sz="4400" dirty="0"/>
              <a:t>ravine</a:t>
            </a:r>
            <a:r>
              <a:rPr sz="4400" spc="-130" dirty="0"/>
              <a:t> </a:t>
            </a:r>
            <a:r>
              <a:rPr sz="4400" spc="-20" dirty="0"/>
              <a:t>très </a:t>
            </a:r>
            <a:r>
              <a:rPr sz="4400" dirty="0"/>
              <a:t>active</a:t>
            </a:r>
            <a:r>
              <a:rPr sz="4400" spc="-75" dirty="0"/>
              <a:t> </a:t>
            </a:r>
            <a:r>
              <a:rPr sz="4400" dirty="0"/>
              <a:t>à</a:t>
            </a:r>
            <a:r>
              <a:rPr sz="4400" spc="-55" dirty="0"/>
              <a:t> </a:t>
            </a:r>
            <a:r>
              <a:rPr sz="4400" dirty="0"/>
              <a:t>Marmelade</a:t>
            </a:r>
            <a:r>
              <a:rPr sz="4400" spc="-55" dirty="0"/>
              <a:t> </a:t>
            </a:r>
            <a:r>
              <a:rPr sz="4400" dirty="0"/>
              <a:t>:</a:t>
            </a:r>
            <a:r>
              <a:rPr sz="4400" spc="-55" dirty="0"/>
              <a:t> </a:t>
            </a:r>
            <a:r>
              <a:rPr sz="4400" dirty="0"/>
              <a:t>le</a:t>
            </a:r>
            <a:r>
              <a:rPr sz="4400" spc="-55" dirty="0"/>
              <a:t> </a:t>
            </a:r>
            <a:r>
              <a:rPr sz="4400" spc="-10" dirty="0"/>
              <a:t>seuil </a:t>
            </a:r>
            <a:r>
              <a:rPr sz="4400" dirty="0"/>
              <a:t>biologique</a:t>
            </a:r>
            <a:r>
              <a:rPr sz="4400" spc="-95" dirty="0"/>
              <a:t> </a:t>
            </a:r>
            <a:r>
              <a:rPr sz="4400" dirty="0"/>
              <a:t>a</a:t>
            </a:r>
            <a:r>
              <a:rPr sz="4400" spc="-90" dirty="0"/>
              <a:t> </a:t>
            </a:r>
            <a:r>
              <a:rPr sz="4400" dirty="0"/>
              <a:t>une</a:t>
            </a:r>
            <a:r>
              <a:rPr sz="4400" spc="-90" dirty="0"/>
              <a:t> </a:t>
            </a:r>
            <a:r>
              <a:rPr sz="4400" dirty="0"/>
              <a:t>place</a:t>
            </a:r>
            <a:r>
              <a:rPr sz="4400" spc="-90" dirty="0"/>
              <a:t> </a:t>
            </a:r>
            <a:r>
              <a:rPr sz="4400" spc="-50" dirty="0"/>
              <a:t>à </a:t>
            </a:r>
            <a:r>
              <a:rPr sz="4400" spc="-10" dirty="0"/>
              <a:t>prendre</a:t>
            </a:r>
            <a:endParaRPr sz="44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340096" cy="4005071"/>
            </a:xfrm>
            <a:prstGeom prst="rect">
              <a:avLst/>
            </a:prstGeom>
          </p:spPr>
        </p:pic>
        <p:pic>
          <p:nvPicPr>
            <p:cNvPr id="4" name="object 4"/>
            <p:cNvPicPr/>
            <p:nvPr/>
          </p:nvPicPr>
          <p:blipFill>
            <a:blip r:embed="rId3" cstate="print"/>
            <a:stretch>
              <a:fillRect/>
            </a:stretch>
          </p:blipFill>
          <p:spPr>
            <a:xfrm>
              <a:off x="4610100" y="3563111"/>
              <a:ext cx="4991099" cy="3752087"/>
            </a:xfrm>
            <a:prstGeom prst="rect">
              <a:avLst/>
            </a:prstGeom>
          </p:spPr>
        </p:pic>
      </p:grpSp>
      <p:sp>
        <p:nvSpPr>
          <p:cNvPr id="5" name="object 5"/>
          <p:cNvSpPr txBox="1"/>
          <p:nvPr/>
        </p:nvSpPr>
        <p:spPr>
          <a:xfrm>
            <a:off x="644143" y="4777230"/>
            <a:ext cx="3769995" cy="850265"/>
          </a:xfrm>
          <a:prstGeom prst="rect">
            <a:avLst/>
          </a:prstGeom>
        </p:spPr>
        <p:txBody>
          <a:bodyPr vert="horz" wrap="square" lIns="0" tIns="11430" rIns="0" bIns="0" rtlCol="0">
            <a:spAutoFit/>
          </a:bodyPr>
          <a:lstStyle/>
          <a:p>
            <a:pPr marL="12700" marR="5080">
              <a:lnSpc>
                <a:spcPct val="100299"/>
              </a:lnSpc>
              <a:spcBef>
                <a:spcPts val="90"/>
              </a:spcBef>
            </a:pPr>
            <a:r>
              <a:rPr sz="1800" dirty="0">
                <a:latin typeface="Arial"/>
                <a:cs typeface="Arial"/>
              </a:rPr>
              <a:t>Marmelade.</a:t>
            </a:r>
            <a:r>
              <a:rPr sz="1800" spc="-25" dirty="0">
                <a:latin typeface="Arial"/>
                <a:cs typeface="Arial"/>
              </a:rPr>
              <a:t> </a:t>
            </a:r>
            <a:r>
              <a:rPr sz="1800" dirty="0">
                <a:latin typeface="Arial"/>
                <a:cs typeface="Arial"/>
              </a:rPr>
              <a:t>Une</a:t>
            </a:r>
            <a:r>
              <a:rPr sz="1800" spc="-30" dirty="0">
                <a:latin typeface="Arial"/>
                <a:cs typeface="Arial"/>
              </a:rPr>
              <a:t> </a:t>
            </a:r>
            <a:r>
              <a:rPr sz="1800" dirty="0">
                <a:latin typeface="Arial"/>
                <a:cs typeface="Arial"/>
              </a:rPr>
              <a:t>ravine</a:t>
            </a:r>
            <a:r>
              <a:rPr sz="1800" spc="-30" dirty="0">
                <a:latin typeface="Arial"/>
                <a:cs typeface="Arial"/>
              </a:rPr>
              <a:t> </a:t>
            </a:r>
            <a:r>
              <a:rPr sz="1800" dirty="0">
                <a:latin typeface="Arial"/>
                <a:cs typeface="Arial"/>
              </a:rPr>
              <a:t>en</a:t>
            </a:r>
            <a:r>
              <a:rPr sz="1800" spc="-30" dirty="0">
                <a:latin typeface="Arial"/>
                <a:cs typeface="Arial"/>
              </a:rPr>
              <a:t> </a:t>
            </a:r>
            <a:r>
              <a:rPr sz="1800" spc="-10" dirty="0">
                <a:latin typeface="Arial"/>
                <a:cs typeface="Arial"/>
              </a:rPr>
              <a:t>cours </a:t>
            </a:r>
            <a:r>
              <a:rPr sz="1800" dirty="0">
                <a:latin typeface="Arial"/>
                <a:cs typeface="Arial"/>
              </a:rPr>
              <a:t>d’incision.</a:t>
            </a:r>
            <a:r>
              <a:rPr sz="1800" spc="-2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berges</a:t>
            </a:r>
            <a:r>
              <a:rPr sz="1800" spc="-20" dirty="0">
                <a:latin typeface="Arial"/>
                <a:cs typeface="Arial"/>
              </a:rPr>
              <a:t> </a:t>
            </a:r>
            <a:r>
              <a:rPr sz="1800" dirty="0">
                <a:latin typeface="Arial"/>
                <a:cs typeface="Arial"/>
              </a:rPr>
              <a:t>sont</a:t>
            </a:r>
            <a:r>
              <a:rPr sz="1800" spc="-15" dirty="0">
                <a:latin typeface="Arial"/>
                <a:cs typeface="Arial"/>
              </a:rPr>
              <a:t> </a:t>
            </a:r>
            <a:r>
              <a:rPr sz="1800" dirty="0">
                <a:latin typeface="Arial"/>
                <a:cs typeface="Arial"/>
              </a:rPr>
              <a:t>sapées</a:t>
            </a:r>
            <a:r>
              <a:rPr sz="1800" spc="-20" dirty="0">
                <a:latin typeface="Arial"/>
                <a:cs typeface="Arial"/>
              </a:rPr>
              <a:t> </a:t>
            </a:r>
            <a:r>
              <a:rPr sz="1800" spc="-25" dirty="0">
                <a:latin typeface="Arial"/>
                <a:cs typeface="Arial"/>
              </a:rPr>
              <a:t>et </a:t>
            </a:r>
            <a:r>
              <a:rPr sz="1800" dirty="0">
                <a:latin typeface="Arial"/>
                <a:cs typeface="Arial"/>
              </a:rPr>
              <a:t>en</a:t>
            </a:r>
            <a:r>
              <a:rPr sz="1800" spc="-10" dirty="0">
                <a:latin typeface="Arial"/>
                <a:cs typeface="Arial"/>
              </a:rPr>
              <a:t> glissement.</a:t>
            </a:r>
            <a:endParaRPr sz="1800">
              <a:latin typeface="Arial"/>
              <a:cs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45934"/>
            <a:chOff x="457200" y="457200"/>
            <a:chExt cx="9144000" cy="6845934"/>
          </a:xfrm>
        </p:grpSpPr>
        <p:pic>
          <p:nvPicPr>
            <p:cNvPr id="3" name="object 3"/>
            <p:cNvPicPr/>
            <p:nvPr/>
          </p:nvPicPr>
          <p:blipFill>
            <a:blip r:embed="rId2" cstate="print"/>
            <a:stretch>
              <a:fillRect/>
            </a:stretch>
          </p:blipFill>
          <p:spPr>
            <a:xfrm>
              <a:off x="457200" y="457200"/>
              <a:ext cx="4788408" cy="3590544"/>
            </a:xfrm>
            <a:prstGeom prst="rect">
              <a:avLst/>
            </a:prstGeom>
          </p:spPr>
        </p:pic>
        <p:pic>
          <p:nvPicPr>
            <p:cNvPr id="4" name="object 4"/>
            <p:cNvPicPr/>
            <p:nvPr/>
          </p:nvPicPr>
          <p:blipFill>
            <a:blip r:embed="rId3" cstate="print"/>
            <a:stretch>
              <a:fillRect/>
            </a:stretch>
          </p:blipFill>
          <p:spPr>
            <a:xfrm>
              <a:off x="5137403" y="3874008"/>
              <a:ext cx="4463795" cy="3429000"/>
            </a:xfrm>
            <a:prstGeom prst="rect">
              <a:avLst/>
            </a:prstGeom>
          </p:spPr>
        </p:pic>
      </p:grpSp>
      <p:sp>
        <p:nvSpPr>
          <p:cNvPr id="5" name="object 5"/>
          <p:cNvSpPr txBox="1"/>
          <p:nvPr/>
        </p:nvSpPr>
        <p:spPr>
          <a:xfrm>
            <a:off x="715771" y="4419090"/>
            <a:ext cx="4152900"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Les</a:t>
            </a:r>
            <a:r>
              <a:rPr sz="1800" spc="-10" dirty="0">
                <a:latin typeface="Arial"/>
                <a:cs typeface="Arial"/>
              </a:rPr>
              <a:t> </a:t>
            </a:r>
            <a:r>
              <a:rPr sz="1800" dirty="0">
                <a:latin typeface="Arial"/>
                <a:cs typeface="Arial"/>
              </a:rPr>
              <a:t>seuils</a:t>
            </a:r>
            <a:r>
              <a:rPr sz="1800" spc="-10" dirty="0">
                <a:latin typeface="Arial"/>
                <a:cs typeface="Arial"/>
              </a:rPr>
              <a:t> </a:t>
            </a:r>
            <a:r>
              <a:rPr sz="1800" dirty="0">
                <a:latin typeface="Arial"/>
                <a:cs typeface="Arial"/>
              </a:rPr>
              <a:t>en</a:t>
            </a:r>
            <a:r>
              <a:rPr sz="1800" spc="-15" dirty="0">
                <a:latin typeface="Arial"/>
                <a:cs typeface="Arial"/>
              </a:rPr>
              <a:t> </a:t>
            </a:r>
            <a:r>
              <a:rPr sz="1800" dirty="0">
                <a:latin typeface="Arial"/>
                <a:cs typeface="Arial"/>
              </a:rPr>
              <a:t>pierres</a:t>
            </a:r>
            <a:r>
              <a:rPr sz="1800" spc="-10" dirty="0">
                <a:latin typeface="Arial"/>
                <a:cs typeface="Arial"/>
              </a:rPr>
              <a:t> </a:t>
            </a:r>
            <a:r>
              <a:rPr sz="1800" dirty="0">
                <a:latin typeface="Arial"/>
                <a:cs typeface="Arial"/>
              </a:rPr>
              <a:t>sèches</a:t>
            </a:r>
            <a:r>
              <a:rPr sz="1800" spc="-10" dirty="0">
                <a:latin typeface="Arial"/>
                <a:cs typeface="Arial"/>
              </a:rPr>
              <a:t> </a:t>
            </a:r>
            <a:r>
              <a:rPr sz="1800" dirty="0">
                <a:latin typeface="Arial"/>
                <a:cs typeface="Arial"/>
              </a:rPr>
              <a:t>ne</a:t>
            </a:r>
            <a:r>
              <a:rPr sz="1800" spc="-15" dirty="0">
                <a:latin typeface="Arial"/>
                <a:cs typeface="Arial"/>
              </a:rPr>
              <a:t> </a:t>
            </a:r>
            <a:r>
              <a:rPr sz="1800" dirty="0">
                <a:latin typeface="Arial"/>
                <a:cs typeface="Arial"/>
              </a:rPr>
              <a:t>sont</a:t>
            </a:r>
            <a:r>
              <a:rPr sz="1800" spc="-5" dirty="0">
                <a:latin typeface="Arial"/>
                <a:cs typeface="Arial"/>
              </a:rPr>
              <a:t> </a:t>
            </a:r>
            <a:r>
              <a:rPr sz="1800" spc="-25" dirty="0">
                <a:latin typeface="Arial"/>
                <a:cs typeface="Arial"/>
              </a:rPr>
              <a:t>pas </a:t>
            </a:r>
            <a:r>
              <a:rPr sz="1800" dirty="0">
                <a:latin typeface="Arial"/>
                <a:cs typeface="Arial"/>
              </a:rPr>
              <a:t>adaptées</a:t>
            </a:r>
            <a:r>
              <a:rPr sz="1800" spc="-30" dirty="0">
                <a:latin typeface="Arial"/>
                <a:cs typeface="Arial"/>
              </a:rPr>
              <a:t> </a:t>
            </a:r>
            <a:r>
              <a:rPr sz="1800" dirty="0">
                <a:latin typeface="Arial"/>
                <a:cs typeface="Arial"/>
              </a:rPr>
              <a:t>à</a:t>
            </a:r>
            <a:r>
              <a:rPr sz="1800" spc="-25" dirty="0">
                <a:latin typeface="Arial"/>
                <a:cs typeface="Arial"/>
              </a:rPr>
              <a:t> </a:t>
            </a:r>
            <a:r>
              <a:rPr sz="1800" dirty="0">
                <a:latin typeface="Arial"/>
                <a:cs typeface="Arial"/>
              </a:rPr>
              <a:t>l’intensité</a:t>
            </a:r>
            <a:r>
              <a:rPr sz="1800" spc="-25" dirty="0">
                <a:latin typeface="Arial"/>
                <a:cs typeface="Arial"/>
              </a:rPr>
              <a:t> </a:t>
            </a:r>
            <a:r>
              <a:rPr sz="1800" dirty="0">
                <a:latin typeface="Arial"/>
                <a:cs typeface="Arial"/>
              </a:rPr>
              <a:t>du</a:t>
            </a:r>
            <a:r>
              <a:rPr sz="1800" spc="-20" dirty="0">
                <a:latin typeface="Arial"/>
                <a:cs typeface="Arial"/>
              </a:rPr>
              <a:t> </a:t>
            </a:r>
            <a:r>
              <a:rPr sz="1800" spc="-10" dirty="0">
                <a:latin typeface="Arial"/>
                <a:cs typeface="Arial"/>
              </a:rPr>
              <a:t>ravinement </a:t>
            </a:r>
            <a:r>
              <a:rPr sz="1800" dirty="0">
                <a:latin typeface="Arial"/>
                <a:cs typeface="Arial"/>
              </a:rPr>
              <a:t>observé</a:t>
            </a:r>
            <a:r>
              <a:rPr sz="1800" spc="-30" dirty="0">
                <a:latin typeface="Arial"/>
                <a:cs typeface="Arial"/>
              </a:rPr>
              <a:t> </a:t>
            </a:r>
            <a:r>
              <a:rPr sz="1800" spc="-20" dirty="0">
                <a:latin typeface="Arial"/>
                <a:cs typeface="Arial"/>
              </a:rPr>
              <a:t>ici.</a:t>
            </a:r>
            <a:endParaRPr sz="1800">
              <a:latin typeface="Arial"/>
              <a:cs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8127492" cy="6096000"/>
          </a:xfrm>
          <a:prstGeom prst="rect">
            <a:avLst/>
          </a:prstGeom>
        </p:spPr>
      </p:pic>
      <p:sp>
        <p:nvSpPr>
          <p:cNvPr id="3" name="object 3"/>
          <p:cNvSpPr txBox="1"/>
          <p:nvPr/>
        </p:nvSpPr>
        <p:spPr>
          <a:xfrm>
            <a:off x="596899" y="6616697"/>
            <a:ext cx="629475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Times New Roman"/>
                <a:cs typeface="Times New Roman"/>
              </a:rPr>
              <a:t>Marmelade.</a:t>
            </a:r>
            <a:r>
              <a:rPr sz="2400" spc="-55" dirty="0">
                <a:latin typeface="Times New Roman"/>
                <a:cs typeface="Times New Roman"/>
              </a:rPr>
              <a:t> </a:t>
            </a:r>
            <a:r>
              <a:rPr sz="2400" dirty="0">
                <a:latin typeface="Times New Roman"/>
                <a:cs typeface="Times New Roman"/>
              </a:rPr>
              <a:t>L’armature</a:t>
            </a:r>
            <a:r>
              <a:rPr sz="2400" spc="-45" dirty="0">
                <a:latin typeface="Times New Roman"/>
                <a:cs typeface="Times New Roman"/>
              </a:rPr>
              <a:t> </a:t>
            </a:r>
            <a:r>
              <a:rPr sz="2400" dirty="0">
                <a:latin typeface="Times New Roman"/>
                <a:cs typeface="Times New Roman"/>
              </a:rPr>
              <a:t>ligneuse</a:t>
            </a:r>
            <a:r>
              <a:rPr sz="2400" spc="-35" dirty="0">
                <a:latin typeface="Times New Roman"/>
                <a:cs typeface="Times New Roman"/>
              </a:rPr>
              <a:t> </a:t>
            </a:r>
            <a:r>
              <a:rPr sz="2400" dirty="0">
                <a:latin typeface="Times New Roman"/>
                <a:cs typeface="Times New Roman"/>
              </a:rPr>
              <a:t>a</a:t>
            </a:r>
            <a:r>
              <a:rPr sz="2400" spc="-45" dirty="0">
                <a:latin typeface="Times New Roman"/>
                <a:cs typeface="Times New Roman"/>
              </a:rPr>
              <a:t> </a:t>
            </a:r>
            <a:r>
              <a:rPr sz="2400" dirty="0">
                <a:latin typeface="Times New Roman"/>
                <a:cs typeface="Times New Roman"/>
              </a:rPr>
              <a:t>cédé</a:t>
            </a:r>
            <a:r>
              <a:rPr sz="2400" spc="-35" dirty="0">
                <a:latin typeface="Times New Roman"/>
                <a:cs typeface="Times New Roman"/>
              </a:rPr>
              <a:t> </a:t>
            </a:r>
            <a:r>
              <a:rPr sz="2400" spc="-10" dirty="0">
                <a:latin typeface="Times New Roman"/>
                <a:cs typeface="Times New Roman"/>
              </a:rPr>
              <a:t>récemment</a:t>
            </a:r>
            <a:endParaRPr sz="2400">
              <a:latin typeface="Times New Roman"/>
              <a:cs typeface="Times New Roman"/>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6012179" cy="4507991"/>
            </a:xfrm>
            <a:prstGeom prst="rect">
              <a:avLst/>
            </a:prstGeom>
          </p:spPr>
        </p:pic>
        <p:pic>
          <p:nvPicPr>
            <p:cNvPr id="4" name="object 4"/>
            <p:cNvPicPr/>
            <p:nvPr/>
          </p:nvPicPr>
          <p:blipFill>
            <a:blip r:embed="rId3" cstate="print"/>
            <a:stretch>
              <a:fillRect/>
            </a:stretch>
          </p:blipFill>
          <p:spPr>
            <a:xfrm>
              <a:off x="5949696" y="2446019"/>
              <a:ext cx="3651503" cy="4869179"/>
            </a:xfrm>
            <a:prstGeom prst="rect">
              <a:avLst/>
            </a:prstGeom>
          </p:spPr>
        </p:pic>
      </p:gr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9143999" cy="6857999"/>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6108191" cy="4581144"/>
            </a:xfrm>
            <a:prstGeom prst="rect">
              <a:avLst/>
            </a:prstGeom>
          </p:spPr>
        </p:pic>
        <p:pic>
          <p:nvPicPr>
            <p:cNvPr id="4" name="object 4"/>
            <p:cNvPicPr/>
            <p:nvPr/>
          </p:nvPicPr>
          <p:blipFill>
            <a:blip r:embed="rId3" cstate="print"/>
            <a:stretch>
              <a:fillRect/>
            </a:stretch>
          </p:blipFill>
          <p:spPr>
            <a:xfrm>
              <a:off x="6166103" y="2734055"/>
              <a:ext cx="3435095" cy="4581143"/>
            </a:xfrm>
            <a:prstGeom prst="rect">
              <a:avLst/>
            </a:prstGeom>
          </p:spPr>
        </p:pic>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148071" cy="3860291"/>
            </a:xfrm>
            <a:prstGeom prst="rect">
              <a:avLst/>
            </a:prstGeom>
          </p:spPr>
        </p:pic>
        <p:pic>
          <p:nvPicPr>
            <p:cNvPr id="4" name="object 4"/>
            <p:cNvPicPr/>
            <p:nvPr/>
          </p:nvPicPr>
          <p:blipFill>
            <a:blip r:embed="rId3" cstate="print"/>
            <a:stretch>
              <a:fillRect/>
            </a:stretch>
          </p:blipFill>
          <p:spPr>
            <a:xfrm>
              <a:off x="5029200" y="3886200"/>
              <a:ext cx="4571999" cy="3428999"/>
            </a:xfrm>
            <a:prstGeom prst="rect">
              <a:avLst/>
            </a:prstGeom>
          </p:spPr>
        </p:pic>
      </p:grpSp>
      <p:sp>
        <p:nvSpPr>
          <p:cNvPr id="5" name="object 5"/>
          <p:cNvSpPr txBox="1"/>
          <p:nvPr/>
        </p:nvSpPr>
        <p:spPr>
          <a:xfrm>
            <a:off x="715771" y="4772657"/>
            <a:ext cx="3969385" cy="1487170"/>
          </a:xfrm>
          <a:prstGeom prst="rect">
            <a:avLst/>
          </a:prstGeom>
        </p:spPr>
        <p:txBody>
          <a:bodyPr vert="horz" wrap="square" lIns="0" tIns="12700" rIns="0" bIns="0" rtlCol="0">
            <a:spAutoFit/>
          </a:bodyPr>
          <a:lstStyle/>
          <a:p>
            <a:pPr marL="12700" marR="5080">
              <a:lnSpc>
                <a:spcPct val="99900"/>
              </a:lnSpc>
              <a:spcBef>
                <a:spcPts val="100"/>
              </a:spcBef>
            </a:pPr>
            <a:r>
              <a:rPr sz="2400" b="1" dirty="0">
                <a:latin typeface="Arial"/>
                <a:cs typeface="Arial"/>
              </a:rPr>
              <a:t>Le</a:t>
            </a:r>
            <a:r>
              <a:rPr sz="2400" b="1" spc="-40" dirty="0">
                <a:latin typeface="Arial"/>
                <a:cs typeface="Arial"/>
              </a:rPr>
              <a:t> </a:t>
            </a:r>
            <a:r>
              <a:rPr sz="2400" b="1" dirty="0">
                <a:latin typeface="Arial"/>
                <a:cs typeface="Arial"/>
              </a:rPr>
              <a:t>bambou</a:t>
            </a:r>
            <a:r>
              <a:rPr sz="2400" b="1" spc="-35" dirty="0">
                <a:latin typeface="Arial"/>
                <a:cs typeface="Arial"/>
              </a:rPr>
              <a:t> </a:t>
            </a:r>
            <a:r>
              <a:rPr sz="2400" b="1" dirty="0">
                <a:latin typeface="Arial"/>
                <a:cs typeface="Arial"/>
              </a:rPr>
              <a:t>a</a:t>
            </a:r>
            <a:r>
              <a:rPr sz="2400" b="1" spc="-40" dirty="0">
                <a:latin typeface="Arial"/>
                <a:cs typeface="Arial"/>
              </a:rPr>
              <a:t> </a:t>
            </a:r>
            <a:r>
              <a:rPr sz="2400" b="1" dirty="0">
                <a:latin typeface="Arial"/>
                <a:cs typeface="Arial"/>
              </a:rPr>
              <a:t>été</a:t>
            </a:r>
            <a:r>
              <a:rPr sz="2400" b="1" spc="-45" dirty="0">
                <a:latin typeface="Arial"/>
                <a:cs typeface="Arial"/>
              </a:rPr>
              <a:t> </a:t>
            </a:r>
            <a:r>
              <a:rPr sz="2400" b="1" dirty="0">
                <a:latin typeface="Arial"/>
                <a:cs typeface="Arial"/>
              </a:rPr>
              <a:t>planté</a:t>
            </a:r>
            <a:r>
              <a:rPr sz="2400" b="1" spc="-40" dirty="0">
                <a:latin typeface="Arial"/>
                <a:cs typeface="Arial"/>
              </a:rPr>
              <a:t> </a:t>
            </a:r>
            <a:r>
              <a:rPr sz="2400" b="1" spc="-25" dirty="0">
                <a:latin typeface="Arial"/>
                <a:cs typeface="Arial"/>
              </a:rPr>
              <a:t>sur </a:t>
            </a:r>
            <a:r>
              <a:rPr sz="2400" b="1" dirty="0">
                <a:latin typeface="Arial"/>
                <a:cs typeface="Arial"/>
              </a:rPr>
              <a:t>les</a:t>
            </a:r>
            <a:r>
              <a:rPr sz="2400" b="1" spc="-50" dirty="0">
                <a:latin typeface="Arial"/>
                <a:cs typeface="Arial"/>
              </a:rPr>
              <a:t> </a:t>
            </a:r>
            <a:r>
              <a:rPr sz="2400" b="1" dirty="0">
                <a:latin typeface="Arial"/>
                <a:cs typeface="Arial"/>
              </a:rPr>
              <a:t>berges,</a:t>
            </a:r>
            <a:r>
              <a:rPr sz="2400" b="1" spc="-50" dirty="0">
                <a:latin typeface="Arial"/>
                <a:cs typeface="Arial"/>
              </a:rPr>
              <a:t> </a:t>
            </a:r>
            <a:r>
              <a:rPr sz="2400" b="1" dirty="0">
                <a:latin typeface="Arial"/>
                <a:cs typeface="Arial"/>
              </a:rPr>
              <a:t>mais</a:t>
            </a:r>
            <a:r>
              <a:rPr sz="2400" b="1" spc="-45" dirty="0">
                <a:latin typeface="Arial"/>
                <a:cs typeface="Arial"/>
              </a:rPr>
              <a:t> </a:t>
            </a:r>
            <a:r>
              <a:rPr sz="2400" b="1" dirty="0">
                <a:latin typeface="Arial"/>
                <a:cs typeface="Arial"/>
              </a:rPr>
              <a:t>pas</a:t>
            </a:r>
            <a:r>
              <a:rPr sz="2400" b="1" spc="-60" dirty="0">
                <a:latin typeface="Arial"/>
                <a:cs typeface="Arial"/>
              </a:rPr>
              <a:t> </a:t>
            </a:r>
            <a:r>
              <a:rPr sz="2400" b="1" spc="-25" dirty="0">
                <a:latin typeface="Arial"/>
                <a:cs typeface="Arial"/>
              </a:rPr>
              <a:t>de </a:t>
            </a:r>
            <a:r>
              <a:rPr sz="2400" b="1" dirty="0">
                <a:latin typeface="Arial"/>
                <a:cs typeface="Arial"/>
              </a:rPr>
              <a:t>façon</a:t>
            </a:r>
            <a:r>
              <a:rPr sz="2400" b="1" spc="-45" dirty="0">
                <a:latin typeface="Arial"/>
                <a:cs typeface="Arial"/>
              </a:rPr>
              <a:t> </a:t>
            </a:r>
            <a:r>
              <a:rPr sz="2400" b="1" dirty="0">
                <a:latin typeface="Arial"/>
                <a:cs typeface="Arial"/>
              </a:rPr>
              <a:t>à</a:t>
            </a:r>
            <a:r>
              <a:rPr sz="2400" b="1" spc="-45" dirty="0">
                <a:latin typeface="Arial"/>
                <a:cs typeface="Arial"/>
              </a:rPr>
              <a:t> </a:t>
            </a:r>
            <a:r>
              <a:rPr sz="2400" b="1" dirty="0">
                <a:latin typeface="Arial"/>
                <a:cs typeface="Arial"/>
              </a:rPr>
              <a:t>créer</a:t>
            </a:r>
            <a:r>
              <a:rPr sz="2400" b="1" spc="-40" dirty="0">
                <a:latin typeface="Arial"/>
                <a:cs typeface="Arial"/>
              </a:rPr>
              <a:t> </a:t>
            </a:r>
            <a:r>
              <a:rPr sz="2400" b="1" dirty="0">
                <a:latin typeface="Arial"/>
                <a:cs typeface="Arial"/>
              </a:rPr>
              <a:t>des</a:t>
            </a:r>
            <a:r>
              <a:rPr sz="2400" b="1" spc="-40" dirty="0">
                <a:latin typeface="Arial"/>
                <a:cs typeface="Arial"/>
              </a:rPr>
              <a:t> </a:t>
            </a:r>
            <a:r>
              <a:rPr sz="2400" b="1" spc="-10" dirty="0">
                <a:latin typeface="Arial"/>
                <a:cs typeface="Arial"/>
              </a:rPr>
              <a:t>seuils biologiques.</a:t>
            </a:r>
            <a:endParaRPr sz="24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452359" cy="5590032"/>
          </a:xfrm>
          <a:prstGeom prst="rect">
            <a:avLst/>
          </a:prstGeom>
        </p:spPr>
      </p:pic>
      <p:sp>
        <p:nvSpPr>
          <p:cNvPr id="3" name="object 3"/>
          <p:cNvSpPr txBox="1"/>
          <p:nvPr/>
        </p:nvSpPr>
        <p:spPr>
          <a:xfrm>
            <a:off x="644143" y="6290561"/>
            <a:ext cx="8775065" cy="848360"/>
          </a:xfrm>
          <a:prstGeom prst="rect">
            <a:avLst/>
          </a:prstGeom>
        </p:spPr>
        <p:txBody>
          <a:bodyPr vert="horz" wrap="square" lIns="0" tIns="12700" rIns="0" bIns="0" rtlCol="0">
            <a:spAutoFit/>
          </a:bodyPr>
          <a:lstStyle/>
          <a:p>
            <a:pPr marL="12700" marR="5080">
              <a:lnSpc>
                <a:spcPct val="100000"/>
              </a:lnSpc>
              <a:spcBef>
                <a:spcPts val="100"/>
              </a:spcBef>
              <a:tabLst>
                <a:tab pos="6414770" algn="l"/>
              </a:tabLst>
            </a:pPr>
            <a:r>
              <a:rPr sz="1800" dirty="0">
                <a:latin typeface="Arial"/>
                <a:cs typeface="Arial"/>
              </a:rPr>
              <a:t>Gros</a:t>
            </a:r>
            <a:r>
              <a:rPr sz="1800" spc="-20" dirty="0">
                <a:latin typeface="Arial"/>
                <a:cs typeface="Arial"/>
              </a:rPr>
              <a:t> </a:t>
            </a:r>
            <a:r>
              <a:rPr sz="1800" dirty="0">
                <a:latin typeface="Arial"/>
                <a:cs typeface="Arial"/>
              </a:rPr>
              <a:t>Morne.</a:t>
            </a:r>
            <a:r>
              <a:rPr sz="1800" spc="-15" dirty="0">
                <a:latin typeface="Arial"/>
                <a:cs typeface="Arial"/>
              </a:rPr>
              <a:t> </a:t>
            </a:r>
            <a:r>
              <a:rPr sz="1800" dirty="0">
                <a:latin typeface="Arial"/>
                <a:cs typeface="Arial"/>
              </a:rPr>
              <a:t>Réparation</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la</a:t>
            </a:r>
            <a:r>
              <a:rPr sz="1800" spc="-10"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détruite</a:t>
            </a:r>
            <a:r>
              <a:rPr sz="1800" spc="-25" dirty="0">
                <a:latin typeface="Arial"/>
                <a:cs typeface="Arial"/>
              </a:rPr>
              <a:t> </a:t>
            </a:r>
            <a:r>
              <a:rPr sz="1800" dirty="0">
                <a:latin typeface="Arial"/>
                <a:cs typeface="Arial"/>
              </a:rPr>
              <a:t>après</a:t>
            </a:r>
            <a:r>
              <a:rPr sz="1800" spc="-15" dirty="0">
                <a:latin typeface="Arial"/>
                <a:cs typeface="Arial"/>
              </a:rPr>
              <a:t> </a:t>
            </a:r>
            <a:r>
              <a:rPr sz="1800" dirty="0">
                <a:latin typeface="Arial"/>
                <a:cs typeface="Arial"/>
              </a:rPr>
              <a:t>les</a:t>
            </a:r>
            <a:r>
              <a:rPr sz="1800" spc="-20" dirty="0">
                <a:latin typeface="Arial"/>
                <a:cs typeface="Arial"/>
              </a:rPr>
              <a:t> </a:t>
            </a:r>
            <a:r>
              <a:rPr sz="1800" spc="-10" dirty="0">
                <a:latin typeface="Arial"/>
                <a:cs typeface="Arial"/>
              </a:rPr>
              <a:t>cyclones</a:t>
            </a:r>
            <a:r>
              <a:rPr sz="1800" dirty="0">
                <a:latin typeface="Arial"/>
                <a:cs typeface="Arial"/>
              </a:rPr>
              <a:t>	de</a:t>
            </a:r>
            <a:r>
              <a:rPr sz="1800" spc="-30" dirty="0">
                <a:latin typeface="Arial"/>
                <a:cs typeface="Arial"/>
              </a:rPr>
              <a:t> </a:t>
            </a:r>
            <a:r>
              <a:rPr sz="1800" dirty="0">
                <a:latin typeface="Arial"/>
                <a:cs typeface="Arial"/>
              </a:rPr>
              <a:t>2008.</a:t>
            </a:r>
            <a:r>
              <a:rPr sz="1800" spc="-5" dirty="0">
                <a:latin typeface="Arial"/>
                <a:cs typeface="Arial"/>
              </a:rPr>
              <a:t> </a:t>
            </a:r>
            <a:r>
              <a:rPr sz="1800" spc="-10" dirty="0">
                <a:latin typeface="Arial"/>
                <a:cs typeface="Arial"/>
              </a:rPr>
              <a:t>Quelques </a:t>
            </a:r>
            <a:r>
              <a:rPr sz="1800" dirty="0">
                <a:latin typeface="Arial"/>
                <a:cs typeface="Arial"/>
              </a:rPr>
              <a:t>arbres</a:t>
            </a:r>
            <a:r>
              <a:rPr sz="1800" spc="-30" dirty="0">
                <a:latin typeface="Arial"/>
                <a:cs typeface="Arial"/>
              </a:rPr>
              <a:t> </a:t>
            </a:r>
            <a:r>
              <a:rPr sz="1800" dirty="0">
                <a:latin typeface="Arial"/>
                <a:cs typeface="Arial"/>
              </a:rPr>
              <a:t>plantés</a:t>
            </a:r>
            <a:r>
              <a:rPr sz="1800" spc="-5" dirty="0">
                <a:latin typeface="Arial"/>
                <a:cs typeface="Arial"/>
              </a:rPr>
              <a:t> </a:t>
            </a:r>
            <a:r>
              <a:rPr sz="1800" dirty="0">
                <a:latin typeface="Arial"/>
                <a:cs typeface="Arial"/>
              </a:rPr>
              <a:t>dans</a:t>
            </a:r>
            <a:r>
              <a:rPr sz="1800" spc="-20"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ravine,</a:t>
            </a:r>
            <a:r>
              <a:rPr sz="1800" spc="-5" dirty="0">
                <a:latin typeface="Arial"/>
                <a:cs typeface="Arial"/>
              </a:rPr>
              <a:t> </a:t>
            </a:r>
            <a:r>
              <a:rPr sz="1800" dirty="0">
                <a:latin typeface="Arial"/>
                <a:cs typeface="Arial"/>
              </a:rPr>
              <a:t>en</a:t>
            </a:r>
            <a:r>
              <a:rPr sz="1800" spc="-25" dirty="0">
                <a:latin typeface="Arial"/>
                <a:cs typeface="Arial"/>
              </a:rPr>
              <a:t> </a:t>
            </a:r>
            <a:r>
              <a:rPr sz="1800" dirty="0">
                <a:latin typeface="Arial"/>
                <a:cs typeface="Arial"/>
              </a:rPr>
              <a:t>amont,</a:t>
            </a:r>
            <a:r>
              <a:rPr sz="1800" spc="-15" dirty="0">
                <a:latin typeface="Arial"/>
                <a:cs typeface="Arial"/>
              </a:rPr>
              <a:t> </a:t>
            </a:r>
            <a:r>
              <a:rPr sz="1800" dirty="0">
                <a:latin typeface="Arial"/>
                <a:cs typeface="Arial"/>
              </a:rPr>
              <a:t>auraient</a:t>
            </a:r>
            <a:r>
              <a:rPr sz="1800" spc="-15" dirty="0">
                <a:latin typeface="Arial"/>
                <a:cs typeface="Arial"/>
              </a:rPr>
              <a:t> </a:t>
            </a:r>
            <a:r>
              <a:rPr sz="1800" dirty="0">
                <a:latin typeface="Arial"/>
                <a:cs typeface="Arial"/>
              </a:rPr>
              <a:t>protégé</a:t>
            </a:r>
            <a:r>
              <a:rPr sz="1800" spc="-2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candélabres</a:t>
            </a:r>
            <a:r>
              <a:rPr sz="1800" spc="-5" dirty="0">
                <a:latin typeface="Arial"/>
                <a:cs typeface="Arial"/>
              </a:rPr>
              <a:t> </a:t>
            </a:r>
            <a:r>
              <a:rPr sz="1800" dirty="0">
                <a:latin typeface="Arial"/>
                <a:cs typeface="Arial"/>
              </a:rPr>
              <a:t>des</a:t>
            </a:r>
            <a:r>
              <a:rPr sz="1800" spc="-15" dirty="0">
                <a:latin typeface="Arial"/>
                <a:cs typeface="Arial"/>
              </a:rPr>
              <a:t> </a:t>
            </a:r>
            <a:r>
              <a:rPr sz="1800" spc="-10" dirty="0">
                <a:latin typeface="Arial"/>
                <a:cs typeface="Arial"/>
              </a:rPr>
              <a:t>impacts </a:t>
            </a:r>
            <a:r>
              <a:rPr sz="1800" dirty="0">
                <a:latin typeface="Arial"/>
                <a:cs typeface="Arial"/>
              </a:rPr>
              <a:t>des</a:t>
            </a:r>
            <a:r>
              <a:rPr sz="1800" spc="-15" dirty="0">
                <a:latin typeface="Arial"/>
                <a:cs typeface="Arial"/>
              </a:rPr>
              <a:t> </a:t>
            </a:r>
            <a:r>
              <a:rPr sz="1800" dirty="0">
                <a:latin typeface="Arial"/>
                <a:cs typeface="Arial"/>
              </a:rPr>
              <a:t>blocs</a:t>
            </a:r>
            <a:r>
              <a:rPr sz="1800" spc="-15" dirty="0">
                <a:latin typeface="Arial"/>
                <a:cs typeface="Arial"/>
              </a:rPr>
              <a:t> </a:t>
            </a:r>
            <a:r>
              <a:rPr sz="1800" dirty="0">
                <a:latin typeface="Arial"/>
                <a:cs typeface="Arial"/>
              </a:rPr>
              <a:t>charriés</a:t>
            </a:r>
            <a:r>
              <a:rPr sz="1800" spc="-15"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les</a:t>
            </a:r>
            <a:r>
              <a:rPr sz="1800" spc="-15" dirty="0">
                <a:latin typeface="Arial"/>
                <a:cs typeface="Arial"/>
              </a:rPr>
              <a:t> </a:t>
            </a:r>
            <a:r>
              <a:rPr sz="1800" spc="-10" dirty="0">
                <a:latin typeface="Arial"/>
                <a:cs typeface="Arial"/>
              </a:rPr>
              <a:t>crues.</a:t>
            </a:r>
            <a:endParaRPr sz="1800">
              <a:latin typeface="Arial"/>
              <a:cs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148071" cy="3860291"/>
            </a:xfrm>
            <a:prstGeom prst="rect">
              <a:avLst/>
            </a:prstGeom>
          </p:spPr>
        </p:pic>
        <p:pic>
          <p:nvPicPr>
            <p:cNvPr id="4" name="object 4"/>
            <p:cNvPicPr/>
            <p:nvPr/>
          </p:nvPicPr>
          <p:blipFill>
            <a:blip r:embed="rId3" cstate="print"/>
            <a:stretch>
              <a:fillRect/>
            </a:stretch>
          </p:blipFill>
          <p:spPr>
            <a:xfrm>
              <a:off x="4934711" y="3814571"/>
              <a:ext cx="4666487" cy="3500628"/>
            </a:xfrm>
            <a:prstGeom prst="rect">
              <a:avLst/>
            </a:prstGeom>
          </p:spPr>
        </p:pic>
      </p:gr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5509259" cy="4130040"/>
          </a:xfrm>
          <a:prstGeom prst="rect">
            <a:avLst/>
          </a:prstGeom>
        </p:spPr>
      </p:pic>
      <p:pic>
        <p:nvPicPr>
          <p:cNvPr id="3" name="object 3"/>
          <p:cNvPicPr/>
          <p:nvPr/>
        </p:nvPicPr>
        <p:blipFill>
          <a:blip r:embed="rId3" cstate="print"/>
          <a:stretch>
            <a:fillRect/>
          </a:stretch>
        </p:blipFill>
        <p:spPr>
          <a:xfrm>
            <a:off x="6111240" y="2662428"/>
            <a:ext cx="3489959" cy="4652771"/>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2447" y="2623818"/>
            <a:ext cx="6951345" cy="1367155"/>
          </a:xfrm>
          <a:prstGeom prst="rect">
            <a:avLst/>
          </a:prstGeom>
        </p:spPr>
        <p:txBody>
          <a:bodyPr vert="horz" wrap="square" lIns="0" tIns="12700" rIns="0" bIns="0" rtlCol="0">
            <a:spAutoFit/>
          </a:bodyPr>
          <a:lstStyle/>
          <a:p>
            <a:pPr marL="2216150" marR="5080" indent="-2204085">
              <a:lnSpc>
                <a:spcPct val="100000"/>
              </a:lnSpc>
              <a:spcBef>
                <a:spcPts val="100"/>
              </a:spcBef>
            </a:pPr>
            <a:r>
              <a:rPr sz="4400" dirty="0"/>
              <a:t>Haies</a:t>
            </a:r>
            <a:r>
              <a:rPr sz="4400" spc="-65" dirty="0"/>
              <a:t> </a:t>
            </a:r>
            <a:r>
              <a:rPr sz="4400" dirty="0"/>
              <a:t>vives</a:t>
            </a:r>
            <a:r>
              <a:rPr sz="4400" spc="-60" dirty="0"/>
              <a:t> </a:t>
            </a:r>
            <a:r>
              <a:rPr sz="4400" dirty="0"/>
              <a:t>à</a:t>
            </a:r>
            <a:r>
              <a:rPr sz="4400" spc="-60" dirty="0"/>
              <a:t> </a:t>
            </a:r>
            <a:r>
              <a:rPr sz="4400" dirty="0"/>
              <a:t>Carjaval,</a:t>
            </a:r>
            <a:r>
              <a:rPr sz="4400" spc="-70" dirty="0"/>
              <a:t> </a:t>
            </a:r>
            <a:r>
              <a:rPr sz="4400" spc="-20" dirty="0"/>
              <a:t>près </a:t>
            </a:r>
            <a:r>
              <a:rPr sz="4400" dirty="0"/>
              <a:t>de</a:t>
            </a:r>
            <a:r>
              <a:rPr sz="4400" spc="-55" dirty="0"/>
              <a:t> </a:t>
            </a:r>
            <a:r>
              <a:rPr sz="4400" spc="-10" dirty="0"/>
              <a:t>Hinche</a:t>
            </a:r>
            <a:endParaRPr sz="440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9143999" cy="6857999"/>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9143999" cy="6857999"/>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9143999" cy="6857999"/>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49080" cy="6863080"/>
            <a:chOff x="452437" y="452437"/>
            <a:chExt cx="9149080" cy="6863080"/>
          </a:xfrm>
        </p:grpSpPr>
        <p:pic>
          <p:nvPicPr>
            <p:cNvPr id="3" name="object 3"/>
            <p:cNvPicPr/>
            <p:nvPr/>
          </p:nvPicPr>
          <p:blipFill>
            <a:blip r:embed="rId2" cstate="print"/>
            <a:stretch>
              <a:fillRect/>
            </a:stretch>
          </p:blipFill>
          <p:spPr>
            <a:xfrm>
              <a:off x="457200" y="457200"/>
              <a:ext cx="5219699" cy="3915155"/>
            </a:xfrm>
            <a:prstGeom prst="rect">
              <a:avLst/>
            </a:prstGeom>
          </p:spPr>
        </p:pic>
        <p:sp>
          <p:nvSpPr>
            <p:cNvPr id="4" name="object 4"/>
            <p:cNvSpPr/>
            <p:nvPr/>
          </p:nvSpPr>
          <p:spPr>
            <a:xfrm>
              <a:off x="457200" y="457200"/>
              <a:ext cx="5219700" cy="3915410"/>
            </a:xfrm>
            <a:custGeom>
              <a:avLst/>
              <a:gdLst/>
              <a:ahLst/>
              <a:cxnLst/>
              <a:rect l="l" t="t" r="r" b="b"/>
              <a:pathLst>
                <a:path w="5219700" h="3915410">
                  <a:moveTo>
                    <a:pt x="0" y="0"/>
                  </a:moveTo>
                  <a:lnTo>
                    <a:pt x="0" y="3915155"/>
                  </a:lnTo>
                  <a:lnTo>
                    <a:pt x="5219699" y="3915155"/>
                  </a:lnTo>
                  <a:lnTo>
                    <a:pt x="521969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538472" y="3525011"/>
              <a:ext cx="5062727" cy="3790187"/>
            </a:xfrm>
            <a:prstGeom prst="rect">
              <a:avLst/>
            </a:prstGeom>
          </p:spPr>
        </p:pic>
      </p:grpSp>
      <p:sp>
        <p:nvSpPr>
          <p:cNvPr id="6" name="object 6"/>
          <p:cNvSpPr txBox="1"/>
          <p:nvPr/>
        </p:nvSpPr>
        <p:spPr>
          <a:xfrm>
            <a:off x="570991" y="4435854"/>
            <a:ext cx="3720465" cy="850265"/>
          </a:xfrm>
          <a:prstGeom prst="rect">
            <a:avLst/>
          </a:prstGeom>
        </p:spPr>
        <p:txBody>
          <a:bodyPr vert="horz" wrap="square" lIns="0" tIns="11430" rIns="0" bIns="0" rtlCol="0">
            <a:spAutoFit/>
          </a:bodyPr>
          <a:lstStyle/>
          <a:p>
            <a:pPr marL="12700" marR="5080" algn="just">
              <a:lnSpc>
                <a:spcPct val="100299"/>
              </a:lnSpc>
              <a:spcBef>
                <a:spcPts val="90"/>
              </a:spcBef>
            </a:pPr>
            <a:r>
              <a:rPr sz="1800" dirty="0">
                <a:latin typeface="Arial"/>
                <a:cs typeface="Arial"/>
              </a:rPr>
              <a:t>Photo</a:t>
            </a:r>
            <a:r>
              <a:rPr sz="1800" spc="-25" dirty="0">
                <a:latin typeface="Arial"/>
                <a:cs typeface="Arial"/>
              </a:rPr>
              <a:t> </a:t>
            </a:r>
            <a:r>
              <a:rPr sz="1800" dirty="0">
                <a:latin typeface="Arial"/>
                <a:cs typeface="Arial"/>
              </a:rPr>
              <a:t>1/3.</a:t>
            </a:r>
            <a:r>
              <a:rPr sz="1800" spc="-10" dirty="0">
                <a:latin typeface="Arial"/>
                <a:cs typeface="Arial"/>
              </a:rPr>
              <a:t> </a:t>
            </a:r>
            <a:r>
              <a:rPr sz="1800" dirty="0">
                <a:latin typeface="Arial"/>
                <a:cs typeface="Arial"/>
              </a:rPr>
              <a:t>Seuils</a:t>
            </a:r>
            <a:r>
              <a:rPr sz="1800" spc="-15" dirty="0">
                <a:latin typeface="Arial"/>
                <a:cs typeface="Arial"/>
              </a:rPr>
              <a:t> </a:t>
            </a:r>
            <a:r>
              <a:rPr sz="1800" dirty="0">
                <a:latin typeface="Arial"/>
                <a:cs typeface="Arial"/>
              </a:rPr>
              <a:t>biologiques</a:t>
            </a:r>
            <a:r>
              <a:rPr sz="1800" spc="-15" dirty="0">
                <a:latin typeface="Arial"/>
                <a:cs typeface="Arial"/>
              </a:rPr>
              <a:t> </a:t>
            </a:r>
            <a:r>
              <a:rPr sz="1800" dirty="0">
                <a:latin typeface="Arial"/>
                <a:cs typeface="Arial"/>
              </a:rPr>
              <a:t>à</a:t>
            </a:r>
            <a:r>
              <a:rPr sz="1800" spc="-20" dirty="0">
                <a:latin typeface="Arial"/>
                <a:cs typeface="Arial"/>
              </a:rPr>
              <a:t> base </a:t>
            </a:r>
            <a:r>
              <a:rPr sz="1800" dirty="0">
                <a:latin typeface="Arial"/>
                <a:cs typeface="Arial"/>
              </a:rPr>
              <a:t>de</a:t>
            </a:r>
            <a:r>
              <a:rPr sz="1800" spc="-25" dirty="0">
                <a:latin typeface="Arial"/>
                <a:cs typeface="Arial"/>
              </a:rPr>
              <a:t> </a:t>
            </a:r>
            <a:r>
              <a:rPr sz="1800" dirty="0">
                <a:latin typeface="Arial"/>
                <a:cs typeface="Arial"/>
              </a:rPr>
              <a:t>médeciniers mis</a:t>
            </a:r>
            <a:r>
              <a:rPr sz="1800" spc="-2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place</a:t>
            </a:r>
            <a:r>
              <a:rPr sz="1800" spc="-20" dirty="0">
                <a:latin typeface="Arial"/>
                <a:cs typeface="Arial"/>
              </a:rPr>
              <a:t> </a:t>
            </a:r>
            <a:r>
              <a:rPr sz="1800" dirty="0">
                <a:latin typeface="Arial"/>
                <a:cs typeface="Arial"/>
              </a:rPr>
              <a:t>dans</a:t>
            </a:r>
            <a:r>
              <a:rPr sz="1800" spc="-20" dirty="0">
                <a:latin typeface="Arial"/>
                <a:cs typeface="Arial"/>
              </a:rPr>
              <a:t> </a:t>
            </a:r>
            <a:r>
              <a:rPr sz="1800" spc="-25" dirty="0">
                <a:latin typeface="Arial"/>
                <a:cs typeface="Arial"/>
              </a:rPr>
              <a:t>le </a:t>
            </a:r>
            <a:r>
              <a:rPr sz="1800" dirty="0">
                <a:latin typeface="Arial"/>
                <a:cs typeface="Arial"/>
              </a:rPr>
              <a:t>cadre</a:t>
            </a:r>
            <a:r>
              <a:rPr sz="1800" spc="-20" dirty="0">
                <a:latin typeface="Arial"/>
                <a:cs typeface="Arial"/>
              </a:rPr>
              <a:t> </a:t>
            </a:r>
            <a:r>
              <a:rPr sz="1800" dirty="0">
                <a:latin typeface="Arial"/>
                <a:cs typeface="Arial"/>
              </a:rPr>
              <a:t>d’un</a:t>
            </a:r>
            <a:r>
              <a:rPr sz="1800" spc="-15" dirty="0">
                <a:latin typeface="Arial"/>
                <a:cs typeface="Arial"/>
              </a:rPr>
              <a:t> </a:t>
            </a:r>
            <a:r>
              <a:rPr sz="1800" dirty="0">
                <a:latin typeface="Arial"/>
                <a:cs typeface="Arial"/>
              </a:rPr>
              <a:t>projet,</a:t>
            </a:r>
            <a:r>
              <a:rPr sz="1800" spc="-5" dirty="0">
                <a:latin typeface="Arial"/>
                <a:cs typeface="Arial"/>
              </a:rPr>
              <a:t> </a:t>
            </a:r>
            <a:r>
              <a:rPr sz="1800" dirty="0">
                <a:latin typeface="Arial"/>
                <a:cs typeface="Arial"/>
              </a:rPr>
              <a:t>près</a:t>
            </a:r>
            <a:r>
              <a:rPr sz="1800" spc="-10" dirty="0">
                <a:latin typeface="Arial"/>
                <a:cs typeface="Arial"/>
              </a:rPr>
              <a:t> </a:t>
            </a:r>
            <a:r>
              <a:rPr sz="1800" dirty="0">
                <a:latin typeface="Arial"/>
                <a:cs typeface="Arial"/>
              </a:rPr>
              <a:t>de</a:t>
            </a:r>
            <a:r>
              <a:rPr sz="1800" spc="-15" dirty="0">
                <a:latin typeface="Arial"/>
                <a:cs typeface="Arial"/>
              </a:rPr>
              <a:t> </a:t>
            </a:r>
            <a:r>
              <a:rPr sz="1800" spc="-10" dirty="0">
                <a:latin typeface="Arial"/>
                <a:cs typeface="Arial"/>
              </a:rPr>
              <a:t>Hinche.</a:t>
            </a:r>
            <a:endParaRPr sz="1800">
              <a:latin typeface="Arial"/>
              <a:cs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5364479" cy="4023359"/>
            </a:xfrm>
            <a:prstGeom prst="rect">
              <a:avLst/>
            </a:prstGeom>
          </p:spPr>
        </p:pic>
        <p:sp>
          <p:nvSpPr>
            <p:cNvPr id="4" name="object 4"/>
            <p:cNvSpPr/>
            <p:nvPr/>
          </p:nvSpPr>
          <p:spPr>
            <a:xfrm>
              <a:off x="457200" y="457200"/>
              <a:ext cx="5364480" cy="4023360"/>
            </a:xfrm>
            <a:custGeom>
              <a:avLst/>
              <a:gdLst/>
              <a:ahLst/>
              <a:cxnLst/>
              <a:rect l="l" t="t" r="r" b="b"/>
              <a:pathLst>
                <a:path w="5364480" h="4023360">
                  <a:moveTo>
                    <a:pt x="0" y="0"/>
                  </a:moveTo>
                  <a:lnTo>
                    <a:pt x="0" y="4023359"/>
                  </a:lnTo>
                  <a:lnTo>
                    <a:pt x="5364479" y="4023359"/>
                  </a:lnTo>
                  <a:lnTo>
                    <a:pt x="536447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5029200" y="3886200"/>
              <a:ext cx="4571999" cy="3428999"/>
            </a:xfrm>
            <a:prstGeom prst="rect">
              <a:avLst/>
            </a:prstGeom>
          </p:spPr>
        </p:pic>
        <p:sp>
          <p:nvSpPr>
            <p:cNvPr id="6" name="object 6"/>
            <p:cNvSpPr/>
            <p:nvPr/>
          </p:nvSpPr>
          <p:spPr>
            <a:xfrm>
              <a:off x="5029200" y="3886200"/>
              <a:ext cx="4572000" cy="3429000"/>
            </a:xfrm>
            <a:custGeom>
              <a:avLst/>
              <a:gdLst/>
              <a:ahLst/>
              <a:cxnLst/>
              <a:rect l="l" t="t" r="r" b="b"/>
              <a:pathLst>
                <a:path w="4572000" h="3429000">
                  <a:moveTo>
                    <a:pt x="0" y="0"/>
                  </a:moveTo>
                  <a:lnTo>
                    <a:pt x="0" y="3428999"/>
                  </a:lnTo>
                  <a:lnTo>
                    <a:pt x="4571999" y="3428999"/>
                  </a:lnTo>
                  <a:lnTo>
                    <a:pt x="4571999"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644143" y="4597398"/>
            <a:ext cx="3454400" cy="850265"/>
          </a:xfrm>
          <a:prstGeom prst="rect">
            <a:avLst/>
          </a:prstGeom>
        </p:spPr>
        <p:txBody>
          <a:bodyPr vert="horz" wrap="square" lIns="0" tIns="11430" rIns="0" bIns="0" rtlCol="0">
            <a:spAutoFit/>
          </a:bodyPr>
          <a:lstStyle/>
          <a:p>
            <a:pPr marL="12700" marR="5080">
              <a:lnSpc>
                <a:spcPct val="100299"/>
              </a:lnSpc>
              <a:spcBef>
                <a:spcPts val="90"/>
              </a:spcBef>
            </a:pPr>
            <a:r>
              <a:rPr sz="1800" dirty="0">
                <a:latin typeface="Arial"/>
                <a:cs typeface="Arial"/>
              </a:rPr>
              <a:t>Le</a:t>
            </a:r>
            <a:r>
              <a:rPr sz="1800" spc="-20" dirty="0">
                <a:latin typeface="Arial"/>
                <a:cs typeface="Arial"/>
              </a:rPr>
              <a:t> </a:t>
            </a:r>
            <a:r>
              <a:rPr sz="1800" dirty="0">
                <a:latin typeface="Arial"/>
                <a:cs typeface="Arial"/>
              </a:rPr>
              <a:t>projet</a:t>
            </a:r>
            <a:r>
              <a:rPr sz="1800" spc="-5" dirty="0">
                <a:latin typeface="Arial"/>
                <a:cs typeface="Arial"/>
              </a:rPr>
              <a:t> </a:t>
            </a:r>
            <a:r>
              <a:rPr sz="1800" dirty="0">
                <a:latin typeface="Arial"/>
                <a:cs typeface="Arial"/>
              </a:rPr>
              <a:t>est</a:t>
            </a:r>
            <a:r>
              <a:rPr sz="1800" spc="-10" dirty="0">
                <a:latin typeface="Arial"/>
                <a:cs typeface="Arial"/>
              </a:rPr>
              <a:t> </a:t>
            </a:r>
            <a:r>
              <a:rPr sz="1800" dirty="0">
                <a:latin typeface="Arial"/>
                <a:cs typeface="Arial"/>
              </a:rPr>
              <a:t>parti.</a:t>
            </a:r>
            <a:r>
              <a:rPr sz="1800" spc="-5" dirty="0">
                <a:latin typeface="Arial"/>
                <a:cs typeface="Arial"/>
              </a:rPr>
              <a:t> </a:t>
            </a:r>
            <a:r>
              <a:rPr sz="1800" dirty="0">
                <a:latin typeface="Arial"/>
                <a:cs typeface="Arial"/>
              </a:rPr>
              <a:t>En</a:t>
            </a:r>
            <a:r>
              <a:rPr sz="1800" spc="-15" dirty="0">
                <a:latin typeface="Arial"/>
                <a:cs typeface="Arial"/>
              </a:rPr>
              <a:t> </a:t>
            </a:r>
            <a:r>
              <a:rPr sz="1800" spc="-10" dirty="0">
                <a:latin typeface="Arial"/>
                <a:cs typeface="Arial"/>
              </a:rPr>
              <a:t>l’absence </a:t>
            </a:r>
            <a:r>
              <a:rPr sz="1800" dirty="0">
                <a:latin typeface="Arial"/>
                <a:cs typeface="Arial"/>
              </a:rPr>
              <a:t>d’entretien,</a:t>
            </a:r>
            <a:r>
              <a:rPr sz="1800" spc="-25" dirty="0">
                <a:latin typeface="Arial"/>
                <a:cs typeface="Arial"/>
              </a:rPr>
              <a:t> </a:t>
            </a:r>
            <a:r>
              <a:rPr sz="1800" dirty="0">
                <a:latin typeface="Arial"/>
                <a:cs typeface="Arial"/>
              </a:rPr>
              <a:t>les</a:t>
            </a:r>
            <a:r>
              <a:rPr sz="1800" spc="-10" dirty="0">
                <a:latin typeface="Arial"/>
                <a:cs typeface="Arial"/>
              </a:rPr>
              <a:t> </a:t>
            </a:r>
            <a:r>
              <a:rPr sz="1800" dirty="0">
                <a:latin typeface="Arial"/>
                <a:cs typeface="Arial"/>
              </a:rPr>
              <a:t>seuils</a:t>
            </a:r>
            <a:r>
              <a:rPr sz="1800" spc="-30" dirty="0">
                <a:latin typeface="Arial"/>
                <a:cs typeface="Arial"/>
              </a:rPr>
              <a:t> </a:t>
            </a:r>
            <a:r>
              <a:rPr sz="1800" dirty="0">
                <a:latin typeface="Arial"/>
                <a:cs typeface="Arial"/>
              </a:rPr>
              <a:t>finissent</a:t>
            </a:r>
            <a:r>
              <a:rPr sz="1800" spc="-10" dirty="0">
                <a:latin typeface="Arial"/>
                <a:cs typeface="Arial"/>
              </a:rPr>
              <a:t> </a:t>
            </a:r>
            <a:r>
              <a:rPr sz="1800" spc="-25" dirty="0">
                <a:latin typeface="Arial"/>
                <a:cs typeface="Arial"/>
              </a:rPr>
              <a:t>par </a:t>
            </a:r>
            <a:r>
              <a:rPr sz="1800" spc="-10" dirty="0">
                <a:latin typeface="Arial"/>
                <a:cs typeface="Arial"/>
              </a:rPr>
              <a:t>disparaître.</a:t>
            </a:r>
            <a:endParaRPr sz="1800">
              <a:latin typeface="Arial"/>
              <a:cs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5532119" cy="4149851"/>
            </a:xfrm>
            <a:prstGeom prst="rect">
              <a:avLst/>
            </a:prstGeom>
          </p:spPr>
        </p:pic>
        <p:sp>
          <p:nvSpPr>
            <p:cNvPr id="4" name="object 4"/>
            <p:cNvSpPr/>
            <p:nvPr/>
          </p:nvSpPr>
          <p:spPr>
            <a:xfrm>
              <a:off x="457200" y="457200"/>
              <a:ext cx="5532120" cy="4150360"/>
            </a:xfrm>
            <a:custGeom>
              <a:avLst/>
              <a:gdLst/>
              <a:ahLst/>
              <a:cxnLst/>
              <a:rect l="l" t="t" r="r" b="b"/>
              <a:pathLst>
                <a:path w="5532120" h="4150360">
                  <a:moveTo>
                    <a:pt x="0" y="0"/>
                  </a:moveTo>
                  <a:lnTo>
                    <a:pt x="0" y="4149851"/>
                  </a:lnTo>
                  <a:lnTo>
                    <a:pt x="5532119" y="4149851"/>
                  </a:lnTo>
                  <a:lnTo>
                    <a:pt x="553211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933188" y="3814571"/>
              <a:ext cx="4668011" cy="3500627"/>
            </a:xfrm>
            <a:prstGeom prst="rect">
              <a:avLst/>
            </a:prstGeom>
          </p:spPr>
        </p:pic>
        <p:sp>
          <p:nvSpPr>
            <p:cNvPr id="6" name="object 6"/>
            <p:cNvSpPr/>
            <p:nvPr/>
          </p:nvSpPr>
          <p:spPr>
            <a:xfrm>
              <a:off x="4933188" y="3814571"/>
              <a:ext cx="4668520" cy="3500754"/>
            </a:xfrm>
            <a:custGeom>
              <a:avLst/>
              <a:gdLst/>
              <a:ahLst/>
              <a:cxnLst/>
              <a:rect l="l" t="t" r="r" b="b"/>
              <a:pathLst>
                <a:path w="4668520" h="3500754">
                  <a:moveTo>
                    <a:pt x="0" y="0"/>
                  </a:moveTo>
                  <a:lnTo>
                    <a:pt x="0" y="3500627"/>
                  </a:lnTo>
                  <a:lnTo>
                    <a:pt x="4668011" y="3500627"/>
                  </a:lnTo>
                  <a:lnTo>
                    <a:pt x="4668011"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787399" y="4922010"/>
            <a:ext cx="16516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Près</a:t>
            </a:r>
            <a:r>
              <a:rPr sz="1800" spc="-15" dirty="0">
                <a:latin typeface="Arial"/>
                <a:cs typeface="Arial"/>
              </a:rPr>
              <a:t> </a:t>
            </a:r>
            <a:r>
              <a:rPr sz="1800" dirty="0">
                <a:latin typeface="Arial"/>
                <a:cs typeface="Arial"/>
              </a:rPr>
              <a:t>de</a:t>
            </a:r>
            <a:r>
              <a:rPr sz="1800" spc="-15" dirty="0">
                <a:latin typeface="Arial"/>
                <a:cs typeface="Arial"/>
              </a:rPr>
              <a:t> </a:t>
            </a:r>
            <a:r>
              <a:rPr sz="1800" spc="-10" dirty="0">
                <a:latin typeface="Arial"/>
                <a:cs typeface="Arial"/>
              </a:rPr>
              <a:t>Hinche.</a:t>
            </a:r>
            <a:endParaRPr sz="1800">
              <a:latin typeface="Arial"/>
              <a:cs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5436107" cy="4076699"/>
            </a:xfrm>
            <a:prstGeom prst="rect">
              <a:avLst/>
            </a:prstGeom>
          </p:spPr>
        </p:pic>
        <p:sp>
          <p:nvSpPr>
            <p:cNvPr id="4" name="object 4"/>
            <p:cNvSpPr/>
            <p:nvPr/>
          </p:nvSpPr>
          <p:spPr>
            <a:xfrm>
              <a:off x="457200" y="457200"/>
              <a:ext cx="5436235" cy="4076700"/>
            </a:xfrm>
            <a:custGeom>
              <a:avLst/>
              <a:gdLst/>
              <a:ahLst/>
              <a:cxnLst/>
              <a:rect l="l" t="t" r="r" b="b"/>
              <a:pathLst>
                <a:path w="5436235" h="4076700">
                  <a:moveTo>
                    <a:pt x="0" y="0"/>
                  </a:moveTo>
                  <a:lnTo>
                    <a:pt x="0" y="4076699"/>
                  </a:lnTo>
                  <a:lnTo>
                    <a:pt x="5436107" y="4076699"/>
                  </a:lnTo>
                  <a:lnTo>
                    <a:pt x="5436107"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668011" y="3614927"/>
              <a:ext cx="4933187" cy="3700271"/>
            </a:xfrm>
            <a:prstGeom prst="rect">
              <a:avLst/>
            </a:prstGeom>
          </p:spPr>
        </p:pic>
        <p:sp>
          <p:nvSpPr>
            <p:cNvPr id="6" name="object 6"/>
            <p:cNvSpPr/>
            <p:nvPr/>
          </p:nvSpPr>
          <p:spPr>
            <a:xfrm>
              <a:off x="4669535" y="3616451"/>
              <a:ext cx="4932045" cy="3698875"/>
            </a:xfrm>
            <a:custGeom>
              <a:avLst/>
              <a:gdLst/>
              <a:ahLst/>
              <a:cxnLst/>
              <a:rect l="l" t="t" r="r" b="b"/>
              <a:pathLst>
                <a:path w="4932045" h="3698875">
                  <a:moveTo>
                    <a:pt x="0" y="0"/>
                  </a:moveTo>
                  <a:lnTo>
                    <a:pt x="0" y="3698747"/>
                  </a:lnTo>
                  <a:lnTo>
                    <a:pt x="4931663" y="3698747"/>
                  </a:lnTo>
                  <a:lnTo>
                    <a:pt x="4931663"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545083" y="4733033"/>
            <a:ext cx="3618865" cy="1487170"/>
          </a:xfrm>
          <a:prstGeom prst="rect">
            <a:avLst/>
          </a:prstGeom>
        </p:spPr>
        <p:txBody>
          <a:bodyPr vert="horz" wrap="square" lIns="0" tIns="12700" rIns="0" bIns="0" rtlCol="0">
            <a:spAutoFit/>
          </a:bodyPr>
          <a:lstStyle/>
          <a:p>
            <a:pPr marL="12700" marR="5080">
              <a:lnSpc>
                <a:spcPct val="99900"/>
              </a:lnSpc>
              <a:spcBef>
                <a:spcPts val="100"/>
              </a:spcBef>
              <a:tabLst>
                <a:tab pos="2978150" algn="l"/>
              </a:tabLst>
            </a:pPr>
            <a:r>
              <a:rPr sz="2400" b="1" dirty="0">
                <a:latin typeface="Arial"/>
                <a:cs typeface="Arial"/>
              </a:rPr>
              <a:t>Haie</a:t>
            </a:r>
            <a:r>
              <a:rPr sz="2400" b="1" spc="-55" dirty="0">
                <a:latin typeface="Arial"/>
                <a:cs typeface="Arial"/>
              </a:rPr>
              <a:t> </a:t>
            </a:r>
            <a:r>
              <a:rPr sz="2400" b="1" dirty="0">
                <a:latin typeface="Arial"/>
                <a:cs typeface="Arial"/>
              </a:rPr>
              <a:t>vive</a:t>
            </a:r>
            <a:r>
              <a:rPr sz="2400" b="1" spc="-50" dirty="0">
                <a:latin typeface="Arial"/>
                <a:cs typeface="Arial"/>
              </a:rPr>
              <a:t> </a:t>
            </a:r>
            <a:r>
              <a:rPr sz="2400" b="1" spc="-10" dirty="0">
                <a:latin typeface="Arial"/>
                <a:cs typeface="Arial"/>
              </a:rPr>
              <a:t>renforcée</a:t>
            </a:r>
            <a:r>
              <a:rPr sz="2400" b="1" dirty="0">
                <a:latin typeface="Arial"/>
                <a:cs typeface="Arial"/>
              </a:rPr>
              <a:t>	à</a:t>
            </a:r>
            <a:r>
              <a:rPr sz="2400" b="1" spc="-15" dirty="0">
                <a:latin typeface="Arial"/>
                <a:cs typeface="Arial"/>
              </a:rPr>
              <a:t> </a:t>
            </a:r>
            <a:r>
              <a:rPr sz="2400" b="1" spc="-25" dirty="0">
                <a:latin typeface="Arial"/>
                <a:cs typeface="Arial"/>
              </a:rPr>
              <a:t>la </a:t>
            </a:r>
            <a:r>
              <a:rPr sz="2400" b="1" dirty="0">
                <a:latin typeface="Arial"/>
                <a:cs typeface="Arial"/>
              </a:rPr>
              <a:t>traversée</a:t>
            </a:r>
            <a:r>
              <a:rPr sz="2400" b="1" spc="-70" dirty="0">
                <a:latin typeface="Arial"/>
                <a:cs typeface="Arial"/>
              </a:rPr>
              <a:t> </a:t>
            </a:r>
            <a:r>
              <a:rPr sz="2400" b="1" dirty="0">
                <a:latin typeface="Arial"/>
                <a:cs typeface="Arial"/>
              </a:rPr>
              <a:t>d’une</a:t>
            </a:r>
            <a:r>
              <a:rPr sz="2400" b="1" spc="-80" dirty="0">
                <a:latin typeface="Arial"/>
                <a:cs typeface="Arial"/>
              </a:rPr>
              <a:t> </a:t>
            </a:r>
            <a:r>
              <a:rPr sz="2400" b="1" dirty="0">
                <a:latin typeface="Arial"/>
                <a:cs typeface="Arial"/>
              </a:rPr>
              <a:t>ravine</a:t>
            </a:r>
            <a:r>
              <a:rPr sz="2400" b="1" spc="-65" dirty="0">
                <a:latin typeface="Arial"/>
                <a:cs typeface="Arial"/>
              </a:rPr>
              <a:t> </a:t>
            </a:r>
            <a:r>
              <a:rPr sz="2400" b="1" spc="-25" dirty="0">
                <a:latin typeface="Arial"/>
                <a:cs typeface="Arial"/>
              </a:rPr>
              <a:t>et </a:t>
            </a:r>
            <a:r>
              <a:rPr sz="2400" b="1" dirty="0">
                <a:latin typeface="Arial"/>
                <a:cs typeface="Arial"/>
              </a:rPr>
              <a:t>constituant,</a:t>
            </a:r>
            <a:r>
              <a:rPr sz="2400" b="1" spc="-65" dirty="0">
                <a:latin typeface="Arial"/>
                <a:cs typeface="Arial"/>
              </a:rPr>
              <a:t> </a:t>
            </a:r>
            <a:r>
              <a:rPr sz="2400" b="1" dirty="0">
                <a:latin typeface="Arial"/>
                <a:cs typeface="Arial"/>
              </a:rPr>
              <a:t>de</a:t>
            </a:r>
            <a:r>
              <a:rPr sz="2400" b="1" spc="-65" dirty="0">
                <a:latin typeface="Arial"/>
                <a:cs typeface="Arial"/>
              </a:rPr>
              <a:t> </a:t>
            </a:r>
            <a:r>
              <a:rPr sz="2400" b="1" dirty="0">
                <a:latin typeface="Arial"/>
                <a:cs typeface="Arial"/>
              </a:rPr>
              <a:t>fait,</a:t>
            </a:r>
            <a:r>
              <a:rPr sz="2400" b="1" spc="-65" dirty="0">
                <a:latin typeface="Arial"/>
                <a:cs typeface="Arial"/>
              </a:rPr>
              <a:t> </a:t>
            </a:r>
            <a:r>
              <a:rPr sz="2400" b="1" spc="-25" dirty="0">
                <a:latin typeface="Arial"/>
                <a:cs typeface="Arial"/>
              </a:rPr>
              <a:t>un </a:t>
            </a:r>
            <a:r>
              <a:rPr sz="2400" b="1" dirty="0">
                <a:latin typeface="Arial"/>
                <a:cs typeface="Arial"/>
              </a:rPr>
              <a:t>seuil</a:t>
            </a:r>
            <a:r>
              <a:rPr sz="2400" b="1" spc="-50" dirty="0">
                <a:latin typeface="Arial"/>
                <a:cs typeface="Arial"/>
              </a:rPr>
              <a:t> </a:t>
            </a:r>
            <a:r>
              <a:rPr sz="2400" b="1" spc="-10" dirty="0">
                <a:latin typeface="Arial"/>
                <a:cs typeface="Arial"/>
              </a:rPr>
              <a:t>biologique.</a:t>
            </a:r>
            <a:endParaRPr sz="24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5143500" cy="6829044"/>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0903" y="2564383"/>
            <a:ext cx="7638415" cy="2036445"/>
          </a:xfrm>
          <a:prstGeom prst="rect">
            <a:avLst/>
          </a:prstGeom>
        </p:spPr>
        <p:txBody>
          <a:bodyPr vert="horz" wrap="square" lIns="0" tIns="13970" rIns="0" bIns="0" rtlCol="0">
            <a:spAutoFit/>
          </a:bodyPr>
          <a:lstStyle/>
          <a:p>
            <a:pPr marL="12700" marR="5080" algn="ctr">
              <a:lnSpc>
                <a:spcPct val="99900"/>
              </a:lnSpc>
              <a:spcBef>
                <a:spcPts val="110"/>
              </a:spcBef>
            </a:pPr>
            <a:r>
              <a:rPr sz="4400" dirty="0"/>
              <a:t>Haie</a:t>
            </a:r>
            <a:r>
              <a:rPr sz="4400" spc="-80" dirty="0"/>
              <a:t> </a:t>
            </a:r>
            <a:r>
              <a:rPr sz="4400" dirty="0"/>
              <a:t>vive</a:t>
            </a:r>
            <a:r>
              <a:rPr sz="4400" spc="-80" dirty="0"/>
              <a:t> </a:t>
            </a:r>
            <a:r>
              <a:rPr sz="4400" dirty="0"/>
              <a:t>créée</a:t>
            </a:r>
            <a:r>
              <a:rPr sz="4400" spc="-65" dirty="0"/>
              <a:t> </a:t>
            </a:r>
            <a:r>
              <a:rPr sz="4400" dirty="0"/>
              <a:t>par</a:t>
            </a:r>
            <a:r>
              <a:rPr sz="4400" spc="-70" dirty="0"/>
              <a:t> </a:t>
            </a:r>
            <a:r>
              <a:rPr sz="4400" dirty="0"/>
              <a:t>un</a:t>
            </a:r>
            <a:r>
              <a:rPr sz="4400" spc="-65" dirty="0"/>
              <a:t> </a:t>
            </a:r>
            <a:r>
              <a:rPr sz="4400" dirty="0"/>
              <a:t>projet</a:t>
            </a:r>
            <a:r>
              <a:rPr sz="4400" spc="-65" dirty="0"/>
              <a:t> </a:t>
            </a:r>
            <a:r>
              <a:rPr sz="4400" spc="-50" dirty="0"/>
              <a:t>à </a:t>
            </a:r>
            <a:r>
              <a:rPr sz="4400" dirty="0"/>
              <a:t>Fonds</a:t>
            </a:r>
            <a:r>
              <a:rPr sz="4400" spc="-85" dirty="0"/>
              <a:t> </a:t>
            </a:r>
            <a:r>
              <a:rPr sz="4400" dirty="0"/>
              <a:t>Verrettes,</a:t>
            </a:r>
            <a:r>
              <a:rPr sz="4400" spc="-90" dirty="0"/>
              <a:t> </a:t>
            </a:r>
            <a:r>
              <a:rPr sz="4400" dirty="0"/>
              <a:t>près</a:t>
            </a:r>
            <a:r>
              <a:rPr sz="4400" spc="-80" dirty="0"/>
              <a:t> </a:t>
            </a:r>
            <a:r>
              <a:rPr sz="4400" dirty="0"/>
              <a:t>de</a:t>
            </a:r>
            <a:r>
              <a:rPr sz="4400" spc="-90" dirty="0"/>
              <a:t> </a:t>
            </a:r>
            <a:r>
              <a:rPr sz="4400" spc="-25" dirty="0"/>
              <a:t>la </a:t>
            </a:r>
            <a:r>
              <a:rPr sz="4400" dirty="0"/>
              <a:t>forêt</a:t>
            </a:r>
            <a:r>
              <a:rPr sz="4400" spc="-80" dirty="0"/>
              <a:t> </a:t>
            </a:r>
            <a:r>
              <a:rPr sz="4400" dirty="0"/>
              <a:t>des</a:t>
            </a:r>
            <a:r>
              <a:rPr sz="4400" spc="-70" dirty="0"/>
              <a:t> </a:t>
            </a:r>
            <a:r>
              <a:rPr sz="4400" spc="-10" dirty="0"/>
              <a:t>pins.</a:t>
            </a:r>
            <a:endParaRPr sz="440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4984"/>
            <a:chOff x="452437" y="452437"/>
            <a:chExt cx="9153525" cy="6864984"/>
          </a:xfrm>
        </p:grpSpPr>
        <p:pic>
          <p:nvPicPr>
            <p:cNvPr id="3" name="object 3"/>
            <p:cNvPicPr/>
            <p:nvPr/>
          </p:nvPicPr>
          <p:blipFill>
            <a:blip r:embed="rId2" cstate="print"/>
            <a:stretch>
              <a:fillRect/>
            </a:stretch>
          </p:blipFill>
          <p:spPr>
            <a:xfrm>
              <a:off x="457200" y="457200"/>
              <a:ext cx="5364479" cy="4023359"/>
            </a:xfrm>
            <a:prstGeom prst="rect">
              <a:avLst/>
            </a:prstGeom>
          </p:spPr>
        </p:pic>
        <p:sp>
          <p:nvSpPr>
            <p:cNvPr id="4" name="object 4"/>
            <p:cNvSpPr/>
            <p:nvPr/>
          </p:nvSpPr>
          <p:spPr>
            <a:xfrm>
              <a:off x="457200" y="457200"/>
              <a:ext cx="5364480" cy="4023360"/>
            </a:xfrm>
            <a:custGeom>
              <a:avLst/>
              <a:gdLst/>
              <a:ahLst/>
              <a:cxnLst/>
              <a:rect l="l" t="t" r="r" b="b"/>
              <a:pathLst>
                <a:path w="5364480" h="4023360">
                  <a:moveTo>
                    <a:pt x="0" y="0"/>
                  </a:moveTo>
                  <a:lnTo>
                    <a:pt x="0" y="4023359"/>
                  </a:lnTo>
                  <a:lnTo>
                    <a:pt x="5364479" y="4023359"/>
                  </a:lnTo>
                  <a:lnTo>
                    <a:pt x="536447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741164" y="3669791"/>
              <a:ext cx="4860035" cy="3642359"/>
            </a:xfrm>
            <a:prstGeom prst="rect">
              <a:avLst/>
            </a:prstGeom>
          </p:spPr>
        </p:pic>
        <p:sp>
          <p:nvSpPr>
            <p:cNvPr id="6" name="object 6"/>
            <p:cNvSpPr/>
            <p:nvPr/>
          </p:nvSpPr>
          <p:spPr>
            <a:xfrm>
              <a:off x="4741164" y="3669791"/>
              <a:ext cx="4860290" cy="3642360"/>
            </a:xfrm>
            <a:custGeom>
              <a:avLst/>
              <a:gdLst/>
              <a:ahLst/>
              <a:cxnLst/>
              <a:rect l="l" t="t" r="r" b="b"/>
              <a:pathLst>
                <a:path w="4860290" h="3642359">
                  <a:moveTo>
                    <a:pt x="0" y="0"/>
                  </a:moveTo>
                  <a:lnTo>
                    <a:pt x="0" y="3642359"/>
                  </a:lnTo>
                  <a:lnTo>
                    <a:pt x="4860035" y="3642359"/>
                  </a:lnTo>
                  <a:lnTo>
                    <a:pt x="4860035"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535939" y="4777230"/>
            <a:ext cx="2539365" cy="2497455"/>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Le</a:t>
            </a:r>
            <a:r>
              <a:rPr sz="1800" spc="-20" dirty="0">
                <a:latin typeface="Arial"/>
                <a:cs typeface="Arial"/>
              </a:rPr>
              <a:t> </a:t>
            </a:r>
            <a:r>
              <a:rPr sz="1800" dirty="0">
                <a:latin typeface="Arial"/>
                <a:cs typeface="Arial"/>
              </a:rPr>
              <a:t>projet</a:t>
            </a:r>
            <a:r>
              <a:rPr sz="1800" spc="-10" dirty="0">
                <a:latin typeface="Arial"/>
                <a:cs typeface="Arial"/>
              </a:rPr>
              <a:t> </a:t>
            </a:r>
            <a:r>
              <a:rPr sz="1800" dirty="0">
                <a:latin typeface="Arial"/>
                <a:cs typeface="Arial"/>
              </a:rPr>
              <a:t>ATPPF</a:t>
            </a:r>
            <a:r>
              <a:rPr sz="1800" spc="-10" dirty="0">
                <a:latin typeface="Arial"/>
                <a:cs typeface="Arial"/>
              </a:rPr>
              <a:t> </a:t>
            </a:r>
            <a:r>
              <a:rPr sz="1800" dirty="0">
                <a:latin typeface="Arial"/>
                <a:cs typeface="Arial"/>
              </a:rPr>
              <a:t>a</a:t>
            </a:r>
            <a:r>
              <a:rPr sz="1800" spc="-20" dirty="0">
                <a:latin typeface="Arial"/>
                <a:cs typeface="Arial"/>
              </a:rPr>
              <a:t> fait </a:t>
            </a:r>
            <a:r>
              <a:rPr sz="1800" dirty="0">
                <a:latin typeface="Arial"/>
                <a:cs typeface="Arial"/>
              </a:rPr>
              <a:t>planter</a:t>
            </a:r>
            <a:r>
              <a:rPr sz="1800" spc="-20" dirty="0">
                <a:latin typeface="Arial"/>
                <a:cs typeface="Arial"/>
              </a:rPr>
              <a:t> </a:t>
            </a:r>
            <a:r>
              <a:rPr sz="1800" dirty="0">
                <a:latin typeface="Arial"/>
                <a:cs typeface="Arial"/>
              </a:rPr>
              <a:t>des</a:t>
            </a:r>
            <a:r>
              <a:rPr sz="1800" spc="-20" dirty="0">
                <a:latin typeface="Arial"/>
                <a:cs typeface="Arial"/>
              </a:rPr>
              <a:t> </a:t>
            </a:r>
            <a:r>
              <a:rPr sz="1800" dirty="0">
                <a:latin typeface="Arial"/>
                <a:cs typeface="Arial"/>
              </a:rPr>
              <a:t>haies</a:t>
            </a:r>
            <a:r>
              <a:rPr sz="1800" spc="-15" dirty="0">
                <a:latin typeface="Arial"/>
                <a:cs typeface="Arial"/>
              </a:rPr>
              <a:t> </a:t>
            </a:r>
            <a:r>
              <a:rPr sz="1800" dirty="0">
                <a:latin typeface="Arial"/>
                <a:cs typeface="Arial"/>
              </a:rPr>
              <a:t>vives</a:t>
            </a:r>
            <a:r>
              <a:rPr sz="1800" spc="-20" dirty="0">
                <a:latin typeface="Arial"/>
                <a:cs typeface="Arial"/>
              </a:rPr>
              <a:t> </a:t>
            </a:r>
            <a:r>
              <a:rPr sz="1800" spc="-50" dirty="0">
                <a:latin typeface="Arial"/>
                <a:cs typeface="Arial"/>
              </a:rPr>
              <a:t>à </a:t>
            </a:r>
            <a:r>
              <a:rPr sz="1800" dirty="0">
                <a:latin typeface="Arial"/>
                <a:cs typeface="Arial"/>
              </a:rPr>
              <a:t>base</a:t>
            </a:r>
            <a:r>
              <a:rPr sz="1800" spc="-15" dirty="0">
                <a:latin typeface="Arial"/>
                <a:cs typeface="Arial"/>
              </a:rPr>
              <a:t> </a:t>
            </a:r>
            <a:r>
              <a:rPr sz="1800" dirty="0">
                <a:latin typeface="Arial"/>
                <a:cs typeface="Arial"/>
              </a:rPr>
              <a:t>de</a:t>
            </a:r>
            <a:r>
              <a:rPr sz="1800" spc="-10" dirty="0">
                <a:latin typeface="Arial"/>
                <a:cs typeface="Arial"/>
              </a:rPr>
              <a:t> graminées </a:t>
            </a:r>
            <a:r>
              <a:rPr sz="1800" dirty="0">
                <a:latin typeface="Arial"/>
                <a:cs typeface="Arial"/>
              </a:rPr>
              <a:t>fourragères</a:t>
            </a:r>
            <a:r>
              <a:rPr sz="1800" spc="-25" dirty="0">
                <a:latin typeface="Arial"/>
                <a:cs typeface="Arial"/>
              </a:rPr>
              <a:t> </a:t>
            </a:r>
            <a:r>
              <a:rPr sz="1800" dirty="0">
                <a:latin typeface="Arial"/>
                <a:cs typeface="Arial"/>
              </a:rPr>
              <a:t>sur</a:t>
            </a:r>
            <a:r>
              <a:rPr sz="1800" spc="-10" dirty="0">
                <a:latin typeface="Arial"/>
                <a:cs typeface="Arial"/>
              </a:rPr>
              <a:t> </a:t>
            </a:r>
            <a:r>
              <a:rPr sz="1800" spc="-25" dirty="0">
                <a:latin typeface="Arial"/>
                <a:cs typeface="Arial"/>
              </a:rPr>
              <a:t>ce </a:t>
            </a:r>
            <a:r>
              <a:rPr sz="1800" dirty="0">
                <a:latin typeface="Arial"/>
                <a:cs typeface="Arial"/>
              </a:rPr>
              <a:t>versant</a:t>
            </a:r>
            <a:r>
              <a:rPr sz="1800" spc="-20" dirty="0">
                <a:latin typeface="Arial"/>
                <a:cs typeface="Arial"/>
              </a:rPr>
              <a:t> </a:t>
            </a:r>
            <a:r>
              <a:rPr sz="1800" dirty="0">
                <a:latin typeface="Arial"/>
                <a:cs typeface="Arial"/>
              </a:rPr>
              <a:t>pentu.</a:t>
            </a:r>
            <a:r>
              <a:rPr sz="1800" spc="-10" dirty="0">
                <a:latin typeface="Arial"/>
                <a:cs typeface="Arial"/>
              </a:rPr>
              <a:t> </a:t>
            </a:r>
            <a:r>
              <a:rPr sz="1800" dirty="0">
                <a:latin typeface="Arial"/>
                <a:cs typeface="Arial"/>
              </a:rPr>
              <a:t>Mais</a:t>
            </a:r>
            <a:r>
              <a:rPr sz="1800" spc="-20" dirty="0">
                <a:latin typeface="Arial"/>
                <a:cs typeface="Arial"/>
              </a:rPr>
              <a:t> </a:t>
            </a:r>
            <a:r>
              <a:rPr sz="1800" spc="-25" dirty="0">
                <a:latin typeface="Arial"/>
                <a:cs typeface="Arial"/>
              </a:rPr>
              <a:t>le </a:t>
            </a:r>
            <a:r>
              <a:rPr sz="1800" dirty="0">
                <a:latin typeface="Arial"/>
                <a:cs typeface="Arial"/>
              </a:rPr>
              <a:t>manque</a:t>
            </a:r>
            <a:r>
              <a:rPr sz="1800" spc="-40" dirty="0">
                <a:latin typeface="Arial"/>
                <a:cs typeface="Arial"/>
              </a:rPr>
              <a:t> </a:t>
            </a:r>
            <a:r>
              <a:rPr sz="1800" dirty="0">
                <a:latin typeface="Arial"/>
                <a:cs typeface="Arial"/>
              </a:rPr>
              <a:t>d’entretien</a:t>
            </a:r>
            <a:r>
              <a:rPr sz="1800" spc="-35" dirty="0">
                <a:latin typeface="Arial"/>
                <a:cs typeface="Arial"/>
              </a:rPr>
              <a:t> </a:t>
            </a:r>
            <a:r>
              <a:rPr sz="1800" spc="-25" dirty="0">
                <a:latin typeface="Arial"/>
                <a:cs typeface="Arial"/>
              </a:rPr>
              <a:t>et </a:t>
            </a:r>
            <a:r>
              <a:rPr sz="1800" dirty="0">
                <a:latin typeface="Arial"/>
                <a:cs typeface="Arial"/>
              </a:rPr>
              <a:t>l’érosion</a:t>
            </a:r>
            <a:r>
              <a:rPr sz="1800" spc="-35" dirty="0">
                <a:latin typeface="Arial"/>
                <a:cs typeface="Arial"/>
              </a:rPr>
              <a:t> </a:t>
            </a:r>
            <a:r>
              <a:rPr sz="1800" dirty="0">
                <a:latin typeface="Arial"/>
                <a:cs typeface="Arial"/>
              </a:rPr>
              <a:t>aratoire</a:t>
            </a:r>
            <a:r>
              <a:rPr sz="1800" spc="-30" dirty="0">
                <a:latin typeface="Arial"/>
                <a:cs typeface="Arial"/>
              </a:rPr>
              <a:t> </a:t>
            </a:r>
            <a:r>
              <a:rPr sz="1800" spc="-25" dirty="0">
                <a:latin typeface="Arial"/>
                <a:cs typeface="Arial"/>
              </a:rPr>
              <a:t>se </a:t>
            </a:r>
            <a:r>
              <a:rPr sz="1800" dirty="0">
                <a:latin typeface="Arial"/>
                <a:cs typeface="Arial"/>
              </a:rPr>
              <a:t>chargent</a:t>
            </a:r>
            <a:r>
              <a:rPr sz="1800" spc="-10" dirty="0">
                <a:latin typeface="Arial"/>
                <a:cs typeface="Arial"/>
              </a:rPr>
              <a:t> </a:t>
            </a:r>
            <a:r>
              <a:rPr sz="1800" dirty="0">
                <a:latin typeface="Arial"/>
                <a:cs typeface="Arial"/>
              </a:rPr>
              <a:t>de</a:t>
            </a:r>
            <a:r>
              <a:rPr sz="1800" spc="-20" dirty="0">
                <a:latin typeface="Arial"/>
                <a:cs typeface="Arial"/>
              </a:rPr>
              <a:t> leur </a:t>
            </a:r>
            <a:r>
              <a:rPr sz="1800" spc="-10" dirty="0">
                <a:latin typeface="Arial"/>
                <a:cs typeface="Arial"/>
              </a:rPr>
              <a:t>disparition.</a:t>
            </a:r>
            <a:endParaRPr sz="1800">
              <a:latin typeface="Arial"/>
              <a:cs typeface="Arial"/>
            </a:endParaRPr>
          </a:p>
        </p:txBody>
      </p:sp>
      <p:sp>
        <p:nvSpPr>
          <p:cNvPr id="8" name="object 8"/>
          <p:cNvSpPr txBox="1"/>
          <p:nvPr/>
        </p:nvSpPr>
        <p:spPr>
          <a:xfrm>
            <a:off x="6045197" y="817879"/>
            <a:ext cx="3415665" cy="1947545"/>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La</a:t>
            </a:r>
            <a:r>
              <a:rPr sz="1800" spc="-20"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est</a:t>
            </a:r>
            <a:r>
              <a:rPr sz="1800" spc="-10" dirty="0">
                <a:latin typeface="Arial"/>
                <a:cs typeface="Arial"/>
              </a:rPr>
              <a:t> </a:t>
            </a:r>
            <a:r>
              <a:rPr sz="1800" dirty="0">
                <a:latin typeface="Arial"/>
                <a:cs typeface="Arial"/>
              </a:rPr>
              <a:t>affouillée</a:t>
            </a:r>
            <a:r>
              <a:rPr sz="1800" spc="-20" dirty="0">
                <a:latin typeface="Arial"/>
                <a:cs typeface="Arial"/>
              </a:rPr>
              <a:t> </a:t>
            </a:r>
            <a:r>
              <a:rPr sz="1800" spc="-10" dirty="0">
                <a:latin typeface="Arial"/>
                <a:cs typeface="Arial"/>
              </a:rPr>
              <a:t>lorsque </a:t>
            </a:r>
            <a:r>
              <a:rPr sz="1800" dirty="0">
                <a:latin typeface="Arial"/>
                <a:cs typeface="Arial"/>
              </a:rPr>
              <a:t>l’agriculteur</a:t>
            </a:r>
            <a:r>
              <a:rPr sz="1800" spc="-25" dirty="0">
                <a:latin typeface="Arial"/>
                <a:cs typeface="Arial"/>
              </a:rPr>
              <a:t> </a:t>
            </a:r>
            <a:r>
              <a:rPr sz="1800" dirty="0">
                <a:latin typeface="Arial"/>
                <a:cs typeface="Arial"/>
              </a:rPr>
              <a:t>qui</a:t>
            </a:r>
            <a:r>
              <a:rPr sz="1800" spc="-15" dirty="0">
                <a:latin typeface="Arial"/>
                <a:cs typeface="Arial"/>
              </a:rPr>
              <a:t> </a:t>
            </a:r>
            <a:r>
              <a:rPr sz="1800" dirty="0">
                <a:latin typeface="Arial"/>
                <a:cs typeface="Arial"/>
              </a:rPr>
              <a:t>cultive</a:t>
            </a:r>
            <a:r>
              <a:rPr sz="1800" spc="-30" dirty="0">
                <a:latin typeface="Arial"/>
                <a:cs typeface="Arial"/>
              </a:rPr>
              <a:t> </a:t>
            </a:r>
            <a:r>
              <a:rPr sz="1800" dirty="0">
                <a:latin typeface="Arial"/>
                <a:cs typeface="Arial"/>
              </a:rPr>
              <a:t>la</a:t>
            </a:r>
            <a:r>
              <a:rPr sz="1800" spc="-30" dirty="0">
                <a:latin typeface="Arial"/>
                <a:cs typeface="Arial"/>
              </a:rPr>
              <a:t> </a:t>
            </a:r>
            <a:r>
              <a:rPr sz="1800" spc="-10" dirty="0">
                <a:latin typeface="Arial"/>
                <a:cs typeface="Arial"/>
              </a:rPr>
              <a:t>parcelle </a:t>
            </a:r>
            <a:r>
              <a:rPr sz="1800" dirty="0">
                <a:latin typeface="Arial"/>
                <a:cs typeface="Arial"/>
              </a:rPr>
              <a:t>située</a:t>
            </a:r>
            <a:r>
              <a:rPr sz="1800" spc="-2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aval</a:t>
            </a:r>
            <a:r>
              <a:rPr sz="1800" spc="-5" dirty="0">
                <a:latin typeface="Arial"/>
                <a:cs typeface="Arial"/>
              </a:rPr>
              <a:t> </a:t>
            </a:r>
            <a:r>
              <a:rPr sz="1800" dirty="0">
                <a:latin typeface="Arial"/>
                <a:cs typeface="Arial"/>
              </a:rPr>
              <a:t>ne</a:t>
            </a:r>
            <a:r>
              <a:rPr sz="1800" spc="-20" dirty="0">
                <a:latin typeface="Arial"/>
                <a:cs typeface="Arial"/>
              </a:rPr>
              <a:t> </a:t>
            </a:r>
            <a:r>
              <a:rPr sz="1800" dirty="0">
                <a:latin typeface="Arial"/>
                <a:cs typeface="Arial"/>
              </a:rPr>
              <a:t>permet</a:t>
            </a:r>
            <a:r>
              <a:rPr sz="1800" spc="-10" dirty="0">
                <a:latin typeface="Arial"/>
                <a:cs typeface="Arial"/>
              </a:rPr>
              <a:t> </a:t>
            </a:r>
            <a:r>
              <a:rPr sz="1800" dirty="0">
                <a:latin typeface="Arial"/>
                <a:cs typeface="Arial"/>
              </a:rPr>
              <a:t>pas </a:t>
            </a:r>
            <a:r>
              <a:rPr sz="1800" spc="-25" dirty="0">
                <a:latin typeface="Arial"/>
                <a:cs typeface="Arial"/>
              </a:rPr>
              <a:t>la </a:t>
            </a:r>
            <a:r>
              <a:rPr sz="1800" dirty="0">
                <a:latin typeface="Arial"/>
                <a:cs typeface="Arial"/>
              </a:rPr>
              <a:t>formation</a:t>
            </a:r>
            <a:r>
              <a:rPr sz="1800" spc="-25" dirty="0">
                <a:latin typeface="Arial"/>
                <a:cs typeface="Arial"/>
              </a:rPr>
              <a:t> </a:t>
            </a:r>
            <a:r>
              <a:rPr sz="1800" dirty="0">
                <a:latin typeface="Arial"/>
                <a:cs typeface="Arial"/>
              </a:rPr>
              <a:t>d’un</a:t>
            </a:r>
            <a:r>
              <a:rPr sz="1800" spc="-10" dirty="0">
                <a:latin typeface="Arial"/>
                <a:cs typeface="Arial"/>
              </a:rPr>
              <a:t> </a:t>
            </a:r>
            <a:r>
              <a:rPr sz="1800" dirty="0">
                <a:latin typeface="Arial"/>
                <a:cs typeface="Arial"/>
              </a:rPr>
              <a:t>talus.</a:t>
            </a:r>
            <a:r>
              <a:rPr sz="1800" spc="-10" dirty="0">
                <a:latin typeface="Arial"/>
                <a:cs typeface="Arial"/>
              </a:rPr>
              <a:t> </a:t>
            </a:r>
            <a:r>
              <a:rPr sz="1800" dirty="0">
                <a:latin typeface="Arial"/>
                <a:cs typeface="Arial"/>
              </a:rPr>
              <a:t>Il</a:t>
            </a:r>
            <a:r>
              <a:rPr sz="1800" spc="-20" dirty="0">
                <a:latin typeface="Arial"/>
                <a:cs typeface="Arial"/>
              </a:rPr>
              <a:t> </a:t>
            </a:r>
            <a:r>
              <a:rPr sz="1800" spc="-10" dirty="0">
                <a:latin typeface="Arial"/>
                <a:cs typeface="Arial"/>
              </a:rPr>
              <a:t>faudrait </a:t>
            </a:r>
            <a:r>
              <a:rPr sz="1800" dirty="0">
                <a:latin typeface="Arial"/>
                <a:cs typeface="Arial"/>
              </a:rPr>
              <a:t>décaler</a:t>
            </a:r>
            <a:r>
              <a:rPr sz="1800" spc="-15" dirty="0">
                <a:latin typeface="Arial"/>
                <a:cs typeface="Arial"/>
              </a:rPr>
              <a:t> </a:t>
            </a:r>
            <a:r>
              <a:rPr sz="1800" dirty="0">
                <a:latin typeface="Arial"/>
                <a:cs typeface="Arial"/>
              </a:rPr>
              <a:t>un</a:t>
            </a:r>
            <a:r>
              <a:rPr sz="1800" spc="-15" dirty="0">
                <a:latin typeface="Arial"/>
                <a:cs typeface="Arial"/>
              </a:rPr>
              <a:t> </a:t>
            </a:r>
            <a:r>
              <a:rPr sz="1800" dirty="0">
                <a:latin typeface="Arial"/>
                <a:cs typeface="Arial"/>
              </a:rPr>
              <a:t>peu</a:t>
            </a:r>
            <a:r>
              <a:rPr sz="1800" spc="-5" dirty="0">
                <a:latin typeface="Arial"/>
                <a:cs typeface="Arial"/>
              </a:rPr>
              <a:t> </a:t>
            </a:r>
            <a:r>
              <a:rPr sz="1800" dirty="0">
                <a:latin typeface="Arial"/>
                <a:cs typeface="Arial"/>
              </a:rPr>
              <a:t>vers</a:t>
            </a:r>
            <a:r>
              <a:rPr sz="1800" spc="-10" dirty="0">
                <a:latin typeface="Arial"/>
                <a:cs typeface="Arial"/>
              </a:rPr>
              <a:t> </a:t>
            </a:r>
            <a:r>
              <a:rPr sz="1800" dirty="0">
                <a:latin typeface="Arial"/>
                <a:cs typeface="Arial"/>
              </a:rPr>
              <a:t>l’aval</a:t>
            </a:r>
            <a:r>
              <a:rPr sz="1800" spc="-15" dirty="0">
                <a:latin typeface="Arial"/>
                <a:cs typeface="Arial"/>
              </a:rPr>
              <a:t> </a:t>
            </a:r>
            <a:r>
              <a:rPr sz="1800" dirty="0">
                <a:latin typeface="Arial"/>
                <a:cs typeface="Arial"/>
              </a:rPr>
              <a:t>la</a:t>
            </a:r>
            <a:r>
              <a:rPr sz="1800" spc="-15" dirty="0">
                <a:latin typeface="Arial"/>
                <a:cs typeface="Arial"/>
              </a:rPr>
              <a:t> </a:t>
            </a:r>
            <a:r>
              <a:rPr sz="1800" spc="-20" dirty="0">
                <a:latin typeface="Arial"/>
                <a:cs typeface="Arial"/>
              </a:rPr>
              <a:t>zone </a:t>
            </a:r>
            <a:r>
              <a:rPr sz="1800" dirty="0">
                <a:latin typeface="Arial"/>
                <a:cs typeface="Arial"/>
              </a:rPr>
              <a:t>travaillée</a:t>
            </a:r>
            <a:r>
              <a:rPr sz="1800" spc="-25" dirty="0">
                <a:latin typeface="Arial"/>
                <a:cs typeface="Arial"/>
              </a:rPr>
              <a:t> </a:t>
            </a:r>
            <a:r>
              <a:rPr sz="1800" dirty="0">
                <a:latin typeface="Arial"/>
                <a:cs typeface="Arial"/>
              </a:rPr>
              <a:t>avec</a:t>
            </a:r>
            <a:r>
              <a:rPr sz="1800" spc="-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houe,</a:t>
            </a:r>
            <a:r>
              <a:rPr sz="1800" spc="-15" dirty="0">
                <a:latin typeface="Arial"/>
                <a:cs typeface="Arial"/>
              </a:rPr>
              <a:t> </a:t>
            </a:r>
            <a:r>
              <a:rPr sz="1800" dirty="0">
                <a:latin typeface="Arial"/>
                <a:cs typeface="Arial"/>
              </a:rPr>
              <a:t>mais</a:t>
            </a:r>
            <a:r>
              <a:rPr sz="1800" spc="-20" dirty="0">
                <a:latin typeface="Arial"/>
                <a:cs typeface="Arial"/>
              </a:rPr>
              <a:t> cela </a:t>
            </a:r>
            <a:r>
              <a:rPr sz="1800" dirty="0">
                <a:latin typeface="Arial"/>
                <a:cs typeface="Arial"/>
              </a:rPr>
              <a:t>réduit</a:t>
            </a:r>
            <a:r>
              <a:rPr sz="1800" spc="-10" dirty="0">
                <a:latin typeface="Arial"/>
                <a:cs typeface="Arial"/>
              </a:rPr>
              <a:t> </a:t>
            </a:r>
            <a:r>
              <a:rPr sz="1800" dirty="0">
                <a:latin typeface="Arial"/>
                <a:cs typeface="Arial"/>
              </a:rPr>
              <a:t>aussi</a:t>
            </a:r>
            <a:r>
              <a:rPr sz="1800" spc="-15" dirty="0">
                <a:latin typeface="Arial"/>
                <a:cs typeface="Arial"/>
              </a:rPr>
              <a:t> </a:t>
            </a:r>
            <a:r>
              <a:rPr sz="1800" dirty="0">
                <a:latin typeface="Arial"/>
                <a:cs typeface="Arial"/>
              </a:rPr>
              <a:t>la</a:t>
            </a:r>
            <a:r>
              <a:rPr sz="1800" spc="-5" dirty="0">
                <a:latin typeface="Arial"/>
                <a:cs typeface="Arial"/>
              </a:rPr>
              <a:t> </a:t>
            </a:r>
            <a:r>
              <a:rPr sz="1800" dirty="0">
                <a:latin typeface="Arial"/>
                <a:cs typeface="Arial"/>
              </a:rPr>
              <a:t>surface</a:t>
            </a:r>
            <a:r>
              <a:rPr sz="1800" spc="-20" dirty="0">
                <a:latin typeface="Arial"/>
                <a:cs typeface="Arial"/>
              </a:rPr>
              <a:t> </a:t>
            </a:r>
            <a:r>
              <a:rPr sz="1800" spc="-10" dirty="0">
                <a:latin typeface="Arial"/>
                <a:cs typeface="Arial"/>
              </a:rPr>
              <a:t>cultivée</a:t>
            </a:r>
            <a:endParaRPr sz="1800">
              <a:latin typeface="Arial"/>
              <a:cs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199" y="457200"/>
              <a:ext cx="5061203" cy="3788663"/>
            </a:xfrm>
            <a:prstGeom prst="rect">
              <a:avLst/>
            </a:prstGeom>
          </p:spPr>
        </p:pic>
        <p:sp>
          <p:nvSpPr>
            <p:cNvPr id="4" name="object 4"/>
            <p:cNvSpPr/>
            <p:nvPr/>
          </p:nvSpPr>
          <p:spPr>
            <a:xfrm>
              <a:off x="457199" y="457199"/>
              <a:ext cx="5061585" cy="3789045"/>
            </a:xfrm>
            <a:custGeom>
              <a:avLst/>
              <a:gdLst/>
              <a:ahLst/>
              <a:cxnLst/>
              <a:rect l="l" t="t" r="r" b="b"/>
              <a:pathLst>
                <a:path w="5061585" h="3789045">
                  <a:moveTo>
                    <a:pt x="0" y="0"/>
                  </a:moveTo>
                  <a:lnTo>
                    <a:pt x="0" y="3788663"/>
                  </a:lnTo>
                  <a:lnTo>
                    <a:pt x="5061203" y="3788663"/>
                  </a:lnTo>
                  <a:lnTo>
                    <a:pt x="5061203" y="0"/>
                  </a:lnTo>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523231" y="3508247"/>
              <a:ext cx="5077967" cy="3806951"/>
            </a:xfrm>
            <a:prstGeom prst="rect">
              <a:avLst/>
            </a:prstGeom>
          </p:spPr>
        </p:pic>
        <p:sp>
          <p:nvSpPr>
            <p:cNvPr id="6" name="object 6"/>
            <p:cNvSpPr/>
            <p:nvPr/>
          </p:nvSpPr>
          <p:spPr>
            <a:xfrm>
              <a:off x="4524755" y="3508247"/>
              <a:ext cx="5076825" cy="3807460"/>
            </a:xfrm>
            <a:custGeom>
              <a:avLst/>
              <a:gdLst/>
              <a:ahLst/>
              <a:cxnLst/>
              <a:rect l="l" t="t" r="r" b="b"/>
              <a:pathLst>
                <a:path w="5076825" h="3807459">
                  <a:moveTo>
                    <a:pt x="0" y="0"/>
                  </a:moveTo>
                  <a:lnTo>
                    <a:pt x="0" y="3806951"/>
                  </a:lnTo>
                  <a:lnTo>
                    <a:pt x="5076443" y="3806951"/>
                  </a:lnTo>
                  <a:lnTo>
                    <a:pt x="5076443"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535939" y="4274310"/>
            <a:ext cx="3770629" cy="1398905"/>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La</a:t>
            </a:r>
            <a:r>
              <a:rPr sz="1800" spc="-20" dirty="0">
                <a:latin typeface="Arial"/>
                <a:cs typeface="Arial"/>
              </a:rPr>
              <a:t> </a:t>
            </a:r>
            <a:r>
              <a:rPr sz="1800" dirty="0">
                <a:latin typeface="Arial"/>
                <a:cs typeface="Arial"/>
              </a:rPr>
              <a:t>pérennité</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ces</a:t>
            </a:r>
            <a:r>
              <a:rPr sz="1800" spc="-10" dirty="0">
                <a:latin typeface="Arial"/>
                <a:cs typeface="Arial"/>
              </a:rPr>
              <a:t> </a:t>
            </a:r>
            <a:r>
              <a:rPr sz="1800" dirty="0">
                <a:latin typeface="Arial"/>
                <a:cs typeface="Arial"/>
              </a:rPr>
              <a:t>haies</a:t>
            </a:r>
            <a:r>
              <a:rPr sz="1800" spc="-10" dirty="0">
                <a:latin typeface="Arial"/>
                <a:cs typeface="Arial"/>
              </a:rPr>
              <a:t> </a:t>
            </a:r>
            <a:r>
              <a:rPr sz="1800" dirty="0">
                <a:latin typeface="Arial"/>
                <a:cs typeface="Arial"/>
              </a:rPr>
              <a:t>vives</a:t>
            </a:r>
            <a:r>
              <a:rPr sz="1800" spc="-15" dirty="0">
                <a:latin typeface="Arial"/>
                <a:cs typeface="Arial"/>
              </a:rPr>
              <a:t> </a:t>
            </a:r>
            <a:r>
              <a:rPr sz="1800" spc="-25" dirty="0">
                <a:latin typeface="Arial"/>
                <a:cs typeface="Arial"/>
              </a:rPr>
              <a:t>est </a:t>
            </a:r>
            <a:r>
              <a:rPr sz="1800" dirty="0">
                <a:latin typeface="Arial"/>
                <a:cs typeface="Arial"/>
              </a:rPr>
              <a:t>compromise</a:t>
            </a:r>
            <a:r>
              <a:rPr sz="1800" spc="-30" dirty="0">
                <a:latin typeface="Arial"/>
                <a:cs typeface="Arial"/>
              </a:rPr>
              <a:t> </a:t>
            </a:r>
            <a:r>
              <a:rPr sz="1800" dirty="0">
                <a:latin typeface="Arial"/>
                <a:cs typeface="Arial"/>
              </a:rPr>
              <a:t>par</a:t>
            </a:r>
            <a:r>
              <a:rPr sz="1800" spc="-20" dirty="0">
                <a:latin typeface="Arial"/>
                <a:cs typeface="Arial"/>
              </a:rPr>
              <a:t> </a:t>
            </a:r>
            <a:r>
              <a:rPr sz="1800" dirty="0">
                <a:latin typeface="Arial"/>
                <a:cs typeface="Arial"/>
              </a:rPr>
              <a:t>le</a:t>
            </a:r>
            <a:r>
              <a:rPr sz="1800" spc="-25" dirty="0">
                <a:latin typeface="Arial"/>
                <a:cs typeface="Arial"/>
              </a:rPr>
              <a:t> </a:t>
            </a:r>
            <a:r>
              <a:rPr sz="1800" dirty="0">
                <a:latin typeface="Arial"/>
                <a:cs typeface="Arial"/>
              </a:rPr>
              <a:t>pâturage</a:t>
            </a:r>
            <a:r>
              <a:rPr sz="1800" spc="-15" dirty="0">
                <a:latin typeface="Arial"/>
                <a:cs typeface="Arial"/>
              </a:rPr>
              <a:t> </a:t>
            </a:r>
            <a:r>
              <a:rPr sz="1800" spc="-10" dirty="0">
                <a:latin typeface="Arial"/>
                <a:cs typeface="Arial"/>
              </a:rPr>
              <a:t>bovin. </a:t>
            </a:r>
            <a:r>
              <a:rPr sz="1800" dirty="0">
                <a:latin typeface="Arial"/>
                <a:cs typeface="Arial"/>
              </a:rPr>
              <a:t>Du</a:t>
            </a:r>
            <a:r>
              <a:rPr sz="1800" spc="-20" dirty="0">
                <a:latin typeface="Arial"/>
                <a:cs typeface="Arial"/>
              </a:rPr>
              <a:t> </a:t>
            </a:r>
            <a:r>
              <a:rPr sz="1800" dirty="0">
                <a:latin typeface="Arial"/>
                <a:cs typeface="Arial"/>
              </a:rPr>
              <a:t>fait</a:t>
            </a:r>
            <a:r>
              <a:rPr sz="1800" spc="-5"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la</a:t>
            </a:r>
            <a:r>
              <a:rPr sz="1800" spc="-15" dirty="0">
                <a:latin typeface="Arial"/>
                <a:cs typeface="Arial"/>
              </a:rPr>
              <a:t> </a:t>
            </a:r>
            <a:r>
              <a:rPr sz="1800" dirty="0">
                <a:latin typeface="Arial"/>
                <a:cs typeface="Arial"/>
              </a:rPr>
              <a:t>fragilité</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la</a:t>
            </a:r>
            <a:r>
              <a:rPr sz="1800" spc="-15" dirty="0">
                <a:latin typeface="Arial"/>
                <a:cs typeface="Arial"/>
              </a:rPr>
              <a:t> </a:t>
            </a:r>
            <a:r>
              <a:rPr sz="1800" dirty="0">
                <a:latin typeface="Arial"/>
                <a:cs typeface="Arial"/>
              </a:rPr>
              <a:t>haie,</a:t>
            </a:r>
            <a:r>
              <a:rPr sz="1800" spc="-5" dirty="0">
                <a:latin typeface="Arial"/>
                <a:cs typeface="Arial"/>
              </a:rPr>
              <a:t> </a:t>
            </a:r>
            <a:r>
              <a:rPr sz="1800" spc="-25" dirty="0">
                <a:latin typeface="Arial"/>
                <a:cs typeface="Arial"/>
              </a:rPr>
              <a:t>la </a:t>
            </a:r>
            <a:r>
              <a:rPr sz="1800" dirty="0">
                <a:latin typeface="Arial"/>
                <a:cs typeface="Arial"/>
              </a:rPr>
              <a:t>récolte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l’herbe</a:t>
            </a:r>
            <a:r>
              <a:rPr sz="1800" spc="-20" dirty="0">
                <a:latin typeface="Arial"/>
                <a:cs typeface="Arial"/>
              </a:rPr>
              <a:t> </a:t>
            </a:r>
            <a:r>
              <a:rPr sz="1800" dirty="0">
                <a:latin typeface="Arial"/>
                <a:cs typeface="Arial"/>
              </a:rPr>
              <a:t>devrait</a:t>
            </a:r>
            <a:r>
              <a:rPr sz="1800" spc="-10" dirty="0">
                <a:latin typeface="Arial"/>
                <a:cs typeface="Arial"/>
              </a:rPr>
              <a:t> </a:t>
            </a:r>
            <a:r>
              <a:rPr sz="1800" dirty="0">
                <a:latin typeface="Arial"/>
                <a:cs typeface="Arial"/>
              </a:rPr>
              <a:t>se</a:t>
            </a:r>
            <a:r>
              <a:rPr sz="1800" spc="-20" dirty="0">
                <a:latin typeface="Arial"/>
                <a:cs typeface="Arial"/>
              </a:rPr>
              <a:t> </a:t>
            </a:r>
            <a:r>
              <a:rPr sz="1800" dirty="0">
                <a:latin typeface="Arial"/>
                <a:cs typeface="Arial"/>
              </a:rPr>
              <a:t>faire</a:t>
            </a:r>
            <a:r>
              <a:rPr sz="1800" spc="-15" dirty="0">
                <a:latin typeface="Arial"/>
                <a:cs typeface="Arial"/>
              </a:rPr>
              <a:t> </a:t>
            </a:r>
            <a:r>
              <a:rPr sz="1800" dirty="0">
                <a:latin typeface="Arial"/>
                <a:cs typeface="Arial"/>
              </a:rPr>
              <a:t>à</a:t>
            </a:r>
            <a:r>
              <a:rPr sz="1800" spc="-20" dirty="0">
                <a:latin typeface="Arial"/>
                <a:cs typeface="Arial"/>
              </a:rPr>
              <a:t> </a:t>
            </a:r>
            <a:r>
              <a:rPr sz="1800" spc="-25" dirty="0">
                <a:latin typeface="Arial"/>
                <a:cs typeface="Arial"/>
              </a:rPr>
              <a:t>la </a:t>
            </a:r>
            <a:r>
              <a:rPr sz="1800" spc="-10" dirty="0">
                <a:latin typeface="Arial"/>
                <a:cs typeface="Arial"/>
              </a:rPr>
              <a:t>faucille</a:t>
            </a:r>
            <a:endParaRPr sz="1800">
              <a:latin typeface="Arial"/>
              <a:cs typeface="Arial"/>
            </a:endParaRPr>
          </a:p>
        </p:txBody>
      </p:sp>
      <p:sp>
        <p:nvSpPr>
          <p:cNvPr id="8" name="object 8"/>
          <p:cNvSpPr txBox="1"/>
          <p:nvPr/>
        </p:nvSpPr>
        <p:spPr>
          <a:xfrm>
            <a:off x="5900417" y="1753615"/>
            <a:ext cx="3517265" cy="1673225"/>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Le</a:t>
            </a:r>
            <a:r>
              <a:rPr sz="1800" spc="-25" dirty="0">
                <a:latin typeface="Arial"/>
                <a:cs typeface="Arial"/>
              </a:rPr>
              <a:t> </a:t>
            </a:r>
            <a:r>
              <a:rPr sz="1800" dirty="0">
                <a:latin typeface="Arial"/>
                <a:cs typeface="Arial"/>
              </a:rPr>
              <a:t>ruissellement</a:t>
            </a:r>
            <a:r>
              <a:rPr sz="1800" spc="-15" dirty="0">
                <a:latin typeface="Arial"/>
                <a:cs typeface="Arial"/>
              </a:rPr>
              <a:t> </a:t>
            </a:r>
            <a:r>
              <a:rPr sz="1800" dirty="0">
                <a:latin typeface="Arial"/>
                <a:cs typeface="Arial"/>
              </a:rPr>
              <a:t>est</a:t>
            </a:r>
            <a:r>
              <a:rPr sz="1800" spc="-15" dirty="0">
                <a:latin typeface="Arial"/>
                <a:cs typeface="Arial"/>
              </a:rPr>
              <a:t> </a:t>
            </a:r>
            <a:r>
              <a:rPr sz="1800" dirty="0">
                <a:latin typeface="Arial"/>
                <a:cs typeface="Arial"/>
              </a:rPr>
              <a:t>concentré</a:t>
            </a:r>
            <a:r>
              <a:rPr sz="1800" spc="-25" dirty="0">
                <a:latin typeface="Arial"/>
                <a:cs typeface="Arial"/>
              </a:rPr>
              <a:t> par </a:t>
            </a:r>
            <a:r>
              <a:rPr sz="1800" dirty="0">
                <a:latin typeface="Arial"/>
                <a:cs typeface="Arial"/>
              </a:rPr>
              <a:t>les</a:t>
            </a:r>
            <a:r>
              <a:rPr sz="1800" spc="-15" dirty="0">
                <a:latin typeface="Arial"/>
                <a:cs typeface="Arial"/>
              </a:rPr>
              <a:t> </a:t>
            </a:r>
            <a:r>
              <a:rPr sz="1800" dirty="0">
                <a:latin typeface="Arial"/>
                <a:cs typeface="Arial"/>
              </a:rPr>
              <a:t>brèches</a:t>
            </a:r>
            <a:r>
              <a:rPr sz="1800" spc="-10" dirty="0">
                <a:latin typeface="Arial"/>
                <a:cs typeface="Arial"/>
              </a:rPr>
              <a:t> </a:t>
            </a:r>
            <a:r>
              <a:rPr sz="1800" dirty="0">
                <a:latin typeface="Arial"/>
                <a:cs typeface="Arial"/>
              </a:rPr>
              <a:t>et,</a:t>
            </a:r>
            <a:r>
              <a:rPr sz="1800" spc="-5"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l’absence</a:t>
            </a:r>
            <a:r>
              <a:rPr sz="1800" spc="-15" dirty="0">
                <a:latin typeface="Arial"/>
                <a:cs typeface="Arial"/>
              </a:rPr>
              <a:t> </a:t>
            </a:r>
            <a:r>
              <a:rPr sz="1800" spc="-10" dirty="0">
                <a:latin typeface="Arial"/>
                <a:cs typeface="Arial"/>
              </a:rPr>
              <a:t>d’une </a:t>
            </a:r>
            <a:r>
              <a:rPr sz="1800" dirty="0">
                <a:latin typeface="Arial"/>
                <a:cs typeface="Arial"/>
              </a:rPr>
              <a:t>réparation</a:t>
            </a:r>
            <a:r>
              <a:rPr sz="1800" spc="-45" dirty="0">
                <a:latin typeface="Arial"/>
                <a:cs typeface="Arial"/>
              </a:rPr>
              <a:t> </a:t>
            </a:r>
            <a:r>
              <a:rPr sz="1800" dirty="0">
                <a:latin typeface="Arial"/>
                <a:cs typeface="Arial"/>
              </a:rPr>
              <a:t>(installation</a:t>
            </a:r>
            <a:r>
              <a:rPr sz="1800" spc="-40" dirty="0">
                <a:latin typeface="Arial"/>
                <a:cs typeface="Arial"/>
              </a:rPr>
              <a:t> </a:t>
            </a:r>
            <a:r>
              <a:rPr sz="1800" spc="-25" dirty="0">
                <a:latin typeface="Arial"/>
                <a:cs typeface="Arial"/>
              </a:rPr>
              <a:t>de </a:t>
            </a:r>
            <a:r>
              <a:rPr sz="1800" dirty="0">
                <a:latin typeface="Arial"/>
                <a:cs typeface="Arial"/>
              </a:rPr>
              <a:t>nouveaux</a:t>
            </a:r>
            <a:r>
              <a:rPr sz="1800" spc="-30" dirty="0">
                <a:latin typeface="Arial"/>
                <a:cs typeface="Arial"/>
              </a:rPr>
              <a:t> </a:t>
            </a:r>
            <a:r>
              <a:rPr sz="1800" dirty="0">
                <a:latin typeface="Arial"/>
                <a:cs typeface="Arial"/>
              </a:rPr>
              <a:t>plants,</a:t>
            </a:r>
            <a:r>
              <a:rPr sz="1800" spc="-15" dirty="0">
                <a:latin typeface="Arial"/>
                <a:cs typeface="Arial"/>
              </a:rPr>
              <a:t> </a:t>
            </a:r>
            <a:r>
              <a:rPr sz="1800" dirty="0">
                <a:latin typeface="Arial"/>
                <a:cs typeface="Arial"/>
              </a:rPr>
              <a:t>renforcement</a:t>
            </a:r>
            <a:r>
              <a:rPr sz="1800" spc="-15" dirty="0">
                <a:latin typeface="Arial"/>
                <a:cs typeface="Arial"/>
              </a:rPr>
              <a:t> </a:t>
            </a:r>
            <a:r>
              <a:rPr sz="1800" spc="-25" dirty="0">
                <a:latin typeface="Arial"/>
                <a:cs typeface="Arial"/>
              </a:rPr>
              <a:t>du </a:t>
            </a:r>
            <a:r>
              <a:rPr sz="1800" dirty="0">
                <a:latin typeface="Arial"/>
                <a:cs typeface="Arial"/>
              </a:rPr>
              <a:t>filtre</a:t>
            </a:r>
            <a:r>
              <a:rPr sz="1800" spc="-30" dirty="0">
                <a:latin typeface="Arial"/>
                <a:cs typeface="Arial"/>
              </a:rPr>
              <a:t> </a:t>
            </a:r>
            <a:r>
              <a:rPr sz="1800" dirty="0">
                <a:latin typeface="Arial"/>
                <a:cs typeface="Arial"/>
              </a:rPr>
              <a:t>en</a:t>
            </a:r>
            <a:r>
              <a:rPr sz="1800" spc="-25" dirty="0">
                <a:latin typeface="Arial"/>
                <a:cs typeface="Arial"/>
              </a:rPr>
              <a:t> </a:t>
            </a:r>
            <a:r>
              <a:rPr sz="1800" dirty="0">
                <a:latin typeface="Arial"/>
                <a:cs typeface="Arial"/>
              </a:rPr>
              <a:t>“fatras”),</a:t>
            </a:r>
            <a:r>
              <a:rPr sz="1800" spc="-15" dirty="0">
                <a:latin typeface="Arial"/>
                <a:cs typeface="Arial"/>
              </a:rPr>
              <a:t> </a:t>
            </a:r>
            <a:r>
              <a:rPr sz="1800" dirty="0">
                <a:latin typeface="Arial"/>
                <a:cs typeface="Arial"/>
              </a:rPr>
              <a:t>il</a:t>
            </a:r>
            <a:r>
              <a:rPr sz="1800" spc="-20" dirty="0">
                <a:latin typeface="Arial"/>
                <a:cs typeface="Arial"/>
              </a:rPr>
              <a:t> </a:t>
            </a:r>
            <a:r>
              <a:rPr sz="1800" dirty="0">
                <a:latin typeface="Arial"/>
                <a:cs typeface="Arial"/>
              </a:rPr>
              <a:t>provoque</a:t>
            </a:r>
            <a:r>
              <a:rPr sz="1800" spc="-30" dirty="0">
                <a:latin typeface="Arial"/>
                <a:cs typeface="Arial"/>
              </a:rPr>
              <a:t> </a:t>
            </a:r>
            <a:r>
              <a:rPr sz="1800" spc="-25" dirty="0">
                <a:latin typeface="Arial"/>
                <a:cs typeface="Arial"/>
              </a:rPr>
              <a:t>la </a:t>
            </a:r>
            <a:r>
              <a:rPr sz="1800" dirty="0">
                <a:latin typeface="Arial"/>
                <a:cs typeface="Arial"/>
              </a:rPr>
              <a:t>destruction</a:t>
            </a:r>
            <a:r>
              <a:rPr sz="1800" spc="-20"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haie</a:t>
            </a:r>
            <a:r>
              <a:rPr sz="1800" spc="-15" dirty="0">
                <a:latin typeface="Arial"/>
                <a:cs typeface="Arial"/>
              </a:rPr>
              <a:t> </a:t>
            </a:r>
            <a:r>
              <a:rPr sz="1800" spc="-20" dirty="0">
                <a:latin typeface="Arial"/>
                <a:cs typeface="Arial"/>
              </a:rPr>
              <a:t>vive.</a:t>
            </a:r>
            <a:endParaRPr sz="18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2016061"/>
            <a:ext cx="7067550" cy="5304155"/>
            <a:chOff x="452437" y="2016061"/>
            <a:chExt cx="7067550" cy="5304155"/>
          </a:xfrm>
        </p:grpSpPr>
        <p:pic>
          <p:nvPicPr>
            <p:cNvPr id="3" name="object 3"/>
            <p:cNvPicPr/>
            <p:nvPr/>
          </p:nvPicPr>
          <p:blipFill>
            <a:blip r:embed="rId2" cstate="print"/>
            <a:stretch>
              <a:fillRect/>
            </a:stretch>
          </p:blipFill>
          <p:spPr>
            <a:xfrm>
              <a:off x="457200" y="2020823"/>
              <a:ext cx="7057643" cy="5294375"/>
            </a:xfrm>
            <a:prstGeom prst="rect">
              <a:avLst/>
            </a:prstGeom>
          </p:spPr>
        </p:pic>
        <p:sp>
          <p:nvSpPr>
            <p:cNvPr id="4" name="object 4"/>
            <p:cNvSpPr/>
            <p:nvPr/>
          </p:nvSpPr>
          <p:spPr>
            <a:xfrm>
              <a:off x="457200" y="2020823"/>
              <a:ext cx="7058025" cy="5294630"/>
            </a:xfrm>
            <a:custGeom>
              <a:avLst/>
              <a:gdLst/>
              <a:ahLst/>
              <a:cxnLst/>
              <a:rect l="l" t="t" r="r" b="b"/>
              <a:pathLst>
                <a:path w="7058025" h="5294630">
                  <a:moveTo>
                    <a:pt x="0" y="0"/>
                  </a:moveTo>
                  <a:lnTo>
                    <a:pt x="0" y="5294375"/>
                  </a:lnTo>
                  <a:lnTo>
                    <a:pt x="7057643" y="5294375"/>
                  </a:lnTo>
                  <a:lnTo>
                    <a:pt x="705764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35939" y="484124"/>
            <a:ext cx="8825230" cy="6024245"/>
          </a:xfrm>
          <a:prstGeom prst="rect">
            <a:avLst/>
          </a:prstGeom>
        </p:spPr>
        <p:txBody>
          <a:bodyPr vert="horz" wrap="square" lIns="0" tIns="12065" rIns="0" bIns="0" rtlCol="0">
            <a:spAutoFit/>
          </a:bodyPr>
          <a:lstStyle/>
          <a:p>
            <a:pPr marL="12700" marR="5080" indent="415925">
              <a:lnSpc>
                <a:spcPct val="100099"/>
              </a:lnSpc>
              <a:spcBef>
                <a:spcPts val="95"/>
              </a:spcBef>
            </a:pPr>
            <a:r>
              <a:rPr sz="1800" b="1" dirty="0">
                <a:latin typeface="Arial"/>
                <a:cs typeface="Arial"/>
              </a:rPr>
              <a:t>Une</a:t>
            </a:r>
            <a:r>
              <a:rPr sz="1800" b="1" spc="-40" dirty="0">
                <a:latin typeface="Arial"/>
                <a:cs typeface="Arial"/>
              </a:rPr>
              <a:t> </a:t>
            </a:r>
            <a:r>
              <a:rPr sz="1800" b="1" dirty="0">
                <a:latin typeface="Arial"/>
                <a:cs typeface="Arial"/>
              </a:rPr>
              <a:t>référence</a:t>
            </a:r>
            <a:r>
              <a:rPr sz="1800" b="1" spc="-25" dirty="0">
                <a:latin typeface="Arial"/>
                <a:cs typeface="Arial"/>
              </a:rPr>
              <a:t> </a:t>
            </a:r>
            <a:r>
              <a:rPr sz="1800" b="1" dirty="0">
                <a:latin typeface="Arial"/>
                <a:cs typeface="Arial"/>
              </a:rPr>
              <a:t>:</a:t>
            </a:r>
            <a:r>
              <a:rPr sz="1800" b="1" spc="-35" dirty="0">
                <a:latin typeface="Arial"/>
                <a:cs typeface="Arial"/>
              </a:rPr>
              <a:t> </a:t>
            </a:r>
            <a:r>
              <a:rPr sz="1800" b="1" dirty="0">
                <a:latin typeface="Arial"/>
                <a:cs typeface="Arial"/>
              </a:rPr>
              <a:t>les</a:t>
            </a:r>
            <a:r>
              <a:rPr sz="1800" b="1" spc="-35" dirty="0">
                <a:latin typeface="Arial"/>
                <a:cs typeface="Arial"/>
              </a:rPr>
              <a:t> </a:t>
            </a:r>
            <a:r>
              <a:rPr sz="1800" b="1" dirty="0">
                <a:latin typeface="Arial"/>
                <a:cs typeface="Arial"/>
              </a:rPr>
              <a:t>haies</a:t>
            </a:r>
            <a:r>
              <a:rPr sz="1800" b="1" spc="-25" dirty="0">
                <a:latin typeface="Arial"/>
                <a:cs typeface="Arial"/>
              </a:rPr>
              <a:t> </a:t>
            </a:r>
            <a:r>
              <a:rPr sz="1800" b="1" dirty="0">
                <a:latin typeface="Arial"/>
                <a:cs typeface="Arial"/>
              </a:rPr>
              <a:t>vives</a:t>
            </a:r>
            <a:r>
              <a:rPr sz="1800" b="1" spc="-40" dirty="0">
                <a:latin typeface="Arial"/>
                <a:cs typeface="Arial"/>
              </a:rPr>
              <a:t> </a:t>
            </a:r>
            <a:r>
              <a:rPr sz="1800" b="1" dirty="0">
                <a:latin typeface="Arial"/>
                <a:cs typeface="Arial"/>
              </a:rPr>
              <a:t>paysannes</a:t>
            </a:r>
            <a:r>
              <a:rPr sz="1800" b="1" spc="-25" dirty="0">
                <a:latin typeface="Arial"/>
                <a:cs typeface="Arial"/>
              </a:rPr>
              <a:t> </a:t>
            </a:r>
            <a:r>
              <a:rPr sz="1800" b="1" dirty="0">
                <a:latin typeface="Arial"/>
                <a:cs typeface="Arial"/>
              </a:rPr>
              <a:t>lorsqu’elles</a:t>
            </a:r>
            <a:r>
              <a:rPr sz="1800" b="1" spc="-35" dirty="0">
                <a:latin typeface="Arial"/>
                <a:cs typeface="Arial"/>
              </a:rPr>
              <a:t> </a:t>
            </a:r>
            <a:r>
              <a:rPr sz="1800" b="1" dirty="0">
                <a:latin typeface="Arial"/>
                <a:cs typeface="Arial"/>
              </a:rPr>
              <a:t>coupent</a:t>
            </a:r>
            <a:r>
              <a:rPr sz="1800" b="1" spc="-45" dirty="0">
                <a:latin typeface="Arial"/>
                <a:cs typeface="Arial"/>
              </a:rPr>
              <a:t> </a:t>
            </a:r>
            <a:r>
              <a:rPr sz="1800" b="1" dirty="0">
                <a:latin typeface="Arial"/>
                <a:cs typeface="Arial"/>
              </a:rPr>
              <a:t>une</a:t>
            </a:r>
            <a:r>
              <a:rPr sz="1800" b="1" spc="-40" dirty="0">
                <a:latin typeface="Arial"/>
                <a:cs typeface="Arial"/>
              </a:rPr>
              <a:t> </a:t>
            </a:r>
            <a:r>
              <a:rPr sz="1800" b="1" spc="-10" dirty="0">
                <a:latin typeface="Arial"/>
                <a:cs typeface="Arial"/>
              </a:rPr>
              <a:t>ravine.</a:t>
            </a:r>
            <a:r>
              <a:rPr sz="1800" b="1" spc="500" dirty="0">
                <a:latin typeface="Arial"/>
                <a:cs typeface="Arial"/>
              </a:rPr>
              <a:t> </a:t>
            </a:r>
            <a:r>
              <a:rPr sz="1800" dirty="0">
                <a:latin typeface="Arial"/>
                <a:cs typeface="Arial"/>
              </a:rPr>
              <a:t>Le</a:t>
            </a:r>
            <a:r>
              <a:rPr sz="1800" spc="-20" dirty="0">
                <a:latin typeface="Arial"/>
                <a:cs typeface="Arial"/>
              </a:rPr>
              <a:t> </a:t>
            </a:r>
            <a:r>
              <a:rPr sz="1800" dirty="0">
                <a:latin typeface="Arial"/>
                <a:cs typeface="Arial"/>
              </a:rPr>
              <a:t>bayahonde</a:t>
            </a:r>
            <a:r>
              <a:rPr sz="1800" spc="-5" dirty="0">
                <a:latin typeface="Arial"/>
                <a:cs typeface="Arial"/>
              </a:rPr>
              <a:t> </a:t>
            </a:r>
            <a:r>
              <a:rPr sz="1800" dirty="0">
                <a:latin typeface="Arial"/>
                <a:cs typeface="Arial"/>
              </a:rPr>
              <a:t>a</a:t>
            </a:r>
            <a:r>
              <a:rPr sz="1800" spc="-20" dirty="0">
                <a:latin typeface="Arial"/>
                <a:cs typeface="Arial"/>
              </a:rPr>
              <a:t> </a:t>
            </a:r>
            <a:r>
              <a:rPr sz="1800" dirty="0">
                <a:latin typeface="Arial"/>
                <a:cs typeface="Arial"/>
              </a:rPr>
              <a:t>divisé</a:t>
            </a:r>
            <a:r>
              <a:rPr sz="1800" spc="-20" dirty="0">
                <a:latin typeface="Arial"/>
                <a:cs typeface="Arial"/>
              </a:rPr>
              <a:t> </a:t>
            </a:r>
            <a:r>
              <a:rPr sz="1800" dirty="0">
                <a:latin typeface="Arial"/>
                <a:cs typeface="Arial"/>
              </a:rPr>
              <a:t>les</a:t>
            </a:r>
            <a:r>
              <a:rPr sz="1800" spc="-15" dirty="0">
                <a:latin typeface="Arial"/>
                <a:cs typeface="Arial"/>
              </a:rPr>
              <a:t> </a:t>
            </a:r>
            <a:r>
              <a:rPr sz="1800" dirty="0">
                <a:latin typeface="Arial"/>
                <a:cs typeface="Arial"/>
              </a:rPr>
              <a:t>écoulements</a:t>
            </a:r>
            <a:r>
              <a:rPr sz="1800" spc="-15" dirty="0">
                <a:latin typeface="Arial"/>
                <a:cs typeface="Arial"/>
              </a:rPr>
              <a:t> </a:t>
            </a:r>
            <a:r>
              <a:rPr sz="1800" dirty="0">
                <a:latin typeface="Arial"/>
                <a:cs typeface="Arial"/>
              </a:rPr>
              <a:t>lors des</a:t>
            </a:r>
            <a:r>
              <a:rPr sz="1800" spc="-15" dirty="0">
                <a:latin typeface="Arial"/>
                <a:cs typeface="Arial"/>
              </a:rPr>
              <a:t> </a:t>
            </a:r>
            <a:r>
              <a:rPr sz="1800" dirty="0">
                <a:latin typeface="Arial"/>
                <a:cs typeface="Arial"/>
              </a:rPr>
              <a:t>crues</a:t>
            </a:r>
            <a:r>
              <a:rPr sz="1800" spc="-15" dirty="0">
                <a:latin typeface="Arial"/>
                <a:cs typeface="Arial"/>
              </a:rPr>
              <a:t> </a:t>
            </a:r>
            <a:r>
              <a:rPr sz="1800" dirty="0">
                <a:latin typeface="Arial"/>
                <a:cs typeface="Arial"/>
              </a:rPr>
              <a:t>des cyclones</a:t>
            </a:r>
            <a:r>
              <a:rPr sz="1800" spc="-1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2008</a:t>
            </a:r>
            <a:r>
              <a:rPr sz="1800" spc="-20" dirty="0">
                <a:latin typeface="Arial"/>
                <a:cs typeface="Arial"/>
              </a:rPr>
              <a:t> </a:t>
            </a:r>
            <a:r>
              <a:rPr sz="1800" dirty="0">
                <a:latin typeface="Arial"/>
                <a:cs typeface="Arial"/>
              </a:rPr>
              <a:t>et</a:t>
            </a:r>
            <a:r>
              <a:rPr sz="1800" spc="-10" dirty="0">
                <a:latin typeface="Arial"/>
                <a:cs typeface="Arial"/>
              </a:rPr>
              <a:t> freiné </a:t>
            </a:r>
            <a:r>
              <a:rPr sz="1800" dirty="0">
                <a:latin typeface="Arial"/>
                <a:cs typeface="Arial"/>
              </a:rPr>
              <a:t>les</a:t>
            </a:r>
            <a:r>
              <a:rPr sz="1800" spc="-15" dirty="0">
                <a:latin typeface="Arial"/>
                <a:cs typeface="Arial"/>
              </a:rPr>
              <a:t> </a:t>
            </a:r>
            <a:r>
              <a:rPr sz="1800" dirty="0">
                <a:latin typeface="Arial"/>
                <a:cs typeface="Arial"/>
              </a:rPr>
              <a:t>blocs</a:t>
            </a:r>
            <a:r>
              <a:rPr sz="1800" spc="-15" dirty="0">
                <a:latin typeface="Arial"/>
                <a:cs typeface="Arial"/>
              </a:rPr>
              <a:t> </a:t>
            </a:r>
            <a:r>
              <a:rPr sz="1800" dirty="0">
                <a:latin typeface="Arial"/>
                <a:cs typeface="Arial"/>
              </a:rPr>
              <a:t>rocheux</a:t>
            </a:r>
            <a:r>
              <a:rPr sz="1800" spc="-20" dirty="0">
                <a:latin typeface="Arial"/>
                <a:cs typeface="Arial"/>
              </a:rPr>
              <a:t> </a:t>
            </a:r>
            <a:r>
              <a:rPr sz="1800" dirty="0">
                <a:latin typeface="Arial"/>
                <a:cs typeface="Arial"/>
              </a:rPr>
              <a:t>transportés par</a:t>
            </a:r>
            <a:r>
              <a:rPr sz="1800" spc="-15" dirty="0">
                <a:latin typeface="Arial"/>
                <a:cs typeface="Arial"/>
              </a:rPr>
              <a:t> </a:t>
            </a:r>
            <a:r>
              <a:rPr sz="1800" dirty="0">
                <a:latin typeface="Arial"/>
                <a:cs typeface="Arial"/>
              </a:rPr>
              <a:t>l’eau.</a:t>
            </a:r>
            <a:r>
              <a:rPr sz="1800" spc="-5" dirty="0">
                <a:latin typeface="Arial"/>
                <a:cs typeface="Arial"/>
              </a:rPr>
              <a:t> </a:t>
            </a:r>
            <a:r>
              <a:rPr sz="1800" dirty="0">
                <a:latin typeface="Arial"/>
                <a:cs typeface="Arial"/>
              </a:rPr>
              <a:t>A</a:t>
            </a:r>
            <a:r>
              <a:rPr sz="1800" spc="-15" dirty="0">
                <a:latin typeface="Arial"/>
                <a:cs typeface="Arial"/>
              </a:rPr>
              <a:t> </a:t>
            </a:r>
            <a:r>
              <a:rPr sz="1800" dirty="0">
                <a:latin typeface="Arial"/>
                <a:cs typeface="Arial"/>
              </a:rPr>
              <a:t>son</a:t>
            </a:r>
            <a:r>
              <a:rPr sz="1800" spc="-20" dirty="0">
                <a:latin typeface="Arial"/>
                <a:cs typeface="Arial"/>
              </a:rPr>
              <a:t> </a:t>
            </a:r>
            <a:r>
              <a:rPr sz="1800" dirty="0">
                <a:latin typeface="Arial"/>
                <a:cs typeface="Arial"/>
              </a:rPr>
              <a:t>aval,</a:t>
            </a:r>
            <a:r>
              <a:rPr sz="1800" spc="-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haie</a:t>
            </a:r>
            <a:r>
              <a:rPr sz="1800" spc="-5"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candélabre</a:t>
            </a:r>
            <a:r>
              <a:rPr sz="1800" spc="-5" dirty="0">
                <a:latin typeface="Arial"/>
                <a:cs typeface="Arial"/>
              </a:rPr>
              <a:t> </a:t>
            </a:r>
            <a:r>
              <a:rPr sz="1800" dirty="0">
                <a:latin typeface="Arial"/>
                <a:cs typeface="Arial"/>
              </a:rPr>
              <a:t>a</a:t>
            </a:r>
            <a:r>
              <a:rPr sz="1800" spc="-15" dirty="0">
                <a:latin typeface="Arial"/>
                <a:cs typeface="Arial"/>
              </a:rPr>
              <a:t> </a:t>
            </a:r>
            <a:r>
              <a:rPr sz="1800" dirty="0">
                <a:latin typeface="Arial"/>
                <a:cs typeface="Arial"/>
              </a:rPr>
              <a:t>résisté</a:t>
            </a:r>
            <a:r>
              <a:rPr sz="1800" spc="-20" dirty="0">
                <a:latin typeface="Arial"/>
                <a:cs typeface="Arial"/>
              </a:rPr>
              <a:t> </a:t>
            </a:r>
            <a:r>
              <a:rPr sz="1800" dirty="0">
                <a:latin typeface="Arial"/>
                <a:cs typeface="Arial"/>
              </a:rPr>
              <a:t>et</a:t>
            </a:r>
            <a:r>
              <a:rPr sz="1800" spc="-10" dirty="0">
                <a:latin typeface="Arial"/>
                <a:cs typeface="Arial"/>
              </a:rPr>
              <a:t> </a:t>
            </a:r>
            <a:r>
              <a:rPr sz="1800" spc="-50" dirty="0">
                <a:latin typeface="Arial"/>
                <a:cs typeface="Arial"/>
              </a:rPr>
              <a:t>a </a:t>
            </a:r>
            <a:r>
              <a:rPr sz="1800" dirty="0">
                <a:latin typeface="Arial"/>
                <a:cs typeface="Arial"/>
              </a:rPr>
              <a:t>joué</a:t>
            </a:r>
            <a:r>
              <a:rPr sz="1800" spc="-30" dirty="0">
                <a:latin typeface="Arial"/>
                <a:cs typeface="Arial"/>
              </a:rPr>
              <a:t> </a:t>
            </a:r>
            <a:r>
              <a:rPr sz="1800" dirty="0">
                <a:latin typeface="Arial"/>
                <a:cs typeface="Arial"/>
              </a:rPr>
              <a:t>son</a:t>
            </a:r>
            <a:r>
              <a:rPr sz="1800" spc="-20" dirty="0">
                <a:latin typeface="Arial"/>
                <a:cs typeface="Arial"/>
              </a:rPr>
              <a:t> </a:t>
            </a:r>
            <a:r>
              <a:rPr sz="1800" dirty="0">
                <a:latin typeface="Arial"/>
                <a:cs typeface="Arial"/>
              </a:rPr>
              <a:t>rôle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filtre,</a:t>
            </a:r>
            <a:r>
              <a:rPr sz="1800" spc="-10" dirty="0">
                <a:latin typeface="Arial"/>
                <a:cs typeface="Arial"/>
              </a:rPr>
              <a:t> </a:t>
            </a:r>
            <a:r>
              <a:rPr sz="1800" dirty="0">
                <a:latin typeface="Arial"/>
                <a:cs typeface="Arial"/>
              </a:rPr>
              <a:t>protégeant</a:t>
            </a:r>
            <a:r>
              <a:rPr sz="1800" spc="-10" dirty="0">
                <a:latin typeface="Arial"/>
                <a:cs typeface="Arial"/>
              </a:rPr>
              <a:t> </a:t>
            </a:r>
            <a:r>
              <a:rPr sz="1800" dirty="0">
                <a:latin typeface="Arial"/>
                <a:cs typeface="Arial"/>
              </a:rPr>
              <a:t>ainsi</a:t>
            </a:r>
            <a:r>
              <a:rPr sz="1800" spc="-15" dirty="0">
                <a:latin typeface="Arial"/>
                <a:cs typeface="Arial"/>
              </a:rPr>
              <a:t> </a:t>
            </a:r>
            <a:r>
              <a:rPr sz="1800" dirty="0">
                <a:latin typeface="Arial"/>
                <a:cs typeface="Arial"/>
              </a:rPr>
              <a:t>le</a:t>
            </a:r>
            <a:r>
              <a:rPr sz="1800" spc="-15" dirty="0">
                <a:latin typeface="Arial"/>
                <a:cs typeface="Arial"/>
              </a:rPr>
              <a:t> </a:t>
            </a:r>
            <a:r>
              <a:rPr sz="1800" dirty="0">
                <a:latin typeface="Arial"/>
                <a:cs typeface="Arial"/>
              </a:rPr>
              <a:t>seuil</a:t>
            </a:r>
            <a:r>
              <a:rPr sz="1800" spc="-15"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pierres</a:t>
            </a:r>
            <a:r>
              <a:rPr sz="1800" spc="-15" dirty="0">
                <a:latin typeface="Arial"/>
                <a:cs typeface="Arial"/>
              </a:rPr>
              <a:t> </a:t>
            </a:r>
            <a:r>
              <a:rPr sz="1800" dirty="0">
                <a:latin typeface="Arial"/>
                <a:cs typeface="Arial"/>
              </a:rPr>
              <a:t>sèches.</a:t>
            </a:r>
            <a:r>
              <a:rPr sz="1800" spc="-10" dirty="0">
                <a:latin typeface="Arial"/>
                <a:cs typeface="Arial"/>
              </a:rPr>
              <a:t> </a:t>
            </a:r>
            <a:r>
              <a:rPr sz="1800" dirty="0">
                <a:latin typeface="Arial"/>
                <a:cs typeface="Arial"/>
              </a:rPr>
              <a:t>Les</a:t>
            </a:r>
            <a:r>
              <a:rPr sz="1800" spc="-15" dirty="0">
                <a:latin typeface="Arial"/>
                <a:cs typeface="Arial"/>
              </a:rPr>
              <a:t> </a:t>
            </a:r>
            <a:r>
              <a:rPr sz="1800" dirty="0">
                <a:latin typeface="Arial"/>
                <a:cs typeface="Arial"/>
              </a:rPr>
              <a:t>seuils</a:t>
            </a:r>
            <a:r>
              <a:rPr sz="1800" spc="-15" dirty="0">
                <a:latin typeface="Arial"/>
                <a:cs typeface="Arial"/>
              </a:rPr>
              <a:t> </a:t>
            </a:r>
            <a:r>
              <a:rPr sz="1800" dirty="0">
                <a:latin typeface="Arial"/>
                <a:cs typeface="Arial"/>
              </a:rPr>
              <a:t>situés</a:t>
            </a:r>
            <a:r>
              <a:rPr sz="1800" spc="-10" dirty="0">
                <a:latin typeface="Arial"/>
                <a:cs typeface="Arial"/>
              </a:rPr>
              <a:t> </a:t>
            </a:r>
            <a:r>
              <a:rPr sz="1800" spc="-20" dirty="0">
                <a:latin typeface="Arial"/>
                <a:cs typeface="Arial"/>
              </a:rPr>
              <a:t>plus </a:t>
            </a:r>
            <a:r>
              <a:rPr sz="1800" dirty="0">
                <a:latin typeface="Arial"/>
                <a:cs typeface="Arial"/>
              </a:rPr>
              <a:t>en</a:t>
            </a:r>
            <a:r>
              <a:rPr sz="1800" spc="-30" dirty="0">
                <a:latin typeface="Arial"/>
                <a:cs typeface="Arial"/>
              </a:rPr>
              <a:t> </a:t>
            </a:r>
            <a:r>
              <a:rPr sz="1800" dirty="0">
                <a:latin typeface="Arial"/>
                <a:cs typeface="Arial"/>
              </a:rPr>
              <a:t>aval</a:t>
            </a:r>
            <a:r>
              <a:rPr sz="1800" spc="-20" dirty="0">
                <a:latin typeface="Arial"/>
                <a:cs typeface="Arial"/>
              </a:rPr>
              <a:t> </a:t>
            </a:r>
            <a:r>
              <a:rPr sz="1800" dirty="0">
                <a:latin typeface="Arial"/>
                <a:cs typeface="Arial"/>
              </a:rPr>
              <a:t>ont</a:t>
            </a:r>
            <a:r>
              <a:rPr sz="1800" spc="-15" dirty="0">
                <a:latin typeface="Arial"/>
                <a:cs typeface="Arial"/>
              </a:rPr>
              <a:t> </a:t>
            </a:r>
            <a:r>
              <a:rPr sz="1800" dirty="0">
                <a:latin typeface="Arial"/>
                <a:cs typeface="Arial"/>
              </a:rPr>
              <a:t>été</a:t>
            </a:r>
            <a:r>
              <a:rPr sz="1800" spc="-25" dirty="0">
                <a:latin typeface="Arial"/>
                <a:cs typeface="Arial"/>
              </a:rPr>
              <a:t> </a:t>
            </a:r>
            <a:r>
              <a:rPr sz="1800" dirty="0">
                <a:latin typeface="Arial"/>
                <a:cs typeface="Arial"/>
              </a:rPr>
              <a:t>détruits</a:t>
            </a:r>
            <a:r>
              <a:rPr sz="1800" spc="-25" dirty="0">
                <a:latin typeface="Arial"/>
                <a:cs typeface="Arial"/>
              </a:rPr>
              <a:t> </a:t>
            </a:r>
            <a:r>
              <a:rPr sz="1800" dirty="0">
                <a:latin typeface="Arial"/>
                <a:cs typeface="Arial"/>
              </a:rPr>
              <a:t>par</a:t>
            </a:r>
            <a:r>
              <a:rPr sz="1800" spc="-2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crues.</a:t>
            </a:r>
            <a:r>
              <a:rPr sz="1800" spc="-75" dirty="0">
                <a:latin typeface="Arial"/>
                <a:cs typeface="Arial"/>
              </a:rPr>
              <a:t> </a:t>
            </a:r>
            <a:r>
              <a:rPr sz="1400" dirty="0">
                <a:latin typeface="Arial"/>
                <a:cs typeface="Arial"/>
              </a:rPr>
              <a:t>(Ravine</a:t>
            </a:r>
            <a:r>
              <a:rPr sz="1400" spc="-10" dirty="0">
                <a:latin typeface="Arial"/>
                <a:cs typeface="Arial"/>
              </a:rPr>
              <a:t> </a:t>
            </a:r>
            <a:r>
              <a:rPr sz="1400" dirty="0">
                <a:latin typeface="Arial"/>
                <a:cs typeface="Arial"/>
              </a:rPr>
              <a:t>Ti</a:t>
            </a:r>
            <a:r>
              <a:rPr sz="1400" spc="-15" dirty="0">
                <a:latin typeface="Arial"/>
                <a:cs typeface="Arial"/>
              </a:rPr>
              <a:t> </a:t>
            </a:r>
            <a:r>
              <a:rPr sz="1400" dirty="0">
                <a:latin typeface="Arial"/>
                <a:cs typeface="Arial"/>
              </a:rPr>
              <a:t>Crête</a:t>
            </a:r>
            <a:r>
              <a:rPr sz="1400" spc="-35" dirty="0">
                <a:latin typeface="Arial"/>
                <a:cs typeface="Arial"/>
              </a:rPr>
              <a:t> </a:t>
            </a:r>
            <a:r>
              <a:rPr sz="1400" dirty="0">
                <a:latin typeface="Arial"/>
                <a:cs typeface="Arial"/>
              </a:rPr>
              <a:t>à</a:t>
            </a:r>
            <a:r>
              <a:rPr sz="1400" spc="-25" dirty="0">
                <a:latin typeface="Arial"/>
                <a:cs typeface="Arial"/>
              </a:rPr>
              <a:t> </a:t>
            </a:r>
            <a:r>
              <a:rPr sz="1400" dirty="0">
                <a:latin typeface="Arial"/>
                <a:cs typeface="Arial"/>
              </a:rPr>
              <a:t>Gros</a:t>
            </a:r>
            <a:r>
              <a:rPr sz="1400" spc="-15" dirty="0">
                <a:latin typeface="Arial"/>
                <a:cs typeface="Arial"/>
              </a:rPr>
              <a:t> </a:t>
            </a:r>
            <a:r>
              <a:rPr sz="1400" dirty="0">
                <a:latin typeface="Arial"/>
                <a:cs typeface="Arial"/>
              </a:rPr>
              <a:t>Morne,</a:t>
            </a:r>
            <a:r>
              <a:rPr sz="1400" spc="-20" dirty="0">
                <a:latin typeface="Arial"/>
                <a:cs typeface="Arial"/>
              </a:rPr>
              <a:t> </a:t>
            </a:r>
            <a:r>
              <a:rPr sz="1400" dirty="0">
                <a:latin typeface="Arial"/>
                <a:cs typeface="Arial"/>
              </a:rPr>
              <a:t>novembre</a:t>
            </a:r>
            <a:r>
              <a:rPr sz="1400" spc="-25" dirty="0">
                <a:latin typeface="Arial"/>
                <a:cs typeface="Arial"/>
              </a:rPr>
              <a:t> </a:t>
            </a:r>
            <a:r>
              <a:rPr sz="1400" spc="-10" dirty="0">
                <a:latin typeface="Arial"/>
                <a:cs typeface="Arial"/>
              </a:rPr>
              <a:t>2008).</a:t>
            </a:r>
            <a:endParaRPr sz="1400">
              <a:latin typeface="Arial"/>
              <a:cs typeface="Arial"/>
            </a:endParaRPr>
          </a:p>
          <a:p>
            <a:pPr>
              <a:lnSpc>
                <a:spcPct val="100000"/>
              </a:lnSpc>
              <a:spcBef>
                <a:spcPts val="1910"/>
              </a:spcBef>
            </a:pPr>
            <a:endParaRPr sz="1800">
              <a:latin typeface="Arial"/>
              <a:cs typeface="Arial"/>
            </a:endParaRPr>
          </a:p>
          <a:p>
            <a:pPr marL="7106284" marR="72390">
              <a:lnSpc>
                <a:spcPct val="100099"/>
              </a:lnSpc>
              <a:spcBef>
                <a:spcPts val="5"/>
              </a:spcBef>
            </a:pPr>
            <a:r>
              <a:rPr sz="1800" dirty="0">
                <a:latin typeface="Arial"/>
                <a:cs typeface="Arial"/>
              </a:rPr>
              <a:t>Le</a:t>
            </a:r>
            <a:r>
              <a:rPr sz="1800" spc="-20" dirty="0">
                <a:latin typeface="Arial"/>
                <a:cs typeface="Arial"/>
              </a:rPr>
              <a:t> </a:t>
            </a:r>
            <a:r>
              <a:rPr sz="1800" dirty="0">
                <a:latin typeface="Arial"/>
                <a:cs typeface="Arial"/>
              </a:rPr>
              <a:t>projet</a:t>
            </a:r>
            <a:r>
              <a:rPr sz="1800" spc="-5" dirty="0">
                <a:latin typeface="Arial"/>
                <a:cs typeface="Arial"/>
              </a:rPr>
              <a:t> </a:t>
            </a:r>
            <a:r>
              <a:rPr sz="1800" spc="-10" dirty="0">
                <a:latin typeface="Arial"/>
                <a:cs typeface="Arial"/>
              </a:rPr>
              <a:t>prévoit </a:t>
            </a:r>
            <a:r>
              <a:rPr sz="1800" dirty="0">
                <a:latin typeface="Arial"/>
                <a:cs typeface="Arial"/>
              </a:rPr>
              <a:t>3</a:t>
            </a:r>
            <a:r>
              <a:rPr sz="1800" spc="-10" dirty="0">
                <a:latin typeface="Arial"/>
                <a:cs typeface="Arial"/>
              </a:rPr>
              <a:t> </a:t>
            </a:r>
            <a:r>
              <a:rPr sz="1800" dirty="0">
                <a:latin typeface="Arial"/>
                <a:cs typeface="Arial"/>
              </a:rPr>
              <a:t>ou</a:t>
            </a:r>
            <a:r>
              <a:rPr sz="1800" spc="-5" dirty="0">
                <a:latin typeface="Arial"/>
                <a:cs typeface="Arial"/>
              </a:rPr>
              <a:t> </a:t>
            </a:r>
            <a:r>
              <a:rPr sz="1800" dirty="0">
                <a:latin typeface="Arial"/>
                <a:cs typeface="Arial"/>
              </a:rPr>
              <a:t>4</a:t>
            </a:r>
            <a:r>
              <a:rPr sz="1800" spc="-5" dirty="0">
                <a:latin typeface="Arial"/>
                <a:cs typeface="Arial"/>
              </a:rPr>
              <a:t> </a:t>
            </a:r>
            <a:r>
              <a:rPr sz="1800" spc="-10" dirty="0">
                <a:latin typeface="Arial"/>
                <a:cs typeface="Arial"/>
              </a:rPr>
              <a:t>seuils </a:t>
            </a:r>
            <a:r>
              <a:rPr sz="1800" dirty="0">
                <a:latin typeface="Arial"/>
                <a:cs typeface="Arial"/>
              </a:rPr>
              <a:t>biologiques</a:t>
            </a:r>
            <a:r>
              <a:rPr sz="1800" spc="-45" dirty="0">
                <a:latin typeface="Arial"/>
                <a:cs typeface="Arial"/>
              </a:rPr>
              <a:t> </a:t>
            </a:r>
            <a:r>
              <a:rPr sz="1800" spc="-25" dirty="0">
                <a:latin typeface="Arial"/>
                <a:cs typeface="Arial"/>
              </a:rPr>
              <a:t>en </a:t>
            </a:r>
            <a:r>
              <a:rPr sz="1800" dirty="0">
                <a:latin typeface="Arial"/>
                <a:cs typeface="Arial"/>
              </a:rPr>
              <a:t>candélabres</a:t>
            </a:r>
            <a:r>
              <a:rPr sz="1800" spc="-40" dirty="0">
                <a:latin typeface="Arial"/>
                <a:cs typeface="Arial"/>
              </a:rPr>
              <a:t> </a:t>
            </a:r>
            <a:r>
              <a:rPr sz="1800" spc="-25" dirty="0">
                <a:latin typeface="Arial"/>
                <a:cs typeface="Arial"/>
              </a:rPr>
              <a:t>en </a:t>
            </a:r>
            <a:r>
              <a:rPr sz="1800" dirty="0">
                <a:latin typeface="Arial"/>
                <a:cs typeface="Arial"/>
              </a:rPr>
              <a:t>amont</a:t>
            </a:r>
            <a:r>
              <a:rPr sz="1800" spc="-15" dirty="0">
                <a:latin typeface="Arial"/>
                <a:cs typeface="Arial"/>
              </a:rPr>
              <a:t> </a:t>
            </a:r>
            <a:r>
              <a:rPr sz="1800" dirty="0">
                <a:latin typeface="Arial"/>
                <a:cs typeface="Arial"/>
              </a:rPr>
              <a:t>de</a:t>
            </a:r>
            <a:r>
              <a:rPr sz="1800" spc="-20" dirty="0">
                <a:latin typeface="Arial"/>
                <a:cs typeface="Arial"/>
              </a:rPr>
              <a:t> cette </a:t>
            </a:r>
            <a:r>
              <a:rPr sz="1800" spc="-10" dirty="0">
                <a:latin typeface="Arial"/>
                <a:cs typeface="Arial"/>
              </a:rPr>
              <a:t>haie.</a:t>
            </a:r>
            <a:endParaRPr sz="1800">
              <a:latin typeface="Arial"/>
              <a:cs typeface="Arial"/>
            </a:endParaRPr>
          </a:p>
          <a:p>
            <a:pPr marL="7106284" marR="33020">
              <a:lnSpc>
                <a:spcPct val="100000"/>
              </a:lnSpc>
            </a:pPr>
            <a:r>
              <a:rPr sz="1800" dirty="0">
                <a:latin typeface="Arial"/>
                <a:cs typeface="Arial"/>
              </a:rPr>
              <a:t>Le</a:t>
            </a:r>
            <a:r>
              <a:rPr sz="1800" spc="-10" dirty="0">
                <a:latin typeface="Arial"/>
                <a:cs typeface="Arial"/>
              </a:rPr>
              <a:t> passage </a:t>
            </a:r>
            <a:r>
              <a:rPr sz="1800" dirty="0">
                <a:latin typeface="Arial"/>
                <a:cs typeface="Arial"/>
              </a:rPr>
              <a:t>récent</a:t>
            </a:r>
            <a:r>
              <a:rPr sz="1800" spc="-20" dirty="0">
                <a:latin typeface="Arial"/>
                <a:cs typeface="Arial"/>
              </a:rPr>
              <a:t> </a:t>
            </a:r>
            <a:r>
              <a:rPr sz="1800" dirty="0">
                <a:latin typeface="Arial"/>
                <a:cs typeface="Arial"/>
              </a:rPr>
              <a:t>(2011)</a:t>
            </a:r>
            <a:r>
              <a:rPr sz="1800" spc="-20" dirty="0">
                <a:latin typeface="Arial"/>
                <a:cs typeface="Arial"/>
              </a:rPr>
              <a:t> </a:t>
            </a:r>
            <a:r>
              <a:rPr sz="1800" spc="-25" dirty="0">
                <a:latin typeface="Arial"/>
                <a:cs typeface="Arial"/>
              </a:rPr>
              <a:t>du </a:t>
            </a:r>
            <a:r>
              <a:rPr sz="1800" dirty="0">
                <a:latin typeface="Arial"/>
                <a:cs typeface="Arial"/>
              </a:rPr>
              <a:t>statut</a:t>
            </a:r>
            <a:r>
              <a:rPr sz="1800" spc="-15" dirty="0">
                <a:latin typeface="Arial"/>
                <a:cs typeface="Arial"/>
              </a:rPr>
              <a:t> </a:t>
            </a:r>
            <a:r>
              <a:rPr sz="1800" spc="-25" dirty="0">
                <a:latin typeface="Arial"/>
                <a:cs typeface="Arial"/>
              </a:rPr>
              <a:t>de</a:t>
            </a:r>
            <a:endParaRPr sz="1800">
              <a:latin typeface="Arial"/>
              <a:cs typeface="Arial"/>
            </a:endParaRPr>
          </a:p>
          <a:p>
            <a:pPr marL="7106284" marR="20320">
              <a:lnSpc>
                <a:spcPct val="100099"/>
              </a:lnSpc>
              <a:spcBef>
                <a:spcPts val="10"/>
              </a:spcBef>
            </a:pPr>
            <a:r>
              <a:rPr sz="1800" dirty="0">
                <a:latin typeface="Arial"/>
                <a:cs typeface="Arial"/>
              </a:rPr>
              <a:t>métayage</a:t>
            </a:r>
            <a:r>
              <a:rPr sz="1800" spc="-25" dirty="0">
                <a:latin typeface="Arial"/>
                <a:cs typeface="Arial"/>
              </a:rPr>
              <a:t> </a:t>
            </a:r>
            <a:r>
              <a:rPr sz="1800" dirty="0">
                <a:latin typeface="Arial"/>
                <a:cs typeface="Arial"/>
              </a:rPr>
              <a:t>à</a:t>
            </a:r>
            <a:r>
              <a:rPr sz="1800" spc="-25" dirty="0">
                <a:latin typeface="Arial"/>
                <a:cs typeface="Arial"/>
              </a:rPr>
              <a:t> un </a:t>
            </a:r>
            <a:r>
              <a:rPr sz="1800" dirty="0">
                <a:latin typeface="Arial"/>
                <a:cs typeface="Arial"/>
              </a:rPr>
              <a:t>fermage</a:t>
            </a:r>
            <a:r>
              <a:rPr sz="1800" spc="-30" dirty="0">
                <a:latin typeface="Arial"/>
                <a:cs typeface="Arial"/>
              </a:rPr>
              <a:t> </a:t>
            </a:r>
            <a:r>
              <a:rPr sz="1800" dirty="0">
                <a:latin typeface="Arial"/>
                <a:cs typeface="Arial"/>
              </a:rPr>
              <a:t>de</a:t>
            </a:r>
            <a:r>
              <a:rPr sz="1800" spc="-25" dirty="0">
                <a:latin typeface="Arial"/>
                <a:cs typeface="Arial"/>
              </a:rPr>
              <a:t> </a:t>
            </a:r>
            <a:r>
              <a:rPr sz="1800" spc="-20" dirty="0">
                <a:latin typeface="Arial"/>
                <a:cs typeface="Arial"/>
              </a:rPr>
              <a:t>long </a:t>
            </a:r>
            <a:r>
              <a:rPr sz="1800" dirty="0">
                <a:latin typeface="Arial"/>
                <a:cs typeface="Arial"/>
              </a:rPr>
              <a:t>durée</a:t>
            </a:r>
            <a:r>
              <a:rPr sz="1800" spc="-20" dirty="0">
                <a:latin typeface="Arial"/>
                <a:cs typeface="Arial"/>
              </a:rPr>
              <a:t> </a:t>
            </a:r>
            <a:r>
              <a:rPr sz="1800" dirty="0">
                <a:latin typeface="Arial"/>
                <a:cs typeface="Arial"/>
              </a:rPr>
              <a:t>(plus</a:t>
            </a:r>
            <a:r>
              <a:rPr sz="1800" spc="-15" dirty="0">
                <a:latin typeface="Arial"/>
                <a:cs typeface="Arial"/>
              </a:rPr>
              <a:t> </a:t>
            </a:r>
            <a:r>
              <a:rPr sz="1800" dirty="0">
                <a:latin typeface="Arial"/>
                <a:cs typeface="Arial"/>
              </a:rPr>
              <a:t>de</a:t>
            </a:r>
            <a:r>
              <a:rPr sz="1800" spc="-5" dirty="0">
                <a:latin typeface="Arial"/>
                <a:cs typeface="Arial"/>
              </a:rPr>
              <a:t> </a:t>
            </a:r>
            <a:r>
              <a:rPr sz="1800" spc="-50" dirty="0">
                <a:latin typeface="Arial"/>
                <a:cs typeface="Arial"/>
              </a:rPr>
              <a:t>5 </a:t>
            </a:r>
            <a:r>
              <a:rPr sz="1800" dirty="0">
                <a:latin typeface="Arial"/>
                <a:cs typeface="Arial"/>
              </a:rPr>
              <a:t>ans)</a:t>
            </a:r>
            <a:r>
              <a:rPr sz="1800" spc="-25" dirty="0">
                <a:latin typeface="Arial"/>
                <a:cs typeface="Arial"/>
              </a:rPr>
              <a:t> </a:t>
            </a:r>
            <a:r>
              <a:rPr sz="1800" spc="-10" dirty="0">
                <a:latin typeface="Arial"/>
                <a:cs typeface="Arial"/>
              </a:rPr>
              <a:t>permet </a:t>
            </a:r>
            <a:r>
              <a:rPr sz="1800" dirty="0">
                <a:latin typeface="Arial"/>
                <a:cs typeface="Arial"/>
              </a:rPr>
              <a:t>d’envisager</a:t>
            </a:r>
            <a:r>
              <a:rPr sz="1800" spc="-35" dirty="0">
                <a:latin typeface="Arial"/>
                <a:cs typeface="Arial"/>
              </a:rPr>
              <a:t> </a:t>
            </a:r>
            <a:r>
              <a:rPr sz="1800" spc="-25" dirty="0">
                <a:latin typeface="Arial"/>
                <a:cs typeface="Arial"/>
              </a:rPr>
              <a:t>ces </a:t>
            </a:r>
            <a:r>
              <a:rPr sz="1800" spc="-10" dirty="0">
                <a:latin typeface="Arial"/>
                <a:cs typeface="Arial"/>
              </a:rPr>
              <a:t>investissements.</a:t>
            </a:r>
            <a:endParaRPr sz="18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452359" cy="5590032"/>
          </a:xfrm>
          <a:prstGeom prst="rect">
            <a:avLst/>
          </a:prstGeom>
        </p:spPr>
      </p:pic>
      <p:sp>
        <p:nvSpPr>
          <p:cNvPr id="3" name="object 3"/>
          <p:cNvSpPr txBox="1"/>
          <p:nvPr/>
        </p:nvSpPr>
        <p:spPr>
          <a:xfrm>
            <a:off x="567943" y="6074153"/>
            <a:ext cx="8166100" cy="574040"/>
          </a:xfrm>
          <a:prstGeom prst="rect">
            <a:avLst/>
          </a:prstGeom>
        </p:spPr>
        <p:txBody>
          <a:bodyPr vert="horz" wrap="square" lIns="0" tIns="12700" rIns="0" bIns="0" rtlCol="0">
            <a:spAutoFit/>
          </a:bodyPr>
          <a:lstStyle/>
          <a:p>
            <a:pPr marL="12700" marR="5080">
              <a:lnSpc>
                <a:spcPct val="100000"/>
              </a:lnSpc>
              <a:spcBef>
                <a:spcPts val="100"/>
              </a:spcBef>
              <a:tabLst>
                <a:tab pos="4890770" algn="l"/>
              </a:tabLst>
            </a:pPr>
            <a:r>
              <a:rPr sz="1800" dirty="0">
                <a:latin typeface="Arial"/>
                <a:cs typeface="Arial"/>
              </a:rPr>
              <a:t>Ravine</a:t>
            </a:r>
            <a:r>
              <a:rPr sz="1800" spc="-25" dirty="0">
                <a:latin typeface="Arial"/>
                <a:cs typeface="Arial"/>
              </a:rPr>
              <a:t> </a:t>
            </a:r>
            <a:r>
              <a:rPr sz="1800" dirty="0">
                <a:latin typeface="Arial"/>
                <a:cs typeface="Arial"/>
              </a:rPr>
              <a:t>Chatelain.</a:t>
            </a:r>
            <a:r>
              <a:rPr sz="1800" spc="-20" dirty="0">
                <a:latin typeface="Arial"/>
                <a:cs typeface="Arial"/>
              </a:rPr>
              <a:t> </a:t>
            </a:r>
            <a:r>
              <a:rPr sz="1800" dirty="0">
                <a:latin typeface="Arial"/>
                <a:cs typeface="Arial"/>
              </a:rPr>
              <a:t>Seuil</a:t>
            </a:r>
            <a:r>
              <a:rPr sz="1800" spc="-20" dirty="0">
                <a:latin typeface="Arial"/>
                <a:cs typeface="Arial"/>
              </a:rPr>
              <a:t> </a:t>
            </a:r>
            <a:r>
              <a:rPr sz="1800" dirty="0">
                <a:latin typeface="Arial"/>
                <a:cs typeface="Arial"/>
              </a:rPr>
              <a:t>SG6,</a:t>
            </a:r>
            <a:r>
              <a:rPr sz="1800" spc="-15" dirty="0">
                <a:latin typeface="Arial"/>
                <a:cs typeface="Arial"/>
              </a:rPr>
              <a:t> </a:t>
            </a:r>
            <a:r>
              <a:rPr sz="1800" dirty="0">
                <a:latin typeface="Arial"/>
                <a:cs typeface="Arial"/>
              </a:rPr>
              <a:t>vue</a:t>
            </a:r>
            <a:r>
              <a:rPr sz="1800" spc="-25" dirty="0">
                <a:latin typeface="Arial"/>
                <a:cs typeface="Arial"/>
              </a:rPr>
              <a:t> </a:t>
            </a:r>
            <a:r>
              <a:rPr sz="1800" dirty="0">
                <a:latin typeface="Arial"/>
                <a:cs typeface="Arial"/>
              </a:rPr>
              <a:t>vers</a:t>
            </a:r>
            <a:r>
              <a:rPr sz="1800" spc="-20" dirty="0">
                <a:latin typeface="Arial"/>
                <a:cs typeface="Arial"/>
              </a:rPr>
              <a:t> </a:t>
            </a:r>
            <a:r>
              <a:rPr sz="1800" spc="-10" dirty="0">
                <a:latin typeface="Arial"/>
                <a:cs typeface="Arial"/>
              </a:rPr>
              <a:t>l’amont.</a:t>
            </a:r>
            <a:r>
              <a:rPr sz="1800" dirty="0">
                <a:latin typeface="Arial"/>
                <a:cs typeface="Arial"/>
              </a:rPr>
              <a:t>	La</a:t>
            </a:r>
            <a:r>
              <a:rPr sz="1800" spc="-20"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de</a:t>
            </a:r>
            <a:r>
              <a:rPr sz="1800" spc="-5" dirty="0">
                <a:latin typeface="Arial"/>
                <a:cs typeface="Arial"/>
              </a:rPr>
              <a:t> </a:t>
            </a:r>
            <a:r>
              <a:rPr sz="1800" dirty="0">
                <a:latin typeface="Arial"/>
                <a:cs typeface="Arial"/>
              </a:rPr>
              <a:t>candélabre</a:t>
            </a:r>
            <a:r>
              <a:rPr sz="1800" spc="-15" dirty="0">
                <a:latin typeface="Arial"/>
                <a:cs typeface="Arial"/>
              </a:rPr>
              <a:t> </a:t>
            </a:r>
            <a:r>
              <a:rPr sz="1800" spc="-10" dirty="0">
                <a:latin typeface="Arial"/>
                <a:cs typeface="Arial"/>
              </a:rPr>
              <a:t>empêche </a:t>
            </a:r>
            <a:r>
              <a:rPr sz="1800" dirty="0">
                <a:latin typeface="Arial"/>
                <a:cs typeface="Arial"/>
              </a:rPr>
              <a:t>l’affouillement</a:t>
            </a:r>
            <a:r>
              <a:rPr sz="1800" spc="-25" dirty="0">
                <a:latin typeface="Arial"/>
                <a:cs typeface="Arial"/>
              </a:rPr>
              <a:t> </a:t>
            </a:r>
            <a:r>
              <a:rPr sz="1800" dirty="0">
                <a:latin typeface="Arial"/>
                <a:cs typeface="Arial"/>
              </a:rPr>
              <a:t>du</a:t>
            </a:r>
            <a:r>
              <a:rPr sz="1800" spc="-30" dirty="0">
                <a:latin typeface="Arial"/>
                <a:cs typeface="Arial"/>
              </a:rPr>
              <a:t> </a:t>
            </a:r>
            <a:r>
              <a:rPr sz="1800" dirty="0">
                <a:latin typeface="Arial"/>
                <a:cs typeface="Arial"/>
              </a:rPr>
              <a:t>radier</a:t>
            </a:r>
            <a:r>
              <a:rPr sz="1800" spc="-25" dirty="0">
                <a:latin typeface="Arial"/>
                <a:cs typeface="Arial"/>
              </a:rPr>
              <a:t> </a:t>
            </a:r>
            <a:r>
              <a:rPr sz="1800" dirty="0">
                <a:latin typeface="Arial"/>
                <a:cs typeface="Arial"/>
              </a:rPr>
              <a:t>du</a:t>
            </a:r>
            <a:r>
              <a:rPr sz="1800" spc="-35" dirty="0">
                <a:latin typeface="Arial"/>
                <a:cs typeface="Arial"/>
              </a:rPr>
              <a:t> </a:t>
            </a:r>
            <a:r>
              <a:rPr sz="1800" spc="-10" dirty="0">
                <a:latin typeface="Arial"/>
                <a:cs typeface="Arial"/>
              </a:rPr>
              <a:t>seuil.</a:t>
            </a:r>
            <a:endParaRPr sz="18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8134350" cy="6102985"/>
            <a:chOff x="452437" y="452437"/>
            <a:chExt cx="8134350" cy="6102985"/>
          </a:xfrm>
        </p:grpSpPr>
        <p:pic>
          <p:nvPicPr>
            <p:cNvPr id="3" name="object 3"/>
            <p:cNvPicPr/>
            <p:nvPr/>
          </p:nvPicPr>
          <p:blipFill>
            <a:blip r:embed="rId2" cstate="print"/>
            <a:stretch>
              <a:fillRect/>
            </a:stretch>
          </p:blipFill>
          <p:spPr>
            <a:xfrm>
              <a:off x="457200" y="457200"/>
              <a:ext cx="8124443" cy="6092951"/>
            </a:xfrm>
            <a:prstGeom prst="rect">
              <a:avLst/>
            </a:prstGeom>
          </p:spPr>
        </p:pic>
        <p:sp>
          <p:nvSpPr>
            <p:cNvPr id="4" name="object 4"/>
            <p:cNvSpPr/>
            <p:nvPr/>
          </p:nvSpPr>
          <p:spPr>
            <a:xfrm>
              <a:off x="457200" y="457200"/>
              <a:ext cx="8124825" cy="6093460"/>
            </a:xfrm>
            <a:custGeom>
              <a:avLst/>
              <a:gdLst/>
              <a:ahLst/>
              <a:cxnLst/>
              <a:rect l="l" t="t" r="r" b="b"/>
              <a:pathLst>
                <a:path w="8124825" h="6093459">
                  <a:moveTo>
                    <a:pt x="0" y="0"/>
                  </a:moveTo>
                  <a:lnTo>
                    <a:pt x="0" y="6092951"/>
                  </a:lnTo>
                  <a:lnTo>
                    <a:pt x="8124443" y="6092951"/>
                  </a:lnTo>
                  <a:lnTo>
                    <a:pt x="812444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715771" y="6866633"/>
            <a:ext cx="61836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Les</a:t>
            </a:r>
            <a:r>
              <a:rPr sz="1800" spc="-20" dirty="0">
                <a:latin typeface="Arial"/>
                <a:cs typeface="Arial"/>
              </a:rPr>
              <a:t> </a:t>
            </a:r>
            <a:r>
              <a:rPr sz="1800" dirty="0">
                <a:latin typeface="Arial"/>
                <a:cs typeface="Arial"/>
              </a:rPr>
              <a:t>haies</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clôture</a:t>
            </a:r>
            <a:r>
              <a:rPr sz="1800" spc="-20" dirty="0">
                <a:latin typeface="Arial"/>
                <a:cs typeface="Arial"/>
              </a:rPr>
              <a:t> </a:t>
            </a:r>
            <a:r>
              <a:rPr sz="1800" dirty="0">
                <a:latin typeface="Arial"/>
                <a:cs typeface="Arial"/>
              </a:rPr>
              <a:t>créent</a:t>
            </a:r>
            <a:r>
              <a:rPr sz="1800" spc="-10" dirty="0">
                <a:latin typeface="Arial"/>
                <a:cs typeface="Arial"/>
              </a:rPr>
              <a:t> </a:t>
            </a:r>
            <a:r>
              <a:rPr sz="1800" dirty="0">
                <a:latin typeface="Arial"/>
                <a:cs typeface="Arial"/>
              </a:rPr>
              <a:t>parfois</a:t>
            </a:r>
            <a:r>
              <a:rPr sz="1800" spc="-15" dirty="0">
                <a:latin typeface="Arial"/>
                <a:cs typeface="Arial"/>
              </a:rPr>
              <a:t> </a:t>
            </a:r>
            <a:r>
              <a:rPr sz="1800" dirty="0">
                <a:latin typeface="Arial"/>
                <a:cs typeface="Arial"/>
              </a:rPr>
              <a:t>des</a:t>
            </a:r>
            <a:r>
              <a:rPr sz="1800" spc="-15" dirty="0">
                <a:latin typeface="Arial"/>
                <a:cs typeface="Arial"/>
              </a:rPr>
              <a:t> </a:t>
            </a:r>
            <a:r>
              <a:rPr sz="1800" dirty="0">
                <a:latin typeface="Arial"/>
                <a:cs typeface="Arial"/>
              </a:rPr>
              <a:t>paysages</a:t>
            </a:r>
            <a:r>
              <a:rPr sz="1800" spc="-15" dirty="0">
                <a:latin typeface="Arial"/>
                <a:cs typeface="Arial"/>
              </a:rPr>
              <a:t> </a:t>
            </a:r>
            <a:r>
              <a:rPr sz="1800" dirty="0">
                <a:latin typeface="Arial"/>
                <a:cs typeface="Arial"/>
              </a:rPr>
              <a:t>de</a:t>
            </a:r>
            <a:r>
              <a:rPr sz="1800" spc="-20" dirty="0">
                <a:latin typeface="Arial"/>
                <a:cs typeface="Arial"/>
              </a:rPr>
              <a:t> </a:t>
            </a:r>
            <a:r>
              <a:rPr sz="1800" spc="-10" dirty="0">
                <a:latin typeface="Arial"/>
                <a:cs typeface="Arial"/>
              </a:rPr>
              <a:t>bocage.</a:t>
            </a:r>
            <a:endParaRPr sz="180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605395" cy="5708015"/>
            <a:chOff x="452437" y="452437"/>
            <a:chExt cx="7605395" cy="5708015"/>
          </a:xfrm>
        </p:grpSpPr>
        <p:pic>
          <p:nvPicPr>
            <p:cNvPr id="3" name="object 3"/>
            <p:cNvPicPr/>
            <p:nvPr/>
          </p:nvPicPr>
          <p:blipFill>
            <a:blip r:embed="rId2" cstate="print"/>
            <a:stretch>
              <a:fillRect/>
            </a:stretch>
          </p:blipFill>
          <p:spPr>
            <a:xfrm>
              <a:off x="457200" y="457200"/>
              <a:ext cx="7595615" cy="5698235"/>
            </a:xfrm>
            <a:prstGeom prst="rect">
              <a:avLst/>
            </a:prstGeom>
          </p:spPr>
        </p:pic>
        <p:sp>
          <p:nvSpPr>
            <p:cNvPr id="4" name="object 4"/>
            <p:cNvSpPr/>
            <p:nvPr/>
          </p:nvSpPr>
          <p:spPr>
            <a:xfrm>
              <a:off x="457200" y="457200"/>
              <a:ext cx="7595870" cy="5698490"/>
            </a:xfrm>
            <a:custGeom>
              <a:avLst/>
              <a:gdLst/>
              <a:ahLst/>
              <a:cxnLst/>
              <a:rect l="l" t="t" r="r" b="b"/>
              <a:pathLst>
                <a:path w="7595870" h="5698490">
                  <a:moveTo>
                    <a:pt x="0" y="0"/>
                  </a:moveTo>
                  <a:lnTo>
                    <a:pt x="0" y="5698235"/>
                  </a:lnTo>
                  <a:lnTo>
                    <a:pt x="7595615" y="5698235"/>
                  </a:lnTo>
                  <a:lnTo>
                    <a:pt x="759561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12139" y="6209789"/>
            <a:ext cx="8737600" cy="848360"/>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Arial"/>
                <a:cs typeface="Arial"/>
              </a:rPr>
              <a:t>Ravine</a:t>
            </a:r>
            <a:r>
              <a:rPr sz="1800" spc="-25" dirty="0">
                <a:latin typeface="Arial"/>
                <a:cs typeface="Arial"/>
              </a:rPr>
              <a:t> </a:t>
            </a:r>
            <a:r>
              <a:rPr sz="1800" dirty="0">
                <a:latin typeface="Arial"/>
                <a:cs typeface="Arial"/>
              </a:rPr>
              <a:t>Ti</a:t>
            </a:r>
            <a:r>
              <a:rPr sz="1800" spc="-20" dirty="0">
                <a:latin typeface="Arial"/>
                <a:cs typeface="Arial"/>
              </a:rPr>
              <a:t> </a:t>
            </a:r>
            <a:r>
              <a:rPr sz="1800" dirty="0">
                <a:latin typeface="Arial"/>
                <a:cs typeface="Arial"/>
              </a:rPr>
              <a:t>Crête.</a:t>
            </a:r>
            <a:r>
              <a:rPr sz="1800" spc="-15" dirty="0">
                <a:latin typeface="Arial"/>
                <a:cs typeface="Arial"/>
              </a:rPr>
              <a:t> </a:t>
            </a:r>
            <a:r>
              <a:rPr sz="1800" dirty="0">
                <a:latin typeface="Arial"/>
                <a:cs typeface="Arial"/>
              </a:rPr>
              <a:t>Haie</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candélabre</a:t>
            </a:r>
            <a:r>
              <a:rPr sz="1800" spc="-20" dirty="0">
                <a:latin typeface="Arial"/>
                <a:cs typeface="Arial"/>
              </a:rPr>
              <a:t> </a:t>
            </a:r>
            <a:r>
              <a:rPr sz="1800" dirty="0">
                <a:latin typeface="Arial"/>
                <a:cs typeface="Arial"/>
              </a:rPr>
              <a:t>détruite</a:t>
            </a:r>
            <a:r>
              <a:rPr sz="1800" spc="-25" dirty="0">
                <a:latin typeface="Arial"/>
                <a:cs typeface="Arial"/>
              </a:rPr>
              <a:t> </a:t>
            </a:r>
            <a:r>
              <a:rPr sz="1800" dirty="0">
                <a:latin typeface="Arial"/>
                <a:cs typeface="Arial"/>
              </a:rPr>
              <a:t>par</a:t>
            </a:r>
            <a:r>
              <a:rPr sz="1800" spc="-2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roches</a:t>
            </a:r>
            <a:r>
              <a:rPr sz="1800" spc="-20" dirty="0">
                <a:latin typeface="Arial"/>
                <a:cs typeface="Arial"/>
              </a:rPr>
              <a:t> </a:t>
            </a:r>
            <a:r>
              <a:rPr sz="1800" dirty="0">
                <a:latin typeface="Arial"/>
                <a:cs typeface="Arial"/>
              </a:rPr>
              <a:t>charriées</a:t>
            </a:r>
            <a:r>
              <a:rPr sz="1800" spc="-20" dirty="0">
                <a:latin typeface="Arial"/>
                <a:cs typeface="Arial"/>
              </a:rPr>
              <a:t> </a:t>
            </a:r>
            <a:r>
              <a:rPr sz="1800" dirty="0">
                <a:latin typeface="Arial"/>
                <a:cs typeface="Arial"/>
              </a:rPr>
              <a:t>par</a:t>
            </a:r>
            <a:r>
              <a:rPr sz="1800" spc="-5" dirty="0">
                <a:latin typeface="Arial"/>
                <a:cs typeface="Arial"/>
              </a:rPr>
              <a:t> </a:t>
            </a:r>
            <a:r>
              <a:rPr sz="1800" dirty="0">
                <a:latin typeface="Arial"/>
                <a:cs typeface="Arial"/>
              </a:rPr>
              <a:t>les</a:t>
            </a:r>
            <a:r>
              <a:rPr sz="1800" spc="-15" dirty="0">
                <a:latin typeface="Arial"/>
                <a:cs typeface="Arial"/>
              </a:rPr>
              <a:t> </a:t>
            </a:r>
            <a:r>
              <a:rPr sz="1800" dirty="0">
                <a:latin typeface="Arial"/>
                <a:cs typeface="Arial"/>
              </a:rPr>
              <a:t>crues</a:t>
            </a:r>
            <a:r>
              <a:rPr sz="1800" spc="-20" dirty="0">
                <a:latin typeface="Arial"/>
                <a:cs typeface="Arial"/>
              </a:rPr>
              <a:t> </a:t>
            </a:r>
            <a:r>
              <a:rPr sz="1800" spc="-25" dirty="0">
                <a:latin typeface="Arial"/>
                <a:cs typeface="Arial"/>
              </a:rPr>
              <a:t>de </a:t>
            </a:r>
            <a:r>
              <a:rPr sz="1800" dirty="0">
                <a:latin typeface="Arial"/>
                <a:cs typeface="Arial"/>
              </a:rPr>
              <a:t>septembre</a:t>
            </a:r>
            <a:r>
              <a:rPr sz="1800" spc="-25" dirty="0">
                <a:latin typeface="Arial"/>
                <a:cs typeface="Arial"/>
              </a:rPr>
              <a:t> </a:t>
            </a:r>
            <a:r>
              <a:rPr sz="1800" dirty="0">
                <a:latin typeface="Arial"/>
                <a:cs typeface="Arial"/>
              </a:rPr>
              <a:t>2008.</a:t>
            </a:r>
            <a:r>
              <a:rPr sz="1800" spc="-10"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barrière</a:t>
            </a:r>
            <a:r>
              <a:rPr sz="1800" spc="-20" dirty="0">
                <a:latin typeface="Arial"/>
                <a:cs typeface="Arial"/>
              </a:rPr>
              <a:t> </a:t>
            </a:r>
            <a:r>
              <a:rPr sz="1800" dirty="0">
                <a:latin typeface="Arial"/>
                <a:cs typeface="Arial"/>
              </a:rPr>
              <a:t>sera</a:t>
            </a:r>
            <a:r>
              <a:rPr sz="1800" spc="-25" dirty="0">
                <a:latin typeface="Arial"/>
                <a:cs typeface="Arial"/>
              </a:rPr>
              <a:t> </a:t>
            </a:r>
            <a:r>
              <a:rPr sz="1800" dirty="0">
                <a:latin typeface="Arial"/>
                <a:cs typeface="Arial"/>
              </a:rPr>
              <a:t>restaurée</a:t>
            </a:r>
            <a:r>
              <a:rPr sz="1800" spc="-20" dirty="0">
                <a:latin typeface="Arial"/>
                <a:cs typeface="Arial"/>
              </a:rPr>
              <a:t> </a:t>
            </a:r>
            <a:r>
              <a:rPr sz="1800" dirty="0">
                <a:latin typeface="Arial"/>
                <a:cs typeface="Arial"/>
              </a:rPr>
              <a:t>et</a:t>
            </a:r>
            <a:r>
              <a:rPr sz="1800" spc="-15" dirty="0">
                <a:latin typeface="Arial"/>
                <a:cs typeface="Arial"/>
              </a:rPr>
              <a:t> </a:t>
            </a:r>
            <a:r>
              <a:rPr sz="1800" dirty="0">
                <a:latin typeface="Arial"/>
                <a:cs typeface="Arial"/>
              </a:rPr>
              <a:t>confortée</a:t>
            </a:r>
            <a:r>
              <a:rPr sz="1800" spc="-20"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plantation</a:t>
            </a:r>
            <a:r>
              <a:rPr sz="1800" spc="-20" dirty="0">
                <a:latin typeface="Arial"/>
                <a:cs typeface="Arial"/>
              </a:rPr>
              <a:t> </a:t>
            </a:r>
            <a:r>
              <a:rPr sz="1800" dirty="0">
                <a:latin typeface="Arial"/>
                <a:cs typeface="Arial"/>
              </a:rPr>
              <a:t>d’arbres.</a:t>
            </a:r>
            <a:r>
              <a:rPr sz="1800" spc="-15" dirty="0">
                <a:latin typeface="Arial"/>
                <a:cs typeface="Arial"/>
              </a:rPr>
              <a:t> </a:t>
            </a:r>
            <a:r>
              <a:rPr sz="1800" spc="-25" dirty="0">
                <a:latin typeface="Arial"/>
                <a:cs typeface="Arial"/>
              </a:rPr>
              <a:t>Un </a:t>
            </a:r>
            <a:r>
              <a:rPr sz="1800" dirty="0">
                <a:latin typeface="Arial"/>
                <a:cs typeface="Arial"/>
              </a:rPr>
              <a:t>seuil</a:t>
            </a:r>
            <a:r>
              <a:rPr sz="1800" spc="-15" dirty="0">
                <a:latin typeface="Arial"/>
                <a:cs typeface="Arial"/>
              </a:rPr>
              <a:t> </a:t>
            </a:r>
            <a:r>
              <a:rPr sz="1800" dirty="0">
                <a:latin typeface="Arial"/>
                <a:cs typeface="Arial"/>
              </a:rPr>
              <a:t>avec</a:t>
            </a:r>
            <a:r>
              <a:rPr sz="1800" spc="-10" dirty="0">
                <a:latin typeface="Arial"/>
                <a:cs typeface="Arial"/>
              </a:rPr>
              <a:t> micro-</a:t>
            </a:r>
            <a:r>
              <a:rPr sz="1800" dirty="0">
                <a:latin typeface="Arial"/>
                <a:cs typeface="Arial"/>
              </a:rPr>
              <a:t>retenu</a:t>
            </a:r>
            <a:r>
              <a:rPr sz="1800" spc="-15" dirty="0">
                <a:latin typeface="Arial"/>
                <a:cs typeface="Arial"/>
              </a:rPr>
              <a:t> </a:t>
            </a:r>
            <a:r>
              <a:rPr sz="1800" dirty="0">
                <a:latin typeface="Arial"/>
                <a:cs typeface="Arial"/>
              </a:rPr>
              <a:t>pourrait</a:t>
            </a:r>
            <a:r>
              <a:rPr sz="1800" spc="-10" dirty="0">
                <a:latin typeface="Arial"/>
                <a:cs typeface="Arial"/>
              </a:rPr>
              <a:t> </a:t>
            </a:r>
            <a:r>
              <a:rPr sz="1800" dirty="0">
                <a:latin typeface="Arial"/>
                <a:cs typeface="Arial"/>
              </a:rPr>
              <a:t>être</a:t>
            </a:r>
            <a:r>
              <a:rPr sz="1800" spc="-15" dirty="0">
                <a:latin typeface="Arial"/>
                <a:cs typeface="Arial"/>
              </a:rPr>
              <a:t> </a:t>
            </a:r>
            <a:r>
              <a:rPr sz="1800" dirty="0">
                <a:latin typeface="Arial"/>
                <a:cs typeface="Arial"/>
              </a:rPr>
              <a:t>construit</a:t>
            </a:r>
            <a:r>
              <a:rPr sz="1800" spc="-5" dirty="0">
                <a:latin typeface="Arial"/>
                <a:cs typeface="Arial"/>
              </a:rPr>
              <a:t> </a:t>
            </a:r>
            <a:r>
              <a:rPr sz="1800" dirty="0">
                <a:latin typeface="Arial"/>
                <a:cs typeface="Arial"/>
              </a:rPr>
              <a:t>en</a:t>
            </a:r>
            <a:r>
              <a:rPr sz="1800" spc="-20" dirty="0">
                <a:latin typeface="Arial"/>
                <a:cs typeface="Arial"/>
              </a:rPr>
              <a:t> </a:t>
            </a:r>
            <a:r>
              <a:rPr sz="1800" spc="-10" dirty="0">
                <a:latin typeface="Arial"/>
                <a:cs typeface="Arial"/>
              </a:rPr>
              <a:t>aval.</a:t>
            </a:r>
            <a:endParaRPr sz="18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740395" cy="5804915"/>
          </a:xfrm>
          <a:prstGeom prst="rect">
            <a:avLst/>
          </a:prstGeom>
        </p:spPr>
      </p:pic>
      <p:sp>
        <p:nvSpPr>
          <p:cNvPr id="3" name="object 3"/>
          <p:cNvSpPr txBox="1"/>
          <p:nvPr/>
        </p:nvSpPr>
        <p:spPr>
          <a:xfrm>
            <a:off x="644143" y="6577072"/>
            <a:ext cx="8483600" cy="575945"/>
          </a:xfrm>
          <a:prstGeom prst="rect">
            <a:avLst/>
          </a:prstGeom>
        </p:spPr>
        <p:txBody>
          <a:bodyPr vert="horz" wrap="square" lIns="0" tIns="10795" rIns="0" bIns="0" rtlCol="0">
            <a:spAutoFit/>
          </a:bodyPr>
          <a:lstStyle/>
          <a:p>
            <a:pPr marL="12700" marR="5080">
              <a:lnSpc>
                <a:spcPct val="100600"/>
              </a:lnSpc>
              <a:spcBef>
                <a:spcPts val="85"/>
              </a:spcBef>
            </a:pPr>
            <a:r>
              <a:rPr sz="1800" dirty="0">
                <a:latin typeface="Arial"/>
                <a:cs typeface="Arial"/>
              </a:rPr>
              <a:t>Haie</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candélabre</a:t>
            </a:r>
            <a:r>
              <a:rPr sz="1800" spc="-25" dirty="0">
                <a:latin typeface="Arial"/>
                <a:cs typeface="Arial"/>
              </a:rPr>
              <a:t> </a:t>
            </a:r>
            <a:r>
              <a:rPr sz="1800" dirty="0">
                <a:latin typeface="Arial"/>
                <a:cs typeface="Arial"/>
              </a:rPr>
              <a:t>complétée</a:t>
            </a:r>
            <a:r>
              <a:rPr sz="1800" spc="-25" dirty="0">
                <a:latin typeface="Arial"/>
                <a:cs typeface="Arial"/>
              </a:rPr>
              <a:t> </a:t>
            </a:r>
            <a:r>
              <a:rPr sz="1800" dirty="0">
                <a:latin typeface="Arial"/>
                <a:cs typeface="Arial"/>
              </a:rPr>
              <a:t>d’arbres</a:t>
            </a:r>
            <a:r>
              <a:rPr sz="1800" spc="-15" dirty="0">
                <a:latin typeface="Arial"/>
                <a:cs typeface="Arial"/>
              </a:rPr>
              <a:t> </a:t>
            </a:r>
            <a:r>
              <a:rPr sz="1800" dirty="0">
                <a:latin typeface="Arial"/>
                <a:cs typeface="Arial"/>
              </a:rPr>
              <a:t>et</a:t>
            </a:r>
            <a:r>
              <a:rPr sz="1800" spc="-15" dirty="0">
                <a:latin typeface="Arial"/>
                <a:cs typeface="Arial"/>
              </a:rPr>
              <a:t> </a:t>
            </a:r>
            <a:r>
              <a:rPr sz="1800" dirty="0">
                <a:latin typeface="Arial"/>
                <a:cs typeface="Arial"/>
              </a:rPr>
              <a:t>un</a:t>
            </a:r>
            <a:r>
              <a:rPr sz="1800" spc="-25" dirty="0">
                <a:latin typeface="Arial"/>
                <a:cs typeface="Arial"/>
              </a:rPr>
              <a:t> </a:t>
            </a:r>
            <a:r>
              <a:rPr sz="1800" dirty="0">
                <a:latin typeface="Arial"/>
                <a:cs typeface="Arial"/>
              </a:rPr>
              <a:t>filtre</a:t>
            </a:r>
            <a:r>
              <a:rPr sz="1800" spc="-25" dirty="0">
                <a:latin typeface="Arial"/>
                <a:cs typeface="Arial"/>
              </a:rPr>
              <a:t> </a:t>
            </a:r>
            <a:r>
              <a:rPr sz="1800" dirty="0">
                <a:latin typeface="Arial"/>
                <a:cs typeface="Arial"/>
              </a:rPr>
              <a:t>constitué</a:t>
            </a:r>
            <a:r>
              <a:rPr sz="1800" spc="-25" dirty="0">
                <a:latin typeface="Arial"/>
                <a:cs typeface="Arial"/>
              </a:rPr>
              <a:t> </a:t>
            </a:r>
            <a:r>
              <a:rPr sz="1800" dirty="0">
                <a:latin typeface="Arial"/>
                <a:cs typeface="Arial"/>
              </a:rPr>
              <a:t>naturellement</a:t>
            </a:r>
            <a:r>
              <a:rPr sz="1800" spc="-10" dirty="0">
                <a:latin typeface="Arial"/>
                <a:cs typeface="Arial"/>
              </a:rPr>
              <a:t> </a:t>
            </a:r>
            <a:r>
              <a:rPr sz="1800" dirty="0">
                <a:latin typeface="Arial"/>
                <a:cs typeface="Arial"/>
              </a:rPr>
              <a:t>avec</a:t>
            </a:r>
            <a:r>
              <a:rPr sz="1800" spc="-20" dirty="0">
                <a:latin typeface="Arial"/>
                <a:cs typeface="Arial"/>
              </a:rPr>
              <a:t> </a:t>
            </a:r>
            <a:r>
              <a:rPr sz="1800" spc="-25" dirty="0">
                <a:latin typeface="Arial"/>
                <a:cs typeface="Arial"/>
              </a:rPr>
              <a:t>des </a:t>
            </a:r>
            <a:r>
              <a:rPr sz="1800" dirty="0">
                <a:latin typeface="Arial"/>
                <a:cs typeface="Arial"/>
              </a:rPr>
              <a:t>pailles</a:t>
            </a:r>
            <a:r>
              <a:rPr sz="1800" spc="-20" dirty="0">
                <a:latin typeface="Arial"/>
                <a:cs typeface="Arial"/>
              </a:rPr>
              <a:t> </a:t>
            </a:r>
            <a:r>
              <a:rPr sz="1800" dirty="0">
                <a:latin typeface="Arial"/>
                <a:cs typeface="Arial"/>
              </a:rPr>
              <a:t>de</a:t>
            </a:r>
            <a:r>
              <a:rPr sz="1800" spc="-25" dirty="0">
                <a:latin typeface="Arial"/>
                <a:cs typeface="Arial"/>
              </a:rPr>
              <a:t> </a:t>
            </a:r>
            <a:r>
              <a:rPr sz="1800" spc="-10" dirty="0">
                <a:latin typeface="Arial"/>
                <a:cs typeface="Arial"/>
              </a:rPr>
              <a:t>sorgho.</a:t>
            </a:r>
            <a:endParaRPr sz="180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677150" cy="5761355"/>
            <a:chOff x="452437" y="452437"/>
            <a:chExt cx="7677150" cy="5761355"/>
          </a:xfrm>
        </p:grpSpPr>
        <p:pic>
          <p:nvPicPr>
            <p:cNvPr id="3" name="object 3"/>
            <p:cNvPicPr/>
            <p:nvPr/>
          </p:nvPicPr>
          <p:blipFill>
            <a:blip r:embed="rId2" cstate="print"/>
            <a:stretch>
              <a:fillRect/>
            </a:stretch>
          </p:blipFill>
          <p:spPr>
            <a:xfrm>
              <a:off x="457200" y="457200"/>
              <a:ext cx="7667243" cy="5751575"/>
            </a:xfrm>
            <a:prstGeom prst="rect">
              <a:avLst/>
            </a:prstGeom>
          </p:spPr>
        </p:pic>
        <p:sp>
          <p:nvSpPr>
            <p:cNvPr id="4" name="object 4"/>
            <p:cNvSpPr/>
            <p:nvPr/>
          </p:nvSpPr>
          <p:spPr>
            <a:xfrm>
              <a:off x="457200" y="457200"/>
              <a:ext cx="7667625" cy="5751830"/>
            </a:xfrm>
            <a:custGeom>
              <a:avLst/>
              <a:gdLst/>
              <a:ahLst/>
              <a:cxnLst/>
              <a:rect l="l" t="t" r="r" b="b"/>
              <a:pathLst>
                <a:path w="7667625" h="5751830">
                  <a:moveTo>
                    <a:pt x="0" y="0"/>
                  </a:moveTo>
                  <a:lnTo>
                    <a:pt x="0" y="5751575"/>
                  </a:lnTo>
                  <a:lnTo>
                    <a:pt x="7667243" y="5751575"/>
                  </a:lnTo>
                  <a:lnTo>
                    <a:pt x="766724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715771" y="6435341"/>
            <a:ext cx="85598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Haie</a:t>
            </a:r>
            <a:r>
              <a:rPr sz="1800" spc="-30" dirty="0">
                <a:latin typeface="Arial"/>
                <a:cs typeface="Arial"/>
              </a:rPr>
              <a:t> </a:t>
            </a:r>
            <a:r>
              <a:rPr sz="1800" dirty="0">
                <a:latin typeface="Arial"/>
                <a:cs typeface="Arial"/>
              </a:rPr>
              <a:t>vive</a:t>
            </a:r>
            <a:r>
              <a:rPr sz="1800" spc="-25" dirty="0">
                <a:latin typeface="Arial"/>
                <a:cs typeface="Arial"/>
              </a:rPr>
              <a:t> </a:t>
            </a:r>
            <a:r>
              <a:rPr sz="1800" dirty="0">
                <a:latin typeface="Arial"/>
                <a:cs typeface="Arial"/>
              </a:rPr>
              <a:t>de</a:t>
            </a:r>
            <a:r>
              <a:rPr sz="1800" spc="-30" dirty="0">
                <a:latin typeface="Arial"/>
                <a:cs typeface="Arial"/>
              </a:rPr>
              <a:t> </a:t>
            </a:r>
            <a:r>
              <a:rPr sz="1800" dirty="0">
                <a:latin typeface="Arial"/>
                <a:cs typeface="Arial"/>
              </a:rPr>
              <a:t>candélabre</a:t>
            </a:r>
            <a:r>
              <a:rPr sz="1800" spc="-25" dirty="0">
                <a:latin typeface="Arial"/>
                <a:cs typeface="Arial"/>
              </a:rPr>
              <a:t> </a:t>
            </a:r>
            <a:r>
              <a:rPr sz="1800" dirty="0">
                <a:latin typeface="Arial"/>
                <a:cs typeface="Arial"/>
              </a:rPr>
              <a:t>(Euphorbia</a:t>
            </a:r>
            <a:r>
              <a:rPr sz="1800" spc="-30" dirty="0">
                <a:latin typeface="Arial"/>
                <a:cs typeface="Arial"/>
              </a:rPr>
              <a:t> </a:t>
            </a:r>
            <a:r>
              <a:rPr sz="1800" dirty="0">
                <a:latin typeface="Arial"/>
                <a:cs typeface="Arial"/>
              </a:rPr>
              <a:t>lactea)</a:t>
            </a:r>
            <a:r>
              <a:rPr sz="1800" spc="-5" dirty="0">
                <a:latin typeface="Arial"/>
                <a:cs typeface="Arial"/>
              </a:rPr>
              <a:t> </a:t>
            </a:r>
            <a:r>
              <a:rPr sz="1800" dirty="0">
                <a:latin typeface="Arial"/>
                <a:cs typeface="Arial"/>
              </a:rPr>
              <a:t>récemment</a:t>
            </a:r>
            <a:r>
              <a:rPr sz="1800" spc="-20" dirty="0">
                <a:latin typeface="Arial"/>
                <a:cs typeface="Arial"/>
              </a:rPr>
              <a:t> </a:t>
            </a:r>
            <a:r>
              <a:rPr sz="1800" dirty="0">
                <a:latin typeface="Arial"/>
                <a:cs typeface="Arial"/>
              </a:rPr>
              <a:t>taillée</a:t>
            </a:r>
            <a:r>
              <a:rPr sz="1800" spc="-25" dirty="0">
                <a:latin typeface="Arial"/>
                <a:cs typeface="Arial"/>
              </a:rPr>
              <a:t> </a:t>
            </a:r>
            <a:r>
              <a:rPr sz="1800" dirty="0">
                <a:latin typeface="Arial"/>
                <a:cs typeface="Arial"/>
              </a:rPr>
              <a:t>et</a:t>
            </a:r>
            <a:r>
              <a:rPr sz="1800" spc="-20" dirty="0">
                <a:latin typeface="Arial"/>
                <a:cs typeface="Arial"/>
              </a:rPr>
              <a:t> </a:t>
            </a:r>
            <a:r>
              <a:rPr sz="1800" dirty="0">
                <a:latin typeface="Arial"/>
                <a:cs typeface="Arial"/>
              </a:rPr>
              <a:t>délimitant</a:t>
            </a:r>
            <a:r>
              <a:rPr sz="1800" spc="-15" dirty="0">
                <a:latin typeface="Arial"/>
                <a:cs typeface="Arial"/>
              </a:rPr>
              <a:t> </a:t>
            </a:r>
            <a:r>
              <a:rPr sz="1800" dirty="0">
                <a:latin typeface="Arial"/>
                <a:cs typeface="Arial"/>
              </a:rPr>
              <a:t>un</a:t>
            </a:r>
            <a:r>
              <a:rPr sz="1800" spc="-30" dirty="0">
                <a:latin typeface="Arial"/>
                <a:cs typeface="Arial"/>
              </a:rPr>
              <a:t> </a:t>
            </a:r>
            <a:r>
              <a:rPr sz="1800" spc="-10" dirty="0">
                <a:latin typeface="Arial"/>
                <a:cs typeface="Arial"/>
              </a:rPr>
              <a:t>lakou.</a:t>
            </a:r>
            <a:endParaRPr sz="180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786383"/>
            <a:ext cx="9143999" cy="619658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813816"/>
            <a:ext cx="9143999" cy="614629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9143999" cy="685799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750175" cy="5814695"/>
            <a:chOff x="452437" y="452437"/>
            <a:chExt cx="7750175" cy="5814695"/>
          </a:xfrm>
        </p:grpSpPr>
        <p:pic>
          <p:nvPicPr>
            <p:cNvPr id="3" name="object 3"/>
            <p:cNvPicPr/>
            <p:nvPr/>
          </p:nvPicPr>
          <p:blipFill>
            <a:blip r:embed="rId2" cstate="print"/>
            <a:stretch>
              <a:fillRect/>
            </a:stretch>
          </p:blipFill>
          <p:spPr>
            <a:xfrm>
              <a:off x="457200" y="457200"/>
              <a:ext cx="7740395" cy="5804915"/>
            </a:xfrm>
            <a:prstGeom prst="rect">
              <a:avLst/>
            </a:prstGeom>
          </p:spPr>
        </p:pic>
        <p:sp>
          <p:nvSpPr>
            <p:cNvPr id="4" name="object 4"/>
            <p:cNvSpPr/>
            <p:nvPr/>
          </p:nvSpPr>
          <p:spPr>
            <a:xfrm>
              <a:off x="457200" y="457200"/>
              <a:ext cx="7740650" cy="5805170"/>
            </a:xfrm>
            <a:custGeom>
              <a:avLst/>
              <a:gdLst/>
              <a:ahLst/>
              <a:cxnLst/>
              <a:rect l="l" t="t" r="r" b="b"/>
              <a:pathLst>
                <a:path w="7740650" h="5805170">
                  <a:moveTo>
                    <a:pt x="0" y="0"/>
                  </a:moveTo>
                  <a:lnTo>
                    <a:pt x="0" y="5804915"/>
                  </a:lnTo>
                  <a:lnTo>
                    <a:pt x="7740395" y="5804915"/>
                  </a:lnTo>
                  <a:lnTo>
                    <a:pt x="774039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06983" y="6391145"/>
            <a:ext cx="8674735" cy="850265"/>
          </a:xfrm>
          <a:prstGeom prst="rect">
            <a:avLst/>
          </a:prstGeom>
        </p:spPr>
        <p:txBody>
          <a:bodyPr vert="horz" wrap="square" lIns="0" tIns="11430" rIns="0" bIns="0" rtlCol="0">
            <a:spAutoFit/>
          </a:bodyPr>
          <a:lstStyle/>
          <a:p>
            <a:pPr marL="12700" marR="5080">
              <a:lnSpc>
                <a:spcPct val="100299"/>
              </a:lnSpc>
              <a:spcBef>
                <a:spcPts val="90"/>
              </a:spcBef>
            </a:pPr>
            <a:r>
              <a:rPr sz="1800" dirty="0">
                <a:latin typeface="Arial"/>
                <a:cs typeface="Arial"/>
              </a:rPr>
              <a:t>Ravine</a:t>
            </a:r>
            <a:r>
              <a:rPr sz="1800" spc="-30" dirty="0">
                <a:latin typeface="Arial"/>
                <a:cs typeface="Arial"/>
              </a:rPr>
              <a:t> </a:t>
            </a:r>
            <a:r>
              <a:rPr sz="1800" dirty="0">
                <a:latin typeface="Arial"/>
                <a:cs typeface="Arial"/>
              </a:rPr>
              <a:t>Chatelain,</a:t>
            </a:r>
            <a:r>
              <a:rPr sz="1800" spc="-15" dirty="0">
                <a:latin typeface="Arial"/>
                <a:cs typeface="Arial"/>
              </a:rPr>
              <a:t> </a:t>
            </a:r>
            <a:r>
              <a:rPr sz="1800" dirty="0">
                <a:latin typeface="Arial"/>
                <a:cs typeface="Arial"/>
              </a:rPr>
              <a:t>lakou</a:t>
            </a:r>
            <a:r>
              <a:rPr sz="1800" spc="-25" dirty="0">
                <a:latin typeface="Arial"/>
                <a:cs typeface="Arial"/>
              </a:rPr>
              <a:t> </a:t>
            </a:r>
            <a:r>
              <a:rPr sz="1800" dirty="0">
                <a:latin typeface="Arial"/>
                <a:cs typeface="Arial"/>
              </a:rPr>
              <a:t>Dieubon</a:t>
            </a:r>
            <a:r>
              <a:rPr sz="1800" spc="-25" dirty="0">
                <a:latin typeface="Arial"/>
                <a:cs typeface="Arial"/>
              </a:rPr>
              <a:t> </a:t>
            </a:r>
            <a:r>
              <a:rPr sz="1800" dirty="0">
                <a:latin typeface="Arial"/>
                <a:cs typeface="Arial"/>
              </a:rPr>
              <a:t>JEAN.</a:t>
            </a:r>
            <a:r>
              <a:rPr sz="1800" spc="-15" dirty="0">
                <a:latin typeface="Arial"/>
                <a:cs typeface="Arial"/>
              </a:rPr>
              <a:t> </a:t>
            </a:r>
            <a:r>
              <a:rPr sz="1800" dirty="0">
                <a:latin typeface="Arial"/>
                <a:cs typeface="Arial"/>
              </a:rPr>
              <a:t>Haie</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candélabre</a:t>
            </a:r>
            <a:r>
              <a:rPr sz="1800" spc="-25" dirty="0">
                <a:latin typeface="Arial"/>
                <a:cs typeface="Arial"/>
              </a:rPr>
              <a:t> </a:t>
            </a:r>
            <a:r>
              <a:rPr sz="1800" dirty="0">
                <a:latin typeface="Arial"/>
                <a:cs typeface="Arial"/>
              </a:rPr>
              <a:t>renforcée</a:t>
            </a:r>
            <a:r>
              <a:rPr sz="1800" spc="-25" dirty="0">
                <a:latin typeface="Arial"/>
                <a:cs typeface="Arial"/>
              </a:rPr>
              <a:t> </a:t>
            </a:r>
            <a:r>
              <a:rPr sz="1800" dirty="0">
                <a:latin typeface="Arial"/>
                <a:cs typeface="Arial"/>
              </a:rPr>
              <a:t>par</a:t>
            </a:r>
            <a:r>
              <a:rPr sz="1800" spc="-5" dirty="0">
                <a:latin typeface="Arial"/>
                <a:cs typeface="Arial"/>
              </a:rPr>
              <a:t> </a:t>
            </a:r>
            <a:r>
              <a:rPr sz="1800" dirty="0">
                <a:latin typeface="Arial"/>
                <a:cs typeface="Arial"/>
              </a:rPr>
              <a:t>du</a:t>
            </a:r>
            <a:r>
              <a:rPr sz="1800" spc="-25" dirty="0">
                <a:latin typeface="Arial"/>
                <a:cs typeface="Arial"/>
              </a:rPr>
              <a:t> </a:t>
            </a:r>
            <a:r>
              <a:rPr sz="1800" dirty="0">
                <a:latin typeface="Arial"/>
                <a:cs typeface="Arial"/>
              </a:rPr>
              <a:t>Bois</a:t>
            </a:r>
            <a:r>
              <a:rPr sz="1800" spc="-20" dirty="0">
                <a:latin typeface="Arial"/>
                <a:cs typeface="Arial"/>
              </a:rPr>
              <a:t> </a:t>
            </a:r>
            <a:r>
              <a:rPr sz="1800" spc="-25" dirty="0">
                <a:latin typeface="Arial"/>
                <a:cs typeface="Arial"/>
              </a:rPr>
              <a:t>de </a:t>
            </a:r>
            <a:r>
              <a:rPr sz="1800" dirty="0">
                <a:latin typeface="Arial"/>
                <a:cs typeface="Arial"/>
              </a:rPr>
              <a:t>Frêne</a:t>
            </a:r>
            <a:r>
              <a:rPr sz="1800" spc="-35" dirty="0">
                <a:latin typeface="Arial"/>
                <a:cs typeface="Arial"/>
              </a:rPr>
              <a:t> </a:t>
            </a:r>
            <a:r>
              <a:rPr sz="1800" dirty="0">
                <a:latin typeface="Arial"/>
                <a:cs typeface="Arial"/>
              </a:rPr>
              <a:t>(Simaruba)</a:t>
            </a:r>
            <a:r>
              <a:rPr sz="1800" spc="-25" dirty="0">
                <a:latin typeface="Arial"/>
                <a:cs typeface="Arial"/>
              </a:rPr>
              <a:t> </a:t>
            </a:r>
            <a:r>
              <a:rPr sz="1800" dirty="0">
                <a:latin typeface="Arial"/>
                <a:cs typeface="Arial"/>
              </a:rPr>
              <a:t>coupant</a:t>
            </a:r>
            <a:r>
              <a:rPr sz="1800" spc="-2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ravine;</a:t>
            </a:r>
            <a:r>
              <a:rPr sz="1800" spc="-20" dirty="0">
                <a:latin typeface="Arial"/>
                <a:cs typeface="Arial"/>
              </a:rPr>
              <a:t> </a:t>
            </a:r>
            <a:r>
              <a:rPr sz="1800" dirty="0">
                <a:latin typeface="Arial"/>
                <a:cs typeface="Arial"/>
              </a:rPr>
              <a:t>vue</a:t>
            </a:r>
            <a:r>
              <a:rPr sz="1800" spc="-35" dirty="0">
                <a:latin typeface="Arial"/>
                <a:cs typeface="Arial"/>
              </a:rPr>
              <a:t> </a:t>
            </a:r>
            <a:r>
              <a:rPr sz="1800" dirty="0">
                <a:latin typeface="Arial"/>
                <a:cs typeface="Arial"/>
              </a:rPr>
              <a:t>vers</a:t>
            </a:r>
            <a:r>
              <a:rPr sz="1800" spc="-25" dirty="0">
                <a:latin typeface="Arial"/>
                <a:cs typeface="Arial"/>
              </a:rPr>
              <a:t> </a:t>
            </a:r>
            <a:r>
              <a:rPr sz="1800" dirty="0">
                <a:latin typeface="Arial"/>
                <a:cs typeface="Arial"/>
              </a:rPr>
              <a:t>l’amont</a:t>
            </a:r>
            <a:r>
              <a:rPr sz="1800" spc="-25" dirty="0">
                <a:latin typeface="Arial"/>
                <a:cs typeface="Arial"/>
              </a:rPr>
              <a:t> </a:t>
            </a:r>
            <a:r>
              <a:rPr sz="1800" dirty="0">
                <a:latin typeface="Arial"/>
                <a:cs typeface="Arial"/>
              </a:rPr>
              <a:t>montrant</a:t>
            </a:r>
            <a:r>
              <a:rPr sz="1800" spc="-20" dirty="0">
                <a:latin typeface="Arial"/>
                <a:cs typeface="Arial"/>
              </a:rPr>
              <a:t> </a:t>
            </a:r>
            <a:r>
              <a:rPr sz="1800" dirty="0">
                <a:latin typeface="Arial"/>
                <a:cs typeface="Arial"/>
              </a:rPr>
              <a:t>l’importance</a:t>
            </a:r>
            <a:r>
              <a:rPr sz="1800" spc="-30" dirty="0">
                <a:latin typeface="Arial"/>
                <a:cs typeface="Arial"/>
              </a:rPr>
              <a:t> </a:t>
            </a:r>
            <a:r>
              <a:rPr sz="1800" spc="-25" dirty="0">
                <a:latin typeface="Arial"/>
                <a:cs typeface="Arial"/>
              </a:rPr>
              <a:t>de </a:t>
            </a:r>
            <a:r>
              <a:rPr sz="1800" dirty="0">
                <a:latin typeface="Arial"/>
                <a:cs typeface="Arial"/>
              </a:rPr>
              <a:t>l’alluvionnement</a:t>
            </a:r>
            <a:r>
              <a:rPr sz="1800" spc="-65" dirty="0">
                <a:latin typeface="Arial"/>
                <a:cs typeface="Arial"/>
              </a:rPr>
              <a:t> </a:t>
            </a:r>
            <a:r>
              <a:rPr sz="1800" spc="-10" dirty="0">
                <a:latin typeface="Arial"/>
                <a:cs typeface="Arial"/>
              </a:rPr>
              <a:t>retenu.</a:t>
            </a:r>
            <a:endParaRPr sz="180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652384" cy="5741670"/>
            <a:chOff x="452437" y="452437"/>
            <a:chExt cx="7652384" cy="5741670"/>
          </a:xfrm>
        </p:grpSpPr>
        <p:pic>
          <p:nvPicPr>
            <p:cNvPr id="3" name="object 3"/>
            <p:cNvPicPr/>
            <p:nvPr/>
          </p:nvPicPr>
          <p:blipFill>
            <a:blip r:embed="rId2" cstate="print"/>
            <a:stretch>
              <a:fillRect/>
            </a:stretch>
          </p:blipFill>
          <p:spPr>
            <a:xfrm>
              <a:off x="457200" y="457200"/>
              <a:ext cx="7642859" cy="5731763"/>
            </a:xfrm>
            <a:prstGeom prst="rect">
              <a:avLst/>
            </a:prstGeom>
          </p:spPr>
        </p:pic>
        <p:sp>
          <p:nvSpPr>
            <p:cNvPr id="4" name="object 4"/>
            <p:cNvSpPr/>
            <p:nvPr/>
          </p:nvSpPr>
          <p:spPr>
            <a:xfrm>
              <a:off x="457200" y="457200"/>
              <a:ext cx="7642859" cy="5732145"/>
            </a:xfrm>
            <a:custGeom>
              <a:avLst/>
              <a:gdLst/>
              <a:ahLst/>
              <a:cxnLst/>
              <a:rect l="l" t="t" r="r" b="b"/>
              <a:pathLst>
                <a:path w="7642859" h="5732145">
                  <a:moveTo>
                    <a:pt x="0" y="0"/>
                  </a:moveTo>
                  <a:lnTo>
                    <a:pt x="0" y="5731763"/>
                  </a:lnTo>
                  <a:lnTo>
                    <a:pt x="7642859" y="5731763"/>
                  </a:lnTo>
                  <a:lnTo>
                    <a:pt x="7642859"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435341"/>
            <a:ext cx="833056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Le</a:t>
            </a:r>
            <a:r>
              <a:rPr sz="1800" spc="-25" dirty="0">
                <a:latin typeface="Arial"/>
                <a:cs typeface="Arial"/>
              </a:rPr>
              <a:t> </a:t>
            </a:r>
            <a:r>
              <a:rPr sz="1800" dirty="0">
                <a:latin typeface="Arial"/>
                <a:cs typeface="Arial"/>
              </a:rPr>
              <a:t>long</a:t>
            </a:r>
            <a:r>
              <a:rPr sz="1800" spc="-20" dirty="0">
                <a:latin typeface="Arial"/>
                <a:cs typeface="Arial"/>
              </a:rPr>
              <a:t> </a:t>
            </a:r>
            <a:r>
              <a:rPr sz="1800" dirty="0">
                <a:latin typeface="Arial"/>
                <a:cs typeface="Arial"/>
              </a:rPr>
              <a:t>du</a:t>
            </a:r>
            <a:r>
              <a:rPr sz="1800" spc="-20" dirty="0">
                <a:latin typeface="Arial"/>
                <a:cs typeface="Arial"/>
              </a:rPr>
              <a:t> </a:t>
            </a:r>
            <a:r>
              <a:rPr sz="1800" dirty="0">
                <a:latin typeface="Arial"/>
                <a:cs typeface="Arial"/>
              </a:rPr>
              <a:t>chemin</a:t>
            </a:r>
            <a:r>
              <a:rPr sz="1800" spc="-20" dirty="0">
                <a:latin typeface="Arial"/>
                <a:cs typeface="Arial"/>
              </a:rPr>
              <a:t> </a:t>
            </a:r>
            <a:r>
              <a:rPr sz="1800" dirty="0">
                <a:latin typeface="Arial"/>
                <a:cs typeface="Arial"/>
              </a:rPr>
              <a:t>conduisant</a:t>
            </a:r>
            <a:r>
              <a:rPr sz="1800" spc="-15"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Chatelain,</a:t>
            </a:r>
            <a:r>
              <a:rPr sz="1800" spc="-10" dirty="0">
                <a:latin typeface="Arial"/>
                <a:cs typeface="Arial"/>
              </a:rPr>
              <a:t> </a:t>
            </a:r>
            <a:r>
              <a:rPr sz="1800" dirty="0">
                <a:latin typeface="Arial"/>
                <a:cs typeface="Arial"/>
              </a:rPr>
              <a:t>Peyrou.</a:t>
            </a:r>
            <a:r>
              <a:rPr sz="1800" spc="-15"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de</a:t>
            </a:r>
            <a:r>
              <a:rPr sz="1800" spc="-5" dirty="0">
                <a:latin typeface="Arial"/>
                <a:cs typeface="Arial"/>
              </a:rPr>
              <a:t> </a:t>
            </a:r>
            <a:r>
              <a:rPr sz="1800" dirty="0">
                <a:latin typeface="Arial"/>
                <a:cs typeface="Arial"/>
              </a:rPr>
              <a:t>candélabres</a:t>
            </a:r>
            <a:r>
              <a:rPr sz="1800" spc="-15" dirty="0">
                <a:latin typeface="Arial"/>
                <a:cs typeface="Arial"/>
              </a:rPr>
              <a:t> </a:t>
            </a:r>
            <a:r>
              <a:rPr sz="1800" dirty="0">
                <a:latin typeface="Arial"/>
                <a:cs typeface="Arial"/>
              </a:rPr>
              <a:t>en</a:t>
            </a:r>
            <a:r>
              <a:rPr sz="1800" spc="-25" dirty="0">
                <a:latin typeface="Arial"/>
                <a:cs typeface="Arial"/>
              </a:rPr>
              <a:t> </a:t>
            </a:r>
            <a:r>
              <a:rPr sz="1800" spc="-10" dirty="0">
                <a:latin typeface="Arial"/>
                <a:cs typeface="Arial"/>
              </a:rPr>
              <a:t>lisière </a:t>
            </a:r>
            <a:r>
              <a:rPr sz="1800" dirty="0">
                <a:latin typeface="Arial"/>
                <a:cs typeface="Arial"/>
              </a:rPr>
              <a:t>d’une</a:t>
            </a:r>
            <a:r>
              <a:rPr sz="1800" spc="-25" dirty="0">
                <a:latin typeface="Arial"/>
                <a:cs typeface="Arial"/>
              </a:rPr>
              <a:t> </a:t>
            </a:r>
            <a:r>
              <a:rPr sz="1800" dirty="0">
                <a:latin typeface="Arial"/>
                <a:cs typeface="Arial"/>
              </a:rPr>
              <a:t>parcelle.</a:t>
            </a:r>
            <a:r>
              <a:rPr sz="1800" spc="-5" dirty="0">
                <a:latin typeface="Arial"/>
                <a:cs typeface="Arial"/>
              </a:rPr>
              <a:t> </a:t>
            </a:r>
            <a:r>
              <a:rPr sz="1800" dirty="0">
                <a:latin typeface="Arial"/>
                <a:cs typeface="Arial"/>
              </a:rPr>
              <a:t>Photo</a:t>
            </a:r>
            <a:r>
              <a:rPr sz="1800" spc="-25" dirty="0">
                <a:latin typeface="Arial"/>
                <a:cs typeface="Arial"/>
              </a:rPr>
              <a:t> </a:t>
            </a:r>
            <a:r>
              <a:rPr sz="1800" dirty="0">
                <a:latin typeface="Arial"/>
                <a:cs typeface="Arial"/>
              </a:rPr>
              <a:t>montrant</a:t>
            </a:r>
            <a:r>
              <a:rPr sz="1800" spc="-10" dirty="0">
                <a:latin typeface="Arial"/>
                <a:cs typeface="Arial"/>
              </a:rPr>
              <a:t> </a:t>
            </a:r>
            <a:r>
              <a:rPr sz="1800" dirty="0">
                <a:latin typeface="Arial"/>
                <a:cs typeface="Arial"/>
              </a:rPr>
              <a:t>l’importance</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terre</a:t>
            </a:r>
            <a:r>
              <a:rPr sz="1800" spc="-25" dirty="0">
                <a:latin typeface="Arial"/>
                <a:cs typeface="Arial"/>
              </a:rPr>
              <a:t> </a:t>
            </a:r>
            <a:r>
              <a:rPr sz="1800" dirty="0">
                <a:latin typeface="Arial"/>
                <a:cs typeface="Arial"/>
              </a:rPr>
              <a:t>retenue</a:t>
            </a:r>
            <a:r>
              <a:rPr sz="1800" spc="-25" dirty="0">
                <a:latin typeface="Arial"/>
                <a:cs typeface="Arial"/>
              </a:rPr>
              <a:t> </a:t>
            </a:r>
            <a:r>
              <a:rPr sz="1800" dirty="0">
                <a:latin typeface="Arial"/>
                <a:cs typeface="Arial"/>
              </a:rPr>
              <a:t>dans</a:t>
            </a:r>
            <a:r>
              <a:rPr sz="1800" spc="-15" dirty="0">
                <a:latin typeface="Arial"/>
                <a:cs typeface="Arial"/>
              </a:rPr>
              <a:t> </a:t>
            </a:r>
            <a:r>
              <a:rPr sz="1800" dirty="0">
                <a:latin typeface="Arial"/>
                <a:cs typeface="Arial"/>
              </a:rPr>
              <a:t>la</a:t>
            </a:r>
            <a:r>
              <a:rPr sz="1800" spc="-25" dirty="0">
                <a:latin typeface="Arial"/>
                <a:cs typeface="Arial"/>
              </a:rPr>
              <a:t> </a:t>
            </a:r>
            <a:r>
              <a:rPr sz="1800" spc="-10" dirty="0">
                <a:latin typeface="Arial"/>
                <a:cs typeface="Arial"/>
              </a:rPr>
              <a:t>parcelle.</a:t>
            </a:r>
            <a:endParaRPr sz="18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812023" cy="5859779"/>
          </a:xfrm>
          <a:prstGeom prst="rect">
            <a:avLst/>
          </a:prstGeom>
        </p:spPr>
      </p:pic>
      <p:sp>
        <p:nvSpPr>
          <p:cNvPr id="3" name="object 3"/>
          <p:cNvSpPr txBox="1"/>
          <p:nvPr/>
        </p:nvSpPr>
        <p:spPr>
          <a:xfrm>
            <a:off x="561847" y="6362189"/>
            <a:ext cx="8482965"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Versant</a:t>
            </a:r>
            <a:r>
              <a:rPr sz="1800" spc="-15" dirty="0">
                <a:latin typeface="Arial"/>
                <a:cs typeface="Arial"/>
              </a:rPr>
              <a:t> </a:t>
            </a:r>
            <a:r>
              <a:rPr sz="1800" dirty="0">
                <a:latin typeface="Arial"/>
                <a:cs typeface="Arial"/>
              </a:rPr>
              <a:t>instable</a:t>
            </a:r>
            <a:r>
              <a:rPr sz="1800" spc="-20" dirty="0">
                <a:latin typeface="Arial"/>
                <a:cs typeface="Arial"/>
              </a:rPr>
              <a:t> </a:t>
            </a:r>
            <a:r>
              <a:rPr sz="1800" dirty="0">
                <a:latin typeface="Arial"/>
                <a:cs typeface="Arial"/>
              </a:rPr>
              <a:t>et</a:t>
            </a:r>
            <a:r>
              <a:rPr sz="1800" spc="-10" dirty="0">
                <a:latin typeface="Arial"/>
                <a:cs typeface="Arial"/>
              </a:rPr>
              <a:t> </a:t>
            </a:r>
            <a:r>
              <a:rPr sz="1800" dirty="0">
                <a:latin typeface="Arial"/>
                <a:cs typeface="Arial"/>
              </a:rPr>
              <a:t>pentu.</a:t>
            </a:r>
            <a:r>
              <a:rPr sz="1800" spc="-10" dirty="0">
                <a:latin typeface="Arial"/>
                <a:cs typeface="Arial"/>
              </a:rPr>
              <a:t> </a:t>
            </a:r>
            <a:r>
              <a:rPr sz="1800" dirty="0">
                <a:latin typeface="Arial"/>
                <a:cs typeface="Arial"/>
              </a:rPr>
              <a:t>Les rampes</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paille</a:t>
            </a:r>
            <a:r>
              <a:rPr sz="1800" spc="-20" dirty="0">
                <a:latin typeface="Arial"/>
                <a:cs typeface="Arial"/>
              </a:rPr>
              <a:t> </a:t>
            </a:r>
            <a:r>
              <a:rPr sz="1800" dirty="0">
                <a:latin typeface="Arial"/>
                <a:cs typeface="Arial"/>
              </a:rPr>
              <a:t>sont</a:t>
            </a:r>
            <a:r>
              <a:rPr sz="1800" spc="-10" dirty="0">
                <a:latin typeface="Arial"/>
                <a:cs typeface="Arial"/>
              </a:rPr>
              <a:t> </a:t>
            </a:r>
            <a:r>
              <a:rPr sz="1800" dirty="0">
                <a:latin typeface="Arial"/>
                <a:cs typeface="Arial"/>
              </a:rPr>
              <a:t>consolidées</a:t>
            </a:r>
            <a:r>
              <a:rPr sz="1800" spc="-20"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des</a:t>
            </a:r>
            <a:r>
              <a:rPr sz="1800" spc="-15" dirty="0">
                <a:latin typeface="Arial"/>
                <a:cs typeface="Arial"/>
              </a:rPr>
              <a:t> </a:t>
            </a:r>
            <a:r>
              <a:rPr sz="1800" spc="-10" dirty="0">
                <a:latin typeface="Arial"/>
                <a:cs typeface="Arial"/>
              </a:rPr>
              <a:t>boutures. </a:t>
            </a:r>
            <a:r>
              <a:rPr sz="1800" dirty="0">
                <a:latin typeface="Arial"/>
                <a:cs typeface="Arial"/>
              </a:rPr>
              <a:t>Cependant,</a:t>
            </a:r>
            <a:r>
              <a:rPr sz="1800" spc="-15" dirty="0">
                <a:latin typeface="Arial"/>
                <a:cs typeface="Arial"/>
              </a:rPr>
              <a:t> </a:t>
            </a:r>
            <a:r>
              <a:rPr sz="1800" dirty="0">
                <a:latin typeface="Arial"/>
                <a:cs typeface="Arial"/>
              </a:rPr>
              <a:t>compte</a:t>
            </a:r>
            <a:r>
              <a:rPr sz="1800" spc="-25" dirty="0">
                <a:latin typeface="Arial"/>
                <a:cs typeface="Arial"/>
              </a:rPr>
              <a:t> </a:t>
            </a:r>
            <a:r>
              <a:rPr sz="1800" dirty="0">
                <a:latin typeface="Arial"/>
                <a:cs typeface="Arial"/>
              </a:rPr>
              <a:t>tenu</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forte</a:t>
            </a:r>
            <a:r>
              <a:rPr sz="1800" spc="-25" dirty="0">
                <a:latin typeface="Arial"/>
                <a:cs typeface="Arial"/>
              </a:rPr>
              <a:t> </a:t>
            </a:r>
            <a:r>
              <a:rPr sz="1800" dirty="0">
                <a:latin typeface="Arial"/>
                <a:cs typeface="Arial"/>
              </a:rPr>
              <a:t>pente,</a:t>
            </a:r>
            <a:r>
              <a:rPr sz="1800" spc="-10" dirty="0">
                <a:latin typeface="Arial"/>
                <a:cs typeface="Arial"/>
              </a:rPr>
              <a:t> </a:t>
            </a:r>
            <a:r>
              <a:rPr sz="1800" dirty="0">
                <a:latin typeface="Arial"/>
                <a:cs typeface="Arial"/>
              </a:rPr>
              <a:t>le</a:t>
            </a:r>
            <a:r>
              <a:rPr sz="1800" spc="-25" dirty="0">
                <a:latin typeface="Arial"/>
                <a:cs typeface="Arial"/>
              </a:rPr>
              <a:t> </a:t>
            </a:r>
            <a:r>
              <a:rPr sz="1800" dirty="0">
                <a:latin typeface="Arial"/>
                <a:cs typeface="Arial"/>
              </a:rPr>
              <a:t>retour</a:t>
            </a:r>
            <a:r>
              <a:rPr sz="1800" spc="-15" dirty="0">
                <a:latin typeface="Arial"/>
                <a:cs typeface="Arial"/>
              </a:rPr>
              <a:t> </a:t>
            </a:r>
            <a:r>
              <a:rPr sz="1800" dirty="0">
                <a:latin typeface="Arial"/>
                <a:cs typeface="Arial"/>
              </a:rPr>
              <a:t>sur</a:t>
            </a:r>
            <a:r>
              <a:rPr sz="1800" spc="-20" dirty="0">
                <a:latin typeface="Arial"/>
                <a:cs typeface="Arial"/>
              </a:rPr>
              <a:t> </a:t>
            </a:r>
            <a:r>
              <a:rPr sz="1800" dirty="0">
                <a:latin typeface="Arial"/>
                <a:cs typeface="Arial"/>
              </a:rPr>
              <a:t>investissement</a:t>
            </a:r>
            <a:r>
              <a:rPr sz="1800" spc="-15" dirty="0">
                <a:latin typeface="Arial"/>
                <a:cs typeface="Arial"/>
              </a:rPr>
              <a:t> </a:t>
            </a:r>
            <a:r>
              <a:rPr sz="1800" dirty="0">
                <a:latin typeface="Arial"/>
                <a:cs typeface="Arial"/>
              </a:rPr>
              <a:t>risque</a:t>
            </a:r>
            <a:r>
              <a:rPr sz="1800" spc="-20" dirty="0">
                <a:latin typeface="Arial"/>
                <a:cs typeface="Arial"/>
              </a:rPr>
              <a:t> </a:t>
            </a:r>
            <a:r>
              <a:rPr sz="1800" spc="-10" dirty="0">
                <a:latin typeface="Arial"/>
                <a:cs typeface="Arial"/>
              </a:rPr>
              <a:t>d’être faible.</a:t>
            </a:r>
            <a:endParaRPr sz="180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461884" cy="5600065"/>
            <a:chOff x="452437" y="452437"/>
            <a:chExt cx="7461884" cy="5600065"/>
          </a:xfrm>
        </p:grpSpPr>
        <p:pic>
          <p:nvPicPr>
            <p:cNvPr id="3" name="object 3"/>
            <p:cNvPicPr/>
            <p:nvPr/>
          </p:nvPicPr>
          <p:blipFill>
            <a:blip r:embed="rId2" cstate="print"/>
            <a:stretch>
              <a:fillRect/>
            </a:stretch>
          </p:blipFill>
          <p:spPr>
            <a:xfrm>
              <a:off x="457200" y="457200"/>
              <a:ext cx="7452359" cy="5590031"/>
            </a:xfrm>
            <a:prstGeom prst="rect">
              <a:avLst/>
            </a:prstGeom>
          </p:spPr>
        </p:pic>
        <p:sp>
          <p:nvSpPr>
            <p:cNvPr id="4" name="object 4"/>
            <p:cNvSpPr/>
            <p:nvPr/>
          </p:nvSpPr>
          <p:spPr>
            <a:xfrm>
              <a:off x="457200" y="457200"/>
              <a:ext cx="7452359" cy="5590540"/>
            </a:xfrm>
            <a:custGeom>
              <a:avLst/>
              <a:gdLst/>
              <a:ahLst/>
              <a:cxnLst/>
              <a:rect l="l" t="t" r="r" b="b"/>
              <a:pathLst>
                <a:path w="7452359" h="5590540">
                  <a:moveTo>
                    <a:pt x="0" y="0"/>
                  </a:moveTo>
                  <a:lnTo>
                    <a:pt x="0" y="5590031"/>
                  </a:lnTo>
                  <a:lnTo>
                    <a:pt x="7452359" y="5590031"/>
                  </a:lnTo>
                  <a:lnTo>
                    <a:pt x="7452359"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715771" y="6435341"/>
            <a:ext cx="867283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L’importance</a:t>
            </a:r>
            <a:r>
              <a:rPr sz="1800" spc="-30" dirty="0">
                <a:latin typeface="Arial"/>
                <a:cs typeface="Arial"/>
              </a:rPr>
              <a:t> </a:t>
            </a:r>
            <a:r>
              <a:rPr sz="1800" dirty="0">
                <a:latin typeface="Arial"/>
                <a:cs typeface="Arial"/>
              </a:rPr>
              <a:t>des</a:t>
            </a:r>
            <a:r>
              <a:rPr sz="1800" spc="-20" dirty="0">
                <a:latin typeface="Arial"/>
                <a:cs typeface="Arial"/>
              </a:rPr>
              <a:t> </a:t>
            </a:r>
            <a:r>
              <a:rPr sz="1800" dirty="0">
                <a:latin typeface="Arial"/>
                <a:cs typeface="Arial"/>
              </a:rPr>
              <a:t>racines</a:t>
            </a:r>
            <a:r>
              <a:rPr sz="1800" spc="-25" dirty="0">
                <a:latin typeface="Arial"/>
                <a:cs typeface="Arial"/>
              </a:rPr>
              <a:t> </a:t>
            </a:r>
            <a:r>
              <a:rPr sz="1800" dirty="0">
                <a:latin typeface="Arial"/>
                <a:cs typeface="Arial"/>
              </a:rPr>
              <a:t>pivotantes</a:t>
            </a:r>
            <a:r>
              <a:rPr sz="1800" spc="-20" dirty="0">
                <a:latin typeface="Arial"/>
                <a:cs typeface="Arial"/>
              </a:rPr>
              <a:t> </a:t>
            </a:r>
            <a:r>
              <a:rPr sz="1800" dirty="0">
                <a:latin typeface="Arial"/>
                <a:cs typeface="Arial"/>
              </a:rPr>
              <a:t>du</a:t>
            </a:r>
            <a:r>
              <a:rPr sz="1800" spc="-25" dirty="0">
                <a:latin typeface="Arial"/>
                <a:cs typeface="Arial"/>
              </a:rPr>
              <a:t> </a:t>
            </a:r>
            <a:r>
              <a:rPr sz="1800" dirty="0">
                <a:latin typeface="Arial"/>
                <a:cs typeface="Arial"/>
              </a:rPr>
              <a:t>candélabre</a:t>
            </a:r>
            <a:r>
              <a:rPr sz="1800" spc="-30" dirty="0">
                <a:latin typeface="Arial"/>
                <a:cs typeface="Arial"/>
              </a:rPr>
              <a:t> </a:t>
            </a:r>
            <a:r>
              <a:rPr sz="1800" dirty="0">
                <a:latin typeface="Arial"/>
                <a:cs typeface="Arial"/>
              </a:rPr>
              <a:t>qui</a:t>
            </a:r>
            <a:r>
              <a:rPr sz="1800" spc="-20" dirty="0">
                <a:latin typeface="Arial"/>
                <a:cs typeface="Arial"/>
              </a:rPr>
              <a:t> </a:t>
            </a:r>
            <a:r>
              <a:rPr sz="1800" dirty="0">
                <a:latin typeface="Arial"/>
                <a:cs typeface="Arial"/>
              </a:rPr>
              <a:t>permettent</a:t>
            </a:r>
            <a:r>
              <a:rPr sz="1800" spc="-15" dirty="0">
                <a:latin typeface="Arial"/>
                <a:cs typeface="Arial"/>
              </a:rPr>
              <a:t> </a:t>
            </a:r>
            <a:r>
              <a:rPr sz="1800" dirty="0">
                <a:latin typeface="Arial"/>
                <a:cs typeface="Arial"/>
              </a:rPr>
              <a:t>une</a:t>
            </a:r>
            <a:r>
              <a:rPr sz="1800" spc="-30" dirty="0">
                <a:latin typeface="Arial"/>
                <a:cs typeface="Arial"/>
              </a:rPr>
              <a:t> </a:t>
            </a:r>
            <a:r>
              <a:rPr sz="1800" dirty="0">
                <a:latin typeface="Arial"/>
                <a:cs typeface="Arial"/>
              </a:rPr>
              <a:t>remontée</a:t>
            </a:r>
            <a:r>
              <a:rPr sz="1800" spc="-25" dirty="0">
                <a:latin typeface="Arial"/>
                <a:cs typeface="Arial"/>
              </a:rPr>
              <a:t> </a:t>
            </a:r>
            <a:r>
              <a:rPr sz="1800" spc="-20" dirty="0">
                <a:latin typeface="Arial"/>
                <a:cs typeface="Arial"/>
              </a:rPr>
              <a:t>vers </a:t>
            </a:r>
            <a:r>
              <a:rPr sz="1800" dirty="0">
                <a:latin typeface="Arial"/>
                <a:cs typeface="Arial"/>
              </a:rPr>
              <a:t>la</a:t>
            </a:r>
            <a:r>
              <a:rPr sz="1800" spc="-30" dirty="0">
                <a:latin typeface="Arial"/>
                <a:cs typeface="Arial"/>
              </a:rPr>
              <a:t> </a:t>
            </a:r>
            <a:r>
              <a:rPr sz="1800" dirty="0">
                <a:latin typeface="Arial"/>
                <a:cs typeface="Arial"/>
              </a:rPr>
              <a:t>surface</a:t>
            </a:r>
            <a:r>
              <a:rPr sz="1800" spc="-30" dirty="0">
                <a:latin typeface="Arial"/>
                <a:cs typeface="Arial"/>
              </a:rPr>
              <a:t> </a:t>
            </a:r>
            <a:r>
              <a:rPr sz="1800" dirty="0">
                <a:latin typeface="Arial"/>
                <a:cs typeface="Arial"/>
              </a:rPr>
              <a:t>d’éléments</a:t>
            </a:r>
            <a:r>
              <a:rPr sz="1800" spc="-20" dirty="0">
                <a:latin typeface="Arial"/>
                <a:cs typeface="Arial"/>
              </a:rPr>
              <a:t> </a:t>
            </a:r>
            <a:r>
              <a:rPr sz="1800" dirty="0">
                <a:latin typeface="Arial"/>
                <a:cs typeface="Arial"/>
              </a:rPr>
              <a:t>fertilisants</a:t>
            </a:r>
            <a:r>
              <a:rPr sz="1800" spc="-25" dirty="0">
                <a:latin typeface="Arial"/>
                <a:cs typeface="Arial"/>
              </a:rPr>
              <a:t> </a:t>
            </a:r>
            <a:r>
              <a:rPr sz="1800" dirty="0">
                <a:latin typeface="Arial"/>
                <a:cs typeface="Arial"/>
              </a:rPr>
              <a:t>depuis</a:t>
            </a:r>
            <a:r>
              <a:rPr sz="1800" spc="-25" dirty="0">
                <a:latin typeface="Arial"/>
                <a:cs typeface="Arial"/>
              </a:rPr>
              <a:t> </a:t>
            </a:r>
            <a:r>
              <a:rPr sz="1800" dirty="0">
                <a:latin typeface="Arial"/>
                <a:cs typeface="Arial"/>
              </a:rPr>
              <a:t>les</a:t>
            </a:r>
            <a:r>
              <a:rPr sz="1800" spc="-25" dirty="0">
                <a:latin typeface="Arial"/>
                <a:cs typeface="Arial"/>
              </a:rPr>
              <a:t> </a:t>
            </a:r>
            <a:r>
              <a:rPr sz="1800" dirty="0">
                <a:latin typeface="Arial"/>
                <a:cs typeface="Arial"/>
              </a:rPr>
              <a:t>horizons</a:t>
            </a:r>
            <a:r>
              <a:rPr sz="1800" spc="-20" dirty="0">
                <a:latin typeface="Arial"/>
                <a:cs typeface="Arial"/>
              </a:rPr>
              <a:t> </a:t>
            </a:r>
            <a:r>
              <a:rPr sz="1800" spc="-10" dirty="0">
                <a:latin typeface="Arial"/>
                <a:cs typeface="Arial"/>
              </a:rPr>
              <a:t>profonds.</a:t>
            </a:r>
            <a:endParaRPr sz="18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5179060" cy="6867525"/>
            <a:chOff x="452437" y="452437"/>
            <a:chExt cx="5179060" cy="6867525"/>
          </a:xfrm>
        </p:grpSpPr>
        <p:pic>
          <p:nvPicPr>
            <p:cNvPr id="3" name="object 3"/>
            <p:cNvPicPr/>
            <p:nvPr/>
          </p:nvPicPr>
          <p:blipFill>
            <a:blip r:embed="rId2" cstate="print"/>
            <a:stretch>
              <a:fillRect/>
            </a:stretch>
          </p:blipFill>
          <p:spPr>
            <a:xfrm>
              <a:off x="456437" y="457962"/>
              <a:ext cx="5167883" cy="6857999"/>
            </a:xfrm>
            <a:prstGeom prst="rect">
              <a:avLst/>
            </a:prstGeom>
          </p:spPr>
        </p:pic>
        <p:sp>
          <p:nvSpPr>
            <p:cNvPr id="4" name="object 4"/>
            <p:cNvSpPr/>
            <p:nvPr/>
          </p:nvSpPr>
          <p:spPr>
            <a:xfrm>
              <a:off x="457199" y="457199"/>
              <a:ext cx="5169535" cy="6858000"/>
            </a:xfrm>
            <a:custGeom>
              <a:avLst/>
              <a:gdLst/>
              <a:ahLst/>
              <a:cxnLst/>
              <a:rect l="l" t="t" r="r" b="b"/>
              <a:pathLst>
                <a:path w="5169535" h="6858000">
                  <a:moveTo>
                    <a:pt x="0" y="0"/>
                  </a:moveTo>
                  <a:lnTo>
                    <a:pt x="0" y="6857999"/>
                  </a:lnTo>
                </a:path>
                <a:path w="5169535" h="6858000">
                  <a:moveTo>
                    <a:pt x="5169407" y="6857999"/>
                  </a:moveTo>
                  <a:lnTo>
                    <a:pt x="5169407" y="0"/>
                  </a:lnTo>
                  <a:lnTo>
                    <a:pt x="0" y="0"/>
                  </a:lnTo>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821930" cy="5869305"/>
            <a:chOff x="452437" y="452437"/>
            <a:chExt cx="7821930" cy="5869305"/>
          </a:xfrm>
        </p:grpSpPr>
        <p:pic>
          <p:nvPicPr>
            <p:cNvPr id="3" name="object 3"/>
            <p:cNvPicPr/>
            <p:nvPr/>
          </p:nvPicPr>
          <p:blipFill>
            <a:blip r:embed="rId2" cstate="print"/>
            <a:stretch>
              <a:fillRect/>
            </a:stretch>
          </p:blipFill>
          <p:spPr>
            <a:xfrm>
              <a:off x="457200" y="457200"/>
              <a:ext cx="7812023" cy="5859779"/>
            </a:xfrm>
            <a:prstGeom prst="rect">
              <a:avLst/>
            </a:prstGeom>
          </p:spPr>
        </p:pic>
        <p:sp>
          <p:nvSpPr>
            <p:cNvPr id="4" name="object 4"/>
            <p:cNvSpPr/>
            <p:nvPr/>
          </p:nvSpPr>
          <p:spPr>
            <a:xfrm>
              <a:off x="457200" y="457200"/>
              <a:ext cx="7812405" cy="5859780"/>
            </a:xfrm>
            <a:custGeom>
              <a:avLst/>
              <a:gdLst/>
              <a:ahLst/>
              <a:cxnLst/>
              <a:rect l="l" t="t" r="r" b="b"/>
              <a:pathLst>
                <a:path w="7812405" h="5859780">
                  <a:moveTo>
                    <a:pt x="0" y="0"/>
                  </a:moveTo>
                  <a:lnTo>
                    <a:pt x="0" y="5859779"/>
                  </a:lnTo>
                  <a:lnTo>
                    <a:pt x="7812023" y="5859779"/>
                  </a:lnTo>
                  <a:lnTo>
                    <a:pt x="781202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577072"/>
            <a:ext cx="76835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Construction</a:t>
            </a:r>
            <a:r>
              <a:rPr sz="1800" spc="-30" dirty="0">
                <a:latin typeface="Arial"/>
                <a:cs typeface="Arial"/>
              </a:rPr>
              <a:t> </a:t>
            </a:r>
            <a:r>
              <a:rPr sz="1800" dirty="0">
                <a:latin typeface="Arial"/>
                <a:cs typeface="Arial"/>
              </a:rPr>
              <a:t>d’une</a:t>
            </a:r>
            <a:r>
              <a:rPr sz="1800" spc="-25" dirty="0">
                <a:latin typeface="Arial"/>
                <a:cs typeface="Arial"/>
              </a:rPr>
              <a:t> </a:t>
            </a:r>
            <a:r>
              <a:rPr sz="1800" dirty="0">
                <a:latin typeface="Arial"/>
                <a:cs typeface="Arial"/>
              </a:rPr>
              <a:t>haie</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candélabres</a:t>
            </a:r>
            <a:r>
              <a:rPr sz="1800" spc="-20" dirty="0">
                <a:latin typeface="Arial"/>
                <a:cs typeface="Arial"/>
              </a:rPr>
              <a:t> </a:t>
            </a:r>
            <a:r>
              <a:rPr sz="1800" dirty="0">
                <a:latin typeface="Arial"/>
                <a:cs typeface="Arial"/>
              </a:rPr>
              <a:t>suite</a:t>
            </a:r>
            <a:r>
              <a:rPr sz="1800" spc="-10" dirty="0">
                <a:latin typeface="Arial"/>
                <a:cs typeface="Arial"/>
              </a:rPr>
              <a:t> </a:t>
            </a:r>
            <a:r>
              <a:rPr sz="1800" dirty="0">
                <a:latin typeface="Arial"/>
                <a:cs typeface="Arial"/>
              </a:rPr>
              <a:t>à</a:t>
            </a:r>
            <a:r>
              <a:rPr sz="1800" spc="-25" dirty="0">
                <a:latin typeface="Arial"/>
                <a:cs typeface="Arial"/>
              </a:rPr>
              <a:t> </a:t>
            </a:r>
            <a:r>
              <a:rPr sz="1800" dirty="0">
                <a:latin typeface="Arial"/>
                <a:cs typeface="Arial"/>
              </a:rPr>
              <a:t>l’élargissement</a:t>
            </a:r>
            <a:r>
              <a:rPr sz="1800" spc="-20" dirty="0">
                <a:latin typeface="Arial"/>
                <a:cs typeface="Arial"/>
              </a:rPr>
              <a:t> </a:t>
            </a:r>
            <a:r>
              <a:rPr sz="1800" dirty="0">
                <a:latin typeface="Arial"/>
                <a:cs typeface="Arial"/>
              </a:rPr>
              <a:t>d’un</a:t>
            </a:r>
            <a:r>
              <a:rPr sz="1800" spc="-25" dirty="0">
                <a:latin typeface="Arial"/>
                <a:cs typeface="Arial"/>
              </a:rPr>
              <a:t> </a:t>
            </a:r>
            <a:r>
              <a:rPr sz="1800" spc="-10" dirty="0">
                <a:latin typeface="Arial"/>
                <a:cs typeface="Arial"/>
              </a:rPr>
              <a:t>sentier.</a:t>
            </a:r>
            <a:endParaRPr sz="180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894955" cy="5922645"/>
            <a:chOff x="452437" y="452437"/>
            <a:chExt cx="7894955" cy="5922645"/>
          </a:xfrm>
        </p:grpSpPr>
        <p:pic>
          <p:nvPicPr>
            <p:cNvPr id="3" name="object 3"/>
            <p:cNvPicPr/>
            <p:nvPr/>
          </p:nvPicPr>
          <p:blipFill>
            <a:blip r:embed="rId2" cstate="print"/>
            <a:stretch>
              <a:fillRect/>
            </a:stretch>
          </p:blipFill>
          <p:spPr>
            <a:xfrm>
              <a:off x="457200" y="457200"/>
              <a:ext cx="7885175" cy="5913119"/>
            </a:xfrm>
            <a:prstGeom prst="rect">
              <a:avLst/>
            </a:prstGeom>
          </p:spPr>
        </p:pic>
        <p:sp>
          <p:nvSpPr>
            <p:cNvPr id="4" name="object 4"/>
            <p:cNvSpPr/>
            <p:nvPr/>
          </p:nvSpPr>
          <p:spPr>
            <a:xfrm>
              <a:off x="457200" y="457200"/>
              <a:ext cx="7885430" cy="5913120"/>
            </a:xfrm>
            <a:custGeom>
              <a:avLst/>
              <a:gdLst/>
              <a:ahLst/>
              <a:cxnLst/>
              <a:rect l="l" t="t" r="r" b="b"/>
              <a:pathLst>
                <a:path w="7885430" h="5913120">
                  <a:moveTo>
                    <a:pt x="0" y="0"/>
                  </a:moveTo>
                  <a:lnTo>
                    <a:pt x="0" y="5913119"/>
                  </a:lnTo>
                  <a:lnTo>
                    <a:pt x="7885175" y="5913119"/>
                  </a:lnTo>
                  <a:lnTo>
                    <a:pt x="788517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435341"/>
            <a:ext cx="849693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Transport</a:t>
            </a:r>
            <a:r>
              <a:rPr sz="1800" spc="-1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boutures</a:t>
            </a:r>
            <a:r>
              <a:rPr sz="1800" spc="-1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candélabre</a:t>
            </a:r>
            <a:r>
              <a:rPr sz="1800" spc="-20" dirty="0">
                <a:latin typeface="Arial"/>
                <a:cs typeface="Arial"/>
              </a:rPr>
              <a:t> </a:t>
            </a:r>
            <a:r>
              <a:rPr sz="1800" dirty="0">
                <a:latin typeface="Arial"/>
                <a:cs typeface="Arial"/>
              </a:rPr>
              <a:t>(Euphorbia</a:t>
            </a:r>
            <a:r>
              <a:rPr sz="1800" spc="-25" dirty="0">
                <a:latin typeface="Arial"/>
                <a:cs typeface="Arial"/>
              </a:rPr>
              <a:t> </a:t>
            </a:r>
            <a:r>
              <a:rPr sz="1800" dirty="0">
                <a:latin typeface="Arial"/>
                <a:cs typeface="Arial"/>
              </a:rPr>
              <a:t>lactea).</a:t>
            </a:r>
            <a:r>
              <a:rPr sz="1800" spc="-1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construction</a:t>
            </a:r>
            <a:r>
              <a:rPr sz="1800" spc="-10" dirty="0">
                <a:latin typeface="Arial"/>
                <a:cs typeface="Arial"/>
              </a:rPr>
              <a:t> </a:t>
            </a:r>
            <a:r>
              <a:rPr sz="1800" dirty="0">
                <a:latin typeface="Arial"/>
                <a:cs typeface="Arial"/>
              </a:rPr>
              <a:t>d’une</a:t>
            </a:r>
            <a:r>
              <a:rPr sz="1800" spc="-20" dirty="0">
                <a:latin typeface="Arial"/>
                <a:cs typeface="Arial"/>
              </a:rPr>
              <a:t> </a:t>
            </a:r>
            <a:r>
              <a:rPr sz="1800" spc="-10" dirty="0">
                <a:latin typeface="Arial"/>
                <a:cs typeface="Arial"/>
              </a:rPr>
              <a:t>telle </a:t>
            </a:r>
            <a:r>
              <a:rPr sz="1800" dirty="0">
                <a:latin typeface="Arial"/>
                <a:cs typeface="Arial"/>
              </a:rPr>
              <a:t>haie</a:t>
            </a:r>
            <a:r>
              <a:rPr sz="1800" spc="-20" dirty="0">
                <a:latin typeface="Arial"/>
                <a:cs typeface="Arial"/>
              </a:rPr>
              <a:t> </a:t>
            </a:r>
            <a:r>
              <a:rPr sz="1800" dirty="0">
                <a:latin typeface="Arial"/>
                <a:cs typeface="Arial"/>
              </a:rPr>
              <a:t>nécessite</a:t>
            </a:r>
            <a:r>
              <a:rPr sz="1800" spc="-5" dirty="0">
                <a:latin typeface="Arial"/>
                <a:cs typeface="Arial"/>
              </a:rPr>
              <a:t> </a:t>
            </a:r>
            <a:r>
              <a:rPr sz="1800" dirty="0">
                <a:latin typeface="Arial"/>
                <a:cs typeface="Arial"/>
              </a:rPr>
              <a:t>un</a:t>
            </a:r>
            <a:r>
              <a:rPr sz="1800" spc="-20" dirty="0">
                <a:latin typeface="Arial"/>
                <a:cs typeface="Arial"/>
              </a:rPr>
              <a:t> </a:t>
            </a:r>
            <a:r>
              <a:rPr sz="1800" dirty="0">
                <a:latin typeface="Arial"/>
                <a:cs typeface="Arial"/>
              </a:rPr>
              <a:t>travail</a:t>
            </a:r>
            <a:r>
              <a:rPr sz="1800" spc="-15"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équipe</a:t>
            </a:r>
            <a:r>
              <a:rPr sz="1800" spc="-20" dirty="0">
                <a:latin typeface="Arial"/>
                <a:cs typeface="Arial"/>
              </a:rPr>
              <a:t> </a:t>
            </a:r>
            <a:r>
              <a:rPr sz="1800" spc="-10" dirty="0">
                <a:latin typeface="Arial"/>
                <a:cs typeface="Arial"/>
              </a:rPr>
              <a:t>(carré).</a:t>
            </a:r>
            <a:endParaRPr sz="180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8181340" cy="6139180"/>
            <a:chOff x="452437" y="452437"/>
            <a:chExt cx="8181340" cy="6139180"/>
          </a:xfrm>
        </p:grpSpPr>
        <p:pic>
          <p:nvPicPr>
            <p:cNvPr id="3" name="object 3"/>
            <p:cNvPicPr/>
            <p:nvPr/>
          </p:nvPicPr>
          <p:blipFill>
            <a:blip r:embed="rId2" cstate="print"/>
            <a:stretch>
              <a:fillRect/>
            </a:stretch>
          </p:blipFill>
          <p:spPr>
            <a:xfrm>
              <a:off x="457200" y="457200"/>
              <a:ext cx="8173211" cy="6129527"/>
            </a:xfrm>
            <a:prstGeom prst="rect">
              <a:avLst/>
            </a:prstGeom>
          </p:spPr>
        </p:pic>
        <p:sp>
          <p:nvSpPr>
            <p:cNvPr id="4" name="object 4"/>
            <p:cNvSpPr/>
            <p:nvPr/>
          </p:nvSpPr>
          <p:spPr>
            <a:xfrm>
              <a:off x="457200" y="457200"/>
              <a:ext cx="8171815" cy="6129655"/>
            </a:xfrm>
            <a:custGeom>
              <a:avLst/>
              <a:gdLst/>
              <a:ahLst/>
              <a:cxnLst/>
              <a:rect l="l" t="t" r="r" b="b"/>
              <a:pathLst>
                <a:path w="8171815" h="6129655">
                  <a:moveTo>
                    <a:pt x="0" y="0"/>
                  </a:moveTo>
                  <a:lnTo>
                    <a:pt x="0" y="6129527"/>
                  </a:lnTo>
                  <a:lnTo>
                    <a:pt x="8171687" y="6129527"/>
                  </a:lnTo>
                  <a:lnTo>
                    <a:pt x="8171687"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35939" y="6680705"/>
            <a:ext cx="8061959"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A</a:t>
            </a:r>
            <a:r>
              <a:rPr sz="1800" spc="-25" dirty="0">
                <a:latin typeface="Arial"/>
                <a:cs typeface="Arial"/>
              </a:rPr>
              <a:t> </a:t>
            </a:r>
            <a:r>
              <a:rPr sz="1800" dirty="0">
                <a:latin typeface="Arial"/>
                <a:cs typeface="Arial"/>
              </a:rPr>
              <a:t>proximité</a:t>
            </a:r>
            <a:r>
              <a:rPr sz="1800" spc="-25" dirty="0">
                <a:latin typeface="Arial"/>
                <a:cs typeface="Arial"/>
              </a:rPr>
              <a:t> </a:t>
            </a:r>
            <a:r>
              <a:rPr sz="1800" dirty="0">
                <a:latin typeface="Arial"/>
                <a:cs typeface="Arial"/>
              </a:rPr>
              <a:t>de</a:t>
            </a:r>
            <a:r>
              <a:rPr sz="1800" spc="-10"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ravine</a:t>
            </a:r>
            <a:r>
              <a:rPr sz="1800" spc="-25" dirty="0">
                <a:latin typeface="Arial"/>
                <a:cs typeface="Arial"/>
              </a:rPr>
              <a:t> </a:t>
            </a:r>
            <a:r>
              <a:rPr sz="1800" dirty="0">
                <a:latin typeface="Arial"/>
                <a:cs typeface="Arial"/>
              </a:rPr>
              <a:t>Macadet.</a:t>
            </a:r>
            <a:r>
              <a:rPr sz="1800" spc="-15" dirty="0">
                <a:latin typeface="Arial"/>
                <a:cs typeface="Arial"/>
              </a:rPr>
              <a:t> </a:t>
            </a:r>
            <a:r>
              <a:rPr sz="1800" dirty="0">
                <a:latin typeface="Arial"/>
                <a:cs typeface="Arial"/>
              </a:rPr>
              <a:t>Elargissement</a:t>
            </a:r>
            <a:r>
              <a:rPr sz="1800" spc="-15" dirty="0">
                <a:latin typeface="Arial"/>
                <a:cs typeface="Arial"/>
              </a:rPr>
              <a:t> </a:t>
            </a:r>
            <a:r>
              <a:rPr sz="1800" dirty="0">
                <a:latin typeface="Arial"/>
                <a:cs typeface="Arial"/>
              </a:rPr>
              <a:t>du</a:t>
            </a:r>
            <a:r>
              <a:rPr sz="1800" spc="-25" dirty="0">
                <a:latin typeface="Arial"/>
                <a:cs typeface="Arial"/>
              </a:rPr>
              <a:t> </a:t>
            </a:r>
            <a:r>
              <a:rPr sz="1800" dirty="0">
                <a:latin typeface="Arial"/>
                <a:cs typeface="Arial"/>
              </a:rPr>
              <a:t>sentier</a:t>
            </a:r>
            <a:r>
              <a:rPr sz="1800" spc="-25" dirty="0">
                <a:latin typeface="Arial"/>
                <a:cs typeface="Arial"/>
              </a:rPr>
              <a:t> </a:t>
            </a:r>
            <a:r>
              <a:rPr sz="1800" dirty="0">
                <a:latin typeface="Arial"/>
                <a:cs typeface="Arial"/>
              </a:rPr>
              <a:t>pour</a:t>
            </a:r>
            <a:r>
              <a:rPr sz="1800" spc="-20" dirty="0">
                <a:latin typeface="Arial"/>
                <a:cs typeface="Arial"/>
              </a:rPr>
              <a:t> </a:t>
            </a:r>
            <a:r>
              <a:rPr sz="1800" dirty="0">
                <a:latin typeface="Arial"/>
                <a:cs typeface="Arial"/>
              </a:rPr>
              <a:t>accéder</a:t>
            </a:r>
            <a:r>
              <a:rPr sz="1800" spc="-20" dirty="0">
                <a:latin typeface="Arial"/>
                <a:cs typeface="Arial"/>
              </a:rPr>
              <a:t> </a:t>
            </a:r>
            <a:r>
              <a:rPr sz="1800" dirty="0">
                <a:latin typeface="Arial"/>
                <a:cs typeface="Arial"/>
              </a:rPr>
              <a:t>au</a:t>
            </a:r>
            <a:r>
              <a:rPr sz="1800" spc="-25" dirty="0">
                <a:latin typeface="Arial"/>
                <a:cs typeface="Arial"/>
              </a:rPr>
              <a:t> lac </a:t>
            </a:r>
            <a:r>
              <a:rPr sz="1800" dirty="0">
                <a:latin typeface="Arial"/>
                <a:cs typeface="Arial"/>
              </a:rPr>
              <a:t>collinaire</a:t>
            </a:r>
            <a:r>
              <a:rPr sz="1800" spc="-3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Caritas</a:t>
            </a:r>
            <a:r>
              <a:rPr sz="1800" spc="-15" dirty="0">
                <a:latin typeface="Arial"/>
                <a:cs typeface="Arial"/>
              </a:rPr>
              <a:t> </a:t>
            </a:r>
            <a:r>
              <a:rPr sz="1800" dirty="0">
                <a:latin typeface="Arial"/>
                <a:cs typeface="Arial"/>
              </a:rPr>
              <a:t>sur</a:t>
            </a:r>
            <a:r>
              <a:rPr sz="1800" spc="-1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ravine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Bois</a:t>
            </a:r>
            <a:r>
              <a:rPr sz="1800" spc="-20" dirty="0">
                <a:latin typeface="Arial"/>
                <a:cs typeface="Arial"/>
              </a:rPr>
              <a:t> </a:t>
            </a:r>
            <a:r>
              <a:rPr sz="1800" dirty="0">
                <a:latin typeface="Arial"/>
                <a:cs typeface="Arial"/>
              </a:rPr>
              <a:t>Scié.</a:t>
            </a:r>
            <a:r>
              <a:rPr sz="1800" spc="-10"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clôture</a:t>
            </a:r>
            <a:r>
              <a:rPr sz="1800" spc="-5" dirty="0">
                <a:latin typeface="Arial"/>
                <a:cs typeface="Arial"/>
              </a:rPr>
              <a:t> </a:t>
            </a:r>
            <a:r>
              <a:rPr sz="1800" dirty="0">
                <a:latin typeface="Arial"/>
                <a:cs typeface="Arial"/>
              </a:rPr>
              <a:t>a</a:t>
            </a:r>
            <a:r>
              <a:rPr sz="1800" spc="-20" dirty="0">
                <a:latin typeface="Arial"/>
                <a:cs typeface="Arial"/>
              </a:rPr>
              <a:t> </a:t>
            </a:r>
            <a:r>
              <a:rPr sz="1800" dirty="0">
                <a:latin typeface="Arial"/>
                <a:cs typeface="Arial"/>
              </a:rPr>
              <a:t>été</a:t>
            </a:r>
            <a:r>
              <a:rPr sz="1800" spc="-20" dirty="0">
                <a:latin typeface="Arial"/>
                <a:cs typeface="Arial"/>
              </a:rPr>
              <a:t> </a:t>
            </a:r>
            <a:r>
              <a:rPr sz="1800" spc="-10" dirty="0">
                <a:latin typeface="Arial"/>
                <a:cs typeface="Arial"/>
              </a:rPr>
              <a:t>reconstruite.</a:t>
            </a:r>
            <a:endParaRPr sz="1800">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667243" cy="5751576"/>
          </a:xfrm>
          <a:prstGeom prst="rect">
            <a:avLst/>
          </a:prstGeom>
        </p:spPr>
      </p:pic>
      <p:sp>
        <p:nvSpPr>
          <p:cNvPr id="3" name="object 3"/>
          <p:cNvSpPr txBox="1"/>
          <p:nvPr/>
        </p:nvSpPr>
        <p:spPr>
          <a:xfrm>
            <a:off x="644143" y="6290561"/>
            <a:ext cx="867283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Puilboreau.</a:t>
            </a:r>
            <a:r>
              <a:rPr sz="1800" spc="-15"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de</a:t>
            </a:r>
            <a:r>
              <a:rPr sz="1800" spc="-25" dirty="0">
                <a:latin typeface="Arial"/>
                <a:cs typeface="Arial"/>
              </a:rPr>
              <a:t> </a:t>
            </a:r>
            <a:r>
              <a:rPr sz="1800" spc="-10" dirty="0">
                <a:latin typeface="Arial"/>
                <a:cs typeface="Arial"/>
              </a:rPr>
              <a:t>garde-</a:t>
            </a:r>
            <a:r>
              <a:rPr sz="1800" dirty="0">
                <a:latin typeface="Arial"/>
                <a:cs typeface="Arial"/>
              </a:rPr>
              <a:t>maison</a:t>
            </a:r>
            <a:r>
              <a:rPr sz="1800" spc="-20" dirty="0">
                <a:latin typeface="Arial"/>
                <a:cs typeface="Arial"/>
              </a:rPr>
              <a:t> </a:t>
            </a:r>
            <a:r>
              <a:rPr sz="1800" dirty="0">
                <a:latin typeface="Arial"/>
                <a:cs typeface="Arial"/>
              </a:rPr>
              <a:t>ici</a:t>
            </a:r>
            <a:r>
              <a:rPr sz="1800" spc="-15" dirty="0">
                <a:latin typeface="Arial"/>
                <a:cs typeface="Arial"/>
              </a:rPr>
              <a:t> </a:t>
            </a:r>
            <a:r>
              <a:rPr sz="1800" dirty="0">
                <a:latin typeface="Arial"/>
                <a:cs typeface="Arial"/>
              </a:rPr>
              <a:t>appelée</a:t>
            </a:r>
            <a:r>
              <a:rPr sz="1800" spc="-25" dirty="0">
                <a:latin typeface="Arial"/>
                <a:cs typeface="Arial"/>
              </a:rPr>
              <a:t> </a:t>
            </a:r>
            <a:r>
              <a:rPr sz="1800" dirty="0">
                <a:latin typeface="Arial"/>
                <a:cs typeface="Arial"/>
              </a:rPr>
              <a:t>Gros</a:t>
            </a:r>
            <a:r>
              <a:rPr sz="1800" spc="-15" dirty="0">
                <a:latin typeface="Arial"/>
                <a:cs typeface="Arial"/>
              </a:rPr>
              <a:t> </a:t>
            </a:r>
            <a:r>
              <a:rPr sz="1800" dirty="0">
                <a:latin typeface="Arial"/>
                <a:cs typeface="Arial"/>
              </a:rPr>
              <a:t>Nèg</a:t>
            </a:r>
            <a:r>
              <a:rPr sz="1800" spc="-20" dirty="0">
                <a:latin typeface="Arial"/>
                <a:cs typeface="Arial"/>
              </a:rPr>
              <a:t> </a:t>
            </a:r>
            <a:r>
              <a:rPr sz="1800" dirty="0">
                <a:latin typeface="Arial"/>
                <a:cs typeface="Arial"/>
              </a:rPr>
              <a:t>(Euphorbia</a:t>
            </a:r>
            <a:r>
              <a:rPr sz="1800" spc="-25" dirty="0">
                <a:latin typeface="Arial"/>
                <a:cs typeface="Arial"/>
              </a:rPr>
              <a:t> </a:t>
            </a:r>
            <a:r>
              <a:rPr sz="1800" dirty="0">
                <a:latin typeface="Arial"/>
                <a:cs typeface="Arial"/>
              </a:rPr>
              <a:t>tirucalli),</a:t>
            </a:r>
            <a:r>
              <a:rPr sz="1800" spc="-10"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800</a:t>
            </a:r>
            <a:r>
              <a:rPr sz="1800" spc="-25" dirty="0">
                <a:latin typeface="Arial"/>
                <a:cs typeface="Arial"/>
              </a:rPr>
              <a:t> </a:t>
            </a:r>
            <a:r>
              <a:rPr sz="1800" spc="-50" dirty="0">
                <a:latin typeface="Arial"/>
                <a:cs typeface="Arial"/>
              </a:rPr>
              <a:t>m </a:t>
            </a:r>
            <a:r>
              <a:rPr sz="1800" spc="-10" dirty="0">
                <a:latin typeface="Arial"/>
                <a:cs typeface="Arial"/>
              </a:rPr>
              <a:t>d’altitude.</a:t>
            </a:r>
            <a:endParaRPr sz="180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677150" cy="5761355"/>
            <a:chOff x="452437" y="452437"/>
            <a:chExt cx="7677150" cy="5761355"/>
          </a:xfrm>
        </p:grpSpPr>
        <p:pic>
          <p:nvPicPr>
            <p:cNvPr id="3" name="object 3"/>
            <p:cNvPicPr/>
            <p:nvPr/>
          </p:nvPicPr>
          <p:blipFill>
            <a:blip r:embed="rId2" cstate="print"/>
            <a:stretch>
              <a:fillRect/>
            </a:stretch>
          </p:blipFill>
          <p:spPr>
            <a:xfrm>
              <a:off x="457200" y="457200"/>
              <a:ext cx="7667243" cy="5751575"/>
            </a:xfrm>
            <a:prstGeom prst="rect">
              <a:avLst/>
            </a:prstGeom>
          </p:spPr>
        </p:pic>
        <p:sp>
          <p:nvSpPr>
            <p:cNvPr id="4" name="object 4"/>
            <p:cNvSpPr/>
            <p:nvPr/>
          </p:nvSpPr>
          <p:spPr>
            <a:xfrm>
              <a:off x="457200" y="457200"/>
              <a:ext cx="7667625" cy="5751830"/>
            </a:xfrm>
            <a:custGeom>
              <a:avLst/>
              <a:gdLst/>
              <a:ahLst/>
              <a:cxnLst/>
              <a:rect l="l" t="t" r="r" b="b"/>
              <a:pathLst>
                <a:path w="7667625" h="5751830">
                  <a:moveTo>
                    <a:pt x="0" y="0"/>
                  </a:moveTo>
                  <a:lnTo>
                    <a:pt x="0" y="5751575"/>
                  </a:lnTo>
                  <a:lnTo>
                    <a:pt x="7667243" y="5751575"/>
                  </a:lnTo>
                  <a:lnTo>
                    <a:pt x="766724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290561"/>
            <a:ext cx="7633334"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Gros</a:t>
            </a:r>
            <a:r>
              <a:rPr sz="1800" spc="-15" dirty="0">
                <a:latin typeface="Arial"/>
                <a:cs typeface="Arial"/>
              </a:rPr>
              <a:t> </a:t>
            </a:r>
            <a:r>
              <a:rPr sz="1800" dirty="0">
                <a:latin typeface="Arial"/>
                <a:cs typeface="Arial"/>
              </a:rPr>
              <a:t>Morne</a:t>
            </a:r>
            <a:r>
              <a:rPr sz="1800" spc="-20" dirty="0">
                <a:latin typeface="Arial"/>
                <a:cs typeface="Arial"/>
              </a:rPr>
              <a:t> </a:t>
            </a:r>
            <a:r>
              <a:rPr sz="1800" dirty="0">
                <a:latin typeface="Arial"/>
                <a:cs typeface="Arial"/>
              </a:rPr>
              <a:t>.</a:t>
            </a:r>
            <a:r>
              <a:rPr sz="1800" spc="-10"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de</a:t>
            </a:r>
            <a:r>
              <a:rPr sz="1800" spc="-20" dirty="0">
                <a:latin typeface="Arial"/>
                <a:cs typeface="Arial"/>
              </a:rPr>
              <a:t> </a:t>
            </a:r>
            <a:r>
              <a:rPr sz="1800" spc="-10" dirty="0">
                <a:latin typeface="Arial"/>
                <a:cs typeface="Arial"/>
              </a:rPr>
              <a:t>garde-</a:t>
            </a:r>
            <a:r>
              <a:rPr sz="1800" dirty="0">
                <a:latin typeface="Arial"/>
                <a:cs typeface="Arial"/>
              </a:rPr>
              <a:t>maison</a:t>
            </a:r>
            <a:r>
              <a:rPr sz="1800" spc="-20" dirty="0">
                <a:latin typeface="Arial"/>
                <a:cs typeface="Arial"/>
              </a:rPr>
              <a:t> </a:t>
            </a:r>
            <a:r>
              <a:rPr sz="1800" dirty="0">
                <a:latin typeface="Arial"/>
                <a:cs typeface="Arial"/>
              </a:rPr>
              <a:t>(Euphorbia</a:t>
            </a:r>
            <a:r>
              <a:rPr sz="1800" spc="-20" dirty="0">
                <a:latin typeface="Arial"/>
                <a:cs typeface="Arial"/>
              </a:rPr>
              <a:t> </a:t>
            </a:r>
            <a:r>
              <a:rPr sz="1800" dirty="0">
                <a:latin typeface="Arial"/>
                <a:cs typeface="Arial"/>
              </a:rPr>
              <a:t>tirucalli)</a:t>
            </a:r>
            <a:r>
              <a:rPr sz="1800" spc="-15" dirty="0">
                <a:latin typeface="Arial"/>
                <a:cs typeface="Arial"/>
              </a:rPr>
              <a:t> </a:t>
            </a:r>
            <a:r>
              <a:rPr sz="1800" dirty="0">
                <a:latin typeface="Arial"/>
                <a:cs typeface="Arial"/>
              </a:rPr>
              <a:t>à</a:t>
            </a:r>
            <a:r>
              <a:rPr sz="1800" spc="-5" dirty="0">
                <a:latin typeface="Arial"/>
                <a:cs typeface="Arial"/>
              </a:rPr>
              <a:t> </a:t>
            </a:r>
            <a:r>
              <a:rPr sz="1800" dirty="0">
                <a:latin typeface="Arial"/>
                <a:cs typeface="Arial"/>
              </a:rPr>
              <a:t>400</a:t>
            </a:r>
            <a:r>
              <a:rPr sz="1800" spc="-15" dirty="0">
                <a:latin typeface="Arial"/>
                <a:cs typeface="Arial"/>
              </a:rPr>
              <a:t> </a:t>
            </a:r>
            <a:r>
              <a:rPr sz="1800" dirty="0">
                <a:latin typeface="Arial"/>
                <a:cs typeface="Arial"/>
              </a:rPr>
              <a:t>m</a:t>
            </a:r>
            <a:r>
              <a:rPr sz="1800" spc="-15" dirty="0">
                <a:latin typeface="Arial"/>
                <a:cs typeface="Arial"/>
              </a:rPr>
              <a:t> </a:t>
            </a:r>
            <a:r>
              <a:rPr sz="1800" spc="-10" dirty="0">
                <a:latin typeface="Arial"/>
                <a:cs typeface="Arial"/>
              </a:rPr>
              <a:t>d’altitude.</a:t>
            </a:r>
            <a:endParaRPr sz="180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5015" y="1988311"/>
            <a:ext cx="7175500" cy="3376295"/>
          </a:xfrm>
          <a:prstGeom prst="rect">
            <a:avLst/>
          </a:prstGeom>
        </p:spPr>
        <p:txBody>
          <a:bodyPr vert="horz" wrap="square" lIns="0" tIns="13970" rIns="0" bIns="0" rtlCol="0">
            <a:spAutoFit/>
          </a:bodyPr>
          <a:lstStyle/>
          <a:p>
            <a:pPr marL="12700" marR="5080" indent="-1270" algn="ctr">
              <a:lnSpc>
                <a:spcPct val="99900"/>
              </a:lnSpc>
              <a:spcBef>
                <a:spcPts val="110"/>
              </a:spcBef>
            </a:pPr>
            <a:r>
              <a:rPr sz="4400" i="1" dirty="0">
                <a:latin typeface="Arial"/>
                <a:cs typeface="Arial"/>
              </a:rPr>
              <a:t>Composition</a:t>
            </a:r>
            <a:r>
              <a:rPr sz="4400" i="1" spc="-100" dirty="0">
                <a:latin typeface="Arial"/>
                <a:cs typeface="Arial"/>
              </a:rPr>
              <a:t> </a:t>
            </a:r>
            <a:r>
              <a:rPr sz="4400" i="1" dirty="0">
                <a:latin typeface="Arial"/>
                <a:cs typeface="Arial"/>
              </a:rPr>
              <a:t>et</a:t>
            </a:r>
            <a:r>
              <a:rPr sz="4400" i="1" spc="-100" dirty="0">
                <a:latin typeface="Arial"/>
                <a:cs typeface="Arial"/>
              </a:rPr>
              <a:t> </a:t>
            </a:r>
            <a:r>
              <a:rPr sz="4400" i="1" dirty="0">
                <a:latin typeface="Arial"/>
                <a:cs typeface="Arial"/>
              </a:rPr>
              <a:t>étapes</a:t>
            </a:r>
            <a:r>
              <a:rPr sz="4400" i="1" spc="-90" dirty="0">
                <a:latin typeface="Arial"/>
                <a:cs typeface="Arial"/>
              </a:rPr>
              <a:t> </a:t>
            </a:r>
            <a:r>
              <a:rPr sz="4400" i="1" dirty="0">
                <a:latin typeface="Arial"/>
                <a:cs typeface="Arial"/>
              </a:rPr>
              <a:t>de</a:t>
            </a:r>
            <a:r>
              <a:rPr sz="4400" i="1" spc="-100" dirty="0">
                <a:latin typeface="Arial"/>
                <a:cs typeface="Arial"/>
              </a:rPr>
              <a:t> </a:t>
            </a:r>
            <a:r>
              <a:rPr sz="4400" i="1" spc="-25" dirty="0">
                <a:latin typeface="Arial"/>
                <a:cs typeface="Arial"/>
              </a:rPr>
              <a:t>la </a:t>
            </a:r>
            <a:r>
              <a:rPr sz="4400" i="1" dirty="0">
                <a:latin typeface="Arial"/>
                <a:cs typeface="Arial"/>
              </a:rPr>
              <a:t>création</a:t>
            </a:r>
            <a:r>
              <a:rPr sz="4400" i="1" spc="-85" dirty="0">
                <a:latin typeface="Arial"/>
                <a:cs typeface="Arial"/>
              </a:rPr>
              <a:t> </a:t>
            </a:r>
            <a:r>
              <a:rPr sz="4400" i="1" dirty="0">
                <a:latin typeface="Arial"/>
                <a:cs typeface="Arial"/>
              </a:rPr>
              <a:t>d’une</a:t>
            </a:r>
            <a:r>
              <a:rPr sz="4400" i="1" spc="-85" dirty="0">
                <a:latin typeface="Arial"/>
                <a:cs typeface="Arial"/>
              </a:rPr>
              <a:t> </a:t>
            </a:r>
            <a:r>
              <a:rPr sz="4400" i="1" dirty="0">
                <a:latin typeface="Arial"/>
                <a:cs typeface="Arial"/>
              </a:rPr>
              <a:t>haie</a:t>
            </a:r>
            <a:r>
              <a:rPr sz="4400" i="1" spc="-85" dirty="0">
                <a:latin typeface="Arial"/>
                <a:cs typeface="Arial"/>
              </a:rPr>
              <a:t> </a:t>
            </a:r>
            <a:r>
              <a:rPr sz="4400" i="1" dirty="0">
                <a:latin typeface="Arial"/>
                <a:cs typeface="Arial"/>
              </a:rPr>
              <a:t>:</a:t>
            </a:r>
            <a:r>
              <a:rPr sz="4400" i="1" spc="-85" dirty="0">
                <a:latin typeface="Arial"/>
                <a:cs typeface="Arial"/>
              </a:rPr>
              <a:t> </a:t>
            </a:r>
            <a:r>
              <a:rPr sz="4400" i="1" spc="-20" dirty="0">
                <a:latin typeface="Arial"/>
                <a:cs typeface="Arial"/>
              </a:rPr>
              <a:t>bois </a:t>
            </a:r>
            <a:r>
              <a:rPr sz="4400" i="1" dirty="0">
                <a:latin typeface="Arial"/>
                <a:cs typeface="Arial"/>
              </a:rPr>
              <a:t>repousse,</a:t>
            </a:r>
            <a:r>
              <a:rPr sz="4400" i="1" spc="-200" dirty="0">
                <a:latin typeface="Arial"/>
                <a:cs typeface="Arial"/>
              </a:rPr>
              <a:t> </a:t>
            </a:r>
            <a:r>
              <a:rPr sz="4400" i="1" dirty="0">
                <a:latin typeface="Arial"/>
                <a:cs typeface="Arial"/>
              </a:rPr>
              <a:t>candélabre,</a:t>
            </a:r>
            <a:r>
              <a:rPr sz="4400" i="1" spc="-175" dirty="0">
                <a:latin typeface="Arial"/>
                <a:cs typeface="Arial"/>
              </a:rPr>
              <a:t> </a:t>
            </a:r>
            <a:r>
              <a:rPr sz="4400" i="1" spc="-10" dirty="0">
                <a:latin typeface="Arial"/>
                <a:cs typeface="Arial"/>
              </a:rPr>
              <a:t>semis </a:t>
            </a:r>
            <a:r>
              <a:rPr sz="4400" i="1" dirty="0">
                <a:latin typeface="Arial"/>
                <a:cs typeface="Arial"/>
              </a:rPr>
              <a:t>direct</a:t>
            </a:r>
            <a:r>
              <a:rPr sz="4400" i="1" spc="-120" dirty="0">
                <a:latin typeface="Arial"/>
                <a:cs typeface="Arial"/>
              </a:rPr>
              <a:t> </a:t>
            </a:r>
            <a:r>
              <a:rPr sz="4400" i="1" dirty="0">
                <a:latin typeface="Arial"/>
                <a:cs typeface="Arial"/>
              </a:rPr>
              <a:t>d’arbres</a:t>
            </a:r>
            <a:r>
              <a:rPr sz="4400" i="1" spc="-95" dirty="0">
                <a:latin typeface="Arial"/>
                <a:cs typeface="Arial"/>
              </a:rPr>
              <a:t> </a:t>
            </a:r>
            <a:r>
              <a:rPr sz="4400" i="1" dirty="0">
                <a:latin typeface="Arial"/>
                <a:cs typeface="Arial"/>
              </a:rPr>
              <a:t>fruitiers</a:t>
            </a:r>
            <a:r>
              <a:rPr sz="4400" i="1" spc="-100" dirty="0">
                <a:latin typeface="Arial"/>
                <a:cs typeface="Arial"/>
              </a:rPr>
              <a:t> </a:t>
            </a:r>
            <a:r>
              <a:rPr sz="4400" i="1" spc="-25" dirty="0">
                <a:latin typeface="Arial"/>
                <a:cs typeface="Arial"/>
              </a:rPr>
              <a:t>ou </a:t>
            </a:r>
            <a:r>
              <a:rPr sz="4400" i="1" spc="-10" dirty="0">
                <a:latin typeface="Arial"/>
                <a:cs typeface="Arial"/>
              </a:rPr>
              <a:t>fourragers.</a:t>
            </a:r>
            <a:endParaRPr sz="440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750175" cy="5814695"/>
            <a:chOff x="452437" y="452437"/>
            <a:chExt cx="7750175" cy="5814695"/>
          </a:xfrm>
        </p:grpSpPr>
        <p:pic>
          <p:nvPicPr>
            <p:cNvPr id="3" name="object 3"/>
            <p:cNvPicPr/>
            <p:nvPr/>
          </p:nvPicPr>
          <p:blipFill>
            <a:blip r:embed="rId2" cstate="print"/>
            <a:stretch>
              <a:fillRect/>
            </a:stretch>
          </p:blipFill>
          <p:spPr>
            <a:xfrm>
              <a:off x="457200" y="457200"/>
              <a:ext cx="7740395" cy="5804915"/>
            </a:xfrm>
            <a:prstGeom prst="rect">
              <a:avLst/>
            </a:prstGeom>
          </p:spPr>
        </p:pic>
        <p:sp>
          <p:nvSpPr>
            <p:cNvPr id="4" name="object 4"/>
            <p:cNvSpPr/>
            <p:nvPr/>
          </p:nvSpPr>
          <p:spPr>
            <a:xfrm>
              <a:off x="457200" y="457200"/>
              <a:ext cx="7740650" cy="5805170"/>
            </a:xfrm>
            <a:custGeom>
              <a:avLst/>
              <a:gdLst/>
              <a:ahLst/>
              <a:cxnLst/>
              <a:rect l="l" t="t" r="r" b="b"/>
              <a:pathLst>
                <a:path w="7740650" h="5805170">
                  <a:moveTo>
                    <a:pt x="0" y="0"/>
                  </a:moveTo>
                  <a:lnTo>
                    <a:pt x="0" y="5804915"/>
                  </a:lnTo>
                  <a:lnTo>
                    <a:pt x="7740395" y="5804915"/>
                  </a:lnTo>
                  <a:lnTo>
                    <a:pt x="774039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435341"/>
            <a:ext cx="840549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Haie</a:t>
            </a:r>
            <a:r>
              <a:rPr sz="1800" spc="-35" dirty="0">
                <a:latin typeface="Arial"/>
                <a:cs typeface="Arial"/>
              </a:rPr>
              <a:t> </a:t>
            </a:r>
            <a:r>
              <a:rPr sz="1800" dirty="0">
                <a:latin typeface="Arial"/>
                <a:cs typeface="Arial"/>
              </a:rPr>
              <a:t>associant</a:t>
            </a:r>
            <a:r>
              <a:rPr sz="1800" spc="-20" dirty="0">
                <a:latin typeface="Arial"/>
                <a:cs typeface="Arial"/>
              </a:rPr>
              <a:t> </a:t>
            </a:r>
            <a:r>
              <a:rPr sz="1800" dirty="0">
                <a:latin typeface="Arial"/>
                <a:cs typeface="Arial"/>
              </a:rPr>
              <a:t>le</a:t>
            </a:r>
            <a:r>
              <a:rPr sz="1800" spc="-30" dirty="0">
                <a:latin typeface="Arial"/>
                <a:cs typeface="Arial"/>
              </a:rPr>
              <a:t> </a:t>
            </a:r>
            <a:r>
              <a:rPr sz="1800" dirty="0">
                <a:latin typeface="Arial"/>
                <a:cs typeface="Arial"/>
              </a:rPr>
              <a:t>candélabre</a:t>
            </a:r>
            <a:r>
              <a:rPr sz="1800" spc="-35" dirty="0">
                <a:latin typeface="Arial"/>
                <a:cs typeface="Arial"/>
              </a:rPr>
              <a:t> </a:t>
            </a:r>
            <a:r>
              <a:rPr sz="1800" dirty="0">
                <a:latin typeface="Arial"/>
                <a:cs typeface="Arial"/>
              </a:rPr>
              <a:t>(Euphorbia</a:t>
            </a:r>
            <a:r>
              <a:rPr sz="1800" spc="-30" dirty="0">
                <a:latin typeface="Arial"/>
                <a:cs typeface="Arial"/>
              </a:rPr>
              <a:t> </a:t>
            </a:r>
            <a:r>
              <a:rPr sz="1800" dirty="0">
                <a:latin typeface="Arial"/>
                <a:cs typeface="Arial"/>
              </a:rPr>
              <a:t>lactea),</a:t>
            </a:r>
            <a:r>
              <a:rPr sz="1800" spc="-20" dirty="0">
                <a:latin typeface="Arial"/>
                <a:cs typeface="Arial"/>
              </a:rPr>
              <a:t> </a:t>
            </a:r>
            <a:r>
              <a:rPr sz="1800" dirty="0">
                <a:latin typeface="Arial"/>
                <a:cs typeface="Arial"/>
              </a:rPr>
              <a:t>gommier</a:t>
            </a:r>
            <a:r>
              <a:rPr sz="1800" spc="-30" dirty="0">
                <a:latin typeface="Arial"/>
                <a:cs typeface="Arial"/>
              </a:rPr>
              <a:t> </a:t>
            </a:r>
            <a:r>
              <a:rPr sz="1800" dirty="0">
                <a:latin typeface="Arial"/>
                <a:cs typeface="Arial"/>
              </a:rPr>
              <a:t>et</a:t>
            </a:r>
            <a:r>
              <a:rPr sz="1800" spc="-20" dirty="0">
                <a:latin typeface="Arial"/>
                <a:cs typeface="Arial"/>
              </a:rPr>
              <a:t> </a:t>
            </a:r>
            <a:r>
              <a:rPr sz="1800" dirty="0">
                <a:latin typeface="Arial"/>
                <a:cs typeface="Arial"/>
              </a:rPr>
              <a:t>brésillet.</a:t>
            </a:r>
            <a:r>
              <a:rPr sz="1800" spc="-25" dirty="0">
                <a:latin typeface="Arial"/>
                <a:cs typeface="Arial"/>
              </a:rPr>
              <a:t> </a:t>
            </a:r>
            <a:r>
              <a:rPr sz="1800" dirty="0">
                <a:latin typeface="Arial"/>
                <a:cs typeface="Arial"/>
              </a:rPr>
              <a:t>Un</a:t>
            </a:r>
            <a:r>
              <a:rPr sz="1800" spc="-30" dirty="0">
                <a:latin typeface="Arial"/>
                <a:cs typeface="Arial"/>
              </a:rPr>
              <a:t> </a:t>
            </a:r>
            <a:r>
              <a:rPr sz="1800" dirty="0">
                <a:latin typeface="Arial"/>
                <a:cs typeface="Arial"/>
              </a:rPr>
              <a:t>semis</a:t>
            </a:r>
            <a:r>
              <a:rPr sz="1800" spc="-25" dirty="0">
                <a:latin typeface="Arial"/>
                <a:cs typeface="Arial"/>
              </a:rPr>
              <a:t> de </a:t>
            </a:r>
            <a:r>
              <a:rPr sz="1800" dirty="0">
                <a:latin typeface="Arial"/>
                <a:cs typeface="Arial"/>
              </a:rPr>
              <a:t>benzolive</a:t>
            </a:r>
            <a:r>
              <a:rPr sz="1800" spc="-25" dirty="0">
                <a:latin typeface="Arial"/>
                <a:cs typeface="Arial"/>
              </a:rPr>
              <a:t> </a:t>
            </a:r>
            <a:r>
              <a:rPr sz="1800" dirty="0">
                <a:latin typeface="Arial"/>
                <a:cs typeface="Arial"/>
              </a:rPr>
              <a:t>a</a:t>
            </a:r>
            <a:r>
              <a:rPr sz="1800" spc="-20" dirty="0">
                <a:latin typeface="Arial"/>
                <a:cs typeface="Arial"/>
              </a:rPr>
              <a:t> </a:t>
            </a:r>
            <a:r>
              <a:rPr sz="1800" dirty="0">
                <a:latin typeface="Arial"/>
                <a:cs typeface="Arial"/>
              </a:rPr>
              <a:t>été</a:t>
            </a:r>
            <a:r>
              <a:rPr sz="1800" spc="-10" dirty="0">
                <a:latin typeface="Arial"/>
                <a:cs typeface="Arial"/>
              </a:rPr>
              <a:t> </a:t>
            </a:r>
            <a:r>
              <a:rPr sz="1800" dirty="0">
                <a:latin typeface="Arial"/>
                <a:cs typeface="Arial"/>
              </a:rPr>
              <a:t>réalisé</a:t>
            </a:r>
            <a:r>
              <a:rPr sz="1800" spc="-20" dirty="0">
                <a:latin typeface="Arial"/>
                <a:cs typeface="Arial"/>
              </a:rPr>
              <a:t> </a:t>
            </a:r>
            <a:r>
              <a:rPr sz="1800" spc="-10" dirty="0">
                <a:latin typeface="Arial"/>
                <a:cs typeface="Arial"/>
              </a:rPr>
              <a:t>ultérieurement.</a:t>
            </a:r>
            <a:endParaRPr sz="180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8134350" cy="6102985"/>
            <a:chOff x="452437" y="452437"/>
            <a:chExt cx="8134350" cy="6102985"/>
          </a:xfrm>
        </p:grpSpPr>
        <p:pic>
          <p:nvPicPr>
            <p:cNvPr id="3" name="object 3"/>
            <p:cNvPicPr/>
            <p:nvPr/>
          </p:nvPicPr>
          <p:blipFill>
            <a:blip r:embed="rId2" cstate="print"/>
            <a:stretch>
              <a:fillRect/>
            </a:stretch>
          </p:blipFill>
          <p:spPr>
            <a:xfrm>
              <a:off x="457200" y="457200"/>
              <a:ext cx="8124443" cy="6092951"/>
            </a:xfrm>
            <a:prstGeom prst="rect">
              <a:avLst/>
            </a:prstGeom>
          </p:spPr>
        </p:pic>
        <p:sp>
          <p:nvSpPr>
            <p:cNvPr id="4" name="object 4"/>
            <p:cNvSpPr/>
            <p:nvPr/>
          </p:nvSpPr>
          <p:spPr>
            <a:xfrm>
              <a:off x="457200" y="457200"/>
              <a:ext cx="8124825" cy="6093460"/>
            </a:xfrm>
            <a:custGeom>
              <a:avLst/>
              <a:gdLst/>
              <a:ahLst/>
              <a:cxnLst/>
              <a:rect l="l" t="t" r="r" b="b"/>
              <a:pathLst>
                <a:path w="8124825" h="6093459">
                  <a:moveTo>
                    <a:pt x="0" y="0"/>
                  </a:moveTo>
                  <a:lnTo>
                    <a:pt x="0" y="6092951"/>
                  </a:lnTo>
                  <a:lnTo>
                    <a:pt x="8124443" y="6092951"/>
                  </a:lnTo>
                  <a:lnTo>
                    <a:pt x="812444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866633"/>
            <a:ext cx="750506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Id.</a:t>
            </a:r>
            <a:r>
              <a:rPr sz="1800" spc="-15" dirty="0">
                <a:latin typeface="Arial"/>
                <a:cs typeface="Arial"/>
              </a:rPr>
              <a:t> </a:t>
            </a:r>
            <a:r>
              <a:rPr sz="1800" dirty="0">
                <a:latin typeface="Arial"/>
                <a:cs typeface="Arial"/>
              </a:rPr>
              <a:t>M.</a:t>
            </a:r>
            <a:r>
              <a:rPr sz="1800" spc="-15" dirty="0">
                <a:latin typeface="Arial"/>
                <a:cs typeface="Arial"/>
              </a:rPr>
              <a:t> </a:t>
            </a:r>
            <a:r>
              <a:rPr sz="1800" dirty="0">
                <a:latin typeface="Arial"/>
                <a:cs typeface="Arial"/>
              </a:rPr>
              <a:t>CELADON.</a:t>
            </a:r>
            <a:r>
              <a:rPr sz="1800" spc="-10"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sépare</a:t>
            </a:r>
            <a:r>
              <a:rPr sz="1800" spc="-20" dirty="0">
                <a:latin typeface="Arial"/>
                <a:cs typeface="Arial"/>
              </a:rPr>
              <a:t> </a:t>
            </a:r>
            <a:r>
              <a:rPr sz="1800" dirty="0">
                <a:latin typeface="Arial"/>
                <a:cs typeface="Arial"/>
              </a:rPr>
              <a:t>sa</a:t>
            </a:r>
            <a:r>
              <a:rPr sz="1800" spc="-25" dirty="0">
                <a:latin typeface="Arial"/>
                <a:cs typeface="Arial"/>
              </a:rPr>
              <a:t> </a:t>
            </a:r>
            <a:r>
              <a:rPr sz="1800" dirty="0">
                <a:latin typeface="Arial"/>
                <a:cs typeface="Arial"/>
              </a:rPr>
              <a:t>propriété</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celle</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Dieuseul</a:t>
            </a:r>
            <a:r>
              <a:rPr sz="1800" spc="-15" dirty="0">
                <a:latin typeface="Arial"/>
                <a:cs typeface="Arial"/>
              </a:rPr>
              <a:t> </a:t>
            </a:r>
            <a:r>
              <a:rPr sz="1800" spc="-10" dirty="0">
                <a:latin typeface="Arial"/>
                <a:cs typeface="Arial"/>
              </a:rPr>
              <a:t>JEAN.</a:t>
            </a:r>
            <a:endParaRPr sz="18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174230" cy="5383530"/>
            <a:chOff x="452437" y="452437"/>
            <a:chExt cx="7174230" cy="5383530"/>
          </a:xfrm>
        </p:grpSpPr>
        <p:pic>
          <p:nvPicPr>
            <p:cNvPr id="3" name="object 3"/>
            <p:cNvPicPr/>
            <p:nvPr/>
          </p:nvPicPr>
          <p:blipFill>
            <a:blip r:embed="rId2" cstate="print"/>
            <a:stretch>
              <a:fillRect/>
            </a:stretch>
          </p:blipFill>
          <p:spPr>
            <a:xfrm>
              <a:off x="457200" y="457200"/>
              <a:ext cx="7164323" cy="5373623"/>
            </a:xfrm>
            <a:prstGeom prst="rect">
              <a:avLst/>
            </a:prstGeom>
          </p:spPr>
        </p:pic>
        <p:sp>
          <p:nvSpPr>
            <p:cNvPr id="4" name="object 4"/>
            <p:cNvSpPr/>
            <p:nvPr/>
          </p:nvSpPr>
          <p:spPr>
            <a:xfrm>
              <a:off x="457200" y="457200"/>
              <a:ext cx="7164705" cy="5374005"/>
            </a:xfrm>
            <a:custGeom>
              <a:avLst/>
              <a:gdLst/>
              <a:ahLst/>
              <a:cxnLst/>
              <a:rect l="l" t="t" r="r" b="b"/>
              <a:pathLst>
                <a:path w="7164705" h="5374005">
                  <a:moveTo>
                    <a:pt x="0" y="0"/>
                  </a:moveTo>
                  <a:lnTo>
                    <a:pt x="0" y="5373623"/>
                  </a:lnTo>
                  <a:lnTo>
                    <a:pt x="7164323" y="5373623"/>
                  </a:lnTo>
                  <a:lnTo>
                    <a:pt x="716432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145781"/>
            <a:ext cx="556196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Fonds</a:t>
            </a:r>
            <a:r>
              <a:rPr sz="1800" spc="-3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ravine</a:t>
            </a:r>
            <a:r>
              <a:rPr sz="1800" spc="-20" dirty="0">
                <a:latin typeface="Arial"/>
                <a:cs typeface="Arial"/>
              </a:rPr>
              <a:t> </a:t>
            </a:r>
            <a:r>
              <a:rPr sz="1800" dirty="0">
                <a:latin typeface="Arial"/>
                <a:cs typeface="Arial"/>
              </a:rPr>
              <a:t>à</a:t>
            </a:r>
            <a:r>
              <a:rPr sz="1800" spc="-25" dirty="0">
                <a:latin typeface="Arial"/>
                <a:cs typeface="Arial"/>
              </a:rPr>
              <a:t> </a:t>
            </a:r>
            <a:r>
              <a:rPr sz="1800" dirty="0">
                <a:latin typeface="Arial"/>
                <a:cs typeface="Arial"/>
              </a:rPr>
              <a:t>aménageable</a:t>
            </a:r>
            <a:r>
              <a:rPr sz="1800" spc="-20" dirty="0">
                <a:latin typeface="Arial"/>
                <a:cs typeface="Arial"/>
              </a:rPr>
              <a:t> </a:t>
            </a:r>
            <a:r>
              <a:rPr sz="1800" dirty="0">
                <a:latin typeface="Arial"/>
                <a:cs typeface="Arial"/>
              </a:rPr>
              <a:t>et</a:t>
            </a:r>
            <a:r>
              <a:rPr sz="1800" spc="-10" dirty="0">
                <a:latin typeface="Arial"/>
                <a:cs typeface="Arial"/>
              </a:rPr>
              <a:t> </a:t>
            </a:r>
            <a:r>
              <a:rPr sz="1800" dirty="0">
                <a:latin typeface="Arial"/>
                <a:cs typeface="Arial"/>
              </a:rPr>
              <a:t>versants </a:t>
            </a:r>
            <a:r>
              <a:rPr sz="1800" spc="-10" dirty="0">
                <a:latin typeface="Arial"/>
                <a:cs typeface="Arial"/>
              </a:rPr>
              <a:t>dégradés.</a:t>
            </a:r>
            <a:endParaRPr sz="180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941945" cy="5959475"/>
            <a:chOff x="452437" y="452437"/>
            <a:chExt cx="7941945" cy="5959475"/>
          </a:xfrm>
        </p:grpSpPr>
        <p:pic>
          <p:nvPicPr>
            <p:cNvPr id="3" name="object 3"/>
            <p:cNvPicPr/>
            <p:nvPr/>
          </p:nvPicPr>
          <p:blipFill>
            <a:blip r:embed="rId2" cstate="print"/>
            <a:stretch>
              <a:fillRect/>
            </a:stretch>
          </p:blipFill>
          <p:spPr>
            <a:xfrm>
              <a:off x="457200" y="457200"/>
              <a:ext cx="7932419" cy="5949695"/>
            </a:xfrm>
            <a:prstGeom prst="rect">
              <a:avLst/>
            </a:prstGeom>
          </p:spPr>
        </p:pic>
        <p:sp>
          <p:nvSpPr>
            <p:cNvPr id="4" name="object 4"/>
            <p:cNvSpPr/>
            <p:nvPr/>
          </p:nvSpPr>
          <p:spPr>
            <a:xfrm>
              <a:off x="457200" y="457200"/>
              <a:ext cx="7932420" cy="5949950"/>
            </a:xfrm>
            <a:custGeom>
              <a:avLst/>
              <a:gdLst/>
              <a:ahLst/>
              <a:cxnLst/>
              <a:rect l="l" t="t" r="r" b="b"/>
              <a:pathLst>
                <a:path w="7932420" h="5949950">
                  <a:moveTo>
                    <a:pt x="0" y="0"/>
                  </a:moveTo>
                  <a:lnTo>
                    <a:pt x="0" y="5949695"/>
                  </a:lnTo>
                  <a:lnTo>
                    <a:pt x="7932419" y="5949695"/>
                  </a:lnTo>
                  <a:lnTo>
                    <a:pt x="7932419"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715771" y="6721853"/>
            <a:ext cx="59670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Bananiers</a:t>
            </a:r>
            <a:r>
              <a:rPr sz="1800" spc="-15" dirty="0">
                <a:latin typeface="Arial"/>
                <a:cs typeface="Arial"/>
              </a:rPr>
              <a:t> </a:t>
            </a:r>
            <a:r>
              <a:rPr sz="1800" dirty="0">
                <a:latin typeface="Arial"/>
                <a:cs typeface="Arial"/>
              </a:rPr>
              <a:t>plantain</a:t>
            </a:r>
            <a:r>
              <a:rPr sz="1800" spc="-20" dirty="0">
                <a:latin typeface="Arial"/>
                <a:cs typeface="Arial"/>
              </a:rPr>
              <a:t> </a:t>
            </a:r>
            <a:r>
              <a:rPr sz="1800" dirty="0">
                <a:latin typeface="Arial"/>
                <a:cs typeface="Arial"/>
              </a:rPr>
              <a:t>plantés</a:t>
            </a:r>
            <a:r>
              <a:rPr sz="1800" spc="-15" dirty="0">
                <a:latin typeface="Arial"/>
                <a:cs typeface="Arial"/>
              </a:rPr>
              <a:t> </a:t>
            </a:r>
            <a:r>
              <a:rPr sz="1800" dirty="0">
                <a:latin typeface="Arial"/>
                <a:cs typeface="Arial"/>
              </a:rPr>
              <a:t>grâce</a:t>
            </a:r>
            <a:r>
              <a:rPr sz="1800" spc="-20"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la</a:t>
            </a:r>
            <a:r>
              <a:rPr sz="1800" spc="-15" dirty="0">
                <a:latin typeface="Arial"/>
                <a:cs typeface="Arial"/>
              </a:rPr>
              <a:t> </a:t>
            </a:r>
            <a:r>
              <a:rPr sz="1800" dirty="0">
                <a:latin typeface="Arial"/>
                <a:cs typeface="Arial"/>
              </a:rPr>
              <a:t>protection</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la</a:t>
            </a:r>
            <a:r>
              <a:rPr sz="1800" spc="-20" dirty="0">
                <a:latin typeface="Arial"/>
                <a:cs typeface="Arial"/>
              </a:rPr>
              <a:t> </a:t>
            </a:r>
            <a:r>
              <a:rPr sz="1800" spc="-10" dirty="0">
                <a:latin typeface="Arial"/>
                <a:cs typeface="Arial"/>
              </a:rPr>
              <a:t>haie.</a:t>
            </a:r>
            <a:endParaRPr sz="180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8378190" cy="6285865"/>
            <a:chOff x="452437" y="452437"/>
            <a:chExt cx="8378190" cy="6285865"/>
          </a:xfrm>
        </p:grpSpPr>
        <p:pic>
          <p:nvPicPr>
            <p:cNvPr id="3" name="object 3"/>
            <p:cNvPicPr/>
            <p:nvPr/>
          </p:nvPicPr>
          <p:blipFill>
            <a:blip r:embed="rId2" cstate="print"/>
            <a:stretch>
              <a:fillRect/>
            </a:stretch>
          </p:blipFill>
          <p:spPr>
            <a:xfrm>
              <a:off x="457200" y="457200"/>
              <a:ext cx="8368283" cy="6275831"/>
            </a:xfrm>
            <a:prstGeom prst="rect">
              <a:avLst/>
            </a:prstGeom>
          </p:spPr>
        </p:pic>
        <p:sp>
          <p:nvSpPr>
            <p:cNvPr id="4" name="object 4"/>
            <p:cNvSpPr/>
            <p:nvPr/>
          </p:nvSpPr>
          <p:spPr>
            <a:xfrm>
              <a:off x="457200" y="457200"/>
              <a:ext cx="8368665" cy="6276340"/>
            </a:xfrm>
            <a:custGeom>
              <a:avLst/>
              <a:gdLst/>
              <a:ahLst/>
              <a:cxnLst/>
              <a:rect l="l" t="t" r="r" b="b"/>
              <a:pathLst>
                <a:path w="8368665" h="6276340">
                  <a:moveTo>
                    <a:pt x="0" y="0"/>
                  </a:moveTo>
                  <a:lnTo>
                    <a:pt x="0" y="6275831"/>
                  </a:lnTo>
                  <a:lnTo>
                    <a:pt x="8368283" y="6275831"/>
                  </a:lnTo>
                  <a:lnTo>
                    <a:pt x="836828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857489"/>
            <a:ext cx="82657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Haie</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gommier</a:t>
            </a:r>
            <a:r>
              <a:rPr sz="1800" spc="-15" dirty="0">
                <a:latin typeface="Arial"/>
                <a:cs typeface="Arial"/>
              </a:rPr>
              <a:t> </a:t>
            </a:r>
            <a:r>
              <a:rPr sz="1800" dirty="0">
                <a:latin typeface="Arial"/>
                <a:cs typeface="Arial"/>
              </a:rPr>
              <a:t>permettant</a:t>
            </a:r>
            <a:r>
              <a:rPr sz="1800" spc="-15" dirty="0">
                <a:latin typeface="Arial"/>
                <a:cs typeface="Arial"/>
              </a:rPr>
              <a:t> </a:t>
            </a:r>
            <a:r>
              <a:rPr sz="1800" dirty="0">
                <a:latin typeface="Arial"/>
                <a:cs typeface="Arial"/>
              </a:rPr>
              <a:t>d’étendre</a:t>
            </a:r>
            <a:r>
              <a:rPr sz="1800" spc="-20"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zone</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culture</a:t>
            </a:r>
            <a:r>
              <a:rPr sz="1800" spc="-25" dirty="0">
                <a:latin typeface="Arial"/>
                <a:cs typeface="Arial"/>
              </a:rPr>
              <a:t> </a:t>
            </a:r>
            <a:r>
              <a:rPr sz="1800" dirty="0">
                <a:latin typeface="Arial"/>
                <a:cs typeface="Arial"/>
              </a:rPr>
              <a:t>sur</a:t>
            </a:r>
            <a:r>
              <a:rPr sz="1800" spc="-1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terrasse</a:t>
            </a:r>
            <a:r>
              <a:rPr sz="1800" spc="-20" dirty="0">
                <a:latin typeface="Arial"/>
                <a:cs typeface="Arial"/>
              </a:rPr>
              <a:t> </a:t>
            </a:r>
            <a:r>
              <a:rPr sz="1800" spc="-10" dirty="0">
                <a:latin typeface="Arial"/>
                <a:cs typeface="Arial"/>
              </a:rPr>
              <a:t>alluviale.</a:t>
            </a:r>
            <a:endParaRPr sz="180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966709" cy="5977890"/>
            <a:chOff x="452437" y="452437"/>
            <a:chExt cx="7966709" cy="5977890"/>
          </a:xfrm>
        </p:grpSpPr>
        <p:pic>
          <p:nvPicPr>
            <p:cNvPr id="3" name="object 3"/>
            <p:cNvPicPr/>
            <p:nvPr/>
          </p:nvPicPr>
          <p:blipFill>
            <a:blip r:embed="rId2" cstate="print"/>
            <a:stretch>
              <a:fillRect/>
            </a:stretch>
          </p:blipFill>
          <p:spPr>
            <a:xfrm>
              <a:off x="457200" y="457200"/>
              <a:ext cx="7956803" cy="5967983"/>
            </a:xfrm>
            <a:prstGeom prst="rect">
              <a:avLst/>
            </a:prstGeom>
          </p:spPr>
        </p:pic>
        <p:sp>
          <p:nvSpPr>
            <p:cNvPr id="4" name="object 4"/>
            <p:cNvSpPr/>
            <p:nvPr/>
          </p:nvSpPr>
          <p:spPr>
            <a:xfrm>
              <a:off x="457200" y="457200"/>
              <a:ext cx="7957184" cy="5968365"/>
            </a:xfrm>
            <a:custGeom>
              <a:avLst/>
              <a:gdLst/>
              <a:ahLst/>
              <a:cxnLst/>
              <a:rect l="l" t="t" r="r" b="b"/>
              <a:pathLst>
                <a:path w="7957184" h="5968365">
                  <a:moveTo>
                    <a:pt x="0" y="0"/>
                  </a:moveTo>
                  <a:lnTo>
                    <a:pt x="0" y="5967983"/>
                  </a:lnTo>
                  <a:lnTo>
                    <a:pt x="7956803" y="5967983"/>
                  </a:lnTo>
                  <a:lnTo>
                    <a:pt x="795680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793481"/>
            <a:ext cx="26523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Gliricidia</a:t>
            </a:r>
            <a:r>
              <a:rPr sz="1800" spc="-30" dirty="0">
                <a:latin typeface="Arial"/>
                <a:cs typeface="Arial"/>
              </a:rPr>
              <a:t> </a:t>
            </a:r>
            <a:r>
              <a:rPr sz="1800" dirty="0">
                <a:latin typeface="Arial"/>
                <a:cs typeface="Arial"/>
              </a:rPr>
              <a:t>ou</a:t>
            </a:r>
            <a:r>
              <a:rPr sz="1800" spc="-30" dirty="0">
                <a:latin typeface="Arial"/>
                <a:cs typeface="Arial"/>
              </a:rPr>
              <a:t> </a:t>
            </a:r>
            <a:r>
              <a:rPr sz="1800" dirty="0">
                <a:latin typeface="Arial"/>
                <a:cs typeface="Arial"/>
              </a:rPr>
              <a:t>lilas</a:t>
            </a:r>
            <a:r>
              <a:rPr sz="1800" spc="-25" dirty="0">
                <a:latin typeface="Arial"/>
                <a:cs typeface="Arial"/>
              </a:rPr>
              <a:t> </a:t>
            </a:r>
            <a:r>
              <a:rPr sz="1800" spc="-10" dirty="0">
                <a:latin typeface="Arial"/>
                <a:cs typeface="Arial"/>
              </a:rPr>
              <a:t>étranger.</a:t>
            </a:r>
            <a:endParaRPr sz="1800">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821930" cy="5869305"/>
            <a:chOff x="452437" y="452437"/>
            <a:chExt cx="7821930" cy="5869305"/>
          </a:xfrm>
        </p:grpSpPr>
        <p:pic>
          <p:nvPicPr>
            <p:cNvPr id="3" name="object 3"/>
            <p:cNvPicPr/>
            <p:nvPr/>
          </p:nvPicPr>
          <p:blipFill>
            <a:blip r:embed="rId2" cstate="print"/>
            <a:stretch>
              <a:fillRect/>
            </a:stretch>
          </p:blipFill>
          <p:spPr>
            <a:xfrm>
              <a:off x="457200" y="457200"/>
              <a:ext cx="7812023" cy="5859779"/>
            </a:xfrm>
            <a:prstGeom prst="rect">
              <a:avLst/>
            </a:prstGeom>
          </p:spPr>
        </p:pic>
        <p:sp>
          <p:nvSpPr>
            <p:cNvPr id="4" name="object 4"/>
            <p:cNvSpPr/>
            <p:nvPr/>
          </p:nvSpPr>
          <p:spPr>
            <a:xfrm>
              <a:off x="457200" y="457200"/>
              <a:ext cx="7812405" cy="5859780"/>
            </a:xfrm>
            <a:custGeom>
              <a:avLst/>
              <a:gdLst/>
              <a:ahLst/>
              <a:cxnLst/>
              <a:rect l="l" t="t" r="r" b="b"/>
              <a:pathLst>
                <a:path w="7812405" h="5859780">
                  <a:moveTo>
                    <a:pt x="0" y="0"/>
                  </a:moveTo>
                  <a:lnTo>
                    <a:pt x="0" y="5859779"/>
                  </a:lnTo>
                  <a:lnTo>
                    <a:pt x="7812023" y="5859779"/>
                  </a:lnTo>
                  <a:lnTo>
                    <a:pt x="781202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35939" y="6650225"/>
            <a:ext cx="883793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Salagnac,</a:t>
            </a:r>
            <a:r>
              <a:rPr sz="1800" spc="-15" dirty="0">
                <a:latin typeface="Arial"/>
                <a:cs typeface="Arial"/>
              </a:rPr>
              <a:t> </a:t>
            </a:r>
            <a:r>
              <a:rPr sz="1800" dirty="0">
                <a:latin typeface="Arial"/>
                <a:cs typeface="Arial"/>
              </a:rPr>
              <a:t>Bitako,</a:t>
            </a:r>
            <a:r>
              <a:rPr sz="1800" spc="-10" dirty="0">
                <a:latin typeface="Arial"/>
                <a:cs typeface="Arial"/>
              </a:rPr>
              <a:t> </a:t>
            </a:r>
            <a:r>
              <a:rPr sz="1800" dirty="0">
                <a:latin typeface="Arial"/>
                <a:cs typeface="Arial"/>
              </a:rPr>
              <a:t>alt.</a:t>
            </a:r>
            <a:r>
              <a:rPr sz="1800" spc="-10" dirty="0">
                <a:latin typeface="Arial"/>
                <a:cs typeface="Arial"/>
              </a:rPr>
              <a:t> </a:t>
            </a:r>
            <a:r>
              <a:rPr sz="1800" dirty="0">
                <a:latin typeface="Arial"/>
                <a:cs typeface="Arial"/>
              </a:rPr>
              <a:t>800</a:t>
            </a:r>
            <a:r>
              <a:rPr sz="1800" spc="-25" dirty="0">
                <a:latin typeface="Arial"/>
                <a:cs typeface="Arial"/>
              </a:rPr>
              <a:t> </a:t>
            </a:r>
            <a:r>
              <a:rPr sz="1800" dirty="0">
                <a:latin typeface="Arial"/>
                <a:cs typeface="Arial"/>
              </a:rPr>
              <a:t>m.</a:t>
            </a:r>
            <a:r>
              <a:rPr sz="1800" spc="-20" dirty="0">
                <a:latin typeface="Arial"/>
                <a:cs typeface="Arial"/>
              </a:rPr>
              <a:t> </a:t>
            </a:r>
            <a:r>
              <a:rPr sz="1800" dirty="0">
                <a:latin typeface="Arial"/>
                <a:cs typeface="Arial"/>
              </a:rPr>
              <a:t>Vente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bois</a:t>
            </a:r>
            <a:r>
              <a:rPr sz="1800" spc="-15" dirty="0">
                <a:latin typeface="Arial"/>
                <a:cs typeface="Arial"/>
              </a:rPr>
              <a:t> </a:t>
            </a:r>
            <a:r>
              <a:rPr sz="1800" dirty="0">
                <a:latin typeface="Arial"/>
                <a:cs typeface="Arial"/>
              </a:rPr>
              <a:t>repousse</a:t>
            </a:r>
            <a:r>
              <a:rPr sz="1800" spc="-2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Gliricidia</a:t>
            </a:r>
            <a:r>
              <a:rPr sz="1800" spc="-20" dirty="0">
                <a:latin typeface="Arial"/>
                <a:cs typeface="Arial"/>
              </a:rPr>
              <a:t> </a:t>
            </a:r>
            <a:r>
              <a:rPr sz="1800" dirty="0">
                <a:latin typeface="Arial"/>
                <a:cs typeface="Arial"/>
              </a:rPr>
              <a:t>pour</a:t>
            </a:r>
            <a:r>
              <a:rPr sz="1800" spc="-1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confection</a:t>
            </a:r>
            <a:r>
              <a:rPr sz="1800" spc="-25" dirty="0">
                <a:latin typeface="Arial"/>
                <a:cs typeface="Arial"/>
              </a:rPr>
              <a:t> de </a:t>
            </a:r>
            <a:r>
              <a:rPr sz="1800" dirty="0">
                <a:latin typeface="Arial"/>
                <a:cs typeface="Arial"/>
              </a:rPr>
              <a:t>nouvelles</a:t>
            </a:r>
            <a:r>
              <a:rPr sz="1800" spc="-15" dirty="0">
                <a:latin typeface="Arial"/>
                <a:cs typeface="Arial"/>
              </a:rPr>
              <a:t> </a:t>
            </a:r>
            <a:r>
              <a:rPr sz="1800" dirty="0">
                <a:latin typeface="Arial"/>
                <a:cs typeface="Arial"/>
              </a:rPr>
              <a:t>haies,</a:t>
            </a:r>
            <a:r>
              <a:rPr sz="1800" spc="-1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préférence</a:t>
            </a:r>
            <a:r>
              <a:rPr sz="1800" spc="-20" dirty="0">
                <a:latin typeface="Arial"/>
                <a:cs typeface="Arial"/>
              </a:rPr>
              <a:t> </a:t>
            </a:r>
            <a:r>
              <a:rPr sz="1800" dirty="0">
                <a:latin typeface="Arial"/>
                <a:cs typeface="Arial"/>
              </a:rPr>
              <a:t>à</a:t>
            </a:r>
            <a:r>
              <a:rPr sz="1800" spc="-1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chute</a:t>
            </a:r>
            <a:r>
              <a:rPr sz="1800" spc="-20" dirty="0">
                <a:latin typeface="Arial"/>
                <a:cs typeface="Arial"/>
              </a:rPr>
              <a:t> </a:t>
            </a:r>
            <a:r>
              <a:rPr sz="1800" dirty="0">
                <a:latin typeface="Arial"/>
                <a:cs typeface="Arial"/>
              </a:rPr>
              <a:t>des</a:t>
            </a:r>
            <a:r>
              <a:rPr sz="1800" spc="-15" dirty="0">
                <a:latin typeface="Arial"/>
                <a:cs typeface="Arial"/>
              </a:rPr>
              <a:t> </a:t>
            </a:r>
            <a:r>
              <a:rPr sz="1800" dirty="0">
                <a:latin typeface="Arial"/>
                <a:cs typeface="Arial"/>
              </a:rPr>
              <a:t>feuilles,</a:t>
            </a:r>
            <a:r>
              <a:rPr sz="1800" spc="-5" dirty="0">
                <a:latin typeface="Arial"/>
                <a:cs typeface="Arial"/>
              </a:rPr>
              <a:t> </a:t>
            </a:r>
            <a:r>
              <a:rPr sz="1800" dirty="0">
                <a:latin typeface="Arial"/>
                <a:cs typeface="Arial"/>
              </a:rPr>
              <a:t>bien</a:t>
            </a:r>
            <a:r>
              <a:rPr sz="1800" spc="-5" dirty="0">
                <a:latin typeface="Arial"/>
                <a:cs typeface="Arial"/>
              </a:rPr>
              <a:t> </a:t>
            </a:r>
            <a:r>
              <a:rPr sz="1800" spc="-10" dirty="0">
                <a:latin typeface="Arial"/>
                <a:cs typeface="Arial"/>
              </a:rPr>
              <a:t>aoûté.</a:t>
            </a:r>
            <a:endParaRPr sz="1800">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966709" cy="5977890"/>
            <a:chOff x="452437" y="452437"/>
            <a:chExt cx="7966709" cy="5977890"/>
          </a:xfrm>
        </p:grpSpPr>
        <p:pic>
          <p:nvPicPr>
            <p:cNvPr id="3" name="object 3"/>
            <p:cNvPicPr/>
            <p:nvPr/>
          </p:nvPicPr>
          <p:blipFill>
            <a:blip r:embed="rId2" cstate="print"/>
            <a:stretch>
              <a:fillRect/>
            </a:stretch>
          </p:blipFill>
          <p:spPr>
            <a:xfrm>
              <a:off x="457200" y="457200"/>
              <a:ext cx="7956803" cy="5967983"/>
            </a:xfrm>
            <a:prstGeom prst="rect">
              <a:avLst/>
            </a:prstGeom>
          </p:spPr>
        </p:pic>
        <p:sp>
          <p:nvSpPr>
            <p:cNvPr id="4" name="object 4"/>
            <p:cNvSpPr/>
            <p:nvPr/>
          </p:nvSpPr>
          <p:spPr>
            <a:xfrm>
              <a:off x="457200" y="457200"/>
              <a:ext cx="7957184" cy="5968365"/>
            </a:xfrm>
            <a:custGeom>
              <a:avLst/>
              <a:gdLst/>
              <a:ahLst/>
              <a:cxnLst/>
              <a:rect l="l" t="t" r="r" b="b"/>
              <a:pathLst>
                <a:path w="7957184" h="5968365">
                  <a:moveTo>
                    <a:pt x="0" y="0"/>
                  </a:moveTo>
                  <a:lnTo>
                    <a:pt x="0" y="5967983"/>
                  </a:lnTo>
                  <a:lnTo>
                    <a:pt x="7956803" y="5967983"/>
                  </a:lnTo>
                  <a:lnTo>
                    <a:pt x="795680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35939" y="6721853"/>
            <a:ext cx="81133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Clôture</a:t>
            </a:r>
            <a:r>
              <a:rPr sz="1800" spc="-20" dirty="0">
                <a:latin typeface="Arial"/>
                <a:cs typeface="Arial"/>
              </a:rPr>
              <a:t> </a:t>
            </a:r>
            <a:r>
              <a:rPr sz="1800" dirty="0">
                <a:latin typeface="Arial"/>
                <a:cs typeface="Arial"/>
              </a:rPr>
              <a:t>avec</a:t>
            </a:r>
            <a:r>
              <a:rPr sz="1800" spc="-15" dirty="0">
                <a:latin typeface="Arial"/>
                <a:cs typeface="Arial"/>
              </a:rPr>
              <a:t> </a:t>
            </a:r>
            <a:r>
              <a:rPr sz="1800" dirty="0">
                <a:latin typeface="Arial"/>
                <a:cs typeface="Arial"/>
              </a:rPr>
              <a:t>une</a:t>
            </a:r>
            <a:r>
              <a:rPr sz="1800" spc="-20"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brésillet</a:t>
            </a:r>
            <a:r>
              <a:rPr sz="1800" spc="-10" dirty="0">
                <a:latin typeface="Arial"/>
                <a:cs typeface="Arial"/>
              </a:rPr>
              <a:t> </a:t>
            </a:r>
            <a:r>
              <a:rPr sz="1800" dirty="0">
                <a:latin typeface="Arial"/>
                <a:cs typeface="Arial"/>
              </a:rPr>
              <a:t>(bois</a:t>
            </a:r>
            <a:r>
              <a:rPr sz="1800" spc="-15" dirty="0">
                <a:latin typeface="Arial"/>
                <a:cs typeface="Arial"/>
              </a:rPr>
              <a:t> </a:t>
            </a:r>
            <a:r>
              <a:rPr sz="1800" dirty="0">
                <a:latin typeface="Arial"/>
                <a:cs typeface="Arial"/>
              </a:rPr>
              <a:t>pagnol)</a:t>
            </a:r>
            <a:r>
              <a:rPr sz="1800" spc="-15" dirty="0">
                <a:latin typeface="Arial"/>
                <a:cs typeface="Arial"/>
              </a:rPr>
              <a:t> </a:t>
            </a:r>
            <a:r>
              <a:rPr sz="1800" dirty="0">
                <a:latin typeface="Arial"/>
                <a:cs typeface="Arial"/>
              </a:rPr>
              <a:t>dans</a:t>
            </a:r>
            <a:r>
              <a:rPr sz="1800" spc="-15" dirty="0">
                <a:latin typeface="Arial"/>
                <a:cs typeface="Arial"/>
              </a:rPr>
              <a:t> </a:t>
            </a:r>
            <a:r>
              <a:rPr sz="1800" dirty="0">
                <a:latin typeface="Arial"/>
                <a:cs typeface="Arial"/>
              </a:rPr>
              <a:t>l’habitation</a:t>
            </a:r>
            <a:r>
              <a:rPr sz="1800" spc="-20" dirty="0">
                <a:latin typeface="Arial"/>
                <a:cs typeface="Arial"/>
              </a:rPr>
              <a:t> </a:t>
            </a:r>
            <a:r>
              <a:rPr sz="1800" spc="-10" dirty="0">
                <a:latin typeface="Arial"/>
                <a:cs typeface="Arial"/>
              </a:rPr>
              <a:t>Grande-Plaine.</a:t>
            </a:r>
            <a:endParaRPr sz="180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84631"/>
            <a:ext cx="5143500" cy="6830567"/>
          </a:xfrm>
          <a:prstGeom prst="rect">
            <a:avLst/>
          </a:prstGeom>
        </p:spPr>
      </p:pic>
      <p:sp>
        <p:nvSpPr>
          <p:cNvPr id="3" name="object 3"/>
          <p:cNvSpPr txBox="1"/>
          <p:nvPr/>
        </p:nvSpPr>
        <p:spPr>
          <a:xfrm>
            <a:off x="5900417" y="1826767"/>
            <a:ext cx="3582035" cy="1947545"/>
          </a:xfrm>
          <a:prstGeom prst="rect">
            <a:avLst/>
          </a:prstGeom>
        </p:spPr>
        <p:txBody>
          <a:bodyPr vert="horz" wrap="square" lIns="0" tIns="12700" rIns="0" bIns="0" rtlCol="0">
            <a:spAutoFit/>
          </a:bodyPr>
          <a:lstStyle/>
          <a:p>
            <a:pPr marL="12700" marR="106680">
              <a:lnSpc>
                <a:spcPct val="100000"/>
              </a:lnSpc>
              <a:spcBef>
                <a:spcPts val="100"/>
              </a:spcBef>
            </a:pPr>
            <a:r>
              <a:rPr sz="1800" dirty="0">
                <a:latin typeface="Arial"/>
                <a:cs typeface="Arial"/>
              </a:rPr>
              <a:t>Protection</a:t>
            </a:r>
            <a:r>
              <a:rPr sz="1800" spc="-35" dirty="0">
                <a:latin typeface="Arial"/>
                <a:cs typeface="Arial"/>
              </a:rPr>
              <a:t> </a:t>
            </a:r>
            <a:r>
              <a:rPr sz="1800" dirty="0">
                <a:latin typeface="Arial"/>
                <a:cs typeface="Arial"/>
              </a:rPr>
              <a:t>d’un</a:t>
            </a:r>
            <a:r>
              <a:rPr sz="1800" spc="-10" dirty="0">
                <a:latin typeface="Arial"/>
                <a:cs typeface="Arial"/>
              </a:rPr>
              <a:t> </a:t>
            </a:r>
            <a:r>
              <a:rPr sz="1800" dirty="0">
                <a:latin typeface="Arial"/>
                <a:cs typeface="Arial"/>
              </a:rPr>
              <a:t>avocatier</a:t>
            </a:r>
            <a:r>
              <a:rPr sz="1800" spc="-20" dirty="0">
                <a:latin typeface="Arial"/>
                <a:cs typeface="Arial"/>
              </a:rPr>
              <a:t> </a:t>
            </a:r>
            <a:r>
              <a:rPr sz="1800" dirty="0">
                <a:latin typeface="Arial"/>
                <a:cs typeface="Arial"/>
              </a:rPr>
              <a:t>contre</a:t>
            </a:r>
            <a:r>
              <a:rPr sz="1800" spc="-20" dirty="0">
                <a:latin typeface="Arial"/>
                <a:cs typeface="Arial"/>
              </a:rPr>
              <a:t> </a:t>
            </a:r>
            <a:r>
              <a:rPr sz="1800" spc="-25" dirty="0">
                <a:latin typeface="Arial"/>
                <a:cs typeface="Arial"/>
              </a:rPr>
              <a:t>le </a:t>
            </a:r>
            <a:r>
              <a:rPr sz="1800" dirty="0">
                <a:latin typeface="Arial"/>
                <a:cs typeface="Arial"/>
              </a:rPr>
              <a:t>bétail</a:t>
            </a:r>
            <a:r>
              <a:rPr sz="1800" spc="-15"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des </a:t>
            </a:r>
            <a:r>
              <a:rPr sz="1800" spc="-10" dirty="0">
                <a:latin typeface="Arial"/>
                <a:cs typeface="Arial"/>
              </a:rPr>
              <a:t>macroboutures.</a:t>
            </a:r>
            <a:endParaRPr sz="1800">
              <a:latin typeface="Arial"/>
              <a:cs typeface="Arial"/>
            </a:endParaRPr>
          </a:p>
          <a:p>
            <a:pPr marL="12700" marR="5080">
              <a:lnSpc>
                <a:spcPct val="100000"/>
              </a:lnSpc>
            </a:pPr>
            <a:r>
              <a:rPr sz="1800" spc="-10" dirty="0">
                <a:latin typeface="Arial"/>
                <a:cs typeface="Arial"/>
              </a:rPr>
              <a:t>Celles-</a:t>
            </a:r>
            <a:r>
              <a:rPr sz="1800" dirty="0">
                <a:latin typeface="Arial"/>
                <a:cs typeface="Arial"/>
              </a:rPr>
              <a:t>ci</a:t>
            </a:r>
            <a:r>
              <a:rPr sz="1800" spc="-15" dirty="0">
                <a:latin typeface="Arial"/>
                <a:cs typeface="Arial"/>
              </a:rPr>
              <a:t> </a:t>
            </a:r>
            <a:r>
              <a:rPr sz="1800" dirty="0">
                <a:latin typeface="Arial"/>
                <a:cs typeface="Arial"/>
              </a:rPr>
              <a:t>concurrencent</a:t>
            </a:r>
            <a:r>
              <a:rPr sz="1800" spc="-5" dirty="0">
                <a:latin typeface="Arial"/>
                <a:cs typeface="Arial"/>
              </a:rPr>
              <a:t> </a:t>
            </a:r>
            <a:r>
              <a:rPr sz="1800" spc="-20" dirty="0">
                <a:latin typeface="Arial"/>
                <a:cs typeface="Arial"/>
              </a:rPr>
              <a:t>trop </a:t>
            </a:r>
            <a:r>
              <a:rPr sz="1800" dirty="0">
                <a:latin typeface="Arial"/>
                <a:cs typeface="Arial"/>
              </a:rPr>
              <a:t>l’avocatier</a:t>
            </a:r>
            <a:r>
              <a:rPr sz="1800" spc="-20" dirty="0">
                <a:latin typeface="Arial"/>
                <a:cs typeface="Arial"/>
              </a:rPr>
              <a:t> </a:t>
            </a:r>
            <a:r>
              <a:rPr sz="1800" dirty="0">
                <a:latin typeface="Arial"/>
                <a:cs typeface="Arial"/>
              </a:rPr>
              <a:t>pour</a:t>
            </a:r>
            <a:r>
              <a:rPr sz="1800" spc="-5" dirty="0">
                <a:latin typeface="Arial"/>
                <a:cs typeface="Arial"/>
              </a:rPr>
              <a:t> </a:t>
            </a:r>
            <a:r>
              <a:rPr sz="1800" dirty="0">
                <a:latin typeface="Arial"/>
                <a:cs typeface="Arial"/>
              </a:rPr>
              <a:t>l’accès</a:t>
            </a:r>
            <a:r>
              <a:rPr sz="1800" spc="-15" dirty="0">
                <a:latin typeface="Arial"/>
                <a:cs typeface="Arial"/>
              </a:rPr>
              <a:t> </a:t>
            </a:r>
            <a:r>
              <a:rPr sz="1800" dirty="0">
                <a:latin typeface="Arial"/>
                <a:cs typeface="Arial"/>
              </a:rPr>
              <a:t>à</a:t>
            </a:r>
            <a:r>
              <a:rPr sz="1800" spc="-25" dirty="0">
                <a:latin typeface="Arial"/>
                <a:cs typeface="Arial"/>
              </a:rPr>
              <a:t> </a:t>
            </a:r>
            <a:r>
              <a:rPr sz="1800" dirty="0">
                <a:latin typeface="Arial"/>
                <a:cs typeface="Arial"/>
              </a:rPr>
              <a:t>la</a:t>
            </a:r>
            <a:r>
              <a:rPr sz="1800" spc="-25" dirty="0">
                <a:latin typeface="Arial"/>
                <a:cs typeface="Arial"/>
              </a:rPr>
              <a:t> </a:t>
            </a:r>
            <a:r>
              <a:rPr sz="1800" spc="-10" dirty="0">
                <a:latin typeface="Arial"/>
                <a:cs typeface="Arial"/>
              </a:rPr>
              <a:t>lumière </a:t>
            </a:r>
            <a:r>
              <a:rPr sz="1800" dirty="0">
                <a:latin typeface="Arial"/>
                <a:cs typeface="Arial"/>
              </a:rPr>
              <a:t>et</a:t>
            </a:r>
            <a:r>
              <a:rPr sz="1800" spc="-10" dirty="0">
                <a:latin typeface="Arial"/>
                <a:cs typeface="Arial"/>
              </a:rPr>
              <a:t> </a:t>
            </a:r>
            <a:r>
              <a:rPr sz="1800" dirty="0">
                <a:latin typeface="Arial"/>
                <a:cs typeface="Arial"/>
              </a:rPr>
              <a:t>retardent</a:t>
            </a:r>
            <a:r>
              <a:rPr sz="1800" spc="-5" dirty="0">
                <a:latin typeface="Arial"/>
                <a:cs typeface="Arial"/>
              </a:rPr>
              <a:t> </a:t>
            </a:r>
            <a:r>
              <a:rPr sz="1800" dirty="0">
                <a:latin typeface="Arial"/>
                <a:cs typeface="Arial"/>
              </a:rPr>
              <a:t>son</a:t>
            </a:r>
            <a:r>
              <a:rPr sz="1800" spc="-20" dirty="0">
                <a:latin typeface="Arial"/>
                <a:cs typeface="Arial"/>
              </a:rPr>
              <a:t> </a:t>
            </a:r>
            <a:r>
              <a:rPr sz="1800" spc="-10" dirty="0">
                <a:latin typeface="Arial"/>
                <a:cs typeface="Arial"/>
              </a:rPr>
              <a:t>développement.</a:t>
            </a:r>
            <a:endParaRPr sz="1800">
              <a:latin typeface="Arial"/>
              <a:cs typeface="Arial"/>
            </a:endParaRPr>
          </a:p>
          <a:p>
            <a:pPr marL="12700" marR="207645">
              <a:lnSpc>
                <a:spcPct val="100000"/>
              </a:lnSpc>
              <a:spcBef>
                <a:spcPts val="10"/>
              </a:spcBef>
            </a:pPr>
            <a:r>
              <a:rPr sz="1800" dirty="0">
                <a:latin typeface="Arial"/>
                <a:cs typeface="Arial"/>
              </a:rPr>
              <a:t>La</a:t>
            </a:r>
            <a:r>
              <a:rPr sz="1800" spc="-20" dirty="0">
                <a:latin typeface="Arial"/>
                <a:cs typeface="Arial"/>
              </a:rPr>
              <a:t> </a:t>
            </a:r>
            <a:r>
              <a:rPr sz="1800" dirty="0">
                <a:latin typeface="Arial"/>
                <a:cs typeface="Arial"/>
              </a:rPr>
              <a:t>protection</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l’ensemble</a:t>
            </a:r>
            <a:r>
              <a:rPr sz="1800" spc="-15" dirty="0">
                <a:latin typeface="Arial"/>
                <a:cs typeface="Arial"/>
              </a:rPr>
              <a:t> </a:t>
            </a:r>
            <a:r>
              <a:rPr sz="1800" dirty="0">
                <a:latin typeface="Arial"/>
                <a:cs typeface="Arial"/>
              </a:rPr>
              <a:t>de</a:t>
            </a:r>
            <a:r>
              <a:rPr sz="1800" spc="-20" dirty="0">
                <a:latin typeface="Arial"/>
                <a:cs typeface="Arial"/>
              </a:rPr>
              <a:t> </a:t>
            </a:r>
            <a:r>
              <a:rPr sz="1800" spc="-25" dirty="0">
                <a:latin typeface="Arial"/>
                <a:cs typeface="Arial"/>
              </a:rPr>
              <a:t>la </a:t>
            </a:r>
            <a:r>
              <a:rPr sz="1800" dirty="0">
                <a:latin typeface="Arial"/>
                <a:cs typeface="Arial"/>
              </a:rPr>
              <a:t>parcelle</a:t>
            </a:r>
            <a:r>
              <a:rPr sz="1800" spc="-30" dirty="0">
                <a:latin typeface="Arial"/>
                <a:cs typeface="Arial"/>
              </a:rPr>
              <a:t> </a:t>
            </a:r>
            <a:r>
              <a:rPr sz="1800" dirty="0">
                <a:latin typeface="Arial"/>
                <a:cs typeface="Arial"/>
              </a:rPr>
              <a:t>serait</a:t>
            </a:r>
            <a:r>
              <a:rPr sz="1800" spc="-15" dirty="0">
                <a:latin typeface="Arial"/>
                <a:cs typeface="Arial"/>
              </a:rPr>
              <a:t> </a:t>
            </a:r>
            <a:r>
              <a:rPr sz="1800" spc="-10" dirty="0">
                <a:latin typeface="Arial"/>
                <a:cs typeface="Arial"/>
              </a:rPr>
              <a:t>préférable..</a:t>
            </a:r>
            <a:endParaRPr sz="18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64387" rIns="0" bIns="0" rtlCol="0">
            <a:spAutoFit/>
          </a:bodyPr>
          <a:lstStyle/>
          <a:p>
            <a:pPr marL="3340735">
              <a:lnSpc>
                <a:spcPct val="100000"/>
              </a:lnSpc>
              <a:spcBef>
                <a:spcPts val="100"/>
              </a:spcBef>
            </a:pPr>
            <a:r>
              <a:rPr sz="3200" dirty="0"/>
              <a:t>Les</a:t>
            </a:r>
            <a:r>
              <a:rPr sz="3200" spc="-30" dirty="0"/>
              <a:t> </a:t>
            </a:r>
            <a:r>
              <a:rPr sz="3200" spc="-10" dirty="0"/>
              <a:t>versants</a:t>
            </a:r>
            <a:endParaRPr sz="3200"/>
          </a:p>
        </p:txBody>
      </p:sp>
      <p:sp>
        <p:nvSpPr>
          <p:cNvPr id="3" name="object 3"/>
          <p:cNvSpPr txBox="1">
            <a:spLocks noGrp="1"/>
          </p:cNvSpPr>
          <p:nvPr>
            <p:ph type="body" idx="1"/>
          </p:nvPr>
        </p:nvSpPr>
        <p:spPr>
          <a:prstGeom prst="rect">
            <a:avLst/>
          </a:prstGeom>
        </p:spPr>
        <p:txBody>
          <a:bodyPr vert="horz" wrap="square" lIns="0" tIns="25400" rIns="0" bIns="0" rtlCol="0">
            <a:spAutoFit/>
          </a:bodyPr>
          <a:lstStyle/>
          <a:p>
            <a:pPr marL="354965" marR="5080" indent="-342900">
              <a:lnSpc>
                <a:spcPts val="2870"/>
              </a:lnSpc>
              <a:spcBef>
                <a:spcPts val="200"/>
              </a:spcBef>
              <a:buChar char="•"/>
              <a:tabLst>
                <a:tab pos="354965" algn="l"/>
              </a:tabLst>
            </a:pPr>
            <a:r>
              <a:rPr dirty="0"/>
              <a:t>Les</a:t>
            </a:r>
            <a:r>
              <a:rPr spc="-55" dirty="0"/>
              <a:t> </a:t>
            </a:r>
            <a:r>
              <a:rPr dirty="0"/>
              <a:t>versants</a:t>
            </a:r>
            <a:r>
              <a:rPr spc="-65" dirty="0"/>
              <a:t> </a:t>
            </a:r>
            <a:r>
              <a:rPr dirty="0"/>
              <a:t>cultivés</a:t>
            </a:r>
            <a:r>
              <a:rPr spc="-50" dirty="0"/>
              <a:t> </a:t>
            </a:r>
            <a:r>
              <a:rPr dirty="0"/>
              <a:t>à</a:t>
            </a:r>
            <a:r>
              <a:rPr spc="-55" dirty="0"/>
              <a:t> </a:t>
            </a:r>
            <a:r>
              <a:rPr dirty="0"/>
              <a:t>forte</a:t>
            </a:r>
            <a:r>
              <a:rPr spc="-55" dirty="0"/>
              <a:t> </a:t>
            </a:r>
            <a:r>
              <a:rPr dirty="0"/>
              <a:t>pente</a:t>
            </a:r>
            <a:r>
              <a:rPr spc="-60" dirty="0"/>
              <a:t> </a:t>
            </a:r>
            <a:r>
              <a:rPr dirty="0"/>
              <a:t>sont</a:t>
            </a:r>
            <a:r>
              <a:rPr spc="-45" dirty="0"/>
              <a:t> </a:t>
            </a:r>
            <a:r>
              <a:rPr dirty="0"/>
              <a:t>affectés</a:t>
            </a:r>
            <a:r>
              <a:rPr spc="-50" dirty="0"/>
              <a:t> </a:t>
            </a:r>
            <a:r>
              <a:rPr dirty="0"/>
              <a:t>par</a:t>
            </a:r>
            <a:r>
              <a:rPr spc="-50" dirty="0"/>
              <a:t> </a:t>
            </a:r>
            <a:r>
              <a:rPr spc="-25" dirty="0"/>
              <a:t>une </a:t>
            </a:r>
            <a:r>
              <a:rPr dirty="0"/>
              <a:t>érosion</a:t>
            </a:r>
            <a:r>
              <a:rPr spc="-70" dirty="0"/>
              <a:t> </a:t>
            </a:r>
            <a:r>
              <a:rPr dirty="0"/>
              <a:t>aratoire</a:t>
            </a:r>
            <a:r>
              <a:rPr spc="-65" dirty="0"/>
              <a:t> </a:t>
            </a:r>
            <a:r>
              <a:rPr dirty="0"/>
              <a:t>très</a:t>
            </a:r>
            <a:r>
              <a:rPr spc="-80" dirty="0"/>
              <a:t> </a:t>
            </a:r>
            <a:r>
              <a:rPr spc="-10" dirty="0"/>
              <a:t>intense.</a:t>
            </a:r>
          </a:p>
          <a:p>
            <a:pPr marL="354965" marR="1200150" indent="-342900">
              <a:lnSpc>
                <a:spcPts val="2870"/>
              </a:lnSpc>
              <a:spcBef>
                <a:spcPts val="585"/>
              </a:spcBef>
              <a:buChar char="•"/>
              <a:tabLst>
                <a:tab pos="354965" algn="l"/>
              </a:tabLst>
            </a:pPr>
            <a:r>
              <a:rPr dirty="0"/>
              <a:t>Cette</a:t>
            </a:r>
            <a:r>
              <a:rPr spc="-60" dirty="0"/>
              <a:t> </a:t>
            </a:r>
            <a:r>
              <a:rPr dirty="0"/>
              <a:t>érosion</a:t>
            </a:r>
            <a:r>
              <a:rPr spc="-60" dirty="0"/>
              <a:t> </a:t>
            </a:r>
            <a:r>
              <a:rPr dirty="0"/>
              <a:t>rend</a:t>
            </a:r>
            <a:r>
              <a:rPr spc="-60" dirty="0"/>
              <a:t> </a:t>
            </a:r>
            <a:r>
              <a:rPr dirty="0"/>
              <a:t>la</a:t>
            </a:r>
            <a:r>
              <a:rPr spc="-55" dirty="0"/>
              <a:t> </a:t>
            </a:r>
            <a:r>
              <a:rPr dirty="0"/>
              <a:t>pérennité</a:t>
            </a:r>
            <a:r>
              <a:rPr spc="-60" dirty="0"/>
              <a:t> </a:t>
            </a:r>
            <a:r>
              <a:rPr dirty="0"/>
              <a:t>des</a:t>
            </a:r>
            <a:r>
              <a:rPr spc="-55" dirty="0"/>
              <a:t> </a:t>
            </a:r>
            <a:r>
              <a:rPr dirty="0"/>
              <a:t>haies</a:t>
            </a:r>
            <a:r>
              <a:rPr spc="-55" dirty="0"/>
              <a:t> </a:t>
            </a:r>
            <a:r>
              <a:rPr spc="-10" dirty="0"/>
              <a:t>vives problématique.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64629" y="452437"/>
            <a:ext cx="4497705" cy="5991225"/>
            <a:chOff x="464629" y="452437"/>
            <a:chExt cx="4497705" cy="5991225"/>
          </a:xfrm>
        </p:grpSpPr>
        <p:pic>
          <p:nvPicPr>
            <p:cNvPr id="3" name="object 3"/>
            <p:cNvPicPr/>
            <p:nvPr/>
          </p:nvPicPr>
          <p:blipFill>
            <a:blip r:embed="rId2" cstate="print"/>
            <a:stretch>
              <a:fillRect/>
            </a:stretch>
          </p:blipFill>
          <p:spPr>
            <a:xfrm>
              <a:off x="469391" y="457200"/>
              <a:ext cx="4488179" cy="5981699"/>
            </a:xfrm>
            <a:prstGeom prst="rect">
              <a:avLst/>
            </a:prstGeom>
          </p:spPr>
        </p:pic>
        <p:sp>
          <p:nvSpPr>
            <p:cNvPr id="4" name="object 4"/>
            <p:cNvSpPr/>
            <p:nvPr/>
          </p:nvSpPr>
          <p:spPr>
            <a:xfrm>
              <a:off x="469391" y="457200"/>
              <a:ext cx="4488180" cy="5981700"/>
            </a:xfrm>
            <a:custGeom>
              <a:avLst/>
              <a:gdLst/>
              <a:ahLst/>
              <a:cxnLst/>
              <a:rect l="l" t="t" r="r" b="b"/>
              <a:pathLst>
                <a:path w="4488180" h="5981700">
                  <a:moveTo>
                    <a:pt x="0" y="0"/>
                  </a:moveTo>
                  <a:lnTo>
                    <a:pt x="0" y="5981699"/>
                  </a:lnTo>
                  <a:lnTo>
                    <a:pt x="4488179" y="5981699"/>
                  </a:lnTo>
                  <a:lnTo>
                    <a:pt x="4488179"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28319" y="6578597"/>
            <a:ext cx="3340735" cy="575945"/>
          </a:xfrm>
          <a:prstGeom prst="rect">
            <a:avLst/>
          </a:prstGeom>
        </p:spPr>
        <p:txBody>
          <a:bodyPr vert="horz" wrap="square" lIns="0" tIns="10795" rIns="0" bIns="0" rtlCol="0">
            <a:spAutoFit/>
          </a:bodyPr>
          <a:lstStyle/>
          <a:p>
            <a:pPr marL="12700" marR="5080">
              <a:lnSpc>
                <a:spcPct val="100600"/>
              </a:lnSpc>
              <a:spcBef>
                <a:spcPts val="85"/>
              </a:spcBef>
            </a:pPr>
            <a:r>
              <a:rPr sz="1800" dirty="0">
                <a:latin typeface="Arial"/>
                <a:cs typeface="Arial"/>
              </a:rPr>
              <a:t>Traitement</a:t>
            </a:r>
            <a:r>
              <a:rPr sz="1800" spc="-20" dirty="0">
                <a:latin typeface="Arial"/>
                <a:cs typeface="Arial"/>
              </a:rPr>
              <a:t> </a:t>
            </a:r>
            <a:r>
              <a:rPr sz="1800" dirty="0">
                <a:latin typeface="Arial"/>
                <a:cs typeface="Arial"/>
              </a:rPr>
              <a:t>du</a:t>
            </a:r>
            <a:r>
              <a:rPr sz="1800" spc="-25" dirty="0">
                <a:latin typeface="Arial"/>
                <a:cs typeface="Arial"/>
              </a:rPr>
              <a:t> </a:t>
            </a:r>
            <a:r>
              <a:rPr sz="1800" dirty="0">
                <a:latin typeface="Arial"/>
                <a:cs typeface="Arial"/>
              </a:rPr>
              <a:t>départ</a:t>
            </a:r>
            <a:r>
              <a:rPr sz="1800" spc="-15" dirty="0">
                <a:latin typeface="Arial"/>
                <a:cs typeface="Arial"/>
              </a:rPr>
              <a:t> </a:t>
            </a:r>
            <a:r>
              <a:rPr sz="1800" dirty="0">
                <a:latin typeface="Arial"/>
                <a:cs typeface="Arial"/>
              </a:rPr>
              <a:t>d’une</a:t>
            </a:r>
            <a:r>
              <a:rPr sz="1800" spc="-30" dirty="0">
                <a:latin typeface="Arial"/>
                <a:cs typeface="Arial"/>
              </a:rPr>
              <a:t> </a:t>
            </a:r>
            <a:r>
              <a:rPr sz="1800" spc="-10" dirty="0">
                <a:latin typeface="Arial"/>
                <a:cs typeface="Arial"/>
              </a:rPr>
              <a:t>griffe </a:t>
            </a:r>
            <a:r>
              <a:rPr sz="1800" dirty="0">
                <a:latin typeface="Arial"/>
                <a:cs typeface="Arial"/>
              </a:rPr>
              <a:t>d’érosion</a:t>
            </a:r>
            <a:r>
              <a:rPr sz="1800" spc="-20" dirty="0">
                <a:latin typeface="Arial"/>
                <a:cs typeface="Arial"/>
              </a:rPr>
              <a:t> </a:t>
            </a:r>
            <a:r>
              <a:rPr sz="1800" dirty="0">
                <a:latin typeface="Arial"/>
                <a:cs typeface="Arial"/>
              </a:rPr>
              <a:t>en</a:t>
            </a:r>
            <a:r>
              <a:rPr sz="1800" spc="-15" dirty="0">
                <a:latin typeface="Arial"/>
                <a:cs typeface="Arial"/>
              </a:rPr>
              <a:t> </a:t>
            </a:r>
            <a:r>
              <a:rPr sz="1800" dirty="0">
                <a:latin typeface="Arial"/>
                <a:cs typeface="Arial"/>
              </a:rPr>
              <a:t>bordure</a:t>
            </a:r>
            <a:r>
              <a:rPr sz="1800" spc="-15" dirty="0">
                <a:latin typeface="Arial"/>
                <a:cs typeface="Arial"/>
              </a:rPr>
              <a:t> </a:t>
            </a:r>
            <a:r>
              <a:rPr sz="1800" dirty="0">
                <a:latin typeface="Arial"/>
                <a:cs typeface="Arial"/>
              </a:rPr>
              <a:t>de</a:t>
            </a:r>
            <a:r>
              <a:rPr sz="1800" spc="-20" dirty="0">
                <a:latin typeface="Arial"/>
                <a:cs typeface="Arial"/>
              </a:rPr>
              <a:t> </a:t>
            </a:r>
            <a:r>
              <a:rPr sz="1800" spc="-10" dirty="0">
                <a:latin typeface="Arial"/>
                <a:cs typeface="Arial"/>
              </a:rPr>
              <a:t>route.</a:t>
            </a:r>
            <a:endParaRPr sz="1800">
              <a:latin typeface="Arial"/>
              <a:cs typeface="Arial"/>
            </a:endParaRPr>
          </a:p>
        </p:txBody>
      </p:sp>
      <p:grpSp>
        <p:nvGrpSpPr>
          <p:cNvPr id="6" name="object 6"/>
          <p:cNvGrpSpPr/>
          <p:nvPr/>
        </p:nvGrpSpPr>
        <p:grpSpPr>
          <a:xfrm>
            <a:off x="5295709" y="1568005"/>
            <a:ext cx="4310380" cy="5742940"/>
            <a:chOff x="5295709" y="1568005"/>
            <a:chExt cx="4310380" cy="5742940"/>
          </a:xfrm>
        </p:grpSpPr>
        <p:pic>
          <p:nvPicPr>
            <p:cNvPr id="7" name="object 7"/>
            <p:cNvPicPr/>
            <p:nvPr/>
          </p:nvPicPr>
          <p:blipFill>
            <a:blip r:embed="rId3" cstate="print"/>
            <a:stretch>
              <a:fillRect/>
            </a:stretch>
          </p:blipFill>
          <p:spPr>
            <a:xfrm>
              <a:off x="5300471" y="1572767"/>
              <a:ext cx="4300727" cy="5733287"/>
            </a:xfrm>
            <a:prstGeom prst="rect">
              <a:avLst/>
            </a:prstGeom>
          </p:spPr>
        </p:pic>
        <p:sp>
          <p:nvSpPr>
            <p:cNvPr id="8" name="object 8"/>
            <p:cNvSpPr/>
            <p:nvPr/>
          </p:nvSpPr>
          <p:spPr>
            <a:xfrm>
              <a:off x="5300471" y="1572767"/>
              <a:ext cx="4300855" cy="5733415"/>
            </a:xfrm>
            <a:custGeom>
              <a:avLst/>
              <a:gdLst/>
              <a:ahLst/>
              <a:cxnLst/>
              <a:rect l="l" t="t" r="r" b="b"/>
              <a:pathLst>
                <a:path w="4300855" h="5733415">
                  <a:moveTo>
                    <a:pt x="0" y="0"/>
                  </a:moveTo>
                  <a:lnTo>
                    <a:pt x="0" y="5733287"/>
                  </a:lnTo>
                  <a:lnTo>
                    <a:pt x="4300727" y="5733287"/>
                  </a:lnTo>
                  <a:lnTo>
                    <a:pt x="4300727"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894955" cy="5922645"/>
            <a:chOff x="452437" y="452437"/>
            <a:chExt cx="7894955" cy="5922645"/>
          </a:xfrm>
        </p:grpSpPr>
        <p:pic>
          <p:nvPicPr>
            <p:cNvPr id="3" name="object 3"/>
            <p:cNvPicPr/>
            <p:nvPr/>
          </p:nvPicPr>
          <p:blipFill>
            <a:blip r:embed="rId2" cstate="print"/>
            <a:stretch>
              <a:fillRect/>
            </a:stretch>
          </p:blipFill>
          <p:spPr>
            <a:xfrm>
              <a:off x="457200" y="457200"/>
              <a:ext cx="7885175" cy="5913119"/>
            </a:xfrm>
            <a:prstGeom prst="rect">
              <a:avLst/>
            </a:prstGeom>
          </p:spPr>
        </p:pic>
        <p:sp>
          <p:nvSpPr>
            <p:cNvPr id="4" name="object 4"/>
            <p:cNvSpPr/>
            <p:nvPr/>
          </p:nvSpPr>
          <p:spPr>
            <a:xfrm>
              <a:off x="457200" y="457200"/>
              <a:ext cx="7885430" cy="5913120"/>
            </a:xfrm>
            <a:custGeom>
              <a:avLst/>
              <a:gdLst/>
              <a:ahLst/>
              <a:cxnLst/>
              <a:rect l="l" t="t" r="r" b="b"/>
              <a:pathLst>
                <a:path w="7885430" h="5913120">
                  <a:moveTo>
                    <a:pt x="0" y="0"/>
                  </a:moveTo>
                  <a:lnTo>
                    <a:pt x="0" y="5913119"/>
                  </a:lnTo>
                  <a:lnTo>
                    <a:pt x="7885175" y="5913119"/>
                  </a:lnTo>
                  <a:lnTo>
                    <a:pt x="788517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715771" y="6721853"/>
            <a:ext cx="27031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Bois</a:t>
            </a:r>
            <a:r>
              <a:rPr sz="1800" spc="-20" dirty="0">
                <a:latin typeface="Arial"/>
                <a:cs typeface="Arial"/>
              </a:rPr>
              <a:t> </a:t>
            </a:r>
            <a:r>
              <a:rPr sz="1800" dirty="0">
                <a:latin typeface="Arial"/>
                <a:cs typeface="Arial"/>
              </a:rPr>
              <a:t>pagnol</a:t>
            </a:r>
            <a:r>
              <a:rPr sz="1800" spc="-20" dirty="0">
                <a:latin typeface="Arial"/>
                <a:cs typeface="Arial"/>
              </a:rPr>
              <a:t> </a:t>
            </a:r>
            <a:r>
              <a:rPr sz="1800" spc="-10" dirty="0">
                <a:latin typeface="Arial"/>
                <a:cs typeface="Arial"/>
              </a:rPr>
              <a:t>(Comocladia).</a:t>
            </a:r>
            <a:endParaRPr sz="180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605395" cy="5708015"/>
            <a:chOff x="452437" y="452437"/>
            <a:chExt cx="7605395" cy="5708015"/>
          </a:xfrm>
        </p:grpSpPr>
        <p:pic>
          <p:nvPicPr>
            <p:cNvPr id="3" name="object 3"/>
            <p:cNvPicPr/>
            <p:nvPr/>
          </p:nvPicPr>
          <p:blipFill>
            <a:blip r:embed="rId2" cstate="print"/>
            <a:stretch>
              <a:fillRect/>
            </a:stretch>
          </p:blipFill>
          <p:spPr>
            <a:xfrm>
              <a:off x="457200" y="457200"/>
              <a:ext cx="7595615" cy="5698235"/>
            </a:xfrm>
            <a:prstGeom prst="rect">
              <a:avLst/>
            </a:prstGeom>
          </p:spPr>
        </p:pic>
        <p:sp>
          <p:nvSpPr>
            <p:cNvPr id="4" name="object 4"/>
            <p:cNvSpPr/>
            <p:nvPr/>
          </p:nvSpPr>
          <p:spPr>
            <a:xfrm>
              <a:off x="457200" y="457200"/>
              <a:ext cx="7595870" cy="5698490"/>
            </a:xfrm>
            <a:custGeom>
              <a:avLst/>
              <a:gdLst/>
              <a:ahLst/>
              <a:cxnLst/>
              <a:rect l="l" t="t" r="r" b="b"/>
              <a:pathLst>
                <a:path w="7595870" h="5698490">
                  <a:moveTo>
                    <a:pt x="0" y="0"/>
                  </a:moveTo>
                  <a:lnTo>
                    <a:pt x="0" y="5698235"/>
                  </a:lnTo>
                  <a:lnTo>
                    <a:pt x="7595615" y="5698235"/>
                  </a:lnTo>
                  <a:lnTo>
                    <a:pt x="759561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505445"/>
            <a:ext cx="807656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Kaye</a:t>
            </a:r>
            <a:r>
              <a:rPr sz="1800" spc="-25" dirty="0">
                <a:latin typeface="Arial"/>
                <a:cs typeface="Arial"/>
              </a:rPr>
              <a:t> </a:t>
            </a:r>
            <a:r>
              <a:rPr sz="1800" dirty="0">
                <a:latin typeface="Arial"/>
                <a:cs typeface="Arial"/>
              </a:rPr>
              <a:t>Epin,</a:t>
            </a:r>
            <a:r>
              <a:rPr sz="1800" spc="-10" dirty="0">
                <a:latin typeface="Arial"/>
                <a:cs typeface="Arial"/>
              </a:rPr>
              <a:t> </a:t>
            </a:r>
            <a:r>
              <a:rPr sz="1800" dirty="0">
                <a:latin typeface="Arial"/>
                <a:cs typeface="Arial"/>
              </a:rPr>
              <a:t>ZLP.</a:t>
            </a:r>
            <a:r>
              <a:rPr sz="1800" spc="-15"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benzolive</a:t>
            </a:r>
            <a:r>
              <a:rPr sz="1800" spc="-25" dirty="0">
                <a:latin typeface="Arial"/>
                <a:cs typeface="Arial"/>
              </a:rPr>
              <a:t> </a:t>
            </a:r>
            <a:r>
              <a:rPr sz="1800" dirty="0">
                <a:latin typeface="Arial"/>
                <a:cs typeface="Arial"/>
              </a:rPr>
              <a:t>taillée</a:t>
            </a:r>
            <a:r>
              <a:rPr sz="1800" spc="-20" dirty="0">
                <a:latin typeface="Arial"/>
                <a:cs typeface="Arial"/>
              </a:rPr>
              <a:t> </a:t>
            </a:r>
            <a:r>
              <a:rPr sz="1800" dirty="0">
                <a:latin typeface="Arial"/>
                <a:cs typeface="Arial"/>
              </a:rPr>
              <a:t>pour</a:t>
            </a:r>
            <a:r>
              <a:rPr sz="1800" spc="-1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production</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légumes</a:t>
            </a:r>
            <a:r>
              <a:rPr sz="1800" spc="-5" dirty="0">
                <a:latin typeface="Arial"/>
                <a:cs typeface="Arial"/>
              </a:rPr>
              <a:t> </a:t>
            </a:r>
            <a:r>
              <a:rPr sz="1800" spc="-10" dirty="0">
                <a:latin typeface="Arial"/>
                <a:cs typeface="Arial"/>
              </a:rPr>
              <a:t>feuille.</a:t>
            </a:r>
            <a:endParaRPr sz="18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2440" y="457200"/>
            <a:ext cx="5143500" cy="6857999"/>
          </a:xfrm>
          <a:prstGeom prst="rect">
            <a:avLst/>
          </a:prstGeom>
        </p:spPr>
      </p:pic>
      <p:sp>
        <p:nvSpPr>
          <p:cNvPr id="3" name="object 3"/>
          <p:cNvSpPr txBox="1"/>
          <p:nvPr/>
        </p:nvSpPr>
        <p:spPr>
          <a:xfrm>
            <a:off x="5828789" y="2113279"/>
            <a:ext cx="3340100" cy="1124585"/>
          </a:xfrm>
          <a:prstGeom prst="rect">
            <a:avLst/>
          </a:prstGeom>
        </p:spPr>
        <p:txBody>
          <a:bodyPr vert="horz" wrap="square" lIns="0" tIns="12065" rIns="0" bIns="0" rtlCol="0">
            <a:spAutoFit/>
          </a:bodyPr>
          <a:lstStyle/>
          <a:p>
            <a:pPr marL="12700" marR="5080">
              <a:lnSpc>
                <a:spcPct val="100200"/>
              </a:lnSpc>
              <a:spcBef>
                <a:spcPts val="95"/>
              </a:spcBef>
            </a:pPr>
            <a:r>
              <a:rPr sz="1800" dirty="0">
                <a:latin typeface="Arial"/>
                <a:cs typeface="Arial"/>
              </a:rPr>
              <a:t>Ravine</a:t>
            </a:r>
            <a:r>
              <a:rPr sz="1800" spc="-3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Bois</a:t>
            </a:r>
            <a:r>
              <a:rPr sz="1800" spc="-10" dirty="0">
                <a:latin typeface="Arial"/>
                <a:cs typeface="Arial"/>
              </a:rPr>
              <a:t> </a:t>
            </a:r>
            <a:r>
              <a:rPr sz="1800" dirty="0">
                <a:latin typeface="Arial"/>
                <a:cs typeface="Arial"/>
              </a:rPr>
              <a:t>Brûlé.</a:t>
            </a:r>
            <a:r>
              <a:rPr sz="1800" spc="-15" dirty="0">
                <a:latin typeface="Arial"/>
                <a:cs typeface="Arial"/>
              </a:rPr>
              <a:t> </a:t>
            </a:r>
            <a:r>
              <a:rPr sz="1800" spc="-10" dirty="0">
                <a:latin typeface="Arial"/>
                <a:cs typeface="Arial"/>
              </a:rPr>
              <a:t>Benzolive. </a:t>
            </a:r>
            <a:r>
              <a:rPr sz="1800" dirty="0">
                <a:latin typeface="Arial"/>
                <a:cs typeface="Arial"/>
              </a:rPr>
              <a:t>Production</a:t>
            </a:r>
            <a:r>
              <a:rPr sz="1800" spc="-25" dirty="0">
                <a:latin typeface="Arial"/>
                <a:cs typeface="Arial"/>
              </a:rPr>
              <a:t> </a:t>
            </a:r>
            <a:r>
              <a:rPr sz="1800" dirty="0">
                <a:latin typeface="Arial"/>
                <a:cs typeface="Arial"/>
              </a:rPr>
              <a:t>de</a:t>
            </a:r>
            <a:r>
              <a:rPr sz="1800" spc="-5" dirty="0">
                <a:latin typeface="Arial"/>
                <a:cs typeface="Arial"/>
              </a:rPr>
              <a:t> </a:t>
            </a:r>
            <a:r>
              <a:rPr sz="1800" spc="-10" dirty="0">
                <a:latin typeface="Arial"/>
                <a:cs typeface="Arial"/>
              </a:rPr>
              <a:t>gousses </a:t>
            </a:r>
            <a:r>
              <a:rPr sz="1800" dirty="0">
                <a:latin typeface="Arial"/>
                <a:cs typeface="Arial"/>
              </a:rPr>
              <a:t>consommables</a:t>
            </a:r>
            <a:r>
              <a:rPr sz="1800" spc="-15" dirty="0">
                <a:latin typeface="Arial"/>
                <a:cs typeface="Arial"/>
              </a:rPr>
              <a:t> </a:t>
            </a:r>
            <a:r>
              <a:rPr sz="1800" dirty="0">
                <a:latin typeface="Arial"/>
                <a:cs typeface="Arial"/>
              </a:rPr>
              <a:t>par</a:t>
            </a:r>
            <a:r>
              <a:rPr sz="1800" spc="-25" dirty="0">
                <a:latin typeface="Arial"/>
                <a:cs typeface="Arial"/>
              </a:rPr>
              <a:t> </a:t>
            </a:r>
            <a:r>
              <a:rPr sz="1800" dirty="0">
                <a:latin typeface="Arial"/>
                <a:cs typeface="Arial"/>
              </a:rPr>
              <a:t>le</a:t>
            </a:r>
            <a:r>
              <a:rPr sz="1800" spc="-30" dirty="0">
                <a:latin typeface="Arial"/>
                <a:cs typeface="Arial"/>
              </a:rPr>
              <a:t> </a:t>
            </a:r>
            <a:r>
              <a:rPr sz="1800" dirty="0">
                <a:latin typeface="Arial"/>
                <a:cs typeface="Arial"/>
              </a:rPr>
              <a:t>bétail</a:t>
            </a:r>
            <a:r>
              <a:rPr sz="1800" spc="-25" dirty="0">
                <a:latin typeface="Arial"/>
                <a:cs typeface="Arial"/>
              </a:rPr>
              <a:t> ou </a:t>
            </a:r>
            <a:r>
              <a:rPr sz="1800" dirty="0">
                <a:latin typeface="Arial"/>
                <a:cs typeface="Arial"/>
              </a:rPr>
              <a:t>utilisables</a:t>
            </a:r>
            <a:r>
              <a:rPr sz="1800" spc="-25" dirty="0">
                <a:latin typeface="Arial"/>
                <a:cs typeface="Arial"/>
              </a:rPr>
              <a:t> </a:t>
            </a:r>
            <a:r>
              <a:rPr sz="1800" dirty="0">
                <a:latin typeface="Arial"/>
                <a:cs typeface="Arial"/>
              </a:rPr>
              <a:t>pour</a:t>
            </a:r>
            <a:r>
              <a:rPr sz="1800" spc="-5" dirty="0">
                <a:latin typeface="Arial"/>
                <a:cs typeface="Arial"/>
              </a:rPr>
              <a:t> </a:t>
            </a:r>
            <a:r>
              <a:rPr sz="1800" dirty="0">
                <a:latin typeface="Arial"/>
                <a:cs typeface="Arial"/>
              </a:rPr>
              <a:t>la</a:t>
            </a:r>
            <a:r>
              <a:rPr sz="1800" spc="-30" dirty="0">
                <a:latin typeface="Arial"/>
                <a:cs typeface="Arial"/>
              </a:rPr>
              <a:t> </a:t>
            </a:r>
            <a:r>
              <a:rPr sz="1800" spc="-10" dirty="0">
                <a:latin typeface="Arial"/>
                <a:cs typeface="Arial"/>
              </a:rPr>
              <a:t>semence.</a:t>
            </a:r>
            <a:endParaRPr sz="1800">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5485" y="452437"/>
            <a:ext cx="5153025" cy="6851015"/>
            <a:chOff x="455485" y="452437"/>
            <a:chExt cx="5153025" cy="6851015"/>
          </a:xfrm>
        </p:grpSpPr>
        <p:pic>
          <p:nvPicPr>
            <p:cNvPr id="3" name="object 3"/>
            <p:cNvPicPr/>
            <p:nvPr/>
          </p:nvPicPr>
          <p:blipFill>
            <a:blip r:embed="rId2" cstate="print"/>
            <a:stretch>
              <a:fillRect/>
            </a:stretch>
          </p:blipFill>
          <p:spPr>
            <a:xfrm>
              <a:off x="460248" y="457200"/>
              <a:ext cx="5143499" cy="6841235"/>
            </a:xfrm>
            <a:prstGeom prst="rect">
              <a:avLst/>
            </a:prstGeom>
          </p:spPr>
        </p:pic>
        <p:sp>
          <p:nvSpPr>
            <p:cNvPr id="4" name="object 4"/>
            <p:cNvSpPr/>
            <p:nvPr/>
          </p:nvSpPr>
          <p:spPr>
            <a:xfrm>
              <a:off x="460247" y="457199"/>
              <a:ext cx="5143500" cy="6841490"/>
            </a:xfrm>
            <a:custGeom>
              <a:avLst/>
              <a:gdLst/>
              <a:ahLst/>
              <a:cxnLst/>
              <a:rect l="l" t="t" r="r" b="b"/>
              <a:pathLst>
                <a:path w="5143500" h="6841490">
                  <a:moveTo>
                    <a:pt x="0" y="0"/>
                  </a:moveTo>
                  <a:lnTo>
                    <a:pt x="0" y="6841235"/>
                  </a:lnTo>
                  <a:lnTo>
                    <a:pt x="5143499" y="6841235"/>
                  </a:lnTo>
                  <a:lnTo>
                    <a:pt x="5143499" y="0"/>
                  </a:lnTo>
                </a:path>
              </a:pathLst>
            </a:custGeom>
            <a:ln w="9524">
              <a:solidFill>
                <a:srgbClr val="000000"/>
              </a:solidFill>
            </a:ln>
          </p:spPr>
          <p:txBody>
            <a:bodyPr wrap="square" lIns="0" tIns="0" rIns="0" bIns="0" rtlCol="0"/>
            <a:lstStyle/>
            <a:p>
              <a:endParaRPr/>
            </a:p>
          </p:txBody>
        </p:sp>
      </p:grpSp>
      <p:sp>
        <p:nvSpPr>
          <p:cNvPr id="5" name="object 5"/>
          <p:cNvSpPr txBox="1"/>
          <p:nvPr/>
        </p:nvSpPr>
        <p:spPr>
          <a:xfrm>
            <a:off x="5828789" y="1968499"/>
            <a:ext cx="3644265" cy="575945"/>
          </a:xfrm>
          <a:prstGeom prst="rect">
            <a:avLst/>
          </a:prstGeom>
        </p:spPr>
        <p:txBody>
          <a:bodyPr vert="horz" wrap="square" lIns="0" tIns="10795" rIns="0" bIns="0" rtlCol="0">
            <a:spAutoFit/>
          </a:bodyPr>
          <a:lstStyle/>
          <a:p>
            <a:pPr marL="12700" marR="5080">
              <a:lnSpc>
                <a:spcPct val="100600"/>
              </a:lnSpc>
              <a:spcBef>
                <a:spcPts val="85"/>
              </a:spcBef>
            </a:pPr>
            <a:r>
              <a:rPr sz="1800" dirty="0">
                <a:latin typeface="Arial"/>
                <a:cs typeface="Arial"/>
              </a:rPr>
              <a:t>Benzolive</a:t>
            </a:r>
            <a:r>
              <a:rPr sz="1800" spc="-20" dirty="0">
                <a:latin typeface="Arial"/>
                <a:cs typeface="Arial"/>
              </a:rPr>
              <a:t> </a:t>
            </a:r>
            <a:r>
              <a:rPr sz="1800" dirty="0">
                <a:latin typeface="Arial"/>
                <a:cs typeface="Arial"/>
              </a:rPr>
              <a:t>semé</a:t>
            </a:r>
            <a:r>
              <a:rPr sz="1800" spc="-2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mai</a:t>
            </a:r>
            <a:r>
              <a:rPr sz="1800" spc="-15" dirty="0">
                <a:latin typeface="Arial"/>
                <a:cs typeface="Arial"/>
              </a:rPr>
              <a:t> </a:t>
            </a:r>
            <a:r>
              <a:rPr sz="1800" dirty="0">
                <a:latin typeface="Arial"/>
                <a:cs typeface="Arial"/>
              </a:rPr>
              <a:t>200ç,</a:t>
            </a:r>
            <a:r>
              <a:rPr sz="1800" spc="-10" dirty="0">
                <a:latin typeface="Arial"/>
                <a:cs typeface="Arial"/>
              </a:rPr>
              <a:t> </a:t>
            </a:r>
            <a:r>
              <a:rPr sz="1800" spc="-20" dirty="0">
                <a:latin typeface="Arial"/>
                <a:cs typeface="Arial"/>
              </a:rPr>
              <a:t>photo </a:t>
            </a:r>
            <a:r>
              <a:rPr sz="1800" dirty="0">
                <a:latin typeface="Arial"/>
                <a:cs typeface="Arial"/>
              </a:rPr>
              <a:t>d’octobre</a:t>
            </a:r>
            <a:r>
              <a:rPr sz="1800" spc="-30" dirty="0">
                <a:latin typeface="Arial"/>
                <a:cs typeface="Arial"/>
              </a:rPr>
              <a:t> </a:t>
            </a:r>
            <a:r>
              <a:rPr sz="1800" spc="-10" dirty="0">
                <a:latin typeface="Arial"/>
                <a:cs typeface="Arial"/>
              </a:rPr>
              <a:t>2009.</a:t>
            </a:r>
            <a:endParaRPr sz="180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5153025" cy="6867525"/>
            <a:chOff x="452437" y="452437"/>
            <a:chExt cx="5153025" cy="6867525"/>
          </a:xfrm>
        </p:grpSpPr>
        <p:pic>
          <p:nvPicPr>
            <p:cNvPr id="3" name="object 3"/>
            <p:cNvPicPr/>
            <p:nvPr/>
          </p:nvPicPr>
          <p:blipFill>
            <a:blip r:embed="rId2" cstate="print"/>
            <a:stretch>
              <a:fillRect/>
            </a:stretch>
          </p:blipFill>
          <p:spPr>
            <a:xfrm>
              <a:off x="457200" y="457200"/>
              <a:ext cx="5143499" cy="6857999"/>
            </a:xfrm>
            <a:prstGeom prst="rect">
              <a:avLst/>
            </a:prstGeom>
          </p:spPr>
        </p:pic>
        <p:sp>
          <p:nvSpPr>
            <p:cNvPr id="4" name="object 4"/>
            <p:cNvSpPr/>
            <p:nvPr/>
          </p:nvSpPr>
          <p:spPr>
            <a:xfrm>
              <a:off x="457200" y="457200"/>
              <a:ext cx="5143500" cy="6858000"/>
            </a:xfrm>
            <a:custGeom>
              <a:avLst/>
              <a:gdLst/>
              <a:ahLst/>
              <a:cxnLst/>
              <a:rect l="l" t="t" r="r" b="b"/>
              <a:pathLst>
                <a:path w="5143500" h="6858000">
                  <a:moveTo>
                    <a:pt x="0" y="0"/>
                  </a:moveTo>
                  <a:lnTo>
                    <a:pt x="0" y="6857999"/>
                  </a:lnTo>
                  <a:lnTo>
                    <a:pt x="5143499" y="6857999"/>
                  </a:lnTo>
                  <a:lnTo>
                    <a:pt x="5143499"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972045" y="1681987"/>
            <a:ext cx="32772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Le</a:t>
            </a:r>
            <a:r>
              <a:rPr sz="1800" spc="-20" dirty="0">
                <a:latin typeface="Arial"/>
                <a:cs typeface="Arial"/>
              </a:rPr>
              <a:t> </a:t>
            </a:r>
            <a:r>
              <a:rPr sz="1800" dirty="0">
                <a:latin typeface="Arial"/>
                <a:cs typeface="Arial"/>
              </a:rPr>
              <a:t>même</a:t>
            </a:r>
            <a:r>
              <a:rPr sz="1800" spc="-20" dirty="0">
                <a:latin typeface="Arial"/>
                <a:cs typeface="Arial"/>
              </a:rPr>
              <a:t> </a:t>
            </a:r>
            <a:r>
              <a:rPr sz="1800" dirty="0">
                <a:latin typeface="Arial"/>
                <a:cs typeface="Arial"/>
              </a:rPr>
              <a:t>arbre,</a:t>
            </a:r>
            <a:r>
              <a:rPr sz="1800" spc="-5" dirty="0">
                <a:latin typeface="Arial"/>
                <a:cs typeface="Arial"/>
              </a:rPr>
              <a:t> </a:t>
            </a:r>
            <a:r>
              <a:rPr sz="1800" dirty="0">
                <a:latin typeface="Arial"/>
                <a:cs typeface="Arial"/>
              </a:rPr>
              <a:t>un</a:t>
            </a:r>
            <a:r>
              <a:rPr sz="1800" spc="-20" dirty="0">
                <a:latin typeface="Arial"/>
                <a:cs typeface="Arial"/>
              </a:rPr>
              <a:t> </a:t>
            </a:r>
            <a:r>
              <a:rPr sz="1800" dirty="0">
                <a:latin typeface="Arial"/>
                <a:cs typeface="Arial"/>
              </a:rPr>
              <a:t>an</a:t>
            </a:r>
            <a:r>
              <a:rPr sz="1800" spc="-15" dirty="0">
                <a:latin typeface="Arial"/>
                <a:cs typeface="Arial"/>
              </a:rPr>
              <a:t> </a:t>
            </a:r>
            <a:r>
              <a:rPr sz="1800" dirty="0">
                <a:latin typeface="Arial"/>
                <a:cs typeface="Arial"/>
              </a:rPr>
              <a:t>plus</a:t>
            </a:r>
            <a:r>
              <a:rPr sz="1800" spc="-15" dirty="0">
                <a:latin typeface="Arial"/>
                <a:cs typeface="Arial"/>
              </a:rPr>
              <a:t> </a:t>
            </a:r>
            <a:r>
              <a:rPr sz="1800" spc="-20" dirty="0">
                <a:latin typeface="Arial"/>
                <a:cs typeface="Arial"/>
              </a:rPr>
              <a:t>tard.</a:t>
            </a:r>
            <a:endParaRPr sz="180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60057"/>
            <a:ext cx="9121775" cy="6859905"/>
            <a:chOff x="452437" y="460057"/>
            <a:chExt cx="9121775" cy="6859905"/>
          </a:xfrm>
        </p:grpSpPr>
        <p:pic>
          <p:nvPicPr>
            <p:cNvPr id="3" name="object 3"/>
            <p:cNvPicPr/>
            <p:nvPr/>
          </p:nvPicPr>
          <p:blipFill>
            <a:blip r:embed="rId2" cstate="print"/>
            <a:stretch>
              <a:fillRect/>
            </a:stretch>
          </p:blipFill>
          <p:spPr>
            <a:xfrm>
              <a:off x="457200" y="464819"/>
              <a:ext cx="4427219" cy="5903975"/>
            </a:xfrm>
            <a:prstGeom prst="rect">
              <a:avLst/>
            </a:prstGeom>
          </p:spPr>
        </p:pic>
        <p:sp>
          <p:nvSpPr>
            <p:cNvPr id="4" name="object 4"/>
            <p:cNvSpPr/>
            <p:nvPr/>
          </p:nvSpPr>
          <p:spPr>
            <a:xfrm>
              <a:off x="457200" y="464819"/>
              <a:ext cx="4427220" cy="5904230"/>
            </a:xfrm>
            <a:custGeom>
              <a:avLst/>
              <a:gdLst/>
              <a:ahLst/>
              <a:cxnLst/>
              <a:rect l="l" t="t" r="r" b="b"/>
              <a:pathLst>
                <a:path w="4427220" h="5904230">
                  <a:moveTo>
                    <a:pt x="0" y="0"/>
                  </a:moveTo>
                  <a:lnTo>
                    <a:pt x="0" y="5903975"/>
                  </a:lnTo>
                  <a:lnTo>
                    <a:pt x="4427219" y="5903975"/>
                  </a:lnTo>
                  <a:lnTo>
                    <a:pt x="442721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884420" y="1069847"/>
              <a:ext cx="4684775" cy="6245351"/>
            </a:xfrm>
            <a:prstGeom prst="rect">
              <a:avLst/>
            </a:prstGeom>
          </p:spPr>
        </p:pic>
        <p:sp>
          <p:nvSpPr>
            <p:cNvPr id="6" name="object 6"/>
            <p:cNvSpPr/>
            <p:nvPr/>
          </p:nvSpPr>
          <p:spPr>
            <a:xfrm>
              <a:off x="4884420" y="1069847"/>
              <a:ext cx="4685030" cy="6245860"/>
            </a:xfrm>
            <a:custGeom>
              <a:avLst/>
              <a:gdLst/>
              <a:ahLst/>
              <a:cxnLst/>
              <a:rect l="l" t="t" r="r" b="b"/>
              <a:pathLst>
                <a:path w="4685030" h="6245859">
                  <a:moveTo>
                    <a:pt x="0" y="0"/>
                  </a:moveTo>
                  <a:lnTo>
                    <a:pt x="0" y="6245351"/>
                  </a:lnTo>
                  <a:lnTo>
                    <a:pt x="4684775" y="6245351"/>
                  </a:lnTo>
                  <a:lnTo>
                    <a:pt x="4684775"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5324345" y="599947"/>
            <a:ext cx="39858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Le</a:t>
            </a:r>
            <a:r>
              <a:rPr sz="1800" spc="-30" dirty="0">
                <a:latin typeface="Arial"/>
                <a:cs typeface="Arial"/>
              </a:rPr>
              <a:t> </a:t>
            </a:r>
            <a:r>
              <a:rPr sz="1800" dirty="0">
                <a:latin typeface="Arial"/>
                <a:cs typeface="Arial"/>
              </a:rPr>
              <a:t>même,</a:t>
            </a:r>
            <a:r>
              <a:rPr sz="1800" spc="-10" dirty="0">
                <a:latin typeface="Arial"/>
                <a:cs typeface="Arial"/>
              </a:rPr>
              <a:t> </a:t>
            </a:r>
            <a:r>
              <a:rPr sz="1800" dirty="0">
                <a:latin typeface="Arial"/>
                <a:cs typeface="Arial"/>
              </a:rPr>
              <a:t>deux</a:t>
            </a:r>
            <a:r>
              <a:rPr sz="1800" spc="-20" dirty="0">
                <a:latin typeface="Arial"/>
                <a:cs typeface="Arial"/>
              </a:rPr>
              <a:t> </a:t>
            </a:r>
            <a:r>
              <a:rPr sz="1800" dirty="0">
                <a:latin typeface="Arial"/>
                <a:cs typeface="Arial"/>
              </a:rPr>
              <a:t>ans</a:t>
            </a:r>
            <a:r>
              <a:rPr sz="1800" spc="-15" dirty="0">
                <a:latin typeface="Arial"/>
                <a:cs typeface="Arial"/>
              </a:rPr>
              <a:t> </a:t>
            </a:r>
            <a:r>
              <a:rPr sz="1800" dirty="0">
                <a:latin typeface="Arial"/>
                <a:cs typeface="Arial"/>
              </a:rPr>
              <a:t>plus</a:t>
            </a:r>
            <a:r>
              <a:rPr sz="1800" spc="-10" dirty="0">
                <a:latin typeface="Arial"/>
                <a:cs typeface="Arial"/>
              </a:rPr>
              <a:t> </a:t>
            </a:r>
            <a:r>
              <a:rPr sz="1800" dirty="0">
                <a:latin typeface="Arial"/>
                <a:cs typeface="Arial"/>
              </a:rPr>
              <a:t>tard, en</a:t>
            </a:r>
            <a:r>
              <a:rPr sz="1800" spc="-15" dirty="0">
                <a:latin typeface="Arial"/>
                <a:cs typeface="Arial"/>
              </a:rPr>
              <a:t> </a:t>
            </a:r>
            <a:r>
              <a:rPr sz="1800" spc="-10" dirty="0">
                <a:latin typeface="Arial"/>
                <a:cs typeface="Arial"/>
              </a:rPr>
              <a:t>2011.</a:t>
            </a:r>
            <a:endParaRPr sz="1800">
              <a:latin typeface="Arial"/>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740395" cy="5804915"/>
          </a:xfrm>
          <a:prstGeom prst="rect">
            <a:avLst/>
          </a:prstGeom>
        </p:spPr>
      </p:pic>
      <p:sp>
        <p:nvSpPr>
          <p:cNvPr id="3" name="object 3"/>
          <p:cNvSpPr txBox="1"/>
          <p:nvPr/>
        </p:nvSpPr>
        <p:spPr>
          <a:xfrm>
            <a:off x="644143" y="6650225"/>
            <a:ext cx="377126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Levé</a:t>
            </a:r>
            <a:r>
              <a:rPr sz="1800" spc="-15"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leucaena</a:t>
            </a:r>
            <a:r>
              <a:rPr sz="1800" spc="-15" dirty="0">
                <a:latin typeface="Arial"/>
                <a:cs typeface="Arial"/>
              </a:rPr>
              <a:t> </a:t>
            </a:r>
            <a:r>
              <a:rPr sz="1800" dirty="0">
                <a:latin typeface="Arial"/>
                <a:cs typeface="Arial"/>
              </a:rPr>
              <a:t>semé</a:t>
            </a:r>
            <a:r>
              <a:rPr sz="1800" spc="-15" dirty="0">
                <a:latin typeface="Arial"/>
                <a:cs typeface="Arial"/>
              </a:rPr>
              <a:t> </a:t>
            </a:r>
            <a:r>
              <a:rPr sz="1800" spc="-10" dirty="0">
                <a:latin typeface="Arial"/>
                <a:cs typeface="Arial"/>
              </a:rPr>
              <a:t>directement.</a:t>
            </a:r>
            <a:endParaRPr sz="1800">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740395" cy="5804915"/>
          </a:xfrm>
          <a:prstGeom prst="rect">
            <a:avLst/>
          </a:prstGeom>
        </p:spPr>
      </p:pic>
      <p:sp>
        <p:nvSpPr>
          <p:cNvPr id="3" name="object 3"/>
          <p:cNvSpPr txBox="1"/>
          <p:nvPr/>
        </p:nvSpPr>
        <p:spPr>
          <a:xfrm>
            <a:off x="644143" y="6577072"/>
            <a:ext cx="8777605" cy="575945"/>
          </a:xfrm>
          <a:prstGeom prst="rect">
            <a:avLst/>
          </a:prstGeom>
        </p:spPr>
        <p:txBody>
          <a:bodyPr vert="horz" wrap="square" lIns="0" tIns="10795" rIns="0" bIns="0" rtlCol="0">
            <a:spAutoFit/>
          </a:bodyPr>
          <a:lstStyle/>
          <a:p>
            <a:pPr marL="12700" marR="5080">
              <a:lnSpc>
                <a:spcPct val="100600"/>
              </a:lnSpc>
              <a:spcBef>
                <a:spcPts val="85"/>
              </a:spcBef>
            </a:pPr>
            <a:r>
              <a:rPr sz="1800" dirty="0">
                <a:latin typeface="Arial"/>
                <a:cs typeface="Arial"/>
              </a:rPr>
              <a:t>Ravine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Ti</a:t>
            </a:r>
            <a:r>
              <a:rPr sz="1800" spc="-15" dirty="0">
                <a:latin typeface="Arial"/>
                <a:cs typeface="Arial"/>
              </a:rPr>
              <a:t> </a:t>
            </a:r>
            <a:r>
              <a:rPr sz="1800" dirty="0">
                <a:latin typeface="Arial"/>
                <a:cs typeface="Arial"/>
              </a:rPr>
              <a:t>Crête,</a:t>
            </a:r>
            <a:r>
              <a:rPr sz="1800" spc="-10" dirty="0">
                <a:latin typeface="Arial"/>
                <a:cs typeface="Arial"/>
              </a:rPr>
              <a:t> </a:t>
            </a:r>
            <a:r>
              <a:rPr sz="1800" dirty="0">
                <a:latin typeface="Arial"/>
                <a:cs typeface="Arial"/>
              </a:rPr>
              <a:t>S3.</a:t>
            </a:r>
            <a:r>
              <a:rPr sz="1800" spc="-10" dirty="0">
                <a:latin typeface="Arial"/>
                <a:cs typeface="Arial"/>
              </a:rPr>
              <a:t> </a:t>
            </a:r>
            <a:r>
              <a:rPr sz="1800" dirty="0">
                <a:latin typeface="Arial"/>
                <a:cs typeface="Arial"/>
              </a:rPr>
              <a:t>Jeunes</a:t>
            </a:r>
            <a:r>
              <a:rPr sz="1800" spc="-15" dirty="0">
                <a:latin typeface="Arial"/>
                <a:cs typeface="Arial"/>
              </a:rPr>
              <a:t> </a:t>
            </a:r>
            <a:r>
              <a:rPr sz="1800" dirty="0">
                <a:latin typeface="Arial"/>
                <a:cs typeface="Arial"/>
              </a:rPr>
              <a:t>plants</a:t>
            </a:r>
            <a:r>
              <a:rPr sz="1800" spc="-15" dirty="0">
                <a:latin typeface="Arial"/>
                <a:cs typeface="Arial"/>
              </a:rPr>
              <a:t> </a:t>
            </a:r>
            <a:r>
              <a:rPr sz="1800" dirty="0">
                <a:latin typeface="Arial"/>
                <a:cs typeface="Arial"/>
              </a:rPr>
              <a:t>issus de</a:t>
            </a:r>
            <a:r>
              <a:rPr sz="1800" spc="-20" dirty="0">
                <a:latin typeface="Arial"/>
                <a:cs typeface="Arial"/>
              </a:rPr>
              <a:t> </a:t>
            </a:r>
            <a:r>
              <a:rPr sz="1800" dirty="0">
                <a:latin typeface="Arial"/>
                <a:cs typeface="Arial"/>
              </a:rPr>
              <a:t>semis</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benzolive</a:t>
            </a:r>
            <a:r>
              <a:rPr sz="1800" spc="-20" dirty="0">
                <a:latin typeface="Arial"/>
                <a:cs typeface="Arial"/>
              </a:rPr>
              <a:t> </a:t>
            </a:r>
            <a:r>
              <a:rPr sz="1800" dirty="0">
                <a:latin typeface="Arial"/>
                <a:cs typeface="Arial"/>
              </a:rPr>
              <a:t>sur</a:t>
            </a:r>
            <a:r>
              <a:rPr sz="1800" spc="-15" dirty="0">
                <a:latin typeface="Arial"/>
                <a:cs typeface="Arial"/>
              </a:rPr>
              <a:t> </a:t>
            </a:r>
            <a:r>
              <a:rPr sz="1800" spc="-10" dirty="0">
                <a:latin typeface="Arial"/>
                <a:cs typeface="Arial"/>
              </a:rPr>
              <a:t>l’atterrissement </a:t>
            </a:r>
            <a:r>
              <a:rPr sz="1800" dirty="0">
                <a:latin typeface="Arial"/>
                <a:cs typeface="Arial"/>
              </a:rPr>
              <a:t>d’un</a:t>
            </a:r>
            <a:r>
              <a:rPr sz="1800" spc="-25" dirty="0">
                <a:latin typeface="Arial"/>
                <a:cs typeface="Arial"/>
              </a:rPr>
              <a:t> </a:t>
            </a:r>
            <a:r>
              <a:rPr sz="1800" spc="-10" dirty="0">
                <a:latin typeface="Arial"/>
                <a:cs typeface="Arial"/>
              </a:rPr>
              <a:t>seuil.</a:t>
            </a:r>
            <a:endParaRPr sz="18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548371" cy="5661659"/>
          </a:xfrm>
          <a:prstGeom prst="rect">
            <a:avLst/>
          </a:prstGeom>
        </p:spPr>
      </p:pic>
      <p:sp>
        <p:nvSpPr>
          <p:cNvPr id="3" name="object 3"/>
          <p:cNvSpPr txBox="1"/>
          <p:nvPr/>
        </p:nvSpPr>
        <p:spPr>
          <a:xfrm>
            <a:off x="534415" y="6290561"/>
            <a:ext cx="8646795"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Les</a:t>
            </a:r>
            <a:r>
              <a:rPr sz="1800" spc="-15" dirty="0">
                <a:latin typeface="Arial"/>
                <a:cs typeface="Arial"/>
              </a:rPr>
              <a:t> </a:t>
            </a:r>
            <a:r>
              <a:rPr sz="1800" dirty="0">
                <a:latin typeface="Arial"/>
                <a:cs typeface="Arial"/>
              </a:rPr>
              <a:t>versants</a:t>
            </a:r>
            <a:r>
              <a:rPr sz="1800" spc="-15" dirty="0">
                <a:latin typeface="Arial"/>
                <a:cs typeface="Arial"/>
              </a:rPr>
              <a:t> </a:t>
            </a:r>
            <a:r>
              <a:rPr sz="1800" dirty="0">
                <a:latin typeface="Arial"/>
                <a:cs typeface="Arial"/>
              </a:rPr>
              <a:t>cultivés</a:t>
            </a:r>
            <a:r>
              <a:rPr sz="1800" spc="-15"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forte</a:t>
            </a:r>
            <a:r>
              <a:rPr sz="1800" spc="-15" dirty="0">
                <a:latin typeface="Arial"/>
                <a:cs typeface="Arial"/>
              </a:rPr>
              <a:t> </a:t>
            </a:r>
            <a:r>
              <a:rPr sz="1800" dirty="0">
                <a:latin typeface="Arial"/>
                <a:cs typeface="Arial"/>
              </a:rPr>
              <a:t>pente</a:t>
            </a:r>
            <a:r>
              <a:rPr sz="1800" spc="-20" dirty="0">
                <a:latin typeface="Arial"/>
                <a:cs typeface="Arial"/>
              </a:rPr>
              <a:t> </a:t>
            </a:r>
            <a:r>
              <a:rPr sz="1800" dirty="0">
                <a:latin typeface="Arial"/>
                <a:cs typeface="Arial"/>
              </a:rPr>
              <a:t>sont</a:t>
            </a:r>
            <a:r>
              <a:rPr sz="1800" spc="-10" dirty="0">
                <a:latin typeface="Arial"/>
                <a:cs typeface="Arial"/>
              </a:rPr>
              <a:t> </a:t>
            </a:r>
            <a:r>
              <a:rPr sz="1800" dirty="0">
                <a:latin typeface="Arial"/>
                <a:cs typeface="Arial"/>
              </a:rPr>
              <a:t>affectés</a:t>
            </a:r>
            <a:r>
              <a:rPr sz="1800" spc="-15"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une</a:t>
            </a:r>
            <a:r>
              <a:rPr sz="1800" spc="-20" dirty="0">
                <a:latin typeface="Arial"/>
                <a:cs typeface="Arial"/>
              </a:rPr>
              <a:t> </a:t>
            </a:r>
            <a:r>
              <a:rPr sz="1800" dirty="0">
                <a:latin typeface="Arial"/>
                <a:cs typeface="Arial"/>
              </a:rPr>
              <a:t>érosion</a:t>
            </a:r>
            <a:r>
              <a:rPr sz="1800" spc="-15" dirty="0">
                <a:latin typeface="Arial"/>
                <a:cs typeface="Arial"/>
              </a:rPr>
              <a:t> </a:t>
            </a:r>
            <a:r>
              <a:rPr sz="1800" dirty="0">
                <a:latin typeface="Arial"/>
                <a:cs typeface="Arial"/>
              </a:rPr>
              <a:t>aratoire</a:t>
            </a:r>
            <a:r>
              <a:rPr sz="1800" spc="-20" dirty="0">
                <a:latin typeface="Arial"/>
                <a:cs typeface="Arial"/>
              </a:rPr>
              <a:t> </a:t>
            </a:r>
            <a:r>
              <a:rPr sz="1800" dirty="0">
                <a:latin typeface="Arial"/>
                <a:cs typeface="Arial"/>
              </a:rPr>
              <a:t>très</a:t>
            </a:r>
            <a:r>
              <a:rPr sz="1800" spc="-15" dirty="0">
                <a:latin typeface="Arial"/>
                <a:cs typeface="Arial"/>
              </a:rPr>
              <a:t> </a:t>
            </a:r>
            <a:r>
              <a:rPr sz="1800" spc="-10" dirty="0">
                <a:latin typeface="Arial"/>
                <a:cs typeface="Arial"/>
              </a:rPr>
              <a:t>intense. </a:t>
            </a:r>
            <a:r>
              <a:rPr sz="1800" dirty="0">
                <a:latin typeface="Arial"/>
                <a:cs typeface="Arial"/>
              </a:rPr>
              <a:t>Cette</a:t>
            </a:r>
            <a:r>
              <a:rPr sz="1800" spc="-25" dirty="0">
                <a:latin typeface="Arial"/>
                <a:cs typeface="Arial"/>
              </a:rPr>
              <a:t> </a:t>
            </a:r>
            <a:r>
              <a:rPr sz="1800" dirty="0">
                <a:latin typeface="Arial"/>
                <a:cs typeface="Arial"/>
              </a:rPr>
              <a:t>érosion</a:t>
            </a:r>
            <a:r>
              <a:rPr sz="1800" spc="-25" dirty="0">
                <a:latin typeface="Arial"/>
                <a:cs typeface="Arial"/>
              </a:rPr>
              <a:t> </a:t>
            </a:r>
            <a:r>
              <a:rPr sz="1800" dirty="0">
                <a:latin typeface="Arial"/>
                <a:cs typeface="Arial"/>
              </a:rPr>
              <a:t>affouille</a:t>
            </a:r>
            <a:r>
              <a:rPr sz="1800" spc="-2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haies</a:t>
            </a:r>
            <a:r>
              <a:rPr sz="1800" spc="-15" dirty="0">
                <a:latin typeface="Arial"/>
                <a:cs typeface="Arial"/>
              </a:rPr>
              <a:t> </a:t>
            </a:r>
            <a:r>
              <a:rPr sz="1800" dirty="0">
                <a:latin typeface="Arial"/>
                <a:cs typeface="Arial"/>
              </a:rPr>
              <a:t>vives</a:t>
            </a:r>
            <a:r>
              <a:rPr sz="1800" spc="-20" dirty="0">
                <a:latin typeface="Arial"/>
                <a:cs typeface="Arial"/>
              </a:rPr>
              <a:t> </a:t>
            </a:r>
            <a:r>
              <a:rPr sz="1800" dirty="0">
                <a:latin typeface="Arial"/>
                <a:cs typeface="Arial"/>
              </a:rPr>
              <a:t>ou</a:t>
            </a:r>
            <a:r>
              <a:rPr sz="1800" spc="-25" dirty="0">
                <a:latin typeface="Arial"/>
                <a:cs typeface="Arial"/>
              </a:rPr>
              <a:t> </a:t>
            </a:r>
            <a:r>
              <a:rPr sz="1800" dirty="0">
                <a:latin typeface="Arial"/>
                <a:cs typeface="Arial"/>
              </a:rPr>
              <a:t>les murettes</a:t>
            </a:r>
            <a:r>
              <a:rPr sz="1800" spc="-20" dirty="0">
                <a:latin typeface="Arial"/>
                <a:cs typeface="Arial"/>
              </a:rPr>
              <a:t> </a:t>
            </a:r>
            <a:r>
              <a:rPr sz="1800" dirty="0">
                <a:latin typeface="Arial"/>
                <a:cs typeface="Arial"/>
              </a:rPr>
              <a:t>et</a:t>
            </a:r>
            <a:r>
              <a:rPr sz="1800" spc="-15" dirty="0">
                <a:latin typeface="Arial"/>
                <a:cs typeface="Arial"/>
              </a:rPr>
              <a:t> </a:t>
            </a:r>
            <a:r>
              <a:rPr sz="1800" dirty="0">
                <a:latin typeface="Arial"/>
                <a:cs typeface="Arial"/>
              </a:rPr>
              <a:t>rend</a:t>
            </a:r>
            <a:r>
              <a:rPr sz="1800" spc="-20" dirty="0">
                <a:latin typeface="Arial"/>
                <a:cs typeface="Arial"/>
              </a:rPr>
              <a:t> </a:t>
            </a:r>
            <a:r>
              <a:rPr sz="1800" dirty="0">
                <a:latin typeface="Arial"/>
                <a:cs typeface="Arial"/>
              </a:rPr>
              <a:t>leur</a:t>
            </a:r>
            <a:r>
              <a:rPr sz="1800" spc="-20" dirty="0">
                <a:latin typeface="Arial"/>
                <a:cs typeface="Arial"/>
              </a:rPr>
              <a:t> </a:t>
            </a:r>
            <a:r>
              <a:rPr sz="1800" spc="-10" dirty="0">
                <a:latin typeface="Arial"/>
                <a:cs typeface="Arial"/>
              </a:rPr>
              <a:t>pérennité problématique.</a:t>
            </a:r>
            <a:endParaRPr sz="1800">
              <a:latin typeface="Arial"/>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1772" y="463295"/>
            <a:ext cx="5143500" cy="6851903"/>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654290" cy="5741670"/>
            <a:chOff x="452437" y="452437"/>
            <a:chExt cx="7654290" cy="5741670"/>
          </a:xfrm>
        </p:grpSpPr>
        <p:pic>
          <p:nvPicPr>
            <p:cNvPr id="3" name="object 3"/>
            <p:cNvPicPr/>
            <p:nvPr/>
          </p:nvPicPr>
          <p:blipFill>
            <a:blip r:embed="rId2" cstate="print"/>
            <a:stretch>
              <a:fillRect/>
            </a:stretch>
          </p:blipFill>
          <p:spPr>
            <a:xfrm>
              <a:off x="457200" y="457200"/>
              <a:ext cx="7644383" cy="5731763"/>
            </a:xfrm>
            <a:prstGeom prst="rect">
              <a:avLst/>
            </a:prstGeom>
          </p:spPr>
        </p:pic>
        <p:sp>
          <p:nvSpPr>
            <p:cNvPr id="4" name="object 4"/>
            <p:cNvSpPr/>
            <p:nvPr/>
          </p:nvSpPr>
          <p:spPr>
            <a:xfrm>
              <a:off x="457200" y="457200"/>
              <a:ext cx="7644765" cy="5732145"/>
            </a:xfrm>
            <a:custGeom>
              <a:avLst/>
              <a:gdLst/>
              <a:ahLst/>
              <a:cxnLst/>
              <a:rect l="l" t="t" r="r" b="b"/>
              <a:pathLst>
                <a:path w="7644765" h="5732145">
                  <a:moveTo>
                    <a:pt x="0" y="0"/>
                  </a:moveTo>
                  <a:lnTo>
                    <a:pt x="0" y="5731763"/>
                  </a:lnTo>
                  <a:lnTo>
                    <a:pt x="7644383" y="5731763"/>
                  </a:lnTo>
                  <a:lnTo>
                    <a:pt x="764438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505445"/>
            <a:ext cx="59690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Pépinière</a:t>
            </a:r>
            <a:r>
              <a:rPr sz="1800" spc="-25" dirty="0">
                <a:latin typeface="Arial"/>
                <a:cs typeface="Arial"/>
              </a:rPr>
              <a:t> </a:t>
            </a:r>
            <a:r>
              <a:rPr sz="1800" dirty="0">
                <a:latin typeface="Arial"/>
                <a:cs typeface="Arial"/>
              </a:rPr>
              <a:t>naturelle</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frêne</a:t>
            </a:r>
            <a:r>
              <a:rPr sz="1800" spc="-20" dirty="0">
                <a:latin typeface="Arial"/>
                <a:cs typeface="Arial"/>
              </a:rPr>
              <a:t> </a:t>
            </a:r>
            <a:r>
              <a:rPr sz="1800" dirty="0">
                <a:latin typeface="Arial"/>
                <a:cs typeface="Arial"/>
              </a:rPr>
              <a:t>(Simaruba)</a:t>
            </a:r>
            <a:r>
              <a:rPr sz="1800" spc="-20" dirty="0">
                <a:latin typeface="Arial"/>
                <a:cs typeface="Arial"/>
              </a:rPr>
              <a:t> </a:t>
            </a:r>
            <a:r>
              <a:rPr sz="1800" dirty="0">
                <a:latin typeface="Arial"/>
                <a:cs typeface="Arial"/>
              </a:rPr>
              <a:t>sous</a:t>
            </a:r>
            <a:r>
              <a:rPr sz="1800" spc="-5" dirty="0">
                <a:latin typeface="Arial"/>
                <a:cs typeface="Arial"/>
              </a:rPr>
              <a:t> </a:t>
            </a:r>
            <a:r>
              <a:rPr sz="1800" dirty="0">
                <a:latin typeface="Arial"/>
                <a:cs typeface="Arial"/>
              </a:rPr>
              <a:t>un</a:t>
            </a:r>
            <a:r>
              <a:rPr sz="1800" spc="-25" dirty="0">
                <a:latin typeface="Arial"/>
                <a:cs typeface="Arial"/>
              </a:rPr>
              <a:t> </a:t>
            </a:r>
            <a:r>
              <a:rPr sz="1800" spc="-10" dirty="0">
                <a:latin typeface="Arial"/>
                <a:cs typeface="Arial"/>
              </a:rPr>
              <a:t>manguier.</a:t>
            </a:r>
            <a:endParaRPr sz="1800">
              <a:latin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245984" cy="5436870"/>
            <a:chOff x="452437" y="452437"/>
            <a:chExt cx="7245984" cy="5436870"/>
          </a:xfrm>
        </p:grpSpPr>
        <p:pic>
          <p:nvPicPr>
            <p:cNvPr id="3" name="object 3"/>
            <p:cNvPicPr/>
            <p:nvPr/>
          </p:nvPicPr>
          <p:blipFill>
            <a:blip r:embed="rId2" cstate="print"/>
            <a:stretch>
              <a:fillRect/>
            </a:stretch>
          </p:blipFill>
          <p:spPr>
            <a:xfrm>
              <a:off x="457200" y="457200"/>
              <a:ext cx="7235951" cy="5426963"/>
            </a:xfrm>
            <a:prstGeom prst="rect">
              <a:avLst/>
            </a:prstGeom>
          </p:spPr>
        </p:pic>
        <p:sp>
          <p:nvSpPr>
            <p:cNvPr id="4" name="object 4"/>
            <p:cNvSpPr/>
            <p:nvPr/>
          </p:nvSpPr>
          <p:spPr>
            <a:xfrm>
              <a:off x="457200" y="457200"/>
              <a:ext cx="7236459" cy="5427345"/>
            </a:xfrm>
            <a:custGeom>
              <a:avLst/>
              <a:gdLst/>
              <a:ahLst/>
              <a:cxnLst/>
              <a:rect l="l" t="t" r="r" b="b"/>
              <a:pathLst>
                <a:path w="7236459" h="5427345">
                  <a:moveTo>
                    <a:pt x="0" y="0"/>
                  </a:moveTo>
                  <a:lnTo>
                    <a:pt x="0" y="5426963"/>
                  </a:lnTo>
                  <a:lnTo>
                    <a:pt x="7235951" y="5426963"/>
                  </a:lnTo>
                  <a:lnTo>
                    <a:pt x="7235951"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715771" y="6290561"/>
            <a:ext cx="619887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Choublack</a:t>
            </a:r>
            <a:r>
              <a:rPr sz="1800" spc="-25" dirty="0">
                <a:latin typeface="Arial"/>
                <a:cs typeface="Arial"/>
              </a:rPr>
              <a:t> </a:t>
            </a:r>
            <a:r>
              <a:rPr sz="1800" dirty="0">
                <a:latin typeface="Arial"/>
                <a:cs typeface="Arial"/>
              </a:rPr>
              <a:t>(Hibiscus</a:t>
            </a:r>
            <a:r>
              <a:rPr sz="1800" spc="-20" dirty="0">
                <a:latin typeface="Arial"/>
                <a:cs typeface="Arial"/>
              </a:rPr>
              <a:t> </a:t>
            </a:r>
            <a:r>
              <a:rPr sz="1800" spc="-10" dirty="0">
                <a:latin typeface="Arial"/>
                <a:cs typeface="Arial"/>
              </a:rPr>
              <a:t>rosa-</a:t>
            </a:r>
            <a:r>
              <a:rPr sz="1800" dirty="0">
                <a:latin typeface="Arial"/>
                <a:cs typeface="Arial"/>
              </a:rPr>
              <a:t>sinensis)</a:t>
            </a:r>
            <a:r>
              <a:rPr sz="1800" spc="-20" dirty="0">
                <a:latin typeface="Arial"/>
                <a:cs typeface="Arial"/>
              </a:rPr>
              <a:t> </a:t>
            </a:r>
            <a:r>
              <a:rPr sz="1800" dirty="0">
                <a:latin typeface="Arial"/>
                <a:cs typeface="Arial"/>
              </a:rPr>
              <a:t>planté</a:t>
            </a:r>
            <a:r>
              <a:rPr sz="1800" spc="-25" dirty="0">
                <a:latin typeface="Arial"/>
                <a:cs typeface="Arial"/>
              </a:rPr>
              <a:t> </a:t>
            </a:r>
            <a:r>
              <a:rPr sz="1800" dirty="0">
                <a:latin typeface="Arial"/>
                <a:cs typeface="Arial"/>
              </a:rPr>
              <a:t>près</a:t>
            </a:r>
            <a:r>
              <a:rPr sz="1800" spc="-20" dirty="0">
                <a:latin typeface="Arial"/>
                <a:cs typeface="Arial"/>
              </a:rPr>
              <a:t> </a:t>
            </a:r>
            <a:r>
              <a:rPr sz="1800" spc="-10" dirty="0">
                <a:latin typeface="Arial"/>
                <a:cs typeface="Arial"/>
              </a:rPr>
              <a:t>d’habitations.</a:t>
            </a:r>
            <a:endParaRPr sz="180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894955" cy="5922645"/>
            <a:chOff x="452437" y="452437"/>
            <a:chExt cx="7894955" cy="5922645"/>
          </a:xfrm>
        </p:grpSpPr>
        <p:pic>
          <p:nvPicPr>
            <p:cNvPr id="3" name="object 3"/>
            <p:cNvPicPr/>
            <p:nvPr/>
          </p:nvPicPr>
          <p:blipFill>
            <a:blip r:embed="rId2" cstate="print"/>
            <a:stretch>
              <a:fillRect/>
            </a:stretch>
          </p:blipFill>
          <p:spPr>
            <a:xfrm>
              <a:off x="457200" y="457200"/>
              <a:ext cx="7885175" cy="5913119"/>
            </a:xfrm>
            <a:prstGeom prst="rect">
              <a:avLst/>
            </a:prstGeom>
          </p:spPr>
        </p:pic>
        <p:sp>
          <p:nvSpPr>
            <p:cNvPr id="4" name="object 4"/>
            <p:cNvSpPr/>
            <p:nvPr/>
          </p:nvSpPr>
          <p:spPr>
            <a:xfrm>
              <a:off x="457200" y="457200"/>
              <a:ext cx="7885430" cy="5913120"/>
            </a:xfrm>
            <a:custGeom>
              <a:avLst/>
              <a:gdLst/>
              <a:ahLst/>
              <a:cxnLst/>
              <a:rect l="l" t="t" r="r" b="b"/>
              <a:pathLst>
                <a:path w="7885430" h="5913120">
                  <a:moveTo>
                    <a:pt x="0" y="0"/>
                  </a:moveTo>
                  <a:lnTo>
                    <a:pt x="0" y="5913119"/>
                  </a:lnTo>
                  <a:lnTo>
                    <a:pt x="7885175" y="5913119"/>
                  </a:lnTo>
                  <a:lnTo>
                    <a:pt x="788517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505445"/>
            <a:ext cx="8418195" cy="575945"/>
          </a:xfrm>
          <a:prstGeom prst="rect">
            <a:avLst/>
          </a:prstGeom>
        </p:spPr>
        <p:txBody>
          <a:bodyPr vert="horz" wrap="square" lIns="0" tIns="10795" rIns="0" bIns="0" rtlCol="0">
            <a:spAutoFit/>
          </a:bodyPr>
          <a:lstStyle/>
          <a:p>
            <a:pPr marL="12700" marR="5080">
              <a:lnSpc>
                <a:spcPct val="100600"/>
              </a:lnSpc>
              <a:spcBef>
                <a:spcPts val="85"/>
              </a:spcBef>
              <a:tabLst>
                <a:tab pos="1740535" algn="l"/>
              </a:tabLst>
            </a:pPr>
            <a:r>
              <a:rPr sz="1800" dirty="0">
                <a:latin typeface="Arial"/>
                <a:cs typeface="Arial"/>
              </a:rPr>
              <a:t>La</a:t>
            </a:r>
            <a:r>
              <a:rPr sz="1800" spc="-25" dirty="0">
                <a:latin typeface="Arial"/>
                <a:cs typeface="Arial"/>
              </a:rPr>
              <a:t> </a:t>
            </a:r>
            <a:r>
              <a:rPr sz="1800" dirty="0">
                <a:latin typeface="Arial"/>
                <a:cs typeface="Arial"/>
              </a:rPr>
              <a:t>joyeuse</a:t>
            </a:r>
            <a:r>
              <a:rPr sz="1800" spc="-25" dirty="0">
                <a:latin typeface="Arial"/>
                <a:cs typeface="Arial"/>
              </a:rPr>
              <a:t> </a:t>
            </a:r>
            <a:r>
              <a:rPr sz="1800" dirty="0">
                <a:latin typeface="Arial"/>
                <a:cs typeface="Arial"/>
              </a:rPr>
              <a:t>(Yucca</a:t>
            </a:r>
            <a:r>
              <a:rPr sz="1800" spc="-20" dirty="0">
                <a:latin typeface="Arial"/>
                <a:cs typeface="Arial"/>
              </a:rPr>
              <a:t> </a:t>
            </a:r>
            <a:r>
              <a:rPr sz="1800" dirty="0">
                <a:latin typeface="Arial"/>
                <a:cs typeface="Arial"/>
              </a:rPr>
              <a:t>aloifolia)</a:t>
            </a:r>
            <a:r>
              <a:rPr sz="1800" spc="-20" dirty="0">
                <a:latin typeface="Arial"/>
                <a:cs typeface="Arial"/>
              </a:rPr>
              <a:t> </a:t>
            </a:r>
            <a:r>
              <a:rPr sz="1800" dirty="0">
                <a:latin typeface="Arial"/>
                <a:cs typeface="Arial"/>
              </a:rPr>
              <a:t>associée</a:t>
            </a:r>
            <a:r>
              <a:rPr sz="1800" spc="-25" dirty="0">
                <a:latin typeface="Arial"/>
                <a:cs typeface="Arial"/>
              </a:rPr>
              <a:t> </a:t>
            </a:r>
            <a:r>
              <a:rPr sz="1800" dirty="0">
                <a:latin typeface="Arial"/>
                <a:cs typeface="Arial"/>
              </a:rPr>
              <a:t>au</a:t>
            </a:r>
            <a:r>
              <a:rPr sz="1800" spc="-20" dirty="0">
                <a:latin typeface="Arial"/>
                <a:cs typeface="Arial"/>
              </a:rPr>
              <a:t> </a:t>
            </a:r>
            <a:r>
              <a:rPr sz="1800" dirty="0">
                <a:latin typeface="Arial"/>
                <a:cs typeface="Arial"/>
              </a:rPr>
              <a:t>candélabre</a:t>
            </a:r>
            <a:r>
              <a:rPr sz="1800" spc="-25" dirty="0">
                <a:latin typeface="Arial"/>
                <a:cs typeface="Arial"/>
              </a:rPr>
              <a:t> </a:t>
            </a:r>
            <a:r>
              <a:rPr sz="1800" dirty="0">
                <a:latin typeface="Arial"/>
                <a:cs typeface="Arial"/>
              </a:rPr>
              <a:t>et</a:t>
            </a:r>
            <a:r>
              <a:rPr sz="1800" spc="-10" dirty="0">
                <a:latin typeface="Arial"/>
                <a:cs typeface="Arial"/>
              </a:rPr>
              <a:t> </a:t>
            </a:r>
            <a:r>
              <a:rPr sz="1800" dirty="0">
                <a:latin typeface="Arial"/>
                <a:cs typeface="Arial"/>
              </a:rPr>
              <a:t>à</a:t>
            </a:r>
            <a:r>
              <a:rPr sz="1800" spc="-25" dirty="0">
                <a:latin typeface="Arial"/>
                <a:cs typeface="Arial"/>
              </a:rPr>
              <a:t> </a:t>
            </a:r>
            <a:r>
              <a:rPr sz="1800" dirty="0">
                <a:latin typeface="Arial"/>
                <a:cs typeface="Arial"/>
              </a:rPr>
              <a:t>du</a:t>
            </a:r>
            <a:r>
              <a:rPr sz="1800" spc="-10" dirty="0">
                <a:latin typeface="Arial"/>
                <a:cs typeface="Arial"/>
              </a:rPr>
              <a:t> </a:t>
            </a:r>
            <a:r>
              <a:rPr sz="1800" dirty="0">
                <a:latin typeface="Arial"/>
                <a:cs typeface="Arial"/>
              </a:rPr>
              <a:t>gommier.</a:t>
            </a:r>
            <a:r>
              <a:rPr sz="1800" spc="-10" dirty="0">
                <a:latin typeface="Arial"/>
                <a:cs typeface="Arial"/>
              </a:rPr>
              <a:t> </a:t>
            </a:r>
            <a:r>
              <a:rPr sz="1800" dirty="0">
                <a:latin typeface="Arial"/>
                <a:cs typeface="Arial"/>
              </a:rPr>
              <a:t>Des</a:t>
            </a:r>
            <a:r>
              <a:rPr sz="1800" spc="-5" dirty="0">
                <a:latin typeface="Arial"/>
                <a:cs typeface="Arial"/>
              </a:rPr>
              <a:t> </a:t>
            </a:r>
            <a:r>
              <a:rPr sz="1800" spc="-10" dirty="0">
                <a:latin typeface="Arial"/>
                <a:cs typeface="Arial"/>
              </a:rPr>
              <a:t>hampes </a:t>
            </a:r>
            <a:r>
              <a:rPr sz="1800" dirty="0">
                <a:latin typeface="Arial"/>
                <a:cs typeface="Arial"/>
              </a:rPr>
              <a:t>florales</a:t>
            </a:r>
            <a:r>
              <a:rPr sz="1800" spc="-40" dirty="0">
                <a:latin typeface="Arial"/>
                <a:cs typeface="Arial"/>
              </a:rPr>
              <a:t> </a:t>
            </a:r>
            <a:r>
              <a:rPr sz="1800" spc="-10" dirty="0">
                <a:latin typeface="Arial"/>
                <a:cs typeface="Arial"/>
              </a:rPr>
              <a:t>d’agave</a:t>
            </a:r>
            <a:r>
              <a:rPr sz="1800" dirty="0">
                <a:latin typeface="Arial"/>
                <a:cs typeface="Arial"/>
              </a:rPr>
              <a:t>	consolident</a:t>
            </a:r>
            <a:r>
              <a:rPr sz="1800" spc="-15" dirty="0">
                <a:latin typeface="Arial"/>
                <a:cs typeface="Arial"/>
              </a:rPr>
              <a:t> </a:t>
            </a:r>
            <a:r>
              <a:rPr sz="1800" dirty="0">
                <a:latin typeface="Arial"/>
                <a:cs typeface="Arial"/>
              </a:rPr>
              <a:t>la</a:t>
            </a:r>
            <a:r>
              <a:rPr sz="1800" spc="-25" dirty="0">
                <a:latin typeface="Arial"/>
                <a:cs typeface="Arial"/>
              </a:rPr>
              <a:t> </a:t>
            </a:r>
            <a:r>
              <a:rPr sz="1800" spc="-10" dirty="0">
                <a:latin typeface="Arial"/>
                <a:cs typeface="Arial"/>
              </a:rPr>
              <a:t>haie.</a:t>
            </a:r>
            <a:endParaRPr sz="1800">
              <a:latin typeface="Arial"/>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750175" cy="5814695"/>
            <a:chOff x="452437" y="452437"/>
            <a:chExt cx="7750175" cy="5814695"/>
          </a:xfrm>
        </p:grpSpPr>
        <p:pic>
          <p:nvPicPr>
            <p:cNvPr id="3" name="object 3"/>
            <p:cNvPicPr/>
            <p:nvPr/>
          </p:nvPicPr>
          <p:blipFill>
            <a:blip r:embed="rId2" cstate="print"/>
            <a:stretch>
              <a:fillRect/>
            </a:stretch>
          </p:blipFill>
          <p:spPr>
            <a:xfrm>
              <a:off x="457200" y="457200"/>
              <a:ext cx="7740395" cy="5804915"/>
            </a:xfrm>
            <a:prstGeom prst="rect">
              <a:avLst/>
            </a:prstGeom>
          </p:spPr>
        </p:pic>
        <p:sp>
          <p:nvSpPr>
            <p:cNvPr id="4" name="object 4"/>
            <p:cNvSpPr/>
            <p:nvPr/>
          </p:nvSpPr>
          <p:spPr>
            <a:xfrm>
              <a:off x="457200" y="457200"/>
              <a:ext cx="7740650" cy="5805170"/>
            </a:xfrm>
            <a:custGeom>
              <a:avLst/>
              <a:gdLst/>
              <a:ahLst/>
              <a:cxnLst/>
              <a:rect l="l" t="t" r="r" b="b"/>
              <a:pathLst>
                <a:path w="7740650" h="5805170">
                  <a:moveTo>
                    <a:pt x="0" y="0"/>
                  </a:moveTo>
                  <a:lnTo>
                    <a:pt x="0" y="5804915"/>
                  </a:lnTo>
                  <a:lnTo>
                    <a:pt x="7740395" y="5804915"/>
                  </a:lnTo>
                  <a:lnTo>
                    <a:pt x="774039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577072"/>
            <a:ext cx="79863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Haie</a:t>
            </a:r>
            <a:r>
              <a:rPr sz="1800" spc="-30"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candélabre</a:t>
            </a:r>
            <a:r>
              <a:rPr sz="1800" spc="-15" dirty="0">
                <a:latin typeface="Arial"/>
                <a:cs typeface="Arial"/>
              </a:rPr>
              <a:t> </a:t>
            </a:r>
            <a:r>
              <a:rPr sz="1800" dirty="0">
                <a:latin typeface="Arial"/>
                <a:cs typeface="Arial"/>
              </a:rPr>
              <a:t>servant</a:t>
            </a:r>
            <a:r>
              <a:rPr sz="1800" spc="-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support</a:t>
            </a:r>
            <a:r>
              <a:rPr sz="1800" spc="-5" dirty="0">
                <a:latin typeface="Arial"/>
                <a:cs typeface="Arial"/>
              </a:rPr>
              <a:t> </a:t>
            </a:r>
            <a:r>
              <a:rPr sz="1800" dirty="0">
                <a:latin typeface="Arial"/>
                <a:cs typeface="Arial"/>
              </a:rPr>
              <a:t>à</a:t>
            </a:r>
            <a:r>
              <a:rPr sz="1800" spc="-15" dirty="0">
                <a:latin typeface="Arial"/>
                <a:cs typeface="Arial"/>
              </a:rPr>
              <a:t> </a:t>
            </a:r>
            <a:r>
              <a:rPr sz="1800" dirty="0">
                <a:latin typeface="Arial"/>
                <a:cs typeface="Arial"/>
              </a:rPr>
              <a:t>du</a:t>
            </a:r>
            <a:r>
              <a:rPr sz="1800" spc="-5" dirty="0">
                <a:latin typeface="Arial"/>
                <a:cs typeface="Arial"/>
              </a:rPr>
              <a:t> </a:t>
            </a:r>
            <a:r>
              <a:rPr sz="1800" spc="-10" dirty="0">
                <a:latin typeface="Arial"/>
                <a:cs typeface="Arial"/>
              </a:rPr>
              <a:t>lab-</a:t>
            </a:r>
            <a:r>
              <a:rPr sz="1800" dirty="0">
                <a:latin typeface="Arial"/>
                <a:cs typeface="Arial"/>
              </a:rPr>
              <a:t>lab</a:t>
            </a:r>
            <a:r>
              <a:rPr sz="1800" spc="-15" dirty="0">
                <a:latin typeface="Arial"/>
                <a:cs typeface="Arial"/>
              </a:rPr>
              <a:t> </a:t>
            </a:r>
            <a:r>
              <a:rPr sz="1800" dirty="0">
                <a:latin typeface="Arial"/>
                <a:cs typeface="Arial"/>
              </a:rPr>
              <a:t>Niger</a:t>
            </a:r>
            <a:r>
              <a:rPr sz="1800" spc="-10" dirty="0">
                <a:latin typeface="Arial"/>
                <a:cs typeface="Arial"/>
              </a:rPr>
              <a:t> </a:t>
            </a:r>
            <a:r>
              <a:rPr sz="1800" dirty="0">
                <a:latin typeface="Arial"/>
                <a:cs typeface="Arial"/>
              </a:rPr>
              <a:t>ou</a:t>
            </a:r>
            <a:r>
              <a:rPr sz="1800" spc="-15" dirty="0">
                <a:latin typeface="Arial"/>
                <a:cs typeface="Arial"/>
              </a:rPr>
              <a:t> </a:t>
            </a:r>
            <a:r>
              <a:rPr sz="1800" dirty="0">
                <a:latin typeface="Arial"/>
                <a:cs typeface="Arial"/>
              </a:rPr>
              <a:t>pois</a:t>
            </a:r>
            <a:r>
              <a:rPr sz="1800" spc="-10" dirty="0">
                <a:latin typeface="Arial"/>
                <a:cs typeface="Arial"/>
              </a:rPr>
              <a:t> boukoussou.</a:t>
            </a:r>
            <a:endParaRPr sz="1800">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2251" y="457200"/>
            <a:ext cx="6972299" cy="5058155"/>
          </a:xfrm>
          <a:prstGeom prst="rect">
            <a:avLst/>
          </a:prstGeom>
        </p:spPr>
      </p:pic>
      <p:sp>
        <p:nvSpPr>
          <p:cNvPr id="3" name="object 3"/>
          <p:cNvSpPr txBox="1"/>
          <p:nvPr/>
        </p:nvSpPr>
        <p:spPr>
          <a:xfrm>
            <a:off x="570991" y="5929373"/>
            <a:ext cx="60604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Candélabre</a:t>
            </a:r>
            <a:r>
              <a:rPr sz="1800" spc="-40" dirty="0">
                <a:latin typeface="Arial"/>
                <a:cs typeface="Arial"/>
              </a:rPr>
              <a:t> </a:t>
            </a:r>
            <a:r>
              <a:rPr sz="1800" dirty="0">
                <a:latin typeface="Arial"/>
                <a:cs typeface="Arial"/>
              </a:rPr>
              <a:t>(Euphorbia</a:t>
            </a:r>
            <a:r>
              <a:rPr sz="1800" spc="-25" dirty="0">
                <a:latin typeface="Arial"/>
                <a:cs typeface="Arial"/>
              </a:rPr>
              <a:t> </a:t>
            </a:r>
            <a:r>
              <a:rPr sz="1800" dirty="0">
                <a:latin typeface="Arial"/>
                <a:cs typeface="Arial"/>
              </a:rPr>
              <a:t>lactea)</a:t>
            </a:r>
            <a:r>
              <a:rPr sz="1800" spc="-20" dirty="0">
                <a:latin typeface="Arial"/>
                <a:cs typeface="Arial"/>
              </a:rPr>
              <a:t> </a:t>
            </a:r>
            <a:r>
              <a:rPr sz="1800" dirty="0">
                <a:latin typeface="Arial"/>
                <a:cs typeface="Arial"/>
              </a:rPr>
              <a:t>en</a:t>
            </a:r>
            <a:r>
              <a:rPr sz="1800" spc="-30" dirty="0">
                <a:latin typeface="Arial"/>
                <a:cs typeface="Arial"/>
              </a:rPr>
              <a:t> </a:t>
            </a:r>
            <a:r>
              <a:rPr sz="1800" dirty="0">
                <a:latin typeface="Arial"/>
                <a:cs typeface="Arial"/>
              </a:rPr>
              <a:t>graines</a:t>
            </a:r>
            <a:r>
              <a:rPr sz="1800" spc="-20" dirty="0">
                <a:latin typeface="Arial"/>
                <a:cs typeface="Arial"/>
              </a:rPr>
              <a:t> </a:t>
            </a:r>
            <a:r>
              <a:rPr sz="1800" dirty="0">
                <a:latin typeface="Arial"/>
                <a:cs typeface="Arial"/>
              </a:rPr>
              <a:t>(graines</a:t>
            </a:r>
            <a:r>
              <a:rPr sz="1800" spc="-20" dirty="0">
                <a:latin typeface="Arial"/>
                <a:cs typeface="Arial"/>
              </a:rPr>
              <a:t> </a:t>
            </a:r>
            <a:r>
              <a:rPr sz="1800" spc="-10" dirty="0">
                <a:latin typeface="Arial"/>
                <a:cs typeface="Arial"/>
              </a:rPr>
              <a:t>l’église).</a:t>
            </a:r>
            <a:endParaRPr sz="1800">
              <a:latin typeface="Arial"/>
              <a:cs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667243" cy="5751576"/>
          </a:xfrm>
          <a:prstGeom prst="rect">
            <a:avLst/>
          </a:prstGeom>
        </p:spPr>
      </p:pic>
      <p:sp>
        <p:nvSpPr>
          <p:cNvPr id="3" name="object 3"/>
          <p:cNvSpPr txBox="1"/>
          <p:nvPr/>
        </p:nvSpPr>
        <p:spPr>
          <a:xfrm>
            <a:off x="644143" y="6505445"/>
            <a:ext cx="7759700" cy="575945"/>
          </a:xfrm>
          <a:prstGeom prst="rect">
            <a:avLst/>
          </a:prstGeom>
        </p:spPr>
        <p:txBody>
          <a:bodyPr vert="horz" wrap="square" lIns="0" tIns="10795" rIns="0" bIns="0" rtlCol="0">
            <a:spAutoFit/>
          </a:bodyPr>
          <a:lstStyle/>
          <a:p>
            <a:pPr marL="12700" marR="5080">
              <a:lnSpc>
                <a:spcPct val="100600"/>
              </a:lnSpc>
              <a:spcBef>
                <a:spcPts val="85"/>
              </a:spcBef>
            </a:pPr>
            <a:r>
              <a:rPr sz="1800" dirty="0">
                <a:latin typeface="Arial"/>
                <a:cs typeface="Arial"/>
              </a:rPr>
              <a:t>Trois</a:t>
            </a:r>
            <a:r>
              <a:rPr sz="1800" spc="-25" dirty="0">
                <a:latin typeface="Arial"/>
                <a:cs typeface="Arial"/>
              </a:rPr>
              <a:t> </a:t>
            </a:r>
            <a:r>
              <a:rPr sz="1800" dirty="0">
                <a:latin typeface="Arial"/>
                <a:cs typeface="Arial"/>
              </a:rPr>
              <a:t>Rivières,</a:t>
            </a:r>
            <a:r>
              <a:rPr sz="1800" spc="-20" dirty="0">
                <a:latin typeface="Arial"/>
                <a:cs typeface="Arial"/>
              </a:rPr>
              <a:t> </a:t>
            </a:r>
            <a:r>
              <a:rPr sz="1800" dirty="0">
                <a:latin typeface="Arial"/>
                <a:cs typeface="Arial"/>
              </a:rPr>
              <a:t>berges</a:t>
            </a:r>
            <a:r>
              <a:rPr sz="1800" spc="-25" dirty="0">
                <a:latin typeface="Arial"/>
                <a:cs typeface="Arial"/>
              </a:rPr>
              <a:t> </a:t>
            </a:r>
            <a:r>
              <a:rPr sz="1800" dirty="0">
                <a:latin typeface="Arial"/>
                <a:cs typeface="Arial"/>
              </a:rPr>
              <a:t>protégées</a:t>
            </a:r>
            <a:r>
              <a:rPr sz="1800" spc="-25" dirty="0">
                <a:latin typeface="Arial"/>
                <a:cs typeface="Arial"/>
              </a:rPr>
              <a:t> </a:t>
            </a:r>
            <a:r>
              <a:rPr sz="1800" dirty="0">
                <a:latin typeface="Arial"/>
                <a:cs typeface="Arial"/>
              </a:rPr>
              <a:t>par</a:t>
            </a:r>
            <a:r>
              <a:rPr sz="1800" spc="-25" dirty="0">
                <a:latin typeface="Arial"/>
                <a:cs typeface="Arial"/>
              </a:rPr>
              <a:t> </a:t>
            </a:r>
            <a:r>
              <a:rPr sz="1800" dirty="0">
                <a:latin typeface="Arial"/>
                <a:cs typeface="Arial"/>
              </a:rPr>
              <a:t>le</a:t>
            </a:r>
            <a:r>
              <a:rPr sz="1800" spc="-30" dirty="0">
                <a:latin typeface="Arial"/>
                <a:cs typeface="Arial"/>
              </a:rPr>
              <a:t> </a:t>
            </a:r>
            <a:r>
              <a:rPr sz="1800" dirty="0">
                <a:latin typeface="Arial"/>
                <a:cs typeface="Arial"/>
              </a:rPr>
              <a:t>roseau</a:t>
            </a:r>
            <a:r>
              <a:rPr sz="1800" spc="-30" dirty="0">
                <a:latin typeface="Arial"/>
                <a:cs typeface="Arial"/>
              </a:rPr>
              <a:t> </a:t>
            </a:r>
            <a:r>
              <a:rPr sz="1800" dirty="0">
                <a:latin typeface="Arial"/>
                <a:cs typeface="Arial"/>
              </a:rPr>
              <a:t>(Phragmites).</a:t>
            </a:r>
            <a:r>
              <a:rPr sz="1800" spc="-20" dirty="0">
                <a:latin typeface="Arial"/>
                <a:cs typeface="Arial"/>
              </a:rPr>
              <a:t> </a:t>
            </a:r>
            <a:r>
              <a:rPr sz="1800" dirty="0">
                <a:latin typeface="Arial"/>
                <a:cs typeface="Arial"/>
              </a:rPr>
              <a:t>Les</a:t>
            </a:r>
            <a:r>
              <a:rPr sz="1800" spc="-25" dirty="0">
                <a:latin typeface="Arial"/>
                <a:cs typeface="Arial"/>
              </a:rPr>
              <a:t> </a:t>
            </a:r>
            <a:r>
              <a:rPr sz="1800" spc="-10" dirty="0">
                <a:latin typeface="Arial"/>
                <a:cs typeface="Arial"/>
              </a:rPr>
              <a:t>techniques </a:t>
            </a:r>
            <a:r>
              <a:rPr sz="1800" dirty="0">
                <a:latin typeface="Arial"/>
                <a:cs typeface="Arial"/>
              </a:rPr>
              <a:t>biologiques</a:t>
            </a:r>
            <a:r>
              <a:rPr sz="1800" spc="-20" dirty="0">
                <a:latin typeface="Arial"/>
                <a:cs typeface="Arial"/>
              </a:rPr>
              <a:t> </a:t>
            </a:r>
            <a:r>
              <a:rPr sz="1800" dirty="0">
                <a:latin typeface="Arial"/>
                <a:cs typeface="Arial"/>
              </a:rPr>
              <a:t>auraient</a:t>
            </a:r>
            <a:r>
              <a:rPr sz="1800" spc="-15" dirty="0">
                <a:latin typeface="Arial"/>
                <a:cs typeface="Arial"/>
              </a:rPr>
              <a:t> </a:t>
            </a:r>
            <a:r>
              <a:rPr sz="1800" dirty="0">
                <a:latin typeface="Arial"/>
                <a:cs typeface="Arial"/>
              </a:rPr>
              <a:t>leur</a:t>
            </a:r>
            <a:r>
              <a:rPr sz="1800" spc="-20" dirty="0">
                <a:latin typeface="Arial"/>
                <a:cs typeface="Arial"/>
              </a:rPr>
              <a:t> </a:t>
            </a:r>
            <a:r>
              <a:rPr sz="1800" dirty="0">
                <a:latin typeface="Arial"/>
                <a:cs typeface="Arial"/>
              </a:rPr>
              <a:t>place</a:t>
            </a:r>
            <a:r>
              <a:rPr sz="1800" spc="-10" dirty="0">
                <a:latin typeface="Arial"/>
                <a:cs typeface="Arial"/>
              </a:rPr>
              <a:t> </a:t>
            </a:r>
            <a:r>
              <a:rPr sz="1800" dirty="0">
                <a:latin typeface="Arial"/>
                <a:cs typeface="Arial"/>
              </a:rPr>
              <a:t>pour</a:t>
            </a:r>
            <a:r>
              <a:rPr sz="1800" spc="-20" dirty="0">
                <a:latin typeface="Arial"/>
                <a:cs typeface="Arial"/>
              </a:rPr>
              <a:t> </a:t>
            </a:r>
            <a:r>
              <a:rPr sz="1800" dirty="0">
                <a:latin typeface="Arial"/>
                <a:cs typeface="Arial"/>
              </a:rPr>
              <a:t>protéger</a:t>
            </a:r>
            <a:r>
              <a:rPr sz="1800" spc="-20" dirty="0">
                <a:latin typeface="Arial"/>
                <a:cs typeface="Arial"/>
              </a:rPr>
              <a:t> </a:t>
            </a:r>
            <a:r>
              <a:rPr sz="1800" dirty="0">
                <a:latin typeface="Arial"/>
                <a:cs typeface="Arial"/>
              </a:rPr>
              <a:t>les</a:t>
            </a:r>
            <a:r>
              <a:rPr sz="1800" spc="-20" dirty="0">
                <a:latin typeface="Arial"/>
                <a:cs typeface="Arial"/>
              </a:rPr>
              <a:t> </a:t>
            </a:r>
            <a:r>
              <a:rPr sz="1800" spc="-10" dirty="0">
                <a:latin typeface="Arial"/>
                <a:cs typeface="Arial"/>
              </a:rPr>
              <a:t>berges.</a:t>
            </a:r>
            <a:endParaRPr sz="18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533640" cy="5653405"/>
            <a:chOff x="452437" y="452437"/>
            <a:chExt cx="7533640" cy="5653405"/>
          </a:xfrm>
        </p:grpSpPr>
        <p:pic>
          <p:nvPicPr>
            <p:cNvPr id="3" name="object 3"/>
            <p:cNvPicPr/>
            <p:nvPr/>
          </p:nvPicPr>
          <p:blipFill>
            <a:blip r:embed="rId2" cstate="print"/>
            <a:stretch>
              <a:fillRect/>
            </a:stretch>
          </p:blipFill>
          <p:spPr>
            <a:xfrm>
              <a:off x="457200" y="457200"/>
              <a:ext cx="7525511" cy="5643371"/>
            </a:xfrm>
            <a:prstGeom prst="rect">
              <a:avLst/>
            </a:prstGeom>
          </p:spPr>
        </p:pic>
        <p:sp>
          <p:nvSpPr>
            <p:cNvPr id="4" name="object 4"/>
            <p:cNvSpPr/>
            <p:nvPr/>
          </p:nvSpPr>
          <p:spPr>
            <a:xfrm>
              <a:off x="457200" y="457200"/>
              <a:ext cx="7524115" cy="5643880"/>
            </a:xfrm>
            <a:custGeom>
              <a:avLst/>
              <a:gdLst/>
              <a:ahLst/>
              <a:cxnLst/>
              <a:rect l="l" t="t" r="r" b="b"/>
              <a:pathLst>
                <a:path w="7524115" h="5643880">
                  <a:moveTo>
                    <a:pt x="0" y="0"/>
                  </a:moveTo>
                  <a:lnTo>
                    <a:pt x="0" y="5643371"/>
                  </a:lnTo>
                  <a:lnTo>
                    <a:pt x="7523987" y="5643371"/>
                  </a:lnTo>
                  <a:lnTo>
                    <a:pt x="7523987"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10539" y="6290561"/>
            <a:ext cx="8850630" cy="848360"/>
          </a:xfrm>
          <a:prstGeom prst="rect">
            <a:avLst/>
          </a:prstGeom>
        </p:spPr>
        <p:txBody>
          <a:bodyPr vert="horz" wrap="square" lIns="0" tIns="12700" rIns="0" bIns="0" rtlCol="0">
            <a:spAutoFit/>
          </a:bodyPr>
          <a:lstStyle/>
          <a:p>
            <a:pPr marL="38100" marR="30480">
              <a:lnSpc>
                <a:spcPct val="100000"/>
              </a:lnSpc>
              <a:spcBef>
                <a:spcPts val="100"/>
              </a:spcBef>
            </a:pPr>
            <a:r>
              <a:rPr sz="1800" dirty="0">
                <a:latin typeface="Arial"/>
                <a:cs typeface="Arial"/>
              </a:rPr>
              <a:t>2</a:t>
            </a:r>
            <a:r>
              <a:rPr sz="1800" baseline="23148" dirty="0">
                <a:latin typeface="Arial"/>
                <a:cs typeface="Arial"/>
              </a:rPr>
              <a:t>ème</a:t>
            </a:r>
            <a:r>
              <a:rPr sz="1800" spc="232" baseline="23148" dirty="0">
                <a:latin typeface="Arial"/>
                <a:cs typeface="Arial"/>
              </a:rPr>
              <a:t> </a:t>
            </a:r>
            <a:r>
              <a:rPr sz="1800" dirty="0">
                <a:latin typeface="Arial"/>
                <a:cs typeface="Arial"/>
              </a:rPr>
              <a:t>section</a:t>
            </a:r>
            <a:r>
              <a:rPr sz="1800" spc="-25" dirty="0">
                <a:latin typeface="Arial"/>
                <a:cs typeface="Arial"/>
              </a:rPr>
              <a:t> </a:t>
            </a:r>
            <a:r>
              <a:rPr sz="1800" dirty="0">
                <a:latin typeface="Arial"/>
                <a:cs typeface="Arial"/>
              </a:rPr>
              <a:t>Gros</a:t>
            </a:r>
            <a:r>
              <a:rPr sz="1800" spc="-20" dirty="0">
                <a:latin typeface="Arial"/>
                <a:cs typeface="Arial"/>
              </a:rPr>
              <a:t> </a:t>
            </a:r>
            <a:r>
              <a:rPr sz="1800" dirty="0">
                <a:latin typeface="Arial"/>
                <a:cs typeface="Arial"/>
              </a:rPr>
              <a:t>Morne,</a:t>
            </a:r>
            <a:r>
              <a:rPr sz="1800" spc="-15" dirty="0">
                <a:latin typeface="Arial"/>
                <a:cs typeface="Arial"/>
              </a:rPr>
              <a:t> </a:t>
            </a:r>
            <a:r>
              <a:rPr sz="1800" dirty="0">
                <a:latin typeface="Arial"/>
                <a:cs typeface="Arial"/>
              </a:rPr>
              <a:t>Rivière</a:t>
            </a:r>
            <a:r>
              <a:rPr sz="1800" spc="-25" dirty="0">
                <a:latin typeface="Arial"/>
                <a:cs typeface="Arial"/>
              </a:rPr>
              <a:t> </a:t>
            </a:r>
            <a:r>
              <a:rPr sz="1800" dirty="0">
                <a:latin typeface="Arial"/>
                <a:cs typeface="Arial"/>
              </a:rPr>
              <a:t>Mancelle.</a:t>
            </a:r>
            <a:r>
              <a:rPr sz="1800" spc="-5" dirty="0">
                <a:latin typeface="Arial"/>
                <a:cs typeface="Arial"/>
              </a:rPr>
              <a:t> </a:t>
            </a:r>
            <a:r>
              <a:rPr sz="1800" dirty="0">
                <a:latin typeface="Arial"/>
                <a:cs typeface="Arial"/>
              </a:rPr>
              <a:t>Ce</a:t>
            </a:r>
            <a:r>
              <a:rPr sz="1800" spc="-20" dirty="0">
                <a:latin typeface="Arial"/>
                <a:cs typeface="Arial"/>
              </a:rPr>
              <a:t> </a:t>
            </a:r>
            <a:r>
              <a:rPr sz="1800" dirty="0">
                <a:latin typeface="Arial"/>
                <a:cs typeface="Arial"/>
              </a:rPr>
              <a:t>qui</a:t>
            </a:r>
            <a:r>
              <a:rPr sz="1800" spc="-20" dirty="0">
                <a:latin typeface="Arial"/>
                <a:cs typeface="Arial"/>
              </a:rPr>
              <a:t> </a:t>
            </a:r>
            <a:r>
              <a:rPr sz="1800" dirty="0">
                <a:latin typeface="Arial"/>
                <a:cs typeface="Arial"/>
              </a:rPr>
              <a:t>reste</a:t>
            </a:r>
            <a:r>
              <a:rPr sz="1800" spc="-25" dirty="0">
                <a:latin typeface="Arial"/>
                <a:cs typeface="Arial"/>
              </a:rPr>
              <a:t> </a:t>
            </a:r>
            <a:r>
              <a:rPr sz="1800" dirty="0">
                <a:latin typeface="Arial"/>
                <a:cs typeface="Arial"/>
              </a:rPr>
              <a:t>de</a:t>
            </a:r>
            <a:r>
              <a:rPr sz="1800" spc="-10" dirty="0">
                <a:latin typeface="Arial"/>
                <a:cs typeface="Arial"/>
              </a:rPr>
              <a:t> </a:t>
            </a:r>
            <a:r>
              <a:rPr sz="1800" dirty="0">
                <a:latin typeface="Arial"/>
                <a:cs typeface="Arial"/>
              </a:rPr>
              <a:t>canaux</a:t>
            </a:r>
            <a:r>
              <a:rPr sz="1800" spc="-3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contour.</a:t>
            </a:r>
            <a:r>
              <a:rPr sz="1800" spc="-15" dirty="0">
                <a:latin typeface="Arial"/>
                <a:cs typeface="Arial"/>
              </a:rPr>
              <a:t> </a:t>
            </a:r>
            <a:r>
              <a:rPr sz="1800" spc="-25" dirty="0">
                <a:latin typeface="Arial"/>
                <a:cs typeface="Arial"/>
              </a:rPr>
              <a:t>Il </a:t>
            </a:r>
            <a:r>
              <a:rPr sz="1800" dirty="0">
                <a:latin typeface="Arial"/>
                <a:cs typeface="Arial"/>
              </a:rPr>
              <a:t>faudrait</a:t>
            </a:r>
            <a:r>
              <a:rPr sz="1800" spc="-15" dirty="0">
                <a:latin typeface="Arial"/>
                <a:cs typeface="Arial"/>
              </a:rPr>
              <a:t> </a:t>
            </a:r>
            <a:r>
              <a:rPr sz="1800" dirty="0">
                <a:latin typeface="Arial"/>
                <a:cs typeface="Arial"/>
              </a:rPr>
              <a:t>associer</a:t>
            </a:r>
            <a:r>
              <a:rPr sz="1800" spc="-15" dirty="0">
                <a:latin typeface="Arial"/>
                <a:cs typeface="Arial"/>
              </a:rPr>
              <a:t> </a:t>
            </a:r>
            <a:r>
              <a:rPr sz="1800" dirty="0">
                <a:latin typeface="Arial"/>
                <a:cs typeface="Arial"/>
              </a:rPr>
              <a:t>une</a:t>
            </a:r>
            <a:r>
              <a:rPr sz="1800" spc="-25" dirty="0">
                <a:latin typeface="Arial"/>
                <a:cs typeface="Arial"/>
              </a:rPr>
              <a:t> </a:t>
            </a:r>
            <a:r>
              <a:rPr sz="1800" dirty="0">
                <a:latin typeface="Arial"/>
                <a:cs typeface="Arial"/>
              </a:rPr>
              <a:t>action</a:t>
            </a:r>
            <a:r>
              <a:rPr sz="1800" spc="-20" dirty="0">
                <a:latin typeface="Arial"/>
                <a:cs typeface="Arial"/>
              </a:rPr>
              <a:t> </a:t>
            </a:r>
            <a:r>
              <a:rPr sz="1800" dirty="0">
                <a:latin typeface="Arial"/>
                <a:cs typeface="Arial"/>
              </a:rPr>
              <a:t>sur</a:t>
            </a:r>
            <a:r>
              <a:rPr sz="1800" spc="-15" dirty="0">
                <a:latin typeface="Arial"/>
                <a:cs typeface="Arial"/>
              </a:rPr>
              <a:t> </a:t>
            </a:r>
            <a:r>
              <a:rPr sz="1800" dirty="0">
                <a:latin typeface="Arial"/>
                <a:cs typeface="Arial"/>
              </a:rPr>
              <a:t>l’élevage,</a:t>
            </a:r>
            <a:r>
              <a:rPr sz="1800" spc="-15" dirty="0">
                <a:latin typeface="Arial"/>
                <a:cs typeface="Arial"/>
              </a:rPr>
              <a:t> </a:t>
            </a:r>
            <a:r>
              <a:rPr sz="1800" dirty="0">
                <a:latin typeface="Arial"/>
                <a:cs typeface="Arial"/>
              </a:rPr>
              <a:t>l’accès</a:t>
            </a:r>
            <a:r>
              <a:rPr sz="1800" spc="-15" dirty="0">
                <a:latin typeface="Arial"/>
                <a:cs typeface="Arial"/>
              </a:rPr>
              <a:t> </a:t>
            </a:r>
            <a:r>
              <a:rPr sz="1800" dirty="0">
                <a:latin typeface="Arial"/>
                <a:cs typeface="Arial"/>
              </a:rPr>
              <a:t>à</a:t>
            </a:r>
            <a:r>
              <a:rPr sz="1800" spc="-25" dirty="0">
                <a:latin typeface="Arial"/>
                <a:cs typeface="Arial"/>
              </a:rPr>
              <a:t> </a:t>
            </a:r>
            <a:r>
              <a:rPr sz="1800" dirty="0">
                <a:latin typeface="Arial"/>
                <a:cs typeface="Arial"/>
              </a:rPr>
              <a:t>l’eau</a:t>
            </a:r>
            <a:r>
              <a:rPr sz="1800" spc="-20" dirty="0">
                <a:latin typeface="Arial"/>
                <a:cs typeface="Arial"/>
              </a:rPr>
              <a:t> </a:t>
            </a:r>
            <a:r>
              <a:rPr sz="1800" dirty="0">
                <a:latin typeface="Arial"/>
                <a:cs typeface="Arial"/>
              </a:rPr>
              <a:t>et</a:t>
            </a:r>
            <a:r>
              <a:rPr sz="1800" spc="-10" dirty="0">
                <a:latin typeface="Arial"/>
                <a:cs typeface="Arial"/>
              </a:rPr>
              <a:t> </a:t>
            </a:r>
            <a:r>
              <a:rPr sz="1800" dirty="0">
                <a:latin typeface="Arial"/>
                <a:cs typeface="Arial"/>
              </a:rPr>
              <a:t>l’aménagement</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la</a:t>
            </a:r>
            <a:r>
              <a:rPr sz="1800" spc="-20" dirty="0">
                <a:latin typeface="Arial"/>
                <a:cs typeface="Arial"/>
              </a:rPr>
              <a:t> </a:t>
            </a:r>
            <a:r>
              <a:rPr sz="1800" spc="-10" dirty="0">
                <a:latin typeface="Arial"/>
                <a:cs typeface="Arial"/>
              </a:rPr>
              <a:t>pente </a:t>
            </a:r>
            <a:r>
              <a:rPr sz="1800" dirty="0">
                <a:latin typeface="Arial"/>
                <a:cs typeface="Arial"/>
              </a:rPr>
              <a:t>pour</a:t>
            </a:r>
            <a:r>
              <a:rPr sz="1800" spc="-30" dirty="0">
                <a:latin typeface="Arial"/>
                <a:cs typeface="Arial"/>
              </a:rPr>
              <a:t> </a:t>
            </a:r>
            <a:r>
              <a:rPr sz="1800" dirty="0">
                <a:latin typeface="Arial"/>
                <a:cs typeface="Arial"/>
              </a:rPr>
              <a:t>améliorer</a:t>
            </a:r>
            <a:r>
              <a:rPr sz="1800" spc="-25" dirty="0">
                <a:latin typeface="Arial"/>
                <a:cs typeface="Arial"/>
              </a:rPr>
              <a:t> </a:t>
            </a:r>
            <a:r>
              <a:rPr sz="1800" dirty="0">
                <a:latin typeface="Arial"/>
                <a:cs typeface="Arial"/>
              </a:rPr>
              <a:t>la</a:t>
            </a:r>
            <a:r>
              <a:rPr sz="1800" spc="-25" dirty="0">
                <a:latin typeface="Arial"/>
                <a:cs typeface="Arial"/>
              </a:rPr>
              <a:t> </a:t>
            </a:r>
            <a:r>
              <a:rPr sz="1800" spc="-10" dirty="0">
                <a:latin typeface="Arial"/>
                <a:cs typeface="Arial"/>
              </a:rPr>
              <a:t>fertilité</a:t>
            </a:r>
            <a:endParaRPr sz="1800">
              <a:latin typeface="Arial"/>
              <a:cs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605395" cy="5708015"/>
            <a:chOff x="452437" y="452437"/>
            <a:chExt cx="7605395" cy="5708015"/>
          </a:xfrm>
        </p:grpSpPr>
        <p:pic>
          <p:nvPicPr>
            <p:cNvPr id="3" name="object 3"/>
            <p:cNvPicPr/>
            <p:nvPr/>
          </p:nvPicPr>
          <p:blipFill>
            <a:blip r:embed="rId2" cstate="print"/>
            <a:stretch>
              <a:fillRect/>
            </a:stretch>
          </p:blipFill>
          <p:spPr>
            <a:xfrm>
              <a:off x="457200" y="457200"/>
              <a:ext cx="7595615" cy="5698235"/>
            </a:xfrm>
            <a:prstGeom prst="rect">
              <a:avLst/>
            </a:prstGeom>
          </p:spPr>
        </p:pic>
        <p:sp>
          <p:nvSpPr>
            <p:cNvPr id="4" name="object 4"/>
            <p:cNvSpPr/>
            <p:nvPr/>
          </p:nvSpPr>
          <p:spPr>
            <a:xfrm>
              <a:off x="457200" y="457200"/>
              <a:ext cx="7595870" cy="5698490"/>
            </a:xfrm>
            <a:custGeom>
              <a:avLst/>
              <a:gdLst/>
              <a:ahLst/>
              <a:cxnLst/>
              <a:rect l="l" t="t" r="r" b="b"/>
              <a:pathLst>
                <a:path w="7595870" h="5698490">
                  <a:moveTo>
                    <a:pt x="0" y="0"/>
                  </a:moveTo>
                  <a:lnTo>
                    <a:pt x="0" y="5698235"/>
                  </a:lnTo>
                  <a:lnTo>
                    <a:pt x="7595615" y="5698235"/>
                  </a:lnTo>
                  <a:lnTo>
                    <a:pt x="759561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35939" y="6505445"/>
            <a:ext cx="7986395" cy="575945"/>
          </a:xfrm>
          <a:prstGeom prst="rect">
            <a:avLst/>
          </a:prstGeom>
        </p:spPr>
        <p:txBody>
          <a:bodyPr vert="horz" wrap="square" lIns="0" tIns="10795" rIns="0" bIns="0" rtlCol="0">
            <a:spAutoFit/>
          </a:bodyPr>
          <a:lstStyle/>
          <a:p>
            <a:pPr marL="12700" marR="5080">
              <a:lnSpc>
                <a:spcPct val="100600"/>
              </a:lnSpc>
              <a:spcBef>
                <a:spcPts val="85"/>
              </a:spcBef>
            </a:pPr>
            <a:r>
              <a:rPr sz="1800" dirty="0">
                <a:latin typeface="Arial"/>
                <a:cs typeface="Arial"/>
              </a:rPr>
              <a:t>Le</a:t>
            </a:r>
            <a:r>
              <a:rPr sz="1800" spc="-30" dirty="0">
                <a:latin typeface="Arial"/>
                <a:cs typeface="Arial"/>
              </a:rPr>
              <a:t> </a:t>
            </a:r>
            <a:r>
              <a:rPr sz="1800" dirty="0">
                <a:latin typeface="Arial"/>
                <a:cs typeface="Arial"/>
              </a:rPr>
              <a:t>traitement</a:t>
            </a:r>
            <a:r>
              <a:rPr sz="1800" spc="-15" dirty="0">
                <a:latin typeface="Arial"/>
                <a:cs typeface="Arial"/>
              </a:rPr>
              <a:t> </a:t>
            </a:r>
            <a:r>
              <a:rPr sz="1800" dirty="0">
                <a:latin typeface="Arial"/>
                <a:cs typeface="Arial"/>
              </a:rPr>
              <a:t>des</a:t>
            </a:r>
            <a:r>
              <a:rPr sz="1800" spc="-20" dirty="0">
                <a:latin typeface="Arial"/>
                <a:cs typeface="Arial"/>
              </a:rPr>
              <a:t> </a:t>
            </a:r>
            <a:r>
              <a:rPr sz="1800" dirty="0">
                <a:latin typeface="Arial"/>
                <a:cs typeface="Arial"/>
              </a:rPr>
              <a:t>sapements</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berges</a:t>
            </a:r>
            <a:r>
              <a:rPr sz="1800" spc="-20" dirty="0">
                <a:latin typeface="Arial"/>
                <a:cs typeface="Arial"/>
              </a:rPr>
              <a:t> </a:t>
            </a:r>
            <a:r>
              <a:rPr sz="1800" dirty="0">
                <a:latin typeface="Arial"/>
                <a:cs typeface="Arial"/>
              </a:rPr>
              <a:t>grignotant</a:t>
            </a:r>
            <a:r>
              <a:rPr sz="1800" spc="-2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terrasses</a:t>
            </a:r>
            <a:r>
              <a:rPr sz="1800" spc="-20" dirty="0">
                <a:latin typeface="Arial"/>
                <a:cs typeface="Arial"/>
              </a:rPr>
              <a:t> </a:t>
            </a:r>
            <a:r>
              <a:rPr sz="1800" dirty="0">
                <a:latin typeface="Arial"/>
                <a:cs typeface="Arial"/>
              </a:rPr>
              <a:t>alluviales</a:t>
            </a:r>
            <a:r>
              <a:rPr sz="1800" spc="-20" dirty="0">
                <a:latin typeface="Arial"/>
                <a:cs typeface="Arial"/>
              </a:rPr>
              <a:t> sont </a:t>
            </a:r>
            <a:r>
              <a:rPr sz="1800" spc="-10" dirty="0">
                <a:latin typeface="Arial"/>
                <a:cs typeface="Arial"/>
              </a:rPr>
              <a:t>prioritaires.</a:t>
            </a:r>
            <a:endParaRPr sz="1800">
              <a:latin typeface="Arial"/>
              <a:cs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88265" marR="5080" indent="-76200">
              <a:lnSpc>
                <a:spcPct val="100000"/>
              </a:lnSpc>
              <a:spcBef>
                <a:spcPts val="100"/>
              </a:spcBef>
            </a:pPr>
            <a:r>
              <a:rPr sz="4400" dirty="0"/>
              <a:t>Haies</a:t>
            </a:r>
            <a:r>
              <a:rPr sz="4400" spc="-55" dirty="0"/>
              <a:t> </a:t>
            </a:r>
            <a:r>
              <a:rPr sz="4400" dirty="0"/>
              <a:t>vives</a:t>
            </a:r>
            <a:r>
              <a:rPr sz="4400" spc="-55" dirty="0"/>
              <a:t> </a:t>
            </a:r>
            <a:r>
              <a:rPr sz="4400" dirty="0"/>
              <a:t>et</a:t>
            </a:r>
            <a:r>
              <a:rPr sz="4400" spc="-50" dirty="0"/>
              <a:t> </a:t>
            </a:r>
            <a:r>
              <a:rPr sz="4400" spc="-10" dirty="0"/>
              <a:t>seuils </a:t>
            </a:r>
            <a:r>
              <a:rPr sz="4400" dirty="0"/>
              <a:t>biologiques</a:t>
            </a:r>
            <a:r>
              <a:rPr sz="4400" spc="-135" dirty="0"/>
              <a:t> </a:t>
            </a:r>
            <a:r>
              <a:rPr sz="4400" dirty="0"/>
              <a:t>en</a:t>
            </a:r>
            <a:r>
              <a:rPr sz="4400" spc="-130" dirty="0"/>
              <a:t> </a:t>
            </a:r>
            <a:r>
              <a:rPr sz="4400" spc="-10" dirty="0"/>
              <a:t>Haïti</a:t>
            </a:r>
            <a:endParaRPr sz="4400"/>
          </a:p>
        </p:txBody>
      </p:sp>
      <p:sp>
        <p:nvSpPr>
          <p:cNvPr id="3" name="object 3"/>
          <p:cNvSpPr txBox="1"/>
          <p:nvPr/>
        </p:nvSpPr>
        <p:spPr>
          <a:xfrm>
            <a:off x="1875535" y="3094734"/>
            <a:ext cx="6080125" cy="878840"/>
          </a:xfrm>
          <a:prstGeom prst="rect">
            <a:avLst/>
          </a:prstGeom>
        </p:spPr>
        <p:txBody>
          <a:bodyPr vert="horz" wrap="square" lIns="0" tIns="12065" rIns="0" bIns="0" rtlCol="0">
            <a:spAutoFit/>
          </a:bodyPr>
          <a:lstStyle/>
          <a:p>
            <a:pPr marL="1280160" marR="5080" indent="-1268095">
              <a:lnSpc>
                <a:spcPct val="100000"/>
              </a:lnSpc>
              <a:spcBef>
                <a:spcPts val="95"/>
              </a:spcBef>
            </a:pPr>
            <a:r>
              <a:rPr sz="2800" b="1" dirty="0">
                <a:latin typeface="Arial"/>
                <a:cs typeface="Arial"/>
              </a:rPr>
              <a:t>Deuxième</a:t>
            </a:r>
            <a:r>
              <a:rPr sz="2800" b="1" spc="-60" dirty="0">
                <a:latin typeface="Arial"/>
                <a:cs typeface="Arial"/>
              </a:rPr>
              <a:t> </a:t>
            </a:r>
            <a:r>
              <a:rPr sz="2800" b="1" dirty="0">
                <a:latin typeface="Arial"/>
                <a:cs typeface="Arial"/>
              </a:rPr>
              <a:t>partie</a:t>
            </a:r>
            <a:r>
              <a:rPr sz="2800" b="1" spc="-60" dirty="0">
                <a:latin typeface="Arial"/>
                <a:cs typeface="Arial"/>
              </a:rPr>
              <a:t> </a:t>
            </a:r>
            <a:r>
              <a:rPr sz="2800" b="1" dirty="0">
                <a:latin typeface="Arial"/>
                <a:cs typeface="Arial"/>
              </a:rPr>
              <a:t>:</a:t>
            </a:r>
            <a:r>
              <a:rPr sz="2800" b="1" spc="-55" dirty="0">
                <a:latin typeface="Arial"/>
                <a:cs typeface="Arial"/>
              </a:rPr>
              <a:t> </a:t>
            </a:r>
            <a:r>
              <a:rPr sz="2800" b="1" dirty="0">
                <a:latin typeface="Arial"/>
                <a:cs typeface="Arial"/>
              </a:rPr>
              <a:t>photos</a:t>
            </a:r>
            <a:r>
              <a:rPr sz="2800" b="1" spc="-60" dirty="0">
                <a:latin typeface="Arial"/>
                <a:cs typeface="Arial"/>
              </a:rPr>
              <a:t> </a:t>
            </a:r>
            <a:r>
              <a:rPr sz="2800" b="1" dirty="0">
                <a:latin typeface="Arial"/>
                <a:cs typeface="Arial"/>
              </a:rPr>
              <a:t>prises</a:t>
            </a:r>
            <a:r>
              <a:rPr sz="2800" b="1" spc="-55" dirty="0">
                <a:latin typeface="Arial"/>
                <a:cs typeface="Arial"/>
              </a:rPr>
              <a:t> </a:t>
            </a:r>
            <a:r>
              <a:rPr sz="2800" b="1" spc="-25" dirty="0">
                <a:latin typeface="Arial"/>
                <a:cs typeface="Arial"/>
              </a:rPr>
              <a:t>par </a:t>
            </a:r>
            <a:r>
              <a:rPr sz="2800" b="1" dirty="0">
                <a:latin typeface="Arial"/>
                <a:cs typeface="Arial"/>
              </a:rPr>
              <a:t>Charles</a:t>
            </a:r>
            <a:r>
              <a:rPr sz="2800" b="1" spc="-45" dirty="0">
                <a:latin typeface="Arial"/>
                <a:cs typeface="Arial"/>
              </a:rPr>
              <a:t> </a:t>
            </a:r>
            <a:r>
              <a:rPr sz="2800" b="1" dirty="0">
                <a:latin typeface="Arial"/>
                <a:cs typeface="Arial"/>
              </a:rPr>
              <a:t>Lilin</a:t>
            </a:r>
            <a:r>
              <a:rPr sz="2800" b="1" spc="-50" dirty="0">
                <a:latin typeface="Arial"/>
                <a:cs typeface="Arial"/>
              </a:rPr>
              <a:t> </a:t>
            </a:r>
            <a:r>
              <a:rPr sz="2800" b="1" dirty="0">
                <a:latin typeface="Arial"/>
                <a:cs typeface="Arial"/>
              </a:rPr>
              <a:t>en</a:t>
            </a:r>
            <a:r>
              <a:rPr sz="2800" b="1" spc="-55" dirty="0">
                <a:latin typeface="Arial"/>
                <a:cs typeface="Arial"/>
              </a:rPr>
              <a:t> </a:t>
            </a:r>
            <a:r>
              <a:rPr sz="2800" b="1" spc="-10" dirty="0">
                <a:latin typeface="Arial"/>
                <a:cs typeface="Arial"/>
              </a:rPr>
              <a:t>Haïti</a:t>
            </a:r>
            <a:endParaRPr sz="2800">
              <a:latin typeface="Arial"/>
              <a:cs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45995" y="2623818"/>
            <a:ext cx="6710045" cy="1367155"/>
          </a:xfrm>
          <a:prstGeom prst="rect">
            <a:avLst/>
          </a:prstGeom>
        </p:spPr>
        <p:txBody>
          <a:bodyPr vert="horz" wrap="square" lIns="0" tIns="12700" rIns="0" bIns="0" rtlCol="0">
            <a:spAutoFit/>
          </a:bodyPr>
          <a:lstStyle/>
          <a:p>
            <a:pPr marL="2421890" marR="5080" indent="-2409825">
              <a:lnSpc>
                <a:spcPct val="100000"/>
              </a:lnSpc>
              <a:spcBef>
                <a:spcPts val="100"/>
              </a:spcBef>
            </a:pPr>
            <a:r>
              <a:rPr sz="4400" dirty="0"/>
              <a:t>Seuils</a:t>
            </a:r>
            <a:r>
              <a:rPr sz="4400" spc="-114" dirty="0"/>
              <a:t> </a:t>
            </a:r>
            <a:r>
              <a:rPr sz="4400" dirty="0"/>
              <a:t>biologiques</a:t>
            </a:r>
            <a:r>
              <a:rPr sz="4400" spc="-100" dirty="0"/>
              <a:t> </a:t>
            </a:r>
            <a:r>
              <a:rPr sz="4400" dirty="0"/>
              <a:t>à</a:t>
            </a:r>
            <a:r>
              <a:rPr sz="4400" spc="-105" dirty="0"/>
              <a:t> </a:t>
            </a:r>
            <a:r>
              <a:rPr sz="4400" spc="-10" dirty="0"/>
              <a:t>Plaine d’Aquin</a:t>
            </a:r>
            <a:endParaRPr sz="4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798945"/>
            <a:chOff x="457200" y="457200"/>
            <a:chExt cx="9144000" cy="6798945"/>
          </a:xfrm>
        </p:grpSpPr>
        <p:pic>
          <p:nvPicPr>
            <p:cNvPr id="3" name="object 3"/>
            <p:cNvPicPr/>
            <p:nvPr/>
          </p:nvPicPr>
          <p:blipFill>
            <a:blip r:embed="rId2" cstate="print"/>
            <a:stretch>
              <a:fillRect/>
            </a:stretch>
          </p:blipFill>
          <p:spPr>
            <a:xfrm>
              <a:off x="457200" y="457200"/>
              <a:ext cx="6451091" cy="4221480"/>
            </a:xfrm>
            <a:prstGeom prst="rect">
              <a:avLst/>
            </a:prstGeom>
          </p:spPr>
        </p:pic>
        <p:pic>
          <p:nvPicPr>
            <p:cNvPr id="4" name="object 4"/>
            <p:cNvPicPr/>
            <p:nvPr/>
          </p:nvPicPr>
          <p:blipFill>
            <a:blip r:embed="rId3" cstate="print"/>
            <a:stretch>
              <a:fillRect/>
            </a:stretch>
          </p:blipFill>
          <p:spPr>
            <a:xfrm>
              <a:off x="4742688" y="4102608"/>
              <a:ext cx="4858511" cy="3153155"/>
            </a:xfrm>
            <a:prstGeom prst="rect">
              <a:avLst/>
            </a:prstGeom>
          </p:spPr>
        </p:pic>
      </p:grpSp>
      <p:sp>
        <p:nvSpPr>
          <p:cNvPr id="5" name="object 5"/>
          <p:cNvSpPr txBox="1"/>
          <p:nvPr/>
        </p:nvSpPr>
        <p:spPr>
          <a:xfrm>
            <a:off x="564895" y="4777230"/>
            <a:ext cx="3707765" cy="1124585"/>
          </a:xfrm>
          <a:prstGeom prst="rect">
            <a:avLst/>
          </a:prstGeom>
        </p:spPr>
        <p:txBody>
          <a:bodyPr vert="horz" wrap="square" lIns="0" tIns="12065" rIns="0" bIns="0" rtlCol="0">
            <a:spAutoFit/>
          </a:bodyPr>
          <a:lstStyle/>
          <a:p>
            <a:pPr marL="12700" marR="5080">
              <a:lnSpc>
                <a:spcPct val="100200"/>
              </a:lnSpc>
              <a:spcBef>
                <a:spcPts val="95"/>
              </a:spcBef>
              <a:tabLst>
                <a:tab pos="2298065" algn="l"/>
              </a:tabLst>
            </a:pPr>
            <a:r>
              <a:rPr sz="1800" dirty="0">
                <a:latin typeface="Arial"/>
                <a:cs typeface="Arial"/>
              </a:rPr>
              <a:t>Plaine</a:t>
            </a:r>
            <a:r>
              <a:rPr sz="1800" spc="-35" dirty="0">
                <a:latin typeface="Arial"/>
                <a:cs typeface="Arial"/>
              </a:rPr>
              <a:t> </a:t>
            </a:r>
            <a:r>
              <a:rPr sz="1800" dirty="0">
                <a:latin typeface="Arial"/>
                <a:cs typeface="Arial"/>
              </a:rPr>
              <a:t>d’Aquin,</a:t>
            </a:r>
            <a:r>
              <a:rPr sz="1800" spc="-15" dirty="0">
                <a:latin typeface="Arial"/>
                <a:cs typeface="Arial"/>
              </a:rPr>
              <a:t> </a:t>
            </a:r>
            <a:r>
              <a:rPr sz="1800" spc="-10" dirty="0">
                <a:latin typeface="Arial"/>
                <a:cs typeface="Arial"/>
              </a:rPr>
              <a:t>1985.</a:t>
            </a:r>
            <a:r>
              <a:rPr sz="1800" dirty="0">
                <a:latin typeface="Arial"/>
                <a:cs typeface="Arial"/>
              </a:rPr>
              <a:t>	Un</a:t>
            </a:r>
            <a:r>
              <a:rPr sz="1800" spc="-25" dirty="0">
                <a:latin typeface="Arial"/>
                <a:cs typeface="Arial"/>
              </a:rPr>
              <a:t> </a:t>
            </a:r>
            <a:r>
              <a:rPr sz="1800" spc="-10" dirty="0">
                <a:latin typeface="Arial"/>
                <a:cs typeface="Arial"/>
              </a:rPr>
              <a:t>projet </a:t>
            </a:r>
            <a:r>
              <a:rPr sz="1800" dirty="0">
                <a:latin typeface="Arial"/>
                <a:cs typeface="Arial"/>
              </a:rPr>
              <a:t>s’inspire</a:t>
            </a:r>
            <a:r>
              <a:rPr sz="1800" spc="-35" dirty="0">
                <a:latin typeface="Arial"/>
                <a:cs typeface="Arial"/>
              </a:rPr>
              <a:t> </a:t>
            </a:r>
            <a:r>
              <a:rPr sz="1800" dirty="0">
                <a:latin typeface="Arial"/>
                <a:cs typeface="Arial"/>
              </a:rPr>
              <a:t>des</a:t>
            </a:r>
            <a:r>
              <a:rPr sz="1800" spc="-25" dirty="0">
                <a:latin typeface="Arial"/>
                <a:cs typeface="Arial"/>
              </a:rPr>
              <a:t> </a:t>
            </a:r>
            <a:r>
              <a:rPr sz="1800" dirty="0">
                <a:latin typeface="Arial"/>
                <a:cs typeface="Arial"/>
              </a:rPr>
              <a:t>clôtures</a:t>
            </a:r>
            <a:r>
              <a:rPr sz="1800" spc="-30" dirty="0">
                <a:latin typeface="Arial"/>
                <a:cs typeface="Arial"/>
              </a:rPr>
              <a:t> </a:t>
            </a:r>
            <a:r>
              <a:rPr sz="1800" spc="-10" dirty="0">
                <a:latin typeface="Arial"/>
                <a:cs typeface="Arial"/>
              </a:rPr>
              <a:t>paysannes </a:t>
            </a:r>
            <a:r>
              <a:rPr sz="1800" dirty="0">
                <a:latin typeface="Arial"/>
                <a:cs typeface="Arial"/>
              </a:rPr>
              <a:t>comme</a:t>
            </a:r>
            <a:r>
              <a:rPr sz="1800" spc="-10" dirty="0">
                <a:latin typeface="Arial"/>
                <a:cs typeface="Arial"/>
              </a:rPr>
              <a:t> celle-</a:t>
            </a:r>
            <a:r>
              <a:rPr sz="1800" dirty="0">
                <a:latin typeface="Arial"/>
                <a:cs typeface="Arial"/>
              </a:rPr>
              <a:t>ci, à</a:t>
            </a:r>
            <a:r>
              <a:rPr sz="1800" spc="-10" dirty="0">
                <a:latin typeface="Arial"/>
                <a:cs typeface="Arial"/>
              </a:rPr>
              <a:t> </a:t>
            </a:r>
            <a:r>
              <a:rPr sz="1800" dirty="0">
                <a:latin typeface="Arial"/>
                <a:cs typeface="Arial"/>
              </a:rPr>
              <a:t>base</a:t>
            </a:r>
            <a:r>
              <a:rPr sz="1800" spc="-10" dirty="0">
                <a:latin typeface="Arial"/>
                <a:cs typeface="Arial"/>
              </a:rPr>
              <a:t> </a:t>
            </a:r>
            <a:r>
              <a:rPr sz="1800" dirty="0">
                <a:latin typeface="Arial"/>
                <a:cs typeface="Arial"/>
              </a:rPr>
              <a:t>de</a:t>
            </a:r>
            <a:r>
              <a:rPr sz="1800" spc="-10" dirty="0">
                <a:latin typeface="Arial"/>
                <a:cs typeface="Arial"/>
              </a:rPr>
              <a:t> Joyeuses </a:t>
            </a:r>
            <a:r>
              <a:rPr sz="1800" dirty="0">
                <a:latin typeface="Arial"/>
                <a:cs typeface="Arial"/>
              </a:rPr>
              <a:t>(Yucca),</a:t>
            </a:r>
            <a:r>
              <a:rPr sz="1800" spc="-10" dirty="0">
                <a:latin typeface="Arial"/>
                <a:cs typeface="Arial"/>
              </a:rPr>
              <a:t> </a:t>
            </a:r>
            <a:r>
              <a:rPr sz="1800" dirty="0">
                <a:latin typeface="Arial"/>
                <a:cs typeface="Arial"/>
              </a:rPr>
              <a:t>qui</a:t>
            </a:r>
            <a:r>
              <a:rPr sz="1800" spc="-15" dirty="0">
                <a:latin typeface="Arial"/>
                <a:cs typeface="Arial"/>
              </a:rPr>
              <a:t> </a:t>
            </a:r>
            <a:r>
              <a:rPr sz="1800" dirty="0">
                <a:latin typeface="Arial"/>
                <a:cs typeface="Arial"/>
              </a:rPr>
              <a:t>retient</a:t>
            </a:r>
            <a:r>
              <a:rPr sz="1800" spc="-10" dirty="0">
                <a:latin typeface="Arial"/>
                <a:cs typeface="Arial"/>
              </a:rPr>
              <a:t> </a:t>
            </a:r>
            <a:r>
              <a:rPr sz="1800" dirty="0">
                <a:latin typeface="Arial"/>
                <a:cs typeface="Arial"/>
              </a:rPr>
              <a:t>bien</a:t>
            </a:r>
            <a:r>
              <a:rPr sz="1800" spc="-20" dirty="0">
                <a:latin typeface="Arial"/>
                <a:cs typeface="Arial"/>
              </a:rPr>
              <a:t> </a:t>
            </a:r>
            <a:r>
              <a:rPr sz="1800" dirty="0">
                <a:latin typeface="Arial"/>
                <a:cs typeface="Arial"/>
              </a:rPr>
              <a:t>la</a:t>
            </a:r>
            <a:r>
              <a:rPr sz="1800" spc="-20" dirty="0">
                <a:latin typeface="Arial"/>
                <a:cs typeface="Arial"/>
              </a:rPr>
              <a:t> </a:t>
            </a:r>
            <a:r>
              <a:rPr sz="1800" spc="-10" dirty="0">
                <a:latin typeface="Arial"/>
                <a:cs typeface="Arial"/>
              </a:rPr>
              <a:t>terre.</a:t>
            </a:r>
            <a:endParaRPr sz="1800">
              <a:latin typeface="Arial"/>
              <a:cs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884164" cy="3788664"/>
            </a:xfrm>
            <a:prstGeom prst="rect">
              <a:avLst/>
            </a:prstGeom>
          </p:spPr>
        </p:pic>
        <p:pic>
          <p:nvPicPr>
            <p:cNvPr id="4" name="object 4"/>
            <p:cNvPicPr/>
            <p:nvPr/>
          </p:nvPicPr>
          <p:blipFill>
            <a:blip r:embed="rId3" cstate="print"/>
            <a:stretch>
              <a:fillRect/>
            </a:stretch>
          </p:blipFill>
          <p:spPr>
            <a:xfrm>
              <a:off x="3854196" y="3474720"/>
              <a:ext cx="5747003" cy="3840479"/>
            </a:xfrm>
            <a:prstGeom prst="rect">
              <a:avLst/>
            </a:prstGeom>
          </p:spPr>
        </p:pic>
      </p:grpSp>
      <p:sp>
        <p:nvSpPr>
          <p:cNvPr id="5" name="object 5"/>
          <p:cNvSpPr txBox="1"/>
          <p:nvPr/>
        </p:nvSpPr>
        <p:spPr>
          <a:xfrm>
            <a:off x="535939" y="4499862"/>
            <a:ext cx="2997200" cy="112268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Des</a:t>
            </a:r>
            <a:r>
              <a:rPr sz="1800" spc="-25" dirty="0">
                <a:latin typeface="Arial"/>
                <a:cs typeface="Arial"/>
              </a:rPr>
              <a:t> </a:t>
            </a:r>
            <a:r>
              <a:rPr sz="1800" dirty="0">
                <a:latin typeface="Arial"/>
                <a:cs typeface="Arial"/>
              </a:rPr>
              <a:t>seuils</a:t>
            </a:r>
            <a:r>
              <a:rPr sz="1800" spc="-25" dirty="0">
                <a:latin typeface="Arial"/>
                <a:cs typeface="Arial"/>
              </a:rPr>
              <a:t> </a:t>
            </a:r>
            <a:r>
              <a:rPr sz="1800" dirty="0">
                <a:latin typeface="Arial"/>
                <a:cs typeface="Arial"/>
              </a:rPr>
              <a:t>biologiques</a:t>
            </a:r>
            <a:r>
              <a:rPr sz="1800" spc="-25" dirty="0">
                <a:latin typeface="Arial"/>
                <a:cs typeface="Arial"/>
              </a:rPr>
              <a:t> </a:t>
            </a:r>
            <a:r>
              <a:rPr sz="1800" spc="-10" dirty="0">
                <a:latin typeface="Arial"/>
                <a:cs typeface="Arial"/>
              </a:rPr>
              <a:t>seront </a:t>
            </a:r>
            <a:r>
              <a:rPr sz="1800" dirty="0">
                <a:latin typeface="Arial"/>
                <a:cs typeface="Arial"/>
              </a:rPr>
              <a:t>construits</a:t>
            </a:r>
            <a:r>
              <a:rPr sz="1800" spc="-30" dirty="0">
                <a:latin typeface="Arial"/>
                <a:cs typeface="Arial"/>
              </a:rPr>
              <a:t> </a:t>
            </a:r>
            <a:r>
              <a:rPr sz="1800" dirty="0">
                <a:latin typeface="Arial"/>
                <a:cs typeface="Arial"/>
              </a:rPr>
              <a:t>dans de</a:t>
            </a:r>
            <a:r>
              <a:rPr sz="1800" spc="-20" dirty="0">
                <a:latin typeface="Arial"/>
                <a:cs typeface="Arial"/>
              </a:rPr>
              <a:t> </a:t>
            </a:r>
            <a:r>
              <a:rPr sz="1800" spc="-10" dirty="0">
                <a:latin typeface="Arial"/>
                <a:cs typeface="Arial"/>
              </a:rPr>
              <a:t>petits </a:t>
            </a:r>
            <a:r>
              <a:rPr sz="1800" dirty="0">
                <a:latin typeface="Arial"/>
                <a:cs typeface="Arial"/>
              </a:rPr>
              <a:t>talwegs</a:t>
            </a:r>
            <a:r>
              <a:rPr sz="1800" spc="-15"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faible</a:t>
            </a:r>
            <a:r>
              <a:rPr sz="1800" spc="-20" dirty="0">
                <a:latin typeface="Arial"/>
                <a:cs typeface="Arial"/>
              </a:rPr>
              <a:t> </a:t>
            </a:r>
            <a:r>
              <a:rPr sz="1800" dirty="0">
                <a:latin typeface="Arial"/>
                <a:cs typeface="Arial"/>
              </a:rPr>
              <a:t>pente</a:t>
            </a:r>
            <a:r>
              <a:rPr sz="1800" spc="-20" dirty="0">
                <a:latin typeface="Arial"/>
                <a:cs typeface="Arial"/>
              </a:rPr>
              <a:t> </a:t>
            </a:r>
            <a:r>
              <a:rPr sz="1800" dirty="0">
                <a:latin typeface="Arial"/>
                <a:cs typeface="Arial"/>
              </a:rPr>
              <a:t>et</a:t>
            </a:r>
            <a:r>
              <a:rPr sz="1800" spc="-5" dirty="0">
                <a:latin typeface="Arial"/>
                <a:cs typeface="Arial"/>
              </a:rPr>
              <a:t> </a:t>
            </a:r>
            <a:r>
              <a:rPr sz="1800" spc="-25" dirty="0">
                <a:latin typeface="Arial"/>
                <a:cs typeface="Arial"/>
              </a:rPr>
              <a:t>peu </a:t>
            </a:r>
            <a:r>
              <a:rPr sz="1800" dirty="0">
                <a:latin typeface="Arial"/>
                <a:cs typeface="Arial"/>
              </a:rPr>
              <a:t>marqués,</a:t>
            </a:r>
            <a:r>
              <a:rPr sz="1800" spc="-30" dirty="0">
                <a:latin typeface="Arial"/>
                <a:cs typeface="Arial"/>
              </a:rPr>
              <a:t> </a:t>
            </a:r>
            <a:r>
              <a:rPr sz="1800" dirty="0">
                <a:latin typeface="Arial"/>
                <a:cs typeface="Arial"/>
              </a:rPr>
              <a:t>comme</a:t>
            </a:r>
            <a:r>
              <a:rPr sz="1800" spc="-40" dirty="0">
                <a:latin typeface="Arial"/>
                <a:cs typeface="Arial"/>
              </a:rPr>
              <a:t> </a:t>
            </a:r>
            <a:r>
              <a:rPr sz="1800" spc="-20" dirty="0">
                <a:latin typeface="Arial"/>
                <a:cs typeface="Arial"/>
              </a:rPr>
              <a:t>ici.</a:t>
            </a:r>
            <a:endParaRPr sz="1800">
              <a:latin typeface="Arial"/>
              <a:cs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888735" cy="4005071"/>
            </a:xfrm>
            <a:prstGeom prst="rect">
              <a:avLst/>
            </a:prstGeom>
          </p:spPr>
        </p:pic>
        <p:pic>
          <p:nvPicPr>
            <p:cNvPr id="4" name="object 4"/>
            <p:cNvPicPr/>
            <p:nvPr/>
          </p:nvPicPr>
          <p:blipFill>
            <a:blip r:embed="rId3" cstate="print"/>
            <a:stretch>
              <a:fillRect/>
            </a:stretch>
          </p:blipFill>
          <p:spPr>
            <a:xfrm>
              <a:off x="3957828" y="3552443"/>
              <a:ext cx="5643371" cy="3762755"/>
            </a:xfrm>
            <a:prstGeom prst="rect">
              <a:avLst/>
            </a:prstGeom>
          </p:spPr>
        </p:pic>
      </p:grpSp>
      <p:sp>
        <p:nvSpPr>
          <p:cNvPr id="5" name="object 5"/>
          <p:cNvSpPr txBox="1"/>
          <p:nvPr/>
        </p:nvSpPr>
        <p:spPr>
          <a:xfrm>
            <a:off x="570991" y="4850382"/>
            <a:ext cx="3061335"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Les</a:t>
            </a:r>
            <a:r>
              <a:rPr sz="1800" spc="-15" dirty="0">
                <a:latin typeface="Arial"/>
                <a:cs typeface="Arial"/>
              </a:rPr>
              <a:t> </a:t>
            </a:r>
            <a:r>
              <a:rPr sz="1800" dirty="0">
                <a:latin typeface="Arial"/>
                <a:cs typeface="Arial"/>
              </a:rPr>
              <a:t>agaves</a:t>
            </a:r>
            <a:r>
              <a:rPr sz="1800" spc="-15" dirty="0">
                <a:latin typeface="Arial"/>
                <a:cs typeface="Arial"/>
              </a:rPr>
              <a:t> </a:t>
            </a:r>
            <a:r>
              <a:rPr sz="1800" dirty="0">
                <a:latin typeface="Arial"/>
                <a:cs typeface="Arial"/>
              </a:rPr>
              <a:t>sont</a:t>
            </a:r>
            <a:r>
              <a:rPr sz="1800" spc="-5" dirty="0">
                <a:latin typeface="Arial"/>
                <a:cs typeface="Arial"/>
              </a:rPr>
              <a:t> </a:t>
            </a:r>
            <a:r>
              <a:rPr sz="1800" dirty="0">
                <a:latin typeface="Arial"/>
                <a:cs typeface="Arial"/>
              </a:rPr>
              <a:t>aussi</a:t>
            </a:r>
            <a:r>
              <a:rPr sz="1800" spc="-15" dirty="0">
                <a:latin typeface="Arial"/>
                <a:cs typeface="Arial"/>
              </a:rPr>
              <a:t> </a:t>
            </a:r>
            <a:r>
              <a:rPr sz="1800" spc="-20" dirty="0">
                <a:latin typeface="Arial"/>
                <a:cs typeface="Arial"/>
              </a:rPr>
              <a:t>très </a:t>
            </a:r>
            <a:r>
              <a:rPr sz="1800" dirty="0">
                <a:latin typeface="Arial"/>
                <a:cs typeface="Arial"/>
              </a:rPr>
              <a:t>présentes</a:t>
            </a:r>
            <a:r>
              <a:rPr sz="1800" spc="-20" dirty="0">
                <a:latin typeface="Arial"/>
                <a:cs typeface="Arial"/>
              </a:rPr>
              <a:t> </a:t>
            </a:r>
            <a:r>
              <a:rPr sz="1800" dirty="0">
                <a:latin typeface="Arial"/>
                <a:cs typeface="Arial"/>
              </a:rPr>
              <a:t>dans</a:t>
            </a:r>
            <a:r>
              <a:rPr sz="1800" spc="-2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clôtures</a:t>
            </a:r>
            <a:r>
              <a:rPr sz="1800" spc="-20" dirty="0">
                <a:latin typeface="Arial"/>
                <a:cs typeface="Arial"/>
              </a:rPr>
              <a:t> </a:t>
            </a:r>
            <a:r>
              <a:rPr sz="1800" spc="-25" dirty="0">
                <a:latin typeface="Arial"/>
                <a:cs typeface="Arial"/>
              </a:rPr>
              <a:t>et </a:t>
            </a:r>
            <a:r>
              <a:rPr sz="1800" dirty="0">
                <a:latin typeface="Arial"/>
                <a:cs typeface="Arial"/>
              </a:rPr>
              <a:t>les</a:t>
            </a:r>
            <a:r>
              <a:rPr sz="1800" spc="-10" dirty="0">
                <a:latin typeface="Arial"/>
                <a:cs typeface="Arial"/>
              </a:rPr>
              <a:t> </a:t>
            </a:r>
            <a:r>
              <a:rPr sz="1800" dirty="0">
                <a:latin typeface="Arial"/>
                <a:cs typeface="Arial"/>
              </a:rPr>
              <a:t>seuils,</a:t>
            </a:r>
            <a:r>
              <a:rPr sz="1800" spc="-5" dirty="0">
                <a:latin typeface="Arial"/>
                <a:cs typeface="Arial"/>
              </a:rPr>
              <a:t> </a:t>
            </a:r>
            <a:r>
              <a:rPr sz="1800" dirty="0">
                <a:latin typeface="Arial"/>
                <a:cs typeface="Arial"/>
              </a:rPr>
              <a:t>à</a:t>
            </a:r>
            <a:r>
              <a:rPr sz="1800" spc="-15" dirty="0">
                <a:latin typeface="Arial"/>
                <a:cs typeface="Arial"/>
              </a:rPr>
              <a:t> </a:t>
            </a:r>
            <a:r>
              <a:rPr sz="1800" dirty="0">
                <a:latin typeface="Arial"/>
                <a:cs typeface="Arial"/>
              </a:rPr>
              <a:t>côté</a:t>
            </a:r>
            <a:r>
              <a:rPr sz="1800" spc="-15" dirty="0">
                <a:latin typeface="Arial"/>
                <a:cs typeface="Arial"/>
              </a:rPr>
              <a:t> </a:t>
            </a:r>
            <a:r>
              <a:rPr sz="1800" dirty="0">
                <a:latin typeface="Arial"/>
                <a:cs typeface="Arial"/>
              </a:rPr>
              <a:t>des</a:t>
            </a:r>
            <a:r>
              <a:rPr sz="1800" spc="5" dirty="0">
                <a:latin typeface="Arial"/>
                <a:cs typeface="Arial"/>
              </a:rPr>
              <a:t> </a:t>
            </a:r>
            <a:r>
              <a:rPr sz="1800" spc="-10" dirty="0">
                <a:latin typeface="Arial"/>
                <a:cs typeface="Arial"/>
              </a:rPr>
              <a:t>yuccas.</a:t>
            </a:r>
            <a:endParaRPr sz="1800">
              <a:latin typeface="Arial"/>
              <a:cs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09740"/>
            <a:chOff x="457200" y="457200"/>
            <a:chExt cx="9144000" cy="6809740"/>
          </a:xfrm>
        </p:grpSpPr>
        <p:pic>
          <p:nvPicPr>
            <p:cNvPr id="3" name="object 3"/>
            <p:cNvPicPr/>
            <p:nvPr/>
          </p:nvPicPr>
          <p:blipFill>
            <a:blip r:embed="rId2" cstate="print"/>
            <a:stretch>
              <a:fillRect/>
            </a:stretch>
          </p:blipFill>
          <p:spPr>
            <a:xfrm>
              <a:off x="457200" y="457200"/>
              <a:ext cx="5724144" cy="3838955"/>
            </a:xfrm>
            <a:prstGeom prst="rect">
              <a:avLst/>
            </a:prstGeom>
          </p:spPr>
        </p:pic>
        <p:pic>
          <p:nvPicPr>
            <p:cNvPr id="4" name="object 4"/>
            <p:cNvPicPr/>
            <p:nvPr/>
          </p:nvPicPr>
          <p:blipFill>
            <a:blip r:embed="rId3" cstate="print"/>
            <a:stretch>
              <a:fillRect/>
            </a:stretch>
          </p:blipFill>
          <p:spPr>
            <a:xfrm>
              <a:off x="4733544" y="4030979"/>
              <a:ext cx="4867655" cy="3235451"/>
            </a:xfrm>
            <a:prstGeom prst="rect">
              <a:avLst/>
            </a:prstGeom>
          </p:spPr>
        </p:pic>
      </p:grpSp>
      <p:sp>
        <p:nvSpPr>
          <p:cNvPr id="5" name="object 5"/>
          <p:cNvSpPr txBox="1"/>
          <p:nvPr/>
        </p:nvSpPr>
        <p:spPr>
          <a:xfrm>
            <a:off x="621283" y="4693410"/>
            <a:ext cx="3936365"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Des</a:t>
            </a:r>
            <a:r>
              <a:rPr sz="1800" spc="-20" dirty="0">
                <a:latin typeface="Arial"/>
                <a:cs typeface="Arial"/>
              </a:rPr>
              <a:t> </a:t>
            </a:r>
            <a:r>
              <a:rPr sz="1800" dirty="0">
                <a:latin typeface="Arial"/>
                <a:cs typeface="Arial"/>
              </a:rPr>
              <a:t>espèces</a:t>
            </a:r>
            <a:r>
              <a:rPr sz="1800" spc="-15" dirty="0">
                <a:latin typeface="Arial"/>
                <a:cs typeface="Arial"/>
              </a:rPr>
              <a:t> </a:t>
            </a:r>
            <a:r>
              <a:rPr sz="1800" dirty="0">
                <a:latin typeface="Arial"/>
                <a:cs typeface="Arial"/>
              </a:rPr>
              <a:t>exigeantes</a:t>
            </a:r>
            <a:r>
              <a:rPr sz="1800" spc="-20" dirty="0">
                <a:latin typeface="Arial"/>
                <a:cs typeface="Arial"/>
              </a:rPr>
              <a:t> </a:t>
            </a:r>
            <a:r>
              <a:rPr sz="1800" dirty="0">
                <a:latin typeface="Arial"/>
                <a:cs typeface="Arial"/>
              </a:rPr>
              <a:t>sont</a:t>
            </a:r>
            <a:r>
              <a:rPr sz="1800" spc="-10" dirty="0">
                <a:latin typeface="Arial"/>
                <a:cs typeface="Arial"/>
              </a:rPr>
              <a:t> plantées </a:t>
            </a:r>
            <a:r>
              <a:rPr sz="1800" dirty="0">
                <a:latin typeface="Arial"/>
                <a:cs typeface="Arial"/>
              </a:rPr>
              <a:t>en</a:t>
            </a:r>
            <a:r>
              <a:rPr sz="1800" spc="-35" dirty="0">
                <a:latin typeface="Arial"/>
                <a:cs typeface="Arial"/>
              </a:rPr>
              <a:t> </a:t>
            </a:r>
            <a:r>
              <a:rPr sz="1800" dirty="0">
                <a:latin typeface="Arial"/>
                <a:cs typeface="Arial"/>
              </a:rPr>
              <a:t>amont</a:t>
            </a:r>
            <a:r>
              <a:rPr sz="1800" spc="-15" dirty="0">
                <a:latin typeface="Arial"/>
                <a:cs typeface="Arial"/>
              </a:rPr>
              <a:t> </a:t>
            </a:r>
            <a:r>
              <a:rPr sz="1800" dirty="0">
                <a:latin typeface="Arial"/>
                <a:cs typeface="Arial"/>
              </a:rPr>
              <a:t>des</a:t>
            </a:r>
            <a:r>
              <a:rPr sz="1800" spc="-5" dirty="0">
                <a:latin typeface="Arial"/>
                <a:cs typeface="Arial"/>
              </a:rPr>
              <a:t> </a:t>
            </a:r>
            <a:r>
              <a:rPr sz="1800" dirty="0">
                <a:latin typeface="Arial"/>
                <a:cs typeface="Arial"/>
              </a:rPr>
              <a:t>seuils,</a:t>
            </a:r>
            <a:r>
              <a:rPr sz="1800" spc="-10" dirty="0">
                <a:latin typeface="Arial"/>
                <a:cs typeface="Arial"/>
              </a:rPr>
              <a:t> </a:t>
            </a:r>
            <a:r>
              <a:rPr sz="1800" dirty="0">
                <a:latin typeface="Arial"/>
                <a:cs typeface="Arial"/>
              </a:rPr>
              <a:t>pour</a:t>
            </a:r>
            <a:r>
              <a:rPr sz="1800" spc="-20" dirty="0">
                <a:latin typeface="Arial"/>
                <a:cs typeface="Arial"/>
              </a:rPr>
              <a:t> </a:t>
            </a:r>
            <a:r>
              <a:rPr sz="1800" dirty="0">
                <a:latin typeface="Arial"/>
                <a:cs typeface="Arial"/>
              </a:rPr>
              <a:t>profiter</a:t>
            </a:r>
            <a:r>
              <a:rPr sz="1800" spc="-15" dirty="0">
                <a:latin typeface="Arial"/>
                <a:cs typeface="Arial"/>
              </a:rPr>
              <a:t> </a:t>
            </a:r>
            <a:r>
              <a:rPr sz="1800" spc="-25" dirty="0">
                <a:latin typeface="Arial"/>
                <a:cs typeface="Arial"/>
              </a:rPr>
              <a:t>du </a:t>
            </a:r>
            <a:r>
              <a:rPr sz="1800" dirty="0">
                <a:latin typeface="Arial"/>
                <a:cs typeface="Arial"/>
              </a:rPr>
              <a:t>sol</a:t>
            </a:r>
            <a:r>
              <a:rPr sz="1800" spc="-10" dirty="0">
                <a:latin typeface="Arial"/>
                <a:cs typeface="Arial"/>
              </a:rPr>
              <a:t> </a:t>
            </a:r>
            <a:r>
              <a:rPr sz="1800" dirty="0">
                <a:latin typeface="Arial"/>
                <a:cs typeface="Arial"/>
              </a:rPr>
              <a:t>et</a:t>
            </a:r>
            <a:r>
              <a:rPr sz="1800" spc="-5"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l’eau</a:t>
            </a:r>
            <a:r>
              <a:rPr sz="1800" spc="-15" dirty="0">
                <a:latin typeface="Arial"/>
                <a:cs typeface="Arial"/>
              </a:rPr>
              <a:t> </a:t>
            </a:r>
            <a:r>
              <a:rPr sz="1800" spc="-10" dirty="0">
                <a:latin typeface="Arial"/>
                <a:cs typeface="Arial"/>
              </a:rPr>
              <a:t>retenus.</a:t>
            </a:r>
            <a:endParaRPr sz="1800">
              <a:latin typeface="Arial"/>
              <a:cs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69392"/>
            <a:ext cx="9144000" cy="6845934"/>
            <a:chOff x="457200" y="469392"/>
            <a:chExt cx="9144000" cy="6845934"/>
          </a:xfrm>
        </p:grpSpPr>
        <p:pic>
          <p:nvPicPr>
            <p:cNvPr id="3" name="object 3"/>
            <p:cNvPicPr/>
            <p:nvPr/>
          </p:nvPicPr>
          <p:blipFill>
            <a:blip r:embed="rId2" cstate="print"/>
            <a:stretch>
              <a:fillRect/>
            </a:stretch>
          </p:blipFill>
          <p:spPr>
            <a:xfrm>
              <a:off x="457200" y="469392"/>
              <a:ext cx="4133088" cy="6080759"/>
            </a:xfrm>
            <a:prstGeom prst="rect">
              <a:avLst/>
            </a:prstGeom>
          </p:spPr>
        </p:pic>
        <p:pic>
          <p:nvPicPr>
            <p:cNvPr id="4" name="object 4"/>
            <p:cNvPicPr/>
            <p:nvPr/>
          </p:nvPicPr>
          <p:blipFill>
            <a:blip r:embed="rId3" cstate="print"/>
            <a:stretch>
              <a:fillRect/>
            </a:stretch>
          </p:blipFill>
          <p:spPr>
            <a:xfrm>
              <a:off x="4021835" y="3640835"/>
              <a:ext cx="5579363" cy="3674363"/>
            </a:xfrm>
            <a:prstGeom prst="rect">
              <a:avLst/>
            </a:prstGeom>
          </p:spPr>
        </p:pic>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313676" cy="4788408"/>
          </a:xfrm>
          <a:prstGeom prst="rect">
            <a:avLst/>
          </a:prstGeom>
        </p:spPr>
      </p:pic>
      <p:sp>
        <p:nvSpPr>
          <p:cNvPr id="3" name="object 3"/>
          <p:cNvSpPr txBox="1"/>
          <p:nvPr/>
        </p:nvSpPr>
        <p:spPr>
          <a:xfrm>
            <a:off x="535939" y="5328917"/>
            <a:ext cx="8724900" cy="1941195"/>
          </a:xfrm>
          <a:prstGeom prst="rect">
            <a:avLst/>
          </a:prstGeom>
        </p:spPr>
        <p:txBody>
          <a:bodyPr vert="horz" wrap="square" lIns="0" tIns="12700" rIns="0" bIns="0" rtlCol="0">
            <a:spAutoFit/>
          </a:bodyPr>
          <a:lstStyle/>
          <a:p>
            <a:pPr marL="12700" marR="1618615">
              <a:lnSpc>
                <a:spcPct val="100000"/>
              </a:lnSpc>
              <a:spcBef>
                <a:spcPts val="100"/>
              </a:spcBef>
            </a:pPr>
            <a:r>
              <a:rPr sz="1800" dirty="0">
                <a:latin typeface="Arial"/>
                <a:cs typeface="Arial"/>
              </a:rPr>
              <a:t>La</a:t>
            </a:r>
            <a:r>
              <a:rPr sz="1800" spc="-20" dirty="0">
                <a:latin typeface="Arial"/>
                <a:cs typeface="Arial"/>
              </a:rPr>
              <a:t> </a:t>
            </a:r>
            <a:r>
              <a:rPr sz="1800" dirty="0">
                <a:latin typeface="Arial"/>
                <a:cs typeface="Arial"/>
              </a:rPr>
              <a:t>technique</a:t>
            </a:r>
            <a:r>
              <a:rPr sz="1800" spc="-15" dirty="0">
                <a:latin typeface="Arial"/>
                <a:cs typeface="Arial"/>
              </a:rPr>
              <a:t> </a:t>
            </a:r>
            <a:r>
              <a:rPr sz="1800" dirty="0">
                <a:latin typeface="Arial"/>
                <a:cs typeface="Arial"/>
              </a:rPr>
              <a:t>des</a:t>
            </a:r>
            <a:r>
              <a:rPr sz="1800" spc="-15" dirty="0">
                <a:latin typeface="Arial"/>
                <a:cs typeface="Arial"/>
              </a:rPr>
              <a:t> </a:t>
            </a:r>
            <a:r>
              <a:rPr sz="1800" dirty="0">
                <a:latin typeface="Arial"/>
                <a:cs typeface="Arial"/>
              </a:rPr>
              <a:t>seuils</a:t>
            </a:r>
            <a:r>
              <a:rPr sz="1800" spc="-1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sacs</a:t>
            </a:r>
            <a:r>
              <a:rPr sz="1800" spc="-10"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terre</a:t>
            </a:r>
            <a:r>
              <a:rPr sz="1800" spc="-20" dirty="0">
                <a:latin typeface="Arial"/>
                <a:cs typeface="Arial"/>
              </a:rPr>
              <a:t> </a:t>
            </a:r>
            <a:r>
              <a:rPr sz="1800" dirty="0">
                <a:latin typeface="Arial"/>
                <a:cs typeface="Arial"/>
              </a:rPr>
              <a:t>est</a:t>
            </a:r>
            <a:r>
              <a:rPr sz="1800" spc="-5" dirty="0">
                <a:latin typeface="Arial"/>
                <a:cs typeface="Arial"/>
              </a:rPr>
              <a:t> </a:t>
            </a:r>
            <a:r>
              <a:rPr sz="1800" dirty="0">
                <a:latin typeface="Arial"/>
                <a:cs typeface="Arial"/>
              </a:rPr>
              <a:t>également</a:t>
            </a:r>
            <a:r>
              <a:rPr sz="1800" spc="-10" dirty="0">
                <a:latin typeface="Arial"/>
                <a:cs typeface="Arial"/>
              </a:rPr>
              <a:t> </a:t>
            </a:r>
            <a:r>
              <a:rPr sz="1800" dirty="0">
                <a:latin typeface="Arial"/>
                <a:cs typeface="Arial"/>
              </a:rPr>
              <a:t>essayée,</a:t>
            </a:r>
            <a:r>
              <a:rPr sz="1800" spc="-5" dirty="0">
                <a:latin typeface="Arial"/>
                <a:cs typeface="Arial"/>
              </a:rPr>
              <a:t> </a:t>
            </a:r>
            <a:r>
              <a:rPr sz="1800" spc="-20" dirty="0">
                <a:latin typeface="Arial"/>
                <a:cs typeface="Arial"/>
              </a:rPr>
              <a:t>pour </a:t>
            </a:r>
            <a:r>
              <a:rPr sz="1800" dirty="0">
                <a:latin typeface="Arial"/>
                <a:cs typeface="Arial"/>
              </a:rPr>
              <a:t>faciliter</a:t>
            </a:r>
            <a:r>
              <a:rPr sz="1800" spc="-25" dirty="0">
                <a:latin typeface="Arial"/>
                <a:cs typeface="Arial"/>
              </a:rPr>
              <a:t> </a:t>
            </a:r>
            <a:r>
              <a:rPr sz="1800" dirty="0">
                <a:latin typeface="Arial"/>
                <a:cs typeface="Arial"/>
              </a:rPr>
              <a:t>l’installation</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végétation</a:t>
            </a:r>
            <a:r>
              <a:rPr sz="1800" spc="-25" dirty="0">
                <a:latin typeface="Arial"/>
                <a:cs typeface="Arial"/>
              </a:rPr>
              <a:t> </a:t>
            </a:r>
            <a:r>
              <a:rPr sz="1800" dirty="0">
                <a:latin typeface="Arial"/>
                <a:cs typeface="Arial"/>
              </a:rPr>
              <a:t>devant</a:t>
            </a:r>
            <a:r>
              <a:rPr sz="1800" spc="-15" dirty="0">
                <a:latin typeface="Arial"/>
                <a:cs typeface="Arial"/>
              </a:rPr>
              <a:t> </a:t>
            </a:r>
            <a:r>
              <a:rPr sz="1800" dirty="0">
                <a:latin typeface="Arial"/>
                <a:cs typeface="Arial"/>
              </a:rPr>
              <a:t>constituer</a:t>
            </a:r>
            <a:r>
              <a:rPr sz="1800" spc="-20" dirty="0">
                <a:latin typeface="Arial"/>
                <a:cs typeface="Arial"/>
              </a:rPr>
              <a:t> </a:t>
            </a:r>
            <a:r>
              <a:rPr sz="1800" dirty="0">
                <a:latin typeface="Arial"/>
                <a:cs typeface="Arial"/>
              </a:rPr>
              <a:t>le</a:t>
            </a:r>
            <a:r>
              <a:rPr sz="1800" spc="-30" dirty="0">
                <a:latin typeface="Arial"/>
                <a:cs typeface="Arial"/>
              </a:rPr>
              <a:t> </a:t>
            </a:r>
            <a:r>
              <a:rPr sz="1800" dirty="0">
                <a:latin typeface="Arial"/>
                <a:cs typeface="Arial"/>
              </a:rPr>
              <a:t>seuil</a:t>
            </a:r>
            <a:r>
              <a:rPr sz="1800" spc="-20" dirty="0">
                <a:latin typeface="Arial"/>
                <a:cs typeface="Arial"/>
              </a:rPr>
              <a:t> </a:t>
            </a:r>
            <a:r>
              <a:rPr sz="1800" spc="-10" dirty="0">
                <a:latin typeface="Arial"/>
                <a:cs typeface="Arial"/>
              </a:rPr>
              <a:t>définitif.</a:t>
            </a:r>
            <a:endParaRPr sz="1800">
              <a:latin typeface="Arial"/>
              <a:cs typeface="Arial"/>
            </a:endParaRPr>
          </a:p>
          <a:p>
            <a:pPr>
              <a:lnSpc>
                <a:spcPct val="100000"/>
              </a:lnSpc>
              <a:spcBef>
                <a:spcPts val="35"/>
              </a:spcBef>
            </a:pPr>
            <a:endParaRPr sz="1800">
              <a:latin typeface="Arial"/>
              <a:cs typeface="Arial"/>
            </a:endParaRPr>
          </a:p>
          <a:p>
            <a:pPr marL="12700" marR="5080">
              <a:lnSpc>
                <a:spcPct val="100200"/>
              </a:lnSpc>
            </a:pPr>
            <a:r>
              <a:rPr sz="1800" dirty="0">
                <a:latin typeface="Arial"/>
                <a:cs typeface="Arial"/>
              </a:rPr>
              <a:t>Peu</a:t>
            </a:r>
            <a:r>
              <a:rPr sz="1800" spc="-25" dirty="0">
                <a:latin typeface="Arial"/>
                <a:cs typeface="Arial"/>
              </a:rPr>
              <a:t> </a:t>
            </a:r>
            <a:r>
              <a:rPr sz="1800" dirty="0">
                <a:latin typeface="Arial"/>
                <a:cs typeface="Arial"/>
              </a:rPr>
              <a:t>coûteux,</a:t>
            </a:r>
            <a:r>
              <a:rPr sz="1800" spc="-5" dirty="0">
                <a:latin typeface="Arial"/>
                <a:cs typeface="Arial"/>
              </a:rPr>
              <a:t> </a:t>
            </a:r>
            <a:r>
              <a:rPr sz="1800" dirty="0">
                <a:latin typeface="Arial"/>
                <a:cs typeface="Arial"/>
              </a:rPr>
              <a:t>mais</a:t>
            </a:r>
            <a:r>
              <a:rPr sz="1800" spc="-20" dirty="0">
                <a:latin typeface="Arial"/>
                <a:cs typeface="Arial"/>
              </a:rPr>
              <a:t> </a:t>
            </a:r>
            <a:r>
              <a:rPr sz="1800" dirty="0">
                <a:latin typeface="Arial"/>
                <a:cs typeface="Arial"/>
              </a:rPr>
              <a:t>aussi</a:t>
            </a:r>
            <a:r>
              <a:rPr sz="1800" spc="-20" dirty="0">
                <a:latin typeface="Arial"/>
                <a:cs typeface="Arial"/>
              </a:rPr>
              <a:t> </a:t>
            </a:r>
            <a:r>
              <a:rPr sz="1800" dirty="0">
                <a:latin typeface="Arial"/>
                <a:cs typeface="Arial"/>
              </a:rPr>
              <a:t>visibles</a:t>
            </a:r>
            <a:r>
              <a:rPr sz="1800" spc="-20" dirty="0">
                <a:latin typeface="Arial"/>
                <a:cs typeface="Arial"/>
              </a:rPr>
              <a:t> </a:t>
            </a:r>
            <a:r>
              <a:rPr sz="1800" dirty="0">
                <a:latin typeface="Arial"/>
                <a:cs typeface="Arial"/>
              </a:rPr>
              <a:t>dans</a:t>
            </a:r>
            <a:r>
              <a:rPr sz="1800" spc="-20" dirty="0">
                <a:latin typeface="Arial"/>
                <a:cs typeface="Arial"/>
              </a:rPr>
              <a:t> </a:t>
            </a:r>
            <a:r>
              <a:rPr sz="1800" dirty="0">
                <a:latin typeface="Arial"/>
                <a:cs typeface="Arial"/>
              </a:rPr>
              <a:t>le</a:t>
            </a:r>
            <a:r>
              <a:rPr sz="1800" spc="-20" dirty="0">
                <a:latin typeface="Arial"/>
                <a:cs typeface="Arial"/>
              </a:rPr>
              <a:t> </a:t>
            </a:r>
            <a:r>
              <a:rPr sz="1800" dirty="0">
                <a:latin typeface="Arial"/>
                <a:cs typeface="Arial"/>
              </a:rPr>
              <a:t>paysage,</a:t>
            </a:r>
            <a:r>
              <a:rPr sz="1800" spc="-15" dirty="0">
                <a:latin typeface="Arial"/>
                <a:cs typeface="Arial"/>
              </a:rPr>
              <a:t> </a:t>
            </a:r>
            <a:r>
              <a:rPr sz="1800" dirty="0">
                <a:latin typeface="Arial"/>
                <a:cs typeface="Arial"/>
              </a:rPr>
              <a:t>ces</a:t>
            </a:r>
            <a:r>
              <a:rPr sz="1800" spc="-20" dirty="0">
                <a:latin typeface="Arial"/>
                <a:cs typeface="Arial"/>
              </a:rPr>
              <a:t> </a:t>
            </a:r>
            <a:r>
              <a:rPr sz="1800" dirty="0">
                <a:latin typeface="Arial"/>
                <a:cs typeface="Arial"/>
              </a:rPr>
              <a:t>aménagements</a:t>
            </a:r>
            <a:r>
              <a:rPr sz="1800" spc="-20" dirty="0">
                <a:latin typeface="Arial"/>
                <a:cs typeface="Arial"/>
              </a:rPr>
              <a:t> </a:t>
            </a:r>
            <a:r>
              <a:rPr sz="1800" dirty="0">
                <a:latin typeface="Arial"/>
                <a:cs typeface="Arial"/>
              </a:rPr>
              <a:t>ont</a:t>
            </a:r>
            <a:r>
              <a:rPr sz="1800" spc="-15" dirty="0">
                <a:latin typeface="Arial"/>
                <a:cs typeface="Arial"/>
              </a:rPr>
              <a:t> </a:t>
            </a:r>
            <a:r>
              <a:rPr sz="1800" spc="-25" dirty="0">
                <a:latin typeface="Arial"/>
                <a:cs typeface="Arial"/>
              </a:rPr>
              <a:t>été </a:t>
            </a:r>
            <a:r>
              <a:rPr sz="1800" dirty="0">
                <a:latin typeface="Arial"/>
                <a:cs typeface="Arial"/>
              </a:rPr>
              <a:t>considérés</a:t>
            </a:r>
            <a:r>
              <a:rPr sz="1800" spc="-20" dirty="0">
                <a:latin typeface="Arial"/>
                <a:cs typeface="Arial"/>
              </a:rPr>
              <a:t> </a:t>
            </a:r>
            <a:r>
              <a:rPr sz="1800" dirty="0">
                <a:latin typeface="Arial"/>
                <a:cs typeface="Arial"/>
              </a:rPr>
              <a:t>comme</a:t>
            </a:r>
            <a:r>
              <a:rPr sz="1800" spc="-20" dirty="0">
                <a:latin typeface="Arial"/>
                <a:cs typeface="Arial"/>
              </a:rPr>
              <a:t> </a:t>
            </a:r>
            <a:r>
              <a:rPr sz="1800" dirty="0">
                <a:latin typeface="Arial"/>
                <a:cs typeface="Arial"/>
              </a:rPr>
              <a:t>une</a:t>
            </a:r>
            <a:r>
              <a:rPr sz="1800" spc="-25" dirty="0">
                <a:latin typeface="Arial"/>
                <a:cs typeface="Arial"/>
              </a:rPr>
              <a:t> </a:t>
            </a:r>
            <a:r>
              <a:rPr sz="1800" dirty="0">
                <a:latin typeface="Arial"/>
                <a:cs typeface="Arial"/>
              </a:rPr>
              <a:t>sorte</a:t>
            </a:r>
            <a:r>
              <a:rPr sz="1800" spc="-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bricolage</a:t>
            </a:r>
            <a:r>
              <a:rPr sz="1800" spc="-20" dirty="0">
                <a:latin typeface="Arial"/>
                <a:cs typeface="Arial"/>
              </a:rPr>
              <a:t> </a:t>
            </a:r>
            <a:r>
              <a:rPr sz="1800" dirty="0">
                <a:latin typeface="Arial"/>
                <a:cs typeface="Arial"/>
              </a:rPr>
              <a:t>sans</a:t>
            </a:r>
            <a:r>
              <a:rPr sz="1800" spc="-20" dirty="0">
                <a:latin typeface="Arial"/>
                <a:cs typeface="Arial"/>
              </a:rPr>
              <a:t> </a:t>
            </a:r>
            <a:r>
              <a:rPr sz="1800" dirty="0">
                <a:latin typeface="Arial"/>
                <a:cs typeface="Arial"/>
              </a:rPr>
              <a:t>intérêt</a:t>
            </a:r>
            <a:r>
              <a:rPr sz="1800" spc="-10" dirty="0">
                <a:latin typeface="Arial"/>
                <a:cs typeface="Arial"/>
              </a:rPr>
              <a:t> </a:t>
            </a:r>
            <a:r>
              <a:rPr sz="1800" dirty="0">
                <a:latin typeface="Arial"/>
                <a:cs typeface="Arial"/>
              </a:rPr>
              <a:t>par</a:t>
            </a:r>
            <a:r>
              <a:rPr sz="1800" spc="-5" dirty="0">
                <a:latin typeface="Arial"/>
                <a:cs typeface="Arial"/>
              </a:rPr>
              <a:t> </a:t>
            </a:r>
            <a:r>
              <a:rPr sz="1800" dirty="0">
                <a:latin typeface="Arial"/>
                <a:cs typeface="Arial"/>
              </a:rPr>
              <a:t>les</a:t>
            </a:r>
            <a:r>
              <a:rPr sz="1800" spc="-15" dirty="0">
                <a:latin typeface="Arial"/>
                <a:cs typeface="Arial"/>
              </a:rPr>
              <a:t> </a:t>
            </a:r>
            <a:r>
              <a:rPr sz="1800" dirty="0">
                <a:latin typeface="Arial"/>
                <a:cs typeface="Arial"/>
              </a:rPr>
              <a:t>bailleurs</a:t>
            </a:r>
            <a:r>
              <a:rPr sz="1800" spc="-15" dirty="0">
                <a:latin typeface="Arial"/>
                <a:cs typeface="Arial"/>
              </a:rPr>
              <a:t> </a:t>
            </a:r>
            <a:r>
              <a:rPr sz="1800" dirty="0">
                <a:latin typeface="Arial"/>
                <a:cs typeface="Arial"/>
              </a:rPr>
              <a:t>de</a:t>
            </a:r>
            <a:r>
              <a:rPr sz="1800" spc="-10" dirty="0">
                <a:latin typeface="Arial"/>
                <a:cs typeface="Arial"/>
              </a:rPr>
              <a:t> </a:t>
            </a:r>
            <a:r>
              <a:rPr sz="1800" dirty="0">
                <a:latin typeface="Arial"/>
                <a:cs typeface="Arial"/>
              </a:rPr>
              <a:t>fonds</a:t>
            </a:r>
            <a:r>
              <a:rPr sz="1800" spc="-15" dirty="0">
                <a:latin typeface="Arial"/>
                <a:cs typeface="Arial"/>
              </a:rPr>
              <a:t> </a:t>
            </a:r>
            <a:r>
              <a:rPr sz="1800" dirty="0">
                <a:latin typeface="Arial"/>
                <a:cs typeface="Arial"/>
              </a:rPr>
              <a:t>et</a:t>
            </a:r>
            <a:r>
              <a:rPr sz="1800" spc="-15" dirty="0">
                <a:latin typeface="Arial"/>
                <a:cs typeface="Arial"/>
              </a:rPr>
              <a:t> </a:t>
            </a:r>
            <a:r>
              <a:rPr sz="1800" spc="-25" dirty="0">
                <a:latin typeface="Arial"/>
                <a:cs typeface="Arial"/>
              </a:rPr>
              <a:t>les </a:t>
            </a:r>
            <a:r>
              <a:rPr sz="1800" dirty="0">
                <a:latin typeface="Arial"/>
                <a:cs typeface="Arial"/>
              </a:rPr>
              <a:t>administrations.</a:t>
            </a:r>
            <a:r>
              <a:rPr sz="1800" spc="-30" dirty="0">
                <a:latin typeface="Arial"/>
                <a:cs typeface="Arial"/>
              </a:rPr>
              <a:t> </a:t>
            </a:r>
            <a:r>
              <a:rPr sz="1800" dirty="0">
                <a:latin typeface="Arial"/>
                <a:cs typeface="Arial"/>
              </a:rPr>
              <a:t>L’absence</a:t>
            </a:r>
            <a:r>
              <a:rPr sz="1800" spc="-25" dirty="0">
                <a:latin typeface="Arial"/>
                <a:cs typeface="Arial"/>
              </a:rPr>
              <a:t> </a:t>
            </a:r>
            <a:r>
              <a:rPr sz="1800" dirty="0">
                <a:latin typeface="Arial"/>
                <a:cs typeface="Arial"/>
              </a:rPr>
              <a:t>de</a:t>
            </a:r>
            <a:r>
              <a:rPr sz="1800" spc="-10" dirty="0">
                <a:latin typeface="Arial"/>
                <a:cs typeface="Arial"/>
              </a:rPr>
              <a:t> </a:t>
            </a:r>
            <a:r>
              <a:rPr sz="1800" dirty="0">
                <a:latin typeface="Arial"/>
                <a:cs typeface="Arial"/>
              </a:rPr>
              <a:t>suivi</a:t>
            </a:r>
            <a:r>
              <a:rPr sz="1800" spc="-25" dirty="0">
                <a:latin typeface="Arial"/>
                <a:cs typeface="Arial"/>
              </a:rPr>
              <a:t> </a:t>
            </a:r>
            <a:r>
              <a:rPr sz="1800" dirty="0">
                <a:latin typeface="Arial"/>
                <a:cs typeface="Arial"/>
              </a:rPr>
              <a:t>une</a:t>
            </a:r>
            <a:r>
              <a:rPr sz="1800" spc="-25" dirty="0">
                <a:latin typeface="Arial"/>
                <a:cs typeface="Arial"/>
              </a:rPr>
              <a:t> </a:t>
            </a:r>
            <a:r>
              <a:rPr sz="1800" dirty="0">
                <a:latin typeface="Arial"/>
                <a:cs typeface="Arial"/>
              </a:rPr>
              <a:t>fois</a:t>
            </a:r>
            <a:r>
              <a:rPr sz="1800" spc="-20" dirty="0">
                <a:latin typeface="Arial"/>
                <a:cs typeface="Arial"/>
              </a:rPr>
              <a:t> </a:t>
            </a:r>
            <a:r>
              <a:rPr sz="1800" dirty="0">
                <a:latin typeface="Arial"/>
                <a:cs typeface="Arial"/>
              </a:rPr>
              <a:t>le</a:t>
            </a:r>
            <a:r>
              <a:rPr sz="1800" spc="-25" dirty="0">
                <a:latin typeface="Arial"/>
                <a:cs typeface="Arial"/>
              </a:rPr>
              <a:t> </a:t>
            </a:r>
            <a:r>
              <a:rPr sz="1800" dirty="0">
                <a:latin typeface="Arial"/>
                <a:cs typeface="Arial"/>
              </a:rPr>
              <a:t>projet</a:t>
            </a:r>
            <a:r>
              <a:rPr sz="1800" spc="-20" dirty="0">
                <a:latin typeface="Arial"/>
                <a:cs typeface="Arial"/>
              </a:rPr>
              <a:t> </a:t>
            </a:r>
            <a:r>
              <a:rPr sz="1800" dirty="0">
                <a:latin typeface="Arial"/>
                <a:cs typeface="Arial"/>
              </a:rPr>
              <a:t>terminé</a:t>
            </a:r>
            <a:r>
              <a:rPr sz="1800" spc="-25" dirty="0">
                <a:latin typeface="Arial"/>
                <a:cs typeface="Arial"/>
              </a:rPr>
              <a:t> </a:t>
            </a:r>
            <a:r>
              <a:rPr sz="1800" dirty="0">
                <a:latin typeface="Arial"/>
                <a:cs typeface="Arial"/>
              </a:rPr>
              <a:t>interdit</a:t>
            </a:r>
            <a:r>
              <a:rPr sz="1800" spc="-15" dirty="0">
                <a:latin typeface="Arial"/>
                <a:cs typeface="Arial"/>
              </a:rPr>
              <a:t> </a:t>
            </a:r>
            <a:r>
              <a:rPr sz="1800" dirty="0">
                <a:latin typeface="Arial"/>
                <a:cs typeface="Arial"/>
              </a:rPr>
              <a:t>le</a:t>
            </a:r>
            <a:r>
              <a:rPr sz="1800" spc="-25" dirty="0">
                <a:latin typeface="Arial"/>
                <a:cs typeface="Arial"/>
              </a:rPr>
              <a:t> </a:t>
            </a:r>
            <a:r>
              <a:rPr sz="1800" spc="-10" dirty="0">
                <a:latin typeface="Arial"/>
                <a:cs typeface="Arial"/>
              </a:rPr>
              <a:t>retour </a:t>
            </a:r>
            <a:r>
              <a:rPr sz="1800" dirty="0">
                <a:latin typeface="Arial"/>
                <a:cs typeface="Arial"/>
              </a:rPr>
              <a:t>d’expérience</a:t>
            </a:r>
            <a:r>
              <a:rPr sz="1800" spc="-25" dirty="0">
                <a:latin typeface="Arial"/>
                <a:cs typeface="Arial"/>
              </a:rPr>
              <a:t> </a:t>
            </a:r>
            <a:r>
              <a:rPr sz="1800" dirty="0">
                <a:latin typeface="Arial"/>
                <a:cs typeface="Arial"/>
              </a:rPr>
              <a:t>et</a:t>
            </a:r>
            <a:r>
              <a:rPr sz="1800" spc="-5" dirty="0">
                <a:latin typeface="Arial"/>
                <a:cs typeface="Arial"/>
              </a:rPr>
              <a:t> </a:t>
            </a:r>
            <a:r>
              <a:rPr sz="1800" dirty="0">
                <a:latin typeface="Arial"/>
                <a:cs typeface="Arial"/>
              </a:rPr>
              <a:t>une</a:t>
            </a:r>
            <a:r>
              <a:rPr sz="1800" spc="-25" dirty="0">
                <a:latin typeface="Arial"/>
                <a:cs typeface="Arial"/>
              </a:rPr>
              <a:t> </a:t>
            </a:r>
            <a:r>
              <a:rPr sz="1800" dirty="0">
                <a:latin typeface="Arial"/>
                <a:cs typeface="Arial"/>
              </a:rPr>
              <a:t>quelconque</a:t>
            </a:r>
            <a:r>
              <a:rPr sz="1800" spc="-20" dirty="0">
                <a:latin typeface="Arial"/>
                <a:cs typeface="Arial"/>
              </a:rPr>
              <a:t> </a:t>
            </a:r>
            <a:r>
              <a:rPr sz="1800" dirty="0">
                <a:latin typeface="Arial"/>
                <a:cs typeface="Arial"/>
              </a:rPr>
              <a:t>diffusion</a:t>
            </a:r>
            <a:r>
              <a:rPr sz="1800" spc="-25" dirty="0">
                <a:latin typeface="Arial"/>
                <a:cs typeface="Arial"/>
              </a:rPr>
              <a:t> </a:t>
            </a:r>
            <a:r>
              <a:rPr sz="1800" dirty="0">
                <a:latin typeface="Arial"/>
                <a:cs typeface="Arial"/>
              </a:rPr>
              <a:t>des</a:t>
            </a:r>
            <a:r>
              <a:rPr sz="1800" spc="-20" dirty="0">
                <a:latin typeface="Arial"/>
                <a:cs typeface="Arial"/>
              </a:rPr>
              <a:t> </a:t>
            </a:r>
            <a:r>
              <a:rPr sz="1800" dirty="0">
                <a:latin typeface="Arial"/>
                <a:cs typeface="Arial"/>
              </a:rPr>
              <a:t>résultats</a:t>
            </a:r>
            <a:r>
              <a:rPr sz="1800" spc="-15" dirty="0">
                <a:latin typeface="Arial"/>
                <a:cs typeface="Arial"/>
              </a:rPr>
              <a:t> </a:t>
            </a:r>
            <a:r>
              <a:rPr sz="1800" spc="-10" dirty="0">
                <a:latin typeface="Arial"/>
                <a:cs typeface="Arial"/>
              </a:rPr>
              <a:t>obtenus.</a:t>
            </a:r>
            <a:endParaRPr sz="18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8181340" cy="6139180"/>
            <a:chOff x="452437" y="452437"/>
            <a:chExt cx="8181340" cy="6139180"/>
          </a:xfrm>
        </p:grpSpPr>
        <p:pic>
          <p:nvPicPr>
            <p:cNvPr id="3" name="object 3"/>
            <p:cNvPicPr/>
            <p:nvPr/>
          </p:nvPicPr>
          <p:blipFill>
            <a:blip r:embed="rId2" cstate="print"/>
            <a:stretch>
              <a:fillRect/>
            </a:stretch>
          </p:blipFill>
          <p:spPr>
            <a:xfrm>
              <a:off x="457200" y="457200"/>
              <a:ext cx="8173211" cy="6129527"/>
            </a:xfrm>
            <a:prstGeom prst="rect">
              <a:avLst/>
            </a:prstGeom>
          </p:spPr>
        </p:pic>
        <p:sp>
          <p:nvSpPr>
            <p:cNvPr id="4" name="object 4"/>
            <p:cNvSpPr/>
            <p:nvPr/>
          </p:nvSpPr>
          <p:spPr>
            <a:xfrm>
              <a:off x="457200" y="457200"/>
              <a:ext cx="8171815" cy="6129655"/>
            </a:xfrm>
            <a:custGeom>
              <a:avLst/>
              <a:gdLst/>
              <a:ahLst/>
              <a:cxnLst/>
              <a:rect l="l" t="t" r="r" b="b"/>
              <a:pathLst>
                <a:path w="8171815" h="6129655">
                  <a:moveTo>
                    <a:pt x="0" y="0"/>
                  </a:moveTo>
                  <a:lnTo>
                    <a:pt x="0" y="6129527"/>
                  </a:lnTo>
                  <a:lnTo>
                    <a:pt x="8171687" y="6129527"/>
                  </a:lnTo>
                  <a:lnTo>
                    <a:pt x="8171687"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59383" y="6787384"/>
            <a:ext cx="44938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Gros</a:t>
            </a:r>
            <a:r>
              <a:rPr sz="1800" spc="-30" dirty="0">
                <a:latin typeface="Arial"/>
                <a:cs typeface="Arial"/>
              </a:rPr>
              <a:t> </a:t>
            </a:r>
            <a:r>
              <a:rPr sz="1800" dirty="0">
                <a:latin typeface="Arial"/>
                <a:cs typeface="Arial"/>
              </a:rPr>
              <a:t>Morne,</a:t>
            </a:r>
            <a:r>
              <a:rPr sz="1800" spc="-25" dirty="0">
                <a:latin typeface="Arial"/>
                <a:cs typeface="Arial"/>
              </a:rPr>
              <a:t> </a:t>
            </a:r>
            <a:r>
              <a:rPr sz="1800" dirty="0">
                <a:latin typeface="Arial"/>
                <a:cs typeface="Arial"/>
              </a:rPr>
              <a:t>Boucan</a:t>
            </a:r>
            <a:r>
              <a:rPr sz="1800" spc="-30" dirty="0">
                <a:latin typeface="Arial"/>
                <a:cs typeface="Arial"/>
              </a:rPr>
              <a:t> </a:t>
            </a:r>
            <a:r>
              <a:rPr sz="1800" dirty="0">
                <a:latin typeface="Arial"/>
                <a:cs typeface="Arial"/>
              </a:rPr>
              <a:t>Richard.</a:t>
            </a:r>
            <a:r>
              <a:rPr sz="1800" spc="-25" dirty="0">
                <a:latin typeface="Arial"/>
                <a:cs typeface="Arial"/>
              </a:rPr>
              <a:t> </a:t>
            </a:r>
            <a:r>
              <a:rPr sz="1800" dirty="0">
                <a:latin typeface="Arial"/>
                <a:cs typeface="Arial"/>
              </a:rPr>
              <a:t>Ravine</a:t>
            </a:r>
            <a:r>
              <a:rPr sz="1800" spc="-35" dirty="0">
                <a:latin typeface="Arial"/>
                <a:cs typeface="Arial"/>
              </a:rPr>
              <a:t> </a:t>
            </a:r>
            <a:r>
              <a:rPr sz="1800" spc="-10" dirty="0">
                <a:latin typeface="Arial"/>
                <a:cs typeface="Arial"/>
              </a:rPr>
              <a:t>Lobis.</a:t>
            </a:r>
            <a:endParaRPr sz="1800">
              <a:latin typeface="Arial"/>
              <a:cs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5516880"/>
            <a:chOff x="457200" y="457200"/>
            <a:chExt cx="9144000" cy="5516880"/>
          </a:xfrm>
        </p:grpSpPr>
        <p:pic>
          <p:nvPicPr>
            <p:cNvPr id="3" name="object 3"/>
            <p:cNvPicPr/>
            <p:nvPr/>
          </p:nvPicPr>
          <p:blipFill>
            <a:blip r:embed="rId2" cstate="print"/>
            <a:stretch>
              <a:fillRect/>
            </a:stretch>
          </p:blipFill>
          <p:spPr>
            <a:xfrm>
              <a:off x="457200" y="460247"/>
              <a:ext cx="5436108" cy="3578352"/>
            </a:xfrm>
            <a:prstGeom prst="rect">
              <a:avLst/>
            </a:prstGeom>
          </p:spPr>
        </p:pic>
        <p:pic>
          <p:nvPicPr>
            <p:cNvPr id="4" name="object 4"/>
            <p:cNvPicPr/>
            <p:nvPr/>
          </p:nvPicPr>
          <p:blipFill>
            <a:blip r:embed="rId3" cstate="print"/>
            <a:stretch>
              <a:fillRect/>
            </a:stretch>
          </p:blipFill>
          <p:spPr>
            <a:xfrm>
              <a:off x="5803391" y="457200"/>
              <a:ext cx="3797807" cy="5516879"/>
            </a:xfrm>
            <a:prstGeom prst="rect">
              <a:avLst/>
            </a:prstGeom>
          </p:spPr>
        </p:pic>
      </p:grpSp>
      <p:sp>
        <p:nvSpPr>
          <p:cNvPr id="5" name="object 5"/>
          <p:cNvSpPr txBox="1"/>
          <p:nvPr/>
        </p:nvSpPr>
        <p:spPr>
          <a:xfrm>
            <a:off x="6045197" y="6145781"/>
            <a:ext cx="3378835" cy="1124585"/>
          </a:xfrm>
          <a:prstGeom prst="rect">
            <a:avLst/>
          </a:prstGeom>
        </p:spPr>
        <p:txBody>
          <a:bodyPr vert="horz" wrap="square" lIns="0" tIns="12065" rIns="0" bIns="0" rtlCol="0">
            <a:spAutoFit/>
          </a:bodyPr>
          <a:lstStyle/>
          <a:p>
            <a:pPr marL="12700" marR="5080">
              <a:lnSpc>
                <a:spcPct val="100200"/>
              </a:lnSpc>
              <a:spcBef>
                <a:spcPts val="95"/>
              </a:spcBef>
            </a:pPr>
            <a:r>
              <a:rPr sz="1800" dirty="0">
                <a:latin typeface="Arial"/>
                <a:cs typeface="Arial"/>
              </a:rPr>
              <a:t>Le</a:t>
            </a:r>
            <a:r>
              <a:rPr sz="1800" spc="-30" dirty="0">
                <a:latin typeface="Arial"/>
                <a:cs typeface="Arial"/>
              </a:rPr>
              <a:t> </a:t>
            </a:r>
            <a:r>
              <a:rPr sz="1800" dirty="0">
                <a:latin typeface="Arial"/>
                <a:cs typeface="Arial"/>
              </a:rPr>
              <a:t>supplément</a:t>
            </a:r>
            <a:r>
              <a:rPr sz="1800" spc="-20" dirty="0">
                <a:latin typeface="Arial"/>
                <a:cs typeface="Arial"/>
              </a:rPr>
              <a:t> </a:t>
            </a:r>
            <a:r>
              <a:rPr sz="1800" dirty="0">
                <a:latin typeface="Arial"/>
                <a:cs typeface="Arial"/>
              </a:rPr>
              <a:t>d’eau</a:t>
            </a:r>
            <a:r>
              <a:rPr sz="1800" spc="-30" dirty="0">
                <a:latin typeface="Arial"/>
                <a:cs typeface="Arial"/>
              </a:rPr>
              <a:t> </a:t>
            </a:r>
            <a:r>
              <a:rPr sz="1800" dirty="0">
                <a:latin typeface="Arial"/>
                <a:cs typeface="Arial"/>
              </a:rPr>
              <a:t>infiltrée</a:t>
            </a:r>
            <a:r>
              <a:rPr sz="1800" spc="-15" dirty="0">
                <a:latin typeface="Arial"/>
                <a:cs typeface="Arial"/>
              </a:rPr>
              <a:t> </a:t>
            </a:r>
            <a:r>
              <a:rPr sz="1800" spc="-50" dirty="0">
                <a:latin typeface="Arial"/>
                <a:cs typeface="Arial"/>
              </a:rPr>
              <a:t>a </a:t>
            </a:r>
            <a:r>
              <a:rPr sz="1800" dirty="0">
                <a:latin typeface="Arial"/>
                <a:cs typeface="Arial"/>
              </a:rPr>
              <a:t>entraîné</a:t>
            </a:r>
            <a:r>
              <a:rPr sz="1800" spc="-25" dirty="0">
                <a:latin typeface="Arial"/>
                <a:cs typeface="Arial"/>
              </a:rPr>
              <a:t> </a:t>
            </a:r>
            <a:r>
              <a:rPr sz="1800" dirty="0">
                <a:latin typeface="Arial"/>
                <a:cs typeface="Arial"/>
              </a:rPr>
              <a:t>un</a:t>
            </a:r>
            <a:r>
              <a:rPr sz="1800" spc="-20" dirty="0">
                <a:latin typeface="Arial"/>
                <a:cs typeface="Arial"/>
              </a:rPr>
              <a:t> </a:t>
            </a:r>
            <a:r>
              <a:rPr sz="1800" spc="-10" dirty="0">
                <a:latin typeface="Arial"/>
                <a:cs typeface="Arial"/>
              </a:rPr>
              <a:t>glissement </a:t>
            </a:r>
            <a:r>
              <a:rPr sz="1800" dirty="0">
                <a:latin typeface="Arial"/>
                <a:cs typeface="Arial"/>
              </a:rPr>
              <a:t>superficiel,</a:t>
            </a:r>
            <a:r>
              <a:rPr sz="1800" spc="-25" dirty="0">
                <a:latin typeface="Arial"/>
                <a:cs typeface="Arial"/>
              </a:rPr>
              <a:t> </a:t>
            </a:r>
            <a:r>
              <a:rPr sz="1800" dirty="0">
                <a:latin typeface="Arial"/>
                <a:cs typeface="Arial"/>
              </a:rPr>
              <a:t>la</a:t>
            </a:r>
            <a:r>
              <a:rPr sz="1800" spc="-30" dirty="0">
                <a:latin typeface="Arial"/>
                <a:cs typeface="Arial"/>
              </a:rPr>
              <a:t> </a:t>
            </a:r>
            <a:r>
              <a:rPr sz="1800" dirty="0">
                <a:latin typeface="Arial"/>
                <a:cs typeface="Arial"/>
              </a:rPr>
              <a:t>graminée</a:t>
            </a:r>
            <a:r>
              <a:rPr sz="1800" spc="-30" dirty="0">
                <a:latin typeface="Arial"/>
                <a:cs typeface="Arial"/>
              </a:rPr>
              <a:t> </a:t>
            </a:r>
            <a:r>
              <a:rPr sz="1800" dirty="0">
                <a:latin typeface="Arial"/>
                <a:cs typeface="Arial"/>
              </a:rPr>
              <a:t>plantée</a:t>
            </a:r>
            <a:r>
              <a:rPr sz="1800" spc="-25" dirty="0">
                <a:latin typeface="Arial"/>
                <a:cs typeface="Arial"/>
              </a:rPr>
              <a:t> </a:t>
            </a:r>
            <a:r>
              <a:rPr sz="1800" spc="-50" dirty="0">
                <a:latin typeface="Arial"/>
                <a:cs typeface="Arial"/>
              </a:rPr>
              <a:t>a </a:t>
            </a:r>
            <a:r>
              <a:rPr sz="1800" dirty="0">
                <a:latin typeface="Arial"/>
                <a:cs typeface="Arial"/>
              </a:rPr>
              <a:t>entamé</a:t>
            </a:r>
            <a:r>
              <a:rPr sz="1800" spc="-20" dirty="0">
                <a:latin typeface="Arial"/>
                <a:cs typeface="Arial"/>
              </a:rPr>
              <a:t> </a:t>
            </a:r>
            <a:r>
              <a:rPr sz="1800" dirty="0">
                <a:latin typeface="Arial"/>
                <a:cs typeface="Arial"/>
              </a:rPr>
              <a:t>sa</a:t>
            </a:r>
            <a:r>
              <a:rPr sz="1800" spc="-20" dirty="0">
                <a:latin typeface="Arial"/>
                <a:cs typeface="Arial"/>
              </a:rPr>
              <a:t> </a:t>
            </a:r>
            <a:r>
              <a:rPr sz="1800" spc="-10" dirty="0">
                <a:latin typeface="Arial"/>
                <a:cs typeface="Arial"/>
              </a:rPr>
              <a:t>descente.</a:t>
            </a:r>
            <a:endParaRPr sz="1800">
              <a:latin typeface="Arial"/>
              <a:cs typeface="Arial"/>
            </a:endParaRPr>
          </a:p>
        </p:txBody>
      </p:sp>
      <p:sp>
        <p:nvSpPr>
          <p:cNvPr id="6" name="object 6"/>
          <p:cNvSpPr txBox="1"/>
          <p:nvPr/>
        </p:nvSpPr>
        <p:spPr>
          <a:xfrm>
            <a:off x="570991" y="5133845"/>
            <a:ext cx="4356100" cy="1493520"/>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Près</a:t>
            </a:r>
            <a:r>
              <a:rPr sz="2400" b="1" spc="-35" dirty="0">
                <a:latin typeface="Arial"/>
                <a:cs typeface="Arial"/>
              </a:rPr>
              <a:t> </a:t>
            </a:r>
            <a:r>
              <a:rPr sz="2400" b="1" dirty="0">
                <a:latin typeface="Arial"/>
                <a:cs typeface="Arial"/>
              </a:rPr>
              <a:t>de</a:t>
            </a:r>
            <a:r>
              <a:rPr sz="2400" b="1" spc="-30" dirty="0">
                <a:latin typeface="Arial"/>
                <a:cs typeface="Arial"/>
              </a:rPr>
              <a:t> </a:t>
            </a:r>
            <a:r>
              <a:rPr sz="2400" b="1" spc="-10" dirty="0">
                <a:latin typeface="Arial"/>
                <a:cs typeface="Arial"/>
              </a:rPr>
              <a:t>Jacmel.</a:t>
            </a:r>
            <a:endParaRPr sz="2400">
              <a:latin typeface="Arial"/>
              <a:cs typeface="Arial"/>
            </a:endParaRPr>
          </a:p>
          <a:p>
            <a:pPr marL="12700" marR="5080">
              <a:lnSpc>
                <a:spcPct val="100200"/>
              </a:lnSpc>
              <a:spcBef>
                <a:spcPts val="20"/>
              </a:spcBef>
            </a:pPr>
            <a:r>
              <a:rPr sz="1800" dirty="0">
                <a:latin typeface="Arial"/>
                <a:cs typeface="Arial"/>
              </a:rPr>
              <a:t>Sur</a:t>
            </a:r>
            <a:r>
              <a:rPr sz="1800" spc="-15" dirty="0">
                <a:latin typeface="Arial"/>
                <a:cs typeface="Arial"/>
              </a:rPr>
              <a:t> </a:t>
            </a:r>
            <a:r>
              <a:rPr sz="1800" dirty="0">
                <a:latin typeface="Arial"/>
                <a:cs typeface="Arial"/>
              </a:rPr>
              <a:t>ces</a:t>
            </a:r>
            <a:r>
              <a:rPr sz="1800" spc="-10" dirty="0">
                <a:latin typeface="Arial"/>
                <a:cs typeface="Arial"/>
              </a:rPr>
              <a:t> </a:t>
            </a:r>
            <a:r>
              <a:rPr sz="1800" dirty="0">
                <a:latin typeface="Arial"/>
                <a:cs typeface="Arial"/>
              </a:rPr>
              <a:t>versants</a:t>
            </a:r>
            <a:r>
              <a:rPr sz="1800" spc="-10" dirty="0">
                <a:latin typeface="Arial"/>
                <a:cs typeface="Arial"/>
              </a:rPr>
              <a:t> </a:t>
            </a:r>
            <a:r>
              <a:rPr sz="1800" dirty="0">
                <a:latin typeface="Arial"/>
                <a:cs typeface="Arial"/>
              </a:rPr>
              <a:t>à</a:t>
            </a:r>
            <a:r>
              <a:rPr sz="1800" spc="-15" dirty="0">
                <a:latin typeface="Arial"/>
                <a:cs typeface="Arial"/>
              </a:rPr>
              <a:t> </a:t>
            </a:r>
            <a:r>
              <a:rPr sz="1800" dirty="0">
                <a:latin typeface="Arial"/>
                <a:cs typeface="Arial"/>
              </a:rPr>
              <a:t>forte</a:t>
            </a:r>
            <a:r>
              <a:rPr sz="1800" spc="-15" dirty="0">
                <a:latin typeface="Arial"/>
                <a:cs typeface="Arial"/>
              </a:rPr>
              <a:t> </a:t>
            </a:r>
            <a:r>
              <a:rPr sz="1800" dirty="0">
                <a:latin typeface="Arial"/>
                <a:cs typeface="Arial"/>
              </a:rPr>
              <a:t>pente,</a:t>
            </a:r>
            <a:r>
              <a:rPr sz="1800" spc="-5" dirty="0">
                <a:latin typeface="Arial"/>
                <a:cs typeface="Arial"/>
              </a:rPr>
              <a:t> </a:t>
            </a:r>
            <a:r>
              <a:rPr sz="1800" spc="-10" dirty="0">
                <a:latin typeface="Arial"/>
                <a:cs typeface="Arial"/>
              </a:rPr>
              <a:t>l’érosion </a:t>
            </a:r>
            <a:r>
              <a:rPr sz="1800" dirty="0">
                <a:latin typeface="Arial"/>
                <a:cs typeface="Arial"/>
              </a:rPr>
              <a:t>aratoire</a:t>
            </a:r>
            <a:r>
              <a:rPr sz="1800" spc="-30" dirty="0">
                <a:latin typeface="Arial"/>
                <a:cs typeface="Arial"/>
              </a:rPr>
              <a:t> </a:t>
            </a:r>
            <a:r>
              <a:rPr sz="1800" dirty="0">
                <a:latin typeface="Arial"/>
                <a:cs typeface="Arial"/>
              </a:rPr>
              <a:t>et</a:t>
            </a:r>
            <a:r>
              <a:rPr sz="1800" spc="-15" dirty="0">
                <a:latin typeface="Arial"/>
                <a:cs typeface="Arial"/>
              </a:rPr>
              <a:t> </a:t>
            </a:r>
            <a:r>
              <a:rPr sz="1800" dirty="0">
                <a:latin typeface="Arial"/>
                <a:cs typeface="Arial"/>
              </a:rPr>
              <a:t>les</a:t>
            </a:r>
            <a:r>
              <a:rPr sz="1800" spc="-5" dirty="0">
                <a:latin typeface="Arial"/>
                <a:cs typeface="Arial"/>
              </a:rPr>
              <a:t> </a:t>
            </a:r>
            <a:r>
              <a:rPr sz="1800" dirty="0">
                <a:latin typeface="Arial"/>
                <a:cs typeface="Arial"/>
              </a:rPr>
              <a:t>glissements</a:t>
            </a:r>
            <a:r>
              <a:rPr sz="1800" spc="-25" dirty="0">
                <a:latin typeface="Arial"/>
                <a:cs typeface="Arial"/>
              </a:rPr>
              <a:t> </a:t>
            </a:r>
            <a:r>
              <a:rPr sz="1800" dirty="0">
                <a:latin typeface="Arial"/>
                <a:cs typeface="Arial"/>
              </a:rPr>
              <a:t>accélérés</a:t>
            </a:r>
            <a:r>
              <a:rPr sz="1800" spc="-20" dirty="0">
                <a:latin typeface="Arial"/>
                <a:cs typeface="Arial"/>
              </a:rPr>
              <a:t> </a:t>
            </a:r>
            <a:r>
              <a:rPr sz="1800" dirty="0">
                <a:latin typeface="Arial"/>
                <a:cs typeface="Arial"/>
              </a:rPr>
              <a:t>par</a:t>
            </a:r>
            <a:r>
              <a:rPr sz="1800" spc="-20" dirty="0">
                <a:latin typeface="Arial"/>
                <a:cs typeface="Arial"/>
              </a:rPr>
              <a:t> </a:t>
            </a:r>
            <a:r>
              <a:rPr sz="1800" spc="-25" dirty="0">
                <a:latin typeface="Arial"/>
                <a:cs typeface="Arial"/>
              </a:rPr>
              <a:t>le </a:t>
            </a:r>
            <a:r>
              <a:rPr sz="1800" dirty="0">
                <a:latin typeface="Arial"/>
                <a:cs typeface="Arial"/>
              </a:rPr>
              <a:t>supplément</a:t>
            </a:r>
            <a:r>
              <a:rPr sz="1800" spc="-15" dirty="0">
                <a:latin typeface="Arial"/>
                <a:cs typeface="Arial"/>
              </a:rPr>
              <a:t> </a:t>
            </a:r>
            <a:r>
              <a:rPr sz="1800" dirty="0">
                <a:latin typeface="Arial"/>
                <a:cs typeface="Arial"/>
              </a:rPr>
              <a:t>d’eau</a:t>
            </a:r>
            <a:r>
              <a:rPr sz="1800" spc="-25" dirty="0">
                <a:latin typeface="Arial"/>
                <a:cs typeface="Arial"/>
              </a:rPr>
              <a:t> </a:t>
            </a:r>
            <a:r>
              <a:rPr sz="1800" dirty="0">
                <a:latin typeface="Arial"/>
                <a:cs typeface="Arial"/>
              </a:rPr>
              <a:t>infiltrée</a:t>
            </a:r>
            <a:r>
              <a:rPr sz="1800" spc="-25" dirty="0">
                <a:latin typeface="Arial"/>
                <a:cs typeface="Arial"/>
              </a:rPr>
              <a:t> </a:t>
            </a:r>
            <a:r>
              <a:rPr sz="1800" dirty="0">
                <a:latin typeface="Arial"/>
                <a:cs typeface="Arial"/>
              </a:rPr>
              <a:t>se</a:t>
            </a:r>
            <a:r>
              <a:rPr sz="1800" spc="-25" dirty="0">
                <a:latin typeface="Arial"/>
                <a:cs typeface="Arial"/>
              </a:rPr>
              <a:t> </a:t>
            </a:r>
            <a:r>
              <a:rPr sz="1800" spc="-10" dirty="0">
                <a:latin typeface="Arial"/>
                <a:cs typeface="Arial"/>
              </a:rPr>
              <a:t>conjuguent </a:t>
            </a:r>
            <a:r>
              <a:rPr sz="1800" dirty="0">
                <a:latin typeface="Arial"/>
                <a:cs typeface="Arial"/>
              </a:rPr>
              <a:t>pour</a:t>
            </a:r>
            <a:r>
              <a:rPr sz="1800" spc="-15" dirty="0">
                <a:latin typeface="Arial"/>
                <a:cs typeface="Arial"/>
              </a:rPr>
              <a:t> </a:t>
            </a:r>
            <a:r>
              <a:rPr sz="1800" dirty="0">
                <a:latin typeface="Arial"/>
                <a:cs typeface="Arial"/>
              </a:rPr>
              <a:t>abréger</a:t>
            </a:r>
            <a:r>
              <a:rPr sz="1800" spc="-15" dirty="0">
                <a:latin typeface="Arial"/>
                <a:cs typeface="Arial"/>
              </a:rPr>
              <a:t> </a:t>
            </a:r>
            <a:r>
              <a:rPr sz="1800" dirty="0">
                <a:latin typeface="Arial"/>
                <a:cs typeface="Arial"/>
              </a:rPr>
              <a:t>la</a:t>
            </a:r>
            <a:r>
              <a:rPr sz="1800" spc="-10" dirty="0">
                <a:latin typeface="Arial"/>
                <a:cs typeface="Arial"/>
              </a:rPr>
              <a:t> </a:t>
            </a:r>
            <a:r>
              <a:rPr sz="1800" dirty="0">
                <a:latin typeface="Arial"/>
                <a:cs typeface="Arial"/>
              </a:rPr>
              <a:t>vie</a:t>
            </a:r>
            <a:r>
              <a:rPr sz="1800" spc="-15" dirty="0">
                <a:latin typeface="Arial"/>
                <a:cs typeface="Arial"/>
              </a:rPr>
              <a:t> </a:t>
            </a:r>
            <a:r>
              <a:rPr sz="1800" dirty="0">
                <a:latin typeface="Arial"/>
                <a:cs typeface="Arial"/>
              </a:rPr>
              <a:t>des</a:t>
            </a:r>
            <a:r>
              <a:rPr sz="1800" spc="-15" dirty="0">
                <a:latin typeface="Arial"/>
                <a:cs typeface="Arial"/>
              </a:rPr>
              <a:t> </a:t>
            </a:r>
            <a:r>
              <a:rPr sz="1800" spc="-10" dirty="0">
                <a:latin typeface="Arial"/>
                <a:cs typeface="Arial"/>
              </a:rPr>
              <a:t>aménagements.</a:t>
            </a:r>
            <a:endParaRPr sz="1800">
              <a:latin typeface="Arial"/>
              <a:cs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4631435" cy="6848856"/>
          </a:xfrm>
          <a:prstGeom prst="rect">
            <a:avLst/>
          </a:prstGeom>
        </p:spPr>
      </p:pic>
      <p:sp>
        <p:nvSpPr>
          <p:cNvPr id="3" name="object 3"/>
          <p:cNvSpPr txBox="1"/>
          <p:nvPr/>
        </p:nvSpPr>
        <p:spPr>
          <a:xfrm>
            <a:off x="5395973" y="4922010"/>
            <a:ext cx="4013200" cy="1947545"/>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Les</a:t>
            </a:r>
            <a:r>
              <a:rPr sz="1800" spc="-25" dirty="0">
                <a:latin typeface="Arial"/>
                <a:cs typeface="Arial"/>
              </a:rPr>
              <a:t> </a:t>
            </a:r>
            <a:r>
              <a:rPr sz="1800" dirty="0">
                <a:latin typeface="Arial"/>
                <a:cs typeface="Arial"/>
              </a:rPr>
              <a:t>barrières</a:t>
            </a:r>
            <a:r>
              <a:rPr sz="1800" spc="-20" dirty="0">
                <a:latin typeface="Arial"/>
                <a:cs typeface="Arial"/>
              </a:rPr>
              <a:t> </a:t>
            </a:r>
            <a:r>
              <a:rPr sz="1800" dirty="0">
                <a:latin typeface="Arial"/>
                <a:cs typeface="Arial"/>
              </a:rPr>
              <a:t>végétales</a:t>
            </a:r>
            <a:r>
              <a:rPr sz="1800" spc="-20" dirty="0">
                <a:latin typeface="Arial"/>
                <a:cs typeface="Arial"/>
              </a:rPr>
              <a:t> </a:t>
            </a:r>
            <a:r>
              <a:rPr sz="1800" spc="-10" dirty="0">
                <a:latin typeface="Arial"/>
                <a:cs typeface="Arial"/>
              </a:rPr>
              <a:t>graminéennes </a:t>
            </a:r>
            <a:r>
              <a:rPr sz="1800" dirty="0">
                <a:latin typeface="Arial"/>
                <a:cs typeface="Arial"/>
              </a:rPr>
              <a:t>retiennent</a:t>
            </a:r>
            <a:r>
              <a:rPr sz="1800" spc="-20" dirty="0">
                <a:latin typeface="Arial"/>
                <a:cs typeface="Arial"/>
              </a:rPr>
              <a:t> </a:t>
            </a:r>
            <a:r>
              <a:rPr sz="1800" dirty="0">
                <a:latin typeface="Arial"/>
                <a:cs typeface="Arial"/>
              </a:rPr>
              <a:t>bien</a:t>
            </a:r>
            <a:r>
              <a:rPr sz="1800" spc="-10"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terre,</a:t>
            </a:r>
            <a:r>
              <a:rPr sz="1800" spc="-15" dirty="0">
                <a:latin typeface="Arial"/>
                <a:cs typeface="Arial"/>
              </a:rPr>
              <a:t> </a:t>
            </a:r>
            <a:r>
              <a:rPr sz="1800" dirty="0">
                <a:latin typeface="Arial"/>
                <a:cs typeface="Arial"/>
              </a:rPr>
              <a:t>mais</a:t>
            </a:r>
            <a:r>
              <a:rPr sz="1800" spc="-20" dirty="0">
                <a:latin typeface="Arial"/>
                <a:cs typeface="Arial"/>
              </a:rPr>
              <a:t> </a:t>
            </a:r>
            <a:r>
              <a:rPr sz="1800" spc="-25" dirty="0">
                <a:latin typeface="Arial"/>
                <a:cs typeface="Arial"/>
              </a:rPr>
              <a:t>les </a:t>
            </a:r>
            <a:r>
              <a:rPr sz="1800" dirty="0">
                <a:latin typeface="Arial"/>
                <a:cs typeface="Arial"/>
              </a:rPr>
              <a:t>brèches</a:t>
            </a:r>
            <a:r>
              <a:rPr sz="1800" spc="-25" dirty="0">
                <a:latin typeface="Arial"/>
                <a:cs typeface="Arial"/>
              </a:rPr>
              <a:t> </a:t>
            </a:r>
            <a:r>
              <a:rPr sz="1800" dirty="0">
                <a:latin typeface="Arial"/>
                <a:cs typeface="Arial"/>
              </a:rPr>
              <a:t>que</a:t>
            </a:r>
            <a:r>
              <a:rPr sz="1800" spc="-30" dirty="0">
                <a:latin typeface="Arial"/>
                <a:cs typeface="Arial"/>
              </a:rPr>
              <a:t> </a:t>
            </a:r>
            <a:r>
              <a:rPr sz="1800" dirty="0">
                <a:latin typeface="Arial"/>
                <a:cs typeface="Arial"/>
              </a:rPr>
              <a:t>le</a:t>
            </a:r>
            <a:r>
              <a:rPr sz="1800" spc="-15" dirty="0">
                <a:latin typeface="Arial"/>
                <a:cs typeface="Arial"/>
              </a:rPr>
              <a:t> </a:t>
            </a:r>
            <a:r>
              <a:rPr sz="1800" dirty="0">
                <a:latin typeface="Arial"/>
                <a:cs typeface="Arial"/>
              </a:rPr>
              <a:t>ruissellement</a:t>
            </a:r>
            <a:r>
              <a:rPr sz="1800" spc="-10" dirty="0">
                <a:latin typeface="Arial"/>
                <a:cs typeface="Arial"/>
              </a:rPr>
              <a:t> </a:t>
            </a:r>
            <a:r>
              <a:rPr sz="1800" spc="-20" dirty="0">
                <a:latin typeface="Arial"/>
                <a:cs typeface="Arial"/>
              </a:rPr>
              <a:t>peut </a:t>
            </a:r>
            <a:r>
              <a:rPr sz="1800" dirty="0">
                <a:latin typeface="Arial"/>
                <a:cs typeface="Arial"/>
              </a:rPr>
              <a:t>provoquer</a:t>
            </a:r>
            <a:r>
              <a:rPr sz="1800" spc="-15" dirty="0">
                <a:latin typeface="Arial"/>
                <a:cs typeface="Arial"/>
              </a:rPr>
              <a:t> </a:t>
            </a:r>
            <a:r>
              <a:rPr sz="1800" dirty="0">
                <a:latin typeface="Arial"/>
                <a:cs typeface="Arial"/>
              </a:rPr>
              <a:t>entre</a:t>
            </a:r>
            <a:r>
              <a:rPr sz="1800" spc="-20" dirty="0">
                <a:latin typeface="Arial"/>
                <a:cs typeface="Arial"/>
              </a:rPr>
              <a:t> </a:t>
            </a:r>
            <a:r>
              <a:rPr sz="1800" dirty="0">
                <a:latin typeface="Arial"/>
                <a:cs typeface="Arial"/>
              </a:rPr>
              <a:t>deux</a:t>
            </a:r>
            <a:r>
              <a:rPr sz="1800" spc="-25" dirty="0">
                <a:latin typeface="Arial"/>
                <a:cs typeface="Arial"/>
              </a:rPr>
              <a:t> </a:t>
            </a:r>
            <a:r>
              <a:rPr sz="1800" dirty="0">
                <a:latin typeface="Arial"/>
                <a:cs typeface="Arial"/>
              </a:rPr>
              <a:t>touffes</a:t>
            </a:r>
            <a:r>
              <a:rPr sz="1800" spc="-15" dirty="0">
                <a:latin typeface="Arial"/>
                <a:cs typeface="Arial"/>
              </a:rPr>
              <a:t> </a:t>
            </a:r>
            <a:r>
              <a:rPr sz="1800" spc="-10" dirty="0">
                <a:latin typeface="Arial"/>
                <a:cs typeface="Arial"/>
              </a:rPr>
              <a:t>doivent </a:t>
            </a:r>
            <a:r>
              <a:rPr sz="1800" dirty="0">
                <a:latin typeface="Arial"/>
                <a:cs typeface="Arial"/>
              </a:rPr>
              <a:t>être</a:t>
            </a:r>
            <a:r>
              <a:rPr sz="1800" spc="-40" dirty="0">
                <a:latin typeface="Arial"/>
                <a:cs typeface="Arial"/>
              </a:rPr>
              <a:t> </a:t>
            </a:r>
            <a:r>
              <a:rPr sz="1800" dirty="0">
                <a:latin typeface="Arial"/>
                <a:cs typeface="Arial"/>
              </a:rPr>
              <a:t>rapidement</a:t>
            </a:r>
            <a:r>
              <a:rPr sz="1800" spc="-25" dirty="0">
                <a:latin typeface="Arial"/>
                <a:cs typeface="Arial"/>
              </a:rPr>
              <a:t> </a:t>
            </a:r>
            <a:r>
              <a:rPr sz="1800" dirty="0">
                <a:latin typeface="Arial"/>
                <a:cs typeface="Arial"/>
              </a:rPr>
              <a:t>colmatées,</a:t>
            </a:r>
            <a:r>
              <a:rPr sz="1800" spc="-25" dirty="0">
                <a:latin typeface="Arial"/>
                <a:cs typeface="Arial"/>
              </a:rPr>
              <a:t> </a:t>
            </a:r>
            <a:r>
              <a:rPr sz="1800" dirty="0">
                <a:latin typeface="Arial"/>
                <a:cs typeface="Arial"/>
              </a:rPr>
              <a:t>sinon</a:t>
            </a:r>
            <a:r>
              <a:rPr sz="1800" spc="-35" dirty="0">
                <a:latin typeface="Arial"/>
                <a:cs typeface="Arial"/>
              </a:rPr>
              <a:t> </a:t>
            </a:r>
            <a:r>
              <a:rPr sz="1800" spc="-10" dirty="0">
                <a:latin typeface="Arial"/>
                <a:cs typeface="Arial"/>
              </a:rPr>
              <a:t>elles </a:t>
            </a:r>
            <a:r>
              <a:rPr sz="1800" dirty="0">
                <a:latin typeface="Arial"/>
                <a:cs typeface="Arial"/>
              </a:rPr>
              <a:t>s’élargissent</a:t>
            </a:r>
            <a:r>
              <a:rPr sz="1800" spc="-20" dirty="0">
                <a:latin typeface="Arial"/>
                <a:cs typeface="Arial"/>
              </a:rPr>
              <a:t> </a:t>
            </a:r>
            <a:r>
              <a:rPr sz="1800" dirty="0">
                <a:latin typeface="Arial"/>
                <a:cs typeface="Arial"/>
              </a:rPr>
              <a:t>et</a:t>
            </a:r>
            <a:r>
              <a:rPr sz="1800" spc="-20" dirty="0">
                <a:latin typeface="Arial"/>
                <a:cs typeface="Arial"/>
              </a:rPr>
              <a:t> </a:t>
            </a:r>
            <a:r>
              <a:rPr sz="1800" dirty="0">
                <a:latin typeface="Arial"/>
                <a:cs typeface="Arial"/>
              </a:rPr>
              <a:t>provoquent</a:t>
            </a:r>
            <a:r>
              <a:rPr sz="1800" spc="-15" dirty="0">
                <a:latin typeface="Arial"/>
                <a:cs typeface="Arial"/>
              </a:rPr>
              <a:t> </a:t>
            </a:r>
            <a:r>
              <a:rPr sz="1800" dirty="0">
                <a:latin typeface="Arial"/>
                <a:cs typeface="Arial"/>
              </a:rPr>
              <a:t>la</a:t>
            </a:r>
            <a:r>
              <a:rPr sz="1800" spc="-15" dirty="0">
                <a:latin typeface="Arial"/>
                <a:cs typeface="Arial"/>
              </a:rPr>
              <a:t> </a:t>
            </a:r>
            <a:r>
              <a:rPr sz="1800" spc="-10" dirty="0">
                <a:latin typeface="Arial"/>
                <a:cs typeface="Arial"/>
              </a:rPr>
              <a:t>formation </a:t>
            </a:r>
            <a:r>
              <a:rPr sz="1800" dirty="0">
                <a:latin typeface="Arial"/>
                <a:cs typeface="Arial"/>
              </a:rPr>
              <a:t>d’une</a:t>
            </a:r>
            <a:r>
              <a:rPr sz="1800" spc="-20" dirty="0">
                <a:latin typeface="Arial"/>
                <a:cs typeface="Arial"/>
              </a:rPr>
              <a:t> </a:t>
            </a:r>
            <a:r>
              <a:rPr sz="1800" spc="-10" dirty="0">
                <a:latin typeface="Arial"/>
                <a:cs typeface="Arial"/>
              </a:rPr>
              <a:t>ravine.</a:t>
            </a:r>
            <a:endParaRPr sz="1800">
              <a:latin typeface="Arial"/>
              <a:cs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895843" cy="5242560"/>
          </a:xfrm>
          <a:prstGeom prst="rect">
            <a:avLst/>
          </a:prstGeom>
        </p:spPr>
      </p:pic>
      <p:sp>
        <p:nvSpPr>
          <p:cNvPr id="3" name="object 3"/>
          <p:cNvSpPr txBox="1"/>
          <p:nvPr/>
        </p:nvSpPr>
        <p:spPr>
          <a:xfrm>
            <a:off x="715771" y="5926325"/>
            <a:ext cx="8544560" cy="1493520"/>
          </a:xfrm>
          <a:prstGeom prst="rect">
            <a:avLst/>
          </a:prstGeom>
        </p:spPr>
        <p:txBody>
          <a:bodyPr vert="horz" wrap="square" lIns="0" tIns="10795" rIns="0" bIns="0" rtlCol="0">
            <a:spAutoFit/>
          </a:bodyPr>
          <a:lstStyle/>
          <a:p>
            <a:pPr marL="12700" marR="205740">
              <a:lnSpc>
                <a:spcPct val="100400"/>
              </a:lnSpc>
              <a:spcBef>
                <a:spcPts val="85"/>
              </a:spcBef>
              <a:tabLst>
                <a:tab pos="951230" algn="l"/>
              </a:tabLst>
            </a:pPr>
            <a:r>
              <a:rPr sz="2400" b="1" dirty="0">
                <a:latin typeface="Arial"/>
                <a:cs typeface="Arial"/>
              </a:rPr>
              <a:t>Calumettes,</a:t>
            </a:r>
            <a:r>
              <a:rPr sz="2400" b="1" spc="-40" dirty="0">
                <a:latin typeface="Arial"/>
                <a:cs typeface="Arial"/>
              </a:rPr>
              <a:t> </a:t>
            </a:r>
            <a:r>
              <a:rPr sz="2400" b="1" dirty="0">
                <a:latin typeface="Arial"/>
                <a:cs typeface="Arial"/>
              </a:rPr>
              <a:t>près</a:t>
            </a:r>
            <a:r>
              <a:rPr sz="2400" b="1" spc="-45" dirty="0">
                <a:latin typeface="Arial"/>
                <a:cs typeface="Arial"/>
              </a:rPr>
              <a:t> </a:t>
            </a:r>
            <a:r>
              <a:rPr sz="2400" b="1" dirty="0">
                <a:latin typeface="Arial"/>
                <a:cs typeface="Arial"/>
              </a:rPr>
              <a:t>du</a:t>
            </a:r>
            <a:r>
              <a:rPr sz="2400" b="1" spc="-70" dirty="0">
                <a:latin typeface="Arial"/>
                <a:cs typeface="Arial"/>
              </a:rPr>
              <a:t> </a:t>
            </a:r>
            <a:r>
              <a:rPr sz="2400" b="1" dirty="0">
                <a:latin typeface="Arial"/>
                <a:cs typeface="Arial"/>
              </a:rPr>
              <a:t>Limbé</a:t>
            </a:r>
            <a:r>
              <a:rPr sz="1800" dirty="0">
                <a:latin typeface="Arial"/>
                <a:cs typeface="Arial"/>
              </a:rPr>
              <a:t>.</a:t>
            </a:r>
            <a:r>
              <a:rPr sz="1800" spc="-30" dirty="0">
                <a:latin typeface="Arial"/>
                <a:cs typeface="Arial"/>
              </a:rPr>
              <a:t> </a:t>
            </a:r>
            <a:r>
              <a:rPr sz="1800" dirty="0">
                <a:latin typeface="Arial"/>
                <a:cs typeface="Arial"/>
              </a:rPr>
              <a:t>L’effet</a:t>
            </a:r>
            <a:r>
              <a:rPr sz="1800" spc="-35" dirty="0">
                <a:latin typeface="Arial"/>
                <a:cs typeface="Arial"/>
              </a:rPr>
              <a:t> </a:t>
            </a:r>
            <a:r>
              <a:rPr sz="1800" dirty="0">
                <a:latin typeface="Arial"/>
                <a:cs typeface="Arial"/>
              </a:rPr>
              <a:t>de</a:t>
            </a:r>
            <a:r>
              <a:rPr sz="1800" spc="-40" dirty="0">
                <a:latin typeface="Arial"/>
                <a:cs typeface="Arial"/>
              </a:rPr>
              <a:t> </a:t>
            </a:r>
            <a:r>
              <a:rPr sz="1800" dirty="0">
                <a:latin typeface="Arial"/>
                <a:cs typeface="Arial"/>
              </a:rPr>
              <a:t>cette</a:t>
            </a:r>
            <a:r>
              <a:rPr sz="1800" spc="-40" dirty="0">
                <a:latin typeface="Arial"/>
                <a:cs typeface="Arial"/>
              </a:rPr>
              <a:t> </a:t>
            </a:r>
            <a:r>
              <a:rPr sz="1800" dirty="0">
                <a:latin typeface="Arial"/>
                <a:cs typeface="Arial"/>
              </a:rPr>
              <a:t>barrière</a:t>
            </a:r>
            <a:r>
              <a:rPr sz="1800" spc="-40" dirty="0">
                <a:latin typeface="Arial"/>
                <a:cs typeface="Arial"/>
              </a:rPr>
              <a:t> </a:t>
            </a:r>
            <a:r>
              <a:rPr sz="1800" spc="-10" dirty="0">
                <a:latin typeface="Arial"/>
                <a:cs typeface="Arial"/>
              </a:rPr>
              <a:t>végétale </a:t>
            </a:r>
            <a:r>
              <a:rPr sz="1800" dirty="0">
                <a:latin typeface="Arial"/>
                <a:cs typeface="Arial"/>
              </a:rPr>
              <a:t>graminéenne</a:t>
            </a:r>
            <a:r>
              <a:rPr sz="1800" spc="-25" dirty="0">
                <a:latin typeface="Arial"/>
                <a:cs typeface="Arial"/>
              </a:rPr>
              <a:t> </a:t>
            </a:r>
            <a:r>
              <a:rPr sz="1800" dirty="0">
                <a:latin typeface="Arial"/>
                <a:cs typeface="Arial"/>
              </a:rPr>
              <a:t>(Vétifer)</a:t>
            </a:r>
            <a:r>
              <a:rPr sz="1800" spc="-20" dirty="0">
                <a:latin typeface="Arial"/>
                <a:cs typeface="Arial"/>
              </a:rPr>
              <a:t> </a:t>
            </a:r>
            <a:r>
              <a:rPr sz="1800" dirty="0">
                <a:latin typeface="Arial"/>
                <a:cs typeface="Arial"/>
              </a:rPr>
              <a:t>sur</a:t>
            </a:r>
            <a:r>
              <a:rPr sz="1800" spc="-20"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fertilité</a:t>
            </a:r>
            <a:r>
              <a:rPr sz="1800" spc="-25" dirty="0">
                <a:latin typeface="Arial"/>
                <a:cs typeface="Arial"/>
              </a:rPr>
              <a:t> </a:t>
            </a:r>
            <a:r>
              <a:rPr sz="1800" dirty="0">
                <a:latin typeface="Arial"/>
                <a:cs typeface="Arial"/>
              </a:rPr>
              <a:t>est</a:t>
            </a:r>
            <a:r>
              <a:rPr sz="1800" spc="-15" dirty="0">
                <a:latin typeface="Arial"/>
                <a:cs typeface="Arial"/>
              </a:rPr>
              <a:t> </a:t>
            </a:r>
            <a:r>
              <a:rPr sz="1800" dirty="0">
                <a:latin typeface="Arial"/>
                <a:cs typeface="Arial"/>
              </a:rPr>
              <a:t>très</a:t>
            </a:r>
            <a:r>
              <a:rPr sz="1800" spc="-15" dirty="0">
                <a:latin typeface="Arial"/>
                <a:cs typeface="Arial"/>
              </a:rPr>
              <a:t> </a:t>
            </a:r>
            <a:r>
              <a:rPr sz="1800" dirty="0">
                <a:latin typeface="Arial"/>
                <a:cs typeface="Arial"/>
              </a:rPr>
              <a:t>faible.</a:t>
            </a:r>
            <a:r>
              <a:rPr sz="1800" spc="-15" dirty="0">
                <a:latin typeface="Arial"/>
                <a:cs typeface="Arial"/>
              </a:rPr>
              <a:t> </a:t>
            </a:r>
            <a:r>
              <a:rPr sz="1800" dirty="0">
                <a:latin typeface="Arial"/>
                <a:cs typeface="Arial"/>
              </a:rPr>
              <a:t>Elle</a:t>
            </a:r>
            <a:r>
              <a:rPr sz="1800" spc="-25" dirty="0">
                <a:latin typeface="Arial"/>
                <a:cs typeface="Arial"/>
              </a:rPr>
              <a:t> </a:t>
            </a:r>
            <a:r>
              <a:rPr sz="1800" dirty="0">
                <a:latin typeface="Arial"/>
                <a:cs typeface="Arial"/>
              </a:rPr>
              <a:t>n’est</a:t>
            </a:r>
            <a:r>
              <a:rPr sz="1800" spc="-15" dirty="0">
                <a:latin typeface="Arial"/>
                <a:cs typeface="Arial"/>
              </a:rPr>
              <a:t> </a:t>
            </a:r>
            <a:r>
              <a:rPr sz="1800" dirty="0">
                <a:latin typeface="Arial"/>
                <a:cs typeface="Arial"/>
              </a:rPr>
              <a:t>pas</a:t>
            </a:r>
            <a:r>
              <a:rPr sz="1800" spc="-15" dirty="0">
                <a:latin typeface="Arial"/>
                <a:cs typeface="Arial"/>
              </a:rPr>
              <a:t> </a:t>
            </a:r>
            <a:r>
              <a:rPr sz="1800" dirty="0">
                <a:latin typeface="Arial"/>
                <a:cs typeface="Arial"/>
              </a:rPr>
              <a:t>entretenue</a:t>
            </a:r>
            <a:r>
              <a:rPr sz="1800" spc="-25" dirty="0">
                <a:latin typeface="Arial"/>
                <a:cs typeface="Arial"/>
              </a:rPr>
              <a:t> </a:t>
            </a:r>
            <a:r>
              <a:rPr sz="1800" dirty="0">
                <a:latin typeface="Arial"/>
                <a:cs typeface="Arial"/>
              </a:rPr>
              <a:t>et</a:t>
            </a:r>
            <a:r>
              <a:rPr sz="1800" spc="-15" dirty="0">
                <a:latin typeface="Arial"/>
                <a:cs typeface="Arial"/>
              </a:rPr>
              <a:t> </a:t>
            </a:r>
            <a:r>
              <a:rPr sz="1800" spc="-25" dirty="0">
                <a:latin typeface="Arial"/>
                <a:cs typeface="Arial"/>
              </a:rPr>
              <a:t>des </a:t>
            </a:r>
            <a:r>
              <a:rPr sz="1800" spc="-10" dirty="0">
                <a:latin typeface="Arial"/>
                <a:cs typeface="Arial"/>
              </a:rPr>
              <a:t>brèches</a:t>
            </a:r>
            <a:r>
              <a:rPr sz="1800" dirty="0">
                <a:latin typeface="Arial"/>
                <a:cs typeface="Arial"/>
              </a:rPr>
              <a:t>	se</a:t>
            </a:r>
            <a:r>
              <a:rPr sz="1800" spc="-5" dirty="0">
                <a:latin typeface="Arial"/>
                <a:cs typeface="Arial"/>
              </a:rPr>
              <a:t> </a:t>
            </a:r>
            <a:r>
              <a:rPr sz="1800" spc="-10" dirty="0">
                <a:latin typeface="Arial"/>
                <a:cs typeface="Arial"/>
              </a:rPr>
              <a:t>forment.</a:t>
            </a:r>
            <a:endParaRPr sz="1800">
              <a:latin typeface="Arial"/>
              <a:cs typeface="Arial"/>
            </a:endParaRPr>
          </a:p>
          <a:p>
            <a:pPr marL="12700" marR="5080">
              <a:lnSpc>
                <a:spcPts val="2170"/>
              </a:lnSpc>
              <a:spcBef>
                <a:spcPts val="65"/>
              </a:spcBef>
            </a:pPr>
            <a:r>
              <a:rPr sz="1800" dirty="0">
                <a:latin typeface="Arial"/>
                <a:cs typeface="Arial"/>
              </a:rPr>
              <a:t>La</a:t>
            </a:r>
            <a:r>
              <a:rPr sz="1800" spc="-20" dirty="0">
                <a:latin typeface="Arial"/>
                <a:cs typeface="Arial"/>
              </a:rPr>
              <a:t> </a:t>
            </a:r>
            <a:r>
              <a:rPr sz="1800" dirty="0">
                <a:latin typeface="Arial"/>
                <a:cs typeface="Arial"/>
              </a:rPr>
              <a:t>bande</a:t>
            </a:r>
            <a:r>
              <a:rPr sz="1800" spc="-20" dirty="0">
                <a:latin typeface="Arial"/>
                <a:cs typeface="Arial"/>
              </a:rPr>
              <a:t> </a:t>
            </a:r>
            <a:r>
              <a:rPr sz="1800" dirty="0">
                <a:latin typeface="Arial"/>
                <a:cs typeface="Arial"/>
              </a:rPr>
              <a:t>enherbée</a:t>
            </a:r>
            <a:r>
              <a:rPr sz="1800" spc="-2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courbe de</a:t>
            </a:r>
            <a:r>
              <a:rPr sz="1800" spc="-20" dirty="0">
                <a:latin typeface="Arial"/>
                <a:cs typeface="Arial"/>
              </a:rPr>
              <a:t> </a:t>
            </a:r>
            <a:r>
              <a:rPr sz="1800" dirty="0">
                <a:latin typeface="Arial"/>
                <a:cs typeface="Arial"/>
              </a:rPr>
              <a:t>niveau</a:t>
            </a:r>
            <a:r>
              <a:rPr sz="1800" spc="-20" dirty="0">
                <a:latin typeface="Arial"/>
                <a:cs typeface="Arial"/>
              </a:rPr>
              <a:t> </a:t>
            </a:r>
            <a:r>
              <a:rPr sz="1800" dirty="0">
                <a:latin typeface="Arial"/>
                <a:cs typeface="Arial"/>
              </a:rPr>
              <a:t>pourrait</a:t>
            </a:r>
            <a:r>
              <a:rPr sz="1800" spc="-10" dirty="0">
                <a:latin typeface="Arial"/>
                <a:cs typeface="Arial"/>
              </a:rPr>
              <a:t> </a:t>
            </a:r>
            <a:r>
              <a:rPr sz="1800" dirty="0">
                <a:latin typeface="Arial"/>
                <a:cs typeface="Arial"/>
              </a:rPr>
              <a:t>être</a:t>
            </a:r>
            <a:r>
              <a:rPr sz="1800" spc="-20" dirty="0">
                <a:latin typeface="Arial"/>
                <a:cs typeface="Arial"/>
              </a:rPr>
              <a:t> </a:t>
            </a:r>
            <a:r>
              <a:rPr sz="1800" dirty="0">
                <a:latin typeface="Arial"/>
                <a:cs typeface="Arial"/>
              </a:rPr>
              <a:t>complétée</a:t>
            </a:r>
            <a:r>
              <a:rPr sz="1800" spc="-15"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un</a:t>
            </a:r>
            <a:r>
              <a:rPr sz="1800" spc="-20" dirty="0">
                <a:latin typeface="Arial"/>
                <a:cs typeface="Arial"/>
              </a:rPr>
              <a:t> </a:t>
            </a:r>
            <a:r>
              <a:rPr sz="1800" dirty="0">
                <a:latin typeface="Arial"/>
                <a:cs typeface="Arial"/>
              </a:rPr>
              <a:t>semis</a:t>
            </a:r>
            <a:r>
              <a:rPr sz="1800" spc="-15" dirty="0">
                <a:latin typeface="Arial"/>
                <a:cs typeface="Arial"/>
              </a:rPr>
              <a:t> </a:t>
            </a:r>
            <a:r>
              <a:rPr sz="1800" spc="-10" dirty="0">
                <a:latin typeface="Arial"/>
                <a:cs typeface="Arial"/>
              </a:rPr>
              <a:t>direct </a:t>
            </a:r>
            <a:r>
              <a:rPr sz="1800" dirty="0">
                <a:latin typeface="Arial"/>
                <a:cs typeface="Arial"/>
              </a:rPr>
              <a:t>de</a:t>
            </a:r>
            <a:r>
              <a:rPr sz="1800" spc="-45" dirty="0">
                <a:latin typeface="Arial"/>
                <a:cs typeface="Arial"/>
              </a:rPr>
              <a:t> </a:t>
            </a:r>
            <a:r>
              <a:rPr sz="1800" dirty="0">
                <a:latin typeface="Arial"/>
                <a:cs typeface="Arial"/>
              </a:rPr>
              <a:t>fruitiers</a:t>
            </a:r>
            <a:r>
              <a:rPr sz="1800" spc="-30" dirty="0">
                <a:latin typeface="Arial"/>
                <a:cs typeface="Arial"/>
              </a:rPr>
              <a:t> </a:t>
            </a:r>
            <a:r>
              <a:rPr sz="1800" dirty="0">
                <a:latin typeface="Arial"/>
                <a:cs typeface="Arial"/>
              </a:rPr>
              <a:t>(avocatier,</a:t>
            </a:r>
            <a:r>
              <a:rPr sz="1800" spc="-25" dirty="0">
                <a:latin typeface="Arial"/>
                <a:cs typeface="Arial"/>
              </a:rPr>
              <a:t> </a:t>
            </a:r>
            <a:r>
              <a:rPr sz="1800" dirty="0">
                <a:latin typeface="Arial"/>
                <a:cs typeface="Arial"/>
              </a:rPr>
              <a:t>citrus,</a:t>
            </a:r>
            <a:r>
              <a:rPr sz="1800" spc="-25" dirty="0">
                <a:latin typeface="Arial"/>
                <a:cs typeface="Arial"/>
              </a:rPr>
              <a:t> </a:t>
            </a:r>
            <a:r>
              <a:rPr sz="1800" dirty="0">
                <a:latin typeface="Arial"/>
                <a:cs typeface="Arial"/>
              </a:rPr>
              <a:t>manguier,</a:t>
            </a:r>
            <a:r>
              <a:rPr sz="1800" spc="-25" dirty="0">
                <a:latin typeface="Arial"/>
                <a:cs typeface="Arial"/>
              </a:rPr>
              <a:t> </a:t>
            </a:r>
            <a:r>
              <a:rPr sz="1800" spc="-10" dirty="0">
                <a:latin typeface="Arial"/>
                <a:cs typeface="Arial"/>
              </a:rPr>
              <a:t>benzolive).</a:t>
            </a:r>
            <a:endParaRPr sz="1800">
              <a:latin typeface="Arial"/>
              <a:cs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9143999" cy="5934456"/>
          </a:xfrm>
          <a:prstGeom prst="rect">
            <a:avLst/>
          </a:prstGeom>
        </p:spPr>
      </p:pic>
      <p:sp>
        <p:nvSpPr>
          <p:cNvPr id="3" name="object 3"/>
          <p:cNvSpPr txBox="1"/>
          <p:nvPr/>
        </p:nvSpPr>
        <p:spPr>
          <a:xfrm>
            <a:off x="715771" y="6650225"/>
            <a:ext cx="88372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Calumettes.</a:t>
            </a:r>
            <a:r>
              <a:rPr sz="1800" spc="-1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présence</a:t>
            </a:r>
            <a:r>
              <a:rPr sz="1800" spc="-25" dirty="0">
                <a:latin typeface="Arial"/>
                <a:cs typeface="Arial"/>
              </a:rPr>
              <a:t> </a:t>
            </a:r>
            <a:r>
              <a:rPr sz="1800" dirty="0">
                <a:latin typeface="Arial"/>
                <a:cs typeface="Arial"/>
              </a:rPr>
              <a:t>d’arbres</a:t>
            </a:r>
            <a:r>
              <a:rPr sz="1800" spc="-20" dirty="0">
                <a:latin typeface="Arial"/>
                <a:cs typeface="Arial"/>
              </a:rPr>
              <a:t> </a:t>
            </a:r>
            <a:r>
              <a:rPr sz="1800" dirty="0">
                <a:latin typeface="Arial"/>
                <a:cs typeface="Arial"/>
              </a:rPr>
              <a:t>inclinés</a:t>
            </a:r>
            <a:r>
              <a:rPr sz="1800" spc="-20" dirty="0">
                <a:latin typeface="Arial"/>
                <a:cs typeface="Arial"/>
              </a:rPr>
              <a:t> </a:t>
            </a:r>
            <a:r>
              <a:rPr sz="1800" dirty="0">
                <a:latin typeface="Arial"/>
                <a:cs typeface="Arial"/>
              </a:rPr>
              <a:t>est</a:t>
            </a:r>
            <a:r>
              <a:rPr sz="1800" spc="-10" dirty="0">
                <a:latin typeface="Arial"/>
                <a:cs typeface="Arial"/>
              </a:rPr>
              <a:t> </a:t>
            </a:r>
            <a:r>
              <a:rPr sz="1800" dirty="0">
                <a:latin typeface="Arial"/>
                <a:cs typeface="Arial"/>
              </a:rPr>
              <a:t>un</a:t>
            </a:r>
            <a:r>
              <a:rPr sz="1800" spc="-25" dirty="0">
                <a:latin typeface="Arial"/>
                <a:cs typeface="Arial"/>
              </a:rPr>
              <a:t> </a:t>
            </a:r>
            <a:r>
              <a:rPr sz="1800" dirty="0">
                <a:latin typeface="Arial"/>
                <a:cs typeface="Arial"/>
              </a:rPr>
              <a:t>indicateur</a:t>
            </a:r>
            <a:r>
              <a:rPr sz="1800" spc="-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faible</a:t>
            </a:r>
            <a:r>
              <a:rPr sz="1800" spc="-25" dirty="0">
                <a:latin typeface="Arial"/>
                <a:cs typeface="Arial"/>
              </a:rPr>
              <a:t> </a:t>
            </a:r>
            <a:r>
              <a:rPr sz="1800" dirty="0">
                <a:latin typeface="Arial"/>
                <a:cs typeface="Arial"/>
              </a:rPr>
              <a:t>stabilité</a:t>
            </a:r>
            <a:r>
              <a:rPr sz="1800" spc="-20" dirty="0">
                <a:latin typeface="Arial"/>
                <a:cs typeface="Arial"/>
              </a:rPr>
              <a:t> </a:t>
            </a:r>
            <a:r>
              <a:rPr sz="1800" dirty="0">
                <a:latin typeface="Arial"/>
                <a:cs typeface="Arial"/>
              </a:rPr>
              <a:t>du</a:t>
            </a:r>
            <a:r>
              <a:rPr sz="1800" spc="-25" dirty="0">
                <a:latin typeface="Arial"/>
                <a:cs typeface="Arial"/>
              </a:rPr>
              <a:t> </a:t>
            </a:r>
            <a:r>
              <a:rPr sz="1800" spc="-20" dirty="0">
                <a:latin typeface="Arial"/>
                <a:cs typeface="Arial"/>
              </a:rPr>
              <a:t>vers</a:t>
            </a:r>
            <a:endParaRPr sz="1800">
              <a:latin typeface="Arial"/>
              <a:cs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8308847" cy="5516879"/>
          </a:xfrm>
          <a:prstGeom prst="rect">
            <a:avLst/>
          </a:prstGeom>
        </p:spPr>
      </p:pic>
      <p:sp>
        <p:nvSpPr>
          <p:cNvPr id="3" name="object 3"/>
          <p:cNvSpPr txBox="1"/>
          <p:nvPr/>
        </p:nvSpPr>
        <p:spPr>
          <a:xfrm>
            <a:off x="715771" y="6217409"/>
            <a:ext cx="89033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Rochelois.</a:t>
            </a:r>
            <a:r>
              <a:rPr sz="1800" spc="-15" dirty="0">
                <a:latin typeface="Arial"/>
                <a:cs typeface="Arial"/>
              </a:rPr>
              <a:t> </a:t>
            </a:r>
            <a:r>
              <a:rPr sz="1800" dirty="0">
                <a:latin typeface="Arial"/>
                <a:cs typeface="Arial"/>
              </a:rPr>
              <a:t>Haie</a:t>
            </a:r>
            <a:r>
              <a:rPr sz="1800" spc="-25" dirty="0">
                <a:latin typeface="Arial"/>
                <a:cs typeface="Arial"/>
              </a:rPr>
              <a:t> </a:t>
            </a:r>
            <a:r>
              <a:rPr sz="1800" dirty="0">
                <a:latin typeface="Arial"/>
                <a:cs typeface="Arial"/>
              </a:rPr>
              <a:t>vive</a:t>
            </a:r>
            <a:r>
              <a:rPr sz="1800" spc="-25"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base</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Brésillet</a:t>
            </a:r>
            <a:r>
              <a:rPr sz="1800" spc="-15" dirty="0">
                <a:latin typeface="Arial"/>
                <a:cs typeface="Arial"/>
              </a:rPr>
              <a:t> </a:t>
            </a:r>
            <a:r>
              <a:rPr sz="1800" dirty="0">
                <a:latin typeface="Arial"/>
                <a:cs typeface="Arial"/>
              </a:rPr>
              <a:t>(Comocladia)</a:t>
            </a:r>
            <a:r>
              <a:rPr sz="1800" spc="-15" dirty="0">
                <a:latin typeface="Arial"/>
                <a:cs typeface="Arial"/>
              </a:rPr>
              <a:t> </a:t>
            </a:r>
            <a:r>
              <a:rPr sz="1800" dirty="0">
                <a:latin typeface="Arial"/>
                <a:cs typeface="Arial"/>
              </a:rPr>
              <a:t>renforcée</a:t>
            </a:r>
            <a:r>
              <a:rPr sz="1800" spc="-25" dirty="0">
                <a:latin typeface="Arial"/>
                <a:cs typeface="Arial"/>
              </a:rPr>
              <a:t> </a:t>
            </a:r>
            <a:r>
              <a:rPr sz="1800" dirty="0">
                <a:latin typeface="Arial"/>
                <a:cs typeface="Arial"/>
              </a:rPr>
              <a:t>par</a:t>
            </a:r>
            <a:r>
              <a:rPr sz="1800" spc="-20" dirty="0">
                <a:latin typeface="Arial"/>
                <a:cs typeface="Arial"/>
              </a:rPr>
              <a:t> </a:t>
            </a:r>
            <a:r>
              <a:rPr sz="1800" dirty="0">
                <a:latin typeface="Arial"/>
                <a:cs typeface="Arial"/>
              </a:rPr>
              <a:t>du</a:t>
            </a:r>
            <a:r>
              <a:rPr sz="1800" spc="-25" dirty="0">
                <a:latin typeface="Arial"/>
                <a:cs typeface="Arial"/>
              </a:rPr>
              <a:t> </a:t>
            </a:r>
            <a:r>
              <a:rPr sz="1800" dirty="0">
                <a:latin typeface="Arial"/>
                <a:cs typeface="Arial"/>
              </a:rPr>
              <a:t>fil</a:t>
            </a:r>
            <a:r>
              <a:rPr sz="1800" spc="-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fer</a:t>
            </a:r>
            <a:r>
              <a:rPr sz="1800" spc="-20" dirty="0">
                <a:latin typeface="Arial"/>
                <a:cs typeface="Arial"/>
              </a:rPr>
              <a:t> </a:t>
            </a:r>
            <a:r>
              <a:rPr sz="1800" spc="-10" dirty="0">
                <a:latin typeface="Arial"/>
                <a:cs typeface="Arial"/>
              </a:rPr>
              <a:t>barbelé</a:t>
            </a:r>
            <a:endParaRPr sz="1800">
              <a:latin typeface="Arial"/>
              <a:cs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8455152" cy="5516880"/>
          </a:xfrm>
          <a:prstGeom prst="rect">
            <a:avLst/>
          </a:prstGeom>
        </p:spPr>
      </p:pic>
      <p:sp>
        <p:nvSpPr>
          <p:cNvPr id="3" name="object 3"/>
          <p:cNvSpPr txBox="1"/>
          <p:nvPr/>
        </p:nvSpPr>
        <p:spPr>
          <a:xfrm>
            <a:off x="644143" y="6360665"/>
            <a:ext cx="887603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Faute</a:t>
            </a:r>
            <a:r>
              <a:rPr sz="1800" spc="-25" dirty="0">
                <a:latin typeface="Arial"/>
                <a:cs typeface="Arial"/>
              </a:rPr>
              <a:t> </a:t>
            </a:r>
            <a:r>
              <a:rPr sz="1800" dirty="0">
                <a:latin typeface="Arial"/>
                <a:cs typeface="Arial"/>
              </a:rPr>
              <a:t>d’entretien,</a:t>
            </a:r>
            <a:r>
              <a:rPr sz="1800" spc="-15" dirty="0">
                <a:latin typeface="Arial"/>
                <a:cs typeface="Arial"/>
              </a:rPr>
              <a:t> </a:t>
            </a:r>
            <a:r>
              <a:rPr sz="1800" dirty="0">
                <a:latin typeface="Arial"/>
                <a:cs typeface="Arial"/>
              </a:rPr>
              <a:t>cette</a:t>
            </a:r>
            <a:r>
              <a:rPr sz="1800" spc="-20" dirty="0">
                <a:latin typeface="Arial"/>
                <a:cs typeface="Arial"/>
              </a:rPr>
              <a:t> </a:t>
            </a:r>
            <a:r>
              <a:rPr sz="1800" dirty="0">
                <a:latin typeface="Arial"/>
                <a:cs typeface="Arial"/>
              </a:rPr>
              <a:t>haie</a:t>
            </a:r>
            <a:r>
              <a:rPr sz="1800" spc="-25" dirty="0">
                <a:latin typeface="Arial"/>
                <a:cs typeface="Arial"/>
              </a:rPr>
              <a:t> </a:t>
            </a:r>
            <a:r>
              <a:rPr sz="1800" dirty="0">
                <a:latin typeface="Arial"/>
                <a:cs typeface="Arial"/>
              </a:rPr>
              <a:t>vive</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Delen</a:t>
            </a:r>
            <a:r>
              <a:rPr sz="1800" spc="-25" dirty="0">
                <a:latin typeface="Arial"/>
                <a:cs typeface="Arial"/>
              </a:rPr>
              <a:t> </a:t>
            </a:r>
            <a:r>
              <a:rPr sz="1800" dirty="0">
                <a:latin typeface="Arial"/>
                <a:cs typeface="Arial"/>
              </a:rPr>
              <a:t>(Leucaena</a:t>
            </a:r>
            <a:r>
              <a:rPr sz="1800" spc="-20" dirty="0">
                <a:latin typeface="Arial"/>
                <a:cs typeface="Arial"/>
              </a:rPr>
              <a:t> </a:t>
            </a:r>
            <a:r>
              <a:rPr sz="1800" dirty="0">
                <a:latin typeface="Arial"/>
                <a:cs typeface="Arial"/>
              </a:rPr>
              <a:t>glauca)</a:t>
            </a:r>
            <a:r>
              <a:rPr sz="1800" spc="-20" dirty="0">
                <a:latin typeface="Arial"/>
                <a:cs typeface="Arial"/>
              </a:rPr>
              <a:t> </a:t>
            </a:r>
            <a:r>
              <a:rPr sz="1800" dirty="0">
                <a:latin typeface="Arial"/>
                <a:cs typeface="Arial"/>
              </a:rPr>
              <a:t>installée</a:t>
            </a:r>
            <a:r>
              <a:rPr sz="1800" spc="-20" dirty="0">
                <a:latin typeface="Arial"/>
                <a:cs typeface="Arial"/>
              </a:rPr>
              <a:t> </a:t>
            </a:r>
            <a:r>
              <a:rPr sz="1800" dirty="0">
                <a:latin typeface="Arial"/>
                <a:cs typeface="Arial"/>
              </a:rPr>
              <a:t>par</a:t>
            </a:r>
            <a:r>
              <a:rPr sz="1800" spc="-5" dirty="0">
                <a:latin typeface="Arial"/>
                <a:cs typeface="Arial"/>
              </a:rPr>
              <a:t> </a:t>
            </a:r>
            <a:r>
              <a:rPr sz="1800" dirty="0">
                <a:latin typeface="Arial"/>
                <a:cs typeface="Arial"/>
              </a:rPr>
              <a:t>un</a:t>
            </a:r>
            <a:r>
              <a:rPr sz="1800" spc="-25" dirty="0">
                <a:latin typeface="Arial"/>
                <a:cs typeface="Arial"/>
              </a:rPr>
              <a:t> </a:t>
            </a:r>
            <a:r>
              <a:rPr sz="1800" dirty="0">
                <a:latin typeface="Arial"/>
                <a:cs typeface="Arial"/>
              </a:rPr>
              <a:t>projet</a:t>
            </a:r>
            <a:r>
              <a:rPr sz="1800" spc="-10" dirty="0">
                <a:latin typeface="Arial"/>
                <a:cs typeface="Arial"/>
              </a:rPr>
              <a:t> </a:t>
            </a:r>
            <a:r>
              <a:rPr sz="1800" spc="-25" dirty="0">
                <a:latin typeface="Arial"/>
                <a:cs typeface="Arial"/>
              </a:rPr>
              <a:t>n’a </a:t>
            </a:r>
            <a:r>
              <a:rPr sz="1800" dirty="0">
                <a:latin typeface="Arial"/>
                <a:cs typeface="Arial"/>
              </a:rPr>
              <a:t>pas</a:t>
            </a:r>
            <a:r>
              <a:rPr sz="1800" spc="-15" dirty="0">
                <a:latin typeface="Arial"/>
                <a:cs typeface="Arial"/>
              </a:rPr>
              <a:t> </a:t>
            </a:r>
            <a:r>
              <a:rPr sz="1800" dirty="0">
                <a:latin typeface="Arial"/>
                <a:cs typeface="Arial"/>
              </a:rPr>
              <a:t>d’effet</a:t>
            </a:r>
            <a:r>
              <a:rPr sz="1800" spc="-10" dirty="0">
                <a:latin typeface="Arial"/>
                <a:cs typeface="Arial"/>
              </a:rPr>
              <a:t> </a:t>
            </a:r>
            <a:r>
              <a:rPr sz="1800" dirty="0">
                <a:latin typeface="Arial"/>
                <a:cs typeface="Arial"/>
              </a:rPr>
              <a:t>sur</a:t>
            </a:r>
            <a:r>
              <a:rPr sz="1800" spc="-10"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fertilité.</a:t>
            </a:r>
            <a:r>
              <a:rPr sz="1800" spc="-5" dirty="0">
                <a:latin typeface="Arial"/>
                <a:cs typeface="Arial"/>
              </a:rPr>
              <a:t> </a:t>
            </a:r>
            <a:r>
              <a:rPr sz="1800" dirty="0">
                <a:latin typeface="Arial"/>
                <a:cs typeface="Arial"/>
              </a:rPr>
              <a:t>Les</a:t>
            </a:r>
            <a:r>
              <a:rPr sz="1800" spc="-15" dirty="0">
                <a:latin typeface="Arial"/>
                <a:cs typeface="Arial"/>
              </a:rPr>
              <a:t> </a:t>
            </a:r>
            <a:r>
              <a:rPr sz="1800" dirty="0">
                <a:latin typeface="Arial"/>
                <a:cs typeface="Arial"/>
              </a:rPr>
              <a:t>brèches</a:t>
            </a:r>
            <a:r>
              <a:rPr sz="1800" spc="-10" dirty="0">
                <a:latin typeface="Arial"/>
                <a:cs typeface="Arial"/>
              </a:rPr>
              <a:t> </a:t>
            </a:r>
            <a:r>
              <a:rPr sz="1800" dirty="0">
                <a:latin typeface="Arial"/>
                <a:cs typeface="Arial"/>
              </a:rPr>
              <a:t>ne</a:t>
            </a:r>
            <a:r>
              <a:rPr sz="1800" spc="-20" dirty="0">
                <a:latin typeface="Arial"/>
                <a:cs typeface="Arial"/>
              </a:rPr>
              <a:t> </a:t>
            </a:r>
            <a:r>
              <a:rPr sz="1800" dirty="0">
                <a:latin typeface="Arial"/>
                <a:cs typeface="Arial"/>
              </a:rPr>
              <a:t>sont</a:t>
            </a:r>
            <a:r>
              <a:rPr sz="1800" spc="-10" dirty="0">
                <a:latin typeface="Arial"/>
                <a:cs typeface="Arial"/>
              </a:rPr>
              <a:t> </a:t>
            </a:r>
            <a:r>
              <a:rPr sz="1800" dirty="0">
                <a:latin typeface="Arial"/>
                <a:cs typeface="Arial"/>
              </a:rPr>
              <a:t>pas</a:t>
            </a:r>
            <a:r>
              <a:rPr sz="1800" spc="-10" dirty="0">
                <a:latin typeface="Arial"/>
                <a:cs typeface="Arial"/>
              </a:rPr>
              <a:t> réparées.</a:t>
            </a:r>
            <a:endParaRPr sz="1800">
              <a:latin typeface="Arial"/>
              <a:cs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4212335" cy="3159251"/>
          </a:xfrm>
          <a:prstGeom prst="rect">
            <a:avLst/>
          </a:prstGeom>
        </p:spPr>
      </p:pic>
      <p:pic>
        <p:nvPicPr>
          <p:cNvPr id="3" name="object 3"/>
          <p:cNvPicPr/>
          <p:nvPr/>
        </p:nvPicPr>
        <p:blipFill>
          <a:blip r:embed="rId3" cstate="print"/>
          <a:stretch>
            <a:fillRect/>
          </a:stretch>
        </p:blipFill>
        <p:spPr>
          <a:xfrm>
            <a:off x="5100828" y="3939540"/>
            <a:ext cx="4500371" cy="3375659"/>
          </a:xfrm>
          <a:prstGeom prst="rect">
            <a:avLst/>
          </a:prstGeom>
        </p:spPr>
      </p:pic>
      <p:pic>
        <p:nvPicPr>
          <p:cNvPr id="4" name="object 4"/>
          <p:cNvPicPr/>
          <p:nvPr/>
        </p:nvPicPr>
        <p:blipFill>
          <a:blip r:embed="rId4" cstate="print"/>
          <a:stretch>
            <a:fillRect/>
          </a:stretch>
        </p:blipFill>
        <p:spPr>
          <a:xfrm>
            <a:off x="460248" y="3939540"/>
            <a:ext cx="4500371" cy="3375659"/>
          </a:xfrm>
          <a:prstGeom prst="rect">
            <a:avLst/>
          </a:prstGeom>
        </p:spPr>
      </p:pic>
      <p:sp>
        <p:nvSpPr>
          <p:cNvPr id="5" name="object 5"/>
          <p:cNvSpPr txBox="1"/>
          <p:nvPr/>
        </p:nvSpPr>
        <p:spPr>
          <a:xfrm>
            <a:off x="5252717" y="961135"/>
            <a:ext cx="3709670"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Une</a:t>
            </a:r>
            <a:r>
              <a:rPr sz="1800" spc="-25"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vive</a:t>
            </a:r>
            <a:r>
              <a:rPr sz="1800" spc="-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Delen</a:t>
            </a:r>
            <a:r>
              <a:rPr sz="1800" spc="-20" dirty="0">
                <a:latin typeface="Arial"/>
                <a:cs typeface="Arial"/>
              </a:rPr>
              <a:t> </a:t>
            </a:r>
            <a:r>
              <a:rPr sz="1800" spc="-10" dirty="0">
                <a:latin typeface="Arial"/>
                <a:cs typeface="Arial"/>
              </a:rPr>
              <a:t>(Leucaena </a:t>
            </a:r>
            <a:r>
              <a:rPr sz="1800" dirty="0">
                <a:latin typeface="Arial"/>
                <a:cs typeface="Arial"/>
              </a:rPr>
              <a:t>glauca)</a:t>
            </a:r>
            <a:r>
              <a:rPr sz="1800" spc="-15"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voie</a:t>
            </a:r>
            <a:r>
              <a:rPr sz="1800" spc="-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destruction,</a:t>
            </a:r>
            <a:r>
              <a:rPr sz="1800" spc="-5" dirty="0">
                <a:latin typeface="Arial"/>
                <a:cs typeface="Arial"/>
              </a:rPr>
              <a:t> </a:t>
            </a:r>
            <a:r>
              <a:rPr sz="1800" spc="-10" dirty="0">
                <a:latin typeface="Arial"/>
                <a:cs typeface="Arial"/>
              </a:rPr>
              <a:t>faute d’entretien.</a:t>
            </a:r>
            <a:endParaRPr sz="1800">
              <a:latin typeface="Arial"/>
              <a:cs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4427219" cy="5919215"/>
          </a:xfrm>
          <a:prstGeom prst="rect">
            <a:avLst/>
          </a:prstGeom>
        </p:spPr>
      </p:pic>
      <p:pic>
        <p:nvPicPr>
          <p:cNvPr id="3" name="object 3"/>
          <p:cNvPicPr/>
          <p:nvPr/>
        </p:nvPicPr>
        <p:blipFill>
          <a:blip r:embed="rId3" cstate="print"/>
          <a:stretch>
            <a:fillRect/>
          </a:stretch>
        </p:blipFill>
        <p:spPr>
          <a:xfrm>
            <a:off x="5460491" y="1780031"/>
            <a:ext cx="4140707" cy="5519928"/>
          </a:xfrm>
          <a:prstGeom prst="rect">
            <a:avLst/>
          </a:prstGeom>
        </p:spPr>
      </p:pic>
      <p:sp>
        <p:nvSpPr>
          <p:cNvPr id="4" name="object 4"/>
          <p:cNvSpPr txBox="1"/>
          <p:nvPr/>
        </p:nvSpPr>
        <p:spPr>
          <a:xfrm>
            <a:off x="5252717" y="529843"/>
            <a:ext cx="3963035" cy="112268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Sur</a:t>
            </a:r>
            <a:r>
              <a:rPr sz="1800" spc="-20" dirty="0">
                <a:latin typeface="Arial"/>
                <a:cs typeface="Arial"/>
              </a:rPr>
              <a:t> </a:t>
            </a:r>
            <a:r>
              <a:rPr sz="1800" dirty="0">
                <a:latin typeface="Arial"/>
                <a:cs typeface="Arial"/>
              </a:rPr>
              <a:t>un</a:t>
            </a:r>
            <a:r>
              <a:rPr sz="1800" spc="-25" dirty="0">
                <a:latin typeface="Arial"/>
                <a:cs typeface="Arial"/>
              </a:rPr>
              <a:t> </a:t>
            </a:r>
            <a:r>
              <a:rPr sz="1800" dirty="0">
                <a:latin typeface="Arial"/>
                <a:cs typeface="Arial"/>
              </a:rPr>
              <a:t>versant</a:t>
            </a:r>
            <a:r>
              <a:rPr sz="1800" spc="-5" dirty="0">
                <a:latin typeface="Arial"/>
                <a:cs typeface="Arial"/>
              </a:rPr>
              <a:t> </a:t>
            </a:r>
            <a:r>
              <a:rPr sz="1800" dirty="0">
                <a:latin typeface="Arial"/>
                <a:cs typeface="Arial"/>
              </a:rPr>
              <a:t>pentu,</a:t>
            </a:r>
            <a:r>
              <a:rPr sz="1800" spc="-15" dirty="0">
                <a:latin typeface="Arial"/>
                <a:cs typeface="Arial"/>
              </a:rPr>
              <a:t> </a:t>
            </a:r>
            <a:r>
              <a:rPr sz="1800" dirty="0">
                <a:latin typeface="Arial"/>
                <a:cs typeface="Arial"/>
              </a:rPr>
              <a:t>l’érosion</a:t>
            </a:r>
            <a:r>
              <a:rPr sz="1800" spc="-10" dirty="0">
                <a:latin typeface="Arial"/>
                <a:cs typeface="Arial"/>
              </a:rPr>
              <a:t> aratoire </a:t>
            </a:r>
            <a:r>
              <a:rPr sz="1800" dirty="0">
                <a:latin typeface="Arial"/>
                <a:cs typeface="Arial"/>
              </a:rPr>
              <a:t>due</a:t>
            </a:r>
            <a:r>
              <a:rPr sz="1800" spc="-20" dirty="0">
                <a:latin typeface="Arial"/>
                <a:cs typeface="Arial"/>
              </a:rPr>
              <a:t> </a:t>
            </a:r>
            <a:r>
              <a:rPr sz="1800" dirty="0">
                <a:latin typeface="Arial"/>
                <a:cs typeface="Arial"/>
              </a:rPr>
              <a:t>au</a:t>
            </a:r>
            <a:r>
              <a:rPr sz="1800" spc="-15" dirty="0">
                <a:latin typeface="Arial"/>
                <a:cs typeface="Arial"/>
              </a:rPr>
              <a:t> </a:t>
            </a:r>
            <a:r>
              <a:rPr sz="1800" dirty="0">
                <a:latin typeface="Arial"/>
                <a:cs typeface="Arial"/>
              </a:rPr>
              <a:t>travail du</a:t>
            </a:r>
            <a:r>
              <a:rPr sz="1800" spc="-15" dirty="0">
                <a:latin typeface="Arial"/>
                <a:cs typeface="Arial"/>
              </a:rPr>
              <a:t> </a:t>
            </a:r>
            <a:r>
              <a:rPr sz="1800" dirty="0">
                <a:latin typeface="Arial"/>
                <a:cs typeface="Arial"/>
              </a:rPr>
              <a:t>sol</a:t>
            </a:r>
            <a:r>
              <a:rPr sz="1800" spc="-15" dirty="0">
                <a:latin typeface="Arial"/>
                <a:cs typeface="Arial"/>
              </a:rPr>
              <a:t> </a:t>
            </a:r>
            <a:r>
              <a:rPr sz="1800" dirty="0">
                <a:latin typeface="Arial"/>
                <a:cs typeface="Arial"/>
              </a:rPr>
              <a:t>conduit</a:t>
            </a:r>
            <a:r>
              <a:rPr sz="1800" spc="5" dirty="0">
                <a:latin typeface="Arial"/>
                <a:cs typeface="Arial"/>
              </a:rPr>
              <a:t> </a:t>
            </a:r>
            <a:r>
              <a:rPr sz="1800" spc="-50" dirty="0">
                <a:latin typeface="Arial"/>
                <a:cs typeface="Arial"/>
              </a:rPr>
              <a:t>à </a:t>
            </a:r>
            <a:r>
              <a:rPr sz="1800" dirty="0">
                <a:latin typeface="Arial"/>
                <a:cs typeface="Arial"/>
              </a:rPr>
              <a:t>l’affouillement</a:t>
            </a:r>
            <a:r>
              <a:rPr sz="1800" spc="-40" dirty="0">
                <a:latin typeface="Arial"/>
                <a:cs typeface="Arial"/>
              </a:rPr>
              <a:t> </a:t>
            </a:r>
            <a:r>
              <a:rPr sz="1800" dirty="0">
                <a:latin typeface="Arial"/>
                <a:cs typeface="Arial"/>
              </a:rPr>
              <a:t>des</a:t>
            </a:r>
            <a:r>
              <a:rPr sz="1800" spc="-35" dirty="0">
                <a:latin typeface="Arial"/>
                <a:cs typeface="Arial"/>
              </a:rPr>
              <a:t> </a:t>
            </a:r>
            <a:r>
              <a:rPr sz="1800" spc="-10" dirty="0">
                <a:latin typeface="Arial"/>
                <a:cs typeface="Arial"/>
              </a:rPr>
              <a:t>aménagements </a:t>
            </a:r>
            <a:r>
              <a:rPr sz="1800" dirty="0">
                <a:latin typeface="Arial"/>
                <a:cs typeface="Arial"/>
              </a:rPr>
              <a:t>mécaniques</a:t>
            </a:r>
            <a:r>
              <a:rPr sz="1800" spc="-25" dirty="0">
                <a:latin typeface="Arial"/>
                <a:cs typeface="Arial"/>
              </a:rPr>
              <a:t> </a:t>
            </a:r>
            <a:r>
              <a:rPr sz="1800" dirty="0">
                <a:latin typeface="Arial"/>
                <a:cs typeface="Arial"/>
              </a:rPr>
              <a:t>comme</a:t>
            </a:r>
            <a:r>
              <a:rPr sz="1800" spc="-30" dirty="0">
                <a:latin typeface="Arial"/>
                <a:cs typeface="Arial"/>
              </a:rPr>
              <a:t> </a:t>
            </a:r>
            <a:r>
              <a:rPr sz="1800" dirty="0">
                <a:latin typeface="Arial"/>
                <a:cs typeface="Arial"/>
              </a:rPr>
              <a:t>des</a:t>
            </a:r>
            <a:r>
              <a:rPr sz="1800" spc="-20" dirty="0">
                <a:latin typeface="Arial"/>
                <a:cs typeface="Arial"/>
              </a:rPr>
              <a:t> </a:t>
            </a:r>
            <a:r>
              <a:rPr sz="1800" dirty="0">
                <a:latin typeface="Arial"/>
                <a:cs typeface="Arial"/>
              </a:rPr>
              <a:t>haies</a:t>
            </a:r>
            <a:r>
              <a:rPr sz="1800" spc="-10" dirty="0">
                <a:latin typeface="Arial"/>
                <a:cs typeface="Arial"/>
              </a:rPr>
              <a:t> vives.</a:t>
            </a:r>
            <a:endParaRPr sz="1800">
              <a:latin typeface="Arial"/>
              <a:cs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525511" cy="5643371"/>
          </a:xfrm>
          <a:prstGeom prst="rect">
            <a:avLst/>
          </a:prstGeom>
        </p:spPr>
      </p:pic>
      <p:sp>
        <p:nvSpPr>
          <p:cNvPr id="3" name="object 3"/>
          <p:cNvSpPr txBox="1"/>
          <p:nvPr/>
        </p:nvSpPr>
        <p:spPr>
          <a:xfrm>
            <a:off x="535939" y="6249413"/>
            <a:ext cx="8042275" cy="668655"/>
          </a:xfrm>
          <a:prstGeom prst="rect">
            <a:avLst/>
          </a:prstGeom>
        </p:spPr>
        <p:txBody>
          <a:bodyPr vert="horz" wrap="square" lIns="0" tIns="9525" rIns="0" bIns="0" rtlCol="0">
            <a:spAutoFit/>
          </a:bodyPr>
          <a:lstStyle/>
          <a:p>
            <a:pPr marL="12700" marR="5080">
              <a:lnSpc>
                <a:spcPct val="100800"/>
              </a:lnSpc>
              <a:spcBef>
                <a:spcPts val="75"/>
              </a:spcBef>
            </a:pPr>
            <a:r>
              <a:rPr sz="2400" b="1" spc="-20" dirty="0">
                <a:latin typeface="Arial"/>
                <a:cs typeface="Arial"/>
              </a:rPr>
              <a:t>Kenskoff.</a:t>
            </a:r>
            <a:r>
              <a:rPr sz="2400" b="1" spc="-170" dirty="0">
                <a:latin typeface="Arial"/>
                <a:cs typeface="Arial"/>
              </a:rPr>
              <a:t> </a:t>
            </a:r>
            <a:r>
              <a:rPr sz="1800" dirty="0">
                <a:latin typeface="Arial"/>
                <a:cs typeface="Arial"/>
              </a:rPr>
              <a:t>Lorsque</a:t>
            </a:r>
            <a:r>
              <a:rPr sz="1800" spc="-25" dirty="0">
                <a:latin typeface="Arial"/>
                <a:cs typeface="Arial"/>
              </a:rPr>
              <a:t> </a:t>
            </a:r>
            <a:r>
              <a:rPr sz="1800" dirty="0">
                <a:latin typeface="Arial"/>
                <a:cs typeface="Arial"/>
              </a:rPr>
              <a:t>les</a:t>
            </a:r>
            <a:r>
              <a:rPr sz="1800" spc="-10" dirty="0">
                <a:latin typeface="Arial"/>
                <a:cs typeface="Arial"/>
              </a:rPr>
              <a:t> </a:t>
            </a:r>
            <a:r>
              <a:rPr sz="1800" dirty="0">
                <a:latin typeface="Arial"/>
                <a:cs typeface="Arial"/>
              </a:rPr>
              <a:t>talus</a:t>
            </a:r>
            <a:r>
              <a:rPr sz="1800" spc="-10" dirty="0">
                <a:latin typeface="Arial"/>
                <a:cs typeface="Arial"/>
              </a:rPr>
              <a:t> </a:t>
            </a:r>
            <a:r>
              <a:rPr sz="1800" dirty="0">
                <a:latin typeface="Arial"/>
                <a:cs typeface="Arial"/>
              </a:rPr>
              <a:t>sont</a:t>
            </a:r>
            <a:r>
              <a:rPr sz="1800" spc="-5" dirty="0">
                <a:latin typeface="Arial"/>
                <a:cs typeface="Arial"/>
              </a:rPr>
              <a:t> </a:t>
            </a:r>
            <a:r>
              <a:rPr sz="1800" dirty="0">
                <a:latin typeface="Arial"/>
                <a:cs typeface="Arial"/>
              </a:rPr>
              <a:t>végétalisés,</a:t>
            </a:r>
            <a:r>
              <a:rPr sz="1800" spc="-5" dirty="0">
                <a:latin typeface="Arial"/>
                <a:cs typeface="Arial"/>
              </a:rPr>
              <a:t> </a:t>
            </a:r>
            <a:r>
              <a:rPr sz="1800" dirty="0">
                <a:latin typeface="Arial"/>
                <a:cs typeface="Arial"/>
              </a:rPr>
              <a:t>l’érosion aratoire</a:t>
            </a:r>
            <a:r>
              <a:rPr sz="1800" spc="-15" dirty="0">
                <a:latin typeface="Arial"/>
                <a:cs typeface="Arial"/>
              </a:rPr>
              <a:t> </a:t>
            </a:r>
            <a:r>
              <a:rPr sz="1800" dirty="0">
                <a:latin typeface="Arial"/>
                <a:cs typeface="Arial"/>
              </a:rPr>
              <a:t>contribue</a:t>
            </a:r>
            <a:r>
              <a:rPr sz="1800" spc="-10" dirty="0">
                <a:latin typeface="Arial"/>
                <a:cs typeface="Arial"/>
              </a:rPr>
              <a:t> </a:t>
            </a:r>
            <a:r>
              <a:rPr sz="1800" spc="-25" dirty="0">
                <a:latin typeface="Arial"/>
                <a:cs typeface="Arial"/>
              </a:rPr>
              <a:t>au </a:t>
            </a:r>
            <a:r>
              <a:rPr sz="1800" dirty="0">
                <a:latin typeface="Arial"/>
                <a:cs typeface="Arial"/>
              </a:rPr>
              <a:t>remodelage</a:t>
            </a:r>
            <a:r>
              <a:rPr sz="1800" spc="-30" dirty="0">
                <a:latin typeface="Arial"/>
                <a:cs typeface="Arial"/>
              </a:rPr>
              <a:t> </a:t>
            </a:r>
            <a:r>
              <a:rPr sz="1800" dirty="0">
                <a:latin typeface="Arial"/>
                <a:cs typeface="Arial"/>
              </a:rPr>
              <a:t>du</a:t>
            </a:r>
            <a:r>
              <a:rPr sz="1800" spc="-10" dirty="0">
                <a:latin typeface="Arial"/>
                <a:cs typeface="Arial"/>
              </a:rPr>
              <a:t> versant.</a:t>
            </a:r>
            <a:endParaRPr sz="1800">
              <a:latin typeface="Arial"/>
              <a:cs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019543" cy="5265420"/>
          </a:xfrm>
          <a:prstGeom prst="rect">
            <a:avLst/>
          </a:prstGeom>
        </p:spPr>
      </p:pic>
      <p:sp>
        <p:nvSpPr>
          <p:cNvPr id="3" name="object 3"/>
          <p:cNvSpPr txBox="1"/>
          <p:nvPr/>
        </p:nvSpPr>
        <p:spPr>
          <a:xfrm>
            <a:off x="711199" y="5929373"/>
            <a:ext cx="8481060" cy="1124585"/>
          </a:xfrm>
          <a:prstGeom prst="rect">
            <a:avLst/>
          </a:prstGeom>
        </p:spPr>
        <p:txBody>
          <a:bodyPr vert="horz" wrap="square" lIns="0" tIns="12065" rIns="0" bIns="0" rtlCol="0">
            <a:spAutoFit/>
          </a:bodyPr>
          <a:lstStyle/>
          <a:p>
            <a:pPr marL="12700" marR="5080">
              <a:lnSpc>
                <a:spcPct val="100200"/>
              </a:lnSpc>
              <a:spcBef>
                <a:spcPts val="95"/>
              </a:spcBef>
            </a:pPr>
            <a:r>
              <a:rPr sz="1800" dirty="0">
                <a:latin typeface="Arial"/>
                <a:cs typeface="Arial"/>
              </a:rPr>
              <a:t>Un</a:t>
            </a:r>
            <a:r>
              <a:rPr sz="1800" spc="-25" dirty="0">
                <a:latin typeface="Arial"/>
                <a:cs typeface="Arial"/>
              </a:rPr>
              <a:t> </a:t>
            </a:r>
            <a:r>
              <a:rPr sz="1800" dirty="0">
                <a:latin typeface="Arial"/>
                <a:cs typeface="Arial"/>
              </a:rPr>
              <a:t>talus</a:t>
            </a:r>
            <a:r>
              <a:rPr sz="1800" spc="-15" dirty="0">
                <a:latin typeface="Arial"/>
                <a:cs typeface="Arial"/>
              </a:rPr>
              <a:t> </a:t>
            </a:r>
            <a:r>
              <a:rPr sz="1800" dirty="0">
                <a:latin typeface="Arial"/>
                <a:cs typeface="Arial"/>
              </a:rPr>
              <a:t>vertical</a:t>
            </a:r>
            <a:r>
              <a:rPr sz="1800" spc="-15" dirty="0">
                <a:latin typeface="Arial"/>
                <a:cs typeface="Arial"/>
              </a:rPr>
              <a:t> </a:t>
            </a:r>
            <a:r>
              <a:rPr sz="1800" dirty="0">
                <a:latin typeface="Arial"/>
                <a:cs typeface="Arial"/>
              </a:rPr>
              <a:t>est</a:t>
            </a:r>
            <a:r>
              <a:rPr sz="1800" spc="-15" dirty="0">
                <a:latin typeface="Arial"/>
                <a:cs typeface="Arial"/>
              </a:rPr>
              <a:t> </a:t>
            </a:r>
            <a:r>
              <a:rPr sz="1800" dirty="0">
                <a:latin typeface="Arial"/>
                <a:cs typeface="Arial"/>
              </a:rPr>
              <a:t>créé</a:t>
            </a:r>
            <a:r>
              <a:rPr sz="1800" spc="-20" dirty="0">
                <a:latin typeface="Arial"/>
                <a:cs typeface="Arial"/>
              </a:rPr>
              <a:t> </a:t>
            </a:r>
            <a:r>
              <a:rPr sz="1800" dirty="0">
                <a:latin typeface="Arial"/>
                <a:cs typeface="Arial"/>
              </a:rPr>
              <a:t>par l’érosion</a:t>
            </a:r>
            <a:r>
              <a:rPr sz="1800" spc="-25" dirty="0">
                <a:latin typeface="Arial"/>
                <a:cs typeface="Arial"/>
              </a:rPr>
              <a:t> </a:t>
            </a:r>
            <a:r>
              <a:rPr sz="1800" dirty="0">
                <a:latin typeface="Arial"/>
                <a:cs typeface="Arial"/>
              </a:rPr>
              <a:t>aratoire</a:t>
            </a:r>
            <a:r>
              <a:rPr sz="1800" spc="-20"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une</a:t>
            </a:r>
            <a:r>
              <a:rPr sz="1800" spc="-25" dirty="0">
                <a:latin typeface="Arial"/>
                <a:cs typeface="Arial"/>
              </a:rPr>
              <a:t> </a:t>
            </a:r>
            <a:r>
              <a:rPr sz="1800" dirty="0">
                <a:latin typeface="Arial"/>
                <a:cs typeface="Arial"/>
              </a:rPr>
              <a:t>limite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parcelle</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culture</a:t>
            </a:r>
            <a:r>
              <a:rPr sz="1800" spc="-20" dirty="0">
                <a:latin typeface="Arial"/>
                <a:cs typeface="Arial"/>
              </a:rPr>
              <a:t> </a:t>
            </a:r>
            <a:r>
              <a:rPr sz="1800" spc="-25" dirty="0">
                <a:latin typeface="Arial"/>
                <a:cs typeface="Arial"/>
              </a:rPr>
              <a:t>ou </a:t>
            </a:r>
            <a:r>
              <a:rPr sz="1800" dirty="0">
                <a:latin typeface="Arial"/>
                <a:cs typeface="Arial"/>
              </a:rPr>
              <a:t>à</a:t>
            </a:r>
            <a:r>
              <a:rPr sz="1800" spc="-25" dirty="0">
                <a:latin typeface="Arial"/>
                <a:cs typeface="Arial"/>
              </a:rPr>
              <a:t> </a:t>
            </a:r>
            <a:r>
              <a:rPr sz="1800" dirty="0">
                <a:latin typeface="Arial"/>
                <a:cs typeface="Arial"/>
              </a:rPr>
              <a:t>l’aval</a:t>
            </a:r>
            <a:r>
              <a:rPr sz="1800" spc="-15" dirty="0">
                <a:latin typeface="Arial"/>
                <a:cs typeface="Arial"/>
              </a:rPr>
              <a:t> </a:t>
            </a:r>
            <a:r>
              <a:rPr sz="1800" dirty="0">
                <a:latin typeface="Arial"/>
                <a:cs typeface="Arial"/>
              </a:rPr>
              <a:t>d’un</a:t>
            </a:r>
            <a:r>
              <a:rPr sz="1800" spc="-20" dirty="0">
                <a:latin typeface="Arial"/>
                <a:cs typeface="Arial"/>
              </a:rPr>
              <a:t> </a:t>
            </a:r>
            <a:r>
              <a:rPr sz="1800" dirty="0">
                <a:latin typeface="Arial"/>
                <a:cs typeface="Arial"/>
              </a:rPr>
              <a:t>aménagement.</a:t>
            </a:r>
            <a:r>
              <a:rPr sz="1800" spc="-10" dirty="0">
                <a:latin typeface="Arial"/>
                <a:cs typeface="Arial"/>
              </a:rPr>
              <a:t> </a:t>
            </a:r>
            <a:r>
              <a:rPr sz="1800" dirty="0">
                <a:latin typeface="Arial"/>
                <a:cs typeface="Arial"/>
              </a:rPr>
              <a:t>Ce</a:t>
            </a:r>
            <a:r>
              <a:rPr sz="1800" spc="-25" dirty="0">
                <a:latin typeface="Arial"/>
                <a:cs typeface="Arial"/>
              </a:rPr>
              <a:t> </a:t>
            </a:r>
            <a:r>
              <a:rPr sz="1800" dirty="0">
                <a:latin typeface="Arial"/>
                <a:cs typeface="Arial"/>
              </a:rPr>
              <a:t>talus</a:t>
            </a:r>
            <a:r>
              <a:rPr sz="1800" spc="-15" dirty="0">
                <a:latin typeface="Arial"/>
                <a:cs typeface="Arial"/>
              </a:rPr>
              <a:t> </a:t>
            </a:r>
            <a:r>
              <a:rPr sz="1800" dirty="0">
                <a:latin typeface="Arial"/>
                <a:cs typeface="Arial"/>
              </a:rPr>
              <a:t>peut</a:t>
            </a:r>
            <a:r>
              <a:rPr sz="1800" spc="-10" dirty="0">
                <a:latin typeface="Arial"/>
                <a:cs typeface="Arial"/>
              </a:rPr>
              <a:t> </a:t>
            </a:r>
            <a:r>
              <a:rPr sz="1800" dirty="0">
                <a:latin typeface="Arial"/>
                <a:cs typeface="Arial"/>
              </a:rPr>
              <a:t>être</a:t>
            </a:r>
            <a:r>
              <a:rPr sz="1800" spc="-20" dirty="0">
                <a:latin typeface="Arial"/>
                <a:cs typeface="Arial"/>
              </a:rPr>
              <a:t> </a:t>
            </a:r>
            <a:r>
              <a:rPr sz="1800" dirty="0">
                <a:latin typeface="Arial"/>
                <a:cs typeface="Arial"/>
              </a:rPr>
              <a:t>stabilisé</a:t>
            </a:r>
            <a:r>
              <a:rPr sz="1800" spc="-20" dirty="0">
                <a:latin typeface="Arial"/>
                <a:cs typeface="Arial"/>
              </a:rPr>
              <a:t> </a:t>
            </a:r>
            <a:r>
              <a:rPr sz="1800" dirty="0">
                <a:latin typeface="Arial"/>
                <a:cs typeface="Arial"/>
              </a:rPr>
              <a:t>en</a:t>
            </a:r>
            <a:r>
              <a:rPr sz="1800" spc="-25" dirty="0">
                <a:latin typeface="Arial"/>
                <a:cs typeface="Arial"/>
              </a:rPr>
              <a:t> </a:t>
            </a:r>
            <a:r>
              <a:rPr sz="1800" dirty="0">
                <a:latin typeface="Arial"/>
                <a:cs typeface="Arial"/>
              </a:rPr>
              <a:t>laissant</a:t>
            </a:r>
            <a:r>
              <a:rPr sz="1800" spc="-10" dirty="0">
                <a:latin typeface="Arial"/>
                <a:cs typeface="Arial"/>
              </a:rPr>
              <a:t> </a:t>
            </a:r>
            <a:r>
              <a:rPr sz="1800" dirty="0">
                <a:latin typeface="Arial"/>
                <a:cs typeface="Arial"/>
              </a:rPr>
              <a:t>se</a:t>
            </a:r>
            <a:r>
              <a:rPr sz="1800" spc="-20" dirty="0">
                <a:latin typeface="Arial"/>
                <a:cs typeface="Arial"/>
              </a:rPr>
              <a:t> </a:t>
            </a:r>
            <a:r>
              <a:rPr sz="1800" dirty="0">
                <a:latin typeface="Arial"/>
                <a:cs typeface="Arial"/>
              </a:rPr>
              <a:t>créer</a:t>
            </a:r>
            <a:r>
              <a:rPr sz="1800" spc="-15" dirty="0">
                <a:latin typeface="Arial"/>
                <a:cs typeface="Arial"/>
              </a:rPr>
              <a:t> </a:t>
            </a:r>
            <a:r>
              <a:rPr sz="1800" dirty="0">
                <a:latin typeface="Arial"/>
                <a:cs typeface="Arial"/>
              </a:rPr>
              <a:t>un</a:t>
            </a:r>
            <a:r>
              <a:rPr sz="1800" spc="-20" dirty="0">
                <a:latin typeface="Arial"/>
                <a:cs typeface="Arial"/>
              </a:rPr>
              <a:t> </a:t>
            </a:r>
            <a:r>
              <a:rPr sz="1800" spc="-10" dirty="0">
                <a:latin typeface="Arial"/>
                <a:cs typeface="Arial"/>
              </a:rPr>
              <a:t>talus </a:t>
            </a:r>
            <a:r>
              <a:rPr sz="1800" dirty="0">
                <a:latin typeface="Arial"/>
                <a:cs typeface="Arial"/>
              </a:rPr>
              <a:t>à</a:t>
            </a:r>
            <a:r>
              <a:rPr sz="1800" spc="-20" dirty="0">
                <a:latin typeface="Arial"/>
                <a:cs typeface="Arial"/>
              </a:rPr>
              <a:t> </a:t>
            </a:r>
            <a:r>
              <a:rPr sz="1800" dirty="0">
                <a:latin typeface="Arial"/>
                <a:cs typeface="Arial"/>
              </a:rPr>
              <a:t>forte</a:t>
            </a:r>
            <a:r>
              <a:rPr sz="1800" spc="-15" dirty="0">
                <a:latin typeface="Arial"/>
                <a:cs typeface="Arial"/>
              </a:rPr>
              <a:t> </a:t>
            </a:r>
            <a:r>
              <a:rPr sz="1800" dirty="0">
                <a:latin typeface="Arial"/>
                <a:cs typeface="Arial"/>
              </a:rPr>
              <a:t>pente</a:t>
            </a:r>
            <a:r>
              <a:rPr sz="1800" spc="-20" dirty="0">
                <a:latin typeface="Arial"/>
                <a:cs typeface="Arial"/>
              </a:rPr>
              <a:t> </a:t>
            </a:r>
            <a:r>
              <a:rPr sz="1800" dirty="0">
                <a:latin typeface="Arial"/>
                <a:cs typeface="Arial"/>
              </a:rPr>
              <a:t>à</a:t>
            </a:r>
            <a:r>
              <a:rPr sz="1800" spc="-15" dirty="0">
                <a:latin typeface="Arial"/>
                <a:cs typeface="Arial"/>
              </a:rPr>
              <a:t> </a:t>
            </a:r>
            <a:r>
              <a:rPr sz="1800" dirty="0">
                <a:latin typeface="Arial"/>
                <a:cs typeface="Arial"/>
              </a:rPr>
              <a:t>son</a:t>
            </a:r>
            <a:r>
              <a:rPr sz="1800" spc="-20" dirty="0">
                <a:latin typeface="Arial"/>
                <a:cs typeface="Arial"/>
              </a:rPr>
              <a:t> </a:t>
            </a:r>
            <a:r>
              <a:rPr sz="1800" dirty="0">
                <a:latin typeface="Arial"/>
                <a:cs typeface="Arial"/>
              </a:rPr>
              <a:t>pied</a:t>
            </a:r>
            <a:r>
              <a:rPr sz="1800" spc="-15" dirty="0">
                <a:latin typeface="Arial"/>
                <a:cs typeface="Arial"/>
              </a:rPr>
              <a:t> </a:t>
            </a:r>
            <a:r>
              <a:rPr sz="1800" dirty="0">
                <a:latin typeface="Arial"/>
                <a:cs typeface="Arial"/>
              </a:rPr>
              <a:t>et</a:t>
            </a:r>
            <a:r>
              <a:rPr sz="1800" spc="-1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facilitant</a:t>
            </a:r>
            <a:r>
              <a:rPr sz="1800" spc="-5" dirty="0">
                <a:latin typeface="Arial"/>
                <a:cs typeface="Arial"/>
              </a:rPr>
              <a:t> </a:t>
            </a:r>
            <a:r>
              <a:rPr sz="1800" dirty="0">
                <a:latin typeface="Arial"/>
                <a:cs typeface="Arial"/>
              </a:rPr>
              <a:t>sa</a:t>
            </a:r>
            <a:r>
              <a:rPr sz="1800" spc="-20" dirty="0">
                <a:latin typeface="Arial"/>
                <a:cs typeface="Arial"/>
              </a:rPr>
              <a:t> </a:t>
            </a:r>
            <a:r>
              <a:rPr sz="1800" dirty="0">
                <a:latin typeface="Arial"/>
                <a:cs typeface="Arial"/>
              </a:rPr>
              <a:t>végétalisation.</a:t>
            </a:r>
            <a:r>
              <a:rPr sz="1800" spc="-5" dirty="0">
                <a:latin typeface="Arial"/>
                <a:cs typeface="Arial"/>
              </a:rPr>
              <a:t> </a:t>
            </a:r>
            <a:r>
              <a:rPr sz="1800" dirty="0">
                <a:latin typeface="Arial"/>
                <a:cs typeface="Arial"/>
              </a:rPr>
              <a:t>Mais,</a:t>
            </a:r>
            <a:r>
              <a:rPr sz="1800" spc="-10" dirty="0">
                <a:latin typeface="Arial"/>
                <a:cs typeface="Arial"/>
              </a:rPr>
              <a:t> </a:t>
            </a:r>
            <a:r>
              <a:rPr sz="1800" dirty="0">
                <a:latin typeface="Arial"/>
                <a:cs typeface="Arial"/>
              </a:rPr>
              <a:t>sur</a:t>
            </a:r>
            <a:r>
              <a:rPr sz="1800" spc="-10" dirty="0">
                <a:latin typeface="Arial"/>
                <a:cs typeface="Arial"/>
              </a:rPr>
              <a:t> </a:t>
            </a:r>
            <a:r>
              <a:rPr sz="1800" dirty="0">
                <a:latin typeface="Arial"/>
                <a:cs typeface="Arial"/>
              </a:rPr>
              <a:t>un</a:t>
            </a:r>
            <a:r>
              <a:rPr sz="1800" spc="-20" dirty="0">
                <a:latin typeface="Arial"/>
                <a:cs typeface="Arial"/>
              </a:rPr>
              <a:t> </a:t>
            </a:r>
            <a:r>
              <a:rPr sz="1800" dirty="0">
                <a:latin typeface="Arial"/>
                <a:cs typeface="Arial"/>
              </a:rPr>
              <a:t>versant</a:t>
            </a:r>
            <a:r>
              <a:rPr sz="1800" spc="-5" dirty="0">
                <a:latin typeface="Arial"/>
                <a:cs typeface="Arial"/>
              </a:rPr>
              <a:t> </a:t>
            </a:r>
            <a:r>
              <a:rPr sz="1800" spc="-20" dirty="0">
                <a:latin typeface="Arial"/>
                <a:cs typeface="Arial"/>
              </a:rPr>
              <a:t>très </a:t>
            </a:r>
            <a:r>
              <a:rPr sz="1800" dirty="0">
                <a:latin typeface="Arial"/>
                <a:cs typeface="Arial"/>
              </a:rPr>
              <a:t>pentu,</a:t>
            </a:r>
            <a:r>
              <a:rPr sz="1800" spc="-25" dirty="0">
                <a:latin typeface="Arial"/>
                <a:cs typeface="Arial"/>
              </a:rPr>
              <a:t> </a:t>
            </a:r>
            <a:r>
              <a:rPr sz="1800" dirty="0">
                <a:latin typeface="Arial"/>
                <a:cs typeface="Arial"/>
              </a:rPr>
              <a:t>ce</a:t>
            </a:r>
            <a:r>
              <a:rPr sz="1800" spc="-25" dirty="0">
                <a:latin typeface="Arial"/>
                <a:cs typeface="Arial"/>
              </a:rPr>
              <a:t> </a:t>
            </a:r>
            <a:r>
              <a:rPr sz="1800" dirty="0">
                <a:latin typeface="Arial"/>
                <a:cs typeface="Arial"/>
              </a:rPr>
              <a:t>talus incliné</a:t>
            </a:r>
            <a:r>
              <a:rPr sz="1800" spc="-25" dirty="0">
                <a:latin typeface="Arial"/>
                <a:cs typeface="Arial"/>
              </a:rPr>
              <a:t> </a:t>
            </a:r>
            <a:r>
              <a:rPr sz="1800" dirty="0">
                <a:latin typeface="Arial"/>
                <a:cs typeface="Arial"/>
              </a:rPr>
              <a:t>consomme</a:t>
            </a:r>
            <a:r>
              <a:rPr sz="1800" spc="-20" dirty="0">
                <a:latin typeface="Arial"/>
                <a:cs typeface="Arial"/>
              </a:rPr>
              <a:t> </a:t>
            </a:r>
            <a:r>
              <a:rPr sz="1800" dirty="0">
                <a:latin typeface="Arial"/>
                <a:cs typeface="Arial"/>
              </a:rPr>
              <a:t>beaucoup</a:t>
            </a:r>
            <a:r>
              <a:rPr sz="1800" spc="-10" dirty="0">
                <a:latin typeface="Arial"/>
                <a:cs typeface="Arial"/>
              </a:rPr>
              <a:t> </a:t>
            </a:r>
            <a:r>
              <a:rPr sz="1800" dirty="0">
                <a:latin typeface="Arial"/>
                <a:cs typeface="Arial"/>
              </a:rPr>
              <a:t>de</a:t>
            </a:r>
            <a:r>
              <a:rPr sz="1800" spc="-20" dirty="0">
                <a:latin typeface="Arial"/>
                <a:cs typeface="Arial"/>
              </a:rPr>
              <a:t> </a:t>
            </a:r>
            <a:r>
              <a:rPr sz="1800" spc="-10" dirty="0">
                <a:latin typeface="Arial"/>
                <a:cs typeface="Arial"/>
              </a:rPr>
              <a:t>surface.</a:t>
            </a:r>
            <a:endParaRPr sz="18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8181340" cy="6139180"/>
            <a:chOff x="452437" y="452437"/>
            <a:chExt cx="8181340" cy="6139180"/>
          </a:xfrm>
        </p:grpSpPr>
        <p:pic>
          <p:nvPicPr>
            <p:cNvPr id="3" name="object 3"/>
            <p:cNvPicPr/>
            <p:nvPr/>
          </p:nvPicPr>
          <p:blipFill>
            <a:blip r:embed="rId2" cstate="print"/>
            <a:stretch>
              <a:fillRect/>
            </a:stretch>
          </p:blipFill>
          <p:spPr>
            <a:xfrm>
              <a:off x="457200" y="457200"/>
              <a:ext cx="8173211" cy="6129527"/>
            </a:xfrm>
            <a:prstGeom prst="rect">
              <a:avLst/>
            </a:prstGeom>
          </p:spPr>
        </p:pic>
        <p:sp>
          <p:nvSpPr>
            <p:cNvPr id="4" name="object 4"/>
            <p:cNvSpPr/>
            <p:nvPr/>
          </p:nvSpPr>
          <p:spPr>
            <a:xfrm>
              <a:off x="457200" y="457200"/>
              <a:ext cx="8171815" cy="6129655"/>
            </a:xfrm>
            <a:custGeom>
              <a:avLst/>
              <a:gdLst/>
              <a:ahLst/>
              <a:cxnLst/>
              <a:rect l="l" t="t" r="r" b="b"/>
              <a:pathLst>
                <a:path w="8171815" h="6129655">
                  <a:moveTo>
                    <a:pt x="0" y="0"/>
                  </a:moveTo>
                  <a:lnTo>
                    <a:pt x="0" y="6129527"/>
                  </a:lnTo>
                  <a:lnTo>
                    <a:pt x="8171687" y="6129527"/>
                  </a:lnTo>
                  <a:lnTo>
                    <a:pt x="8171687"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801101"/>
            <a:ext cx="63741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Un</a:t>
            </a:r>
            <a:r>
              <a:rPr sz="1800" spc="-30" dirty="0">
                <a:latin typeface="Arial"/>
                <a:cs typeface="Arial"/>
              </a:rPr>
              <a:t> </a:t>
            </a:r>
            <a:r>
              <a:rPr sz="1800" dirty="0">
                <a:latin typeface="Arial"/>
                <a:cs typeface="Arial"/>
              </a:rPr>
              <a:t>peu</a:t>
            </a:r>
            <a:r>
              <a:rPr sz="1800" spc="-2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aval.</a:t>
            </a:r>
            <a:r>
              <a:rPr sz="1800" spc="-15" dirty="0">
                <a:latin typeface="Arial"/>
                <a:cs typeface="Arial"/>
              </a:rPr>
              <a:t> </a:t>
            </a:r>
            <a:r>
              <a:rPr sz="1800" dirty="0">
                <a:latin typeface="Arial"/>
                <a:cs typeface="Arial"/>
              </a:rPr>
              <a:t>Té</a:t>
            </a:r>
            <a:r>
              <a:rPr sz="1800" spc="-20" dirty="0">
                <a:latin typeface="Arial"/>
                <a:cs typeface="Arial"/>
              </a:rPr>
              <a:t> </a:t>
            </a:r>
            <a:r>
              <a:rPr sz="1800" dirty="0">
                <a:latin typeface="Arial"/>
                <a:cs typeface="Arial"/>
              </a:rPr>
              <a:t>fini,</a:t>
            </a:r>
            <a:r>
              <a:rPr sz="1800" spc="-10" dirty="0">
                <a:latin typeface="Arial"/>
                <a:cs typeface="Arial"/>
              </a:rPr>
              <a:t> </a:t>
            </a:r>
            <a:r>
              <a:rPr sz="1800" dirty="0">
                <a:latin typeface="Arial"/>
                <a:cs typeface="Arial"/>
              </a:rPr>
              <a:t>mais</a:t>
            </a:r>
            <a:r>
              <a:rPr sz="1800" spc="-15" dirty="0">
                <a:latin typeface="Arial"/>
                <a:cs typeface="Arial"/>
              </a:rPr>
              <a:t> </a:t>
            </a:r>
            <a:r>
              <a:rPr sz="1800" dirty="0">
                <a:latin typeface="Arial"/>
                <a:cs typeface="Arial"/>
              </a:rPr>
              <a:t>les</a:t>
            </a:r>
            <a:r>
              <a:rPr sz="1800" spc="-10" dirty="0">
                <a:latin typeface="Arial"/>
                <a:cs typeface="Arial"/>
              </a:rPr>
              <a:t> </a:t>
            </a:r>
            <a:r>
              <a:rPr sz="1800" dirty="0">
                <a:latin typeface="Arial"/>
                <a:cs typeface="Arial"/>
              </a:rPr>
              <a:t>propriétaires</a:t>
            </a:r>
            <a:r>
              <a:rPr sz="1800" spc="-15" dirty="0">
                <a:latin typeface="Arial"/>
                <a:cs typeface="Arial"/>
              </a:rPr>
              <a:t> </a:t>
            </a:r>
            <a:r>
              <a:rPr sz="1800" dirty="0">
                <a:latin typeface="Arial"/>
                <a:cs typeface="Arial"/>
              </a:rPr>
              <a:t>sont</a:t>
            </a:r>
            <a:r>
              <a:rPr sz="1800" spc="-10" dirty="0">
                <a:latin typeface="Arial"/>
                <a:cs typeface="Arial"/>
              </a:rPr>
              <a:t> </a:t>
            </a:r>
            <a:r>
              <a:rPr sz="1800" dirty="0">
                <a:latin typeface="Arial"/>
                <a:cs typeface="Arial"/>
              </a:rPr>
              <a:t>à</a:t>
            </a:r>
            <a:r>
              <a:rPr sz="1800" spc="-15" dirty="0">
                <a:latin typeface="Arial"/>
                <a:cs typeface="Arial"/>
              </a:rPr>
              <a:t> </a:t>
            </a:r>
            <a:r>
              <a:rPr sz="1800" spc="-10" dirty="0">
                <a:latin typeface="Arial"/>
                <a:cs typeface="Arial"/>
              </a:rPr>
              <a:t>l’étranger.</a:t>
            </a:r>
            <a:endParaRPr sz="1800">
              <a:latin typeface="Arial"/>
              <a:cs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148071" cy="3860291"/>
            </a:xfrm>
            <a:prstGeom prst="rect">
              <a:avLst/>
            </a:prstGeom>
          </p:spPr>
        </p:pic>
        <p:pic>
          <p:nvPicPr>
            <p:cNvPr id="4" name="object 4"/>
            <p:cNvPicPr/>
            <p:nvPr/>
          </p:nvPicPr>
          <p:blipFill>
            <a:blip r:embed="rId3" cstate="print"/>
            <a:stretch>
              <a:fillRect/>
            </a:stretch>
          </p:blipFill>
          <p:spPr>
            <a:xfrm>
              <a:off x="4837176" y="3741420"/>
              <a:ext cx="4764023" cy="3573779"/>
            </a:xfrm>
            <a:prstGeom prst="rect">
              <a:avLst/>
            </a:prstGeom>
          </p:spPr>
        </p:pic>
      </p:grpSp>
      <p:sp>
        <p:nvSpPr>
          <p:cNvPr id="5" name="object 5"/>
          <p:cNvSpPr txBox="1"/>
          <p:nvPr/>
        </p:nvSpPr>
        <p:spPr>
          <a:xfrm>
            <a:off x="715771" y="4705602"/>
            <a:ext cx="3644900" cy="1124585"/>
          </a:xfrm>
          <a:prstGeom prst="rect">
            <a:avLst/>
          </a:prstGeom>
        </p:spPr>
        <p:txBody>
          <a:bodyPr vert="horz" wrap="square" lIns="0" tIns="12065" rIns="0" bIns="0" rtlCol="0">
            <a:spAutoFit/>
          </a:bodyPr>
          <a:lstStyle/>
          <a:p>
            <a:pPr marL="12700" marR="5080">
              <a:lnSpc>
                <a:spcPct val="100200"/>
              </a:lnSpc>
              <a:spcBef>
                <a:spcPts val="95"/>
              </a:spcBef>
              <a:tabLst>
                <a:tab pos="571500" algn="l"/>
              </a:tabLst>
            </a:pPr>
            <a:r>
              <a:rPr sz="1800" dirty="0">
                <a:latin typeface="Arial"/>
                <a:cs typeface="Arial"/>
              </a:rPr>
              <a:t>Fort</a:t>
            </a:r>
            <a:r>
              <a:rPr sz="1800" spc="-20" dirty="0">
                <a:latin typeface="Arial"/>
                <a:cs typeface="Arial"/>
              </a:rPr>
              <a:t> </a:t>
            </a:r>
            <a:r>
              <a:rPr sz="1800" dirty="0">
                <a:latin typeface="Arial"/>
                <a:cs typeface="Arial"/>
              </a:rPr>
              <a:t>Jacques.</a:t>
            </a:r>
            <a:r>
              <a:rPr sz="1800" spc="-15" dirty="0">
                <a:latin typeface="Arial"/>
                <a:cs typeface="Arial"/>
              </a:rPr>
              <a:t> </a:t>
            </a:r>
            <a:r>
              <a:rPr sz="1800" dirty="0">
                <a:latin typeface="Arial"/>
                <a:cs typeface="Arial"/>
              </a:rPr>
              <a:t>Murettes</a:t>
            </a:r>
            <a:r>
              <a:rPr sz="1800" spc="-20" dirty="0">
                <a:latin typeface="Arial"/>
                <a:cs typeface="Arial"/>
              </a:rPr>
              <a:t> </a:t>
            </a:r>
            <a:r>
              <a:rPr sz="1800" dirty="0">
                <a:latin typeface="Arial"/>
                <a:cs typeface="Arial"/>
              </a:rPr>
              <a:t>en</a:t>
            </a:r>
            <a:r>
              <a:rPr sz="1800" spc="-25" dirty="0">
                <a:latin typeface="Arial"/>
                <a:cs typeface="Arial"/>
              </a:rPr>
              <a:t> </a:t>
            </a:r>
            <a:r>
              <a:rPr sz="1800" spc="-10" dirty="0">
                <a:latin typeface="Arial"/>
                <a:cs typeface="Arial"/>
              </a:rPr>
              <a:t>pierres </a:t>
            </a:r>
            <a:r>
              <a:rPr sz="1800" dirty="0">
                <a:latin typeface="Arial"/>
                <a:cs typeface="Arial"/>
              </a:rPr>
              <a:t>sèches</a:t>
            </a:r>
            <a:r>
              <a:rPr sz="1800" spc="-10" dirty="0">
                <a:latin typeface="Arial"/>
                <a:cs typeface="Arial"/>
              </a:rPr>
              <a:t> </a:t>
            </a:r>
            <a:r>
              <a:rPr sz="1800" dirty="0">
                <a:latin typeface="Arial"/>
                <a:cs typeface="Arial"/>
              </a:rPr>
              <a:t>sur</a:t>
            </a:r>
            <a:r>
              <a:rPr sz="1800" spc="-10" dirty="0">
                <a:latin typeface="Arial"/>
                <a:cs typeface="Arial"/>
              </a:rPr>
              <a:t> </a:t>
            </a:r>
            <a:r>
              <a:rPr sz="1800" dirty="0">
                <a:latin typeface="Arial"/>
                <a:cs typeface="Arial"/>
              </a:rPr>
              <a:t>versant</a:t>
            </a:r>
            <a:r>
              <a:rPr sz="1800" spc="-5" dirty="0">
                <a:latin typeface="Arial"/>
                <a:cs typeface="Arial"/>
              </a:rPr>
              <a:t> </a:t>
            </a:r>
            <a:r>
              <a:rPr sz="1800" dirty="0">
                <a:latin typeface="Arial"/>
                <a:cs typeface="Arial"/>
              </a:rPr>
              <a:t>peu</a:t>
            </a:r>
            <a:r>
              <a:rPr sz="1800" spc="-15" dirty="0">
                <a:latin typeface="Arial"/>
                <a:cs typeface="Arial"/>
              </a:rPr>
              <a:t> </a:t>
            </a:r>
            <a:r>
              <a:rPr sz="1800" dirty="0">
                <a:latin typeface="Arial"/>
                <a:cs typeface="Arial"/>
              </a:rPr>
              <a:t>pentu.</a:t>
            </a:r>
            <a:r>
              <a:rPr sz="1800" spc="-5" dirty="0">
                <a:latin typeface="Arial"/>
                <a:cs typeface="Arial"/>
              </a:rPr>
              <a:t> </a:t>
            </a:r>
            <a:r>
              <a:rPr sz="1800" spc="-10" dirty="0">
                <a:latin typeface="Arial"/>
                <a:cs typeface="Arial"/>
              </a:rPr>
              <a:t>Elles </a:t>
            </a:r>
            <a:r>
              <a:rPr sz="1800" spc="-20" dirty="0">
                <a:latin typeface="Arial"/>
                <a:cs typeface="Arial"/>
              </a:rPr>
              <a:t>sont</a:t>
            </a:r>
            <a:r>
              <a:rPr sz="1800" dirty="0">
                <a:latin typeface="Arial"/>
                <a:cs typeface="Arial"/>
              </a:rPr>
              <a:t>	stabilisées</a:t>
            </a:r>
            <a:r>
              <a:rPr sz="1800" spc="-20"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un</a:t>
            </a:r>
            <a:r>
              <a:rPr sz="1800" spc="-25" dirty="0">
                <a:latin typeface="Arial"/>
                <a:cs typeface="Arial"/>
              </a:rPr>
              <a:t> </a:t>
            </a:r>
            <a:r>
              <a:rPr sz="1800" dirty="0">
                <a:latin typeface="Arial"/>
                <a:cs typeface="Arial"/>
              </a:rPr>
              <a:t>talus</a:t>
            </a:r>
            <a:r>
              <a:rPr sz="1800" spc="-15" dirty="0">
                <a:latin typeface="Arial"/>
                <a:cs typeface="Arial"/>
              </a:rPr>
              <a:t> </a:t>
            </a:r>
            <a:r>
              <a:rPr sz="1800" spc="-10" dirty="0">
                <a:latin typeface="Arial"/>
                <a:cs typeface="Arial"/>
              </a:rPr>
              <a:t>incliné végétalisé.</a:t>
            </a:r>
            <a:endParaRPr sz="1800">
              <a:latin typeface="Arial"/>
              <a:cs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61332" y="3454908"/>
              <a:ext cx="5039867" cy="3860291"/>
            </a:xfrm>
            <a:prstGeom prst="rect">
              <a:avLst/>
            </a:prstGeom>
          </p:spPr>
        </p:pic>
        <p:pic>
          <p:nvPicPr>
            <p:cNvPr id="4" name="object 4"/>
            <p:cNvPicPr/>
            <p:nvPr/>
          </p:nvPicPr>
          <p:blipFill>
            <a:blip r:embed="rId3" cstate="print"/>
            <a:stretch>
              <a:fillRect/>
            </a:stretch>
          </p:blipFill>
          <p:spPr>
            <a:xfrm>
              <a:off x="457200" y="457200"/>
              <a:ext cx="4931664" cy="3694176"/>
            </a:xfrm>
            <a:prstGeom prst="rect">
              <a:avLst/>
            </a:prstGeom>
          </p:spPr>
        </p:pic>
      </p:grpSp>
      <p:sp>
        <p:nvSpPr>
          <p:cNvPr id="5" name="object 5"/>
          <p:cNvSpPr txBox="1"/>
          <p:nvPr/>
        </p:nvSpPr>
        <p:spPr>
          <a:xfrm>
            <a:off x="715771" y="4490718"/>
            <a:ext cx="3681729" cy="1947545"/>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L’agriculteur</a:t>
            </a:r>
            <a:r>
              <a:rPr sz="1800" spc="-25" dirty="0">
                <a:latin typeface="Arial"/>
                <a:cs typeface="Arial"/>
              </a:rPr>
              <a:t> </a:t>
            </a:r>
            <a:r>
              <a:rPr sz="1800" dirty="0">
                <a:latin typeface="Arial"/>
                <a:cs typeface="Arial"/>
              </a:rPr>
              <a:t>organise</a:t>
            </a:r>
            <a:r>
              <a:rPr sz="1800" spc="-25" dirty="0">
                <a:latin typeface="Arial"/>
                <a:cs typeface="Arial"/>
              </a:rPr>
              <a:t> </a:t>
            </a:r>
            <a:r>
              <a:rPr sz="1800" dirty="0">
                <a:latin typeface="Arial"/>
                <a:cs typeface="Arial"/>
              </a:rPr>
              <a:t>la</a:t>
            </a:r>
            <a:r>
              <a:rPr sz="1800" spc="-30" dirty="0">
                <a:latin typeface="Arial"/>
                <a:cs typeface="Arial"/>
              </a:rPr>
              <a:t> </a:t>
            </a:r>
            <a:r>
              <a:rPr sz="1800" dirty="0">
                <a:latin typeface="Arial"/>
                <a:cs typeface="Arial"/>
              </a:rPr>
              <a:t>gestion</a:t>
            </a:r>
            <a:r>
              <a:rPr sz="1800" spc="-25" dirty="0">
                <a:latin typeface="Arial"/>
                <a:cs typeface="Arial"/>
              </a:rPr>
              <a:t> des </a:t>
            </a:r>
            <a:r>
              <a:rPr sz="1800" dirty="0">
                <a:latin typeface="Arial"/>
                <a:cs typeface="Arial"/>
              </a:rPr>
              <a:t>eaux</a:t>
            </a:r>
            <a:r>
              <a:rPr sz="1800" spc="-3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ruissellement</a:t>
            </a:r>
            <a:r>
              <a:rPr sz="1800" spc="-15" dirty="0">
                <a:latin typeface="Arial"/>
                <a:cs typeface="Arial"/>
              </a:rPr>
              <a:t> </a:t>
            </a:r>
            <a:r>
              <a:rPr sz="1800" spc="-20" dirty="0">
                <a:latin typeface="Arial"/>
                <a:cs typeface="Arial"/>
              </a:rPr>
              <a:t>pour </a:t>
            </a:r>
            <a:r>
              <a:rPr sz="1800" dirty="0">
                <a:latin typeface="Arial"/>
                <a:cs typeface="Arial"/>
              </a:rPr>
              <a:t>économiser</a:t>
            </a:r>
            <a:r>
              <a:rPr sz="1800" spc="-40" dirty="0">
                <a:latin typeface="Arial"/>
                <a:cs typeface="Arial"/>
              </a:rPr>
              <a:t> </a:t>
            </a:r>
            <a:r>
              <a:rPr sz="1800" dirty="0">
                <a:latin typeface="Arial"/>
                <a:cs typeface="Arial"/>
              </a:rPr>
              <a:t>l’engrais.</a:t>
            </a:r>
            <a:r>
              <a:rPr sz="1800" spc="-30" dirty="0">
                <a:latin typeface="Arial"/>
                <a:cs typeface="Arial"/>
              </a:rPr>
              <a:t> </a:t>
            </a:r>
            <a:r>
              <a:rPr sz="1800" spc="-25" dirty="0">
                <a:latin typeface="Arial"/>
                <a:cs typeface="Arial"/>
              </a:rPr>
              <a:t>Le </a:t>
            </a:r>
            <a:r>
              <a:rPr sz="1800" dirty="0">
                <a:latin typeface="Arial"/>
                <a:cs typeface="Arial"/>
              </a:rPr>
              <a:t>remodelage</a:t>
            </a:r>
            <a:r>
              <a:rPr sz="1800" spc="-25" dirty="0">
                <a:latin typeface="Arial"/>
                <a:cs typeface="Arial"/>
              </a:rPr>
              <a:t> </a:t>
            </a:r>
            <a:r>
              <a:rPr sz="1800" dirty="0">
                <a:latin typeface="Arial"/>
                <a:cs typeface="Arial"/>
              </a:rPr>
              <a:t>du</a:t>
            </a:r>
            <a:r>
              <a:rPr sz="1800" spc="-15" dirty="0">
                <a:latin typeface="Arial"/>
                <a:cs typeface="Arial"/>
              </a:rPr>
              <a:t> </a:t>
            </a:r>
            <a:r>
              <a:rPr sz="1800" dirty="0">
                <a:latin typeface="Arial"/>
                <a:cs typeface="Arial"/>
              </a:rPr>
              <a:t>terrain</a:t>
            </a:r>
            <a:r>
              <a:rPr sz="1800" spc="-25" dirty="0">
                <a:latin typeface="Arial"/>
                <a:cs typeface="Arial"/>
              </a:rPr>
              <a:t> </a:t>
            </a:r>
            <a:r>
              <a:rPr sz="1800" dirty="0">
                <a:latin typeface="Arial"/>
                <a:cs typeface="Arial"/>
              </a:rPr>
              <a:t>et</a:t>
            </a:r>
            <a:r>
              <a:rPr sz="1800" spc="-15" dirty="0">
                <a:latin typeface="Arial"/>
                <a:cs typeface="Arial"/>
              </a:rPr>
              <a:t> </a:t>
            </a:r>
            <a:r>
              <a:rPr sz="1800" spc="-25" dirty="0">
                <a:latin typeface="Arial"/>
                <a:cs typeface="Arial"/>
              </a:rPr>
              <a:t>la </a:t>
            </a:r>
            <a:r>
              <a:rPr sz="1800" dirty="0">
                <a:latin typeface="Arial"/>
                <a:cs typeface="Arial"/>
              </a:rPr>
              <a:t>construction</a:t>
            </a:r>
            <a:r>
              <a:rPr sz="1800" spc="-30" dirty="0">
                <a:latin typeface="Arial"/>
                <a:cs typeface="Arial"/>
              </a:rPr>
              <a:t> </a:t>
            </a:r>
            <a:r>
              <a:rPr sz="1800" dirty="0">
                <a:latin typeface="Arial"/>
                <a:cs typeface="Arial"/>
              </a:rPr>
              <a:t>de</a:t>
            </a:r>
            <a:r>
              <a:rPr sz="1800" spc="-10" dirty="0">
                <a:latin typeface="Arial"/>
                <a:cs typeface="Arial"/>
              </a:rPr>
              <a:t> </a:t>
            </a:r>
            <a:r>
              <a:rPr sz="1800" dirty="0">
                <a:latin typeface="Arial"/>
                <a:cs typeface="Arial"/>
              </a:rPr>
              <a:t>petites</a:t>
            </a:r>
            <a:r>
              <a:rPr sz="1800" spc="-20" dirty="0">
                <a:latin typeface="Arial"/>
                <a:cs typeface="Arial"/>
              </a:rPr>
              <a:t> </a:t>
            </a:r>
            <a:r>
              <a:rPr sz="1800" dirty="0">
                <a:latin typeface="Arial"/>
                <a:cs typeface="Arial"/>
              </a:rPr>
              <a:t>rigoles</a:t>
            </a:r>
            <a:r>
              <a:rPr sz="1800" spc="-20" dirty="0">
                <a:latin typeface="Arial"/>
                <a:cs typeface="Arial"/>
              </a:rPr>
              <a:t> </a:t>
            </a:r>
            <a:r>
              <a:rPr sz="1800" spc="-50" dirty="0">
                <a:latin typeface="Arial"/>
                <a:cs typeface="Arial"/>
              </a:rPr>
              <a:t>à </a:t>
            </a:r>
            <a:r>
              <a:rPr sz="1800" dirty="0">
                <a:latin typeface="Arial"/>
                <a:cs typeface="Arial"/>
              </a:rPr>
              <a:t>l’aval</a:t>
            </a:r>
            <a:r>
              <a:rPr sz="1800" spc="-15" dirty="0">
                <a:latin typeface="Arial"/>
                <a:cs typeface="Arial"/>
              </a:rPr>
              <a:t> </a:t>
            </a:r>
            <a:r>
              <a:rPr sz="1800" dirty="0">
                <a:latin typeface="Arial"/>
                <a:cs typeface="Arial"/>
              </a:rPr>
              <a:t>et/ou</a:t>
            </a:r>
            <a:r>
              <a:rPr sz="1800" spc="-20"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l’amont</a:t>
            </a:r>
            <a:r>
              <a:rPr sz="1800" spc="-10" dirty="0">
                <a:latin typeface="Arial"/>
                <a:cs typeface="Arial"/>
              </a:rPr>
              <a:t> </a:t>
            </a:r>
            <a:r>
              <a:rPr sz="1800" dirty="0">
                <a:latin typeface="Arial"/>
                <a:cs typeface="Arial"/>
              </a:rPr>
              <a:t>des</a:t>
            </a:r>
            <a:r>
              <a:rPr sz="1800" spc="-15" dirty="0">
                <a:latin typeface="Arial"/>
                <a:cs typeface="Arial"/>
              </a:rPr>
              <a:t> </a:t>
            </a:r>
            <a:r>
              <a:rPr sz="1800" spc="-10" dirty="0">
                <a:latin typeface="Arial"/>
                <a:cs typeface="Arial"/>
              </a:rPr>
              <a:t>murettes </a:t>
            </a:r>
            <a:r>
              <a:rPr sz="1800" dirty="0">
                <a:latin typeface="Arial"/>
                <a:cs typeface="Arial"/>
              </a:rPr>
              <a:t>participent</a:t>
            </a:r>
            <a:r>
              <a:rPr sz="1800" spc="-10"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cette</a:t>
            </a:r>
            <a:r>
              <a:rPr sz="1800" spc="-20" dirty="0">
                <a:latin typeface="Arial"/>
                <a:cs typeface="Arial"/>
              </a:rPr>
              <a:t> </a:t>
            </a:r>
            <a:r>
              <a:rPr sz="1800" spc="-10" dirty="0">
                <a:latin typeface="Arial"/>
                <a:cs typeface="Arial"/>
              </a:rPr>
              <a:t>gestion.</a:t>
            </a:r>
            <a:endParaRPr sz="1800">
              <a:latin typeface="Arial"/>
              <a:cs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740395" cy="5804915"/>
          </a:xfrm>
          <a:prstGeom prst="rect">
            <a:avLst/>
          </a:prstGeom>
        </p:spPr>
      </p:pic>
      <p:sp>
        <p:nvSpPr>
          <p:cNvPr id="3" name="object 3"/>
          <p:cNvSpPr txBox="1"/>
          <p:nvPr/>
        </p:nvSpPr>
        <p:spPr>
          <a:xfrm>
            <a:off x="715771" y="6577072"/>
            <a:ext cx="84836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Talus</a:t>
            </a:r>
            <a:r>
              <a:rPr sz="1800" spc="-15" dirty="0">
                <a:latin typeface="Arial"/>
                <a:cs typeface="Arial"/>
              </a:rPr>
              <a:t> </a:t>
            </a:r>
            <a:r>
              <a:rPr sz="1800" dirty="0">
                <a:latin typeface="Arial"/>
                <a:cs typeface="Arial"/>
              </a:rPr>
              <a:t>enherbé</a:t>
            </a:r>
            <a:r>
              <a:rPr sz="1800" spc="-5" dirty="0">
                <a:latin typeface="Arial"/>
                <a:cs typeface="Arial"/>
              </a:rPr>
              <a:t> </a:t>
            </a:r>
            <a:r>
              <a:rPr sz="1800" dirty="0">
                <a:latin typeface="Arial"/>
                <a:cs typeface="Arial"/>
              </a:rPr>
              <a:t>paysan</a:t>
            </a:r>
            <a:r>
              <a:rPr sz="1800" spc="-20" dirty="0">
                <a:latin typeface="Arial"/>
                <a:cs typeface="Arial"/>
              </a:rPr>
              <a:t> </a:t>
            </a:r>
            <a:r>
              <a:rPr sz="1800" dirty="0">
                <a:latin typeface="Arial"/>
                <a:cs typeface="Arial"/>
              </a:rPr>
              <a:t>fonctionnel,</a:t>
            </a:r>
            <a:r>
              <a:rPr sz="1800" spc="-10" dirty="0">
                <a:latin typeface="Arial"/>
                <a:cs typeface="Arial"/>
              </a:rPr>
              <a:t> </a:t>
            </a:r>
            <a:r>
              <a:rPr sz="1800" dirty="0">
                <a:latin typeface="Arial"/>
                <a:cs typeface="Arial"/>
              </a:rPr>
              <a:t>le</a:t>
            </a:r>
            <a:r>
              <a:rPr sz="1800" spc="-20" dirty="0">
                <a:latin typeface="Arial"/>
                <a:cs typeface="Arial"/>
              </a:rPr>
              <a:t> </a:t>
            </a:r>
            <a:r>
              <a:rPr sz="1800" dirty="0">
                <a:latin typeface="Arial"/>
                <a:cs typeface="Arial"/>
              </a:rPr>
              <a:t>terrain</a:t>
            </a:r>
            <a:r>
              <a:rPr sz="1800" spc="-5" dirty="0">
                <a:latin typeface="Arial"/>
                <a:cs typeface="Arial"/>
              </a:rPr>
              <a:t> </a:t>
            </a:r>
            <a:r>
              <a:rPr sz="1800" dirty="0">
                <a:latin typeface="Arial"/>
                <a:cs typeface="Arial"/>
              </a:rPr>
              <a:t>est</a:t>
            </a:r>
            <a:r>
              <a:rPr sz="1800" spc="-10" dirty="0">
                <a:latin typeface="Arial"/>
                <a:cs typeface="Arial"/>
              </a:rPr>
              <a:t> </a:t>
            </a:r>
            <a:r>
              <a:rPr sz="1800" dirty="0">
                <a:latin typeface="Arial"/>
                <a:cs typeface="Arial"/>
              </a:rPr>
              <a:t>peu</a:t>
            </a:r>
            <a:r>
              <a:rPr sz="1800" spc="-20" dirty="0">
                <a:latin typeface="Arial"/>
                <a:cs typeface="Arial"/>
              </a:rPr>
              <a:t> </a:t>
            </a:r>
            <a:r>
              <a:rPr sz="1800" dirty="0">
                <a:latin typeface="Arial"/>
                <a:cs typeface="Arial"/>
              </a:rPr>
              <a:t>pentu</a:t>
            </a:r>
            <a:r>
              <a:rPr sz="1800" spc="-5" dirty="0">
                <a:latin typeface="Arial"/>
                <a:cs typeface="Arial"/>
              </a:rPr>
              <a:t> </a:t>
            </a:r>
            <a:r>
              <a:rPr sz="1800" dirty="0">
                <a:latin typeface="Arial"/>
                <a:cs typeface="Arial"/>
              </a:rPr>
              <a:t>et</a:t>
            </a:r>
            <a:r>
              <a:rPr sz="1800" spc="-10" dirty="0">
                <a:latin typeface="Arial"/>
                <a:cs typeface="Arial"/>
              </a:rPr>
              <a:t> </a:t>
            </a:r>
            <a:r>
              <a:rPr sz="1800" dirty="0">
                <a:latin typeface="Arial"/>
                <a:cs typeface="Arial"/>
              </a:rPr>
              <a:t>le</a:t>
            </a:r>
            <a:r>
              <a:rPr sz="1800" spc="-20" dirty="0">
                <a:latin typeface="Arial"/>
                <a:cs typeface="Arial"/>
              </a:rPr>
              <a:t> </a:t>
            </a:r>
            <a:r>
              <a:rPr sz="1800" dirty="0">
                <a:latin typeface="Arial"/>
                <a:cs typeface="Arial"/>
              </a:rPr>
              <a:t>talus</a:t>
            </a:r>
            <a:r>
              <a:rPr sz="1800" spc="-15" dirty="0">
                <a:latin typeface="Arial"/>
                <a:cs typeface="Arial"/>
              </a:rPr>
              <a:t> </a:t>
            </a:r>
            <a:r>
              <a:rPr sz="1800" dirty="0">
                <a:latin typeface="Arial"/>
                <a:cs typeface="Arial"/>
              </a:rPr>
              <a:t>est</a:t>
            </a:r>
            <a:r>
              <a:rPr sz="1800" spc="-10" dirty="0">
                <a:latin typeface="Arial"/>
                <a:cs typeface="Arial"/>
              </a:rPr>
              <a:t> végétalisé.</a:t>
            </a:r>
            <a:endParaRPr sz="1800">
              <a:latin typeface="Arial"/>
              <a:cs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26895" y="2158999"/>
            <a:ext cx="7763509" cy="2707005"/>
          </a:xfrm>
          <a:prstGeom prst="rect">
            <a:avLst/>
          </a:prstGeom>
        </p:spPr>
        <p:txBody>
          <a:bodyPr vert="horz" wrap="square" lIns="0" tIns="13970" rIns="0" bIns="0" rtlCol="0">
            <a:spAutoFit/>
          </a:bodyPr>
          <a:lstStyle/>
          <a:p>
            <a:pPr marL="12065" marR="5080" indent="635" algn="ctr">
              <a:lnSpc>
                <a:spcPct val="99900"/>
              </a:lnSpc>
              <a:spcBef>
                <a:spcPts val="110"/>
              </a:spcBef>
            </a:pPr>
            <a:r>
              <a:rPr sz="4400" dirty="0"/>
              <a:t>A</a:t>
            </a:r>
            <a:r>
              <a:rPr sz="4400" spc="-90" dirty="0"/>
              <a:t> </a:t>
            </a:r>
            <a:r>
              <a:rPr sz="4400" dirty="0"/>
              <a:t>Saint</a:t>
            </a:r>
            <a:r>
              <a:rPr sz="4400" spc="-75" dirty="0"/>
              <a:t> </a:t>
            </a:r>
            <a:r>
              <a:rPr sz="4400" dirty="0"/>
              <a:t>Etienne,</a:t>
            </a:r>
            <a:r>
              <a:rPr sz="4400" spc="-65" dirty="0"/>
              <a:t> </a:t>
            </a:r>
            <a:r>
              <a:rPr sz="4400" dirty="0"/>
              <a:t>une</a:t>
            </a:r>
            <a:r>
              <a:rPr sz="4400" spc="-75" dirty="0"/>
              <a:t> </a:t>
            </a:r>
            <a:r>
              <a:rPr sz="4400" dirty="0"/>
              <a:t>ONG</a:t>
            </a:r>
            <a:r>
              <a:rPr sz="4400" spc="-80" dirty="0"/>
              <a:t> </a:t>
            </a:r>
            <a:r>
              <a:rPr sz="4400" spc="-50" dirty="0"/>
              <a:t>a </a:t>
            </a:r>
            <a:r>
              <a:rPr sz="4400" dirty="0"/>
              <a:t>implanté</a:t>
            </a:r>
            <a:r>
              <a:rPr sz="4400" spc="-90" dirty="0"/>
              <a:t> </a:t>
            </a:r>
            <a:r>
              <a:rPr sz="4400" dirty="0"/>
              <a:t>des</a:t>
            </a:r>
            <a:r>
              <a:rPr sz="4400" spc="-80" dirty="0"/>
              <a:t> </a:t>
            </a:r>
            <a:r>
              <a:rPr sz="4400" dirty="0"/>
              <a:t>seuils</a:t>
            </a:r>
            <a:r>
              <a:rPr sz="4400" spc="-80" dirty="0"/>
              <a:t> </a:t>
            </a:r>
            <a:r>
              <a:rPr sz="4400" spc="-10" dirty="0"/>
              <a:t>biologiques </a:t>
            </a:r>
            <a:r>
              <a:rPr sz="4400" dirty="0"/>
              <a:t>sur</a:t>
            </a:r>
            <a:r>
              <a:rPr sz="4400" spc="-60" dirty="0"/>
              <a:t> </a:t>
            </a:r>
            <a:r>
              <a:rPr sz="4400" dirty="0"/>
              <a:t>une</a:t>
            </a:r>
            <a:r>
              <a:rPr sz="4400" spc="-55" dirty="0"/>
              <a:t> </a:t>
            </a:r>
            <a:r>
              <a:rPr sz="4400" dirty="0"/>
              <a:t>ravine,</a:t>
            </a:r>
            <a:r>
              <a:rPr sz="4400" spc="-50" dirty="0"/>
              <a:t> </a:t>
            </a:r>
            <a:r>
              <a:rPr sz="4400" dirty="0"/>
              <a:t>mais</a:t>
            </a:r>
            <a:r>
              <a:rPr sz="4400" spc="-60" dirty="0"/>
              <a:t> </a:t>
            </a:r>
            <a:r>
              <a:rPr sz="4400" dirty="0"/>
              <a:t>le</a:t>
            </a:r>
            <a:r>
              <a:rPr sz="4400" spc="-65" dirty="0"/>
              <a:t> </a:t>
            </a:r>
            <a:r>
              <a:rPr sz="4400" spc="-10" dirty="0"/>
              <a:t>résultat </a:t>
            </a:r>
            <a:r>
              <a:rPr sz="4400" dirty="0"/>
              <a:t>est</a:t>
            </a:r>
            <a:r>
              <a:rPr sz="4400" spc="-40" dirty="0"/>
              <a:t> </a:t>
            </a:r>
            <a:r>
              <a:rPr sz="4400" spc="-10" dirty="0"/>
              <a:t>décevant.</a:t>
            </a:r>
            <a:endParaRPr sz="44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148071" cy="3860291"/>
            </a:xfrm>
            <a:prstGeom prst="rect">
              <a:avLst/>
            </a:prstGeom>
          </p:spPr>
        </p:pic>
        <p:pic>
          <p:nvPicPr>
            <p:cNvPr id="4" name="object 4"/>
            <p:cNvPicPr/>
            <p:nvPr/>
          </p:nvPicPr>
          <p:blipFill>
            <a:blip r:embed="rId3" cstate="print"/>
            <a:stretch>
              <a:fillRect/>
            </a:stretch>
          </p:blipFill>
          <p:spPr>
            <a:xfrm>
              <a:off x="5221223" y="4030980"/>
              <a:ext cx="4379975" cy="3284219"/>
            </a:xfrm>
            <a:prstGeom prst="rect">
              <a:avLst/>
            </a:prstGeom>
          </p:spPr>
        </p:pic>
      </p:grpSp>
      <p:sp>
        <p:nvSpPr>
          <p:cNvPr id="5" name="object 5"/>
          <p:cNvSpPr txBox="1"/>
          <p:nvPr/>
        </p:nvSpPr>
        <p:spPr>
          <a:xfrm>
            <a:off x="644143" y="4633974"/>
            <a:ext cx="3910965" cy="1124585"/>
          </a:xfrm>
          <a:prstGeom prst="rect">
            <a:avLst/>
          </a:prstGeom>
        </p:spPr>
        <p:txBody>
          <a:bodyPr vert="horz" wrap="square" lIns="0" tIns="12065" rIns="0" bIns="0" rtlCol="0">
            <a:spAutoFit/>
          </a:bodyPr>
          <a:lstStyle/>
          <a:p>
            <a:pPr marL="12700" marR="5080">
              <a:lnSpc>
                <a:spcPct val="100200"/>
              </a:lnSpc>
              <a:spcBef>
                <a:spcPts val="95"/>
              </a:spcBef>
            </a:pPr>
            <a:r>
              <a:rPr sz="1800" dirty="0">
                <a:latin typeface="Arial"/>
                <a:cs typeface="Arial"/>
              </a:rPr>
              <a:t>Saint</a:t>
            </a:r>
            <a:r>
              <a:rPr sz="1800" spc="-20" dirty="0">
                <a:latin typeface="Arial"/>
                <a:cs typeface="Arial"/>
              </a:rPr>
              <a:t> </a:t>
            </a:r>
            <a:r>
              <a:rPr sz="1800" dirty="0">
                <a:latin typeface="Arial"/>
                <a:cs typeface="Arial"/>
              </a:rPr>
              <a:t>Etienne.</a:t>
            </a:r>
            <a:r>
              <a:rPr sz="1800" spc="-15" dirty="0">
                <a:latin typeface="Arial"/>
                <a:cs typeface="Arial"/>
              </a:rPr>
              <a:t> </a:t>
            </a:r>
            <a:r>
              <a:rPr sz="1800" dirty="0">
                <a:latin typeface="Arial"/>
                <a:cs typeface="Arial"/>
              </a:rPr>
              <a:t>Ces</a:t>
            </a:r>
            <a:r>
              <a:rPr sz="1800" spc="-25" dirty="0">
                <a:latin typeface="Arial"/>
                <a:cs typeface="Arial"/>
              </a:rPr>
              <a:t> </a:t>
            </a:r>
            <a:r>
              <a:rPr sz="1800" dirty="0">
                <a:latin typeface="Arial"/>
                <a:cs typeface="Arial"/>
              </a:rPr>
              <a:t>seuils</a:t>
            </a:r>
            <a:r>
              <a:rPr sz="1800" spc="-20" dirty="0">
                <a:latin typeface="Arial"/>
                <a:cs typeface="Arial"/>
              </a:rPr>
              <a:t> </a:t>
            </a:r>
            <a:r>
              <a:rPr sz="1800" spc="-10" dirty="0">
                <a:latin typeface="Arial"/>
                <a:cs typeface="Arial"/>
              </a:rPr>
              <a:t>biologiques </a:t>
            </a:r>
            <a:r>
              <a:rPr sz="1800" dirty="0">
                <a:latin typeface="Arial"/>
                <a:cs typeface="Arial"/>
              </a:rPr>
              <a:t>installés</a:t>
            </a:r>
            <a:r>
              <a:rPr sz="1800" spc="-15"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une</a:t>
            </a:r>
            <a:r>
              <a:rPr sz="1800" spc="-20" dirty="0">
                <a:latin typeface="Arial"/>
                <a:cs typeface="Arial"/>
              </a:rPr>
              <a:t> </a:t>
            </a:r>
            <a:r>
              <a:rPr sz="1800" dirty="0">
                <a:latin typeface="Arial"/>
                <a:cs typeface="Arial"/>
              </a:rPr>
              <a:t>ONG</a:t>
            </a:r>
            <a:r>
              <a:rPr sz="1800" spc="-10" dirty="0">
                <a:latin typeface="Arial"/>
                <a:cs typeface="Arial"/>
              </a:rPr>
              <a:t> </a:t>
            </a:r>
            <a:r>
              <a:rPr sz="1800" dirty="0">
                <a:latin typeface="Arial"/>
                <a:cs typeface="Arial"/>
              </a:rPr>
              <a:t>sont</a:t>
            </a:r>
            <a:r>
              <a:rPr sz="1800" spc="-1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train</a:t>
            </a:r>
            <a:r>
              <a:rPr sz="1800" spc="-20" dirty="0">
                <a:latin typeface="Arial"/>
                <a:cs typeface="Arial"/>
              </a:rPr>
              <a:t> </a:t>
            </a:r>
            <a:r>
              <a:rPr sz="1800" spc="-25" dirty="0">
                <a:latin typeface="Arial"/>
                <a:cs typeface="Arial"/>
              </a:rPr>
              <a:t>de </a:t>
            </a:r>
            <a:r>
              <a:rPr sz="1800" dirty="0">
                <a:latin typeface="Arial"/>
                <a:cs typeface="Arial"/>
              </a:rPr>
              <a:t>sécher.</a:t>
            </a:r>
            <a:r>
              <a:rPr sz="1800" spc="-15" dirty="0">
                <a:latin typeface="Arial"/>
                <a:cs typeface="Arial"/>
              </a:rPr>
              <a:t> </a:t>
            </a:r>
            <a:r>
              <a:rPr sz="1800" dirty="0">
                <a:latin typeface="Arial"/>
                <a:cs typeface="Arial"/>
              </a:rPr>
              <a:t>Le</a:t>
            </a:r>
            <a:r>
              <a:rPr sz="1800" spc="-25" dirty="0">
                <a:latin typeface="Arial"/>
                <a:cs typeface="Arial"/>
              </a:rPr>
              <a:t> </a:t>
            </a:r>
            <a:r>
              <a:rPr sz="1800" dirty="0">
                <a:latin typeface="Arial"/>
                <a:cs typeface="Arial"/>
              </a:rPr>
              <a:t>retour</a:t>
            </a:r>
            <a:r>
              <a:rPr sz="1800" spc="-15" dirty="0">
                <a:latin typeface="Arial"/>
                <a:cs typeface="Arial"/>
              </a:rPr>
              <a:t> </a:t>
            </a:r>
            <a:r>
              <a:rPr sz="1800" dirty="0">
                <a:latin typeface="Arial"/>
                <a:cs typeface="Arial"/>
              </a:rPr>
              <a:t>d’expérience</a:t>
            </a:r>
            <a:r>
              <a:rPr sz="1800" spc="-25" dirty="0">
                <a:latin typeface="Arial"/>
                <a:cs typeface="Arial"/>
              </a:rPr>
              <a:t> est </a:t>
            </a:r>
            <a:r>
              <a:rPr sz="1800" dirty="0">
                <a:latin typeface="Arial"/>
                <a:cs typeface="Arial"/>
              </a:rPr>
              <a:t>inexistant,</a:t>
            </a:r>
            <a:r>
              <a:rPr sz="1800" spc="-25" dirty="0">
                <a:latin typeface="Arial"/>
                <a:cs typeface="Arial"/>
              </a:rPr>
              <a:t> </a:t>
            </a:r>
            <a:r>
              <a:rPr sz="1800" dirty="0">
                <a:latin typeface="Arial"/>
                <a:cs typeface="Arial"/>
              </a:rPr>
              <a:t>l’information</a:t>
            </a:r>
            <a:r>
              <a:rPr sz="1800" spc="-35" dirty="0">
                <a:latin typeface="Arial"/>
                <a:cs typeface="Arial"/>
              </a:rPr>
              <a:t> </a:t>
            </a:r>
            <a:r>
              <a:rPr sz="1800" dirty="0">
                <a:latin typeface="Arial"/>
                <a:cs typeface="Arial"/>
              </a:rPr>
              <a:t>ne</a:t>
            </a:r>
            <a:r>
              <a:rPr sz="1800" spc="-35" dirty="0">
                <a:latin typeface="Arial"/>
                <a:cs typeface="Arial"/>
              </a:rPr>
              <a:t> </a:t>
            </a:r>
            <a:r>
              <a:rPr sz="1800" dirty="0">
                <a:latin typeface="Arial"/>
                <a:cs typeface="Arial"/>
              </a:rPr>
              <a:t>circule</a:t>
            </a:r>
            <a:r>
              <a:rPr sz="1800" spc="-35" dirty="0">
                <a:latin typeface="Arial"/>
                <a:cs typeface="Arial"/>
              </a:rPr>
              <a:t> </a:t>
            </a:r>
            <a:r>
              <a:rPr sz="1800" spc="-20" dirty="0">
                <a:latin typeface="Arial"/>
                <a:cs typeface="Arial"/>
              </a:rPr>
              <a:t>pas.</a:t>
            </a:r>
            <a:endParaRPr sz="1800">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07805" cy="6838315"/>
            <a:chOff x="457200" y="457200"/>
            <a:chExt cx="9107805" cy="6838315"/>
          </a:xfrm>
        </p:grpSpPr>
        <p:pic>
          <p:nvPicPr>
            <p:cNvPr id="3" name="object 3"/>
            <p:cNvPicPr/>
            <p:nvPr/>
          </p:nvPicPr>
          <p:blipFill>
            <a:blip r:embed="rId2" cstate="print"/>
            <a:stretch>
              <a:fillRect/>
            </a:stretch>
          </p:blipFill>
          <p:spPr>
            <a:xfrm>
              <a:off x="457200" y="457200"/>
              <a:ext cx="5509259" cy="4130040"/>
            </a:xfrm>
            <a:prstGeom prst="rect">
              <a:avLst/>
            </a:prstGeom>
          </p:spPr>
        </p:pic>
        <p:pic>
          <p:nvPicPr>
            <p:cNvPr id="4" name="object 4"/>
            <p:cNvPicPr/>
            <p:nvPr/>
          </p:nvPicPr>
          <p:blipFill>
            <a:blip r:embed="rId3" cstate="print"/>
            <a:stretch>
              <a:fillRect/>
            </a:stretch>
          </p:blipFill>
          <p:spPr>
            <a:xfrm>
              <a:off x="5388864" y="4163567"/>
              <a:ext cx="4175759" cy="3131820"/>
            </a:xfrm>
            <a:prstGeom prst="rect">
              <a:avLst/>
            </a:prstGeom>
          </p:spPr>
        </p:pic>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436108" cy="4076700"/>
            </a:xfrm>
            <a:prstGeom prst="rect">
              <a:avLst/>
            </a:prstGeom>
          </p:spPr>
        </p:pic>
        <p:pic>
          <p:nvPicPr>
            <p:cNvPr id="4" name="object 4"/>
            <p:cNvPicPr/>
            <p:nvPr/>
          </p:nvPicPr>
          <p:blipFill>
            <a:blip r:embed="rId3" cstate="print"/>
            <a:stretch>
              <a:fillRect/>
            </a:stretch>
          </p:blipFill>
          <p:spPr>
            <a:xfrm>
              <a:off x="4837176" y="3741420"/>
              <a:ext cx="4764023" cy="3573779"/>
            </a:xfrm>
            <a:prstGeom prst="rect">
              <a:avLst/>
            </a:prstGeom>
          </p:spPr>
        </p:pic>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741164" y="3669791"/>
              <a:ext cx="4860035" cy="3645407"/>
            </a:xfrm>
            <a:prstGeom prst="rect">
              <a:avLst/>
            </a:prstGeom>
          </p:spPr>
        </p:pic>
        <p:sp>
          <p:nvSpPr>
            <p:cNvPr id="4" name="object 4"/>
            <p:cNvSpPr/>
            <p:nvPr/>
          </p:nvSpPr>
          <p:spPr>
            <a:xfrm>
              <a:off x="4741164" y="3669791"/>
              <a:ext cx="4860290" cy="3645535"/>
            </a:xfrm>
            <a:custGeom>
              <a:avLst/>
              <a:gdLst/>
              <a:ahLst/>
              <a:cxnLst/>
              <a:rect l="l" t="t" r="r" b="b"/>
              <a:pathLst>
                <a:path w="4860290" h="3645534">
                  <a:moveTo>
                    <a:pt x="0" y="0"/>
                  </a:moveTo>
                  <a:lnTo>
                    <a:pt x="0" y="3645407"/>
                  </a:lnTo>
                  <a:lnTo>
                    <a:pt x="4860035" y="3645407"/>
                  </a:lnTo>
                  <a:lnTo>
                    <a:pt x="4860035"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57200" y="457200"/>
              <a:ext cx="5244083" cy="3934967"/>
            </a:xfrm>
            <a:prstGeom prst="rect">
              <a:avLst/>
            </a:prstGeom>
          </p:spPr>
        </p:pic>
        <p:sp>
          <p:nvSpPr>
            <p:cNvPr id="6" name="object 6"/>
            <p:cNvSpPr/>
            <p:nvPr/>
          </p:nvSpPr>
          <p:spPr>
            <a:xfrm>
              <a:off x="457200" y="457200"/>
              <a:ext cx="5244465" cy="3933825"/>
            </a:xfrm>
            <a:custGeom>
              <a:avLst/>
              <a:gdLst/>
              <a:ahLst/>
              <a:cxnLst/>
              <a:rect l="l" t="t" r="r" b="b"/>
              <a:pathLst>
                <a:path w="5244465" h="3933825">
                  <a:moveTo>
                    <a:pt x="0" y="0"/>
                  </a:moveTo>
                  <a:lnTo>
                    <a:pt x="0" y="3933443"/>
                  </a:lnTo>
                  <a:lnTo>
                    <a:pt x="5244083" y="3933443"/>
                  </a:lnTo>
                  <a:lnTo>
                    <a:pt x="5244083"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787399" y="4772657"/>
            <a:ext cx="3289935" cy="944880"/>
          </a:xfrm>
          <a:prstGeom prst="rect">
            <a:avLst/>
          </a:prstGeom>
        </p:spPr>
        <p:txBody>
          <a:bodyPr vert="horz" wrap="square" lIns="0" tIns="10160" rIns="0" bIns="0" rtlCol="0">
            <a:spAutoFit/>
          </a:bodyPr>
          <a:lstStyle/>
          <a:p>
            <a:pPr marL="12700" marR="5080">
              <a:lnSpc>
                <a:spcPct val="100600"/>
              </a:lnSpc>
              <a:spcBef>
                <a:spcPts val="80"/>
              </a:spcBef>
            </a:pPr>
            <a:r>
              <a:rPr sz="2400" b="1" dirty="0">
                <a:latin typeface="Arial"/>
                <a:cs typeface="Arial"/>
              </a:rPr>
              <a:t>Saint</a:t>
            </a:r>
            <a:r>
              <a:rPr sz="2400" b="1" spc="-50" dirty="0">
                <a:latin typeface="Arial"/>
                <a:cs typeface="Arial"/>
              </a:rPr>
              <a:t> </a:t>
            </a:r>
            <a:r>
              <a:rPr sz="2400" b="1" dirty="0">
                <a:latin typeface="Arial"/>
                <a:cs typeface="Arial"/>
              </a:rPr>
              <a:t>Etienne.</a:t>
            </a:r>
            <a:r>
              <a:rPr sz="2400" b="1" spc="-45" dirty="0">
                <a:latin typeface="Arial"/>
                <a:cs typeface="Arial"/>
              </a:rPr>
              <a:t> </a:t>
            </a:r>
            <a:r>
              <a:rPr sz="1800" dirty="0">
                <a:latin typeface="Arial"/>
                <a:cs typeface="Arial"/>
              </a:rPr>
              <a:t>Haies</a:t>
            </a:r>
            <a:r>
              <a:rPr sz="1800" spc="-40" dirty="0">
                <a:latin typeface="Arial"/>
                <a:cs typeface="Arial"/>
              </a:rPr>
              <a:t> </a:t>
            </a:r>
            <a:r>
              <a:rPr sz="1800" spc="-20" dirty="0">
                <a:latin typeface="Arial"/>
                <a:cs typeface="Arial"/>
              </a:rPr>
              <a:t>vives </a:t>
            </a:r>
            <a:r>
              <a:rPr sz="1800" dirty="0">
                <a:latin typeface="Arial"/>
                <a:cs typeface="Arial"/>
              </a:rPr>
              <a:t>paysans</a:t>
            </a:r>
            <a:r>
              <a:rPr sz="1800" spc="-5" dirty="0">
                <a:latin typeface="Arial"/>
                <a:cs typeface="Arial"/>
              </a:rPr>
              <a:t> </a:t>
            </a:r>
            <a:r>
              <a:rPr sz="1800" dirty="0">
                <a:latin typeface="Arial"/>
                <a:cs typeface="Arial"/>
              </a:rPr>
              <a:t>à</a:t>
            </a:r>
            <a:r>
              <a:rPr sz="1800" spc="-10" dirty="0">
                <a:latin typeface="Arial"/>
                <a:cs typeface="Arial"/>
              </a:rPr>
              <a:t> </a:t>
            </a:r>
            <a:r>
              <a:rPr sz="1800" dirty="0">
                <a:latin typeface="Arial"/>
                <a:cs typeface="Arial"/>
              </a:rPr>
              <a:t>base</a:t>
            </a:r>
            <a:r>
              <a:rPr sz="1800" spc="-10" dirty="0">
                <a:latin typeface="Arial"/>
                <a:cs typeface="Arial"/>
              </a:rPr>
              <a:t> </a:t>
            </a:r>
            <a:r>
              <a:rPr sz="1800" dirty="0">
                <a:latin typeface="Arial"/>
                <a:cs typeface="Arial"/>
              </a:rPr>
              <a:t>de</a:t>
            </a:r>
            <a:r>
              <a:rPr sz="1800" spc="-10" dirty="0">
                <a:latin typeface="Arial"/>
                <a:cs typeface="Arial"/>
              </a:rPr>
              <a:t> gommier, </a:t>
            </a:r>
            <a:r>
              <a:rPr sz="1800" dirty="0">
                <a:latin typeface="Arial"/>
                <a:cs typeface="Arial"/>
              </a:rPr>
              <a:t>d’euphorbes</a:t>
            </a:r>
            <a:r>
              <a:rPr sz="1800" spc="-15" dirty="0">
                <a:latin typeface="Arial"/>
                <a:cs typeface="Arial"/>
              </a:rPr>
              <a:t> </a:t>
            </a:r>
            <a:r>
              <a:rPr sz="1800" dirty="0">
                <a:latin typeface="Arial"/>
                <a:cs typeface="Arial"/>
              </a:rPr>
              <a:t>et de</a:t>
            </a:r>
            <a:r>
              <a:rPr sz="1800" spc="-5" dirty="0">
                <a:latin typeface="Arial"/>
                <a:cs typeface="Arial"/>
              </a:rPr>
              <a:t> </a:t>
            </a:r>
            <a:r>
              <a:rPr sz="1800" spc="-10" dirty="0">
                <a:latin typeface="Arial"/>
                <a:cs typeface="Arial"/>
              </a:rPr>
              <a:t>yuccas.</a:t>
            </a:r>
            <a:endParaRPr sz="1800">
              <a:latin typeface="Arial"/>
              <a:cs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9143999" cy="6857999"/>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319009" cy="5491480"/>
            <a:chOff x="452437" y="452437"/>
            <a:chExt cx="7319009" cy="5491480"/>
          </a:xfrm>
        </p:grpSpPr>
        <p:pic>
          <p:nvPicPr>
            <p:cNvPr id="3" name="object 3"/>
            <p:cNvPicPr/>
            <p:nvPr/>
          </p:nvPicPr>
          <p:blipFill>
            <a:blip r:embed="rId2" cstate="print"/>
            <a:stretch>
              <a:fillRect/>
            </a:stretch>
          </p:blipFill>
          <p:spPr>
            <a:xfrm>
              <a:off x="457200" y="457200"/>
              <a:ext cx="7309103" cy="5481827"/>
            </a:xfrm>
            <a:prstGeom prst="rect">
              <a:avLst/>
            </a:prstGeom>
          </p:spPr>
        </p:pic>
        <p:sp>
          <p:nvSpPr>
            <p:cNvPr id="4" name="object 4"/>
            <p:cNvSpPr/>
            <p:nvPr/>
          </p:nvSpPr>
          <p:spPr>
            <a:xfrm>
              <a:off x="457200" y="457200"/>
              <a:ext cx="7309484" cy="5481955"/>
            </a:xfrm>
            <a:custGeom>
              <a:avLst/>
              <a:gdLst/>
              <a:ahLst/>
              <a:cxnLst/>
              <a:rect l="l" t="t" r="r" b="b"/>
              <a:pathLst>
                <a:path w="7309484" h="5481955">
                  <a:moveTo>
                    <a:pt x="0" y="0"/>
                  </a:moveTo>
                  <a:lnTo>
                    <a:pt x="0" y="5481827"/>
                  </a:lnTo>
                  <a:lnTo>
                    <a:pt x="7309103" y="5481827"/>
                  </a:lnTo>
                  <a:lnTo>
                    <a:pt x="730910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787399" y="6217409"/>
            <a:ext cx="617156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Saint</a:t>
            </a:r>
            <a:r>
              <a:rPr sz="1800" spc="-20" dirty="0">
                <a:latin typeface="Arial"/>
                <a:cs typeface="Arial"/>
              </a:rPr>
              <a:t> </a:t>
            </a:r>
            <a:r>
              <a:rPr sz="1800" dirty="0">
                <a:latin typeface="Arial"/>
                <a:cs typeface="Arial"/>
              </a:rPr>
              <a:t>Etienne.</a:t>
            </a:r>
            <a:r>
              <a:rPr sz="1800" spc="-10" dirty="0">
                <a:latin typeface="Arial"/>
                <a:cs typeface="Arial"/>
              </a:rPr>
              <a:t> </a:t>
            </a:r>
            <a:r>
              <a:rPr sz="1800" dirty="0">
                <a:latin typeface="Arial"/>
                <a:cs typeface="Arial"/>
              </a:rPr>
              <a:t>Versant</a:t>
            </a:r>
            <a:r>
              <a:rPr sz="1800" spc="-10"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forte</a:t>
            </a:r>
            <a:r>
              <a:rPr sz="1800" spc="-20" dirty="0">
                <a:latin typeface="Arial"/>
                <a:cs typeface="Arial"/>
              </a:rPr>
              <a:t> </a:t>
            </a:r>
            <a:r>
              <a:rPr sz="1800" dirty="0">
                <a:latin typeface="Arial"/>
                <a:cs typeface="Arial"/>
              </a:rPr>
              <a:t>pente</a:t>
            </a:r>
            <a:r>
              <a:rPr sz="1800" spc="-15" dirty="0">
                <a:latin typeface="Arial"/>
                <a:cs typeface="Arial"/>
              </a:rPr>
              <a:t> </a:t>
            </a:r>
            <a:r>
              <a:rPr sz="1800" dirty="0">
                <a:latin typeface="Arial"/>
                <a:cs typeface="Arial"/>
              </a:rPr>
              <a:t>transformé</a:t>
            </a:r>
            <a:r>
              <a:rPr sz="1800" spc="-2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a:t>
            </a:r>
            <a:r>
              <a:rPr sz="1800" spc="-20" dirty="0">
                <a:latin typeface="Arial"/>
                <a:cs typeface="Arial"/>
              </a:rPr>
              <a:t> </a:t>
            </a:r>
            <a:r>
              <a:rPr sz="1800" dirty="0">
                <a:latin typeface="Arial"/>
                <a:cs typeface="Arial"/>
              </a:rPr>
              <a:t>té</a:t>
            </a:r>
            <a:r>
              <a:rPr sz="1800" spc="-20" dirty="0">
                <a:latin typeface="Arial"/>
                <a:cs typeface="Arial"/>
              </a:rPr>
              <a:t> </a:t>
            </a:r>
            <a:r>
              <a:rPr sz="1800" dirty="0">
                <a:latin typeface="Arial"/>
                <a:cs typeface="Arial"/>
              </a:rPr>
              <a:t>fini</a:t>
            </a:r>
            <a:r>
              <a:rPr sz="1800" spc="-10" dirty="0">
                <a:latin typeface="Arial"/>
                <a:cs typeface="Arial"/>
              </a:rPr>
              <a:t> </a:t>
            </a:r>
            <a:r>
              <a:rPr sz="1800" spc="-25" dirty="0">
                <a:latin typeface="Arial"/>
                <a:cs typeface="Arial"/>
              </a:rPr>
              <a:t>».</a:t>
            </a:r>
            <a:endParaRPr sz="18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2992</Words>
  <Application>Microsoft Office PowerPoint</Application>
  <PresentationFormat>Personnalisé</PresentationFormat>
  <Paragraphs>147</Paragraphs>
  <Slides>152</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152</vt:i4>
      </vt:variant>
    </vt:vector>
  </HeadingPairs>
  <TitlesOfParts>
    <vt:vector size="155" baseType="lpstr">
      <vt:lpstr>Arial</vt:lpstr>
      <vt:lpstr>Times New Roman</vt:lpstr>
      <vt:lpstr>Office Theme</vt:lpstr>
      <vt:lpstr>Atelier de formation de Gros Morne</vt:lpstr>
      <vt:lpstr>Présentation PowerPoint</vt:lpstr>
      <vt:lpstr>Présentation PowerPoint</vt:lpstr>
      <vt:lpstr>Présentation PowerPoint</vt:lpstr>
      <vt:lpstr>Les versants</vt:lpstr>
      <vt:lpstr>Présentation PowerPoint</vt:lpstr>
      <vt:lpstr>Présentation PowerPoint</vt:lpstr>
      <vt:lpstr>Présentation PowerPoint</vt:lpstr>
      <vt:lpstr>Présentation PowerPoint</vt:lpstr>
      <vt:lpstr>Une référence paysanne : la rampe de paille Ravine Ti Crête. Préparation des terres dans l’attente des pluies de mai. Les rampes paille sont construites avec les résidus de récolte provenant du nettoyage de la parcelle. Elles sont habituellement temporaires, le projet cherche à les pérenniser et à les consolider par des semis directs de benzolive et de Gliricidia, espèces qui ne concurrencent pas les cultures. Quelques boutures de l’euphorbe Garde maison (Euphorbia Tirucalla) ont été plantées dans les griffes d’érosion. Le projet renforce cette haie avec des pieds de campêche espacés de 2 m, quelques macroboutures de gommiers et un semis de benzolive (Moringa oleifera) et de Gliricidia sepium.</vt:lpstr>
      <vt:lpstr>Présentation PowerPoint</vt:lpstr>
      <vt:lpstr>Les seuils biologiques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Composition et étapes de la création d’une haie : bois repousse, candélabre, semis direct d’arbres fruitiers ou fourragers.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Haies vives et seuils biologiques en Haïti</vt:lpstr>
      <vt:lpstr>Seuils biologiques à Plaine d’Aquin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 Saint Etienne, une ONG a implanté des seuils biologiques sur une ravine, mais le résultat est décevant.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Haies vives à Marmelade</vt:lpstr>
      <vt:lpstr>L’évolution d’aménagements récents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Traitement d’une ravine très active à Marmelade : le seuil biologique a une place à prendre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Haies vives à Carjaval, près de Hinche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Haie vive créée par un projet à Fonds Verrettes, près de la forêt des pins.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- 04 Haies_vives &amp; seuils biologiques</dc:title>
  <dc:creator>Utilisateur</dc:creator>
  <cp:lastModifiedBy>Charles Lilin</cp:lastModifiedBy>
  <cp:revision>1</cp:revision>
  <dcterms:created xsi:type="dcterms:W3CDTF">2023-10-12T16:03:44Z</dcterms:created>
  <dcterms:modified xsi:type="dcterms:W3CDTF">2025-02-09T14:38:07Z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2015-01-22T00:00:00Z</vt:filetime>
  </property>
  <property fmtid="{D5CDD505-2E9C-101B-9397-08002B2CF9AE}" pid="3" name="Creator">
    <vt:lpwstr>PScript5.dll Version 5.2</vt:lpwstr>
  </property>
  <property fmtid="{D5CDD505-2E9C-101B-9397-08002B2CF9AE}" pid="4" name="LastSaved">
    <vt:filetime>2023-10-12T00:00:00Z</vt:filetime>
  </property>
  <property fmtid="{D5CDD505-2E9C-101B-9397-08002B2CF9AE}" pid="5" name="Producer">
    <vt:lpwstr>GPL Ghostscript 8.64</vt:lpwstr>
  </property>
</Properties>
</file>