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6" r:id="rId3"/>
    <p:sldId id="257" r:id="rId4"/>
    <p:sldId id="258" r:id="rId5"/>
    <p:sldId id="260" r:id="rId6"/>
    <p:sldId id="262" r:id="rId7"/>
    <p:sldId id="307" r:id="rId8"/>
    <p:sldId id="268" r:id="rId9"/>
    <p:sldId id="269" r:id="rId10"/>
    <p:sldId id="270" r:id="rId11"/>
    <p:sldId id="275" r:id="rId12"/>
    <p:sldId id="276" r:id="rId13"/>
    <p:sldId id="277" r:id="rId14"/>
    <p:sldId id="278" r:id="rId15"/>
    <p:sldId id="283" r:id="rId16"/>
    <p:sldId id="284" r:id="rId17"/>
    <p:sldId id="285" r:id="rId1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FBBE08-FDFE-0392-37CA-213319A5DCC3}"/>
              </a:ext>
            </a:extLst>
          </p:cNvPr>
          <p:cNvSpPr txBox="1"/>
          <p:nvPr/>
        </p:nvSpPr>
        <p:spPr>
          <a:xfrm>
            <a:off x="958850" y="6223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Favette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47863E-80F8-A8BB-720A-CF951ED20C06}"/>
              </a:ext>
            </a:extLst>
          </p:cNvPr>
          <p:cNvSpPr txBox="1"/>
          <p:nvPr/>
        </p:nvSpPr>
        <p:spPr>
          <a:xfrm>
            <a:off x="501650" y="1460500"/>
            <a:ext cx="670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Index</a:t>
            </a:r>
          </a:p>
          <a:p>
            <a:r>
              <a:rPr lang="fr-FR" dirty="0">
                <a:hlinkClick r:id="rId2" action="ppaction://hlinksldjump"/>
              </a:rPr>
              <a:t>BC1-Favette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 action="ppaction://hlinksldjump"/>
              </a:rPr>
              <a:t>C1-Favette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 action="ppaction://hlinksldjump"/>
              </a:rPr>
              <a:t>CC1-Favette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 action="ppaction://hlinksldjump"/>
              </a:rPr>
              <a:t>CF1-Favette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6" action="ppaction://hlinksldjump"/>
              </a:rPr>
              <a:t>PR1-Favette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19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1148841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9464" y="1771141"/>
          <a:ext cx="5755640" cy="207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2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6764" y="4121022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764" y="6848350"/>
            <a:ext cx="5558790" cy="89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  <a:spcBef>
                <a:spcPts val="950"/>
              </a:spcBef>
            </a:pPr>
            <a:r>
              <a:rPr sz="1200" dirty="0">
                <a:latin typeface="Arial"/>
                <a:cs typeface="Arial"/>
              </a:rPr>
              <a:t>Démarrage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chantier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juillet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2021.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finitions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(pose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couverture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dirty="0">
                <a:latin typeface="Arial"/>
                <a:cs typeface="Arial"/>
              </a:rPr>
              <a:t>conduite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l’eau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jusqu’à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été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réalisées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février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2022.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chantier </a:t>
            </a:r>
            <a:r>
              <a:rPr sz="1200" dirty="0">
                <a:latin typeface="Arial"/>
                <a:cs typeface="Arial"/>
              </a:rPr>
              <a:t>mené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difficulté,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proximité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route.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777110"/>
            <a:ext cx="2513965" cy="1884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734" y="1777110"/>
            <a:ext cx="2125726" cy="18770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136" y="4451603"/>
            <a:ext cx="2628519" cy="196773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2695" y="4914391"/>
            <a:ext cx="2521330" cy="1503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84" y="2413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Citerne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familiale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Favette</a:t>
            </a:r>
            <a:r>
              <a:rPr lang="fr-FR" sz="1600" b="1" spc="-10" dirty="0">
                <a:latin typeface="Arial"/>
                <a:cs typeface="Arial"/>
              </a:rPr>
              <a:t> (CF1-Favette)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850" y="543560"/>
            <a:ext cx="67056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familiale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18°08'26.435''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73°54'17.803''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Sandra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Derosier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Juillet</a:t>
            </a:r>
            <a:r>
              <a:rPr sz="1200" spc="-20" dirty="0">
                <a:latin typeface="Arial"/>
                <a:cs typeface="Arial"/>
              </a:rPr>
              <a:t> 2021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Citerne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familiale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baseline="27777" dirty="0">
                <a:latin typeface="Arial"/>
                <a:cs typeface="Arial"/>
              </a:rPr>
              <a:t>3</a:t>
            </a:r>
            <a:r>
              <a:rPr sz="1200" spc="142" baseline="27777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410"/>
              </a:lnSpc>
              <a:spcBef>
                <a:spcPts val="540"/>
              </a:spcBef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Longueur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38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38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41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dirty="0">
                <a:latin typeface="Arial"/>
                <a:cs typeface="Arial"/>
              </a:rPr>
              <a:t>Volume 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836" y="4231767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14205"/>
              </p:ext>
            </p:extLst>
          </p:nvPr>
        </p:nvGraphicFramePr>
        <p:xfrm>
          <a:off x="577850" y="4556379"/>
          <a:ext cx="6705600" cy="326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300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13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famille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bénéficiaire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sélectionnée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selon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critères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suivants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ts val="1430"/>
                        </a:lnSpc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Famille</a:t>
                      </a:r>
                      <a:r>
                        <a:rPr sz="12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résidant</a:t>
                      </a:r>
                      <a:r>
                        <a:rPr sz="1200" u="sng" spc="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dans</a:t>
                      </a:r>
                      <a:r>
                        <a:rPr sz="1200" u="sng" spc="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une</a:t>
                      </a:r>
                      <a:r>
                        <a:rPr sz="1200" u="sng" spc="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habitation</a:t>
                      </a:r>
                      <a:r>
                        <a:rPr sz="1200" u="sng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avec</a:t>
                      </a:r>
                      <a:r>
                        <a:rPr sz="12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toiture</a:t>
                      </a:r>
                      <a:r>
                        <a:rPr sz="12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tôle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Eloignement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point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d’eau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plus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proche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225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Nombre</a:t>
                      </a:r>
                      <a:r>
                        <a:rPr sz="1200" u="sng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personnes</a:t>
                      </a:r>
                      <a:r>
                        <a:rPr sz="1200" u="sng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u="sng" spc="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charge</a:t>
                      </a:r>
                      <a:r>
                        <a:rPr sz="1200" u="sng" spc="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des</a:t>
                      </a:r>
                      <a:r>
                        <a:rPr sz="1200" u="sng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corvées</a:t>
                      </a:r>
                      <a:r>
                        <a:rPr sz="1200" u="sng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d’eau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dans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famille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Nombre</a:t>
                      </a:r>
                      <a:r>
                        <a:rPr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personnes</a:t>
                      </a:r>
                      <a:r>
                        <a:rPr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habitant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sous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même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toit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marR="62865" indent="-228600">
                        <a:lnSpc>
                          <a:spcPct val="11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Potentiel</a:t>
                      </a:r>
                      <a:r>
                        <a:rPr sz="1200" u="sng" spc="2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2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valorisation</a:t>
                      </a:r>
                      <a:r>
                        <a:rPr sz="1200" u="sng" spc="2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agricole</a:t>
                      </a:r>
                      <a:r>
                        <a:rPr sz="1200" u="sng" spc="3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à</a:t>
                      </a:r>
                      <a:r>
                        <a:rPr sz="1200" u="sng" spc="2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proximité</a:t>
                      </a:r>
                      <a:r>
                        <a:rPr sz="1200" u="sng" spc="3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2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citerne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Difficile.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Pick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mobilisé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acheminer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matériaux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manœuvres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adapté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configuration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problématique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(accès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cette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zone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enclave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D1B2427-4150-FC26-0163-BA456BF97D85}"/>
              </a:ext>
            </a:extLst>
          </p:cNvPr>
          <p:cNvSpPr txBox="1"/>
          <p:nvPr/>
        </p:nvSpPr>
        <p:spPr>
          <a:xfrm>
            <a:off x="5530850" y="698500"/>
            <a:ext cx="1828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436" y="602488"/>
            <a:ext cx="5905500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83251"/>
              </p:ext>
            </p:extLst>
          </p:nvPr>
        </p:nvGraphicFramePr>
        <p:xfrm>
          <a:off x="425450" y="927100"/>
          <a:ext cx="6706704" cy="441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1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3,00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 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0,15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0,9m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7" baseline="2777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62865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parois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conçues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blocs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(parpaings)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0,40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long,</a:t>
                      </a:r>
                      <a:r>
                        <a:rPr sz="12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d’épaisseur.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dosé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350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kg.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61594" algn="just">
                        <a:lnSpc>
                          <a:spcPts val="1380"/>
                        </a:lnSpc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3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u="sng" spc="3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u="sng" spc="3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u="sng" spc="3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citerne :</a:t>
                      </a:r>
                      <a:r>
                        <a:rPr sz="1200" b="1" u="sng" spc="3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crépissage,</a:t>
                      </a:r>
                      <a:r>
                        <a:rPr sz="1200" b="1" u="sng" spc="3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b="1" u="sng" spc="3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cirage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(2m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2m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3m)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enduire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cirer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6m</a:t>
                      </a:r>
                      <a:r>
                        <a:rPr sz="1200" spc="-3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l‘extérieur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au-dessus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sol.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285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ferraillage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62230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3/8’’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citerne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recourbé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forme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U,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remontant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trous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jusqu’à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dernière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rangée.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2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deuxième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fait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½’’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dalle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cm.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fouilles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fouille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estimé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701" y="1477074"/>
            <a:ext cx="2720257" cy="12953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6005" y="1502061"/>
            <a:ext cx="2132098" cy="13265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2864" y="3579789"/>
            <a:ext cx="2621279" cy="14015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42964" y="5499100"/>
            <a:ext cx="5164455" cy="1524000"/>
            <a:chOff x="655955" y="5249290"/>
            <a:chExt cx="5164455" cy="1524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8969" y="5249290"/>
              <a:ext cx="3901440" cy="1524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5955" y="5789675"/>
              <a:ext cx="1226820" cy="266700"/>
            </a:xfrm>
            <a:custGeom>
              <a:avLst/>
              <a:gdLst/>
              <a:ahLst/>
              <a:cxnLst/>
              <a:rect l="l" t="t" r="r" b="b"/>
              <a:pathLst>
                <a:path w="1226820" h="266700">
                  <a:moveTo>
                    <a:pt x="122682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226820" y="26670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50186" y="2873650"/>
            <a:ext cx="1226820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9790" y="2945245"/>
            <a:ext cx="1068705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78450" y="4570388"/>
            <a:ext cx="1357757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285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0" dirty="0"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4377" y="6565900"/>
            <a:ext cx="1532051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285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20" dirty="0">
                <a:latin typeface="Arial" panose="020B0604020202020204" pitchFamily="34" charset="0"/>
                <a:cs typeface="Arial" panose="020B0604020202020204" pitchFamily="34" charset="0"/>
              </a:rPr>
              <a:t>longitudinale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343F30C9-E318-2472-BD50-77C48CBE66DC}"/>
              </a:ext>
            </a:extLst>
          </p:cNvPr>
          <p:cNvSpPr txBox="1"/>
          <p:nvPr/>
        </p:nvSpPr>
        <p:spPr>
          <a:xfrm>
            <a:off x="901826" y="945751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F5C89-F098-FD92-B152-EC2B6D831586}"/>
              </a:ext>
            </a:extLst>
          </p:cNvPr>
          <p:cNvSpPr/>
          <p:nvPr/>
        </p:nvSpPr>
        <p:spPr>
          <a:xfrm>
            <a:off x="940701" y="5788717"/>
            <a:ext cx="1429083" cy="517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99464" y="1170685"/>
          <a:ext cx="5755640" cy="215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Fouilles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9464" y="3618610"/>
          <a:ext cx="5755640" cy="258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6764" y="6481952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764" y="8893555"/>
            <a:ext cx="445833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chantier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s’est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déroulé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normalement,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difficulté</a:t>
            </a:r>
            <a:r>
              <a:rPr sz="1200" spc="-10" dirty="0">
                <a:latin typeface="Arial"/>
                <a:cs typeface="Arial"/>
              </a:rPr>
              <a:t> particulière.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176654"/>
            <a:ext cx="2582672" cy="19361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734" y="1176654"/>
            <a:ext cx="2612770" cy="19583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550" y="3624071"/>
            <a:ext cx="2675381" cy="23936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9195" y="3624071"/>
            <a:ext cx="2934589" cy="20948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794" y="6812533"/>
            <a:ext cx="2842133" cy="169354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3764" y="6831583"/>
            <a:ext cx="2620644" cy="1672336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EA578BF4-D37A-F293-9CED-32A132BCAEF8}"/>
              </a:ext>
            </a:extLst>
          </p:cNvPr>
          <p:cNvSpPr txBox="1"/>
          <p:nvPr/>
        </p:nvSpPr>
        <p:spPr>
          <a:xfrm>
            <a:off x="886764" y="5461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450" y="233527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Piste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rurale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Favette</a:t>
            </a:r>
            <a:r>
              <a:rPr lang="fr-FR" sz="1600" b="1" spc="-10" dirty="0">
                <a:latin typeface="Arial"/>
                <a:cs typeface="Arial"/>
              </a:rPr>
              <a:t> (PR1-Favette)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50" y="940993"/>
            <a:ext cx="6356350" cy="17100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6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Piste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rurale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67945" marR="949960">
              <a:lnSpc>
                <a:spcPts val="1380"/>
              </a:lnSpc>
              <a:spcBef>
                <a:spcPts val="635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N18°07’19.412’’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O73°54’30.52’’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à </a:t>
            </a:r>
            <a:r>
              <a:rPr sz="1200" dirty="0">
                <a:latin typeface="Arial"/>
                <a:cs typeface="Arial"/>
              </a:rPr>
              <a:t>N18°07’19.948’’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O73°54’27.032’’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05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Domaine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public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40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Décembre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Février</a:t>
            </a:r>
            <a:r>
              <a:rPr sz="1200" spc="-20" dirty="0">
                <a:latin typeface="Arial"/>
                <a:cs typeface="Arial"/>
              </a:rPr>
              <a:t> 2021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40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413" y="2953627"/>
            <a:ext cx="291274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b="1" dirty="0">
                <a:latin typeface="Arial"/>
                <a:cs typeface="Arial"/>
              </a:rPr>
              <a:t>65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mètres</a:t>
            </a:r>
            <a:r>
              <a:rPr sz="1200" b="1" spc="-10" dirty="0">
                <a:latin typeface="Arial"/>
                <a:cs typeface="Arial"/>
              </a:rPr>
              <a:t> linéaires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215" y="3670300"/>
            <a:ext cx="6521851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60395"/>
              </p:ext>
            </p:extLst>
          </p:nvPr>
        </p:nvGraphicFramePr>
        <p:xfrm>
          <a:off x="730250" y="3994912"/>
          <a:ext cx="6356350" cy="178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910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 indent="88265" algn="just">
                        <a:lnSpc>
                          <a:spcPts val="1380"/>
                        </a:lnSpc>
                        <a:spcBef>
                          <a:spcPts val="45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Amélioration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tronçon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chemin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allant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Salut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via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Buisson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Favette,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rendre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franchissable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toutes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véhicules.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59055" indent="94615" algn="just">
                        <a:lnSpc>
                          <a:spcPts val="1380"/>
                        </a:lnSpc>
                        <a:buChar char="-"/>
                        <a:tabLst>
                          <a:tab pos="16446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Jusqu’alors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transport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véhicule,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personnes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marchandises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était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impossible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pluvieuse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piste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terre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argileuse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pente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20%.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proximité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route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54215" y="6067806"/>
            <a:ext cx="6521851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250" y="6779132"/>
            <a:ext cx="635635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410"/>
              </a:lnSpc>
              <a:spcBef>
                <a:spcPts val="100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Chaussée</a:t>
            </a:r>
            <a:r>
              <a:rPr sz="1200" u="sng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 marL="50800" marR="219202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Largeur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3,80m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Longueur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62m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Epaisseur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0,30m </a:t>
            </a:r>
            <a:r>
              <a:rPr sz="1200" dirty="0">
                <a:latin typeface="Arial"/>
                <a:cs typeface="Arial"/>
              </a:rPr>
              <a:t>soit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béton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7,68m</a:t>
            </a:r>
            <a:r>
              <a:rPr sz="1200" spc="-15" baseline="27777" dirty="0">
                <a:latin typeface="Arial"/>
                <a:cs typeface="Arial"/>
              </a:rPr>
              <a:t>3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50800">
              <a:lnSpc>
                <a:spcPts val="1315"/>
              </a:lnSpc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Deux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caniveaux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chaque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côté</a:t>
            </a:r>
            <a:endParaRPr sz="1200" dirty="0">
              <a:latin typeface="Arial"/>
              <a:cs typeface="Arial"/>
            </a:endParaRPr>
          </a:p>
          <a:p>
            <a:pPr marL="50800" marR="4318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Largeur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0,75m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chacun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Longueur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62m,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Epaisseur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0,15m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béton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7,00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50800">
              <a:lnSpc>
                <a:spcPts val="1345"/>
              </a:lnSpc>
            </a:pPr>
            <a:r>
              <a:rPr sz="1200" dirty="0">
                <a:latin typeface="Arial"/>
                <a:cs typeface="Arial"/>
              </a:rPr>
              <a:t>Largeur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route 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5,30m.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569D9E-959A-EBDD-B8A1-1BDFEE67F01A}"/>
              </a:ext>
            </a:extLst>
          </p:cNvPr>
          <p:cNvSpPr txBox="1"/>
          <p:nvPr/>
        </p:nvSpPr>
        <p:spPr>
          <a:xfrm>
            <a:off x="5530850" y="698500"/>
            <a:ext cx="1828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4230369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64531"/>
              </p:ext>
            </p:extLst>
          </p:nvPr>
        </p:nvGraphicFramePr>
        <p:xfrm>
          <a:off x="899464" y="4852670"/>
          <a:ext cx="5756275" cy="232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9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0476" y="927100"/>
            <a:ext cx="3642876" cy="9242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1944" y="2755900"/>
            <a:ext cx="4471134" cy="11263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550" y="4858258"/>
            <a:ext cx="2439162" cy="2125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2340" y="4858258"/>
            <a:ext cx="3171443" cy="20874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94666" y="2015011"/>
            <a:ext cx="1674496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99720">
              <a:lnSpc>
                <a:spcPts val="1250"/>
              </a:lnSpc>
            </a:pPr>
            <a:r>
              <a:rPr sz="1200" b="1" spc="-24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9808" y="3972944"/>
            <a:ext cx="1817642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90830" algn="ctr">
              <a:lnSpc>
                <a:spcPts val="1250"/>
              </a:lnSpc>
            </a:pPr>
            <a:r>
              <a:rPr sz="1200" b="1" spc="-22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90" dirty="0"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CB4110-33E3-CA94-9EDA-FDA89C6DD6CD}"/>
              </a:ext>
            </a:extLst>
          </p:cNvPr>
          <p:cNvSpPr txBox="1"/>
          <p:nvPr/>
        </p:nvSpPr>
        <p:spPr>
          <a:xfrm>
            <a:off x="971550" y="622300"/>
            <a:ext cx="478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/>
                <a:cs typeface="Arial"/>
              </a:rPr>
              <a:t>Schémas/plans</a:t>
            </a:r>
            <a:r>
              <a:rPr lang="fr-FR" sz="1200" b="1" spc="-3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de</a:t>
            </a:r>
            <a:r>
              <a:rPr lang="fr-FR" sz="1200" b="1" spc="-20" dirty="0">
                <a:latin typeface="Arial"/>
                <a:cs typeface="Arial"/>
              </a:rPr>
              <a:t> </a:t>
            </a:r>
            <a:r>
              <a:rPr lang="fr-FR" sz="1200" b="1" spc="-10" dirty="0">
                <a:latin typeface="Arial"/>
                <a:cs typeface="Arial"/>
              </a:rPr>
              <a:t>l’ouvrage</a:t>
            </a:r>
            <a:endParaRPr lang="fr-FR" sz="1200" dirty="0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AADDFF5-68A3-1199-6C19-05BB058A1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94853"/>
              </p:ext>
            </p:extLst>
          </p:nvPr>
        </p:nvGraphicFramePr>
        <p:xfrm>
          <a:off x="899464" y="7346315"/>
          <a:ext cx="5755640" cy="2115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terminée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object 7">
            <a:extLst>
              <a:ext uri="{FF2B5EF4-FFF2-40B4-BE49-F238E27FC236}">
                <a16:creationId xmlns:a16="http://schemas.microsoft.com/office/drawing/2014/main" id="{45BE5DB1-1D5D-0868-66E9-E0A105C5876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550" y="7352284"/>
            <a:ext cx="3196590" cy="1927605"/>
          </a:xfrm>
          <a:prstGeom prst="rect">
            <a:avLst/>
          </a:prstGeom>
        </p:spPr>
      </p:pic>
      <p:pic>
        <p:nvPicPr>
          <p:cNvPr id="16" name="object 8">
            <a:extLst>
              <a:ext uri="{FF2B5EF4-FFF2-40B4-BE49-F238E27FC236}">
                <a16:creationId xmlns:a16="http://schemas.microsoft.com/office/drawing/2014/main" id="{7F921348-0E13-D5C4-BEBD-4E0E4A1B8D2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0529" y="7352284"/>
            <a:ext cx="2413254" cy="19277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764" y="927100"/>
            <a:ext cx="2102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446" y="5336589"/>
            <a:ext cx="6231607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Pas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difficulté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particulière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latin typeface="Arial"/>
                <a:cs typeface="Arial"/>
              </a:rPr>
              <a:t>Aménagement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62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mètres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linéaires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piste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rurale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structure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biologique.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843" y="1546449"/>
            <a:ext cx="5546598" cy="3322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1094" y="3175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Bassin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collectif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Favette</a:t>
            </a:r>
            <a:r>
              <a:rPr lang="fr-FR" sz="1600" b="1" spc="-10" dirty="0">
                <a:latin typeface="Arial"/>
                <a:cs typeface="Arial"/>
              </a:rPr>
              <a:t> (BC1-Favette)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954" y="1066291"/>
            <a:ext cx="6384290" cy="230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collectif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  <a:tabLst>
                <a:tab pos="3665220" algn="l"/>
              </a:tabLst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18°07'16.36"</a:t>
            </a:r>
            <a:r>
              <a:rPr sz="1200" dirty="0">
                <a:latin typeface="Arial"/>
                <a:cs typeface="Arial"/>
              </a:rPr>
              <a:t>	W</a:t>
            </a:r>
            <a:r>
              <a:rPr sz="1200" spc="-10" dirty="0">
                <a:latin typeface="Arial"/>
                <a:cs typeface="Arial"/>
              </a:rPr>
              <a:t> 73°54'31,77"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Wilner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Mirbel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Mars-</a:t>
            </a:r>
            <a:r>
              <a:rPr sz="1200" dirty="0">
                <a:latin typeface="Arial"/>
                <a:cs typeface="Arial"/>
              </a:rPr>
              <a:t>Avril</a:t>
            </a:r>
            <a:r>
              <a:rPr sz="1200" spc="-20" dirty="0">
                <a:latin typeface="Arial"/>
                <a:cs typeface="Arial"/>
              </a:rPr>
              <a:t> 2021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764" y="3441700"/>
            <a:ext cx="120459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Bassin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principal</a:t>
            </a:r>
            <a:endParaRPr sz="1200" dirty="0">
              <a:latin typeface="Arial"/>
              <a:cs typeface="Arial"/>
            </a:endParaRPr>
          </a:p>
          <a:p>
            <a:pPr marL="12700" marR="501015" algn="just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L=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4,80m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 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3,00m </a:t>
            </a:r>
            <a:r>
              <a:rPr sz="1200" dirty="0">
                <a:latin typeface="Arial"/>
                <a:cs typeface="Arial"/>
              </a:rPr>
              <a:t>H=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1,50m </a:t>
            </a:r>
            <a:r>
              <a:rPr sz="1200" dirty="0">
                <a:latin typeface="Arial"/>
                <a:cs typeface="Arial"/>
              </a:rPr>
              <a:t>e = </a:t>
            </a:r>
            <a:r>
              <a:rPr sz="1200" spc="-10" dirty="0">
                <a:latin typeface="Arial"/>
                <a:cs typeface="Arial"/>
              </a:rPr>
              <a:t>0,50m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1036" y="3616960"/>
            <a:ext cx="1165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764" y="4493514"/>
            <a:ext cx="164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Bassin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décantation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555" y="4668774"/>
            <a:ext cx="1292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8,00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764" y="4668774"/>
            <a:ext cx="708660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L=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4,00m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 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2,00m </a:t>
            </a:r>
            <a:r>
              <a:rPr sz="1200" dirty="0">
                <a:latin typeface="Arial"/>
                <a:cs typeface="Arial"/>
              </a:rPr>
              <a:t>H=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1,00m </a:t>
            </a:r>
            <a:r>
              <a:rPr sz="1200" dirty="0">
                <a:latin typeface="Arial"/>
                <a:cs typeface="Arial"/>
              </a:rPr>
              <a:t>e = </a:t>
            </a:r>
            <a:r>
              <a:rPr sz="1200" spc="-10" dirty="0">
                <a:latin typeface="Arial"/>
                <a:cs typeface="Arial"/>
              </a:rPr>
              <a:t>0,40m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500" y="5866510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77031"/>
              </p:ext>
            </p:extLst>
          </p:nvPr>
        </p:nvGraphicFramePr>
        <p:xfrm>
          <a:off x="577850" y="6392544"/>
          <a:ext cx="638429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390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algn="just">
                        <a:lnSpc>
                          <a:spcPct val="959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Cet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emplacement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choisi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permettre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facilement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aux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habitants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d’abreuver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2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bétail,</a:t>
                      </a:r>
                      <a:r>
                        <a:rPr sz="12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lessive,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d’avoir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suffisamment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habitats.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sèche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saisons.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547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route, intérêt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construire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exutoire.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651A2CD-4E66-89B4-765F-BB46E12025C7}"/>
              </a:ext>
            </a:extLst>
          </p:cNvPr>
          <p:cNvSpPr txBox="1"/>
          <p:nvPr/>
        </p:nvSpPr>
        <p:spPr>
          <a:xfrm>
            <a:off x="5530850" y="698500"/>
            <a:ext cx="1828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836" y="241300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34044"/>
              </p:ext>
            </p:extLst>
          </p:nvPr>
        </p:nvGraphicFramePr>
        <p:xfrm>
          <a:off x="349250" y="565912"/>
          <a:ext cx="7010400" cy="9309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5084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16446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4,80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m,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3,00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1,50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côtés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0,50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 =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11,70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30734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décantation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(L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4,00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hauteur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1,00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côtés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0,40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4,8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16,5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béton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12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BASSIN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28702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0,50x0,50 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de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;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219710">
                        <a:lnSpc>
                          <a:spcPts val="138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4,10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moins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0,50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0,50,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d’une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0,15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,4785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,4785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B-</a:t>
                      </a:r>
                      <a:r>
                        <a:rPr sz="12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DECANTATION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décantation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5m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l’épaisseur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0,15m=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2,25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radier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438784">
                        <a:lnSpc>
                          <a:spcPct val="103299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radier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dimensions 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1,50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0,15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8,6285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: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crépissage,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96850">
                        <a:lnSpc>
                          <a:spcPts val="138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1,50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(4,80m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3,00m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4,80m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3,00m)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23,40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cirer.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cm.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une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4,80m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3,00m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14,40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décantation</a:t>
                      </a:r>
                      <a:endParaRPr lang="fr-FR" sz="1200" b="1" u="sng" spc="-10" dirty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cs typeface="Arial"/>
                      </a:endParaRPr>
                    </a:p>
                    <a:p>
                      <a:pPr marL="69850" marR="196850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1,00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(4,00m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2,00m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4,00m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2,00m)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12,00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cirer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7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cm.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4,00m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2,00m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8,00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ferraillage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527050" marR="323850" indent="-228600">
                        <a:lnSpc>
                          <a:spcPts val="1380"/>
                        </a:lnSpc>
                        <a:spcBef>
                          <a:spcPts val="229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Quatre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verticaux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armés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8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3/8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cadres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¼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espacés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cm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527050" marR="170815" indent="-228600">
                        <a:lnSpc>
                          <a:spcPts val="138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poutre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chaînage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armée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3/8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cadres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¼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espacés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cm).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527050" marR="334010" indent="-228600">
                        <a:lnSpc>
                          <a:spcPts val="138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3/8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espacés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cm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60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barres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3/8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40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barres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¼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40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livres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fils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 ligature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total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  <a:spcBef>
                          <a:spcPts val="850"/>
                        </a:spcBef>
                      </a:pP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fouilles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fouille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estimé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15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6764" y="88900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922" y="909321"/>
            <a:ext cx="2320407" cy="15898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020" y="1079299"/>
            <a:ext cx="2278480" cy="12498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3597" y="515793"/>
            <a:ext cx="1594453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2762" y="515793"/>
            <a:ext cx="1068705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AD05B0F-89D1-5867-523D-79F3A523108A}"/>
              </a:ext>
            </a:extLst>
          </p:cNvPr>
          <p:cNvSpPr txBox="1"/>
          <p:nvPr/>
        </p:nvSpPr>
        <p:spPr>
          <a:xfrm>
            <a:off x="886764" y="29083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72F8F0E7-8F2C-C147-C51C-623EE41F3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50266"/>
              </p:ext>
            </p:extLst>
          </p:nvPr>
        </p:nvGraphicFramePr>
        <p:xfrm>
          <a:off x="899464" y="4987290"/>
          <a:ext cx="5755640" cy="676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object 7">
            <a:extLst>
              <a:ext uri="{FF2B5EF4-FFF2-40B4-BE49-F238E27FC236}">
                <a16:creationId xmlns:a16="http://schemas.microsoft.com/office/drawing/2014/main" id="{55592BF3-1772-914D-78E0-852A2335E4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464" y="3530600"/>
            <a:ext cx="2765552" cy="1920113"/>
          </a:xfrm>
          <a:prstGeom prst="rect">
            <a:avLst/>
          </a:prstGeom>
        </p:spPr>
      </p:pic>
      <p:pic>
        <p:nvPicPr>
          <p:cNvPr id="16" name="object 8">
            <a:extLst>
              <a:ext uri="{FF2B5EF4-FFF2-40B4-BE49-F238E27FC236}">
                <a16:creationId xmlns:a16="http://schemas.microsoft.com/office/drawing/2014/main" id="{0E1BE55D-29BE-5B4B-F140-FB797FD1428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7784" y="3536061"/>
            <a:ext cx="2727324" cy="1921383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CC603FD8-D6CE-5B1C-275C-ECE4E98F3DEB}"/>
              </a:ext>
            </a:extLst>
          </p:cNvPr>
          <p:cNvSpPr txBox="1"/>
          <p:nvPr/>
        </p:nvSpPr>
        <p:spPr>
          <a:xfrm>
            <a:off x="571804" y="9766300"/>
            <a:ext cx="6164834" cy="693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  <a:spcBef>
                <a:spcPts val="960"/>
              </a:spcBef>
            </a:pPr>
            <a:r>
              <a:rPr sz="1200" dirty="0">
                <a:latin typeface="Arial"/>
                <a:cs typeface="Arial"/>
              </a:rPr>
              <a:t>Un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chantier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mené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complications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particulières.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importante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main </a:t>
            </a:r>
            <a:r>
              <a:rPr sz="1200" dirty="0">
                <a:latin typeface="Arial"/>
                <a:cs typeface="Arial"/>
              </a:rPr>
              <a:t>d’œuvre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mobilisée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matériaux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situé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peu</a:t>
            </a:r>
            <a:r>
              <a:rPr sz="1200" spc="-20" dirty="0">
                <a:latin typeface="Arial"/>
                <a:cs typeface="Arial"/>
              </a:rPr>
              <a:t> loin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route.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231DFC3F-F363-F5A1-0C8A-F8C04689538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7745" y="5883045"/>
            <a:ext cx="4769992" cy="389051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730AB40-BB82-AB30-5701-734791C2B07B}"/>
              </a:ext>
            </a:extLst>
          </p:cNvPr>
          <p:cNvSpPr txBox="1"/>
          <p:nvPr/>
        </p:nvSpPr>
        <p:spPr>
          <a:xfrm>
            <a:off x="349250" y="6901942"/>
            <a:ext cx="11692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3664FE0-F10E-29B0-F7B9-093FE66D8A8A}"/>
              </a:ext>
            </a:extLst>
          </p:cNvPr>
          <p:cNvSpPr txBox="1"/>
          <p:nvPr/>
        </p:nvSpPr>
        <p:spPr>
          <a:xfrm>
            <a:off x="366735" y="128905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Canal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Favette</a:t>
            </a:r>
            <a:r>
              <a:rPr lang="fr-FR" sz="1600" b="1" spc="-10" dirty="0">
                <a:latin typeface="Arial"/>
                <a:cs typeface="Arial"/>
              </a:rPr>
              <a:t> (C1-Favette)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98B690F-E6E1-6E58-7F28-B487CD75AF6A}"/>
              </a:ext>
            </a:extLst>
          </p:cNvPr>
          <p:cNvSpPr txBox="1"/>
          <p:nvPr/>
        </p:nvSpPr>
        <p:spPr>
          <a:xfrm>
            <a:off x="340428" y="546100"/>
            <a:ext cx="6593114" cy="3550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d’évacuation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67945" marR="1078230">
              <a:lnSpc>
                <a:spcPct val="103299"/>
              </a:lnSpc>
              <a:spcBef>
                <a:spcPts val="805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N18°07’16.871’’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O73°54’32.855’’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à </a:t>
            </a:r>
            <a:r>
              <a:rPr sz="1200" dirty="0">
                <a:latin typeface="Arial"/>
                <a:cs typeface="Arial"/>
              </a:rPr>
              <a:t>N18°07’14.914’’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O73°54’31.152’’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Wilner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Mirbel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Février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2021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1000"/>
              </a:spcBef>
            </a:pPr>
            <a:r>
              <a:rPr sz="1200" dirty="0">
                <a:latin typeface="Arial"/>
                <a:cs typeface="Arial"/>
              </a:rPr>
              <a:t>Aménagement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d’un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fossé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trapézoïdale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maçonné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87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mètres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côté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du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chemin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Port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Salut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direction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Favette,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début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trouve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 err="1">
                <a:latin typeface="Arial"/>
                <a:cs typeface="Arial"/>
              </a:rPr>
              <a:t>côté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du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point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plus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route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construite.</a:t>
            </a:r>
            <a:r>
              <a:rPr lang="fr-FR" sz="1200" spc="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canal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reçoit l’eau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piste rurale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5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la</a:t>
            </a:r>
            <a:endParaRPr lang="fr-FR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fr-FR" sz="1200" dirty="0">
                <a:latin typeface="Arial"/>
                <a:cs typeface="Arial"/>
              </a:rPr>
              <a:t>conduit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vers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bassin</a:t>
            </a:r>
            <a:r>
              <a:rPr lang="fr-FR" sz="1200" spc="-4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communautaire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Favette.</a:t>
            </a:r>
            <a:endParaRPr lang="fr-FR"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7B2CD8C-1FB8-1037-E1B9-23DB0863F28F}"/>
              </a:ext>
            </a:extLst>
          </p:cNvPr>
          <p:cNvSpPr txBox="1"/>
          <p:nvPr/>
        </p:nvSpPr>
        <p:spPr>
          <a:xfrm>
            <a:off x="630328" y="4326429"/>
            <a:ext cx="5905500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5B478D7-7BFE-9B79-D2C5-9B150F3DE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44218"/>
              </p:ext>
            </p:extLst>
          </p:nvPr>
        </p:nvGraphicFramePr>
        <p:xfrm>
          <a:off x="304142" y="4649517"/>
          <a:ext cx="6629400" cy="265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algn="just">
                        <a:lnSpc>
                          <a:spcPct val="959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concert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Autorités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Locales,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jugé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prioritaire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construire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canal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d’évacuation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eaux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associé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petit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dissipation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d’énergie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drainer</a:t>
                      </a:r>
                      <a:r>
                        <a:rPr sz="12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eaux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recueillies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piste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rurale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mener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vers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exutoire naturel.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sèche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zone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Buisson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pour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construire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canal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d’évacuation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d’eau.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sèche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01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7018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d'évacuation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d'eau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permet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conduire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eaux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ruissellement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dissipation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l‘énergie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diminuer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vitesse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l‘eau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permettre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surplus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d’eau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d’arriver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exutoire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naturel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sans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causer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dégât.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5">
            <a:extLst>
              <a:ext uri="{FF2B5EF4-FFF2-40B4-BE49-F238E27FC236}">
                <a16:creationId xmlns:a16="http://schemas.microsoft.com/office/drawing/2014/main" id="{DA85B182-0572-864C-7AD7-BE2FC62A2CAC}"/>
              </a:ext>
            </a:extLst>
          </p:cNvPr>
          <p:cNvSpPr txBox="1"/>
          <p:nvPr/>
        </p:nvSpPr>
        <p:spPr>
          <a:xfrm>
            <a:off x="630328" y="7897796"/>
            <a:ext cx="5905500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1AD4342-67CF-9CFB-D998-FF970C38744A}"/>
              </a:ext>
            </a:extLst>
          </p:cNvPr>
          <p:cNvSpPr txBox="1"/>
          <p:nvPr/>
        </p:nvSpPr>
        <p:spPr>
          <a:xfrm>
            <a:off x="304142" y="8199040"/>
            <a:ext cx="6629400" cy="56900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3600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murets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latéraux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maçonnerie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trapézoïdale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b=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0,30m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h=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0,60m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le </a:t>
            </a:r>
            <a:r>
              <a:rPr sz="1200" dirty="0">
                <a:latin typeface="Arial"/>
                <a:cs typeface="Arial"/>
              </a:rPr>
              <a:t>fond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fossé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maçonnerie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roche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0,40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largeur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intérieure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d’épaisseur </a:t>
            </a:r>
            <a:r>
              <a:rPr sz="1200" dirty="0">
                <a:latin typeface="Arial"/>
                <a:cs typeface="Arial"/>
              </a:rPr>
              <a:t>0,30m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longueur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87m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soit un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volume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70 m3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 maçonnerie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dosé à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350 </a:t>
            </a:r>
            <a:r>
              <a:rPr sz="1200" dirty="0">
                <a:latin typeface="Arial"/>
                <a:cs typeface="Arial"/>
              </a:rPr>
              <a:t>kg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ciment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m3.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A77258-26A2-E697-BFAF-B173EEFFC5D2}"/>
              </a:ext>
            </a:extLst>
          </p:cNvPr>
          <p:cNvSpPr txBox="1"/>
          <p:nvPr/>
        </p:nvSpPr>
        <p:spPr>
          <a:xfrm>
            <a:off x="5530850" y="698500"/>
            <a:ext cx="1828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038" y="3170174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450" y="3817112"/>
            <a:ext cx="5798820" cy="6350"/>
          </a:xfrm>
          <a:custGeom>
            <a:avLst/>
            <a:gdLst/>
            <a:ahLst/>
            <a:cxnLst/>
            <a:rect l="l" t="t" r="r" b="b"/>
            <a:pathLst>
              <a:path w="5798820" h="6350">
                <a:moveTo>
                  <a:pt x="5798565" y="0"/>
                </a:moveTo>
                <a:lnTo>
                  <a:pt x="0" y="0"/>
                </a:lnTo>
                <a:lnTo>
                  <a:pt x="0" y="6096"/>
                </a:lnTo>
                <a:lnTo>
                  <a:pt x="5798565" y="6096"/>
                </a:lnTo>
                <a:lnTo>
                  <a:pt x="5798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5763"/>
              </p:ext>
            </p:extLst>
          </p:nvPr>
        </p:nvGraphicFramePr>
        <p:xfrm>
          <a:off x="824738" y="3501390"/>
          <a:ext cx="5755640" cy="207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2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Chantier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canal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Canal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824" y="3507232"/>
            <a:ext cx="2773172" cy="18669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5283" y="3507232"/>
            <a:ext cx="2674112" cy="18776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640" y="897067"/>
            <a:ext cx="2381468" cy="14550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3357" y="897067"/>
            <a:ext cx="1926294" cy="19979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43635" y="2741588"/>
            <a:ext cx="1149146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345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1650" y="435267"/>
            <a:ext cx="1480312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285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0" dirty="0"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15B4E9C2-9DAA-6AD0-1683-70EE3DD181EE}"/>
              </a:ext>
            </a:extLst>
          </p:cNvPr>
          <p:cNvSpPr txBox="1"/>
          <p:nvPr/>
        </p:nvSpPr>
        <p:spPr>
          <a:xfrm>
            <a:off x="886764" y="393700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C9670AF-9008-AF65-2813-BF5DA6ED6FF2}"/>
              </a:ext>
            </a:extLst>
          </p:cNvPr>
          <p:cNvSpPr txBox="1"/>
          <p:nvPr/>
        </p:nvSpPr>
        <p:spPr>
          <a:xfrm>
            <a:off x="654050" y="9376410"/>
            <a:ext cx="662940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latin typeface="Arial"/>
                <a:cs typeface="Arial"/>
              </a:rPr>
              <a:t>Pas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complications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particulières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d’œuvre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importante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été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recrutée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transport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matériaux.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été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aménagé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structures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biologiques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(boutures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d’herbes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éléphant).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179CEE1-B098-A98C-A130-C64ED51EA62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0730" y="6165215"/>
            <a:ext cx="4620427" cy="2826638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BD460244-E703-66DC-58D1-06362CC6FF8F}"/>
              </a:ext>
            </a:extLst>
          </p:cNvPr>
          <p:cNvSpPr txBox="1"/>
          <p:nvPr/>
        </p:nvSpPr>
        <p:spPr>
          <a:xfrm>
            <a:off x="850288" y="5792494"/>
            <a:ext cx="215793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E1D3A-5162-07C3-F96A-06DCA493FE58}"/>
              </a:ext>
            </a:extLst>
          </p:cNvPr>
          <p:cNvSpPr txBox="1"/>
          <p:nvPr/>
        </p:nvSpPr>
        <p:spPr>
          <a:xfrm>
            <a:off x="830884" y="165100"/>
            <a:ext cx="5899150" cy="24942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 err="1">
                <a:latin typeface="Arial"/>
                <a:cs typeface="Arial"/>
              </a:rPr>
              <a:t>Citerne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 err="1">
                <a:latin typeface="Arial"/>
                <a:cs typeface="Arial"/>
              </a:rPr>
              <a:t>communautaire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Favette</a:t>
            </a:r>
            <a:r>
              <a:rPr lang="fr-FR" sz="1600" b="1" spc="-10" dirty="0">
                <a:latin typeface="Arial"/>
                <a:cs typeface="Arial"/>
              </a:rPr>
              <a:t> (CC1-Favette)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9DCB3FC9-7F92-A942-5825-2AD0B515E917}"/>
              </a:ext>
            </a:extLst>
          </p:cNvPr>
          <p:cNvSpPr txBox="1"/>
          <p:nvPr/>
        </p:nvSpPr>
        <p:spPr>
          <a:xfrm>
            <a:off x="667462" y="913800"/>
            <a:ext cx="6311188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communautaire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18°07'41.206''/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73°54'22.857''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Favette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COPVEPA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Juin-</a:t>
            </a:r>
            <a:r>
              <a:rPr sz="1200" dirty="0">
                <a:latin typeface="Arial"/>
                <a:cs typeface="Arial"/>
              </a:rPr>
              <a:t>Juillet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(finitions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février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2022)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latin typeface="Arial"/>
                <a:cs typeface="Arial"/>
              </a:rPr>
              <a:t>Citerne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collective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baseline="27777" dirty="0">
                <a:latin typeface="Arial"/>
                <a:cs typeface="Arial"/>
              </a:rPr>
              <a:t>3</a:t>
            </a:r>
            <a:r>
              <a:rPr sz="1200" spc="127" baseline="27777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410"/>
              </a:lnSpc>
              <a:spcBef>
                <a:spcPts val="530"/>
              </a:spcBef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Longueur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citerne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4,3m,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38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citerne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3,50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m,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38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citerne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m,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41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4C74E5B-735F-6EA3-474E-9FA9BA358F3F}"/>
              </a:ext>
            </a:extLst>
          </p:cNvPr>
          <p:cNvSpPr txBox="1"/>
          <p:nvPr/>
        </p:nvSpPr>
        <p:spPr>
          <a:xfrm>
            <a:off x="827836" y="4308017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3539D803-2F85-3489-E356-3EF411CDE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7871"/>
              </p:ext>
            </p:extLst>
          </p:nvPr>
        </p:nvGraphicFramePr>
        <p:xfrm>
          <a:off x="501650" y="4632883"/>
          <a:ext cx="6570926" cy="71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marL="69850" marR="16954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coopérative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vétiver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COPVEPA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disposait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belle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toiture.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Aucune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source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proximité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coopérative.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C891DF9-D861-B74B-80DD-618F42882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70428"/>
              </p:ext>
            </p:extLst>
          </p:nvPr>
        </p:nvGraphicFramePr>
        <p:xfrm>
          <a:off x="501650" y="5752465"/>
          <a:ext cx="6570926" cy="889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adapté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configuration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problématique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(accès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zone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CFE4C11-0470-F7FF-024F-78EFF744758F}"/>
              </a:ext>
            </a:extLst>
          </p:cNvPr>
          <p:cNvSpPr txBox="1"/>
          <p:nvPr/>
        </p:nvSpPr>
        <p:spPr>
          <a:xfrm>
            <a:off x="5530850" y="469900"/>
            <a:ext cx="1828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28115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0937" y="1570074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05109"/>
              </p:ext>
            </p:extLst>
          </p:nvPr>
        </p:nvGraphicFramePr>
        <p:xfrm>
          <a:off x="349250" y="2070100"/>
          <a:ext cx="6570926" cy="4717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923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4,80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oit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3,84m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89" baseline="2777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béton.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62865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parois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conçues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blocs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(parpaings)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0,40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long,</a:t>
                      </a:r>
                      <a:r>
                        <a:rPr sz="12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d’épaisseur.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dosé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350kg.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61594" algn="just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b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crépissage,</a:t>
                      </a:r>
                      <a:r>
                        <a:rPr sz="1200" b="1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b="1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cirage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cirage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 algn="just">
                        <a:lnSpc>
                          <a:spcPct val="959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(4,3m</a:t>
                      </a:r>
                      <a:r>
                        <a:rPr sz="12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3,50m</a:t>
                      </a:r>
                      <a:r>
                        <a:rPr sz="12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4,3m</a:t>
                      </a:r>
                      <a:r>
                        <a:rPr sz="12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3,50m)</a:t>
                      </a:r>
                      <a:r>
                        <a:rPr sz="12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31,2m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sz="12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au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cirer.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cm,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4,3m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3,50m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15,05m</a:t>
                      </a:r>
                      <a:r>
                        <a:rPr sz="1200" spc="-15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l‘extérieur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au-dessus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sol.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2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ferraillage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63500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3/8’’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citerne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recourbé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forme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4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U,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remonter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trous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jusqu’à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dernière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rangée.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fer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3/8’’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placé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horizontalement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après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chaque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rangés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parpaings.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autre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fait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½’’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dalle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recouvert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espacée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cm.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fouilles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fouille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estimé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383" y="1176089"/>
            <a:ext cx="2263234" cy="19859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4961" y="2008518"/>
            <a:ext cx="2600642" cy="11717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3225" y="3822700"/>
            <a:ext cx="4282440" cy="21564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0976" y="6306279"/>
            <a:ext cx="5097669" cy="18935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1518" y="3132700"/>
            <a:ext cx="1538096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6213" y="3096873"/>
            <a:ext cx="1068705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0910" y="8505122"/>
            <a:ext cx="1482218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80" dirty="0">
                <a:latin typeface="Arial" panose="020B0604020202020204" pitchFamily="34" charset="0"/>
                <a:cs typeface="Arial" panose="020B0604020202020204" pitchFamily="34" charset="0"/>
              </a:rPr>
              <a:t>longitudinale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0520" y="6195695"/>
            <a:ext cx="1440180" cy="266700"/>
          </a:xfrm>
          <a:custGeom>
            <a:avLst/>
            <a:gdLst/>
            <a:ahLst/>
            <a:cxnLst/>
            <a:rect l="l" t="t" r="r" b="b"/>
            <a:pathLst>
              <a:path w="1440179" h="266700">
                <a:moveTo>
                  <a:pt x="1440180" y="0"/>
                </a:moveTo>
                <a:lnTo>
                  <a:pt x="0" y="0"/>
                </a:lnTo>
                <a:lnTo>
                  <a:pt x="0" y="266700"/>
                </a:lnTo>
                <a:lnTo>
                  <a:pt x="1440180" y="266700"/>
                </a:lnTo>
                <a:lnTo>
                  <a:pt x="14401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70910" y="6249416"/>
            <a:ext cx="1282065" cy="161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1270"/>
              </a:lnSpc>
            </a:pPr>
            <a:r>
              <a:rPr sz="1200" b="1" spc="-240" dirty="0">
                <a:latin typeface="Calibri"/>
                <a:cs typeface="Calibri"/>
              </a:rPr>
              <a:t>Coupe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0" dirty="0">
                <a:latin typeface="Calibri"/>
                <a:cs typeface="Calibri"/>
              </a:rPr>
              <a:t>transversale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AB58307-7723-2AE6-2FBA-64B76845622A}"/>
              </a:ext>
            </a:extLst>
          </p:cNvPr>
          <p:cNvSpPr txBox="1"/>
          <p:nvPr/>
        </p:nvSpPr>
        <p:spPr>
          <a:xfrm>
            <a:off x="886764" y="698500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2306</Words>
  <Application>Microsoft Office PowerPoint</Application>
  <PresentationFormat>Personnalisé</PresentationFormat>
  <Paragraphs>291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Bataille</dc:creator>
  <cp:lastModifiedBy>Charles Lilin</cp:lastModifiedBy>
  <cp:revision>8</cp:revision>
  <dcterms:created xsi:type="dcterms:W3CDTF">2023-09-06T08:53:20Z</dcterms:created>
  <dcterms:modified xsi:type="dcterms:W3CDTF">2023-09-07T15:07:36Z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2023-09-06T00:00:00Z</vt:filetime>
  </property>
  <property fmtid="{D5CDD505-2E9C-101B-9397-08002B2CF9AE}" pid="5" name="Producer">
    <vt:lpwstr>Microsoft® Word pour Microsoft 365</vt:lpwstr>
  </property>
</Properties>
</file>