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23" r:id="rId3"/>
    <p:sldId id="322" r:id="rId4"/>
    <p:sldId id="259" r:id="rId5"/>
    <p:sldId id="264" r:id="rId6"/>
    <p:sldId id="265" r:id="rId7"/>
    <p:sldId id="266" r:id="rId8"/>
    <p:sldId id="318" r:id="rId9"/>
    <p:sldId id="321" r:id="rId10"/>
    <p:sldId id="271" r:id="rId11"/>
    <p:sldId id="277" r:id="rId12"/>
    <p:sldId id="272" r:id="rId13"/>
    <p:sldId id="275" r:id="rId14"/>
    <p:sldId id="276" r:id="rId15"/>
    <p:sldId id="278" r:id="rId16"/>
    <p:sldId id="279" r:id="rId17"/>
    <p:sldId id="319" r:id="rId18"/>
    <p:sldId id="280" r:id="rId19"/>
    <p:sldId id="282" r:id="rId20"/>
    <p:sldId id="284" r:id="rId21"/>
    <p:sldId id="286" r:id="rId22"/>
    <p:sldId id="287" r:id="rId23"/>
    <p:sldId id="288" r:id="rId24"/>
    <p:sldId id="290" r:id="rId25"/>
    <p:sldId id="291" r:id="rId26"/>
    <p:sldId id="292" r:id="rId27"/>
    <p:sldId id="293" r:id="rId28"/>
    <p:sldId id="295" r:id="rId29"/>
    <p:sldId id="297" r:id="rId30"/>
  </p:sldIdLst>
  <p:sldSz cx="12192000" cy="6858000"/>
  <p:notesSz cx="6858000" cy="9144000"/>
  <p:photoAlbum/>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0" autoAdjust="0"/>
    <p:restoredTop sz="86347" autoAdjust="0"/>
  </p:normalViewPr>
  <p:slideViewPr>
    <p:cSldViewPr snapToGrid="0">
      <p:cViewPr varScale="1">
        <p:scale>
          <a:sx n="82" d="100"/>
          <a:sy n="82" d="100"/>
        </p:scale>
        <p:origin x="1836" y="30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E99BF-824C-4338-AEA8-4C304D784088}" type="datetimeFigureOut">
              <a:rPr lang="fr-FR" smtClean="0"/>
              <a:t>10/06/2025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21A81-9392-42E3-A27E-7EEA55709548}" type="slidenum">
              <a:rPr lang="fr-FR" smtClean="0"/>
              <a:t>‹N°›</a:t>
            </a:fld>
            <a:endParaRPr lang="fr-FR"/>
          </a:p>
        </p:txBody>
      </p:sp>
    </p:spTree>
    <p:extLst>
      <p:ext uri="{BB962C8B-B14F-4D97-AF65-F5344CB8AC3E}">
        <p14:creationId xmlns:p14="http://schemas.microsoft.com/office/powerpoint/2010/main" val="273413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1A21A81-9392-42E3-A27E-7EEA55709548}" type="slidenum">
              <a:rPr lang="fr-FR" smtClean="0"/>
              <a:t>3</a:t>
            </a:fld>
            <a:endParaRPr lang="fr-FR"/>
          </a:p>
        </p:txBody>
      </p:sp>
    </p:spTree>
    <p:extLst>
      <p:ext uri="{BB962C8B-B14F-4D97-AF65-F5344CB8AC3E}">
        <p14:creationId xmlns:p14="http://schemas.microsoft.com/office/powerpoint/2010/main" val="235174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FBF4547-5ED9-4A7A-B5B9-188FADEC4F1D}"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391760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BF4547-5ED9-4A7A-B5B9-188FADEC4F1D}"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19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BF4547-5ED9-4A7A-B5B9-188FADEC4F1D}"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47883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BF4547-5ED9-4A7A-B5B9-188FADEC4F1D}"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364273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FBF4547-5ED9-4A7A-B5B9-188FADEC4F1D}"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98647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FBF4547-5ED9-4A7A-B5B9-188FADEC4F1D}"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153555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FBF4547-5ED9-4A7A-B5B9-188FADEC4F1D}" type="datetimeFigureOut">
              <a:rPr lang="fr-FR" smtClean="0"/>
              <a:t>10/06/2025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268633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FBF4547-5ED9-4A7A-B5B9-188FADEC4F1D}" type="datetimeFigureOut">
              <a:rPr lang="fr-FR" smtClean="0"/>
              <a:t>10/06/2025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382375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BF4547-5ED9-4A7A-B5B9-188FADEC4F1D}" type="datetimeFigureOut">
              <a:rPr lang="fr-FR" smtClean="0"/>
              <a:t>10/06/2025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407804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FBF4547-5ED9-4A7A-B5B9-188FADEC4F1D}"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376661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FBF4547-5ED9-4A7A-B5B9-188FADEC4F1D}"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D84238-1637-43CB-BFDC-18AE3393F629}" type="slidenum">
              <a:rPr lang="fr-FR" smtClean="0"/>
              <a:t>‹N°›</a:t>
            </a:fld>
            <a:endParaRPr lang="fr-FR"/>
          </a:p>
        </p:txBody>
      </p:sp>
    </p:spTree>
    <p:extLst>
      <p:ext uri="{BB962C8B-B14F-4D97-AF65-F5344CB8AC3E}">
        <p14:creationId xmlns:p14="http://schemas.microsoft.com/office/powerpoint/2010/main" val="134812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F4547-5ED9-4A7A-B5B9-188FADEC4F1D}" type="datetimeFigureOut">
              <a:rPr lang="fr-FR" smtClean="0"/>
              <a:t>10/06/2025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84238-1637-43CB-BFDC-18AE3393F629}" type="slidenum">
              <a:rPr lang="fr-FR" smtClean="0"/>
              <a:t>‹N°›</a:t>
            </a:fld>
            <a:endParaRPr lang="fr-FR"/>
          </a:p>
        </p:txBody>
      </p:sp>
    </p:spTree>
    <p:extLst>
      <p:ext uri="{BB962C8B-B14F-4D97-AF65-F5344CB8AC3E}">
        <p14:creationId xmlns:p14="http://schemas.microsoft.com/office/powerpoint/2010/main" val="15669915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123557"/>
            <a:ext cx="12192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chemeClr val="bg1"/>
                </a:solidFill>
              </a:rPr>
              <a:t>Erosion et vétiver à proximité de la Coopérative de </a:t>
            </a:r>
            <a:r>
              <a:rPr lang="fr-FR" sz="3200" b="1" dirty="0" err="1">
                <a:solidFill>
                  <a:schemeClr val="bg1"/>
                </a:solidFill>
              </a:rPr>
              <a:t>Favet</a:t>
            </a:r>
            <a:br>
              <a:rPr lang="fr-FR" sz="3200" b="1" dirty="0">
                <a:solidFill>
                  <a:schemeClr val="bg1"/>
                </a:solidFill>
              </a:rPr>
            </a:br>
            <a:r>
              <a:rPr lang="fr-FR" sz="3200" b="1" dirty="0">
                <a:solidFill>
                  <a:schemeClr val="bg1"/>
                </a:solidFill>
              </a:rPr>
              <a:t>14 février 2017</a:t>
            </a:r>
          </a:p>
        </p:txBody>
      </p:sp>
    </p:spTree>
    <p:extLst>
      <p:ext uri="{BB962C8B-B14F-4D97-AF65-F5344CB8AC3E}">
        <p14:creationId xmlns:p14="http://schemas.microsoft.com/office/powerpoint/2010/main" val="149151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14 G03c"/>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64467" y="3246716"/>
            <a:ext cx="4800600" cy="3600450"/>
          </a:xfrm>
          <a:prstGeom prst="rect">
            <a:avLst/>
          </a:prstGeom>
        </p:spPr>
      </p:pic>
      <p:pic>
        <p:nvPicPr>
          <p:cNvPr id="2" name="Image 1" descr="14 G03a"/>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0" y="0"/>
            <a:ext cx="4919133" cy="3689350"/>
          </a:xfrm>
          <a:prstGeom prst="rect">
            <a:avLst/>
          </a:prstGeom>
        </p:spPr>
      </p:pic>
      <p:sp>
        <p:nvSpPr>
          <p:cNvPr id="4" name="ZoneTexte 3"/>
          <p:cNvSpPr txBox="1"/>
          <p:nvPr/>
        </p:nvSpPr>
        <p:spPr>
          <a:xfrm>
            <a:off x="5054601" y="25360"/>
            <a:ext cx="7137400" cy="3139321"/>
          </a:xfrm>
          <a:prstGeom prst="rect">
            <a:avLst/>
          </a:prstGeom>
          <a:noFill/>
        </p:spPr>
        <p:txBody>
          <a:bodyPr wrap="square" rtlCol="0">
            <a:spAutoFit/>
          </a:bodyPr>
          <a:lstStyle/>
          <a:p>
            <a:r>
              <a:rPr lang="fr-FR" b="1" dirty="0">
                <a:solidFill>
                  <a:schemeClr val="bg1"/>
                </a:solidFill>
              </a:rPr>
              <a:t>Talus vertical d’une hauteur de 1 à 2 m.</a:t>
            </a:r>
          </a:p>
          <a:p>
            <a:r>
              <a:rPr lang="fr-FR" b="1" dirty="0">
                <a:solidFill>
                  <a:schemeClr val="bg1"/>
                </a:solidFill>
              </a:rPr>
              <a:t> </a:t>
            </a:r>
          </a:p>
          <a:p>
            <a:r>
              <a:rPr lang="fr-FR" b="1" dirty="0">
                <a:solidFill>
                  <a:schemeClr val="bg1"/>
                </a:solidFill>
              </a:rPr>
              <a:t>Comment passer d’un talus sculpté par l’ablation (avec à une zone d’accumulation minime à son sommet) à un talus ayant un rôle important pour l’accumulation de la terre déplacée par les érosions aratoire et hydrique ?</a:t>
            </a:r>
          </a:p>
          <a:p>
            <a:r>
              <a:rPr lang="fr-FR" b="1" dirty="0">
                <a:solidFill>
                  <a:schemeClr val="bg1"/>
                </a:solidFill>
              </a:rPr>
              <a:t>Pour obtenir ce résultat, il faudrait créer un filtre en haut du talus et permettre l’extension d’une zone inclinée, mais non verticale, en pied de talus et le planter.</a:t>
            </a:r>
          </a:p>
          <a:p>
            <a:r>
              <a:rPr lang="fr-FR" b="1" dirty="0">
                <a:solidFill>
                  <a:schemeClr val="bg1"/>
                </a:solidFill>
              </a:rPr>
              <a:t> Un tel talus incliné améliore  l’efficacité du filtre et  stabilise le talus créé par le travail du sol. Il permet un remodelage progressif du versant.</a:t>
            </a:r>
          </a:p>
        </p:txBody>
      </p:sp>
      <p:sp>
        <p:nvSpPr>
          <p:cNvPr id="6" name="ZoneTexte 5"/>
          <p:cNvSpPr txBox="1"/>
          <p:nvPr/>
        </p:nvSpPr>
        <p:spPr>
          <a:xfrm>
            <a:off x="-1" y="3766088"/>
            <a:ext cx="3564467" cy="1754326"/>
          </a:xfrm>
          <a:prstGeom prst="rect">
            <a:avLst/>
          </a:prstGeom>
          <a:noFill/>
        </p:spPr>
        <p:txBody>
          <a:bodyPr wrap="square" rtlCol="0">
            <a:spAutoFit/>
          </a:bodyPr>
          <a:lstStyle/>
          <a:p>
            <a:r>
              <a:rPr lang="fr-FR" b="1" dirty="0">
                <a:solidFill>
                  <a:schemeClr val="bg1"/>
                </a:solidFill>
              </a:rPr>
              <a:t>Le renforcement de cette végétation en haut du talus permettrait de créer un premier filtre pour retenir la terre entraînée par les érosions et dissiper le ruissellement concentré.</a:t>
            </a:r>
          </a:p>
        </p:txBody>
      </p:sp>
      <p:cxnSp>
        <p:nvCxnSpPr>
          <p:cNvPr id="7" name="Connecteur droit avec flèche 6"/>
          <p:cNvCxnSpPr>
            <a:cxnSpLocks/>
            <a:stCxn id="6" idx="3"/>
          </p:cNvCxnSpPr>
          <p:nvPr/>
        </p:nvCxnSpPr>
        <p:spPr>
          <a:xfrm flipV="1">
            <a:off x="3564466" y="4631267"/>
            <a:ext cx="1083734" cy="1198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295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3f"/>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ZoneTexte 5"/>
          <p:cNvSpPr txBox="1"/>
          <p:nvPr/>
        </p:nvSpPr>
        <p:spPr>
          <a:xfrm>
            <a:off x="9144000" y="4091551"/>
            <a:ext cx="2877519" cy="2308324"/>
          </a:xfrm>
          <a:prstGeom prst="rect">
            <a:avLst/>
          </a:prstGeom>
          <a:noFill/>
        </p:spPr>
        <p:txBody>
          <a:bodyPr wrap="square" rtlCol="0">
            <a:spAutoFit/>
          </a:bodyPr>
          <a:lstStyle/>
          <a:p>
            <a:r>
              <a:rPr lang="fr-FR" b="1" dirty="0">
                <a:solidFill>
                  <a:schemeClr val="bg1"/>
                </a:solidFill>
              </a:rPr>
              <a:t>En évitant de travailler le sol jusqu’au pied du talus vertical, l’agriculteur permettrait à ce très modeste début de talus incliné de se développer et de jouer son rôle pour infiltrer le ruissellement.</a:t>
            </a:r>
          </a:p>
        </p:txBody>
      </p:sp>
      <p:cxnSp>
        <p:nvCxnSpPr>
          <p:cNvPr id="7" name="Connecteur droit avec flèche 6"/>
          <p:cNvCxnSpPr>
            <a:cxnSpLocks/>
            <a:stCxn id="6" idx="1"/>
          </p:cNvCxnSpPr>
          <p:nvPr/>
        </p:nvCxnSpPr>
        <p:spPr>
          <a:xfrm flipH="1" flipV="1">
            <a:off x="5226424" y="4267200"/>
            <a:ext cx="3917576" cy="978513"/>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338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3b"/>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345479" y="619932"/>
            <a:ext cx="2846522" cy="2031325"/>
          </a:xfrm>
          <a:prstGeom prst="rect">
            <a:avLst/>
          </a:prstGeom>
          <a:noFill/>
        </p:spPr>
        <p:txBody>
          <a:bodyPr wrap="square" rtlCol="0">
            <a:spAutoFit/>
          </a:bodyPr>
          <a:lstStyle/>
          <a:p>
            <a:r>
              <a:rPr lang="fr-FR" b="1" dirty="0">
                <a:solidFill>
                  <a:schemeClr val="bg1"/>
                </a:solidFill>
              </a:rPr>
              <a:t>Talus sculptés par l’érosion aratoire dans une parcelle de cultures vivrières.</a:t>
            </a:r>
          </a:p>
          <a:p>
            <a:endParaRPr lang="fr-FR" b="1" dirty="0">
              <a:solidFill>
                <a:schemeClr val="bg1"/>
              </a:solidFill>
            </a:endParaRPr>
          </a:p>
          <a:p>
            <a:r>
              <a:rPr lang="fr-FR" b="1" dirty="0">
                <a:solidFill>
                  <a:schemeClr val="bg1"/>
                </a:solidFill>
              </a:rPr>
              <a:t>La culture de vétiver n’a pas le monopole de l’érosion aratoire.</a:t>
            </a:r>
          </a:p>
        </p:txBody>
      </p:sp>
    </p:spTree>
    <p:extLst>
      <p:ext uri="{BB962C8B-B14F-4D97-AF65-F5344CB8AC3E}">
        <p14:creationId xmlns:p14="http://schemas.microsoft.com/office/powerpoint/2010/main" val="187463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3d"/>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1" y="0"/>
            <a:ext cx="9457267" cy="5706419"/>
          </a:xfrm>
          <a:prstGeom prst="rect">
            <a:avLst/>
          </a:prstGeom>
        </p:spPr>
      </p:pic>
      <p:sp>
        <p:nvSpPr>
          <p:cNvPr id="4" name="ZoneTexte 3"/>
          <p:cNvSpPr txBox="1"/>
          <p:nvPr/>
        </p:nvSpPr>
        <p:spPr>
          <a:xfrm>
            <a:off x="216976" y="5873858"/>
            <a:ext cx="3135602" cy="369332"/>
          </a:xfrm>
          <a:prstGeom prst="rect">
            <a:avLst/>
          </a:prstGeom>
          <a:noFill/>
        </p:spPr>
        <p:txBody>
          <a:bodyPr wrap="none" rtlCol="0">
            <a:spAutoFit/>
          </a:bodyPr>
          <a:lstStyle/>
          <a:p>
            <a:r>
              <a:rPr lang="fr-FR" b="1" dirty="0">
                <a:solidFill>
                  <a:schemeClr val="bg1"/>
                </a:solidFill>
              </a:rPr>
              <a:t>Ca </a:t>
            </a:r>
            <a:r>
              <a:rPr lang="fr-FR" b="1" dirty="0" err="1">
                <a:solidFill>
                  <a:schemeClr val="bg1"/>
                </a:solidFill>
              </a:rPr>
              <a:t>Coulmie</a:t>
            </a:r>
            <a:r>
              <a:rPr lang="fr-FR" b="1" dirty="0">
                <a:solidFill>
                  <a:schemeClr val="bg1"/>
                </a:solidFill>
              </a:rPr>
              <a:t>. Le site du captage.</a:t>
            </a:r>
          </a:p>
        </p:txBody>
      </p:sp>
      <p:sp>
        <p:nvSpPr>
          <p:cNvPr id="5" name="ZoneTexte 4"/>
          <p:cNvSpPr txBox="1"/>
          <p:nvPr/>
        </p:nvSpPr>
        <p:spPr>
          <a:xfrm>
            <a:off x="9612924" y="338203"/>
            <a:ext cx="2579076" cy="3970318"/>
          </a:xfrm>
          <a:prstGeom prst="rect">
            <a:avLst/>
          </a:prstGeom>
          <a:noFill/>
        </p:spPr>
        <p:txBody>
          <a:bodyPr wrap="square" rtlCol="0">
            <a:spAutoFit/>
          </a:bodyPr>
          <a:lstStyle/>
          <a:p>
            <a:r>
              <a:rPr lang="fr-FR" b="1" dirty="0">
                <a:solidFill>
                  <a:schemeClr val="bg1"/>
                </a:solidFill>
              </a:rPr>
              <a:t>Le chemin en ligne de crête fonctionne comme un glacis, le ruissellement généré est une source d’érosion hydrique. </a:t>
            </a:r>
          </a:p>
          <a:p>
            <a:endParaRPr lang="fr-FR" b="1" dirty="0">
              <a:solidFill>
                <a:schemeClr val="bg1"/>
              </a:solidFill>
            </a:endParaRPr>
          </a:p>
          <a:p>
            <a:r>
              <a:rPr lang="fr-FR" b="1" dirty="0">
                <a:solidFill>
                  <a:schemeClr val="bg1"/>
                </a:solidFill>
              </a:rPr>
              <a:t>Il peut aussi être récupéré dans un bassin pour disposer d’une réserve d’eau permettant de prolonger l’effet utile des pluies.</a:t>
            </a:r>
          </a:p>
          <a:p>
            <a:endParaRPr lang="fr-FR" b="1" dirty="0">
              <a:solidFill>
                <a:schemeClr val="bg1"/>
              </a:solidFill>
            </a:endParaRPr>
          </a:p>
        </p:txBody>
      </p:sp>
    </p:spTree>
    <p:extLst>
      <p:ext uri="{BB962C8B-B14F-4D97-AF65-F5344CB8AC3E}">
        <p14:creationId xmlns:p14="http://schemas.microsoft.com/office/powerpoint/2010/main" val="14933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3e"/>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144000" y="356461"/>
            <a:ext cx="3048000" cy="4801314"/>
          </a:xfrm>
          <a:prstGeom prst="rect">
            <a:avLst/>
          </a:prstGeom>
          <a:noFill/>
        </p:spPr>
        <p:txBody>
          <a:bodyPr wrap="square" rtlCol="0">
            <a:spAutoFit/>
          </a:bodyPr>
          <a:lstStyle/>
          <a:p>
            <a:r>
              <a:rPr lang="fr-FR" b="1" dirty="0">
                <a:solidFill>
                  <a:schemeClr val="bg1"/>
                </a:solidFill>
              </a:rPr>
              <a:t>Herbe éléphant dans un fond frais.</a:t>
            </a:r>
          </a:p>
          <a:p>
            <a:endParaRPr lang="fr-FR" b="1" dirty="0">
              <a:solidFill>
                <a:schemeClr val="bg1"/>
              </a:solidFill>
            </a:endParaRPr>
          </a:p>
          <a:p>
            <a:r>
              <a:rPr lang="fr-FR" b="1" dirty="0">
                <a:solidFill>
                  <a:schemeClr val="bg1"/>
                </a:solidFill>
              </a:rPr>
              <a:t>Comme la canne à sucre, cette graminée assure une protection efficace contre le ravinement. </a:t>
            </a:r>
          </a:p>
          <a:p>
            <a:endParaRPr lang="fr-FR" b="1" dirty="0">
              <a:solidFill>
                <a:schemeClr val="bg1"/>
              </a:solidFill>
            </a:endParaRPr>
          </a:p>
          <a:p>
            <a:r>
              <a:rPr lang="fr-FR" b="1" dirty="0">
                <a:solidFill>
                  <a:schemeClr val="bg1"/>
                </a:solidFill>
              </a:rPr>
              <a:t>Pour l’agriculteur, son intérêt est en rapport avec le développement d’un élevage avec affourragement.</a:t>
            </a:r>
          </a:p>
          <a:p>
            <a:endParaRPr lang="fr-FR" b="1" dirty="0">
              <a:solidFill>
                <a:schemeClr val="bg1"/>
              </a:solidFill>
            </a:endParaRPr>
          </a:p>
          <a:p>
            <a:r>
              <a:rPr lang="fr-FR" b="1" dirty="0">
                <a:solidFill>
                  <a:schemeClr val="bg1"/>
                </a:solidFill>
              </a:rPr>
              <a:t>Des réserves d’eau sont nécessaires pour passer à un élevage avec affourragement en stabulation.</a:t>
            </a:r>
          </a:p>
        </p:txBody>
      </p:sp>
    </p:spTree>
    <p:extLst>
      <p:ext uri="{BB962C8B-B14F-4D97-AF65-F5344CB8AC3E}">
        <p14:creationId xmlns:p14="http://schemas.microsoft.com/office/powerpoint/2010/main" val="405523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3g"/>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283485" y="511444"/>
            <a:ext cx="2908515" cy="4524315"/>
          </a:xfrm>
          <a:prstGeom prst="rect">
            <a:avLst/>
          </a:prstGeom>
          <a:noFill/>
        </p:spPr>
        <p:txBody>
          <a:bodyPr wrap="square" rtlCol="0">
            <a:spAutoFit/>
          </a:bodyPr>
          <a:lstStyle/>
          <a:p>
            <a:r>
              <a:rPr lang="fr-FR" b="1" dirty="0">
                <a:solidFill>
                  <a:schemeClr val="bg1"/>
                </a:solidFill>
              </a:rPr>
              <a:t>Touffes de vétiver subsistant  sur une dalle calcaire créée par les érosions (terre finie).</a:t>
            </a:r>
          </a:p>
          <a:p>
            <a:endParaRPr lang="fr-FR" b="1" dirty="0">
              <a:solidFill>
                <a:schemeClr val="bg1"/>
              </a:solidFill>
            </a:endParaRPr>
          </a:p>
          <a:p>
            <a:r>
              <a:rPr lang="fr-FR" b="1" dirty="0">
                <a:solidFill>
                  <a:schemeClr val="bg1"/>
                </a:solidFill>
              </a:rPr>
              <a:t>Une telle dalle est imperméable et ruisselle à la moindre pluie, favorisant ainsi le décapage par l’érosion en rigoles de la terre sur la parcelle située en-dessous.</a:t>
            </a:r>
          </a:p>
          <a:p>
            <a:endParaRPr lang="fr-FR" b="1" dirty="0">
              <a:solidFill>
                <a:schemeClr val="bg1"/>
              </a:solidFill>
            </a:endParaRPr>
          </a:p>
          <a:p>
            <a:r>
              <a:rPr lang="fr-FR" b="1" dirty="0">
                <a:solidFill>
                  <a:schemeClr val="bg1"/>
                </a:solidFill>
              </a:rPr>
              <a:t>Cette dalle ne pourrait-elle pas être utilisée comme impluvium pour alimenter un bassin ?</a:t>
            </a:r>
          </a:p>
        </p:txBody>
      </p:sp>
    </p:spTree>
    <p:extLst>
      <p:ext uri="{BB962C8B-B14F-4D97-AF65-F5344CB8AC3E}">
        <p14:creationId xmlns:p14="http://schemas.microsoft.com/office/powerpoint/2010/main" val="382269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3h"/>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45831"/>
            <a:ext cx="9144000" cy="6858000"/>
          </a:xfrm>
          <a:prstGeom prst="rect">
            <a:avLst/>
          </a:prstGeom>
        </p:spPr>
      </p:pic>
      <p:sp>
        <p:nvSpPr>
          <p:cNvPr id="4" name="ZoneTexte 3"/>
          <p:cNvSpPr txBox="1"/>
          <p:nvPr/>
        </p:nvSpPr>
        <p:spPr>
          <a:xfrm>
            <a:off x="9144000" y="278969"/>
            <a:ext cx="3048000" cy="5909310"/>
          </a:xfrm>
          <a:prstGeom prst="rect">
            <a:avLst/>
          </a:prstGeom>
          <a:noFill/>
        </p:spPr>
        <p:txBody>
          <a:bodyPr wrap="square" rtlCol="0">
            <a:spAutoFit/>
          </a:bodyPr>
          <a:lstStyle/>
          <a:p>
            <a:r>
              <a:rPr lang="fr-FR" b="1" dirty="0">
                <a:solidFill>
                  <a:schemeClr val="bg1"/>
                </a:solidFill>
              </a:rPr>
              <a:t>Versant (pente d’environ 30 à 40%) avec de nombreux talus. L’accumulation de terre en haut des talus est modeste et très localisée. </a:t>
            </a:r>
          </a:p>
          <a:p>
            <a:endParaRPr lang="fr-FR" b="1" dirty="0">
              <a:solidFill>
                <a:schemeClr val="bg1"/>
              </a:solidFill>
            </a:endParaRPr>
          </a:p>
          <a:p>
            <a:r>
              <a:rPr lang="fr-FR" b="1" dirty="0">
                <a:solidFill>
                  <a:schemeClr val="bg1"/>
                </a:solidFill>
              </a:rPr>
              <a:t>Il n’y a pas de remodelage du versant ; son décapage est important. </a:t>
            </a:r>
          </a:p>
          <a:p>
            <a:endParaRPr lang="fr-FR" b="1" dirty="0">
              <a:solidFill>
                <a:schemeClr val="bg1"/>
              </a:solidFill>
            </a:endParaRPr>
          </a:p>
          <a:p>
            <a:r>
              <a:rPr lang="fr-FR" b="1" dirty="0">
                <a:solidFill>
                  <a:schemeClr val="bg1"/>
                </a:solidFill>
              </a:rPr>
              <a:t>La pérennisation de ces talus permettrait de préserver la fertilité sur un tel versant.</a:t>
            </a:r>
          </a:p>
          <a:p>
            <a:endParaRPr lang="fr-FR" b="1" dirty="0">
              <a:solidFill>
                <a:schemeClr val="bg1"/>
              </a:solidFill>
            </a:endParaRPr>
          </a:p>
          <a:p>
            <a:r>
              <a:rPr lang="fr-FR" b="1" dirty="0">
                <a:solidFill>
                  <a:schemeClr val="bg1"/>
                </a:solidFill>
              </a:rPr>
              <a:t>Le fond frais constitue un filtre, soit une deuxième ligne de défense pour retenir les colluvions provenant du versant, la première devant être constitué par des talus renforcés.</a:t>
            </a:r>
          </a:p>
        </p:txBody>
      </p:sp>
      <p:cxnSp>
        <p:nvCxnSpPr>
          <p:cNvPr id="6" name="Connecteur droit avec flèche 5"/>
          <p:cNvCxnSpPr/>
          <p:nvPr/>
        </p:nvCxnSpPr>
        <p:spPr>
          <a:xfrm flipH="1">
            <a:off x="2150533" y="4605867"/>
            <a:ext cx="6993467" cy="47413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07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110073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ZoneTexte 2"/>
          <p:cNvSpPr txBox="1"/>
          <p:nvPr/>
        </p:nvSpPr>
        <p:spPr>
          <a:xfrm>
            <a:off x="9314481" y="6245817"/>
            <a:ext cx="1870769" cy="369332"/>
          </a:xfrm>
          <a:prstGeom prst="rect">
            <a:avLst/>
          </a:prstGeom>
          <a:noFill/>
        </p:spPr>
        <p:txBody>
          <a:bodyPr wrap="none" rtlCol="0">
            <a:spAutoFit/>
          </a:bodyPr>
          <a:lstStyle/>
          <a:p>
            <a:r>
              <a:rPr lang="fr-FR" b="1" dirty="0">
                <a:solidFill>
                  <a:schemeClr val="bg1"/>
                </a:solidFill>
              </a:rPr>
              <a:t>Photo M. Brochet</a:t>
            </a:r>
          </a:p>
        </p:txBody>
      </p:sp>
      <p:sp>
        <p:nvSpPr>
          <p:cNvPr id="4" name="ZoneTexte 3"/>
          <p:cNvSpPr txBox="1"/>
          <p:nvPr/>
        </p:nvSpPr>
        <p:spPr>
          <a:xfrm>
            <a:off x="9144000" y="2546959"/>
            <a:ext cx="3048000" cy="1200329"/>
          </a:xfrm>
          <a:prstGeom prst="rect">
            <a:avLst/>
          </a:prstGeom>
          <a:noFill/>
        </p:spPr>
        <p:txBody>
          <a:bodyPr wrap="square" rtlCol="0">
            <a:spAutoFit/>
          </a:bodyPr>
          <a:lstStyle/>
          <a:p>
            <a:r>
              <a:rPr lang="fr-FR" b="1" dirty="0">
                <a:solidFill>
                  <a:schemeClr val="bg1"/>
                </a:solidFill>
              </a:rPr>
              <a:t>Haut de parcelle. L’épaisseur du sol ayant diminué, l’érosion hydrique prend le relais de l’érosion aratoire.</a:t>
            </a:r>
          </a:p>
        </p:txBody>
      </p:sp>
      <p:cxnSp>
        <p:nvCxnSpPr>
          <p:cNvPr id="6" name="Connecteur droit avec flèche 5"/>
          <p:cNvCxnSpPr/>
          <p:nvPr/>
        </p:nvCxnSpPr>
        <p:spPr>
          <a:xfrm flipH="1">
            <a:off x="5441576" y="3128682"/>
            <a:ext cx="3702424" cy="3003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52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3i"/>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61199" y="0"/>
            <a:ext cx="6478495" cy="4858871"/>
          </a:xfrm>
          <a:prstGeom prst="rect">
            <a:avLst/>
          </a:prstGeom>
        </p:spPr>
      </p:pic>
      <p:sp>
        <p:nvSpPr>
          <p:cNvPr id="3" name="ZoneTexte 2"/>
          <p:cNvSpPr txBox="1"/>
          <p:nvPr/>
        </p:nvSpPr>
        <p:spPr>
          <a:xfrm>
            <a:off x="10437284" y="6488668"/>
            <a:ext cx="909223" cy="369332"/>
          </a:xfrm>
          <a:prstGeom prst="rect">
            <a:avLst/>
          </a:prstGeom>
          <a:noFill/>
        </p:spPr>
        <p:txBody>
          <a:bodyPr wrap="none" rtlCol="0">
            <a:spAutoFit/>
          </a:bodyPr>
          <a:lstStyle/>
          <a:p>
            <a:r>
              <a:rPr lang="fr-FR" b="1" dirty="0">
                <a:solidFill>
                  <a:srgbClr val="002060"/>
                </a:solidFill>
              </a:rPr>
              <a:t>14 G03i</a:t>
            </a:r>
            <a:endParaRPr lang="fr-FR" dirty="0"/>
          </a:p>
        </p:txBody>
      </p:sp>
      <p:sp>
        <p:nvSpPr>
          <p:cNvPr id="4" name="ZoneTexte 3"/>
          <p:cNvSpPr txBox="1"/>
          <p:nvPr/>
        </p:nvSpPr>
        <p:spPr>
          <a:xfrm>
            <a:off x="9144000" y="371959"/>
            <a:ext cx="3048000" cy="2308324"/>
          </a:xfrm>
          <a:prstGeom prst="rect">
            <a:avLst/>
          </a:prstGeom>
          <a:noFill/>
        </p:spPr>
        <p:txBody>
          <a:bodyPr wrap="square" rtlCol="0">
            <a:spAutoFit/>
          </a:bodyPr>
          <a:lstStyle/>
          <a:p>
            <a:r>
              <a:rPr lang="fr-FR" b="1" dirty="0">
                <a:solidFill>
                  <a:schemeClr val="bg1"/>
                </a:solidFill>
              </a:rPr>
              <a:t>Photos 14 G03 i, j : kaye avec glacis pouvant être utilisé pour une citerne.</a:t>
            </a:r>
          </a:p>
          <a:p>
            <a:endParaRPr lang="fr-FR" b="1" dirty="0">
              <a:solidFill>
                <a:schemeClr val="bg1"/>
              </a:solidFill>
            </a:endParaRPr>
          </a:p>
          <a:p>
            <a:r>
              <a:rPr lang="fr-FR" b="1" dirty="0">
                <a:solidFill>
                  <a:schemeClr val="bg1"/>
                </a:solidFill>
              </a:rPr>
              <a:t>De nombreux cocotiers ont été abattus par le cyclone Matthew.</a:t>
            </a:r>
          </a:p>
          <a:p>
            <a:endParaRPr lang="fr-FR" b="1" dirty="0">
              <a:solidFill>
                <a:schemeClr val="bg1"/>
              </a:solidFill>
            </a:endParaRPr>
          </a:p>
        </p:txBody>
      </p:sp>
      <p:cxnSp>
        <p:nvCxnSpPr>
          <p:cNvPr id="6" name="Connecteur droit avec flèche 5"/>
          <p:cNvCxnSpPr>
            <a:cxnSpLocks/>
          </p:cNvCxnSpPr>
          <p:nvPr/>
        </p:nvCxnSpPr>
        <p:spPr>
          <a:xfrm flipH="1">
            <a:off x="2519081" y="814192"/>
            <a:ext cx="6624919" cy="161524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pic>
        <p:nvPicPr>
          <p:cNvPr id="7" name="Image 6" descr="14 G03j"/>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6382872" y="2568389"/>
            <a:ext cx="5719481" cy="4289611"/>
          </a:xfrm>
          <a:prstGeom prst="rect">
            <a:avLst/>
          </a:prstGeom>
        </p:spPr>
      </p:pic>
      <p:cxnSp>
        <p:nvCxnSpPr>
          <p:cNvPr id="8" name="Connecteur droit avec flèche 7"/>
          <p:cNvCxnSpPr>
            <a:cxnSpLocks/>
          </p:cNvCxnSpPr>
          <p:nvPr/>
        </p:nvCxnSpPr>
        <p:spPr>
          <a:xfrm flipH="1">
            <a:off x="8319247" y="814192"/>
            <a:ext cx="824753" cy="437637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2315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3k"/>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4620"/>
            <a:ext cx="9144000" cy="6858000"/>
          </a:xfrm>
          <a:prstGeom prst="rect">
            <a:avLst/>
          </a:prstGeom>
        </p:spPr>
      </p:pic>
      <p:sp>
        <p:nvSpPr>
          <p:cNvPr id="5" name="ZoneTexte 4"/>
          <p:cNvSpPr txBox="1"/>
          <p:nvPr/>
        </p:nvSpPr>
        <p:spPr>
          <a:xfrm>
            <a:off x="9221492" y="340963"/>
            <a:ext cx="2970508" cy="2585323"/>
          </a:xfrm>
          <a:prstGeom prst="rect">
            <a:avLst/>
          </a:prstGeom>
          <a:noFill/>
        </p:spPr>
        <p:txBody>
          <a:bodyPr wrap="square" rtlCol="0">
            <a:spAutoFit/>
          </a:bodyPr>
          <a:lstStyle/>
          <a:p>
            <a:r>
              <a:rPr lang="fr-FR" b="1" dirty="0">
                <a:solidFill>
                  <a:schemeClr val="bg1"/>
                </a:solidFill>
              </a:rPr>
              <a:t>Haut de versant pentu très décapé avec apparition de dalles calcaires et culture de patates douces sur le peu de sol qui reste.</a:t>
            </a:r>
          </a:p>
          <a:p>
            <a:endParaRPr lang="fr-FR" b="1" dirty="0">
              <a:solidFill>
                <a:schemeClr val="bg1"/>
              </a:solidFill>
            </a:endParaRPr>
          </a:p>
          <a:p>
            <a:r>
              <a:rPr lang="fr-FR" b="1" dirty="0">
                <a:solidFill>
                  <a:schemeClr val="bg1"/>
                </a:solidFill>
              </a:rPr>
              <a:t>Cette zone produit peu, mais ruisselle beaucoup !</a:t>
            </a:r>
          </a:p>
          <a:p>
            <a:endParaRPr lang="fr-FR" b="1" dirty="0">
              <a:solidFill>
                <a:schemeClr val="bg1"/>
              </a:solidFill>
            </a:endParaRPr>
          </a:p>
        </p:txBody>
      </p:sp>
    </p:spTree>
    <p:extLst>
      <p:ext uri="{BB962C8B-B14F-4D97-AF65-F5344CB8AC3E}">
        <p14:creationId xmlns:p14="http://schemas.microsoft.com/office/powerpoint/2010/main" val="177691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1d"/>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88772" y="12567"/>
            <a:ext cx="6055339" cy="4541504"/>
          </a:xfrm>
          <a:prstGeom prst="rect">
            <a:avLst/>
          </a:prstGeom>
        </p:spPr>
      </p:pic>
      <p:sp>
        <p:nvSpPr>
          <p:cNvPr id="4" name="ZoneTexte 3"/>
          <p:cNvSpPr txBox="1"/>
          <p:nvPr/>
        </p:nvSpPr>
        <p:spPr>
          <a:xfrm>
            <a:off x="6176682" y="743919"/>
            <a:ext cx="6015318" cy="1477328"/>
          </a:xfrm>
          <a:prstGeom prst="rect">
            <a:avLst/>
          </a:prstGeom>
          <a:noFill/>
        </p:spPr>
        <p:txBody>
          <a:bodyPr wrap="square" rtlCol="0">
            <a:spAutoFit/>
          </a:bodyPr>
          <a:lstStyle/>
          <a:p>
            <a:r>
              <a:rPr lang="fr-FR" b="1" dirty="0">
                <a:solidFill>
                  <a:schemeClr val="bg1"/>
                </a:solidFill>
              </a:rPr>
              <a:t>Le décapage du versant par les érosions hydrique et aratoire entraîne l’apparition de dalles calcaires stériles.</a:t>
            </a:r>
          </a:p>
          <a:p>
            <a:r>
              <a:rPr lang="fr-FR" b="1" dirty="0">
                <a:solidFill>
                  <a:schemeClr val="bg1"/>
                </a:solidFill>
              </a:rPr>
              <a:t>Elles ruissellent à la moindre pluie et favorisent l’apparition de rigoles.</a:t>
            </a:r>
          </a:p>
          <a:p>
            <a:r>
              <a:rPr lang="fr-FR" b="1" dirty="0">
                <a:solidFill>
                  <a:schemeClr val="bg1"/>
                </a:solidFill>
              </a:rPr>
              <a:t> </a:t>
            </a:r>
          </a:p>
        </p:txBody>
      </p:sp>
      <p:pic>
        <p:nvPicPr>
          <p:cNvPr id="5" name="Image 4" descr="14 G01e"/>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6155765" y="2384613"/>
            <a:ext cx="5964517" cy="4473388"/>
          </a:xfrm>
          <a:prstGeom prst="rect">
            <a:avLst/>
          </a:prstGeom>
        </p:spPr>
      </p:pic>
    </p:spTree>
    <p:extLst>
      <p:ext uri="{BB962C8B-B14F-4D97-AF65-F5344CB8AC3E}">
        <p14:creationId xmlns:p14="http://schemas.microsoft.com/office/powerpoint/2010/main" val="356049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3m"/>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5844988" cy="4383741"/>
          </a:xfrm>
          <a:prstGeom prst="rect">
            <a:avLst/>
          </a:prstGeom>
        </p:spPr>
      </p:pic>
      <p:pic>
        <p:nvPicPr>
          <p:cNvPr id="4" name="Image 3" descr="14 G03l"/>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5755341" y="2030506"/>
            <a:ext cx="6436659" cy="4827494"/>
          </a:xfrm>
          <a:prstGeom prst="rect">
            <a:avLst/>
          </a:prstGeom>
        </p:spPr>
      </p:pic>
    </p:spTree>
    <p:extLst>
      <p:ext uri="{BB962C8B-B14F-4D97-AF65-F5344CB8AC3E}">
        <p14:creationId xmlns:p14="http://schemas.microsoft.com/office/powerpoint/2010/main" val="1928778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4a"/>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144000" y="340963"/>
            <a:ext cx="3048000" cy="4524315"/>
          </a:xfrm>
          <a:prstGeom prst="rect">
            <a:avLst/>
          </a:prstGeom>
          <a:noFill/>
        </p:spPr>
        <p:txBody>
          <a:bodyPr wrap="square" rtlCol="0">
            <a:spAutoFit/>
          </a:bodyPr>
          <a:lstStyle/>
          <a:p>
            <a:r>
              <a:rPr lang="fr-FR" b="1" dirty="0">
                <a:solidFill>
                  <a:schemeClr val="bg1"/>
                </a:solidFill>
              </a:rPr>
              <a:t>Vue sur Ti Maya.</a:t>
            </a:r>
          </a:p>
          <a:p>
            <a:endParaRPr lang="fr-FR" b="1" dirty="0">
              <a:solidFill>
                <a:schemeClr val="bg1"/>
              </a:solidFill>
            </a:endParaRPr>
          </a:p>
          <a:p>
            <a:r>
              <a:rPr lang="fr-FR" b="1" dirty="0">
                <a:solidFill>
                  <a:schemeClr val="bg1"/>
                </a:solidFill>
              </a:rPr>
              <a:t>Paysage présentant une succession de lakous avec agro-verger et cultures vivrières.</a:t>
            </a:r>
          </a:p>
          <a:p>
            <a:endParaRPr lang="fr-FR" b="1" dirty="0">
              <a:solidFill>
                <a:schemeClr val="bg1"/>
              </a:solidFill>
            </a:endParaRPr>
          </a:p>
          <a:p>
            <a:r>
              <a:rPr lang="fr-FR" b="1" dirty="0">
                <a:solidFill>
                  <a:schemeClr val="bg1"/>
                </a:solidFill>
              </a:rPr>
              <a:t>La construction de citernes permettrait d’améliorer la sécurité alimentaire dans cette zone. Elle aurait un effet de levier pour faciliter l’amélioration des itinéraires techniques pour les parcelles cultivées en vétiver sur les versants.</a:t>
            </a:r>
          </a:p>
        </p:txBody>
      </p:sp>
    </p:spTree>
    <p:extLst>
      <p:ext uri="{BB962C8B-B14F-4D97-AF65-F5344CB8AC3E}">
        <p14:creationId xmlns:p14="http://schemas.microsoft.com/office/powerpoint/2010/main" val="78094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5i"/>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144000" y="495946"/>
            <a:ext cx="3048000" cy="3139321"/>
          </a:xfrm>
          <a:prstGeom prst="rect">
            <a:avLst/>
          </a:prstGeom>
          <a:noFill/>
        </p:spPr>
        <p:txBody>
          <a:bodyPr wrap="square" rtlCol="0">
            <a:spAutoFit/>
          </a:bodyPr>
          <a:lstStyle/>
          <a:p>
            <a:r>
              <a:rPr lang="fr-FR" b="1" dirty="0">
                <a:solidFill>
                  <a:schemeClr val="bg1"/>
                </a:solidFill>
              </a:rPr>
              <a:t>Versant vu de Ti Maya. </a:t>
            </a:r>
          </a:p>
          <a:p>
            <a:endParaRPr lang="fr-FR" b="1" dirty="0">
              <a:solidFill>
                <a:schemeClr val="bg1"/>
              </a:solidFill>
            </a:endParaRPr>
          </a:p>
          <a:p>
            <a:r>
              <a:rPr lang="fr-FR" b="1" dirty="0">
                <a:solidFill>
                  <a:schemeClr val="bg1"/>
                </a:solidFill>
              </a:rPr>
              <a:t>La partie aval du versant, très pentue, n’est plus cultivée et une végétation ligneuse se développe timidement. </a:t>
            </a:r>
          </a:p>
          <a:p>
            <a:endParaRPr lang="fr-FR" b="1" dirty="0">
              <a:solidFill>
                <a:schemeClr val="bg1"/>
              </a:solidFill>
            </a:endParaRPr>
          </a:p>
          <a:p>
            <a:r>
              <a:rPr lang="fr-FR" b="1" dirty="0">
                <a:solidFill>
                  <a:schemeClr val="bg1"/>
                </a:solidFill>
              </a:rPr>
              <a:t>On peut envisager d’y installer des parcelles boisées (bois énergie).</a:t>
            </a:r>
          </a:p>
          <a:p>
            <a:endParaRPr lang="fr-FR" b="1" dirty="0">
              <a:solidFill>
                <a:schemeClr val="bg1"/>
              </a:solidFill>
            </a:endParaRPr>
          </a:p>
        </p:txBody>
      </p:sp>
    </p:spTree>
    <p:extLst>
      <p:ext uri="{BB962C8B-B14F-4D97-AF65-F5344CB8AC3E}">
        <p14:creationId xmlns:p14="http://schemas.microsoft.com/office/powerpoint/2010/main" val="3402734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5j"/>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68613" y="0"/>
            <a:ext cx="9144000" cy="6858000"/>
          </a:xfrm>
          <a:prstGeom prst="rect">
            <a:avLst/>
          </a:prstGeom>
        </p:spPr>
      </p:pic>
      <p:sp>
        <p:nvSpPr>
          <p:cNvPr id="4" name="ZoneTexte 3"/>
          <p:cNvSpPr txBox="1"/>
          <p:nvPr/>
        </p:nvSpPr>
        <p:spPr>
          <a:xfrm>
            <a:off x="8975387" y="247973"/>
            <a:ext cx="3216613" cy="4801314"/>
          </a:xfrm>
          <a:prstGeom prst="rect">
            <a:avLst/>
          </a:prstGeom>
          <a:noFill/>
        </p:spPr>
        <p:txBody>
          <a:bodyPr wrap="square" rtlCol="0">
            <a:spAutoFit/>
          </a:bodyPr>
          <a:lstStyle/>
          <a:p>
            <a:r>
              <a:rPr lang="fr-FR" b="1" dirty="0">
                <a:solidFill>
                  <a:schemeClr val="bg1"/>
                </a:solidFill>
              </a:rPr>
              <a:t>On peut observer un début d’incision pour cette ravine moyenne. Le fond du talweg a un modelé arrondi, mais son l’armature végétale a disparu à la suite du cyclone Matthew. </a:t>
            </a:r>
          </a:p>
          <a:p>
            <a:endParaRPr lang="fr-FR" b="1" dirty="0">
              <a:solidFill>
                <a:schemeClr val="bg1"/>
              </a:solidFill>
            </a:endParaRPr>
          </a:p>
          <a:p>
            <a:r>
              <a:rPr lang="fr-FR" b="1" dirty="0">
                <a:solidFill>
                  <a:schemeClr val="bg1"/>
                </a:solidFill>
              </a:rPr>
              <a:t>Les techniques végétales permettraient de stopper ce début d’incision et de recréer un  fond frais fertile.</a:t>
            </a:r>
          </a:p>
          <a:p>
            <a:endParaRPr lang="fr-FR" b="1" dirty="0">
              <a:solidFill>
                <a:schemeClr val="bg1"/>
              </a:solidFill>
            </a:endParaRPr>
          </a:p>
          <a:p>
            <a:r>
              <a:rPr lang="fr-FR" b="1" dirty="0">
                <a:solidFill>
                  <a:schemeClr val="bg1"/>
                </a:solidFill>
              </a:rPr>
              <a:t>Les talus d’ablation observés sur les versants devraient être consolidés pour participer à leur remodelage.</a:t>
            </a:r>
          </a:p>
          <a:p>
            <a:endParaRPr lang="fr-FR" b="1" dirty="0">
              <a:solidFill>
                <a:schemeClr val="bg1"/>
              </a:solidFill>
            </a:endParaRPr>
          </a:p>
        </p:txBody>
      </p:sp>
    </p:spTree>
    <p:extLst>
      <p:ext uri="{BB962C8B-B14F-4D97-AF65-F5344CB8AC3E}">
        <p14:creationId xmlns:p14="http://schemas.microsoft.com/office/powerpoint/2010/main" val="215077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5m"/>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283485" y="449451"/>
            <a:ext cx="2908515" cy="2585323"/>
          </a:xfrm>
          <a:prstGeom prst="rect">
            <a:avLst/>
          </a:prstGeom>
          <a:noFill/>
        </p:spPr>
        <p:txBody>
          <a:bodyPr wrap="square" rtlCol="0">
            <a:spAutoFit/>
          </a:bodyPr>
          <a:lstStyle/>
          <a:p>
            <a:r>
              <a:rPr lang="fr-FR" b="1" dirty="0">
                <a:solidFill>
                  <a:schemeClr val="bg1"/>
                </a:solidFill>
              </a:rPr>
              <a:t>Rigoles d’érosion et petite ravine sur un versant. </a:t>
            </a:r>
          </a:p>
          <a:p>
            <a:endParaRPr lang="fr-FR" b="1" dirty="0">
              <a:solidFill>
                <a:schemeClr val="bg1"/>
              </a:solidFill>
            </a:endParaRPr>
          </a:p>
          <a:p>
            <a:r>
              <a:rPr lang="fr-FR" b="1" dirty="0">
                <a:solidFill>
                  <a:schemeClr val="bg1"/>
                </a:solidFill>
              </a:rPr>
              <a:t>Les petits talus en bordure de parcelle sont inefficaces pour disperser le ruissellement généré par un sol dont l’épaisseur diminue.</a:t>
            </a:r>
          </a:p>
          <a:p>
            <a:endParaRPr lang="fr-FR" b="1" dirty="0">
              <a:solidFill>
                <a:schemeClr val="bg1"/>
              </a:solidFill>
            </a:endParaRPr>
          </a:p>
        </p:txBody>
      </p:sp>
    </p:spTree>
    <p:extLst>
      <p:ext uri="{BB962C8B-B14F-4D97-AF65-F5344CB8AC3E}">
        <p14:creationId xmlns:p14="http://schemas.microsoft.com/office/powerpoint/2010/main" val="1106936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6b"/>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329980" y="526942"/>
            <a:ext cx="2862020" cy="2308324"/>
          </a:xfrm>
          <a:prstGeom prst="rect">
            <a:avLst/>
          </a:prstGeom>
          <a:noFill/>
        </p:spPr>
        <p:txBody>
          <a:bodyPr wrap="square" rtlCol="0">
            <a:spAutoFit/>
          </a:bodyPr>
          <a:lstStyle/>
          <a:p>
            <a:r>
              <a:rPr lang="fr-FR" b="1" dirty="0">
                <a:solidFill>
                  <a:schemeClr val="bg1"/>
                </a:solidFill>
              </a:rPr>
              <a:t>Versant de pente d’environ 30% avec une succession de talus très partiellement consolidés, peu efficaces comme filtres permettant de passer à un modelé d’accumulation.</a:t>
            </a:r>
          </a:p>
          <a:p>
            <a:endParaRPr lang="fr-FR" b="1" dirty="0">
              <a:solidFill>
                <a:schemeClr val="bg1"/>
              </a:solidFill>
            </a:endParaRPr>
          </a:p>
        </p:txBody>
      </p:sp>
    </p:spTree>
    <p:extLst>
      <p:ext uri="{BB962C8B-B14F-4D97-AF65-F5344CB8AC3E}">
        <p14:creationId xmlns:p14="http://schemas.microsoft.com/office/powerpoint/2010/main" val="1927606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6c"/>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329980" y="3010165"/>
            <a:ext cx="2862020" cy="2308324"/>
          </a:xfrm>
          <a:prstGeom prst="rect">
            <a:avLst/>
          </a:prstGeom>
          <a:noFill/>
        </p:spPr>
        <p:txBody>
          <a:bodyPr wrap="square" rtlCol="0">
            <a:spAutoFit/>
          </a:bodyPr>
          <a:lstStyle/>
          <a:p>
            <a:r>
              <a:rPr lang="fr-FR" b="1" dirty="0">
                <a:solidFill>
                  <a:schemeClr val="bg1"/>
                </a:solidFill>
              </a:rPr>
              <a:t>Talus consolidé par une partie inclinée (mais non verticale) formée à sa base, plantée de frênes et enherbée naturellement ; un filtre pourrait aussi être installé en haut de ce talus. </a:t>
            </a:r>
          </a:p>
          <a:p>
            <a:endParaRPr lang="fr-FR" b="1" dirty="0">
              <a:solidFill>
                <a:schemeClr val="bg1"/>
              </a:solidFill>
            </a:endParaRPr>
          </a:p>
        </p:txBody>
      </p:sp>
      <p:cxnSp>
        <p:nvCxnSpPr>
          <p:cNvPr id="7" name="Connecteur droit avec flèche 6"/>
          <p:cNvCxnSpPr>
            <a:cxnSpLocks/>
          </p:cNvCxnSpPr>
          <p:nvPr/>
        </p:nvCxnSpPr>
        <p:spPr>
          <a:xfrm flipH="1">
            <a:off x="6168326" y="4007224"/>
            <a:ext cx="3161654" cy="84374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94775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6d"/>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1"/>
            <a:ext cx="6287247" cy="4715435"/>
          </a:xfrm>
          <a:prstGeom prst="rect">
            <a:avLst/>
          </a:prstGeom>
        </p:spPr>
      </p:pic>
      <p:sp>
        <p:nvSpPr>
          <p:cNvPr id="5" name="ZoneTexte 4"/>
          <p:cNvSpPr txBox="1"/>
          <p:nvPr/>
        </p:nvSpPr>
        <p:spPr>
          <a:xfrm>
            <a:off x="6595533" y="1005360"/>
            <a:ext cx="5325533" cy="1200329"/>
          </a:xfrm>
          <a:prstGeom prst="rect">
            <a:avLst/>
          </a:prstGeom>
          <a:noFill/>
        </p:spPr>
        <p:txBody>
          <a:bodyPr wrap="square" rtlCol="0">
            <a:spAutoFit/>
          </a:bodyPr>
          <a:lstStyle/>
          <a:p>
            <a:r>
              <a:rPr lang="fr-FR" b="1" dirty="0">
                <a:solidFill>
                  <a:schemeClr val="bg1"/>
                </a:solidFill>
              </a:rPr>
              <a:t>Talus un peu consolidés par une petite  partie inclinée (mais non verticale) formée à leur base ; ce filtre pourrait </a:t>
            </a:r>
            <a:r>
              <a:rPr lang="fr-FR" b="1">
                <a:solidFill>
                  <a:schemeClr val="bg1"/>
                </a:solidFill>
              </a:rPr>
              <a:t>être amélioré </a:t>
            </a:r>
            <a:r>
              <a:rPr lang="fr-FR" b="1" dirty="0">
                <a:solidFill>
                  <a:schemeClr val="bg1"/>
                </a:solidFill>
              </a:rPr>
              <a:t>par la plantation de Citrus et d’anacardiers. </a:t>
            </a:r>
          </a:p>
        </p:txBody>
      </p:sp>
      <p:pic>
        <p:nvPicPr>
          <p:cNvPr id="6" name="Image 5" descr="14 G06e"/>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6346516" y="2496671"/>
            <a:ext cx="5815105" cy="4361330"/>
          </a:xfrm>
          <a:prstGeom prst="rect">
            <a:avLst/>
          </a:prstGeom>
        </p:spPr>
      </p:pic>
    </p:spTree>
    <p:extLst>
      <p:ext uri="{BB962C8B-B14F-4D97-AF65-F5344CB8AC3E}">
        <p14:creationId xmlns:p14="http://schemas.microsoft.com/office/powerpoint/2010/main" val="95821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7a"/>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5949244" cy="4461933"/>
          </a:xfrm>
          <a:prstGeom prst="rect">
            <a:avLst/>
          </a:prstGeom>
        </p:spPr>
      </p:pic>
      <p:sp>
        <p:nvSpPr>
          <p:cNvPr id="4" name="ZoneTexte 3"/>
          <p:cNvSpPr txBox="1"/>
          <p:nvPr/>
        </p:nvSpPr>
        <p:spPr>
          <a:xfrm>
            <a:off x="59267" y="5528732"/>
            <a:ext cx="6373442" cy="1200329"/>
          </a:xfrm>
          <a:prstGeom prst="rect">
            <a:avLst/>
          </a:prstGeom>
          <a:noFill/>
        </p:spPr>
        <p:txBody>
          <a:bodyPr wrap="square" rtlCol="0">
            <a:spAutoFit/>
          </a:bodyPr>
          <a:lstStyle/>
          <a:p>
            <a:r>
              <a:rPr lang="fr-FR" b="1" dirty="0">
                <a:solidFill>
                  <a:schemeClr val="bg1"/>
                </a:solidFill>
              </a:rPr>
              <a:t>Des seuils végétaux permettraient de valoriser ce fond frais, de préserver sa fertilité et de retenir les colluvions provenant des versants.</a:t>
            </a:r>
          </a:p>
          <a:p>
            <a:endParaRPr lang="fr-FR" b="1" dirty="0">
              <a:solidFill>
                <a:schemeClr val="bg1"/>
              </a:solidFill>
            </a:endParaRPr>
          </a:p>
        </p:txBody>
      </p:sp>
      <p:pic>
        <p:nvPicPr>
          <p:cNvPr id="5" name="Image 4" descr="14 G07b"/>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6680200" y="2825750"/>
            <a:ext cx="5511800" cy="4133850"/>
          </a:xfrm>
          <a:prstGeom prst="rect">
            <a:avLst/>
          </a:prstGeom>
        </p:spPr>
      </p:pic>
      <p:sp>
        <p:nvSpPr>
          <p:cNvPr id="6" name="ZoneTexte 5"/>
          <p:cNvSpPr txBox="1"/>
          <p:nvPr/>
        </p:nvSpPr>
        <p:spPr>
          <a:xfrm>
            <a:off x="6101644" y="584199"/>
            <a:ext cx="6242756" cy="1200329"/>
          </a:xfrm>
          <a:prstGeom prst="rect">
            <a:avLst/>
          </a:prstGeom>
          <a:noFill/>
        </p:spPr>
        <p:txBody>
          <a:bodyPr wrap="square" rtlCol="0">
            <a:spAutoFit/>
          </a:bodyPr>
          <a:lstStyle/>
          <a:p>
            <a:r>
              <a:rPr lang="fr-FR" b="1" dirty="0">
                <a:solidFill>
                  <a:schemeClr val="bg1"/>
                </a:solidFill>
              </a:rPr>
              <a:t>Ravine moyenne avec érosion remontante (head-cut). </a:t>
            </a:r>
          </a:p>
          <a:p>
            <a:endParaRPr lang="fr-FR" b="1" dirty="0">
              <a:solidFill>
                <a:schemeClr val="bg1"/>
              </a:solidFill>
            </a:endParaRPr>
          </a:p>
          <a:p>
            <a:r>
              <a:rPr lang="fr-FR" b="1" dirty="0">
                <a:solidFill>
                  <a:schemeClr val="bg1"/>
                </a:solidFill>
              </a:rPr>
              <a:t>Le passage du sentier a été aménagé pour créer un petit seuil : troncs de palmiers, branchages.</a:t>
            </a:r>
          </a:p>
        </p:txBody>
      </p:sp>
    </p:spTree>
    <p:extLst>
      <p:ext uri="{BB962C8B-B14F-4D97-AF65-F5344CB8AC3E}">
        <p14:creationId xmlns:p14="http://schemas.microsoft.com/office/powerpoint/2010/main" val="459729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8a"/>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144000" y="309966"/>
            <a:ext cx="3048000" cy="4247317"/>
          </a:xfrm>
          <a:prstGeom prst="rect">
            <a:avLst/>
          </a:prstGeom>
          <a:noFill/>
        </p:spPr>
        <p:txBody>
          <a:bodyPr wrap="square" rtlCol="0">
            <a:spAutoFit/>
          </a:bodyPr>
          <a:lstStyle/>
          <a:p>
            <a:r>
              <a:rPr lang="en-US" b="1" dirty="0">
                <a:solidFill>
                  <a:schemeClr val="bg1"/>
                </a:solidFill>
              </a:rPr>
              <a:t>A </a:t>
            </a:r>
            <a:r>
              <a:rPr lang="en-US" b="1" dirty="0" err="1">
                <a:solidFill>
                  <a:schemeClr val="bg1"/>
                </a:solidFill>
              </a:rPr>
              <a:t>proximité</a:t>
            </a:r>
            <a:r>
              <a:rPr lang="en-US" b="1" dirty="0">
                <a:solidFill>
                  <a:schemeClr val="bg1"/>
                </a:solidFill>
              </a:rPr>
              <a:t> de la </a:t>
            </a:r>
            <a:r>
              <a:rPr lang="en-US" b="1" dirty="0" err="1">
                <a:solidFill>
                  <a:schemeClr val="bg1"/>
                </a:solidFill>
              </a:rPr>
              <a:t>Coopérative</a:t>
            </a:r>
            <a:r>
              <a:rPr lang="en-US" b="1" dirty="0">
                <a:solidFill>
                  <a:schemeClr val="bg1"/>
                </a:solidFill>
              </a:rPr>
              <a:t> de Favet. </a:t>
            </a:r>
            <a:endParaRPr lang="fr-FR" b="1" dirty="0">
              <a:solidFill>
                <a:schemeClr val="bg1"/>
              </a:solidFill>
            </a:endParaRPr>
          </a:p>
          <a:p>
            <a:endParaRPr lang="fr-FR" b="1" dirty="0">
              <a:solidFill>
                <a:schemeClr val="bg1"/>
              </a:solidFill>
            </a:endParaRPr>
          </a:p>
          <a:p>
            <a:r>
              <a:rPr lang="fr-FR" b="1" dirty="0">
                <a:solidFill>
                  <a:schemeClr val="bg1"/>
                </a:solidFill>
              </a:rPr>
              <a:t>Le versant sont pentus (environ 40%) et marqués par les talus d’ablation.</a:t>
            </a:r>
          </a:p>
          <a:p>
            <a:endParaRPr lang="fr-FR" b="1" dirty="0">
              <a:solidFill>
                <a:schemeClr val="bg1"/>
              </a:solidFill>
            </a:endParaRPr>
          </a:p>
          <a:p>
            <a:r>
              <a:rPr lang="fr-FR" b="1" dirty="0">
                <a:solidFill>
                  <a:schemeClr val="bg1"/>
                </a:solidFill>
              </a:rPr>
              <a:t>Le décapage du versant est important.</a:t>
            </a:r>
          </a:p>
          <a:p>
            <a:endParaRPr lang="fr-FR" b="1" dirty="0">
              <a:solidFill>
                <a:schemeClr val="bg1"/>
              </a:solidFill>
            </a:endParaRPr>
          </a:p>
          <a:p>
            <a:r>
              <a:rPr lang="fr-FR" b="1" dirty="0">
                <a:solidFill>
                  <a:schemeClr val="bg1"/>
                </a:solidFill>
              </a:rPr>
              <a:t>Le profil en V de la ravine, dans un fond de talweg, anciennement arrondi, résulte de la reprise du ravinement.</a:t>
            </a:r>
          </a:p>
        </p:txBody>
      </p:sp>
    </p:spTree>
    <p:extLst>
      <p:ext uri="{BB962C8B-B14F-4D97-AF65-F5344CB8AC3E}">
        <p14:creationId xmlns:p14="http://schemas.microsoft.com/office/powerpoint/2010/main" val="64746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83771"/>
            <a:ext cx="12192001" cy="5355312"/>
          </a:xfrm>
          <a:prstGeom prst="rect">
            <a:avLst/>
          </a:prstGeom>
          <a:noFill/>
        </p:spPr>
        <p:txBody>
          <a:bodyPr wrap="square" rtlCol="0">
            <a:spAutoFit/>
          </a:bodyPr>
          <a:lstStyle/>
          <a:p>
            <a:pPr algn="just"/>
            <a:r>
              <a:rPr lang="fr-FR" b="1" dirty="0">
                <a:solidFill>
                  <a:schemeClr val="bg1"/>
                </a:solidFill>
              </a:rPr>
              <a:t>Photos 14 G01 b, c : une ravine moyenne sur des dépôts de colluvions anciennes. Leur accumulation dans le talweg avait été permis par une « armature végétale » efficace en tant que filtre, ce qui a conduit à un modelé arrondi du fond de talweg. La dégradation de cette armature a entraîné un début d’incision de la ravine ; les arbres qui subsistent ne permettent pas de freiner efficacement l’écoulement dans la ravine et de provoquer le dépôt des colluvions provenant des versants.</a:t>
            </a:r>
          </a:p>
          <a:p>
            <a:pPr algn="just"/>
            <a:endParaRPr lang="fr-FR" b="1" dirty="0">
              <a:solidFill>
                <a:schemeClr val="bg1"/>
              </a:solidFill>
            </a:endParaRPr>
          </a:p>
          <a:p>
            <a:pPr algn="just"/>
            <a:r>
              <a:rPr lang="fr-FR" b="1" dirty="0">
                <a:solidFill>
                  <a:schemeClr val="bg1"/>
                </a:solidFill>
              </a:rPr>
              <a:t>Photos G02 a et c : la reprise du ravinement a conduit à l’incision d’un V dans le fond arrondi du talweg créé par les dépôts de colluvions qu’avait entraîné l’armature végétale quand elle était encore efficace ; les arbres isolés qui subsistent ne constituent pas un filtre capable de freiner suffisamment les écoulements lors des crues.</a:t>
            </a:r>
          </a:p>
          <a:p>
            <a:endParaRPr lang="fr-FR" b="1" dirty="0">
              <a:solidFill>
                <a:schemeClr val="bg1"/>
              </a:solidFill>
            </a:endParaRPr>
          </a:p>
          <a:p>
            <a:r>
              <a:rPr lang="fr-FR" b="1" dirty="0">
                <a:solidFill>
                  <a:schemeClr val="bg1"/>
                </a:solidFill>
              </a:rPr>
              <a:t>Le traitement biologique de telles ravines passe par une association :</a:t>
            </a:r>
          </a:p>
          <a:p>
            <a:endParaRPr lang="fr-FR" b="1" dirty="0">
              <a:solidFill>
                <a:schemeClr val="bg1"/>
              </a:solidFill>
            </a:endParaRPr>
          </a:p>
          <a:p>
            <a:pPr marL="285750" lvl="0" indent="-285750" algn="just">
              <a:buFont typeface="Arial" panose="020B0604020202020204" pitchFamily="34" charset="0"/>
              <a:buChar char="•"/>
            </a:pPr>
            <a:r>
              <a:rPr lang="fr-FR" b="1" dirty="0">
                <a:solidFill>
                  <a:schemeClr val="bg1"/>
                </a:solidFill>
              </a:rPr>
              <a:t>De plantation d’arbres fruitiers dans le fond frais. L’objectif principal est l’augmentation de la production agricole et sa diversification ; l’impact de cette plantation sur le freinage de l’écoulement sera modeste ;</a:t>
            </a:r>
          </a:p>
          <a:p>
            <a:pPr marL="285750" lvl="0" indent="-285750" algn="just">
              <a:buFont typeface="Arial" panose="020B0604020202020204" pitchFamily="34" charset="0"/>
              <a:buChar char="•"/>
            </a:pPr>
            <a:endParaRPr lang="fr-FR" b="1" dirty="0">
              <a:solidFill>
                <a:schemeClr val="bg1"/>
              </a:solidFill>
            </a:endParaRPr>
          </a:p>
          <a:p>
            <a:pPr marL="285750" lvl="0" indent="-285750" algn="just">
              <a:buFont typeface="Arial" panose="020B0604020202020204" pitchFamily="34" charset="0"/>
              <a:buChar char="•"/>
            </a:pPr>
            <a:r>
              <a:rPr lang="fr-FR" b="1" dirty="0">
                <a:solidFill>
                  <a:schemeClr val="bg1"/>
                </a:solidFill>
              </a:rPr>
              <a:t>La création de bouchons végétaux. Ils ont pour fonction principale de reconstituer un filtre en fond de ravine capable de provoquer le dépôt des colluvions provenant des versants. Leur impact sur la production agricole sera parfois direct (création de bouchons à base de canne à sucre de bouche, par exemple) ou indirect (amélioration de la fertilité du fond frais du fait des atterrissements créés et d’une meilleure alimentation en eau).</a:t>
            </a:r>
          </a:p>
          <a:p>
            <a:endParaRPr lang="fr-FR" b="1" dirty="0">
              <a:solidFill>
                <a:schemeClr val="bg1"/>
              </a:solidFill>
            </a:endParaRPr>
          </a:p>
        </p:txBody>
      </p:sp>
    </p:spTree>
    <p:extLst>
      <p:ext uri="{BB962C8B-B14F-4D97-AF65-F5344CB8AC3E}">
        <p14:creationId xmlns:p14="http://schemas.microsoft.com/office/powerpoint/2010/main" val="252870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1c"/>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6045200" cy="4533900"/>
          </a:xfrm>
          <a:prstGeom prst="rect">
            <a:avLst/>
          </a:prstGeom>
        </p:spPr>
      </p:pic>
      <p:sp>
        <p:nvSpPr>
          <p:cNvPr id="3" name="ZoneTexte 2"/>
          <p:cNvSpPr txBox="1"/>
          <p:nvPr/>
        </p:nvSpPr>
        <p:spPr>
          <a:xfrm>
            <a:off x="6453762" y="155822"/>
            <a:ext cx="949299" cy="369332"/>
          </a:xfrm>
          <a:prstGeom prst="rect">
            <a:avLst/>
          </a:prstGeom>
          <a:noFill/>
        </p:spPr>
        <p:txBody>
          <a:bodyPr wrap="none" rtlCol="0">
            <a:spAutoFit/>
          </a:bodyPr>
          <a:lstStyle/>
          <a:p>
            <a:r>
              <a:rPr lang="fr-FR" dirty="0">
                <a:solidFill>
                  <a:srgbClr val="002060"/>
                </a:solidFill>
              </a:rPr>
              <a:t>14 G01c</a:t>
            </a:r>
          </a:p>
        </p:txBody>
      </p:sp>
      <p:pic>
        <p:nvPicPr>
          <p:cNvPr id="4" name="Image 3" descr="14 G01b"/>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6062132" y="2228850"/>
            <a:ext cx="6172200" cy="4629150"/>
          </a:xfrm>
          <a:prstGeom prst="rect">
            <a:avLst/>
          </a:prstGeom>
        </p:spPr>
      </p:pic>
      <p:sp>
        <p:nvSpPr>
          <p:cNvPr id="5" name="ZoneTexte 4"/>
          <p:cNvSpPr txBox="1"/>
          <p:nvPr/>
        </p:nvSpPr>
        <p:spPr>
          <a:xfrm>
            <a:off x="4960385" y="6372315"/>
            <a:ext cx="973343" cy="369332"/>
          </a:xfrm>
          <a:prstGeom prst="rect">
            <a:avLst/>
          </a:prstGeom>
          <a:noFill/>
        </p:spPr>
        <p:txBody>
          <a:bodyPr wrap="none" rtlCol="0">
            <a:spAutoFit/>
          </a:bodyPr>
          <a:lstStyle/>
          <a:p>
            <a:r>
              <a:rPr lang="fr-FR" dirty="0">
                <a:solidFill>
                  <a:srgbClr val="002060"/>
                </a:solidFill>
              </a:rPr>
              <a:t>14 G01b</a:t>
            </a:r>
          </a:p>
        </p:txBody>
      </p:sp>
    </p:spTree>
    <p:extLst>
      <p:ext uri="{BB962C8B-B14F-4D97-AF65-F5344CB8AC3E}">
        <p14:creationId xmlns:p14="http://schemas.microsoft.com/office/powerpoint/2010/main" val="313436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2c"/>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660959" y="0"/>
            <a:ext cx="9144000" cy="6858000"/>
          </a:xfrm>
          <a:prstGeom prst="rect">
            <a:avLst/>
          </a:prstGeom>
        </p:spPr>
      </p:pic>
      <p:sp>
        <p:nvSpPr>
          <p:cNvPr id="3" name="ZoneTexte 2"/>
          <p:cNvSpPr txBox="1"/>
          <p:nvPr/>
        </p:nvSpPr>
        <p:spPr>
          <a:xfrm>
            <a:off x="9105089" y="719847"/>
            <a:ext cx="949299" cy="369332"/>
          </a:xfrm>
          <a:prstGeom prst="rect">
            <a:avLst/>
          </a:prstGeom>
          <a:noFill/>
        </p:spPr>
        <p:txBody>
          <a:bodyPr wrap="none" rtlCol="0">
            <a:spAutoFit/>
          </a:bodyPr>
          <a:lstStyle/>
          <a:p>
            <a:r>
              <a:rPr lang="fr-FR" dirty="0">
                <a:solidFill>
                  <a:srgbClr val="002060"/>
                </a:solidFill>
              </a:rPr>
              <a:t>14 G02c</a:t>
            </a:r>
          </a:p>
        </p:txBody>
      </p:sp>
    </p:spTree>
    <p:extLst>
      <p:ext uri="{BB962C8B-B14F-4D97-AF65-F5344CB8AC3E}">
        <p14:creationId xmlns:p14="http://schemas.microsoft.com/office/powerpoint/2010/main" val="163605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2d"/>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144001" y="650929"/>
            <a:ext cx="3048000" cy="3416320"/>
          </a:xfrm>
          <a:prstGeom prst="rect">
            <a:avLst/>
          </a:prstGeom>
          <a:noFill/>
        </p:spPr>
        <p:txBody>
          <a:bodyPr wrap="square" rtlCol="0">
            <a:spAutoFit/>
          </a:bodyPr>
          <a:lstStyle/>
          <a:p>
            <a:pPr algn="just"/>
            <a:r>
              <a:rPr lang="fr-FR" b="1" dirty="0">
                <a:solidFill>
                  <a:schemeClr val="bg1"/>
                </a:solidFill>
              </a:rPr>
              <a:t>Versant à pente forte (environ 40 à 50%) à divers stades d’évolution.</a:t>
            </a:r>
          </a:p>
          <a:p>
            <a:pPr algn="just"/>
            <a:r>
              <a:rPr lang="fr-FR" b="1" dirty="0">
                <a:solidFill>
                  <a:schemeClr val="bg1"/>
                </a:solidFill>
              </a:rPr>
              <a:t> </a:t>
            </a:r>
          </a:p>
          <a:p>
            <a:pPr algn="just"/>
            <a:r>
              <a:rPr lang="fr-FR" b="1" dirty="0">
                <a:solidFill>
                  <a:schemeClr val="bg1"/>
                </a:solidFill>
              </a:rPr>
              <a:t>Là où le sol est superficiel, ce qui accélère sa saturation, lors des pluies, le ruissellement se concentre en rigoles et décape le sol. Les rigoles sont régulièrement effacées par le travail du sol.</a:t>
            </a:r>
          </a:p>
          <a:p>
            <a:pPr algn="just"/>
            <a:endParaRPr lang="fr-FR" b="1" dirty="0">
              <a:solidFill>
                <a:schemeClr val="bg1"/>
              </a:solidFill>
            </a:endParaRPr>
          </a:p>
        </p:txBody>
      </p:sp>
    </p:spTree>
    <p:extLst>
      <p:ext uri="{BB962C8B-B14F-4D97-AF65-F5344CB8AC3E}">
        <p14:creationId xmlns:p14="http://schemas.microsoft.com/office/powerpoint/2010/main" val="172310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 G02e"/>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p:nvSpPr>
        <p:spPr>
          <a:xfrm>
            <a:off x="9314481" y="712922"/>
            <a:ext cx="2877519" cy="2308324"/>
          </a:xfrm>
          <a:prstGeom prst="rect">
            <a:avLst/>
          </a:prstGeom>
          <a:noFill/>
        </p:spPr>
        <p:txBody>
          <a:bodyPr wrap="square" rtlCol="0">
            <a:spAutoFit/>
          </a:bodyPr>
          <a:lstStyle/>
          <a:p>
            <a:r>
              <a:rPr lang="fr-FR" b="1" dirty="0">
                <a:solidFill>
                  <a:schemeClr val="bg1"/>
                </a:solidFill>
              </a:rPr>
              <a:t>Gros plan sur l’arrachage du Vétiver sur forte pente (environ 60%).</a:t>
            </a:r>
          </a:p>
          <a:p>
            <a:endParaRPr lang="fr-FR" b="1" dirty="0">
              <a:solidFill>
                <a:schemeClr val="bg1"/>
              </a:solidFill>
            </a:endParaRPr>
          </a:p>
          <a:p>
            <a:r>
              <a:rPr lang="fr-FR" b="1" dirty="0">
                <a:solidFill>
                  <a:schemeClr val="bg1"/>
                </a:solidFill>
              </a:rPr>
              <a:t>Sur de telles pentes, l’érosion aratoire est importante.</a:t>
            </a:r>
          </a:p>
          <a:p>
            <a:endParaRPr lang="fr-FR" b="1" dirty="0">
              <a:solidFill>
                <a:schemeClr val="bg1"/>
              </a:solidFill>
            </a:endParaRPr>
          </a:p>
        </p:txBody>
      </p:sp>
    </p:spTree>
    <p:extLst>
      <p:ext uri="{BB962C8B-B14F-4D97-AF65-F5344CB8AC3E}">
        <p14:creationId xmlns:p14="http://schemas.microsoft.com/office/powerpoint/2010/main" val="273100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1100722"/>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3" name="ZoneTexte 2"/>
          <p:cNvSpPr txBox="1"/>
          <p:nvPr/>
        </p:nvSpPr>
        <p:spPr>
          <a:xfrm>
            <a:off x="9314481" y="6245817"/>
            <a:ext cx="1870769" cy="369332"/>
          </a:xfrm>
          <a:prstGeom prst="rect">
            <a:avLst/>
          </a:prstGeom>
          <a:noFill/>
        </p:spPr>
        <p:txBody>
          <a:bodyPr wrap="none" rtlCol="0">
            <a:spAutoFit/>
          </a:bodyPr>
          <a:lstStyle/>
          <a:p>
            <a:r>
              <a:rPr lang="fr-FR" b="1" dirty="0">
                <a:solidFill>
                  <a:schemeClr val="bg1"/>
                </a:solidFill>
              </a:rPr>
              <a:t>Photo M. Brochet</a:t>
            </a:r>
          </a:p>
        </p:txBody>
      </p:sp>
      <p:sp>
        <p:nvSpPr>
          <p:cNvPr id="4" name="ZoneTexte 3"/>
          <p:cNvSpPr txBox="1"/>
          <p:nvPr/>
        </p:nvSpPr>
        <p:spPr>
          <a:xfrm>
            <a:off x="5486400" y="-108489"/>
            <a:ext cx="6571282" cy="2862322"/>
          </a:xfrm>
          <a:prstGeom prst="rect">
            <a:avLst/>
          </a:prstGeom>
          <a:noFill/>
        </p:spPr>
        <p:txBody>
          <a:bodyPr wrap="square" rtlCol="0">
            <a:spAutoFit/>
          </a:bodyPr>
          <a:lstStyle/>
          <a:p>
            <a:endParaRPr lang="fr-FR" b="1" dirty="0">
              <a:solidFill>
                <a:schemeClr val="bg1"/>
              </a:solidFill>
            </a:endParaRPr>
          </a:p>
          <a:p>
            <a:r>
              <a:rPr lang="fr-FR" b="1" dirty="0">
                <a:solidFill>
                  <a:schemeClr val="bg1"/>
                </a:solidFill>
              </a:rPr>
              <a:t>En haut de versant, talus sculpté par l’érosion aratoire à la limite d’une parcelle plantée en vétiver.</a:t>
            </a:r>
          </a:p>
          <a:p>
            <a:endParaRPr lang="fr-FR" b="1" dirty="0">
              <a:solidFill>
                <a:schemeClr val="bg1"/>
              </a:solidFill>
            </a:endParaRPr>
          </a:p>
          <a:p>
            <a:r>
              <a:rPr lang="fr-FR" b="1" dirty="0">
                <a:solidFill>
                  <a:schemeClr val="bg1"/>
                </a:solidFill>
              </a:rPr>
              <a:t>Le travail à la houe effectué dans la parcelle inférieure a laissé subsister la partie éboulée du talus, permettant ainsi le développement d’un talus incliné. Il constitue un filtre qui favorise le dépôt de la terre entraînée par les érosions hydrique et aratoire. </a:t>
            </a:r>
          </a:p>
          <a:p>
            <a:endParaRPr lang="fr-FR" b="1" dirty="0">
              <a:solidFill>
                <a:schemeClr val="bg1"/>
              </a:solidFill>
            </a:endParaRPr>
          </a:p>
          <a:p>
            <a:r>
              <a:rPr lang="fr-FR" b="1" dirty="0">
                <a:solidFill>
                  <a:schemeClr val="bg1"/>
                </a:solidFill>
              </a:rPr>
              <a:t>Une petite terrasse s’est créée en amont de ce talus incliné.</a:t>
            </a:r>
          </a:p>
        </p:txBody>
      </p:sp>
    </p:spTree>
    <p:extLst>
      <p:ext uri="{BB962C8B-B14F-4D97-AF65-F5344CB8AC3E}">
        <p14:creationId xmlns:p14="http://schemas.microsoft.com/office/powerpoint/2010/main" val="189918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1100716"/>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6321777" cy="4741333"/>
          </a:xfrm>
          <a:prstGeom prst="rect">
            <a:avLst/>
          </a:prstGeom>
        </p:spPr>
      </p:pic>
      <p:sp>
        <p:nvSpPr>
          <p:cNvPr id="3" name="ZoneTexte 2"/>
          <p:cNvSpPr txBox="1"/>
          <p:nvPr/>
        </p:nvSpPr>
        <p:spPr>
          <a:xfrm>
            <a:off x="6321777" y="200617"/>
            <a:ext cx="1870769" cy="369332"/>
          </a:xfrm>
          <a:prstGeom prst="rect">
            <a:avLst/>
          </a:prstGeom>
          <a:noFill/>
        </p:spPr>
        <p:txBody>
          <a:bodyPr wrap="none" rtlCol="0">
            <a:spAutoFit/>
          </a:bodyPr>
          <a:lstStyle/>
          <a:p>
            <a:r>
              <a:rPr lang="fr-FR" b="1" dirty="0">
                <a:solidFill>
                  <a:schemeClr val="bg1"/>
                </a:solidFill>
              </a:rPr>
              <a:t>Photo M. Brochet</a:t>
            </a:r>
          </a:p>
        </p:txBody>
      </p:sp>
      <p:pic>
        <p:nvPicPr>
          <p:cNvPr id="4" name="Image 3" descr="14 G02i"/>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6321777" y="2455333"/>
            <a:ext cx="5870223" cy="4402667"/>
          </a:xfrm>
          <a:prstGeom prst="rect">
            <a:avLst/>
          </a:prstGeom>
        </p:spPr>
      </p:pic>
    </p:spTree>
    <p:extLst>
      <p:ext uri="{BB962C8B-B14F-4D97-AF65-F5344CB8AC3E}">
        <p14:creationId xmlns:p14="http://schemas.microsoft.com/office/powerpoint/2010/main" val="7079424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1398</Words>
  <Application>Microsoft Office PowerPoint</Application>
  <PresentationFormat>Grand écran</PresentationFormat>
  <Paragraphs>105</Paragraphs>
  <Slides>29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Charles Lilin</dc:creator>
  <cp:lastModifiedBy>Charles Lilin</cp:lastModifiedBy>
  <cp:revision>60</cp:revision>
  <dcterms:created xsi:type="dcterms:W3CDTF">2017-02-19T12:58:54Z</dcterms:created>
  <dcterms:modified xsi:type="dcterms:W3CDTF">2025-06-10T10:00:37Z</dcterms:modified>
</cp:coreProperties>
</file>