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515" r:id="rId2"/>
    <p:sldId id="256" r:id="rId3"/>
    <p:sldId id="503" r:id="rId4"/>
    <p:sldId id="516" r:id="rId5"/>
    <p:sldId id="504" r:id="rId6"/>
    <p:sldId id="268" r:id="rId7"/>
    <p:sldId id="266" r:id="rId8"/>
    <p:sldId id="267" r:id="rId9"/>
    <p:sldId id="265" r:id="rId10"/>
    <p:sldId id="269" r:id="rId11"/>
    <p:sldId id="493" r:id="rId12"/>
    <p:sldId id="494" r:id="rId13"/>
    <p:sldId id="335" r:id="rId14"/>
    <p:sldId id="455" r:id="rId15"/>
    <p:sldId id="456" r:id="rId16"/>
    <p:sldId id="270" r:id="rId17"/>
    <p:sldId id="466" r:id="rId18"/>
    <p:sldId id="461" r:id="rId19"/>
    <p:sldId id="501" r:id="rId20"/>
    <p:sldId id="500" r:id="rId21"/>
    <p:sldId id="453" r:id="rId22"/>
    <p:sldId id="452" r:id="rId23"/>
    <p:sldId id="483" r:id="rId24"/>
    <p:sldId id="308" r:id="rId25"/>
    <p:sldId id="318" r:id="rId26"/>
    <p:sldId id="327" r:id="rId27"/>
    <p:sldId id="328" r:id="rId28"/>
    <p:sldId id="317" r:id="rId29"/>
    <p:sldId id="319" r:id="rId30"/>
    <p:sldId id="305" r:id="rId31"/>
    <p:sldId id="273" r:id="rId32"/>
    <p:sldId id="487" r:id="rId33"/>
    <p:sldId id="458" r:id="rId34"/>
    <p:sldId id="276" r:id="rId35"/>
    <p:sldId id="275" r:id="rId36"/>
    <p:sldId id="454" r:id="rId37"/>
    <p:sldId id="277" r:id="rId38"/>
    <p:sldId id="450" r:id="rId39"/>
    <p:sldId id="288" r:id="rId40"/>
    <p:sldId id="290" r:id="rId41"/>
    <p:sldId id="297" r:id="rId42"/>
    <p:sldId id="296" r:id="rId43"/>
    <p:sldId id="301" r:id="rId44"/>
    <p:sldId id="336" r:id="rId45"/>
    <p:sldId id="338" r:id="rId46"/>
    <p:sldId id="502" r:id="rId47"/>
    <p:sldId id="389" r:id="rId48"/>
    <p:sldId id="392" r:id="rId49"/>
    <p:sldId id="383" r:id="rId50"/>
    <p:sldId id="387" r:id="rId51"/>
    <p:sldId id="395" r:id="rId52"/>
    <p:sldId id="396" r:id="rId53"/>
    <p:sldId id="507" r:id="rId54"/>
    <p:sldId id="382" r:id="rId55"/>
    <p:sldId id="399" r:id="rId56"/>
    <p:sldId id="402" r:id="rId57"/>
    <p:sldId id="471" r:id="rId58"/>
    <p:sldId id="258" r:id="rId59"/>
    <p:sldId id="259" r:id="rId60"/>
    <p:sldId id="476" r:id="rId61"/>
    <p:sldId id="484" r:id="rId62"/>
    <p:sldId id="344" r:id="rId63"/>
    <p:sldId id="523" r:id="rId64"/>
    <p:sldId id="404" r:id="rId65"/>
    <p:sldId id="447" r:id="rId66"/>
    <p:sldId id="428" r:id="rId67"/>
    <p:sldId id="514" r:id="rId68"/>
    <p:sldId id="414" r:id="rId69"/>
    <p:sldId id="406" r:id="rId70"/>
    <p:sldId id="418" r:id="rId71"/>
    <p:sldId id="413" r:id="rId72"/>
    <p:sldId id="421" r:id="rId73"/>
    <p:sldId id="432" r:id="rId74"/>
    <p:sldId id="424" r:id="rId75"/>
    <p:sldId id="426" r:id="rId76"/>
    <p:sldId id="427" r:id="rId77"/>
    <p:sldId id="431" r:id="rId78"/>
    <p:sldId id="423" r:id="rId79"/>
    <p:sldId id="439" r:id="rId80"/>
    <p:sldId id="438" r:id="rId81"/>
    <p:sldId id="444" r:id="rId82"/>
    <p:sldId id="443" r:id="rId83"/>
    <p:sldId id="522" r:id="rId84"/>
    <p:sldId id="477" r:id="rId85"/>
    <p:sldId id="478" r:id="rId86"/>
    <p:sldId id="436" r:id="rId87"/>
    <p:sldId id="512" r:id="rId88"/>
    <p:sldId id="341" r:id="rId89"/>
    <p:sldId id="343" r:id="rId90"/>
  </p:sldIdLst>
  <p:sldSz cx="9144000" cy="6858000" type="screen4x3"/>
  <p:notesSz cx="6858000" cy="9144000"/>
  <p:photoAlbum/>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615" autoAdjust="0"/>
    <p:restoredTop sz="95041" autoAdjust="0"/>
  </p:normalViewPr>
  <p:slideViewPr>
    <p:cSldViewPr>
      <p:cViewPr varScale="1">
        <p:scale>
          <a:sx n="105" d="100"/>
          <a:sy n="105" d="100"/>
        </p:scale>
        <p:origin x="1392" y="108"/>
      </p:cViewPr>
      <p:guideLst>
        <p:guide orient="horz" pos="2160"/>
        <p:guide pos="2880"/>
      </p:guideLst>
    </p:cSldViewPr>
  </p:slideViewPr>
  <p:outlineViewPr>
    <p:cViewPr>
      <p:scale>
        <a:sx n="33" d="100"/>
        <a:sy n="33" d="100"/>
      </p:scale>
      <p:origin x="0" y="21186"/>
    </p:cViewPr>
  </p:outlineViewPr>
  <p:notesTextViewPr>
    <p:cViewPr>
      <p:scale>
        <a:sx n="100" d="100"/>
        <a:sy n="100" d="100"/>
      </p:scale>
      <p:origin x="0" y="0"/>
    </p:cViewPr>
  </p:notesTextViewPr>
  <p:sorterViewPr>
    <p:cViewPr varScale="1">
      <p:scale>
        <a:sx n="1" d="1"/>
        <a:sy n="1" d="1"/>
      </p:scale>
      <p:origin x="0" y="-161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636F69F3-EBC3-012F-F6F6-D8D8B635BDD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fr-FR"/>
          </a:p>
        </p:txBody>
      </p:sp>
      <p:sp>
        <p:nvSpPr>
          <p:cNvPr id="208899" name="Rectangle 3">
            <a:extLst>
              <a:ext uri="{FF2B5EF4-FFF2-40B4-BE49-F238E27FC236}">
                <a16:creationId xmlns:a16="http://schemas.microsoft.com/office/drawing/2014/main" id="{7317A360-921E-2C20-AAA0-D16D6C970A63}"/>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fr-FR"/>
          </a:p>
        </p:txBody>
      </p:sp>
      <p:sp>
        <p:nvSpPr>
          <p:cNvPr id="154628" name="Rectangle 4">
            <a:extLst>
              <a:ext uri="{FF2B5EF4-FFF2-40B4-BE49-F238E27FC236}">
                <a16:creationId xmlns:a16="http://schemas.microsoft.com/office/drawing/2014/main" id="{41D4CC99-393E-FCFE-69DD-B0D2FA4E894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8901" name="Rectangle 5">
            <a:extLst>
              <a:ext uri="{FF2B5EF4-FFF2-40B4-BE49-F238E27FC236}">
                <a16:creationId xmlns:a16="http://schemas.microsoft.com/office/drawing/2014/main" id="{0C900468-C7BB-2195-AD45-2E205C1F3BE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208902" name="Rectangle 6">
            <a:extLst>
              <a:ext uri="{FF2B5EF4-FFF2-40B4-BE49-F238E27FC236}">
                <a16:creationId xmlns:a16="http://schemas.microsoft.com/office/drawing/2014/main" id="{AFF1CFAB-9B02-9975-93D2-8C0CF4DCD33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fr-FR"/>
          </a:p>
        </p:txBody>
      </p:sp>
      <p:sp>
        <p:nvSpPr>
          <p:cNvPr id="208903" name="Rectangle 7">
            <a:extLst>
              <a:ext uri="{FF2B5EF4-FFF2-40B4-BE49-F238E27FC236}">
                <a16:creationId xmlns:a16="http://schemas.microsoft.com/office/drawing/2014/main" id="{FFBFD367-B21A-B4F7-DD4D-FB92F5E0E26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083A640-66FF-4A68-8ACD-B24D74E7B184}"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6E21475E-1429-7750-A3B6-EA81D3B1F08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BD7EC1-2D4C-40B1-8044-2EDDFAB6EE15}" type="slidenum">
              <a:rPr lang="fr-FR" altLang="fr-FR"/>
              <a:pPr eaLnBrk="1" hangingPunct="1"/>
              <a:t>9</a:t>
            </a:fld>
            <a:endParaRPr lang="fr-FR" altLang="fr-FR"/>
          </a:p>
        </p:txBody>
      </p:sp>
      <p:sp>
        <p:nvSpPr>
          <p:cNvPr id="155651" name="Rectangle 2">
            <a:extLst>
              <a:ext uri="{FF2B5EF4-FFF2-40B4-BE49-F238E27FC236}">
                <a16:creationId xmlns:a16="http://schemas.microsoft.com/office/drawing/2014/main" id="{ECAE742D-FDBA-D170-9BFF-4E21AF534B0E}"/>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F8D8C370-CC59-41F3-7CA5-5F8E3DAA9BB8}"/>
              </a:ext>
            </a:extLst>
          </p:cNvPr>
          <p:cNvSpPr>
            <a:spLocks noGrp="1" noChangeArrowheads="1"/>
          </p:cNvSpPr>
          <p:nvPr>
            <p:ph type="body" idx="1"/>
          </p:nvPr>
        </p:nvSpPr>
        <p:spPr>
          <a:noFill/>
        </p:spPr>
        <p:txBody>
          <a:bodyPr/>
          <a:lstStyle/>
          <a:p>
            <a:pPr eaLnBrk="1" hangingPunct="1"/>
            <a:r>
              <a:rPr lang="fr-FR" altLang="fr-FR">
                <a:latin typeface="Arial" panose="020B0604020202020204" pitchFamily="34" charset="0"/>
              </a:rPr>
              <a:t>A l’amont de Kenskoff, les mornes à pente très forte (atteignant et dépassant parfois 100%) dominent. Ces mornes sont entièrement cultivées.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3904AC32-4F3C-275A-2B4B-2D3A8FDA316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365939-621A-4268-A83C-6E7743A7D759}" type="slidenum">
              <a:rPr lang="fr-FR" altLang="fr-FR"/>
              <a:pPr eaLnBrk="1" hangingPunct="1"/>
              <a:t>30</a:t>
            </a:fld>
            <a:endParaRPr lang="fr-FR" altLang="fr-FR"/>
          </a:p>
        </p:txBody>
      </p:sp>
      <p:sp>
        <p:nvSpPr>
          <p:cNvPr id="177155" name="Rectangle 2">
            <a:extLst>
              <a:ext uri="{FF2B5EF4-FFF2-40B4-BE49-F238E27FC236}">
                <a16:creationId xmlns:a16="http://schemas.microsoft.com/office/drawing/2014/main" id="{7DC2831D-CBCE-5D52-2654-292288042B32}"/>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E9222C83-3718-EE73-FE9F-5E548E153000}"/>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940553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F1360D45-4472-92AC-2D47-EB2CA5F0F41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0FBF37-E78F-451E-A5B6-998F20F1ECC9}" type="slidenum">
              <a:rPr lang="fr-FR" altLang="fr-FR"/>
              <a:pPr eaLnBrk="1" hangingPunct="1"/>
              <a:t>31</a:t>
            </a:fld>
            <a:endParaRPr lang="fr-FR" altLang="fr-FR"/>
          </a:p>
        </p:txBody>
      </p:sp>
      <p:sp>
        <p:nvSpPr>
          <p:cNvPr id="167939" name="Rectangle 2">
            <a:extLst>
              <a:ext uri="{FF2B5EF4-FFF2-40B4-BE49-F238E27FC236}">
                <a16:creationId xmlns:a16="http://schemas.microsoft.com/office/drawing/2014/main" id="{49B7B619-FC95-AE28-840E-642C5F44B4B2}"/>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B97E7BBB-0802-C505-C113-DA75A9E6941F}"/>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8F1F231C-A226-A773-9162-A962AE747A28}"/>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EC7E4D-321C-46EE-A7A2-D05CDFC06B2F}" type="slidenum">
              <a:rPr lang="fr-FR" altLang="fr-FR"/>
              <a:pPr eaLnBrk="1" hangingPunct="1"/>
              <a:t>32</a:t>
            </a:fld>
            <a:endParaRPr lang="fr-FR" altLang="fr-FR"/>
          </a:p>
        </p:txBody>
      </p:sp>
      <p:sp>
        <p:nvSpPr>
          <p:cNvPr id="164867" name="Rectangle 2">
            <a:extLst>
              <a:ext uri="{FF2B5EF4-FFF2-40B4-BE49-F238E27FC236}">
                <a16:creationId xmlns:a16="http://schemas.microsoft.com/office/drawing/2014/main" id="{6245A8B0-8037-2B0D-DA2E-FBB112367935}"/>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2FD27ECA-699B-02E0-EF85-826BA28D8A8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CFB9EA27-FBB5-11C8-D3AA-CF850B218B6C}"/>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4F621D-F1B1-4AB1-B63B-71227D9E8181}" type="slidenum">
              <a:rPr lang="fr-FR" altLang="fr-FR"/>
              <a:pPr eaLnBrk="1" hangingPunct="1"/>
              <a:t>34</a:t>
            </a:fld>
            <a:endParaRPr lang="fr-FR" altLang="fr-FR"/>
          </a:p>
        </p:txBody>
      </p:sp>
      <p:sp>
        <p:nvSpPr>
          <p:cNvPr id="171011" name="Rectangle 2">
            <a:extLst>
              <a:ext uri="{FF2B5EF4-FFF2-40B4-BE49-F238E27FC236}">
                <a16:creationId xmlns:a16="http://schemas.microsoft.com/office/drawing/2014/main" id="{ABC1FBC8-8AFB-BDA0-541D-CE24B39CEEC3}"/>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BF9685BF-BB8C-2B68-8652-0307E81ED481}"/>
              </a:ext>
            </a:extLst>
          </p:cNvPr>
          <p:cNvSpPr>
            <a:spLocks noGrp="1" noChangeArrowheads="1"/>
          </p:cNvSpPr>
          <p:nvPr>
            <p:ph type="body" idx="1"/>
          </p:nvPr>
        </p:nvSpPr>
        <p:spPr>
          <a:noFill/>
        </p:spPr>
        <p:txBody>
          <a:bodyPr/>
          <a:lstStyle/>
          <a:p>
            <a:pPr eaLnBrk="1" hangingPunct="1"/>
            <a:r>
              <a:rPr lang="fr-FR" altLang="fr-FR">
                <a:latin typeface="Arial" panose="020B0604020202020204" pitchFamily="34" charset="0"/>
              </a:rPr>
              <a:t>De façon paradoxale, le décapage semble plus avancé sur les pentes moyennes du haut du versant que dans les parties plus raides. Cette différence pourrait être due à une mise en culture plus tardive de cette drnière zone, mais une enquête serait nécessaire.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2A54A560-1951-E00A-D8F4-B44BADF837FC}"/>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821345F-5E12-4547-8ECE-F6BCD279C8FB}" type="slidenum">
              <a:rPr lang="fr-FR" altLang="fr-FR"/>
              <a:pPr eaLnBrk="1" hangingPunct="1"/>
              <a:t>36</a:t>
            </a:fld>
            <a:endParaRPr lang="fr-FR" altLang="fr-FR"/>
          </a:p>
        </p:txBody>
      </p:sp>
      <p:sp>
        <p:nvSpPr>
          <p:cNvPr id="169987" name="Rectangle 2">
            <a:extLst>
              <a:ext uri="{FF2B5EF4-FFF2-40B4-BE49-F238E27FC236}">
                <a16:creationId xmlns:a16="http://schemas.microsoft.com/office/drawing/2014/main" id="{EF262BA8-8425-B347-C806-F0420A4239E6}"/>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0825FD8F-8770-9D70-13DE-5D815FE7BE23}"/>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B5D2D8BD-2F36-9FEB-FC0E-ABF65C83305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C40282-548E-4EB0-BAEA-5C38C4626A84}" type="slidenum">
              <a:rPr lang="fr-FR" altLang="fr-FR"/>
              <a:pPr eaLnBrk="1" hangingPunct="1"/>
              <a:t>37</a:t>
            </a:fld>
            <a:endParaRPr lang="fr-FR" altLang="fr-FR"/>
          </a:p>
        </p:txBody>
      </p:sp>
      <p:sp>
        <p:nvSpPr>
          <p:cNvPr id="173059" name="Rectangle 2">
            <a:extLst>
              <a:ext uri="{FF2B5EF4-FFF2-40B4-BE49-F238E27FC236}">
                <a16:creationId xmlns:a16="http://schemas.microsoft.com/office/drawing/2014/main" id="{7D606B46-ED05-630A-41D6-5F59436104BE}"/>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0BFD6003-234D-E7F2-AAD9-A0C205C86AFF}"/>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339F9116-39B2-C12F-8196-9BC5B1BCFBF9}"/>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C74D85-F9B4-4A74-83DA-A13F02BDBB25}" type="slidenum">
              <a:rPr lang="fr-FR" altLang="fr-FR"/>
              <a:pPr eaLnBrk="1" hangingPunct="1"/>
              <a:t>38</a:t>
            </a:fld>
            <a:endParaRPr lang="fr-FR" altLang="fr-FR"/>
          </a:p>
        </p:txBody>
      </p:sp>
      <p:sp>
        <p:nvSpPr>
          <p:cNvPr id="168963" name="Rectangle 2">
            <a:extLst>
              <a:ext uri="{FF2B5EF4-FFF2-40B4-BE49-F238E27FC236}">
                <a16:creationId xmlns:a16="http://schemas.microsoft.com/office/drawing/2014/main" id="{30E5EEB1-9808-666D-DD49-743FF5FCDEB3}"/>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4469F13A-6F43-4E49-7583-4F7D8E27D2F9}"/>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C31DCB0E-A8DB-7910-F484-F4EE9BE8170D}"/>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3D3B3E-0C45-45E1-872F-6633C288DF87}" type="slidenum">
              <a:rPr lang="fr-FR" altLang="fr-FR"/>
              <a:pPr eaLnBrk="1" hangingPunct="1"/>
              <a:t>39</a:t>
            </a:fld>
            <a:endParaRPr lang="fr-FR" altLang="fr-FR"/>
          </a:p>
        </p:txBody>
      </p:sp>
      <p:sp>
        <p:nvSpPr>
          <p:cNvPr id="174083" name="Rectangle 2">
            <a:extLst>
              <a:ext uri="{FF2B5EF4-FFF2-40B4-BE49-F238E27FC236}">
                <a16:creationId xmlns:a16="http://schemas.microsoft.com/office/drawing/2014/main" id="{65A978FC-9797-E656-7AE2-CF5A3503F251}"/>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646107C7-81F0-B595-066D-87EDC0A15861}"/>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ED3F2465-1F1D-81EE-3DE8-B647C43EB4C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D6E7A5-B4C2-4620-8E6E-0B6D7F6B4538}" type="slidenum">
              <a:rPr lang="fr-FR" altLang="fr-FR"/>
              <a:pPr eaLnBrk="1" hangingPunct="1"/>
              <a:t>44</a:t>
            </a:fld>
            <a:endParaRPr lang="fr-FR" altLang="fr-FR"/>
          </a:p>
        </p:txBody>
      </p:sp>
      <p:sp>
        <p:nvSpPr>
          <p:cNvPr id="178179" name="Rectangle 2">
            <a:extLst>
              <a:ext uri="{FF2B5EF4-FFF2-40B4-BE49-F238E27FC236}">
                <a16:creationId xmlns:a16="http://schemas.microsoft.com/office/drawing/2014/main" id="{F8749547-AD7A-6A11-8156-849EB7A0E7C9}"/>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0BAF94FF-DC9B-CAC5-B3FB-EE681ED401A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15B9BF2D-271F-FEFE-50CD-6DA7DF1DC1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454A26-4211-429C-B1E1-15E889ADC5E5}" type="slidenum">
              <a:rPr lang="fr-FR" altLang="fr-FR"/>
              <a:pPr eaLnBrk="1" hangingPunct="1"/>
              <a:t>46</a:t>
            </a:fld>
            <a:endParaRPr lang="fr-FR" altLang="fr-FR"/>
          </a:p>
        </p:txBody>
      </p:sp>
      <p:sp>
        <p:nvSpPr>
          <p:cNvPr id="182275" name="Rectangle 2">
            <a:extLst>
              <a:ext uri="{FF2B5EF4-FFF2-40B4-BE49-F238E27FC236}">
                <a16:creationId xmlns:a16="http://schemas.microsoft.com/office/drawing/2014/main" id="{E9736C4E-6D80-DAB6-E299-A1D678DF95D5}"/>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BC77740B-B327-DCD3-2472-00C3DEF9D5C5}"/>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58255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A15B36F0-D3FE-B1AE-43DA-897A9461594B}"/>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384FBA-26AA-4069-A6B1-80E5904800D8}" type="slidenum">
              <a:rPr lang="fr-FR" altLang="fr-FR"/>
              <a:pPr eaLnBrk="1" hangingPunct="1"/>
              <a:t>10</a:t>
            </a:fld>
            <a:endParaRPr lang="fr-FR" altLang="fr-FR"/>
          </a:p>
        </p:txBody>
      </p:sp>
      <p:sp>
        <p:nvSpPr>
          <p:cNvPr id="156675" name="Rectangle 2">
            <a:extLst>
              <a:ext uri="{FF2B5EF4-FFF2-40B4-BE49-F238E27FC236}">
                <a16:creationId xmlns:a16="http://schemas.microsoft.com/office/drawing/2014/main" id="{3A8D73A9-2D89-A4FF-CB08-DCADD0041EC2}"/>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6899CD2C-353C-AB0D-7068-939623815E31}"/>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24DE9030-4E34-73BD-6198-7AEE76DF0718}"/>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A3F5BB-D899-49B7-86FB-E2DE2AC81DF1}" type="slidenum">
              <a:rPr lang="fr-FR" altLang="fr-FR"/>
              <a:pPr eaLnBrk="1" hangingPunct="1"/>
              <a:t>53</a:t>
            </a:fld>
            <a:endParaRPr lang="fr-FR" altLang="fr-FR"/>
          </a:p>
        </p:txBody>
      </p:sp>
      <p:sp>
        <p:nvSpPr>
          <p:cNvPr id="183299" name="Rectangle 2">
            <a:extLst>
              <a:ext uri="{FF2B5EF4-FFF2-40B4-BE49-F238E27FC236}">
                <a16:creationId xmlns:a16="http://schemas.microsoft.com/office/drawing/2014/main" id="{A317ACE5-6E86-02D1-07EB-74E47D93751A}"/>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AC9EF4FB-8AA3-D956-1C96-E69F22353DDC}"/>
              </a:ext>
            </a:extLst>
          </p:cNvPr>
          <p:cNvSpPr>
            <a:spLocks noGrp="1" noChangeArrowheads="1"/>
          </p:cNvSpPr>
          <p:nvPr>
            <p:ph type="body" idx="1"/>
          </p:nvPr>
        </p:nvSpPr>
        <p:spPr>
          <a:noFill/>
        </p:spPr>
        <p:txBody>
          <a:bodyPr/>
          <a:lstStyle/>
          <a:p>
            <a:pPr eaLnBrk="1" hangingPunct="1"/>
            <a:r>
              <a:rPr lang="fr-FR" altLang="fr-FR">
                <a:latin typeface="Arial" panose="020B0604020202020204" pitchFamily="34" charset="0"/>
              </a:rPr>
              <a:t>Le talus (flèche) constitue un vestige d’un canal d’infiltration ou canal de contour. </a:t>
            </a:r>
          </a:p>
        </p:txBody>
      </p:sp>
    </p:spTree>
    <p:extLst>
      <p:ext uri="{BB962C8B-B14F-4D97-AF65-F5344CB8AC3E}">
        <p14:creationId xmlns:p14="http://schemas.microsoft.com/office/powerpoint/2010/main" val="1365315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2B9A5139-0BC6-D238-2FE5-26D02FFF257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318502-63C8-4C04-A859-D7E953712291}" type="slidenum">
              <a:rPr lang="fr-FR" altLang="fr-FR"/>
              <a:pPr eaLnBrk="1" hangingPunct="1"/>
              <a:t>61</a:t>
            </a:fld>
            <a:endParaRPr lang="fr-FR" altLang="fr-FR"/>
          </a:p>
        </p:txBody>
      </p:sp>
      <p:sp>
        <p:nvSpPr>
          <p:cNvPr id="172035" name="Rectangle 2">
            <a:extLst>
              <a:ext uri="{FF2B5EF4-FFF2-40B4-BE49-F238E27FC236}">
                <a16:creationId xmlns:a16="http://schemas.microsoft.com/office/drawing/2014/main" id="{F398B6A7-E75B-44AC-F433-90FE70A47BD3}"/>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750CA3B8-D683-266B-11DA-9A3D9722F5A0}"/>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981743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5B0FCEB4-DF05-E77B-5F87-A1C35BBE96A0}"/>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74A96B-2BF1-41B2-807A-CF321AC72E11}" type="slidenum">
              <a:rPr lang="fr-FR" altLang="fr-FR"/>
              <a:pPr eaLnBrk="1" hangingPunct="1"/>
              <a:t>84</a:t>
            </a:fld>
            <a:endParaRPr lang="fr-FR" altLang="fr-FR"/>
          </a:p>
        </p:txBody>
      </p:sp>
      <p:sp>
        <p:nvSpPr>
          <p:cNvPr id="186371" name="Rectangle 2">
            <a:extLst>
              <a:ext uri="{FF2B5EF4-FFF2-40B4-BE49-F238E27FC236}">
                <a16:creationId xmlns:a16="http://schemas.microsoft.com/office/drawing/2014/main" id="{ED5E083E-80E9-0223-F100-9AC64C3816CC}"/>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39F0E4D9-2712-2C87-EAC0-51806E2C1CB2}"/>
              </a:ext>
            </a:extLst>
          </p:cNvPr>
          <p:cNvSpPr>
            <a:spLocks noGrp="1" noChangeArrowheads="1"/>
          </p:cNvSpPr>
          <p:nvPr>
            <p:ph type="body" idx="1"/>
          </p:nvPr>
        </p:nvSpPr>
        <p:spPr>
          <a:noFill/>
        </p:spPr>
        <p:txBody>
          <a:bodyPr/>
          <a:lstStyle/>
          <a:p>
            <a:pPr eaLnBrk="1" hangingPunct="1"/>
            <a:r>
              <a:rPr lang="fr-FR" altLang="fr-FR">
                <a:latin typeface="Arial" panose="020B0604020202020204" pitchFamily="34" charset="0"/>
              </a:rPr>
              <a:t>Panais. </a:t>
            </a:r>
          </a:p>
        </p:txBody>
      </p:sp>
    </p:spTree>
    <p:extLst>
      <p:ext uri="{BB962C8B-B14F-4D97-AF65-F5344CB8AC3E}">
        <p14:creationId xmlns:p14="http://schemas.microsoft.com/office/powerpoint/2010/main" val="3503505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D438B48D-1470-8610-2C22-1D30D88D4236}"/>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B6AA47-D168-4DD8-9FD9-A4647400FAF9}" type="slidenum">
              <a:rPr lang="fr-FR" altLang="fr-FR"/>
              <a:pPr eaLnBrk="1" hangingPunct="1"/>
              <a:t>87</a:t>
            </a:fld>
            <a:endParaRPr lang="fr-FR" altLang="fr-FR"/>
          </a:p>
        </p:txBody>
      </p:sp>
      <p:sp>
        <p:nvSpPr>
          <p:cNvPr id="184323" name="Rectangle 2">
            <a:extLst>
              <a:ext uri="{FF2B5EF4-FFF2-40B4-BE49-F238E27FC236}">
                <a16:creationId xmlns:a16="http://schemas.microsoft.com/office/drawing/2014/main" id="{335CE3F5-D6E0-B975-CC83-5EC5AA774FD7}"/>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D1D561A6-CE7D-5962-5129-F1862498ECE8}"/>
              </a:ext>
            </a:extLst>
          </p:cNvPr>
          <p:cNvSpPr>
            <a:spLocks noGrp="1" noChangeArrowheads="1"/>
          </p:cNvSpPr>
          <p:nvPr>
            <p:ph type="body" idx="1"/>
          </p:nvPr>
        </p:nvSpPr>
        <p:spPr>
          <a:noFill/>
        </p:spPr>
        <p:txBody>
          <a:bodyPr/>
          <a:lstStyle/>
          <a:p>
            <a:pPr eaLnBrk="1" hangingPunct="1"/>
            <a:r>
              <a:rPr lang="fr-FR" altLang="fr-FR">
                <a:latin typeface="Arial" panose="020B0604020202020204" pitchFamily="34" charset="0"/>
              </a:rPr>
              <a:t>Datura (flèche blanche) et christophine. </a:t>
            </a:r>
          </a:p>
        </p:txBody>
      </p:sp>
    </p:spTree>
    <p:extLst>
      <p:ext uri="{BB962C8B-B14F-4D97-AF65-F5344CB8AC3E}">
        <p14:creationId xmlns:p14="http://schemas.microsoft.com/office/powerpoint/2010/main" val="3411162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63B96FED-4184-B44D-B36E-CBB7C7E56F4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6E6236-FF12-4F2C-847F-500D33E19B5D}" type="slidenum">
              <a:rPr lang="fr-FR" altLang="fr-FR"/>
              <a:pPr eaLnBrk="1" hangingPunct="1"/>
              <a:t>88</a:t>
            </a:fld>
            <a:endParaRPr lang="fr-FR" altLang="fr-FR"/>
          </a:p>
        </p:txBody>
      </p:sp>
      <p:sp>
        <p:nvSpPr>
          <p:cNvPr id="179203" name="Rectangle 2">
            <a:extLst>
              <a:ext uri="{FF2B5EF4-FFF2-40B4-BE49-F238E27FC236}">
                <a16:creationId xmlns:a16="http://schemas.microsoft.com/office/drawing/2014/main" id="{CD0CBA25-FD7E-0A47-2E8D-ECA97CFD804F}"/>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45995DB0-E049-53D8-17B8-414F96D8A4C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64908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164EC68D-9AA5-B3BB-24EB-2DF308551B1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A64CAA-CD8E-48D3-8D71-C7922B45A6CD}" type="slidenum">
              <a:rPr lang="fr-FR" altLang="fr-FR"/>
              <a:pPr eaLnBrk="1" hangingPunct="1"/>
              <a:t>11</a:t>
            </a:fld>
            <a:endParaRPr lang="fr-FR" altLang="fr-FR"/>
          </a:p>
        </p:txBody>
      </p:sp>
      <p:sp>
        <p:nvSpPr>
          <p:cNvPr id="160771" name="Rectangle 2">
            <a:extLst>
              <a:ext uri="{FF2B5EF4-FFF2-40B4-BE49-F238E27FC236}">
                <a16:creationId xmlns:a16="http://schemas.microsoft.com/office/drawing/2014/main" id="{9BE41E2C-A5DF-9348-4F20-BEEA73E583DA}"/>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AFA1CD69-98B2-8DB3-8069-451726C447CA}"/>
              </a:ext>
            </a:extLst>
          </p:cNvPr>
          <p:cNvSpPr>
            <a:spLocks noGrp="1" noChangeArrowheads="1"/>
          </p:cNvSpPr>
          <p:nvPr>
            <p:ph type="body" idx="1"/>
          </p:nvPr>
        </p:nvSpPr>
        <p:spPr>
          <a:noFill/>
        </p:spPr>
        <p:txBody>
          <a:bodyPr/>
          <a:lstStyle/>
          <a:p>
            <a:pPr eaLnBrk="1" hangingPunct="1"/>
            <a:endParaRPr lang="fr-FR" altLang="fr-FR"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4ACE6632-CE25-3DC8-277A-4D172BA865E9}"/>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626296-C31B-4EC3-906F-1FC5B4BCE0E6}" type="slidenum">
              <a:rPr lang="fr-FR" altLang="fr-FR"/>
              <a:pPr eaLnBrk="1" hangingPunct="1"/>
              <a:t>14</a:t>
            </a:fld>
            <a:endParaRPr lang="fr-FR" altLang="fr-FR"/>
          </a:p>
        </p:txBody>
      </p:sp>
      <p:sp>
        <p:nvSpPr>
          <p:cNvPr id="162819" name="Rectangle 2">
            <a:extLst>
              <a:ext uri="{FF2B5EF4-FFF2-40B4-BE49-F238E27FC236}">
                <a16:creationId xmlns:a16="http://schemas.microsoft.com/office/drawing/2014/main" id="{302C1798-1944-E0D4-7B5A-EB25C036123E}"/>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DD89357C-9819-D849-3319-D21E6F5BF7C8}"/>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897E5C0C-6FE4-518A-5DFF-42BC94F52422}"/>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590694-B13A-42A2-BC56-D5627890F271}" type="slidenum">
              <a:rPr lang="fr-FR" altLang="fr-FR"/>
              <a:pPr eaLnBrk="1" hangingPunct="1"/>
              <a:t>15</a:t>
            </a:fld>
            <a:endParaRPr lang="fr-FR" altLang="fr-FR"/>
          </a:p>
        </p:txBody>
      </p:sp>
      <p:sp>
        <p:nvSpPr>
          <p:cNvPr id="163843" name="Rectangle 2">
            <a:extLst>
              <a:ext uri="{FF2B5EF4-FFF2-40B4-BE49-F238E27FC236}">
                <a16:creationId xmlns:a16="http://schemas.microsoft.com/office/drawing/2014/main" id="{B6C40AA4-A790-82F9-2661-BD866712C12E}"/>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90AF23FF-BAD3-FF85-09B2-F0553CB6F58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6666A3FA-9DDB-8B89-D807-85B6AEF6FF8A}"/>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5D8FD3-D789-48A8-BE0D-132B4D7611A4}" type="slidenum">
              <a:rPr lang="fr-FR" altLang="fr-FR"/>
              <a:pPr eaLnBrk="1" hangingPunct="1"/>
              <a:t>16</a:t>
            </a:fld>
            <a:endParaRPr lang="fr-FR" altLang="fr-FR"/>
          </a:p>
        </p:txBody>
      </p:sp>
      <p:sp>
        <p:nvSpPr>
          <p:cNvPr id="161795" name="Rectangle 2">
            <a:extLst>
              <a:ext uri="{FF2B5EF4-FFF2-40B4-BE49-F238E27FC236}">
                <a16:creationId xmlns:a16="http://schemas.microsoft.com/office/drawing/2014/main" id="{8A7CDE09-B94D-28DB-FFA4-4F0AC2C41714}"/>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8A801A42-C38D-6018-6B47-B84B6AB7BE6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BADCB1F5-C41B-F32B-F305-F066F827CB2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2B582D-FE2C-45A1-AD8C-081660637E86}" type="slidenum">
              <a:rPr lang="fr-FR" altLang="fr-FR"/>
              <a:pPr eaLnBrk="1" hangingPunct="1"/>
              <a:t>20</a:t>
            </a:fld>
            <a:endParaRPr lang="fr-FR" altLang="fr-FR"/>
          </a:p>
        </p:txBody>
      </p:sp>
      <p:sp>
        <p:nvSpPr>
          <p:cNvPr id="176131" name="Rectangle 2">
            <a:extLst>
              <a:ext uri="{FF2B5EF4-FFF2-40B4-BE49-F238E27FC236}">
                <a16:creationId xmlns:a16="http://schemas.microsoft.com/office/drawing/2014/main" id="{40B9B663-42BA-F4C9-D580-A7B8EA93F496}"/>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77BE2255-CAB5-1E9F-5716-14FF5BB4BC3E}"/>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467286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879E2DB0-66A0-2AB5-DCC8-332118AA581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ADE5F8-03C9-4F1C-921D-77A322EA2C20}" type="slidenum">
              <a:rPr lang="fr-FR" altLang="fr-FR"/>
              <a:pPr eaLnBrk="1" hangingPunct="1"/>
              <a:t>21</a:t>
            </a:fld>
            <a:endParaRPr lang="fr-FR" altLang="fr-FR"/>
          </a:p>
        </p:txBody>
      </p:sp>
      <p:sp>
        <p:nvSpPr>
          <p:cNvPr id="159747" name="Rectangle 2">
            <a:extLst>
              <a:ext uri="{FF2B5EF4-FFF2-40B4-BE49-F238E27FC236}">
                <a16:creationId xmlns:a16="http://schemas.microsoft.com/office/drawing/2014/main" id="{23BD5736-7D31-DD86-D390-871B50551595}"/>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1EBA9B74-1DC5-7E73-465A-F0E0305C4CDD}"/>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90763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769CE14B-801A-D79D-0E3B-619B56EA83C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62EE69-5CA0-47BE-8391-95FA95F82628}" type="slidenum">
              <a:rPr lang="fr-FR" altLang="fr-FR"/>
              <a:pPr eaLnBrk="1" hangingPunct="1"/>
              <a:t>23</a:t>
            </a:fld>
            <a:endParaRPr lang="fr-FR" altLang="fr-FR"/>
          </a:p>
        </p:txBody>
      </p:sp>
      <p:sp>
        <p:nvSpPr>
          <p:cNvPr id="166915" name="Rectangle 2">
            <a:extLst>
              <a:ext uri="{FF2B5EF4-FFF2-40B4-BE49-F238E27FC236}">
                <a16:creationId xmlns:a16="http://schemas.microsoft.com/office/drawing/2014/main" id="{675B2273-EBEB-A3FA-C36E-E0BDE6B355B1}"/>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4BB6AC30-61E8-1C18-89B8-E8F2C61B969D}"/>
              </a:ext>
            </a:extLst>
          </p:cNvPr>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a:extLst>
              <a:ext uri="{FF2B5EF4-FFF2-40B4-BE49-F238E27FC236}">
                <a16:creationId xmlns:a16="http://schemas.microsoft.com/office/drawing/2014/main" id="{3EB33E2A-AC84-263B-5017-9A9C1128C2B5}"/>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F4000DC-BF1B-8DE1-F872-60AF99DBE91D}"/>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3A59D961-51BE-E530-4ED0-188904633685}"/>
              </a:ext>
            </a:extLst>
          </p:cNvPr>
          <p:cNvSpPr>
            <a:spLocks noGrp="1" noChangeArrowheads="1"/>
          </p:cNvSpPr>
          <p:nvPr>
            <p:ph type="sldNum" sz="quarter" idx="12"/>
          </p:nvPr>
        </p:nvSpPr>
        <p:spPr>
          <a:ln/>
        </p:spPr>
        <p:txBody>
          <a:bodyPr/>
          <a:lstStyle>
            <a:lvl1pPr>
              <a:defRPr/>
            </a:lvl1pPr>
          </a:lstStyle>
          <a:p>
            <a:fld id="{CDA42F57-E8E5-4F5C-A830-B9B518FC9428}" type="slidenum">
              <a:rPr lang="fr-FR" altLang="fr-FR"/>
              <a:pPr/>
              <a:t>‹N°›</a:t>
            </a:fld>
            <a:endParaRPr lang="fr-FR" altLang="fr-FR"/>
          </a:p>
        </p:txBody>
      </p:sp>
    </p:spTree>
    <p:extLst>
      <p:ext uri="{BB962C8B-B14F-4D97-AF65-F5344CB8AC3E}">
        <p14:creationId xmlns:p14="http://schemas.microsoft.com/office/powerpoint/2010/main" val="107450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0D044A84-33C3-8AEA-2C33-16C89053D9DA}"/>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ADA028F7-583F-769E-7BF5-D877A817D54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529DA65E-5DA2-E6B8-A530-3CE753CAD13B}"/>
              </a:ext>
            </a:extLst>
          </p:cNvPr>
          <p:cNvSpPr>
            <a:spLocks noGrp="1" noChangeArrowheads="1"/>
          </p:cNvSpPr>
          <p:nvPr>
            <p:ph type="sldNum" sz="quarter" idx="12"/>
          </p:nvPr>
        </p:nvSpPr>
        <p:spPr>
          <a:ln/>
        </p:spPr>
        <p:txBody>
          <a:bodyPr/>
          <a:lstStyle>
            <a:lvl1pPr>
              <a:defRPr/>
            </a:lvl1pPr>
          </a:lstStyle>
          <a:p>
            <a:fld id="{7AB5D5A9-6525-4099-9967-1103D53AE3D2}" type="slidenum">
              <a:rPr lang="fr-FR" altLang="fr-FR"/>
              <a:pPr/>
              <a:t>‹N°›</a:t>
            </a:fld>
            <a:endParaRPr lang="fr-FR" altLang="fr-FR"/>
          </a:p>
        </p:txBody>
      </p:sp>
    </p:spTree>
    <p:extLst>
      <p:ext uri="{BB962C8B-B14F-4D97-AF65-F5344CB8AC3E}">
        <p14:creationId xmlns:p14="http://schemas.microsoft.com/office/powerpoint/2010/main" val="414676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ACB4A882-C4FE-ADBD-C104-9F11E8B19B0C}"/>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357F9F64-D1AC-D893-0CDA-FEE81ECC5E02}"/>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A8DABC77-381C-7D49-9C3C-442E63C79227}"/>
              </a:ext>
            </a:extLst>
          </p:cNvPr>
          <p:cNvSpPr>
            <a:spLocks noGrp="1" noChangeArrowheads="1"/>
          </p:cNvSpPr>
          <p:nvPr>
            <p:ph type="sldNum" sz="quarter" idx="12"/>
          </p:nvPr>
        </p:nvSpPr>
        <p:spPr>
          <a:ln/>
        </p:spPr>
        <p:txBody>
          <a:bodyPr/>
          <a:lstStyle>
            <a:lvl1pPr>
              <a:defRPr/>
            </a:lvl1pPr>
          </a:lstStyle>
          <a:p>
            <a:fld id="{50BE433F-3322-4A1E-89F1-F8770DF7D99F}" type="slidenum">
              <a:rPr lang="fr-FR" altLang="fr-FR"/>
              <a:pPr/>
              <a:t>‹N°›</a:t>
            </a:fld>
            <a:endParaRPr lang="fr-FR" altLang="fr-FR"/>
          </a:p>
        </p:txBody>
      </p:sp>
    </p:spTree>
    <p:extLst>
      <p:ext uri="{BB962C8B-B14F-4D97-AF65-F5344CB8AC3E}">
        <p14:creationId xmlns:p14="http://schemas.microsoft.com/office/powerpoint/2010/main" val="966794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022229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616E96F4-3B50-B351-5F30-EE80E92838E5}"/>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6B1676BA-DE84-DE96-0D51-092AA64601E2}"/>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322E39B0-474E-7CC0-6DDB-D50F88E48DCA}"/>
              </a:ext>
            </a:extLst>
          </p:cNvPr>
          <p:cNvSpPr>
            <a:spLocks noGrp="1" noChangeArrowheads="1"/>
          </p:cNvSpPr>
          <p:nvPr>
            <p:ph type="sldNum" sz="quarter" idx="12"/>
          </p:nvPr>
        </p:nvSpPr>
        <p:spPr>
          <a:ln/>
        </p:spPr>
        <p:txBody>
          <a:bodyPr/>
          <a:lstStyle>
            <a:lvl1pPr>
              <a:defRPr/>
            </a:lvl1pPr>
          </a:lstStyle>
          <a:p>
            <a:fld id="{904C8E73-CDC8-4815-880D-0EF1676FB1EC}" type="slidenum">
              <a:rPr lang="fr-FR" altLang="fr-FR"/>
              <a:pPr/>
              <a:t>‹N°›</a:t>
            </a:fld>
            <a:endParaRPr lang="fr-FR" altLang="fr-FR"/>
          </a:p>
        </p:txBody>
      </p:sp>
    </p:spTree>
    <p:extLst>
      <p:ext uri="{BB962C8B-B14F-4D97-AF65-F5344CB8AC3E}">
        <p14:creationId xmlns:p14="http://schemas.microsoft.com/office/powerpoint/2010/main" val="500836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E7AF5150-0552-C9CA-AC4F-033463CD49AD}"/>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58368763-66D6-C41B-1161-6AABC65C5E5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7E610C9C-C047-2FF6-9D13-A95A4C812A7A}"/>
              </a:ext>
            </a:extLst>
          </p:cNvPr>
          <p:cNvSpPr>
            <a:spLocks noGrp="1" noChangeArrowheads="1"/>
          </p:cNvSpPr>
          <p:nvPr>
            <p:ph type="sldNum" sz="quarter" idx="12"/>
          </p:nvPr>
        </p:nvSpPr>
        <p:spPr>
          <a:ln/>
        </p:spPr>
        <p:txBody>
          <a:bodyPr/>
          <a:lstStyle>
            <a:lvl1pPr>
              <a:defRPr/>
            </a:lvl1pPr>
          </a:lstStyle>
          <a:p>
            <a:fld id="{9E5EF70A-F6D6-4271-8E58-CA5693E3B50A}" type="slidenum">
              <a:rPr lang="fr-FR" altLang="fr-FR"/>
              <a:pPr/>
              <a:t>‹N°›</a:t>
            </a:fld>
            <a:endParaRPr lang="fr-FR" altLang="fr-FR"/>
          </a:p>
        </p:txBody>
      </p:sp>
    </p:spTree>
    <p:extLst>
      <p:ext uri="{BB962C8B-B14F-4D97-AF65-F5344CB8AC3E}">
        <p14:creationId xmlns:p14="http://schemas.microsoft.com/office/powerpoint/2010/main" val="2522847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4B40FA80-837C-3DB5-A486-944878FABD80}"/>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F1FB6CBA-7B2F-6CA8-D618-5E82719EF1B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E534FA8F-1083-AFCB-48CA-BF723B4783FD}"/>
              </a:ext>
            </a:extLst>
          </p:cNvPr>
          <p:cNvSpPr>
            <a:spLocks noGrp="1" noChangeArrowheads="1"/>
          </p:cNvSpPr>
          <p:nvPr>
            <p:ph type="sldNum" sz="quarter" idx="12"/>
          </p:nvPr>
        </p:nvSpPr>
        <p:spPr>
          <a:ln/>
        </p:spPr>
        <p:txBody>
          <a:bodyPr/>
          <a:lstStyle>
            <a:lvl1pPr>
              <a:defRPr/>
            </a:lvl1pPr>
          </a:lstStyle>
          <a:p>
            <a:fld id="{5C1D3BFC-3FC5-4A91-9A4A-ECD633FF9EA7}" type="slidenum">
              <a:rPr lang="fr-FR" altLang="fr-FR"/>
              <a:pPr/>
              <a:t>‹N°›</a:t>
            </a:fld>
            <a:endParaRPr lang="fr-FR" altLang="fr-FR"/>
          </a:p>
        </p:txBody>
      </p:sp>
    </p:spTree>
    <p:extLst>
      <p:ext uri="{BB962C8B-B14F-4D97-AF65-F5344CB8AC3E}">
        <p14:creationId xmlns:p14="http://schemas.microsoft.com/office/powerpoint/2010/main" val="246049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07CE1AEB-E6EA-6026-4EC9-AE1C702E2F2E}"/>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A7BD9C13-23AD-4B20-7AAF-46509EFF15F7}"/>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7411BD93-A39D-3F30-4E76-C4831F231F98}"/>
              </a:ext>
            </a:extLst>
          </p:cNvPr>
          <p:cNvSpPr>
            <a:spLocks noGrp="1" noChangeArrowheads="1"/>
          </p:cNvSpPr>
          <p:nvPr>
            <p:ph type="sldNum" sz="quarter" idx="12"/>
          </p:nvPr>
        </p:nvSpPr>
        <p:spPr>
          <a:ln/>
        </p:spPr>
        <p:txBody>
          <a:bodyPr/>
          <a:lstStyle>
            <a:lvl1pPr>
              <a:defRPr/>
            </a:lvl1pPr>
          </a:lstStyle>
          <a:p>
            <a:fld id="{EC492B6E-0ED6-4C44-82B9-4216E8372BB6}" type="slidenum">
              <a:rPr lang="fr-FR" altLang="fr-FR"/>
              <a:pPr/>
              <a:t>‹N°›</a:t>
            </a:fld>
            <a:endParaRPr lang="fr-FR" altLang="fr-FR"/>
          </a:p>
        </p:txBody>
      </p:sp>
    </p:spTree>
    <p:extLst>
      <p:ext uri="{BB962C8B-B14F-4D97-AF65-F5344CB8AC3E}">
        <p14:creationId xmlns:p14="http://schemas.microsoft.com/office/powerpoint/2010/main" val="747130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a:extLst>
              <a:ext uri="{FF2B5EF4-FFF2-40B4-BE49-F238E27FC236}">
                <a16:creationId xmlns:a16="http://schemas.microsoft.com/office/drawing/2014/main" id="{EBFA3B74-5B6E-2F90-EFC9-B2BE86C5A278}"/>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1C4FE4C0-C3B9-DC2E-7F7B-BDC774A46849}"/>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F5A100D7-8C34-38BF-CDF6-197B97139373}"/>
              </a:ext>
            </a:extLst>
          </p:cNvPr>
          <p:cNvSpPr>
            <a:spLocks noGrp="1" noChangeArrowheads="1"/>
          </p:cNvSpPr>
          <p:nvPr>
            <p:ph type="sldNum" sz="quarter" idx="12"/>
          </p:nvPr>
        </p:nvSpPr>
        <p:spPr>
          <a:ln/>
        </p:spPr>
        <p:txBody>
          <a:bodyPr/>
          <a:lstStyle>
            <a:lvl1pPr>
              <a:defRPr/>
            </a:lvl1pPr>
          </a:lstStyle>
          <a:p>
            <a:fld id="{3734BEB2-73FD-47BE-844F-9C21F0691078}" type="slidenum">
              <a:rPr lang="fr-FR" altLang="fr-FR"/>
              <a:pPr/>
              <a:t>‹N°›</a:t>
            </a:fld>
            <a:endParaRPr lang="fr-FR" altLang="fr-FR"/>
          </a:p>
        </p:txBody>
      </p:sp>
    </p:spTree>
    <p:extLst>
      <p:ext uri="{BB962C8B-B14F-4D97-AF65-F5344CB8AC3E}">
        <p14:creationId xmlns:p14="http://schemas.microsoft.com/office/powerpoint/2010/main" val="118131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DCB1F7-D9BC-3CAE-8A92-3CAE52E1149C}"/>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6F714F8D-EB59-4DB0-4980-D3D586776918}"/>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2975BA79-D59E-78F9-05CB-04430101CD3F}"/>
              </a:ext>
            </a:extLst>
          </p:cNvPr>
          <p:cNvSpPr>
            <a:spLocks noGrp="1" noChangeArrowheads="1"/>
          </p:cNvSpPr>
          <p:nvPr>
            <p:ph type="sldNum" sz="quarter" idx="12"/>
          </p:nvPr>
        </p:nvSpPr>
        <p:spPr>
          <a:ln/>
        </p:spPr>
        <p:txBody>
          <a:bodyPr/>
          <a:lstStyle>
            <a:lvl1pPr>
              <a:defRPr/>
            </a:lvl1pPr>
          </a:lstStyle>
          <a:p>
            <a:fld id="{FA995CF7-D939-496A-962A-BB95358C714F}" type="slidenum">
              <a:rPr lang="fr-FR" altLang="fr-FR"/>
              <a:pPr/>
              <a:t>‹N°›</a:t>
            </a:fld>
            <a:endParaRPr lang="fr-FR" altLang="fr-FR"/>
          </a:p>
        </p:txBody>
      </p:sp>
    </p:spTree>
    <p:extLst>
      <p:ext uri="{BB962C8B-B14F-4D97-AF65-F5344CB8AC3E}">
        <p14:creationId xmlns:p14="http://schemas.microsoft.com/office/powerpoint/2010/main" val="326570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5ACD6972-A87D-4064-E5D5-C3139ACD64D1}"/>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B7A7ECF5-7AD8-7E5C-4121-9AEFA183089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685D59FD-E0BC-531C-1637-C9FBFBD00CFA}"/>
              </a:ext>
            </a:extLst>
          </p:cNvPr>
          <p:cNvSpPr>
            <a:spLocks noGrp="1" noChangeArrowheads="1"/>
          </p:cNvSpPr>
          <p:nvPr>
            <p:ph type="sldNum" sz="quarter" idx="12"/>
          </p:nvPr>
        </p:nvSpPr>
        <p:spPr>
          <a:ln/>
        </p:spPr>
        <p:txBody>
          <a:bodyPr/>
          <a:lstStyle>
            <a:lvl1pPr>
              <a:defRPr/>
            </a:lvl1pPr>
          </a:lstStyle>
          <a:p>
            <a:fld id="{864CCE37-BF89-4458-BBAA-C1E053DFBB46}" type="slidenum">
              <a:rPr lang="fr-FR" altLang="fr-FR"/>
              <a:pPr/>
              <a:t>‹N°›</a:t>
            </a:fld>
            <a:endParaRPr lang="fr-FR" altLang="fr-FR"/>
          </a:p>
        </p:txBody>
      </p:sp>
    </p:spTree>
    <p:extLst>
      <p:ext uri="{BB962C8B-B14F-4D97-AF65-F5344CB8AC3E}">
        <p14:creationId xmlns:p14="http://schemas.microsoft.com/office/powerpoint/2010/main" val="4056007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EF5955B4-227D-7789-FF8B-619A25148848}"/>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30203F48-BFA9-5B65-79EB-45A40D3E803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6DE4ACF0-CBFF-3FDD-E6E1-CC6107E7D6B0}"/>
              </a:ext>
            </a:extLst>
          </p:cNvPr>
          <p:cNvSpPr>
            <a:spLocks noGrp="1" noChangeArrowheads="1"/>
          </p:cNvSpPr>
          <p:nvPr>
            <p:ph type="sldNum" sz="quarter" idx="12"/>
          </p:nvPr>
        </p:nvSpPr>
        <p:spPr>
          <a:ln/>
        </p:spPr>
        <p:txBody>
          <a:bodyPr/>
          <a:lstStyle>
            <a:lvl1pPr>
              <a:defRPr/>
            </a:lvl1pPr>
          </a:lstStyle>
          <a:p>
            <a:fld id="{A54ED98C-836E-4F4E-87EE-3C4D4B3B7A98}" type="slidenum">
              <a:rPr lang="fr-FR" altLang="fr-FR"/>
              <a:pPr/>
              <a:t>‹N°›</a:t>
            </a:fld>
            <a:endParaRPr lang="fr-FR" altLang="fr-FR"/>
          </a:p>
        </p:txBody>
      </p:sp>
    </p:spTree>
    <p:extLst>
      <p:ext uri="{BB962C8B-B14F-4D97-AF65-F5344CB8AC3E}">
        <p14:creationId xmlns:p14="http://schemas.microsoft.com/office/powerpoint/2010/main" val="360849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2ADA09C-9DE7-6DE0-022C-051B8C1F8DD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a:extLst>
              <a:ext uri="{FF2B5EF4-FFF2-40B4-BE49-F238E27FC236}">
                <a16:creationId xmlns:a16="http://schemas.microsoft.com/office/drawing/2014/main" id="{EFD56B7F-3E07-877D-A952-28BF442CDD4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1272561B-5C65-28F1-A290-47D3C9129C0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fr-FR"/>
          </a:p>
        </p:txBody>
      </p:sp>
      <p:sp>
        <p:nvSpPr>
          <p:cNvPr id="1029" name="Rectangle 5">
            <a:extLst>
              <a:ext uri="{FF2B5EF4-FFF2-40B4-BE49-F238E27FC236}">
                <a16:creationId xmlns:a16="http://schemas.microsoft.com/office/drawing/2014/main" id="{2180F27A-F223-A757-B431-E5A0CCDDE68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fr-FR"/>
          </a:p>
        </p:txBody>
      </p:sp>
      <p:sp>
        <p:nvSpPr>
          <p:cNvPr id="1030" name="Rectangle 6">
            <a:extLst>
              <a:ext uri="{FF2B5EF4-FFF2-40B4-BE49-F238E27FC236}">
                <a16:creationId xmlns:a16="http://schemas.microsoft.com/office/drawing/2014/main" id="{D257D9A3-855A-84B8-3664-18FF9811D49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87D2C11-7A83-4812-8F86-D5D804CBBDCC}"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slide" Target="slide89.xml"/><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slide" Target="slide64.xml"/><Relationship Id="rId5" Type="http://schemas.openxmlformats.org/officeDocument/2006/relationships/slide" Target="slide46.xml"/><Relationship Id="rId4" Type="http://schemas.openxmlformats.org/officeDocument/2006/relationships/slide" Target="slide39.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12.xml"/><Relationship Id="rId4" Type="http://schemas.openxmlformats.org/officeDocument/2006/relationships/image" Target="../media/image108.jpeg"/></Relationships>
</file>

<file path=ppt/slides/_rels/slide8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08B1E46-652D-29B2-A7D0-C5E94B3F2C8B}"/>
              </a:ext>
            </a:extLst>
          </p:cNvPr>
          <p:cNvSpPr txBox="1">
            <a:spLocks noChangeArrowheads="1"/>
          </p:cNvSpPr>
          <p:nvPr/>
        </p:nvSpPr>
        <p:spPr>
          <a:xfrm>
            <a:off x="297213" y="476672"/>
            <a:ext cx="8208912" cy="10081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fr-FR" altLang="fr-FR" sz="2800" b="1" kern="0" dirty="0"/>
              <a:t>Observations dans les environs de Kenskoff</a:t>
            </a:r>
          </a:p>
          <a:p>
            <a:pPr algn="l" eaLnBrk="1" hangingPunct="1"/>
            <a:r>
              <a:rPr lang="fr-FR" altLang="fr-FR" sz="2000" b="1" kern="0" dirty="0"/>
              <a:t>Charles Lilin</a:t>
            </a:r>
          </a:p>
          <a:p>
            <a:pPr algn="l" eaLnBrk="1" hangingPunct="1"/>
            <a:r>
              <a:rPr lang="fr-FR" altLang="fr-FR" sz="2000" b="1" kern="0" dirty="0"/>
              <a:t>Mail : charleslilin2@gmail.com</a:t>
            </a:r>
          </a:p>
        </p:txBody>
      </p:sp>
      <p:sp>
        <p:nvSpPr>
          <p:cNvPr id="3" name="ZoneTexte 2">
            <a:extLst>
              <a:ext uri="{FF2B5EF4-FFF2-40B4-BE49-F238E27FC236}">
                <a16:creationId xmlns:a16="http://schemas.microsoft.com/office/drawing/2014/main" id="{D228785D-FE3E-6C81-8F2E-1DDD41D761BA}"/>
              </a:ext>
            </a:extLst>
          </p:cNvPr>
          <p:cNvSpPr txBox="1"/>
          <p:nvPr/>
        </p:nvSpPr>
        <p:spPr>
          <a:xfrm>
            <a:off x="323528" y="2276872"/>
            <a:ext cx="8280920" cy="3231654"/>
          </a:xfrm>
          <a:prstGeom prst="rect">
            <a:avLst/>
          </a:prstGeom>
          <a:noFill/>
        </p:spPr>
        <p:txBody>
          <a:bodyPr wrap="square" rtlCol="0">
            <a:spAutoFit/>
          </a:bodyPr>
          <a:lstStyle/>
          <a:p>
            <a:r>
              <a:rPr lang="fr-FR" sz="1200" dirty="0"/>
              <a:t>Pour accéder aux parties de ce diaporama qui abordent tel ou tel thème, vous pouvez cliquer (avec la touche CTRL enfoncée) sur le titre correspondant : </a:t>
            </a:r>
          </a:p>
          <a:p>
            <a:endParaRPr lang="fr-FR" sz="1200" dirty="0"/>
          </a:p>
          <a:p>
            <a:r>
              <a:rPr lang="fr-FR" sz="1200" dirty="0">
                <a:hlinkClick r:id="rId2" action="ppaction://hlinksldjump"/>
              </a:rPr>
              <a:t>Les versants</a:t>
            </a:r>
            <a:endParaRPr lang="fr-FR" sz="1200" dirty="0"/>
          </a:p>
          <a:p>
            <a:endParaRPr lang="fr-FR" sz="1200" dirty="0"/>
          </a:p>
          <a:p>
            <a:r>
              <a:rPr lang="fr-FR" sz="1200" dirty="0">
                <a:hlinkClick r:id="rId3" action="ppaction://hlinksldjump"/>
              </a:rPr>
              <a:t>L’érosion aratoire</a:t>
            </a:r>
            <a:endParaRPr lang="fr-FR" sz="1200" dirty="0"/>
          </a:p>
          <a:p>
            <a:endParaRPr lang="fr-FR" sz="1200" dirty="0"/>
          </a:p>
          <a:p>
            <a:r>
              <a:rPr lang="fr-FR" sz="1200" dirty="0">
                <a:hlinkClick r:id="rId4" action="ppaction://hlinksldjump"/>
              </a:rPr>
              <a:t>Les modelés de surface créés par les façons culturales</a:t>
            </a:r>
            <a:endParaRPr lang="fr-FR" sz="1200" dirty="0"/>
          </a:p>
          <a:p>
            <a:endParaRPr lang="fr-FR" sz="1200" dirty="0"/>
          </a:p>
          <a:p>
            <a:r>
              <a:rPr lang="fr-FR" sz="1200" dirty="0">
                <a:hlinkClick r:id="rId5" action="ppaction://hlinksldjump"/>
              </a:rPr>
              <a:t>Les banquettes d’infiltration ou canaux de contour</a:t>
            </a:r>
            <a:endParaRPr lang="fr-FR" sz="1200" dirty="0"/>
          </a:p>
          <a:p>
            <a:endParaRPr lang="fr-FR" sz="1200" dirty="0"/>
          </a:p>
          <a:p>
            <a:r>
              <a:rPr lang="fr-FR" sz="1200" dirty="0">
                <a:hlinkClick r:id="rId6" action="ppaction://hlinksldjump"/>
              </a:rPr>
              <a:t>A Fort Jacques : murettes et talus consolidés par un talus incliné</a:t>
            </a:r>
            <a:endParaRPr lang="fr-FR" sz="1200" dirty="0"/>
          </a:p>
          <a:p>
            <a:endParaRPr lang="fr-FR" sz="1200" dirty="0"/>
          </a:p>
          <a:p>
            <a:r>
              <a:rPr lang="fr-FR" sz="1200" dirty="0">
                <a:hlinkClick r:id="rId7" action="ppaction://hlinksldjump"/>
              </a:rPr>
              <a:t>Le ravinement</a:t>
            </a:r>
            <a:endParaRPr lang="fr-FR" sz="1200" dirty="0"/>
          </a:p>
          <a:p>
            <a:endParaRPr lang="fr-FR" sz="1200" dirty="0"/>
          </a:p>
          <a:p>
            <a:r>
              <a:rPr lang="fr-FR" sz="1200" dirty="0">
                <a:hlinkClick r:id="" action="ppaction://noaction"/>
              </a:rPr>
              <a:t>L’alluvionnement dans les grosses ravines</a:t>
            </a:r>
            <a:endParaRPr lang="fr-FR" sz="1200" dirty="0"/>
          </a:p>
          <a:p>
            <a:endParaRPr lang="fr-FR" sz="1200" dirty="0"/>
          </a:p>
        </p:txBody>
      </p:sp>
      <p:sp>
        <p:nvSpPr>
          <p:cNvPr id="4" name="ZoneTexte 3">
            <a:extLst>
              <a:ext uri="{FF2B5EF4-FFF2-40B4-BE49-F238E27FC236}">
                <a16:creationId xmlns:a16="http://schemas.microsoft.com/office/drawing/2014/main" id="{D0B06FF1-7B91-D283-FE79-459670FC7040}"/>
              </a:ext>
            </a:extLst>
          </p:cNvPr>
          <p:cNvSpPr txBox="1"/>
          <p:nvPr/>
        </p:nvSpPr>
        <p:spPr>
          <a:xfrm>
            <a:off x="6588224" y="6453336"/>
            <a:ext cx="2016224" cy="276999"/>
          </a:xfrm>
          <a:prstGeom prst="rect">
            <a:avLst/>
          </a:prstGeom>
          <a:noFill/>
        </p:spPr>
        <p:txBody>
          <a:bodyPr wrap="square" rtlCol="0">
            <a:spAutoFit/>
          </a:bodyPr>
          <a:lstStyle/>
          <a:p>
            <a:r>
              <a:rPr lang="fr-FR" sz="1200" dirty="0"/>
              <a:t>Version du 1</a:t>
            </a:r>
            <a:r>
              <a:rPr lang="fr-FR" sz="1200" baseline="30000" dirty="0"/>
              <a:t>er</a:t>
            </a:r>
            <a:r>
              <a:rPr lang="fr-FR" sz="1200" dirty="0"/>
              <a:t> juillet 2023</a:t>
            </a:r>
          </a:p>
        </p:txBody>
      </p:sp>
    </p:spTree>
    <p:extLst>
      <p:ext uri="{BB962C8B-B14F-4D97-AF65-F5344CB8AC3E}">
        <p14:creationId xmlns:p14="http://schemas.microsoft.com/office/powerpoint/2010/main" val="780249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a:extLst>
              <a:ext uri="{FF2B5EF4-FFF2-40B4-BE49-F238E27FC236}">
                <a16:creationId xmlns:a16="http://schemas.microsoft.com/office/drawing/2014/main" id="{0566C124-E0D0-4AA4-72B8-EDF8009A0D66}"/>
              </a:ext>
            </a:extLst>
          </p:cNvPr>
          <p:cNvSpPr>
            <a:spLocks noGrp="1" noChangeArrowheads="1"/>
          </p:cNvSpPr>
          <p:nvPr>
            <p:ph type="title"/>
          </p:nvPr>
        </p:nvSpPr>
        <p:spPr/>
        <p:txBody>
          <a:bodyPr/>
          <a:lstStyle/>
          <a:p>
            <a:pPr eaLnBrk="1" hangingPunct="1"/>
            <a:r>
              <a:rPr lang="fr-FR" altLang="fr-FR"/>
              <a:t>Forêt des pins (Pinus occidentalis) et village sur un replat. </a:t>
            </a:r>
          </a:p>
        </p:txBody>
      </p:sp>
      <p:sp>
        <p:nvSpPr>
          <p:cNvPr id="10243" name="Rectangle 3" descr="Kenskoff_012">
            <a:extLst>
              <a:ext uri="{FF2B5EF4-FFF2-40B4-BE49-F238E27FC236}">
                <a16:creationId xmlns:a16="http://schemas.microsoft.com/office/drawing/2014/main" id="{B4B0B2C5-6276-F786-0D80-7080E50EF7B5}"/>
              </a:ext>
            </a:extLst>
          </p:cNvPr>
          <p:cNvSpPr>
            <a:spLocks noGrp="1" noChangeAspect="1" noChangeArrowheads="1"/>
          </p:cNvSpPr>
          <p:nvPr isPhoto="1"/>
        </p:nvSpPr>
        <p:spPr bwMode="auto">
          <a:xfrm>
            <a:off x="0" y="-26988"/>
            <a:ext cx="9144000" cy="614521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275A4760-7735-7DEB-1EF8-8AA92A1ADFB6}"/>
              </a:ext>
            </a:extLst>
          </p:cNvPr>
          <p:cNvSpPr txBox="1"/>
          <p:nvPr/>
        </p:nvSpPr>
        <p:spPr>
          <a:xfrm>
            <a:off x="30880" y="6242828"/>
            <a:ext cx="8892480" cy="276999"/>
          </a:xfrm>
          <a:prstGeom prst="rect">
            <a:avLst/>
          </a:prstGeom>
          <a:noFill/>
        </p:spPr>
        <p:txBody>
          <a:bodyPr wrap="square" rtlCol="0">
            <a:spAutoFit/>
          </a:bodyPr>
          <a:lstStyle/>
          <a:p>
            <a:r>
              <a:rPr lang="fr-FR" sz="1200" dirty="0"/>
              <a:t>Les habitations sont établies sur les replats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a:extLst>
              <a:ext uri="{FF2B5EF4-FFF2-40B4-BE49-F238E27FC236}">
                <a16:creationId xmlns:a16="http://schemas.microsoft.com/office/drawing/2014/main" id="{52E22773-CBB2-9EF0-F2A4-C09B7BCE69EE}"/>
              </a:ext>
            </a:extLst>
          </p:cNvPr>
          <p:cNvSpPr>
            <a:spLocks noGrp="1" noChangeArrowheads="1"/>
          </p:cNvSpPr>
          <p:nvPr>
            <p:ph type="title"/>
          </p:nvPr>
        </p:nvSpPr>
        <p:spPr/>
        <p:txBody>
          <a:bodyPr/>
          <a:lstStyle/>
          <a:p>
            <a:pPr eaLnBrk="1" hangingPunct="1"/>
            <a:r>
              <a:rPr lang="fr-FR" altLang="fr-FR"/>
              <a:t>Id.</a:t>
            </a:r>
          </a:p>
        </p:txBody>
      </p:sp>
      <p:sp>
        <p:nvSpPr>
          <p:cNvPr id="18435" name="Rectangle 3" descr="Kenskoff_029">
            <a:extLst>
              <a:ext uri="{FF2B5EF4-FFF2-40B4-BE49-F238E27FC236}">
                <a16:creationId xmlns:a16="http://schemas.microsoft.com/office/drawing/2014/main" id="{79FC0E3C-18CF-3D47-92E7-6B4902AC9753}"/>
              </a:ext>
            </a:extLst>
          </p:cNvPr>
          <p:cNvSpPr>
            <a:spLocks noGrp="1" noChangeAspect="1" noChangeArrowheads="1"/>
          </p:cNvSpPr>
          <p:nvPr isPhoto="1"/>
        </p:nvSpPr>
        <p:spPr bwMode="auto">
          <a:xfrm>
            <a:off x="-36513" y="0"/>
            <a:ext cx="4536505" cy="6048672"/>
          </a:xfrm>
          <a:prstGeom prst="rect">
            <a:avLst/>
          </a:prstGeom>
          <a:blipFill dpi="0" rotWithShape="1">
            <a:blip r:embed="rId3">
              <a:extLst>
                <a:ext uri="{BEBA8EAE-BF5A-486C-A8C5-ECC9F3942E4B}">
                  <a14:imgProps xmlns:a14="http://schemas.microsoft.com/office/drawing/2010/main">
                    <a14:imgLayer r:embed="rId4">
                      <a14:imgEffect>
                        <a14:saturation sat="66000"/>
                      </a14:imgEffect>
                    </a14:imgLayer>
                  </a14:imgProps>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dirty="0"/>
          </a:p>
        </p:txBody>
      </p:sp>
      <p:sp>
        <p:nvSpPr>
          <p:cNvPr id="2" name="ZoneTexte 1">
            <a:extLst>
              <a:ext uri="{FF2B5EF4-FFF2-40B4-BE49-F238E27FC236}">
                <a16:creationId xmlns:a16="http://schemas.microsoft.com/office/drawing/2014/main" id="{2ED6BB0B-9A68-AB36-725B-4922BCC80494}"/>
              </a:ext>
            </a:extLst>
          </p:cNvPr>
          <p:cNvSpPr txBox="1"/>
          <p:nvPr/>
        </p:nvSpPr>
        <p:spPr>
          <a:xfrm>
            <a:off x="-66280" y="6237312"/>
            <a:ext cx="4561688" cy="461665"/>
          </a:xfrm>
          <a:prstGeom prst="rect">
            <a:avLst/>
          </a:prstGeom>
          <a:noFill/>
        </p:spPr>
        <p:txBody>
          <a:bodyPr wrap="square" rtlCol="0">
            <a:spAutoFit/>
          </a:bodyPr>
          <a:lstStyle/>
          <a:p>
            <a:r>
              <a:rPr lang="fr-FR" sz="1200" dirty="0"/>
              <a:t>Les observations ont porté sur le travail du sol, ici à la pioche. A chaque coup de pioche, la terre est tirée vers le bas.</a:t>
            </a:r>
          </a:p>
        </p:txBody>
      </p:sp>
      <p:sp>
        <p:nvSpPr>
          <p:cNvPr id="4" name="ZoneTexte 3">
            <a:extLst>
              <a:ext uri="{FF2B5EF4-FFF2-40B4-BE49-F238E27FC236}">
                <a16:creationId xmlns:a16="http://schemas.microsoft.com/office/drawing/2014/main" id="{77D04BF8-D2A3-598C-0B7D-932A334B56B2}"/>
              </a:ext>
            </a:extLst>
          </p:cNvPr>
          <p:cNvSpPr txBox="1"/>
          <p:nvPr/>
        </p:nvSpPr>
        <p:spPr>
          <a:xfrm>
            <a:off x="4644010" y="17160"/>
            <a:ext cx="4499990" cy="2246769"/>
          </a:xfrm>
          <a:prstGeom prst="rect">
            <a:avLst/>
          </a:prstGeom>
          <a:noFill/>
        </p:spPr>
        <p:txBody>
          <a:bodyPr wrap="square">
            <a:spAutoFit/>
          </a:bodyPr>
          <a:lstStyle/>
          <a:p>
            <a:pPr marL="0" indent="0" algn="ctr" eaLnBrk="1" hangingPunct="1">
              <a:buNone/>
            </a:pPr>
            <a:r>
              <a:rPr lang="fr-FR" altLang="fr-FR" sz="2000" b="1" dirty="0"/>
              <a:t>L’érosion aratoire</a:t>
            </a:r>
          </a:p>
          <a:p>
            <a:pPr marL="0" indent="0" eaLnBrk="1" hangingPunct="1">
              <a:buNone/>
            </a:pPr>
            <a:endParaRPr lang="fr-FR" altLang="fr-FR" sz="1200" dirty="0"/>
          </a:p>
          <a:p>
            <a:pPr marL="0" indent="0" eaLnBrk="1" hangingPunct="1">
              <a:buNone/>
            </a:pPr>
            <a:r>
              <a:rPr lang="fr-FR" altLang="fr-FR" sz="1200" dirty="0"/>
              <a:t>L’érosion aratoire a été longtemps méconnue par des experts faisant davantage confiance à la littérature sur l’érosion qu’à leur interprétation du paysage.</a:t>
            </a:r>
          </a:p>
          <a:p>
            <a:pPr marL="0" indent="0" eaLnBrk="1" hangingPunct="1">
              <a:buNone/>
            </a:pPr>
            <a:endParaRPr lang="fr-FR" altLang="fr-FR" sz="1200" dirty="0"/>
          </a:p>
          <a:p>
            <a:pPr marL="0" indent="0" eaLnBrk="1" hangingPunct="1">
              <a:buNone/>
            </a:pPr>
            <a:r>
              <a:rPr lang="fr-FR" altLang="fr-FR" sz="1200" dirty="0"/>
              <a:t>Dans les mornes autour de Kenskoff, les signes de l’érosion aratoire sont pourtant visibles.</a:t>
            </a:r>
          </a:p>
          <a:p>
            <a:pPr marL="0" indent="0" eaLnBrk="1" hangingPunct="1">
              <a:buNone/>
            </a:pPr>
            <a:endParaRPr lang="fr-FR" altLang="fr-FR" sz="1200" dirty="0"/>
          </a:p>
          <a:p>
            <a:pPr marL="0" indent="0" eaLnBrk="1" hangingPunct="1">
              <a:buNone/>
            </a:pPr>
            <a:r>
              <a:rPr lang="fr-FR" altLang="fr-FR" sz="1200" dirty="0"/>
              <a:t>Cette érosion est la principale responsable de la destruction des murettes et haies vives implantées sur des versants raides.</a:t>
            </a:r>
          </a:p>
        </p:txBody>
      </p:sp>
      <p:pic>
        <p:nvPicPr>
          <p:cNvPr id="3" name="object 2"/>
          <p:cNvPicPr/>
          <p:nvPr/>
        </p:nvPicPr>
        <p:blipFill>
          <a:blip r:embed="rId5" cstate="print"/>
          <a:stretch>
            <a:fillRect/>
          </a:stretch>
        </p:blipFill>
        <p:spPr>
          <a:xfrm>
            <a:off x="5724128" y="2268228"/>
            <a:ext cx="3186290" cy="44307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a:extLst>
              <a:ext uri="{FF2B5EF4-FFF2-40B4-BE49-F238E27FC236}">
                <a16:creationId xmlns:a16="http://schemas.microsoft.com/office/drawing/2014/main" id="{07370ABF-9875-9DF1-1F77-137261BAEC37}"/>
              </a:ext>
            </a:extLst>
          </p:cNvPr>
          <p:cNvSpPr>
            <a:spLocks noGrp="1" noChangeArrowheads="1"/>
          </p:cNvSpPr>
          <p:nvPr>
            <p:ph type="title"/>
          </p:nvPr>
        </p:nvSpPr>
        <p:spPr/>
        <p:txBody>
          <a:bodyPr/>
          <a:lstStyle/>
          <a:p>
            <a:pPr eaLnBrk="1" hangingPunct="1"/>
            <a:r>
              <a:rPr lang="fr-FR" altLang="fr-FR"/>
              <a:t>L’érosion aratoire en action peut être observée lorsqu’on assiste au travail du sol effectué par le paysan. On voit alors comment la pioche ou la houe font descendre les mottes de terre.</a:t>
            </a:r>
          </a:p>
        </p:txBody>
      </p:sp>
      <p:sp>
        <p:nvSpPr>
          <p:cNvPr id="17411" name="Rectangle 3" descr="Kenskoff_030">
            <a:extLst>
              <a:ext uri="{FF2B5EF4-FFF2-40B4-BE49-F238E27FC236}">
                <a16:creationId xmlns:a16="http://schemas.microsoft.com/office/drawing/2014/main" id="{10966E55-A1B4-DB94-0031-005A8249CC43}"/>
              </a:ext>
            </a:extLst>
          </p:cNvPr>
          <p:cNvSpPr>
            <a:spLocks noGrp="1" noChangeAspect="1" noChangeArrowheads="1"/>
          </p:cNvSpPr>
          <p:nvPr isPhoto="1"/>
        </p:nvSpPr>
        <p:spPr bwMode="auto">
          <a:xfrm>
            <a:off x="683568" y="34288"/>
            <a:ext cx="7884368" cy="5913276"/>
          </a:xfrm>
          <a:prstGeom prst="rect">
            <a:avLst/>
          </a:prstGeom>
          <a:blipFill dpi="0" rotWithShape="1">
            <a:blip r:embed="rId2">
              <a:extLst>
                <a:ext uri="{BEBA8EAE-BF5A-486C-A8C5-ECC9F3942E4B}">
                  <a14:imgProps xmlns:a14="http://schemas.microsoft.com/office/drawing/2010/main">
                    <a14:imgLayer r:embed="rId3">
                      <a14:imgEffect>
                        <a14:saturation sat="66000"/>
                      </a14:imgEffect>
                    </a14:imgLayer>
                  </a14:imgProps>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a:extLst>
              <a:ext uri="{FF2B5EF4-FFF2-40B4-BE49-F238E27FC236}">
                <a16:creationId xmlns:a16="http://schemas.microsoft.com/office/drawing/2014/main" id="{9750F2FE-8B5E-5863-FCC6-3B0F68230AB6}"/>
              </a:ext>
            </a:extLst>
          </p:cNvPr>
          <p:cNvSpPr>
            <a:spLocks noGrp="1" noChangeArrowheads="1"/>
          </p:cNvSpPr>
          <p:nvPr>
            <p:ph type="title"/>
          </p:nvPr>
        </p:nvSpPr>
        <p:spPr/>
        <p:txBody>
          <a:bodyPr/>
          <a:lstStyle/>
          <a:p>
            <a:pPr eaLnBrk="1" hangingPunct="1"/>
            <a:r>
              <a:rPr lang="fr-FR" altLang="fr-FR"/>
              <a:t>Le talus est creusé dans l’important manteau d’altération basaltique.</a:t>
            </a:r>
          </a:p>
        </p:txBody>
      </p:sp>
      <p:sp>
        <p:nvSpPr>
          <p:cNvPr id="66563" name="Rectangle 3" descr="Kenskoff_078">
            <a:extLst>
              <a:ext uri="{FF2B5EF4-FFF2-40B4-BE49-F238E27FC236}">
                <a16:creationId xmlns:a16="http://schemas.microsoft.com/office/drawing/2014/main" id="{8B3F4E46-ED8F-67C1-8634-765A95BAB6BF}"/>
              </a:ext>
            </a:extLst>
          </p:cNvPr>
          <p:cNvSpPr>
            <a:spLocks noGrp="1" noChangeAspect="1" noChangeArrowheads="1"/>
          </p:cNvSpPr>
          <p:nvPr isPhoto="1"/>
        </p:nvSpPr>
        <p:spPr bwMode="auto">
          <a:xfrm>
            <a:off x="-36513" y="0"/>
            <a:ext cx="4464497" cy="595266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584D44AA-B901-59E3-C6A9-A07E039FD2FB}"/>
              </a:ext>
            </a:extLst>
          </p:cNvPr>
          <p:cNvSpPr txBox="1"/>
          <p:nvPr/>
        </p:nvSpPr>
        <p:spPr>
          <a:xfrm>
            <a:off x="4572000" y="4725144"/>
            <a:ext cx="4464497" cy="1323439"/>
          </a:xfrm>
          <a:prstGeom prst="rect">
            <a:avLst/>
          </a:prstGeom>
          <a:noFill/>
        </p:spPr>
        <p:txBody>
          <a:bodyPr wrap="square" rtlCol="0">
            <a:spAutoFit/>
          </a:bodyPr>
          <a:lstStyle/>
          <a:p>
            <a:r>
              <a:rPr lang="fr-FR" sz="1600" dirty="0"/>
              <a:t>Grâce à la protection assurée par la forêt de pins, l’eau circulait surtout en profondeur. Les conditions étaient favorables à une pédogenèse active et à la formation d’un épais manteau d’altération. </a:t>
            </a:r>
          </a:p>
        </p:txBody>
      </p:sp>
    </p:spTree>
    <p:extLst>
      <p:ext uri="{BB962C8B-B14F-4D97-AF65-F5344CB8AC3E}">
        <p14:creationId xmlns:p14="http://schemas.microsoft.com/office/powerpoint/2010/main" val="1872978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hidden="1">
            <a:extLst>
              <a:ext uri="{FF2B5EF4-FFF2-40B4-BE49-F238E27FC236}">
                <a16:creationId xmlns:a16="http://schemas.microsoft.com/office/drawing/2014/main" id="{38C19DF1-A93A-69E6-757E-6921801C93C4}"/>
              </a:ext>
            </a:extLst>
          </p:cNvPr>
          <p:cNvSpPr>
            <a:spLocks noGrp="1" noChangeArrowheads="1"/>
          </p:cNvSpPr>
          <p:nvPr>
            <p:ph type="title"/>
          </p:nvPr>
        </p:nvSpPr>
        <p:spPr/>
        <p:txBody>
          <a:bodyPr/>
          <a:lstStyle/>
          <a:p>
            <a:pPr eaLnBrk="1" hangingPunct="1"/>
            <a:r>
              <a:rPr lang="fr-FR" altLang="fr-FR"/>
              <a:t>L’érosion aratoire a affouillé le pin indiqué par une flèche. Il ne reste debout que grâce à sa profonde racine pivotante. Sa disparition est proche.</a:t>
            </a:r>
          </a:p>
        </p:txBody>
      </p:sp>
      <p:sp>
        <p:nvSpPr>
          <p:cNvPr id="20483" name="Rectangle 3" descr="Kenskoff_036">
            <a:extLst>
              <a:ext uri="{FF2B5EF4-FFF2-40B4-BE49-F238E27FC236}">
                <a16:creationId xmlns:a16="http://schemas.microsoft.com/office/drawing/2014/main" id="{00BF41DE-A19D-738A-0AC9-9A53DB9898D9}"/>
              </a:ext>
            </a:extLst>
          </p:cNvPr>
          <p:cNvSpPr>
            <a:spLocks noGrp="1" noChangeAspect="1" noChangeArrowheads="1"/>
          </p:cNvSpPr>
          <p:nvPr isPhoto="1"/>
        </p:nvSpPr>
        <p:spPr bwMode="auto">
          <a:xfrm>
            <a:off x="0" y="0"/>
            <a:ext cx="7421311" cy="496815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cxnSp>
        <p:nvCxnSpPr>
          <p:cNvPr id="3" name="Connecteur droit avec flèche 2">
            <a:extLst>
              <a:ext uri="{FF2B5EF4-FFF2-40B4-BE49-F238E27FC236}">
                <a16:creationId xmlns:a16="http://schemas.microsoft.com/office/drawing/2014/main" id="{D8880697-5588-67EC-34E4-15F9B14E8302}"/>
              </a:ext>
            </a:extLst>
          </p:cNvPr>
          <p:cNvCxnSpPr>
            <a:cxnSpLocks/>
            <a:stCxn id="5" idx="1"/>
          </p:cNvCxnSpPr>
          <p:nvPr/>
        </p:nvCxnSpPr>
        <p:spPr>
          <a:xfrm flipH="1" flipV="1">
            <a:off x="6156176" y="2204864"/>
            <a:ext cx="1584176" cy="13850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
        <p:nvSpPr>
          <p:cNvPr id="5" name="ZoneTexte 4">
            <a:extLst>
              <a:ext uri="{FF2B5EF4-FFF2-40B4-BE49-F238E27FC236}">
                <a16:creationId xmlns:a16="http://schemas.microsoft.com/office/drawing/2014/main" id="{EF315425-1703-6F73-8754-BAA77FA70FAE}"/>
              </a:ext>
            </a:extLst>
          </p:cNvPr>
          <p:cNvSpPr txBox="1"/>
          <p:nvPr/>
        </p:nvSpPr>
        <p:spPr>
          <a:xfrm>
            <a:off x="7740352" y="2204864"/>
            <a:ext cx="1403648" cy="276999"/>
          </a:xfrm>
          <a:prstGeom prst="rect">
            <a:avLst/>
          </a:prstGeom>
          <a:noFill/>
        </p:spPr>
        <p:txBody>
          <a:bodyPr wrap="square" rtlCol="0">
            <a:spAutoFit/>
          </a:bodyPr>
          <a:lstStyle/>
          <a:p>
            <a:r>
              <a:rPr lang="fr-FR" sz="1200" dirty="0"/>
              <a:t>Talus vertical</a:t>
            </a:r>
          </a:p>
        </p:txBody>
      </p:sp>
      <p:sp>
        <p:nvSpPr>
          <p:cNvPr id="6" name="ZoneTexte 5">
            <a:extLst>
              <a:ext uri="{FF2B5EF4-FFF2-40B4-BE49-F238E27FC236}">
                <a16:creationId xmlns:a16="http://schemas.microsoft.com/office/drawing/2014/main" id="{2353D6D9-3AA6-8C68-E324-0C340D265772}"/>
              </a:ext>
            </a:extLst>
          </p:cNvPr>
          <p:cNvSpPr txBox="1"/>
          <p:nvPr/>
        </p:nvSpPr>
        <p:spPr>
          <a:xfrm>
            <a:off x="0" y="5301208"/>
            <a:ext cx="8964488" cy="830997"/>
          </a:xfrm>
          <a:prstGeom prst="rect">
            <a:avLst/>
          </a:prstGeom>
          <a:noFill/>
        </p:spPr>
        <p:txBody>
          <a:bodyPr wrap="square" rtlCol="0">
            <a:spAutoFit/>
          </a:bodyPr>
          <a:lstStyle/>
          <a:p>
            <a:r>
              <a:rPr lang="fr-FR" sz="1600" dirty="0"/>
              <a:t>L’observation de versants portant des cultures maraîchères a permis d’identifier de petits talus verticaux qui ne me semblaient pas en rapport avec l’érosion par l’eau. Parfois, un pin isolé se trouvait ainsi sur un petit piédestal.</a:t>
            </a:r>
          </a:p>
        </p:txBody>
      </p:sp>
      <p:cxnSp>
        <p:nvCxnSpPr>
          <p:cNvPr id="9" name="Connecteur droit avec flèche 8">
            <a:extLst>
              <a:ext uri="{FF2B5EF4-FFF2-40B4-BE49-F238E27FC236}">
                <a16:creationId xmlns:a16="http://schemas.microsoft.com/office/drawing/2014/main" id="{AFEF4A39-C69E-0D59-3153-87AB51E70D56}"/>
              </a:ext>
            </a:extLst>
          </p:cNvPr>
          <p:cNvCxnSpPr>
            <a:cxnSpLocks/>
            <a:stCxn id="5" idx="1"/>
          </p:cNvCxnSpPr>
          <p:nvPr/>
        </p:nvCxnSpPr>
        <p:spPr>
          <a:xfrm flipH="1">
            <a:off x="2699792" y="2343364"/>
            <a:ext cx="5040560" cy="22154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hidden="1">
            <a:extLst>
              <a:ext uri="{FF2B5EF4-FFF2-40B4-BE49-F238E27FC236}">
                <a16:creationId xmlns:a16="http://schemas.microsoft.com/office/drawing/2014/main" id="{2C23172B-8F03-68AE-666B-869751FE9B8E}"/>
              </a:ext>
            </a:extLst>
          </p:cNvPr>
          <p:cNvSpPr>
            <a:spLocks noGrp="1" noChangeArrowheads="1"/>
          </p:cNvSpPr>
          <p:nvPr>
            <p:ph type="title"/>
          </p:nvPr>
        </p:nvSpPr>
        <p:spPr/>
        <p:txBody>
          <a:bodyPr/>
          <a:lstStyle/>
          <a:p>
            <a:pPr eaLnBrk="1" hangingPunct="1"/>
            <a:r>
              <a:rPr lang="fr-FR" altLang="fr-FR"/>
              <a:t>Butte témoin subsistant après la chute d’un pin qui a été provoquée par l’affouillement (flèche). Elle donne une indication de l’épaisseur de sol décapé depuis la mise en culture de cette parcelle. </a:t>
            </a:r>
          </a:p>
        </p:txBody>
      </p:sp>
      <p:sp>
        <p:nvSpPr>
          <p:cNvPr id="21507" name="Rectangle 3" descr="Kenskoff_037">
            <a:extLst>
              <a:ext uri="{FF2B5EF4-FFF2-40B4-BE49-F238E27FC236}">
                <a16:creationId xmlns:a16="http://schemas.microsoft.com/office/drawing/2014/main" id="{DA1E2409-8168-87DB-BBCD-271786001F40}"/>
              </a:ext>
            </a:extLst>
          </p:cNvPr>
          <p:cNvSpPr>
            <a:spLocks noGrp="1" noChangeAspect="1" noChangeArrowheads="1"/>
          </p:cNvSpPr>
          <p:nvPr isPhoto="1"/>
        </p:nvSpPr>
        <p:spPr bwMode="auto">
          <a:xfrm>
            <a:off x="-36512" y="1"/>
            <a:ext cx="7849604" cy="530120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1508" name="Line 5">
            <a:extLst>
              <a:ext uri="{FF2B5EF4-FFF2-40B4-BE49-F238E27FC236}">
                <a16:creationId xmlns:a16="http://schemas.microsoft.com/office/drawing/2014/main" id="{5CB07E1D-2A5D-C5FF-2AA2-7CED36FA3D97}"/>
              </a:ext>
            </a:extLst>
          </p:cNvPr>
          <p:cNvSpPr>
            <a:spLocks noChangeShapeType="1"/>
          </p:cNvSpPr>
          <p:nvPr/>
        </p:nvSpPr>
        <p:spPr bwMode="auto">
          <a:xfrm flipH="1" flipV="1">
            <a:off x="5580062" y="3213100"/>
            <a:ext cx="2210094" cy="2159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Line 5">
            <a:extLst>
              <a:ext uri="{FF2B5EF4-FFF2-40B4-BE49-F238E27FC236}">
                <a16:creationId xmlns:a16="http://schemas.microsoft.com/office/drawing/2014/main" id="{D61A670E-CE2B-EAF5-9D82-EB6A4F78B086}"/>
              </a:ext>
            </a:extLst>
          </p:cNvPr>
          <p:cNvSpPr>
            <a:spLocks noChangeShapeType="1"/>
          </p:cNvSpPr>
          <p:nvPr/>
        </p:nvSpPr>
        <p:spPr bwMode="auto">
          <a:xfrm flipH="1" flipV="1">
            <a:off x="5148062" y="1916830"/>
            <a:ext cx="2665030" cy="1512169"/>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ZoneTexte 2">
            <a:extLst>
              <a:ext uri="{FF2B5EF4-FFF2-40B4-BE49-F238E27FC236}">
                <a16:creationId xmlns:a16="http://schemas.microsoft.com/office/drawing/2014/main" id="{B24B474B-D91A-69CB-95C1-19D7A3435399}"/>
              </a:ext>
            </a:extLst>
          </p:cNvPr>
          <p:cNvSpPr txBox="1"/>
          <p:nvPr/>
        </p:nvSpPr>
        <p:spPr>
          <a:xfrm>
            <a:off x="11448" y="5554352"/>
            <a:ext cx="9070976" cy="1015663"/>
          </a:xfrm>
          <a:prstGeom prst="rect">
            <a:avLst/>
          </a:prstGeom>
          <a:noFill/>
        </p:spPr>
        <p:txBody>
          <a:bodyPr wrap="square" rtlCol="0">
            <a:spAutoFit/>
          </a:bodyPr>
          <a:lstStyle/>
          <a:p>
            <a:r>
              <a:rPr lang="fr-FR" sz="1200" dirty="0"/>
              <a:t>Après la disparition du pin, le piédestal, une sorte de butte-témoin, pouvait subsister quelque temps et donner une indication sur la hauteur initiale du sol, avant  décapage.</a:t>
            </a:r>
          </a:p>
          <a:p>
            <a:endParaRPr lang="fr-FR" sz="1200" dirty="0"/>
          </a:p>
          <a:p>
            <a:r>
              <a:rPr lang="fr-FR" sz="1200" dirty="0"/>
              <a:t>Il serait intéressant de connaître la date de la mise en culture, cela permettrait d’estimer la vitesse du décapage pour une pente donnée.</a:t>
            </a:r>
          </a:p>
        </p:txBody>
      </p:sp>
      <p:sp>
        <p:nvSpPr>
          <p:cNvPr id="4" name="ZoneTexte 3">
            <a:extLst>
              <a:ext uri="{FF2B5EF4-FFF2-40B4-BE49-F238E27FC236}">
                <a16:creationId xmlns:a16="http://schemas.microsoft.com/office/drawing/2014/main" id="{3D06A0D1-9D45-B537-7A26-1206E7222B47}"/>
              </a:ext>
            </a:extLst>
          </p:cNvPr>
          <p:cNvSpPr txBox="1"/>
          <p:nvPr/>
        </p:nvSpPr>
        <p:spPr>
          <a:xfrm>
            <a:off x="7790156" y="2787192"/>
            <a:ext cx="1317332" cy="1200329"/>
          </a:xfrm>
          <a:prstGeom prst="rect">
            <a:avLst/>
          </a:prstGeom>
          <a:noFill/>
        </p:spPr>
        <p:txBody>
          <a:bodyPr wrap="square" rtlCol="0">
            <a:spAutoFit/>
          </a:bodyPr>
          <a:lstStyle/>
          <a:p>
            <a:r>
              <a:rPr lang="fr-FR" sz="1200" dirty="0"/>
              <a:t>Piédestal correspondant à l’emplacement d’un pin, maintenant disparu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a:extLst>
              <a:ext uri="{FF2B5EF4-FFF2-40B4-BE49-F238E27FC236}">
                <a16:creationId xmlns:a16="http://schemas.microsoft.com/office/drawing/2014/main" id="{C2FC80DC-44AA-2559-4D66-0514648A93FB}"/>
              </a:ext>
            </a:extLst>
          </p:cNvPr>
          <p:cNvSpPr>
            <a:spLocks noGrp="1" noChangeArrowheads="1"/>
          </p:cNvSpPr>
          <p:nvPr>
            <p:ph type="title"/>
          </p:nvPr>
        </p:nvSpPr>
        <p:spPr/>
        <p:txBody>
          <a:bodyPr/>
          <a:lstStyle/>
          <a:p>
            <a:pPr eaLnBrk="1" hangingPunct="1"/>
            <a:r>
              <a:rPr lang="fr-FR" altLang="fr-FR"/>
              <a:t>L’érosion aratoire affouille les pins. La trace de celui qui était en premier plan (flèche) est constituée par cette sorte de butte-témoin qui subsiste.</a:t>
            </a:r>
          </a:p>
        </p:txBody>
      </p:sp>
      <p:sp>
        <p:nvSpPr>
          <p:cNvPr id="19459" name="Rectangle 3" descr="Kenskoff_013">
            <a:extLst>
              <a:ext uri="{FF2B5EF4-FFF2-40B4-BE49-F238E27FC236}">
                <a16:creationId xmlns:a16="http://schemas.microsoft.com/office/drawing/2014/main" id="{C80B161D-1A0F-8637-4507-02CB39545577}"/>
              </a:ext>
            </a:extLst>
          </p:cNvPr>
          <p:cNvSpPr>
            <a:spLocks noGrp="1" noChangeAspect="1" noChangeArrowheads="1"/>
          </p:cNvSpPr>
          <p:nvPr isPhoto="1"/>
        </p:nvSpPr>
        <p:spPr bwMode="auto">
          <a:xfrm>
            <a:off x="1187624" y="10752"/>
            <a:ext cx="7434402" cy="504016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9460" name="Line 4">
            <a:extLst>
              <a:ext uri="{FF2B5EF4-FFF2-40B4-BE49-F238E27FC236}">
                <a16:creationId xmlns:a16="http://schemas.microsoft.com/office/drawing/2014/main" id="{304A0B08-CD4F-3D88-1637-B039894F768F}"/>
              </a:ext>
            </a:extLst>
          </p:cNvPr>
          <p:cNvSpPr>
            <a:spLocks noChangeShapeType="1"/>
          </p:cNvSpPr>
          <p:nvPr/>
        </p:nvSpPr>
        <p:spPr bwMode="auto">
          <a:xfrm flipH="1" flipV="1">
            <a:off x="4644006" y="4509120"/>
            <a:ext cx="1656185" cy="72008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461" name="Line 5">
            <a:extLst>
              <a:ext uri="{FF2B5EF4-FFF2-40B4-BE49-F238E27FC236}">
                <a16:creationId xmlns:a16="http://schemas.microsoft.com/office/drawing/2014/main" id="{CC03F407-5CC8-6732-C5DF-08A63CE34D0F}"/>
              </a:ext>
            </a:extLst>
          </p:cNvPr>
          <p:cNvSpPr>
            <a:spLocks noChangeShapeType="1"/>
          </p:cNvSpPr>
          <p:nvPr/>
        </p:nvSpPr>
        <p:spPr bwMode="auto">
          <a:xfrm flipH="1" flipV="1">
            <a:off x="4139952" y="3356989"/>
            <a:ext cx="72008" cy="2056099"/>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8AFCAF3F-46C0-F1D6-C468-C597A0658C0C}"/>
              </a:ext>
            </a:extLst>
          </p:cNvPr>
          <p:cNvSpPr txBox="1"/>
          <p:nvPr/>
        </p:nvSpPr>
        <p:spPr>
          <a:xfrm>
            <a:off x="6300192" y="5079082"/>
            <a:ext cx="2736304" cy="276999"/>
          </a:xfrm>
          <a:prstGeom prst="rect">
            <a:avLst/>
          </a:prstGeom>
          <a:noFill/>
        </p:spPr>
        <p:txBody>
          <a:bodyPr wrap="square" rtlCol="0">
            <a:spAutoFit/>
          </a:bodyPr>
          <a:lstStyle/>
          <a:p>
            <a:r>
              <a:rPr lang="fr-FR" sz="1200" dirty="0"/>
              <a:t>Piédestal d’un pin maintenant disparu</a:t>
            </a:r>
          </a:p>
        </p:txBody>
      </p:sp>
      <p:sp>
        <p:nvSpPr>
          <p:cNvPr id="3" name="ZoneTexte 2">
            <a:extLst>
              <a:ext uri="{FF2B5EF4-FFF2-40B4-BE49-F238E27FC236}">
                <a16:creationId xmlns:a16="http://schemas.microsoft.com/office/drawing/2014/main" id="{9503B0C5-ED55-4352-5FED-2AB858F4BB57}"/>
              </a:ext>
            </a:extLst>
          </p:cNvPr>
          <p:cNvSpPr txBox="1"/>
          <p:nvPr/>
        </p:nvSpPr>
        <p:spPr>
          <a:xfrm>
            <a:off x="1403648" y="5413089"/>
            <a:ext cx="7740352" cy="338554"/>
          </a:xfrm>
          <a:prstGeom prst="rect">
            <a:avLst/>
          </a:prstGeom>
          <a:noFill/>
        </p:spPr>
        <p:txBody>
          <a:bodyPr wrap="square" rtlCol="0">
            <a:spAutoFit/>
          </a:bodyPr>
          <a:lstStyle/>
          <a:p>
            <a:r>
              <a:rPr lang="fr-FR" sz="1600" dirty="0"/>
              <a:t>Piédestal portant encore un pin, mais tellement affouillé qu’il est en surplomb !</a:t>
            </a:r>
          </a:p>
        </p:txBody>
      </p:sp>
      <p:sp>
        <p:nvSpPr>
          <p:cNvPr id="4" name="ZoneTexte 3">
            <a:extLst>
              <a:ext uri="{FF2B5EF4-FFF2-40B4-BE49-F238E27FC236}">
                <a16:creationId xmlns:a16="http://schemas.microsoft.com/office/drawing/2014/main" id="{B0518D99-960D-1486-BCBF-72FC6EDD907B}"/>
              </a:ext>
            </a:extLst>
          </p:cNvPr>
          <p:cNvSpPr txBox="1"/>
          <p:nvPr/>
        </p:nvSpPr>
        <p:spPr>
          <a:xfrm>
            <a:off x="1763688" y="5750625"/>
            <a:ext cx="6858338" cy="338554"/>
          </a:xfrm>
          <a:prstGeom prst="rect">
            <a:avLst/>
          </a:prstGeom>
          <a:noFill/>
        </p:spPr>
        <p:txBody>
          <a:bodyPr wrap="square" rtlCol="0">
            <a:spAutoFit/>
          </a:bodyPr>
          <a:lstStyle/>
          <a:p>
            <a:r>
              <a:rPr lang="fr-FR" sz="1600" dirty="0"/>
              <a:t>Banquettes en courbes de niveau construites par un projet</a:t>
            </a:r>
          </a:p>
        </p:txBody>
      </p:sp>
      <p:sp>
        <p:nvSpPr>
          <p:cNvPr id="5" name="Line 5">
            <a:extLst>
              <a:ext uri="{FF2B5EF4-FFF2-40B4-BE49-F238E27FC236}">
                <a16:creationId xmlns:a16="http://schemas.microsoft.com/office/drawing/2014/main" id="{5AF27464-129E-F677-D220-7B57928E3EE6}"/>
              </a:ext>
            </a:extLst>
          </p:cNvPr>
          <p:cNvSpPr>
            <a:spLocks noChangeShapeType="1"/>
          </p:cNvSpPr>
          <p:nvPr/>
        </p:nvSpPr>
        <p:spPr bwMode="auto">
          <a:xfrm flipV="1">
            <a:off x="1763687" y="2780928"/>
            <a:ext cx="2304257" cy="312189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hidden="1">
            <a:extLst>
              <a:ext uri="{FF2B5EF4-FFF2-40B4-BE49-F238E27FC236}">
                <a16:creationId xmlns:a16="http://schemas.microsoft.com/office/drawing/2014/main" id="{5BA0C59B-6D51-99D7-EF77-F3396DB77BC9}"/>
              </a:ext>
            </a:extLst>
          </p:cNvPr>
          <p:cNvSpPr>
            <a:spLocks noGrp="1" noChangeArrowheads="1"/>
          </p:cNvSpPr>
          <p:nvPr>
            <p:ph type="title"/>
          </p:nvPr>
        </p:nvSpPr>
        <p:spPr/>
        <p:txBody>
          <a:bodyPr/>
          <a:lstStyle/>
          <a:p>
            <a:pPr eaLnBrk="1" hangingPunct="1"/>
            <a:endParaRPr lang="fr-FR" altLang="fr-FR"/>
          </a:p>
        </p:txBody>
      </p:sp>
      <p:sp>
        <p:nvSpPr>
          <p:cNvPr id="53251" name="Rectangle 3" descr="Kenskoff_059">
            <a:extLst>
              <a:ext uri="{FF2B5EF4-FFF2-40B4-BE49-F238E27FC236}">
                <a16:creationId xmlns:a16="http://schemas.microsoft.com/office/drawing/2014/main" id="{5B874695-5FDF-2C9E-E532-CC5DE868F407}"/>
              </a:ext>
            </a:extLst>
          </p:cNvPr>
          <p:cNvSpPr>
            <a:spLocks noGrp="1" noChangeAspect="1" noChangeArrowheads="1"/>
          </p:cNvSpPr>
          <p:nvPr isPhoto="1"/>
        </p:nvSpPr>
        <p:spPr bwMode="auto">
          <a:xfrm>
            <a:off x="1043608" y="0"/>
            <a:ext cx="6048672" cy="453650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43CE1C53-A177-ADBB-201B-ED0B033664B8}"/>
              </a:ext>
            </a:extLst>
          </p:cNvPr>
          <p:cNvSpPr txBox="1"/>
          <p:nvPr/>
        </p:nvSpPr>
        <p:spPr>
          <a:xfrm>
            <a:off x="-13586" y="4567336"/>
            <a:ext cx="8856984" cy="1815882"/>
          </a:xfrm>
          <a:prstGeom prst="rect">
            <a:avLst/>
          </a:prstGeom>
          <a:noFill/>
        </p:spPr>
        <p:txBody>
          <a:bodyPr wrap="square" rtlCol="0">
            <a:spAutoFit/>
          </a:bodyPr>
          <a:lstStyle/>
          <a:p>
            <a:r>
              <a:rPr lang="fr-FR" altLang="fr-FR" sz="1600" dirty="0"/>
              <a:t>Les talus, souvent situés aux limites entre les parcelles, sont omniprésents dans le paysage et ont une hauteur importante.</a:t>
            </a:r>
          </a:p>
          <a:p>
            <a:endParaRPr lang="fr-FR" sz="1600" dirty="0"/>
          </a:p>
          <a:p>
            <a:r>
              <a:rPr lang="fr-FR" sz="1600" dirty="0"/>
              <a:t>Une première constatation : contrairement à ce que l’auteur avait pu observer dans les Alpes, la face aval des talus séparant deux parcelles de culture est verticale (et non inclinée). Ils ne conduisent pas à une diminution de la pente de la zone mise en culture, il n’y a pas de dépôts significatifs en amont du talus.  </a:t>
            </a:r>
          </a:p>
        </p:txBody>
      </p:sp>
    </p:spTree>
    <p:extLst>
      <p:ext uri="{BB962C8B-B14F-4D97-AF65-F5344CB8AC3E}">
        <p14:creationId xmlns:p14="http://schemas.microsoft.com/office/powerpoint/2010/main" val="1575789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hidden="1">
            <a:extLst>
              <a:ext uri="{FF2B5EF4-FFF2-40B4-BE49-F238E27FC236}">
                <a16:creationId xmlns:a16="http://schemas.microsoft.com/office/drawing/2014/main" id="{C23B1CF7-7E00-7CCE-4C2A-E08FB3BFE1A7}"/>
              </a:ext>
            </a:extLst>
          </p:cNvPr>
          <p:cNvSpPr>
            <a:spLocks noGrp="1" noChangeArrowheads="1"/>
          </p:cNvSpPr>
          <p:nvPr>
            <p:ph type="title"/>
          </p:nvPr>
        </p:nvSpPr>
        <p:spPr/>
        <p:txBody>
          <a:bodyPr/>
          <a:lstStyle/>
          <a:p>
            <a:pPr eaLnBrk="1" hangingPunct="1"/>
            <a:r>
              <a:rPr lang="fr-FR" altLang="fr-FR"/>
              <a:t>Id. </a:t>
            </a:r>
          </a:p>
        </p:txBody>
      </p:sp>
      <p:sp>
        <p:nvSpPr>
          <p:cNvPr id="32771" name="Rectangle 3" descr="Kenskoff_045">
            <a:extLst>
              <a:ext uri="{FF2B5EF4-FFF2-40B4-BE49-F238E27FC236}">
                <a16:creationId xmlns:a16="http://schemas.microsoft.com/office/drawing/2014/main" id="{4D4258AA-2DD0-4625-BDEC-116D33B657AD}"/>
              </a:ext>
            </a:extLst>
          </p:cNvPr>
          <p:cNvSpPr>
            <a:spLocks noGrp="1" noChangeAspect="1" noChangeArrowheads="1"/>
          </p:cNvSpPr>
          <p:nvPr isPhoto="1"/>
        </p:nvSpPr>
        <p:spPr bwMode="auto">
          <a:xfrm>
            <a:off x="251520" y="0"/>
            <a:ext cx="8460432" cy="588558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46598384-F343-4496-7BF1-7C9BBBC80844}"/>
              </a:ext>
            </a:extLst>
          </p:cNvPr>
          <p:cNvSpPr txBox="1"/>
          <p:nvPr/>
        </p:nvSpPr>
        <p:spPr>
          <a:xfrm>
            <a:off x="276081" y="5949280"/>
            <a:ext cx="8460432" cy="830997"/>
          </a:xfrm>
          <a:prstGeom prst="rect">
            <a:avLst/>
          </a:prstGeom>
          <a:noFill/>
        </p:spPr>
        <p:txBody>
          <a:bodyPr wrap="square" rtlCol="0">
            <a:spAutoFit/>
          </a:bodyPr>
          <a:lstStyle/>
          <a:p>
            <a:r>
              <a:rPr lang="fr-FR" sz="1600" dirty="0"/>
              <a:t>L’érosion aratoire crée des modelés d’ablation. Sur cette photo, on voit que le très petit dépôt de terre à l’amont du talus est insignifiant. On observe un modelé où l’ablation domine. En arrière-plan, la forêt de pins.</a:t>
            </a:r>
          </a:p>
        </p:txBody>
      </p:sp>
    </p:spTree>
    <p:extLst>
      <p:ext uri="{BB962C8B-B14F-4D97-AF65-F5344CB8AC3E}">
        <p14:creationId xmlns:p14="http://schemas.microsoft.com/office/powerpoint/2010/main" val="192002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a:extLst>
              <a:ext uri="{FF2B5EF4-FFF2-40B4-BE49-F238E27FC236}">
                <a16:creationId xmlns:a16="http://schemas.microsoft.com/office/drawing/2014/main" id="{B77A60F6-F6A0-D022-99AA-3E560BB7E4FB}"/>
              </a:ext>
            </a:extLst>
          </p:cNvPr>
          <p:cNvSpPr>
            <a:spLocks noGrp="1" noChangeArrowheads="1"/>
          </p:cNvSpPr>
          <p:nvPr>
            <p:ph type="title"/>
          </p:nvPr>
        </p:nvSpPr>
        <p:spPr/>
        <p:txBody>
          <a:bodyPr/>
          <a:lstStyle/>
          <a:p>
            <a:pPr eaLnBrk="1" hangingPunct="1"/>
            <a:r>
              <a:rPr lang="fr-FR" altLang="fr-FR"/>
              <a:t>Id.</a:t>
            </a:r>
          </a:p>
        </p:txBody>
      </p:sp>
      <p:sp>
        <p:nvSpPr>
          <p:cNvPr id="49155" name="Rectangle 3" descr="Kenskoff_023">
            <a:extLst>
              <a:ext uri="{FF2B5EF4-FFF2-40B4-BE49-F238E27FC236}">
                <a16:creationId xmlns:a16="http://schemas.microsoft.com/office/drawing/2014/main" id="{001751A4-A0F4-A43D-A375-469675187D76}"/>
              </a:ext>
            </a:extLst>
          </p:cNvPr>
          <p:cNvSpPr>
            <a:spLocks noGrp="1" noChangeAspect="1" noChangeArrowheads="1"/>
          </p:cNvSpPr>
          <p:nvPr isPhoto="1"/>
        </p:nvSpPr>
        <p:spPr bwMode="auto">
          <a:xfrm>
            <a:off x="0" y="0"/>
            <a:ext cx="5436096" cy="376091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55">
            <a:extLst>
              <a:ext uri="{FF2B5EF4-FFF2-40B4-BE49-F238E27FC236}">
                <a16:creationId xmlns:a16="http://schemas.microsoft.com/office/drawing/2014/main" id="{85070A9C-9F0C-8D5E-DBE8-91AF1EC1DCCE}"/>
              </a:ext>
            </a:extLst>
          </p:cNvPr>
          <p:cNvSpPr>
            <a:spLocks noGrp="1" noChangeAspect="1" noChangeArrowheads="1"/>
          </p:cNvSpPr>
          <p:nvPr isPhoto="1"/>
        </p:nvSpPr>
        <p:spPr bwMode="auto">
          <a:xfrm>
            <a:off x="4067944" y="3683635"/>
            <a:ext cx="5063512" cy="317436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AA202CC3-8D1F-86C6-7117-234882137056}"/>
              </a:ext>
            </a:extLst>
          </p:cNvPr>
          <p:cNvSpPr txBox="1"/>
          <p:nvPr/>
        </p:nvSpPr>
        <p:spPr>
          <a:xfrm>
            <a:off x="12544" y="6021288"/>
            <a:ext cx="4067944" cy="584775"/>
          </a:xfrm>
          <a:prstGeom prst="rect">
            <a:avLst/>
          </a:prstGeom>
          <a:noFill/>
        </p:spPr>
        <p:txBody>
          <a:bodyPr wrap="square" rtlCol="0">
            <a:spAutoFit/>
          </a:bodyPr>
          <a:lstStyle/>
          <a:p>
            <a:r>
              <a:rPr lang="fr-FR" sz="1600" dirty="0"/>
              <a:t>Quelques exemples de modelés d’ablation sculptés par l’érosion aratoire.</a:t>
            </a:r>
          </a:p>
        </p:txBody>
      </p:sp>
    </p:spTree>
    <p:extLst>
      <p:ext uri="{BB962C8B-B14F-4D97-AF65-F5344CB8AC3E}">
        <p14:creationId xmlns:p14="http://schemas.microsoft.com/office/powerpoint/2010/main" val="2431500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6B0488-6D30-F763-DE47-B48AED074930}"/>
              </a:ext>
            </a:extLst>
          </p:cNvPr>
          <p:cNvSpPr txBox="1"/>
          <p:nvPr/>
        </p:nvSpPr>
        <p:spPr>
          <a:xfrm>
            <a:off x="179512" y="188640"/>
            <a:ext cx="8640960" cy="6001643"/>
          </a:xfrm>
          <a:prstGeom prst="rect">
            <a:avLst/>
          </a:prstGeom>
          <a:noFill/>
        </p:spPr>
        <p:txBody>
          <a:bodyPr wrap="square" rtlCol="0">
            <a:spAutoFit/>
          </a:bodyPr>
          <a:lstStyle/>
          <a:p>
            <a:pPr algn="ctr"/>
            <a:r>
              <a:rPr lang="fr-FR" sz="1600" b="1" dirty="0"/>
              <a:t>L’intérêt des paysages des environs de </a:t>
            </a:r>
            <a:r>
              <a:rPr lang="fr-FR" sz="1600" b="1" dirty="0" err="1"/>
              <a:t>Kenskoff</a:t>
            </a:r>
            <a:endParaRPr lang="fr-FR" sz="1600" b="1" dirty="0"/>
          </a:p>
          <a:p>
            <a:endParaRPr lang="fr-FR" sz="1600" dirty="0"/>
          </a:p>
          <a:p>
            <a:r>
              <a:rPr lang="fr-FR" sz="1600" dirty="0"/>
              <a:t>Selon moi, l’intérêt des paysages situés autour de </a:t>
            </a:r>
            <a:r>
              <a:rPr lang="fr-FR" sz="1600" dirty="0" err="1"/>
              <a:t>Kenskoff</a:t>
            </a:r>
            <a:r>
              <a:rPr lang="fr-FR" sz="1600" dirty="0"/>
              <a:t> est triple :</a:t>
            </a:r>
          </a:p>
          <a:p>
            <a:r>
              <a:rPr lang="fr-FR" sz="1600" dirty="0"/>
              <a:t> </a:t>
            </a:r>
          </a:p>
          <a:p>
            <a:pPr marL="285750" indent="-285750">
              <a:buFont typeface="Arial" panose="020B0604020202020204" pitchFamily="34" charset="0"/>
              <a:buChar char="•"/>
            </a:pPr>
            <a:r>
              <a:rPr lang="fr-FR" sz="1600" dirty="0"/>
              <a:t>C’est en parcourant les versants escarpés de ce lieu que l’auteur a peu à peu compris comment fonctionne l’érosion aratoire ;</a:t>
            </a:r>
          </a:p>
          <a:p>
            <a:pPr marL="285750" indent="-285750">
              <a:buFont typeface="Arial" panose="020B0604020202020204" pitchFamily="34" charset="0"/>
              <a:buChar char="•"/>
            </a:pPr>
            <a:r>
              <a:rPr lang="fr-FR" sz="1600" dirty="0"/>
              <a:t>Mais c’est aussi en parcourant des sites situés à proximité de Kenskoff, en particulier à Fort Jacques, qu’il a pu observer pour la première fois des techniques paysannes prenant en compte cette forme d’érosion ;</a:t>
            </a:r>
          </a:p>
          <a:p>
            <a:pPr marL="285750" indent="-285750">
              <a:buFont typeface="Arial" panose="020B0604020202020204" pitchFamily="34" charset="0"/>
              <a:buChar char="•"/>
            </a:pPr>
            <a:r>
              <a:rPr lang="fr-FR" sz="1600" dirty="0"/>
              <a:t>Enfin, l’intérêt de Kenskoff vient aussi de la proximité avec Port-au-Prince. Ainsi, il a pu m’y rendre à maintes reprises, en particulier pendant le week-end, quand il lui suffisait de trouver un </a:t>
            </a:r>
            <a:r>
              <a:rPr lang="fr-FR" sz="1600" dirty="0" err="1"/>
              <a:t>tap-tap</a:t>
            </a:r>
            <a:r>
              <a:rPr lang="fr-FR" sz="1600" dirty="0"/>
              <a:t> pour y monter. </a:t>
            </a:r>
          </a:p>
          <a:p>
            <a:pPr marL="285750" indent="-285750">
              <a:buFont typeface="Arial" panose="020B0604020202020204" pitchFamily="34" charset="0"/>
              <a:buChar char="•"/>
            </a:pPr>
            <a:endParaRPr lang="fr-FR" sz="1600" dirty="0"/>
          </a:p>
          <a:p>
            <a:r>
              <a:rPr lang="fr-FR" sz="1600" dirty="0"/>
              <a:t>L’auteur a regroupé suivant divers thèmes les photos prises lors de ces sorties, le plus souvent dominicales. Certaines photos ont été prises il y a plus de trente ans, ce qui explique pourquoi leur définition est parfois médiocre.</a:t>
            </a:r>
          </a:p>
          <a:p>
            <a:endParaRPr lang="fr-FR" sz="1600" dirty="0"/>
          </a:p>
          <a:p>
            <a:r>
              <a:rPr lang="fr-FR" sz="1600" dirty="0"/>
              <a:t>Les nombreuses visites ont facilité la compréhension de ce que l’auteur voyait. Son souhait, c’est d’abord qu’une enquête portant sur les pratiques agricoles innovantes observées (murettes et talus consolidés par des talus inclinés) soit entreprise et facilite la diffusion de cette technique sur les versants cultivés n’ayant pas une pente très forte. Et d’autre part, ce diaporama, associé à ceux portant sur d’autres sites, pourrait stimuler chez des agronomes haïtiens le désir de mener eux aussi de telles enquêtes.</a:t>
            </a:r>
          </a:p>
          <a:p>
            <a:endParaRPr lang="fr-FR"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Kenskoff_056">
            <a:extLst>
              <a:ext uri="{FF2B5EF4-FFF2-40B4-BE49-F238E27FC236}">
                <a16:creationId xmlns:a16="http://schemas.microsoft.com/office/drawing/2014/main" id="{78150F89-0620-726C-69D2-6587EEB00F91}"/>
              </a:ext>
            </a:extLst>
          </p:cNvPr>
          <p:cNvSpPr>
            <a:spLocks noGrp="1" noChangeAspect="1" noChangeArrowheads="1"/>
          </p:cNvSpPr>
          <p:nvPr isPhoto="1"/>
        </p:nvSpPr>
        <p:spPr bwMode="auto">
          <a:xfrm>
            <a:off x="4107156" y="3068960"/>
            <a:ext cx="5036843" cy="377763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8130" name="Rectangle 2" hidden="1">
            <a:extLst>
              <a:ext uri="{FF2B5EF4-FFF2-40B4-BE49-F238E27FC236}">
                <a16:creationId xmlns:a16="http://schemas.microsoft.com/office/drawing/2014/main" id="{FE8A45DF-C410-6642-E9B3-BB7E6A12B790}"/>
              </a:ext>
            </a:extLst>
          </p:cNvPr>
          <p:cNvSpPr>
            <a:spLocks noGrp="1" noChangeArrowheads="1"/>
          </p:cNvSpPr>
          <p:nvPr>
            <p:ph type="title"/>
          </p:nvPr>
        </p:nvSpPr>
        <p:spPr/>
        <p:txBody>
          <a:bodyPr/>
          <a:lstStyle/>
          <a:p>
            <a:pPr eaLnBrk="1" hangingPunct="1"/>
            <a:r>
              <a:rPr lang="fr-FR" altLang="fr-FR"/>
              <a:t>Talus subverticaux créés par l’érosion aratoire à la limite entre jardins. </a:t>
            </a:r>
          </a:p>
        </p:txBody>
      </p:sp>
      <p:sp>
        <p:nvSpPr>
          <p:cNvPr id="48131" name="Rectangle 3" descr="Kenskoff_022">
            <a:extLst>
              <a:ext uri="{FF2B5EF4-FFF2-40B4-BE49-F238E27FC236}">
                <a16:creationId xmlns:a16="http://schemas.microsoft.com/office/drawing/2014/main" id="{54EA4FBD-B26C-D687-4FA1-0F64D0632ABA}"/>
              </a:ext>
            </a:extLst>
          </p:cNvPr>
          <p:cNvSpPr>
            <a:spLocks noGrp="1" noChangeAspect="1" noChangeArrowheads="1"/>
          </p:cNvSpPr>
          <p:nvPr isPhoto="1"/>
        </p:nvSpPr>
        <p:spPr bwMode="auto">
          <a:xfrm>
            <a:off x="0" y="-26988"/>
            <a:ext cx="5220072" cy="3612363"/>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3757001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a:extLst>
              <a:ext uri="{FF2B5EF4-FFF2-40B4-BE49-F238E27FC236}">
                <a16:creationId xmlns:a16="http://schemas.microsoft.com/office/drawing/2014/main" id="{F4DBE43C-6A85-0F82-7BBE-5BE8E2F96160}"/>
              </a:ext>
            </a:extLst>
          </p:cNvPr>
          <p:cNvSpPr>
            <a:spLocks noGrp="1" noChangeArrowheads="1"/>
          </p:cNvSpPr>
          <p:nvPr>
            <p:ph type="title"/>
          </p:nvPr>
        </p:nvSpPr>
        <p:spPr/>
        <p:txBody>
          <a:bodyPr/>
          <a:lstStyle/>
          <a:p>
            <a:pPr eaLnBrk="1" hangingPunct="1"/>
            <a:r>
              <a:rPr lang="fr-FR" altLang="fr-FR"/>
              <a:t>Versants à pente moyenne qui dominent la gorge. L’aspect qui semble « bocager » à première vue ne doit pas faire illusion. Les talus d’environ un mètre de haut qui marquent les limites des « jardins » ont été créés par l’érosion aratoire. Ils sont les indices du décapage du versant. L’accumulation des terres à l’amont de ces talus est insignifiante.</a:t>
            </a:r>
            <a:br>
              <a:rPr lang="fr-FR" altLang="fr-FR"/>
            </a:br>
            <a:r>
              <a:rPr lang="fr-FR" altLang="fr-FR"/>
              <a:t>L’érosion par ravinement est modeste, car le morcellement du parcellaire s’oppose à la concentration du ruissellement. </a:t>
            </a:r>
          </a:p>
        </p:txBody>
      </p:sp>
      <p:sp>
        <p:nvSpPr>
          <p:cNvPr id="13315" name="Rectangle 3" descr="Kenskoff_026">
            <a:extLst>
              <a:ext uri="{FF2B5EF4-FFF2-40B4-BE49-F238E27FC236}">
                <a16:creationId xmlns:a16="http://schemas.microsoft.com/office/drawing/2014/main" id="{5F5A13AA-665C-5C1C-A71A-5E2E580D2466}"/>
              </a:ext>
            </a:extLst>
          </p:cNvPr>
          <p:cNvSpPr>
            <a:spLocks noGrp="1" noChangeAspect="1" noChangeArrowheads="1"/>
          </p:cNvSpPr>
          <p:nvPr isPhoto="1"/>
        </p:nvSpPr>
        <p:spPr bwMode="auto">
          <a:xfrm>
            <a:off x="0" y="0"/>
            <a:ext cx="5220072" cy="3578831"/>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17">
            <a:extLst>
              <a:ext uri="{FF2B5EF4-FFF2-40B4-BE49-F238E27FC236}">
                <a16:creationId xmlns:a16="http://schemas.microsoft.com/office/drawing/2014/main" id="{98484308-CDAC-6E31-53ED-DE1267CD20CB}"/>
              </a:ext>
            </a:extLst>
          </p:cNvPr>
          <p:cNvSpPr>
            <a:spLocks noGrp="1" noChangeAspect="1" noChangeArrowheads="1"/>
          </p:cNvSpPr>
          <p:nvPr isPhoto="1"/>
        </p:nvSpPr>
        <p:spPr bwMode="auto">
          <a:xfrm>
            <a:off x="4420448" y="3501008"/>
            <a:ext cx="4823074" cy="3328424"/>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3469602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a:extLst>
              <a:ext uri="{FF2B5EF4-FFF2-40B4-BE49-F238E27FC236}">
                <a16:creationId xmlns:a16="http://schemas.microsoft.com/office/drawing/2014/main" id="{486EA400-DC2F-BA95-D45A-39AC0721882B}"/>
              </a:ext>
            </a:extLst>
          </p:cNvPr>
          <p:cNvSpPr>
            <a:spLocks noGrp="1" noChangeArrowheads="1"/>
          </p:cNvSpPr>
          <p:nvPr>
            <p:ph type="title"/>
          </p:nvPr>
        </p:nvSpPr>
        <p:spPr/>
        <p:txBody>
          <a:bodyPr/>
          <a:lstStyle/>
          <a:p>
            <a:pPr eaLnBrk="1" hangingPunct="1"/>
            <a:r>
              <a:rPr lang="fr-FR" altLang="fr-FR"/>
              <a:t>Le replat et le haut de la gorge.</a:t>
            </a:r>
          </a:p>
        </p:txBody>
      </p:sp>
      <p:sp>
        <p:nvSpPr>
          <p:cNvPr id="15363" name="Rectangle 3" descr="Kenskoff_025">
            <a:extLst>
              <a:ext uri="{FF2B5EF4-FFF2-40B4-BE49-F238E27FC236}">
                <a16:creationId xmlns:a16="http://schemas.microsoft.com/office/drawing/2014/main" id="{BF5AEE82-4D98-0ADC-137D-1C14666F2162}"/>
              </a:ext>
            </a:extLst>
          </p:cNvPr>
          <p:cNvSpPr>
            <a:spLocks noGrp="1" noChangeAspect="1" noChangeArrowheads="1"/>
          </p:cNvSpPr>
          <p:nvPr isPhoto="1"/>
        </p:nvSpPr>
        <p:spPr bwMode="auto">
          <a:xfrm>
            <a:off x="0" y="-26988"/>
            <a:ext cx="9144000" cy="625951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3236976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hidden="1">
            <a:extLst>
              <a:ext uri="{FF2B5EF4-FFF2-40B4-BE49-F238E27FC236}">
                <a16:creationId xmlns:a16="http://schemas.microsoft.com/office/drawing/2014/main" id="{68AEBB31-0E24-2E9C-1D0F-33E78BE2A759}"/>
              </a:ext>
            </a:extLst>
          </p:cNvPr>
          <p:cNvSpPr>
            <a:spLocks noGrp="1" noChangeArrowheads="1"/>
          </p:cNvSpPr>
          <p:nvPr>
            <p:ph type="title"/>
          </p:nvPr>
        </p:nvSpPr>
        <p:spPr/>
        <p:txBody>
          <a:bodyPr/>
          <a:lstStyle/>
          <a:p>
            <a:pPr eaLnBrk="1" hangingPunct="1"/>
            <a:r>
              <a:rPr lang="fr-FR" altLang="fr-FR"/>
              <a:t>Les talus crées par l’érosion aratoire sont des modelés d’incision. Le blanchiment du versant accompagne le décapage du sol. L’accumulation à l’amont du talus est insignifiante.</a:t>
            </a:r>
          </a:p>
        </p:txBody>
      </p:sp>
      <p:sp>
        <p:nvSpPr>
          <p:cNvPr id="24579" name="Rectangle 3" descr="Kenskoff_007">
            <a:extLst>
              <a:ext uri="{FF2B5EF4-FFF2-40B4-BE49-F238E27FC236}">
                <a16:creationId xmlns:a16="http://schemas.microsoft.com/office/drawing/2014/main" id="{F89B9756-26CA-3961-A333-0B7C11A56B28}"/>
              </a:ext>
            </a:extLst>
          </p:cNvPr>
          <p:cNvSpPr>
            <a:spLocks noGrp="1" noChangeAspect="1" noChangeArrowheads="1"/>
          </p:cNvSpPr>
          <p:nvPr isPhoto="1"/>
        </p:nvSpPr>
        <p:spPr bwMode="auto">
          <a:xfrm>
            <a:off x="0" y="0"/>
            <a:ext cx="5220072" cy="391505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04">
            <a:extLst>
              <a:ext uri="{FF2B5EF4-FFF2-40B4-BE49-F238E27FC236}">
                <a16:creationId xmlns:a16="http://schemas.microsoft.com/office/drawing/2014/main" id="{3A477A59-E699-E174-0D8F-10417865DFF7}"/>
              </a:ext>
            </a:extLst>
          </p:cNvPr>
          <p:cNvSpPr>
            <a:spLocks noGrp="1" noChangeAspect="1" noChangeArrowheads="1"/>
          </p:cNvSpPr>
          <p:nvPr isPhoto="1"/>
        </p:nvSpPr>
        <p:spPr bwMode="auto">
          <a:xfrm>
            <a:off x="4273290" y="3645024"/>
            <a:ext cx="4853590" cy="3212976"/>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hidden="1">
            <a:extLst>
              <a:ext uri="{FF2B5EF4-FFF2-40B4-BE49-F238E27FC236}">
                <a16:creationId xmlns:a16="http://schemas.microsoft.com/office/drawing/2014/main" id="{05C0D5AF-ADEA-70EC-0932-C0622FEDC618}"/>
              </a:ext>
            </a:extLst>
          </p:cNvPr>
          <p:cNvSpPr>
            <a:spLocks noGrp="1" noChangeArrowheads="1"/>
          </p:cNvSpPr>
          <p:nvPr>
            <p:ph type="title"/>
          </p:nvPr>
        </p:nvSpPr>
        <p:spPr/>
        <p:txBody>
          <a:bodyPr/>
          <a:lstStyle/>
          <a:p>
            <a:pPr eaLnBrk="1" hangingPunct="1"/>
            <a:r>
              <a:rPr lang="fr-FR" altLang="fr-FR"/>
              <a:t>Le recul des talus qui se développent en limite des jardins se traduit par des indentations.</a:t>
            </a:r>
          </a:p>
        </p:txBody>
      </p:sp>
      <p:sp>
        <p:nvSpPr>
          <p:cNvPr id="50179" name="Rectangle 3" descr="Kenskoff_051">
            <a:extLst>
              <a:ext uri="{FF2B5EF4-FFF2-40B4-BE49-F238E27FC236}">
                <a16:creationId xmlns:a16="http://schemas.microsoft.com/office/drawing/2014/main" id="{F4B5B0CF-278E-02D7-F179-21516ED94530}"/>
              </a:ext>
            </a:extLst>
          </p:cNvPr>
          <p:cNvSpPr>
            <a:spLocks noGrp="1" noChangeAspect="1" noChangeArrowheads="1"/>
          </p:cNvSpPr>
          <p:nvPr isPhoto="1"/>
        </p:nvSpPr>
        <p:spPr bwMode="auto">
          <a:xfrm>
            <a:off x="629816" y="-27384"/>
            <a:ext cx="7104789" cy="532859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dirty="0"/>
          </a:p>
        </p:txBody>
      </p:sp>
      <p:sp>
        <p:nvSpPr>
          <p:cNvPr id="3" name="ZoneTexte 2">
            <a:extLst>
              <a:ext uri="{FF2B5EF4-FFF2-40B4-BE49-F238E27FC236}">
                <a16:creationId xmlns:a16="http://schemas.microsoft.com/office/drawing/2014/main" id="{523A6611-8218-6008-7517-F6B722CE5D56}"/>
              </a:ext>
            </a:extLst>
          </p:cNvPr>
          <p:cNvSpPr txBox="1"/>
          <p:nvPr/>
        </p:nvSpPr>
        <p:spPr>
          <a:xfrm>
            <a:off x="0" y="5445224"/>
            <a:ext cx="9144000" cy="1323439"/>
          </a:xfrm>
          <a:prstGeom prst="rect">
            <a:avLst/>
          </a:prstGeom>
          <a:noFill/>
        </p:spPr>
        <p:txBody>
          <a:bodyPr wrap="square" rtlCol="0">
            <a:spAutoFit/>
          </a:bodyPr>
          <a:lstStyle/>
          <a:p>
            <a:r>
              <a:rPr lang="fr-FR" sz="1600" dirty="0"/>
              <a:t>Ces talus évoluent par éboulements, ce qui conduit à la formation d’indentations, le talus cesse d’être rectiligne.</a:t>
            </a:r>
          </a:p>
          <a:p>
            <a:r>
              <a:rPr lang="fr-FR" sz="1600" dirty="0"/>
              <a:t>Par ailleurs, sur ces pentes fortes, l’érosion hydrique est également active, comme le montrent les rigoles visibles ici. Ses signes sont discrets : les rigoles seront effacées par les façons culturales prochaines. Mais, ce n’est pas l’érosion hydrique qui sculpte ces talus.</a:t>
            </a:r>
          </a:p>
        </p:txBody>
      </p:sp>
    </p:spTree>
    <p:extLst>
      <p:ext uri="{BB962C8B-B14F-4D97-AF65-F5344CB8AC3E}">
        <p14:creationId xmlns:p14="http://schemas.microsoft.com/office/powerpoint/2010/main" val="2923151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a:extLst>
              <a:ext uri="{FF2B5EF4-FFF2-40B4-BE49-F238E27FC236}">
                <a16:creationId xmlns:a16="http://schemas.microsoft.com/office/drawing/2014/main" id="{B09C75EB-0740-422F-5CE2-7DF4EC80C138}"/>
              </a:ext>
            </a:extLst>
          </p:cNvPr>
          <p:cNvSpPr>
            <a:spLocks noGrp="1" noChangeArrowheads="1"/>
          </p:cNvSpPr>
          <p:nvPr>
            <p:ph type="title"/>
          </p:nvPr>
        </p:nvSpPr>
        <p:spPr/>
        <p:txBody>
          <a:bodyPr/>
          <a:lstStyle/>
          <a:p>
            <a:pPr eaLnBrk="1" hangingPunct="1"/>
            <a:r>
              <a:rPr lang="fr-FR" altLang="fr-FR"/>
              <a:t>Éboulements.</a:t>
            </a:r>
          </a:p>
        </p:txBody>
      </p:sp>
      <p:sp>
        <p:nvSpPr>
          <p:cNvPr id="58371" name="Rectangle 3" descr="Kenskoff_061">
            <a:extLst>
              <a:ext uri="{FF2B5EF4-FFF2-40B4-BE49-F238E27FC236}">
                <a16:creationId xmlns:a16="http://schemas.microsoft.com/office/drawing/2014/main" id="{A41DE0BC-76F0-D1DE-629B-E9D52AB2D17E}"/>
              </a:ext>
            </a:extLst>
          </p:cNvPr>
          <p:cNvSpPr>
            <a:spLocks noGrp="1" noChangeAspect="1" noChangeArrowheads="1"/>
          </p:cNvSpPr>
          <p:nvPr isPhoto="1"/>
        </p:nvSpPr>
        <p:spPr bwMode="auto">
          <a:xfrm>
            <a:off x="0" y="0"/>
            <a:ext cx="4956043" cy="371703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74">
            <a:extLst>
              <a:ext uri="{FF2B5EF4-FFF2-40B4-BE49-F238E27FC236}">
                <a16:creationId xmlns:a16="http://schemas.microsoft.com/office/drawing/2014/main" id="{8CFB92B0-1BB7-718C-0D34-CEFE8F57C0FF}"/>
              </a:ext>
            </a:extLst>
          </p:cNvPr>
          <p:cNvSpPr>
            <a:spLocks noGrp="1" noChangeAspect="1" noChangeArrowheads="1"/>
          </p:cNvSpPr>
          <p:nvPr isPhoto="1"/>
        </p:nvSpPr>
        <p:spPr bwMode="auto">
          <a:xfrm>
            <a:off x="4379978" y="3284984"/>
            <a:ext cx="4764021" cy="357301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D91FB747-D7A7-EF49-7867-7D29F220D19B}"/>
              </a:ext>
            </a:extLst>
          </p:cNvPr>
          <p:cNvSpPr txBox="1"/>
          <p:nvPr/>
        </p:nvSpPr>
        <p:spPr>
          <a:xfrm>
            <a:off x="5044633" y="1727881"/>
            <a:ext cx="3960440" cy="338554"/>
          </a:xfrm>
          <a:prstGeom prst="rect">
            <a:avLst/>
          </a:prstGeom>
          <a:noFill/>
        </p:spPr>
        <p:txBody>
          <a:bodyPr wrap="square" rtlCol="0">
            <a:spAutoFit/>
          </a:bodyPr>
          <a:lstStyle/>
          <a:p>
            <a:r>
              <a:rPr lang="fr-FR" sz="1600" dirty="0"/>
              <a:t>Eboulement récent d’une partie du talus</a:t>
            </a:r>
          </a:p>
        </p:txBody>
      </p:sp>
      <p:sp>
        <p:nvSpPr>
          <p:cNvPr id="4" name="ZoneTexte 3">
            <a:extLst>
              <a:ext uri="{FF2B5EF4-FFF2-40B4-BE49-F238E27FC236}">
                <a16:creationId xmlns:a16="http://schemas.microsoft.com/office/drawing/2014/main" id="{1AD5717A-6596-C689-0CB3-8E88DAF91738}"/>
              </a:ext>
            </a:extLst>
          </p:cNvPr>
          <p:cNvSpPr txBox="1"/>
          <p:nvPr/>
        </p:nvSpPr>
        <p:spPr>
          <a:xfrm>
            <a:off x="179512" y="5013176"/>
            <a:ext cx="4104456" cy="830997"/>
          </a:xfrm>
          <a:prstGeom prst="rect">
            <a:avLst/>
          </a:prstGeom>
          <a:noFill/>
        </p:spPr>
        <p:txBody>
          <a:bodyPr wrap="square" rtlCol="0">
            <a:spAutoFit/>
          </a:bodyPr>
          <a:lstStyle/>
          <a:p>
            <a:r>
              <a:rPr lang="fr-FR" sz="1600" dirty="0"/>
              <a:t>Affouillé du fait du travail du sol conduit jusqu’à son pied, ce talus est resté vertical et n’a pas été colonisé par l’herbe</a:t>
            </a:r>
          </a:p>
        </p:txBody>
      </p:sp>
    </p:spTree>
    <p:extLst>
      <p:ext uri="{BB962C8B-B14F-4D97-AF65-F5344CB8AC3E}">
        <p14:creationId xmlns:p14="http://schemas.microsoft.com/office/powerpoint/2010/main" val="3636490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a:extLst>
              <a:ext uri="{FF2B5EF4-FFF2-40B4-BE49-F238E27FC236}">
                <a16:creationId xmlns:a16="http://schemas.microsoft.com/office/drawing/2014/main" id="{7224C409-F480-7264-4381-A07FC75857F4}"/>
              </a:ext>
            </a:extLst>
          </p:cNvPr>
          <p:cNvSpPr>
            <a:spLocks noGrp="1" noChangeArrowheads="1"/>
          </p:cNvSpPr>
          <p:nvPr>
            <p:ph type="title"/>
          </p:nvPr>
        </p:nvSpPr>
        <p:spPr/>
        <p:txBody>
          <a:bodyPr/>
          <a:lstStyle/>
          <a:p>
            <a:pPr eaLnBrk="1" hangingPunct="1"/>
            <a:r>
              <a:rPr lang="fr-FR" altLang="fr-FR"/>
              <a:t>La position de cet arbre témoigne de l’importance du recul du talus.</a:t>
            </a:r>
          </a:p>
        </p:txBody>
      </p:sp>
      <p:sp>
        <p:nvSpPr>
          <p:cNvPr id="62467" name="Rectangle 3" descr="Kenskoff_070">
            <a:extLst>
              <a:ext uri="{FF2B5EF4-FFF2-40B4-BE49-F238E27FC236}">
                <a16:creationId xmlns:a16="http://schemas.microsoft.com/office/drawing/2014/main" id="{D2342413-CFA7-2FEE-8BE2-D99A58D9D120}"/>
              </a:ext>
            </a:extLst>
          </p:cNvPr>
          <p:cNvSpPr>
            <a:spLocks noGrp="1" noChangeAspect="1" noChangeArrowheads="1"/>
          </p:cNvSpPr>
          <p:nvPr isPhoto="1"/>
        </p:nvSpPr>
        <p:spPr bwMode="auto">
          <a:xfrm>
            <a:off x="10272" y="-19432"/>
            <a:ext cx="5269984" cy="395248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52F5CF11-F8E5-D13C-6B08-D71CC049FBEC}"/>
              </a:ext>
            </a:extLst>
          </p:cNvPr>
          <p:cNvSpPr txBox="1"/>
          <p:nvPr/>
        </p:nvSpPr>
        <p:spPr>
          <a:xfrm>
            <a:off x="0" y="4149080"/>
            <a:ext cx="5280256" cy="461665"/>
          </a:xfrm>
          <a:prstGeom prst="rect">
            <a:avLst/>
          </a:prstGeom>
          <a:noFill/>
        </p:spPr>
        <p:txBody>
          <a:bodyPr wrap="square" rtlCol="0">
            <a:spAutoFit/>
          </a:bodyPr>
          <a:lstStyle/>
          <a:p>
            <a:r>
              <a:rPr lang="fr-FR" sz="1200" dirty="0"/>
              <a:t>Le recul du talus a déstabilisé cet arbre qui, maintenant, se trouve partiellement en surplomb.</a:t>
            </a:r>
          </a:p>
        </p:txBody>
      </p:sp>
      <p:sp>
        <p:nvSpPr>
          <p:cNvPr id="3" name="Rectangle 3" descr="Kenskoff_075">
            <a:extLst>
              <a:ext uri="{FF2B5EF4-FFF2-40B4-BE49-F238E27FC236}">
                <a16:creationId xmlns:a16="http://schemas.microsoft.com/office/drawing/2014/main" id="{7BD90DE5-E94D-147A-27FA-37A90E4956E4}"/>
              </a:ext>
            </a:extLst>
          </p:cNvPr>
          <p:cNvSpPr>
            <a:spLocks noGrp="1" noChangeAspect="1" noChangeArrowheads="1"/>
          </p:cNvSpPr>
          <p:nvPr isPhoto="1"/>
        </p:nvSpPr>
        <p:spPr bwMode="auto">
          <a:xfrm>
            <a:off x="5280256" y="0"/>
            <a:ext cx="3869448" cy="515926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 name="ZoneTexte 3">
            <a:extLst>
              <a:ext uri="{FF2B5EF4-FFF2-40B4-BE49-F238E27FC236}">
                <a16:creationId xmlns:a16="http://schemas.microsoft.com/office/drawing/2014/main" id="{F79C84FE-1E31-140B-AF22-C31C79F8C922}"/>
              </a:ext>
            </a:extLst>
          </p:cNvPr>
          <p:cNvSpPr txBox="1"/>
          <p:nvPr/>
        </p:nvSpPr>
        <p:spPr>
          <a:xfrm>
            <a:off x="5279072" y="5377536"/>
            <a:ext cx="3816424" cy="461665"/>
          </a:xfrm>
          <a:prstGeom prst="rect">
            <a:avLst/>
          </a:prstGeom>
          <a:noFill/>
        </p:spPr>
        <p:txBody>
          <a:bodyPr wrap="square" rtlCol="0">
            <a:spAutoFit/>
          </a:bodyPr>
          <a:lstStyle/>
          <a:p>
            <a:r>
              <a:rPr lang="fr-FR" sz="1200" dirty="0"/>
              <a:t>L’inclinaison de cet arbre est due à l’éboulement d’une partie du talus à la suite de son affouillement.</a:t>
            </a:r>
          </a:p>
        </p:txBody>
      </p:sp>
    </p:spTree>
    <p:extLst>
      <p:ext uri="{BB962C8B-B14F-4D97-AF65-F5344CB8AC3E}">
        <p14:creationId xmlns:p14="http://schemas.microsoft.com/office/powerpoint/2010/main" val="2738693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a:extLst>
              <a:ext uri="{FF2B5EF4-FFF2-40B4-BE49-F238E27FC236}">
                <a16:creationId xmlns:a16="http://schemas.microsoft.com/office/drawing/2014/main" id="{44B2249E-A1AE-4CD4-839F-2C0D8DC7BD9C}"/>
              </a:ext>
            </a:extLst>
          </p:cNvPr>
          <p:cNvSpPr>
            <a:spLocks noGrp="1" noChangeArrowheads="1"/>
          </p:cNvSpPr>
          <p:nvPr>
            <p:ph type="title"/>
          </p:nvPr>
        </p:nvSpPr>
        <p:spPr/>
        <p:txBody>
          <a:bodyPr/>
          <a:lstStyle/>
          <a:p>
            <a:pPr eaLnBrk="1" hangingPunct="1"/>
            <a:r>
              <a:rPr lang="fr-FR" altLang="fr-FR"/>
              <a:t>Les racines dénudées de cet arbre témoignent du recul du talus</a:t>
            </a:r>
          </a:p>
        </p:txBody>
      </p:sp>
      <p:sp>
        <p:nvSpPr>
          <p:cNvPr id="64515" name="Rectangle 3" descr="Kenskoff_071">
            <a:extLst>
              <a:ext uri="{FF2B5EF4-FFF2-40B4-BE49-F238E27FC236}">
                <a16:creationId xmlns:a16="http://schemas.microsoft.com/office/drawing/2014/main" id="{90CB8CF4-543D-F30D-2979-BDCE38F48E2A}"/>
              </a:ext>
            </a:extLst>
          </p:cNvPr>
          <p:cNvSpPr>
            <a:spLocks noGrp="1" noChangeAspect="1" noChangeArrowheads="1"/>
          </p:cNvSpPr>
          <p:nvPr isPhoto="1"/>
        </p:nvSpPr>
        <p:spPr bwMode="auto">
          <a:xfrm>
            <a:off x="701824" y="2296"/>
            <a:ext cx="7740352" cy="58052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5D9B54C1-C38A-7CAC-C97D-AA76AC2828E1}"/>
              </a:ext>
            </a:extLst>
          </p:cNvPr>
          <p:cNvSpPr txBox="1"/>
          <p:nvPr/>
        </p:nvSpPr>
        <p:spPr>
          <a:xfrm>
            <a:off x="701824" y="6021288"/>
            <a:ext cx="7740352" cy="276999"/>
          </a:xfrm>
          <a:prstGeom prst="rect">
            <a:avLst/>
          </a:prstGeom>
          <a:noFill/>
        </p:spPr>
        <p:txBody>
          <a:bodyPr wrap="square" rtlCol="0">
            <a:spAutoFit/>
          </a:bodyPr>
          <a:lstStyle/>
          <a:p>
            <a:r>
              <a:rPr lang="fr-FR" sz="1200" dirty="0"/>
              <a:t>Si l’affouillement du talus se poursuit, cet arbre ne tardera pas à basculer.</a:t>
            </a:r>
          </a:p>
        </p:txBody>
      </p:sp>
    </p:spTree>
    <p:extLst>
      <p:ext uri="{BB962C8B-B14F-4D97-AF65-F5344CB8AC3E}">
        <p14:creationId xmlns:p14="http://schemas.microsoft.com/office/powerpoint/2010/main" val="3805911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a:extLst>
              <a:ext uri="{FF2B5EF4-FFF2-40B4-BE49-F238E27FC236}">
                <a16:creationId xmlns:a16="http://schemas.microsoft.com/office/drawing/2014/main" id="{C9FE9C67-F8C6-8FBD-4B42-EB3DE877304D}"/>
              </a:ext>
            </a:extLst>
          </p:cNvPr>
          <p:cNvSpPr>
            <a:spLocks noGrp="1" noChangeArrowheads="1"/>
          </p:cNvSpPr>
          <p:nvPr>
            <p:ph type="title"/>
          </p:nvPr>
        </p:nvSpPr>
        <p:spPr/>
        <p:txBody>
          <a:bodyPr/>
          <a:lstStyle/>
          <a:p>
            <a:pPr eaLnBrk="1" hangingPunct="1"/>
            <a:r>
              <a:rPr lang="fr-FR" altLang="fr-FR"/>
              <a:t>Talus subvertical et éboulements responsables de reculs localisés lorsque la terre éboulée est peu à peu enlevée par les façons culturales.</a:t>
            </a:r>
          </a:p>
        </p:txBody>
      </p:sp>
      <p:sp>
        <p:nvSpPr>
          <p:cNvPr id="57347" name="Rectangle 3" descr="Kenskoff_060">
            <a:extLst>
              <a:ext uri="{FF2B5EF4-FFF2-40B4-BE49-F238E27FC236}">
                <a16:creationId xmlns:a16="http://schemas.microsoft.com/office/drawing/2014/main" id="{D8C6E0FE-EEDE-7389-EC38-7EAFF1D1922D}"/>
              </a:ext>
            </a:extLst>
          </p:cNvPr>
          <p:cNvSpPr>
            <a:spLocks noGrp="1" noChangeAspect="1" noChangeArrowheads="1"/>
          </p:cNvSpPr>
          <p:nvPr isPhoto="1"/>
        </p:nvSpPr>
        <p:spPr bwMode="auto">
          <a:xfrm>
            <a:off x="773832" y="2289"/>
            <a:ext cx="6680024" cy="501088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DC344795-BA49-B5B6-C364-5387F6C55DD7}"/>
              </a:ext>
            </a:extLst>
          </p:cNvPr>
          <p:cNvSpPr txBox="1"/>
          <p:nvPr/>
        </p:nvSpPr>
        <p:spPr>
          <a:xfrm>
            <a:off x="107504" y="5229200"/>
            <a:ext cx="8712968" cy="1815882"/>
          </a:xfrm>
          <a:prstGeom prst="rect">
            <a:avLst/>
          </a:prstGeom>
          <a:noFill/>
        </p:spPr>
        <p:txBody>
          <a:bodyPr wrap="square" rtlCol="0">
            <a:spAutoFit/>
          </a:bodyPr>
          <a:lstStyle/>
          <a:p>
            <a:r>
              <a:rPr lang="fr-FR" sz="1600" dirty="0"/>
              <a:t>La zone éboulée d’un talus vertical peut être étalée par le travail du sol et cultivée, c’est le cas à droite de la photo.</a:t>
            </a:r>
          </a:p>
          <a:p>
            <a:r>
              <a:rPr lang="fr-FR" sz="1600" dirty="0"/>
              <a:t>Mais la terre éboulée peut aussi être préservée de la houe, ce qui permet la formation d’un talus incliné qui est colonisé naturellement par l’herbe. C’est un peu le cas du talus au centre de la photo. Bref, il faudrait éviter de chatouiller le pied du talus à chaque façon culturale, ce serait un premier pas en direction d’un talus plus stable.</a:t>
            </a:r>
          </a:p>
          <a:p>
            <a:endParaRPr lang="fr-FR" sz="1600" dirty="0"/>
          </a:p>
        </p:txBody>
      </p:sp>
    </p:spTree>
    <p:extLst>
      <p:ext uri="{BB962C8B-B14F-4D97-AF65-F5344CB8AC3E}">
        <p14:creationId xmlns:p14="http://schemas.microsoft.com/office/powerpoint/2010/main" val="3458939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a:extLst>
              <a:ext uri="{FF2B5EF4-FFF2-40B4-BE49-F238E27FC236}">
                <a16:creationId xmlns:a16="http://schemas.microsoft.com/office/drawing/2014/main" id="{414155E2-EC30-5FD8-FB5E-6F1857819907}"/>
              </a:ext>
            </a:extLst>
          </p:cNvPr>
          <p:cNvSpPr>
            <a:spLocks noGrp="1" noChangeArrowheads="1"/>
          </p:cNvSpPr>
          <p:nvPr>
            <p:ph type="title"/>
          </p:nvPr>
        </p:nvSpPr>
        <p:spPr/>
        <p:txBody>
          <a:bodyPr/>
          <a:lstStyle/>
          <a:p>
            <a:pPr eaLnBrk="1" hangingPunct="1"/>
            <a:r>
              <a:rPr lang="fr-FR" altLang="fr-FR"/>
              <a:t>Éboulement momentanément et partiellement stabilisé : le paysan cultivant la parcelle située en aval n’a pas cherché à déblayer toute la terre éboulée pour maintenir la surface cultivée. Un talus stabilisateur commence localement à se développer.</a:t>
            </a:r>
          </a:p>
        </p:txBody>
      </p:sp>
      <p:sp>
        <p:nvSpPr>
          <p:cNvPr id="59395" name="Rectangle 3" descr="Kenskoff_062">
            <a:extLst>
              <a:ext uri="{FF2B5EF4-FFF2-40B4-BE49-F238E27FC236}">
                <a16:creationId xmlns:a16="http://schemas.microsoft.com/office/drawing/2014/main" id="{4F083964-05F1-81A5-0F05-6FFC0C531DF1}"/>
              </a:ext>
            </a:extLst>
          </p:cNvPr>
          <p:cNvSpPr>
            <a:spLocks noGrp="1" noChangeAspect="1" noChangeArrowheads="1"/>
          </p:cNvSpPr>
          <p:nvPr isPhoto="1"/>
        </p:nvSpPr>
        <p:spPr bwMode="auto">
          <a:xfrm>
            <a:off x="0" y="0"/>
            <a:ext cx="5580112" cy="418508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67">
            <a:extLst>
              <a:ext uri="{FF2B5EF4-FFF2-40B4-BE49-F238E27FC236}">
                <a16:creationId xmlns:a16="http://schemas.microsoft.com/office/drawing/2014/main" id="{5822DEFF-D7B7-AB26-2DA3-7AE6CD1934D5}"/>
              </a:ext>
            </a:extLst>
          </p:cNvPr>
          <p:cNvSpPr>
            <a:spLocks noGrp="1" noChangeAspect="1" noChangeArrowheads="1"/>
          </p:cNvSpPr>
          <p:nvPr isPhoto="1"/>
        </p:nvSpPr>
        <p:spPr bwMode="auto">
          <a:xfrm>
            <a:off x="4666850" y="3501008"/>
            <a:ext cx="4475989" cy="335699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81A331D7-D42D-AD8B-8BDB-C0FB0AC6CE79}"/>
              </a:ext>
            </a:extLst>
          </p:cNvPr>
          <p:cNvSpPr txBox="1"/>
          <p:nvPr/>
        </p:nvSpPr>
        <p:spPr>
          <a:xfrm>
            <a:off x="0" y="4653136"/>
            <a:ext cx="4572000" cy="461665"/>
          </a:xfrm>
          <a:prstGeom prst="rect">
            <a:avLst/>
          </a:prstGeom>
          <a:noFill/>
        </p:spPr>
        <p:txBody>
          <a:bodyPr wrap="square" rtlCol="0">
            <a:spAutoFit/>
          </a:bodyPr>
          <a:lstStyle/>
          <a:p>
            <a:r>
              <a:rPr lang="fr-FR" sz="1200" dirty="0"/>
              <a:t>Le résultat des interactions entre le travail du sol, la colonisation du talus par l’herbe et les éboulements …</a:t>
            </a:r>
          </a:p>
        </p:txBody>
      </p:sp>
    </p:spTree>
    <p:extLst>
      <p:ext uri="{BB962C8B-B14F-4D97-AF65-F5344CB8AC3E}">
        <p14:creationId xmlns:p14="http://schemas.microsoft.com/office/powerpoint/2010/main" val="1835013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a:extLst>
              <a:ext uri="{FF2B5EF4-FFF2-40B4-BE49-F238E27FC236}">
                <a16:creationId xmlns:a16="http://schemas.microsoft.com/office/drawing/2014/main" id="{F78059C3-0D0F-F76E-BF13-E5978C883780}"/>
              </a:ext>
            </a:extLst>
          </p:cNvPr>
          <p:cNvSpPr>
            <a:spLocks noGrp="1" noChangeArrowheads="1"/>
          </p:cNvSpPr>
          <p:nvPr>
            <p:ph type="title"/>
          </p:nvPr>
        </p:nvSpPr>
        <p:spPr/>
        <p:txBody>
          <a:bodyPr/>
          <a:lstStyle/>
          <a:p>
            <a:pPr eaLnBrk="1" hangingPunct="1"/>
            <a:r>
              <a:rPr lang="fr-FR" altLang="fr-FR"/>
              <a:t>Carte d’ensemble</a:t>
            </a:r>
          </a:p>
        </p:txBody>
      </p:sp>
      <p:sp>
        <p:nvSpPr>
          <p:cNvPr id="3075" name="Rectangle 3" descr="Port_au_Prince">
            <a:extLst>
              <a:ext uri="{FF2B5EF4-FFF2-40B4-BE49-F238E27FC236}">
                <a16:creationId xmlns:a16="http://schemas.microsoft.com/office/drawing/2014/main" id="{31126E8C-D782-A069-C14E-37C77C636599}"/>
              </a:ext>
            </a:extLst>
          </p:cNvPr>
          <p:cNvSpPr>
            <a:spLocks noGrp="1" noChangeAspect="1" noChangeArrowheads="1"/>
          </p:cNvSpPr>
          <p:nvPr isPhoto="1"/>
        </p:nvSpPr>
        <p:spPr bwMode="auto">
          <a:xfrm>
            <a:off x="0" y="-26988"/>
            <a:ext cx="9144000" cy="573405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076" name="Text Box 5">
            <a:extLst>
              <a:ext uri="{FF2B5EF4-FFF2-40B4-BE49-F238E27FC236}">
                <a16:creationId xmlns:a16="http://schemas.microsoft.com/office/drawing/2014/main" id="{9752514C-550B-987F-9F8F-DBAB23B59903}"/>
              </a:ext>
            </a:extLst>
          </p:cNvPr>
          <p:cNvSpPr txBox="1">
            <a:spLocks noChangeArrowheads="1"/>
          </p:cNvSpPr>
          <p:nvPr/>
        </p:nvSpPr>
        <p:spPr bwMode="auto">
          <a:xfrm>
            <a:off x="2411413" y="3357563"/>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Kenskoff</a:t>
            </a:r>
          </a:p>
        </p:txBody>
      </p:sp>
      <p:sp>
        <p:nvSpPr>
          <p:cNvPr id="3077" name="Text Box 6">
            <a:extLst>
              <a:ext uri="{FF2B5EF4-FFF2-40B4-BE49-F238E27FC236}">
                <a16:creationId xmlns:a16="http://schemas.microsoft.com/office/drawing/2014/main" id="{CE96F4C6-9F12-1880-4375-DD292ECA9FFA}"/>
              </a:ext>
            </a:extLst>
          </p:cNvPr>
          <p:cNvSpPr txBox="1">
            <a:spLocks noChangeArrowheads="1"/>
          </p:cNvSpPr>
          <p:nvPr/>
        </p:nvSpPr>
        <p:spPr bwMode="auto">
          <a:xfrm>
            <a:off x="7164388" y="4508500"/>
            <a:ext cx="18005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Fond Verrettes</a:t>
            </a:r>
          </a:p>
        </p:txBody>
      </p:sp>
      <p:sp>
        <p:nvSpPr>
          <p:cNvPr id="3078" name="Text Box 7">
            <a:extLst>
              <a:ext uri="{FF2B5EF4-FFF2-40B4-BE49-F238E27FC236}">
                <a16:creationId xmlns:a16="http://schemas.microsoft.com/office/drawing/2014/main" id="{999F2F87-967C-3B9C-2DD2-60642755529F}"/>
              </a:ext>
            </a:extLst>
          </p:cNvPr>
          <p:cNvSpPr txBox="1">
            <a:spLocks noChangeArrowheads="1"/>
          </p:cNvSpPr>
          <p:nvPr/>
        </p:nvSpPr>
        <p:spPr bwMode="auto">
          <a:xfrm>
            <a:off x="1331913" y="1916113"/>
            <a:ext cx="1933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2000" b="1">
                <a:solidFill>
                  <a:srgbClr val="CC3300"/>
                </a:solidFill>
              </a:rPr>
              <a:t>Port-au-Prince</a:t>
            </a:r>
          </a:p>
        </p:txBody>
      </p:sp>
      <p:sp>
        <p:nvSpPr>
          <p:cNvPr id="3079" name="Text Box 8">
            <a:extLst>
              <a:ext uri="{FF2B5EF4-FFF2-40B4-BE49-F238E27FC236}">
                <a16:creationId xmlns:a16="http://schemas.microsoft.com/office/drawing/2014/main" id="{6E7538A7-32BE-95AA-EB4D-76A88DAE2D1C}"/>
              </a:ext>
            </a:extLst>
          </p:cNvPr>
          <p:cNvSpPr txBox="1">
            <a:spLocks noChangeArrowheads="1"/>
          </p:cNvSpPr>
          <p:nvPr/>
        </p:nvSpPr>
        <p:spPr bwMode="auto">
          <a:xfrm>
            <a:off x="6292850" y="765175"/>
            <a:ext cx="285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t>République Dominicaine</a:t>
            </a:r>
          </a:p>
        </p:txBody>
      </p:sp>
      <p:sp>
        <p:nvSpPr>
          <p:cNvPr id="2" name="ZoneTexte 1">
            <a:extLst>
              <a:ext uri="{FF2B5EF4-FFF2-40B4-BE49-F238E27FC236}">
                <a16:creationId xmlns:a16="http://schemas.microsoft.com/office/drawing/2014/main" id="{C56CC226-3911-3AAA-4489-B96B46CF75AD}"/>
              </a:ext>
            </a:extLst>
          </p:cNvPr>
          <p:cNvSpPr txBox="1"/>
          <p:nvPr/>
        </p:nvSpPr>
        <p:spPr>
          <a:xfrm>
            <a:off x="971600" y="5949280"/>
            <a:ext cx="6768752" cy="276999"/>
          </a:xfrm>
          <a:prstGeom prst="rect">
            <a:avLst/>
          </a:prstGeom>
          <a:noFill/>
        </p:spPr>
        <p:txBody>
          <a:bodyPr wrap="square" rtlCol="0">
            <a:spAutoFit/>
          </a:bodyPr>
          <a:lstStyle/>
          <a:p>
            <a:r>
              <a:rPr lang="fr-FR" sz="1200" dirty="0" err="1"/>
              <a:t>Kenskoff</a:t>
            </a:r>
            <a:r>
              <a:rPr lang="fr-FR" sz="1200" dirty="0"/>
              <a:t> est situé à proximité de Port-au-Prince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Kenskoff_052">
            <a:extLst>
              <a:ext uri="{FF2B5EF4-FFF2-40B4-BE49-F238E27FC236}">
                <a16:creationId xmlns:a16="http://schemas.microsoft.com/office/drawing/2014/main" id="{492FA291-0763-010A-13DE-3E649D66B1C3}"/>
              </a:ext>
            </a:extLst>
          </p:cNvPr>
          <p:cNvSpPr>
            <a:spLocks noGrp="1" noChangeAspect="1" noChangeArrowheads="1"/>
          </p:cNvSpPr>
          <p:nvPr isPhoto="1"/>
        </p:nvSpPr>
        <p:spPr bwMode="auto">
          <a:xfrm>
            <a:off x="3998856" y="3284984"/>
            <a:ext cx="5145143" cy="357301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54274" name="Rectangle 2" hidden="1">
            <a:extLst>
              <a:ext uri="{FF2B5EF4-FFF2-40B4-BE49-F238E27FC236}">
                <a16:creationId xmlns:a16="http://schemas.microsoft.com/office/drawing/2014/main" id="{11C2DB7E-76CD-BCE1-1585-0F304A006FC4}"/>
              </a:ext>
            </a:extLst>
          </p:cNvPr>
          <p:cNvSpPr>
            <a:spLocks noGrp="1" noChangeArrowheads="1"/>
          </p:cNvSpPr>
          <p:nvPr>
            <p:ph type="title"/>
          </p:nvPr>
        </p:nvSpPr>
        <p:spPr/>
        <p:txBody>
          <a:bodyPr/>
          <a:lstStyle/>
          <a:p>
            <a:pPr eaLnBrk="1" hangingPunct="1"/>
            <a:r>
              <a:rPr lang="fr-FR" altLang="fr-FR"/>
              <a:t>Les graminées locales ont un pouvoir envahissant remarquable et pourraient contribuer à la stabilisation des talus, à condition que l’agriculteur accepte qu’un talus à forte pente se développe et remplace peu à peu le talus subvertical.</a:t>
            </a:r>
          </a:p>
        </p:txBody>
      </p:sp>
      <p:sp>
        <p:nvSpPr>
          <p:cNvPr id="54275" name="Rectangle 3" descr="Kenskoff_048">
            <a:extLst>
              <a:ext uri="{FF2B5EF4-FFF2-40B4-BE49-F238E27FC236}">
                <a16:creationId xmlns:a16="http://schemas.microsoft.com/office/drawing/2014/main" id="{4D3F0606-F8C0-08F9-9618-88B8405BFA63}"/>
              </a:ext>
            </a:extLst>
          </p:cNvPr>
          <p:cNvSpPr>
            <a:spLocks noGrp="1" noChangeAspect="1" noChangeArrowheads="1"/>
          </p:cNvSpPr>
          <p:nvPr isPhoto="1"/>
        </p:nvSpPr>
        <p:spPr bwMode="auto">
          <a:xfrm>
            <a:off x="0" y="0"/>
            <a:ext cx="4932040" cy="3699030"/>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411133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a:extLst>
              <a:ext uri="{FF2B5EF4-FFF2-40B4-BE49-F238E27FC236}">
                <a16:creationId xmlns:a16="http://schemas.microsoft.com/office/drawing/2014/main" id="{CD8D88FF-863A-36E3-322F-03025FA48169}"/>
              </a:ext>
            </a:extLst>
          </p:cNvPr>
          <p:cNvSpPr>
            <a:spLocks noGrp="1" noChangeArrowheads="1"/>
          </p:cNvSpPr>
          <p:nvPr>
            <p:ph type="title"/>
          </p:nvPr>
        </p:nvSpPr>
        <p:spPr/>
        <p:txBody>
          <a:bodyPr/>
          <a:lstStyle/>
          <a:p>
            <a:pPr eaLnBrk="1" hangingPunct="1"/>
            <a:r>
              <a:rPr lang="fr-FR" altLang="fr-FR"/>
              <a:t>La valorisation agricole des talus creusés par l’érosion aratoire (ici, par la plantation de bananiers, voir flèches) contribue à leur stabilisation. Mais cette stabilisation nécessite aussi que l’agriculteur travaillant la parcelle en aval accepte qu’un talus à forte pente se mette en place. </a:t>
            </a:r>
          </a:p>
        </p:txBody>
      </p:sp>
      <p:sp>
        <p:nvSpPr>
          <p:cNvPr id="26627" name="Rectangle 3" descr="Kenskoff_016">
            <a:extLst>
              <a:ext uri="{FF2B5EF4-FFF2-40B4-BE49-F238E27FC236}">
                <a16:creationId xmlns:a16="http://schemas.microsoft.com/office/drawing/2014/main" id="{893392AC-ADE4-6640-B03B-014D3392BBCA}"/>
              </a:ext>
            </a:extLst>
          </p:cNvPr>
          <p:cNvSpPr>
            <a:spLocks noGrp="1" noChangeAspect="1" noChangeArrowheads="1"/>
          </p:cNvSpPr>
          <p:nvPr isPhoto="1"/>
        </p:nvSpPr>
        <p:spPr bwMode="auto">
          <a:xfrm>
            <a:off x="0" y="-26988"/>
            <a:ext cx="5135521" cy="352799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6628" name="Line 4">
            <a:extLst>
              <a:ext uri="{FF2B5EF4-FFF2-40B4-BE49-F238E27FC236}">
                <a16:creationId xmlns:a16="http://schemas.microsoft.com/office/drawing/2014/main" id="{1A804DF3-21B3-9720-DBE6-D2BA7A382061}"/>
              </a:ext>
            </a:extLst>
          </p:cNvPr>
          <p:cNvSpPr>
            <a:spLocks noChangeShapeType="1"/>
          </p:cNvSpPr>
          <p:nvPr/>
        </p:nvSpPr>
        <p:spPr bwMode="auto">
          <a:xfrm flipH="1" flipV="1">
            <a:off x="6732588" y="5661025"/>
            <a:ext cx="360362" cy="360363"/>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9" name="Line 5">
            <a:extLst>
              <a:ext uri="{FF2B5EF4-FFF2-40B4-BE49-F238E27FC236}">
                <a16:creationId xmlns:a16="http://schemas.microsoft.com/office/drawing/2014/main" id="{BAF71FAF-E042-E79A-D996-8EAFEAB2AC00}"/>
              </a:ext>
            </a:extLst>
          </p:cNvPr>
          <p:cNvSpPr>
            <a:spLocks noChangeShapeType="1"/>
          </p:cNvSpPr>
          <p:nvPr/>
        </p:nvSpPr>
        <p:spPr bwMode="auto">
          <a:xfrm flipH="1" flipV="1">
            <a:off x="4140200" y="4221163"/>
            <a:ext cx="360363" cy="36036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Rectangle 3" descr="Kenskoff_015">
            <a:extLst>
              <a:ext uri="{FF2B5EF4-FFF2-40B4-BE49-F238E27FC236}">
                <a16:creationId xmlns:a16="http://schemas.microsoft.com/office/drawing/2014/main" id="{14A062E0-A368-94F4-AE79-5127A6AC653D}"/>
              </a:ext>
            </a:extLst>
          </p:cNvPr>
          <p:cNvSpPr>
            <a:spLocks noGrp="1" noChangeAspect="1" noChangeArrowheads="1"/>
          </p:cNvSpPr>
          <p:nvPr isPhoto="1"/>
        </p:nvSpPr>
        <p:spPr bwMode="auto">
          <a:xfrm>
            <a:off x="3965023" y="3501008"/>
            <a:ext cx="5143577" cy="3363864"/>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hidden="1">
            <a:extLst>
              <a:ext uri="{FF2B5EF4-FFF2-40B4-BE49-F238E27FC236}">
                <a16:creationId xmlns:a16="http://schemas.microsoft.com/office/drawing/2014/main" id="{3867E845-DD56-01B3-8F81-22523C51311D}"/>
              </a:ext>
            </a:extLst>
          </p:cNvPr>
          <p:cNvSpPr>
            <a:spLocks noGrp="1" noChangeArrowheads="1"/>
          </p:cNvSpPr>
          <p:nvPr>
            <p:ph type="title"/>
          </p:nvPr>
        </p:nvSpPr>
        <p:spPr/>
        <p:txBody>
          <a:bodyPr/>
          <a:lstStyle/>
          <a:p>
            <a:pPr eaLnBrk="1" hangingPunct="1"/>
            <a:r>
              <a:rPr lang="fr-FR" altLang="fr-FR"/>
              <a:t>Cette butte témoin de l’ancien niveau du sol est coiffée d’un buisson. Elle indique l’intensité que peut prendre l’association « érosion aratoire et ravinement » pour décaper un matériau meuble. </a:t>
            </a:r>
          </a:p>
        </p:txBody>
      </p:sp>
      <p:sp>
        <p:nvSpPr>
          <p:cNvPr id="22531" name="Rectangle 3" descr="Kenskoff_105">
            <a:extLst>
              <a:ext uri="{FF2B5EF4-FFF2-40B4-BE49-F238E27FC236}">
                <a16:creationId xmlns:a16="http://schemas.microsoft.com/office/drawing/2014/main" id="{2CA397ED-E2EC-7D71-A2CB-DAE4A6619D00}"/>
              </a:ext>
            </a:extLst>
          </p:cNvPr>
          <p:cNvSpPr>
            <a:spLocks noGrp="1" noChangeAspect="1" noChangeArrowheads="1"/>
          </p:cNvSpPr>
          <p:nvPr isPhoto="1"/>
        </p:nvSpPr>
        <p:spPr bwMode="auto">
          <a:xfrm>
            <a:off x="790420" y="0"/>
            <a:ext cx="7563160" cy="520361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0210523D-ABA1-883D-C8C5-D89CFDDBB636}"/>
              </a:ext>
            </a:extLst>
          </p:cNvPr>
          <p:cNvSpPr txBox="1"/>
          <p:nvPr/>
        </p:nvSpPr>
        <p:spPr>
          <a:xfrm>
            <a:off x="251520" y="5589240"/>
            <a:ext cx="8784976" cy="461665"/>
          </a:xfrm>
          <a:prstGeom prst="rect">
            <a:avLst/>
          </a:prstGeom>
          <a:noFill/>
        </p:spPr>
        <p:txBody>
          <a:bodyPr wrap="square" rtlCol="0">
            <a:spAutoFit/>
          </a:bodyPr>
          <a:lstStyle/>
          <a:p>
            <a:r>
              <a:rPr lang="fr-FR" sz="1200" dirty="0"/>
              <a:t>L’action conjointe de l’érosion par l’eau (nous sommes dans une zone de concentration du ruissellement) et de l’érosion aratoire à sculpté cette butte témoin à l’emplacement protégé par un arbuste.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a:extLst>
              <a:ext uri="{FF2B5EF4-FFF2-40B4-BE49-F238E27FC236}">
                <a16:creationId xmlns:a16="http://schemas.microsoft.com/office/drawing/2014/main" id="{456BDED1-1485-1628-8347-85FC6B7040D9}"/>
              </a:ext>
            </a:extLst>
          </p:cNvPr>
          <p:cNvSpPr>
            <a:spLocks noGrp="1" noChangeArrowheads="1"/>
          </p:cNvSpPr>
          <p:nvPr>
            <p:ph type="title"/>
          </p:nvPr>
        </p:nvSpPr>
        <p:spPr/>
        <p:txBody>
          <a:bodyPr/>
          <a:lstStyle/>
          <a:p>
            <a:pPr eaLnBrk="1" hangingPunct="1"/>
            <a:r>
              <a:rPr lang="fr-FR" altLang="fr-FR"/>
              <a:t>Id.</a:t>
            </a:r>
          </a:p>
        </p:txBody>
      </p:sp>
      <p:sp>
        <p:nvSpPr>
          <p:cNvPr id="31747" name="Rectangle 3" descr="Kenskoff_042">
            <a:extLst>
              <a:ext uri="{FF2B5EF4-FFF2-40B4-BE49-F238E27FC236}">
                <a16:creationId xmlns:a16="http://schemas.microsoft.com/office/drawing/2014/main" id="{2816964E-C406-DB6B-62DD-AF33D9FE31BB}"/>
              </a:ext>
            </a:extLst>
          </p:cNvPr>
          <p:cNvSpPr>
            <a:spLocks noGrp="1" noChangeAspect="1" noChangeArrowheads="1"/>
          </p:cNvSpPr>
          <p:nvPr isPhoto="1"/>
        </p:nvSpPr>
        <p:spPr bwMode="auto">
          <a:xfrm>
            <a:off x="755576" y="0"/>
            <a:ext cx="7380312" cy="498171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12E0C330-46F0-84F6-8B5B-9A019CF704C0}"/>
              </a:ext>
            </a:extLst>
          </p:cNvPr>
          <p:cNvSpPr txBox="1"/>
          <p:nvPr/>
        </p:nvSpPr>
        <p:spPr>
          <a:xfrm>
            <a:off x="0" y="5301208"/>
            <a:ext cx="8964488" cy="461665"/>
          </a:xfrm>
          <a:prstGeom prst="rect">
            <a:avLst/>
          </a:prstGeom>
          <a:noFill/>
        </p:spPr>
        <p:txBody>
          <a:bodyPr wrap="square" rtlCol="0">
            <a:spAutoFit/>
          </a:bodyPr>
          <a:lstStyle/>
          <a:p>
            <a:r>
              <a:rPr lang="fr-FR" sz="1200" dirty="0"/>
              <a:t>Sur ce versant, le contraste de couleur entre le sol rouge et la roche-mère de calcaire blanc permet de suivre les stades du décapage du sol par l’érosion aratoire. Sur cette photo, l’épaisseur du sol est encore correcte, sauf au premier plan.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a:extLst>
              <a:ext uri="{FF2B5EF4-FFF2-40B4-BE49-F238E27FC236}">
                <a16:creationId xmlns:a16="http://schemas.microsoft.com/office/drawing/2014/main" id="{46768E15-B0DF-E957-F152-53AD7107B624}"/>
              </a:ext>
            </a:extLst>
          </p:cNvPr>
          <p:cNvSpPr>
            <a:spLocks noGrp="1" noChangeArrowheads="1"/>
          </p:cNvSpPr>
          <p:nvPr>
            <p:ph type="title"/>
          </p:nvPr>
        </p:nvSpPr>
        <p:spPr/>
        <p:txBody>
          <a:bodyPr/>
          <a:lstStyle/>
          <a:p>
            <a:pPr eaLnBrk="1" hangingPunct="1"/>
            <a:r>
              <a:rPr lang="fr-FR" altLang="fr-FR"/>
              <a:t>Id.</a:t>
            </a:r>
          </a:p>
        </p:txBody>
      </p:sp>
      <p:sp>
        <p:nvSpPr>
          <p:cNvPr id="30723" name="Rectangle 3" descr="Kenskoff_019">
            <a:extLst>
              <a:ext uri="{FF2B5EF4-FFF2-40B4-BE49-F238E27FC236}">
                <a16:creationId xmlns:a16="http://schemas.microsoft.com/office/drawing/2014/main" id="{1DD54293-7835-50E4-FAF8-9B2E7CE19F47}"/>
              </a:ext>
            </a:extLst>
          </p:cNvPr>
          <p:cNvSpPr>
            <a:spLocks noGrp="1" noChangeAspect="1" noChangeArrowheads="1"/>
          </p:cNvSpPr>
          <p:nvPr isPhoto="1"/>
        </p:nvSpPr>
        <p:spPr bwMode="auto">
          <a:xfrm>
            <a:off x="449796" y="0"/>
            <a:ext cx="8244408" cy="580973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C8F034EB-0D5A-933F-E778-8A152BC3FB2B}"/>
              </a:ext>
            </a:extLst>
          </p:cNvPr>
          <p:cNvSpPr txBox="1"/>
          <p:nvPr/>
        </p:nvSpPr>
        <p:spPr>
          <a:xfrm>
            <a:off x="107504" y="5877272"/>
            <a:ext cx="8928992" cy="1015663"/>
          </a:xfrm>
          <a:prstGeom prst="rect">
            <a:avLst/>
          </a:prstGeom>
          <a:noFill/>
        </p:spPr>
        <p:txBody>
          <a:bodyPr wrap="square" rtlCol="0">
            <a:spAutoFit/>
          </a:bodyPr>
          <a:lstStyle/>
          <a:p>
            <a:r>
              <a:rPr lang="fr-FR" sz="1200" dirty="0"/>
              <a:t>En haut à droite de la photo, le décapage du sol a été total, c’est une « té fini » où l’on devine encore la trace des anciens talus. A gauche, le décapage est en cours, comme le laissent penser les hauts talus sculptés par l’érosion aratoire.</a:t>
            </a:r>
          </a:p>
          <a:p>
            <a:endParaRPr lang="fr-FR" sz="1200" dirty="0"/>
          </a:p>
          <a:p>
            <a:r>
              <a:rPr lang="fr-FR" sz="1200" dirty="0"/>
              <a:t>Au milieu de la photo, à l’aval d’un chemin, certaines parcelles semblent encore préservées. C’est peut-être en rapport avec une date de mise en culture plus tardive, une enquête serait nécessaire.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a:extLst>
              <a:ext uri="{FF2B5EF4-FFF2-40B4-BE49-F238E27FC236}">
                <a16:creationId xmlns:a16="http://schemas.microsoft.com/office/drawing/2014/main" id="{9D308202-7374-A5D0-1C6F-83346889B851}"/>
              </a:ext>
            </a:extLst>
          </p:cNvPr>
          <p:cNvSpPr>
            <a:spLocks noGrp="1" noChangeArrowheads="1"/>
          </p:cNvSpPr>
          <p:nvPr>
            <p:ph type="title"/>
          </p:nvPr>
        </p:nvSpPr>
        <p:spPr/>
        <p:txBody>
          <a:bodyPr/>
          <a:lstStyle/>
          <a:p>
            <a:pPr eaLnBrk="1" hangingPunct="1"/>
            <a:r>
              <a:rPr lang="fr-FR" altLang="fr-FR"/>
              <a:t>Id. Le décapage est spectaculaire.</a:t>
            </a:r>
          </a:p>
        </p:txBody>
      </p:sp>
      <p:sp>
        <p:nvSpPr>
          <p:cNvPr id="29699" name="Rectangle 3" descr="Kenskoff_018">
            <a:extLst>
              <a:ext uri="{FF2B5EF4-FFF2-40B4-BE49-F238E27FC236}">
                <a16:creationId xmlns:a16="http://schemas.microsoft.com/office/drawing/2014/main" id="{2A324D79-8461-41DA-D20B-9C7ED0E79728}"/>
              </a:ext>
            </a:extLst>
          </p:cNvPr>
          <p:cNvSpPr>
            <a:spLocks noGrp="1" noChangeAspect="1" noChangeArrowheads="1"/>
          </p:cNvSpPr>
          <p:nvPr isPhoto="1"/>
        </p:nvSpPr>
        <p:spPr bwMode="auto">
          <a:xfrm>
            <a:off x="521804" y="0"/>
            <a:ext cx="8100392" cy="572512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E6CF1BFA-DB62-FCE4-F71B-4E1B84BD4E3D}"/>
              </a:ext>
            </a:extLst>
          </p:cNvPr>
          <p:cNvSpPr txBox="1"/>
          <p:nvPr/>
        </p:nvSpPr>
        <p:spPr>
          <a:xfrm>
            <a:off x="179528" y="5805264"/>
            <a:ext cx="8712968" cy="461665"/>
          </a:xfrm>
          <a:prstGeom prst="rect">
            <a:avLst/>
          </a:prstGeom>
          <a:noFill/>
        </p:spPr>
        <p:txBody>
          <a:bodyPr wrap="square" rtlCol="0">
            <a:spAutoFit/>
          </a:bodyPr>
          <a:lstStyle/>
          <a:p>
            <a:r>
              <a:rPr lang="fr-FR" sz="1200" dirty="0"/>
              <a:t>La parcelle en haut à gauche de la photo est en cours de dissection par le ravinement. Il s’agit d’une « té fini », du fait de l’arrêt des façons culturales les incisions ne sont plus effacées et deviennent très visibles.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a:extLst>
              <a:ext uri="{FF2B5EF4-FFF2-40B4-BE49-F238E27FC236}">
                <a16:creationId xmlns:a16="http://schemas.microsoft.com/office/drawing/2014/main" id="{02A32754-D10F-22AE-1E3A-02314B306291}"/>
              </a:ext>
            </a:extLst>
          </p:cNvPr>
          <p:cNvSpPr>
            <a:spLocks noGrp="1" noChangeArrowheads="1"/>
          </p:cNvSpPr>
          <p:nvPr>
            <p:ph type="title"/>
          </p:nvPr>
        </p:nvSpPr>
        <p:spPr/>
        <p:txBody>
          <a:bodyPr/>
          <a:lstStyle/>
          <a:p>
            <a:pPr eaLnBrk="1" hangingPunct="1"/>
            <a:r>
              <a:rPr lang="fr-FR" altLang="fr-FR"/>
              <a:t>Le décapage du sol sous l’effet de l’érosion aratoire conduit au développement de « terres finies » stériles sur ce calcaire. Les sols rouges décapés sont fossiles. La reconstitution d’un sol est possible, mais à l’échelle des temps géologiques. </a:t>
            </a:r>
            <a:br>
              <a:rPr lang="fr-FR" altLang="fr-FR"/>
            </a:br>
            <a:r>
              <a:rPr lang="fr-FR" altLang="fr-FR"/>
              <a:t>Les talus semblent marquer des vestiges d’anciens canaux de contour, en particulier là où leur espacement est régulier. Ils n’ont pas freiné le décapage du versant. </a:t>
            </a:r>
          </a:p>
        </p:txBody>
      </p:sp>
      <p:sp>
        <p:nvSpPr>
          <p:cNvPr id="28675" name="Rectangle 3" descr="Kenskoff_024">
            <a:extLst>
              <a:ext uri="{FF2B5EF4-FFF2-40B4-BE49-F238E27FC236}">
                <a16:creationId xmlns:a16="http://schemas.microsoft.com/office/drawing/2014/main" id="{69B37C26-9CE2-B835-5BDC-83926F3217B2}"/>
              </a:ext>
            </a:extLst>
          </p:cNvPr>
          <p:cNvSpPr>
            <a:spLocks noGrp="1" noChangeAspect="1" noChangeArrowheads="1"/>
          </p:cNvSpPr>
          <p:nvPr isPhoto="1"/>
        </p:nvSpPr>
        <p:spPr bwMode="auto">
          <a:xfrm>
            <a:off x="341784" y="0"/>
            <a:ext cx="8460432" cy="588705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15C036A1-C384-547C-1BC0-AE6EB0FA9F0B}"/>
              </a:ext>
            </a:extLst>
          </p:cNvPr>
          <p:cNvSpPr txBox="1"/>
          <p:nvPr/>
        </p:nvSpPr>
        <p:spPr>
          <a:xfrm>
            <a:off x="0" y="6093296"/>
            <a:ext cx="9036496" cy="276999"/>
          </a:xfrm>
          <a:prstGeom prst="rect">
            <a:avLst/>
          </a:prstGeom>
          <a:noFill/>
        </p:spPr>
        <p:txBody>
          <a:bodyPr wrap="square" rtlCol="0">
            <a:spAutoFit/>
          </a:bodyPr>
          <a:lstStyle/>
          <a:p>
            <a:r>
              <a:rPr lang="fr-FR" sz="1200" dirty="0"/>
              <a:t>Sur ce versant également, le sol a été presque entièrement décapé et la roche-mère commence à apparaître.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a:extLst>
              <a:ext uri="{FF2B5EF4-FFF2-40B4-BE49-F238E27FC236}">
                <a16:creationId xmlns:a16="http://schemas.microsoft.com/office/drawing/2014/main" id="{F64863FB-C720-7E46-3EAB-B4CFEEFBBB5A}"/>
              </a:ext>
            </a:extLst>
          </p:cNvPr>
          <p:cNvSpPr>
            <a:spLocks noGrp="1" noChangeArrowheads="1"/>
          </p:cNvSpPr>
          <p:nvPr>
            <p:ph type="title"/>
          </p:nvPr>
        </p:nvSpPr>
        <p:spPr/>
        <p:txBody>
          <a:bodyPr/>
          <a:lstStyle/>
          <a:p>
            <a:pPr eaLnBrk="1" hangingPunct="1"/>
            <a:r>
              <a:rPr lang="fr-FR" altLang="fr-FR"/>
              <a:t>Quelques haies sont observées à la crête de talus (flèches) et de nombreux talus sont végétalisés. Une enquête devrait déterminer dans quelle mesure la stabilisation des talus constitue ici une pratique paysanne. </a:t>
            </a:r>
          </a:p>
        </p:txBody>
      </p:sp>
      <p:sp>
        <p:nvSpPr>
          <p:cNvPr id="35843" name="Rectangle 3" descr="Kenskoff_020">
            <a:extLst>
              <a:ext uri="{FF2B5EF4-FFF2-40B4-BE49-F238E27FC236}">
                <a16:creationId xmlns:a16="http://schemas.microsoft.com/office/drawing/2014/main" id="{197090C5-71FB-F3FE-80D5-5581BFF56C41}"/>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5844" name="Line 4">
            <a:extLst>
              <a:ext uri="{FF2B5EF4-FFF2-40B4-BE49-F238E27FC236}">
                <a16:creationId xmlns:a16="http://schemas.microsoft.com/office/drawing/2014/main" id="{B2241FC5-FAB0-70FA-E8FB-3AEEDF45B3D0}"/>
              </a:ext>
            </a:extLst>
          </p:cNvPr>
          <p:cNvSpPr>
            <a:spLocks noChangeShapeType="1"/>
          </p:cNvSpPr>
          <p:nvPr/>
        </p:nvSpPr>
        <p:spPr bwMode="auto">
          <a:xfrm flipV="1">
            <a:off x="1331913" y="5445125"/>
            <a:ext cx="431800" cy="144463"/>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5" name="Line 5">
            <a:extLst>
              <a:ext uri="{FF2B5EF4-FFF2-40B4-BE49-F238E27FC236}">
                <a16:creationId xmlns:a16="http://schemas.microsoft.com/office/drawing/2014/main" id="{4EDAEDB9-B49E-FA00-78A4-5EE323062AB9}"/>
              </a:ext>
            </a:extLst>
          </p:cNvPr>
          <p:cNvSpPr>
            <a:spLocks noChangeShapeType="1"/>
          </p:cNvSpPr>
          <p:nvPr/>
        </p:nvSpPr>
        <p:spPr bwMode="auto">
          <a:xfrm flipV="1">
            <a:off x="539750" y="6021388"/>
            <a:ext cx="431800" cy="14446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6" name="Line 6">
            <a:extLst>
              <a:ext uri="{FF2B5EF4-FFF2-40B4-BE49-F238E27FC236}">
                <a16:creationId xmlns:a16="http://schemas.microsoft.com/office/drawing/2014/main" id="{889123A5-3131-5DCA-CA1E-93CEC3E52FDF}"/>
              </a:ext>
            </a:extLst>
          </p:cNvPr>
          <p:cNvSpPr>
            <a:spLocks noChangeShapeType="1"/>
          </p:cNvSpPr>
          <p:nvPr/>
        </p:nvSpPr>
        <p:spPr bwMode="auto">
          <a:xfrm flipV="1">
            <a:off x="1835150" y="4652963"/>
            <a:ext cx="431800" cy="14446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7" name="Line 7">
            <a:extLst>
              <a:ext uri="{FF2B5EF4-FFF2-40B4-BE49-F238E27FC236}">
                <a16:creationId xmlns:a16="http://schemas.microsoft.com/office/drawing/2014/main" id="{4E8A9147-22C9-F8A3-4186-19182248945E}"/>
              </a:ext>
            </a:extLst>
          </p:cNvPr>
          <p:cNvSpPr>
            <a:spLocks noChangeShapeType="1"/>
          </p:cNvSpPr>
          <p:nvPr/>
        </p:nvSpPr>
        <p:spPr bwMode="auto">
          <a:xfrm flipV="1">
            <a:off x="4643438" y="3284538"/>
            <a:ext cx="431800" cy="14446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hidden="1">
            <a:extLst>
              <a:ext uri="{FF2B5EF4-FFF2-40B4-BE49-F238E27FC236}">
                <a16:creationId xmlns:a16="http://schemas.microsoft.com/office/drawing/2014/main" id="{E4472379-5185-70B9-5C2A-BF61653EDB75}"/>
              </a:ext>
            </a:extLst>
          </p:cNvPr>
          <p:cNvSpPr>
            <a:spLocks noGrp="1" noChangeArrowheads="1"/>
          </p:cNvSpPr>
          <p:nvPr>
            <p:ph type="title"/>
          </p:nvPr>
        </p:nvSpPr>
        <p:spPr/>
        <p:txBody>
          <a:bodyPr/>
          <a:lstStyle/>
          <a:p>
            <a:pPr eaLnBrk="1" hangingPunct="1"/>
            <a:r>
              <a:rPr lang="fr-FR" altLang="fr-FR"/>
              <a:t>Lorsqu’un talus subvertical s’éboule (flèche), l’agriculteur « aval » étale le plus souvent la masse éboulée sur sa parcelle et contribue ainsi à maintenir la raideur du talus et à entretenir son recul. A l’inverse, lorsqu’il plante la zone éboulée (potirons, par exemple) ou lorsqu’il la laisse envahir par l’herbe, le talus se stabilise et le remodelage du versant peut commencer. Dans ce cas, la mise en place d’une haie vive sur la crête du talus, avec un filtre, favorise le colluvionnement et accélère le remodelage.</a:t>
            </a:r>
          </a:p>
        </p:txBody>
      </p:sp>
      <p:sp>
        <p:nvSpPr>
          <p:cNvPr id="27651" name="Rectangle 3" descr="Kenskoff_003">
            <a:extLst>
              <a:ext uri="{FF2B5EF4-FFF2-40B4-BE49-F238E27FC236}">
                <a16:creationId xmlns:a16="http://schemas.microsoft.com/office/drawing/2014/main" id="{3724B074-5CDF-B8D1-F18C-81DEB56D7693}"/>
              </a:ext>
            </a:extLst>
          </p:cNvPr>
          <p:cNvSpPr>
            <a:spLocks noGrp="1" noChangeAspect="1" noChangeArrowheads="1"/>
          </p:cNvSpPr>
          <p:nvPr isPhoto="1"/>
        </p:nvSpPr>
        <p:spPr bwMode="auto">
          <a:xfrm>
            <a:off x="1025525" y="0"/>
            <a:ext cx="7092950" cy="492812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13D509D3-7C07-22B1-D15C-F6CAFA69F835}"/>
              </a:ext>
            </a:extLst>
          </p:cNvPr>
          <p:cNvSpPr txBox="1"/>
          <p:nvPr/>
        </p:nvSpPr>
        <p:spPr>
          <a:xfrm>
            <a:off x="0" y="5157192"/>
            <a:ext cx="9036496" cy="461665"/>
          </a:xfrm>
          <a:prstGeom prst="rect">
            <a:avLst/>
          </a:prstGeom>
          <a:noFill/>
        </p:spPr>
        <p:txBody>
          <a:bodyPr wrap="square" rtlCol="0">
            <a:spAutoFit/>
          </a:bodyPr>
          <a:lstStyle/>
          <a:p>
            <a:r>
              <a:rPr lang="fr-FR" sz="1200" dirty="0"/>
              <a:t>La plantation de bananiers en haut du talus est un pas en direction de sa consolidation. Mais il serait plus important de préserver son pied de la houe, de façon à lui permettre d’évoluer vers un talus incliné.</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a:extLst>
              <a:ext uri="{FF2B5EF4-FFF2-40B4-BE49-F238E27FC236}">
                <a16:creationId xmlns:a16="http://schemas.microsoft.com/office/drawing/2014/main" id="{999B6D07-44AB-D1BF-498E-EE42FE574CE2}"/>
              </a:ext>
            </a:extLst>
          </p:cNvPr>
          <p:cNvSpPr>
            <a:spLocks noGrp="1" noChangeArrowheads="1"/>
          </p:cNvSpPr>
          <p:nvPr>
            <p:ph type="title"/>
          </p:nvPr>
        </p:nvSpPr>
        <p:spPr/>
        <p:txBody>
          <a:bodyPr/>
          <a:lstStyle/>
          <a:p>
            <a:pPr eaLnBrk="1" hangingPunct="1"/>
            <a:r>
              <a:rPr lang="fr-FR" altLang="fr-FR"/>
              <a:t>Les modelés de surface créés sont temporaires. L’effacement des anciennes structures et la création de nouvelles se traduit  par de l’érosion aratoire et conduit au décapage du versant.</a:t>
            </a:r>
          </a:p>
        </p:txBody>
      </p:sp>
      <p:sp>
        <p:nvSpPr>
          <p:cNvPr id="37891" name="Rectangle 3" descr="Kenskoff_031">
            <a:extLst>
              <a:ext uri="{FF2B5EF4-FFF2-40B4-BE49-F238E27FC236}">
                <a16:creationId xmlns:a16="http://schemas.microsoft.com/office/drawing/2014/main" id="{F666AB4B-C9C5-7439-2540-A65F0371F173}"/>
              </a:ext>
            </a:extLst>
          </p:cNvPr>
          <p:cNvSpPr>
            <a:spLocks noGrp="1" noChangeAspect="1" noChangeArrowheads="1"/>
          </p:cNvSpPr>
          <p:nvPr isPhoto="1"/>
        </p:nvSpPr>
        <p:spPr bwMode="auto">
          <a:xfrm>
            <a:off x="1691680" y="0"/>
            <a:ext cx="6336704" cy="475252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2510D88C-F11D-61E6-51D4-79A9CDCEDD86}"/>
              </a:ext>
            </a:extLst>
          </p:cNvPr>
          <p:cNvSpPr txBox="1"/>
          <p:nvPr/>
        </p:nvSpPr>
        <p:spPr>
          <a:xfrm>
            <a:off x="143508" y="4752528"/>
            <a:ext cx="8856984" cy="2123658"/>
          </a:xfrm>
          <a:prstGeom prst="rect">
            <a:avLst/>
          </a:prstGeom>
          <a:noFill/>
        </p:spPr>
        <p:txBody>
          <a:bodyPr wrap="square" rtlCol="0">
            <a:spAutoFit/>
          </a:bodyPr>
          <a:lstStyle/>
          <a:p>
            <a:pPr marL="0" indent="0" algn="ctr" eaLnBrk="1" hangingPunct="1">
              <a:buNone/>
            </a:pPr>
            <a:r>
              <a:rPr lang="fr-FR" altLang="fr-FR" sz="2000" b="1" dirty="0"/>
              <a:t>Les modelés de surface créés par les façons culturales</a:t>
            </a:r>
          </a:p>
          <a:p>
            <a:pPr marL="0" indent="0" eaLnBrk="1" hangingPunct="1">
              <a:buNone/>
            </a:pPr>
            <a:r>
              <a:rPr lang="fr-FR" altLang="fr-FR" sz="1600" dirty="0"/>
              <a:t>Les façons culturales créent des modelés de surface très variés, suivant les cultures : billons, terrassettes, etc.</a:t>
            </a:r>
          </a:p>
          <a:p>
            <a:pPr marL="0" indent="0" eaLnBrk="1" hangingPunct="1">
              <a:buNone/>
            </a:pPr>
            <a:r>
              <a:rPr lang="fr-FR" altLang="fr-FR" sz="1600" dirty="0"/>
              <a:t>Lorsqu’ils suivent les courbes de niveau, ces modelés diminuent le ruissellement lors des pluies d’une violence modérée. Pour les pluies intenses, ces modelés concentrent le ruissellement, débordent par endroits et favorisent alors le ravinement.</a:t>
            </a:r>
          </a:p>
          <a:p>
            <a:pPr marL="0" indent="0" eaLnBrk="1" hangingPunct="1">
              <a:buNone/>
            </a:pPr>
            <a:r>
              <a:rPr lang="fr-FR" altLang="fr-FR" sz="1600" dirty="0"/>
              <a:t>Ce remodelage périodique de la surface cultivée se traduit par une importante érosion aratoire sur les pentes fortes.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103E350-DC4D-9067-14CE-E02C8D324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421" y="3414710"/>
            <a:ext cx="57158" cy="28579"/>
          </a:xfrm>
          <a:prstGeom prst="rect">
            <a:avLst/>
          </a:prstGeom>
        </p:spPr>
      </p:pic>
      <p:pic>
        <p:nvPicPr>
          <p:cNvPr id="5" name="Image 4" descr="Une image contenant carte, texte, atlas&#10;&#10;Description générée automatiquement">
            <a:extLst>
              <a:ext uri="{FF2B5EF4-FFF2-40B4-BE49-F238E27FC236}">
                <a16:creationId xmlns:a16="http://schemas.microsoft.com/office/drawing/2014/main" id="{CD55FC4E-0A59-6EC3-9780-21E1BB251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9" y="5712"/>
            <a:ext cx="9144000" cy="6093373"/>
          </a:xfrm>
          <a:prstGeom prst="rect">
            <a:avLst/>
          </a:prstGeom>
        </p:spPr>
      </p:pic>
      <p:sp>
        <p:nvSpPr>
          <p:cNvPr id="6" name="ZoneTexte 5">
            <a:extLst>
              <a:ext uri="{FF2B5EF4-FFF2-40B4-BE49-F238E27FC236}">
                <a16:creationId xmlns:a16="http://schemas.microsoft.com/office/drawing/2014/main" id="{46E198E8-91F2-496E-FB65-ACB5D741FA7E}"/>
              </a:ext>
            </a:extLst>
          </p:cNvPr>
          <p:cNvSpPr txBox="1"/>
          <p:nvPr/>
        </p:nvSpPr>
        <p:spPr>
          <a:xfrm>
            <a:off x="3923928" y="2809507"/>
            <a:ext cx="1152128" cy="246221"/>
          </a:xfrm>
          <a:prstGeom prst="rect">
            <a:avLst/>
          </a:prstGeom>
          <a:noFill/>
        </p:spPr>
        <p:txBody>
          <a:bodyPr wrap="square" rtlCol="0">
            <a:spAutoFit/>
          </a:bodyPr>
          <a:lstStyle/>
          <a:p>
            <a:r>
              <a:rPr lang="fr-FR" sz="1000" b="1" dirty="0"/>
              <a:t>Fort Jacques</a:t>
            </a:r>
          </a:p>
        </p:txBody>
      </p:sp>
      <p:sp>
        <p:nvSpPr>
          <p:cNvPr id="7" name="Rectangle 6">
            <a:extLst>
              <a:ext uri="{FF2B5EF4-FFF2-40B4-BE49-F238E27FC236}">
                <a16:creationId xmlns:a16="http://schemas.microsoft.com/office/drawing/2014/main" id="{7357F72E-E0DD-D32E-FAE0-D5A6CC41909B}"/>
              </a:ext>
            </a:extLst>
          </p:cNvPr>
          <p:cNvSpPr/>
          <p:nvPr/>
        </p:nvSpPr>
        <p:spPr>
          <a:xfrm>
            <a:off x="3131840" y="3320178"/>
            <a:ext cx="720080" cy="2462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8" name="Rectangle 7">
            <a:extLst>
              <a:ext uri="{FF2B5EF4-FFF2-40B4-BE49-F238E27FC236}">
                <a16:creationId xmlns:a16="http://schemas.microsoft.com/office/drawing/2014/main" id="{63531F83-E272-E92D-F2D2-E9E067B4B297}"/>
              </a:ext>
            </a:extLst>
          </p:cNvPr>
          <p:cNvSpPr/>
          <p:nvPr/>
        </p:nvSpPr>
        <p:spPr>
          <a:xfrm>
            <a:off x="3934224" y="2809507"/>
            <a:ext cx="940658" cy="2462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ZoneTexte 8">
            <a:extLst>
              <a:ext uri="{FF2B5EF4-FFF2-40B4-BE49-F238E27FC236}">
                <a16:creationId xmlns:a16="http://schemas.microsoft.com/office/drawing/2014/main" id="{29F5027E-1D07-237F-1EA8-F883767FB817}"/>
              </a:ext>
            </a:extLst>
          </p:cNvPr>
          <p:cNvSpPr txBox="1"/>
          <p:nvPr/>
        </p:nvSpPr>
        <p:spPr>
          <a:xfrm>
            <a:off x="3851920" y="6099085"/>
            <a:ext cx="3456384" cy="246221"/>
          </a:xfrm>
          <a:prstGeom prst="rect">
            <a:avLst/>
          </a:prstGeom>
          <a:noFill/>
        </p:spPr>
        <p:txBody>
          <a:bodyPr wrap="square" rtlCol="0">
            <a:spAutoFit/>
          </a:bodyPr>
          <a:lstStyle/>
          <a:p>
            <a:r>
              <a:rPr lang="fr-FR" sz="1000" b="1" dirty="0"/>
              <a:t>Piste allant vers Seguin, Marigot, Belle Anse</a:t>
            </a:r>
          </a:p>
        </p:txBody>
      </p:sp>
      <p:cxnSp>
        <p:nvCxnSpPr>
          <p:cNvPr id="11" name="Connecteur droit avec flèche 10">
            <a:extLst>
              <a:ext uri="{FF2B5EF4-FFF2-40B4-BE49-F238E27FC236}">
                <a16:creationId xmlns:a16="http://schemas.microsoft.com/office/drawing/2014/main" id="{53D26D30-6691-0786-3B2E-D23337F8E00D}"/>
              </a:ext>
            </a:extLst>
          </p:cNvPr>
          <p:cNvCxnSpPr>
            <a:stCxn id="9" idx="1"/>
          </p:cNvCxnSpPr>
          <p:nvPr/>
        </p:nvCxnSpPr>
        <p:spPr>
          <a:xfrm flipH="1" flipV="1">
            <a:off x="3491880" y="5975975"/>
            <a:ext cx="360040" cy="24622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08943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a:extLst>
              <a:ext uri="{FF2B5EF4-FFF2-40B4-BE49-F238E27FC236}">
                <a16:creationId xmlns:a16="http://schemas.microsoft.com/office/drawing/2014/main" id="{0795590D-BE53-B7AC-41BD-1CFDB2109CDA}"/>
              </a:ext>
            </a:extLst>
          </p:cNvPr>
          <p:cNvSpPr>
            <a:spLocks noGrp="1" noChangeArrowheads="1"/>
          </p:cNvSpPr>
          <p:nvPr>
            <p:ph type="title"/>
          </p:nvPr>
        </p:nvSpPr>
        <p:spPr/>
        <p:txBody>
          <a:bodyPr/>
          <a:lstStyle/>
          <a:p>
            <a:pPr eaLnBrk="1" hangingPunct="1"/>
            <a:r>
              <a:rPr lang="fr-FR" altLang="fr-FR" dirty="0"/>
              <a:t>Modelés de surface temporaires (terrassettes) créés par les façons culturales.</a:t>
            </a:r>
          </a:p>
        </p:txBody>
      </p:sp>
      <p:sp>
        <p:nvSpPr>
          <p:cNvPr id="39939" name="Rectangle 3" descr="Kenskoff_033">
            <a:extLst>
              <a:ext uri="{FF2B5EF4-FFF2-40B4-BE49-F238E27FC236}">
                <a16:creationId xmlns:a16="http://schemas.microsoft.com/office/drawing/2014/main" id="{5922F5C4-8A9B-F90E-3B14-F58304355E49}"/>
              </a:ext>
            </a:extLst>
          </p:cNvPr>
          <p:cNvSpPr>
            <a:spLocks noGrp="1" noChangeAspect="1" noChangeArrowheads="1"/>
          </p:cNvSpPr>
          <p:nvPr isPhoto="1"/>
        </p:nvSpPr>
        <p:spPr bwMode="auto">
          <a:xfrm>
            <a:off x="-9525" y="0"/>
            <a:ext cx="4581525" cy="645327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9940" name="Rectangle 4" descr="Kenskoff_034">
            <a:extLst>
              <a:ext uri="{FF2B5EF4-FFF2-40B4-BE49-F238E27FC236}">
                <a16:creationId xmlns:a16="http://schemas.microsoft.com/office/drawing/2014/main" id="{C9E6BF8D-2380-523A-B54F-0D54516AFECE}"/>
              </a:ext>
            </a:extLst>
          </p:cNvPr>
          <p:cNvSpPr>
            <a:spLocks noGrp="1" noChangeAspect="1" noChangeArrowheads="1"/>
          </p:cNvSpPr>
          <p:nvPr isPhoto="1"/>
        </p:nvSpPr>
        <p:spPr bwMode="auto">
          <a:xfrm>
            <a:off x="4776442" y="0"/>
            <a:ext cx="4475508" cy="645333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a:extLst>
              <a:ext uri="{FF2B5EF4-FFF2-40B4-BE49-F238E27FC236}">
                <a16:creationId xmlns:a16="http://schemas.microsoft.com/office/drawing/2014/main" id="{B8489D2F-0E74-F00B-575F-3567A7F41729}"/>
              </a:ext>
            </a:extLst>
          </p:cNvPr>
          <p:cNvSpPr>
            <a:spLocks noGrp="1" noChangeArrowheads="1"/>
          </p:cNvSpPr>
          <p:nvPr>
            <p:ph type="title"/>
          </p:nvPr>
        </p:nvSpPr>
        <p:spPr/>
        <p:txBody>
          <a:bodyPr/>
          <a:lstStyle/>
          <a:p>
            <a:pPr eaLnBrk="1" hangingPunct="1"/>
            <a:r>
              <a:rPr lang="fr-FR" altLang="fr-FR" dirty="0"/>
              <a:t>Id. Terrassettes.</a:t>
            </a:r>
          </a:p>
        </p:txBody>
      </p:sp>
      <p:sp>
        <p:nvSpPr>
          <p:cNvPr id="40963" name="Rectangle 3" descr="Kenskoff_040">
            <a:extLst>
              <a:ext uri="{FF2B5EF4-FFF2-40B4-BE49-F238E27FC236}">
                <a16:creationId xmlns:a16="http://schemas.microsoft.com/office/drawing/2014/main" id="{4A6EE784-5E4D-D8A4-3C5C-750F8FC68EE9}"/>
              </a:ext>
            </a:extLst>
          </p:cNvPr>
          <p:cNvSpPr>
            <a:spLocks noGrp="1" noChangeAspect="1" noChangeArrowheads="1"/>
          </p:cNvSpPr>
          <p:nvPr isPhoto="1"/>
        </p:nvSpPr>
        <p:spPr bwMode="auto">
          <a:xfrm>
            <a:off x="0" y="0"/>
            <a:ext cx="4572000" cy="3429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46">
            <a:extLst>
              <a:ext uri="{FF2B5EF4-FFF2-40B4-BE49-F238E27FC236}">
                <a16:creationId xmlns:a16="http://schemas.microsoft.com/office/drawing/2014/main" id="{2FD622D9-34F9-D09B-1F5F-28E89675DF91}"/>
              </a:ext>
            </a:extLst>
          </p:cNvPr>
          <p:cNvSpPr>
            <a:spLocks noGrp="1" noChangeAspect="1" noChangeArrowheads="1"/>
          </p:cNvSpPr>
          <p:nvPr isPhoto="1"/>
        </p:nvSpPr>
        <p:spPr bwMode="auto">
          <a:xfrm>
            <a:off x="4475988" y="3356992"/>
            <a:ext cx="4668011" cy="350100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a:extLst>
              <a:ext uri="{FF2B5EF4-FFF2-40B4-BE49-F238E27FC236}">
                <a16:creationId xmlns:a16="http://schemas.microsoft.com/office/drawing/2014/main" id="{F217F76C-5337-3DB3-8D8D-DB36306C10C8}"/>
              </a:ext>
            </a:extLst>
          </p:cNvPr>
          <p:cNvSpPr>
            <a:spLocks noGrp="1" noChangeArrowheads="1"/>
          </p:cNvSpPr>
          <p:nvPr>
            <p:ph type="title"/>
          </p:nvPr>
        </p:nvSpPr>
        <p:spPr/>
        <p:txBody>
          <a:bodyPr/>
          <a:lstStyle/>
          <a:p>
            <a:pPr eaLnBrk="1" hangingPunct="1"/>
            <a:r>
              <a:rPr lang="fr-FR" altLang="fr-FR"/>
              <a:t>Id.</a:t>
            </a:r>
          </a:p>
        </p:txBody>
      </p:sp>
      <p:sp>
        <p:nvSpPr>
          <p:cNvPr id="41987" name="Rectangle 3" descr="Kenskoff_039">
            <a:extLst>
              <a:ext uri="{FF2B5EF4-FFF2-40B4-BE49-F238E27FC236}">
                <a16:creationId xmlns:a16="http://schemas.microsoft.com/office/drawing/2014/main" id="{804EDBB8-8738-0F10-1981-905B0BB30463}"/>
              </a:ext>
            </a:extLst>
          </p:cNvPr>
          <p:cNvSpPr>
            <a:spLocks noGrp="1" noChangeAspect="1" noChangeArrowheads="1"/>
          </p:cNvSpPr>
          <p:nvPr isPhoto="1"/>
        </p:nvSpPr>
        <p:spPr bwMode="auto">
          <a:xfrm>
            <a:off x="0" y="0"/>
            <a:ext cx="5004048" cy="375303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41">
            <a:extLst>
              <a:ext uri="{FF2B5EF4-FFF2-40B4-BE49-F238E27FC236}">
                <a16:creationId xmlns:a16="http://schemas.microsoft.com/office/drawing/2014/main" id="{830D0F5F-D2A0-4880-4E30-688B66521460}"/>
              </a:ext>
            </a:extLst>
          </p:cNvPr>
          <p:cNvSpPr>
            <a:spLocks noGrp="1" noChangeAspect="1" noChangeArrowheads="1"/>
          </p:cNvSpPr>
          <p:nvPr isPhoto="1"/>
        </p:nvSpPr>
        <p:spPr bwMode="auto">
          <a:xfrm>
            <a:off x="4283968" y="3212976"/>
            <a:ext cx="4860032" cy="364502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a:extLst>
              <a:ext uri="{FF2B5EF4-FFF2-40B4-BE49-F238E27FC236}">
                <a16:creationId xmlns:a16="http://schemas.microsoft.com/office/drawing/2014/main" id="{9F9D898D-AEE1-4239-912D-BE367FD133C6}"/>
              </a:ext>
            </a:extLst>
          </p:cNvPr>
          <p:cNvSpPr>
            <a:spLocks noGrp="1" noChangeArrowheads="1"/>
          </p:cNvSpPr>
          <p:nvPr>
            <p:ph type="title"/>
          </p:nvPr>
        </p:nvSpPr>
        <p:spPr/>
        <p:txBody>
          <a:bodyPr/>
          <a:lstStyle/>
          <a:p>
            <a:pPr eaLnBrk="1" hangingPunct="1"/>
            <a:r>
              <a:rPr lang="fr-FR" altLang="fr-FR"/>
              <a:t>Id.</a:t>
            </a:r>
          </a:p>
        </p:txBody>
      </p:sp>
      <p:sp>
        <p:nvSpPr>
          <p:cNvPr id="44035" name="Rectangle 3" descr="Kenskoff_044">
            <a:extLst>
              <a:ext uri="{FF2B5EF4-FFF2-40B4-BE49-F238E27FC236}">
                <a16:creationId xmlns:a16="http://schemas.microsoft.com/office/drawing/2014/main" id="{2122B042-45CC-64F2-7D7F-0FE253477DC4}"/>
              </a:ext>
            </a:extLst>
          </p:cNvPr>
          <p:cNvSpPr>
            <a:spLocks noGrp="1" noChangeAspect="1" noChangeArrowheads="1"/>
          </p:cNvSpPr>
          <p:nvPr isPhoto="1"/>
        </p:nvSpPr>
        <p:spPr bwMode="auto">
          <a:xfrm>
            <a:off x="0" y="-26987"/>
            <a:ext cx="5668207" cy="388803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47">
            <a:extLst>
              <a:ext uri="{FF2B5EF4-FFF2-40B4-BE49-F238E27FC236}">
                <a16:creationId xmlns:a16="http://schemas.microsoft.com/office/drawing/2014/main" id="{16B8DDF6-40AF-5A8B-69F4-A754B301831E}"/>
              </a:ext>
            </a:extLst>
          </p:cNvPr>
          <p:cNvSpPr>
            <a:spLocks noGrp="1" noChangeAspect="1" noChangeArrowheads="1"/>
          </p:cNvSpPr>
          <p:nvPr isPhoto="1"/>
        </p:nvSpPr>
        <p:spPr bwMode="auto">
          <a:xfrm>
            <a:off x="4211960" y="3158970"/>
            <a:ext cx="4932040" cy="369903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a:extLst>
              <a:ext uri="{FF2B5EF4-FFF2-40B4-BE49-F238E27FC236}">
                <a16:creationId xmlns:a16="http://schemas.microsoft.com/office/drawing/2014/main" id="{13D1A132-A51F-AF38-4E6A-438B7F4CA358}"/>
              </a:ext>
            </a:extLst>
          </p:cNvPr>
          <p:cNvSpPr>
            <a:spLocks noGrp="1" noChangeArrowheads="1"/>
          </p:cNvSpPr>
          <p:nvPr>
            <p:ph type="title"/>
          </p:nvPr>
        </p:nvSpPr>
        <p:spPr/>
        <p:txBody>
          <a:bodyPr/>
          <a:lstStyle/>
          <a:p>
            <a:pPr eaLnBrk="1" hangingPunct="1"/>
            <a:r>
              <a:rPr lang="fr-FR" altLang="fr-FR"/>
              <a:t>Les canaux de contour ont fragilisé le versant et favorisé ce glissement de terrain.</a:t>
            </a:r>
          </a:p>
        </p:txBody>
      </p:sp>
      <p:sp>
        <p:nvSpPr>
          <p:cNvPr id="2" name="Rectangle 3" descr="Kenskoff_080">
            <a:extLst>
              <a:ext uri="{FF2B5EF4-FFF2-40B4-BE49-F238E27FC236}">
                <a16:creationId xmlns:a16="http://schemas.microsoft.com/office/drawing/2014/main" id="{7AC0E0A4-C438-261A-96D9-4F26DB9C0767}"/>
              </a:ext>
            </a:extLst>
          </p:cNvPr>
          <p:cNvSpPr>
            <a:spLocks noGrp="1" noChangeAspect="1" noChangeArrowheads="1"/>
          </p:cNvSpPr>
          <p:nvPr isPhoto="1"/>
        </p:nvSpPr>
        <p:spPr bwMode="auto">
          <a:xfrm>
            <a:off x="4572001" y="0"/>
            <a:ext cx="3667938" cy="551723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FC626F37-6154-FABE-1205-4E0D5D0BDDCD}"/>
              </a:ext>
            </a:extLst>
          </p:cNvPr>
          <p:cNvSpPr txBox="1"/>
          <p:nvPr/>
        </p:nvSpPr>
        <p:spPr>
          <a:xfrm>
            <a:off x="0" y="5733256"/>
            <a:ext cx="9144000" cy="867930"/>
          </a:xfrm>
          <a:prstGeom prst="rect">
            <a:avLst/>
          </a:prstGeom>
          <a:noFill/>
        </p:spPr>
        <p:txBody>
          <a:bodyPr wrap="square" rtlCol="0">
            <a:spAutoFit/>
          </a:bodyPr>
          <a:lstStyle/>
          <a:p>
            <a:pPr marL="0" indent="0" algn="ctr" eaLnBrk="1" hangingPunct="1">
              <a:lnSpc>
                <a:spcPct val="90000"/>
              </a:lnSpc>
              <a:buNone/>
            </a:pPr>
            <a:r>
              <a:rPr lang="fr-FR" altLang="fr-FR" sz="2000" b="1" dirty="0"/>
              <a:t>Les mouvements de masse</a:t>
            </a:r>
          </a:p>
          <a:p>
            <a:pPr marL="0" indent="0" algn="ctr" eaLnBrk="1" hangingPunct="1">
              <a:lnSpc>
                <a:spcPct val="90000"/>
              </a:lnSpc>
              <a:buNone/>
            </a:pPr>
            <a:endParaRPr lang="fr-FR" altLang="fr-FR" sz="1200" b="1" dirty="0"/>
          </a:p>
          <a:p>
            <a:pPr marL="0" indent="0" eaLnBrk="1" hangingPunct="1">
              <a:lnSpc>
                <a:spcPct val="90000"/>
              </a:lnSpc>
              <a:buNone/>
            </a:pPr>
            <a:r>
              <a:rPr lang="fr-FR" altLang="fr-FR" sz="1200" dirty="0"/>
              <a:t>Sur les versants, le manteau d’altération est épais de plusieurs mètres et la circulation souterraine de l’eau est importante. Les mouvements de masse sont fréquents.</a:t>
            </a:r>
          </a:p>
        </p:txBody>
      </p:sp>
      <p:sp>
        <p:nvSpPr>
          <p:cNvPr id="4" name="Rectangle 3" descr="Kenskoff_081">
            <a:extLst>
              <a:ext uri="{FF2B5EF4-FFF2-40B4-BE49-F238E27FC236}">
                <a16:creationId xmlns:a16="http://schemas.microsoft.com/office/drawing/2014/main" id="{B4406B9A-9DE0-7524-77D7-CEF862C930E0}"/>
              </a:ext>
            </a:extLst>
          </p:cNvPr>
          <p:cNvSpPr>
            <a:spLocks noGrp="1" noChangeAspect="1" noChangeArrowheads="1"/>
          </p:cNvSpPr>
          <p:nvPr isPhoto="1"/>
        </p:nvSpPr>
        <p:spPr bwMode="auto">
          <a:xfrm>
            <a:off x="0" y="0"/>
            <a:ext cx="3707529" cy="5517232"/>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a:extLst>
              <a:ext uri="{FF2B5EF4-FFF2-40B4-BE49-F238E27FC236}">
                <a16:creationId xmlns:a16="http://schemas.microsoft.com/office/drawing/2014/main" id="{32D9821A-42EB-3D45-76C6-A6CCEE064E63}"/>
              </a:ext>
            </a:extLst>
          </p:cNvPr>
          <p:cNvSpPr>
            <a:spLocks noGrp="1" noChangeArrowheads="1"/>
          </p:cNvSpPr>
          <p:nvPr>
            <p:ph type="title"/>
          </p:nvPr>
        </p:nvSpPr>
        <p:spPr/>
        <p:txBody>
          <a:bodyPr/>
          <a:lstStyle/>
          <a:p>
            <a:pPr eaLnBrk="1" hangingPunct="1"/>
            <a:r>
              <a:rPr lang="fr-FR" altLang="fr-FR"/>
              <a:t>Id.</a:t>
            </a:r>
          </a:p>
        </p:txBody>
      </p:sp>
      <p:sp>
        <p:nvSpPr>
          <p:cNvPr id="2" name="Rectangle 3" descr="Kenskoff_079">
            <a:extLst>
              <a:ext uri="{FF2B5EF4-FFF2-40B4-BE49-F238E27FC236}">
                <a16:creationId xmlns:a16="http://schemas.microsoft.com/office/drawing/2014/main" id="{8B23EFE5-0D96-CB57-C241-B9B8D7007731}"/>
              </a:ext>
            </a:extLst>
          </p:cNvPr>
          <p:cNvSpPr>
            <a:spLocks noGrp="1" noChangeAspect="1" noChangeArrowheads="1"/>
          </p:cNvSpPr>
          <p:nvPr isPhoto="1"/>
        </p:nvSpPr>
        <p:spPr bwMode="auto">
          <a:xfrm>
            <a:off x="-36512" y="1"/>
            <a:ext cx="4029912" cy="5373215"/>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1C9BED42-6673-EA29-9FFB-8D0D0A913F5D}"/>
              </a:ext>
            </a:extLst>
          </p:cNvPr>
          <p:cNvSpPr txBox="1"/>
          <p:nvPr/>
        </p:nvSpPr>
        <p:spPr>
          <a:xfrm>
            <a:off x="0" y="5877272"/>
            <a:ext cx="9144000" cy="830997"/>
          </a:xfrm>
          <a:prstGeom prst="rect">
            <a:avLst/>
          </a:prstGeom>
          <a:noFill/>
        </p:spPr>
        <p:txBody>
          <a:bodyPr wrap="square" rtlCol="0">
            <a:spAutoFit/>
          </a:bodyPr>
          <a:lstStyle/>
          <a:p>
            <a:r>
              <a:rPr lang="fr-FR" altLang="fr-FR" sz="1600" dirty="0"/>
              <a:t>Les ouvrages favorisant une infiltration d’eau supplémentaire et déclenchent parfois  de nouveaux glissements, comme c’est probablement le cas avec ces banquettes et canaux créés par un projet.</a:t>
            </a:r>
          </a:p>
          <a:p>
            <a:endParaRPr lang="fr-FR" sz="1600" dirty="0"/>
          </a:p>
        </p:txBody>
      </p:sp>
      <p:sp>
        <p:nvSpPr>
          <p:cNvPr id="4" name="Rectangle 3" descr="Kenskoff_083">
            <a:extLst>
              <a:ext uri="{FF2B5EF4-FFF2-40B4-BE49-F238E27FC236}">
                <a16:creationId xmlns:a16="http://schemas.microsoft.com/office/drawing/2014/main" id="{B62AC6DD-B96A-8B51-833E-C1284A55BC72}"/>
              </a:ext>
            </a:extLst>
          </p:cNvPr>
          <p:cNvSpPr>
            <a:spLocks noGrp="1" noChangeAspect="1" noChangeArrowheads="1"/>
          </p:cNvSpPr>
          <p:nvPr isPhoto="1"/>
        </p:nvSpPr>
        <p:spPr bwMode="auto">
          <a:xfrm>
            <a:off x="4091946" y="0"/>
            <a:ext cx="5052053" cy="378904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hidden="1">
            <a:extLst>
              <a:ext uri="{FF2B5EF4-FFF2-40B4-BE49-F238E27FC236}">
                <a16:creationId xmlns:a16="http://schemas.microsoft.com/office/drawing/2014/main" id="{2C3DCB82-57CA-4F19-1CB8-4AA04C30BAD9}"/>
              </a:ext>
            </a:extLst>
          </p:cNvPr>
          <p:cNvSpPr>
            <a:spLocks noGrp="1" noChangeArrowheads="1"/>
          </p:cNvSpPr>
          <p:nvPr>
            <p:ph type="title"/>
          </p:nvPr>
        </p:nvSpPr>
        <p:spPr/>
        <p:txBody>
          <a:bodyPr/>
          <a:lstStyle/>
          <a:p>
            <a:pPr eaLnBrk="1" hangingPunct="1"/>
            <a:r>
              <a:rPr lang="fr-FR" altLang="fr-FR"/>
              <a:t>Les canaux de contour ou fossés d’infiltration totale (flèches blanches) sont inefficaces face à l’érosion aratoire qui est très importante ici. Ils sont d’autant plus contre indiqués que le versant est instable (niches de décollement marquées par une flèche bleue) et qu’un supplément d’eau infiltrée ne peut que stimuler de nouveaux mouvements de masse. </a:t>
            </a:r>
          </a:p>
        </p:txBody>
      </p:sp>
      <p:sp>
        <p:nvSpPr>
          <p:cNvPr id="99331" name="Rectangle 3" descr="Kenskoff_093">
            <a:extLst>
              <a:ext uri="{FF2B5EF4-FFF2-40B4-BE49-F238E27FC236}">
                <a16:creationId xmlns:a16="http://schemas.microsoft.com/office/drawing/2014/main" id="{CEDBF438-2CDA-CD71-AA73-7AE81AF48040}"/>
              </a:ext>
            </a:extLst>
          </p:cNvPr>
          <p:cNvSpPr>
            <a:spLocks noGrp="1" noChangeAspect="1" noChangeArrowheads="1"/>
          </p:cNvSpPr>
          <p:nvPr isPhoto="1"/>
        </p:nvSpPr>
        <p:spPr bwMode="auto">
          <a:xfrm>
            <a:off x="899592" y="0"/>
            <a:ext cx="6799105" cy="509932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99333" name="Line 5">
            <a:extLst>
              <a:ext uri="{FF2B5EF4-FFF2-40B4-BE49-F238E27FC236}">
                <a16:creationId xmlns:a16="http://schemas.microsoft.com/office/drawing/2014/main" id="{75CF67B3-72FC-67AE-AE20-800383E017FC}"/>
              </a:ext>
            </a:extLst>
          </p:cNvPr>
          <p:cNvSpPr>
            <a:spLocks noChangeShapeType="1"/>
          </p:cNvSpPr>
          <p:nvPr/>
        </p:nvSpPr>
        <p:spPr bwMode="auto">
          <a:xfrm flipV="1">
            <a:off x="7308850" y="6021388"/>
            <a:ext cx="431800" cy="71437"/>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9334" name="Line 6">
            <a:extLst>
              <a:ext uri="{FF2B5EF4-FFF2-40B4-BE49-F238E27FC236}">
                <a16:creationId xmlns:a16="http://schemas.microsoft.com/office/drawing/2014/main" id="{0C2B2675-4EA1-3734-3F03-7A3364E9CFC2}"/>
              </a:ext>
            </a:extLst>
          </p:cNvPr>
          <p:cNvSpPr>
            <a:spLocks noChangeShapeType="1"/>
          </p:cNvSpPr>
          <p:nvPr/>
        </p:nvSpPr>
        <p:spPr bwMode="auto">
          <a:xfrm flipV="1">
            <a:off x="5508625" y="6237288"/>
            <a:ext cx="431800" cy="71437"/>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79025202-BEFE-D69D-440B-A3A2A44EB699}"/>
              </a:ext>
            </a:extLst>
          </p:cNvPr>
          <p:cNvSpPr txBox="1"/>
          <p:nvPr/>
        </p:nvSpPr>
        <p:spPr>
          <a:xfrm>
            <a:off x="215516" y="5288340"/>
            <a:ext cx="8712968" cy="1569660"/>
          </a:xfrm>
          <a:prstGeom prst="rect">
            <a:avLst/>
          </a:prstGeom>
          <a:noFill/>
        </p:spPr>
        <p:txBody>
          <a:bodyPr wrap="square" rtlCol="0">
            <a:spAutoFit/>
          </a:bodyPr>
          <a:lstStyle/>
          <a:p>
            <a:pPr marL="0" indent="0" algn="ctr" eaLnBrk="1" hangingPunct="1">
              <a:buNone/>
            </a:pPr>
            <a:r>
              <a:rPr lang="fr-FR" altLang="fr-FR" sz="1600" b="1" dirty="0"/>
              <a:t>Les banquettes d’infiltration ou canaux de contour</a:t>
            </a:r>
          </a:p>
          <a:p>
            <a:pPr marL="0" indent="0" eaLnBrk="1" hangingPunct="1">
              <a:buNone/>
            </a:pPr>
            <a:r>
              <a:rPr lang="fr-FR" altLang="fr-FR" sz="1600" dirty="0"/>
              <a:t>Cette technique a été largement utilisée sur des versants très pentus sur lesquels l’érosion aratoire est importante, elle témoigne de la primauté donnée aux manuels par rapport à l’observation.</a:t>
            </a:r>
          </a:p>
          <a:p>
            <a:pPr marL="0" indent="0" eaLnBrk="1" hangingPunct="1">
              <a:buNone/>
            </a:pPr>
            <a:r>
              <a:rPr lang="fr-FR" altLang="fr-FR" sz="1600" dirty="0"/>
              <a:t>Le développement de techniques mieux adaptées au terrain est subordonné à l’apprentissage de la lecture du terrain, afin de valoriser l’expérience des projets anciens.</a:t>
            </a:r>
          </a:p>
        </p:txBody>
      </p:sp>
    </p:spTree>
    <p:extLst>
      <p:ext uri="{BB962C8B-B14F-4D97-AF65-F5344CB8AC3E}">
        <p14:creationId xmlns:p14="http://schemas.microsoft.com/office/powerpoint/2010/main" val="666410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hidden="1">
            <a:extLst>
              <a:ext uri="{FF2B5EF4-FFF2-40B4-BE49-F238E27FC236}">
                <a16:creationId xmlns:a16="http://schemas.microsoft.com/office/drawing/2014/main" id="{2ED16E9E-9B5B-119C-B982-7136D36DB979}"/>
              </a:ext>
            </a:extLst>
          </p:cNvPr>
          <p:cNvSpPr>
            <a:spLocks noGrp="1" noChangeArrowheads="1"/>
          </p:cNvSpPr>
          <p:nvPr>
            <p:ph type="title"/>
          </p:nvPr>
        </p:nvSpPr>
        <p:spPr/>
        <p:txBody>
          <a:bodyPr/>
          <a:lstStyle/>
          <a:p>
            <a:pPr eaLnBrk="1" hangingPunct="1"/>
            <a:r>
              <a:rPr lang="fr-FR" altLang="fr-FR"/>
              <a:t>Id.</a:t>
            </a:r>
          </a:p>
        </p:txBody>
      </p:sp>
      <p:sp>
        <p:nvSpPr>
          <p:cNvPr id="105475" name="Rectangle 3" descr="Kenskoff_132">
            <a:extLst>
              <a:ext uri="{FF2B5EF4-FFF2-40B4-BE49-F238E27FC236}">
                <a16:creationId xmlns:a16="http://schemas.microsoft.com/office/drawing/2014/main" id="{F5498274-7876-AFA9-3608-4D05CEE14915}"/>
              </a:ext>
            </a:extLst>
          </p:cNvPr>
          <p:cNvSpPr>
            <a:spLocks noGrp="1" noChangeAspect="1" noChangeArrowheads="1"/>
          </p:cNvSpPr>
          <p:nvPr isPhoto="1"/>
        </p:nvSpPr>
        <p:spPr bwMode="auto">
          <a:xfrm>
            <a:off x="0" y="300038"/>
            <a:ext cx="9144000" cy="6257925"/>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652279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Kenskoff_136">
            <a:extLst>
              <a:ext uri="{FF2B5EF4-FFF2-40B4-BE49-F238E27FC236}">
                <a16:creationId xmlns:a16="http://schemas.microsoft.com/office/drawing/2014/main" id="{D0821687-3E0F-4BE6-0AEB-5979CF07F760}"/>
              </a:ext>
            </a:extLst>
          </p:cNvPr>
          <p:cNvSpPr>
            <a:spLocks noGrp="1" noChangeAspect="1" noChangeArrowheads="1"/>
          </p:cNvSpPr>
          <p:nvPr isPhoto="1"/>
        </p:nvSpPr>
        <p:spPr bwMode="auto">
          <a:xfrm>
            <a:off x="4379978" y="3284984"/>
            <a:ext cx="4764021" cy="357301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06498" name="Rectangle 2" hidden="1">
            <a:extLst>
              <a:ext uri="{FF2B5EF4-FFF2-40B4-BE49-F238E27FC236}">
                <a16:creationId xmlns:a16="http://schemas.microsoft.com/office/drawing/2014/main" id="{F5B00B98-3D19-D547-8F67-6495C3BE4EDA}"/>
              </a:ext>
            </a:extLst>
          </p:cNvPr>
          <p:cNvSpPr>
            <a:spLocks noGrp="1" noChangeArrowheads="1"/>
          </p:cNvSpPr>
          <p:nvPr>
            <p:ph type="title"/>
          </p:nvPr>
        </p:nvSpPr>
        <p:spPr/>
        <p:txBody>
          <a:bodyPr/>
          <a:lstStyle/>
          <a:p>
            <a:pPr eaLnBrk="1" hangingPunct="1"/>
            <a:r>
              <a:rPr lang="fr-FR" altLang="fr-FR"/>
              <a:t>Id.</a:t>
            </a:r>
          </a:p>
        </p:txBody>
      </p:sp>
      <p:sp>
        <p:nvSpPr>
          <p:cNvPr id="106499" name="Rectangle 3" descr="Kenskoff_135">
            <a:extLst>
              <a:ext uri="{FF2B5EF4-FFF2-40B4-BE49-F238E27FC236}">
                <a16:creationId xmlns:a16="http://schemas.microsoft.com/office/drawing/2014/main" id="{A4540FDD-4600-E5C1-69DB-BF401ED1E2DD}"/>
              </a:ext>
            </a:extLst>
          </p:cNvPr>
          <p:cNvSpPr>
            <a:spLocks noGrp="1" noChangeAspect="1" noChangeArrowheads="1"/>
          </p:cNvSpPr>
          <p:nvPr isPhoto="1"/>
        </p:nvSpPr>
        <p:spPr bwMode="auto">
          <a:xfrm>
            <a:off x="0" y="-26296"/>
            <a:ext cx="5701834" cy="388734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1118C64D-6D5C-DE15-2021-3A0FA53F93E2}"/>
              </a:ext>
            </a:extLst>
          </p:cNvPr>
          <p:cNvSpPr txBox="1"/>
          <p:nvPr/>
        </p:nvSpPr>
        <p:spPr>
          <a:xfrm>
            <a:off x="9793" y="4378994"/>
            <a:ext cx="4379978" cy="2308324"/>
          </a:xfrm>
          <a:prstGeom prst="rect">
            <a:avLst/>
          </a:prstGeom>
          <a:noFill/>
        </p:spPr>
        <p:txBody>
          <a:bodyPr wrap="square" rtlCol="0">
            <a:spAutoFit/>
          </a:bodyPr>
          <a:lstStyle/>
          <a:p>
            <a:r>
              <a:rPr lang="fr-FR" sz="1600" dirty="0"/>
              <a:t>Les banquettes en courbes de niveau et les « canaux de contour » ont pour rôle d’infiltrer les eaux de ruissellement.</a:t>
            </a:r>
          </a:p>
          <a:p>
            <a:endParaRPr lang="fr-FR" sz="1600" dirty="0"/>
          </a:p>
          <a:p>
            <a:r>
              <a:rPr lang="fr-FR" sz="1600" dirty="0"/>
              <a:t> Leur remblai est renforcé par la plantation de graminées. </a:t>
            </a:r>
          </a:p>
          <a:p>
            <a:endParaRPr lang="fr-FR" sz="1600" dirty="0"/>
          </a:p>
          <a:p>
            <a:r>
              <a:rPr lang="fr-FR" sz="1600" dirty="0"/>
              <a:t>L’examen de projets anciens montre qu’ils sont détruits par l’érosion aratoire.</a:t>
            </a:r>
          </a:p>
        </p:txBody>
      </p:sp>
    </p:spTree>
    <p:extLst>
      <p:ext uri="{BB962C8B-B14F-4D97-AF65-F5344CB8AC3E}">
        <p14:creationId xmlns:p14="http://schemas.microsoft.com/office/powerpoint/2010/main" val="100780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hidden="1">
            <a:extLst>
              <a:ext uri="{FF2B5EF4-FFF2-40B4-BE49-F238E27FC236}">
                <a16:creationId xmlns:a16="http://schemas.microsoft.com/office/drawing/2014/main" id="{C7034250-7439-F7FD-B45B-7FDE0AD3E6D0}"/>
              </a:ext>
            </a:extLst>
          </p:cNvPr>
          <p:cNvSpPr>
            <a:spLocks noGrp="1" noChangeArrowheads="1"/>
          </p:cNvSpPr>
          <p:nvPr>
            <p:ph type="title"/>
          </p:nvPr>
        </p:nvSpPr>
        <p:spPr/>
        <p:txBody>
          <a:bodyPr/>
          <a:lstStyle/>
          <a:p>
            <a:pPr eaLnBrk="1" hangingPunct="1"/>
            <a:r>
              <a:rPr lang="fr-FR" altLang="fr-FR"/>
              <a:t>Canaux de contour créés par un projet de CES.</a:t>
            </a:r>
          </a:p>
        </p:txBody>
      </p:sp>
      <p:sp>
        <p:nvSpPr>
          <p:cNvPr id="100355" name="Rectangle 3" descr="Kenskoff_126">
            <a:extLst>
              <a:ext uri="{FF2B5EF4-FFF2-40B4-BE49-F238E27FC236}">
                <a16:creationId xmlns:a16="http://schemas.microsoft.com/office/drawing/2014/main" id="{D5B9596B-91CA-7B4B-93E6-87DA4FD4D602}"/>
              </a:ext>
            </a:extLst>
          </p:cNvPr>
          <p:cNvSpPr>
            <a:spLocks noGrp="1" noChangeAspect="1" noChangeArrowheads="1"/>
          </p:cNvSpPr>
          <p:nvPr isPhoto="1"/>
        </p:nvSpPr>
        <p:spPr bwMode="auto">
          <a:xfrm>
            <a:off x="0" y="0"/>
            <a:ext cx="5244075" cy="393305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Rectangle 3" descr="Kenskoff_127">
            <a:extLst>
              <a:ext uri="{FF2B5EF4-FFF2-40B4-BE49-F238E27FC236}">
                <a16:creationId xmlns:a16="http://schemas.microsoft.com/office/drawing/2014/main" id="{7867C4B5-250C-D5BE-7369-0263462FC44C}"/>
              </a:ext>
            </a:extLst>
          </p:cNvPr>
          <p:cNvSpPr>
            <a:spLocks noGrp="1" noChangeAspect="1" noChangeArrowheads="1"/>
          </p:cNvSpPr>
          <p:nvPr isPhoto="1"/>
        </p:nvSpPr>
        <p:spPr bwMode="auto">
          <a:xfrm>
            <a:off x="3563888" y="3170863"/>
            <a:ext cx="5580112" cy="368713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806949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a:extLst>
              <a:ext uri="{FF2B5EF4-FFF2-40B4-BE49-F238E27FC236}">
                <a16:creationId xmlns:a16="http://schemas.microsoft.com/office/drawing/2014/main" id="{35D054B4-84B2-7F87-9103-5CE9A506E528}"/>
              </a:ext>
            </a:extLst>
          </p:cNvPr>
          <p:cNvSpPr>
            <a:spLocks noGrp="1" noChangeArrowheads="1"/>
          </p:cNvSpPr>
          <p:nvPr>
            <p:ph type="title"/>
          </p:nvPr>
        </p:nvSpPr>
        <p:spPr/>
        <p:txBody>
          <a:bodyPr/>
          <a:lstStyle/>
          <a:p>
            <a:pPr eaLnBrk="1" hangingPunct="1"/>
            <a:r>
              <a:rPr lang="fr-FR" altLang="fr-FR"/>
              <a:t>Les mornes de Kenskoff</a:t>
            </a:r>
          </a:p>
        </p:txBody>
      </p:sp>
      <p:sp>
        <p:nvSpPr>
          <p:cNvPr id="4099" name="Rectangle 3" descr="Kenskoff">
            <a:extLst>
              <a:ext uri="{FF2B5EF4-FFF2-40B4-BE49-F238E27FC236}">
                <a16:creationId xmlns:a16="http://schemas.microsoft.com/office/drawing/2014/main" id="{5B4F8177-89F3-79CF-295F-0CC9483198A6}"/>
              </a:ext>
            </a:extLst>
          </p:cNvPr>
          <p:cNvSpPr>
            <a:spLocks noGrp="1" noChangeAspect="1" noChangeArrowheads="1"/>
          </p:cNvSpPr>
          <p:nvPr isPhoto="1"/>
        </p:nvSpPr>
        <p:spPr bwMode="auto">
          <a:xfrm>
            <a:off x="0" y="-26988"/>
            <a:ext cx="9144000" cy="573405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100" name="Text Box 4">
            <a:extLst>
              <a:ext uri="{FF2B5EF4-FFF2-40B4-BE49-F238E27FC236}">
                <a16:creationId xmlns:a16="http://schemas.microsoft.com/office/drawing/2014/main" id="{979F5971-8F2F-214B-D4A3-0359867E7877}"/>
              </a:ext>
            </a:extLst>
          </p:cNvPr>
          <p:cNvSpPr txBox="1">
            <a:spLocks noChangeArrowheads="1"/>
          </p:cNvSpPr>
          <p:nvPr/>
        </p:nvSpPr>
        <p:spPr bwMode="auto">
          <a:xfrm>
            <a:off x="3059113" y="4430713"/>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Kenskoff</a:t>
            </a:r>
          </a:p>
        </p:txBody>
      </p:sp>
      <p:sp>
        <p:nvSpPr>
          <p:cNvPr id="4101" name="Text Box 5">
            <a:extLst>
              <a:ext uri="{FF2B5EF4-FFF2-40B4-BE49-F238E27FC236}">
                <a16:creationId xmlns:a16="http://schemas.microsoft.com/office/drawing/2014/main" id="{0BC84E3A-2B7B-1963-49AE-EB95894571B0}"/>
              </a:ext>
            </a:extLst>
          </p:cNvPr>
          <p:cNvSpPr txBox="1">
            <a:spLocks noChangeArrowheads="1"/>
          </p:cNvSpPr>
          <p:nvPr/>
        </p:nvSpPr>
        <p:spPr bwMode="auto">
          <a:xfrm>
            <a:off x="3779838" y="5300663"/>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Vers Furcy</a:t>
            </a:r>
          </a:p>
        </p:txBody>
      </p:sp>
      <p:sp>
        <p:nvSpPr>
          <p:cNvPr id="4102" name="Text Box 6">
            <a:extLst>
              <a:ext uri="{FF2B5EF4-FFF2-40B4-BE49-F238E27FC236}">
                <a16:creationId xmlns:a16="http://schemas.microsoft.com/office/drawing/2014/main" id="{CC4F948B-F19C-F79B-3990-EF494F271DA9}"/>
              </a:ext>
            </a:extLst>
          </p:cNvPr>
          <p:cNvSpPr txBox="1">
            <a:spLocks noChangeArrowheads="1"/>
          </p:cNvSpPr>
          <p:nvPr/>
        </p:nvSpPr>
        <p:spPr bwMode="auto">
          <a:xfrm>
            <a:off x="814388" y="0"/>
            <a:ext cx="231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Vers Port-au-Prince</a:t>
            </a:r>
          </a:p>
        </p:txBody>
      </p:sp>
      <p:sp>
        <p:nvSpPr>
          <p:cNvPr id="4103" name="Text Box 7">
            <a:extLst>
              <a:ext uri="{FF2B5EF4-FFF2-40B4-BE49-F238E27FC236}">
                <a16:creationId xmlns:a16="http://schemas.microsoft.com/office/drawing/2014/main" id="{80E551EA-5CAB-17AE-D341-D6C950F9503F}"/>
              </a:ext>
            </a:extLst>
          </p:cNvPr>
          <p:cNvSpPr txBox="1">
            <a:spLocks noChangeArrowheads="1"/>
          </p:cNvSpPr>
          <p:nvPr/>
        </p:nvSpPr>
        <p:spPr bwMode="auto">
          <a:xfrm>
            <a:off x="4140200" y="23495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rgbClr val="CC3300"/>
                </a:solidFill>
              </a:rPr>
              <a:t>Fort Jacques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hidden="1">
            <a:extLst>
              <a:ext uri="{FF2B5EF4-FFF2-40B4-BE49-F238E27FC236}">
                <a16:creationId xmlns:a16="http://schemas.microsoft.com/office/drawing/2014/main" id="{9ADA5C8A-E225-FAEF-98AF-98AAC252A582}"/>
              </a:ext>
            </a:extLst>
          </p:cNvPr>
          <p:cNvSpPr>
            <a:spLocks noGrp="1" noChangeArrowheads="1"/>
          </p:cNvSpPr>
          <p:nvPr>
            <p:ph type="title"/>
          </p:nvPr>
        </p:nvSpPr>
        <p:spPr/>
        <p:txBody>
          <a:bodyPr/>
          <a:lstStyle/>
          <a:p>
            <a:pPr eaLnBrk="1" hangingPunct="1"/>
            <a:r>
              <a:rPr lang="fr-FR" altLang="fr-FR"/>
              <a:t>Id. Le non entretien de cet ouvrage par le paysan était prévisible. L’ouverture de cette brèche favorise la concentration du ruissellement et aggrave le ravinement sur le versant traité.</a:t>
            </a:r>
          </a:p>
        </p:txBody>
      </p:sp>
      <p:sp>
        <p:nvSpPr>
          <p:cNvPr id="103427" name="Rectangle 3" descr="Kenskoff_130">
            <a:extLst>
              <a:ext uri="{FF2B5EF4-FFF2-40B4-BE49-F238E27FC236}">
                <a16:creationId xmlns:a16="http://schemas.microsoft.com/office/drawing/2014/main" id="{069BD3AF-6EE8-FD82-5B04-17A48BA757A7}"/>
              </a:ext>
            </a:extLst>
          </p:cNvPr>
          <p:cNvSpPr>
            <a:spLocks noGrp="1" noChangeAspect="1" noChangeArrowheads="1"/>
          </p:cNvSpPr>
          <p:nvPr isPhoto="1"/>
        </p:nvSpPr>
        <p:spPr bwMode="auto">
          <a:xfrm>
            <a:off x="539552" y="0"/>
            <a:ext cx="7775645" cy="530120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54F4E3A1-30C4-AC85-83D3-D2A89EE7F58D}"/>
              </a:ext>
            </a:extLst>
          </p:cNvPr>
          <p:cNvSpPr txBox="1"/>
          <p:nvPr/>
        </p:nvSpPr>
        <p:spPr>
          <a:xfrm>
            <a:off x="107504" y="5661248"/>
            <a:ext cx="8784976" cy="461665"/>
          </a:xfrm>
          <a:prstGeom prst="rect">
            <a:avLst/>
          </a:prstGeom>
          <a:noFill/>
        </p:spPr>
        <p:txBody>
          <a:bodyPr wrap="square" rtlCol="0">
            <a:spAutoFit/>
          </a:bodyPr>
          <a:lstStyle/>
          <a:p>
            <a:r>
              <a:rPr lang="fr-FR" sz="1200" dirty="0"/>
              <a:t>Le canal de contour concentre les ruissellement. Lors de pluies intenses, le remblai se rompt à certains endroits et l’aménagement provoque alors l’incision d’une ravine.</a:t>
            </a:r>
          </a:p>
        </p:txBody>
      </p:sp>
    </p:spTree>
    <p:extLst>
      <p:ext uri="{BB962C8B-B14F-4D97-AF65-F5344CB8AC3E}">
        <p14:creationId xmlns:p14="http://schemas.microsoft.com/office/powerpoint/2010/main" val="1685308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hidden="1">
            <a:extLst>
              <a:ext uri="{FF2B5EF4-FFF2-40B4-BE49-F238E27FC236}">
                <a16:creationId xmlns:a16="http://schemas.microsoft.com/office/drawing/2014/main" id="{449434E2-6C7B-0F3C-5AE9-42272E9CBF58}"/>
              </a:ext>
            </a:extLst>
          </p:cNvPr>
          <p:cNvSpPr>
            <a:spLocks noGrp="1" noChangeArrowheads="1"/>
          </p:cNvSpPr>
          <p:nvPr>
            <p:ph type="title"/>
          </p:nvPr>
        </p:nvSpPr>
        <p:spPr/>
        <p:txBody>
          <a:bodyPr/>
          <a:lstStyle/>
          <a:p>
            <a:pPr eaLnBrk="1" hangingPunct="1"/>
            <a:r>
              <a:rPr lang="fr-FR" altLang="fr-FR"/>
              <a:t>L’absence d’entretien du canal de contour a favorisé l’incision d’une ravine.</a:t>
            </a:r>
          </a:p>
        </p:txBody>
      </p:sp>
      <p:sp>
        <p:nvSpPr>
          <p:cNvPr id="108547" name="Rectangle 3" descr="Kenskoff_138">
            <a:extLst>
              <a:ext uri="{FF2B5EF4-FFF2-40B4-BE49-F238E27FC236}">
                <a16:creationId xmlns:a16="http://schemas.microsoft.com/office/drawing/2014/main" id="{EEA91653-DFD8-A1FD-BFA6-4718C32214C1}"/>
              </a:ext>
            </a:extLst>
          </p:cNvPr>
          <p:cNvSpPr>
            <a:spLocks noGrp="1" noChangeAspect="1" noChangeArrowheads="1"/>
          </p:cNvSpPr>
          <p:nvPr isPhoto="1"/>
        </p:nvSpPr>
        <p:spPr bwMode="auto">
          <a:xfrm>
            <a:off x="755576" y="0"/>
            <a:ext cx="7884368" cy="539723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08548" name="Text Box 4">
            <a:extLst>
              <a:ext uri="{FF2B5EF4-FFF2-40B4-BE49-F238E27FC236}">
                <a16:creationId xmlns:a16="http://schemas.microsoft.com/office/drawing/2014/main" id="{DE90A568-3BEC-1CF0-E411-2117D4BC9129}"/>
              </a:ext>
            </a:extLst>
          </p:cNvPr>
          <p:cNvSpPr txBox="1">
            <a:spLocks noChangeArrowheads="1"/>
          </p:cNvSpPr>
          <p:nvPr/>
        </p:nvSpPr>
        <p:spPr bwMode="auto">
          <a:xfrm>
            <a:off x="899592" y="1196752"/>
            <a:ext cx="34548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dirty="0">
                <a:solidFill>
                  <a:schemeClr val="bg1"/>
                </a:solidFill>
              </a:rPr>
              <a:t>Vestige d’un canal de contour</a:t>
            </a:r>
          </a:p>
        </p:txBody>
      </p:sp>
      <p:sp>
        <p:nvSpPr>
          <p:cNvPr id="108549" name="Text Box 5">
            <a:extLst>
              <a:ext uri="{FF2B5EF4-FFF2-40B4-BE49-F238E27FC236}">
                <a16:creationId xmlns:a16="http://schemas.microsoft.com/office/drawing/2014/main" id="{D7613815-287A-94E6-B876-81B9E3AA1926}"/>
              </a:ext>
            </a:extLst>
          </p:cNvPr>
          <p:cNvSpPr txBox="1">
            <a:spLocks noChangeArrowheads="1"/>
          </p:cNvSpPr>
          <p:nvPr/>
        </p:nvSpPr>
        <p:spPr bwMode="auto">
          <a:xfrm>
            <a:off x="4356100" y="2420938"/>
            <a:ext cx="85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b="1">
                <a:solidFill>
                  <a:schemeClr val="bg1"/>
                </a:solidFill>
              </a:rPr>
              <a:t>ravine</a:t>
            </a:r>
          </a:p>
        </p:txBody>
      </p:sp>
      <p:sp>
        <p:nvSpPr>
          <p:cNvPr id="2" name="ZoneTexte 1">
            <a:extLst>
              <a:ext uri="{FF2B5EF4-FFF2-40B4-BE49-F238E27FC236}">
                <a16:creationId xmlns:a16="http://schemas.microsoft.com/office/drawing/2014/main" id="{BA6E42F7-61C9-9251-2B4F-4876B6C8ABD7}"/>
              </a:ext>
            </a:extLst>
          </p:cNvPr>
          <p:cNvSpPr txBox="1"/>
          <p:nvPr/>
        </p:nvSpPr>
        <p:spPr>
          <a:xfrm>
            <a:off x="179512" y="5733256"/>
            <a:ext cx="8856984" cy="276999"/>
          </a:xfrm>
          <a:prstGeom prst="rect">
            <a:avLst/>
          </a:prstGeom>
          <a:noFill/>
        </p:spPr>
        <p:txBody>
          <a:bodyPr wrap="square" rtlCol="0">
            <a:spAutoFit/>
          </a:bodyPr>
          <a:lstStyle/>
          <a:p>
            <a:r>
              <a:rPr lang="fr-FR" sz="1200" dirty="0"/>
              <a:t>La rupture du remblai de ce canal de contour a entraîné la formation d’une ravine</a:t>
            </a:r>
          </a:p>
        </p:txBody>
      </p:sp>
    </p:spTree>
    <p:extLst>
      <p:ext uri="{BB962C8B-B14F-4D97-AF65-F5344CB8AC3E}">
        <p14:creationId xmlns:p14="http://schemas.microsoft.com/office/powerpoint/2010/main" val="297444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a:extLst>
              <a:ext uri="{FF2B5EF4-FFF2-40B4-BE49-F238E27FC236}">
                <a16:creationId xmlns:a16="http://schemas.microsoft.com/office/drawing/2014/main" id="{5B1C9C61-5B4A-7456-CE04-C6D527D32EC0}"/>
              </a:ext>
            </a:extLst>
          </p:cNvPr>
          <p:cNvSpPr>
            <a:spLocks noGrp="1" noChangeArrowheads="1"/>
          </p:cNvSpPr>
          <p:nvPr>
            <p:ph type="title"/>
          </p:nvPr>
        </p:nvSpPr>
        <p:spPr/>
        <p:txBody>
          <a:bodyPr/>
          <a:lstStyle/>
          <a:p>
            <a:pPr eaLnBrk="1" hangingPunct="1"/>
            <a:r>
              <a:rPr lang="fr-FR" altLang="fr-FR"/>
              <a:t>La ravine favorisée par le canal de contour.</a:t>
            </a:r>
          </a:p>
        </p:txBody>
      </p:sp>
      <p:sp>
        <p:nvSpPr>
          <p:cNvPr id="109571" name="Rectangle 3" descr="Kenskoff_139">
            <a:extLst>
              <a:ext uri="{FF2B5EF4-FFF2-40B4-BE49-F238E27FC236}">
                <a16:creationId xmlns:a16="http://schemas.microsoft.com/office/drawing/2014/main" id="{031F3B51-D38A-3944-AE3A-43D61058B3AC}"/>
              </a:ext>
            </a:extLst>
          </p:cNvPr>
          <p:cNvSpPr>
            <a:spLocks noGrp="1" noChangeAspect="1" noChangeArrowheads="1"/>
          </p:cNvSpPr>
          <p:nvPr isPhoto="1"/>
        </p:nvSpPr>
        <p:spPr bwMode="auto">
          <a:xfrm>
            <a:off x="539552" y="0"/>
            <a:ext cx="7629780" cy="503088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96A8EF6D-11A3-94E5-34DE-58C42C9C283B}"/>
              </a:ext>
            </a:extLst>
          </p:cNvPr>
          <p:cNvSpPr txBox="1"/>
          <p:nvPr/>
        </p:nvSpPr>
        <p:spPr>
          <a:xfrm>
            <a:off x="179512" y="5733256"/>
            <a:ext cx="8856984" cy="276999"/>
          </a:xfrm>
          <a:prstGeom prst="rect">
            <a:avLst/>
          </a:prstGeom>
          <a:noFill/>
        </p:spPr>
        <p:txBody>
          <a:bodyPr wrap="square" rtlCol="0">
            <a:spAutoFit/>
          </a:bodyPr>
          <a:lstStyle/>
          <a:p>
            <a:r>
              <a:rPr lang="fr-FR" sz="1200" dirty="0"/>
              <a:t>Une vue de la zone ravinée à l’aval du canal de contour</a:t>
            </a:r>
          </a:p>
        </p:txBody>
      </p:sp>
    </p:spTree>
    <p:extLst>
      <p:ext uri="{BB962C8B-B14F-4D97-AF65-F5344CB8AC3E}">
        <p14:creationId xmlns:p14="http://schemas.microsoft.com/office/powerpoint/2010/main" val="1081154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hidden="1">
            <a:extLst>
              <a:ext uri="{FF2B5EF4-FFF2-40B4-BE49-F238E27FC236}">
                <a16:creationId xmlns:a16="http://schemas.microsoft.com/office/drawing/2014/main" id="{C7ADADE5-7604-10B0-68EE-6E9254EFF1CE}"/>
              </a:ext>
            </a:extLst>
          </p:cNvPr>
          <p:cNvSpPr>
            <a:spLocks noGrp="1" noChangeArrowheads="1"/>
          </p:cNvSpPr>
          <p:nvPr>
            <p:ph type="title"/>
          </p:nvPr>
        </p:nvSpPr>
        <p:spPr/>
        <p:txBody>
          <a:bodyPr/>
          <a:lstStyle/>
          <a:p>
            <a:pPr eaLnBrk="1" hangingPunct="1"/>
            <a:r>
              <a:rPr lang="fr-FR" altLang="fr-FR"/>
              <a:t>Le talus(flèche) est tout ce qui reste d’un ancien canal de contour.</a:t>
            </a:r>
          </a:p>
        </p:txBody>
      </p:sp>
      <p:sp>
        <p:nvSpPr>
          <p:cNvPr id="110595" name="Rectangle 3" descr="Kenskoff_063">
            <a:extLst>
              <a:ext uri="{FF2B5EF4-FFF2-40B4-BE49-F238E27FC236}">
                <a16:creationId xmlns:a16="http://schemas.microsoft.com/office/drawing/2014/main" id="{F34151C9-280A-926D-A3B2-6799F8C70B46}"/>
              </a:ext>
            </a:extLst>
          </p:cNvPr>
          <p:cNvSpPr>
            <a:spLocks noGrp="1" noChangeAspect="1" noChangeArrowheads="1"/>
          </p:cNvSpPr>
          <p:nvPr isPhoto="1"/>
        </p:nvSpPr>
        <p:spPr bwMode="auto">
          <a:xfrm>
            <a:off x="24000" y="0"/>
            <a:ext cx="5484625" cy="411346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10596" name="Line 4">
            <a:extLst>
              <a:ext uri="{FF2B5EF4-FFF2-40B4-BE49-F238E27FC236}">
                <a16:creationId xmlns:a16="http://schemas.microsoft.com/office/drawing/2014/main" id="{F8C482E7-AB5D-9BF7-C853-ED404C732589}"/>
              </a:ext>
            </a:extLst>
          </p:cNvPr>
          <p:cNvSpPr>
            <a:spLocks noChangeShapeType="1"/>
          </p:cNvSpPr>
          <p:nvPr/>
        </p:nvSpPr>
        <p:spPr bwMode="auto">
          <a:xfrm flipH="1">
            <a:off x="5508625" y="5013325"/>
            <a:ext cx="1223963" cy="6477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Rectangle 3" descr="Kenskoff_073">
            <a:extLst>
              <a:ext uri="{FF2B5EF4-FFF2-40B4-BE49-F238E27FC236}">
                <a16:creationId xmlns:a16="http://schemas.microsoft.com/office/drawing/2014/main" id="{6DA54F4C-4BD5-DB38-2514-48214C53EC56}"/>
              </a:ext>
            </a:extLst>
          </p:cNvPr>
          <p:cNvSpPr>
            <a:spLocks noGrp="1" noChangeAspect="1" noChangeArrowheads="1"/>
          </p:cNvSpPr>
          <p:nvPr isPhoto="1"/>
        </p:nvSpPr>
        <p:spPr bwMode="auto">
          <a:xfrm>
            <a:off x="4283968" y="3212976"/>
            <a:ext cx="4860032" cy="3645024"/>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6EB30193-07CD-D189-87C3-30BC8A149534}"/>
              </a:ext>
            </a:extLst>
          </p:cNvPr>
          <p:cNvSpPr txBox="1"/>
          <p:nvPr/>
        </p:nvSpPr>
        <p:spPr>
          <a:xfrm>
            <a:off x="24000" y="4365104"/>
            <a:ext cx="4259968" cy="1815882"/>
          </a:xfrm>
          <a:prstGeom prst="rect">
            <a:avLst/>
          </a:prstGeom>
          <a:noFill/>
        </p:spPr>
        <p:txBody>
          <a:bodyPr wrap="square" rtlCol="0">
            <a:spAutoFit/>
          </a:bodyPr>
          <a:lstStyle/>
          <a:p>
            <a:r>
              <a:rPr lang="fr-FR" sz="1600" dirty="0"/>
              <a:t>Après quelques années, il ne subsiste du canal de contour qu’un talus vertical. Il n’est pas toujours facile de distinguer ces talus de ceux qui limitent les parcelles de culture : ils sont plus horizontaux, leur espacement est plus régulier. Une enquête permet de conforter les résultats d’une interprétation.</a:t>
            </a:r>
          </a:p>
        </p:txBody>
      </p:sp>
    </p:spTree>
    <p:extLst>
      <p:ext uri="{BB962C8B-B14F-4D97-AF65-F5344CB8AC3E}">
        <p14:creationId xmlns:p14="http://schemas.microsoft.com/office/powerpoint/2010/main" val="27229788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hidden="1">
            <a:extLst>
              <a:ext uri="{FF2B5EF4-FFF2-40B4-BE49-F238E27FC236}">
                <a16:creationId xmlns:a16="http://schemas.microsoft.com/office/drawing/2014/main" id="{71C4AB59-50A9-3A8F-AF38-AA2306656E42}"/>
              </a:ext>
            </a:extLst>
          </p:cNvPr>
          <p:cNvSpPr>
            <a:spLocks noGrp="1" noChangeArrowheads="1"/>
          </p:cNvSpPr>
          <p:nvPr>
            <p:ph type="title"/>
          </p:nvPr>
        </p:nvSpPr>
        <p:spPr/>
        <p:txBody>
          <a:bodyPr/>
          <a:lstStyle/>
          <a:p>
            <a:pPr eaLnBrk="1" hangingPunct="1"/>
            <a:r>
              <a:rPr lang="fr-FR" altLang="fr-FR"/>
              <a:t>Ce talus, vestige d’un ancien canal de contour</a:t>
            </a:r>
          </a:p>
        </p:txBody>
      </p:sp>
      <p:sp>
        <p:nvSpPr>
          <p:cNvPr id="112643" name="Rectangle 3" descr="Kenskoff_125">
            <a:extLst>
              <a:ext uri="{FF2B5EF4-FFF2-40B4-BE49-F238E27FC236}">
                <a16:creationId xmlns:a16="http://schemas.microsoft.com/office/drawing/2014/main" id="{CCFF8DF6-05CE-46FC-5908-DFF35009DBFD}"/>
              </a:ext>
            </a:extLst>
          </p:cNvPr>
          <p:cNvSpPr>
            <a:spLocks noGrp="1" noChangeAspect="1" noChangeArrowheads="1"/>
          </p:cNvSpPr>
          <p:nvPr isPhoto="1"/>
        </p:nvSpPr>
        <p:spPr bwMode="auto">
          <a:xfrm>
            <a:off x="0" y="0"/>
            <a:ext cx="5076056" cy="380704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41">
            <a:extLst>
              <a:ext uri="{FF2B5EF4-FFF2-40B4-BE49-F238E27FC236}">
                <a16:creationId xmlns:a16="http://schemas.microsoft.com/office/drawing/2014/main" id="{EC7A2356-365F-B163-803C-B53C66ED6E30}"/>
              </a:ext>
            </a:extLst>
          </p:cNvPr>
          <p:cNvSpPr>
            <a:spLocks noGrp="1" noChangeAspect="1" noChangeArrowheads="1"/>
          </p:cNvSpPr>
          <p:nvPr isPhoto="1"/>
        </p:nvSpPr>
        <p:spPr bwMode="auto">
          <a:xfrm>
            <a:off x="4091946" y="3068960"/>
            <a:ext cx="5052053" cy="378904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605FAFFB-934F-4CE1-FD8A-5BB0B2BA7363}"/>
              </a:ext>
            </a:extLst>
          </p:cNvPr>
          <p:cNvSpPr txBox="1"/>
          <p:nvPr/>
        </p:nvSpPr>
        <p:spPr>
          <a:xfrm>
            <a:off x="0" y="4365104"/>
            <a:ext cx="4091946" cy="276999"/>
          </a:xfrm>
          <a:prstGeom prst="rect">
            <a:avLst/>
          </a:prstGeom>
          <a:noFill/>
        </p:spPr>
        <p:txBody>
          <a:bodyPr wrap="square" rtlCol="0">
            <a:spAutoFit/>
          </a:bodyPr>
          <a:lstStyle/>
          <a:p>
            <a:r>
              <a:rPr lang="fr-FR" sz="1200" dirty="0"/>
              <a:t>Talus liés à d’anciens canaux de contour</a:t>
            </a:r>
          </a:p>
        </p:txBody>
      </p:sp>
    </p:spTree>
    <p:extLst>
      <p:ext uri="{BB962C8B-B14F-4D97-AF65-F5344CB8AC3E}">
        <p14:creationId xmlns:p14="http://schemas.microsoft.com/office/powerpoint/2010/main" val="1061598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hidden="1">
            <a:extLst>
              <a:ext uri="{FF2B5EF4-FFF2-40B4-BE49-F238E27FC236}">
                <a16:creationId xmlns:a16="http://schemas.microsoft.com/office/drawing/2014/main" id="{21B7B307-45A1-7532-42DB-9A1DB314E312}"/>
              </a:ext>
            </a:extLst>
          </p:cNvPr>
          <p:cNvSpPr>
            <a:spLocks noGrp="1" noChangeArrowheads="1"/>
          </p:cNvSpPr>
          <p:nvPr>
            <p:ph type="title"/>
          </p:nvPr>
        </p:nvSpPr>
        <p:spPr/>
        <p:txBody>
          <a:bodyPr/>
          <a:lstStyle/>
          <a:p>
            <a:pPr eaLnBrk="1" hangingPunct="1"/>
            <a:r>
              <a:rPr lang="fr-FR" altLang="fr-FR"/>
              <a:t>Une fois construit, le canal de contour fonctionne comme une limite de parcelle et favorise le développement d’un talus subvertical qui recule du fait de l’érosion aratoire.</a:t>
            </a:r>
          </a:p>
        </p:txBody>
      </p:sp>
      <p:sp>
        <p:nvSpPr>
          <p:cNvPr id="114691" name="Rectangle 3" descr="Kenskoff_142">
            <a:extLst>
              <a:ext uri="{FF2B5EF4-FFF2-40B4-BE49-F238E27FC236}">
                <a16:creationId xmlns:a16="http://schemas.microsoft.com/office/drawing/2014/main" id="{48253147-5C84-2DFE-B0D2-4B954EDB1CCF}"/>
              </a:ext>
            </a:extLst>
          </p:cNvPr>
          <p:cNvSpPr>
            <a:spLocks noGrp="1" noChangeAspect="1" noChangeArrowheads="1"/>
          </p:cNvSpPr>
          <p:nvPr isPhoto="1"/>
        </p:nvSpPr>
        <p:spPr bwMode="auto">
          <a:xfrm>
            <a:off x="1369312" y="0"/>
            <a:ext cx="6405376" cy="480403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D407A35A-2266-725C-23B9-E7669C6C3A3C}"/>
              </a:ext>
            </a:extLst>
          </p:cNvPr>
          <p:cNvSpPr txBox="1"/>
          <p:nvPr/>
        </p:nvSpPr>
        <p:spPr>
          <a:xfrm>
            <a:off x="2387757" y="5085184"/>
            <a:ext cx="4091946" cy="276999"/>
          </a:xfrm>
          <a:prstGeom prst="rect">
            <a:avLst/>
          </a:prstGeom>
          <a:noFill/>
        </p:spPr>
        <p:txBody>
          <a:bodyPr wrap="square" rtlCol="0">
            <a:spAutoFit/>
          </a:bodyPr>
          <a:lstStyle/>
          <a:p>
            <a:r>
              <a:rPr lang="fr-FR" sz="1200" dirty="0"/>
              <a:t>Talus lié à un ancien canal de contour</a:t>
            </a:r>
          </a:p>
        </p:txBody>
      </p:sp>
    </p:spTree>
    <p:extLst>
      <p:ext uri="{BB962C8B-B14F-4D97-AF65-F5344CB8AC3E}">
        <p14:creationId xmlns:p14="http://schemas.microsoft.com/office/powerpoint/2010/main" val="1076694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hidden="1">
            <a:extLst>
              <a:ext uri="{FF2B5EF4-FFF2-40B4-BE49-F238E27FC236}">
                <a16:creationId xmlns:a16="http://schemas.microsoft.com/office/drawing/2014/main" id="{0634094E-6C03-E5AB-6651-F796314639F5}"/>
              </a:ext>
            </a:extLst>
          </p:cNvPr>
          <p:cNvSpPr>
            <a:spLocks noGrp="1" noChangeArrowheads="1"/>
          </p:cNvSpPr>
          <p:nvPr>
            <p:ph type="title"/>
          </p:nvPr>
        </p:nvSpPr>
        <p:spPr/>
        <p:txBody>
          <a:bodyPr/>
          <a:lstStyle/>
          <a:p>
            <a:pPr eaLnBrk="1" hangingPunct="1"/>
            <a:r>
              <a:rPr lang="fr-FR" altLang="fr-FR"/>
              <a:t>Ce qui reste d’un réseau de canaux de contour.</a:t>
            </a:r>
          </a:p>
        </p:txBody>
      </p:sp>
      <p:sp>
        <p:nvSpPr>
          <p:cNvPr id="115715" name="Rectangle 3" descr="Kenskoff_145">
            <a:extLst>
              <a:ext uri="{FF2B5EF4-FFF2-40B4-BE49-F238E27FC236}">
                <a16:creationId xmlns:a16="http://schemas.microsoft.com/office/drawing/2014/main" id="{A69A0C0B-F13B-1800-32EB-42380450C6D4}"/>
              </a:ext>
            </a:extLst>
          </p:cNvPr>
          <p:cNvSpPr>
            <a:spLocks noGrp="1" noChangeAspect="1" noChangeArrowheads="1"/>
          </p:cNvSpPr>
          <p:nvPr isPhoto="1"/>
        </p:nvSpPr>
        <p:spPr bwMode="auto">
          <a:xfrm>
            <a:off x="395536" y="0"/>
            <a:ext cx="8100392" cy="551698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0C9473B3-A965-7F1B-627F-8C5729E1AF85}"/>
              </a:ext>
            </a:extLst>
          </p:cNvPr>
          <p:cNvSpPr txBox="1"/>
          <p:nvPr/>
        </p:nvSpPr>
        <p:spPr>
          <a:xfrm>
            <a:off x="395536" y="5733256"/>
            <a:ext cx="8388424" cy="646331"/>
          </a:xfrm>
          <a:prstGeom prst="rect">
            <a:avLst/>
          </a:prstGeom>
          <a:noFill/>
        </p:spPr>
        <p:txBody>
          <a:bodyPr wrap="square" rtlCol="0">
            <a:spAutoFit/>
          </a:bodyPr>
          <a:lstStyle/>
          <a:p>
            <a:r>
              <a:rPr lang="fr-FR" sz="1200" dirty="0"/>
              <a:t>Les vestiges d’un réseau de canaux de contour. Curieusement, en l’absence d’une mise en culture de la zone aménagée, le remplissage du canal par des colluvions et la végétalisation spontanée de son talus ont, localement, remodelé le versant en une succession de terrasses et de talus.</a:t>
            </a:r>
          </a:p>
        </p:txBody>
      </p:sp>
    </p:spTree>
    <p:extLst>
      <p:ext uri="{BB962C8B-B14F-4D97-AF65-F5344CB8AC3E}">
        <p14:creationId xmlns:p14="http://schemas.microsoft.com/office/powerpoint/2010/main" val="4267297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hidden="1">
            <a:extLst>
              <a:ext uri="{FF2B5EF4-FFF2-40B4-BE49-F238E27FC236}">
                <a16:creationId xmlns:a16="http://schemas.microsoft.com/office/drawing/2014/main" id="{A8BDE3EB-D6C1-B24B-62BD-69F5CC62BC2A}"/>
              </a:ext>
            </a:extLst>
          </p:cNvPr>
          <p:cNvSpPr>
            <a:spLocks noGrp="1" noChangeArrowheads="1"/>
          </p:cNvSpPr>
          <p:nvPr>
            <p:ph type="title"/>
          </p:nvPr>
        </p:nvSpPr>
        <p:spPr/>
        <p:txBody>
          <a:bodyPr/>
          <a:lstStyle/>
          <a:p>
            <a:pPr eaLnBrk="1" hangingPunct="1"/>
            <a:r>
              <a:rPr lang="fr-FR" altLang="fr-FR"/>
              <a:t>Id.</a:t>
            </a:r>
          </a:p>
        </p:txBody>
      </p:sp>
      <p:sp>
        <p:nvSpPr>
          <p:cNvPr id="116739" name="Rectangle 3" descr="Kenskoff_028">
            <a:extLst>
              <a:ext uri="{FF2B5EF4-FFF2-40B4-BE49-F238E27FC236}">
                <a16:creationId xmlns:a16="http://schemas.microsoft.com/office/drawing/2014/main" id="{79DE50ED-B3BF-933A-657F-435E2CC7F968}"/>
              </a:ext>
            </a:extLst>
          </p:cNvPr>
          <p:cNvSpPr>
            <a:spLocks noGrp="1" noChangeAspect="1" noChangeArrowheads="1"/>
          </p:cNvSpPr>
          <p:nvPr isPhoto="1"/>
        </p:nvSpPr>
        <p:spPr bwMode="auto">
          <a:xfrm>
            <a:off x="11408" y="1"/>
            <a:ext cx="5496696" cy="37646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27">
            <a:extLst>
              <a:ext uri="{FF2B5EF4-FFF2-40B4-BE49-F238E27FC236}">
                <a16:creationId xmlns:a16="http://schemas.microsoft.com/office/drawing/2014/main" id="{1D6D1C38-00CC-F9C2-957A-A0E9FAEBDE33}"/>
              </a:ext>
            </a:extLst>
          </p:cNvPr>
          <p:cNvSpPr>
            <a:spLocks noGrp="1" noChangeAspect="1" noChangeArrowheads="1"/>
          </p:cNvSpPr>
          <p:nvPr isPhoto="1"/>
        </p:nvSpPr>
        <p:spPr bwMode="auto">
          <a:xfrm>
            <a:off x="3831414" y="3212976"/>
            <a:ext cx="5312585" cy="364502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 name="ZoneTexte 3">
            <a:extLst>
              <a:ext uri="{FF2B5EF4-FFF2-40B4-BE49-F238E27FC236}">
                <a16:creationId xmlns:a16="http://schemas.microsoft.com/office/drawing/2014/main" id="{488C90D3-FA38-E194-EEDC-C5F23B0B386D}"/>
              </a:ext>
            </a:extLst>
          </p:cNvPr>
          <p:cNvSpPr txBox="1"/>
          <p:nvPr/>
        </p:nvSpPr>
        <p:spPr>
          <a:xfrm>
            <a:off x="113716" y="5026312"/>
            <a:ext cx="3717698" cy="276999"/>
          </a:xfrm>
          <a:prstGeom prst="rect">
            <a:avLst/>
          </a:prstGeom>
          <a:noFill/>
        </p:spPr>
        <p:txBody>
          <a:bodyPr wrap="square" rtlCol="0">
            <a:spAutoFit/>
          </a:bodyPr>
          <a:lstStyle/>
          <a:p>
            <a:r>
              <a:rPr lang="fr-FR" sz="1200" dirty="0"/>
              <a:t>Les vestiges d’un réseau de canaux de contour</a:t>
            </a:r>
          </a:p>
        </p:txBody>
      </p:sp>
    </p:spTree>
    <p:extLst>
      <p:ext uri="{BB962C8B-B14F-4D97-AF65-F5344CB8AC3E}">
        <p14:creationId xmlns:p14="http://schemas.microsoft.com/office/powerpoint/2010/main" val="2201433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246FF0D5-3801-8FF4-04C3-F6D9628AB530}"/>
              </a:ext>
            </a:extLst>
          </p:cNvPr>
          <p:cNvCxnSpPr>
            <a:cxnSpLocks/>
          </p:cNvCxnSpPr>
          <p:nvPr/>
        </p:nvCxnSpPr>
        <p:spPr>
          <a:xfrm flipV="1">
            <a:off x="1061047" y="986646"/>
            <a:ext cx="7248350" cy="3441940"/>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0E529935-69C9-5CA5-5396-90801E470B73}"/>
              </a:ext>
            </a:extLst>
          </p:cNvPr>
          <p:cNvGrpSpPr/>
          <p:nvPr/>
        </p:nvGrpSpPr>
        <p:grpSpPr>
          <a:xfrm>
            <a:off x="1274552" y="1083691"/>
            <a:ext cx="7054254" cy="3416063"/>
            <a:chOff x="1699403" y="301921"/>
            <a:chExt cx="9405672" cy="4554750"/>
          </a:xfrm>
        </p:grpSpPr>
        <p:cxnSp>
          <p:nvCxnSpPr>
            <p:cNvPr id="13" name="Connecteur droit 12">
              <a:extLst>
                <a:ext uri="{FF2B5EF4-FFF2-40B4-BE49-F238E27FC236}">
                  <a16:creationId xmlns:a16="http://schemas.microsoft.com/office/drawing/2014/main" id="{6247CA85-C82F-165F-C67F-3595E2690CFA}"/>
                </a:ext>
              </a:extLst>
            </p:cNvPr>
            <p:cNvCxnSpPr/>
            <p:nvPr/>
          </p:nvCxnSpPr>
          <p:spPr>
            <a:xfrm flipV="1">
              <a:off x="1699403" y="3786995"/>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15" name="Connecteur droit 14">
              <a:extLst>
                <a:ext uri="{FF2B5EF4-FFF2-40B4-BE49-F238E27FC236}">
                  <a16:creationId xmlns:a16="http://schemas.microsoft.com/office/drawing/2014/main" id="{931A5D61-EAFD-3AE9-807F-ADE7084673C7}"/>
                </a:ext>
              </a:extLst>
            </p:cNvPr>
            <p:cNvCxnSpPr/>
            <p:nvPr/>
          </p:nvCxnSpPr>
          <p:spPr>
            <a:xfrm flipV="1">
              <a:off x="4485735" y="3329795"/>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17" name="Connecteur droit 16">
              <a:extLst>
                <a:ext uri="{FF2B5EF4-FFF2-40B4-BE49-F238E27FC236}">
                  <a16:creationId xmlns:a16="http://schemas.microsoft.com/office/drawing/2014/main" id="{DFCB0BC3-4F11-91D3-B06B-A9D68BC7C85E}"/>
                </a:ext>
              </a:extLst>
            </p:cNvPr>
            <p:cNvCxnSpPr/>
            <p:nvPr/>
          </p:nvCxnSpPr>
          <p:spPr>
            <a:xfrm>
              <a:off x="4554746" y="3329795"/>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0" name="Connecteur droit 19">
              <a:extLst>
                <a:ext uri="{FF2B5EF4-FFF2-40B4-BE49-F238E27FC236}">
                  <a16:creationId xmlns:a16="http://schemas.microsoft.com/office/drawing/2014/main" id="{94FC9760-C526-1CFB-7E2A-1B81E409D071}"/>
                </a:ext>
              </a:extLst>
            </p:cNvPr>
            <p:cNvCxnSpPr/>
            <p:nvPr/>
          </p:nvCxnSpPr>
          <p:spPr>
            <a:xfrm flipV="1">
              <a:off x="4816419" y="2277371"/>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1" name="Connecteur droit 20">
              <a:extLst>
                <a:ext uri="{FF2B5EF4-FFF2-40B4-BE49-F238E27FC236}">
                  <a16:creationId xmlns:a16="http://schemas.microsoft.com/office/drawing/2014/main" id="{72BC6A28-9B53-DF90-FEC4-2124F0ABF4C6}"/>
                </a:ext>
              </a:extLst>
            </p:cNvPr>
            <p:cNvCxnSpPr/>
            <p:nvPr/>
          </p:nvCxnSpPr>
          <p:spPr>
            <a:xfrm flipV="1">
              <a:off x="7602751" y="1820171"/>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2" name="Connecteur droit 21">
              <a:extLst>
                <a:ext uri="{FF2B5EF4-FFF2-40B4-BE49-F238E27FC236}">
                  <a16:creationId xmlns:a16="http://schemas.microsoft.com/office/drawing/2014/main" id="{1B6CAEDE-D878-A86E-D5C1-2344D0796E94}"/>
                </a:ext>
              </a:extLst>
            </p:cNvPr>
            <p:cNvCxnSpPr/>
            <p:nvPr/>
          </p:nvCxnSpPr>
          <p:spPr>
            <a:xfrm>
              <a:off x="7671762" y="1820171"/>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3" name="Connecteur droit 22">
              <a:extLst>
                <a:ext uri="{FF2B5EF4-FFF2-40B4-BE49-F238E27FC236}">
                  <a16:creationId xmlns:a16="http://schemas.microsoft.com/office/drawing/2014/main" id="{544E5DBB-6A24-C513-A304-015DAE32E974}"/>
                </a:ext>
              </a:extLst>
            </p:cNvPr>
            <p:cNvCxnSpPr/>
            <p:nvPr/>
          </p:nvCxnSpPr>
          <p:spPr>
            <a:xfrm flipV="1">
              <a:off x="7973686" y="759121"/>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4" name="Connecteur droit 23">
              <a:extLst>
                <a:ext uri="{FF2B5EF4-FFF2-40B4-BE49-F238E27FC236}">
                  <a16:creationId xmlns:a16="http://schemas.microsoft.com/office/drawing/2014/main" id="{AA3DB943-1E25-236F-FE5E-5D5B17D41228}"/>
                </a:ext>
              </a:extLst>
            </p:cNvPr>
            <p:cNvCxnSpPr/>
            <p:nvPr/>
          </p:nvCxnSpPr>
          <p:spPr>
            <a:xfrm flipV="1">
              <a:off x="10760018" y="301921"/>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25" name="Connecteur droit 24">
              <a:extLst>
                <a:ext uri="{FF2B5EF4-FFF2-40B4-BE49-F238E27FC236}">
                  <a16:creationId xmlns:a16="http://schemas.microsoft.com/office/drawing/2014/main" id="{E97A8843-DDD2-9AB0-015D-67C4A3F7958E}"/>
                </a:ext>
              </a:extLst>
            </p:cNvPr>
            <p:cNvCxnSpPr/>
            <p:nvPr/>
          </p:nvCxnSpPr>
          <p:spPr>
            <a:xfrm>
              <a:off x="10829029" y="301921"/>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grpSp>
      <p:cxnSp>
        <p:nvCxnSpPr>
          <p:cNvPr id="35" name="Connecteur droit 34">
            <a:extLst>
              <a:ext uri="{FF2B5EF4-FFF2-40B4-BE49-F238E27FC236}">
                <a16:creationId xmlns:a16="http://schemas.microsoft.com/office/drawing/2014/main" id="{2602B7AD-BD84-0F1B-9DA2-A8C6EDE3311F}"/>
              </a:ext>
            </a:extLst>
          </p:cNvPr>
          <p:cNvCxnSpPr>
            <a:cxnSpLocks/>
          </p:cNvCxnSpPr>
          <p:nvPr/>
        </p:nvCxnSpPr>
        <p:spPr>
          <a:xfrm flipV="1">
            <a:off x="1371600" y="3995109"/>
            <a:ext cx="2147977" cy="56934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6" name="Connecteur droit 35">
            <a:extLst>
              <a:ext uri="{FF2B5EF4-FFF2-40B4-BE49-F238E27FC236}">
                <a16:creationId xmlns:a16="http://schemas.microsoft.com/office/drawing/2014/main" id="{399B799F-BDC1-E7DD-5C65-31B0393327DB}"/>
              </a:ext>
            </a:extLst>
          </p:cNvPr>
          <p:cNvCxnSpPr>
            <a:cxnSpLocks/>
          </p:cNvCxnSpPr>
          <p:nvPr/>
        </p:nvCxnSpPr>
        <p:spPr>
          <a:xfrm flipV="1">
            <a:off x="3519577" y="3429001"/>
            <a:ext cx="53919" cy="56610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7" name="Connecteur droit 36">
            <a:extLst>
              <a:ext uri="{FF2B5EF4-FFF2-40B4-BE49-F238E27FC236}">
                <a16:creationId xmlns:a16="http://schemas.microsoft.com/office/drawing/2014/main" id="{A4F8E420-E39B-1BA3-3653-0002997D9AAE}"/>
              </a:ext>
            </a:extLst>
          </p:cNvPr>
          <p:cNvCxnSpPr/>
          <p:nvPr/>
        </p:nvCxnSpPr>
        <p:spPr>
          <a:xfrm>
            <a:off x="3573496" y="3429000"/>
            <a:ext cx="20703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8" name="Connecteur droit 37">
            <a:extLst>
              <a:ext uri="{FF2B5EF4-FFF2-40B4-BE49-F238E27FC236}">
                <a16:creationId xmlns:a16="http://schemas.microsoft.com/office/drawing/2014/main" id="{CE1FE885-6B40-CF6A-E881-BE82B99EA269}"/>
              </a:ext>
            </a:extLst>
          </p:cNvPr>
          <p:cNvCxnSpPr>
            <a:cxnSpLocks/>
          </p:cNvCxnSpPr>
          <p:nvPr/>
        </p:nvCxnSpPr>
        <p:spPr>
          <a:xfrm flipV="1">
            <a:off x="3776212" y="2837010"/>
            <a:ext cx="2080046" cy="59199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9" name="Connecteur droit 38">
            <a:extLst>
              <a:ext uri="{FF2B5EF4-FFF2-40B4-BE49-F238E27FC236}">
                <a16:creationId xmlns:a16="http://schemas.microsoft.com/office/drawing/2014/main" id="{4CC4382B-6DF0-F276-7CF6-2F5B604EA4F1}"/>
              </a:ext>
            </a:extLst>
          </p:cNvPr>
          <p:cNvCxnSpPr>
            <a:cxnSpLocks/>
          </p:cNvCxnSpPr>
          <p:nvPr/>
        </p:nvCxnSpPr>
        <p:spPr>
          <a:xfrm flipV="1">
            <a:off x="5856258" y="2228848"/>
            <a:ext cx="61462" cy="61139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0" name="Connecteur droit 39">
            <a:extLst>
              <a:ext uri="{FF2B5EF4-FFF2-40B4-BE49-F238E27FC236}">
                <a16:creationId xmlns:a16="http://schemas.microsoft.com/office/drawing/2014/main" id="{240D3CB7-BD98-2F50-CC4E-93F6CF56F048}"/>
              </a:ext>
            </a:extLst>
          </p:cNvPr>
          <p:cNvCxnSpPr>
            <a:cxnSpLocks/>
          </p:cNvCxnSpPr>
          <p:nvPr/>
        </p:nvCxnSpPr>
        <p:spPr>
          <a:xfrm>
            <a:off x="5917720" y="2248259"/>
            <a:ext cx="12724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 name="Connecteur droit 40">
            <a:extLst>
              <a:ext uri="{FF2B5EF4-FFF2-40B4-BE49-F238E27FC236}">
                <a16:creationId xmlns:a16="http://schemas.microsoft.com/office/drawing/2014/main" id="{2587B06B-47E2-C78B-5ED4-A043CBFFCB93}"/>
              </a:ext>
            </a:extLst>
          </p:cNvPr>
          <p:cNvCxnSpPr>
            <a:cxnSpLocks/>
          </p:cNvCxnSpPr>
          <p:nvPr/>
        </p:nvCxnSpPr>
        <p:spPr>
          <a:xfrm flipV="1">
            <a:off x="6034176" y="1665973"/>
            <a:ext cx="2284386" cy="58875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2" name="Connecteur droit 41">
            <a:extLst>
              <a:ext uri="{FF2B5EF4-FFF2-40B4-BE49-F238E27FC236}">
                <a16:creationId xmlns:a16="http://schemas.microsoft.com/office/drawing/2014/main" id="{2A3FDBA0-B040-66BF-8691-70F9E9143B27}"/>
              </a:ext>
            </a:extLst>
          </p:cNvPr>
          <p:cNvCxnSpPr>
            <a:cxnSpLocks/>
          </p:cNvCxnSpPr>
          <p:nvPr/>
        </p:nvCxnSpPr>
        <p:spPr>
          <a:xfrm flipV="1">
            <a:off x="8309396" y="1161329"/>
            <a:ext cx="18332" cy="50464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3" name="Connecteur droit 42">
            <a:extLst>
              <a:ext uri="{FF2B5EF4-FFF2-40B4-BE49-F238E27FC236}">
                <a16:creationId xmlns:a16="http://schemas.microsoft.com/office/drawing/2014/main" id="{83A55C32-AEDB-A05B-2641-AA5C4312D8AB}"/>
              </a:ext>
            </a:extLst>
          </p:cNvPr>
          <p:cNvCxnSpPr>
            <a:cxnSpLocks/>
          </p:cNvCxnSpPr>
          <p:nvPr/>
        </p:nvCxnSpPr>
        <p:spPr>
          <a:xfrm>
            <a:off x="8328806" y="1161329"/>
            <a:ext cx="191936"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5" name="ZoneTexte 64">
            <a:extLst>
              <a:ext uri="{FF2B5EF4-FFF2-40B4-BE49-F238E27FC236}">
                <a16:creationId xmlns:a16="http://schemas.microsoft.com/office/drawing/2014/main" id="{B4F05EB8-0FD4-0770-9104-79236C405E0B}"/>
              </a:ext>
            </a:extLst>
          </p:cNvPr>
          <p:cNvSpPr txBox="1"/>
          <p:nvPr/>
        </p:nvSpPr>
        <p:spPr>
          <a:xfrm>
            <a:off x="5271551" y="1189551"/>
            <a:ext cx="1720970" cy="646331"/>
          </a:xfrm>
          <a:prstGeom prst="rect">
            <a:avLst/>
          </a:prstGeom>
          <a:noFill/>
        </p:spPr>
        <p:txBody>
          <a:bodyPr wrap="square" rtlCol="0">
            <a:spAutoFit/>
          </a:bodyPr>
          <a:lstStyle/>
          <a:p>
            <a:r>
              <a:rPr lang="fr-FR" dirty="0"/>
              <a:t>Profil initial du terrain</a:t>
            </a:r>
          </a:p>
        </p:txBody>
      </p:sp>
      <p:sp>
        <p:nvSpPr>
          <p:cNvPr id="68" name="ZoneTexte 67">
            <a:extLst>
              <a:ext uri="{FF2B5EF4-FFF2-40B4-BE49-F238E27FC236}">
                <a16:creationId xmlns:a16="http://schemas.microsoft.com/office/drawing/2014/main" id="{7C72FAC4-656A-61ED-70FA-2090AC6309E2}"/>
              </a:ext>
            </a:extLst>
          </p:cNvPr>
          <p:cNvSpPr txBox="1"/>
          <p:nvPr/>
        </p:nvSpPr>
        <p:spPr>
          <a:xfrm>
            <a:off x="2629976" y="4568052"/>
            <a:ext cx="4110491" cy="646331"/>
          </a:xfrm>
          <a:prstGeom prst="rect">
            <a:avLst/>
          </a:prstGeom>
          <a:noFill/>
        </p:spPr>
        <p:txBody>
          <a:bodyPr wrap="square" rtlCol="0">
            <a:spAutoFit/>
          </a:bodyPr>
          <a:lstStyle/>
          <a:p>
            <a:r>
              <a:rPr lang="fr-FR" dirty="0"/>
              <a:t>Profil terrain après quelques années de mise en culture</a:t>
            </a:r>
          </a:p>
        </p:txBody>
      </p:sp>
      <p:sp>
        <p:nvSpPr>
          <p:cNvPr id="69" name="ZoneTexte 68">
            <a:extLst>
              <a:ext uri="{FF2B5EF4-FFF2-40B4-BE49-F238E27FC236}">
                <a16:creationId xmlns:a16="http://schemas.microsoft.com/office/drawing/2014/main" id="{D0D1EAE9-D65D-E616-3159-1CC74678025C}"/>
              </a:ext>
            </a:extLst>
          </p:cNvPr>
          <p:cNvSpPr txBox="1"/>
          <p:nvPr/>
        </p:nvSpPr>
        <p:spPr>
          <a:xfrm>
            <a:off x="2163070" y="2880870"/>
            <a:ext cx="1574324" cy="646331"/>
          </a:xfrm>
          <a:prstGeom prst="rect">
            <a:avLst/>
          </a:prstGeom>
          <a:noFill/>
        </p:spPr>
        <p:txBody>
          <a:bodyPr wrap="square" rtlCol="0">
            <a:spAutoFit/>
          </a:bodyPr>
          <a:lstStyle/>
          <a:p>
            <a:r>
              <a:rPr lang="fr-FR" dirty="0"/>
              <a:t>Limite de parcelle</a:t>
            </a:r>
          </a:p>
        </p:txBody>
      </p:sp>
      <p:sp>
        <p:nvSpPr>
          <p:cNvPr id="70" name="ZoneTexte 69">
            <a:extLst>
              <a:ext uri="{FF2B5EF4-FFF2-40B4-BE49-F238E27FC236}">
                <a16:creationId xmlns:a16="http://schemas.microsoft.com/office/drawing/2014/main" id="{3338532B-0E8C-255D-3AF5-FC176934E541}"/>
              </a:ext>
            </a:extLst>
          </p:cNvPr>
          <p:cNvSpPr txBox="1"/>
          <p:nvPr/>
        </p:nvSpPr>
        <p:spPr>
          <a:xfrm>
            <a:off x="4312665" y="1864800"/>
            <a:ext cx="1574324" cy="646331"/>
          </a:xfrm>
          <a:prstGeom prst="rect">
            <a:avLst/>
          </a:prstGeom>
          <a:noFill/>
        </p:spPr>
        <p:txBody>
          <a:bodyPr wrap="square" rtlCol="0">
            <a:spAutoFit/>
          </a:bodyPr>
          <a:lstStyle/>
          <a:p>
            <a:r>
              <a:rPr lang="fr-FR" dirty="0"/>
              <a:t>Limite de parcelle</a:t>
            </a:r>
          </a:p>
        </p:txBody>
      </p:sp>
      <p:sp>
        <p:nvSpPr>
          <p:cNvPr id="71" name="ZoneTexte 70">
            <a:extLst>
              <a:ext uri="{FF2B5EF4-FFF2-40B4-BE49-F238E27FC236}">
                <a16:creationId xmlns:a16="http://schemas.microsoft.com/office/drawing/2014/main" id="{22C2A5E6-E04C-63E0-E8FD-2E5AE427C6FA}"/>
              </a:ext>
            </a:extLst>
          </p:cNvPr>
          <p:cNvSpPr txBox="1"/>
          <p:nvPr/>
        </p:nvSpPr>
        <p:spPr>
          <a:xfrm>
            <a:off x="4631305" y="3324242"/>
            <a:ext cx="4110491" cy="646331"/>
          </a:xfrm>
          <a:prstGeom prst="rect">
            <a:avLst/>
          </a:prstGeom>
          <a:noFill/>
        </p:spPr>
        <p:txBody>
          <a:bodyPr wrap="square" rtlCol="0">
            <a:spAutoFit/>
          </a:bodyPr>
          <a:lstStyle/>
          <a:p>
            <a:r>
              <a:rPr lang="fr-FR" dirty="0"/>
              <a:t>Profil du terrain encore quelques années plus tard</a:t>
            </a:r>
          </a:p>
        </p:txBody>
      </p:sp>
      <p:sp>
        <p:nvSpPr>
          <p:cNvPr id="72" name="ZoneTexte 71">
            <a:extLst>
              <a:ext uri="{FF2B5EF4-FFF2-40B4-BE49-F238E27FC236}">
                <a16:creationId xmlns:a16="http://schemas.microsoft.com/office/drawing/2014/main" id="{B2FD48FB-976B-A1B4-8358-7D576BDD5FDB}"/>
              </a:ext>
            </a:extLst>
          </p:cNvPr>
          <p:cNvSpPr txBox="1"/>
          <p:nvPr/>
        </p:nvSpPr>
        <p:spPr>
          <a:xfrm>
            <a:off x="4030696" y="3810369"/>
            <a:ext cx="4968812" cy="646331"/>
          </a:xfrm>
          <a:prstGeom prst="rect">
            <a:avLst/>
          </a:prstGeom>
          <a:noFill/>
        </p:spPr>
        <p:txBody>
          <a:bodyPr wrap="square" rtlCol="0">
            <a:spAutoFit/>
          </a:bodyPr>
          <a:lstStyle/>
          <a:p>
            <a:r>
              <a:rPr lang="fr-FR" dirty="0"/>
              <a:t>Le talus créé par les façons aratoires a pris de la hauteur et reculé</a:t>
            </a:r>
          </a:p>
        </p:txBody>
      </p:sp>
      <p:cxnSp>
        <p:nvCxnSpPr>
          <p:cNvPr id="74" name="Connecteur droit avec flèche 73">
            <a:extLst>
              <a:ext uri="{FF2B5EF4-FFF2-40B4-BE49-F238E27FC236}">
                <a16:creationId xmlns:a16="http://schemas.microsoft.com/office/drawing/2014/main" id="{A9415398-E521-E2E8-00A6-D624BB1D594A}"/>
              </a:ext>
            </a:extLst>
          </p:cNvPr>
          <p:cNvCxnSpPr>
            <a:stCxn id="71" idx="1"/>
          </p:cNvCxnSpPr>
          <p:nvPr/>
        </p:nvCxnSpPr>
        <p:spPr>
          <a:xfrm flipH="1" flipV="1">
            <a:off x="4412412" y="3274760"/>
            <a:ext cx="218893" cy="3726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621CEFE4-02C0-CCF1-FEF6-2C93D29FEA25}"/>
              </a:ext>
            </a:extLst>
          </p:cNvPr>
          <p:cNvCxnSpPr>
            <a:cxnSpLocks/>
          </p:cNvCxnSpPr>
          <p:nvPr/>
        </p:nvCxnSpPr>
        <p:spPr>
          <a:xfrm>
            <a:off x="3471059" y="3095329"/>
            <a:ext cx="102437" cy="259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74335CC0-1348-033B-ED94-E06969EBEFC0}"/>
              </a:ext>
            </a:extLst>
          </p:cNvPr>
          <p:cNvCxnSpPr>
            <a:cxnSpLocks/>
          </p:cNvCxnSpPr>
          <p:nvPr/>
        </p:nvCxnSpPr>
        <p:spPr>
          <a:xfrm>
            <a:off x="5655966" y="2037091"/>
            <a:ext cx="123196" cy="154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B05265D8-9CD0-2924-20D2-2883B9D6B773}"/>
              </a:ext>
            </a:extLst>
          </p:cNvPr>
          <p:cNvCxnSpPr>
            <a:cxnSpLocks/>
            <a:stCxn id="72" idx="1"/>
          </p:cNvCxnSpPr>
          <p:nvPr/>
        </p:nvCxnSpPr>
        <p:spPr>
          <a:xfrm flipH="1" flipV="1">
            <a:off x="3606385" y="3716379"/>
            <a:ext cx="424311" cy="4171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BCC0FB9F-CB7F-4955-8C36-42D44A5B05B6}"/>
              </a:ext>
            </a:extLst>
          </p:cNvPr>
          <p:cNvCxnSpPr>
            <a:cxnSpLocks/>
          </p:cNvCxnSpPr>
          <p:nvPr/>
        </p:nvCxnSpPr>
        <p:spPr>
          <a:xfrm flipH="1" flipV="1">
            <a:off x="2163071" y="4189203"/>
            <a:ext cx="494673" cy="5059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8084C10D-D0F3-3EF6-1E18-FAC22ADA87E2}"/>
              </a:ext>
            </a:extLst>
          </p:cNvPr>
          <p:cNvCxnSpPr>
            <a:cxnSpLocks/>
          </p:cNvCxnSpPr>
          <p:nvPr/>
        </p:nvCxnSpPr>
        <p:spPr>
          <a:xfrm>
            <a:off x="6931462" y="1425039"/>
            <a:ext cx="122657" cy="1880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0" name="ZoneTexte 89">
            <a:extLst>
              <a:ext uri="{FF2B5EF4-FFF2-40B4-BE49-F238E27FC236}">
                <a16:creationId xmlns:a16="http://schemas.microsoft.com/office/drawing/2014/main" id="{FD0119F7-295F-76DE-5D6C-9FBACF3228EF}"/>
              </a:ext>
            </a:extLst>
          </p:cNvPr>
          <p:cNvSpPr txBox="1"/>
          <p:nvPr/>
        </p:nvSpPr>
        <p:spPr>
          <a:xfrm>
            <a:off x="1061047" y="5224373"/>
            <a:ext cx="5993072" cy="553998"/>
          </a:xfrm>
          <a:prstGeom prst="rect">
            <a:avLst/>
          </a:prstGeom>
          <a:noFill/>
        </p:spPr>
        <p:txBody>
          <a:bodyPr wrap="square" rtlCol="0">
            <a:spAutoFit/>
          </a:bodyPr>
          <a:lstStyle/>
          <a:p>
            <a:r>
              <a:rPr lang="fr-FR" sz="1500" b="1" dirty="0"/>
              <a:t>Evolution de talus en limite de parcelle en l’absence d’aménagement</a:t>
            </a:r>
          </a:p>
        </p:txBody>
      </p:sp>
    </p:spTree>
    <p:extLst>
      <p:ext uri="{BB962C8B-B14F-4D97-AF65-F5344CB8AC3E}">
        <p14:creationId xmlns:p14="http://schemas.microsoft.com/office/powerpoint/2010/main" val="3889506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CA790B54-4DB0-C48B-421C-B633EDD19A0A}"/>
              </a:ext>
            </a:extLst>
          </p:cNvPr>
          <p:cNvCxnSpPr>
            <a:cxnSpLocks/>
          </p:cNvCxnSpPr>
          <p:nvPr/>
        </p:nvCxnSpPr>
        <p:spPr>
          <a:xfrm flipV="1">
            <a:off x="1022228" y="986646"/>
            <a:ext cx="7287168" cy="3377242"/>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3A59BA20-3FE0-CCF1-915C-FAD584EF350E}"/>
              </a:ext>
            </a:extLst>
          </p:cNvPr>
          <p:cNvGrpSpPr/>
          <p:nvPr/>
        </p:nvGrpSpPr>
        <p:grpSpPr>
          <a:xfrm>
            <a:off x="1274552" y="1083691"/>
            <a:ext cx="7054254" cy="3416063"/>
            <a:chOff x="1699403" y="301921"/>
            <a:chExt cx="9405672" cy="4554750"/>
          </a:xfrm>
        </p:grpSpPr>
        <p:cxnSp>
          <p:nvCxnSpPr>
            <p:cNvPr id="4" name="Connecteur droit 3">
              <a:extLst>
                <a:ext uri="{FF2B5EF4-FFF2-40B4-BE49-F238E27FC236}">
                  <a16:creationId xmlns:a16="http://schemas.microsoft.com/office/drawing/2014/main" id="{81DF2472-D2E1-DF3F-79CE-018943FE4458}"/>
                </a:ext>
              </a:extLst>
            </p:cNvPr>
            <p:cNvCxnSpPr/>
            <p:nvPr/>
          </p:nvCxnSpPr>
          <p:spPr>
            <a:xfrm flipV="1">
              <a:off x="1699403" y="3786995"/>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5" name="Connecteur droit 4">
              <a:extLst>
                <a:ext uri="{FF2B5EF4-FFF2-40B4-BE49-F238E27FC236}">
                  <a16:creationId xmlns:a16="http://schemas.microsoft.com/office/drawing/2014/main" id="{2799EBB0-64FD-7400-8458-87412AF3C22F}"/>
                </a:ext>
              </a:extLst>
            </p:cNvPr>
            <p:cNvCxnSpPr/>
            <p:nvPr/>
          </p:nvCxnSpPr>
          <p:spPr>
            <a:xfrm flipV="1">
              <a:off x="4485735" y="3329795"/>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6" name="Connecteur droit 5">
              <a:extLst>
                <a:ext uri="{FF2B5EF4-FFF2-40B4-BE49-F238E27FC236}">
                  <a16:creationId xmlns:a16="http://schemas.microsoft.com/office/drawing/2014/main" id="{E1AAFE19-51E1-FE37-A784-813FE35C068F}"/>
                </a:ext>
              </a:extLst>
            </p:cNvPr>
            <p:cNvCxnSpPr/>
            <p:nvPr/>
          </p:nvCxnSpPr>
          <p:spPr>
            <a:xfrm>
              <a:off x="4554746" y="3329795"/>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7" name="Connecteur droit 6">
              <a:extLst>
                <a:ext uri="{FF2B5EF4-FFF2-40B4-BE49-F238E27FC236}">
                  <a16:creationId xmlns:a16="http://schemas.microsoft.com/office/drawing/2014/main" id="{D60BA719-D9FF-B99D-B799-8F933892D7FD}"/>
                </a:ext>
              </a:extLst>
            </p:cNvPr>
            <p:cNvCxnSpPr/>
            <p:nvPr/>
          </p:nvCxnSpPr>
          <p:spPr>
            <a:xfrm flipV="1">
              <a:off x="4816419" y="2277371"/>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8" name="Connecteur droit 7">
              <a:extLst>
                <a:ext uri="{FF2B5EF4-FFF2-40B4-BE49-F238E27FC236}">
                  <a16:creationId xmlns:a16="http://schemas.microsoft.com/office/drawing/2014/main" id="{FC4A379C-5215-4473-A453-037883C0953B}"/>
                </a:ext>
              </a:extLst>
            </p:cNvPr>
            <p:cNvCxnSpPr/>
            <p:nvPr/>
          </p:nvCxnSpPr>
          <p:spPr>
            <a:xfrm flipV="1">
              <a:off x="7602751" y="1820171"/>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9" name="Connecteur droit 8">
              <a:extLst>
                <a:ext uri="{FF2B5EF4-FFF2-40B4-BE49-F238E27FC236}">
                  <a16:creationId xmlns:a16="http://schemas.microsoft.com/office/drawing/2014/main" id="{F9D5A21B-975C-20E5-494F-503CBBED24B0}"/>
                </a:ext>
              </a:extLst>
            </p:cNvPr>
            <p:cNvCxnSpPr/>
            <p:nvPr/>
          </p:nvCxnSpPr>
          <p:spPr>
            <a:xfrm>
              <a:off x="7671762" y="1820171"/>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10" name="Connecteur droit 9">
              <a:extLst>
                <a:ext uri="{FF2B5EF4-FFF2-40B4-BE49-F238E27FC236}">
                  <a16:creationId xmlns:a16="http://schemas.microsoft.com/office/drawing/2014/main" id="{A4DA8A01-31A6-9274-8AAE-3243A7529064}"/>
                </a:ext>
              </a:extLst>
            </p:cNvPr>
            <p:cNvCxnSpPr/>
            <p:nvPr/>
          </p:nvCxnSpPr>
          <p:spPr>
            <a:xfrm flipV="1">
              <a:off x="7973686" y="759121"/>
              <a:ext cx="2803585" cy="1069676"/>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11" name="Connecteur droit 10">
              <a:extLst>
                <a:ext uri="{FF2B5EF4-FFF2-40B4-BE49-F238E27FC236}">
                  <a16:creationId xmlns:a16="http://schemas.microsoft.com/office/drawing/2014/main" id="{79ACB62E-E60F-2EAC-B4BE-4741711AE550}"/>
                </a:ext>
              </a:extLst>
            </p:cNvPr>
            <p:cNvCxnSpPr/>
            <p:nvPr/>
          </p:nvCxnSpPr>
          <p:spPr>
            <a:xfrm flipV="1">
              <a:off x="10760018" y="301921"/>
              <a:ext cx="69011" cy="457200"/>
            </a:xfrm>
            <a:prstGeom prst="line">
              <a:avLst/>
            </a:prstGeom>
            <a:ln>
              <a:prstDash val="dash"/>
            </a:ln>
          </p:spPr>
          <p:style>
            <a:lnRef idx="3">
              <a:schemeClr val="accent4"/>
            </a:lnRef>
            <a:fillRef idx="0">
              <a:schemeClr val="accent4"/>
            </a:fillRef>
            <a:effectRef idx="2">
              <a:schemeClr val="accent4"/>
            </a:effectRef>
            <a:fontRef idx="minor">
              <a:schemeClr val="tx1"/>
            </a:fontRef>
          </p:style>
        </p:cxnSp>
        <p:cxnSp>
          <p:nvCxnSpPr>
            <p:cNvPr id="12" name="Connecteur droit 11">
              <a:extLst>
                <a:ext uri="{FF2B5EF4-FFF2-40B4-BE49-F238E27FC236}">
                  <a16:creationId xmlns:a16="http://schemas.microsoft.com/office/drawing/2014/main" id="{FEC68EA7-F512-5521-5636-158139586D88}"/>
                </a:ext>
              </a:extLst>
            </p:cNvPr>
            <p:cNvCxnSpPr/>
            <p:nvPr/>
          </p:nvCxnSpPr>
          <p:spPr>
            <a:xfrm>
              <a:off x="10829029" y="301921"/>
              <a:ext cx="276046"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grpSp>
      <p:cxnSp>
        <p:nvCxnSpPr>
          <p:cNvPr id="13" name="Connecteur droit 12">
            <a:extLst>
              <a:ext uri="{FF2B5EF4-FFF2-40B4-BE49-F238E27FC236}">
                <a16:creationId xmlns:a16="http://schemas.microsoft.com/office/drawing/2014/main" id="{EE108FB6-F6FB-538A-8A5D-E608402B1F0E}"/>
              </a:ext>
            </a:extLst>
          </p:cNvPr>
          <p:cNvCxnSpPr>
            <a:cxnSpLocks/>
          </p:cNvCxnSpPr>
          <p:nvPr/>
        </p:nvCxnSpPr>
        <p:spPr>
          <a:xfrm flipV="1">
            <a:off x="1274553" y="3777341"/>
            <a:ext cx="2064140" cy="58654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Connecteur droit 13">
            <a:extLst>
              <a:ext uri="{FF2B5EF4-FFF2-40B4-BE49-F238E27FC236}">
                <a16:creationId xmlns:a16="http://schemas.microsoft.com/office/drawing/2014/main" id="{DBAC0362-6DD5-88D1-25D3-F3984FACA377}"/>
              </a:ext>
            </a:extLst>
          </p:cNvPr>
          <p:cNvCxnSpPr>
            <a:cxnSpLocks/>
          </p:cNvCxnSpPr>
          <p:nvPr/>
        </p:nvCxnSpPr>
        <p:spPr>
          <a:xfrm flipV="1">
            <a:off x="3338693" y="3103268"/>
            <a:ext cx="414068" cy="674073"/>
          </a:xfrm>
          <a:prstGeom prst="line">
            <a:avLst/>
          </a:prstGeom>
          <a:ln w="5715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6" name="Connecteur droit 15">
            <a:extLst>
              <a:ext uri="{FF2B5EF4-FFF2-40B4-BE49-F238E27FC236}">
                <a16:creationId xmlns:a16="http://schemas.microsoft.com/office/drawing/2014/main" id="{F969E86B-3B14-B4EC-66FE-D2F16ED5FC3F}"/>
              </a:ext>
            </a:extLst>
          </p:cNvPr>
          <p:cNvCxnSpPr>
            <a:cxnSpLocks/>
          </p:cNvCxnSpPr>
          <p:nvPr/>
        </p:nvCxnSpPr>
        <p:spPr>
          <a:xfrm flipV="1">
            <a:off x="4040672" y="2659412"/>
            <a:ext cx="1652632" cy="38990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Connecteur droit 16">
            <a:extLst>
              <a:ext uri="{FF2B5EF4-FFF2-40B4-BE49-F238E27FC236}">
                <a16:creationId xmlns:a16="http://schemas.microsoft.com/office/drawing/2014/main" id="{374C633B-038F-8C60-63F8-48850ECF9D06}"/>
              </a:ext>
            </a:extLst>
          </p:cNvPr>
          <p:cNvCxnSpPr>
            <a:cxnSpLocks/>
          </p:cNvCxnSpPr>
          <p:nvPr/>
        </p:nvCxnSpPr>
        <p:spPr>
          <a:xfrm flipV="1">
            <a:off x="5693304" y="2114504"/>
            <a:ext cx="302054" cy="554289"/>
          </a:xfrm>
          <a:prstGeom prst="line">
            <a:avLst/>
          </a:prstGeom>
          <a:ln w="5715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9" name="Connecteur droit 18">
            <a:extLst>
              <a:ext uri="{FF2B5EF4-FFF2-40B4-BE49-F238E27FC236}">
                <a16:creationId xmlns:a16="http://schemas.microsoft.com/office/drawing/2014/main" id="{90ADE713-2D0A-F9FD-45AE-46E365F2DCEB}"/>
              </a:ext>
            </a:extLst>
          </p:cNvPr>
          <p:cNvCxnSpPr>
            <a:cxnSpLocks/>
          </p:cNvCxnSpPr>
          <p:nvPr/>
        </p:nvCxnSpPr>
        <p:spPr>
          <a:xfrm flipV="1">
            <a:off x="6345674" y="1452439"/>
            <a:ext cx="1709245" cy="54881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7" name="Connecteur droit 36">
            <a:extLst>
              <a:ext uri="{FF2B5EF4-FFF2-40B4-BE49-F238E27FC236}">
                <a16:creationId xmlns:a16="http://schemas.microsoft.com/office/drawing/2014/main" id="{AEB2D339-B4CE-4738-14BA-EDEFB2950DA4}"/>
              </a:ext>
            </a:extLst>
          </p:cNvPr>
          <p:cNvCxnSpPr>
            <a:cxnSpLocks/>
          </p:cNvCxnSpPr>
          <p:nvPr/>
        </p:nvCxnSpPr>
        <p:spPr>
          <a:xfrm flipV="1">
            <a:off x="3747646" y="3013903"/>
            <a:ext cx="400853" cy="10051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D2F6D1DE-48DD-D5BC-DDBB-DD6555B742E0}"/>
              </a:ext>
            </a:extLst>
          </p:cNvPr>
          <p:cNvCxnSpPr>
            <a:cxnSpLocks/>
          </p:cNvCxnSpPr>
          <p:nvPr/>
        </p:nvCxnSpPr>
        <p:spPr>
          <a:xfrm flipV="1">
            <a:off x="5995358" y="2008600"/>
            <a:ext cx="341817" cy="95834"/>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0C90B133-4318-81C3-B97D-85CF5EEC0C32}"/>
              </a:ext>
            </a:extLst>
          </p:cNvPr>
          <p:cNvSpPr txBox="1"/>
          <p:nvPr/>
        </p:nvSpPr>
        <p:spPr>
          <a:xfrm>
            <a:off x="5271551" y="1189551"/>
            <a:ext cx="1720970" cy="646331"/>
          </a:xfrm>
          <a:prstGeom prst="rect">
            <a:avLst/>
          </a:prstGeom>
          <a:noFill/>
        </p:spPr>
        <p:txBody>
          <a:bodyPr wrap="square" rtlCol="0">
            <a:spAutoFit/>
          </a:bodyPr>
          <a:lstStyle/>
          <a:p>
            <a:r>
              <a:rPr lang="fr-FR" dirty="0"/>
              <a:t>Profil initial du terrain</a:t>
            </a:r>
          </a:p>
        </p:txBody>
      </p:sp>
      <p:cxnSp>
        <p:nvCxnSpPr>
          <p:cNvPr id="44" name="Connecteur droit avec flèche 43">
            <a:extLst>
              <a:ext uri="{FF2B5EF4-FFF2-40B4-BE49-F238E27FC236}">
                <a16:creationId xmlns:a16="http://schemas.microsoft.com/office/drawing/2014/main" id="{1B3C54CB-043D-1267-02CB-6D431E0074F2}"/>
              </a:ext>
            </a:extLst>
          </p:cNvPr>
          <p:cNvCxnSpPr>
            <a:cxnSpLocks/>
          </p:cNvCxnSpPr>
          <p:nvPr/>
        </p:nvCxnSpPr>
        <p:spPr>
          <a:xfrm>
            <a:off x="6890349" y="1374835"/>
            <a:ext cx="163770" cy="2382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8C883923-5DB2-1487-761A-8FA5E8086161}"/>
              </a:ext>
            </a:extLst>
          </p:cNvPr>
          <p:cNvSpPr txBox="1"/>
          <p:nvPr/>
        </p:nvSpPr>
        <p:spPr>
          <a:xfrm>
            <a:off x="4484389" y="1754037"/>
            <a:ext cx="1574324" cy="646331"/>
          </a:xfrm>
          <a:prstGeom prst="rect">
            <a:avLst/>
          </a:prstGeom>
          <a:noFill/>
        </p:spPr>
        <p:txBody>
          <a:bodyPr wrap="square" rtlCol="0">
            <a:spAutoFit/>
          </a:bodyPr>
          <a:lstStyle/>
          <a:p>
            <a:r>
              <a:rPr lang="fr-FR" dirty="0"/>
              <a:t>Limite de parcelle</a:t>
            </a:r>
          </a:p>
        </p:txBody>
      </p:sp>
      <p:cxnSp>
        <p:nvCxnSpPr>
          <p:cNvPr id="47" name="Connecteur droit avec flèche 46">
            <a:extLst>
              <a:ext uri="{FF2B5EF4-FFF2-40B4-BE49-F238E27FC236}">
                <a16:creationId xmlns:a16="http://schemas.microsoft.com/office/drawing/2014/main" id="{077080D6-C205-FA45-92F8-E419D52FC7C2}"/>
              </a:ext>
            </a:extLst>
          </p:cNvPr>
          <p:cNvCxnSpPr>
            <a:cxnSpLocks/>
          </p:cNvCxnSpPr>
          <p:nvPr/>
        </p:nvCxnSpPr>
        <p:spPr>
          <a:xfrm>
            <a:off x="5827689" y="1926328"/>
            <a:ext cx="123196" cy="154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B42B6D29-B8ED-8CBF-BFCA-11CC2A4E408A}"/>
              </a:ext>
            </a:extLst>
          </p:cNvPr>
          <p:cNvSpPr txBox="1"/>
          <p:nvPr/>
        </p:nvSpPr>
        <p:spPr>
          <a:xfrm>
            <a:off x="2300554" y="2880081"/>
            <a:ext cx="1574324" cy="646331"/>
          </a:xfrm>
          <a:prstGeom prst="rect">
            <a:avLst/>
          </a:prstGeom>
          <a:noFill/>
        </p:spPr>
        <p:txBody>
          <a:bodyPr wrap="square" rtlCol="0">
            <a:spAutoFit/>
          </a:bodyPr>
          <a:lstStyle/>
          <a:p>
            <a:r>
              <a:rPr lang="fr-FR" dirty="0"/>
              <a:t>Limite de parcelle</a:t>
            </a:r>
          </a:p>
        </p:txBody>
      </p:sp>
      <p:cxnSp>
        <p:nvCxnSpPr>
          <p:cNvPr id="49" name="Connecteur droit avec flèche 48">
            <a:extLst>
              <a:ext uri="{FF2B5EF4-FFF2-40B4-BE49-F238E27FC236}">
                <a16:creationId xmlns:a16="http://schemas.microsoft.com/office/drawing/2014/main" id="{DC32EEEF-AA6B-ADDC-20F9-D5021ABF8D61}"/>
              </a:ext>
            </a:extLst>
          </p:cNvPr>
          <p:cNvCxnSpPr>
            <a:cxnSpLocks/>
          </p:cNvCxnSpPr>
          <p:nvPr/>
        </p:nvCxnSpPr>
        <p:spPr>
          <a:xfrm>
            <a:off x="3643854" y="3052372"/>
            <a:ext cx="53779" cy="546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D39E47D0-FBFA-AF3A-81D1-9D2B3FCD7E4B}"/>
              </a:ext>
            </a:extLst>
          </p:cNvPr>
          <p:cNvSpPr txBox="1"/>
          <p:nvPr/>
        </p:nvSpPr>
        <p:spPr>
          <a:xfrm>
            <a:off x="2629975" y="4568052"/>
            <a:ext cx="4424144" cy="646331"/>
          </a:xfrm>
          <a:prstGeom prst="rect">
            <a:avLst/>
          </a:prstGeom>
          <a:noFill/>
        </p:spPr>
        <p:txBody>
          <a:bodyPr wrap="square" rtlCol="0">
            <a:spAutoFit/>
          </a:bodyPr>
          <a:lstStyle/>
          <a:p>
            <a:r>
              <a:rPr lang="fr-FR" dirty="0"/>
              <a:t>Profil du terrain après quelques années de mise en culture</a:t>
            </a:r>
          </a:p>
        </p:txBody>
      </p:sp>
      <p:cxnSp>
        <p:nvCxnSpPr>
          <p:cNvPr id="51" name="Connecteur droit avec flèche 50">
            <a:extLst>
              <a:ext uri="{FF2B5EF4-FFF2-40B4-BE49-F238E27FC236}">
                <a16:creationId xmlns:a16="http://schemas.microsoft.com/office/drawing/2014/main" id="{80B06F3C-D7AF-0AC2-226D-DCDD484F0CA4}"/>
              </a:ext>
            </a:extLst>
          </p:cNvPr>
          <p:cNvCxnSpPr>
            <a:cxnSpLocks/>
          </p:cNvCxnSpPr>
          <p:nvPr/>
        </p:nvCxnSpPr>
        <p:spPr>
          <a:xfrm flipH="1" flipV="1">
            <a:off x="2163071" y="4189203"/>
            <a:ext cx="494673" cy="5059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AB2E34EC-7559-2C8C-F0BA-D10D498B3159}"/>
              </a:ext>
            </a:extLst>
          </p:cNvPr>
          <p:cNvSpPr txBox="1"/>
          <p:nvPr/>
        </p:nvSpPr>
        <p:spPr>
          <a:xfrm>
            <a:off x="3767050" y="3600450"/>
            <a:ext cx="4669584" cy="646331"/>
          </a:xfrm>
          <a:prstGeom prst="rect">
            <a:avLst/>
          </a:prstGeom>
          <a:noFill/>
        </p:spPr>
        <p:txBody>
          <a:bodyPr wrap="square" rtlCol="0">
            <a:spAutoFit/>
          </a:bodyPr>
          <a:lstStyle/>
          <a:p>
            <a:r>
              <a:rPr lang="fr-FR" dirty="0"/>
              <a:t>Non affouillé </a:t>
            </a:r>
            <a:r>
              <a:rPr lang="fr-FR"/>
              <a:t>à </a:t>
            </a:r>
            <a:r>
              <a:rPr lang="fr-FR" dirty="0"/>
              <a:t>s</a:t>
            </a:r>
            <a:r>
              <a:rPr lang="fr-FR"/>
              <a:t>a </a:t>
            </a:r>
            <a:r>
              <a:rPr lang="fr-FR" dirty="0"/>
              <a:t>base, le talus subvertical  est devenu incliné</a:t>
            </a:r>
          </a:p>
        </p:txBody>
      </p:sp>
      <p:cxnSp>
        <p:nvCxnSpPr>
          <p:cNvPr id="66" name="Connecteur droit 65">
            <a:extLst>
              <a:ext uri="{FF2B5EF4-FFF2-40B4-BE49-F238E27FC236}">
                <a16:creationId xmlns:a16="http://schemas.microsoft.com/office/drawing/2014/main" id="{EEF6450D-A7A4-730B-369E-E22D336D86D3}"/>
              </a:ext>
            </a:extLst>
          </p:cNvPr>
          <p:cNvCxnSpPr>
            <a:cxnSpLocks/>
          </p:cNvCxnSpPr>
          <p:nvPr/>
        </p:nvCxnSpPr>
        <p:spPr>
          <a:xfrm flipV="1">
            <a:off x="1053298" y="1637716"/>
            <a:ext cx="414068" cy="674073"/>
          </a:xfrm>
          <a:prstGeom prst="line">
            <a:avLst/>
          </a:prstGeom>
          <a:ln w="57150">
            <a:solidFill>
              <a:srgbClr val="00B050"/>
            </a:solidFill>
          </a:ln>
        </p:spPr>
        <p:style>
          <a:lnRef idx="1">
            <a:schemeClr val="accent2"/>
          </a:lnRef>
          <a:fillRef idx="0">
            <a:schemeClr val="accent2"/>
          </a:fillRef>
          <a:effectRef idx="0">
            <a:schemeClr val="accent2"/>
          </a:effectRef>
          <a:fontRef idx="minor">
            <a:schemeClr val="tx1"/>
          </a:fontRef>
        </p:style>
      </p:cxnSp>
      <p:sp>
        <p:nvSpPr>
          <p:cNvPr id="67" name="ZoneTexte 66">
            <a:extLst>
              <a:ext uri="{FF2B5EF4-FFF2-40B4-BE49-F238E27FC236}">
                <a16:creationId xmlns:a16="http://schemas.microsoft.com/office/drawing/2014/main" id="{BFA2A989-D9C3-8282-EFE3-3E155809AB2B}"/>
              </a:ext>
            </a:extLst>
          </p:cNvPr>
          <p:cNvSpPr txBox="1"/>
          <p:nvPr/>
        </p:nvSpPr>
        <p:spPr>
          <a:xfrm>
            <a:off x="1519123" y="1906842"/>
            <a:ext cx="2543927" cy="923330"/>
          </a:xfrm>
          <a:prstGeom prst="rect">
            <a:avLst/>
          </a:prstGeom>
          <a:noFill/>
        </p:spPr>
        <p:txBody>
          <a:bodyPr wrap="square" rtlCol="0">
            <a:spAutoFit/>
          </a:bodyPr>
          <a:lstStyle/>
          <a:p>
            <a:r>
              <a:rPr lang="fr-FR" dirty="0"/>
              <a:t>Zones préservées, enherbées ou plantées de ligneux</a:t>
            </a:r>
          </a:p>
        </p:txBody>
      </p:sp>
      <p:sp>
        <p:nvSpPr>
          <p:cNvPr id="70" name="ZoneTexte 69">
            <a:extLst>
              <a:ext uri="{FF2B5EF4-FFF2-40B4-BE49-F238E27FC236}">
                <a16:creationId xmlns:a16="http://schemas.microsoft.com/office/drawing/2014/main" id="{F9B3545D-A549-5BAD-2E78-0F53A647B00C}"/>
              </a:ext>
            </a:extLst>
          </p:cNvPr>
          <p:cNvSpPr txBox="1"/>
          <p:nvPr/>
        </p:nvSpPr>
        <p:spPr>
          <a:xfrm>
            <a:off x="4627263" y="3001513"/>
            <a:ext cx="4110491" cy="923330"/>
          </a:xfrm>
          <a:prstGeom prst="rect">
            <a:avLst/>
          </a:prstGeom>
          <a:noFill/>
        </p:spPr>
        <p:txBody>
          <a:bodyPr wrap="square" rtlCol="0">
            <a:spAutoFit/>
          </a:bodyPr>
          <a:lstStyle/>
          <a:p>
            <a:r>
              <a:rPr lang="fr-FR" dirty="0"/>
              <a:t>Profil du terrain encore quelques années plus tard, après la création de talus renforcés</a:t>
            </a:r>
          </a:p>
        </p:txBody>
      </p:sp>
      <p:cxnSp>
        <p:nvCxnSpPr>
          <p:cNvPr id="71" name="Connecteur droit avec flèche 70">
            <a:extLst>
              <a:ext uri="{FF2B5EF4-FFF2-40B4-BE49-F238E27FC236}">
                <a16:creationId xmlns:a16="http://schemas.microsoft.com/office/drawing/2014/main" id="{9B26C98C-FA1A-154C-B1B1-8D28932D336C}"/>
              </a:ext>
            </a:extLst>
          </p:cNvPr>
          <p:cNvCxnSpPr>
            <a:cxnSpLocks/>
            <a:stCxn id="70" idx="1"/>
          </p:cNvCxnSpPr>
          <p:nvPr/>
        </p:nvCxnSpPr>
        <p:spPr>
          <a:xfrm flipH="1" flipV="1">
            <a:off x="4437884" y="2952188"/>
            <a:ext cx="189379" cy="5109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0F766180-F7BC-8447-E698-88D0F8471CCB}"/>
              </a:ext>
            </a:extLst>
          </p:cNvPr>
          <p:cNvCxnSpPr>
            <a:cxnSpLocks/>
          </p:cNvCxnSpPr>
          <p:nvPr/>
        </p:nvCxnSpPr>
        <p:spPr>
          <a:xfrm flipH="1" flipV="1">
            <a:off x="3588992" y="3447251"/>
            <a:ext cx="189378" cy="2916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ZoneTexte 73">
            <a:extLst>
              <a:ext uri="{FF2B5EF4-FFF2-40B4-BE49-F238E27FC236}">
                <a16:creationId xmlns:a16="http://schemas.microsoft.com/office/drawing/2014/main" id="{2AF98A94-FCAE-5D5D-974F-60BD14BCE8BD}"/>
              </a:ext>
            </a:extLst>
          </p:cNvPr>
          <p:cNvSpPr txBox="1"/>
          <p:nvPr/>
        </p:nvSpPr>
        <p:spPr>
          <a:xfrm>
            <a:off x="1061047" y="5224373"/>
            <a:ext cx="5993072" cy="323165"/>
          </a:xfrm>
          <a:prstGeom prst="rect">
            <a:avLst/>
          </a:prstGeom>
          <a:noFill/>
        </p:spPr>
        <p:txBody>
          <a:bodyPr wrap="square" rtlCol="0">
            <a:spAutoFit/>
          </a:bodyPr>
          <a:lstStyle/>
          <a:p>
            <a:r>
              <a:rPr lang="fr-FR" sz="1500" b="1" dirty="0"/>
              <a:t>Evolution de talus en limite de parcelle après leur renforcement</a:t>
            </a:r>
          </a:p>
        </p:txBody>
      </p:sp>
      <p:cxnSp>
        <p:nvCxnSpPr>
          <p:cNvPr id="15" name="Connecteur droit 14">
            <a:extLst>
              <a:ext uri="{FF2B5EF4-FFF2-40B4-BE49-F238E27FC236}">
                <a16:creationId xmlns:a16="http://schemas.microsoft.com/office/drawing/2014/main" id="{C168A74D-1AB6-06A3-1F6E-E171E979D6A2}"/>
              </a:ext>
            </a:extLst>
          </p:cNvPr>
          <p:cNvCxnSpPr>
            <a:cxnSpLocks/>
          </p:cNvCxnSpPr>
          <p:nvPr/>
        </p:nvCxnSpPr>
        <p:spPr>
          <a:xfrm flipV="1">
            <a:off x="3189482" y="3777297"/>
            <a:ext cx="134922" cy="55826"/>
          </a:xfrm>
          <a:prstGeom prst="line">
            <a:avLst/>
          </a:prstGeom>
          <a:ln w="5715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20" name="Connecteur droit 19">
            <a:extLst>
              <a:ext uri="{FF2B5EF4-FFF2-40B4-BE49-F238E27FC236}">
                <a16:creationId xmlns:a16="http://schemas.microsoft.com/office/drawing/2014/main" id="{9157A61E-0C04-5CB5-FD0A-B84E1C665B44}"/>
              </a:ext>
            </a:extLst>
          </p:cNvPr>
          <p:cNvCxnSpPr>
            <a:cxnSpLocks/>
          </p:cNvCxnSpPr>
          <p:nvPr/>
        </p:nvCxnSpPr>
        <p:spPr>
          <a:xfrm flipV="1">
            <a:off x="5554507" y="2640880"/>
            <a:ext cx="134922" cy="55826"/>
          </a:xfrm>
          <a:prstGeom prst="line">
            <a:avLst/>
          </a:prstGeom>
          <a:ln w="57150">
            <a:solidFill>
              <a:srgbClr val="00B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1968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a:extLst>
              <a:ext uri="{FF2B5EF4-FFF2-40B4-BE49-F238E27FC236}">
                <a16:creationId xmlns:a16="http://schemas.microsoft.com/office/drawing/2014/main" id="{DE4889EB-5E21-D163-883A-EA0D03BF1599}"/>
              </a:ext>
            </a:extLst>
          </p:cNvPr>
          <p:cNvSpPr>
            <a:spLocks noGrp="1" noChangeArrowheads="1"/>
          </p:cNvSpPr>
          <p:nvPr>
            <p:ph type="title"/>
          </p:nvPr>
        </p:nvSpPr>
        <p:spPr/>
        <p:txBody>
          <a:bodyPr/>
          <a:lstStyle/>
          <a:p>
            <a:pPr eaLnBrk="1" hangingPunct="1"/>
            <a:endParaRPr lang="fr-FR" altLang="fr-FR"/>
          </a:p>
        </p:txBody>
      </p:sp>
      <p:sp>
        <p:nvSpPr>
          <p:cNvPr id="8195" name="Rectangle 3" descr="Kenskoff_011">
            <a:extLst>
              <a:ext uri="{FF2B5EF4-FFF2-40B4-BE49-F238E27FC236}">
                <a16:creationId xmlns:a16="http://schemas.microsoft.com/office/drawing/2014/main" id="{D9DB5735-6906-52FB-A96D-861CD7F15680}"/>
              </a:ext>
            </a:extLst>
          </p:cNvPr>
          <p:cNvSpPr>
            <a:spLocks noGrp="1" noChangeAspect="1" noChangeArrowheads="1"/>
          </p:cNvSpPr>
          <p:nvPr isPhoto="1"/>
        </p:nvSpPr>
        <p:spPr bwMode="auto">
          <a:xfrm>
            <a:off x="-36513" y="0"/>
            <a:ext cx="4492626"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B51A806F-1AD7-EC8A-C97B-0A9C002E0D1C}"/>
              </a:ext>
            </a:extLst>
          </p:cNvPr>
          <p:cNvSpPr txBox="1"/>
          <p:nvPr/>
        </p:nvSpPr>
        <p:spPr>
          <a:xfrm>
            <a:off x="4687889" y="3645024"/>
            <a:ext cx="4348607" cy="2523768"/>
          </a:xfrm>
          <a:prstGeom prst="rect">
            <a:avLst/>
          </a:prstGeom>
          <a:noFill/>
        </p:spPr>
        <p:txBody>
          <a:bodyPr wrap="square" rtlCol="0">
            <a:spAutoFit/>
          </a:bodyPr>
          <a:lstStyle/>
          <a:p>
            <a:pPr algn="ctr" eaLnBrk="1" hangingPunct="1"/>
            <a:r>
              <a:rPr lang="fr-FR" altLang="fr-FR" sz="2000" b="1" kern="0" dirty="0"/>
              <a:t>Les versants</a:t>
            </a:r>
          </a:p>
          <a:p>
            <a:pPr algn="just" eaLnBrk="1" hangingPunct="1"/>
            <a:endParaRPr lang="fr-FR" altLang="fr-FR" sz="1200" kern="0" dirty="0"/>
          </a:p>
          <a:p>
            <a:pPr algn="just" eaLnBrk="1" hangingPunct="1"/>
            <a:r>
              <a:rPr lang="fr-FR" altLang="fr-FR" kern="0" dirty="0"/>
              <a:t>Les versants sont à très forte pente. Ce qui impressionne à Kenskoff, c’est la mise en culture de ces versants au milieu desquels subsistent quelques vestiges de la forêt de pins originelle.</a:t>
            </a:r>
          </a:p>
          <a:p>
            <a:pPr algn="just" eaLnBrk="1" hangingPunct="1"/>
            <a:r>
              <a:rPr lang="fr-FR" altLang="fr-FR" kern="0" dirty="0"/>
              <a:t>Par endroits, la pente des versants cultivés dépasse 100%.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hidden="1">
            <a:extLst>
              <a:ext uri="{FF2B5EF4-FFF2-40B4-BE49-F238E27FC236}">
                <a16:creationId xmlns:a16="http://schemas.microsoft.com/office/drawing/2014/main" id="{FAFE21D8-5E74-C81C-9F21-56C4370C745C}"/>
              </a:ext>
            </a:extLst>
          </p:cNvPr>
          <p:cNvSpPr>
            <a:spLocks noGrp="1" noChangeArrowheads="1"/>
          </p:cNvSpPr>
          <p:nvPr>
            <p:ph type="title"/>
          </p:nvPr>
        </p:nvSpPr>
        <p:spPr/>
        <p:txBody>
          <a:bodyPr/>
          <a:lstStyle/>
          <a:p>
            <a:pPr eaLnBrk="1" hangingPunct="1"/>
            <a:r>
              <a:rPr lang="fr-FR" altLang="fr-FR"/>
              <a:t>Murettes avec un talus stabilisateur.</a:t>
            </a:r>
          </a:p>
        </p:txBody>
      </p:sp>
      <p:sp>
        <p:nvSpPr>
          <p:cNvPr id="119811" name="Rectangle 3" descr="Kenskoff_122">
            <a:extLst>
              <a:ext uri="{FF2B5EF4-FFF2-40B4-BE49-F238E27FC236}">
                <a16:creationId xmlns:a16="http://schemas.microsoft.com/office/drawing/2014/main" id="{34DD14E1-85A0-A1FF-0878-A3F0DF03683E}"/>
              </a:ext>
            </a:extLst>
          </p:cNvPr>
          <p:cNvSpPr>
            <a:spLocks noGrp="1" noChangeAspect="1" noChangeArrowheads="1"/>
          </p:cNvSpPr>
          <p:nvPr isPhoto="1"/>
        </p:nvSpPr>
        <p:spPr bwMode="auto">
          <a:xfrm>
            <a:off x="1" y="0"/>
            <a:ext cx="5568620" cy="4176465"/>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8527923F-8B55-F900-475C-680416E9E9E0}"/>
              </a:ext>
            </a:extLst>
          </p:cNvPr>
          <p:cNvSpPr txBox="1"/>
          <p:nvPr/>
        </p:nvSpPr>
        <p:spPr>
          <a:xfrm>
            <a:off x="179512" y="5011678"/>
            <a:ext cx="4602773" cy="646331"/>
          </a:xfrm>
          <a:prstGeom prst="rect">
            <a:avLst/>
          </a:prstGeom>
          <a:noFill/>
        </p:spPr>
        <p:txBody>
          <a:bodyPr wrap="square" rtlCol="0">
            <a:spAutoFit/>
          </a:bodyPr>
          <a:lstStyle/>
          <a:p>
            <a:r>
              <a:rPr lang="fr-FR" sz="1200" dirty="0"/>
              <a:t>Ces murettes en pierres sèches sont protégées contre l’affouillement par un petit enrochement de leur pied (photo du haut) ou un petit talus enherbé (photo du bas).</a:t>
            </a:r>
          </a:p>
        </p:txBody>
      </p:sp>
      <p:sp>
        <p:nvSpPr>
          <p:cNvPr id="3" name="Rectangle 3" descr="Kenskoff_146">
            <a:extLst>
              <a:ext uri="{FF2B5EF4-FFF2-40B4-BE49-F238E27FC236}">
                <a16:creationId xmlns:a16="http://schemas.microsoft.com/office/drawing/2014/main" id="{CB88DEDF-C999-B015-F3A1-CD24AB715086}"/>
              </a:ext>
            </a:extLst>
          </p:cNvPr>
          <p:cNvSpPr>
            <a:spLocks noGrp="1" noChangeAspect="1" noChangeArrowheads="1"/>
          </p:cNvSpPr>
          <p:nvPr isPhoto="1"/>
        </p:nvSpPr>
        <p:spPr bwMode="auto">
          <a:xfrm>
            <a:off x="4854293" y="3627022"/>
            <a:ext cx="4307971" cy="323097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232868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40909E6-5076-A234-69EB-EC7E74A59E94}"/>
              </a:ext>
            </a:extLst>
          </p:cNvPr>
          <p:cNvSpPr>
            <a:spLocks noGrp="1" noChangeAspect="1" noChangeArrowheads="1"/>
          </p:cNvSpPr>
          <p:nvPr isPhoto="1"/>
        </p:nvSpPr>
        <p:spPr bwMode="auto">
          <a:xfrm>
            <a:off x="4024232" y="3284984"/>
            <a:ext cx="5132312" cy="3573016"/>
          </a:xfrm>
          <a:prstGeom prst="rect">
            <a:avLst/>
          </a:prstGeom>
          <a:blipFill dpi="0" rotWithShape="1">
            <a:blip r:embed="rId3"/>
            <a:srcRect/>
            <a:stretch>
              <a:fillRect b="-100"/>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a:latin typeface="Arial" charset="0"/>
            </a:endParaRPr>
          </a:p>
        </p:txBody>
      </p:sp>
      <p:sp>
        <p:nvSpPr>
          <p:cNvPr id="33794" name="Rectangle 2" hidden="1">
            <a:extLst>
              <a:ext uri="{FF2B5EF4-FFF2-40B4-BE49-F238E27FC236}">
                <a16:creationId xmlns:a16="http://schemas.microsoft.com/office/drawing/2014/main" id="{567F87EF-38CF-5480-41F4-F73C758B3C53}"/>
              </a:ext>
            </a:extLst>
          </p:cNvPr>
          <p:cNvSpPr>
            <a:spLocks noGrp="1" noChangeArrowheads="1"/>
          </p:cNvSpPr>
          <p:nvPr>
            <p:ph type="title"/>
          </p:nvPr>
        </p:nvSpPr>
        <p:spPr/>
        <p:txBody>
          <a:bodyPr/>
          <a:lstStyle/>
          <a:p>
            <a:pPr eaLnBrk="1" hangingPunct="1"/>
            <a:r>
              <a:rPr lang="fr-FR" altLang="fr-FR"/>
              <a:t>Versant peu pentu. L’agriculteur qui cultive la parcelle située à l’aval d’un talus accepte de sacrifier un peu de surface et laisse un talus à pente forte remplacer le talus subvertical, l’érosion régressive est freinée. On peut alors observer un début de remodelage du versant : succession de talus à pente forte et de terrasses à pente plus faible. </a:t>
            </a:r>
          </a:p>
        </p:txBody>
      </p:sp>
      <p:sp>
        <p:nvSpPr>
          <p:cNvPr id="33795" name="Rectangle 3" descr="Kenskoff_006">
            <a:extLst>
              <a:ext uri="{FF2B5EF4-FFF2-40B4-BE49-F238E27FC236}">
                <a16:creationId xmlns:a16="http://schemas.microsoft.com/office/drawing/2014/main" id="{9BA1368C-3096-1B09-ECD1-8C36AD6F1EF7}"/>
              </a:ext>
            </a:extLst>
          </p:cNvPr>
          <p:cNvSpPr>
            <a:spLocks noGrp="1" noChangeAspect="1" noChangeArrowheads="1"/>
          </p:cNvSpPr>
          <p:nvPr isPhoto="1"/>
        </p:nvSpPr>
        <p:spPr bwMode="auto">
          <a:xfrm>
            <a:off x="1" y="-26988"/>
            <a:ext cx="5364088" cy="3525771"/>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D2BAD6BB-5B3C-5053-48AA-533554A8DBE6}"/>
              </a:ext>
            </a:extLst>
          </p:cNvPr>
          <p:cNvSpPr txBox="1"/>
          <p:nvPr/>
        </p:nvSpPr>
        <p:spPr>
          <a:xfrm>
            <a:off x="103905" y="3794219"/>
            <a:ext cx="3816424" cy="2800767"/>
          </a:xfrm>
          <a:prstGeom prst="rect">
            <a:avLst/>
          </a:prstGeom>
          <a:noFill/>
        </p:spPr>
        <p:txBody>
          <a:bodyPr wrap="square" rtlCol="0">
            <a:spAutoFit/>
          </a:bodyPr>
          <a:lstStyle/>
          <a:p>
            <a:r>
              <a:rPr lang="fr-FR" sz="1600" dirty="0"/>
              <a:t>Dans cette zone, </a:t>
            </a:r>
            <a:r>
              <a:rPr lang="fr-FR" sz="1600" dirty="0">
                <a:latin typeface="Arial"/>
                <a:cs typeface="Arial"/>
              </a:rPr>
              <a:t>les</a:t>
            </a:r>
            <a:r>
              <a:rPr lang="fr-FR" sz="1600" spc="-9" dirty="0">
                <a:latin typeface="Arial"/>
                <a:cs typeface="Arial"/>
              </a:rPr>
              <a:t> </a:t>
            </a:r>
            <a:r>
              <a:rPr lang="fr-FR" sz="1600" dirty="0">
                <a:latin typeface="Arial"/>
                <a:cs typeface="Arial"/>
              </a:rPr>
              <a:t>talus</a:t>
            </a:r>
            <a:r>
              <a:rPr lang="fr-FR" sz="1600" spc="-9" dirty="0">
                <a:latin typeface="Arial"/>
                <a:cs typeface="Arial"/>
              </a:rPr>
              <a:t> </a:t>
            </a:r>
            <a:r>
              <a:rPr lang="fr-FR" sz="1600" dirty="0">
                <a:latin typeface="Arial"/>
                <a:cs typeface="Arial"/>
              </a:rPr>
              <a:t>sont</a:t>
            </a:r>
            <a:r>
              <a:rPr lang="fr-FR" sz="1600" spc="-4" dirty="0">
                <a:latin typeface="Arial"/>
                <a:cs typeface="Arial"/>
              </a:rPr>
              <a:t> </a:t>
            </a:r>
            <a:r>
              <a:rPr lang="fr-FR" sz="1600" dirty="0">
                <a:latin typeface="Arial"/>
                <a:cs typeface="Arial"/>
              </a:rPr>
              <a:t>végétalisés,</a:t>
            </a:r>
            <a:r>
              <a:rPr lang="fr-FR" sz="1600" spc="-4" dirty="0">
                <a:latin typeface="Arial"/>
                <a:cs typeface="Arial"/>
              </a:rPr>
              <a:t> </a:t>
            </a:r>
            <a:r>
              <a:rPr lang="fr-FR" sz="1600" dirty="0">
                <a:latin typeface="Arial"/>
                <a:cs typeface="Arial"/>
              </a:rPr>
              <a:t>l’érosion aratoire</a:t>
            </a:r>
            <a:r>
              <a:rPr lang="fr-FR" sz="1600" spc="-13" dirty="0">
                <a:latin typeface="Arial"/>
                <a:cs typeface="Arial"/>
              </a:rPr>
              <a:t> </a:t>
            </a:r>
            <a:r>
              <a:rPr lang="fr-FR" sz="1600" dirty="0">
                <a:latin typeface="Arial"/>
                <a:cs typeface="Arial"/>
              </a:rPr>
              <a:t>contribue</a:t>
            </a:r>
            <a:r>
              <a:rPr lang="fr-FR" sz="1600" spc="-9" dirty="0">
                <a:latin typeface="Arial"/>
                <a:cs typeface="Arial"/>
              </a:rPr>
              <a:t> </a:t>
            </a:r>
            <a:r>
              <a:rPr lang="fr-FR" sz="1600" spc="-22" dirty="0">
                <a:latin typeface="Arial"/>
                <a:cs typeface="Arial"/>
              </a:rPr>
              <a:t>au </a:t>
            </a:r>
            <a:r>
              <a:rPr lang="fr-FR" sz="1600" dirty="0">
                <a:latin typeface="Arial"/>
                <a:cs typeface="Arial"/>
              </a:rPr>
              <a:t>remodelage</a:t>
            </a:r>
            <a:r>
              <a:rPr lang="fr-FR" sz="1600" spc="-26" dirty="0">
                <a:latin typeface="Arial"/>
                <a:cs typeface="Arial"/>
              </a:rPr>
              <a:t> </a:t>
            </a:r>
            <a:r>
              <a:rPr lang="fr-FR" sz="1600" dirty="0">
                <a:latin typeface="Arial"/>
                <a:cs typeface="Arial"/>
              </a:rPr>
              <a:t>du</a:t>
            </a:r>
            <a:r>
              <a:rPr lang="fr-FR" sz="1600" spc="-9" dirty="0">
                <a:latin typeface="Arial"/>
                <a:cs typeface="Arial"/>
              </a:rPr>
              <a:t> versant. </a:t>
            </a:r>
            <a:r>
              <a:rPr lang="fr-FR" sz="1600" dirty="0"/>
              <a:t>Des terrasses à  à faible pente se sont formées.</a:t>
            </a:r>
          </a:p>
          <a:p>
            <a:endParaRPr lang="fr-FR" sz="1600" dirty="0"/>
          </a:p>
          <a:p>
            <a:r>
              <a:rPr lang="fr-FR" sz="1600" dirty="0"/>
              <a:t>Ce remodelage a été favorisé par la faible pente du versant. Moins affouillés, les talus ont pu être colonisés par l’herbe et des cucurbitacées plantées par les agriculteurs.</a:t>
            </a:r>
          </a:p>
        </p:txBody>
      </p:sp>
      <p:sp>
        <p:nvSpPr>
          <p:cNvPr id="4" name="ZoneTexte 3">
            <a:extLst>
              <a:ext uri="{FF2B5EF4-FFF2-40B4-BE49-F238E27FC236}">
                <a16:creationId xmlns:a16="http://schemas.microsoft.com/office/drawing/2014/main" id="{2C61246D-63A5-078A-E019-A83AF7DBEB60}"/>
              </a:ext>
            </a:extLst>
          </p:cNvPr>
          <p:cNvSpPr txBox="1"/>
          <p:nvPr/>
        </p:nvSpPr>
        <p:spPr>
          <a:xfrm>
            <a:off x="5364089" y="260648"/>
            <a:ext cx="3779911" cy="400110"/>
          </a:xfrm>
          <a:prstGeom prst="rect">
            <a:avLst/>
          </a:prstGeom>
          <a:noFill/>
        </p:spPr>
        <p:txBody>
          <a:bodyPr wrap="square" rtlCol="0">
            <a:spAutoFit/>
          </a:bodyPr>
          <a:lstStyle/>
          <a:p>
            <a:r>
              <a:rPr lang="fr-FR" sz="2000" b="1" dirty="0"/>
              <a:t>Des talus presque stabilisés !</a:t>
            </a:r>
          </a:p>
        </p:txBody>
      </p:sp>
    </p:spTree>
    <p:extLst>
      <p:ext uri="{BB962C8B-B14F-4D97-AF65-F5344CB8AC3E}">
        <p14:creationId xmlns:p14="http://schemas.microsoft.com/office/powerpoint/2010/main" val="4227810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7883" y="403412"/>
            <a:ext cx="6193714" cy="4645959"/>
          </a:xfrm>
          <a:prstGeom prst="rect">
            <a:avLst/>
          </a:prstGeom>
        </p:spPr>
      </p:pic>
      <p:sp>
        <p:nvSpPr>
          <p:cNvPr id="3" name="object 3"/>
          <p:cNvSpPr txBox="1"/>
          <p:nvPr/>
        </p:nvSpPr>
        <p:spPr>
          <a:xfrm>
            <a:off x="537884" y="5231800"/>
            <a:ext cx="8426604" cy="995635"/>
          </a:xfrm>
          <a:prstGeom prst="rect">
            <a:avLst/>
          </a:prstGeom>
        </p:spPr>
        <p:txBody>
          <a:bodyPr vert="horz" wrap="square" lIns="0" tIns="10646" rIns="0" bIns="0" rtlCol="0">
            <a:spAutoFit/>
          </a:bodyPr>
          <a:lstStyle/>
          <a:p>
            <a:pPr marL="11206" marR="4483">
              <a:lnSpc>
                <a:spcPct val="100200"/>
              </a:lnSpc>
              <a:spcBef>
                <a:spcPts val="84"/>
              </a:spcBef>
            </a:pPr>
            <a:r>
              <a:rPr sz="1600" dirty="0">
                <a:latin typeface="Arial"/>
                <a:cs typeface="Arial"/>
              </a:rPr>
              <a:t>Un</a:t>
            </a:r>
            <a:r>
              <a:rPr sz="1600" spc="-22" dirty="0">
                <a:latin typeface="Arial"/>
                <a:cs typeface="Arial"/>
              </a:rPr>
              <a:t> </a:t>
            </a:r>
            <a:r>
              <a:rPr sz="1600" dirty="0">
                <a:latin typeface="Arial"/>
                <a:cs typeface="Arial"/>
              </a:rPr>
              <a:t>talus</a:t>
            </a:r>
            <a:r>
              <a:rPr sz="1600" spc="-13" dirty="0">
                <a:latin typeface="Arial"/>
                <a:cs typeface="Arial"/>
              </a:rPr>
              <a:t> </a:t>
            </a:r>
            <a:r>
              <a:rPr sz="1600" dirty="0">
                <a:latin typeface="Arial"/>
                <a:cs typeface="Arial"/>
              </a:rPr>
              <a:t>vertical</a:t>
            </a:r>
            <a:r>
              <a:rPr sz="1600" spc="-13" dirty="0">
                <a:latin typeface="Arial"/>
                <a:cs typeface="Arial"/>
              </a:rPr>
              <a:t> </a:t>
            </a:r>
            <a:r>
              <a:rPr sz="1600" dirty="0">
                <a:latin typeface="Arial"/>
                <a:cs typeface="Arial"/>
              </a:rPr>
              <a:t>est</a:t>
            </a:r>
            <a:r>
              <a:rPr sz="1600" spc="-13" dirty="0">
                <a:latin typeface="Arial"/>
                <a:cs typeface="Arial"/>
              </a:rPr>
              <a:t> </a:t>
            </a:r>
            <a:r>
              <a:rPr sz="1600" dirty="0">
                <a:latin typeface="Arial"/>
                <a:cs typeface="Arial"/>
              </a:rPr>
              <a:t>créé</a:t>
            </a:r>
            <a:r>
              <a:rPr sz="1600" spc="-18" dirty="0">
                <a:latin typeface="Arial"/>
                <a:cs typeface="Arial"/>
              </a:rPr>
              <a:t> </a:t>
            </a:r>
            <a:r>
              <a:rPr sz="1600" dirty="0">
                <a:latin typeface="Arial"/>
                <a:cs typeface="Arial"/>
              </a:rPr>
              <a:t>par l’érosion</a:t>
            </a:r>
            <a:r>
              <a:rPr sz="1600" spc="-22" dirty="0">
                <a:latin typeface="Arial"/>
                <a:cs typeface="Arial"/>
              </a:rPr>
              <a:t> </a:t>
            </a:r>
            <a:r>
              <a:rPr sz="1600" dirty="0">
                <a:latin typeface="Arial"/>
                <a:cs typeface="Arial"/>
              </a:rPr>
              <a:t>aratoire</a:t>
            </a:r>
            <a:r>
              <a:rPr sz="1600" spc="-18" dirty="0">
                <a:latin typeface="Arial"/>
                <a:cs typeface="Arial"/>
              </a:rPr>
              <a:t> </a:t>
            </a:r>
            <a:r>
              <a:rPr sz="1600" dirty="0">
                <a:latin typeface="Arial"/>
                <a:cs typeface="Arial"/>
              </a:rPr>
              <a:t>à</a:t>
            </a:r>
            <a:r>
              <a:rPr sz="1600" spc="-18" dirty="0">
                <a:latin typeface="Arial"/>
                <a:cs typeface="Arial"/>
              </a:rPr>
              <a:t> </a:t>
            </a:r>
            <a:r>
              <a:rPr sz="1600" dirty="0">
                <a:latin typeface="Arial"/>
                <a:cs typeface="Arial"/>
              </a:rPr>
              <a:t>une</a:t>
            </a:r>
            <a:r>
              <a:rPr sz="1600" spc="-22" dirty="0">
                <a:latin typeface="Arial"/>
                <a:cs typeface="Arial"/>
              </a:rPr>
              <a:t> </a:t>
            </a:r>
            <a:r>
              <a:rPr sz="1600" dirty="0">
                <a:latin typeface="Arial"/>
                <a:cs typeface="Arial"/>
              </a:rPr>
              <a:t>limite</a:t>
            </a:r>
            <a:r>
              <a:rPr sz="1600" spc="-18" dirty="0">
                <a:latin typeface="Arial"/>
                <a:cs typeface="Arial"/>
              </a:rPr>
              <a:t> </a:t>
            </a:r>
            <a:r>
              <a:rPr sz="1600" dirty="0">
                <a:latin typeface="Arial"/>
                <a:cs typeface="Arial"/>
              </a:rPr>
              <a:t>de</a:t>
            </a:r>
            <a:r>
              <a:rPr sz="1600" spc="-18" dirty="0">
                <a:latin typeface="Arial"/>
                <a:cs typeface="Arial"/>
              </a:rPr>
              <a:t> </a:t>
            </a:r>
            <a:r>
              <a:rPr sz="1600" dirty="0">
                <a:latin typeface="Arial"/>
                <a:cs typeface="Arial"/>
              </a:rPr>
              <a:t>parcelle</a:t>
            </a:r>
            <a:r>
              <a:rPr sz="1600" spc="-18" dirty="0">
                <a:latin typeface="Arial"/>
                <a:cs typeface="Arial"/>
              </a:rPr>
              <a:t> </a:t>
            </a:r>
            <a:r>
              <a:rPr sz="1600" dirty="0">
                <a:latin typeface="Arial"/>
                <a:cs typeface="Arial"/>
              </a:rPr>
              <a:t>de</a:t>
            </a:r>
            <a:r>
              <a:rPr sz="1600" spc="-22" dirty="0">
                <a:latin typeface="Arial"/>
                <a:cs typeface="Arial"/>
              </a:rPr>
              <a:t> </a:t>
            </a:r>
            <a:r>
              <a:rPr sz="1600" dirty="0">
                <a:latin typeface="Arial"/>
                <a:cs typeface="Arial"/>
              </a:rPr>
              <a:t>culture</a:t>
            </a:r>
            <a:r>
              <a:rPr sz="1600" spc="-18" dirty="0">
                <a:latin typeface="Arial"/>
                <a:cs typeface="Arial"/>
              </a:rPr>
              <a:t> </a:t>
            </a:r>
            <a:r>
              <a:rPr sz="1600" spc="-22" dirty="0">
                <a:latin typeface="Arial"/>
                <a:cs typeface="Arial"/>
              </a:rPr>
              <a:t>ou </a:t>
            </a:r>
            <a:r>
              <a:rPr sz="1600" dirty="0">
                <a:latin typeface="Arial"/>
                <a:cs typeface="Arial"/>
              </a:rPr>
              <a:t>à</a:t>
            </a:r>
            <a:r>
              <a:rPr sz="1600" spc="-22" dirty="0">
                <a:latin typeface="Arial"/>
                <a:cs typeface="Arial"/>
              </a:rPr>
              <a:t> </a:t>
            </a:r>
            <a:r>
              <a:rPr sz="1600" dirty="0">
                <a:latin typeface="Arial"/>
                <a:cs typeface="Arial"/>
              </a:rPr>
              <a:t>l’aval</a:t>
            </a:r>
            <a:r>
              <a:rPr sz="1600" spc="-13" dirty="0">
                <a:latin typeface="Arial"/>
                <a:cs typeface="Arial"/>
              </a:rPr>
              <a:t> </a:t>
            </a:r>
            <a:r>
              <a:rPr sz="1600" dirty="0">
                <a:latin typeface="Arial"/>
                <a:cs typeface="Arial"/>
              </a:rPr>
              <a:t>d’un</a:t>
            </a:r>
            <a:r>
              <a:rPr sz="1600" spc="-18" dirty="0">
                <a:latin typeface="Arial"/>
                <a:cs typeface="Arial"/>
              </a:rPr>
              <a:t> </a:t>
            </a:r>
            <a:r>
              <a:rPr sz="1600" dirty="0">
                <a:latin typeface="Arial"/>
                <a:cs typeface="Arial"/>
              </a:rPr>
              <a:t>aménagement.</a:t>
            </a:r>
            <a:r>
              <a:rPr sz="1600" spc="-9" dirty="0">
                <a:latin typeface="Arial"/>
                <a:cs typeface="Arial"/>
              </a:rPr>
              <a:t> </a:t>
            </a:r>
            <a:r>
              <a:rPr sz="1600" dirty="0">
                <a:latin typeface="Arial"/>
                <a:cs typeface="Arial"/>
              </a:rPr>
              <a:t>Ce</a:t>
            </a:r>
            <a:r>
              <a:rPr sz="1600" spc="-22" dirty="0">
                <a:latin typeface="Arial"/>
                <a:cs typeface="Arial"/>
              </a:rPr>
              <a:t> </a:t>
            </a:r>
            <a:r>
              <a:rPr sz="1600" dirty="0">
                <a:latin typeface="Arial"/>
                <a:cs typeface="Arial"/>
              </a:rPr>
              <a:t>talus</a:t>
            </a:r>
            <a:r>
              <a:rPr sz="1600" spc="-13" dirty="0">
                <a:latin typeface="Arial"/>
                <a:cs typeface="Arial"/>
              </a:rPr>
              <a:t> </a:t>
            </a:r>
            <a:r>
              <a:rPr sz="1600" dirty="0">
                <a:latin typeface="Arial"/>
                <a:cs typeface="Arial"/>
              </a:rPr>
              <a:t>peut</a:t>
            </a:r>
            <a:r>
              <a:rPr sz="1600" spc="-9" dirty="0">
                <a:latin typeface="Arial"/>
                <a:cs typeface="Arial"/>
              </a:rPr>
              <a:t> </a:t>
            </a:r>
            <a:r>
              <a:rPr sz="1600" dirty="0">
                <a:latin typeface="Arial"/>
                <a:cs typeface="Arial"/>
              </a:rPr>
              <a:t>être</a:t>
            </a:r>
            <a:r>
              <a:rPr sz="1600" spc="-18" dirty="0">
                <a:latin typeface="Arial"/>
                <a:cs typeface="Arial"/>
              </a:rPr>
              <a:t> </a:t>
            </a:r>
            <a:r>
              <a:rPr sz="1600" dirty="0">
                <a:latin typeface="Arial"/>
                <a:cs typeface="Arial"/>
              </a:rPr>
              <a:t>stabilisé</a:t>
            </a:r>
            <a:r>
              <a:rPr sz="1600" spc="-18" dirty="0">
                <a:latin typeface="Arial"/>
                <a:cs typeface="Arial"/>
              </a:rPr>
              <a:t> </a:t>
            </a:r>
            <a:r>
              <a:rPr sz="1600" dirty="0">
                <a:latin typeface="Arial"/>
                <a:cs typeface="Arial"/>
              </a:rPr>
              <a:t>en</a:t>
            </a:r>
            <a:r>
              <a:rPr sz="1600" spc="-22" dirty="0">
                <a:latin typeface="Arial"/>
                <a:cs typeface="Arial"/>
              </a:rPr>
              <a:t> </a:t>
            </a:r>
            <a:r>
              <a:rPr sz="1600" dirty="0">
                <a:latin typeface="Arial"/>
                <a:cs typeface="Arial"/>
              </a:rPr>
              <a:t>laissant</a:t>
            </a:r>
            <a:r>
              <a:rPr sz="1600" spc="-9" dirty="0">
                <a:latin typeface="Arial"/>
                <a:cs typeface="Arial"/>
              </a:rPr>
              <a:t> </a:t>
            </a:r>
            <a:r>
              <a:rPr sz="1600" dirty="0">
                <a:latin typeface="Arial"/>
                <a:cs typeface="Arial"/>
              </a:rPr>
              <a:t>se</a:t>
            </a:r>
            <a:r>
              <a:rPr sz="1600" spc="-18" dirty="0">
                <a:latin typeface="Arial"/>
                <a:cs typeface="Arial"/>
              </a:rPr>
              <a:t> </a:t>
            </a:r>
            <a:r>
              <a:rPr sz="1600" dirty="0">
                <a:latin typeface="Arial"/>
                <a:cs typeface="Arial"/>
              </a:rPr>
              <a:t>créer</a:t>
            </a:r>
            <a:r>
              <a:rPr sz="1600" spc="-13" dirty="0">
                <a:latin typeface="Arial"/>
                <a:cs typeface="Arial"/>
              </a:rPr>
              <a:t> </a:t>
            </a:r>
            <a:r>
              <a:rPr sz="1600" dirty="0">
                <a:latin typeface="Arial"/>
                <a:cs typeface="Arial"/>
              </a:rPr>
              <a:t>un</a:t>
            </a:r>
            <a:r>
              <a:rPr sz="1600" spc="-18" dirty="0">
                <a:latin typeface="Arial"/>
                <a:cs typeface="Arial"/>
              </a:rPr>
              <a:t> </a:t>
            </a:r>
            <a:r>
              <a:rPr sz="1600" spc="-9" dirty="0">
                <a:latin typeface="Arial"/>
                <a:cs typeface="Arial"/>
              </a:rPr>
              <a:t>talus </a:t>
            </a:r>
            <a:r>
              <a:rPr sz="1600" dirty="0">
                <a:latin typeface="Arial"/>
                <a:cs typeface="Arial"/>
              </a:rPr>
              <a:t>à</a:t>
            </a:r>
            <a:r>
              <a:rPr sz="1600" spc="-18" dirty="0">
                <a:latin typeface="Arial"/>
                <a:cs typeface="Arial"/>
              </a:rPr>
              <a:t> </a:t>
            </a:r>
            <a:r>
              <a:rPr sz="1600" dirty="0">
                <a:latin typeface="Arial"/>
                <a:cs typeface="Arial"/>
              </a:rPr>
              <a:t>forte</a:t>
            </a:r>
            <a:r>
              <a:rPr sz="1600" spc="-13" dirty="0">
                <a:latin typeface="Arial"/>
                <a:cs typeface="Arial"/>
              </a:rPr>
              <a:t> </a:t>
            </a:r>
            <a:r>
              <a:rPr sz="1600" dirty="0">
                <a:latin typeface="Arial"/>
                <a:cs typeface="Arial"/>
              </a:rPr>
              <a:t>pente</a:t>
            </a:r>
            <a:r>
              <a:rPr sz="1600" spc="-18" dirty="0">
                <a:latin typeface="Arial"/>
                <a:cs typeface="Arial"/>
              </a:rPr>
              <a:t> </a:t>
            </a:r>
            <a:r>
              <a:rPr sz="1600" dirty="0">
                <a:latin typeface="Arial"/>
                <a:cs typeface="Arial"/>
              </a:rPr>
              <a:t>à</a:t>
            </a:r>
            <a:r>
              <a:rPr sz="1600" spc="-13" dirty="0">
                <a:latin typeface="Arial"/>
                <a:cs typeface="Arial"/>
              </a:rPr>
              <a:t> </a:t>
            </a:r>
            <a:r>
              <a:rPr sz="1600" dirty="0">
                <a:latin typeface="Arial"/>
                <a:cs typeface="Arial"/>
              </a:rPr>
              <a:t>son</a:t>
            </a:r>
            <a:r>
              <a:rPr sz="1600" spc="-18" dirty="0">
                <a:latin typeface="Arial"/>
                <a:cs typeface="Arial"/>
              </a:rPr>
              <a:t> </a:t>
            </a:r>
            <a:r>
              <a:rPr sz="1600" dirty="0">
                <a:latin typeface="Arial"/>
                <a:cs typeface="Arial"/>
              </a:rPr>
              <a:t>pied</a:t>
            </a:r>
            <a:r>
              <a:rPr sz="1600" spc="-13" dirty="0">
                <a:latin typeface="Arial"/>
                <a:cs typeface="Arial"/>
              </a:rPr>
              <a:t> </a:t>
            </a:r>
            <a:r>
              <a:rPr sz="1600" dirty="0">
                <a:latin typeface="Arial"/>
                <a:cs typeface="Arial"/>
              </a:rPr>
              <a:t>et</a:t>
            </a:r>
            <a:r>
              <a:rPr sz="1600" spc="-9" dirty="0">
                <a:latin typeface="Arial"/>
                <a:cs typeface="Arial"/>
              </a:rPr>
              <a:t> </a:t>
            </a:r>
            <a:r>
              <a:rPr sz="1600" dirty="0">
                <a:latin typeface="Arial"/>
                <a:cs typeface="Arial"/>
              </a:rPr>
              <a:t>en</a:t>
            </a:r>
            <a:r>
              <a:rPr sz="1600" spc="-18" dirty="0">
                <a:latin typeface="Arial"/>
                <a:cs typeface="Arial"/>
              </a:rPr>
              <a:t> </a:t>
            </a:r>
            <a:r>
              <a:rPr sz="1600" dirty="0">
                <a:latin typeface="Arial"/>
                <a:cs typeface="Arial"/>
              </a:rPr>
              <a:t>facilitant</a:t>
            </a:r>
            <a:r>
              <a:rPr sz="1600" spc="-4" dirty="0">
                <a:latin typeface="Arial"/>
                <a:cs typeface="Arial"/>
              </a:rPr>
              <a:t> </a:t>
            </a:r>
            <a:r>
              <a:rPr sz="1600" dirty="0">
                <a:latin typeface="Arial"/>
                <a:cs typeface="Arial"/>
              </a:rPr>
              <a:t>sa</a:t>
            </a:r>
            <a:r>
              <a:rPr sz="1600" spc="-18" dirty="0">
                <a:latin typeface="Arial"/>
                <a:cs typeface="Arial"/>
              </a:rPr>
              <a:t> </a:t>
            </a:r>
            <a:r>
              <a:rPr sz="1600" dirty="0">
                <a:latin typeface="Arial"/>
                <a:cs typeface="Arial"/>
              </a:rPr>
              <a:t>végétalisation.</a:t>
            </a:r>
            <a:r>
              <a:rPr sz="1600" spc="-4" dirty="0">
                <a:latin typeface="Arial"/>
                <a:cs typeface="Arial"/>
              </a:rPr>
              <a:t> </a:t>
            </a:r>
            <a:r>
              <a:rPr sz="1600" dirty="0">
                <a:latin typeface="Arial"/>
                <a:cs typeface="Arial"/>
              </a:rPr>
              <a:t>Mais,</a:t>
            </a:r>
            <a:r>
              <a:rPr sz="1600" spc="-9" dirty="0">
                <a:latin typeface="Arial"/>
                <a:cs typeface="Arial"/>
              </a:rPr>
              <a:t> </a:t>
            </a:r>
            <a:r>
              <a:rPr sz="1600" dirty="0">
                <a:latin typeface="Arial"/>
                <a:cs typeface="Arial"/>
              </a:rPr>
              <a:t>sur</a:t>
            </a:r>
            <a:r>
              <a:rPr sz="1600" spc="-9" dirty="0">
                <a:latin typeface="Arial"/>
                <a:cs typeface="Arial"/>
              </a:rPr>
              <a:t> </a:t>
            </a:r>
            <a:r>
              <a:rPr sz="1600" dirty="0">
                <a:latin typeface="Arial"/>
                <a:cs typeface="Arial"/>
              </a:rPr>
              <a:t>un</a:t>
            </a:r>
            <a:r>
              <a:rPr sz="1600" spc="-18" dirty="0">
                <a:latin typeface="Arial"/>
                <a:cs typeface="Arial"/>
              </a:rPr>
              <a:t> </a:t>
            </a:r>
            <a:r>
              <a:rPr sz="1600" dirty="0">
                <a:latin typeface="Arial"/>
                <a:cs typeface="Arial"/>
              </a:rPr>
              <a:t>versant</a:t>
            </a:r>
            <a:r>
              <a:rPr sz="1600" spc="-4" dirty="0">
                <a:latin typeface="Arial"/>
                <a:cs typeface="Arial"/>
              </a:rPr>
              <a:t> </a:t>
            </a:r>
            <a:r>
              <a:rPr sz="1600" spc="-18" dirty="0">
                <a:latin typeface="Arial"/>
                <a:cs typeface="Arial"/>
              </a:rPr>
              <a:t>très </a:t>
            </a:r>
            <a:r>
              <a:rPr sz="1600" dirty="0">
                <a:latin typeface="Arial"/>
                <a:cs typeface="Arial"/>
              </a:rPr>
              <a:t>pentu,</a:t>
            </a:r>
            <a:r>
              <a:rPr sz="1600" spc="-22" dirty="0">
                <a:latin typeface="Arial"/>
                <a:cs typeface="Arial"/>
              </a:rPr>
              <a:t> </a:t>
            </a:r>
            <a:r>
              <a:rPr sz="1600" dirty="0">
                <a:latin typeface="Arial"/>
                <a:cs typeface="Arial"/>
              </a:rPr>
              <a:t>ce</a:t>
            </a:r>
            <a:r>
              <a:rPr sz="1600" spc="-22" dirty="0">
                <a:latin typeface="Arial"/>
                <a:cs typeface="Arial"/>
              </a:rPr>
              <a:t> </a:t>
            </a:r>
            <a:r>
              <a:rPr sz="1600" dirty="0">
                <a:latin typeface="Arial"/>
                <a:cs typeface="Arial"/>
              </a:rPr>
              <a:t>talus incliné</a:t>
            </a:r>
            <a:r>
              <a:rPr sz="1600" spc="-22" dirty="0">
                <a:latin typeface="Arial"/>
                <a:cs typeface="Arial"/>
              </a:rPr>
              <a:t> </a:t>
            </a:r>
            <a:r>
              <a:rPr sz="1600" dirty="0">
                <a:latin typeface="Arial"/>
                <a:cs typeface="Arial"/>
              </a:rPr>
              <a:t>consomme</a:t>
            </a:r>
            <a:r>
              <a:rPr sz="1600" spc="-18" dirty="0">
                <a:latin typeface="Arial"/>
                <a:cs typeface="Arial"/>
              </a:rPr>
              <a:t> </a:t>
            </a:r>
            <a:r>
              <a:rPr sz="1600" dirty="0">
                <a:latin typeface="Arial"/>
                <a:cs typeface="Arial"/>
              </a:rPr>
              <a:t>beaucoup</a:t>
            </a:r>
            <a:r>
              <a:rPr sz="1600" spc="-9" dirty="0">
                <a:latin typeface="Arial"/>
                <a:cs typeface="Arial"/>
              </a:rPr>
              <a:t> </a:t>
            </a:r>
            <a:r>
              <a:rPr sz="1600" dirty="0">
                <a:latin typeface="Arial"/>
                <a:cs typeface="Arial"/>
              </a:rPr>
              <a:t>de</a:t>
            </a:r>
            <a:r>
              <a:rPr sz="1600" spc="-18" dirty="0">
                <a:latin typeface="Arial"/>
                <a:cs typeface="Arial"/>
              </a:rPr>
              <a:t> </a:t>
            </a:r>
            <a:r>
              <a:rPr sz="1600" spc="-9" dirty="0">
                <a:latin typeface="Arial"/>
                <a:cs typeface="Arial"/>
              </a:rPr>
              <a:t>surface</a:t>
            </a:r>
            <a:r>
              <a:rPr lang="fr-FR" sz="1600" spc="-9" dirty="0">
                <a:latin typeface="Arial"/>
                <a:cs typeface="Arial"/>
              </a:rPr>
              <a:t> et n’est pas stable</a:t>
            </a:r>
            <a:r>
              <a:rPr sz="1600" spc="-9" dirty="0">
                <a:latin typeface="Arial"/>
                <a:cs typeface="Arial"/>
              </a:rPr>
              <a:t>.</a:t>
            </a:r>
            <a:endParaRPr sz="1600" dirty="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0244" y="188640"/>
            <a:ext cx="8483511" cy="6669360"/>
            <a:chOff x="457200" y="457200"/>
            <a:chExt cx="9144000" cy="6858000"/>
          </a:xfrm>
        </p:grpSpPr>
        <p:pic>
          <p:nvPicPr>
            <p:cNvPr id="3" name="object 3"/>
            <p:cNvPicPr/>
            <p:nvPr/>
          </p:nvPicPr>
          <p:blipFill>
            <a:blip r:embed="rId2" cstate="print"/>
            <a:stretch>
              <a:fillRect/>
            </a:stretch>
          </p:blipFill>
          <p:spPr>
            <a:xfrm>
              <a:off x="4561332" y="3454908"/>
              <a:ext cx="5039867" cy="3860291"/>
            </a:xfrm>
            <a:prstGeom prst="rect">
              <a:avLst/>
            </a:prstGeom>
          </p:spPr>
        </p:pic>
        <p:pic>
          <p:nvPicPr>
            <p:cNvPr id="4" name="object 4"/>
            <p:cNvPicPr/>
            <p:nvPr/>
          </p:nvPicPr>
          <p:blipFill>
            <a:blip r:embed="rId3" cstate="print"/>
            <a:stretch>
              <a:fillRect/>
            </a:stretch>
          </p:blipFill>
          <p:spPr>
            <a:xfrm>
              <a:off x="457200" y="457200"/>
              <a:ext cx="4931664" cy="3694176"/>
            </a:xfrm>
            <a:prstGeom prst="rect">
              <a:avLst/>
            </a:prstGeom>
          </p:spPr>
        </p:pic>
      </p:grpSp>
      <p:sp>
        <p:nvSpPr>
          <p:cNvPr id="5" name="object 5"/>
          <p:cNvSpPr txBox="1"/>
          <p:nvPr/>
        </p:nvSpPr>
        <p:spPr>
          <a:xfrm>
            <a:off x="330244" y="4928168"/>
            <a:ext cx="3635509" cy="1434285"/>
          </a:xfrm>
          <a:prstGeom prst="rect">
            <a:avLst/>
          </a:prstGeom>
        </p:spPr>
        <p:txBody>
          <a:bodyPr vert="horz" wrap="square" lIns="0" tIns="10333" rIns="0" bIns="0" rtlCol="0">
            <a:spAutoFit/>
          </a:bodyPr>
          <a:lstStyle/>
          <a:p>
            <a:pPr marL="10877" marR="4351">
              <a:lnSpc>
                <a:spcPct val="100099"/>
              </a:lnSpc>
              <a:spcBef>
                <a:spcPts val="81"/>
              </a:spcBef>
            </a:pPr>
            <a:r>
              <a:rPr sz="1542" dirty="0">
                <a:latin typeface="Arial"/>
                <a:cs typeface="Arial"/>
              </a:rPr>
              <a:t>L’agriculteur</a:t>
            </a:r>
            <a:r>
              <a:rPr sz="1542" spc="-21" dirty="0">
                <a:latin typeface="Arial"/>
                <a:cs typeface="Arial"/>
              </a:rPr>
              <a:t> </a:t>
            </a:r>
            <a:r>
              <a:rPr sz="1542" dirty="0">
                <a:latin typeface="Arial"/>
                <a:cs typeface="Arial"/>
              </a:rPr>
              <a:t>organise</a:t>
            </a:r>
            <a:r>
              <a:rPr sz="1542" spc="-21" dirty="0">
                <a:latin typeface="Arial"/>
                <a:cs typeface="Arial"/>
              </a:rPr>
              <a:t> </a:t>
            </a:r>
            <a:r>
              <a:rPr sz="1542" dirty="0">
                <a:latin typeface="Arial"/>
                <a:cs typeface="Arial"/>
              </a:rPr>
              <a:t>la</a:t>
            </a:r>
            <a:r>
              <a:rPr sz="1542" spc="-26" dirty="0">
                <a:latin typeface="Arial"/>
                <a:cs typeface="Arial"/>
              </a:rPr>
              <a:t> </a:t>
            </a:r>
            <a:r>
              <a:rPr sz="1542" dirty="0">
                <a:latin typeface="Arial"/>
                <a:cs typeface="Arial"/>
              </a:rPr>
              <a:t>gestion</a:t>
            </a:r>
            <a:r>
              <a:rPr sz="1542" spc="-21" dirty="0">
                <a:latin typeface="Arial"/>
                <a:cs typeface="Arial"/>
              </a:rPr>
              <a:t> des </a:t>
            </a:r>
            <a:r>
              <a:rPr sz="1542" dirty="0">
                <a:latin typeface="Arial"/>
                <a:cs typeface="Arial"/>
              </a:rPr>
              <a:t>eaux</a:t>
            </a:r>
            <a:r>
              <a:rPr sz="1542" spc="-30" dirty="0">
                <a:latin typeface="Arial"/>
                <a:cs typeface="Arial"/>
              </a:rPr>
              <a:t> </a:t>
            </a:r>
            <a:r>
              <a:rPr sz="1542" dirty="0">
                <a:latin typeface="Arial"/>
                <a:cs typeface="Arial"/>
              </a:rPr>
              <a:t>de</a:t>
            </a:r>
            <a:r>
              <a:rPr sz="1542" spc="-21" dirty="0">
                <a:latin typeface="Arial"/>
                <a:cs typeface="Arial"/>
              </a:rPr>
              <a:t> </a:t>
            </a:r>
            <a:r>
              <a:rPr sz="1542" dirty="0">
                <a:latin typeface="Arial"/>
                <a:cs typeface="Arial"/>
              </a:rPr>
              <a:t>ruissellement</a:t>
            </a:r>
            <a:r>
              <a:rPr sz="1542" spc="-12" dirty="0">
                <a:latin typeface="Arial"/>
                <a:cs typeface="Arial"/>
              </a:rPr>
              <a:t> </a:t>
            </a:r>
            <a:r>
              <a:rPr sz="1542" spc="-18" dirty="0">
                <a:latin typeface="Arial"/>
                <a:cs typeface="Arial"/>
              </a:rPr>
              <a:t>pour </a:t>
            </a:r>
            <a:r>
              <a:rPr sz="1542" dirty="0">
                <a:latin typeface="Arial"/>
                <a:cs typeface="Arial"/>
              </a:rPr>
              <a:t>économiser</a:t>
            </a:r>
            <a:r>
              <a:rPr sz="1542" spc="-34" dirty="0">
                <a:latin typeface="Arial"/>
                <a:cs typeface="Arial"/>
              </a:rPr>
              <a:t> </a:t>
            </a:r>
            <a:r>
              <a:rPr sz="1542" dirty="0">
                <a:latin typeface="Arial"/>
                <a:cs typeface="Arial"/>
              </a:rPr>
              <a:t>l’engrais.</a:t>
            </a:r>
            <a:r>
              <a:rPr sz="1542" spc="-26" dirty="0">
                <a:latin typeface="Arial"/>
                <a:cs typeface="Arial"/>
              </a:rPr>
              <a:t> </a:t>
            </a:r>
            <a:r>
              <a:rPr sz="1542" spc="-21" dirty="0">
                <a:latin typeface="Arial"/>
                <a:cs typeface="Arial"/>
              </a:rPr>
              <a:t>Le </a:t>
            </a:r>
            <a:r>
              <a:rPr sz="1542" dirty="0">
                <a:latin typeface="Arial"/>
                <a:cs typeface="Arial"/>
              </a:rPr>
              <a:t>remodelage</a:t>
            </a:r>
            <a:r>
              <a:rPr sz="1542" spc="-21" dirty="0">
                <a:latin typeface="Arial"/>
                <a:cs typeface="Arial"/>
              </a:rPr>
              <a:t> </a:t>
            </a:r>
            <a:r>
              <a:rPr sz="1542" dirty="0">
                <a:latin typeface="Arial"/>
                <a:cs typeface="Arial"/>
              </a:rPr>
              <a:t>du</a:t>
            </a:r>
            <a:r>
              <a:rPr sz="1542" spc="-12" dirty="0">
                <a:latin typeface="Arial"/>
                <a:cs typeface="Arial"/>
              </a:rPr>
              <a:t> </a:t>
            </a:r>
            <a:r>
              <a:rPr sz="1542" dirty="0">
                <a:latin typeface="Arial"/>
                <a:cs typeface="Arial"/>
              </a:rPr>
              <a:t>terrain</a:t>
            </a:r>
            <a:r>
              <a:rPr sz="1542" spc="-21" dirty="0">
                <a:latin typeface="Arial"/>
                <a:cs typeface="Arial"/>
              </a:rPr>
              <a:t> </a:t>
            </a:r>
            <a:r>
              <a:rPr sz="1542" dirty="0">
                <a:latin typeface="Arial"/>
                <a:cs typeface="Arial"/>
              </a:rPr>
              <a:t>et</a:t>
            </a:r>
            <a:r>
              <a:rPr sz="1542" spc="-12" dirty="0">
                <a:latin typeface="Arial"/>
                <a:cs typeface="Arial"/>
              </a:rPr>
              <a:t> </a:t>
            </a:r>
            <a:r>
              <a:rPr sz="1542" spc="-21" dirty="0">
                <a:latin typeface="Arial"/>
                <a:cs typeface="Arial"/>
              </a:rPr>
              <a:t>la </a:t>
            </a:r>
            <a:r>
              <a:rPr sz="1542" dirty="0">
                <a:latin typeface="Arial"/>
                <a:cs typeface="Arial"/>
              </a:rPr>
              <a:t>construction</a:t>
            </a:r>
            <a:r>
              <a:rPr sz="1542" spc="-26" dirty="0">
                <a:latin typeface="Arial"/>
                <a:cs typeface="Arial"/>
              </a:rPr>
              <a:t> </a:t>
            </a:r>
            <a:r>
              <a:rPr sz="1542" dirty="0">
                <a:latin typeface="Arial"/>
                <a:cs typeface="Arial"/>
              </a:rPr>
              <a:t>de</a:t>
            </a:r>
            <a:r>
              <a:rPr sz="1542" spc="-9" dirty="0">
                <a:latin typeface="Arial"/>
                <a:cs typeface="Arial"/>
              </a:rPr>
              <a:t> </a:t>
            </a:r>
            <a:r>
              <a:rPr sz="1542" dirty="0">
                <a:latin typeface="Arial"/>
                <a:cs typeface="Arial"/>
              </a:rPr>
              <a:t>petites</a:t>
            </a:r>
            <a:r>
              <a:rPr sz="1542" spc="-18" dirty="0">
                <a:latin typeface="Arial"/>
                <a:cs typeface="Arial"/>
              </a:rPr>
              <a:t> </a:t>
            </a:r>
            <a:r>
              <a:rPr sz="1542" dirty="0">
                <a:latin typeface="Arial"/>
                <a:cs typeface="Arial"/>
              </a:rPr>
              <a:t>rigoles</a:t>
            </a:r>
            <a:r>
              <a:rPr sz="1542" spc="-18" dirty="0">
                <a:latin typeface="Arial"/>
                <a:cs typeface="Arial"/>
              </a:rPr>
              <a:t> </a:t>
            </a:r>
            <a:r>
              <a:rPr sz="1542" spc="-42" dirty="0">
                <a:latin typeface="Arial"/>
                <a:cs typeface="Arial"/>
              </a:rPr>
              <a:t>à </a:t>
            </a:r>
            <a:r>
              <a:rPr sz="1542" dirty="0">
                <a:latin typeface="Arial"/>
                <a:cs typeface="Arial"/>
              </a:rPr>
              <a:t>l’aval</a:t>
            </a:r>
            <a:r>
              <a:rPr sz="1542" spc="-12" dirty="0">
                <a:latin typeface="Arial"/>
                <a:cs typeface="Arial"/>
              </a:rPr>
              <a:t> </a:t>
            </a:r>
            <a:r>
              <a:rPr sz="1542" dirty="0">
                <a:latin typeface="Arial"/>
                <a:cs typeface="Arial"/>
              </a:rPr>
              <a:t>et/ou</a:t>
            </a:r>
            <a:r>
              <a:rPr sz="1542" spc="-18" dirty="0">
                <a:latin typeface="Arial"/>
                <a:cs typeface="Arial"/>
              </a:rPr>
              <a:t> </a:t>
            </a:r>
            <a:r>
              <a:rPr sz="1542" dirty="0">
                <a:latin typeface="Arial"/>
                <a:cs typeface="Arial"/>
              </a:rPr>
              <a:t>à</a:t>
            </a:r>
            <a:r>
              <a:rPr sz="1542" spc="-18" dirty="0">
                <a:latin typeface="Arial"/>
                <a:cs typeface="Arial"/>
              </a:rPr>
              <a:t> </a:t>
            </a:r>
            <a:r>
              <a:rPr sz="1542" dirty="0">
                <a:latin typeface="Arial"/>
                <a:cs typeface="Arial"/>
              </a:rPr>
              <a:t>l’amont</a:t>
            </a:r>
            <a:r>
              <a:rPr sz="1542" spc="-9" dirty="0">
                <a:latin typeface="Arial"/>
                <a:cs typeface="Arial"/>
              </a:rPr>
              <a:t> </a:t>
            </a:r>
            <a:r>
              <a:rPr sz="1542" dirty="0">
                <a:latin typeface="Arial"/>
                <a:cs typeface="Arial"/>
              </a:rPr>
              <a:t>des</a:t>
            </a:r>
            <a:r>
              <a:rPr sz="1542" spc="-12" dirty="0">
                <a:latin typeface="Arial"/>
                <a:cs typeface="Arial"/>
              </a:rPr>
              <a:t> </a:t>
            </a:r>
            <a:r>
              <a:rPr sz="1542" spc="-9" dirty="0">
                <a:latin typeface="Arial"/>
                <a:cs typeface="Arial"/>
              </a:rPr>
              <a:t>murettes </a:t>
            </a:r>
            <a:r>
              <a:rPr sz="1542" dirty="0">
                <a:latin typeface="Arial"/>
                <a:cs typeface="Arial"/>
              </a:rPr>
              <a:t>participent</a:t>
            </a:r>
            <a:r>
              <a:rPr sz="1542" spc="-9" dirty="0">
                <a:latin typeface="Arial"/>
                <a:cs typeface="Arial"/>
              </a:rPr>
              <a:t> </a:t>
            </a:r>
            <a:r>
              <a:rPr sz="1542" dirty="0">
                <a:latin typeface="Arial"/>
                <a:cs typeface="Arial"/>
              </a:rPr>
              <a:t>à</a:t>
            </a:r>
            <a:r>
              <a:rPr sz="1542" spc="-18" dirty="0">
                <a:latin typeface="Arial"/>
                <a:cs typeface="Arial"/>
              </a:rPr>
              <a:t> </a:t>
            </a:r>
            <a:r>
              <a:rPr sz="1542" dirty="0">
                <a:latin typeface="Arial"/>
                <a:cs typeface="Arial"/>
              </a:rPr>
              <a:t>cette</a:t>
            </a:r>
            <a:r>
              <a:rPr sz="1542" spc="-18" dirty="0">
                <a:latin typeface="Arial"/>
                <a:cs typeface="Arial"/>
              </a:rPr>
              <a:t> </a:t>
            </a:r>
            <a:r>
              <a:rPr sz="1542" spc="-9" dirty="0">
                <a:latin typeface="Arial"/>
                <a:cs typeface="Arial"/>
              </a:rPr>
              <a:t>gestion.</a:t>
            </a:r>
            <a:endParaRPr sz="1542" dirty="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hidden="1">
            <a:extLst>
              <a:ext uri="{FF2B5EF4-FFF2-40B4-BE49-F238E27FC236}">
                <a16:creationId xmlns:a16="http://schemas.microsoft.com/office/drawing/2014/main" id="{102D874B-16A7-EB53-5C3C-3E30E342012F}"/>
              </a:ext>
            </a:extLst>
          </p:cNvPr>
          <p:cNvSpPr>
            <a:spLocks noGrp="1" noChangeArrowheads="1"/>
          </p:cNvSpPr>
          <p:nvPr>
            <p:ph type="title"/>
          </p:nvPr>
        </p:nvSpPr>
        <p:spPr/>
        <p:txBody>
          <a:bodyPr/>
          <a:lstStyle/>
          <a:p>
            <a:pPr eaLnBrk="1" hangingPunct="1"/>
            <a:r>
              <a:rPr lang="fr-FR" altLang="fr-FR"/>
              <a:t>Le talus enherbé stabilise la murette. Le paysan accepte de sacrifier une petite partie de la surface du jardin situé en aval.</a:t>
            </a:r>
          </a:p>
        </p:txBody>
      </p:sp>
      <p:sp>
        <p:nvSpPr>
          <p:cNvPr id="121859" name="Rectangle 3" descr="Kenskoff_147">
            <a:extLst>
              <a:ext uri="{FF2B5EF4-FFF2-40B4-BE49-F238E27FC236}">
                <a16:creationId xmlns:a16="http://schemas.microsoft.com/office/drawing/2014/main" id="{7EB20F54-5467-9973-39F8-8F27250F20A8}"/>
              </a:ext>
            </a:extLst>
          </p:cNvPr>
          <p:cNvSpPr>
            <a:spLocks noGrp="1" noChangeAspect="1" noChangeArrowheads="1"/>
          </p:cNvSpPr>
          <p:nvPr isPhoto="1"/>
        </p:nvSpPr>
        <p:spPr bwMode="auto">
          <a:xfrm>
            <a:off x="0" y="0"/>
            <a:ext cx="5004048" cy="375303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48">
            <a:extLst>
              <a:ext uri="{FF2B5EF4-FFF2-40B4-BE49-F238E27FC236}">
                <a16:creationId xmlns:a16="http://schemas.microsoft.com/office/drawing/2014/main" id="{64D2AAE0-EF47-61B4-1040-0FC1722F5FB6}"/>
              </a:ext>
            </a:extLst>
          </p:cNvPr>
          <p:cNvSpPr>
            <a:spLocks noGrp="1" noChangeAspect="1" noChangeArrowheads="1"/>
          </p:cNvSpPr>
          <p:nvPr isPhoto="1"/>
        </p:nvSpPr>
        <p:spPr bwMode="auto">
          <a:xfrm>
            <a:off x="4572000" y="3429000"/>
            <a:ext cx="4572000" cy="3429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E3DFFEC9-0315-EBDF-54D8-4580373F7CF2}"/>
              </a:ext>
            </a:extLst>
          </p:cNvPr>
          <p:cNvSpPr txBox="1"/>
          <p:nvPr/>
        </p:nvSpPr>
        <p:spPr>
          <a:xfrm>
            <a:off x="0" y="4149080"/>
            <a:ext cx="4355976" cy="830997"/>
          </a:xfrm>
          <a:prstGeom prst="rect">
            <a:avLst/>
          </a:prstGeom>
          <a:noFill/>
        </p:spPr>
        <p:txBody>
          <a:bodyPr wrap="square" rtlCol="0">
            <a:spAutoFit/>
          </a:bodyPr>
          <a:lstStyle/>
          <a:p>
            <a:r>
              <a:rPr lang="fr-FR" sz="1200" dirty="0"/>
              <a:t>Talus enherbés au pied de murettes en pierres sèches.</a:t>
            </a:r>
          </a:p>
          <a:p>
            <a:endParaRPr lang="fr-FR" sz="1200" dirty="0"/>
          </a:p>
          <a:p>
            <a:r>
              <a:rPr lang="fr-FR" sz="1200" dirty="0"/>
              <a:t>Un petit chenal a été aménagé pour évacuer sans dégâts les eaux de ruissellement.</a:t>
            </a:r>
          </a:p>
        </p:txBody>
      </p:sp>
      <p:sp>
        <p:nvSpPr>
          <p:cNvPr id="4" name="ZoneTexte 3">
            <a:extLst>
              <a:ext uri="{FF2B5EF4-FFF2-40B4-BE49-F238E27FC236}">
                <a16:creationId xmlns:a16="http://schemas.microsoft.com/office/drawing/2014/main" id="{53B2777F-1A53-12AE-3A6F-38EB8B51C7D7}"/>
              </a:ext>
            </a:extLst>
          </p:cNvPr>
          <p:cNvSpPr txBox="1"/>
          <p:nvPr/>
        </p:nvSpPr>
        <p:spPr>
          <a:xfrm>
            <a:off x="5004048" y="476672"/>
            <a:ext cx="4139952" cy="1015663"/>
          </a:xfrm>
          <a:prstGeom prst="rect">
            <a:avLst/>
          </a:prstGeom>
          <a:noFill/>
        </p:spPr>
        <p:txBody>
          <a:bodyPr wrap="square" rtlCol="0">
            <a:spAutoFit/>
          </a:bodyPr>
          <a:lstStyle/>
          <a:p>
            <a:r>
              <a:rPr lang="fr-FR" sz="2000" b="1" dirty="0"/>
              <a:t>A Fort Jacques, murettes et talus consolidées par un talus incliné</a:t>
            </a:r>
          </a:p>
        </p:txBody>
      </p:sp>
    </p:spTree>
    <p:extLst>
      <p:ext uri="{BB962C8B-B14F-4D97-AF65-F5344CB8AC3E}">
        <p14:creationId xmlns:p14="http://schemas.microsoft.com/office/powerpoint/2010/main" val="380090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hidden="1">
            <a:extLst>
              <a:ext uri="{FF2B5EF4-FFF2-40B4-BE49-F238E27FC236}">
                <a16:creationId xmlns:a16="http://schemas.microsoft.com/office/drawing/2014/main" id="{EE0A433C-E899-23BD-0A8A-B400E0358650}"/>
              </a:ext>
            </a:extLst>
          </p:cNvPr>
          <p:cNvSpPr>
            <a:spLocks noGrp="1" noChangeArrowheads="1"/>
          </p:cNvSpPr>
          <p:nvPr>
            <p:ph type="title"/>
          </p:nvPr>
        </p:nvSpPr>
        <p:spPr/>
        <p:txBody>
          <a:bodyPr/>
          <a:lstStyle/>
          <a:p>
            <a:pPr eaLnBrk="1" hangingPunct="1"/>
            <a:r>
              <a:rPr lang="fr-FR" altLang="fr-FR"/>
              <a:t>Canal au pied d’un talus.</a:t>
            </a:r>
          </a:p>
        </p:txBody>
      </p:sp>
      <p:sp>
        <p:nvSpPr>
          <p:cNvPr id="148483" name="Rectangle 3" descr="Kenskoff_190">
            <a:extLst>
              <a:ext uri="{FF2B5EF4-FFF2-40B4-BE49-F238E27FC236}">
                <a16:creationId xmlns:a16="http://schemas.microsoft.com/office/drawing/2014/main" id="{FFC2188C-35D1-3E07-79EF-45403EF32D93}"/>
              </a:ext>
            </a:extLst>
          </p:cNvPr>
          <p:cNvSpPr>
            <a:spLocks noGrp="1" noChangeAspect="1" noChangeArrowheads="1"/>
          </p:cNvSpPr>
          <p:nvPr isPhoto="1"/>
        </p:nvSpPr>
        <p:spPr bwMode="auto">
          <a:xfrm>
            <a:off x="593812" y="-33144"/>
            <a:ext cx="7956376" cy="596728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2F96728D-5CE9-84EC-8B45-8EDC55D9923C}"/>
              </a:ext>
            </a:extLst>
          </p:cNvPr>
          <p:cNvSpPr txBox="1"/>
          <p:nvPr/>
        </p:nvSpPr>
        <p:spPr>
          <a:xfrm>
            <a:off x="467544" y="6165304"/>
            <a:ext cx="8424936" cy="276999"/>
          </a:xfrm>
          <a:prstGeom prst="rect">
            <a:avLst/>
          </a:prstGeom>
          <a:noFill/>
        </p:spPr>
        <p:txBody>
          <a:bodyPr wrap="square" rtlCol="0">
            <a:spAutoFit/>
          </a:bodyPr>
          <a:lstStyle/>
          <a:p>
            <a:r>
              <a:rPr lang="fr-FR" sz="1200" dirty="0"/>
              <a:t>Au pied du talus, un petit chenal, pour évacuer les eaux de ruissellement parvenant de la parcelle supérieure.</a:t>
            </a:r>
          </a:p>
        </p:txBody>
      </p:sp>
    </p:spTree>
    <p:extLst>
      <p:ext uri="{BB962C8B-B14F-4D97-AF65-F5344CB8AC3E}">
        <p14:creationId xmlns:p14="http://schemas.microsoft.com/office/powerpoint/2010/main" val="653686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hidden="1">
            <a:extLst>
              <a:ext uri="{FF2B5EF4-FFF2-40B4-BE49-F238E27FC236}">
                <a16:creationId xmlns:a16="http://schemas.microsoft.com/office/drawing/2014/main" id="{6BB64CB4-F33A-03E0-B9C2-C50651D9D90B}"/>
              </a:ext>
            </a:extLst>
          </p:cNvPr>
          <p:cNvSpPr>
            <a:spLocks noGrp="1" noChangeArrowheads="1"/>
          </p:cNvSpPr>
          <p:nvPr>
            <p:ph type="title"/>
          </p:nvPr>
        </p:nvSpPr>
        <p:spPr/>
        <p:txBody>
          <a:bodyPr/>
          <a:lstStyle/>
          <a:p>
            <a:pPr eaLnBrk="1" hangingPunct="1"/>
            <a:r>
              <a:rPr lang="fr-FR" altLang="fr-FR"/>
              <a:t>Talus stabilisé. Un canal longe le pied du talus.</a:t>
            </a:r>
          </a:p>
        </p:txBody>
      </p:sp>
      <p:sp>
        <p:nvSpPr>
          <p:cNvPr id="138243" name="Rectangle 3" descr="Kenskoff_171">
            <a:extLst>
              <a:ext uri="{FF2B5EF4-FFF2-40B4-BE49-F238E27FC236}">
                <a16:creationId xmlns:a16="http://schemas.microsoft.com/office/drawing/2014/main" id="{F1BD82D3-A926-3BA7-0A19-08982CD3EE07}"/>
              </a:ext>
            </a:extLst>
          </p:cNvPr>
          <p:cNvSpPr>
            <a:spLocks noGrp="1" noChangeAspect="1" noChangeArrowheads="1"/>
          </p:cNvSpPr>
          <p:nvPr isPhoto="1"/>
        </p:nvSpPr>
        <p:spPr bwMode="auto">
          <a:xfrm>
            <a:off x="827584" y="0"/>
            <a:ext cx="7848872" cy="588665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D72E4E9F-BAA4-5DE1-DA78-EEABFA438F4D}"/>
              </a:ext>
            </a:extLst>
          </p:cNvPr>
          <p:cNvSpPr txBox="1"/>
          <p:nvPr/>
        </p:nvSpPr>
        <p:spPr>
          <a:xfrm>
            <a:off x="179512" y="6021288"/>
            <a:ext cx="8784976" cy="646331"/>
          </a:xfrm>
          <a:prstGeom prst="rect">
            <a:avLst/>
          </a:prstGeom>
          <a:noFill/>
        </p:spPr>
        <p:txBody>
          <a:bodyPr wrap="square" rtlCol="0">
            <a:spAutoFit/>
          </a:bodyPr>
          <a:lstStyle/>
          <a:p>
            <a:r>
              <a:rPr lang="fr-FR" sz="1200" dirty="0"/>
              <a:t>La colonisation de ce talus par l’herbe et la </a:t>
            </a:r>
            <a:r>
              <a:rPr lang="fr-FR" sz="1200" dirty="0" err="1"/>
              <a:t>longose</a:t>
            </a:r>
            <a:r>
              <a:rPr lang="fr-FR" sz="1200" dirty="0"/>
              <a:t> (en arrière-plan) en a amélioré la stabilité. </a:t>
            </a:r>
          </a:p>
          <a:p>
            <a:endParaRPr lang="fr-FR" sz="1200" dirty="0"/>
          </a:p>
          <a:p>
            <a:r>
              <a:rPr lang="fr-FR" sz="1200" dirty="0"/>
              <a:t>A son pied, un petit chenal a été creusé.</a:t>
            </a:r>
          </a:p>
        </p:txBody>
      </p:sp>
    </p:spTree>
    <p:extLst>
      <p:ext uri="{BB962C8B-B14F-4D97-AF65-F5344CB8AC3E}">
        <p14:creationId xmlns:p14="http://schemas.microsoft.com/office/powerpoint/2010/main" val="900471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hidden="1">
            <a:extLst>
              <a:ext uri="{FF2B5EF4-FFF2-40B4-BE49-F238E27FC236}">
                <a16:creationId xmlns:a16="http://schemas.microsoft.com/office/drawing/2014/main" id="{844163A3-C802-3332-A061-63FCA430AF3E}"/>
              </a:ext>
            </a:extLst>
          </p:cNvPr>
          <p:cNvSpPr>
            <a:spLocks noGrp="1" noChangeArrowheads="1"/>
          </p:cNvSpPr>
          <p:nvPr>
            <p:ph type="title"/>
          </p:nvPr>
        </p:nvSpPr>
        <p:spPr/>
        <p:txBody>
          <a:bodyPr/>
          <a:lstStyle/>
          <a:p>
            <a:pPr eaLnBrk="1" hangingPunct="1"/>
            <a:r>
              <a:rPr lang="fr-FR" altLang="fr-FR"/>
              <a:t>Petit canal creusé dans la parcelle pour évacuer le ruissellement excédentaire.</a:t>
            </a:r>
          </a:p>
        </p:txBody>
      </p:sp>
      <p:sp>
        <p:nvSpPr>
          <p:cNvPr id="123907" name="Rectangle 3" descr="Kenskoff_188">
            <a:extLst>
              <a:ext uri="{FF2B5EF4-FFF2-40B4-BE49-F238E27FC236}">
                <a16:creationId xmlns:a16="http://schemas.microsoft.com/office/drawing/2014/main" id="{2F423921-A555-241E-A82C-4A634F696C63}"/>
              </a:ext>
            </a:extLst>
          </p:cNvPr>
          <p:cNvSpPr>
            <a:spLocks noGrp="1" noChangeAspect="1" noChangeArrowheads="1"/>
          </p:cNvSpPr>
          <p:nvPr isPhoto="1"/>
        </p:nvSpPr>
        <p:spPr bwMode="auto">
          <a:xfrm>
            <a:off x="0" y="0"/>
            <a:ext cx="5076056" cy="380704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Rectangle 3" descr="Kenskoff_150">
            <a:extLst>
              <a:ext uri="{FF2B5EF4-FFF2-40B4-BE49-F238E27FC236}">
                <a16:creationId xmlns:a16="http://schemas.microsoft.com/office/drawing/2014/main" id="{333AA8CC-75F2-209C-6EFD-D4720D53B7A5}"/>
              </a:ext>
            </a:extLst>
          </p:cNvPr>
          <p:cNvSpPr>
            <a:spLocks noGrp="1" noChangeAspect="1" noChangeArrowheads="1"/>
          </p:cNvSpPr>
          <p:nvPr isPhoto="1"/>
        </p:nvSpPr>
        <p:spPr bwMode="auto">
          <a:xfrm>
            <a:off x="4283968" y="3212976"/>
            <a:ext cx="4860032" cy="364502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4" name="ZoneTexte 3">
            <a:extLst>
              <a:ext uri="{FF2B5EF4-FFF2-40B4-BE49-F238E27FC236}">
                <a16:creationId xmlns:a16="http://schemas.microsoft.com/office/drawing/2014/main" id="{13A27279-C123-E1F2-839B-4415198E0913}"/>
              </a:ext>
            </a:extLst>
          </p:cNvPr>
          <p:cNvSpPr txBox="1"/>
          <p:nvPr/>
        </p:nvSpPr>
        <p:spPr>
          <a:xfrm>
            <a:off x="107505" y="4293096"/>
            <a:ext cx="4104456" cy="461665"/>
          </a:xfrm>
          <a:prstGeom prst="rect">
            <a:avLst/>
          </a:prstGeom>
          <a:noFill/>
        </p:spPr>
        <p:txBody>
          <a:bodyPr wrap="square" rtlCol="0">
            <a:spAutoFit/>
          </a:bodyPr>
          <a:lstStyle/>
          <a:p>
            <a:r>
              <a:rPr lang="fr-FR" sz="1200" dirty="0"/>
              <a:t>Chenaux d’évacuation du ruissellement traversant la parcelle cultivée</a:t>
            </a:r>
          </a:p>
        </p:txBody>
      </p:sp>
    </p:spTree>
    <p:extLst>
      <p:ext uri="{BB962C8B-B14F-4D97-AF65-F5344CB8AC3E}">
        <p14:creationId xmlns:p14="http://schemas.microsoft.com/office/powerpoint/2010/main" val="2590523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hidden="1">
            <a:extLst>
              <a:ext uri="{FF2B5EF4-FFF2-40B4-BE49-F238E27FC236}">
                <a16:creationId xmlns:a16="http://schemas.microsoft.com/office/drawing/2014/main" id="{464C91ED-7A64-7E32-44EC-53B7AA96D2E7}"/>
              </a:ext>
            </a:extLst>
          </p:cNvPr>
          <p:cNvSpPr>
            <a:spLocks noGrp="1" noChangeArrowheads="1"/>
          </p:cNvSpPr>
          <p:nvPr>
            <p:ph type="title"/>
          </p:nvPr>
        </p:nvSpPr>
        <p:spPr/>
        <p:txBody>
          <a:bodyPr/>
          <a:lstStyle/>
          <a:p>
            <a:pPr eaLnBrk="1" hangingPunct="1"/>
            <a:r>
              <a:rPr lang="fr-FR" altLang="fr-FR"/>
              <a:t>Murette stabilisée.</a:t>
            </a:r>
          </a:p>
        </p:txBody>
      </p:sp>
      <p:sp>
        <p:nvSpPr>
          <p:cNvPr id="125955" name="Rectangle 3" descr="Kenskoff_157">
            <a:extLst>
              <a:ext uri="{FF2B5EF4-FFF2-40B4-BE49-F238E27FC236}">
                <a16:creationId xmlns:a16="http://schemas.microsoft.com/office/drawing/2014/main" id="{AC1B6237-341F-6700-0EE8-A583406085A3}"/>
              </a:ext>
            </a:extLst>
          </p:cNvPr>
          <p:cNvSpPr>
            <a:spLocks noGrp="1" noChangeAspect="1" noChangeArrowheads="1"/>
          </p:cNvSpPr>
          <p:nvPr isPhoto="1"/>
        </p:nvSpPr>
        <p:spPr bwMode="auto">
          <a:xfrm>
            <a:off x="467544" y="0"/>
            <a:ext cx="7884368" cy="591327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C2130AAB-C54E-7309-183F-8215E581434A}"/>
              </a:ext>
            </a:extLst>
          </p:cNvPr>
          <p:cNvSpPr txBox="1"/>
          <p:nvPr/>
        </p:nvSpPr>
        <p:spPr>
          <a:xfrm>
            <a:off x="467544" y="6165304"/>
            <a:ext cx="8856984" cy="276999"/>
          </a:xfrm>
          <a:prstGeom prst="rect">
            <a:avLst/>
          </a:prstGeom>
          <a:noFill/>
        </p:spPr>
        <p:txBody>
          <a:bodyPr wrap="square" rtlCol="0">
            <a:spAutoFit/>
          </a:bodyPr>
          <a:lstStyle/>
          <a:p>
            <a:r>
              <a:rPr lang="fr-FR" sz="1200" dirty="0"/>
              <a:t>Le talus incliné à la base de la murette est colonisé par la végétation spontanée</a:t>
            </a:r>
          </a:p>
        </p:txBody>
      </p:sp>
    </p:spTree>
    <p:extLst>
      <p:ext uri="{BB962C8B-B14F-4D97-AF65-F5344CB8AC3E}">
        <p14:creationId xmlns:p14="http://schemas.microsoft.com/office/powerpoint/2010/main" val="782555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hidden="1">
            <a:extLst>
              <a:ext uri="{FF2B5EF4-FFF2-40B4-BE49-F238E27FC236}">
                <a16:creationId xmlns:a16="http://schemas.microsoft.com/office/drawing/2014/main" id="{6884F574-D350-52C3-8F15-0AF16AAF752E}"/>
              </a:ext>
            </a:extLst>
          </p:cNvPr>
          <p:cNvSpPr>
            <a:spLocks noGrp="1" noChangeArrowheads="1"/>
          </p:cNvSpPr>
          <p:nvPr>
            <p:ph type="title"/>
          </p:nvPr>
        </p:nvSpPr>
        <p:spPr/>
        <p:txBody>
          <a:bodyPr/>
          <a:lstStyle/>
          <a:p>
            <a:pPr eaLnBrk="1" hangingPunct="1"/>
            <a:r>
              <a:rPr lang="fr-FR" altLang="fr-FR"/>
              <a:t>Talus enherbé et stable.</a:t>
            </a:r>
          </a:p>
        </p:txBody>
      </p:sp>
      <p:sp>
        <p:nvSpPr>
          <p:cNvPr id="126979" name="Rectangle 3" descr="Kenskoff_149">
            <a:extLst>
              <a:ext uri="{FF2B5EF4-FFF2-40B4-BE49-F238E27FC236}">
                <a16:creationId xmlns:a16="http://schemas.microsoft.com/office/drawing/2014/main" id="{DFB74553-16FE-05E6-1906-8EF338B68E06}"/>
              </a:ext>
            </a:extLst>
          </p:cNvPr>
          <p:cNvSpPr>
            <a:spLocks noGrp="1" noChangeAspect="1" noChangeArrowheads="1"/>
          </p:cNvSpPr>
          <p:nvPr isPhoto="1"/>
        </p:nvSpPr>
        <p:spPr bwMode="auto">
          <a:xfrm>
            <a:off x="719572" y="0"/>
            <a:ext cx="7704856" cy="577864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891512DB-B53B-0663-7751-06E9BF0266E7}"/>
              </a:ext>
            </a:extLst>
          </p:cNvPr>
          <p:cNvSpPr txBox="1"/>
          <p:nvPr/>
        </p:nvSpPr>
        <p:spPr>
          <a:xfrm>
            <a:off x="179512" y="6021288"/>
            <a:ext cx="8784976" cy="461665"/>
          </a:xfrm>
          <a:prstGeom prst="rect">
            <a:avLst/>
          </a:prstGeom>
          <a:noFill/>
        </p:spPr>
        <p:txBody>
          <a:bodyPr wrap="square" rtlCol="0">
            <a:spAutoFit/>
          </a:bodyPr>
          <a:lstStyle/>
          <a:p>
            <a:r>
              <a:rPr lang="fr-FR" sz="1200" dirty="0"/>
              <a:t>Un talus incliné a pu se développer, colonisé par l’herbe et planté de taro. Il est renforcé par des bananiers plantés dans la partie haute. Ce talus renforcé permet la formation progressive de zones à faible pente.</a:t>
            </a:r>
          </a:p>
        </p:txBody>
      </p:sp>
    </p:spTree>
    <p:extLst>
      <p:ext uri="{BB962C8B-B14F-4D97-AF65-F5344CB8AC3E}">
        <p14:creationId xmlns:p14="http://schemas.microsoft.com/office/powerpoint/2010/main" val="3280250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a:extLst>
              <a:ext uri="{FF2B5EF4-FFF2-40B4-BE49-F238E27FC236}">
                <a16:creationId xmlns:a16="http://schemas.microsoft.com/office/drawing/2014/main" id="{F418CD67-3021-4DFC-9726-58D82FCA1977}"/>
              </a:ext>
            </a:extLst>
          </p:cNvPr>
          <p:cNvSpPr>
            <a:spLocks noGrp="1" noChangeArrowheads="1"/>
          </p:cNvSpPr>
          <p:nvPr>
            <p:ph type="title"/>
          </p:nvPr>
        </p:nvSpPr>
        <p:spPr/>
        <p:txBody>
          <a:bodyPr/>
          <a:lstStyle/>
          <a:p>
            <a:pPr eaLnBrk="1" hangingPunct="1"/>
            <a:r>
              <a:rPr lang="fr-FR" altLang="fr-FR"/>
              <a:t>En allant vers Furcy</a:t>
            </a:r>
          </a:p>
        </p:txBody>
      </p:sp>
      <p:sp>
        <p:nvSpPr>
          <p:cNvPr id="6147" name="Rectangle 3" descr="Kenskoff_009">
            <a:extLst>
              <a:ext uri="{FF2B5EF4-FFF2-40B4-BE49-F238E27FC236}">
                <a16:creationId xmlns:a16="http://schemas.microsoft.com/office/drawing/2014/main" id="{8E8A7CEA-AA21-8ADC-DE42-5478C0E6CCAB}"/>
              </a:ext>
            </a:extLst>
          </p:cNvPr>
          <p:cNvSpPr>
            <a:spLocks noGrp="1" noChangeAspect="1" noChangeArrowheads="1"/>
          </p:cNvSpPr>
          <p:nvPr isPhoto="1"/>
        </p:nvSpPr>
        <p:spPr bwMode="auto">
          <a:xfrm>
            <a:off x="72008" y="-26988"/>
            <a:ext cx="9036496" cy="5884863"/>
          </a:xfrm>
          <a:prstGeom prst="rect">
            <a:avLst/>
          </a:prstGeom>
          <a:blipFill dpi="0" rotWithShape="1">
            <a:blip r:embed="rId2"/>
            <a:srcRect/>
            <a:stretch>
              <a:fillRect r="-1190"/>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hidden="1">
            <a:extLst>
              <a:ext uri="{FF2B5EF4-FFF2-40B4-BE49-F238E27FC236}">
                <a16:creationId xmlns:a16="http://schemas.microsoft.com/office/drawing/2014/main" id="{EC680880-C076-0870-A8F7-F3285F22F3FD}"/>
              </a:ext>
            </a:extLst>
          </p:cNvPr>
          <p:cNvSpPr>
            <a:spLocks noGrp="1" noChangeArrowheads="1"/>
          </p:cNvSpPr>
          <p:nvPr>
            <p:ph type="title"/>
          </p:nvPr>
        </p:nvSpPr>
        <p:spPr/>
        <p:txBody>
          <a:bodyPr/>
          <a:lstStyle/>
          <a:p>
            <a:pPr eaLnBrk="1" hangingPunct="1"/>
            <a:r>
              <a:rPr lang="fr-FR" altLang="fr-FR"/>
              <a:t>Cultures maraîchères.</a:t>
            </a:r>
          </a:p>
        </p:txBody>
      </p:sp>
      <p:sp>
        <p:nvSpPr>
          <p:cNvPr id="130051" name="Rectangle 3" descr="Kenskoff_161">
            <a:extLst>
              <a:ext uri="{FF2B5EF4-FFF2-40B4-BE49-F238E27FC236}">
                <a16:creationId xmlns:a16="http://schemas.microsoft.com/office/drawing/2014/main" id="{7DE1C2E9-B22E-4CEE-7D3A-EEAFB4D582CC}"/>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1313096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hidden="1">
            <a:extLst>
              <a:ext uri="{FF2B5EF4-FFF2-40B4-BE49-F238E27FC236}">
                <a16:creationId xmlns:a16="http://schemas.microsoft.com/office/drawing/2014/main" id="{8F1F3DFC-4665-8E65-6528-CC81A5685079}"/>
              </a:ext>
            </a:extLst>
          </p:cNvPr>
          <p:cNvSpPr>
            <a:spLocks noGrp="1" noChangeArrowheads="1"/>
          </p:cNvSpPr>
          <p:nvPr>
            <p:ph type="title"/>
          </p:nvPr>
        </p:nvSpPr>
        <p:spPr/>
        <p:txBody>
          <a:bodyPr/>
          <a:lstStyle/>
          <a:p>
            <a:pPr eaLnBrk="1" hangingPunct="1"/>
            <a:r>
              <a:rPr lang="fr-FR" altLang="fr-FR"/>
              <a:t>Une succession de talus et de murettes a remodelé ce versant.</a:t>
            </a:r>
          </a:p>
        </p:txBody>
      </p:sp>
      <p:sp>
        <p:nvSpPr>
          <p:cNvPr id="129027" name="Rectangle 3" descr="Kenskoff_156">
            <a:extLst>
              <a:ext uri="{FF2B5EF4-FFF2-40B4-BE49-F238E27FC236}">
                <a16:creationId xmlns:a16="http://schemas.microsoft.com/office/drawing/2014/main" id="{E8C656CD-7FC8-6632-C0DD-85FFFE42D43B}"/>
              </a:ext>
            </a:extLst>
          </p:cNvPr>
          <p:cNvSpPr>
            <a:spLocks noGrp="1" noChangeAspect="1" noChangeArrowheads="1"/>
          </p:cNvSpPr>
          <p:nvPr isPhoto="1"/>
        </p:nvSpPr>
        <p:spPr bwMode="auto">
          <a:xfrm>
            <a:off x="539552" y="9136"/>
            <a:ext cx="7956376" cy="596728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9D0A11E4-0084-AE0B-D7BA-D73E8ABAA5BC}"/>
              </a:ext>
            </a:extLst>
          </p:cNvPr>
          <p:cNvSpPr txBox="1"/>
          <p:nvPr/>
        </p:nvSpPr>
        <p:spPr>
          <a:xfrm>
            <a:off x="179512" y="6021288"/>
            <a:ext cx="8784976" cy="461665"/>
          </a:xfrm>
          <a:prstGeom prst="rect">
            <a:avLst/>
          </a:prstGeom>
          <a:noFill/>
        </p:spPr>
        <p:txBody>
          <a:bodyPr wrap="square" rtlCol="0">
            <a:spAutoFit/>
          </a:bodyPr>
          <a:lstStyle/>
          <a:p>
            <a:r>
              <a:rPr lang="fr-FR" sz="1200" dirty="0"/>
              <a:t>Une succession de talus inclinés. Celui au premier plan est (encore ?) vertical, mais il est renforcé par des plantations dans a partie supérieure. Ces talus ont amorcé la formation de zones à faible pente.</a:t>
            </a:r>
          </a:p>
        </p:txBody>
      </p:sp>
    </p:spTree>
    <p:extLst>
      <p:ext uri="{BB962C8B-B14F-4D97-AF65-F5344CB8AC3E}">
        <p14:creationId xmlns:p14="http://schemas.microsoft.com/office/powerpoint/2010/main" val="2254479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hidden="1">
            <a:extLst>
              <a:ext uri="{FF2B5EF4-FFF2-40B4-BE49-F238E27FC236}">
                <a16:creationId xmlns:a16="http://schemas.microsoft.com/office/drawing/2014/main" id="{9344F78A-588A-D9CB-5382-97888283C542}"/>
              </a:ext>
            </a:extLst>
          </p:cNvPr>
          <p:cNvSpPr>
            <a:spLocks noGrp="1" noChangeArrowheads="1"/>
          </p:cNvSpPr>
          <p:nvPr>
            <p:ph type="title"/>
          </p:nvPr>
        </p:nvSpPr>
        <p:spPr/>
        <p:txBody>
          <a:bodyPr/>
          <a:lstStyle/>
          <a:p>
            <a:pPr eaLnBrk="1" hangingPunct="1"/>
            <a:r>
              <a:rPr lang="fr-FR" altLang="fr-FR"/>
              <a:t>Malanga valorisant le talus.</a:t>
            </a:r>
          </a:p>
        </p:txBody>
      </p:sp>
      <p:sp>
        <p:nvSpPr>
          <p:cNvPr id="131075" name="Rectangle 3" descr="Kenskoff_164">
            <a:extLst>
              <a:ext uri="{FF2B5EF4-FFF2-40B4-BE49-F238E27FC236}">
                <a16:creationId xmlns:a16="http://schemas.microsoft.com/office/drawing/2014/main" id="{E9C7BD17-2B7A-B470-FE1E-637E72C047C9}"/>
              </a:ext>
            </a:extLst>
          </p:cNvPr>
          <p:cNvSpPr>
            <a:spLocks noGrp="1" noChangeAspect="1" noChangeArrowheads="1"/>
          </p:cNvSpPr>
          <p:nvPr isPhoto="1"/>
        </p:nvSpPr>
        <p:spPr bwMode="auto">
          <a:xfrm>
            <a:off x="683568" y="0"/>
            <a:ext cx="7668344" cy="575125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0B38F94F-CD03-C14C-2C10-395F0FDCEA9A}"/>
              </a:ext>
            </a:extLst>
          </p:cNvPr>
          <p:cNvSpPr txBox="1"/>
          <p:nvPr/>
        </p:nvSpPr>
        <p:spPr>
          <a:xfrm>
            <a:off x="179512" y="6021288"/>
            <a:ext cx="8784976" cy="461665"/>
          </a:xfrm>
          <a:prstGeom prst="rect">
            <a:avLst/>
          </a:prstGeom>
          <a:noFill/>
        </p:spPr>
        <p:txBody>
          <a:bodyPr wrap="square" rtlCol="0">
            <a:spAutoFit/>
          </a:bodyPr>
          <a:lstStyle/>
          <a:p>
            <a:r>
              <a:rPr lang="fr-FR" sz="1200" dirty="0"/>
              <a:t>La présence d’un petit talus enherbé et la plantation de taro laissent penser que ce talus subvertical évoluera vers un talus incliné et stable. A suivre !</a:t>
            </a:r>
          </a:p>
        </p:txBody>
      </p:sp>
    </p:spTree>
    <p:extLst>
      <p:ext uri="{BB962C8B-B14F-4D97-AF65-F5344CB8AC3E}">
        <p14:creationId xmlns:p14="http://schemas.microsoft.com/office/powerpoint/2010/main" val="352333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hidden="1">
            <a:extLst>
              <a:ext uri="{FF2B5EF4-FFF2-40B4-BE49-F238E27FC236}">
                <a16:creationId xmlns:a16="http://schemas.microsoft.com/office/drawing/2014/main" id="{E7C27651-9F5E-5350-ED72-2D647CE3F0B0}"/>
              </a:ext>
            </a:extLst>
          </p:cNvPr>
          <p:cNvSpPr>
            <a:spLocks noGrp="1" noChangeArrowheads="1"/>
          </p:cNvSpPr>
          <p:nvPr>
            <p:ph type="title"/>
          </p:nvPr>
        </p:nvSpPr>
        <p:spPr/>
        <p:txBody>
          <a:bodyPr/>
          <a:lstStyle/>
          <a:p>
            <a:pPr eaLnBrk="1" hangingPunct="1"/>
            <a:r>
              <a:rPr lang="fr-FR" altLang="fr-FR"/>
              <a:t>Id.</a:t>
            </a:r>
          </a:p>
        </p:txBody>
      </p:sp>
      <p:sp>
        <p:nvSpPr>
          <p:cNvPr id="133123" name="Rectangle 3" descr="Kenskoff_175">
            <a:extLst>
              <a:ext uri="{FF2B5EF4-FFF2-40B4-BE49-F238E27FC236}">
                <a16:creationId xmlns:a16="http://schemas.microsoft.com/office/drawing/2014/main" id="{1048216F-7BE8-3402-658F-EBCFDA000BE7}"/>
              </a:ext>
            </a:extLst>
          </p:cNvPr>
          <p:cNvSpPr>
            <a:spLocks noGrp="1" noChangeAspect="1" noChangeArrowheads="1"/>
          </p:cNvSpPr>
          <p:nvPr isPhoto="1"/>
        </p:nvSpPr>
        <p:spPr bwMode="auto">
          <a:xfrm>
            <a:off x="647564" y="2272"/>
            <a:ext cx="7848872" cy="588665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6113E55D-B556-7C53-FF0A-43A194C111EA}"/>
              </a:ext>
            </a:extLst>
          </p:cNvPr>
          <p:cNvSpPr txBox="1"/>
          <p:nvPr/>
        </p:nvSpPr>
        <p:spPr>
          <a:xfrm>
            <a:off x="179512" y="6021288"/>
            <a:ext cx="8784976" cy="276999"/>
          </a:xfrm>
          <a:prstGeom prst="rect">
            <a:avLst/>
          </a:prstGeom>
          <a:noFill/>
        </p:spPr>
        <p:txBody>
          <a:bodyPr wrap="square" rtlCol="0">
            <a:spAutoFit/>
          </a:bodyPr>
          <a:lstStyle/>
          <a:p>
            <a:r>
              <a:rPr lang="fr-FR" sz="1200" dirty="0"/>
              <a:t>Une succession de talus bien colonisés par la végétation.</a:t>
            </a:r>
          </a:p>
        </p:txBody>
      </p:sp>
    </p:spTree>
    <p:extLst>
      <p:ext uri="{BB962C8B-B14F-4D97-AF65-F5344CB8AC3E}">
        <p14:creationId xmlns:p14="http://schemas.microsoft.com/office/powerpoint/2010/main" val="2231718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hidden="1">
            <a:extLst>
              <a:ext uri="{FF2B5EF4-FFF2-40B4-BE49-F238E27FC236}">
                <a16:creationId xmlns:a16="http://schemas.microsoft.com/office/drawing/2014/main" id="{2EEE0C2E-A603-5A58-A181-71998B103F68}"/>
              </a:ext>
            </a:extLst>
          </p:cNvPr>
          <p:cNvSpPr>
            <a:spLocks noGrp="1" noChangeArrowheads="1"/>
          </p:cNvSpPr>
          <p:nvPr>
            <p:ph type="title"/>
          </p:nvPr>
        </p:nvSpPr>
        <p:spPr/>
        <p:txBody>
          <a:bodyPr/>
          <a:lstStyle/>
          <a:p>
            <a:pPr eaLnBrk="1" hangingPunct="1"/>
            <a:r>
              <a:rPr lang="fr-FR" altLang="fr-FR"/>
              <a:t>Id.</a:t>
            </a:r>
          </a:p>
        </p:txBody>
      </p:sp>
      <p:sp>
        <p:nvSpPr>
          <p:cNvPr id="135171" name="Rectangle 3" descr="Kenskoff_167">
            <a:extLst>
              <a:ext uri="{FF2B5EF4-FFF2-40B4-BE49-F238E27FC236}">
                <a16:creationId xmlns:a16="http://schemas.microsoft.com/office/drawing/2014/main" id="{936AEBB6-6857-5301-B08C-07563CB69B27}"/>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3925300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hidden="1">
            <a:extLst>
              <a:ext uri="{FF2B5EF4-FFF2-40B4-BE49-F238E27FC236}">
                <a16:creationId xmlns:a16="http://schemas.microsoft.com/office/drawing/2014/main" id="{DBD2BDFD-3A0C-AA61-3E84-DB2F52220400}"/>
              </a:ext>
            </a:extLst>
          </p:cNvPr>
          <p:cNvSpPr>
            <a:spLocks noGrp="1" noChangeArrowheads="1"/>
          </p:cNvSpPr>
          <p:nvPr>
            <p:ph type="title"/>
          </p:nvPr>
        </p:nvSpPr>
        <p:spPr/>
        <p:txBody>
          <a:bodyPr/>
          <a:lstStyle/>
          <a:p>
            <a:pPr eaLnBrk="1" hangingPunct="1"/>
            <a:r>
              <a:rPr lang="fr-FR" altLang="fr-FR"/>
              <a:t>Id.</a:t>
            </a:r>
          </a:p>
        </p:txBody>
      </p:sp>
      <p:sp>
        <p:nvSpPr>
          <p:cNvPr id="136195" name="Rectangle 3" descr="Kenskoff_169">
            <a:extLst>
              <a:ext uri="{FF2B5EF4-FFF2-40B4-BE49-F238E27FC236}">
                <a16:creationId xmlns:a16="http://schemas.microsoft.com/office/drawing/2014/main" id="{4EE704D6-BEEC-8857-A499-66AC7612816B}"/>
              </a:ext>
            </a:extLst>
          </p:cNvPr>
          <p:cNvSpPr>
            <a:spLocks noGrp="1" noChangeAspect="1" noChangeArrowheads="1"/>
          </p:cNvSpPr>
          <p:nvPr isPhoto="1"/>
        </p:nvSpPr>
        <p:spPr bwMode="auto">
          <a:xfrm>
            <a:off x="629816" y="14864"/>
            <a:ext cx="7884368" cy="591327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object 3"/>
          <p:cNvSpPr txBox="1"/>
          <p:nvPr/>
        </p:nvSpPr>
        <p:spPr>
          <a:xfrm>
            <a:off x="877974" y="6381378"/>
            <a:ext cx="7740010" cy="287982"/>
          </a:xfrm>
          <a:prstGeom prst="rect">
            <a:avLst/>
          </a:prstGeom>
        </p:spPr>
        <p:txBody>
          <a:bodyPr vert="horz" wrap="square" lIns="0" tIns="10877" rIns="0" bIns="0" rtlCol="0">
            <a:spAutoFit/>
          </a:bodyPr>
          <a:lstStyle/>
          <a:p>
            <a:pPr marL="10877">
              <a:spcBef>
                <a:spcPts val="86"/>
              </a:spcBef>
            </a:pPr>
            <a:r>
              <a:rPr sz="1542" dirty="0">
                <a:latin typeface="Arial"/>
                <a:cs typeface="Arial"/>
              </a:rPr>
              <a:t>Talus</a:t>
            </a:r>
            <a:r>
              <a:rPr sz="1542" spc="-12" dirty="0">
                <a:latin typeface="Arial"/>
                <a:cs typeface="Arial"/>
              </a:rPr>
              <a:t> </a:t>
            </a:r>
            <a:r>
              <a:rPr sz="1542" dirty="0">
                <a:latin typeface="Arial"/>
                <a:cs typeface="Arial"/>
              </a:rPr>
              <a:t>enherbé</a:t>
            </a:r>
            <a:r>
              <a:rPr sz="1542" spc="-4" dirty="0">
                <a:latin typeface="Arial"/>
                <a:cs typeface="Arial"/>
              </a:rPr>
              <a:t> </a:t>
            </a:r>
            <a:r>
              <a:rPr sz="1542" dirty="0">
                <a:latin typeface="Arial"/>
                <a:cs typeface="Arial"/>
              </a:rPr>
              <a:t>paysan</a:t>
            </a:r>
            <a:r>
              <a:rPr sz="1542" spc="-18" dirty="0">
                <a:latin typeface="Arial"/>
                <a:cs typeface="Arial"/>
              </a:rPr>
              <a:t> </a:t>
            </a:r>
            <a:r>
              <a:rPr sz="1542" dirty="0" err="1">
                <a:latin typeface="Arial"/>
                <a:cs typeface="Arial"/>
              </a:rPr>
              <a:t>fonctionnel</a:t>
            </a:r>
            <a:r>
              <a:rPr lang="fr-FR" sz="1542" dirty="0">
                <a:latin typeface="Arial"/>
                <a:cs typeface="Arial"/>
              </a:rPr>
              <a:t>.</a:t>
            </a:r>
            <a:r>
              <a:rPr sz="1542" spc="-9" dirty="0">
                <a:latin typeface="Arial"/>
                <a:cs typeface="Arial"/>
              </a:rPr>
              <a:t> </a:t>
            </a:r>
            <a:r>
              <a:rPr lang="fr-FR" spc="-9" dirty="0">
                <a:latin typeface="Arial"/>
                <a:cs typeface="Arial"/>
              </a:rPr>
              <a:t>L</a:t>
            </a:r>
            <a:r>
              <a:rPr sz="1542" dirty="0">
                <a:latin typeface="Arial"/>
                <a:cs typeface="Arial"/>
              </a:rPr>
              <a:t>e</a:t>
            </a:r>
            <a:r>
              <a:rPr sz="1542" spc="-18" dirty="0">
                <a:latin typeface="Arial"/>
                <a:cs typeface="Arial"/>
              </a:rPr>
              <a:t> </a:t>
            </a:r>
            <a:r>
              <a:rPr sz="1542" dirty="0">
                <a:latin typeface="Arial"/>
                <a:cs typeface="Arial"/>
              </a:rPr>
              <a:t>terrain</a:t>
            </a:r>
            <a:r>
              <a:rPr sz="1542" spc="-4" dirty="0">
                <a:latin typeface="Arial"/>
                <a:cs typeface="Arial"/>
              </a:rPr>
              <a:t> </a:t>
            </a:r>
            <a:r>
              <a:rPr sz="1542" dirty="0">
                <a:latin typeface="Arial"/>
                <a:cs typeface="Arial"/>
              </a:rPr>
              <a:t>est</a:t>
            </a:r>
            <a:r>
              <a:rPr sz="1542" spc="-9" dirty="0">
                <a:latin typeface="Arial"/>
                <a:cs typeface="Arial"/>
              </a:rPr>
              <a:t> </a:t>
            </a:r>
            <a:r>
              <a:rPr sz="1542" dirty="0">
                <a:latin typeface="Arial"/>
                <a:cs typeface="Arial"/>
              </a:rPr>
              <a:t>peu</a:t>
            </a:r>
            <a:r>
              <a:rPr sz="1542" spc="-18" dirty="0">
                <a:latin typeface="Arial"/>
                <a:cs typeface="Arial"/>
              </a:rPr>
              <a:t> </a:t>
            </a:r>
            <a:r>
              <a:rPr sz="1542" dirty="0">
                <a:latin typeface="Arial"/>
                <a:cs typeface="Arial"/>
              </a:rPr>
              <a:t>pentu</a:t>
            </a:r>
            <a:r>
              <a:rPr sz="1542" spc="-4" dirty="0">
                <a:latin typeface="Arial"/>
                <a:cs typeface="Arial"/>
              </a:rPr>
              <a:t> </a:t>
            </a:r>
            <a:r>
              <a:rPr sz="1542" dirty="0">
                <a:latin typeface="Arial"/>
                <a:cs typeface="Arial"/>
              </a:rPr>
              <a:t>et</a:t>
            </a:r>
            <a:r>
              <a:rPr sz="1542" spc="-9" dirty="0">
                <a:latin typeface="Arial"/>
                <a:cs typeface="Arial"/>
              </a:rPr>
              <a:t> </a:t>
            </a:r>
            <a:r>
              <a:rPr sz="1542" dirty="0">
                <a:latin typeface="Arial"/>
                <a:cs typeface="Arial"/>
              </a:rPr>
              <a:t>le</a:t>
            </a:r>
            <a:r>
              <a:rPr sz="1542" spc="-18" dirty="0">
                <a:latin typeface="Arial"/>
                <a:cs typeface="Arial"/>
              </a:rPr>
              <a:t> </a:t>
            </a:r>
            <a:r>
              <a:rPr sz="1542" dirty="0">
                <a:latin typeface="Arial"/>
                <a:cs typeface="Arial"/>
              </a:rPr>
              <a:t>talus</a:t>
            </a:r>
            <a:r>
              <a:rPr sz="1542" spc="-12" dirty="0">
                <a:latin typeface="Arial"/>
                <a:cs typeface="Arial"/>
              </a:rPr>
              <a:t> </a:t>
            </a:r>
            <a:r>
              <a:rPr sz="1542" dirty="0">
                <a:latin typeface="Arial"/>
                <a:cs typeface="Arial"/>
              </a:rPr>
              <a:t>est</a:t>
            </a:r>
            <a:r>
              <a:rPr sz="1542" spc="-9" dirty="0">
                <a:latin typeface="Arial"/>
                <a:cs typeface="Arial"/>
              </a:rPr>
              <a:t> végétalisé.</a:t>
            </a:r>
            <a:endParaRPr sz="1542" dirty="0">
              <a:latin typeface="Arial"/>
              <a:cs typeface="Arial"/>
            </a:endParaRPr>
          </a:p>
        </p:txBody>
      </p:sp>
    </p:spTree>
    <p:extLst>
      <p:ext uri="{BB962C8B-B14F-4D97-AF65-F5344CB8AC3E}">
        <p14:creationId xmlns:p14="http://schemas.microsoft.com/office/powerpoint/2010/main" val="1413834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hidden="1">
            <a:extLst>
              <a:ext uri="{FF2B5EF4-FFF2-40B4-BE49-F238E27FC236}">
                <a16:creationId xmlns:a16="http://schemas.microsoft.com/office/drawing/2014/main" id="{18E14EE3-0CC6-4E0E-49BA-8280219C0C90}"/>
              </a:ext>
            </a:extLst>
          </p:cNvPr>
          <p:cNvSpPr>
            <a:spLocks noGrp="1" noChangeArrowheads="1"/>
          </p:cNvSpPr>
          <p:nvPr>
            <p:ph type="title"/>
          </p:nvPr>
        </p:nvSpPr>
        <p:spPr/>
        <p:txBody>
          <a:bodyPr/>
          <a:lstStyle/>
          <a:p>
            <a:pPr eaLnBrk="1" hangingPunct="1"/>
            <a:r>
              <a:rPr lang="fr-FR" altLang="fr-FR"/>
              <a:t>Le longose stabilise le talus</a:t>
            </a:r>
          </a:p>
        </p:txBody>
      </p:sp>
      <p:sp>
        <p:nvSpPr>
          <p:cNvPr id="137219" name="Rectangle 3" descr="Kenskoff_170">
            <a:extLst>
              <a:ext uri="{FF2B5EF4-FFF2-40B4-BE49-F238E27FC236}">
                <a16:creationId xmlns:a16="http://schemas.microsoft.com/office/drawing/2014/main" id="{36480978-D8D3-7447-C553-CE3F80E8E1D6}"/>
              </a:ext>
            </a:extLst>
          </p:cNvPr>
          <p:cNvSpPr>
            <a:spLocks noGrp="1" noChangeAspect="1" noChangeArrowheads="1"/>
          </p:cNvSpPr>
          <p:nvPr isPhoto="1"/>
        </p:nvSpPr>
        <p:spPr bwMode="auto">
          <a:xfrm>
            <a:off x="827584"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09F8AC31-BDAF-90C3-B9E7-30D6E6B865E7}"/>
              </a:ext>
            </a:extLst>
          </p:cNvPr>
          <p:cNvSpPr txBox="1"/>
          <p:nvPr/>
        </p:nvSpPr>
        <p:spPr>
          <a:xfrm>
            <a:off x="179512" y="6021288"/>
            <a:ext cx="8784976" cy="276999"/>
          </a:xfrm>
          <a:prstGeom prst="rect">
            <a:avLst/>
          </a:prstGeom>
          <a:noFill/>
        </p:spPr>
        <p:txBody>
          <a:bodyPr wrap="square" rtlCol="0">
            <a:spAutoFit/>
          </a:bodyPr>
          <a:lstStyle/>
          <a:p>
            <a:r>
              <a:rPr lang="fr-FR" sz="1200" dirty="0"/>
              <a:t>La </a:t>
            </a:r>
            <a:r>
              <a:rPr lang="fr-FR" sz="1200" dirty="0" err="1"/>
              <a:t>longose</a:t>
            </a:r>
            <a:r>
              <a:rPr lang="fr-FR" sz="1200" dirty="0"/>
              <a:t> est une espèce intéressante pour consolider un talus.</a:t>
            </a:r>
          </a:p>
        </p:txBody>
      </p:sp>
    </p:spTree>
    <p:extLst>
      <p:ext uri="{BB962C8B-B14F-4D97-AF65-F5344CB8AC3E}">
        <p14:creationId xmlns:p14="http://schemas.microsoft.com/office/powerpoint/2010/main" val="11034798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hidden="1">
            <a:extLst>
              <a:ext uri="{FF2B5EF4-FFF2-40B4-BE49-F238E27FC236}">
                <a16:creationId xmlns:a16="http://schemas.microsoft.com/office/drawing/2014/main" id="{F4B40321-8861-7199-6BD0-57A00D53C9E0}"/>
              </a:ext>
            </a:extLst>
          </p:cNvPr>
          <p:cNvSpPr>
            <a:spLocks noGrp="1" noChangeArrowheads="1"/>
          </p:cNvSpPr>
          <p:nvPr>
            <p:ph type="title"/>
          </p:nvPr>
        </p:nvSpPr>
        <p:spPr/>
        <p:txBody>
          <a:bodyPr/>
          <a:lstStyle/>
          <a:p>
            <a:pPr eaLnBrk="1" hangingPunct="1"/>
            <a:r>
              <a:rPr lang="fr-FR" altLang="fr-FR"/>
              <a:t>Le talus est cultivé (cucurbitacées).</a:t>
            </a:r>
          </a:p>
        </p:txBody>
      </p:sp>
      <p:sp>
        <p:nvSpPr>
          <p:cNvPr id="132099" name="Rectangle 3" descr="Kenskoff_174">
            <a:extLst>
              <a:ext uri="{FF2B5EF4-FFF2-40B4-BE49-F238E27FC236}">
                <a16:creationId xmlns:a16="http://schemas.microsoft.com/office/drawing/2014/main" id="{E73E072B-75BF-E2F3-F968-D1C31ED9B70F}"/>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448680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hidden="1">
            <a:extLst>
              <a:ext uri="{FF2B5EF4-FFF2-40B4-BE49-F238E27FC236}">
                <a16:creationId xmlns:a16="http://schemas.microsoft.com/office/drawing/2014/main" id="{B440D6EE-8B7C-DACC-B984-49EF8C00319E}"/>
              </a:ext>
            </a:extLst>
          </p:cNvPr>
          <p:cNvSpPr>
            <a:spLocks noGrp="1" noChangeArrowheads="1"/>
          </p:cNvSpPr>
          <p:nvPr>
            <p:ph type="title"/>
          </p:nvPr>
        </p:nvSpPr>
        <p:spPr/>
        <p:txBody>
          <a:bodyPr/>
          <a:lstStyle/>
          <a:p>
            <a:pPr eaLnBrk="1" hangingPunct="1"/>
            <a:r>
              <a:rPr lang="fr-FR" altLang="fr-FR"/>
              <a:t>Talus enherbé stable.</a:t>
            </a:r>
          </a:p>
        </p:txBody>
      </p:sp>
      <p:sp>
        <p:nvSpPr>
          <p:cNvPr id="134147" name="Rectangle 3" descr="Kenskoff_166">
            <a:extLst>
              <a:ext uri="{FF2B5EF4-FFF2-40B4-BE49-F238E27FC236}">
                <a16:creationId xmlns:a16="http://schemas.microsoft.com/office/drawing/2014/main" id="{8202880C-E4B6-58CD-AF88-4E7C3E729FC2}"/>
              </a:ext>
            </a:extLst>
          </p:cNvPr>
          <p:cNvSpPr>
            <a:spLocks noGrp="1" noChangeAspect="1" noChangeArrowheads="1"/>
          </p:cNvSpPr>
          <p:nvPr isPhoto="1"/>
        </p:nvSpPr>
        <p:spPr bwMode="auto">
          <a:xfrm>
            <a:off x="66582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CBA66941-2288-B19A-92A5-EB98552C1270}"/>
              </a:ext>
            </a:extLst>
          </p:cNvPr>
          <p:cNvSpPr txBox="1"/>
          <p:nvPr/>
        </p:nvSpPr>
        <p:spPr>
          <a:xfrm>
            <a:off x="179512" y="6021288"/>
            <a:ext cx="8784976" cy="461665"/>
          </a:xfrm>
          <a:prstGeom prst="rect">
            <a:avLst/>
          </a:prstGeom>
          <a:noFill/>
        </p:spPr>
        <p:txBody>
          <a:bodyPr wrap="square" rtlCol="0">
            <a:spAutoFit/>
          </a:bodyPr>
          <a:lstStyle/>
          <a:p>
            <a:r>
              <a:rPr lang="fr-FR" sz="1200" dirty="0"/>
              <a:t>Les façons culturales ont épargné les zones éboulées du talus, ce qui a facilité sa colonisation par l’herbe et la formation d’un talus incliné.</a:t>
            </a:r>
          </a:p>
        </p:txBody>
      </p:sp>
    </p:spTree>
    <p:extLst>
      <p:ext uri="{BB962C8B-B14F-4D97-AF65-F5344CB8AC3E}">
        <p14:creationId xmlns:p14="http://schemas.microsoft.com/office/powerpoint/2010/main" val="2501172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hidden="1">
            <a:extLst>
              <a:ext uri="{FF2B5EF4-FFF2-40B4-BE49-F238E27FC236}">
                <a16:creationId xmlns:a16="http://schemas.microsoft.com/office/drawing/2014/main" id="{A4A0C192-BBF5-F9FB-5F84-897023C69E7F}"/>
              </a:ext>
            </a:extLst>
          </p:cNvPr>
          <p:cNvSpPr>
            <a:spLocks noGrp="1" noChangeArrowheads="1"/>
          </p:cNvSpPr>
          <p:nvPr>
            <p:ph type="title"/>
          </p:nvPr>
        </p:nvSpPr>
        <p:spPr/>
        <p:txBody>
          <a:bodyPr/>
          <a:lstStyle/>
          <a:p>
            <a:pPr eaLnBrk="1" hangingPunct="1"/>
            <a:r>
              <a:rPr lang="fr-FR" altLang="fr-FR"/>
              <a:t>Id. </a:t>
            </a:r>
          </a:p>
        </p:txBody>
      </p:sp>
      <p:sp>
        <p:nvSpPr>
          <p:cNvPr id="143363" name="Rectangle 3" descr="Kenskoff_182">
            <a:extLst>
              <a:ext uri="{FF2B5EF4-FFF2-40B4-BE49-F238E27FC236}">
                <a16:creationId xmlns:a16="http://schemas.microsoft.com/office/drawing/2014/main" id="{31D3B21B-89B7-78AD-5266-75EB92840993}"/>
              </a:ext>
            </a:extLst>
          </p:cNvPr>
          <p:cNvSpPr>
            <a:spLocks noGrp="1" noChangeAspect="1" noChangeArrowheads="1"/>
          </p:cNvSpPr>
          <p:nvPr isPhoto="1"/>
        </p:nvSpPr>
        <p:spPr bwMode="auto">
          <a:xfrm>
            <a:off x="611560" y="0"/>
            <a:ext cx="7524328" cy="564324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C2E9FC29-9BEE-0B9E-89E8-6D36D863BDAA}"/>
              </a:ext>
            </a:extLst>
          </p:cNvPr>
          <p:cNvSpPr txBox="1"/>
          <p:nvPr/>
        </p:nvSpPr>
        <p:spPr>
          <a:xfrm>
            <a:off x="179512" y="6021288"/>
            <a:ext cx="8784976" cy="276999"/>
          </a:xfrm>
          <a:prstGeom prst="rect">
            <a:avLst/>
          </a:prstGeom>
          <a:noFill/>
        </p:spPr>
        <p:txBody>
          <a:bodyPr wrap="square" rtlCol="0">
            <a:spAutoFit/>
          </a:bodyPr>
          <a:lstStyle/>
          <a:p>
            <a:r>
              <a:rPr lang="fr-FR" sz="1200" dirty="0"/>
              <a:t>Dans cette zone à faible pente, les murettes stabilisées ont permis de créer de petites terrasses pratiquement horizontales.</a:t>
            </a:r>
          </a:p>
        </p:txBody>
      </p:sp>
    </p:spTree>
    <p:extLst>
      <p:ext uri="{BB962C8B-B14F-4D97-AF65-F5344CB8AC3E}">
        <p14:creationId xmlns:p14="http://schemas.microsoft.com/office/powerpoint/2010/main" val="240885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a:extLst>
              <a:ext uri="{FF2B5EF4-FFF2-40B4-BE49-F238E27FC236}">
                <a16:creationId xmlns:a16="http://schemas.microsoft.com/office/drawing/2014/main" id="{DFBFA25F-712F-7687-88E4-C2EE6111EA81}"/>
              </a:ext>
            </a:extLst>
          </p:cNvPr>
          <p:cNvSpPr>
            <a:spLocks noGrp="1" noChangeArrowheads="1"/>
          </p:cNvSpPr>
          <p:nvPr>
            <p:ph type="title"/>
          </p:nvPr>
        </p:nvSpPr>
        <p:spPr/>
        <p:txBody>
          <a:bodyPr/>
          <a:lstStyle/>
          <a:p>
            <a:pPr eaLnBrk="1" hangingPunct="1"/>
            <a:endParaRPr lang="fr-FR" altLang="fr-FR"/>
          </a:p>
        </p:txBody>
      </p:sp>
      <p:sp>
        <p:nvSpPr>
          <p:cNvPr id="7171" name="Rectangle 3" descr="Kenskoff_010">
            <a:extLst>
              <a:ext uri="{FF2B5EF4-FFF2-40B4-BE49-F238E27FC236}">
                <a16:creationId xmlns:a16="http://schemas.microsoft.com/office/drawing/2014/main" id="{356DE6F0-FA21-46C2-9BF1-CFE2A3452C22}"/>
              </a:ext>
            </a:extLst>
          </p:cNvPr>
          <p:cNvSpPr>
            <a:spLocks noGrp="1" noChangeAspect="1" noChangeArrowheads="1"/>
          </p:cNvSpPr>
          <p:nvPr isPhoto="1"/>
        </p:nvSpPr>
        <p:spPr bwMode="auto">
          <a:xfrm>
            <a:off x="0" y="-26988"/>
            <a:ext cx="9144000" cy="624205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hidden="1">
            <a:extLst>
              <a:ext uri="{FF2B5EF4-FFF2-40B4-BE49-F238E27FC236}">
                <a16:creationId xmlns:a16="http://schemas.microsoft.com/office/drawing/2014/main" id="{6C463C05-E73E-0609-59D7-B2638A310F65}"/>
              </a:ext>
            </a:extLst>
          </p:cNvPr>
          <p:cNvSpPr>
            <a:spLocks noGrp="1" noChangeArrowheads="1"/>
          </p:cNvSpPr>
          <p:nvPr>
            <p:ph type="title"/>
          </p:nvPr>
        </p:nvSpPr>
        <p:spPr/>
        <p:txBody>
          <a:bodyPr/>
          <a:lstStyle/>
          <a:p>
            <a:pPr eaLnBrk="1" hangingPunct="1"/>
            <a:r>
              <a:rPr lang="fr-FR" altLang="fr-FR"/>
              <a:t>Murettes et talus enherbés</a:t>
            </a:r>
          </a:p>
        </p:txBody>
      </p:sp>
      <p:sp>
        <p:nvSpPr>
          <p:cNvPr id="142339" name="Rectangle 3" descr="Kenskoff_181">
            <a:extLst>
              <a:ext uri="{FF2B5EF4-FFF2-40B4-BE49-F238E27FC236}">
                <a16:creationId xmlns:a16="http://schemas.microsoft.com/office/drawing/2014/main" id="{24484F1C-1F22-94CA-37E6-08B24A3C0E57}"/>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928153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hidden="1">
            <a:extLst>
              <a:ext uri="{FF2B5EF4-FFF2-40B4-BE49-F238E27FC236}">
                <a16:creationId xmlns:a16="http://schemas.microsoft.com/office/drawing/2014/main" id="{80E764D6-8683-97B6-09AE-A622BF7E84D8}"/>
              </a:ext>
            </a:extLst>
          </p:cNvPr>
          <p:cNvSpPr>
            <a:spLocks noGrp="1" noChangeArrowheads="1"/>
          </p:cNvSpPr>
          <p:nvPr>
            <p:ph type="title"/>
          </p:nvPr>
        </p:nvSpPr>
        <p:spPr/>
        <p:txBody>
          <a:bodyPr/>
          <a:lstStyle/>
          <a:p>
            <a:pPr eaLnBrk="1" hangingPunct="1"/>
            <a:endParaRPr lang="fr-FR" altLang="fr-FR"/>
          </a:p>
        </p:txBody>
      </p:sp>
      <p:sp>
        <p:nvSpPr>
          <p:cNvPr id="147459" name="Rectangle 3" descr="Kenskoff_187">
            <a:extLst>
              <a:ext uri="{FF2B5EF4-FFF2-40B4-BE49-F238E27FC236}">
                <a16:creationId xmlns:a16="http://schemas.microsoft.com/office/drawing/2014/main" id="{9FDFFEE3-D5BD-AE93-66EB-1D7B3E2B1A5F}"/>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42051740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hidden="1">
            <a:extLst>
              <a:ext uri="{FF2B5EF4-FFF2-40B4-BE49-F238E27FC236}">
                <a16:creationId xmlns:a16="http://schemas.microsoft.com/office/drawing/2014/main" id="{6F442712-C7F0-301D-E1F1-0E45A3F09466}"/>
              </a:ext>
            </a:extLst>
          </p:cNvPr>
          <p:cNvSpPr>
            <a:spLocks noGrp="1" noChangeArrowheads="1"/>
          </p:cNvSpPr>
          <p:nvPr>
            <p:ph type="title"/>
          </p:nvPr>
        </p:nvSpPr>
        <p:spPr/>
        <p:txBody>
          <a:bodyPr/>
          <a:lstStyle/>
          <a:p>
            <a:pPr eaLnBrk="1" hangingPunct="1"/>
            <a:r>
              <a:rPr lang="fr-FR" altLang="fr-FR"/>
              <a:t>La revanche améliore le freinage et la dispersion du ruissellement et le remodelage de la parcelle.</a:t>
            </a:r>
          </a:p>
        </p:txBody>
      </p:sp>
      <p:sp>
        <p:nvSpPr>
          <p:cNvPr id="144387" name="Rectangle 3" descr="Kenskoff_186">
            <a:extLst>
              <a:ext uri="{FF2B5EF4-FFF2-40B4-BE49-F238E27FC236}">
                <a16:creationId xmlns:a16="http://schemas.microsoft.com/office/drawing/2014/main" id="{AD2A7C7C-09C2-F428-68F9-435CA21A4A55}"/>
              </a:ext>
            </a:extLst>
          </p:cNvPr>
          <p:cNvSpPr>
            <a:spLocks noGrp="1" noChangeAspect="1" noChangeArrowheads="1"/>
          </p:cNvSpPr>
          <p:nvPr isPhoto="1"/>
        </p:nvSpPr>
        <p:spPr bwMode="auto">
          <a:xfrm>
            <a:off x="899592" y="0"/>
            <a:ext cx="8100392" cy="607529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A9A1C80B-739F-8E07-7AD5-6D21A9D0AD57}"/>
              </a:ext>
            </a:extLst>
          </p:cNvPr>
          <p:cNvSpPr txBox="1"/>
          <p:nvPr/>
        </p:nvSpPr>
        <p:spPr>
          <a:xfrm>
            <a:off x="251520" y="6309320"/>
            <a:ext cx="8568952" cy="461665"/>
          </a:xfrm>
          <a:prstGeom prst="rect">
            <a:avLst/>
          </a:prstGeom>
          <a:noFill/>
        </p:spPr>
        <p:txBody>
          <a:bodyPr wrap="square" rtlCol="0">
            <a:spAutoFit/>
          </a:bodyPr>
          <a:lstStyle/>
          <a:p>
            <a:r>
              <a:rPr lang="fr-FR" altLang="fr-FR" sz="1200" dirty="0">
                <a:latin typeface="Arial" panose="020B0604020202020204" pitchFamily="34" charset="0"/>
              </a:rPr>
              <a:t>Le mur est surélevé et la partie haute fait « faîtage », ce qui empêche son utilisation par les chèvres.</a:t>
            </a:r>
          </a:p>
          <a:p>
            <a:endParaRPr lang="fr-FR" sz="1200" dirty="0"/>
          </a:p>
        </p:txBody>
      </p:sp>
    </p:spTree>
    <p:extLst>
      <p:ext uri="{BB962C8B-B14F-4D97-AF65-F5344CB8AC3E}">
        <p14:creationId xmlns:p14="http://schemas.microsoft.com/office/powerpoint/2010/main" val="3038192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1520" y="116632"/>
            <a:ext cx="8676456" cy="6358721"/>
            <a:chOff x="457200" y="457200"/>
            <a:chExt cx="9144000" cy="6858000"/>
          </a:xfrm>
        </p:grpSpPr>
        <p:pic>
          <p:nvPicPr>
            <p:cNvPr id="3" name="object 3"/>
            <p:cNvPicPr/>
            <p:nvPr/>
          </p:nvPicPr>
          <p:blipFill>
            <a:blip r:embed="rId2" cstate="print"/>
            <a:stretch>
              <a:fillRect/>
            </a:stretch>
          </p:blipFill>
          <p:spPr>
            <a:xfrm>
              <a:off x="457200" y="457200"/>
              <a:ext cx="5148071" cy="3860291"/>
            </a:xfrm>
            <a:prstGeom prst="rect">
              <a:avLst/>
            </a:prstGeom>
          </p:spPr>
        </p:pic>
        <p:pic>
          <p:nvPicPr>
            <p:cNvPr id="4" name="object 4"/>
            <p:cNvPicPr/>
            <p:nvPr/>
          </p:nvPicPr>
          <p:blipFill>
            <a:blip r:embed="rId3" cstate="print"/>
            <a:stretch>
              <a:fillRect/>
            </a:stretch>
          </p:blipFill>
          <p:spPr>
            <a:xfrm>
              <a:off x="4837176" y="3741420"/>
              <a:ext cx="4764023" cy="3573779"/>
            </a:xfrm>
            <a:prstGeom prst="rect">
              <a:avLst/>
            </a:prstGeom>
          </p:spPr>
        </p:pic>
      </p:grpSp>
      <p:sp>
        <p:nvSpPr>
          <p:cNvPr id="5" name="object 5"/>
          <p:cNvSpPr txBox="1"/>
          <p:nvPr/>
        </p:nvSpPr>
        <p:spPr>
          <a:xfrm>
            <a:off x="5511466" y="260648"/>
            <a:ext cx="3473454" cy="959668"/>
          </a:xfrm>
          <a:prstGeom prst="rect">
            <a:avLst/>
          </a:prstGeom>
        </p:spPr>
        <p:txBody>
          <a:bodyPr vert="horz" wrap="square" lIns="0" tIns="10333" rIns="0" bIns="0" rtlCol="0">
            <a:spAutoFit/>
          </a:bodyPr>
          <a:lstStyle/>
          <a:p>
            <a:pPr marL="10877" marR="4351">
              <a:lnSpc>
                <a:spcPct val="100200"/>
              </a:lnSpc>
              <a:spcBef>
                <a:spcPts val="81"/>
              </a:spcBef>
              <a:tabLst>
                <a:tab pos="489486" algn="l"/>
              </a:tabLst>
            </a:pPr>
            <a:r>
              <a:rPr sz="1542" b="1" dirty="0">
                <a:latin typeface="Arial"/>
                <a:cs typeface="Arial"/>
              </a:rPr>
              <a:t>Fort</a:t>
            </a:r>
            <a:r>
              <a:rPr sz="1542" b="1" spc="-18" dirty="0">
                <a:latin typeface="Arial"/>
                <a:cs typeface="Arial"/>
              </a:rPr>
              <a:t> </a:t>
            </a:r>
            <a:r>
              <a:rPr sz="1542" b="1" dirty="0">
                <a:latin typeface="Arial"/>
                <a:cs typeface="Arial"/>
              </a:rPr>
              <a:t>Jacques</a:t>
            </a:r>
            <a:r>
              <a:rPr sz="1542" dirty="0">
                <a:latin typeface="Arial"/>
                <a:cs typeface="Arial"/>
              </a:rPr>
              <a:t>.</a:t>
            </a:r>
            <a:r>
              <a:rPr sz="1542" spc="-12" dirty="0">
                <a:latin typeface="Arial"/>
                <a:cs typeface="Arial"/>
              </a:rPr>
              <a:t> </a:t>
            </a:r>
            <a:r>
              <a:rPr sz="1542" dirty="0">
                <a:latin typeface="Arial"/>
                <a:cs typeface="Arial"/>
              </a:rPr>
              <a:t>Murettes</a:t>
            </a:r>
            <a:r>
              <a:rPr sz="1542" spc="-18" dirty="0">
                <a:latin typeface="Arial"/>
                <a:cs typeface="Arial"/>
              </a:rPr>
              <a:t> </a:t>
            </a:r>
            <a:r>
              <a:rPr sz="1542" dirty="0">
                <a:latin typeface="Arial"/>
                <a:cs typeface="Arial"/>
              </a:rPr>
              <a:t>en</a:t>
            </a:r>
            <a:r>
              <a:rPr sz="1542" spc="-21" dirty="0">
                <a:latin typeface="Arial"/>
                <a:cs typeface="Arial"/>
              </a:rPr>
              <a:t> </a:t>
            </a:r>
            <a:r>
              <a:rPr sz="1542" spc="-9" dirty="0">
                <a:latin typeface="Arial"/>
                <a:cs typeface="Arial"/>
              </a:rPr>
              <a:t>pierres </a:t>
            </a:r>
            <a:r>
              <a:rPr sz="1542" dirty="0">
                <a:latin typeface="Arial"/>
                <a:cs typeface="Arial"/>
              </a:rPr>
              <a:t>sèches</a:t>
            </a:r>
            <a:r>
              <a:rPr sz="1542" spc="-9" dirty="0">
                <a:latin typeface="Arial"/>
                <a:cs typeface="Arial"/>
              </a:rPr>
              <a:t> </a:t>
            </a:r>
            <a:r>
              <a:rPr sz="1542" dirty="0">
                <a:latin typeface="Arial"/>
                <a:cs typeface="Arial"/>
              </a:rPr>
              <a:t>sur</a:t>
            </a:r>
            <a:r>
              <a:rPr sz="1542" spc="-9" dirty="0">
                <a:latin typeface="Arial"/>
                <a:cs typeface="Arial"/>
              </a:rPr>
              <a:t> </a:t>
            </a:r>
            <a:r>
              <a:rPr lang="fr-FR" sz="1542" spc="-9" dirty="0">
                <a:latin typeface="Arial"/>
                <a:cs typeface="Arial"/>
              </a:rPr>
              <a:t>un </a:t>
            </a:r>
            <a:r>
              <a:rPr sz="1542" dirty="0">
                <a:latin typeface="Arial"/>
                <a:cs typeface="Arial"/>
              </a:rPr>
              <a:t>versant</a:t>
            </a:r>
            <a:r>
              <a:rPr sz="1542" spc="-4" dirty="0">
                <a:latin typeface="Arial"/>
                <a:cs typeface="Arial"/>
              </a:rPr>
              <a:t> </a:t>
            </a:r>
            <a:r>
              <a:rPr sz="1542" dirty="0">
                <a:latin typeface="Arial"/>
                <a:cs typeface="Arial"/>
              </a:rPr>
              <a:t>peu</a:t>
            </a:r>
            <a:r>
              <a:rPr sz="1542" spc="-12" dirty="0">
                <a:latin typeface="Arial"/>
                <a:cs typeface="Arial"/>
              </a:rPr>
              <a:t> </a:t>
            </a:r>
            <a:r>
              <a:rPr sz="1542" dirty="0">
                <a:latin typeface="Arial"/>
                <a:cs typeface="Arial"/>
              </a:rPr>
              <a:t>pentu.</a:t>
            </a:r>
            <a:r>
              <a:rPr sz="1542" spc="-4" dirty="0">
                <a:latin typeface="Arial"/>
                <a:cs typeface="Arial"/>
              </a:rPr>
              <a:t> </a:t>
            </a:r>
            <a:r>
              <a:rPr sz="1542" spc="-9" dirty="0">
                <a:latin typeface="Arial"/>
                <a:cs typeface="Arial"/>
              </a:rPr>
              <a:t>Elles </a:t>
            </a:r>
            <a:r>
              <a:rPr sz="1542" spc="-18" dirty="0">
                <a:latin typeface="Arial"/>
                <a:cs typeface="Arial"/>
              </a:rPr>
              <a:t>sont</a:t>
            </a:r>
            <a:r>
              <a:rPr sz="1542" dirty="0">
                <a:latin typeface="Arial"/>
                <a:cs typeface="Arial"/>
              </a:rPr>
              <a:t>	stabilisées</a:t>
            </a:r>
            <a:r>
              <a:rPr sz="1542" spc="-18" dirty="0">
                <a:latin typeface="Arial"/>
                <a:cs typeface="Arial"/>
              </a:rPr>
              <a:t> </a:t>
            </a:r>
            <a:r>
              <a:rPr sz="1542" dirty="0">
                <a:latin typeface="Arial"/>
                <a:cs typeface="Arial"/>
              </a:rPr>
              <a:t>par</a:t>
            </a:r>
            <a:r>
              <a:rPr sz="1542" spc="-12" dirty="0">
                <a:latin typeface="Arial"/>
                <a:cs typeface="Arial"/>
              </a:rPr>
              <a:t> </a:t>
            </a:r>
            <a:r>
              <a:rPr sz="1542" dirty="0">
                <a:latin typeface="Arial"/>
                <a:cs typeface="Arial"/>
              </a:rPr>
              <a:t>un</a:t>
            </a:r>
            <a:r>
              <a:rPr sz="1542" spc="-21" dirty="0">
                <a:latin typeface="Arial"/>
                <a:cs typeface="Arial"/>
              </a:rPr>
              <a:t> </a:t>
            </a:r>
            <a:r>
              <a:rPr sz="1542" dirty="0">
                <a:latin typeface="Arial"/>
                <a:cs typeface="Arial"/>
              </a:rPr>
              <a:t>talus</a:t>
            </a:r>
            <a:r>
              <a:rPr sz="1542" spc="-12" dirty="0">
                <a:latin typeface="Arial"/>
                <a:cs typeface="Arial"/>
              </a:rPr>
              <a:t> </a:t>
            </a:r>
            <a:r>
              <a:rPr sz="1542" spc="-9" dirty="0">
                <a:latin typeface="Arial"/>
                <a:cs typeface="Arial"/>
              </a:rPr>
              <a:t>incliné végétalisé.</a:t>
            </a:r>
            <a:endParaRPr sz="1542" dirty="0">
              <a:latin typeface="Arial"/>
              <a:cs typeface="Arial"/>
            </a:endParaRPr>
          </a:p>
        </p:txBody>
      </p:sp>
      <p:sp>
        <p:nvSpPr>
          <p:cNvPr id="6" name="Rectangle 3" descr="Kenskoff_185">
            <a:extLst>
              <a:ext uri="{FF2B5EF4-FFF2-40B4-BE49-F238E27FC236}">
                <a16:creationId xmlns:a16="http://schemas.microsoft.com/office/drawing/2014/main" id="{F6596316-ED10-6AAE-59A2-3ED25AFA7D2A}"/>
              </a:ext>
            </a:extLst>
          </p:cNvPr>
          <p:cNvSpPr>
            <a:spLocks noGrp="1" noChangeAspect="1" noChangeArrowheads="1"/>
          </p:cNvSpPr>
          <p:nvPr isPhoto="1"/>
        </p:nvSpPr>
        <p:spPr bwMode="auto">
          <a:xfrm>
            <a:off x="35496" y="3717032"/>
            <a:ext cx="4176464" cy="3132348"/>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hidden="1">
            <a:extLst>
              <a:ext uri="{FF2B5EF4-FFF2-40B4-BE49-F238E27FC236}">
                <a16:creationId xmlns:a16="http://schemas.microsoft.com/office/drawing/2014/main" id="{5FEEE79D-E7BC-32E8-47D2-8968B9205746}"/>
              </a:ext>
            </a:extLst>
          </p:cNvPr>
          <p:cNvSpPr>
            <a:spLocks noGrp="1" noChangeArrowheads="1"/>
          </p:cNvSpPr>
          <p:nvPr>
            <p:ph type="title"/>
          </p:nvPr>
        </p:nvSpPr>
        <p:spPr/>
        <p:txBody>
          <a:bodyPr/>
          <a:lstStyle/>
          <a:p>
            <a:pPr eaLnBrk="1" hangingPunct="1"/>
            <a:r>
              <a:rPr lang="fr-FR" altLang="fr-FR"/>
              <a:t>Talus enherbé et stable.</a:t>
            </a:r>
          </a:p>
        </p:txBody>
      </p:sp>
      <p:sp>
        <p:nvSpPr>
          <p:cNvPr id="150531" name="Rectangle 3" descr="Kenskoff_151">
            <a:extLst>
              <a:ext uri="{FF2B5EF4-FFF2-40B4-BE49-F238E27FC236}">
                <a16:creationId xmlns:a16="http://schemas.microsoft.com/office/drawing/2014/main" id="{2A28AB8E-FC64-CBA6-E37C-537D8E32ED69}"/>
              </a:ext>
            </a:extLst>
          </p:cNvPr>
          <p:cNvSpPr>
            <a:spLocks noGrp="1" noChangeAspect="1" noChangeArrowheads="1"/>
          </p:cNvSpPr>
          <p:nvPr isPhoto="1"/>
        </p:nvSpPr>
        <p:spPr bwMode="auto">
          <a:xfrm>
            <a:off x="-36513" y="26988"/>
            <a:ext cx="9144001"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4146260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hidden="1">
            <a:extLst>
              <a:ext uri="{FF2B5EF4-FFF2-40B4-BE49-F238E27FC236}">
                <a16:creationId xmlns:a16="http://schemas.microsoft.com/office/drawing/2014/main" id="{3C2E09A8-E635-4F7F-4BFF-C31C403178C5}"/>
              </a:ext>
            </a:extLst>
          </p:cNvPr>
          <p:cNvSpPr>
            <a:spLocks noGrp="1" noChangeArrowheads="1"/>
          </p:cNvSpPr>
          <p:nvPr>
            <p:ph type="title"/>
          </p:nvPr>
        </p:nvSpPr>
        <p:spPr/>
        <p:txBody>
          <a:bodyPr/>
          <a:lstStyle/>
          <a:p>
            <a:pPr eaLnBrk="1" hangingPunct="1"/>
            <a:r>
              <a:rPr lang="fr-FR" altLang="fr-FR"/>
              <a:t>Talweg peu pentu aménagé de façon pérenne.</a:t>
            </a:r>
          </a:p>
        </p:txBody>
      </p:sp>
      <p:sp>
        <p:nvSpPr>
          <p:cNvPr id="151555" name="Rectangle 3" descr="Kenskoff_152">
            <a:extLst>
              <a:ext uri="{FF2B5EF4-FFF2-40B4-BE49-F238E27FC236}">
                <a16:creationId xmlns:a16="http://schemas.microsoft.com/office/drawing/2014/main" id="{07B5B63F-6B9E-1F4B-AD90-59D0E4043CA8}"/>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23670646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hidden="1">
            <a:extLst>
              <a:ext uri="{FF2B5EF4-FFF2-40B4-BE49-F238E27FC236}">
                <a16:creationId xmlns:a16="http://schemas.microsoft.com/office/drawing/2014/main" id="{4272F328-B1B3-FC6F-B4D5-481D5B707052}"/>
              </a:ext>
            </a:extLst>
          </p:cNvPr>
          <p:cNvSpPr>
            <a:spLocks noGrp="1" noChangeArrowheads="1"/>
          </p:cNvSpPr>
          <p:nvPr>
            <p:ph type="title"/>
          </p:nvPr>
        </p:nvSpPr>
        <p:spPr/>
        <p:txBody>
          <a:bodyPr/>
          <a:lstStyle/>
          <a:p>
            <a:pPr eaLnBrk="1" hangingPunct="1"/>
            <a:r>
              <a:rPr lang="fr-FR" altLang="fr-FR"/>
              <a:t>Talus stabilisateur au pied de la murette.</a:t>
            </a:r>
          </a:p>
        </p:txBody>
      </p:sp>
      <p:sp>
        <p:nvSpPr>
          <p:cNvPr id="141315" name="Rectangle 3" descr="Kenskoff_179">
            <a:extLst>
              <a:ext uri="{FF2B5EF4-FFF2-40B4-BE49-F238E27FC236}">
                <a16:creationId xmlns:a16="http://schemas.microsoft.com/office/drawing/2014/main" id="{6C892EE2-DD55-4A6E-63C8-E4DAA6F3FCA0}"/>
              </a:ext>
            </a:extLst>
          </p:cNvPr>
          <p:cNvSpPr>
            <a:spLocks noGrp="1" noChangeAspect="1" noChangeArrowheads="1"/>
          </p:cNvSpPr>
          <p:nvPr isPhoto="1"/>
        </p:nvSpPr>
        <p:spPr bwMode="auto">
          <a:xfrm>
            <a:off x="-9152" y="0"/>
            <a:ext cx="5052053" cy="378904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155">
            <a:extLst>
              <a:ext uri="{FF2B5EF4-FFF2-40B4-BE49-F238E27FC236}">
                <a16:creationId xmlns:a16="http://schemas.microsoft.com/office/drawing/2014/main" id="{E9879746-D235-9DCF-CBE2-7A1905EA9626}"/>
              </a:ext>
            </a:extLst>
          </p:cNvPr>
          <p:cNvSpPr>
            <a:spLocks noGrp="1" noChangeAspect="1" noChangeArrowheads="1"/>
          </p:cNvSpPr>
          <p:nvPr isPhoto="1"/>
        </p:nvSpPr>
        <p:spPr bwMode="auto">
          <a:xfrm>
            <a:off x="4091946" y="3068960"/>
            <a:ext cx="5052053" cy="378904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F41241C9-0D95-D90B-142A-F12F6617EE8F}"/>
              </a:ext>
            </a:extLst>
          </p:cNvPr>
          <p:cNvSpPr txBox="1"/>
          <p:nvPr/>
        </p:nvSpPr>
        <p:spPr>
          <a:xfrm>
            <a:off x="35472" y="5373216"/>
            <a:ext cx="3912434" cy="1077218"/>
          </a:xfrm>
          <a:prstGeom prst="rect">
            <a:avLst/>
          </a:prstGeom>
          <a:noFill/>
        </p:spPr>
        <p:txBody>
          <a:bodyPr wrap="square" rtlCol="0">
            <a:spAutoFit/>
          </a:bodyPr>
          <a:lstStyle/>
          <a:p>
            <a:r>
              <a:rPr lang="fr-FR" altLang="fr-FR" sz="1600" dirty="0">
                <a:latin typeface="Arial" panose="020B0604020202020204" pitchFamily="34" charset="0"/>
              </a:rPr>
              <a:t>Sur ce versant pentu, l’agriculteur a laissé un talus incliné se développer au pied de la murette. Elle se trouve ainsi stabilisée.</a:t>
            </a:r>
            <a:endParaRPr lang="fr-FR" sz="1600" dirty="0"/>
          </a:p>
        </p:txBody>
      </p:sp>
    </p:spTree>
    <p:extLst>
      <p:ext uri="{BB962C8B-B14F-4D97-AF65-F5344CB8AC3E}">
        <p14:creationId xmlns:p14="http://schemas.microsoft.com/office/powerpoint/2010/main" val="1448704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hidden="1">
            <a:extLst>
              <a:ext uri="{FF2B5EF4-FFF2-40B4-BE49-F238E27FC236}">
                <a16:creationId xmlns:a16="http://schemas.microsoft.com/office/drawing/2014/main" id="{A8C919B7-6D8D-E4D5-BC8B-4DE0EFD91CE7}"/>
              </a:ext>
            </a:extLst>
          </p:cNvPr>
          <p:cNvSpPr>
            <a:spLocks noGrp="1" noChangeArrowheads="1"/>
          </p:cNvSpPr>
          <p:nvPr>
            <p:ph type="title"/>
          </p:nvPr>
        </p:nvSpPr>
        <p:spPr/>
        <p:txBody>
          <a:bodyPr/>
          <a:lstStyle/>
          <a:p>
            <a:pPr eaLnBrk="1" hangingPunct="1"/>
            <a:r>
              <a:rPr lang="fr-FR" altLang="fr-FR"/>
              <a:t>Les limites de la technique paysanne sur un versant très pentu.</a:t>
            </a:r>
          </a:p>
        </p:txBody>
      </p:sp>
      <p:sp>
        <p:nvSpPr>
          <p:cNvPr id="139267" name="Rectangle 3" descr="Kenskoff_154">
            <a:extLst>
              <a:ext uri="{FF2B5EF4-FFF2-40B4-BE49-F238E27FC236}">
                <a16:creationId xmlns:a16="http://schemas.microsoft.com/office/drawing/2014/main" id="{4CADA97C-D600-C7CB-942D-47BC55B3D341}"/>
              </a:ext>
            </a:extLst>
          </p:cNvPr>
          <p:cNvSpPr>
            <a:spLocks noGrp="1" noChangeAspect="1" noChangeArrowheads="1"/>
          </p:cNvSpPr>
          <p:nvPr isPhoto="1"/>
        </p:nvSpPr>
        <p:spPr bwMode="auto">
          <a:xfrm>
            <a:off x="611560" y="0"/>
            <a:ext cx="7740352" cy="580526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39268" name="Line 4">
            <a:extLst>
              <a:ext uri="{FF2B5EF4-FFF2-40B4-BE49-F238E27FC236}">
                <a16:creationId xmlns:a16="http://schemas.microsoft.com/office/drawing/2014/main" id="{0C9AF7A9-0DCD-B519-653F-ACDD169CFF82}"/>
              </a:ext>
            </a:extLst>
          </p:cNvPr>
          <p:cNvSpPr>
            <a:spLocks noChangeShapeType="1"/>
          </p:cNvSpPr>
          <p:nvPr/>
        </p:nvSpPr>
        <p:spPr bwMode="auto">
          <a:xfrm flipH="1" flipV="1">
            <a:off x="6156325" y="5300663"/>
            <a:ext cx="1439863" cy="2159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B08DF55B-597A-54D5-1E08-7B7CE89E3881}"/>
              </a:ext>
            </a:extLst>
          </p:cNvPr>
          <p:cNvSpPr txBox="1"/>
          <p:nvPr/>
        </p:nvSpPr>
        <p:spPr>
          <a:xfrm>
            <a:off x="179512" y="6021288"/>
            <a:ext cx="8640960" cy="461665"/>
          </a:xfrm>
          <a:prstGeom prst="rect">
            <a:avLst/>
          </a:prstGeom>
          <a:noFill/>
        </p:spPr>
        <p:txBody>
          <a:bodyPr wrap="square" rtlCol="0">
            <a:spAutoFit/>
          </a:bodyPr>
          <a:lstStyle/>
          <a:p>
            <a:r>
              <a:rPr lang="fr-FR" altLang="fr-FR" sz="1200" dirty="0">
                <a:latin typeface="Arial" panose="020B0604020202020204" pitchFamily="34" charset="0"/>
              </a:rPr>
              <a:t>Sur ce versant très pentu, ces talus inclinés ont été colonisés par la végétation. Mais il me semble qu’ils ne pourront jouer qu’un rôle mineur pour le remodelage du versant : il est trop raide.</a:t>
            </a:r>
            <a:endParaRPr lang="fr-FR" sz="1200" dirty="0"/>
          </a:p>
        </p:txBody>
      </p:sp>
    </p:spTree>
    <p:extLst>
      <p:ext uri="{BB962C8B-B14F-4D97-AF65-F5344CB8AC3E}">
        <p14:creationId xmlns:p14="http://schemas.microsoft.com/office/powerpoint/2010/main" val="25579287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hidden="1">
            <a:extLst>
              <a:ext uri="{FF2B5EF4-FFF2-40B4-BE49-F238E27FC236}">
                <a16:creationId xmlns:a16="http://schemas.microsoft.com/office/drawing/2014/main" id="{5E00535C-AF8F-9AEF-A7FC-D05B32CB0E92}"/>
              </a:ext>
            </a:extLst>
          </p:cNvPr>
          <p:cNvSpPr>
            <a:spLocks noGrp="1" noChangeArrowheads="1"/>
          </p:cNvSpPr>
          <p:nvPr>
            <p:ph type="title"/>
          </p:nvPr>
        </p:nvSpPr>
        <p:spPr/>
        <p:txBody>
          <a:bodyPr/>
          <a:lstStyle/>
          <a:p>
            <a:pPr eaLnBrk="1" hangingPunct="1"/>
            <a:r>
              <a:rPr lang="fr-FR" altLang="fr-FR"/>
              <a:t>Lorsque la pente est forte, le ravinement commence par de petites rigoles.</a:t>
            </a:r>
          </a:p>
        </p:txBody>
      </p:sp>
      <p:sp>
        <p:nvSpPr>
          <p:cNvPr id="74755" name="Rectangle 3" descr="Kenskoff_084">
            <a:extLst>
              <a:ext uri="{FF2B5EF4-FFF2-40B4-BE49-F238E27FC236}">
                <a16:creationId xmlns:a16="http://schemas.microsoft.com/office/drawing/2014/main" id="{64C04ABA-9C6A-2B27-5B72-FC919213D30A}"/>
              </a:ext>
            </a:extLst>
          </p:cNvPr>
          <p:cNvSpPr>
            <a:spLocks noGrp="1" noChangeAspect="1" noChangeArrowheads="1"/>
          </p:cNvSpPr>
          <p:nvPr isPhoto="1"/>
        </p:nvSpPr>
        <p:spPr bwMode="auto">
          <a:xfrm>
            <a:off x="755576" y="0"/>
            <a:ext cx="7956376" cy="5370555"/>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ZoneTexte 1">
            <a:extLst>
              <a:ext uri="{FF2B5EF4-FFF2-40B4-BE49-F238E27FC236}">
                <a16:creationId xmlns:a16="http://schemas.microsoft.com/office/drawing/2014/main" id="{A4D33B36-EF85-07A4-C184-4A7318967004}"/>
              </a:ext>
            </a:extLst>
          </p:cNvPr>
          <p:cNvSpPr txBox="1"/>
          <p:nvPr/>
        </p:nvSpPr>
        <p:spPr>
          <a:xfrm>
            <a:off x="143508" y="5391099"/>
            <a:ext cx="8856984" cy="830997"/>
          </a:xfrm>
          <a:prstGeom prst="rect">
            <a:avLst/>
          </a:prstGeom>
          <a:noFill/>
        </p:spPr>
        <p:txBody>
          <a:bodyPr wrap="square" rtlCol="0">
            <a:spAutoFit/>
          </a:bodyPr>
          <a:lstStyle/>
          <a:p>
            <a:r>
              <a:rPr lang="fr-FR" altLang="fr-FR" sz="1200" dirty="0"/>
              <a:t>Sur les versants très pentus, l’érosion hydrique par ravinement est intense et participe au décapage du sol et du manteau d’altération .</a:t>
            </a:r>
          </a:p>
          <a:p>
            <a:endParaRPr lang="fr-FR" altLang="fr-FR" sz="1200" dirty="0"/>
          </a:p>
          <a:p>
            <a:r>
              <a:rPr lang="fr-FR" altLang="fr-FR" sz="1200" dirty="0"/>
              <a:t>Sur cette photo, on voit le début de l’incision d’une rigole.</a:t>
            </a:r>
          </a:p>
        </p:txBody>
      </p:sp>
    </p:spTree>
    <p:extLst>
      <p:ext uri="{BB962C8B-B14F-4D97-AF65-F5344CB8AC3E}">
        <p14:creationId xmlns:p14="http://schemas.microsoft.com/office/powerpoint/2010/main" val="40593064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hidden="1">
            <a:extLst>
              <a:ext uri="{FF2B5EF4-FFF2-40B4-BE49-F238E27FC236}">
                <a16:creationId xmlns:a16="http://schemas.microsoft.com/office/drawing/2014/main" id="{3043D23D-77FE-7C02-EC04-F551F972E28A}"/>
              </a:ext>
            </a:extLst>
          </p:cNvPr>
          <p:cNvSpPr>
            <a:spLocks noGrp="1" noChangeArrowheads="1"/>
          </p:cNvSpPr>
          <p:nvPr>
            <p:ph type="title"/>
          </p:nvPr>
        </p:nvSpPr>
        <p:spPr/>
        <p:txBody>
          <a:bodyPr/>
          <a:lstStyle/>
          <a:p>
            <a:pPr eaLnBrk="1" hangingPunct="1"/>
            <a:r>
              <a:rPr lang="fr-FR" altLang="fr-FR"/>
              <a:t>Id.</a:t>
            </a:r>
          </a:p>
        </p:txBody>
      </p:sp>
      <p:sp>
        <p:nvSpPr>
          <p:cNvPr id="76803" name="Rectangle 3" descr="Kenskoff_086">
            <a:extLst>
              <a:ext uri="{FF2B5EF4-FFF2-40B4-BE49-F238E27FC236}">
                <a16:creationId xmlns:a16="http://schemas.microsoft.com/office/drawing/2014/main" id="{B4CD002E-FEC9-147C-CD8F-10E44133A79C}"/>
              </a:ext>
            </a:extLst>
          </p:cNvPr>
          <p:cNvSpPr>
            <a:spLocks noGrp="1" noChangeAspect="1" noChangeArrowheads="1"/>
          </p:cNvSpPr>
          <p:nvPr isPhoto="1"/>
        </p:nvSpPr>
        <p:spPr bwMode="auto">
          <a:xfrm>
            <a:off x="0" y="6856"/>
            <a:ext cx="5796136" cy="4107609"/>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2" name="Rectangle 3" descr="Kenskoff_088">
            <a:extLst>
              <a:ext uri="{FF2B5EF4-FFF2-40B4-BE49-F238E27FC236}">
                <a16:creationId xmlns:a16="http://schemas.microsoft.com/office/drawing/2014/main" id="{4C3B719A-1C9A-55C5-F642-3F7F49299BD2}"/>
              </a:ext>
            </a:extLst>
          </p:cNvPr>
          <p:cNvSpPr>
            <a:spLocks noGrp="1" noChangeAspect="1" noChangeArrowheads="1"/>
          </p:cNvSpPr>
          <p:nvPr isPhoto="1"/>
        </p:nvSpPr>
        <p:spPr bwMode="auto">
          <a:xfrm>
            <a:off x="5899071" y="1916832"/>
            <a:ext cx="3244929" cy="494116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 name="ZoneTexte 2">
            <a:extLst>
              <a:ext uri="{FF2B5EF4-FFF2-40B4-BE49-F238E27FC236}">
                <a16:creationId xmlns:a16="http://schemas.microsoft.com/office/drawing/2014/main" id="{5CE5A69B-80C9-586B-4116-BC2E343C3E2E}"/>
              </a:ext>
            </a:extLst>
          </p:cNvPr>
          <p:cNvSpPr txBox="1"/>
          <p:nvPr/>
        </p:nvSpPr>
        <p:spPr>
          <a:xfrm>
            <a:off x="0" y="4509120"/>
            <a:ext cx="5796136" cy="830997"/>
          </a:xfrm>
          <a:prstGeom prst="rect">
            <a:avLst/>
          </a:prstGeom>
          <a:noFill/>
        </p:spPr>
        <p:txBody>
          <a:bodyPr wrap="square" rtlCol="0">
            <a:spAutoFit/>
          </a:bodyPr>
          <a:lstStyle/>
          <a:p>
            <a:r>
              <a:rPr lang="fr-FR" sz="1600" dirty="0"/>
              <a:t>Les traces de l’incision par rigoles sont en général assez discrètes, car elles sont effacées régulièrement par les façons culturales.</a:t>
            </a:r>
          </a:p>
        </p:txBody>
      </p:sp>
    </p:spTree>
    <p:extLst>
      <p:ext uri="{BB962C8B-B14F-4D97-AF65-F5344CB8AC3E}">
        <p14:creationId xmlns:p14="http://schemas.microsoft.com/office/powerpoint/2010/main" val="2435653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a:extLst>
              <a:ext uri="{FF2B5EF4-FFF2-40B4-BE49-F238E27FC236}">
                <a16:creationId xmlns:a16="http://schemas.microsoft.com/office/drawing/2014/main" id="{8A55A264-1740-AF99-183E-606BC483A71C}"/>
              </a:ext>
            </a:extLst>
          </p:cNvPr>
          <p:cNvSpPr>
            <a:spLocks noGrp="1" noChangeArrowheads="1"/>
          </p:cNvSpPr>
          <p:nvPr>
            <p:ph type="title"/>
          </p:nvPr>
        </p:nvSpPr>
        <p:spPr/>
        <p:txBody>
          <a:bodyPr/>
          <a:lstStyle/>
          <a:p>
            <a:pPr eaLnBrk="1" hangingPunct="1"/>
            <a:r>
              <a:rPr lang="fr-FR" altLang="fr-FR"/>
              <a:t>Par endroits, des morceaux de la forêt des pins (Pinus occidentalis) initiale subsistent.</a:t>
            </a:r>
          </a:p>
        </p:txBody>
      </p:sp>
      <p:sp>
        <p:nvSpPr>
          <p:cNvPr id="9219" name="Rectangle 3" descr="Kenskoff_008">
            <a:extLst>
              <a:ext uri="{FF2B5EF4-FFF2-40B4-BE49-F238E27FC236}">
                <a16:creationId xmlns:a16="http://schemas.microsoft.com/office/drawing/2014/main" id="{FA01AEC9-E495-BEFC-3048-ECBBBDA27D05}"/>
              </a:ext>
            </a:extLst>
          </p:cNvPr>
          <p:cNvSpPr>
            <a:spLocks noGrp="1" noChangeAspect="1" noChangeArrowheads="1"/>
          </p:cNvSpPr>
          <p:nvPr isPhoto="1"/>
        </p:nvSpPr>
        <p:spPr bwMode="auto">
          <a:xfrm>
            <a:off x="0" y="-26988"/>
            <a:ext cx="9144000" cy="6038851"/>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1447</TotalTime>
  <Words>3971</Words>
  <Application>Microsoft Office PowerPoint</Application>
  <PresentationFormat>Affichage à l'écran (4:3)</PresentationFormat>
  <Paragraphs>267</Paragraphs>
  <Slides>89</Slides>
  <Notes>24</Notes>
  <HiddenSlides>0</HiddenSlides>
  <MMClips>0</MMClips>
  <ScaleCrop>false</ScaleCrop>
  <HeadingPairs>
    <vt:vector size="6" baseType="variant">
      <vt:variant>
        <vt:lpstr>Polices utilisées</vt:lpstr>
      </vt:variant>
      <vt:variant>
        <vt:i4>1</vt:i4>
      </vt:variant>
      <vt:variant>
        <vt:lpstr>Thème</vt:lpstr>
      </vt:variant>
      <vt:variant>
        <vt:i4>1</vt:i4>
      </vt:variant>
      <vt:variant>
        <vt:lpstr>Titres des diapositives</vt:lpstr>
      </vt:variant>
      <vt:variant>
        <vt:i4>89</vt:i4>
      </vt:variant>
    </vt:vector>
  </HeadingPairs>
  <TitlesOfParts>
    <vt:vector size="91" baseType="lpstr">
      <vt:lpstr>Arial</vt:lpstr>
      <vt:lpstr>Modèle par défaut</vt:lpstr>
      <vt:lpstr>Présentation PowerPoint</vt:lpstr>
      <vt:lpstr>Présentation PowerPoint</vt:lpstr>
      <vt:lpstr>Carte d’ensemble</vt:lpstr>
      <vt:lpstr>Présentation PowerPoint</vt:lpstr>
      <vt:lpstr>Les mornes de Kenskoff</vt:lpstr>
      <vt:lpstr>Présentation PowerPoint</vt:lpstr>
      <vt:lpstr>En allant vers Furcy</vt:lpstr>
      <vt:lpstr>Présentation PowerPoint</vt:lpstr>
      <vt:lpstr>Par endroits, des morceaux de la forêt des pins (Pinus occidentalis) initiale subsistent.</vt:lpstr>
      <vt:lpstr>Forêt des pins (Pinus occidentalis) et village sur un replat. </vt:lpstr>
      <vt:lpstr>Id.</vt:lpstr>
      <vt:lpstr>L’érosion aratoire en action peut être observée lorsqu’on assiste au travail du sol effectué par le paysan. On voit alors comment la pioche ou la houe font descendre les mottes de terre.</vt:lpstr>
      <vt:lpstr>Le talus est creusé dans l’important manteau d’altération basaltique.</vt:lpstr>
      <vt:lpstr>L’érosion aratoire a affouillé le pin indiqué par une flèche. Il ne reste debout que grâce à sa profonde racine pivotante. Sa disparition est proche.</vt:lpstr>
      <vt:lpstr>Butte témoin subsistant après la chute d’un pin qui a été provoquée par l’affouillement (flèche). Elle donne une indication de l’épaisseur de sol décapé depuis la mise en culture de cette parcelle. </vt:lpstr>
      <vt:lpstr>L’érosion aratoire affouille les pins. La trace de celui qui était en premier plan (flèche) est constituée par cette sorte de butte-témoin qui subsiste.</vt:lpstr>
      <vt:lpstr>Présentation PowerPoint</vt:lpstr>
      <vt:lpstr>Id. </vt:lpstr>
      <vt:lpstr>Id.</vt:lpstr>
      <vt:lpstr>Talus subverticaux créés par l’érosion aratoire à la limite entre jardins. </vt:lpstr>
      <vt:lpstr>Versants à pente moyenne qui dominent la gorge. L’aspect qui semble « bocager » à première vue ne doit pas faire illusion. Les talus d’environ un mètre de haut qui marquent les limites des « jardins » ont été créés par l’érosion aratoire. Ils sont les indices du décapage du versant. L’accumulation des terres à l’amont de ces talus est insignifiante. L’érosion par ravinement est modeste, car le morcellement du parcellaire s’oppose à la concentration du ruissellement. </vt:lpstr>
      <vt:lpstr>Le replat et le haut de la gorge.</vt:lpstr>
      <vt:lpstr>Les talus crées par l’érosion aratoire sont des modelés d’incision. Le blanchiment du versant accompagne le décapage du sol. L’accumulation à l’amont du talus est insignifiante.</vt:lpstr>
      <vt:lpstr>Le recul des talus qui se développent en limite des jardins se traduit par des indentations.</vt:lpstr>
      <vt:lpstr>Éboulements.</vt:lpstr>
      <vt:lpstr>La position de cet arbre témoigne de l’importance du recul du talus.</vt:lpstr>
      <vt:lpstr>Les racines dénudées de cet arbre témoignent du recul du talus</vt:lpstr>
      <vt:lpstr>Talus subvertical et éboulements responsables de reculs localisés lorsque la terre éboulée est peu à peu enlevée par les façons culturales.</vt:lpstr>
      <vt:lpstr>Éboulement momentanément et partiellement stabilisé : le paysan cultivant la parcelle située en aval n’a pas cherché à déblayer toute la terre éboulée pour maintenir la surface cultivée. Un talus stabilisateur commence localement à se développer.</vt:lpstr>
      <vt:lpstr>Les graminées locales ont un pouvoir envahissant remarquable et pourraient contribuer à la stabilisation des talus, à condition que l’agriculteur accepte qu’un talus à forte pente se développe et remplace peu à peu le talus subvertical.</vt:lpstr>
      <vt:lpstr>La valorisation agricole des talus creusés par l’érosion aratoire (ici, par la plantation de bananiers, voir flèches) contribue à leur stabilisation. Mais cette stabilisation nécessite aussi que l’agriculteur travaillant la parcelle en aval accepte qu’un talus à forte pente se mette en place. </vt:lpstr>
      <vt:lpstr>Cette butte témoin de l’ancien niveau du sol est coiffée d’un buisson. Elle indique l’intensité que peut prendre l’association « érosion aratoire et ravinement » pour décaper un matériau meuble. </vt:lpstr>
      <vt:lpstr>Id.</vt:lpstr>
      <vt:lpstr>Id.</vt:lpstr>
      <vt:lpstr>Id. Le décapage est spectaculaire.</vt:lpstr>
      <vt:lpstr>Le décapage du sol sous l’effet de l’érosion aratoire conduit au développement de « terres finies » stériles sur ce calcaire. Les sols rouges décapés sont fossiles. La reconstitution d’un sol est possible, mais à l’échelle des temps géologiques.  Les talus semblent marquer des vestiges d’anciens canaux de contour, en particulier là où leur espacement est régulier. Ils n’ont pas freiné le décapage du versant. </vt:lpstr>
      <vt:lpstr>Quelques haies sont observées à la crête de talus (flèches) et de nombreux talus sont végétalisés. Une enquête devrait déterminer dans quelle mesure la stabilisation des talus constitue ici une pratique paysanne. </vt:lpstr>
      <vt:lpstr>Lorsqu’un talus subvertical s’éboule (flèche), l’agriculteur « aval » étale le plus souvent la masse éboulée sur sa parcelle et contribue ainsi à maintenir la raideur du talus et à entretenir son recul. A l’inverse, lorsqu’il plante la zone éboulée (potirons, par exemple) ou lorsqu’il la laisse envahir par l’herbe, le talus se stabilise et le remodelage du versant peut commencer. Dans ce cas, la mise en place d’une haie vive sur la crête du talus, avec un filtre, favorise le colluvionnement et accélère le remodelage.</vt:lpstr>
      <vt:lpstr>Les modelés de surface créés sont temporaires. L’effacement des anciennes structures et la création de nouvelles se traduit  par de l’érosion aratoire et conduit au décapage du versant.</vt:lpstr>
      <vt:lpstr>Modelés de surface temporaires (terrassettes) créés par les façons culturales.</vt:lpstr>
      <vt:lpstr>Id. Terrassettes.</vt:lpstr>
      <vt:lpstr>Id.</vt:lpstr>
      <vt:lpstr>Id.</vt:lpstr>
      <vt:lpstr>Les canaux de contour ont fragilisé le versant et favorisé ce glissement de terrain.</vt:lpstr>
      <vt:lpstr>Id.</vt:lpstr>
      <vt:lpstr>Les canaux de contour ou fossés d’infiltration totale (flèches blanches) sont inefficaces face à l’érosion aratoire qui est très importante ici. Ils sont d’autant plus contre indiqués que le versant est instable (niches de décollement marquées par une flèche bleue) et qu’un supplément d’eau infiltrée ne peut que stimuler de nouveaux mouvements de masse. </vt:lpstr>
      <vt:lpstr>Id.</vt:lpstr>
      <vt:lpstr>Id.</vt:lpstr>
      <vt:lpstr>Canaux de contour créés par un projet de CES.</vt:lpstr>
      <vt:lpstr>Id. Le non entretien de cet ouvrage par le paysan était prévisible. L’ouverture de cette brèche favorise la concentration du ruissellement et aggrave le ravinement sur le versant traité.</vt:lpstr>
      <vt:lpstr>L’absence d’entretien du canal de contour a favorisé l’incision d’une ravine.</vt:lpstr>
      <vt:lpstr>La ravine favorisée par le canal de contour.</vt:lpstr>
      <vt:lpstr>Le talus(flèche) est tout ce qui reste d’un ancien canal de contour.</vt:lpstr>
      <vt:lpstr>Ce talus, vestige d’un ancien canal de contour</vt:lpstr>
      <vt:lpstr>Une fois construit, le canal de contour fonctionne comme une limite de parcelle et favorise le développement d’un talus subvertical qui recule du fait de l’érosion aratoire.</vt:lpstr>
      <vt:lpstr>Ce qui reste d’un réseau de canaux de contour.</vt:lpstr>
      <vt:lpstr>Id.</vt:lpstr>
      <vt:lpstr>Présentation PowerPoint</vt:lpstr>
      <vt:lpstr>Présentation PowerPoint</vt:lpstr>
      <vt:lpstr>Murettes avec un talus stabilisateur.</vt:lpstr>
      <vt:lpstr>Versant peu pentu. L’agriculteur qui cultive la parcelle située à l’aval d’un talus accepte de sacrifier un peu de surface et laisse un talus à pente forte remplacer le talus subvertical, l’érosion régressive est freinée. On peut alors observer un début de remodelage du versant : succession de talus à pente forte et de terrasses à pente plus faible. </vt:lpstr>
      <vt:lpstr>Présentation PowerPoint</vt:lpstr>
      <vt:lpstr>Présentation PowerPoint</vt:lpstr>
      <vt:lpstr>Le talus enherbé stabilise la murette. Le paysan accepte de sacrifier une petite partie de la surface du jardin situé en aval.</vt:lpstr>
      <vt:lpstr>Canal au pied d’un talus.</vt:lpstr>
      <vt:lpstr>Talus stabilisé. Un canal longe le pied du talus.</vt:lpstr>
      <vt:lpstr>Petit canal creusé dans la parcelle pour évacuer le ruissellement excédentaire.</vt:lpstr>
      <vt:lpstr>Murette stabilisée.</vt:lpstr>
      <vt:lpstr>Talus enherbé et stable.</vt:lpstr>
      <vt:lpstr>Cultures maraîchères.</vt:lpstr>
      <vt:lpstr>Une succession de talus et de murettes a remodelé ce versant.</vt:lpstr>
      <vt:lpstr>Malanga valorisant le talus.</vt:lpstr>
      <vt:lpstr>Id.</vt:lpstr>
      <vt:lpstr>Id.</vt:lpstr>
      <vt:lpstr>Id.</vt:lpstr>
      <vt:lpstr>Le longose stabilise le talus</vt:lpstr>
      <vt:lpstr>Le talus est cultivé (cucurbitacées).</vt:lpstr>
      <vt:lpstr>Talus enherbé stable.</vt:lpstr>
      <vt:lpstr>Id. </vt:lpstr>
      <vt:lpstr>Murettes et talus enherbés</vt:lpstr>
      <vt:lpstr>Présentation PowerPoint</vt:lpstr>
      <vt:lpstr>La revanche améliore le freinage et la dispersion du ruissellement et le remodelage de la parcelle.</vt:lpstr>
      <vt:lpstr>Présentation PowerPoint</vt:lpstr>
      <vt:lpstr>Talus enherbé et stable.</vt:lpstr>
      <vt:lpstr>Talweg peu pentu aménagé de façon pérenne.</vt:lpstr>
      <vt:lpstr>Talus stabilisateur au pied de la murette.</vt:lpstr>
      <vt:lpstr>Les limites de la technique paysanne sur un versant très pentu.</vt:lpstr>
      <vt:lpstr>Lorsque la pente est forte, le ravinement commence par de petites rigoles.</vt:lpstr>
      <vt:lpstr>Id.</vt:lpstr>
    </vt:vector>
  </TitlesOfParts>
  <Company>XPSP2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Album photo</dc:title>
  <dc:creator>Calumettes</dc:creator>
  <cp:lastModifiedBy>Charles Lilin</cp:lastModifiedBy>
  <cp:revision>63</cp:revision>
  <dcterms:created xsi:type="dcterms:W3CDTF">2006-10-06T13:41:01Z</dcterms:created>
  <dcterms:modified xsi:type="dcterms:W3CDTF">2026-04-25T12:29:57Z</dcterms:modified>
</cp:coreProperties>
</file>