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264" r:id="rId3"/>
    <p:sldId id="265" r:id="rId4"/>
    <p:sldId id="267" r:id="rId5"/>
    <p:sldId id="297" r:id="rId6"/>
    <p:sldId id="298" r:id="rId7"/>
    <p:sldId id="299" r:id="rId8"/>
    <p:sldId id="300" r:id="rId9"/>
    <p:sldId id="302" r:id="rId10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-2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5B6117-CA53-D288-C67E-263322A537D4}"/>
              </a:ext>
            </a:extLst>
          </p:cNvPr>
          <p:cNvSpPr txBox="1"/>
          <p:nvPr/>
        </p:nvSpPr>
        <p:spPr>
          <a:xfrm>
            <a:off x="196850" y="469900"/>
            <a:ext cx="6781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-10" dirty="0">
                <a:latin typeface="Arial"/>
                <a:cs typeface="Arial"/>
              </a:rPr>
              <a:t>Dorty</a:t>
            </a:r>
          </a:p>
          <a:p>
            <a:endParaRPr lang="fr-FR" b="1" spc="-10" dirty="0">
              <a:latin typeface="Arial"/>
              <a:cs typeface="Arial"/>
            </a:endParaRPr>
          </a:p>
          <a:p>
            <a:pPr algn="ctr"/>
            <a:r>
              <a:rPr lang="fr-FR" sz="2000" b="1" spc="-10" dirty="0">
                <a:latin typeface="Arial"/>
                <a:cs typeface="Arial"/>
              </a:rPr>
              <a:t>Index</a:t>
            </a:r>
          </a:p>
          <a:p>
            <a:endParaRPr lang="fr-FR" sz="1800" b="1" spc="-10" dirty="0">
              <a:latin typeface="Arial"/>
              <a:cs typeface="Arial"/>
            </a:endParaRPr>
          </a:p>
          <a:p>
            <a:r>
              <a:rPr lang="fr-FR" sz="1800" b="1" spc="-10" dirty="0">
                <a:latin typeface="Arial"/>
                <a:cs typeface="Arial"/>
                <a:hlinkClick r:id="rId2" action="ppaction://hlinksldjump"/>
              </a:rPr>
              <a:t>CC-Dorty</a:t>
            </a:r>
            <a:endParaRPr lang="fr-FR" sz="1800" b="1" spc="-10" dirty="0">
              <a:latin typeface="Arial"/>
              <a:cs typeface="Arial"/>
            </a:endParaRPr>
          </a:p>
          <a:p>
            <a:endParaRPr lang="fr-FR" sz="1800" b="1" spc="-10" dirty="0">
              <a:latin typeface="Arial"/>
              <a:cs typeface="Arial"/>
            </a:endParaRPr>
          </a:p>
          <a:p>
            <a:r>
              <a:rPr lang="fr-FR" sz="1800" b="1" spc="-10" dirty="0">
                <a:latin typeface="Arial"/>
                <a:cs typeface="Arial"/>
                <a:hlinkClick r:id="rId3" action="ppaction://hlinksldjump"/>
              </a:rPr>
              <a:t>SB-Dorty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95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850" y="241300"/>
            <a:ext cx="5899150" cy="24942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 err="1">
                <a:latin typeface="Arial"/>
                <a:cs typeface="Arial"/>
              </a:rPr>
              <a:t>Citerne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Communautaire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Dorty</a:t>
            </a:r>
            <a:r>
              <a:rPr lang="fr-FR" sz="1600" b="1" spc="-10" dirty="0">
                <a:latin typeface="Arial"/>
                <a:cs typeface="Arial"/>
              </a:rPr>
              <a:t> (CC-Dorty)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154" y="731971"/>
            <a:ext cx="5899150" cy="2118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Citerne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Communautaire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Dorty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N18°16'56,96"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O73°42'45,2"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Dorty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COPVED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Mai-</a:t>
            </a:r>
            <a:r>
              <a:rPr sz="1200" dirty="0">
                <a:latin typeface="Arial"/>
                <a:cs typeface="Arial"/>
              </a:rPr>
              <a:t>juin</a:t>
            </a:r>
            <a:r>
              <a:rPr sz="1200" spc="-20" dirty="0">
                <a:latin typeface="Arial"/>
                <a:cs typeface="Arial"/>
              </a:rPr>
              <a:t> 2022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250" y="2832100"/>
            <a:ext cx="708660" cy="9099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60"/>
              </a:spcBef>
            </a:pPr>
            <a:r>
              <a:rPr sz="1200" b="1" spc="-10" dirty="0">
                <a:latin typeface="Arial"/>
                <a:cs typeface="Arial"/>
              </a:rPr>
              <a:t>Citerne </a:t>
            </a:r>
            <a:r>
              <a:rPr sz="1200" dirty="0">
                <a:latin typeface="Arial"/>
                <a:cs typeface="Arial"/>
              </a:rPr>
              <a:t>L=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5,10m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 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3,10m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2,00m </a:t>
            </a:r>
            <a:r>
              <a:rPr sz="1200" dirty="0">
                <a:latin typeface="Arial"/>
                <a:cs typeface="Arial"/>
              </a:rPr>
              <a:t>e = </a:t>
            </a:r>
            <a:r>
              <a:rPr sz="1200" spc="-10" dirty="0">
                <a:latin typeface="Arial"/>
                <a:cs typeface="Arial"/>
              </a:rPr>
              <a:t>0,20m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9919" y="3486126"/>
            <a:ext cx="137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30,00</a:t>
            </a:r>
            <a:r>
              <a:rPr sz="1200" spc="-25" dirty="0">
                <a:latin typeface="Arial"/>
                <a:cs typeface="Arial"/>
              </a:rPr>
              <a:t> 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964" y="3822700"/>
            <a:ext cx="5858371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1129"/>
              </p:ext>
            </p:extLst>
          </p:nvPr>
        </p:nvGraphicFramePr>
        <p:xfrm>
          <a:off x="577850" y="4147313"/>
          <a:ext cx="6477000" cy="177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L="69850" marR="169545">
                        <a:lnSpc>
                          <a:spcPts val="1380"/>
                        </a:lnSpc>
                        <a:spcBef>
                          <a:spcPts val="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230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emplacement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faciliter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l’abreuvement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bétail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habitants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zone.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permettra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également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habitats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lessive.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sèche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69850" marR="415925">
                        <a:lnSpc>
                          <a:spcPct val="959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saisons.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01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route,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intérêt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exutoire.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74964" y="6184900"/>
            <a:ext cx="5858371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02773"/>
              </p:ext>
            </p:extLst>
          </p:nvPr>
        </p:nvGraphicFramePr>
        <p:xfrm>
          <a:off x="425450" y="6487771"/>
          <a:ext cx="6629400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430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353695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5,10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3,10 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3,162m</a:t>
                      </a:r>
                      <a:r>
                        <a:rPr sz="1200" spc="-15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62560">
                        <a:lnSpc>
                          <a:spcPts val="138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sont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conçues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blocs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(parpaings)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0,40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d’épaisseur.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parpaings,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dosé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kg.</a:t>
                      </a:r>
                      <a:endParaRPr lang="fr-FR" sz="1200" spc="-25" dirty="0">
                        <a:latin typeface="Arial"/>
                        <a:cs typeface="Arial"/>
                      </a:endParaRPr>
                    </a:p>
                    <a:p>
                      <a:pPr marL="69850" marR="441959">
                        <a:lnSpc>
                          <a:spcPts val="1380"/>
                        </a:lnSpc>
                      </a:pP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finitions</a:t>
                      </a:r>
                      <a:r>
                        <a:rPr lang="fr-FR"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citerne</a:t>
                      </a:r>
                      <a:r>
                        <a:rPr lang="fr-FR"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crépissage,</a:t>
                      </a:r>
                      <a:r>
                        <a:rPr lang="fr-FR" sz="12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enduisage</a:t>
                      </a:r>
                      <a:r>
                        <a:rPr lang="fr-FR" sz="12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cirage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cirage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l’intérieur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la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lang="fr-FR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citerne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: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(5.10m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3.10m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5.10m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3.1m)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32.8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crépir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cirer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 :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une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8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3.1m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5.1m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15.81m</a:t>
                      </a:r>
                      <a:r>
                        <a:rPr lang="fr-FR" sz="1200" spc="-15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 marR="118110">
                        <a:lnSpc>
                          <a:spcPts val="1380"/>
                        </a:lnSpc>
                        <a:spcBef>
                          <a:spcPts val="70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l‘extérieur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du 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sol.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1285"/>
                        </a:spcBef>
                      </a:pP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ferraillage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 marR="22225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3/8’’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citerne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recourbé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forme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U,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remontant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trous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parpaings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jusqu’à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dernière rangée.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deuxième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quadrillage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fait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avec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fers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½’’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dans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la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dalle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espacé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cm.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lang="fr-FR"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2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fouilles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fouille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estimé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25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lang="fr-FR" sz="1200" baseline="27777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BEF0D8A-A5C5-D122-4F14-D9CBE1C268AE}"/>
              </a:ext>
            </a:extLst>
          </p:cNvPr>
          <p:cNvSpPr txBox="1"/>
          <p:nvPr/>
        </p:nvSpPr>
        <p:spPr>
          <a:xfrm>
            <a:off x="5683250" y="731971"/>
            <a:ext cx="18732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hlinkClick r:id="rId2" action="ppaction://hlinksldjump"/>
              </a:rPr>
              <a:t>Retour à l’index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6764" y="774700"/>
            <a:ext cx="2075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Schémas/plans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439" y="1205181"/>
            <a:ext cx="4240150" cy="1569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71502" y="2149911"/>
            <a:ext cx="1247522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12">
            <a:extLst>
              <a:ext uri="{FF2B5EF4-FFF2-40B4-BE49-F238E27FC236}">
                <a16:creationId xmlns:a16="http://schemas.microsoft.com/office/drawing/2014/main" id="{D6C74B17-0A82-9B9A-FC2C-71C3919FF5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9569" y="3061405"/>
            <a:ext cx="3153805" cy="1807264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810282E3-4F7E-5E27-9B19-DC173496975E}"/>
              </a:ext>
            </a:extLst>
          </p:cNvPr>
          <p:cNvSpPr txBox="1"/>
          <p:nvPr/>
        </p:nvSpPr>
        <p:spPr>
          <a:xfrm>
            <a:off x="1420001" y="3982524"/>
            <a:ext cx="1068705" cy="16671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8765">
              <a:lnSpc>
                <a:spcPts val="1285"/>
              </a:lnSpc>
            </a:pPr>
            <a:r>
              <a:rPr sz="1200" b="1" spc="-26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b="1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4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3/4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85A7A6A-3A9B-6F23-985E-EF5A76D24681}"/>
              </a:ext>
            </a:extLst>
          </p:cNvPr>
          <p:cNvSpPr txBox="1"/>
          <p:nvPr/>
        </p:nvSpPr>
        <p:spPr>
          <a:xfrm>
            <a:off x="886764" y="4852543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5D50F80C-848B-F83B-E149-9C8463B2F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03915"/>
              </p:ext>
            </p:extLst>
          </p:nvPr>
        </p:nvGraphicFramePr>
        <p:xfrm>
          <a:off x="1368805" y="5474843"/>
          <a:ext cx="4818379" cy="1977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2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6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D9FC2D12-EDD9-6439-8BA7-0D2F37325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71147"/>
              </p:ext>
            </p:extLst>
          </p:nvPr>
        </p:nvGraphicFramePr>
        <p:xfrm>
          <a:off x="899464" y="7750810"/>
          <a:ext cx="5668645" cy="171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Ouvrage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object 8">
            <a:extLst>
              <a:ext uri="{FF2B5EF4-FFF2-40B4-BE49-F238E27FC236}">
                <a16:creationId xmlns:a16="http://schemas.microsoft.com/office/drawing/2014/main" id="{0781E3C6-447F-0CB5-6EA6-B2631081BAA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0561" y="5480304"/>
            <a:ext cx="2385060" cy="1788540"/>
          </a:xfrm>
          <a:prstGeom prst="rect">
            <a:avLst/>
          </a:prstGeom>
        </p:spPr>
      </p:pic>
      <p:pic>
        <p:nvPicPr>
          <p:cNvPr id="16" name="object 9">
            <a:extLst>
              <a:ext uri="{FF2B5EF4-FFF2-40B4-BE49-F238E27FC236}">
                <a16:creationId xmlns:a16="http://schemas.microsoft.com/office/drawing/2014/main" id="{5C1BE860-01C8-6F1B-4646-77B54B712AC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61560" y="5480304"/>
            <a:ext cx="1332864" cy="1777111"/>
          </a:xfrm>
          <a:prstGeom prst="rect">
            <a:avLst/>
          </a:prstGeom>
        </p:spPr>
      </p:pic>
      <p:pic>
        <p:nvPicPr>
          <p:cNvPr id="17" name="object 10">
            <a:extLst>
              <a:ext uri="{FF2B5EF4-FFF2-40B4-BE49-F238E27FC236}">
                <a16:creationId xmlns:a16="http://schemas.microsoft.com/office/drawing/2014/main" id="{DFFBF941-B929-675B-54AE-65067E20F2D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8988" y="7755763"/>
            <a:ext cx="2064765" cy="1523873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B9BEFCE4-B39F-45A3-AD6D-DC95F2570B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3003" y="7755763"/>
            <a:ext cx="1896999" cy="1489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764" y="3746118"/>
            <a:ext cx="6091886" cy="680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  <a:spcBef>
                <a:spcPts val="944"/>
              </a:spcBef>
            </a:pPr>
            <a:r>
              <a:rPr sz="1200" dirty="0">
                <a:latin typeface="Arial"/>
                <a:cs typeface="Arial"/>
              </a:rPr>
              <a:t>Un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chantier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mené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complications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particulières.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main </a:t>
            </a:r>
            <a:r>
              <a:rPr sz="1200" dirty="0">
                <a:latin typeface="Arial"/>
                <a:cs typeface="Arial"/>
              </a:rPr>
              <a:t>d’œuvre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mobilisée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matériaux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situé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peu</a:t>
            </a:r>
            <a:r>
              <a:rPr sz="1200" spc="-20" dirty="0">
                <a:latin typeface="Arial"/>
                <a:cs typeface="Arial"/>
              </a:rPr>
              <a:t> loin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route.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1170431"/>
            <a:ext cx="3634104" cy="2187448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413D5A7D-1225-4AB6-52CC-991A4E484841}"/>
              </a:ext>
            </a:extLst>
          </p:cNvPr>
          <p:cNvSpPr txBox="1"/>
          <p:nvPr/>
        </p:nvSpPr>
        <p:spPr>
          <a:xfrm>
            <a:off x="886764" y="774700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765" y="531874"/>
            <a:ext cx="5899150" cy="24878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25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dirty="0" err="1">
                <a:latin typeface="Arial"/>
                <a:cs typeface="Arial"/>
              </a:rPr>
              <a:t>Seuil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 err="1">
                <a:latin typeface="Arial"/>
                <a:cs typeface="Arial"/>
              </a:rPr>
              <a:t>Bassin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Dorty</a:t>
            </a:r>
            <a:r>
              <a:rPr lang="fr-FR" sz="1600" b="1" spc="-10" dirty="0">
                <a:latin typeface="Arial"/>
                <a:cs typeface="Arial"/>
              </a:rPr>
              <a:t>  (SB-Dorty)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50" y="1076038"/>
            <a:ext cx="6553200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Seuil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Dorty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  <a:tabLst>
                <a:tab pos="3665220" algn="l"/>
              </a:tabLst>
            </a:pPr>
            <a:r>
              <a:rPr sz="1200" b="1" dirty="0">
                <a:latin typeface="Arial"/>
                <a:cs typeface="Arial"/>
              </a:rPr>
              <a:t>Coordonnées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GPS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18°16'44.29"</a:t>
            </a:r>
            <a:r>
              <a:rPr sz="1200" dirty="0">
                <a:latin typeface="Arial"/>
                <a:cs typeface="Arial"/>
              </a:rPr>
              <a:t>	W</a:t>
            </a:r>
            <a:r>
              <a:rPr sz="1200" spc="-10" dirty="0">
                <a:latin typeface="Arial"/>
                <a:cs typeface="Arial"/>
              </a:rPr>
              <a:t> 73°42'45,41"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Arial"/>
                <a:cs typeface="Arial"/>
              </a:rPr>
              <a:t>Localité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Dorty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Arial"/>
                <a:cs typeface="Arial"/>
              </a:rPr>
              <a:t>Nom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propriétaire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Yves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Garame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Dumé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dirty="0">
                <a:latin typeface="Arial"/>
                <a:cs typeface="Arial"/>
              </a:rPr>
              <a:t>Dates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construction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Juin-</a:t>
            </a:r>
            <a:r>
              <a:rPr sz="1200" dirty="0">
                <a:latin typeface="Arial"/>
                <a:cs typeface="Arial"/>
              </a:rPr>
              <a:t>juillet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2022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855"/>
              </a:spcBef>
            </a:pPr>
            <a:r>
              <a:rPr sz="1200" b="1" spc="-10" dirty="0">
                <a:latin typeface="Arial"/>
                <a:cs typeface="Arial"/>
              </a:rPr>
              <a:t>Exécution/supervision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l’ouvrage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Enfant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(ing.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Saintil</a:t>
            </a:r>
            <a:r>
              <a:rPr sz="1200" spc="-10" dirty="0">
                <a:latin typeface="Arial"/>
                <a:cs typeface="Arial"/>
              </a:rPr>
              <a:t> CLOSSY)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200" dirty="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Caractéristiques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générales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  <a:p>
            <a:pPr marL="67945">
              <a:lnSpc>
                <a:spcPts val="1410"/>
              </a:lnSpc>
              <a:spcBef>
                <a:spcPts val="994"/>
              </a:spcBef>
            </a:pPr>
            <a:r>
              <a:rPr sz="1200" b="1" spc="-10" dirty="0">
                <a:latin typeface="Arial"/>
                <a:cs typeface="Arial"/>
              </a:rPr>
              <a:t>Seuil</a:t>
            </a:r>
            <a:endParaRPr sz="1200" dirty="0">
              <a:latin typeface="Arial"/>
              <a:cs typeface="Arial"/>
            </a:endParaRPr>
          </a:p>
          <a:p>
            <a:pPr marL="67945" marR="509905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Arial"/>
                <a:cs typeface="Arial"/>
              </a:rPr>
              <a:t>L=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20,00m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3,50m </a:t>
            </a:r>
            <a:r>
              <a:rPr sz="1200" dirty="0">
                <a:latin typeface="Arial"/>
                <a:cs typeface="Arial"/>
              </a:rPr>
              <a:t>e = </a:t>
            </a:r>
            <a:r>
              <a:rPr sz="1200" spc="-10" dirty="0">
                <a:latin typeface="Arial"/>
                <a:cs typeface="Arial"/>
              </a:rPr>
              <a:t>0,60m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050" y="3975100"/>
            <a:ext cx="708660" cy="9099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60"/>
              </a:spcBef>
            </a:pPr>
            <a:r>
              <a:rPr sz="1200" b="1" spc="-10" dirty="0">
                <a:latin typeface="Arial"/>
                <a:cs typeface="Arial"/>
              </a:rPr>
              <a:t>Bassin</a:t>
            </a:r>
            <a:r>
              <a:rPr sz="1200" b="1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6,50m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 =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5,75m </a:t>
            </a:r>
            <a:r>
              <a:rPr sz="1200" dirty="0">
                <a:latin typeface="Arial"/>
                <a:cs typeface="Arial"/>
              </a:rPr>
              <a:t>H=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2,00m </a:t>
            </a:r>
            <a:r>
              <a:rPr sz="1200" dirty="0">
                <a:latin typeface="Arial"/>
                <a:cs typeface="Arial"/>
              </a:rPr>
              <a:t>e = </a:t>
            </a:r>
            <a:r>
              <a:rPr sz="1200" spc="-10" dirty="0">
                <a:latin typeface="Arial"/>
                <a:cs typeface="Arial"/>
              </a:rPr>
              <a:t>0,60m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0841" y="4150614"/>
            <a:ext cx="137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Volume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74,75</a:t>
            </a:r>
            <a:r>
              <a:rPr sz="1200" spc="-25" dirty="0">
                <a:latin typeface="Arial"/>
                <a:cs typeface="Arial"/>
              </a:rPr>
              <a:t> m</a:t>
            </a:r>
            <a:r>
              <a:rPr sz="1200" spc="-37" baseline="27777" dirty="0">
                <a:latin typeface="Arial"/>
                <a:cs typeface="Arial"/>
              </a:rPr>
              <a:t>3</a:t>
            </a:r>
            <a:endParaRPr sz="1200" baseline="277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836" y="5346700"/>
            <a:ext cx="5905500" cy="219710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Choix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86285"/>
              </p:ext>
            </p:extLst>
          </p:nvPr>
        </p:nvGraphicFramePr>
        <p:xfrm>
          <a:off x="501650" y="5671312"/>
          <a:ext cx="6553200" cy="177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Raisons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choix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l’emplacement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 algn="just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emplacement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été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choisi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faciliter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l’abreuvement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bétail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habitants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zone.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permettra</a:t>
                      </a:r>
                      <a:r>
                        <a:rPr sz="120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également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accès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l’eau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habitats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lessive.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Accès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Facile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sèche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difficile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saison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pluies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69850" marR="415925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Saison(s)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propice(s)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saisons.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9850">
                        <a:lnSpc>
                          <a:spcPts val="136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Choix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type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d’ouvrage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2801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route,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intérêt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construire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exutoire.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811CEC6-F469-FDE2-C9B5-D034B3FD56FE}"/>
              </a:ext>
            </a:extLst>
          </p:cNvPr>
          <p:cNvSpPr txBox="1"/>
          <p:nvPr/>
        </p:nvSpPr>
        <p:spPr>
          <a:xfrm>
            <a:off x="5683250" y="971136"/>
            <a:ext cx="187325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hlinkClick r:id="rId2" action="ppaction://hlinksldjump"/>
              </a:rPr>
              <a:t>Retour à l’index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893" y="317500"/>
            <a:ext cx="6186714" cy="221214"/>
          </a:xfrm>
          <a:prstGeom prst="rect">
            <a:avLst/>
          </a:prstGeom>
          <a:solidFill>
            <a:schemeClr val="bg2"/>
          </a:solidFill>
          <a:ln w="6096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71120" algn="ctr">
              <a:lnSpc>
                <a:spcPct val="100000"/>
              </a:lnSpc>
              <a:spcBef>
                <a:spcPts val="45"/>
              </a:spcBef>
            </a:pPr>
            <a:r>
              <a:rPr sz="1400" b="1" dirty="0">
                <a:latin typeface="Arial"/>
                <a:cs typeface="Arial"/>
              </a:rPr>
              <a:t>Caractéristiques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techniques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l’ouvrage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87422"/>
              </p:ext>
            </p:extLst>
          </p:nvPr>
        </p:nvGraphicFramePr>
        <p:xfrm>
          <a:off x="425450" y="774700"/>
          <a:ext cx="6705600" cy="850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0"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90"/>
                        </a:lnSpc>
                      </a:pP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Maçonnerie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16954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moins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celle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 poteaux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poutres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Epaisseur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seuil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(0,60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15,036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9850" marR="20701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6,50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5,75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hauteur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côtés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celle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chainage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Epaisseur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(0,60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m)=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18,81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maçonnerie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33,852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b="1" u="sng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béton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SEUIL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287020">
                        <a:lnSpc>
                          <a:spcPts val="138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0,60x0,60 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(4X2,50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+2X3.20m)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3,672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Poutres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sections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(0,60x0,60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+0,60x0,20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19177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+0,60x0,15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16.4m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9.348m</a:t>
                      </a:r>
                      <a:r>
                        <a:rPr sz="1200" spc="-15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13.02m</a:t>
                      </a:r>
                      <a:r>
                        <a:rPr sz="1200" spc="-15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298450">
                        <a:lnSpc>
                          <a:spcPts val="1410"/>
                        </a:lnSpc>
                        <a:spcBef>
                          <a:spcPts val="13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D-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BASSIN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219710">
                        <a:lnSpc>
                          <a:spcPts val="138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d’une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6,95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moins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0,60,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d’une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 soit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,509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18859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poteaux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section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0.60X0.60m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2.25m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soit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4.05m</a:t>
                      </a:r>
                      <a:r>
                        <a:rPr sz="1200" b="1" spc="-15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626110">
                        <a:lnSpc>
                          <a:spcPts val="276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,559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radier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 marR="261620">
                        <a:lnSpc>
                          <a:spcPts val="1380"/>
                        </a:lnSpc>
                        <a:spcBef>
                          <a:spcPts val="6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radier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dimensions 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m+5.25m)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2,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largeur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(3,77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m+5.36m)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épaisseur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0,20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37" baseline="27777" dirty="0">
                          <a:latin typeface="Arial"/>
                          <a:cs typeface="Arial"/>
                        </a:rPr>
                        <a:t>3</a:t>
                      </a:r>
                      <a:endParaRPr sz="1200" baseline="27777" dirty="0">
                        <a:latin typeface="Arial"/>
                        <a:cs typeface="Arial"/>
                      </a:endParaRPr>
                    </a:p>
                    <a:p>
                      <a:pPr marL="69850" marR="424815">
                        <a:lnSpc>
                          <a:spcPts val="138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volume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l’ouvrage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31,29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7" baseline="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baseline="27777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finitions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seuil :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crépissage,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enduisage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 err="1">
                          <a:latin typeface="Arial"/>
                          <a:cs typeface="Arial"/>
                        </a:rPr>
                        <a:t>cirage</a:t>
                      </a:r>
                      <a:endParaRPr lang="fr-FR" sz="1200" b="1" spc="-10" dirty="0">
                        <a:latin typeface="Arial"/>
                        <a:cs typeface="Arial"/>
                      </a:endParaRPr>
                    </a:p>
                    <a:p>
                      <a:pPr marL="69850" marR="424815">
                        <a:lnSpc>
                          <a:spcPts val="138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31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27050" marR="71755" indent="0">
                        <a:lnSpc>
                          <a:spcPts val="1380"/>
                        </a:lnSpc>
                        <a:buFontTx/>
                        <a:buNone/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Crépissage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amont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toute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visible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(hauteur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seuil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au-dessus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sol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longueur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x</a:t>
                      </a:r>
                      <a:endParaRPr lang="fr-FR" sz="1200" spc="-50" dirty="0">
                        <a:latin typeface="Arial"/>
                        <a:cs typeface="Arial"/>
                      </a:endParaRPr>
                    </a:p>
                    <a:p>
                      <a:pPr marL="2014220" marR="186055" lvl="0" indent="0" algn="l">
                        <a:lnSpc>
                          <a:spcPts val="1380"/>
                        </a:lnSpc>
                        <a:spcBef>
                          <a:spcPts val="195"/>
                        </a:spcBef>
                        <a:buFontTx/>
                        <a:buNone/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3,14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1/2)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du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déversoir,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soit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30,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00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m²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mortier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2014220" lvl="0" indent="0" algn="l">
                        <a:lnSpc>
                          <a:spcPts val="1345"/>
                        </a:lnSpc>
                        <a:buFontTx/>
                        <a:buNone/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Rejointoiement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joints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35" dirty="0">
                          <a:latin typeface="Arial"/>
                          <a:cs typeface="Arial"/>
                        </a:rPr>
                        <a:t>m²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35"/>
                        </a:spcBef>
                        <a:buFontTx/>
                        <a:buNone/>
                      </a:pP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557020" marR="161290" indent="0">
                        <a:lnSpc>
                          <a:spcPts val="1380"/>
                        </a:lnSpc>
                        <a:buFontTx/>
                        <a:buNone/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intérieure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faces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verticales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du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est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2,00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(6,50m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5,75m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6,50m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+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5,75m)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50" dirty="0">
                          <a:latin typeface="Arial"/>
                          <a:cs typeface="Arial"/>
                        </a:rPr>
                        <a:t>=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24,50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À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crépir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au</a:t>
                      </a:r>
                      <a:r>
                        <a:rPr lang="fr-FR"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mortier,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enduire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cirer.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557020" indent="0">
                        <a:lnSpc>
                          <a:spcPts val="1315"/>
                        </a:lnSpc>
                        <a:buFontTx/>
                        <a:buNone/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Pour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fond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: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chape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béton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d’au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moins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7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cm.</a:t>
                      </a:r>
                      <a:r>
                        <a:rPr lang="fr-FR"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une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1557020" indent="0">
                        <a:lnSpc>
                          <a:spcPts val="1410"/>
                        </a:lnSpc>
                        <a:buFontTx/>
                        <a:buNone/>
                      </a:pPr>
                      <a:r>
                        <a:rPr lang="fr-FR" sz="1200" dirty="0">
                          <a:latin typeface="Arial"/>
                          <a:cs typeface="Arial"/>
                        </a:rPr>
                        <a:t>surface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6,50m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fr-FR"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5,75m</a:t>
                      </a:r>
                      <a:r>
                        <a:rPr lang="fr-FR"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lang="fr-FR"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37,37</a:t>
                      </a:r>
                      <a:r>
                        <a:rPr lang="fr-FR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m</a:t>
                      </a:r>
                      <a:r>
                        <a:rPr lang="fr-FR" sz="1200" spc="-37" baseline="27777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spc="-25" dirty="0">
                          <a:latin typeface="Arial"/>
                          <a:cs typeface="Arial"/>
                        </a:rPr>
                        <a:t>.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fr-FR" sz="1200" dirty="0">
                        <a:latin typeface="Arial"/>
                        <a:cs typeface="Arial"/>
                      </a:endParaRPr>
                    </a:p>
                    <a:p>
                      <a:pPr marL="527050" marR="71755">
                        <a:lnSpc>
                          <a:spcPts val="1380"/>
                        </a:lnSpc>
                      </a:pPr>
                      <a:endParaRPr lang="fr-FR" sz="1200" spc="-50" dirty="0">
                        <a:latin typeface="Arial"/>
                        <a:cs typeface="Arial"/>
                      </a:endParaRPr>
                    </a:p>
                    <a:p>
                      <a:pPr marL="527050" marR="71755">
                        <a:lnSpc>
                          <a:spcPts val="138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31AB2AD-9B0B-49C0-2E53-166982BBAC16}"/>
              </a:ext>
            </a:extLst>
          </p:cNvPr>
          <p:cNvSpPr txBox="1"/>
          <p:nvPr/>
        </p:nvSpPr>
        <p:spPr>
          <a:xfrm>
            <a:off x="-946150" y="1003300"/>
            <a:ext cx="82296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7020" indent="0">
              <a:lnSpc>
                <a:spcPts val="1410"/>
              </a:lnSpc>
              <a:spcBef>
                <a:spcPts val="1325"/>
              </a:spcBef>
              <a:buFontTx/>
              <a:buNone/>
            </a:pPr>
            <a:r>
              <a:rPr lang="fr-FR"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lang="fr-FR" sz="12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ferraillage</a:t>
            </a:r>
            <a:endParaRPr lang="fr-FR" sz="1200" dirty="0">
              <a:latin typeface="Arial"/>
              <a:cs typeface="Arial"/>
            </a:endParaRPr>
          </a:p>
          <a:p>
            <a:pPr marL="1557019" indent="0">
              <a:lnSpc>
                <a:spcPts val="1410"/>
              </a:lnSpc>
              <a:buFontTx/>
              <a:buNone/>
              <a:tabLst>
                <a:tab pos="1751964" algn="l"/>
              </a:tabLst>
            </a:pPr>
            <a:r>
              <a:rPr lang="fr-FR" sz="1200" b="1" dirty="0">
                <a:latin typeface="Arial"/>
                <a:cs typeface="Arial"/>
              </a:rPr>
              <a:t>Pour</a:t>
            </a:r>
            <a:r>
              <a:rPr lang="fr-FR" sz="1200" b="1" spc="-2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le</a:t>
            </a:r>
            <a:r>
              <a:rPr lang="fr-FR" sz="1200" b="1" spc="-30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seuil</a:t>
            </a:r>
            <a:endParaRPr lang="fr-FR" sz="1200" dirty="0">
              <a:latin typeface="Arial"/>
              <a:cs typeface="Arial"/>
            </a:endParaRPr>
          </a:p>
          <a:p>
            <a:pPr marL="1785620" marR="169545" lvl="1" indent="0">
              <a:lnSpc>
                <a:spcPts val="1380"/>
              </a:lnSpc>
              <a:spcBef>
                <a:spcPts val="635"/>
              </a:spcBef>
              <a:buFontTx/>
              <a:buNone/>
              <a:tabLst>
                <a:tab pos="2014220" algn="l"/>
              </a:tabLst>
            </a:pPr>
            <a:r>
              <a:rPr lang="fr-FR" sz="1200" dirty="0">
                <a:latin typeface="Arial"/>
                <a:cs typeface="Arial"/>
              </a:rPr>
              <a:t>6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poteaux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verticaux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armés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1/2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cadres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espacés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 </a:t>
            </a:r>
            <a:r>
              <a:rPr lang="fr-FR" sz="1200" spc="-25" dirty="0">
                <a:latin typeface="Arial"/>
                <a:cs typeface="Arial"/>
              </a:rPr>
              <a:t>cm</a:t>
            </a:r>
            <a:endParaRPr lang="fr-FR" sz="1200" dirty="0">
              <a:latin typeface="Arial"/>
              <a:cs typeface="Arial"/>
            </a:endParaRPr>
          </a:p>
          <a:p>
            <a:pPr marL="2014220" marR="153035" indent="0">
              <a:lnSpc>
                <a:spcPts val="1380"/>
              </a:lnSpc>
              <a:buFontTx/>
              <a:buNone/>
            </a:pPr>
            <a:r>
              <a:rPr lang="fr-FR" sz="1200" dirty="0">
                <a:latin typeface="Arial"/>
                <a:cs typeface="Arial"/>
              </a:rPr>
              <a:t>3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poutres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horizontales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armées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(poutre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libage </a:t>
            </a:r>
            <a:r>
              <a:rPr lang="fr-FR" sz="1200" dirty="0">
                <a:latin typeface="Arial"/>
                <a:cs typeface="Arial"/>
              </a:rPr>
              <a:t>armée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8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3/8,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poutre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intermédiaire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armée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spc="-50" dirty="0">
                <a:latin typeface="Arial"/>
                <a:cs typeface="Arial"/>
              </a:rPr>
              <a:t>6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cadres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espacés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</a:t>
            </a:r>
            <a:r>
              <a:rPr lang="fr-FR" sz="1200" spc="-3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cm </a:t>
            </a:r>
            <a:r>
              <a:rPr lang="fr-FR" sz="1200" spc="-25" dirty="0">
                <a:latin typeface="Arial"/>
                <a:cs typeface="Arial"/>
              </a:rPr>
              <a:t>et </a:t>
            </a:r>
            <a:r>
              <a:rPr lang="fr-FR" sz="1200" dirty="0">
                <a:latin typeface="Arial"/>
                <a:cs typeface="Arial"/>
              </a:rPr>
              <a:t>poutre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chaînage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sous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déversoir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armé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4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spc="-20" dirty="0">
                <a:latin typeface="Arial"/>
                <a:cs typeface="Arial"/>
              </a:rPr>
              <a:t>fers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cadres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espacés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spc="-20" dirty="0">
                <a:latin typeface="Arial"/>
                <a:cs typeface="Arial"/>
              </a:rPr>
              <a:t>cm).</a:t>
            </a:r>
            <a:endParaRPr lang="fr-FR" sz="1200" dirty="0">
              <a:latin typeface="Arial"/>
              <a:cs typeface="Arial"/>
            </a:endParaRPr>
          </a:p>
          <a:p>
            <a:pPr marL="1557020" marR="43180" indent="0">
              <a:lnSpc>
                <a:spcPts val="1380"/>
              </a:lnSpc>
              <a:spcBef>
                <a:spcPts val="600"/>
              </a:spcBef>
              <a:buFontTx/>
              <a:buNone/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: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15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½,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15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9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38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spc="-50" dirty="0">
                <a:latin typeface="Arial"/>
                <a:cs typeface="Arial"/>
              </a:rPr>
              <a:t>¼ </a:t>
            </a:r>
            <a:r>
              <a:rPr lang="fr-FR" sz="1200" dirty="0">
                <a:latin typeface="Arial"/>
                <a:cs typeface="Arial"/>
              </a:rPr>
              <a:t>de 6 </a:t>
            </a:r>
            <a:r>
              <a:rPr lang="fr-FR" sz="1200" spc="-50" dirty="0">
                <a:latin typeface="Arial"/>
                <a:cs typeface="Arial"/>
              </a:rPr>
              <a:t>m</a:t>
            </a:r>
            <a:endParaRPr lang="fr-FR" sz="1200" dirty="0">
              <a:latin typeface="Arial"/>
              <a:cs typeface="Arial"/>
            </a:endParaRPr>
          </a:p>
          <a:p>
            <a:pPr marL="1557019" indent="0">
              <a:lnSpc>
                <a:spcPts val="1345"/>
              </a:lnSpc>
              <a:buFontTx/>
              <a:buNone/>
              <a:tabLst>
                <a:tab pos="1751964" algn="l"/>
              </a:tabLst>
            </a:pPr>
            <a:r>
              <a:rPr lang="fr-FR" sz="1200" b="1" dirty="0">
                <a:latin typeface="Arial"/>
                <a:cs typeface="Arial"/>
              </a:rPr>
              <a:t>Pour</a:t>
            </a:r>
            <a:r>
              <a:rPr lang="fr-FR" sz="1200" b="1" spc="-2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le</a:t>
            </a:r>
            <a:r>
              <a:rPr lang="fr-FR" sz="1200" b="1" spc="-20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bassin</a:t>
            </a:r>
            <a:endParaRPr lang="fr-FR" sz="1200" dirty="0">
              <a:latin typeface="Arial"/>
              <a:cs typeface="Arial"/>
            </a:endParaRPr>
          </a:p>
          <a:p>
            <a:pPr marL="2014220" marR="169545" indent="0">
              <a:lnSpc>
                <a:spcPts val="1380"/>
              </a:lnSpc>
              <a:spcBef>
                <a:spcPts val="635"/>
              </a:spcBef>
              <a:buFontTx/>
              <a:buNone/>
            </a:pPr>
            <a:r>
              <a:rPr lang="fr-FR" sz="1200" dirty="0">
                <a:latin typeface="Arial"/>
                <a:cs typeface="Arial"/>
              </a:rPr>
              <a:t>5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poteaux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verticaux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armés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2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10" dirty="0">
                <a:latin typeface="Arial"/>
                <a:cs typeface="Arial"/>
              </a:rPr>
              <a:t>cadres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espacés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 </a:t>
            </a:r>
            <a:r>
              <a:rPr lang="fr-FR" sz="1200" spc="-25" dirty="0">
                <a:latin typeface="Arial"/>
                <a:cs typeface="Arial"/>
              </a:rPr>
              <a:t>cm</a:t>
            </a:r>
            <a:endParaRPr lang="fr-FR" sz="1200" dirty="0">
              <a:latin typeface="Arial"/>
              <a:cs typeface="Arial"/>
            </a:endParaRPr>
          </a:p>
          <a:p>
            <a:pPr marL="2014220" marR="321310" indent="0">
              <a:lnSpc>
                <a:spcPts val="1380"/>
              </a:lnSpc>
              <a:buFontTx/>
              <a:buNone/>
            </a:pP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quadrillage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du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fond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du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bassin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avec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fers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3/8 </a:t>
            </a:r>
            <a:r>
              <a:rPr lang="fr-FR" sz="1200" dirty="0">
                <a:latin typeface="Arial"/>
                <a:cs typeface="Arial"/>
              </a:rPr>
              <a:t>espacés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20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cm</a:t>
            </a:r>
            <a:endParaRPr lang="fr-FR" sz="1200" dirty="0">
              <a:latin typeface="Arial"/>
              <a:cs typeface="Arial"/>
            </a:endParaRPr>
          </a:p>
          <a:p>
            <a:pPr marL="1557020" marR="428625" indent="0">
              <a:lnSpc>
                <a:spcPts val="1380"/>
              </a:lnSpc>
              <a:spcBef>
                <a:spcPts val="600"/>
              </a:spcBef>
              <a:buFontTx/>
              <a:buNone/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: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25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9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m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38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¼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6</a:t>
            </a:r>
            <a:r>
              <a:rPr lang="fr-FR" sz="1200" spc="15" dirty="0">
                <a:latin typeface="Arial"/>
                <a:cs typeface="Arial"/>
              </a:rPr>
              <a:t> </a:t>
            </a:r>
            <a:r>
              <a:rPr lang="fr-FR" sz="1200" spc="-50" dirty="0">
                <a:latin typeface="Arial"/>
                <a:cs typeface="Arial"/>
              </a:rPr>
              <a:t>m </a:t>
            </a:r>
            <a:r>
              <a:rPr lang="fr-FR" sz="1200" dirty="0">
                <a:latin typeface="Arial"/>
                <a:cs typeface="Arial"/>
              </a:rPr>
              <a:t>1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rouleau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fils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à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ligature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au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spc="-20" dirty="0">
                <a:latin typeface="Arial"/>
                <a:cs typeface="Arial"/>
              </a:rPr>
              <a:t>total</a:t>
            </a:r>
            <a:endParaRPr lang="fr-FR" sz="1200" dirty="0">
              <a:latin typeface="Arial"/>
              <a:cs typeface="Arial"/>
            </a:endParaRPr>
          </a:p>
          <a:p>
            <a:pPr marL="1557020" marR="59055" indent="0">
              <a:lnSpc>
                <a:spcPts val="1380"/>
              </a:lnSpc>
              <a:buFontTx/>
              <a:buNone/>
            </a:pPr>
            <a:r>
              <a:rPr lang="fr-FR" sz="1200" dirty="0">
                <a:latin typeface="Arial"/>
                <a:cs typeface="Arial"/>
              </a:rPr>
              <a:t>Soit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un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total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40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3/8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pouce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60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de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1/4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pouce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et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15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barres</a:t>
            </a:r>
            <a:r>
              <a:rPr lang="fr-FR" sz="1200" spc="-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fer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1/2</a:t>
            </a:r>
            <a:endParaRPr lang="fr-FR" sz="1200" dirty="0">
              <a:latin typeface="Arial"/>
              <a:cs typeface="Arial"/>
            </a:endParaRPr>
          </a:p>
          <a:p>
            <a:pPr marL="1557020" indent="0">
              <a:lnSpc>
                <a:spcPts val="1410"/>
              </a:lnSpc>
              <a:spcBef>
                <a:spcPts val="1290"/>
              </a:spcBef>
              <a:buFontTx/>
              <a:buNone/>
            </a:pPr>
            <a:r>
              <a:rPr lang="fr-FR"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Les</a:t>
            </a:r>
            <a:r>
              <a:rPr lang="fr-FR"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fr-FR"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fouilles</a:t>
            </a:r>
            <a:endParaRPr lang="fr-FR" sz="1200" dirty="0">
              <a:latin typeface="Arial"/>
              <a:cs typeface="Arial"/>
            </a:endParaRPr>
          </a:p>
          <a:p>
            <a:pPr marL="1557020" indent="0">
              <a:lnSpc>
                <a:spcPts val="1410"/>
              </a:lnSpc>
              <a:buFontTx/>
              <a:buNone/>
            </a:pPr>
            <a:r>
              <a:rPr lang="fr-FR" sz="1200" dirty="0">
                <a:latin typeface="Arial"/>
                <a:cs typeface="Arial"/>
              </a:rPr>
              <a:t>Le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volume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de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la</a:t>
            </a:r>
            <a:r>
              <a:rPr lang="fr-FR" sz="1200" spc="-1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fouille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est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estimé</a:t>
            </a:r>
            <a:r>
              <a:rPr lang="fr-FR" sz="1200" spc="-20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à</a:t>
            </a:r>
            <a:r>
              <a:rPr lang="fr-FR" sz="1200" spc="-15" dirty="0">
                <a:latin typeface="Arial"/>
                <a:cs typeface="Arial"/>
              </a:rPr>
              <a:t> </a:t>
            </a:r>
            <a:r>
              <a:rPr lang="fr-FR" sz="1200" dirty="0">
                <a:latin typeface="Arial"/>
                <a:cs typeface="Arial"/>
              </a:rPr>
              <a:t>35</a:t>
            </a:r>
            <a:r>
              <a:rPr lang="fr-FR" sz="1200" spc="5" dirty="0">
                <a:latin typeface="Arial"/>
                <a:cs typeface="Arial"/>
              </a:rPr>
              <a:t> </a:t>
            </a:r>
            <a:r>
              <a:rPr lang="fr-FR" sz="1200" spc="-25" dirty="0">
                <a:latin typeface="Arial"/>
                <a:cs typeface="Arial"/>
              </a:rPr>
              <a:t>m</a:t>
            </a:r>
            <a:r>
              <a:rPr lang="fr-FR" sz="1200" spc="-37" baseline="27777" dirty="0">
                <a:latin typeface="Arial"/>
                <a:cs typeface="Arial"/>
              </a:rPr>
              <a:t>3</a:t>
            </a:r>
            <a:endParaRPr lang="fr-FR" sz="1200" baseline="27777" dirty="0">
              <a:latin typeface="Arial"/>
              <a:cs typeface="Arial"/>
            </a:endParaRPr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C76274AA-C837-4D4C-7FD4-49D2AED2B3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83" y="5893148"/>
            <a:ext cx="3940121" cy="1525944"/>
          </a:xfrm>
          <a:prstGeom prst="rect">
            <a:avLst/>
          </a:prstGeom>
        </p:spPr>
      </p:pic>
      <p:pic>
        <p:nvPicPr>
          <p:cNvPr id="3" name="object 8">
            <a:extLst>
              <a:ext uri="{FF2B5EF4-FFF2-40B4-BE49-F238E27FC236}">
                <a16:creationId xmlns:a16="http://schemas.microsoft.com/office/drawing/2014/main" id="{D8E35A42-EACA-EB5E-5D5A-A91064EEF6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3640" y="8394700"/>
            <a:ext cx="3473888" cy="1717040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F279C639-300C-253F-03F9-0B8389C380D3}"/>
              </a:ext>
            </a:extLst>
          </p:cNvPr>
          <p:cNvSpPr/>
          <p:nvPr/>
        </p:nvSpPr>
        <p:spPr>
          <a:xfrm>
            <a:off x="5615940" y="9299344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19" y="0"/>
                </a:moveTo>
                <a:lnTo>
                  <a:pt x="0" y="0"/>
                </a:lnTo>
                <a:lnTo>
                  <a:pt x="0" y="266700"/>
                </a:lnTo>
                <a:lnTo>
                  <a:pt x="1226819" y="266700"/>
                </a:lnTo>
                <a:lnTo>
                  <a:pt x="12268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2E1CD119-6E55-B0AA-6249-30A7EC2B4AA9}"/>
              </a:ext>
            </a:extLst>
          </p:cNvPr>
          <p:cNvSpPr txBox="1"/>
          <p:nvPr/>
        </p:nvSpPr>
        <p:spPr>
          <a:xfrm>
            <a:off x="5696458" y="9351795"/>
            <a:ext cx="106870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0345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spc="-240" dirty="0">
                <a:latin typeface="Calibri"/>
                <a:cs typeface="Calibri"/>
              </a:rPr>
              <a:t>de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dessus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CB3F0016-1434-E7BD-D2D1-AE6909C0120D}"/>
              </a:ext>
            </a:extLst>
          </p:cNvPr>
          <p:cNvSpPr/>
          <p:nvPr/>
        </p:nvSpPr>
        <p:spPr>
          <a:xfrm>
            <a:off x="899160" y="5677050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1226819" y="0"/>
                </a:moveTo>
                <a:lnTo>
                  <a:pt x="0" y="0"/>
                </a:lnTo>
                <a:lnTo>
                  <a:pt x="0" y="266700"/>
                </a:lnTo>
                <a:lnTo>
                  <a:pt x="1226819" y="266700"/>
                </a:lnTo>
                <a:lnTo>
                  <a:pt x="122681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548C6558-F7DA-691C-9A35-D52C0F2C4DD9}"/>
              </a:ext>
            </a:extLst>
          </p:cNvPr>
          <p:cNvSpPr txBox="1"/>
          <p:nvPr/>
        </p:nvSpPr>
        <p:spPr>
          <a:xfrm>
            <a:off x="978712" y="5729120"/>
            <a:ext cx="1068705" cy="1631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0975">
              <a:lnSpc>
                <a:spcPts val="1285"/>
              </a:lnSpc>
            </a:pPr>
            <a:r>
              <a:rPr sz="1200" b="1" spc="-265" dirty="0">
                <a:latin typeface="Calibri"/>
                <a:cs typeface="Calibri"/>
              </a:rPr>
              <a:t>Vue</a:t>
            </a:r>
            <a:r>
              <a:rPr sz="1200" b="1" spc="140" dirty="0">
                <a:latin typeface="Calibri"/>
                <a:cs typeface="Calibri"/>
              </a:rPr>
              <a:t> </a:t>
            </a:r>
            <a:r>
              <a:rPr sz="1200" b="1" spc="-110" dirty="0">
                <a:latin typeface="Calibri"/>
                <a:cs typeface="Calibri"/>
              </a:rPr>
              <a:t>isométrique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426130-CB89-FE2A-0183-8A1344C0C899}"/>
              </a:ext>
            </a:extLst>
          </p:cNvPr>
          <p:cNvSpPr txBox="1"/>
          <p:nvPr/>
        </p:nvSpPr>
        <p:spPr>
          <a:xfrm>
            <a:off x="730250" y="489727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/>
                <a:cs typeface="Arial"/>
              </a:rPr>
              <a:t>Schémas/plans</a:t>
            </a:r>
            <a:r>
              <a:rPr lang="fr-FR" sz="1200" b="1" spc="-30" dirty="0">
                <a:latin typeface="Arial"/>
                <a:cs typeface="Arial"/>
              </a:rPr>
              <a:t> </a:t>
            </a:r>
            <a:r>
              <a:rPr lang="fr-FR" sz="1200" b="1" dirty="0">
                <a:latin typeface="Arial"/>
                <a:cs typeface="Arial"/>
              </a:rPr>
              <a:t>de</a:t>
            </a:r>
            <a:r>
              <a:rPr lang="fr-FR" sz="1200" b="1" spc="-35" dirty="0">
                <a:latin typeface="Arial"/>
                <a:cs typeface="Arial"/>
              </a:rPr>
              <a:t> </a:t>
            </a:r>
            <a:r>
              <a:rPr lang="fr-FR" sz="1200" b="1" spc="-10" dirty="0">
                <a:latin typeface="Arial"/>
                <a:cs typeface="Arial"/>
              </a:rPr>
              <a:t>l’ouvrage</a:t>
            </a:r>
            <a:endParaRPr lang="fr-F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165100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Photos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6136"/>
              </p:ext>
            </p:extLst>
          </p:nvPr>
        </p:nvGraphicFramePr>
        <p:xfrm>
          <a:off x="729615" y="880365"/>
          <a:ext cx="5756275" cy="228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8"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Emplacement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336" y="847599"/>
            <a:ext cx="2830829" cy="20572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3500" y="792608"/>
            <a:ext cx="2780283" cy="2112264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AECCE9-8219-3CD2-C9D7-86128CFB2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96758"/>
              </p:ext>
            </p:extLst>
          </p:nvPr>
        </p:nvGraphicFramePr>
        <p:xfrm>
          <a:off x="730250" y="4203700"/>
          <a:ext cx="5755640" cy="2790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7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Chantier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Bassin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terminé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object 5">
            <a:extLst>
              <a:ext uri="{FF2B5EF4-FFF2-40B4-BE49-F238E27FC236}">
                <a16:creationId xmlns:a16="http://schemas.microsoft.com/office/drawing/2014/main" id="{19A4FE33-0E75-92B4-DAE2-EACFABE10E4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336" y="4209542"/>
            <a:ext cx="1960880" cy="2599435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81B98127-EF6B-D123-3D22-9D275600E8C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2320" y="4462653"/>
            <a:ext cx="3131819" cy="23483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9794" y="5499100"/>
            <a:ext cx="5598795" cy="89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Déroulement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du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chantier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  <a:spcBef>
                <a:spcPts val="944"/>
              </a:spcBef>
            </a:pPr>
            <a:r>
              <a:rPr sz="1200" dirty="0">
                <a:latin typeface="Arial"/>
                <a:cs typeface="Arial"/>
              </a:rPr>
              <a:t>Un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chantier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mené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complications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particulières.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main </a:t>
            </a:r>
            <a:r>
              <a:rPr sz="1200" dirty="0">
                <a:latin typeface="Arial"/>
                <a:cs typeface="Arial"/>
              </a:rPr>
              <a:t>d’œuvre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mobilisée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matériaux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bassin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étant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situé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loin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 </a:t>
            </a:r>
            <a:r>
              <a:rPr sz="1200" spc="-10" dirty="0">
                <a:latin typeface="Arial"/>
                <a:cs typeface="Arial"/>
              </a:rPr>
              <a:t>route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1170431"/>
            <a:ext cx="5760720" cy="346760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1A2F604-7DCE-2D01-ABF6-71748B028945}"/>
              </a:ext>
            </a:extLst>
          </p:cNvPr>
          <p:cNvSpPr txBox="1"/>
          <p:nvPr/>
        </p:nvSpPr>
        <p:spPr>
          <a:xfrm>
            <a:off x="577850" y="657923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Géolocalisation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l’ouvrage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1282</Words>
  <Application>Microsoft Office PowerPoint</Application>
  <PresentationFormat>Personnalisé</PresentationFormat>
  <Paragraphs>136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Chloé Bataille</dc:creator>
  <cp:lastModifiedBy>Charles Lilin</cp:lastModifiedBy>
  <cp:revision>8</cp:revision>
  <dcterms:created xsi:type="dcterms:W3CDTF">2023-09-06T08:53:20Z</dcterms:created>
  <dcterms:modified xsi:type="dcterms:W3CDTF">2023-09-07T14:56:06Z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2023-09-06T00:00:00Z</vt:filetime>
  </property>
  <property fmtid="{D5CDD505-2E9C-101B-9397-08002B2CF9AE}" pid="5" name="Producer">
    <vt:lpwstr>Microsoft® Word pour Microsoft 365</vt:lpwstr>
  </property>
</Properties>
</file>