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257" r:id="rId3"/>
    <p:sldId id="259" r:id="rId4"/>
    <p:sldId id="258" r:id="rId5"/>
    <p:sldId id="256" r:id="rId6"/>
    <p:sldId id="260" r:id="rId7"/>
    <p:sldId id="304" r:id="rId8"/>
    <p:sldId id="305" r:id="rId9"/>
    <p:sldId id="306" r:id="rId10"/>
    <p:sldId id="307" r:id="rId11"/>
    <p:sldId id="308" r:id="rId12"/>
    <p:sldId id="309" r:id="rId13"/>
    <p:sldId id="270" r:id="rId14"/>
    <p:sldId id="271" r:id="rId15"/>
    <p:sldId id="261" r:id="rId16"/>
    <p:sldId id="272" r:id="rId17"/>
    <p:sldId id="262" r:id="rId18"/>
    <p:sldId id="269" r:id="rId19"/>
    <p:sldId id="300" r:id="rId20"/>
    <p:sldId id="301" r:id="rId21"/>
    <p:sldId id="302" r:id="rId22"/>
    <p:sldId id="274" r:id="rId23"/>
    <p:sldId id="275" r:id="rId24"/>
    <p:sldId id="273" r:id="rId25"/>
    <p:sldId id="278" r:id="rId26"/>
    <p:sldId id="277" r:id="rId27"/>
    <p:sldId id="280" r:id="rId28"/>
    <p:sldId id="281"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297" r:id="rId43"/>
    <p:sldId id="299" r:id="rId4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96" d="100"/>
          <a:sy n="96" d="100"/>
        </p:scale>
        <p:origin x="1152" y="31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2F457A42-A371-48D2-9F5B-E84B25B86B42}"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628D93-1314-4B5E-98A2-8A18D03A483D}" type="slidenum">
              <a:rPr lang="fr-FR" smtClean="0"/>
              <a:t>‹N°›</a:t>
            </a:fld>
            <a:endParaRPr lang="fr-FR"/>
          </a:p>
        </p:txBody>
      </p:sp>
    </p:spTree>
    <p:extLst>
      <p:ext uri="{BB962C8B-B14F-4D97-AF65-F5344CB8AC3E}">
        <p14:creationId xmlns:p14="http://schemas.microsoft.com/office/powerpoint/2010/main" val="277834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F457A42-A371-48D2-9F5B-E84B25B86B42}"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628D93-1314-4B5E-98A2-8A18D03A483D}" type="slidenum">
              <a:rPr lang="fr-FR" smtClean="0"/>
              <a:t>‹N°›</a:t>
            </a:fld>
            <a:endParaRPr lang="fr-FR"/>
          </a:p>
        </p:txBody>
      </p:sp>
    </p:spTree>
    <p:extLst>
      <p:ext uri="{BB962C8B-B14F-4D97-AF65-F5344CB8AC3E}">
        <p14:creationId xmlns:p14="http://schemas.microsoft.com/office/powerpoint/2010/main" val="399780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F457A42-A371-48D2-9F5B-E84B25B86B42}"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628D93-1314-4B5E-98A2-8A18D03A483D}" type="slidenum">
              <a:rPr lang="fr-FR" smtClean="0"/>
              <a:t>‹N°›</a:t>
            </a:fld>
            <a:endParaRPr lang="fr-FR"/>
          </a:p>
        </p:txBody>
      </p:sp>
    </p:spTree>
    <p:extLst>
      <p:ext uri="{BB962C8B-B14F-4D97-AF65-F5344CB8AC3E}">
        <p14:creationId xmlns:p14="http://schemas.microsoft.com/office/powerpoint/2010/main" val="241325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F457A42-A371-48D2-9F5B-E84B25B86B42}"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628D93-1314-4B5E-98A2-8A18D03A483D}" type="slidenum">
              <a:rPr lang="fr-FR" smtClean="0"/>
              <a:t>‹N°›</a:t>
            </a:fld>
            <a:endParaRPr lang="fr-FR"/>
          </a:p>
        </p:txBody>
      </p:sp>
    </p:spTree>
    <p:extLst>
      <p:ext uri="{BB962C8B-B14F-4D97-AF65-F5344CB8AC3E}">
        <p14:creationId xmlns:p14="http://schemas.microsoft.com/office/powerpoint/2010/main" val="280375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2F457A42-A371-48D2-9F5B-E84B25B86B42}" type="datetimeFigureOut">
              <a:rPr lang="fr-FR" smtClean="0"/>
              <a:t>10/06/2025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628D93-1314-4B5E-98A2-8A18D03A483D}" type="slidenum">
              <a:rPr lang="fr-FR" smtClean="0"/>
              <a:t>‹N°›</a:t>
            </a:fld>
            <a:endParaRPr lang="fr-FR"/>
          </a:p>
        </p:txBody>
      </p:sp>
    </p:spTree>
    <p:extLst>
      <p:ext uri="{BB962C8B-B14F-4D97-AF65-F5344CB8AC3E}">
        <p14:creationId xmlns:p14="http://schemas.microsoft.com/office/powerpoint/2010/main" val="339791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F457A42-A371-48D2-9F5B-E84B25B86B42}" type="datetimeFigureOut">
              <a:rPr lang="fr-FR" smtClean="0"/>
              <a:t>10/06/2025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628D93-1314-4B5E-98A2-8A18D03A483D}" type="slidenum">
              <a:rPr lang="fr-FR" smtClean="0"/>
              <a:t>‹N°›</a:t>
            </a:fld>
            <a:endParaRPr lang="fr-FR"/>
          </a:p>
        </p:txBody>
      </p:sp>
    </p:spTree>
    <p:extLst>
      <p:ext uri="{BB962C8B-B14F-4D97-AF65-F5344CB8AC3E}">
        <p14:creationId xmlns:p14="http://schemas.microsoft.com/office/powerpoint/2010/main" val="1064631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F457A42-A371-48D2-9F5B-E84B25B86B42}" type="datetimeFigureOut">
              <a:rPr lang="fr-FR" smtClean="0"/>
              <a:t>10/06/2025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7628D93-1314-4B5E-98A2-8A18D03A483D}" type="slidenum">
              <a:rPr lang="fr-FR" smtClean="0"/>
              <a:t>‹N°›</a:t>
            </a:fld>
            <a:endParaRPr lang="fr-FR"/>
          </a:p>
        </p:txBody>
      </p:sp>
    </p:spTree>
    <p:extLst>
      <p:ext uri="{BB962C8B-B14F-4D97-AF65-F5344CB8AC3E}">
        <p14:creationId xmlns:p14="http://schemas.microsoft.com/office/powerpoint/2010/main" val="249203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F457A42-A371-48D2-9F5B-E84B25B86B42}" type="datetimeFigureOut">
              <a:rPr lang="fr-FR" smtClean="0"/>
              <a:t>10/06/2025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7628D93-1314-4B5E-98A2-8A18D03A483D}" type="slidenum">
              <a:rPr lang="fr-FR" smtClean="0"/>
              <a:t>‹N°›</a:t>
            </a:fld>
            <a:endParaRPr lang="fr-FR"/>
          </a:p>
        </p:txBody>
      </p:sp>
    </p:spTree>
    <p:extLst>
      <p:ext uri="{BB962C8B-B14F-4D97-AF65-F5344CB8AC3E}">
        <p14:creationId xmlns:p14="http://schemas.microsoft.com/office/powerpoint/2010/main" val="141775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F457A42-A371-48D2-9F5B-E84B25B86B42}" type="datetimeFigureOut">
              <a:rPr lang="fr-FR" smtClean="0"/>
              <a:t>10/06/2025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7628D93-1314-4B5E-98A2-8A18D03A483D}" type="slidenum">
              <a:rPr lang="fr-FR" smtClean="0"/>
              <a:t>‹N°›</a:t>
            </a:fld>
            <a:endParaRPr lang="fr-FR"/>
          </a:p>
        </p:txBody>
      </p:sp>
    </p:spTree>
    <p:extLst>
      <p:ext uri="{BB962C8B-B14F-4D97-AF65-F5344CB8AC3E}">
        <p14:creationId xmlns:p14="http://schemas.microsoft.com/office/powerpoint/2010/main" val="234419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F457A42-A371-48D2-9F5B-E84B25B86B42}" type="datetimeFigureOut">
              <a:rPr lang="fr-FR" smtClean="0"/>
              <a:t>10/06/2025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628D93-1314-4B5E-98A2-8A18D03A483D}" type="slidenum">
              <a:rPr lang="fr-FR" smtClean="0"/>
              <a:t>‹N°›</a:t>
            </a:fld>
            <a:endParaRPr lang="fr-FR"/>
          </a:p>
        </p:txBody>
      </p:sp>
    </p:spTree>
    <p:extLst>
      <p:ext uri="{BB962C8B-B14F-4D97-AF65-F5344CB8AC3E}">
        <p14:creationId xmlns:p14="http://schemas.microsoft.com/office/powerpoint/2010/main" val="121596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F457A42-A371-48D2-9F5B-E84B25B86B42}" type="datetimeFigureOut">
              <a:rPr lang="fr-FR" smtClean="0"/>
              <a:t>10/06/2025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628D93-1314-4B5E-98A2-8A18D03A483D}" type="slidenum">
              <a:rPr lang="fr-FR" smtClean="0"/>
              <a:t>‹N°›</a:t>
            </a:fld>
            <a:endParaRPr lang="fr-FR"/>
          </a:p>
        </p:txBody>
      </p:sp>
    </p:spTree>
    <p:extLst>
      <p:ext uri="{BB962C8B-B14F-4D97-AF65-F5344CB8AC3E}">
        <p14:creationId xmlns:p14="http://schemas.microsoft.com/office/powerpoint/2010/main" val="362285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57A42-A371-48D2-9F5B-E84B25B86B42}" type="datetimeFigureOut">
              <a:rPr lang="fr-FR" smtClean="0"/>
              <a:t>10/06/2025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28D93-1314-4B5E-98A2-8A18D03A483D}" type="slidenum">
              <a:rPr lang="fr-FR" smtClean="0"/>
              <a:t>‹N°›</a:t>
            </a:fld>
            <a:endParaRPr lang="fr-FR"/>
          </a:p>
        </p:txBody>
      </p:sp>
    </p:spTree>
    <p:extLst>
      <p:ext uri="{BB962C8B-B14F-4D97-AF65-F5344CB8AC3E}">
        <p14:creationId xmlns:p14="http://schemas.microsoft.com/office/powerpoint/2010/main" val="988835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1926" y="578153"/>
            <a:ext cx="5965136" cy="5736507"/>
          </a:xfrm>
          <a:prstGeom prst="rect">
            <a:avLst/>
          </a:prstGeom>
        </p:spPr>
      </p:pic>
      <p:sp>
        <p:nvSpPr>
          <p:cNvPr id="5" name="ZoneTexte 4"/>
          <p:cNvSpPr txBox="1"/>
          <p:nvPr/>
        </p:nvSpPr>
        <p:spPr>
          <a:xfrm>
            <a:off x="6798366" y="579537"/>
            <a:ext cx="4882427" cy="1231106"/>
          </a:xfrm>
          <a:prstGeom prst="rect">
            <a:avLst/>
          </a:prstGeom>
          <a:noFill/>
          <a:ln>
            <a:solidFill>
              <a:schemeClr val="tx1"/>
            </a:solidFill>
          </a:ln>
        </p:spPr>
        <p:txBody>
          <a:bodyPr wrap="none" rtlCol="0">
            <a:spAutoFit/>
          </a:bodyPr>
          <a:lstStyle/>
          <a:p>
            <a:r>
              <a:rPr lang="fr-FR" sz="2000" dirty="0"/>
              <a:t>Chaîne des Matheux – 6</a:t>
            </a:r>
            <a:r>
              <a:rPr lang="fr-FR" sz="2000" baseline="30000" dirty="0"/>
              <a:t>ème</a:t>
            </a:r>
            <a:r>
              <a:rPr lang="fr-FR" sz="2000" dirty="0"/>
              <a:t> section </a:t>
            </a:r>
            <a:r>
              <a:rPr lang="fr-FR" sz="2000" dirty="0" err="1"/>
              <a:t>Verrettes</a:t>
            </a:r>
            <a:r>
              <a:rPr lang="fr-FR" sz="2000" dirty="0"/>
              <a:t> </a:t>
            </a:r>
          </a:p>
          <a:p>
            <a:endParaRPr lang="fr-FR" dirty="0"/>
          </a:p>
          <a:p>
            <a:r>
              <a:rPr lang="fr-FR" dirty="0"/>
              <a:t>Mars 2017</a:t>
            </a:r>
          </a:p>
          <a:p>
            <a:r>
              <a:rPr lang="fr-FR" dirty="0"/>
              <a:t>Ariane Degroote – Adeline Bouvard</a:t>
            </a:r>
          </a:p>
        </p:txBody>
      </p:sp>
    </p:spTree>
    <p:extLst>
      <p:ext uri="{BB962C8B-B14F-4D97-AF65-F5344CB8AC3E}">
        <p14:creationId xmlns:p14="http://schemas.microsoft.com/office/powerpoint/2010/main" val="989541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783" y="119270"/>
            <a:ext cx="8640417" cy="5760278"/>
          </a:xfrm>
          <a:prstGeom prst="rect">
            <a:avLst/>
          </a:prstGeom>
        </p:spPr>
      </p:pic>
      <p:sp>
        <p:nvSpPr>
          <p:cNvPr id="2" name="ZoneTexte 1"/>
          <p:cNvSpPr txBox="1"/>
          <p:nvPr/>
        </p:nvSpPr>
        <p:spPr>
          <a:xfrm>
            <a:off x="9011479" y="450573"/>
            <a:ext cx="2971028" cy="1477328"/>
          </a:xfrm>
          <a:prstGeom prst="rect">
            <a:avLst/>
          </a:prstGeom>
          <a:noFill/>
        </p:spPr>
        <p:txBody>
          <a:bodyPr wrap="square" rtlCol="0">
            <a:spAutoFit/>
          </a:bodyPr>
          <a:lstStyle/>
          <a:p>
            <a:r>
              <a:rPr lang="fr-FR" dirty="0"/>
              <a:t>Culture de choux en saison sèche à proximité de la mare Fond </a:t>
            </a:r>
            <a:r>
              <a:rPr lang="fr-FR" dirty="0" err="1"/>
              <a:t>Timé</a:t>
            </a:r>
            <a:r>
              <a:rPr lang="fr-FR" dirty="0"/>
              <a:t>.</a:t>
            </a:r>
          </a:p>
          <a:p>
            <a:endParaRPr lang="fr-FR" dirty="0"/>
          </a:p>
          <a:p>
            <a:r>
              <a:rPr lang="fr-FR" dirty="0"/>
              <a:t>Mars 2017</a:t>
            </a:r>
          </a:p>
        </p:txBody>
      </p:sp>
      <p:sp>
        <p:nvSpPr>
          <p:cNvPr id="4" name="ZoneTexte 3"/>
          <p:cNvSpPr txBox="1"/>
          <p:nvPr/>
        </p:nvSpPr>
        <p:spPr>
          <a:xfrm>
            <a:off x="106018" y="5936975"/>
            <a:ext cx="12085982" cy="923330"/>
          </a:xfrm>
          <a:prstGeom prst="rect">
            <a:avLst/>
          </a:prstGeom>
          <a:noFill/>
        </p:spPr>
        <p:txBody>
          <a:bodyPr wrap="square" rtlCol="0">
            <a:spAutoFit/>
          </a:bodyPr>
          <a:lstStyle/>
          <a:p>
            <a:r>
              <a:rPr lang="fr-FR" dirty="0"/>
              <a:t>Concurrence de l’usage de l’eau pour l’arrosage des choux et pour l’élevage. Le niveau d’eau de la mare serait particulièrement bas cette année en raison de l’utilisation plus importante de l’eau pour les choux et expliquerait que les animaux s’y embourbent plus régulièrement. </a:t>
            </a:r>
          </a:p>
        </p:txBody>
      </p:sp>
    </p:spTree>
    <p:extLst>
      <p:ext uri="{BB962C8B-B14F-4D97-AF65-F5344CB8AC3E}">
        <p14:creationId xmlns:p14="http://schemas.microsoft.com/office/powerpoint/2010/main" val="2788759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135" y="107121"/>
            <a:ext cx="9251674" cy="6167783"/>
          </a:xfrm>
          <a:prstGeom prst="rect">
            <a:avLst/>
          </a:prstGeom>
        </p:spPr>
      </p:pic>
      <p:sp>
        <p:nvSpPr>
          <p:cNvPr id="2" name="ZoneTexte 1"/>
          <p:cNvSpPr txBox="1"/>
          <p:nvPr/>
        </p:nvSpPr>
        <p:spPr>
          <a:xfrm>
            <a:off x="9753601" y="291548"/>
            <a:ext cx="2438400" cy="2862322"/>
          </a:xfrm>
          <a:prstGeom prst="rect">
            <a:avLst/>
          </a:prstGeom>
          <a:noFill/>
        </p:spPr>
        <p:txBody>
          <a:bodyPr wrap="square" rtlCol="0">
            <a:spAutoFit/>
          </a:bodyPr>
          <a:lstStyle/>
          <a:p>
            <a:r>
              <a:rPr lang="fr-FR" dirty="0"/>
              <a:t>Mars 2017</a:t>
            </a:r>
          </a:p>
          <a:p>
            <a:r>
              <a:rPr lang="fr-FR" dirty="0" err="1"/>
              <a:t>Remonsain</a:t>
            </a:r>
            <a:endParaRPr lang="fr-FR" dirty="0"/>
          </a:p>
          <a:p>
            <a:endParaRPr lang="fr-FR" dirty="0"/>
          </a:p>
          <a:p>
            <a:r>
              <a:rPr lang="fr-FR" dirty="0"/>
              <a:t>Un agriculteur abreuve</a:t>
            </a:r>
          </a:p>
          <a:p>
            <a:r>
              <a:rPr lang="fr-FR" dirty="0"/>
              <a:t>sa génisse au second</a:t>
            </a:r>
          </a:p>
          <a:p>
            <a:r>
              <a:rPr lang="fr-FR" dirty="0"/>
              <a:t>bassin de Ka Roche.</a:t>
            </a:r>
          </a:p>
          <a:p>
            <a:endParaRPr lang="fr-FR" dirty="0"/>
          </a:p>
          <a:p>
            <a:r>
              <a:rPr lang="fr-FR" dirty="0"/>
              <a:t>Des enfants viennent prendre de l’eau pour l’apporter chez eux.</a:t>
            </a:r>
          </a:p>
        </p:txBody>
      </p:sp>
    </p:spTree>
    <p:extLst>
      <p:ext uri="{BB962C8B-B14F-4D97-AF65-F5344CB8AC3E}">
        <p14:creationId xmlns:p14="http://schemas.microsoft.com/office/powerpoint/2010/main" val="125865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3387" y="182216"/>
            <a:ext cx="9795013" cy="6530009"/>
          </a:xfrm>
          <a:prstGeom prst="rect">
            <a:avLst/>
          </a:prstGeom>
        </p:spPr>
      </p:pic>
      <p:sp>
        <p:nvSpPr>
          <p:cNvPr id="2" name="ZoneTexte 1"/>
          <p:cNvSpPr txBox="1"/>
          <p:nvPr/>
        </p:nvSpPr>
        <p:spPr>
          <a:xfrm>
            <a:off x="10323443" y="344557"/>
            <a:ext cx="1224181" cy="646331"/>
          </a:xfrm>
          <a:prstGeom prst="rect">
            <a:avLst/>
          </a:prstGeom>
          <a:noFill/>
        </p:spPr>
        <p:txBody>
          <a:bodyPr wrap="none" rtlCol="0">
            <a:spAutoFit/>
          </a:bodyPr>
          <a:lstStyle/>
          <a:p>
            <a:r>
              <a:rPr lang="fr-FR" dirty="0"/>
              <a:t>Mars 2017</a:t>
            </a:r>
          </a:p>
          <a:p>
            <a:r>
              <a:rPr lang="fr-FR" dirty="0" err="1"/>
              <a:t>Remonsain</a:t>
            </a:r>
            <a:endParaRPr lang="fr-FR" dirty="0"/>
          </a:p>
        </p:txBody>
      </p:sp>
    </p:spTree>
    <p:extLst>
      <p:ext uri="{BB962C8B-B14F-4D97-AF65-F5344CB8AC3E}">
        <p14:creationId xmlns:p14="http://schemas.microsoft.com/office/powerpoint/2010/main" val="2332020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883" y="887896"/>
            <a:ext cx="8801100" cy="5867400"/>
          </a:xfrm>
          <a:prstGeom prst="rect">
            <a:avLst/>
          </a:prstGeom>
        </p:spPr>
      </p:pic>
      <p:sp>
        <p:nvSpPr>
          <p:cNvPr id="2" name="ZoneTexte 1"/>
          <p:cNvSpPr txBox="1"/>
          <p:nvPr/>
        </p:nvSpPr>
        <p:spPr>
          <a:xfrm>
            <a:off x="236883" y="198783"/>
            <a:ext cx="11233781" cy="646331"/>
          </a:xfrm>
          <a:prstGeom prst="rect">
            <a:avLst/>
          </a:prstGeom>
          <a:noFill/>
        </p:spPr>
        <p:txBody>
          <a:bodyPr wrap="none" rtlCol="0">
            <a:spAutoFit/>
          </a:bodyPr>
          <a:lstStyle/>
          <a:p>
            <a:r>
              <a:rPr lang="fr-FR" dirty="0"/>
              <a:t>Certains agriculteurs cultivent des plantes fourragères, mais font face aux difficultés liées au bétail en divagation si leur</a:t>
            </a:r>
          </a:p>
          <a:p>
            <a:r>
              <a:rPr lang="fr-FR" dirty="0"/>
              <a:t>parcelle n’est pas correctement clôturée.</a:t>
            </a:r>
          </a:p>
        </p:txBody>
      </p:sp>
      <p:sp>
        <p:nvSpPr>
          <p:cNvPr id="4" name="ZoneTexte 3"/>
          <p:cNvSpPr txBox="1"/>
          <p:nvPr/>
        </p:nvSpPr>
        <p:spPr>
          <a:xfrm>
            <a:off x="9096729" y="993913"/>
            <a:ext cx="3043590" cy="2308324"/>
          </a:xfrm>
          <a:prstGeom prst="rect">
            <a:avLst/>
          </a:prstGeom>
          <a:noFill/>
        </p:spPr>
        <p:txBody>
          <a:bodyPr wrap="none" rtlCol="0">
            <a:spAutoFit/>
          </a:bodyPr>
          <a:lstStyle/>
          <a:p>
            <a:r>
              <a:rPr lang="fr-FR" dirty="0"/>
              <a:t>Carrefour Crispin</a:t>
            </a:r>
          </a:p>
          <a:p>
            <a:r>
              <a:rPr lang="fr-FR" dirty="0"/>
              <a:t>Mars 2017</a:t>
            </a:r>
          </a:p>
          <a:p>
            <a:endParaRPr lang="fr-FR" dirty="0"/>
          </a:p>
          <a:p>
            <a:r>
              <a:rPr lang="fr-FR" dirty="0"/>
              <a:t>Pieds de canne ananas </a:t>
            </a:r>
          </a:p>
          <a:p>
            <a:r>
              <a:rPr lang="fr-FR" dirty="0"/>
              <a:t>protégés des oiseaux par des </a:t>
            </a:r>
          </a:p>
          <a:p>
            <a:r>
              <a:rPr lang="fr-FR" dirty="0"/>
              <a:t>bâches. Les cannes sont</a:t>
            </a:r>
          </a:p>
          <a:p>
            <a:r>
              <a:rPr lang="fr-FR" dirty="0"/>
              <a:t>mangées par la famille et les </a:t>
            </a:r>
          </a:p>
          <a:p>
            <a:r>
              <a:rPr lang="fr-FR" dirty="0"/>
              <a:t>feuilles sont portées au bétail.</a:t>
            </a:r>
          </a:p>
        </p:txBody>
      </p:sp>
    </p:spTree>
    <p:extLst>
      <p:ext uri="{BB962C8B-B14F-4D97-AF65-F5344CB8AC3E}">
        <p14:creationId xmlns:p14="http://schemas.microsoft.com/office/powerpoint/2010/main" val="3085358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883" y="172280"/>
            <a:ext cx="8774595" cy="5849730"/>
          </a:xfrm>
          <a:prstGeom prst="rect">
            <a:avLst/>
          </a:prstGeom>
        </p:spPr>
      </p:pic>
      <p:sp>
        <p:nvSpPr>
          <p:cNvPr id="2" name="ZoneTexte 1"/>
          <p:cNvSpPr txBox="1"/>
          <p:nvPr/>
        </p:nvSpPr>
        <p:spPr>
          <a:xfrm>
            <a:off x="0" y="6145409"/>
            <a:ext cx="12126205" cy="646331"/>
          </a:xfrm>
          <a:prstGeom prst="rect">
            <a:avLst/>
          </a:prstGeom>
          <a:noFill/>
        </p:spPr>
        <p:txBody>
          <a:bodyPr wrap="none" rtlCol="0">
            <a:spAutoFit/>
          </a:bodyPr>
          <a:lstStyle/>
          <a:p>
            <a:r>
              <a:rPr lang="fr-FR" dirty="0"/>
              <a:t>Parcelle clôturée de bois morts (chaumes de sorgho) et de quelques bois repousse.  Cette clôture pourrait être enrichie en bois </a:t>
            </a:r>
          </a:p>
          <a:p>
            <a:r>
              <a:rPr lang="fr-FR" dirty="0"/>
              <a:t>repousse à l’aide d’espèces fourragères pour permettre à l’agriculteur de mieux protéger la parcelle et d’affourager ses animaux.</a:t>
            </a:r>
          </a:p>
        </p:txBody>
      </p:sp>
      <p:sp>
        <p:nvSpPr>
          <p:cNvPr id="4" name="ZoneTexte 3"/>
          <p:cNvSpPr txBox="1"/>
          <p:nvPr/>
        </p:nvSpPr>
        <p:spPr>
          <a:xfrm>
            <a:off x="9382539" y="636104"/>
            <a:ext cx="1774525" cy="646331"/>
          </a:xfrm>
          <a:prstGeom prst="rect">
            <a:avLst/>
          </a:prstGeom>
          <a:noFill/>
        </p:spPr>
        <p:txBody>
          <a:bodyPr wrap="none" rtlCol="0">
            <a:spAutoFit/>
          </a:bodyPr>
          <a:lstStyle/>
          <a:p>
            <a:r>
              <a:rPr lang="fr-FR" dirty="0"/>
              <a:t>Carrefour Crispin</a:t>
            </a:r>
          </a:p>
          <a:p>
            <a:r>
              <a:rPr lang="fr-FR" dirty="0"/>
              <a:t>Mars 2017</a:t>
            </a:r>
          </a:p>
        </p:txBody>
      </p:sp>
    </p:spTree>
    <p:extLst>
      <p:ext uri="{BB962C8B-B14F-4D97-AF65-F5344CB8AC3E}">
        <p14:creationId xmlns:p14="http://schemas.microsoft.com/office/powerpoint/2010/main" val="3713946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1791" y="893829"/>
            <a:ext cx="8660197" cy="5773465"/>
          </a:xfrm>
        </p:spPr>
      </p:pic>
      <p:sp>
        <p:nvSpPr>
          <p:cNvPr id="2" name="ZoneTexte 1"/>
          <p:cNvSpPr txBox="1"/>
          <p:nvPr/>
        </p:nvSpPr>
        <p:spPr>
          <a:xfrm>
            <a:off x="251791" y="90512"/>
            <a:ext cx="11275972" cy="646331"/>
          </a:xfrm>
          <a:prstGeom prst="rect">
            <a:avLst/>
          </a:prstGeom>
          <a:noFill/>
        </p:spPr>
        <p:txBody>
          <a:bodyPr wrap="none" rtlCol="0">
            <a:spAutoFit/>
          </a:bodyPr>
          <a:lstStyle/>
          <a:p>
            <a:r>
              <a:rPr lang="fr-FR" dirty="0"/>
              <a:t>Avant le semis, de nombreuses opérations culturales sont réalisées par les agriculteurs pour améliorer la qualité du sol</a:t>
            </a:r>
          </a:p>
          <a:p>
            <a:r>
              <a:rPr lang="fr-FR" dirty="0"/>
              <a:t>cultivé. Par exemple ici, apport de litière et brûlis des éléments ligneux.</a:t>
            </a:r>
          </a:p>
        </p:txBody>
      </p:sp>
      <p:sp>
        <p:nvSpPr>
          <p:cNvPr id="3" name="ZoneTexte 2"/>
          <p:cNvSpPr txBox="1"/>
          <p:nvPr/>
        </p:nvSpPr>
        <p:spPr>
          <a:xfrm>
            <a:off x="9021169" y="6196083"/>
            <a:ext cx="1830181" cy="369332"/>
          </a:xfrm>
          <a:prstGeom prst="rect">
            <a:avLst/>
          </a:prstGeom>
          <a:noFill/>
        </p:spPr>
        <p:txBody>
          <a:bodyPr wrap="none" rtlCol="0">
            <a:spAutoFit/>
          </a:bodyPr>
          <a:lstStyle/>
          <a:p>
            <a:r>
              <a:rPr lang="fr-FR" dirty="0"/>
              <a:t>Barbe, mars 2017</a:t>
            </a:r>
          </a:p>
        </p:txBody>
      </p:sp>
    </p:spTree>
    <p:extLst>
      <p:ext uri="{BB962C8B-B14F-4D97-AF65-F5344CB8AC3E}">
        <p14:creationId xmlns:p14="http://schemas.microsoft.com/office/powerpoint/2010/main" val="3211601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874" y="1105452"/>
            <a:ext cx="8390283" cy="5593522"/>
          </a:xfrm>
          <a:prstGeom prst="rect">
            <a:avLst/>
          </a:prstGeom>
        </p:spPr>
      </p:pic>
      <p:sp>
        <p:nvSpPr>
          <p:cNvPr id="2" name="ZoneTexte 1"/>
          <p:cNvSpPr txBox="1"/>
          <p:nvPr/>
        </p:nvSpPr>
        <p:spPr>
          <a:xfrm>
            <a:off x="331304" y="145774"/>
            <a:ext cx="11392927" cy="646331"/>
          </a:xfrm>
          <a:prstGeom prst="rect">
            <a:avLst/>
          </a:prstGeom>
          <a:noFill/>
        </p:spPr>
        <p:txBody>
          <a:bodyPr wrap="none" rtlCol="0">
            <a:spAutoFit/>
          </a:bodyPr>
          <a:lstStyle/>
          <a:p>
            <a:r>
              <a:rPr lang="fr-FR" dirty="0"/>
              <a:t>Parc à chèvres construit par un agriculteur permettant de concentrer les déjections caprines et de générer du fumier. La</a:t>
            </a:r>
          </a:p>
          <a:p>
            <a:r>
              <a:rPr lang="fr-FR" dirty="0"/>
              <a:t>présence d’un toit est importante, elle évite que les eaux de pluie entrainent le lessivage des éléments minéraux.</a:t>
            </a:r>
          </a:p>
        </p:txBody>
      </p:sp>
      <p:sp>
        <p:nvSpPr>
          <p:cNvPr id="4" name="ZoneTexte 3"/>
          <p:cNvSpPr txBox="1"/>
          <p:nvPr/>
        </p:nvSpPr>
        <p:spPr>
          <a:xfrm>
            <a:off x="8733183" y="1018208"/>
            <a:ext cx="2960041" cy="2308324"/>
          </a:xfrm>
          <a:prstGeom prst="rect">
            <a:avLst/>
          </a:prstGeom>
          <a:noFill/>
        </p:spPr>
        <p:txBody>
          <a:bodyPr wrap="none" rtlCol="0">
            <a:spAutoFit/>
          </a:bodyPr>
          <a:lstStyle/>
          <a:p>
            <a:pPr algn="just"/>
            <a:r>
              <a:rPr lang="fr-FR" dirty="0"/>
              <a:t>Cet agriculteur possède</a:t>
            </a:r>
          </a:p>
          <a:p>
            <a:pPr algn="just"/>
            <a:r>
              <a:rPr lang="fr-FR" dirty="0"/>
              <a:t>environ 12 chèvres-mères et</a:t>
            </a:r>
          </a:p>
          <a:p>
            <a:pPr algn="just"/>
            <a:r>
              <a:rPr lang="fr-FR" dirty="0"/>
              <a:t>leur suite. </a:t>
            </a:r>
          </a:p>
          <a:p>
            <a:pPr algn="just"/>
            <a:r>
              <a:rPr lang="fr-FR" dirty="0"/>
              <a:t>Il transporte le fumier</a:t>
            </a:r>
          </a:p>
          <a:p>
            <a:pPr algn="just"/>
            <a:r>
              <a:rPr lang="fr-FR" dirty="0"/>
              <a:t>vers les parcelles où sont </a:t>
            </a:r>
          </a:p>
          <a:p>
            <a:pPr algn="just"/>
            <a:r>
              <a:rPr lang="fr-FR" dirty="0"/>
              <a:t>cultivées les cultures à haute</a:t>
            </a:r>
          </a:p>
          <a:p>
            <a:pPr algn="just"/>
            <a:r>
              <a:rPr lang="fr-FR" dirty="0"/>
              <a:t>valeur ajoutée (haricots, petit</a:t>
            </a:r>
          </a:p>
          <a:p>
            <a:pPr algn="just"/>
            <a:r>
              <a:rPr lang="fr-FR" dirty="0"/>
              <a:t>pois, choux, ignames).</a:t>
            </a:r>
          </a:p>
        </p:txBody>
      </p:sp>
      <p:sp>
        <p:nvSpPr>
          <p:cNvPr id="5" name="ZoneTexte 4"/>
          <p:cNvSpPr txBox="1"/>
          <p:nvPr/>
        </p:nvSpPr>
        <p:spPr>
          <a:xfrm>
            <a:off x="8733183" y="6135757"/>
            <a:ext cx="1919949" cy="369332"/>
          </a:xfrm>
          <a:prstGeom prst="rect">
            <a:avLst/>
          </a:prstGeom>
          <a:noFill/>
        </p:spPr>
        <p:txBody>
          <a:bodyPr wrap="none" rtlCol="0">
            <a:spAutoFit/>
          </a:bodyPr>
          <a:lstStyle/>
          <a:p>
            <a:r>
              <a:rPr lang="fr-FR" dirty="0"/>
              <a:t>Crispin, mars 2017</a:t>
            </a:r>
          </a:p>
        </p:txBody>
      </p:sp>
    </p:spTree>
    <p:extLst>
      <p:ext uri="{BB962C8B-B14F-4D97-AF65-F5344CB8AC3E}">
        <p14:creationId xmlns:p14="http://schemas.microsoft.com/office/powerpoint/2010/main" val="1662764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5287" y="990599"/>
            <a:ext cx="8642073" cy="5761382"/>
          </a:xfrm>
          <a:prstGeom prst="rect">
            <a:avLst/>
          </a:prstGeom>
        </p:spPr>
      </p:pic>
      <p:sp>
        <p:nvSpPr>
          <p:cNvPr id="2" name="ZoneTexte 1"/>
          <p:cNvSpPr txBox="1"/>
          <p:nvPr/>
        </p:nvSpPr>
        <p:spPr>
          <a:xfrm>
            <a:off x="291548" y="198783"/>
            <a:ext cx="11793293" cy="646331"/>
          </a:xfrm>
          <a:prstGeom prst="rect">
            <a:avLst/>
          </a:prstGeom>
          <a:noFill/>
        </p:spPr>
        <p:txBody>
          <a:bodyPr wrap="none" rtlCol="0">
            <a:spAutoFit/>
          </a:bodyPr>
          <a:lstStyle/>
          <a:p>
            <a:r>
              <a:rPr lang="fr-FR" dirty="0"/>
              <a:t>Des travaux de dépierrage et d’aménagement de murets pour retenir les particules de terre lors des pluies de forte intensité</a:t>
            </a:r>
          </a:p>
          <a:p>
            <a:r>
              <a:rPr lang="fr-FR" dirty="0"/>
              <a:t>sont réalisés par les agriculteurs avant la mise en culture des terres de versant (janvier – février)</a:t>
            </a:r>
          </a:p>
        </p:txBody>
      </p:sp>
      <p:sp>
        <p:nvSpPr>
          <p:cNvPr id="3" name="ZoneTexte 2"/>
          <p:cNvSpPr txBox="1"/>
          <p:nvPr/>
        </p:nvSpPr>
        <p:spPr>
          <a:xfrm>
            <a:off x="8867360" y="6382649"/>
            <a:ext cx="1919949" cy="369332"/>
          </a:xfrm>
          <a:prstGeom prst="rect">
            <a:avLst/>
          </a:prstGeom>
          <a:noFill/>
        </p:spPr>
        <p:txBody>
          <a:bodyPr wrap="none" rtlCol="0">
            <a:spAutoFit/>
          </a:bodyPr>
          <a:lstStyle/>
          <a:p>
            <a:r>
              <a:rPr lang="fr-FR" dirty="0"/>
              <a:t>Crispin, mars 2017</a:t>
            </a:r>
          </a:p>
        </p:txBody>
      </p:sp>
    </p:spTree>
    <p:extLst>
      <p:ext uri="{BB962C8B-B14F-4D97-AF65-F5344CB8AC3E}">
        <p14:creationId xmlns:p14="http://schemas.microsoft.com/office/powerpoint/2010/main" val="988103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192" y="344557"/>
            <a:ext cx="4183269" cy="6274904"/>
          </a:xfrm>
          <a:prstGeom prst="rect">
            <a:avLst/>
          </a:prstGeom>
        </p:spPr>
      </p:pic>
      <p:sp>
        <p:nvSpPr>
          <p:cNvPr id="2" name="ZoneTexte 1"/>
          <p:cNvSpPr txBox="1"/>
          <p:nvPr/>
        </p:nvSpPr>
        <p:spPr>
          <a:xfrm>
            <a:off x="4863548" y="344557"/>
            <a:ext cx="7280070" cy="1477328"/>
          </a:xfrm>
          <a:prstGeom prst="rect">
            <a:avLst/>
          </a:prstGeom>
          <a:noFill/>
        </p:spPr>
        <p:txBody>
          <a:bodyPr wrap="none" rtlCol="0">
            <a:spAutoFit/>
          </a:bodyPr>
          <a:lstStyle/>
          <a:p>
            <a:r>
              <a:rPr lang="fr-FR" dirty="0"/>
              <a:t>Aménagement de mur sec avec plantation d’arbres en aval pour </a:t>
            </a:r>
          </a:p>
          <a:p>
            <a:r>
              <a:rPr lang="fr-FR" dirty="0"/>
              <a:t>consolider le muret et faciliter la création d’une terrasse.</a:t>
            </a:r>
          </a:p>
          <a:p>
            <a:endParaRPr lang="fr-FR" dirty="0"/>
          </a:p>
          <a:p>
            <a:r>
              <a:rPr lang="fr-FR" dirty="0"/>
              <a:t>Lorsque la partie en amont du muret est comblée de terre (3-4 ans), le mur </a:t>
            </a:r>
          </a:p>
          <a:p>
            <a:r>
              <a:rPr lang="fr-FR" dirty="0"/>
              <a:t>est déplacé quelques mètres plus bas.</a:t>
            </a:r>
          </a:p>
        </p:txBody>
      </p:sp>
      <p:sp>
        <p:nvSpPr>
          <p:cNvPr id="4" name="ZoneTexte 3"/>
          <p:cNvSpPr txBox="1"/>
          <p:nvPr/>
        </p:nvSpPr>
        <p:spPr>
          <a:xfrm>
            <a:off x="4587461" y="6250129"/>
            <a:ext cx="1919949" cy="369332"/>
          </a:xfrm>
          <a:prstGeom prst="rect">
            <a:avLst/>
          </a:prstGeom>
          <a:noFill/>
        </p:spPr>
        <p:txBody>
          <a:bodyPr wrap="none" rtlCol="0">
            <a:spAutoFit/>
          </a:bodyPr>
          <a:lstStyle/>
          <a:p>
            <a:r>
              <a:rPr lang="fr-FR" dirty="0"/>
              <a:t>Crispin, mars 2017</a:t>
            </a:r>
          </a:p>
        </p:txBody>
      </p:sp>
    </p:spTree>
    <p:extLst>
      <p:ext uri="{BB962C8B-B14F-4D97-AF65-F5344CB8AC3E}">
        <p14:creationId xmlns:p14="http://schemas.microsoft.com/office/powerpoint/2010/main" val="651971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135" y="715616"/>
            <a:ext cx="8994914" cy="5996609"/>
          </a:xfrm>
          <a:prstGeom prst="rect">
            <a:avLst/>
          </a:prstGeom>
        </p:spPr>
      </p:pic>
      <p:sp>
        <p:nvSpPr>
          <p:cNvPr id="2" name="ZoneTexte 1"/>
          <p:cNvSpPr txBox="1"/>
          <p:nvPr/>
        </p:nvSpPr>
        <p:spPr>
          <a:xfrm>
            <a:off x="250135" y="172278"/>
            <a:ext cx="11215891" cy="369332"/>
          </a:xfrm>
          <a:prstGeom prst="rect">
            <a:avLst/>
          </a:prstGeom>
          <a:noFill/>
        </p:spPr>
        <p:txBody>
          <a:bodyPr wrap="none" rtlCol="0">
            <a:spAutoFit/>
          </a:bodyPr>
          <a:lstStyle/>
          <a:p>
            <a:r>
              <a:rPr lang="fr-FR" dirty="0"/>
              <a:t>Vue sur le fond La Borne. Parcelles d’ignames (Guinée, </a:t>
            </a:r>
            <a:r>
              <a:rPr lang="fr-FR" dirty="0" err="1"/>
              <a:t>Siguine</a:t>
            </a:r>
            <a:r>
              <a:rPr lang="fr-FR" dirty="0"/>
              <a:t>) clôturées de haies mortes à proximité des habitations.</a:t>
            </a:r>
          </a:p>
        </p:txBody>
      </p:sp>
      <p:sp>
        <p:nvSpPr>
          <p:cNvPr id="4" name="ZoneTexte 3"/>
          <p:cNvSpPr txBox="1"/>
          <p:nvPr/>
        </p:nvSpPr>
        <p:spPr>
          <a:xfrm>
            <a:off x="9382539" y="6228522"/>
            <a:ext cx="2102692" cy="369332"/>
          </a:xfrm>
          <a:prstGeom prst="rect">
            <a:avLst/>
          </a:prstGeom>
          <a:noFill/>
        </p:spPr>
        <p:txBody>
          <a:bodyPr wrap="none" rtlCol="0">
            <a:spAutoFit/>
          </a:bodyPr>
          <a:lstStyle/>
          <a:p>
            <a:r>
              <a:rPr lang="fr-FR" dirty="0"/>
              <a:t>La Borne, mars 2017</a:t>
            </a:r>
          </a:p>
        </p:txBody>
      </p:sp>
    </p:spTree>
    <p:extLst>
      <p:ext uri="{BB962C8B-B14F-4D97-AF65-F5344CB8AC3E}">
        <p14:creationId xmlns:p14="http://schemas.microsoft.com/office/powerpoint/2010/main" val="335354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252660"/>
            <a:ext cx="7494104" cy="5620578"/>
          </a:xfrm>
        </p:spPr>
      </p:pic>
      <p:sp>
        <p:nvSpPr>
          <p:cNvPr id="2" name="ZoneTexte 1"/>
          <p:cNvSpPr txBox="1"/>
          <p:nvPr/>
        </p:nvSpPr>
        <p:spPr>
          <a:xfrm>
            <a:off x="109184" y="5884117"/>
            <a:ext cx="11789094" cy="923330"/>
          </a:xfrm>
          <a:prstGeom prst="rect">
            <a:avLst/>
          </a:prstGeom>
          <a:noFill/>
        </p:spPr>
        <p:txBody>
          <a:bodyPr wrap="square" rtlCol="0">
            <a:spAutoFit/>
          </a:bodyPr>
          <a:lstStyle/>
          <a:p>
            <a:r>
              <a:rPr lang="fr-FR" dirty="0"/>
              <a:t>Durant la saison sèche, après les dernières récoltes de sorgho et de pois Congo, entre janvier et mars, les animaux sont lâchés et évoluent en liberté pour répondre à la contrainte fourragère (peu de fourrages disponible) et de l’eau (éloignement des points d’eau). Ils sont attachés à partir de la fin du mois de mars, date de la mise en culture des premières parcelles.</a:t>
            </a:r>
          </a:p>
        </p:txBody>
      </p:sp>
      <p:sp>
        <p:nvSpPr>
          <p:cNvPr id="3" name="ZoneTexte 2"/>
          <p:cNvSpPr txBox="1"/>
          <p:nvPr/>
        </p:nvSpPr>
        <p:spPr>
          <a:xfrm>
            <a:off x="8141581" y="252660"/>
            <a:ext cx="1814599" cy="369332"/>
          </a:xfrm>
          <a:prstGeom prst="rect">
            <a:avLst/>
          </a:prstGeom>
          <a:noFill/>
        </p:spPr>
        <p:txBody>
          <a:bodyPr wrap="none" rtlCol="0">
            <a:spAutoFit/>
          </a:bodyPr>
          <a:lstStyle/>
          <a:p>
            <a:r>
              <a:rPr lang="fr-FR" dirty="0" err="1"/>
              <a:t>Vergo</a:t>
            </a:r>
            <a:r>
              <a:rPr lang="fr-FR" dirty="0"/>
              <a:t>, mars 2017</a:t>
            </a:r>
          </a:p>
        </p:txBody>
      </p:sp>
    </p:spTree>
    <p:extLst>
      <p:ext uri="{BB962C8B-B14F-4D97-AF65-F5344CB8AC3E}">
        <p14:creationId xmlns:p14="http://schemas.microsoft.com/office/powerpoint/2010/main" val="3749439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603611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396" y="1207051"/>
            <a:ext cx="8218004" cy="5478669"/>
          </a:xfrm>
          <a:prstGeom prst="rect">
            <a:avLst/>
          </a:prstGeom>
        </p:spPr>
      </p:pic>
      <p:sp>
        <p:nvSpPr>
          <p:cNvPr id="2" name="ZoneTexte 1"/>
          <p:cNvSpPr txBox="1"/>
          <p:nvPr/>
        </p:nvSpPr>
        <p:spPr>
          <a:xfrm>
            <a:off x="144118" y="225287"/>
            <a:ext cx="11696856" cy="923330"/>
          </a:xfrm>
          <a:prstGeom prst="rect">
            <a:avLst/>
          </a:prstGeom>
          <a:noFill/>
        </p:spPr>
        <p:txBody>
          <a:bodyPr wrap="none" rtlCol="0">
            <a:spAutoFit/>
          </a:bodyPr>
          <a:lstStyle/>
          <a:p>
            <a:r>
              <a:rPr lang="fr-FR" dirty="0"/>
              <a:t>Tri des épis de maïs pour préparer un repas pour le groupe de travailleurs venu travailler sur les terres de cette dame. Les </a:t>
            </a:r>
          </a:p>
          <a:p>
            <a:r>
              <a:rPr lang="fr-FR" dirty="0"/>
              <a:t>réserves en maïs commencent à être épuisées pour les agriculteurs plus pauvres. Ils sont dépendants de l’achat de brisures</a:t>
            </a:r>
          </a:p>
          <a:p>
            <a:r>
              <a:rPr lang="fr-FR" dirty="0"/>
              <a:t>de riz jusqu’aux prochaines récoltes de céréales à partir de fin juillet.</a:t>
            </a:r>
          </a:p>
        </p:txBody>
      </p:sp>
      <p:sp>
        <p:nvSpPr>
          <p:cNvPr id="4" name="ZoneTexte 3"/>
          <p:cNvSpPr txBox="1"/>
          <p:nvPr/>
        </p:nvSpPr>
        <p:spPr>
          <a:xfrm>
            <a:off x="8799444" y="6122504"/>
            <a:ext cx="1830181" cy="369332"/>
          </a:xfrm>
          <a:prstGeom prst="rect">
            <a:avLst/>
          </a:prstGeom>
          <a:noFill/>
        </p:spPr>
        <p:txBody>
          <a:bodyPr wrap="none" rtlCol="0">
            <a:spAutoFit/>
          </a:bodyPr>
          <a:lstStyle/>
          <a:p>
            <a:r>
              <a:rPr lang="fr-FR" dirty="0"/>
              <a:t>Barbe, mars 2017</a:t>
            </a:r>
          </a:p>
        </p:txBody>
      </p:sp>
    </p:spTree>
    <p:extLst>
      <p:ext uri="{BB962C8B-B14F-4D97-AF65-F5344CB8AC3E}">
        <p14:creationId xmlns:p14="http://schemas.microsoft.com/office/powerpoint/2010/main" val="2321005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339" y="665922"/>
            <a:ext cx="7938052" cy="5953538"/>
          </a:xfrm>
          <a:prstGeom prst="rect">
            <a:avLst/>
          </a:prstGeom>
        </p:spPr>
      </p:pic>
      <p:sp>
        <p:nvSpPr>
          <p:cNvPr id="2" name="ZoneTexte 1"/>
          <p:cNvSpPr txBox="1"/>
          <p:nvPr/>
        </p:nvSpPr>
        <p:spPr>
          <a:xfrm>
            <a:off x="8666923" y="357809"/>
            <a:ext cx="3430234" cy="2308324"/>
          </a:xfrm>
          <a:prstGeom prst="rect">
            <a:avLst/>
          </a:prstGeom>
          <a:noFill/>
        </p:spPr>
        <p:txBody>
          <a:bodyPr wrap="none" rtlCol="0">
            <a:spAutoFit/>
          </a:bodyPr>
          <a:lstStyle/>
          <a:p>
            <a:r>
              <a:rPr lang="fr-FR" dirty="0"/>
              <a:t>Nettoyage en cours du premier</a:t>
            </a:r>
          </a:p>
          <a:p>
            <a:r>
              <a:rPr lang="fr-FR" dirty="0"/>
              <a:t>bassin SB4 de la ravine Fond Dégât</a:t>
            </a:r>
          </a:p>
          <a:p>
            <a:r>
              <a:rPr lang="fr-FR" dirty="0"/>
              <a:t>par un groupe de femmes de</a:t>
            </a:r>
          </a:p>
          <a:p>
            <a:r>
              <a:rPr lang="fr-FR" dirty="0"/>
              <a:t>La Borne. Le nettoyage s‘achèvera</a:t>
            </a:r>
          </a:p>
          <a:p>
            <a:r>
              <a:rPr lang="fr-FR" dirty="0"/>
              <a:t>lorsque les semis seront </a:t>
            </a:r>
          </a:p>
          <a:p>
            <a:r>
              <a:rPr lang="fr-FR" dirty="0"/>
              <a:t>terminés.</a:t>
            </a:r>
          </a:p>
          <a:p>
            <a:endParaRPr lang="fr-FR" dirty="0"/>
          </a:p>
          <a:p>
            <a:r>
              <a:rPr lang="fr-FR" dirty="0"/>
              <a:t>Mars 2017</a:t>
            </a:r>
          </a:p>
        </p:txBody>
      </p:sp>
    </p:spTree>
    <p:extLst>
      <p:ext uri="{BB962C8B-B14F-4D97-AF65-F5344CB8AC3E}">
        <p14:creationId xmlns:p14="http://schemas.microsoft.com/office/powerpoint/2010/main" val="2702264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296" y="540026"/>
            <a:ext cx="7805530" cy="5854147"/>
          </a:xfrm>
          <a:prstGeom prst="rect">
            <a:avLst/>
          </a:prstGeom>
        </p:spPr>
      </p:pic>
      <p:sp>
        <p:nvSpPr>
          <p:cNvPr id="2" name="ZoneTexte 1"/>
          <p:cNvSpPr txBox="1"/>
          <p:nvPr/>
        </p:nvSpPr>
        <p:spPr>
          <a:xfrm>
            <a:off x="8454887" y="410817"/>
            <a:ext cx="3684278" cy="2585323"/>
          </a:xfrm>
          <a:prstGeom prst="rect">
            <a:avLst/>
          </a:prstGeom>
          <a:noFill/>
        </p:spPr>
        <p:txBody>
          <a:bodyPr wrap="none" rtlCol="0">
            <a:spAutoFit/>
          </a:bodyPr>
          <a:lstStyle/>
          <a:p>
            <a:r>
              <a:rPr lang="fr-FR" dirty="0"/>
              <a:t>SB4 Ravine Fond Dégât</a:t>
            </a:r>
          </a:p>
          <a:p>
            <a:endParaRPr lang="fr-FR" dirty="0"/>
          </a:p>
          <a:p>
            <a:r>
              <a:rPr lang="fr-FR" dirty="0"/>
              <a:t>La terre retenue en amont du seuil </a:t>
            </a:r>
          </a:p>
          <a:p>
            <a:r>
              <a:rPr lang="fr-FR" dirty="0"/>
              <a:t>atteint maintenant le niveau du seuil.</a:t>
            </a:r>
          </a:p>
          <a:p>
            <a:r>
              <a:rPr lang="fr-FR" dirty="0"/>
              <a:t>Celui-ci pourrait maintenant être</a:t>
            </a:r>
          </a:p>
          <a:p>
            <a:r>
              <a:rPr lang="fr-FR" dirty="0"/>
              <a:t>rehaussé afin de continuer à retenir</a:t>
            </a:r>
          </a:p>
          <a:p>
            <a:r>
              <a:rPr lang="fr-FR" dirty="0"/>
              <a:t>les particules charriées par les eaux.</a:t>
            </a:r>
          </a:p>
          <a:p>
            <a:r>
              <a:rPr lang="fr-FR" dirty="0"/>
              <a:t> </a:t>
            </a:r>
          </a:p>
          <a:p>
            <a:endParaRPr lang="fr-FR" dirty="0"/>
          </a:p>
        </p:txBody>
      </p:sp>
    </p:spTree>
    <p:extLst>
      <p:ext uri="{BB962C8B-B14F-4D97-AF65-F5344CB8AC3E}">
        <p14:creationId xmlns:p14="http://schemas.microsoft.com/office/powerpoint/2010/main" val="3020265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144" y="1567070"/>
            <a:ext cx="7126356" cy="4750904"/>
          </a:xfrm>
          <a:prstGeom prst="rect">
            <a:avLst/>
          </a:prstGeom>
        </p:spPr>
      </p:pic>
      <p:sp>
        <p:nvSpPr>
          <p:cNvPr id="2" name="ZoneTexte 1"/>
          <p:cNvSpPr txBox="1"/>
          <p:nvPr/>
        </p:nvSpPr>
        <p:spPr>
          <a:xfrm>
            <a:off x="636104" y="238539"/>
            <a:ext cx="6155659" cy="369332"/>
          </a:xfrm>
          <a:prstGeom prst="rect">
            <a:avLst/>
          </a:prstGeom>
          <a:noFill/>
        </p:spPr>
        <p:txBody>
          <a:bodyPr wrap="none" rtlCol="0">
            <a:spAutoFit/>
          </a:bodyPr>
          <a:lstStyle/>
          <a:p>
            <a:r>
              <a:rPr lang="fr-FR" dirty="0"/>
              <a:t>Nettoyage du bassin SB2 dans la ravine Fond Dégât – mars 2017</a:t>
            </a:r>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5896" y="145774"/>
            <a:ext cx="4114800" cy="6172200"/>
          </a:xfrm>
          <a:prstGeom prst="rect">
            <a:avLst/>
          </a:prstGeom>
        </p:spPr>
      </p:pic>
    </p:spTree>
    <p:extLst>
      <p:ext uri="{BB962C8B-B14F-4D97-AF65-F5344CB8AC3E}">
        <p14:creationId xmlns:p14="http://schemas.microsoft.com/office/powerpoint/2010/main" val="1799776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8053" y="1467677"/>
            <a:ext cx="7767430" cy="5178287"/>
          </a:xfrm>
          <a:prstGeom prst="rect">
            <a:avLst/>
          </a:prstGeom>
        </p:spPr>
      </p:pic>
      <p:sp>
        <p:nvSpPr>
          <p:cNvPr id="2" name="ZoneTexte 1"/>
          <p:cNvSpPr txBox="1"/>
          <p:nvPr/>
        </p:nvSpPr>
        <p:spPr>
          <a:xfrm>
            <a:off x="318053" y="344557"/>
            <a:ext cx="11539121" cy="923330"/>
          </a:xfrm>
          <a:prstGeom prst="rect">
            <a:avLst/>
          </a:prstGeom>
          <a:noFill/>
        </p:spPr>
        <p:txBody>
          <a:bodyPr wrap="none" rtlCol="0">
            <a:spAutoFit/>
          </a:bodyPr>
          <a:lstStyle/>
          <a:p>
            <a:r>
              <a:rPr lang="fr-FR" dirty="0"/>
              <a:t>SB1 et Rico Pierre, le propriétaire de la parcelle sur laquelle il a été construit. Le muret latéral pourrait être rehaussé pour</a:t>
            </a:r>
          </a:p>
          <a:p>
            <a:r>
              <a:rPr lang="fr-FR" dirty="0"/>
              <a:t>éviter que les particules de terres et les éléments grossiers soient charriés par les eaux de ruissellement dans le bassin.</a:t>
            </a:r>
          </a:p>
          <a:p>
            <a:r>
              <a:rPr lang="fr-FR" dirty="0"/>
              <a:t>Rico a également nettoyé le bassin.</a:t>
            </a:r>
          </a:p>
        </p:txBody>
      </p:sp>
      <p:sp>
        <p:nvSpPr>
          <p:cNvPr id="4" name="ZoneTexte 3"/>
          <p:cNvSpPr txBox="1"/>
          <p:nvPr/>
        </p:nvSpPr>
        <p:spPr>
          <a:xfrm>
            <a:off x="8203095" y="6276632"/>
            <a:ext cx="2346412" cy="369332"/>
          </a:xfrm>
          <a:prstGeom prst="rect">
            <a:avLst/>
          </a:prstGeom>
          <a:noFill/>
        </p:spPr>
        <p:txBody>
          <a:bodyPr wrap="none" rtlCol="0">
            <a:spAutoFit/>
          </a:bodyPr>
          <a:lstStyle/>
          <a:p>
            <a:r>
              <a:rPr lang="fr-FR" dirty="0"/>
              <a:t>Fond Dégât, mars 2017</a:t>
            </a:r>
          </a:p>
        </p:txBody>
      </p:sp>
    </p:spTree>
    <p:extLst>
      <p:ext uri="{BB962C8B-B14F-4D97-AF65-F5344CB8AC3E}">
        <p14:creationId xmlns:p14="http://schemas.microsoft.com/office/powerpoint/2010/main" val="4200167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2263" y="133626"/>
            <a:ext cx="8863528" cy="5909019"/>
          </a:xfrm>
          <a:prstGeom prst="rect">
            <a:avLst/>
          </a:prstGeom>
        </p:spPr>
      </p:pic>
      <p:sp>
        <p:nvSpPr>
          <p:cNvPr id="2" name="ZoneTexte 1"/>
          <p:cNvSpPr txBox="1"/>
          <p:nvPr/>
        </p:nvSpPr>
        <p:spPr>
          <a:xfrm>
            <a:off x="40944" y="6157077"/>
            <a:ext cx="11995079" cy="646331"/>
          </a:xfrm>
          <a:prstGeom prst="rect">
            <a:avLst/>
          </a:prstGeom>
          <a:noFill/>
        </p:spPr>
        <p:txBody>
          <a:bodyPr wrap="none" rtlCol="0">
            <a:spAutoFit/>
          </a:bodyPr>
          <a:lstStyle/>
          <a:p>
            <a:r>
              <a:rPr lang="fr-FR" dirty="0"/>
              <a:t>En amont du seuil bassin SB1, Rico a clôturé une parcelle dans laquelle il a planté des bananiers. Les chèvres en liberté durant </a:t>
            </a:r>
          </a:p>
          <a:p>
            <a:r>
              <a:rPr lang="fr-FR" dirty="0"/>
              <a:t>la saison sèche grimpent sur le seuil et ont mangé les plants. Cette année, il y sèmera du maïs et des malangas (tubercules).</a:t>
            </a:r>
          </a:p>
        </p:txBody>
      </p:sp>
      <p:sp>
        <p:nvSpPr>
          <p:cNvPr id="4" name="ZoneTexte 3"/>
          <p:cNvSpPr txBox="1"/>
          <p:nvPr/>
        </p:nvSpPr>
        <p:spPr>
          <a:xfrm>
            <a:off x="9526928" y="312561"/>
            <a:ext cx="2346412" cy="369332"/>
          </a:xfrm>
          <a:prstGeom prst="rect">
            <a:avLst/>
          </a:prstGeom>
          <a:noFill/>
        </p:spPr>
        <p:txBody>
          <a:bodyPr wrap="none" rtlCol="0">
            <a:spAutoFit/>
          </a:bodyPr>
          <a:lstStyle/>
          <a:p>
            <a:r>
              <a:rPr lang="fr-FR" dirty="0"/>
              <a:t>Fond Dégât, mars 2017</a:t>
            </a:r>
          </a:p>
        </p:txBody>
      </p:sp>
    </p:spTree>
    <p:extLst>
      <p:ext uri="{BB962C8B-B14F-4D97-AF65-F5344CB8AC3E}">
        <p14:creationId xmlns:p14="http://schemas.microsoft.com/office/powerpoint/2010/main" val="700924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538" y="821635"/>
            <a:ext cx="8854109" cy="5902739"/>
          </a:xfrm>
          <a:prstGeom prst="rect">
            <a:avLst/>
          </a:prstGeom>
        </p:spPr>
      </p:pic>
      <p:sp>
        <p:nvSpPr>
          <p:cNvPr id="2" name="ZoneTexte 1"/>
          <p:cNvSpPr txBox="1"/>
          <p:nvPr/>
        </p:nvSpPr>
        <p:spPr>
          <a:xfrm>
            <a:off x="212035" y="198783"/>
            <a:ext cx="10920490" cy="646331"/>
          </a:xfrm>
          <a:prstGeom prst="rect">
            <a:avLst/>
          </a:prstGeom>
          <a:noFill/>
        </p:spPr>
        <p:txBody>
          <a:bodyPr wrap="none" rtlCol="0">
            <a:spAutoFit/>
          </a:bodyPr>
          <a:lstStyle/>
          <a:p>
            <a:r>
              <a:rPr lang="fr-FR" dirty="0"/>
              <a:t>Bassin de Ka Roche. Les femmes, en l’absence d’un espace aménagé, font la lessive en amont et les eaux sales sont </a:t>
            </a:r>
          </a:p>
          <a:p>
            <a:r>
              <a:rPr lang="fr-FR" dirty="0"/>
              <a:t>déversées dans le bassin</a:t>
            </a:r>
          </a:p>
        </p:txBody>
      </p:sp>
      <p:sp>
        <p:nvSpPr>
          <p:cNvPr id="4" name="ZoneTexte 3"/>
          <p:cNvSpPr txBox="1"/>
          <p:nvPr/>
        </p:nvSpPr>
        <p:spPr>
          <a:xfrm>
            <a:off x="9236765" y="5959613"/>
            <a:ext cx="1179362" cy="646331"/>
          </a:xfrm>
          <a:prstGeom prst="rect">
            <a:avLst/>
          </a:prstGeom>
          <a:noFill/>
        </p:spPr>
        <p:txBody>
          <a:bodyPr wrap="none" rtlCol="0">
            <a:spAutoFit/>
          </a:bodyPr>
          <a:lstStyle/>
          <a:p>
            <a:r>
              <a:rPr lang="fr-FR" dirty="0"/>
              <a:t>Ka Roche,</a:t>
            </a:r>
          </a:p>
          <a:p>
            <a:r>
              <a:rPr lang="fr-FR" dirty="0"/>
              <a:t>Mars 2017</a:t>
            </a:r>
          </a:p>
        </p:txBody>
      </p:sp>
    </p:spTree>
    <p:extLst>
      <p:ext uri="{BB962C8B-B14F-4D97-AF65-F5344CB8AC3E}">
        <p14:creationId xmlns:p14="http://schemas.microsoft.com/office/powerpoint/2010/main" val="670468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135" y="844825"/>
            <a:ext cx="8761343" cy="5840895"/>
          </a:xfrm>
          <a:prstGeom prst="rect">
            <a:avLst/>
          </a:prstGeom>
        </p:spPr>
      </p:pic>
      <p:sp>
        <p:nvSpPr>
          <p:cNvPr id="4" name="ZoneTexte 3"/>
          <p:cNvSpPr txBox="1"/>
          <p:nvPr/>
        </p:nvSpPr>
        <p:spPr>
          <a:xfrm>
            <a:off x="9236765" y="5959613"/>
            <a:ext cx="1179362" cy="646331"/>
          </a:xfrm>
          <a:prstGeom prst="rect">
            <a:avLst/>
          </a:prstGeom>
          <a:noFill/>
        </p:spPr>
        <p:txBody>
          <a:bodyPr wrap="none" rtlCol="0">
            <a:spAutoFit/>
          </a:bodyPr>
          <a:lstStyle/>
          <a:p>
            <a:r>
              <a:rPr lang="fr-FR" dirty="0"/>
              <a:t>Ka Roche,</a:t>
            </a:r>
          </a:p>
          <a:p>
            <a:r>
              <a:rPr lang="fr-FR" dirty="0"/>
              <a:t>Mars 2017</a:t>
            </a:r>
          </a:p>
        </p:txBody>
      </p:sp>
      <p:sp>
        <p:nvSpPr>
          <p:cNvPr id="2" name="ZoneTexte 1"/>
          <p:cNvSpPr txBox="1"/>
          <p:nvPr/>
        </p:nvSpPr>
        <p:spPr>
          <a:xfrm>
            <a:off x="304802" y="172280"/>
            <a:ext cx="11425628" cy="646331"/>
          </a:xfrm>
          <a:prstGeom prst="rect">
            <a:avLst/>
          </a:prstGeom>
          <a:noFill/>
        </p:spPr>
        <p:txBody>
          <a:bodyPr wrap="none" rtlCol="0">
            <a:spAutoFit/>
          </a:bodyPr>
          <a:lstStyle/>
          <a:p>
            <a:r>
              <a:rPr lang="fr-FR" dirty="0"/>
              <a:t>Les arbres (Grevillea, Cèdre pays) plantés le long de la route de Ka Roche se sont bien développés. Les motos atteignent </a:t>
            </a:r>
          </a:p>
          <a:p>
            <a:r>
              <a:rPr lang="fr-FR" dirty="0"/>
              <a:t>maintenant </a:t>
            </a:r>
            <a:r>
              <a:rPr lang="fr-FR" dirty="0" err="1"/>
              <a:t>Remonsain</a:t>
            </a:r>
            <a:r>
              <a:rPr lang="fr-FR" dirty="0"/>
              <a:t> et </a:t>
            </a:r>
            <a:r>
              <a:rPr lang="fr-FR" dirty="0" err="1"/>
              <a:t>Descombes</a:t>
            </a:r>
            <a:r>
              <a:rPr lang="fr-FR" dirty="0"/>
              <a:t> sans soucis. </a:t>
            </a:r>
          </a:p>
        </p:txBody>
      </p:sp>
    </p:spTree>
    <p:extLst>
      <p:ext uri="{BB962C8B-B14F-4D97-AF65-F5344CB8AC3E}">
        <p14:creationId xmlns:p14="http://schemas.microsoft.com/office/powerpoint/2010/main" val="3631946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27583" y="1287669"/>
            <a:ext cx="8216348" cy="5477565"/>
          </a:xfrm>
          <a:prstGeom prst="rect">
            <a:avLst/>
          </a:prstGeom>
        </p:spPr>
      </p:pic>
      <p:sp>
        <p:nvSpPr>
          <p:cNvPr id="2" name="ZoneTexte 1"/>
          <p:cNvSpPr txBox="1"/>
          <p:nvPr/>
        </p:nvSpPr>
        <p:spPr>
          <a:xfrm>
            <a:off x="92765" y="185531"/>
            <a:ext cx="11896398" cy="923330"/>
          </a:xfrm>
          <a:prstGeom prst="rect">
            <a:avLst/>
          </a:prstGeom>
          <a:noFill/>
        </p:spPr>
        <p:txBody>
          <a:bodyPr wrap="none" rtlCol="0">
            <a:spAutoFit/>
          </a:bodyPr>
          <a:lstStyle/>
          <a:p>
            <a:r>
              <a:rPr lang="fr-FR" dirty="0"/>
              <a:t>Citerne CF1 de Haut Barbe. </a:t>
            </a:r>
            <a:r>
              <a:rPr lang="fr-FR" dirty="0" err="1"/>
              <a:t>Dieusibon</a:t>
            </a:r>
            <a:r>
              <a:rPr lang="fr-FR" dirty="0"/>
              <a:t> </a:t>
            </a:r>
            <a:r>
              <a:rPr lang="fr-FR" dirty="0" err="1"/>
              <a:t>Dorsélan</a:t>
            </a:r>
            <a:r>
              <a:rPr lang="fr-FR" dirty="0"/>
              <a:t>, ses enfants et ceux du voisinage. En l’absence de pluie, la citerne ne contient</a:t>
            </a:r>
          </a:p>
          <a:p>
            <a:r>
              <a:rPr lang="fr-FR" dirty="0"/>
              <a:t>à ce jour pas beaucoup d’eau. Le peu d’eau disponible est utilisé par les enfants de </a:t>
            </a:r>
            <a:r>
              <a:rPr lang="fr-FR" dirty="0" err="1"/>
              <a:t>Dieusibon</a:t>
            </a:r>
            <a:r>
              <a:rPr lang="fr-FR" dirty="0"/>
              <a:t> et ceux des habitations proches</a:t>
            </a:r>
          </a:p>
          <a:p>
            <a:r>
              <a:rPr lang="fr-FR" dirty="0"/>
              <a:t>pour se laver avant d’aller à l’école le matin.</a:t>
            </a:r>
          </a:p>
        </p:txBody>
      </p:sp>
      <p:sp>
        <p:nvSpPr>
          <p:cNvPr id="3" name="ZoneTexte 2"/>
          <p:cNvSpPr txBox="1"/>
          <p:nvPr/>
        </p:nvSpPr>
        <p:spPr>
          <a:xfrm>
            <a:off x="185530" y="3485322"/>
            <a:ext cx="1244251" cy="646331"/>
          </a:xfrm>
          <a:prstGeom prst="rect">
            <a:avLst/>
          </a:prstGeom>
          <a:noFill/>
        </p:spPr>
        <p:txBody>
          <a:bodyPr wrap="none" rtlCol="0">
            <a:spAutoFit/>
          </a:bodyPr>
          <a:lstStyle/>
          <a:p>
            <a:r>
              <a:rPr lang="fr-FR" dirty="0"/>
              <a:t>Haut Barbe</a:t>
            </a:r>
          </a:p>
          <a:p>
            <a:r>
              <a:rPr lang="fr-FR" dirty="0"/>
              <a:t>Mars 2017</a:t>
            </a:r>
          </a:p>
        </p:txBody>
      </p:sp>
    </p:spTree>
    <p:extLst>
      <p:ext uri="{BB962C8B-B14F-4D97-AF65-F5344CB8AC3E}">
        <p14:creationId xmlns:p14="http://schemas.microsoft.com/office/powerpoint/2010/main" val="65025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3637" y="299258"/>
            <a:ext cx="8529950" cy="5686633"/>
          </a:xfrm>
        </p:spPr>
      </p:pic>
      <p:sp>
        <p:nvSpPr>
          <p:cNvPr id="2" name="ZoneTexte 1"/>
          <p:cNvSpPr txBox="1"/>
          <p:nvPr/>
        </p:nvSpPr>
        <p:spPr>
          <a:xfrm>
            <a:off x="0" y="6127845"/>
            <a:ext cx="11926406" cy="646331"/>
          </a:xfrm>
          <a:prstGeom prst="rect">
            <a:avLst/>
          </a:prstGeom>
          <a:noFill/>
        </p:spPr>
        <p:txBody>
          <a:bodyPr wrap="none" rtlCol="0">
            <a:spAutoFit/>
          </a:bodyPr>
          <a:lstStyle/>
          <a:p>
            <a:r>
              <a:rPr lang="fr-FR" dirty="0"/>
              <a:t>Les premières parcelles mises en culture sont celles des fonds de doline (fin mars), aux sols profonds, puis celles des versants </a:t>
            </a:r>
          </a:p>
          <a:p>
            <a:r>
              <a:rPr lang="fr-FR" dirty="0"/>
              <a:t>calcaires dans un second temps (avril).</a:t>
            </a:r>
          </a:p>
        </p:txBody>
      </p:sp>
      <p:sp>
        <p:nvSpPr>
          <p:cNvPr id="3" name="ZoneTexte 2"/>
          <p:cNvSpPr txBox="1"/>
          <p:nvPr/>
        </p:nvSpPr>
        <p:spPr>
          <a:xfrm>
            <a:off x="8938256" y="304803"/>
            <a:ext cx="3205301" cy="1477328"/>
          </a:xfrm>
          <a:prstGeom prst="rect">
            <a:avLst/>
          </a:prstGeom>
          <a:noFill/>
        </p:spPr>
        <p:txBody>
          <a:bodyPr wrap="none" rtlCol="0">
            <a:spAutoFit/>
          </a:bodyPr>
          <a:lstStyle/>
          <a:p>
            <a:pPr algn="just"/>
            <a:r>
              <a:rPr lang="fr-FR" dirty="0"/>
              <a:t>Fond La Borne, fin mars 2017</a:t>
            </a:r>
          </a:p>
          <a:p>
            <a:pPr algn="just"/>
            <a:endParaRPr lang="fr-FR" dirty="0"/>
          </a:p>
          <a:p>
            <a:pPr algn="just"/>
            <a:r>
              <a:rPr lang="fr-FR" dirty="0"/>
              <a:t>Une « colonne » (groupe de </a:t>
            </a:r>
          </a:p>
          <a:p>
            <a:pPr algn="just"/>
            <a:r>
              <a:rPr lang="fr-FR" dirty="0"/>
              <a:t>journaliers agricoles) en train de</a:t>
            </a:r>
          </a:p>
          <a:p>
            <a:pPr algn="just"/>
            <a:r>
              <a:rPr lang="fr-FR" dirty="0"/>
              <a:t>semer du maïs et des haricots</a:t>
            </a:r>
          </a:p>
        </p:txBody>
      </p:sp>
    </p:spTree>
    <p:extLst>
      <p:ext uri="{BB962C8B-B14F-4D97-AF65-F5344CB8AC3E}">
        <p14:creationId xmlns:p14="http://schemas.microsoft.com/office/powerpoint/2010/main" val="3792125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882" y="98285"/>
            <a:ext cx="9940787" cy="6627191"/>
          </a:xfrm>
          <a:prstGeom prst="rect">
            <a:avLst/>
          </a:prstGeom>
        </p:spPr>
      </p:pic>
      <p:sp>
        <p:nvSpPr>
          <p:cNvPr id="4" name="ZoneTexte 3"/>
          <p:cNvSpPr txBox="1"/>
          <p:nvPr/>
        </p:nvSpPr>
        <p:spPr>
          <a:xfrm>
            <a:off x="10349960" y="5658681"/>
            <a:ext cx="1244251" cy="923330"/>
          </a:xfrm>
          <a:prstGeom prst="rect">
            <a:avLst/>
          </a:prstGeom>
          <a:noFill/>
        </p:spPr>
        <p:txBody>
          <a:bodyPr wrap="none" rtlCol="0">
            <a:spAutoFit/>
          </a:bodyPr>
          <a:lstStyle/>
          <a:p>
            <a:r>
              <a:rPr lang="fr-FR" dirty="0"/>
              <a:t>CF1</a:t>
            </a:r>
          </a:p>
          <a:p>
            <a:r>
              <a:rPr lang="fr-FR" dirty="0"/>
              <a:t>Haut Barbe</a:t>
            </a:r>
          </a:p>
          <a:p>
            <a:r>
              <a:rPr lang="fr-FR" dirty="0"/>
              <a:t>Mars 2017</a:t>
            </a:r>
          </a:p>
        </p:txBody>
      </p:sp>
    </p:spTree>
    <p:extLst>
      <p:ext uri="{BB962C8B-B14F-4D97-AF65-F5344CB8AC3E}">
        <p14:creationId xmlns:p14="http://schemas.microsoft.com/office/powerpoint/2010/main" val="3425590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012" y="145774"/>
            <a:ext cx="9591261" cy="6394174"/>
          </a:xfrm>
          <a:prstGeom prst="rect">
            <a:avLst/>
          </a:prstGeom>
        </p:spPr>
      </p:pic>
      <p:sp>
        <p:nvSpPr>
          <p:cNvPr id="2" name="ZoneTexte 1"/>
          <p:cNvSpPr txBox="1"/>
          <p:nvPr/>
        </p:nvSpPr>
        <p:spPr>
          <a:xfrm>
            <a:off x="9899375" y="291548"/>
            <a:ext cx="2360454" cy="3139321"/>
          </a:xfrm>
          <a:prstGeom prst="rect">
            <a:avLst/>
          </a:prstGeom>
          <a:noFill/>
        </p:spPr>
        <p:txBody>
          <a:bodyPr wrap="none" rtlCol="0">
            <a:spAutoFit/>
          </a:bodyPr>
          <a:lstStyle/>
          <a:p>
            <a:r>
              <a:rPr lang="fr-FR" dirty="0"/>
              <a:t>Ecolière de l’école</a:t>
            </a:r>
          </a:p>
          <a:p>
            <a:r>
              <a:rPr lang="fr-FR" dirty="0"/>
              <a:t>Benoit </a:t>
            </a:r>
            <a:r>
              <a:rPr lang="fr-FR" dirty="0" err="1"/>
              <a:t>Batraville</a:t>
            </a:r>
            <a:r>
              <a:rPr lang="fr-FR" dirty="0"/>
              <a:t> </a:t>
            </a:r>
          </a:p>
          <a:p>
            <a:r>
              <a:rPr lang="fr-FR" dirty="0"/>
              <a:t>(La Borne) rentrant </a:t>
            </a:r>
          </a:p>
          <a:p>
            <a:r>
              <a:rPr lang="fr-FR" dirty="0"/>
              <a:t>chez elle avec un</a:t>
            </a:r>
          </a:p>
          <a:p>
            <a:r>
              <a:rPr lang="fr-FR" dirty="0"/>
              <a:t>bidon d’eau de la</a:t>
            </a:r>
          </a:p>
          <a:p>
            <a:r>
              <a:rPr lang="fr-FR" dirty="0"/>
              <a:t>citerne ESF reliée au </a:t>
            </a:r>
          </a:p>
          <a:p>
            <a:r>
              <a:rPr lang="fr-FR" dirty="0"/>
              <a:t>toit de l’école.</a:t>
            </a:r>
          </a:p>
          <a:p>
            <a:endParaRPr lang="fr-FR" dirty="0"/>
          </a:p>
          <a:p>
            <a:r>
              <a:rPr lang="fr-FR" dirty="0"/>
              <a:t>En cette saison, la </a:t>
            </a:r>
          </a:p>
          <a:p>
            <a:r>
              <a:rPr lang="fr-FR" dirty="0"/>
              <a:t>majorité des points </a:t>
            </a:r>
          </a:p>
          <a:p>
            <a:r>
              <a:rPr lang="fr-FR" dirty="0"/>
              <a:t>d’eau captée sont taris.</a:t>
            </a:r>
          </a:p>
        </p:txBody>
      </p:sp>
      <p:sp>
        <p:nvSpPr>
          <p:cNvPr id="4" name="ZoneTexte 3"/>
          <p:cNvSpPr txBox="1"/>
          <p:nvPr/>
        </p:nvSpPr>
        <p:spPr>
          <a:xfrm>
            <a:off x="9894719" y="5893617"/>
            <a:ext cx="1179362" cy="646331"/>
          </a:xfrm>
          <a:prstGeom prst="rect">
            <a:avLst/>
          </a:prstGeom>
          <a:noFill/>
        </p:spPr>
        <p:txBody>
          <a:bodyPr wrap="none" rtlCol="0">
            <a:spAutoFit/>
          </a:bodyPr>
          <a:lstStyle/>
          <a:p>
            <a:r>
              <a:rPr lang="fr-FR" dirty="0"/>
              <a:t>La Borne</a:t>
            </a:r>
          </a:p>
          <a:p>
            <a:r>
              <a:rPr lang="fr-FR" dirty="0"/>
              <a:t>Mars 2017</a:t>
            </a:r>
          </a:p>
        </p:txBody>
      </p:sp>
    </p:spTree>
    <p:extLst>
      <p:ext uri="{BB962C8B-B14F-4D97-AF65-F5344CB8AC3E}">
        <p14:creationId xmlns:p14="http://schemas.microsoft.com/office/powerpoint/2010/main" val="2617806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882" y="702365"/>
            <a:ext cx="9026387" cy="6017591"/>
          </a:xfrm>
          <a:prstGeom prst="rect">
            <a:avLst/>
          </a:prstGeom>
        </p:spPr>
      </p:pic>
      <p:sp>
        <p:nvSpPr>
          <p:cNvPr id="4" name="ZoneTexte 3"/>
          <p:cNvSpPr txBox="1"/>
          <p:nvPr/>
        </p:nvSpPr>
        <p:spPr>
          <a:xfrm>
            <a:off x="9298259" y="702365"/>
            <a:ext cx="2893741" cy="1477328"/>
          </a:xfrm>
          <a:prstGeom prst="rect">
            <a:avLst/>
          </a:prstGeom>
          <a:noFill/>
        </p:spPr>
        <p:txBody>
          <a:bodyPr wrap="none" rtlCol="0">
            <a:spAutoFit/>
          </a:bodyPr>
          <a:lstStyle/>
          <a:p>
            <a:r>
              <a:rPr lang="fr-FR" dirty="0"/>
              <a:t>La Borne, devant l’école</a:t>
            </a:r>
          </a:p>
          <a:p>
            <a:r>
              <a:rPr lang="fr-FR" dirty="0"/>
              <a:t>Benoit </a:t>
            </a:r>
            <a:r>
              <a:rPr lang="fr-FR" dirty="0" err="1"/>
              <a:t>Batraville</a:t>
            </a:r>
            <a:r>
              <a:rPr lang="fr-FR" dirty="0"/>
              <a:t> et la citerne</a:t>
            </a:r>
          </a:p>
          <a:p>
            <a:r>
              <a:rPr lang="fr-FR" dirty="0"/>
              <a:t>ESF</a:t>
            </a:r>
          </a:p>
          <a:p>
            <a:endParaRPr lang="fr-FR" dirty="0"/>
          </a:p>
          <a:p>
            <a:r>
              <a:rPr lang="fr-FR" dirty="0"/>
              <a:t>Mars 2017</a:t>
            </a:r>
          </a:p>
        </p:txBody>
      </p:sp>
      <p:sp>
        <p:nvSpPr>
          <p:cNvPr id="2" name="ZoneTexte 1"/>
          <p:cNvSpPr txBox="1"/>
          <p:nvPr/>
        </p:nvSpPr>
        <p:spPr>
          <a:xfrm>
            <a:off x="9298259" y="2782957"/>
            <a:ext cx="2729786" cy="1477328"/>
          </a:xfrm>
          <a:prstGeom prst="rect">
            <a:avLst/>
          </a:prstGeom>
          <a:noFill/>
        </p:spPr>
        <p:txBody>
          <a:bodyPr wrap="none" rtlCol="0">
            <a:spAutoFit/>
          </a:bodyPr>
          <a:lstStyle/>
          <a:p>
            <a:pPr algn="just"/>
            <a:r>
              <a:rPr lang="fr-FR" dirty="0"/>
              <a:t>Le CASEC </a:t>
            </a:r>
            <a:r>
              <a:rPr lang="fr-FR" dirty="0" err="1"/>
              <a:t>Monace</a:t>
            </a:r>
            <a:r>
              <a:rPr lang="fr-FR" dirty="0"/>
              <a:t> envisage</a:t>
            </a:r>
          </a:p>
          <a:p>
            <a:pPr algn="just"/>
            <a:r>
              <a:rPr lang="fr-FR" dirty="0"/>
              <a:t>la fermeture de l’école à la </a:t>
            </a:r>
          </a:p>
          <a:p>
            <a:pPr algn="just"/>
            <a:r>
              <a:rPr lang="fr-FR" dirty="0"/>
              <a:t>prochaine rentrée. Il est </a:t>
            </a:r>
          </a:p>
          <a:p>
            <a:pPr algn="just"/>
            <a:r>
              <a:rPr lang="fr-FR" dirty="0"/>
              <a:t>dans l’incapacité de</a:t>
            </a:r>
          </a:p>
          <a:p>
            <a:pPr algn="just"/>
            <a:r>
              <a:rPr lang="fr-FR" dirty="0"/>
              <a:t>rémunérer les professeurs.</a:t>
            </a:r>
          </a:p>
        </p:txBody>
      </p:sp>
    </p:spTree>
    <p:extLst>
      <p:ext uri="{BB962C8B-B14F-4D97-AF65-F5344CB8AC3E}">
        <p14:creationId xmlns:p14="http://schemas.microsoft.com/office/powerpoint/2010/main" val="4170523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58" y="1069104"/>
            <a:ext cx="8627166" cy="5751443"/>
          </a:xfrm>
          <a:prstGeom prst="rect">
            <a:avLst/>
          </a:prstGeom>
        </p:spPr>
      </p:pic>
      <p:sp>
        <p:nvSpPr>
          <p:cNvPr id="2" name="ZoneTexte 1"/>
          <p:cNvSpPr txBox="1"/>
          <p:nvPr/>
        </p:nvSpPr>
        <p:spPr>
          <a:xfrm>
            <a:off x="145774" y="119270"/>
            <a:ext cx="12215075" cy="923330"/>
          </a:xfrm>
          <a:prstGeom prst="rect">
            <a:avLst/>
          </a:prstGeom>
          <a:noFill/>
        </p:spPr>
        <p:txBody>
          <a:bodyPr wrap="none" rtlCol="0">
            <a:spAutoFit/>
          </a:bodyPr>
          <a:lstStyle/>
          <a:p>
            <a:r>
              <a:rPr lang="fr-FR" dirty="0"/>
              <a:t>Seconde école de proximité dans la zone : l’école nationale de Barbe (Nan Muraille). Les bâtiments sont vétustes et les </a:t>
            </a:r>
          </a:p>
          <a:p>
            <a:r>
              <a:rPr lang="fr-FR" dirty="0"/>
              <a:t>professeurs très fréquemment absents. Chantier de construction d’une classe supplémentaire pour accueillir des élèves jusqu’en</a:t>
            </a:r>
          </a:p>
          <a:p>
            <a:r>
              <a:rPr lang="fr-FR" dirty="0"/>
              <a:t>neuvième année (équivalent troisième).</a:t>
            </a:r>
          </a:p>
        </p:txBody>
      </p:sp>
      <p:sp>
        <p:nvSpPr>
          <p:cNvPr id="4" name="ZoneTexte 3"/>
          <p:cNvSpPr txBox="1"/>
          <p:nvPr/>
        </p:nvSpPr>
        <p:spPr>
          <a:xfrm>
            <a:off x="9846365" y="2027583"/>
            <a:ext cx="1830181" cy="369332"/>
          </a:xfrm>
          <a:prstGeom prst="rect">
            <a:avLst/>
          </a:prstGeom>
          <a:noFill/>
        </p:spPr>
        <p:txBody>
          <a:bodyPr wrap="none" rtlCol="0">
            <a:spAutoFit/>
          </a:bodyPr>
          <a:lstStyle/>
          <a:p>
            <a:r>
              <a:rPr lang="fr-FR" dirty="0"/>
              <a:t>Barbe, mars 2017</a:t>
            </a:r>
          </a:p>
        </p:txBody>
      </p:sp>
    </p:spTree>
    <p:extLst>
      <p:ext uri="{BB962C8B-B14F-4D97-AF65-F5344CB8AC3E}">
        <p14:creationId xmlns:p14="http://schemas.microsoft.com/office/powerpoint/2010/main" val="2104015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8030" y="106017"/>
            <a:ext cx="9283148" cy="6188765"/>
          </a:xfrm>
          <a:prstGeom prst="rect">
            <a:avLst/>
          </a:prstGeom>
        </p:spPr>
      </p:pic>
      <p:sp>
        <p:nvSpPr>
          <p:cNvPr id="2" name="ZoneTexte 1"/>
          <p:cNvSpPr txBox="1"/>
          <p:nvPr/>
        </p:nvSpPr>
        <p:spPr>
          <a:xfrm>
            <a:off x="424070" y="6400800"/>
            <a:ext cx="5773375" cy="369332"/>
          </a:xfrm>
          <a:prstGeom prst="rect">
            <a:avLst/>
          </a:prstGeom>
          <a:noFill/>
        </p:spPr>
        <p:txBody>
          <a:bodyPr wrap="none" rtlCol="0">
            <a:spAutoFit/>
          </a:bodyPr>
          <a:lstStyle/>
          <a:p>
            <a:r>
              <a:rPr lang="fr-FR" dirty="0"/>
              <a:t>Ecoliers en route vers l’école nationale de Barbe. Mars 2017</a:t>
            </a:r>
          </a:p>
        </p:txBody>
      </p:sp>
    </p:spTree>
    <p:extLst>
      <p:ext uri="{BB962C8B-B14F-4D97-AF65-F5344CB8AC3E}">
        <p14:creationId xmlns:p14="http://schemas.microsoft.com/office/powerpoint/2010/main" val="459298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791" y="113652"/>
            <a:ext cx="8693426" cy="5795618"/>
          </a:xfrm>
          <a:prstGeom prst="rect">
            <a:avLst/>
          </a:prstGeom>
        </p:spPr>
      </p:pic>
      <p:sp>
        <p:nvSpPr>
          <p:cNvPr id="2" name="ZoneTexte 1"/>
          <p:cNvSpPr txBox="1"/>
          <p:nvPr/>
        </p:nvSpPr>
        <p:spPr>
          <a:xfrm>
            <a:off x="95419" y="5934670"/>
            <a:ext cx="12157495" cy="923330"/>
          </a:xfrm>
          <a:prstGeom prst="rect">
            <a:avLst/>
          </a:prstGeom>
          <a:noFill/>
        </p:spPr>
        <p:txBody>
          <a:bodyPr wrap="none" rtlCol="0">
            <a:spAutoFit/>
          </a:bodyPr>
          <a:lstStyle/>
          <a:p>
            <a:pPr algn="just"/>
            <a:r>
              <a:rPr lang="fr-FR" dirty="0"/>
              <a:t>Chantier de construction d’une maison en parpaing par un voisin de la base d’ESF. Les coûts de chantier sont très élevés relative-</a:t>
            </a:r>
          </a:p>
          <a:p>
            <a:pPr algn="just"/>
            <a:r>
              <a:rPr lang="fr-FR" dirty="0"/>
              <a:t>ment au niveau de vie. Cet agriculteur a vendu de nombreux animaux pour entamer ce chantier. Sa maison a été très </a:t>
            </a:r>
          </a:p>
          <a:p>
            <a:pPr algn="just"/>
            <a:r>
              <a:rPr lang="fr-FR" dirty="0"/>
              <a:t>endommagée par le cyclone.</a:t>
            </a:r>
          </a:p>
        </p:txBody>
      </p:sp>
      <p:sp>
        <p:nvSpPr>
          <p:cNvPr id="4" name="ZoneTexte 3"/>
          <p:cNvSpPr txBox="1"/>
          <p:nvPr/>
        </p:nvSpPr>
        <p:spPr>
          <a:xfrm>
            <a:off x="9395791" y="477078"/>
            <a:ext cx="2154757" cy="646331"/>
          </a:xfrm>
          <a:prstGeom prst="rect">
            <a:avLst/>
          </a:prstGeom>
          <a:noFill/>
        </p:spPr>
        <p:txBody>
          <a:bodyPr wrap="none" rtlCol="0">
            <a:spAutoFit/>
          </a:bodyPr>
          <a:lstStyle/>
          <a:p>
            <a:r>
              <a:rPr lang="fr-FR" dirty="0"/>
              <a:t>Bois </a:t>
            </a:r>
            <a:r>
              <a:rPr lang="fr-FR" dirty="0" err="1"/>
              <a:t>Masa</a:t>
            </a:r>
            <a:r>
              <a:rPr lang="fr-FR" dirty="0"/>
              <a:t> (La Borne)</a:t>
            </a:r>
          </a:p>
          <a:p>
            <a:r>
              <a:rPr lang="fr-FR" dirty="0"/>
              <a:t>Mars 2017</a:t>
            </a:r>
          </a:p>
        </p:txBody>
      </p:sp>
    </p:spTree>
    <p:extLst>
      <p:ext uri="{BB962C8B-B14F-4D97-AF65-F5344CB8AC3E}">
        <p14:creationId xmlns:p14="http://schemas.microsoft.com/office/powerpoint/2010/main" val="1814682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1720" y="185532"/>
            <a:ext cx="8892209" cy="5928140"/>
          </a:xfrm>
          <a:prstGeom prst="rect">
            <a:avLst/>
          </a:prstGeom>
        </p:spPr>
      </p:pic>
      <p:sp>
        <p:nvSpPr>
          <p:cNvPr id="2" name="ZoneTexte 1"/>
          <p:cNvSpPr txBox="1"/>
          <p:nvPr/>
        </p:nvSpPr>
        <p:spPr>
          <a:xfrm>
            <a:off x="0" y="6113672"/>
            <a:ext cx="11993733" cy="646331"/>
          </a:xfrm>
          <a:prstGeom prst="rect">
            <a:avLst/>
          </a:prstGeom>
          <a:noFill/>
        </p:spPr>
        <p:txBody>
          <a:bodyPr wrap="none" rtlCol="0">
            <a:spAutoFit/>
          </a:bodyPr>
          <a:lstStyle/>
          <a:p>
            <a:r>
              <a:rPr lang="fr-FR" dirty="0"/>
              <a:t>Apprentis d’ESF employés sur le chantier de construction de la maison. Ce dernier n’a cependant duré que quelques jours et ils</a:t>
            </a:r>
          </a:p>
          <a:p>
            <a:r>
              <a:rPr lang="fr-FR" dirty="0"/>
              <a:t> n’ont à ce jour pas pu être rémunérés.</a:t>
            </a:r>
          </a:p>
        </p:txBody>
      </p:sp>
    </p:spTree>
    <p:extLst>
      <p:ext uri="{BB962C8B-B14F-4D97-AF65-F5344CB8AC3E}">
        <p14:creationId xmlns:p14="http://schemas.microsoft.com/office/powerpoint/2010/main" val="1859439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170" y="274983"/>
            <a:ext cx="5435047" cy="3623364"/>
          </a:xfrm>
          <a:prstGeom prst="rect">
            <a:avLst/>
          </a:prstGeom>
        </p:spPr>
      </p:pic>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1271" y="274984"/>
            <a:ext cx="5435047" cy="3623364"/>
          </a:xfrm>
          <a:prstGeom prst="rect">
            <a:avLst/>
          </a:prstGeom>
        </p:spPr>
      </p:pic>
      <p:sp>
        <p:nvSpPr>
          <p:cNvPr id="2" name="ZoneTexte 1"/>
          <p:cNvSpPr txBox="1"/>
          <p:nvPr/>
        </p:nvSpPr>
        <p:spPr>
          <a:xfrm>
            <a:off x="462170" y="4004364"/>
            <a:ext cx="1483098" cy="369332"/>
          </a:xfrm>
          <a:prstGeom prst="rect">
            <a:avLst/>
          </a:prstGeom>
          <a:noFill/>
        </p:spPr>
        <p:txBody>
          <a:bodyPr wrap="none" rtlCol="0">
            <a:spAutoFit/>
          </a:bodyPr>
          <a:lstStyle/>
          <a:p>
            <a:r>
              <a:rPr lang="fr-FR" dirty="0" err="1"/>
              <a:t>Wildès</a:t>
            </a:r>
            <a:r>
              <a:rPr lang="fr-FR" dirty="0"/>
              <a:t> </a:t>
            </a:r>
            <a:r>
              <a:rPr lang="fr-FR" dirty="0" err="1"/>
              <a:t>Finéus</a:t>
            </a:r>
            <a:endParaRPr lang="fr-FR" dirty="0"/>
          </a:p>
        </p:txBody>
      </p:sp>
      <p:sp>
        <p:nvSpPr>
          <p:cNvPr id="4" name="ZoneTexte 3"/>
          <p:cNvSpPr txBox="1"/>
          <p:nvPr/>
        </p:nvSpPr>
        <p:spPr>
          <a:xfrm>
            <a:off x="6051271" y="4004364"/>
            <a:ext cx="1678473" cy="369332"/>
          </a:xfrm>
          <a:prstGeom prst="rect">
            <a:avLst/>
          </a:prstGeom>
          <a:noFill/>
        </p:spPr>
        <p:txBody>
          <a:bodyPr wrap="none" rtlCol="0">
            <a:spAutoFit/>
          </a:bodyPr>
          <a:lstStyle/>
          <a:p>
            <a:r>
              <a:rPr lang="fr-FR" dirty="0"/>
              <a:t>Ecclésiaste Iléus</a:t>
            </a:r>
          </a:p>
        </p:txBody>
      </p:sp>
    </p:spTree>
    <p:extLst>
      <p:ext uri="{BB962C8B-B14F-4D97-AF65-F5344CB8AC3E}">
        <p14:creationId xmlns:p14="http://schemas.microsoft.com/office/powerpoint/2010/main" val="1647556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069" y="1293093"/>
            <a:ext cx="8189844" cy="5459896"/>
          </a:xfrm>
          <a:prstGeom prst="rect">
            <a:avLst/>
          </a:prstGeom>
        </p:spPr>
      </p:pic>
      <p:sp>
        <p:nvSpPr>
          <p:cNvPr id="2" name="ZoneTexte 1"/>
          <p:cNvSpPr txBox="1"/>
          <p:nvPr/>
        </p:nvSpPr>
        <p:spPr>
          <a:xfrm>
            <a:off x="331304" y="0"/>
            <a:ext cx="12039578" cy="1200329"/>
          </a:xfrm>
          <a:prstGeom prst="rect">
            <a:avLst/>
          </a:prstGeom>
          <a:noFill/>
        </p:spPr>
        <p:txBody>
          <a:bodyPr wrap="none" rtlCol="0">
            <a:spAutoFit/>
          </a:bodyPr>
          <a:lstStyle/>
          <a:p>
            <a:r>
              <a:rPr lang="fr-FR" dirty="0"/>
              <a:t>Visite de l’extrémité sud de la sixième section, toujours en partie sommitale de la Chaîne des Matheux, avec l’ancien député</a:t>
            </a:r>
          </a:p>
          <a:p>
            <a:r>
              <a:rPr lang="fr-FR" dirty="0"/>
              <a:t>Paul-Antoine Garçonnet. Accompagné du BAC </a:t>
            </a:r>
            <a:r>
              <a:rPr lang="fr-FR" dirty="0" err="1"/>
              <a:t>Prévilmont</a:t>
            </a:r>
            <a:r>
              <a:rPr lang="fr-FR" dirty="0"/>
              <a:t> Mont-Fleury, ils réalisent actuellement des travaux d’aménagement</a:t>
            </a:r>
          </a:p>
          <a:p>
            <a:r>
              <a:rPr lang="fr-FR" dirty="0"/>
              <a:t>de cette zone très enclavée, en s’inspirant de ce qui a été réalisé par ESF (traçage d’une route carrossable, réhabilitation d’une </a:t>
            </a:r>
          </a:p>
          <a:p>
            <a:r>
              <a:rPr lang="fr-FR" dirty="0"/>
              <a:t>citerne coloniale, expérimentations maraîchères et formation à la technique des minisets pour les ignames.</a:t>
            </a:r>
          </a:p>
        </p:txBody>
      </p:sp>
      <p:sp>
        <p:nvSpPr>
          <p:cNvPr id="4" name="ZoneTexte 3"/>
          <p:cNvSpPr txBox="1"/>
          <p:nvPr/>
        </p:nvSpPr>
        <p:spPr>
          <a:xfrm>
            <a:off x="8613913" y="5724938"/>
            <a:ext cx="3244927" cy="923330"/>
          </a:xfrm>
          <a:prstGeom prst="rect">
            <a:avLst/>
          </a:prstGeom>
          <a:noFill/>
        </p:spPr>
        <p:txBody>
          <a:bodyPr wrap="none" rtlCol="0">
            <a:spAutoFit/>
          </a:bodyPr>
          <a:lstStyle/>
          <a:p>
            <a:r>
              <a:rPr lang="fr-FR" dirty="0"/>
              <a:t>Vue sur les vestiges coloniaux de</a:t>
            </a:r>
          </a:p>
          <a:p>
            <a:r>
              <a:rPr lang="fr-FR" dirty="0"/>
              <a:t>Lacroix (4</a:t>
            </a:r>
            <a:r>
              <a:rPr lang="fr-FR" baseline="30000" dirty="0"/>
              <a:t>ème</a:t>
            </a:r>
            <a:r>
              <a:rPr lang="fr-FR" dirty="0"/>
              <a:t> section Verrettes)</a:t>
            </a:r>
          </a:p>
          <a:p>
            <a:r>
              <a:rPr lang="fr-FR" dirty="0"/>
              <a:t>Mars 2017</a:t>
            </a:r>
          </a:p>
        </p:txBody>
      </p:sp>
    </p:spTree>
    <p:extLst>
      <p:ext uri="{BB962C8B-B14F-4D97-AF65-F5344CB8AC3E}">
        <p14:creationId xmlns:p14="http://schemas.microsoft.com/office/powerpoint/2010/main" val="222815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0416" y="119269"/>
            <a:ext cx="9914283" cy="6609522"/>
          </a:xfrm>
          <a:prstGeom prst="rect">
            <a:avLst/>
          </a:prstGeom>
        </p:spPr>
      </p:pic>
    </p:spTree>
    <p:extLst>
      <p:ext uri="{BB962C8B-B14F-4D97-AF65-F5344CB8AC3E}">
        <p14:creationId xmlns:p14="http://schemas.microsoft.com/office/powerpoint/2010/main" val="1257792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69844" y="317190"/>
            <a:ext cx="8789660" cy="5859773"/>
          </a:xfrm>
        </p:spPr>
      </p:pic>
      <p:sp>
        <p:nvSpPr>
          <p:cNvPr id="2" name="ZoneTexte 1"/>
          <p:cNvSpPr txBox="1"/>
          <p:nvPr/>
        </p:nvSpPr>
        <p:spPr>
          <a:xfrm>
            <a:off x="9568268" y="450575"/>
            <a:ext cx="2623732" cy="923330"/>
          </a:xfrm>
          <a:prstGeom prst="rect">
            <a:avLst/>
          </a:prstGeom>
          <a:noFill/>
        </p:spPr>
        <p:txBody>
          <a:bodyPr wrap="none" rtlCol="0">
            <a:spAutoFit/>
          </a:bodyPr>
          <a:lstStyle/>
          <a:p>
            <a:r>
              <a:rPr lang="fr-FR" dirty="0"/>
              <a:t>Fond La Borne, mars 2017</a:t>
            </a:r>
          </a:p>
          <a:p>
            <a:endParaRPr lang="fr-FR" dirty="0"/>
          </a:p>
          <a:p>
            <a:r>
              <a:rPr lang="fr-FR" dirty="0"/>
              <a:t>Semis du haricot</a:t>
            </a:r>
          </a:p>
        </p:txBody>
      </p:sp>
    </p:spTree>
    <p:extLst>
      <p:ext uri="{BB962C8B-B14F-4D97-AF65-F5344CB8AC3E}">
        <p14:creationId xmlns:p14="http://schemas.microsoft.com/office/powerpoint/2010/main" val="3904487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152" y="124791"/>
            <a:ext cx="9264926" cy="6176617"/>
          </a:xfrm>
          <a:prstGeom prst="rect">
            <a:avLst/>
          </a:prstGeom>
        </p:spPr>
      </p:pic>
      <p:sp>
        <p:nvSpPr>
          <p:cNvPr id="2" name="ZoneTexte 1"/>
          <p:cNvSpPr txBox="1"/>
          <p:nvPr/>
        </p:nvSpPr>
        <p:spPr>
          <a:xfrm>
            <a:off x="331304" y="6440558"/>
            <a:ext cx="5655459" cy="369332"/>
          </a:xfrm>
          <a:prstGeom prst="rect">
            <a:avLst/>
          </a:prstGeom>
          <a:noFill/>
        </p:spPr>
        <p:txBody>
          <a:bodyPr wrap="none" rtlCol="0">
            <a:spAutoFit/>
          </a:bodyPr>
          <a:lstStyle/>
          <a:p>
            <a:r>
              <a:rPr lang="fr-FR" dirty="0"/>
              <a:t>Réhabilitation de la citerne coloniale – La Croix, mars 2017</a:t>
            </a:r>
          </a:p>
        </p:txBody>
      </p:sp>
    </p:spTree>
    <p:extLst>
      <p:ext uri="{BB962C8B-B14F-4D97-AF65-F5344CB8AC3E}">
        <p14:creationId xmlns:p14="http://schemas.microsoft.com/office/powerpoint/2010/main" val="844092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378" y="173383"/>
            <a:ext cx="9609483" cy="6406322"/>
          </a:xfrm>
          <a:prstGeom prst="rect">
            <a:avLst/>
          </a:prstGeom>
        </p:spPr>
      </p:pic>
      <p:sp>
        <p:nvSpPr>
          <p:cNvPr id="2" name="ZoneTexte 1"/>
          <p:cNvSpPr txBox="1"/>
          <p:nvPr/>
        </p:nvSpPr>
        <p:spPr>
          <a:xfrm>
            <a:off x="9978887" y="173383"/>
            <a:ext cx="1946687" cy="1200329"/>
          </a:xfrm>
          <a:prstGeom prst="rect">
            <a:avLst/>
          </a:prstGeom>
          <a:noFill/>
        </p:spPr>
        <p:txBody>
          <a:bodyPr wrap="none" rtlCol="0">
            <a:spAutoFit/>
          </a:bodyPr>
          <a:lstStyle/>
          <a:p>
            <a:r>
              <a:rPr lang="fr-FR" dirty="0"/>
              <a:t>Ancienne citerne</a:t>
            </a:r>
          </a:p>
          <a:p>
            <a:r>
              <a:rPr lang="fr-FR" dirty="0"/>
              <a:t>coloniale</a:t>
            </a:r>
          </a:p>
          <a:p>
            <a:endParaRPr lang="fr-FR" dirty="0"/>
          </a:p>
          <a:p>
            <a:r>
              <a:rPr lang="fr-FR" dirty="0"/>
              <a:t>Lacroix- mars 2017</a:t>
            </a:r>
          </a:p>
        </p:txBody>
      </p:sp>
    </p:spTree>
    <p:extLst>
      <p:ext uri="{BB962C8B-B14F-4D97-AF65-F5344CB8AC3E}">
        <p14:creationId xmlns:p14="http://schemas.microsoft.com/office/powerpoint/2010/main" val="715989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790" y="132521"/>
            <a:ext cx="9052891" cy="6035261"/>
          </a:xfrm>
          <a:prstGeom prst="rect">
            <a:avLst/>
          </a:prstGeom>
        </p:spPr>
      </p:pic>
      <p:sp>
        <p:nvSpPr>
          <p:cNvPr id="2" name="ZoneTexte 1"/>
          <p:cNvSpPr txBox="1"/>
          <p:nvPr/>
        </p:nvSpPr>
        <p:spPr>
          <a:xfrm>
            <a:off x="212035" y="6361043"/>
            <a:ext cx="9257150" cy="369332"/>
          </a:xfrm>
          <a:prstGeom prst="rect">
            <a:avLst/>
          </a:prstGeom>
          <a:noFill/>
        </p:spPr>
        <p:txBody>
          <a:bodyPr wrap="none" rtlCol="0">
            <a:spAutoFit/>
          </a:bodyPr>
          <a:lstStyle/>
          <a:p>
            <a:r>
              <a:rPr lang="fr-FR" dirty="0"/>
              <a:t>Expérimentations maraîchères (choux </a:t>
            </a:r>
            <a:r>
              <a:rPr lang="fr-FR" dirty="0" err="1"/>
              <a:t>KKCross</a:t>
            </a:r>
            <a:r>
              <a:rPr lang="fr-FR" dirty="0"/>
              <a:t>, poireaux, tomates, piments) – L Croix, mars 2017</a:t>
            </a:r>
          </a:p>
        </p:txBody>
      </p:sp>
    </p:spTree>
    <p:extLst>
      <p:ext uri="{BB962C8B-B14F-4D97-AF65-F5344CB8AC3E}">
        <p14:creationId xmlns:p14="http://schemas.microsoft.com/office/powerpoint/2010/main" val="1951602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1549" y="66260"/>
            <a:ext cx="8587408" cy="5724939"/>
          </a:xfrm>
          <a:prstGeom prst="rect">
            <a:avLst/>
          </a:prstGeom>
        </p:spPr>
      </p:pic>
      <p:sp>
        <p:nvSpPr>
          <p:cNvPr id="2" name="ZoneTexte 1"/>
          <p:cNvSpPr txBox="1"/>
          <p:nvPr/>
        </p:nvSpPr>
        <p:spPr>
          <a:xfrm>
            <a:off x="0" y="5876234"/>
            <a:ext cx="12339404" cy="923330"/>
          </a:xfrm>
          <a:prstGeom prst="rect">
            <a:avLst/>
          </a:prstGeom>
          <a:noFill/>
        </p:spPr>
        <p:txBody>
          <a:bodyPr wrap="none" rtlCol="0">
            <a:spAutoFit/>
          </a:bodyPr>
          <a:lstStyle/>
          <a:p>
            <a:r>
              <a:rPr lang="fr-FR" dirty="0"/>
              <a:t>Route entre Béké (6</a:t>
            </a:r>
            <a:r>
              <a:rPr lang="fr-FR" baseline="30000" dirty="0"/>
              <a:t>ème</a:t>
            </a:r>
            <a:r>
              <a:rPr lang="fr-FR" dirty="0"/>
              <a:t> section Verrettes) et La Croix (4</a:t>
            </a:r>
            <a:r>
              <a:rPr lang="fr-FR" baseline="30000" dirty="0"/>
              <a:t>ème</a:t>
            </a:r>
            <a:r>
              <a:rPr lang="fr-FR" dirty="0"/>
              <a:t> section Verrettes). C’est la première fois qu’un 4x4 atteint La Croix. Les </a:t>
            </a:r>
          </a:p>
          <a:p>
            <a:r>
              <a:rPr lang="fr-FR" dirty="0"/>
              <a:t>passages les plus difficiles ont été aménagés par les agriculteurs (payés et nourris) entre Descombes – Camp Terre Nette – </a:t>
            </a:r>
            <a:r>
              <a:rPr lang="fr-FR" dirty="0" err="1"/>
              <a:t>Beké</a:t>
            </a:r>
            <a:r>
              <a:rPr lang="fr-FR" dirty="0"/>
              <a:t> et</a:t>
            </a:r>
          </a:p>
          <a:p>
            <a:r>
              <a:rPr lang="fr-FR" dirty="0"/>
              <a:t>Lacroix. Il faut un peu moins de 2h pour aller de La Borne à La Croix en 4x4, la route fait beaucoup de détours.</a:t>
            </a:r>
          </a:p>
        </p:txBody>
      </p:sp>
      <p:sp>
        <p:nvSpPr>
          <p:cNvPr id="4" name="ZoneTexte 3"/>
          <p:cNvSpPr txBox="1"/>
          <p:nvPr/>
        </p:nvSpPr>
        <p:spPr>
          <a:xfrm>
            <a:off x="9329530" y="318052"/>
            <a:ext cx="1179362" cy="369332"/>
          </a:xfrm>
          <a:prstGeom prst="rect">
            <a:avLst/>
          </a:prstGeom>
          <a:noFill/>
        </p:spPr>
        <p:txBody>
          <a:bodyPr wrap="none" rtlCol="0">
            <a:spAutoFit/>
          </a:bodyPr>
          <a:lstStyle/>
          <a:p>
            <a:r>
              <a:rPr lang="fr-FR" dirty="0"/>
              <a:t>Mars 2017</a:t>
            </a:r>
          </a:p>
        </p:txBody>
      </p:sp>
    </p:spTree>
    <p:extLst>
      <p:ext uri="{BB962C8B-B14F-4D97-AF65-F5344CB8AC3E}">
        <p14:creationId xmlns:p14="http://schemas.microsoft.com/office/powerpoint/2010/main" val="76935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8052" y="151296"/>
            <a:ext cx="8007082" cy="5338055"/>
          </a:xfrm>
          <a:prstGeom prst="rect">
            <a:avLst/>
          </a:prstGeom>
        </p:spPr>
      </p:pic>
      <p:sp>
        <p:nvSpPr>
          <p:cNvPr id="2" name="ZoneTexte 1"/>
          <p:cNvSpPr txBox="1"/>
          <p:nvPr/>
        </p:nvSpPr>
        <p:spPr>
          <a:xfrm>
            <a:off x="0" y="5657671"/>
            <a:ext cx="12389930" cy="1200329"/>
          </a:xfrm>
          <a:prstGeom prst="rect">
            <a:avLst/>
          </a:prstGeom>
          <a:noFill/>
        </p:spPr>
        <p:txBody>
          <a:bodyPr wrap="none" rtlCol="0">
            <a:spAutoFit/>
          </a:bodyPr>
          <a:lstStyle/>
          <a:p>
            <a:r>
              <a:rPr lang="fr-FR" dirty="0"/>
              <a:t>A partir de la mise en culture des parcelles, fin mars, les animaux sont attachés au piquet pour ne pas faire de dégâts dans les </a:t>
            </a:r>
          </a:p>
          <a:p>
            <a:r>
              <a:rPr lang="fr-FR" dirty="0"/>
              <a:t>parcelles cultivées. Les herbes sont sèches et cette période est la plus difficile pour les agriculteurs pour affourager leurs animaux. </a:t>
            </a:r>
          </a:p>
          <a:p>
            <a:r>
              <a:rPr lang="fr-FR" dirty="0"/>
              <a:t>Ils les attachent près de leur maison et leur portent des spathes de maïs, des feuillages (élagage des arbres) voire coupent des </a:t>
            </a:r>
          </a:p>
          <a:p>
            <a:r>
              <a:rPr lang="fr-FR" dirty="0"/>
              <a:t>troncs de bananiers.</a:t>
            </a:r>
          </a:p>
        </p:txBody>
      </p:sp>
      <p:sp>
        <p:nvSpPr>
          <p:cNvPr id="3" name="ZoneTexte 2"/>
          <p:cNvSpPr txBox="1"/>
          <p:nvPr/>
        </p:nvSpPr>
        <p:spPr>
          <a:xfrm>
            <a:off x="8693623" y="300252"/>
            <a:ext cx="2979534" cy="1477328"/>
          </a:xfrm>
          <a:prstGeom prst="rect">
            <a:avLst/>
          </a:prstGeom>
          <a:noFill/>
        </p:spPr>
        <p:txBody>
          <a:bodyPr wrap="none" rtlCol="0">
            <a:spAutoFit/>
          </a:bodyPr>
          <a:lstStyle/>
          <a:p>
            <a:r>
              <a:rPr lang="fr-FR" dirty="0"/>
              <a:t>La Borne, fin mars 2017</a:t>
            </a:r>
          </a:p>
          <a:p>
            <a:endParaRPr lang="fr-FR" dirty="0"/>
          </a:p>
          <a:p>
            <a:r>
              <a:rPr lang="fr-FR" dirty="0"/>
              <a:t>Vache au </a:t>
            </a:r>
            <a:r>
              <a:rPr lang="fr-FR" dirty="0" err="1"/>
              <a:t>jouk</a:t>
            </a:r>
            <a:r>
              <a:rPr lang="fr-FR" dirty="0"/>
              <a:t> qui mange des</a:t>
            </a:r>
          </a:p>
          <a:p>
            <a:r>
              <a:rPr lang="fr-FR" dirty="0"/>
              <a:t>spathes de maïs au pied d’un </a:t>
            </a:r>
          </a:p>
          <a:p>
            <a:r>
              <a:rPr lang="fr-FR" dirty="0"/>
              <a:t>arbre élagué</a:t>
            </a:r>
          </a:p>
        </p:txBody>
      </p:sp>
    </p:spTree>
    <p:extLst>
      <p:ext uri="{BB962C8B-B14F-4D97-AF65-F5344CB8AC3E}">
        <p14:creationId xmlns:p14="http://schemas.microsoft.com/office/powerpoint/2010/main" val="3893996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5288" y="292999"/>
            <a:ext cx="8189842" cy="5459895"/>
          </a:xfrm>
        </p:spPr>
      </p:pic>
      <p:sp>
        <p:nvSpPr>
          <p:cNvPr id="2" name="ZoneTexte 1"/>
          <p:cNvSpPr txBox="1"/>
          <p:nvPr/>
        </p:nvSpPr>
        <p:spPr>
          <a:xfrm>
            <a:off x="8626769" y="292999"/>
            <a:ext cx="3551583" cy="1477328"/>
          </a:xfrm>
          <a:prstGeom prst="rect">
            <a:avLst/>
          </a:prstGeom>
          <a:noFill/>
        </p:spPr>
        <p:txBody>
          <a:bodyPr wrap="square" rtlCol="0">
            <a:spAutoFit/>
          </a:bodyPr>
          <a:lstStyle/>
          <a:p>
            <a:r>
              <a:rPr lang="fr-FR" dirty="0"/>
              <a:t>Barbe, mars 2017</a:t>
            </a:r>
          </a:p>
          <a:p>
            <a:endParaRPr lang="fr-FR" dirty="0"/>
          </a:p>
          <a:p>
            <a:r>
              <a:rPr lang="fr-FR" dirty="0"/>
              <a:t>Vache (dont la mise bas devrait être imminente) au </a:t>
            </a:r>
            <a:r>
              <a:rPr lang="fr-FR" dirty="0" err="1"/>
              <a:t>jouk</a:t>
            </a:r>
            <a:r>
              <a:rPr lang="fr-FR" dirty="0"/>
              <a:t> en train de </a:t>
            </a:r>
          </a:p>
          <a:p>
            <a:r>
              <a:rPr lang="fr-FR" dirty="0"/>
              <a:t>manger un tronc de bananier</a:t>
            </a:r>
          </a:p>
        </p:txBody>
      </p:sp>
      <p:sp>
        <p:nvSpPr>
          <p:cNvPr id="4" name="ZoneTexte 3"/>
          <p:cNvSpPr txBox="1"/>
          <p:nvPr/>
        </p:nvSpPr>
        <p:spPr>
          <a:xfrm>
            <a:off x="1" y="5794150"/>
            <a:ext cx="12192000" cy="646331"/>
          </a:xfrm>
          <a:prstGeom prst="rect">
            <a:avLst/>
          </a:prstGeom>
          <a:noFill/>
        </p:spPr>
        <p:txBody>
          <a:bodyPr wrap="square" rtlCol="0">
            <a:spAutoFit/>
          </a:bodyPr>
          <a:lstStyle/>
          <a:p>
            <a:r>
              <a:rPr lang="fr-FR" dirty="0"/>
              <a:t>Les troncs de bananiers, riches en eau, permettent également de diminuer la fréquence des abreuvements du bétail en période de sécheresse et de limiter les longs déplacements jusqu’aux points d’eau éloignés.</a:t>
            </a:r>
          </a:p>
        </p:txBody>
      </p:sp>
    </p:spTree>
    <p:extLst>
      <p:ext uri="{BB962C8B-B14F-4D97-AF65-F5344CB8AC3E}">
        <p14:creationId xmlns:p14="http://schemas.microsoft.com/office/powerpoint/2010/main" val="761787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9578" y="198782"/>
            <a:ext cx="8835887" cy="5890591"/>
          </a:xfrm>
          <a:prstGeom prst="rect">
            <a:avLst/>
          </a:prstGeom>
        </p:spPr>
      </p:pic>
      <p:sp>
        <p:nvSpPr>
          <p:cNvPr id="2" name="ZoneTexte 1"/>
          <p:cNvSpPr txBox="1"/>
          <p:nvPr/>
        </p:nvSpPr>
        <p:spPr>
          <a:xfrm>
            <a:off x="225287" y="6374296"/>
            <a:ext cx="9266896" cy="369332"/>
          </a:xfrm>
          <a:prstGeom prst="rect">
            <a:avLst/>
          </a:prstGeom>
          <a:noFill/>
        </p:spPr>
        <p:txBody>
          <a:bodyPr wrap="none" rtlCol="0">
            <a:spAutoFit/>
          </a:bodyPr>
          <a:lstStyle/>
          <a:p>
            <a:r>
              <a:rPr lang="fr-FR" dirty="0"/>
              <a:t>Vaches en liberté à proximité des bassins d’eau de la ravine Fonds Dégâts – La Borne – mars 2017</a:t>
            </a:r>
          </a:p>
        </p:txBody>
      </p:sp>
    </p:spTree>
    <p:extLst>
      <p:ext uri="{BB962C8B-B14F-4D97-AF65-F5344CB8AC3E}">
        <p14:creationId xmlns:p14="http://schemas.microsoft.com/office/powerpoint/2010/main" val="27873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783" y="173381"/>
            <a:ext cx="8481391" cy="5654261"/>
          </a:xfrm>
          <a:prstGeom prst="rect">
            <a:avLst/>
          </a:prstGeom>
        </p:spPr>
      </p:pic>
      <p:sp>
        <p:nvSpPr>
          <p:cNvPr id="2" name="ZoneTexte 1"/>
          <p:cNvSpPr txBox="1"/>
          <p:nvPr/>
        </p:nvSpPr>
        <p:spPr>
          <a:xfrm>
            <a:off x="8970198" y="173381"/>
            <a:ext cx="2373663" cy="369332"/>
          </a:xfrm>
          <a:prstGeom prst="rect">
            <a:avLst/>
          </a:prstGeom>
          <a:noFill/>
        </p:spPr>
        <p:txBody>
          <a:bodyPr wrap="none" rtlCol="0">
            <a:spAutoFit/>
          </a:bodyPr>
          <a:lstStyle/>
          <a:p>
            <a:r>
              <a:rPr lang="fr-FR" dirty="0"/>
              <a:t>Fond </a:t>
            </a:r>
            <a:r>
              <a:rPr lang="fr-FR" dirty="0" err="1"/>
              <a:t>Timé</a:t>
            </a:r>
            <a:r>
              <a:rPr lang="fr-FR" dirty="0"/>
              <a:t> – mars 2017</a:t>
            </a:r>
          </a:p>
        </p:txBody>
      </p:sp>
      <p:sp>
        <p:nvSpPr>
          <p:cNvPr id="4" name="ZoneTexte 3"/>
          <p:cNvSpPr txBox="1"/>
          <p:nvPr/>
        </p:nvSpPr>
        <p:spPr>
          <a:xfrm>
            <a:off x="106018" y="5936975"/>
            <a:ext cx="11237843" cy="1200329"/>
          </a:xfrm>
          <a:prstGeom prst="rect">
            <a:avLst/>
          </a:prstGeom>
          <a:noFill/>
        </p:spPr>
        <p:txBody>
          <a:bodyPr wrap="square" rtlCol="0">
            <a:spAutoFit/>
          </a:bodyPr>
          <a:lstStyle/>
          <a:p>
            <a:r>
              <a:rPr lang="fr-FR" dirty="0"/>
              <a:t>De nombreuses vaches en liberté viennent s’abreuver dans cette mare naturelle et s’embourbent dans les sols très argileux. Des vaches sont mortes cette année comme cela. Les agriculteurs sont très demandeurs d’un aménagement de ce point d’eau.</a:t>
            </a:r>
          </a:p>
          <a:p>
            <a:endParaRPr lang="fr-FR" dirty="0"/>
          </a:p>
        </p:txBody>
      </p:sp>
    </p:spTree>
    <p:extLst>
      <p:ext uri="{BB962C8B-B14F-4D97-AF65-F5344CB8AC3E}">
        <p14:creationId xmlns:p14="http://schemas.microsoft.com/office/powerpoint/2010/main" val="450160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0816" y="217556"/>
            <a:ext cx="9713845" cy="6475897"/>
          </a:xfrm>
          <a:prstGeom prst="rect">
            <a:avLst/>
          </a:prstGeom>
        </p:spPr>
      </p:pic>
      <p:sp>
        <p:nvSpPr>
          <p:cNvPr id="2" name="ZoneTexte 1"/>
          <p:cNvSpPr txBox="1"/>
          <p:nvPr/>
        </p:nvSpPr>
        <p:spPr>
          <a:xfrm>
            <a:off x="10376452" y="331304"/>
            <a:ext cx="1170577" cy="646331"/>
          </a:xfrm>
          <a:prstGeom prst="rect">
            <a:avLst/>
          </a:prstGeom>
          <a:noFill/>
        </p:spPr>
        <p:txBody>
          <a:bodyPr wrap="none" rtlCol="0">
            <a:spAutoFit/>
          </a:bodyPr>
          <a:lstStyle/>
          <a:p>
            <a:r>
              <a:rPr lang="fr-FR" dirty="0"/>
              <a:t>Fond </a:t>
            </a:r>
            <a:r>
              <a:rPr lang="fr-FR" dirty="0" err="1"/>
              <a:t>Timé</a:t>
            </a:r>
            <a:endParaRPr lang="fr-FR" dirty="0"/>
          </a:p>
          <a:p>
            <a:r>
              <a:rPr lang="fr-FR" dirty="0"/>
              <a:t>Mars 2017</a:t>
            </a:r>
          </a:p>
        </p:txBody>
      </p:sp>
    </p:spTree>
    <p:extLst>
      <p:ext uri="{BB962C8B-B14F-4D97-AF65-F5344CB8AC3E}">
        <p14:creationId xmlns:p14="http://schemas.microsoft.com/office/powerpoint/2010/main" val="217784997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1642</Words>
  <Application>Microsoft Office PowerPoint</Application>
  <PresentationFormat>Grand écran</PresentationFormat>
  <Paragraphs>186</Paragraphs>
  <Slides>43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43</vt:i4>
      </vt:variant>
    </vt:vector>
  </HeadingPairs>
  <TitlesOfParts>
    <vt:vector size="47"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adeline bouvard</dc:creator>
  <cp:lastModifiedBy>Charles Lilin</cp:lastModifiedBy>
  <cp:revision>33</cp:revision>
  <dcterms:created xsi:type="dcterms:W3CDTF">2017-04-05T00:30:00Z</dcterms:created>
  <dcterms:modified xsi:type="dcterms:W3CDTF">2025-06-10T11:55:01Z</dcterms:modified>
</cp:coreProperties>
</file>