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8288000" cy="10287000"/>
  <p:notesSz cx="6858000" cy="9144000"/>
  <p:embeddedFontLst>
    <p:embeddedFont>
      <p:font typeface="Arial" panose="020B0604020202020204" pitchFamily="34" charset="0"/>
      <p:regular r:id="rId45"/>
    </p:embeddedFont>
    <p:embeddedFont>
      <p:font typeface="Arial Bold" panose="020B0604020202020204" charset="0"/>
      <p:regular r:id="rId46"/>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92411" y="2363810"/>
            <a:ext cx="7261733" cy="5716996"/>
            <a:chOff x="0" y="0"/>
            <a:chExt cx="3730237" cy="2936730"/>
          </a:xfrm>
        </p:grpSpPr>
        <p:sp>
          <p:nvSpPr>
            <p:cNvPr id="3" name="Freeform 3"/>
            <p:cNvSpPr/>
            <p:nvPr/>
          </p:nvSpPr>
          <p:spPr>
            <a:xfrm>
              <a:off x="0" y="0"/>
              <a:ext cx="3730237" cy="2936730"/>
            </a:xfrm>
            <a:custGeom>
              <a:avLst/>
              <a:gdLst/>
              <a:ahLst/>
              <a:cxnLst/>
              <a:rect l="l" t="t" r="r" b="b"/>
              <a:pathLst>
                <a:path w="3730237" h="2936730">
                  <a:moveTo>
                    <a:pt x="0" y="0"/>
                  </a:moveTo>
                  <a:lnTo>
                    <a:pt x="0" y="2936730"/>
                  </a:lnTo>
                  <a:lnTo>
                    <a:pt x="3730237" y="2936730"/>
                  </a:lnTo>
                  <a:lnTo>
                    <a:pt x="3730237" y="0"/>
                  </a:lnTo>
                  <a:lnTo>
                    <a:pt x="0" y="0"/>
                  </a:lnTo>
                  <a:close/>
                  <a:moveTo>
                    <a:pt x="3669277" y="2875770"/>
                  </a:moveTo>
                  <a:lnTo>
                    <a:pt x="59690" y="2875770"/>
                  </a:lnTo>
                  <a:lnTo>
                    <a:pt x="59690" y="59690"/>
                  </a:lnTo>
                  <a:lnTo>
                    <a:pt x="3669277" y="59690"/>
                  </a:lnTo>
                  <a:lnTo>
                    <a:pt x="3669277" y="2875770"/>
                  </a:lnTo>
                  <a:close/>
                </a:path>
              </a:pathLst>
            </a:custGeom>
            <a:solidFill>
              <a:srgbClr val="000000"/>
            </a:solidFill>
          </p:spPr>
        </p:sp>
      </p:grpSp>
      <p:grpSp>
        <p:nvGrpSpPr>
          <p:cNvPr id="4" name="Group 4"/>
          <p:cNvGrpSpPr/>
          <p:nvPr/>
        </p:nvGrpSpPr>
        <p:grpSpPr>
          <a:xfrm>
            <a:off x="7266012" y="1896318"/>
            <a:ext cx="10914916" cy="7025173"/>
            <a:chOff x="0" y="0"/>
            <a:chExt cx="5513070" cy="3548380"/>
          </a:xfrm>
        </p:grpSpPr>
        <p:sp>
          <p:nvSpPr>
            <p:cNvPr id="5" name="Freeform 5"/>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2"/>
              <a:stretch>
                <a:fillRect t="-3108" b="-15013"/>
              </a:stretch>
            </a:blipFill>
          </p:spPr>
        </p:sp>
      </p:grpSp>
      <p:grpSp>
        <p:nvGrpSpPr>
          <p:cNvPr id="6" name="Group 6"/>
          <p:cNvGrpSpPr/>
          <p:nvPr/>
        </p:nvGrpSpPr>
        <p:grpSpPr>
          <a:xfrm>
            <a:off x="1028700" y="1230885"/>
            <a:ext cx="5878448" cy="7497474"/>
            <a:chOff x="0" y="0"/>
            <a:chExt cx="7837930" cy="9996632"/>
          </a:xfrm>
        </p:grpSpPr>
        <p:sp>
          <p:nvSpPr>
            <p:cNvPr id="7" name="TextBox 7"/>
            <p:cNvSpPr txBox="1"/>
            <p:nvPr/>
          </p:nvSpPr>
          <p:spPr>
            <a:xfrm>
              <a:off x="0" y="-104775"/>
              <a:ext cx="7837930" cy="5057775"/>
            </a:xfrm>
            <a:prstGeom prst="rect">
              <a:avLst/>
            </a:prstGeom>
          </p:spPr>
          <p:txBody>
            <a:bodyPr lIns="0" tIns="0" rIns="0" bIns="0" rtlCol="0" anchor="t">
              <a:spAutoFit/>
            </a:bodyPr>
            <a:lstStyle/>
            <a:p>
              <a:pPr marL="0" lvl="0" indent="0" algn="ctr">
                <a:lnSpc>
                  <a:spcPts val="5913"/>
                </a:lnSpc>
              </a:pPr>
              <a:r>
                <a:rPr lang="en-US" sz="4928" strike="noStrike">
                  <a:solidFill>
                    <a:srgbClr val="000000"/>
                  </a:solidFill>
                  <a:latin typeface="Arial Bold"/>
                </a:rPr>
                <a:t>Aménagements dans les ravines Caye Epin et Thomaseau par ZLP en 2008-2010.</a:t>
              </a:r>
            </a:p>
          </p:txBody>
        </p:sp>
        <p:sp>
          <p:nvSpPr>
            <p:cNvPr id="8" name="TextBox 8"/>
            <p:cNvSpPr txBox="1"/>
            <p:nvPr/>
          </p:nvSpPr>
          <p:spPr>
            <a:xfrm>
              <a:off x="0" y="5214111"/>
              <a:ext cx="7837930" cy="4782521"/>
            </a:xfrm>
            <a:prstGeom prst="rect">
              <a:avLst/>
            </a:prstGeom>
          </p:spPr>
          <p:txBody>
            <a:bodyPr lIns="0" tIns="0" rIns="0" bIns="0" rtlCol="0" anchor="t">
              <a:spAutoFit/>
            </a:bodyPr>
            <a:lstStyle/>
            <a:p>
              <a:pPr marL="0" lvl="0" indent="0" algn="ctr">
                <a:lnSpc>
                  <a:spcPts val="2606"/>
                </a:lnSpc>
              </a:pPr>
              <a:r>
                <a:rPr lang="en-US" sz="2005" strike="noStrike">
                  <a:solidFill>
                    <a:srgbClr val="000000"/>
                  </a:solidFill>
                  <a:latin typeface="Arial"/>
                </a:rPr>
                <a:t>Une quinzaine d’ouvrages en gabions ont été construits pour réguler le débit des crues. Ils retiennent en amont les éléments grossiers lors des crues, mais laissent passer les éléments fins et ne permettent pas de constituer rapidement des sols.</a:t>
              </a:r>
            </a:p>
            <a:p>
              <a:pPr marL="0" lvl="0" indent="0" algn="ctr">
                <a:lnSpc>
                  <a:spcPts val="2606"/>
                </a:lnSpc>
              </a:pPr>
              <a:r>
                <a:rPr lang="en-US" sz="2005" strike="noStrike">
                  <a:solidFill>
                    <a:srgbClr val="000000"/>
                  </a:solidFill>
                  <a:latin typeface="Arial"/>
                </a:rPr>
                <a:t>Pour cette raison, la façade amont des seuils en gabions a parfois été recouverte par une chape en béton imperméable.</a:t>
              </a:r>
            </a:p>
            <a:p>
              <a:pPr marL="0" lvl="0" indent="0" algn="ctr">
                <a:lnSpc>
                  <a:spcPts val="2606"/>
                </a:lnSpc>
              </a:pPr>
              <a:r>
                <a:rPr lang="en-US" sz="2005" strike="noStrike">
                  <a:solidFill>
                    <a:srgbClr val="000000"/>
                  </a:solidFill>
                  <a:latin typeface="Arial"/>
                </a:rPr>
                <a:t>Ces ouvrages ont été complétés par des seuils-bassin en maçonnerie de gros blocs avec des joints en ciment.</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119061" y="2541593"/>
            <a:ext cx="4724994" cy="2181225"/>
          </a:xfrm>
          <a:prstGeom prst="rect">
            <a:avLst/>
          </a:prstGeom>
        </p:spPr>
        <p:txBody>
          <a:bodyPr lIns="0" tIns="0" rIns="0" bIns="0" rtlCol="0" anchor="t">
            <a:spAutoFit/>
          </a:bodyPr>
          <a:lstStyle/>
          <a:p>
            <a:pPr marL="0" lvl="0" indent="0">
              <a:lnSpc>
                <a:spcPts val="5528"/>
              </a:lnSpc>
            </a:pPr>
            <a:r>
              <a:rPr lang="en-US" sz="4607">
                <a:solidFill>
                  <a:srgbClr val="000000"/>
                </a:solidFill>
                <a:latin typeface="Arial"/>
              </a:rPr>
              <a:t>Seuil en gabion dans une ravine à fond plat</a:t>
            </a:r>
          </a:p>
        </p:txBody>
      </p:sp>
      <p:sp>
        <p:nvSpPr>
          <p:cNvPr id="3" name="Freeform 3"/>
          <p:cNvSpPr/>
          <p:nvPr/>
        </p:nvSpPr>
        <p:spPr>
          <a:xfrm>
            <a:off x="0" y="0"/>
            <a:ext cx="10278557" cy="10287000"/>
          </a:xfrm>
          <a:custGeom>
            <a:avLst/>
            <a:gdLst/>
            <a:ahLst/>
            <a:cxnLst/>
            <a:rect l="l" t="t" r="r" b="b"/>
            <a:pathLst>
              <a:path w="10278557" h="10287000">
                <a:moveTo>
                  <a:pt x="0" y="0"/>
                </a:moveTo>
                <a:lnTo>
                  <a:pt x="10278557" y="0"/>
                </a:lnTo>
                <a:lnTo>
                  <a:pt x="10278557" y="10287000"/>
                </a:lnTo>
                <a:lnTo>
                  <a:pt x="0" y="10287000"/>
                </a:lnTo>
                <a:lnTo>
                  <a:pt x="0" y="0"/>
                </a:lnTo>
                <a:close/>
              </a:path>
            </a:pathLst>
          </a:custGeom>
          <a:blipFill>
            <a:blip r:embed="rId2"/>
            <a:stretch>
              <a:fillRect l="-12941" r="-20788"/>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5320" y="2631230"/>
            <a:ext cx="11864899" cy="7149748"/>
          </a:xfrm>
          <a:custGeom>
            <a:avLst/>
            <a:gdLst/>
            <a:ahLst/>
            <a:cxnLst/>
            <a:rect l="l" t="t" r="r" b="b"/>
            <a:pathLst>
              <a:path w="11864899" h="7149748">
                <a:moveTo>
                  <a:pt x="0" y="0"/>
                </a:moveTo>
                <a:lnTo>
                  <a:pt x="11864898" y="0"/>
                </a:lnTo>
                <a:lnTo>
                  <a:pt x="11864898" y="7149748"/>
                </a:lnTo>
                <a:lnTo>
                  <a:pt x="0" y="7149748"/>
                </a:lnTo>
                <a:lnTo>
                  <a:pt x="0" y="0"/>
                </a:lnTo>
                <a:close/>
              </a:path>
            </a:pathLst>
          </a:custGeom>
          <a:blipFill>
            <a:blip r:embed="rId2"/>
            <a:stretch>
              <a:fillRect t="-13918" b="-11346"/>
            </a:stretch>
          </a:blipFill>
        </p:spPr>
      </p:sp>
      <p:sp>
        <p:nvSpPr>
          <p:cNvPr id="3" name="TextBox 3"/>
          <p:cNvSpPr txBox="1"/>
          <p:nvPr/>
        </p:nvSpPr>
        <p:spPr>
          <a:xfrm>
            <a:off x="1028700" y="952500"/>
            <a:ext cx="11431518" cy="1162050"/>
          </a:xfrm>
          <a:prstGeom prst="rect">
            <a:avLst/>
          </a:prstGeom>
        </p:spPr>
        <p:txBody>
          <a:bodyPr lIns="0" tIns="0" rIns="0" bIns="0" rtlCol="0" anchor="t">
            <a:spAutoFit/>
          </a:bodyPr>
          <a:lstStyle/>
          <a:p>
            <a:pPr marL="0" lvl="0" indent="0">
              <a:lnSpc>
                <a:spcPts val="4291"/>
              </a:lnSpc>
            </a:pPr>
            <a:r>
              <a:rPr lang="en-US" sz="3576">
                <a:solidFill>
                  <a:srgbClr val="000000"/>
                </a:solidFill>
                <a:latin typeface="Arial"/>
              </a:rPr>
              <a:t>Fond plat pour installation d’un casier rizicole en amont du seuil en gabions</a:t>
            </a:r>
          </a:p>
        </p:txBody>
      </p:sp>
      <p:sp>
        <p:nvSpPr>
          <p:cNvPr id="4" name="AutoShape 4"/>
          <p:cNvSpPr/>
          <p:nvPr/>
        </p:nvSpPr>
        <p:spPr>
          <a:xfrm flipV="1">
            <a:off x="5284753" y="7417699"/>
            <a:ext cx="2919412" cy="1459707"/>
          </a:xfrm>
          <a:prstGeom prst="line">
            <a:avLst/>
          </a:prstGeom>
          <a:ln w="38100" cap="rnd">
            <a:solidFill>
              <a:srgbClr val="2D2D8A"/>
            </a:solidFill>
            <a:prstDash val="solid"/>
            <a:headEnd type="none" w="sm" len="sm"/>
            <a:tailEnd type="triangle" w="lg" len="med"/>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430959" cy="10287000"/>
            <a:chOff x="0" y="0"/>
            <a:chExt cx="2483874" cy="2709333"/>
          </a:xfrm>
        </p:grpSpPr>
        <p:sp>
          <p:nvSpPr>
            <p:cNvPr id="3" name="Freeform 3"/>
            <p:cNvSpPr/>
            <p:nvPr/>
          </p:nvSpPr>
          <p:spPr>
            <a:xfrm>
              <a:off x="0" y="0"/>
              <a:ext cx="2483874" cy="2709333"/>
            </a:xfrm>
            <a:custGeom>
              <a:avLst/>
              <a:gdLst/>
              <a:ahLst/>
              <a:cxnLst/>
              <a:rect l="l" t="t" r="r" b="b"/>
              <a:pathLst>
                <a:path w="2483874" h="2709333">
                  <a:moveTo>
                    <a:pt x="0" y="0"/>
                  </a:moveTo>
                  <a:lnTo>
                    <a:pt x="2483874" y="0"/>
                  </a:lnTo>
                  <a:lnTo>
                    <a:pt x="2483874" y="2709333"/>
                  </a:lnTo>
                  <a:lnTo>
                    <a:pt x="0" y="2709333"/>
                  </a:lnTo>
                  <a:close/>
                </a:path>
              </a:pathLst>
            </a:custGeom>
            <a:solidFill>
              <a:srgbClr val="000000"/>
            </a:solidFill>
          </p:spPr>
        </p:sp>
        <p:sp>
          <p:nvSpPr>
            <p:cNvPr id="4" name="TextBox 4"/>
            <p:cNvSpPr txBox="1"/>
            <p:nvPr/>
          </p:nvSpPr>
          <p:spPr>
            <a:xfrm>
              <a:off x="0" y="-104775"/>
              <a:ext cx="2483874" cy="2814108"/>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998738" y="874162"/>
            <a:ext cx="7433482" cy="4221713"/>
          </a:xfrm>
          <a:custGeom>
            <a:avLst/>
            <a:gdLst/>
            <a:ahLst/>
            <a:cxnLst/>
            <a:rect l="l" t="t" r="r" b="b"/>
            <a:pathLst>
              <a:path w="7433482" h="4221713">
                <a:moveTo>
                  <a:pt x="0" y="0"/>
                </a:moveTo>
                <a:lnTo>
                  <a:pt x="7433483" y="0"/>
                </a:lnTo>
                <a:lnTo>
                  <a:pt x="7433483" y="4221713"/>
                </a:lnTo>
                <a:lnTo>
                  <a:pt x="0" y="4221713"/>
                </a:lnTo>
                <a:lnTo>
                  <a:pt x="0" y="0"/>
                </a:lnTo>
                <a:close/>
              </a:path>
            </a:pathLst>
          </a:custGeom>
          <a:blipFill>
            <a:blip r:embed="rId2"/>
            <a:stretch>
              <a:fillRect t="-31419" b="-802"/>
            </a:stretch>
          </a:blipFill>
        </p:spPr>
      </p:sp>
      <p:sp>
        <p:nvSpPr>
          <p:cNvPr id="6" name="Freeform 6"/>
          <p:cNvSpPr/>
          <p:nvPr/>
        </p:nvSpPr>
        <p:spPr>
          <a:xfrm>
            <a:off x="998738" y="5191125"/>
            <a:ext cx="7433482" cy="4221713"/>
          </a:xfrm>
          <a:custGeom>
            <a:avLst/>
            <a:gdLst/>
            <a:ahLst/>
            <a:cxnLst/>
            <a:rect l="l" t="t" r="r" b="b"/>
            <a:pathLst>
              <a:path w="7433482" h="4221713">
                <a:moveTo>
                  <a:pt x="0" y="0"/>
                </a:moveTo>
                <a:lnTo>
                  <a:pt x="7433483" y="0"/>
                </a:lnTo>
                <a:lnTo>
                  <a:pt x="7433483" y="4221713"/>
                </a:lnTo>
                <a:lnTo>
                  <a:pt x="0" y="4221713"/>
                </a:lnTo>
                <a:lnTo>
                  <a:pt x="0" y="0"/>
                </a:lnTo>
                <a:close/>
              </a:path>
            </a:pathLst>
          </a:custGeom>
          <a:blipFill>
            <a:blip r:embed="rId3"/>
            <a:stretch>
              <a:fillRect t="-16527" b="-15054"/>
            </a:stretch>
          </a:blipFill>
        </p:spPr>
      </p:sp>
      <p:sp>
        <p:nvSpPr>
          <p:cNvPr id="7" name="TextBox 7"/>
          <p:cNvSpPr txBox="1"/>
          <p:nvPr/>
        </p:nvSpPr>
        <p:spPr>
          <a:xfrm>
            <a:off x="10868037" y="1506130"/>
            <a:ext cx="5122944" cy="2751418"/>
          </a:xfrm>
          <a:prstGeom prst="rect">
            <a:avLst/>
          </a:prstGeom>
        </p:spPr>
        <p:txBody>
          <a:bodyPr lIns="0" tIns="0" rIns="0" bIns="0" rtlCol="0" anchor="t">
            <a:spAutoFit/>
          </a:bodyPr>
          <a:lstStyle/>
          <a:p>
            <a:pPr marL="0" lvl="0" indent="0">
              <a:lnSpc>
                <a:spcPts val="5177"/>
              </a:lnSpc>
            </a:pPr>
            <a:r>
              <a:rPr lang="en-US" sz="4931">
                <a:solidFill>
                  <a:srgbClr val="000000"/>
                </a:solidFill>
                <a:latin typeface="Arial"/>
              </a:rPr>
              <a:t>Installation progressive de rizières en amont des seuils</a:t>
            </a:r>
          </a:p>
        </p:txBody>
      </p:sp>
      <p:sp>
        <p:nvSpPr>
          <p:cNvPr id="8" name="AutoShape 8"/>
          <p:cNvSpPr/>
          <p:nvPr/>
        </p:nvSpPr>
        <p:spPr>
          <a:xfrm>
            <a:off x="10868037" y="5048123"/>
            <a:ext cx="5617996" cy="0"/>
          </a:xfrm>
          <a:prstGeom prst="line">
            <a:avLst/>
          </a:prstGeom>
          <a:ln w="38100" cap="flat">
            <a:solidFill>
              <a:srgbClr val="000000"/>
            </a:solidFill>
            <a:prstDash val="solid"/>
            <a:headEnd type="none" w="sm" len="sm"/>
            <a:tailEnd type="none" w="sm" len="sm"/>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493669" cy="4874418"/>
            <a:chOff x="0" y="0"/>
            <a:chExt cx="6156961" cy="4621670"/>
          </a:xfrm>
        </p:grpSpPr>
        <p:sp>
          <p:nvSpPr>
            <p:cNvPr id="3" name="Freeform 3"/>
            <p:cNvSpPr/>
            <p:nvPr/>
          </p:nvSpPr>
          <p:spPr>
            <a:xfrm>
              <a:off x="6731" y="6731"/>
              <a:ext cx="6143498" cy="4608195"/>
            </a:xfrm>
            <a:custGeom>
              <a:avLst/>
              <a:gdLst/>
              <a:ahLst/>
              <a:cxnLst/>
              <a:rect l="l" t="t" r="r" b="b"/>
              <a:pathLst>
                <a:path w="6143498" h="4608195">
                  <a:moveTo>
                    <a:pt x="0" y="0"/>
                  </a:moveTo>
                  <a:lnTo>
                    <a:pt x="6143498" y="0"/>
                  </a:lnTo>
                  <a:lnTo>
                    <a:pt x="6143498" y="4608195"/>
                  </a:lnTo>
                  <a:lnTo>
                    <a:pt x="0" y="4608195"/>
                  </a:lnTo>
                  <a:close/>
                </a:path>
              </a:pathLst>
            </a:custGeom>
            <a:blipFill>
              <a:blip r:embed="rId2"/>
              <a:stretch>
                <a:fillRect l="-115" t="-146" r="-115" b="-146"/>
              </a:stretch>
            </a:blipFill>
          </p:spPr>
        </p:sp>
        <p:sp>
          <p:nvSpPr>
            <p:cNvPr id="4" name="Freeform 4"/>
            <p:cNvSpPr/>
            <p:nvPr/>
          </p:nvSpPr>
          <p:spPr>
            <a:xfrm>
              <a:off x="0" y="0"/>
              <a:ext cx="6156960" cy="4621657"/>
            </a:xfrm>
            <a:custGeom>
              <a:avLst/>
              <a:gdLst/>
              <a:ahLst/>
              <a:cxnLst/>
              <a:rect l="l" t="t" r="r" b="b"/>
              <a:pathLst>
                <a:path w="6156960" h="4621657">
                  <a:moveTo>
                    <a:pt x="6731" y="0"/>
                  </a:moveTo>
                  <a:lnTo>
                    <a:pt x="6150229" y="0"/>
                  </a:lnTo>
                  <a:cubicBezTo>
                    <a:pt x="6153912" y="0"/>
                    <a:pt x="6156960" y="3048"/>
                    <a:pt x="6156960" y="6731"/>
                  </a:cubicBezTo>
                  <a:lnTo>
                    <a:pt x="6156960" y="4614926"/>
                  </a:lnTo>
                  <a:cubicBezTo>
                    <a:pt x="6156960" y="4618609"/>
                    <a:pt x="6153912" y="4621657"/>
                    <a:pt x="6150229" y="4621657"/>
                  </a:cubicBezTo>
                  <a:lnTo>
                    <a:pt x="6731" y="4621657"/>
                  </a:lnTo>
                  <a:cubicBezTo>
                    <a:pt x="3048" y="4621657"/>
                    <a:pt x="0" y="4618609"/>
                    <a:pt x="0" y="4614926"/>
                  </a:cubicBezTo>
                  <a:lnTo>
                    <a:pt x="0" y="6731"/>
                  </a:lnTo>
                  <a:cubicBezTo>
                    <a:pt x="0" y="3048"/>
                    <a:pt x="3048" y="0"/>
                    <a:pt x="6731" y="0"/>
                  </a:cubicBezTo>
                  <a:moveTo>
                    <a:pt x="6731" y="13589"/>
                  </a:moveTo>
                  <a:lnTo>
                    <a:pt x="6731" y="6731"/>
                  </a:lnTo>
                  <a:lnTo>
                    <a:pt x="13462" y="6731"/>
                  </a:lnTo>
                  <a:lnTo>
                    <a:pt x="13462" y="4614926"/>
                  </a:lnTo>
                  <a:lnTo>
                    <a:pt x="6731" y="4614926"/>
                  </a:lnTo>
                  <a:lnTo>
                    <a:pt x="6731" y="4608195"/>
                  </a:lnTo>
                  <a:lnTo>
                    <a:pt x="6150229" y="4608195"/>
                  </a:lnTo>
                  <a:lnTo>
                    <a:pt x="6150229" y="4614926"/>
                  </a:lnTo>
                  <a:lnTo>
                    <a:pt x="6143498" y="4614926"/>
                  </a:lnTo>
                  <a:lnTo>
                    <a:pt x="6143498" y="6731"/>
                  </a:lnTo>
                  <a:lnTo>
                    <a:pt x="6150229" y="6731"/>
                  </a:lnTo>
                  <a:lnTo>
                    <a:pt x="6150229" y="13462"/>
                  </a:lnTo>
                  <a:lnTo>
                    <a:pt x="6731" y="13462"/>
                  </a:lnTo>
                  <a:close/>
                </a:path>
              </a:pathLst>
            </a:custGeom>
            <a:solidFill>
              <a:srgbClr val="000000"/>
            </a:solidFill>
          </p:spPr>
        </p:sp>
      </p:grpSp>
      <p:grpSp>
        <p:nvGrpSpPr>
          <p:cNvPr id="5" name="Group 5"/>
          <p:cNvGrpSpPr/>
          <p:nvPr/>
        </p:nvGrpSpPr>
        <p:grpSpPr>
          <a:xfrm>
            <a:off x="0" y="5737785"/>
            <a:ext cx="6493669" cy="4549215"/>
            <a:chOff x="0" y="0"/>
            <a:chExt cx="6490742" cy="4547164"/>
          </a:xfrm>
        </p:grpSpPr>
        <p:sp>
          <p:nvSpPr>
            <p:cNvPr id="6" name="Freeform 6"/>
            <p:cNvSpPr/>
            <p:nvPr/>
          </p:nvSpPr>
          <p:spPr>
            <a:xfrm>
              <a:off x="7215" y="6731"/>
              <a:ext cx="6476313" cy="4533646"/>
            </a:xfrm>
            <a:custGeom>
              <a:avLst/>
              <a:gdLst/>
              <a:ahLst/>
              <a:cxnLst/>
              <a:rect l="l" t="t" r="r" b="b"/>
              <a:pathLst>
                <a:path w="6476313" h="4533646">
                  <a:moveTo>
                    <a:pt x="0" y="0"/>
                  </a:moveTo>
                  <a:lnTo>
                    <a:pt x="6476313" y="0"/>
                  </a:lnTo>
                  <a:lnTo>
                    <a:pt x="6476313" y="4533646"/>
                  </a:lnTo>
                  <a:lnTo>
                    <a:pt x="0" y="4533646"/>
                  </a:lnTo>
                  <a:close/>
                </a:path>
              </a:pathLst>
            </a:custGeom>
            <a:blipFill>
              <a:blip r:embed="rId3"/>
              <a:stretch>
                <a:fillRect l="-111" t="-3757" r="-111" b="-3779"/>
              </a:stretch>
            </a:blipFill>
          </p:spPr>
        </p:sp>
        <p:sp>
          <p:nvSpPr>
            <p:cNvPr id="7" name="Freeform 7"/>
            <p:cNvSpPr/>
            <p:nvPr/>
          </p:nvSpPr>
          <p:spPr>
            <a:xfrm>
              <a:off x="0" y="0"/>
              <a:ext cx="6490742" cy="4547108"/>
            </a:xfrm>
            <a:custGeom>
              <a:avLst/>
              <a:gdLst/>
              <a:ahLst/>
              <a:cxnLst/>
              <a:rect l="l" t="t" r="r" b="b"/>
              <a:pathLst>
                <a:path w="6490742" h="4547108">
                  <a:moveTo>
                    <a:pt x="7215" y="0"/>
                  </a:moveTo>
                  <a:lnTo>
                    <a:pt x="6483528" y="0"/>
                  </a:lnTo>
                  <a:cubicBezTo>
                    <a:pt x="6487475" y="0"/>
                    <a:pt x="6490742" y="3048"/>
                    <a:pt x="6490742" y="6731"/>
                  </a:cubicBezTo>
                  <a:lnTo>
                    <a:pt x="6490742" y="4540377"/>
                  </a:lnTo>
                  <a:cubicBezTo>
                    <a:pt x="6490742" y="4544060"/>
                    <a:pt x="6487475" y="4547108"/>
                    <a:pt x="6483528" y="4547108"/>
                  </a:cubicBezTo>
                  <a:lnTo>
                    <a:pt x="7215" y="4547108"/>
                  </a:lnTo>
                  <a:cubicBezTo>
                    <a:pt x="3267" y="4547108"/>
                    <a:pt x="0" y="4544060"/>
                    <a:pt x="0" y="4540377"/>
                  </a:cubicBezTo>
                  <a:lnTo>
                    <a:pt x="0" y="6731"/>
                  </a:lnTo>
                  <a:cubicBezTo>
                    <a:pt x="0" y="3048"/>
                    <a:pt x="3267" y="0"/>
                    <a:pt x="7215" y="0"/>
                  </a:cubicBezTo>
                  <a:moveTo>
                    <a:pt x="7215" y="13589"/>
                  </a:moveTo>
                  <a:lnTo>
                    <a:pt x="7215" y="6731"/>
                  </a:lnTo>
                  <a:lnTo>
                    <a:pt x="14430" y="6731"/>
                  </a:lnTo>
                  <a:lnTo>
                    <a:pt x="14430" y="4540377"/>
                  </a:lnTo>
                  <a:lnTo>
                    <a:pt x="7215" y="4540377"/>
                  </a:lnTo>
                  <a:lnTo>
                    <a:pt x="7215" y="4533646"/>
                  </a:lnTo>
                  <a:lnTo>
                    <a:pt x="6483528" y="4533646"/>
                  </a:lnTo>
                  <a:lnTo>
                    <a:pt x="6483528" y="4540377"/>
                  </a:lnTo>
                  <a:lnTo>
                    <a:pt x="6476312" y="4540377"/>
                  </a:lnTo>
                  <a:lnTo>
                    <a:pt x="6476312" y="6731"/>
                  </a:lnTo>
                  <a:lnTo>
                    <a:pt x="6483528" y="6731"/>
                  </a:lnTo>
                  <a:lnTo>
                    <a:pt x="6483528" y="13462"/>
                  </a:lnTo>
                  <a:lnTo>
                    <a:pt x="7215" y="13462"/>
                  </a:lnTo>
                  <a:close/>
                </a:path>
              </a:pathLst>
            </a:custGeom>
            <a:solidFill>
              <a:srgbClr val="000000"/>
            </a:solidFill>
          </p:spPr>
        </p:sp>
      </p:grpSp>
      <p:sp>
        <p:nvSpPr>
          <p:cNvPr id="8" name="TextBox 8"/>
          <p:cNvSpPr txBox="1"/>
          <p:nvPr/>
        </p:nvSpPr>
        <p:spPr>
          <a:xfrm>
            <a:off x="7593807" y="1926042"/>
            <a:ext cx="5357812" cy="1162050"/>
          </a:xfrm>
          <a:prstGeom prst="rect">
            <a:avLst/>
          </a:prstGeom>
        </p:spPr>
        <p:txBody>
          <a:bodyPr lIns="0" tIns="0" rIns="0" bIns="0" rtlCol="0" anchor="t">
            <a:spAutoFit/>
          </a:bodyPr>
          <a:lstStyle/>
          <a:p>
            <a:pPr algn="l">
              <a:lnSpc>
                <a:spcPts val="2999"/>
              </a:lnSpc>
            </a:pPr>
            <a:r>
              <a:rPr lang="en-US" sz="2499">
                <a:solidFill>
                  <a:srgbClr val="000000"/>
                </a:solidFill>
                <a:latin typeface="Arial"/>
              </a:rPr>
              <a:t>Si les roches ne sont pas bien posées dans les paniers, il y a possibilité de renardage</a:t>
            </a:r>
          </a:p>
        </p:txBody>
      </p:sp>
      <p:grpSp>
        <p:nvGrpSpPr>
          <p:cNvPr id="9" name="Group 9"/>
          <p:cNvGrpSpPr/>
          <p:nvPr/>
        </p:nvGrpSpPr>
        <p:grpSpPr>
          <a:xfrm>
            <a:off x="2697957" y="3876676"/>
            <a:ext cx="1662112" cy="1662113"/>
            <a:chOff x="0" y="0"/>
            <a:chExt cx="1575929" cy="1575929"/>
          </a:xfrm>
        </p:grpSpPr>
        <p:sp>
          <p:nvSpPr>
            <p:cNvPr id="10" name="Freeform 10"/>
            <p:cNvSpPr/>
            <p:nvPr/>
          </p:nvSpPr>
          <p:spPr>
            <a:xfrm>
              <a:off x="0" y="0"/>
              <a:ext cx="1575816" cy="1575943"/>
            </a:xfrm>
            <a:custGeom>
              <a:avLst/>
              <a:gdLst/>
              <a:ahLst/>
              <a:cxnLst/>
              <a:rect l="l" t="t" r="r" b="b"/>
              <a:pathLst>
                <a:path w="1575816" h="1575943">
                  <a:moveTo>
                    <a:pt x="0" y="787908"/>
                  </a:moveTo>
                  <a:cubicBezTo>
                    <a:pt x="0" y="352806"/>
                    <a:pt x="352806" y="0"/>
                    <a:pt x="787908" y="0"/>
                  </a:cubicBezTo>
                  <a:lnTo>
                    <a:pt x="787908" y="20320"/>
                  </a:lnTo>
                  <a:lnTo>
                    <a:pt x="787908" y="0"/>
                  </a:lnTo>
                  <a:cubicBezTo>
                    <a:pt x="1223137" y="0"/>
                    <a:pt x="1575816" y="352806"/>
                    <a:pt x="1575816" y="787908"/>
                  </a:cubicBezTo>
                  <a:cubicBezTo>
                    <a:pt x="1575816" y="1223010"/>
                    <a:pt x="1223010" y="1575816"/>
                    <a:pt x="787908" y="1575816"/>
                  </a:cubicBezTo>
                  <a:lnTo>
                    <a:pt x="787908" y="1555496"/>
                  </a:lnTo>
                  <a:lnTo>
                    <a:pt x="787908" y="1575816"/>
                  </a:lnTo>
                  <a:cubicBezTo>
                    <a:pt x="352806" y="1575943"/>
                    <a:pt x="0" y="1223137"/>
                    <a:pt x="0" y="787908"/>
                  </a:cubicBezTo>
                  <a:lnTo>
                    <a:pt x="20320" y="787908"/>
                  </a:lnTo>
                  <a:lnTo>
                    <a:pt x="37592" y="798703"/>
                  </a:lnTo>
                  <a:cubicBezTo>
                    <a:pt x="32766" y="806450"/>
                    <a:pt x="23495" y="810006"/>
                    <a:pt x="14732" y="807466"/>
                  </a:cubicBezTo>
                  <a:cubicBezTo>
                    <a:pt x="5969" y="804926"/>
                    <a:pt x="0" y="797052"/>
                    <a:pt x="0" y="787908"/>
                  </a:cubicBezTo>
                  <a:moveTo>
                    <a:pt x="40640" y="787908"/>
                  </a:moveTo>
                  <a:lnTo>
                    <a:pt x="20320" y="787908"/>
                  </a:lnTo>
                  <a:lnTo>
                    <a:pt x="3048" y="777240"/>
                  </a:lnTo>
                  <a:cubicBezTo>
                    <a:pt x="7874" y="769493"/>
                    <a:pt x="17145" y="765937"/>
                    <a:pt x="25908" y="768477"/>
                  </a:cubicBezTo>
                  <a:cubicBezTo>
                    <a:pt x="34671" y="771017"/>
                    <a:pt x="40640" y="778891"/>
                    <a:pt x="40640" y="788035"/>
                  </a:cubicBezTo>
                  <a:cubicBezTo>
                    <a:pt x="40640" y="1200785"/>
                    <a:pt x="375285" y="1535303"/>
                    <a:pt x="787908" y="1535303"/>
                  </a:cubicBezTo>
                  <a:cubicBezTo>
                    <a:pt x="1200531" y="1535303"/>
                    <a:pt x="1535176" y="1200658"/>
                    <a:pt x="1535176" y="788035"/>
                  </a:cubicBezTo>
                  <a:lnTo>
                    <a:pt x="1555496" y="788035"/>
                  </a:lnTo>
                  <a:lnTo>
                    <a:pt x="1535176" y="788035"/>
                  </a:lnTo>
                  <a:cubicBezTo>
                    <a:pt x="1535176" y="375285"/>
                    <a:pt x="1200531" y="40767"/>
                    <a:pt x="787908" y="40767"/>
                  </a:cubicBezTo>
                  <a:lnTo>
                    <a:pt x="787908" y="20320"/>
                  </a:lnTo>
                  <a:lnTo>
                    <a:pt x="787908" y="40640"/>
                  </a:lnTo>
                  <a:cubicBezTo>
                    <a:pt x="375285" y="40640"/>
                    <a:pt x="40640" y="375285"/>
                    <a:pt x="40640" y="787908"/>
                  </a:cubicBezTo>
                  <a:close/>
                </a:path>
              </a:pathLst>
            </a:custGeom>
            <a:solidFill>
              <a:srgbClr val="FF3300"/>
            </a:solidFill>
          </p:spPr>
        </p:sp>
      </p:grpSp>
      <p:sp>
        <p:nvSpPr>
          <p:cNvPr id="11" name="TextBox 11"/>
          <p:cNvSpPr txBox="1"/>
          <p:nvPr/>
        </p:nvSpPr>
        <p:spPr>
          <a:xfrm>
            <a:off x="7776774" y="7687352"/>
            <a:ext cx="5467350" cy="1619250"/>
          </a:xfrm>
          <a:prstGeom prst="rect">
            <a:avLst/>
          </a:prstGeom>
        </p:spPr>
        <p:txBody>
          <a:bodyPr lIns="0" tIns="0" rIns="0" bIns="0" rtlCol="0" anchor="t">
            <a:spAutoFit/>
          </a:bodyPr>
          <a:lstStyle/>
          <a:p>
            <a:pPr algn="l">
              <a:lnSpc>
                <a:spcPts val="3119"/>
              </a:lnSpc>
            </a:pPr>
            <a:r>
              <a:rPr lang="en-US" sz="2599">
                <a:solidFill>
                  <a:srgbClr val="000000"/>
                </a:solidFill>
                <a:latin typeface="Arial"/>
              </a:rPr>
              <a:t>Réparation et consolidation avec des roseaux.</a:t>
            </a:r>
          </a:p>
          <a:p>
            <a:pPr algn="l">
              <a:lnSpc>
                <a:spcPts val="3119"/>
              </a:lnSpc>
            </a:pPr>
            <a:r>
              <a:rPr lang="en-US" sz="2599">
                <a:solidFill>
                  <a:srgbClr val="000000"/>
                </a:solidFill>
                <a:latin typeface="Arial"/>
              </a:rPr>
              <a:t>Nécessité de prévoir un budget pour les finitions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46835"/>
            <a:ext cx="12974480" cy="8940165"/>
          </a:xfrm>
          <a:custGeom>
            <a:avLst/>
            <a:gdLst/>
            <a:ahLst/>
            <a:cxnLst/>
            <a:rect l="l" t="t" r="r" b="b"/>
            <a:pathLst>
              <a:path w="12974480" h="8940165">
                <a:moveTo>
                  <a:pt x="0" y="0"/>
                </a:moveTo>
                <a:lnTo>
                  <a:pt x="12974480" y="0"/>
                </a:lnTo>
                <a:lnTo>
                  <a:pt x="12974480" y="8940165"/>
                </a:lnTo>
                <a:lnTo>
                  <a:pt x="0" y="8940165"/>
                </a:lnTo>
                <a:lnTo>
                  <a:pt x="0" y="0"/>
                </a:lnTo>
                <a:close/>
              </a:path>
            </a:pathLst>
          </a:custGeom>
          <a:blipFill>
            <a:blip r:embed="rId2"/>
            <a:stretch>
              <a:fillRect t="-6910" b="-1357"/>
            </a:stretch>
          </a:blipFill>
        </p:spPr>
      </p:sp>
      <p:sp>
        <p:nvSpPr>
          <p:cNvPr id="3" name="TextBox 3"/>
          <p:cNvSpPr txBox="1"/>
          <p:nvPr/>
        </p:nvSpPr>
        <p:spPr>
          <a:xfrm>
            <a:off x="13811539" y="1223010"/>
            <a:ext cx="3447761" cy="1728470"/>
          </a:xfrm>
          <a:prstGeom prst="rect">
            <a:avLst/>
          </a:prstGeom>
        </p:spPr>
        <p:txBody>
          <a:bodyPr lIns="0" tIns="0" rIns="0" bIns="0" rtlCol="0" anchor="t">
            <a:spAutoFit/>
          </a:bodyPr>
          <a:lstStyle/>
          <a:p>
            <a:pPr marL="0" lvl="0" indent="0">
              <a:lnSpc>
                <a:spcPts val="4480"/>
              </a:lnSpc>
              <a:spcBef>
                <a:spcPct val="0"/>
              </a:spcBef>
            </a:pPr>
            <a:r>
              <a:rPr lang="en-US" sz="3200">
                <a:solidFill>
                  <a:srgbClr val="000000"/>
                </a:solidFill>
                <a:latin typeface="Arial"/>
              </a:rPr>
              <a:t>Seuil en gabion sur assise en béton</a:t>
            </a:r>
          </a:p>
        </p:txBody>
      </p:sp>
      <p:grpSp>
        <p:nvGrpSpPr>
          <p:cNvPr id="4" name="Group 4"/>
          <p:cNvGrpSpPr/>
          <p:nvPr/>
        </p:nvGrpSpPr>
        <p:grpSpPr>
          <a:xfrm>
            <a:off x="16410739" y="8409739"/>
            <a:ext cx="1877261" cy="1877261"/>
            <a:chOff x="0" y="0"/>
            <a:chExt cx="2503014" cy="2503014"/>
          </a:xfrm>
        </p:grpSpPr>
        <p:grpSp>
          <p:nvGrpSpPr>
            <p:cNvPr id="5" name="Group 5"/>
            <p:cNvGrpSpPr/>
            <p:nvPr/>
          </p:nvGrpSpPr>
          <p:grpSpPr>
            <a:xfrm>
              <a:off x="1251507" y="1251507"/>
              <a:ext cx="1251507" cy="1251507"/>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7" name="Group 7"/>
            <p:cNvGrpSpPr/>
            <p:nvPr/>
          </p:nvGrpSpPr>
          <p:grpSpPr>
            <a:xfrm>
              <a:off x="1251507" y="0"/>
              <a:ext cx="1251507" cy="1251507"/>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9" name="Group 9"/>
            <p:cNvGrpSpPr/>
            <p:nvPr/>
          </p:nvGrpSpPr>
          <p:grpSpPr>
            <a:xfrm>
              <a:off x="0" y="1251507"/>
              <a:ext cx="1251507" cy="1251507"/>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144"/>
            <a:ext cx="18288000" cy="10301288"/>
            <a:chOff x="0" y="0"/>
            <a:chExt cx="17339733" cy="9767147"/>
          </a:xfrm>
        </p:grpSpPr>
        <p:sp>
          <p:nvSpPr>
            <p:cNvPr id="3" name="Freeform 3"/>
            <p:cNvSpPr/>
            <p:nvPr/>
          </p:nvSpPr>
          <p:spPr>
            <a:xfrm>
              <a:off x="8965" y="6731"/>
              <a:ext cx="17321690" cy="9753600"/>
            </a:xfrm>
            <a:custGeom>
              <a:avLst/>
              <a:gdLst/>
              <a:ahLst/>
              <a:cxnLst/>
              <a:rect l="l" t="t" r="r" b="b"/>
              <a:pathLst>
                <a:path w="17321690" h="9753600">
                  <a:moveTo>
                    <a:pt x="0" y="0"/>
                  </a:moveTo>
                  <a:lnTo>
                    <a:pt x="17321690" y="0"/>
                  </a:lnTo>
                  <a:lnTo>
                    <a:pt x="17321690" y="9753600"/>
                  </a:lnTo>
                  <a:lnTo>
                    <a:pt x="0" y="9753600"/>
                  </a:lnTo>
                  <a:close/>
                </a:path>
              </a:pathLst>
            </a:custGeom>
            <a:blipFill>
              <a:blip r:embed="rId2"/>
              <a:stretch>
                <a:fillRect l="-51" t="-16643" r="-52" b="-16690"/>
              </a:stretch>
            </a:blipFill>
          </p:spPr>
        </p:sp>
        <p:sp>
          <p:nvSpPr>
            <p:cNvPr id="4" name="Freeform 4"/>
            <p:cNvSpPr/>
            <p:nvPr/>
          </p:nvSpPr>
          <p:spPr>
            <a:xfrm>
              <a:off x="0" y="0"/>
              <a:ext cx="17339622" cy="9767062"/>
            </a:xfrm>
            <a:custGeom>
              <a:avLst/>
              <a:gdLst/>
              <a:ahLst/>
              <a:cxnLst/>
              <a:rect l="l" t="t" r="r" b="b"/>
              <a:pathLst>
                <a:path w="17339622" h="9767062">
                  <a:moveTo>
                    <a:pt x="8965" y="0"/>
                  </a:moveTo>
                  <a:lnTo>
                    <a:pt x="17330655" y="0"/>
                  </a:lnTo>
                  <a:cubicBezTo>
                    <a:pt x="17335560" y="0"/>
                    <a:pt x="17339622" y="3048"/>
                    <a:pt x="17339622" y="6731"/>
                  </a:cubicBezTo>
                  <a:lnTo>
                    <a:pt x="17339622" y="9760331"/>
                  </a:lnTo>
                  <a:cubicBezTo>
                    <a:pt x="17339622" y="9764014"/>
                    <a:pt x="17335560" y="9767062"/>
                    <a:pt x="17330655" y="9767062"/>
                  </a:cubicBezTo>
                  <a:lnTo>
                    <a:pt x="8965" y="9767062"/>
                  </a:lnTo>
                  <a:cubicBezTo>
                    <a:pt x="4060" y="9767062"/>
                    <a:pt x="0" y="9764014"/>
                    <a:pt x="0" y="9760331"/>
                  </a:cubicBezTo>
                  <a:lnTo>
                    <a:pt x="0" y="6731"/>
                  </a:lnTo>
                  <a:cubicBezTo>
                    <a:pt x="0" y="3048"/>
                    <a:pt x="4060" y="0"/>
                    <a:pt x="8965" y="0"/>
                  </a:cubicBezTo>
                  <a:moveTo>
                    <a:pt x="8965" y="13589"/>
                  </a:moveTo>
                  <a:lnTo>
                    <a:pt x="8965" y="6731"/>
                  </a:lnTo>
                  <a:lnTo>
                    <a:pt x="17931" y="6731"/>
                  </a:lnTo>
                  <a:lnTo>
                    <a:pt x="17931" y="9760331"/>
                  </a:lnTo>
                  <a:lnTo>
                    <a:pt x="8965" y="9760331"/>
                  </a:lnTo>
                  <a:lnTo>
                    <a:pt x="8965" y="9753600"/>
                  </a:lnTo>
                  <a:lnTo>
                    <a:pt x="17330655" y="9753600"/>
                  </a:lnTo>
                  <a:lnTo>
                    <a:pt x="17330655" y="9760331"/>
                  </a:lnTo>
                  <a:lnTo>
                    <a:pt x="17321690" y="9760331"/>
                  </a:lnTo>
                  <a:lnTo>
                    <a:pt x="17321690" y="6731"/>
                  </a:lnTo>
                  <a:lnTo>
                    <a:pt x="17330655" y="6731"/>
                  </a:lnTo>
                  <a:lnTo>
                    <a:pt x="17330655" y="13462"/>
                  </a:lnTo>
                  <a:lnTo>
                    <a:pt x="8965" y="13462"/>
                  </a:lnTo>
                  <a:close/>
                </a:path>
              </a:pathLst>
            </a:custGeom>
            <a:solidFill>
              <a:srgbClr val="000000"/>
            </a:solid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144"/>
            <a:ext cx="18288000" cy="10301288"/>
            <a:chOff x="0" y="0"/>
            <a:chExt cx="17339733" cy="9767147"/>
          </a:xfrm>
        </p:grpSpPr>
        <p:sp>
          <p:nvSpPr>
            <p:cNvPr id="3" name="Freeform 3"/>
            <p:cNvSpPr/>
            <p:nvPr/>
          </p:nvSpPr>
          <p:spPr>
            <a:xfrm>
              <a:off x="8965" y="6731"/>
              <a:ext cx="17321690" cy="9753600"/>
            </a:xfrm>
            <a:custGeom>
              <a:avLst/>
              <a:gdLst/>
              <a:ahLst/>
              <a:cxnLst/>
              <a:rect l="l" t="t" r="r" b="b"/>
              <a:pathLst>
                <a:path w="17321690" h="9753600">
                  <a:moveTo>
                    <a:pt x="0" y="0"/>
                  </a:moveTo>
                  <a:lnTo>
                    <a:pt x="17321690" y="0"/>
                  </a:lnTo>
                  <a:lnTo>
                    <a:pt x="17321690" y="9753600"/>
                  </a:lnTo>
                  <a:lnTo>
                    <a:pt x="0" y="9753600"/>
                  </a:lnTo>
                  <a:close/>
                </a:path>
              </a:pathLst>
            </a:custGeom>
            <a:blipFill>
              <a:blip r:embed="rId2"/>
              <a:stretch>
                <a:fillRect l="-51" t="-16643" r="-52" b="-16690"/>
              </a:stretch>
            </a:blipFill>
          </p:spPr>
        </p:sp>
        <p:sp>
          <p:nvSpPr>
            <p:cNvPr id="4" name="Freeform 4"/>
            <p:cNvSpPr/>
            <p:nvPr/>
          </p:nvSpPr>
          <p:spPr>
            <a:xfrm>
              <a:off x="0" y="0"/>
              <a:ext cx="17339622" cy="9767062"/>
            </a:xfrm>
            <a:custGeom>
              <a:avLst/>
              <a:gdLst/>
              <a:ahLst/>
              <a:cxnLst/>
              <a:rect l="l" t="t" r="r" b="b"/>
              <a:pathLst>
                <a:path w="17339622" h="9767062">
                  <a:moveTo>
                    <a:pt x="8965" y="0"/>
                  </a:moveTo>
                  <a:lnTo>
                    <a:pt x="17330655" y="0"/>
                  </a:lnTo>
                  <a:cubicBezTo>
                    <a:pt x="17335560" y="0"/>
                    <a:pt x="17339622" y="3048"/>
                    <a:pt x="17339622" y="6731"/>
                  </a:cubicBezTo>
                  <a:lnTo>
                    <a:pt x="17339622" y="9760331"/>
                  </a:lnTo>
                  <a:cubicBezTo>
                    <a:pt x="17339622" y="9764014"/>
                    <a:pt x="17335560" y="9767062"/>
                    <a:pt x="17330655" y="9767062"/>
                  </a:cubicBezTo>
                  <a:lnTo>
                    <a:pt x="8965" y="9767062"/>
                  </a:lnTo>
                  <a:cubicBezTo>
                    <a:pt x="4060" y="9767062"/>
                    <a:pt x="0" y="9764014"/>
                    <a:pt x="0" y="9760331"/>
                  </a:cubicBezTo>
                  <a:lnTo>
                    <a:pt x="0" y="6731"/>
                  </a:lnTo>
                  <a:cubicBezTo>
                    <a:pt x="0" y="3048"/>
                    <a:pt x="4060" y="0"/>
                    <a:pt x="8965" y="0"/>
                  </a:cubicBezTo>
                  <a:moveTo>
                    <a:pt x="8965" y="13589"/>
                  </a:moveTo>
                  <a:lnTo>
                    <a:pt x="8965" y="6731"/>
                  </a:lnTo>
                  <a:lnTo>
                    <a:pt x="17931" y="6731"/>
                  </a:lnTo>
                  <a:lnTo>
                    <a:pt x="17931" y="9760331"/>
                  </a:lnTo>
                  <a:lnTo>
                    <a:pt x="8965" y="9760331"/>
                  </a:lnTo>
                  <a:lnTo>
                    <a:pt x="8965" y="9753600"/>
                  </a:lnTo>
                  <a:lnTo>
                    <a:pt x="17330655" y="9753600"/>
                  </a:lnTo>
                  <a:lnTo>
                    <a:pt x="17330655" y="9760331"/>
                  </a:lnTo>
                  <a:lnTo>
                    <a:pt x="17321690" y="9760331"/>
                  </a:lnTo>
                  <a:lnTo>
                    <a:pt x="17321690" y="6731"/>
                  </a:lnTo>
                  <a:lnTo>
                    <a:pt x="17330655" y="6731"/>
                  </a:lnTo>
                  <a:lnTo>
                    <a:pt x="17330655" y="13462"/>
                  </a:lnTo>
                  <a:lnTo>
                    <a:pt x="8965" y="13462"/>
                  </a:lnTo>
                  <a:close/>
                </a:path>
              </a:pathLst>
            </a:custGeom>
            <a:solidFill>
              <a:srgbClr val="000000"/>
            </a:solidFill>
          </p:spPr>
        </p:sp>
      </p:grpSp>
      <p:sp>
        <p:nvSpPr>
          <p:cNvPr id="5" name="AutoShape 5"/>
          <p:cNvSpPr/>
          <p:nvPr/>
        </p:nvSpPr>
        <p:spPr>
          <a:xfrm flipV="1">
            <a:off x="6091238" y="8140748"/>
            <a:ext cx="1790999" cy="1790999"/>
          </a:xfrm>
          <a:prstGeom prst="line">
            <a:avLst/>
          </a:prstGeom>
          <a:ln w="38100" cap="rnd">
            <a:solidFill>
              <a:srgbClr val="2D2D8A"/>
            </a:solidFill>
            <a:prstDash val="solid"/>
            <a:headEnd type="none" w="sm" len="sm"/>
            <a:tailEnd type="triangle" w="lg" len="med"/>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144"/>
            <a:ext cx="18288000" cy="10301288"/>
            <a:chOff x="0" y="0"/>
            <a:chExt cx="17339733" cy="9767147"/>
          </a:xfrm>
        </p:grpSpPr>
        <p:sp>
          <p:nvSpPr>
            <p:cNvPr id="3" name="Freeform 3"/>
            <p:cNvSpPr/>
            <p:nvPr/>
          </p:nvSpPr>
          <p:spPr>
            <a:xfrm>
              <a:off x="8965" y="6731"/>
              <a:ext cx="17321690" cy="9753600"/>
            </a:xfrm>
            <a:custGeom>
              <a:avLst/>
              <a:gdLst/>
              <a:ahLst/>
              <a:cxnLst/>
              <a:rect l="l" t="t" r="r" b="b"/>
              <a:pathLst>
                <a:path w="17321690" h="9753600">
                  <a:moveTo>
                    <a:pt x="0" y="0"/>
                  </a:moveTo>
                  <a:lnTo>
                    <a:pt x="17321690" y="0"/>
                  </a:lnTo>
                  <a:lnTo>
                    <a:pt x="17321690" y="9753600"/>
                  </a:lnTo>
                  <a:lnTo>
                    <a:pt x="0" y="9753600"/>
                  </a:lnTo>
                  <a:close/>
                </a:path>
              </a:pathLst>
            </a:custGeom>
            <a:blipFill>
              <a:blip r:embed="rId2"/>
              <a:stretch>
                <a:fillRect l="-51" t="-16643" r="-52" b="-16690"/>
              </a:stretch>
            </a:blipFill>
          </p:spPr>
        </p:sp>
        <p:sp>
          <p:nvSpPr>
            <p:cNvPr id="4" name="Freeform 4"/>
            <p:cNvSpPr/>
            <p:nvPr/>
          </p:nvSpPr>
          <p:spPr>
            <a:xfrm>
              <a:off x="0" y="0"/>
              <a:ext cx="17339622" cy="9767062"/>
            </a:xfrm>
            <a:custGeom>
              <a:avLst/>
              <a:gdLst/>
              <a:ahLst/>
              <a:cxnLst/>
              <a:rect l="l" t="t" r="r" b="b"/>
              <a:pathLst>
                <a:path w="17339622" h="9767062">
                  <a:moveTo>
                    <a:pt x="8965" y="0"/>
                  </a:moveTo>
                  <a:lnTo>
                    <a:pt x="17330655" y="0"/>
                  </a:lnTo>
                  <a:cubicBezTo>
                    <a:pt x="17335560" y="0"/>
                    <a:pt x="17339622" y="3048"/>
                    <a:pt x="17339622" y="6731"/>
                  </a:cubicBezTo>
                  <a:lnTo>
                    <a:pt x="17339622" y="9760331"/>
                  </a:lnTo>
                  <a:cubicBezTo>
                    <a:pt x="17339622" y="9764014"/>
                    <a:pt x="17335560" y="9767062"/>
                    <a:pt x="17330655" y="9767062"/>
                  </a:cubicBezTo>
                  <a:lnTo>
                    <a:pt x="8965" y="9767062"/>
                  </a:lnTo>
                  <a:cubicBezTo>
                    <a:pt x="4060" y="9767062"/>
                    <a:pt x="0" y="9764014"/>
                    <a:pt x="0" y="9760331"/>
                  </a:cubicBezTo>
                  <a:lnTo>
                    <a:pt x="0" y="6731"/>
                  </a:lnTo>
                  <a:cubicBezTo>
                    <a:pt x="0" y="3048"/>
                    <a:pt x="4060" y="0"/>
                    <a:pt x="8965" y="0"/>
                  </a:cubicBezTo>
                  <a:moveTo>
                    <a:pt x="8965" y="13589"/>
                  </a:moveTo>
                  <a:lnTo>
                    <a:pt x="8965" y="6731"/>
                  </a:lnTo>
                  <a:lnTo>
                    <a:pt x="17931" y="6731"/>
                  </a:lnTo>
                  <a:lnTo>
                    <a:pt x="17931" y="9760331"/>
                  </a:lnTo>
                  <a:lnTo>
                    <a:pt x="8965" y="9760331"/>
                  </a:lnTo>
                  <a:lnTo>
                    <a:pt x="8965" y="9753600"/>
                  </a:lnTo>
                  <a:lnTo>
                    <a:pt x="17330655" y="9753600"/>
                  </a:lnTo>
                  <a:lnTo>
                    <a:pt x="17330655" y="9760331"/>
                  </a:lnTo>
                  <a:lnTo>
                    <a:pt x="17321690" y="9760331"/>
                  </a:lnTo>
                  <a:lnTo>
                    <a:pt x="17321690" y="6731"/>
                  </a:lnTo>
                  <a:lnTo>
                    <a:pt x="17330655" y="6731"/>
                  </a:lnTo>
                  <a:lnTo>
                    <a:pt x="17330655" y="13462"/>
                  </a:lnTo>
                  <a:lnTo>
                    <a:pt x="8965" y="13462"/>
                  </a:lnTo>
                  <a:close/>
                </a:path>
              </a:pathLst>
            </a:custGeom>
            <a:solidFill>
              <a:srgbClr val="000000"/>
            </a:solid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144"/>
            <a:ext cx="16009144" cy="10301288"/>
            <a:chOff x="0" y="0"/>
            <a:chExt cx="15179040" cy="9767147"/>
          </a:xfrm>
        </p:grpSpPr>
        <p:sp>
          <p:nvSpPr>
            <p:cNvPr id="3" name="Freeform 3"/>
            <p:cNvSpPr/>
            <p:nvPr/>
          </p:nvSpPr>
          <p:spPr>
            <a:xfrm>
              <a:off x="7848" y="6731"/>
              <a:ext cx="15163246" cy="9753600"/>
            </a:xfrm>
            <a:custGeom>
              <a:avLst/>
              <a:gdLst/>
              <a:ahLst/>
              <a:cxnLst/>
              <a:rect l="l" t="t" r="r" b="b"/>
              <a:pathLst>
                <a:path w="15163246" h="9753600">
                  <a:moveTo>
                    <a:pt x="0" y="0"/>
                  </a:moveTo>
                  <a:lnTo>
                    <a:pt x="15163246" y="0"/>
                  </a:lnTo>
                  <a:lnTo>
                    <a:pt x="15163246" y="9753600"/>
                  </a:lnTo>
                  <a:lnTo>
                    <a:pt x="0" y="9753600"/>
                  </a:lnTo>
                  <a:close/>
                </a:path>
              </a:pathLst>
            </a:custGeom>
            <a:blipFill>
              <a:blip r:embed="rId2"/>
              <a:stretch>
                <a:fillRect l="-51" t="-8347" r="-52" b="-8371"/>
              </a:stretch>
            </a:blipFill>
          </p:spPr>
        </p:sp>
        <p:sp>
          <p:nvSpPr>
            <p:cNvPr id="4" name="Freeform 4"/>
            <p:cNvSpPr/>
            <p:nvPr/>
          </p:nvSpPr>
          <p:spPr>
            <a:xfrm>
              <a:off x="0" y="0"/>
              <a:ext cx="15178942" cy="9767062"/>
            </a:xfrm>
            <a:custGeom>
              <a:avLst/>
              <a:gdLst/>
              <a:ahLst/>
              <a:cxnLst/>
              <a:rect l="l" t="t" r="r" b="b"/>
              <a:pathLst>
                <a:path w="15178942" h="9767062">
                  <a:moveTo>
                    <a:pt x="7848" y="0"/>
                  </a:moveTo>
                  <a:lnTo>
                    <a:pt x="15171094" y="0"/>
                  </a:lnTo>
                  <a:cubicBezTo>
                    <a:pt x="15175387" y="0"/>
                    <a:pt x="15178942" y="3048"/>
                    <a:pt x="15178942" y="6731"/>
                  </a:cubicBezTo>
                  <a:lnTo>
                    <a:pt x="15178942" y="9760331"/>
                  </a:lnTo>
                  <a:cubicBezTo>
                    <a:pt x="15178942" y="9764014"/>
                    <a:pt x="15175387" y="9767062"/>
                    <a:pt x="15171094" y="9767062"/>
                  </a:cubicBezTo>
                  <a:lnTo>
                    <a:pt x="7848" y="9767062"/>
                  </a:lnTo>
                  <a:cubicBezTo>
                    <a:pt x="3554" y="9767062"/>
                    <a:pt x="0" y="9764014"/>
                    <a:pt x="0" y="9760331"/>
                  </a:cubicBezTo>
                  <a:lnTo>
                    <a:pt x="0" y="6731"/>
                  </a:lnTo>
                  <a:cubicBezTo>
                    <a:pt x="0" y="3048"/>
                    <a:pt x="3554" y="0"/>
                    <a:pt x="7848" y="0"/>
                  </a:cubicBezTo>
                  <a:moveTo>
                    <a:pt x="7848" y="13589"/>
                  </a:moveTo>
                  <a:lnTo>
                    <a:pt x="7848" y="6731"/>
                  </a:lnTo>
                  <a:lnTo>
                    <a:pt x="15696" y="6731"/>
                  </a:lnTo>
                  <a:lnTo>
                    <a:pt x="15696" y="9760331"/>
                  </a:lnTo>
                  <a:lnTo>
                    <a:pt x="7848" y="9760331"/>
                  </a:lnTo>
                  <a:lnTo>
                    <a:pt x="7848" y="9753600"/>
                  </a:lnTo>
                  <a:lnTo>
                    <a:pt x="15171094" y="9753600"/>
                  </a:lnTo>
                  <a:lnTo>
                    <a:pt x="15171094" y="9760331"/>
                  </a:lnTo>
                  <a:lnTo>
                    <a:pt x="15163245" y="9760331"/>
                  </a:lnTo>
                  <a:lnTo>
                    <a:pt x="15163245" y="6731"/>
                  </a:lnTo>
                  <a:lnTo>
                    <a:pt x="15171094" y="6731"/>
                  </a:lnTo>
                  <a:lnTo>
                    <a:pt x="15171094" y="13462"/>
                  </a:lnTo>
                  <a:lnTo>
                    <a:pt x="7848" y="13462"/>
                  </a:lnTo>
                  <a:close/>
                </a:path>
              </a:pathLst>
            </a:custGeom>
            <a:solidFill>
              <a:srgbClr val="000000"/>
            </a:solidFill>
          </p:spPr>
        </p:sp>
      </p:grpSp>
      <p:sp>
        <p:nvSpPr>
          <p:cNvPr id="5" name="TextBox 5"/>
          <p:cNvSpPr txBox="1"/>
          <p:nvPr/>
        </p:nvSpPr>
        <p:spPr>
          <a:xfrm>
            <a:off x="175241" y="133301"/>
            <a:ext cx="7465219" cy="1133475"/>
          </a:xfrm>
          <a:prstGeom prst="rect">
            <a:avLst/>
          </a:prstGeom>
        </p:spPr>
        <p:txBody>
          <a:bodyPr lIns="0" tIns="0" rIns="0" bIns="0" rtlCol="0" anchor="t">
            <a:spAutoFit/>
          </a:bodyPr>
          <a:lstStyle/>
          <a:p>
            <a:pPr algn="l">
              <a:lnSpc>
                <a:spcPts val="2879"/>
              </a:lnSpc>
            </a:pPr>
            <a:r>
              <a:rPr lang="en-US" sz="2400">
                <a:solidFill>
                  <a:srgbClr val="000000"/>
                </a:solidFill>
                <a:latin typeface="Arial Bold"/>
              </a:rPr>
              <a:t>Exemple de diguette déversante pour maintenir une lame d’eau permanente dans un bas fond.</a:t>
            </a:r>
          </a:p>
          <a:p>
            <a:pPr algn="ctr">
              <a:lnSpc>
                <a:spcPts val="2879"/>
              </a:lnSpc>
            </a:pPr>
            <a:r>
              <a:rPr lang="en-US" sz="2400">
                <a:solidFill>
                  <a:srgbClr val="000000"/>
                </a:solidFill>
                <a:latin typeface="Arial Bold"/>
              </a:rPr>
              <a:t>(Pandiassou)</a:t>
            </a:r>
          </a:p>
        </p:txBody>
      </p:sp>
      <p:sp>
        <p:nvSpPr>
          <p:cNvPr id="6" name="AutoShape 6"/>
          <p:cNvSpPr/>
          <p:nvPr/>
        </p:nvSpPr>
        <p:spPr>
          <a:xfrm flipH="1">
            <a:off x="7220275" y="5969337"/>
            <a:ext cx="2650330" cy="1462087"/>
          </a:xfrm>
          <a:prstGeom prst="line">
            <a:avLst/>
          </a:prstGeom>
          <a:ln w="38100" cap="rnd">
            <a:solidFill>
              <a:srgbClr val="2D2D8A"/>
            </a:solidFill>
            <a:prstDash val="solid"/>
            <a:headEnd type="none" w="sm" len="sm"/>
            <a:tailEnd type="triangle" w="lg" len="med"/>
          </a:ln>
        </p:spPr>
      </p:sp>
      <p:sp>
        <p:nvSpPr>
          <p:cNvPr id="7" name="AutoShape 7"/>
          <p:cNvSpPr/>
          <p:nvPr/>
        </p:nvSpPr>
        <p:spPr>
          <a:xfrm flipH="1">
            <a:off x="11593627" y="6592033"/>
            <a:ext cx="2109787" cy="1678782"/>
          </a:xfrm>
          <a:prstGeom prst="line">
            <a:avLst/>
          </a:prstGeom>
          <a:ln w="38100" cap="rnd">
            <a:solidFill>
              <a:srgbClr val="2D2D8A"/>
            </a:solidFill>
            <a:prstDash val="solid"/>
            <a:headEnd type="none" w="sm" len="sm"/>
            <a:tailEnd type="triangle" w="lg" len="med"/>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794171"/>
            <a:ext cx="6909998" cy="2562225"/>
          </a:xfrm>
          <a:prstGeom prst="rect">
            <a:avLst/>
          </a:prstGeom>
        </p:spPr>
        <p:txBody>
          <a:bodyPr lIns="0" tIns="0" rIns="0" bIns="0" rtlCol="0" anchor="t">
            <a:spAutoFit/>
          </a:bodyPr>
          <a:lstStyle/>
          <a:p>
            <a:pPr marL="0" lvl="0" indent="0" algn="l">
              <a:lnSpc>
                <a:spcPts val="4930"/>
              </a:lnSpc>
              <a:spcBef>
                <a:spcPct val="0"/>
              </a:spcBef>
            </a:pPr>
            <a:r>
              <a:rPr lang="en-US" sz="4108" u="none">
                <a:solidFill>
                  <a:srgbClr val="000000"/>
                </a:solidFill>
                <a:latin typeface="Arial"/>
              </a:rPr>
              <a:t>Seuil SG4-Epin, sur le terrain de Jocelyn BATILUS et Seuil SG3-Epin, sur le terrain de Dieumène JEAN</a:t>
            </a:r>
          </a:p>
        </p:txBody>
      </p:sp>
      <p:sp>
        <p:nvSpPr>
          <p:cNvPr id="3" name="TextBox 3"/>
          <p:cNvSpPr txBox="1"/>
          <p:nvPr/>
        </p:nvSpPr>
        <p:spPr>
          <a:xfrm>
            <a:off x="9560914" y="2607088"/>
            <a:ext cx="7698386" cy="4958524"/>
          </a:xfrm>
          <a:prstGeom prst="rect">
            <a:avLst/>
          </a:prstGeom>
        </p:spPr>
        <p:txBody>
          <a:bodyPr lIns="0" tIns="0" rIns="0" bIns="0" rtlCol="0" anchor="t">
            <a:spAutoFit/>
          </a:bodyPr>
          <a:lstStyle/>
          <a:p>
            <a:pPr marL="0" lvl="0" indent="0">
              <a:lnSpc>
                <a:spcPts val="2826"/>
              </a:lnSpc>
            </a:pPr>
            <a:r>
              <a:rPr lang="en-US" sz="1766">
                <a:solidFill>
                  <a:srgbClr val="000000"/>
                </a:solidFill>
                <a:latin typeface="Arial"/>
              </a:rPr>
              <a:t>Ces deux seuils en amont de la ravine Caye Epin sont bien implantés, mais ils n’ont pas encore réellement retenu de sédiments.</a:t>
            </a:r>
          </a:p>
          <a:p>
            <a:pPr marL="0" lvl="0" indent="0">
              <a:lnSpc>
                <a:spcPts val="2826"/>
              </a:lnSpc>
            </a:pPr>
            <a:endParaRPr lang="en-US" sz="1766">
              <a:solidFill>
                <a:srgbClr val="000000"/>
              </a:solidFill>
              <a:latin typeface="Arial"/>
            </a:endParaRPr>
          </a:p>
          <a:p>
            <a:pPr marL="0" lvl="0" indent="0">
              <a:lnSpc>
                <a:spcPts val="2826"/>
              </a:lnSpc>
            </a:pPr>
            <a:r>
              <a:rPr lang="en-US" sz="1766">
                <a:solidFill>
                  <a:srgbClr val="000000"/>
                </a:solidFill>
                <a:latin typeface="Arial"/>
              </a:rPr>
              <a:t>Ces seuils devront faire l’objet d’aménagements plus intensifs : agro-vergers, glacis et éventuellement bassins de stockage d’eau (nécessité de plusieurs entretiens de compréhension avec l’agriculteur pour mieux le connaître).</a:t>
            </a:r>
          </a:p>
          <a:p>
            <a:pPr marL="0" lvl="0" indent="0">
              <a:lnSpc>
                <a:spcPts val="2826"/>
              </a:lnSpc>
            </a:pPr>
            <a:endParaRPr lang="en-US" sz="1766">
              <a:solidFill>
                <a:srgbClr val="000000"/>
              </a:solidFill>
              <a:latin typeface="Arial"/>
            </a:endParaRPr>
          </a:p>
          <a:p>
            <a:pPr marL="0" lvl="0" indent="0">
              <a:lnSpc>
                <a:spcPts val="2826"/>
              </a:lnSpc>
            </a:pPr>
            <a:r>
              <a:rPr lang="en-US" sz="1766">
                <a:solidFill>
                  <a:srgbClr val="000000"/>
                </a:solidFill>
                <a:latin typeface="Arial"/>
              </a:rPr>
              <a:t>Le riz en amont de SG4-Epin a un développement très irrégulier par manque de maîtrise de la lame d’eau.</a:t>
            </a:r>
          </a:p>
          <a:p>
            <a:pPr marL="0" lvl="0" indent="0">
              <a:lnSpc>
                <a:spcPts val="2826"/>
              </a:lnSpc>
            </a:pPr>
            <a:endParaRPr lang="en-US" sz="1766">
              <a:solidFill>
                <a:srgbClr val="000000"/>
              </a:solidFill>
              <a:latin typeface="Arial"/>
            </a:endParaRPr>
          </a:p>
          <a:p>
            <a:pPr marL="0" lvl="0" indent="0">
              <a:lnSpc>
                <a:spcPts val="2826"/>
              </a:lnSpc>
            </a:pPr>
            <a:r>
              <a:rPr lang="en-US" sz="1766">
                <a:solidFill>
                  <a:srgbClr val="000000"/>
                </a:solidFill>
                <a:latin typeface="Arial"/>
              </a:rPr>
              <a:t>Pour le seuil SG3-Epin, les murets construits perpendiculairement aux gabions confortent l’ancrage de l’ouvrage, en évitant les ruissellements érosifs latéraux et favorisent la création d’une terrasse. Quelques boutures de canne à sucre ont commencé à faire un filtre en amont.</a:t>
            </a:r>
          </a:p>
        </p:txBody>
      </p:sp>
      <p:sp>
        <p:nvSpPr>
          <p:cNvPr id="4" name="AutoShape 4"/>
          <p:cNvSpPr/>
          <p:nvPr/>
        </p:nvSpPr>
        <p:spPr>
          <a:xfrm>
            <a:off x="9560914" y="1870371"/>
            <a:ext cx="7698386" cy="0"/>
          </a:xfrm>
          <a:prstGeom prst="line">
            <a:avLst/>
          </a:prstGeom>
          <a:ln w="9525" cap="rnd">
            <a:solidFill>
              <a:srgbClr val="000000"/>
            </a:solidFill>
            <a:prstDash val="solid"/>
            <a:headEnd type="none" w="sm" len="sm"/>
            <a:tailEnd type="none" w="sm" len="sm"/>
          </a:ln>
        </p:spPr>
      </p:sp>
      <p:sp>
        <p:nvSpPr>
          <p:cNvPr id="5" name="AutoShape 5"/>
          <p:cNvSpPr/>
          <p:nvPr/>
        </p:nvSpPr>
        <p:spPr>
          <a:xfrm>
            <a:off x="9560914" y="8407104"/>
            <a:ext cx="7698386" cy="0"/>
          </a:xfrm>
          <a:prstGeom prst="line">
            <a:avLst/>
          </a:prstGeom>
          <a:ln w="9525" cap="rnd">
            <a:solidFill>
              <a:srgbClr val="000000"/>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04850" y="-552450"/>
            <a:ext cx="8591550" cy="11487150"/>
          </a:xfrm>
          <a:prstGeom prst="rect">
            <a:avLst/>
          </a:prstGeom>
          <a:solidFill>
            <a:srgbClr val="000000"/>
          </a:solidFill>
        </p:spPr>
      </p:sp>
      <p:sp>
        <p:nvSpPr>
          <p:cNvPr id="3" name="TextBox 3"/>
          <p:cNvSpPr txBox="1"/>
          <p:nvPr/>
        </p:nvSpPr>
        <p:spPr>
          <a:xfrm>
            <a:off x="11296650" y="573336"/>
            <a:ext cx="4762500" cy="7905628"/>
          </a:xfrm>
          <a:prstGeom prst="rect">
            <a:avLst/>
          </a:prstGeom>
        </p:spPr>
        <p:txBody>
          <a:bodyPr lIns="0" tIns="0" rIns="0" bIns="0" rtlCol="0" anchor="t">
            <a:spAutoFit/>
          </a:bodyPr>
          <a:lstStyle/>
          <a:p>
            <a:pPr marL="0" lvl="0" indent="0" algn="l">
              <a:lnSpc>
                <a:spcPts val="1893"/>
              </a:lnSpc>
              <a:spcBef>
                <a:spcPct val="0"/>
              </a:spcBef>
            </a:pPr>
            <a:r>
              <a:rPr lang="en-US" sz="1952" u="none">
                <a:solidFill>
                  <a:srgbClr val="000000"/>
                </a:solidFill>
                <a:latin typeface="Arial"/>
              </a:rPr>
              <a:t>Le projet de ZLP a accordé la priorité à des aménagements de ravines qui permettent d’améliorer la productivité agricole. Ces aménagements combinent plusieurs types de travaux : construction de seuils en pierres sèches ou maçonnés. Ils permettent d’améliorer les capacités en ressources hydriques dans les fonds de ravines et de stocker, en amont des seuils, de l’eau utilisée pour une irrigation d’appoint des cultures maraîchères. Cette régulation des disponibilités en eau pour les plantes répond à une contrainte agronomique majeure de la zone de Cange, où le régime pluviométrique est sujet à de très fortes variabilités interannuelles.</a:t>
            </a:r>
          </a:p>
          <a:p>
            <a:pPr marL="0" lvl="0" indent="0" algn="l">
              <a:lnSpc>
                <a:spcPts val="1893"/>
              </a:lnSpc>
              <a:spcBef>
                <a:spcPct val="0"/>
              </a:spcBef>
            </a:pPr>
            <a:endParaRPr lang="en-US" sz="1952" u="none">
              <a:solidFill>
                <a:srgbClr val="000000"/>
              </a:solidFill>
              <a:latin typeface="Arial"/>
            </a:endParaRPr>
          </a:p>
          <a:p>
            <a:pPr marL="0" lvl="0" indent="0" algn="l">
              <a:lnSpc>
                <a:spcPts val="1893"/>
              </a:lnSpc>
              <a:spcBef>
                <a:spcPct val="0"/>
              </a:spcBef>
            </a:pPr>
            <a:r>
              <a:rPr lang="en-US" sz="1952" u="none">
                <a:solidFill>
                  <a:srgbClr val="000000"/>
                </a:solidFill>
                <a:latin typeface="Arial"/>
              </a:rPr>
              <a:t>Les aménagements de ravines, au nombre de 12 pour la zone de Kaye Epin correspondent à des investissements productifs. Les agriculteurs n’ont pas les moyens nécessaires pour financer par eux-mêmes ces travaux, d’où la nécessité d’un soutien externe.</a:t>
            </a:r>
          </a:p>
          <a:p>
            <a:pPr marL="0" lvl="0" indent="0" algn="l">
              <a:lnSpc>
                <a:spcPts val="1893"/>
              </a:lnSpc>
              <a:spcBef>
                <a:spcPct val="0"/>
              </a:spcBef>
            </a:pPr>
            <a:endParaRPr lang="en-US" sz="1952" u="none">
              <a:solidFill>
                <a:srgbClr val="000000"/>
              </a:solidFill>
              <a:latin typeface="Arial"/>
            </a:endParaRPr>
          </a:p>
          <a:p>
            <a:pPr marL="0" lvl="0" indent="0" algn="l">
              <a:lnSpc>
                <a:spcPts val="1893"/>
              </a:lnSpc>
              <a:spcBef>
                <a:spcPct val="0"/>
              </a:spcBef>
            </a:pPr>
            <a:r>
              <a:rPr lang="en-US" sz="1952" u="none">
                <a:solidFill>
                  <a:srgbClr val="000000"/>
                </a:solidFill>
                <a:latin typeface="Arial"/>
              </a:rPr>
              <a:t>Le maximum de travaux a été réalisé par les agriculteurs se trouvant dans la nécessité d’être double-actifs et par les artisans locaux, ayant souvent une base agricole. Pour réussir ce point, les actions de formation professionnelles sur les chantiers ont été nécessaires.</a:t>
            </a:r>
          </a:p>
        </p:txBody>
      </p:sp>
      <p:sp>
        <p:nvSpPr>
          <p:cNvPr id="4" name="Freeform 4"/>
          <p:cNvSpPr/>
          <p:nvPr/>
        </p:nvSpPr>
        <p:spPr>
          <a:xfrm>
            <a:off x="478283" y="563811"/>
            <a:ext cx="9816414" cy="9159378"/>
          </a:xfrm>
          <a:custGeom>
            <a:avLst/>
            <a:gdLst/>
            <a:ahLst/>
            <a:cxnLst/>
            <a:rect l="l" t="t" r="r" b="b"/>
            <a:pathLst>
              <a:path w="9816414" h="9159378">
                <a:moveTo>
                  <a:pt x="0" y="0"/>
                </a:moveTo>
                <a:lnTo>
                  <a:pt x="9816415" y="0"/>
                </a:lnTo>
                <a:lnTo>
                  <a:pt x="9816415" y="9159378"/>
                </a:lnTo>
                <a:lnTo>
                  <a:pt x="0" y="9159378"/>
                </a:lnTo>
                <a:lnTo>
                  <a:pt x="0" y="0"/>
                </a:lnTo>
                <a:close/>
              </a:path>
            </a:pathLst>
          </a:custGeom>
          <a:blipFill>
            <a:blip r:embed="rId2"/>
            <a:stretch>
              <a:fillRect l="-23120" r="-1563"/>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46835"/>
            <a:ext cx="12974480" cy="8940165"/>
          </a:xfrm>
          <a:custGeom>
            <a:avLst/>
            <a:gdLst/>
            <a:ahLst/>
            <a:cxnLst/>
            <a:rect l="l" t="t" r="r" b="b"/>
            <a:pathLst>
              <a:path w="12974480" h="8940165">
                <a:moveTo>
                  <a:pt x="0" y="0"/>
                </a:moveTo>
                <a:lnTo>
                  <a:pt x="12974480" y="0"/>
                </a:lnTo>
                <a:lnTo>
                  <a:pt x="12974480" y="8940165"/>
                </a:lnTo>
                <a:lnTo>
                  <a:pt x="0" y="8940165"/>
                </a:lnTo>
                <a:lnTo>
                  <a:pt x="0" y="0"/>
                </a:lnTo>
                <a:close/>
              </a:path>
            </a:pathLst>
          </a:custGeom>
          <a:blipFill>
            <a:blip r:embed="rId2"/>
            <a:stretch>
              <a:fillRect t="-2902" b="-7393"/>
            </a:stretch>
          </a:blipFill>
        </p:spPr>
      </p:sp>
      <p:sp>
        <p:nvSpPr>
          <p:cNvPr id="3" name="TextBox 3"/>
          <p:cNvSpPr txBox="1"/>
          <p:nvPr/>
        </p:nvSpPr>
        <p:spPr>
          <a:xfrm>
            <a:off x="13811539" y="1223010"/>
            <a:ext cx="3447761" cy="1728470"/>
          </a:xfrm>
          <a:prstGeom prst="rect">
            <a:avLst/>
          </a:prstGeom>
        </p:spPr>
        <p:txBody>
          <a:bodyPr lIns="0" tIns="0" rIns="0" bIns="0" rtlCol="0" anchor="t">
            <a:spAutoFit/>
          </a:bodyPr>
          <a:lstStyle/>
          <a:p>
            <a:pPr marL="0" lvl="0" indent="0">
              <a:lnSpc>
                <a:spcPts val="4480"/>
              </a:lnSpc>
              <a:spcBef>
                <a:spcPct val="0"/>
              </a:spcBef>
            </a:pPr>
            <a:r>
              <a:rPr lang="en-US" sz="3200">
                <a:solidFill>
                  <a:srgbClr val="000000"/>
                </a:solidFill>
                <a:latin typeface="Arial Bold"/>
              </a:rPr>
              <a:t>SG4-Epin : Seuil gabions en tête de ravine à Epin</a:t>
            </a:r>
          </a:p>
        </p:txBody>
      </p:sp>
      <p:grpSp>
        <p:nvGrpSpPr>
          <p:cNvPr id="4" name="Group 4"/>
          <p:cNvGrpSpPr/>
          <p:nvPr/>
        </p:nvGrpSpPr>
        <p:grpSpPr>
          <a:xfrm>
            <a:off x="16410739" y="8409739"/>
            <a:ext cx="1877261" cy="1877261"/>
            <a:chOff x="0" y="0"/>
            <a:chExt cx="2503014" cy="2503014"/>
          </a:xfrm>
        </p:grpSpPr>
        <p:grpSp>
          <p:nvGrpSpPr>
            <p:cNvPr id="5" name="Group 5"/>
            <p:cNvGrpSpPr/>
            <p:nvPr/>
          </p:nvGrpSpPr>
          <p:grpSpPr>
            <a:xfrm>
              <a:off x="1251507" y="1251507"/>
              <a:ext cx="1251507" cy="1251507"/>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7" name="Group 7"/>
            <p:cNvGrpSpPr/>
            <p:nvPr/>
          </p:nvGrpSpPr>
          <p:grpSpPr>
            <a:xfrm>
              <a:off x="1251507" y="0"/>
              <a:ext cx="1251507" cy="1251507"/>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9" name="Group 9"/>
            <p:cNvGrpSpPr/>
            <p:nvPr/>
          </p:nvGrpSpPr>
          <p:grpSpPr>
            <a:xfrm>
              <a:off x="0" y="1251507"/>
              <a:ext cx="1251507" cy="1251507"/>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46835"/>
            <a:ext cx="12974480" cy="8940165"/>
          </a:xfrm>
          <a:custGeom>
            <a:avLst/>
            <a:gdLst/>
            <a:ahLst/>
            <a:cxnLst/>
            <a:rect l="l" t="t" r="r" b="b"/>
            <a:pathLst>
              <a:path w="12974480" h="8940165">
                <a:moveTo>
                  <a:pt x="0" y="0"/>
                </a:moveTo>
                <a:lnTo>
                  <a:pt x="12974480" y="0"/>
                </a:lnTo>
                <a:lnTo>
                  <a:pt x="12974480" y="8940165"/>
                </a:lnTo>
                <a:lnTo>
                  <a:pt x="0" y="8940165"/>
                </a:lnTo>
                <a:lnTo>
                  <a:pt x="0" y="0"/>
                </a:lnTo>
                <a:close/>
              </a:path>
            </a:pathLst>
          </a:custGeom>
          <a:blipFill>
            <a:blip r:embed="rId2"/>
            <a:stretch>
              <a:fillRect t="-2902" b="-7393"/>
            </a:stretch>
          </a:blipFill>
        </p:spPr>
      </p:sp>
      <p:sp>
        <p:nvSpPr>
          <p:cNvPr id="3" name="TextBox 3"/>
          <p:cNvSpPr txBox="1"/>
          <p:nvPr/>
        </p:nvSpPr>
        <p:spPr>
          <a:xfrm>
            <a:off x="13811539" y="1223010"/>
            <a:ext cx="3447761" cy="1728470"/>
          </a:xfrm>
          <a:prstGeom prst="rect">
            <a:avLst/>
          </a:prstGeom>
        </p:spPr>
        <p:txBody>
          <a:bodyPr lIns="0" tIns="0" rIns="0" bIns="0" rtlCol="0" anchor="t">
            <a:spAutoFit/>
          </a:bodyPr>
          <a:lstStyle/>
          <a:p>
            <a:pPr marL="0" lvl="0" indent="0">
              <a:lnSpc>
                <a:spcPts val="4480"/>
              </a:lnSpc>
              <a:spcBef>
                <a:spcPct val="0"/>
              </a:spcBef>
            </a:pPr>
            <a:r>
              <a:rPr lang="en-US" sz="3200">
                <a:solidFill>
                  <a:srgbClr val="000000"/>
                </a:solidFill>
                <a:latin typeface="Arial Bold"/>
              </a:rPr>
              <a:t>SG3-Epin : Seuil gabions en tête de ravine à Epin</a:t>
            </a:r>
          </a:p>
        </p:txBody>
      </p:sp>
      <p:grpSp>
        <p:nvGrpSpPr>
          <p:cNvPr id="4" name="Group 4"/>
          <p:cNvGrpSpPr/>
          <p:nvPr/>
        </p:nvGrpSpPr>
        <p:grpSpPr>
          <a:xfrm>
            <a:off x="16410739" y="8409739"/>
            <a:ext cx="1877261" cy="1877261"/>
            <a:chOff x="0" y="0"/>
            <a:chExt cx="2503014" cy="2503014"/>
          </a:xfrm>
        </p:grpSpPr>
        <p:grpSp>
          <p:nvGrpSpPr>
            <p:cNvPr id="5" name="Group 5"/>
            <p:cNvGrpSpPr/>
            <p:nvPr/>
          </p:nvGrpSpPr>
          <p:grpSpPr>
            <a:xfrm>
              <a:off x="1251507" y="1251507"/>
              <a:ext cx="1251507" cy="1251507"/>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7" name="Group 7"/>
            <p:cNvGrpSpPr/>
            <p:nvPr/>
          </p:nvGrpSpPr>
          <p:grpSpPr>
            <a:xfrm>
              <a:off x="1251507" y="0"/>
              <a:ext cx="1251507" cy="1251507"/>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nvGrpSpPr>
            <p:cNvPr id="9" name="Group 9"/>
            <p:cNvGrpSpPr/>
            <p:nvPr/>
          </p:nvGrpSpPr>
          <p:grpSpPr>
            <a:xfrm>
              <a:off x="0" y="1251507"/>
              <a:ext cx="1251507" cy="1251507"/>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solidFill>
            </p:spPr>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813"/>
            <a:ext cx="16009144" cy="10301289"/>
            <a:chOff x="0" y="0"/>
            <a:chExt cx="15179040" cy="9767148"/>
          </a:xfrm>
        </p:grpSpPr>
        <p:sp>
          <p:nvSpPr>
            <p:cNvPr id="3" name="Freeform 3"/>
            <p:cNvSpPr/>
            <p:nvPr/>
          </p:nvSpPr>
          <p:spPr>
            <a:xfrm>
              <a:off x="7848" y="6731"/>
              <a:ext cx="15163246" cy="9753600"/>
            </a:xfrm>
            <a:custGeom>
              <a:avLst/>
              <a:gdLst/>
              <a:ahLst/>
              <a:cxnLst/>
              <a:rect l="l" t="t" r="r" b="b"/>
              <a:pathLst>
                <a:path w="15163246" h="9753600">
                  <a:moveTo>
                    <a:pt x="0" y="0"/>
                  </a:moveTo>
                  <a:lnTo>
                    <a:pt x="15163246" y="0"/>
                  </a:lnTo>
                  <a:lnTo>
                    <a:pt x="15163246" y="9753600"/>
                  </a:lnTo>
                  <a:lnTo>
                    <a:pt x="0" y="9753600"/>
                  </a:lnTo>
                  <a:close/>
                </a:path>
              </a:pathLst>
            </a:custGeom>
            <a:blipFill>
              <a:blip r:embed="rId2"/>
              <a:stretch>
                <a:fillRect l="-51" t="-8347" r="-52" b="-8371"/>
              </a:stretch>
            </a:blipFill>
          </p:spPr>
        </p:sp>
        <p:sp>
          <p:nvSpPr>
            <p:cNvPr id="4" name="Freeform 4"/>
            <p:cNvSpPr/>
            <p:nvPr/>
          </p:nvSpPr>
          <p:spPr>
            <a:xfrm>
              <a:off x="0" y="0"/>
              <a:ext cx="15178942" cy="9767062"/>
            </a:xfrm>
            <a:custGeom>
              <a:avLst/>
              <a:gdLst/>
              <a:ahLst/>
              <a:cxnLst/>
              <a:rect l="l" t="t" r="r" b="b"/>
              <a:pathLst>
                <a:path w="15178942" h="9767062">
                  <a:moveTo>
                    <a:pt x="7848" y="0"/>
                  </a:moveTo>
                  <a:lnTo>
                    <a:pt x="15171094" y="0"/>
                  </a:lnTo>
                  <a:cubicBezTo>
                    <a:pt x="15175387" y="0"/>
                    <a:pt x="15178942" y="3048"/>
                    <a:pt x="15178942" y="6731"/>
                  </a:cubicBezTo>
                  <a:lnTo>
                    <a:pt x="15178942" y="9760331"/>
                  </a:lnTo>
                  <a:cubicBezTo>
                    <a:pt x="15178942" y="9764014"/>
                    <a:pt x="15175387" y="9767062"/>
                    <a:pt x="15171094" y="9767062"/>
                  </a:cubicBezTo>
                  <a:lnTo>
                    <a:pt x="7848" y="9767062"/>
                  </a:lnTo>
                  <a:cubicBezTo>
                    <a:pt x="3554" y="9767062"/>
                    <a:pt x="0" y="9764014"/>
                    <a:pt x="0" y="9760331"/>
                  </a:cubicBezTo>
                  <a:lnTo>
                    <a:pt x="0" y="6731"/>
                  </a:lnTo>
                  <a:cubicBezTo>
                    <a:pt x="0" y="3048"/>
                    <a:pt x="3554" y="0"/>
                    <a:pt x="7848" y="0"/>
                  </a:cubicBezTo>
                  <a:moveTo>
                    <a:pt x="7848" y="13589"/>
                  </a:moveTo>
                  <a:lnTo>
                    <a:pt x="7848" y="6731"/>
                  </a:lnTo>
                  <a:lnTo>
                    <a:pt x="15696" y="6731"/>
                  </a:lnTo>
                  <a:lnTo>
                    <a:pt x="15696" y="9760331"/>
                  </a:lnTo>
                  <a:lnTo>
                    <a:pt x="7848" y="9760331"/>
                  </a:lnTo>
                  <a:lnTo>
                    <a:pt x="7848" y="9753600"/>
                  </a:lnTo>
                  <a:lnTo>
                    <a:pt x="15171094" y="9753600"/>
                  </a:lnTo>
                  <a:lnTo>
                    <a:pt x="15171094" y="9760331"/>
                  </a:lnTo>
                  <a:lnTo>
                    <a:pt x="15163245" y="9760331"/>
                  </a:lnTo>
                  <a:lnTo>
                    <a:pt x="15163245" y="6731"/>
                  </a:lnTo>
                  <a:lnTo>
                    <a:pt x="15171094" y="6731"/>
                  </a:lnTo>
                  <a:lnTo>
                    <a:pt x="15171094" y="13462"/>
                  </a:lnTo>
                  <a:lnTo>
                    <a:pt x="7848" y="13462"/>
                  </a:lnTo>
                  <a:close/>
                </a:path>
              </a:pathLst>
            </a:custGeom>
            <a:solidFill>
              <a:srgbClr val="000000"/>
            </a:solidFill>
          </p:spPr>
        </p:sp>
      </p:grpSp>
      <p:grpSp>
        <p:nvGrpSpPr>
          <p:cNvPr id="5" name="Group 5"/>
          <p:cNvGrpSpPr/>
          <p:nvPr/>
        </p:nvGrpSpPr>
        <p:grpSpPr>
          <a:xfrm>
            <a:off x="4503528" y="9051130"/>
            <a:ext cx="1402555" cy="411957"/>
            <a:chOff x="0" y="0"/>
            <a:chExt cx="1329830" cy="390596"/>
          </a:xfrm>
        </p:grpSpPr>
        <p:sp>
          <p:nvSpPr>
            <p:cNvPr id="6" name="Freeform 6"/>
            <p:cNvSpPr/>
            <p:nvPr/>
          </p:nvSpPr>
          <p:spPr>
            <a:xfrm>
              <a:off x="0" y="0"/>
              <a:ext cx="1329817" cy="390652"/>
            </a:xfrm>
            <a:custGeom>
              <a:avLst/>
              <a:gdLst/>
              <a:ahLst/>
              <a:cxnLst/>
              <a:rect l="l" t="t" r="r" b="b"/>
              <a:pathLst>
                <a:path w="1329817" h="390652">
                  <a:moveTo>
                    <a:pt x="0" y="0"/>
                  </a:moveTo>
                  <a:lnTo>
                    <a:pt x="1329817" y="0"/>
                  </a:lnTo>
                  <a:lnTo>
                    <a:pt x="1329817" y="390652"/>
                  </a:lnTo>
                  <a:lnTo>
                    <a:pt x="0" y="390652"/>
                  </a:lnTo>
                  <a:close/>
                </a:path>
              </a:pathLst>
            </a:custGeom>
            <a:solidFill>
              <a:srgbClr val="E6E6E6"/>
            </a:solidFill>
          </p:spPr>
        </p:sp>
        <p:sp>
          <p:nvSpPr>
            <p:cNvPr id="7" name="TextBox 7"/>
            <p:cNvSpPr txBox="1"/>
            <p:nvPr/>
          </p:nvSpPr>
          <p:spPr>
            <a:xfrm>
              <a:off x="0" y="-38100"/>
              <a:ext cx="1329830" cy="428696"/>
            </a:xfrm>
            <a:prstGeom prst="rect">
              <a:avLst/>
            </a:prstGeom>
          </p:spPr>
          <p:txBody>
            <a:bodyPr lIns="71438" tIns="71438" rIns="71438" bIns="71438" rtlCol="0" anchor="t"/>
            <a:lstStyle/>
            <a:p>
              <a:pPr algn="l">
                <a:lnSpc>
                  <a:spcPts val="2160"/>
                </a:lnSpc>
              </a:pPr>
              <a:r>
                <a:rPr lang="en-US" sz="1800">
                  <a:solidFill>
                    <a:srgbClr val="000000"/>
                  </a:solidFill>
                  <a:latin typeface="Arial"/>
                </a:rPr>
                <a:t>Fond plat</a:t>
              </a:r>
            </a:p>
          </p:txBody>
        </p:sp>
      </p:grpSp>
      <p:grpSp>
        <p:nvGrpSpPr>
          <p:cNvPr id="8" name="Group 8"/>
          <p:cNvGrpSpPr/>
          <p:nvPr/>
        </p:nvGrpSpPr>
        <p:grpSpPr>
          <a:xfrm>
            <a:off x="7902178" y="9463087"/>
            <a:ext cx="2483643" cy="433292"/>
            <a:chOff x="0" y="0"/>
            <a:chExt cx="2354862" cy="410825"/>
          </a:xfrm>
        </p:grpSpPr>
        <p:sp>
          <p:nvSpPr>
            <p:cNvPr id="9" name="Freeform 9"/>
            <p:cNvSpPr/>
            <p:nvPr/>
          </p:nvSpPr>
          <p:spPr>
            <a:xfrm>
              <a:off x="0" y="0"/>
              <a:ext cx="2354834" cy="410881"/>
            </a:xfrm>
            <a:custGeom>
              <a:avLst/>
              <a:gdLst/>
              <a:ahLst/>
              <a:cxnLst/>
              <a:rect l="l" t="t" r="r" b="b"/>
              <a:pathLst>
                <a:path w="2354834" h="410881">
                  <a:moveTo>
                    <a:pt x="0" y="0"/>
                  </a:moveTo>
                  <a:lnTo>
                    <a:pt x="2354834" y="0"/>
                  </a:lnTo>
                  <a:lnTo>
                    <a:pt x="2354834" y="410881"/>
                  </a:lnTo>
                  <a:lnTo>
                    <a:pt x="0" y="410881"/>
                  </a:lnTo>
                  <a:close/>
                </a:path>
              </a:pathLst>
            </a:custGeom>
            <a:solidFill>
              <a:srgbClr val="E6E6E6"/>
            </a:solidFill>
          </p:spPr>
        </p:sp>
        <p:sp>
          <p:nvSpPr>
            <p:cNvPr id="10" name="TextBox 10"/>
            <p:cNvSpPr txBox="1"/>
            <p:nvPr/>
          </p:nvSpPr>
          <p:spPr>
            <a:xfrm>
              <a:off x="0" y="-38100"/>
              <a:ext cx="2354862" cy="448925"/>
            </a:xfrm>
            <a:prstGeom prst="rect">
              <a:avLst/>
            </a:prstGeom>
          </p:spPr>
          <p:txBody>
            <a:bodyPr lIns="71438" tIns="71438" rIns="71438" bIns="71438" rtlCol="0" anchor="t"/>
            <a:lstStyle/>
            <a:p>
              <a:pPr algn="l">
                <a:lnSpc>
                  <a:spcPts val="2160"/>
                </a:lnSpc>
              </a:pPr>
              <a:r>
                <a:rPr lang="en-US" sz="1800">
                  <a:solidFill>
                    <a:srgbClr val="000000"/>
                  </a:solidFill>
                  <a:latin typeface="Arial"/>
                </a:rPr>
                <a:t>Terrasse alluviale</a:t>
              </a:r>
            </a:p>
          </p:txBody>
        </p:sp>
      </p:grpSp>
      <p:sp>
        <p:nvSpPr>
          <p:cNvPr id="11" name="TextBox 11"/>
          <p:cNvSpPr txBox="1"/>
          <p:nvPr/>
        </p:nvSpPr>
        <p:spPr>
          <a:xfrm>
            <a:off x="3117057" y="604838"/>
            <a:ext cx="5248275" cy="552450"/>
          </a:xfrm>
          <a:prstGeom prst="rect">
            <a:avLst/>
          </a:prstGeom>
        </p:spPr>
        <p:txBody>
          <a:bodyPr lIns="0" tIns="0" rIns="0" bIns="0" rtlCol="0" anchor="t">
            <a:spAutoFit/>
          </a:bodyPr>
          <a:lstStyle/>
          <a:p>
            <a:pPr algn="l">
              <a:lnSpc>
                <a:spcPts val="3839"/>
              </a:lnSpc>
            </a:pPr>
            <a:r>
              <a:rPr lang="en-US" sz="3199">
                <a:solidFill>
                  <a:srgbClr val="000000"/>
                </a:solidFill>
                <a:latin typeface="Arial Bold"/>
              </a:rPr>
              <a:t>Seuil</a:t>
            </a:r>
            <a:r>
              <a:rPr lang="en-US" sz="3199">
                <a:solidFill>
                  <a:srgbClr val="000000"/>
                </a:solidFill>
                <a:latin typeface="Arial"/>
              </a:rPr>
              <a:t> </a:t>
            </a:r>
            <a:r>
              <a:rPr lang="en-US" sz="3199">
                <a:solidFill>
                  <a:srgbClr val="000000"/>
                </a:solidFill>
                <a:latin typeface="Arial Bold"/>
              </a:rPr>
              <a:t>SG11-Epin</a:t>
            </a:r>
          </a:p>
        </p:txBody>
      </p:sp>
      <p:sp>
        <p:nvSpPr>
          <p:cNvPr id="12" name="AutoShape 12"/>
          <p:cNvSpPr/>
          <p:nvPr/>
        </p:nvSpPr>
        <p:spPr>
          <a:xfrm flipV="1">
            <a:off x="1034340" y="8597840"/>
            <a:ext cx="3671888" cy="1138238"/>
          </a:xfrm>
          <a:prstGeom prst="line">
            <a:avLst/>
          </a:prstGeom>
          <a:ln w="38100" cap="rnd">
            <a:solidFill>
              <a:srgbClr val="2D2D8A"/>
            </a:solidFill>
            <a:prstDash val="solid"/>
            <a:headEnd type="none" w="sm" len="sm"/>
            <a:tailEnd type="triangle" w="lg" len="med"/>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29273"/>
            <a:ext cx="13998407" cy="8057727"/>
          </a:xfrm>
          <a:custGeom>
            <a:avLst/>
            <a:gdLst/>
            <a:ahLst/>
            <a:cxnLst/>
            <a:rect l="l" t="t" r="r" b="b"/>
            <a:pathLst>
              <a:path w="13998407" h="8057727">
                <a:moveTo>
                  <a:pt x="0" y="0"/>
                </a:moveTo>
                <a:lnTo>
                  <a:pt x="13998407" y="0"/>
                </a:lnTo>
                <a:lnTo>
                  <a:pt x="13998407" y="8057727"/>
                </a:lnTo>
                <a:lnTo>
                  <a:pt x="0" y="8057727"/>
                </a:lnTo>
                <a:lnTo>
                  <a:pt x="0" y="0"/>
                </a:lnTo>
                <a:close/>
              </a:path>
            </a:pathLst>
          </a:custGeom>
          <a:blipFill>
            <a:blip r:embed="rId2"/>
            <a:stretch>
              <a:fillRect t="-26461" b="-3545"/>
            </a:stretch>
          </a:blipFill>
        </p:spPr>
      </p:sp>
      <p:grpSp>
        <p:nvGrpSpPr>
          <p:cNvPr id="3" name="Group 3"/>
          <p:cNvGrpSpPr/>
          <p:nvPr/>
        </p:nvGrpSpPr>
        <p:grpSpPr>
          <a:xfrm>
            <a:off x="13998407" y="0"/>
            <a:ext cx="4289593" cy="10287000"/>
            <a:chOff x="0" y="0"/>
            <a:chExt cx="1451047" cy="3479800"/>
          </a:xfrm>
        </p:grpSpPr>
        <p:sp>
          <p:nvSpPr>
            <p:cNvPr id="4" name="Freeform 4"/>
            <p:cNvSpPr/>
            <p:nvPr/>
          </p:nvSpPr>
          <p:spPr>
            <a:xfrm>
              <a:off x="0" y="0"/>
              <a:ext cx="1451047" cy="3479800"/>
            </a:xfrm>
            <a:custGeom>
              <a:avLst/>
              <a:gdLst/>
              <a:ahLst/>
              <a:cxnLst/>
              <a:rect l="l" t="t" r="r" b="b"/>
              <a:pathLst>
                <a:path w="1451047" h="3479800">
                  <a:moveTo>
                    <a:pt x="0" y="0"/>
                  </a:moveTo>
                  <a:lnTo>
                    <a:pt x="1451047" y="0"/>
                  </a:lnTo>
                  <a:lnTo>
                    <a:pt x="1451047" y="3479800"/>
                  </a:lnTo>
                  <a:lnTo>
                    <a:pt x="0" y="3479800"/>
                  </a:lnTo>
                  <a:close/>
                </a:path>
              </a:pathLst>
            </a:custGeom>
            <a:solidFill>
              <a:srgbClr val="000000"/>
            </a:solidFill>
          </p:spPr>
        </p:sp>
      </p:grpSp>
      <p:sp>
        <p:nvSpPr>
          <p:cNvPr id="5" name="TextBox 5"/>
          <p:cNvSpPr txBox="1"/>
          <p:nvPr/>
        </p:nvSpPr>
        <p:spPr>
          <a:xfrm>
            <a:off x="1028700" y="652782"/>
            <a:ext cx="10411060" cy="935406"/>
          </a:xfrm>
          <a:prstGeom prst="rect">
            <a:avLst/>
          </a:prstGeom>
        </p:spPr>
        <p:txBody>
          <a:bodyPr lIns="0" tIns="0" rIns="0" bIns="0" rtlCol="0" anchor="t">
            <a:spAutoFit/>
          </a:bodyPr>
          <a:lstStyle/>
          <a:p>
            <a:pPr marL="0" lvl="0" indent="0">
              <a:lnSpc>
                <a:spcPts val="3567"/>
              </a:lnSpc>
              <a:spcBef>
                <a:spcPct val="0"/>
              </a:spcBef>
            </a:pPr>
            <a:r>
              <a:rPr lang="en-US" sz="2547">
                <a:solidFill>
                  <a:srgbClr val="000000"/>
                </a:solidFill>
                <a:latin typeface="Arial Bold"/>
              </a:rPr>
              <a:t>Le seuil SG11-Epin permet de corriger la pente de la ravine au niveau d’une rupture du profil en long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144"/>
            <a:ext cx="18288000" cy="10301288"/>
            <a:chOff x="0" y="0"/>
            <a:chExt cx="17339733" cy="9767147"/>
          </a:xfrm>
        </p:grpSpPr>
        <p:sp>
          <p:nvSpPr>
            <p:cNvPr id="3" name="Freeform 3"/>
            <p:cNvSpPr/>
            <p:nvPr/>
          </p:nvSpPr>
          <p:spPr>
            <a:xfrm>
              <a:off x="8965" y="6731"/>
              <a:ext cx="17321690" cy="9753600"/>
            </a:xfrm>
            <a:custGeom>
              <a:avLst/>
              <a:gdLst/>
              <a:ahLst/>
              <a:cxnLst/>
              <a:rect l="l" t="t" r="r" b="b"/>
              <a:pathLst>
                <a:path w="17321690" h="9753600">
                  <a:moveTo>
                    <a:pt x="0" y="0"/>
                  </a:moveTo>
                  <a:lnTo>
                    <a:pt x="17321690" y="0"/>
                  </a:lnTo>
                  <a:lnTo>
                    <a:pt x="17321690" y="9753600"/>
                  </a:lnTo>
                  <a:lnTo>
                    <a:pt x="0" y="9753600"/>
                  </a:lnTo>
                  <a:close/>
                </a:path>
              </a:pathLst>
            </a:custGeom>
            <a:blipFill>
              <a:blip r:embed="rId2"/>
              <a:stretch>
                <a:fillRect l="-51" t="-16643" r="-52" b="-16690"/>
              </a:stretch>
            </a:blipFill>
          </p:spPr>
        </p:sp>
        <p:sp>
          <p:nvSpPr>
            <p:cNvPr id="4" name="Freeform 4"/>
            <p:cNvSpPr/>
            <p:nvPr/>
          </p:nvSpPr>
          <p:spPr>
            <a:xfrm>
              <a:off x="0" y="0"/>
              <a:ext cx="17339622" cy="9767062"/>
            </a:xfrm>
            <a:custGeom>
              <a:avLst/>
              <a:gdLst/>
              <a:ahLst/>
              <a:cxnLst/>
              <a:rect l="l" t="t" r="r" b="b"/>
              <a:pathLst>
                <a:path w="17339622" h="9767062">
                  <a:moveTo>
                    <a:pt x="8965" y="0"/>
                  </a:moveTo>
                  <a:lnTo>
                    <a:pt x="17330655" y="0"/>
                  </a:lnTo>
                  <a:cubicBezTo>
                    <a:pt x="17335560" y="0"/>
                    <a:pt x="17339622" y="3048"/>
                    <a:pt x="17339622" y="6731"/>
                  </a:cubicBezTo>
                  <a:lnTo>
                    <a:pt x="17339622" y="9760331"/>
                  </a:lnTo>
                  <a:cubicBezTo>
                    <a:pt x="17339622" y="9764014"/>
                    <a:pt x="17335560" y="9767062"/>
                    <a:pt x="17330655" y="9767062"/>
                  </a:cubicBezTo>
                  <a:lnTo>
                    <a:pt x="8965" y="9767062"/>
                  </a:lnTo>
                  <a:cubicBezTo>
                    <a:pt x="4060" y="9767062"/>
                    <a:pt x="0" y="9764014"/>
                    <a:pt x="0" y="9760331"/>
                  </a:cubicBezTo>
                  <a:lnTo>
                    <a:pt x="0" y="6731"/>
                  </a:lnTo>
                  <a:cubicBezTo>
                    <a:pt x="0" y="3048"/>
                    <a:pt x="4060" y="0"/>
                    <a:pt x="8965" y="0"/>
                  </a:cubicBezTo>
                  <a:moveTo>
                    <a:pt x="8965" y="13589"/>
                  </a:moveTo>
                  <a:lnTo>
                    <a:pt x="8965" y="6731"/>
                  </a:lnTo>
                  <a:lnTo>
                    <a:pt x="17931" y="6731"/>
                  </a:lnTo>
                  <a:lnTo>
                    <a:pt x="17931" y="9760331"/>
                  </a:lnTo>
                  <a:lnTo>
                    <a:pt x="8965" y="9760331"/>
                  </a:lnTo>
                  <a:lnTo>
                    <a:pt x="8965" y="9753600"/>
                  </a:lnTo>
                  <a:lnTo>
                    <a:pt x="17330655" y="9753600"/>
                  </a:lnTo>
                  <a:lnTo>
                    <a:pt x="17330655" y="9760331"/>
                  </a:lnTo>
                  <a:lnTo>
                    <a:pt x="17321690" y="9760331"/>
                  </a:lnTo>
                  <a:lnTo>
                    <a:pt x="17321690" y="6731"/>
                  </a:lnTo>
                  <a:lnTo>
                    <a:pt x="17330655" y="6731"/>
                  </a:lnTo>
                  <a:lnTo>
                    <a:pt x="17330655" y="13462"/>
                  </a:lnTo>
                  <a:lnTo>
                    <a:pt x="8965" y="13462"/>
                  </a:lnTo>
                  <a:close/>
                </a:path>
              </a:pathLst>
            </a:custGeom>
            <a:solidFill>
              <a:srgbClr val="000000"/>
            </a:solidFill>
          </p:spPr>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144"/>
            <a:ext cx="18288000" cy="10301288"/>
            <a:chOff x="0" y="0"/>
            <a:chExt cx="17339733" cy="9767147"/>
          </a:xfrm>
        </p:grpSpPr>
        <p:sp>
          <p:nvSpPr>
            <p:cNvPr id="3" name="Freeform 3"/>
            <p:cNvSpPr/>
            <p:nvPr/>
          </p:nvSpPr>
          <p:spPr>
            <a:xfrm>
              <a:off x="8965" y="6731"/>
              <a:ext cx="17321690" cy="9753600"/>
            </a:xfrm>
            <a:custGeom>
              <a:avLst/>
              <a:gdLst/>
              <a:ahLst/>
              <a:cxnLst/>
              <a:rect l="l" t="t" r="r" b="b"/>
              <a:pathLst>
                <a:path w="17321690" h="9753600">
                  <a:moveTo>
                    <a:pt x="0" y="0"/>
                  </a:moveTo>
                  <a:lnTo>
                    <a:pt x="17321690" y="0"/>
                  </a:lnTo>
                  <a:lnTo>
                    <a:pt x="17321690" y="9753600"/>
                  </a:lnTo>
                  <a:lnTo>
                    <a:pt x="0" y="9753600"/>
                  </a:lnTo>
                  <a:close/>
                </a:path>
              </a:pathLst>
            </a:custGeom>
            <a:blipFill>
              <a:blip r:embed="rId2"/>
              <a:stretch>
                <a:fillRect l="-51" t="-16643" r="-52" b="-16690"/>
              </a:stretch>
            </a:blipFill>
          </p:spPr>
        </p:sp>
        <p:sp>
          <p:nvSpPr>
            <p:cNvPr id="4" name="Freeform 4"/>
            <p:cNvSpPr/>
            <p:nvPr/>
          </p:nvSpPr>
          <p:spPr>
            <a:xfrm>
              <a:off x="0" y="0"/>
              <a:ext cx="17339622" cy="9767062"/>
            </a:xfrm>
            <a:custGeom>
              <a:avLst/>
              <a:gdLst/>
              <a:ahLst/>
              <a:cxnLst/>
              <a:rect l="l" t="t" r="r" b="b"/>
              <a:pathLst>
                <a:path w="17339622" h="9767062">
                  <a:moveTo>
                    <a:pt x="8965" y="0"/>
                  </a:moveTo>
                  <a:lnTo>
                    <a:pt x="17330655" y="0"/>
                  </a:lnTo>
                  <a:cubicBezTo>
                    <a:pt x="17335560" y="0"/>
                    <a:pt x="17339622" y="3048"/>
                    <a:pt x="17339622" y="6731"/>
                  </a:cubicBezTo>
                  <a:lnTo>
                    <a:pt x="17339622" y="9760331"/>
                  </a:lnTo>
                  <a:cubicBezTo>
                    <a:pt x="17339622" y="9764014"/>
                    <a:pt x="17335560" y="9767062"/>
                    <a:pt x="17330655" y="9767062"/>
                  </a:cubicBezTo>
                  <a:lnTo>
                    <a:pt x="8965" y="9767062"/>
                  </a:lnTo>
                  <a:cubicBezTo>
                    <a:pt x="4060" y="9767062"/>
                    <a:pt x="0" y="9764014"/>
                    <a:pt x="0" y="9760331"/>
                  </a:cubicBezTo>
                  <a:lnTo>
                    <a:pt x="0" y="6731"/>
                  </a:lnTo>
                  <a:cubicBezTo>
                    <a:pt x="0" y="3048"/>
                    <a:pt x="4060" y="0"/>
                    <a:pt x="8965" y="0"/>
                  </a:cubicBezTo>
                  <a:moveTo>
                    <a:pt x="8965" y="13589"/>
                  </a:moveTo>
                  <a:lnTo>
                    <a:pt x="8965" y="6731"/>
                  </a:lnTo>
                  <a:lnTo>
                    <a:pt x="17931" y="6731"/>
                  </a:lnTo>
                  <a:lnTo>
                    <a:pt x="17931" y="9760331"/>
                  </a:lnTo>
                  <a:lnTo>
                    <a:pt x="8965" y="9760331"/>
                  </a:lnTo>
                  <a:lnTo>
                    <a:pt x="8965" y="9753600"/>
                  </a:lnTo>
                  <a:lnTo>
                    <a:pt x="17330655" y="9753600"/>
                  </a:lnTo>
                  <a:lnTo>
                    <a:pt x="17330655" y="9760331"/>
                  </a:lnTo>
                  <a:lnTo>
                    <a:pt x="17321690" y="9760331"/>
                  </a:lnTo>
                  <a:lnTo>
                    <a:pt x="17321690" y="6731"/>
                  </a:lnTo>
                  <a:lnTo>
                    <a:pt x="17330655" y="6731"/>
                  </a:lnTo>
                  <a:lnTo>
                    <a:pt x="17330655" y="13462"/>
                  </a:lnTo>
                  <a:lnTo>
                    <a:pt x="8965" y="13462"/>
                  </a:lnTo>
                  <a:close/>
                </a:path>
              </a:pathLst>
            </a:custGeom>
            <a:solidFill>
              <a:srgbClr val="000000"/>
            </a:solidFill>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sp>
        <p:sp>
          <p:nvSpPr>
            <p:cNvPr id="4" name="Freeform 4"/>
            <p:cNvSpPr/>
            <p:nvPr/>
          </p:nvSpPr>
          <p:spPr>
            <a:xfrm>
              <a:off x="0" y="0"/>
              <a:ext cx="13018263" cy="9767062"/>
            </a:xfrm>
            <a:custGeom>
              <a:avLst/>
              <a:gdLst/>
              <a:ahLst/>
              <a:cxnLst/>
              <a:rect l="l" t="t" r="r" b="b"/>
              <a:pathLst>
                <a:path w="13018263" h="9767062">
                  <a:moveTo>
                    <a:pt x="6731" y="0"/>
                  </a:moveTo>
                  <a:lnTo>
                    <a:pt x="13011531" y="0"/>
                  </a:lnTo>
                  <a:cubicBezTo>
                    <a:pt x="13015213" y="0"/>
                    <a:pt x="13018263" y="3048"/>
                    <a:pt x="13018263" y="6731"/>
                  </a:cubicBezTo>
                  <a:lnTo>
                    <a:pt x="13018263" y="9760331"/>
                  </a:lnTo>
                  <a:cubicBezTo>
                    <a:pt x="13018263" y="9764014"/>
                    <a:pt x="13015213" y="9767062"/>
                    <a:pt x="13011531" y="9767062"/>
                  </a:cubicBezTo>
                  <a:lnTo>
                    <a:pt x="6731" y="9767062"/>
                  </a:lnTo>
                  <a:cubicBezTo>
                    <a:pt x="3048" y="9767062"/>
                    <a:pt x="0" y="9764014"/>
                    <a:pt x="0" y="9760331"/>
                  </a:cubicBezTo>
                  <a:lnTo>
                    <a:pt x="0" y="6731"/>
                  </a:lnTo>
                  <a:cubicBezTo>
                    <a:pt x="0" y="3048"/>
                    <a:pt x="3048" y="0"/>
                    <a:pt x="6731" y="0"/>
                  </a:cubicBezTo>
                  <a:moveTo>
                    <a:pt x="6731" y="13589"/>
                  </a:moveTo>
                  <a:lnTo>
                    <a:pt x="6731" y="6731"/>
                  </a:lnTo>
                  <a:lnTo>
                    <a:pt x="13462" y="6731"/>
                  </a:lnTo>
                  <a:lnTo>
                    <a:pt x="13462" y="9760331"/>
                  </a:lnTo>
                  <a:lnTo>
                    <a:pt x="6731" y="9760331"/>
                  </a:lnTo>
                  <a:lnTo>
                    <a:pt x="6731" y="9753600"/>
                  </a:lnTo>
                  <a:lnTo>
                    <a:pt x="13011531" y="9753600"/>
                  </a:lnTo>
                  <a:lnTo>
                    <a:pt x="13011531" y="9760331"/>
                  </a:lnTo>
                  <a:lnTo>
                    <a:pt x="13004800" y="9760331"/>
                  </a:lnTo>
                  <a:lnTo>
                    <a:pt x="13004800" y="6731"/>
                  </a:lnTo>
                  <a:lnTo>
                    <a:pt x="13011531" y="6731"/>
                  </a:lnTo>
                  <a:lnTo>
                    <a:pt x="13011531" y="13462"/>
                  </a:lnTo>
                  <a:lnTo>
                    <a:pt x="6731" y="13462"/>
                  </a:lnTo>
                  <a:close/>
                </a:path>
              </a:pathLst>
            </a:custGeom>
            <a:solidFill>
              <a:srgbClr val="000000"/>
            </a:solid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sp>
        <p:sp>
          <p:nvSpPr>
            <p:cNvPr id="4" name="Freeform 4"/>
            <p:cNvSpPr/>
            <p:nvPr/>
          </p:nvSpPr>
          <p:spPr>
            <a:xfrm>
              <a:off x="0" y="0"/>
              <a:ext cx="13018263" cy="9767062"/>
            </a:xfrm>
            <a:custGeom>
              <a:avLst/>
              <a:gdLst/>
              <a:ahLst/>
              <a:cxnLst/>
              <a:rect l="l" t="t" r="r" b="b"/>
              <a:pathLst>
                <a:path w="13018263" h="9767062">
                  <a:moveTo>
                    <a:pt x="6731" y="0"/>
                  </a:moveTo>
                  <a:lnTo>
                    <a:pt x="13011531" y="0"/>
                  </a:lnTo>
                  <a:cubicBezTo>
                    <a:pt x="13015213" y="0"/>
                    <a:pt x="13018263" y="3048"/>
                    <a:pt x="13018263" y="6731"/>
                  </a:cubicBezTo>
                  <a:lnTo>
                    <a:pt x="13018263" y="9760331"/>
                  </a:lnTo>
                  <a:cubicBezTo>
                    <a:pt x="13018263" y="9764014"/>
                    <a:pt x="13015213" y="9767062"/>
                    <a:pt x="13011531" y="9767062"/>
                  </a:cubicBezTo>
                  <a:lnTo>
                    <a:pt x="6731" y="9767062"/>
                  </a:lnTo>
                  <a:cubicBezTo>
                    <a:pt x="3048" y="9767062"/>
                    <a:pt x="0" y="9764014"/>
                    <a:pt x="0" y="9760331"/>
                  </a:cubicBezTo>
                  <a:lnTo>
                    <a:pt x="0" y="6731"/>
                  </a:lnTo>
                  <a:cubicBezTo>
                    <a:pt x="0" y="3048"/>
                    <a:pt x="3048" y="0"/>
                    <a:pt x="6731" y="0"/>
                  </a:cubicBezTo>
                  <a:moveTo>
                    <a:pt x="6731" y="13589"/>
                  </a:moveTo>
                  <a:lnTo>
                    <a:pt x="6731" y="6731"/>
                  </a:lnTo>
                  <a:lnTo>
                    <a:pt x="13462" y="6731"/>
                  </a:lnTo>
                  <a:lnTo>
                    <a:pt x="13462" y="9760331"/>
                  </a:lnTo>
                  <a:lnTo>
                    <a:pt x="6731" y="9760331"/>
                  </a:lnTo>
                  <a:lnTo>
                    <a:pt x="6731" y="9753600"/>
                  </a:lnTo>
                  <a:lnTo>
                    <a:pt x="13011531" y="9753600"/>
                  </a:lnTo>
                  <a:lnTo>
                    <a:pt x="13011531" y="9760331"/>
                  </a:lnTo>
                  <a:lnTo>
                    <a:pt x="13004800" y="9760331"/>
                  </a:lnTo>
                  <a:lnTo>
                    <a:pt x="13004800" y="6731"/>
                  </a:lnTo>
                  <a:lnTo>
                    <a:pt x="13011531" y="6731"/>
                  </a:lnTo>
                  <a:lnTo>
                    <a:pt x="13011531" y="13462"/>
                  </a:lnTo>
                  <a:lnTo>
                    <a:pt x="6731" y="13462"/>
                  </a:lnTo>
                  <a:close/>
                </a:path>
              </a:pathLst>
            </a:custGeom>
            <a:solidFill>
              <a:srgbClr val="000000"/>
            </a:solidFill>
          </p:spPr>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sp>
        <p:sp>
          <p:nvSpPr>
            <p:cNvPr id="4" name="Freeform 4"/>
            <p:cNvSpPr/>
            <p:nvPr/>
          </p:nvSpPr>
          <p:spPr>
            <a:xfrm>
              <a:off x="0" y="0"/>
              <a:ext cx="13018263" cy="9767062"/>
            </a:xfrm>
            <a:custGeom>
              <a:avLst/>
              <a:gdLst/>
              <a:ahLst/>
              <a:cxnLst/>
              <a:rect l="l" t="t" r="r" b="b"/>
              <a:pathLst>
                <a:path w="13018263" h="9767062">
                  <a:moveTo>
                    <a:pt x="6731" y="0"/>
                  </a:moveTo>
                  <a:lnTo>
                    <a:pt x="13011531" y="0"/>
                  </a:lnTo>
                  <a:cubicBezTo>
                    <a:pt x="13015213" y="0"/>
                    <a:pt x="13018263" y="3048"/>
                    <a:pt x="13018263" y="6731"/>
                  </a:cubicBezTo>
                  <a:lnTo>
                    <a:pt x="13018263" y="9760331"/>
                  </a:lnTo>
                  <a:cubicBezTo>
                    <a:pt x="13018263" y="9764014"/>
                    <a:pt x="13015213" y="9767062"/>
                    <a:pt x="13011531" y="9767062"/>
                  </a:cubicBezTo>
                  <a:lnTo>
                    <a:pt x="6731" y="9767062"/>
                  </a:lnTo>
                  <a:cubicBezTo>
                    <a:pt x="3048" y="9767062"/>
                    <a:pt x="0" y="9764014"/>
                    <a:pt x="0" y="9760331"/>
                  </a:cubicBezTo>
                  <a:lnTo>
                    <a:pt x="0" y="6731"/>
                  </a:lnTo>
                  <a:cubicBezTo>
                    <a:pt x="0" y="3048"/>
                    <a:pt x="3048" y="0"/>
                    <a:pt x="6731" y="0"/>
                  </a:cubicBezTo>
                  <a:moveTo>
                    <a:pt x="6731" y="13589"/>
                  </a:moveTo>
                  <a:lnTo>
                    <a:pt x="6731" y="6731"/>
                  </a:lnTo>
                  <a:lnTo>
                    <a:pt x="13462" y="6731"/>
                  </a:lnTo>
                  <a:lnTo>
                    <a:pt x="13462" y="9760331"/>
                  </a:lnTo>
                  <a:lnTo>
                    <a:pt x="6731" y="9760331"/>
                  </a:lnTo>
                  <a:lnTo>
                    <a:pt x="6731" y="9753600"/>
                  </a:lnTo>
                  <a:lnTo>
                    <a:pt x="13011531" y="9753600"/>
                  </a:lnTo>
                  <a:lnTo>
                    <a:pt x="13011531" y="9760331"/>
                  </a:lnTo>
                  <a:lnTo>
                    <a:pt x="13004800" y="9760331"/>
                  </a:lnTo>
                  <a:lnTo>
                    <a:pt x="13004800" y="6731"/>
                  </a:lnTo>
                  <a:lnTo>
                    <a:pt x="13011531" y="6731"/>
                  </a:lnTo>
                  <a:lnTo>
                    <a:pt x="13011531" y="13462"/>
                  </a:lnTo>
                  <a:lnTo>
                    <a:pt x="6731" y="13462"/>
                  </a:lnTo>
                  <a:close/>
                </a:path>
              </a:pathLst>
            </a:custGeom>
            <a:solidFill>
              <a:srgbClr val="000000"/>
            </a:solidFill>
          </p:spPr>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sp>
        <p:sp>
          <p:nvSpPr>
            <p:cNvPr id="4" name="Freeform 4"/>
            <p:cNvSpPr/>
            <p:nvPr/>
          </p:nvSpPr>
          <p:spPr>
            <a:xfrm>
              <a:off x="0" y="0"/>
              <a:ext cx="13018263" cy="9767062"/>
            </a:xfrm>
            <a:custGeom>
              <a:avLst/>
              <a:gdLst/>
              <a:ahLst/>
              <a:cxnLst/>
              <a:rect l="l" t="t" r="r" b="b"/>
              <a:pathLst>
                <a:path w="13018263" h="9767062">
                  <a:moveTo>
                    <a:pt x="6731" y="0"/>
                  </a:moveTo>
                  <a:lnTo>
                    <a:pt x="13011531" y="0"/>
                  </a:lnTo>
                  <a:cubicBezTo>
                    <a:pt x="13015213" y="0"/>
                    <a:pt x="13018263" y="3048"/>
                    <a:pt x="13018263" y="6731"/>
                  </a:cubicBezTo>
                  <a:lnTo>
                    <a:pt x="13018263" y="9760331"/>
                  </a:lnTo>
                  <a:cubicBezTo>
                    <a:pt x="13018263" y="9764014"/>
                    <a:pt x="13015213" y="9767062"/>
                    <a:pt x="13011531" y="9767062"/>
                  </a:cubicBezTo>
                  <a:lnTo>
                    <a:pt x="6731" y="9767062"/>
                  </a:lnTo>
                  <a:cubicBezTo>
                    <a:pt x="3048" y="9767062"/>
                    <a:pt x="0" y="9764014"/>
                    <a:pt x="0" y="9760331"/>
                  </a:cubicBezTo>
                  <a:lnTo>
                    <a:pt x="0" y="6731"/>
                  </a:lnTo>
                  <a:cubicBezTo>
                    <a:pt x="0" y="3048"/>
                    <a:pt x="3048" y="0"/>
                    <a:pt x="6731" y="0"/>
                  </a:cubicBezTo>
                  <a:moveTo>
                    <a:pt x="6731" y="13589"/>
                  </a:moveTo>
                  <a:lnTo>
                    <a:pt x="6731" y="6731"/>
                  </a:lnTo>
                  <a:lnTo>
                    <a:pt x="13462" y="6731"/>
                  </a:lnTo>
                  <a:lnTo>
                    <a:pt x="13462" y="9760331"/>
                  </a:lnTo>
                  <a:lnTo>
                    <a:pt x="6731" y="9760331"/>
                  </a:lnTo>
                  <a:lnTo>
                    <a:pt x="6731" y="9753600"/>
                  </a:lnTo>
                  <a:lnTo>
                    <a:pt x="13011531" y="9753600"/>
                  </a:lnTo>
                  <a:lnTo>
                    <a:pt x="13011531" y="9760331"/>
                  </a:lnTo>
                  <a:lnTo>
                    <a:pt x="13004800" y="9760331"/>
                  </a:lnTo>
                  <a:lnTo>
                    <a:pt x="13004800" y="6731"/>
                  </a:lnTo>
                  <a:lnTo>
                    <a:pt x="13011531" y="6731"/>
                  </a:lnTo>
                  <a:lnTo>
                    <a:pt x="13011531" y="13462"/>
                  </a:lnTo>
                  <a:lnTo>
                    <a:pt x="6731" y="13462"/>
                  </a:lnTo>
                  <a:close/>
                </a:path>
              </a:pathLst>
            </a:custGeom>
            <a:solidFill>
              <a:srgbClr val="000000"/>
            </a:solid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900362" y="416719"/>
            <a:ext cx="12811125" cy="9189244"/>
          </a:xfrm>
          <a:prstGeom prst="rect">
            <a:avLst/>
          </a:prstGeom>
        </p:spPr>
        <p:txBody>
          <a:bodyPr lIns="0" tIns="0" rIns="0" bIns="0" rtlCol="0" anchor="t">
            <a:spAutoFit/>
          </a:bodyPr>
          <a:lstStyle/>
          <a:p>
            <a:pPr algn="just">
              <a:lnSpc>
                <a:spcPts val="2159"/>
              </a:lnSpc>
            </a:pPr>
            <a:r>
              <a:rPr lang="en-US" sz="1799">
                <a:solidFill>
                  <a:srgbClr val="000000"/>
                </a:solidFill>
                <a:latin typeface="Arial"/>
              </a:rPr>
              <a:t> </a:t>
            </a:r>
            <a:r>
              <a:rPr lang="en-US" sz="1799">
                <a:solidFill>
                  <a:srgbClr val="000000"/>
                </a:solidFill>
                <a:latin typeface="Arial Bold"/>
              </a:rPr>
              <a:t>Visite des 7 seuils réalisés par ZLP de novembre 2008 à mars 2009 par Michel Brochet accompagné de Jocelyn et Willy JEAN.</a:t>
            </a:r>
          </a:p>
          <a:p>
            <a:pPr algn="just">
              <a:lnSpc>
                <a:spcPts val="2159"/>
              </a:lnSpc>
            </a:pPr>
            <a:r>
              <a:rPr lang="en-US" sz="1799">
                <a:solidFill>
                  <a:srgbClr val="000000"/>
                </a:solidFill>
                <a:latin typeface="Arial"/>
              </a:rPr>
              <a:t> </a:t>
            </a:r>
          </a:p>
          <a:p>
            <a:pPr algn="just">
              <a:lnSpc>
                <a:spcPts val="2159"/>
              </a:lnSpc>
            </a:pPr>
            <a:r>
              <a:rPr lang="en-US" sz="1799" u="sng">
                <a:solidFill>
                  <a:srgbClr val="000000"/>
                </a:solidFill>
                <a:latin typeface="Arial Bold"/>
              </a:rPr>
              <a:t>Seuil S11</a:t>
            </a:r>
            <a:r>
              <a:rPr lang="en-US" sz="1799">
                <a:solidFill>
                  <a:srgbClr val="000000"/>
                </a:solidFill>
                <a:latin typeface="Arial"/>
              </a:rPr>
              <a:t>, sur le terrain d’Olès GERMAIN.</a:t>
            </a:r>
          </a:p>
          <a:p>
            <a:pPr algn="just">
              <a:lnSpc>
                <a:spcPts val="2159"/>
              </a:lnSpc>
            </a:pPr>
            <a:r>
              <a:rPr lang="en-US" sz="1799">
                <a:solidFill>
                  <a:srgbClr val="000000"/>
                </a:solidFill>
                <a:latin typeface="Arial"/>
              </a:rPr>
              <a:t>Ce seuil a été particulièrement bien positionné et bien réalisé, car il verrouille une partie resserrée de la ravine et devrait permettre la création d’un casier rizicole remontant pratiquement jusqu’en aval de S10. Le fort décrochement du profil de la ravine en aval du seuil est bien protégé par un petite ripisylve que Jocelyn CANTAVE a consolidée en plantant des boutures de bambou, d’herbe de Guinée et de canne de Provence (roseaux). Jocelyn CANTAVE nous a fait remarquer qu’il était nécessaire de travailler simultanément avec ces trois espèces fixatrices de berges car leur vitesse d’installation est différente. Jocelyn a observé que le bambou est l’espèce la plus lente à s’installer (3 à 4 ans). Olès a une belle parcelle de riz qui est attaquée par les oiseaux, car c’est actuellement la seule parcelle dans la zone où les grains arrivent au stade laiteux et donc particulièrement appréciés des oiseaux. Lors de notre passage, le seuil S11 servait de glacis de séchage pour la récolte de riz d’une voisine.</a:t>
            </a:r>
          </a:p>
          <a:p>
            <a:pPr algn="just">
              <a:lnSpc>
                <a:spcPts val="2159"/>
              </a:lnSpc>
            </a:pPr>
            <a:r>
              <a:rPr lang="en-US" sz="1799">
                <a:solidFill>
                  <a:srgbClr val="000000"/>
                </a:solidFill>
                <a:latin typeface="Arial"/>
              </a:rPr>
              <a:t> </a:t>
            </a:r>
          </a:p>
          <a:p>
            <a:pPr algn="just">
              <a:lnSpc>
                <a:spcPts val="2159"/>
              </a:lnSpc>
            </a:pPr>
            <a:r>
              <a:rPr lang="en-US" sz="1799" u="sng">
                <a:solidFill>
                  <a:srgbClr val="000000"/>
                </a:solidFill>
                <a:latin typeface="Arial Bold"/>
              </a:rPr>
              <a:t>Seuil S10</a:t>
            </a:r>
            <a:r>
              <a:rPr lang="en-US" sz="1799">
                <a:solidFill>
                  <a:srgbClr val="000000"/>
                </a:solidFill>
                <a:latin typeface="Arial Bold"/>
              </a:rPr>
              <a:t> </a:t>
            </a:r>
          </a:p>
          <a:p>
            <a:pPr algn="just">
              <a:lnSpc>
                <a:spcPts val="2159"/>
              </a:lnSpc>
            </a:pPr>
            <a:r>
              <a:rPr lang="en-US" sz="1799">
                <a:solidFill>
                  <a:srgbClr val="000000"/>
                </a:solidFill>
                <a:latin typeface="Arial"/>
              </a:rPr>
              <a:t>Ce seuil se trouve sur le terrain d’André DECHENO. Le casier rizicole n’est pas très performant ; il semble que l’agriculteur n’a pas encore commencé la valorisation du site. Il a des problèmes de maîtrise de la lame d’eau ; il faudra reprendre avec Jocelyn et les deux riverains un plan d’aménagement de cet espace.</a:t>
            </a:r>
          </a:p>
          <a:p>
            <a:pPr algn="just">
              <a:lnSpc>
                <a:spcPts val="2159"/>
              </a:lnSpc>
            </a:pPr>
            <a:endParaRPr lang="en-US" sz="1799">
              <a:solidFill>
                <a:srgbClr val="000000"/>
              </a:solidFill>
              <a:latin typeface="Arial"/>
            </a:endParaRPr>
          </a:p>
          <a:p>
            <a:pPr algn="just">
              <a:lnSpc>
                <a:spcPts val="2159"/>
              </a:lnSpc>
            </a:pPr>
            <a:r>
              <a:rPr lang="en-US" sz="1799" u="sng">
                <a:solidFill>
                  <a:srgbClr val="000000"/>
                </a:solidFill>
                <a:latin typeface="Arial Bold"/>
              </a:rPr>
              <a:t>Seuil S5-A  </a:t>
            </a:r>
            <a:r>
              <a:rPr lang="en-US" sz="1799">
                <a:solidFill>
                  <a:srgbClr val="000000"/>
                </a:solidFill>
                <a:latin typeface="Arial"/>
              </a:rPr>
              <a:t>Sur le terrain de Roland et Véronique Garcia.</a:t>
            </a:r>
          </a:p>
          <a:p>
            <a:pPr algn="just">
              <a:lnSpc>
                <a:spcPts val="2159"/>
              </a:lnSpc>
            </a:pPr>
            <a:r>
              <a:rPr lang="en-US" sz="1799">
                <a:solidFill>
                  <a:srgbClr val="000000"/>
                </a:solidFill>
                <a:latin typeface="Arial"/>
              </a:rPr>
              <a:t> Lors de la première grosse pluie en mai 2009, une griffe d’érosion régressive avait commencé à saper le radier. Cet incident a été bien réparé </a:t>
            </a:r>
          </a:p>
          <a:p>
            <a:pPr algn="just">
              <a:lnSpc>
                <a:spcPts val="2159"/>
              </a:lnSpc>
            </a:pPr>
            <a:r>
              <a:rPr lang="en-US" sz="1799">
                <a:solidFill>
                  <a:srgbClr val="000000"/>
                </a:solidFill>
                <a:latin typeface="Arial"/>
              </a:rPr>
              <a:t> </a:t>
            </a:r>
          </a:p>
          <a:p>
            <a:pPr algn="just">
              <a:lnSpc>
                <a:spcPts val="2159"/>
              </a:lnSpc>
            </a:pPr>
            <a:r>
              <a:rPr lang="en-US" sz="1799">
                <a:solidFill>
                  <a:srgbClr val="000000"/>
                </a:solidFill>
                <a:latin typeface="Arial"/>
              </a:rPr>
              <a:t>Le casier rizicole amont n’est pas bien valorisé, les thalles de riz sont irréguliers. Jocelyn a planté en aval des boutures de bambous et d’herbe éléphant et, lors de notre passage, nous avons ajouté des boutures de canne de Provence.</a:t>
            </a:r>
          </a:p>
          <a:p>
            <a:pPr algn="just">
              <a:lnSpc>
                <a:spcPts val="2159"/>
              </a:lnSpc>
            </a:pPr>
            <a:r>
              <a:rPr lang="en-US" sz="1799">
                <a:solidFill>
                  <a:srgbClr val="000000"/>
                </a:solidFill>
                <a:latin typeface="Arial"/>
              </a:rPr>
              <a:t> </a:t>
            </a:r>
          </a:p>
          <a:p>
            <a:pPr algn="just">
              <a:lnSpc>
                <a:spcPts val="2159"/>
              </a:lnSpc>
            </a:pPr>
            <a:r>
              <a:rPr lang="en-US" sz="1799" u="sng">
                <a:solidFill>
                  <a:srgbClr val="000000"/>
                </a:solidFill>
                <a:latin typeface="Arial Bold"/>
              </a:rPr>
              <a:t>Seuil S 21</a:t>
            </a:r>
            <a:r>
              <a:rPr lang="en-US" sz="1799">
                <a:solidFill>
                  <a:srgbClr val="000000"/>
                </a:solidFill>
                <a:latin typeface="Arial"/>
              </a:rPr>
              <a:t> dans la ravine Tomazo, sur les terres de Saintilus JEAN, dit Tikounou.</a:t>
            </a:r>
          </a:p>
          <a:p>
            <a:pPr algn="just">
              <a:lnSpc>
                <a:spcPts val="2159"/>
              </a:lnSpc>
            </a:pPr>
            <a:r>
              <a:rPr lang="en-US" sz="1799">
                <a:solidFill>
                  <a:srgbClr val="000000"/>
                </a:solidFill>
                <a:latin typeface="Arial"/>
              </a:rPr>
              <a:t> Bien qu’il y ait en amont une magnifique rampe biologique de canne à sucre, on a observé en amont du seuil des formes de renardage, dans lesquelles les eaux de ruissellement  s’engouffrent au travers des gabions. L’agriculteur a réagi en plantant des boutures de canne à sucre pour colmater ces trous, ce qui reste insuffisant. A l’aval du seuil, nous constatons l’hétérogénéité des thalles de riz et le dépôt de sédiments (voir photos).</a:t>
            </a:r>
          </a:p>
          <a:p>
            <a:pPr algn="just">
              <a:lnSpc>
                <a:spcPts val="2159"/>
              </a:lnSpc>
            </a:pPr>
            <a:r>
              <a:rPr lang="en-US" sz="1799">
                <a:solidFill>
                  <a:srgbClr val="000000"/>
                </a:solidFill>
                <a:latin typeface="Arial"/>
              </a:rPr>
              <a:t> </a:t>
            </a:r>
          </a:p>
          <a:p>
            <a:pPr algn="just">
              <a:lnSpc>
                <a:spcPts val="2159"/>
              </a:lnSpc>
            </a:pPr>
            <a:r>
              <a:rPr lang="en-US" sz="1799">
                <a:solidFill>
                  <a:srgbClr val="000000"/>
                </a:solidFill>
                <a:latin typeface="Arial"/>
              </a:rPr>
              <a:t>Une observation du fonctionnement de ces seuils pendant un épisode pluvieux serait intéressante.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sp>
        <p:sp>
          <p:nvSpPr>
            <p:cNvPr id="4" name="Freeform 4"/>
            <p:cNvSpPr/>
            <p:nvPr/>
          </p:nvSpPr>
          <p:spPr>
            <a:xfrm>
              <a:off x="0" y="0"/>
              <a:ext cx="13018263" cy="9767062"/>
            </a:xfrm>
            <a:custGeom>
              <a:avLst/>
              <a:gdLst/>
              <a:ahLst/>
              <a:cxnLst/>
              <a:rect l="l" t="t" r="r" b="b"/>
              <a:pathLst>
                <a:path w="13018263" h="9767062">
                  <a:moveTo>
                    <a:pt x="6731" y="0"/>
                  </a:moveTo>
                  <a:lnTo>
                    <a:pt x="13011531" y="0"/>
                  </a:lnTo>
                  <a:cubicBezTo>
                    <a:pt x="13015213" y="0"/>
                    <a:pt x="13018263" y="3048"/>
                    <a:pt x="13018263" y="6731"/>
                  </a:cubicBezTo>
                  <a:lnTo>
                    <a:pt x="13018263" y="9760331"/>
                  </a:lnTo>
                  <a:cubicBezTo>
                    <a:pt x="13018263" y="9764014"/>
                    <a:pt x="13015213" y="9767062"/>
                    <a:pt x="13011531" y="9767062"/>
                  </a:cubicBezTo>
                  <a:lnTo>
                    <a:pt x="6731" y="9767062"/>
                  </a:lnTo>
                  <a:cubicBezTo>
                    <a:pt x="3048" y="9767062"/>
                    <a:pt x="0" y="9764014"/>
                    <a:pt x="0" y="9760331"/>
                  </a:cubicBezTo>
                  <a:lnTo>
                    <a:pt x="0" y="6731"/>
                  </a:lnTo>
                  <a:cubicBezTo>
                    <a:pt x="0" y="3048"/>
                    <a:pt x="3048" y="0"/>
                    <a:pt x="6731" y="0"/>
                  </a:cubicBezTo>
                  <a:moveTo>
                    <a:pt x="6731" y="13589"/>
                  </a:moveTo>
                  <a:lnTo>
                    <a:pt x="6731" y="6731"/>
                  </a:lnTo>
                  <a:lnTo>
                    <a:pt x="13462" y="6731"/>
                  </a:lnTo>
                  <a:lnTo>
                    <a:pt x="13462" y="9760331"/>
                  </a:lnTo>
                  <a:lnTo>
                    <a:pt x="6731" y="9760331"/>
                  </a:lnTo>
                  <a:lnTo>
                    <a:pt x="6731" y="9753600"/>
                  </a:lnTo>
                  <a:lnTo>
                    <a:pt x="13011531" y="9753600"/>
                  </a:lnTo>
                  <a:lnTo>
                    <a:pt x="13011531" y="9760331"/>
                  </a:lnTo>
                  <a:lnTo>
                    <a:pt x="13004800" y="9760331"/>
                  </a:lnTo>
                  <a:lnTo>
                    <a:pt x="13004800" y="6731"/>
                  </a:lnTo>
                  <a:lnTo>
                    <a:pt x="13011531" y="6731"/>
                  </a:lnTo>
                  <a:lnTo>
                    <a:pt x="13011531" y="13462"/>
                  </a:lnTo>
                  <a:lnTo>
                    <a:pt x="6731" y="13462"/>
                  </a:lnTo>
                  <a:close/>
                </a:path>
              </a:pathLst>
            </a:custGeom>
            <a:solidFill>
              <a:srgbClr val="000000"/>
            </a:solidFill>
          </p:spPr>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sp>
        <p:sp>
          <p:nvSpPr>
            <p:cNvPr id="4" name="Freeform 4"/>
            <p:cNvSpPr/>
            <p:nvPr/>
          </p:nvSpPr>
          <p:spPr>
            <a:xfrm>
              <a:off x="0" y="0"/>
              <a:ext cx="13018263" cy="9767062"/>
            </a:xfrm>
            <a:custGeom>
              <a:avLst/>
              <a:gdLst/>
              <a:ahLst/>
              <a:cxnLst/>
              <a:rect l="l" t="t" r="r" b="b"/>
              <a:pathLst>
                <a:path w="13018263" h="9767062">
                  <a:moveTo>
                    <a:pt x="6731" y="0"/>
                  </a:moveTo>
                  <a:lnTo>
                    <a:pt x="13011531" y="0"/>
                  </a:lnTo>
                  <a:cubicBezTo>
                    <a:pt x="13015213" y="0"/>
                    <a:pt x="13018263" y="3048"/>
                    <a:pt x="13018263" y="6731"/>
                  </a:cubicBezTo>
                  <a:lnTo>
                    <a:pt x="13018263" y="9760331"/>
                  </a:lnTo>
                  <a:cubicBezTo>
                    <a:pt x="13018263" y="9764014"/>
                    <a:pt x="13015213" y="9767062"/>
                    <a:pt x="13011531" y="9767062"/>
                  </a:cubicBezTo>
                  <a:lnTo>
                    <a:pt x="6731" y="9767062"/>
                  </a:lnTo>
                  <a:cubicBezTo>
                    <a:pt x="3048" y="9767062"/>
                    <a:pt x="0" y="9764014"/>
                    <a:pt x="0" y="9760331"/>
                  </a:cubicBezTo>
                  <a:lnTo>
                    <a:pt x="0" y="6731"/>
                  </a:lnTo>
                  <a:cubicBezTo>
                    <a:pt x="0" y="3048"/>
                    <a:pt x="3048" y="0"/>
                    <a:pt x="6731" y="0"/>
                  </a:cubicBezTo>
                  <a:moveTo>
                    <a:pt x="6731" y="13589"/>
                  </a:moveTo>
                  <a:lnTo>
                    <a:pt x="6731" y="6731"/>
                  </a:lnTo>
                  <a:lnTo>
                    <a:pt x="13462" y="6731"/>
                  </a:lnTo>
                  <a:lnTo>
                    <a:pt x="13462" y="9760331"/>
                  </a:lnTo>
                  <a:lnTo>
                    <a:pt x="6731" y="9760331"/>
                  </a:lnTo>
                  <a:lnTo>
                    <a:pt x="6731" y="9753600"/>
                  </a:lnTo>
                  <a:lnTo>
                    <a:pt x="13011531" y="9753600"/>
                  </a:lnTo>
                  <a:lnTo>
                    <a:pt x="13011531" y="9760331"/>
                  </a:lnTo>
                  <a:lnTo>
                    <a:pt x="13004800" y="9760331"/>
                  </a:lnTo>
                  <a:lnTo>
                    <a:pt x="13004800" y="6731"/>
                  </a:lnTo>
                  <a:lnTo>
                    <a:pt x="13011531" y="6731"/>
                  </a:lnTo>
                  <a:lnTo>
                    <a:pt x="13011531" y="13462"/>
                  </a:lnTo>
                  <a:lnTo>
                    <a:pt x="6731" y="13462"/>
                  </a:lnTo>
                  <a:close/>
                </a:path>
              </a:pathLst>
            </a:custGeom>
            <a:solidFill>
              <a:srgbClr val="000000"/>
            </a:solidFill>
          </p:spPr>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8856" y="-7144"/>
            <a:ext cx="13730288" cy="10301288"/>
            <a:chOff x="0" y="0"/>
            <a:chExt cx="13018347" cy="9767147"/>
          </a:xfrm>
        </p:grpSpPr>
        <p:sp>
          <p:nvSpPr>
            <p:cNvPr id="3" name="Freeform 3"/>
            <p:cNvSpPr/>
            <p:nvPr/>
          </p:nvSpPr>
          <p:spPr>
            <a:xfrm>
              <a:off x="6731" y="6731"/>
              <a:ext cx="13004800" cy="9753600"/>
            </a:xfrm>
            <a:custGeom>
              <a:avLst/>
              <a:gdLst/>
              <a:ahLst/>
              <a:cxnLst/>
              <a:rect l="l" t="t" r="r" b="b"/>
              <a:pathLst>
                <a:path w="13004800" h="9753600">
                  <a:moveTo>
                    <a:pt x="0" y="0"/>
                  </a:moveTo>
                  <a:lnTo>
                    <a:pt x="13004800" y="0"/>
                  </a:lnTo>
                  <a:lnTo>
                    <a:pt x="13004800" y="9753600"/>
                  </a:lnTo>
                  <a:lnTo>
                    <a:pt x="0" y="9753600"/>
                  </a:lnTo>
                  <a:close/>
                </a:path>
              </a:pathLst>
            </a:custGeom>
            <a:blipFill>
              <a:blip r:embed="rId2"/>
              <a:stretch>
                <a:fillRect l="-69" t="-69" r="-69" b="-69"/>
              </a:stretch>
            </a:blipFill>
          </p:spPr>
        </p:sp>
        <p:sp>
          <p:nvSpPr>
            <p:cNvPr id="4" name="Freeform 4"/>
            <p:cNvSpPr/>
            <p:nvPr/>
          </p:nvSpPr>
          <p:spPr>
            <a:xfrm>
              <a:off x="0" y="0"/>
              <a:ext cx="13018263" cy="9767062"/>
            </a:xfrm>
            <a:custGeom>
              <a:avLst/>
              <a:gdLst/>
              <a:ahLst/>
              <a:cxnLst/>
              <a:rect l="l" t="t" r="r" b="b"/>
              <a:pathLst>
                <a:path w="13018263" h="9767062">
                  <a:moveTo>
                    <a:pt x="6731" y="0"/>
                  </a:moveTo>
                  <a:lnTo>
                    <a:pt x="13011531" y="0"/>
                  </a:lnTo>
                  <a:cubicBezTo>
                    <a:pt x="13015213" y="0"/>
                    <a:pt x="13018263" y="3048"/>
                    <a:pt x="13018263" y="6731"/>
                  </a:cubicBezTo>
                  <a:lnTo>
                    <a:pt x="13018263" y="9760331"/>
                  </a:lnTo>
                  <a:cubicBezTo>
                    <a:pt x="13018263" y="9764014"/>
                    <a:pt x="13015213" y="9767062"/>
                    <a:pt x="13011531" y="9767062"/>
                  </a:cubicBezTo>
                  <a:lnTo>
                    <a:pt x="6731" y="9767062"/>
                  </a:lnTo>
                  <a:cubicBezTo>
                    <a:pt x="3048" y="9767062"/>
                    <a:pt x="0" y="9764014"/>
                    <a:pt x="0" y="9760331"/>
                  </a:cubicBezTo>
                  <a:lnTo>
                    <a:pt x="0" y="6731"/>
                  </a:lnTo>
                  <a:cubicBezTo>
                    <a:pt x="0" y="3048"/>
                    <a:pt x="3048" y="0"/>
                    <a:pt x="6731" y="0"/>
                  </a:cubicBezTo>
                  <a:moveTo>
                    <a:pt x="6731" y="13589"/>
                  </a:moveTo>
                  <a:lnTo>
                    <a:pt x="6731" y="6731"/>
                  </a:lnTo>
                  <a:lnTo>
                    <a:pt x="13462" y="6731"/>
                  </a:lnTo>
                  <a:lnTo>
                    <a:pt x="13462" y="9760331"/>
                  </a:lnTo>
                  <a:lnTo>
                    <a:pt x="6731" y="9760331"/>
                  </a:lnTo>
                  <a:lnTo>
                    <a:pt x="6731" y="9753600"/>
                  </a:lnTo>
                  <a:lnTo>
                    <a:pt x="13011531" y="9753600"/>
                  </a:lnTo>
                  <a:lnTo>
                    <a:pt x="13011531" y="9760331"/>
                  </a:lnTo>
                  <a:lnTo>
                    <a:pt x="13004800" y="9760331"/>
                  </a:lnTo>
                  <a:lnTo>
                    <a:pt x="13004800" y="6731"/>
                  </a:lnTo>
                  <a:lnTo>
                    <a:pt x="13011531" y="6731"/>
                  </a:lnTo>
                  <a:lnTo>
                    <a:pt x="13011531" y="13462"/>
                  </a:lnTo>
                  <a:lnTo>
                    <a:pt x="6731" y="13462"/>
                  </a:lnTo>
                  <a:close/>
                </a:path>
              </a:pathLst>
            </a:custGeom>
            <a:solidFill>
              <a:srgbClr val="000000"/>
            </a:solidFill>
          </p:spPr>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729733" y="712700"/>
            <a:ext cx="10270967" cy="8845567"/>
            <a:chOff x="0" y="0"/>
            <a:chExt cx="8247947" cy="7103301"/>
          </a:xfrm>
        </p:grpSpPr>
        <p:sp>
          <p:nvSpPr>
            <p:cNvPr id="3" name="Freeform 3"/>
            <p:cNvSpPr/>
            <p:nvPr/>
          </p:nvSpPr>
          <p:spPr>
            <a:xfrm>
              <a:off x="6731" y="7723"/>
              <a:ext cx="8234426" cy="7087827"/>
            </a:xfrm>
            <a:custGeom>
              <a:avLst/>
              <a:gdLst/>
              <a:ahLst/>
              <a:cxnLst/>
              <a:rect l="l" t="t" r="r" b="b"/>
              <a:pathLst>
                <a:path w="8234426" h="7087827">
                  <a:moveTo>
                    <a:pt x="0" y="0"/>
                  </a:moveTo>
                  <a:lnTo>
                    <a:pt x="8234426" y="0"/>
                  </a:lnTo>
                  <a:lnTo>
                    <a:pt x="8234426" y="7087827"/>
                  </a:lnTo>
                  <a:lnTo>
                    <a:pt x="0" y="7087827"/>
                  </a:lnTo>
                  <a:close/>
                </a:path>
              </a:pathLst>
            </a:custGeom>
            <a:blipFill>
              <a:blip r:embed="rId2"/>
              <a:stretch>
                <a:fillRect l="-7554" t="-108" r="-7579" b="-109"/>
              </a:stretch>
            </a:blipFill>
          </p:spPr>
        </p:sp>
        <p:sp>
          <p:nvSpPr>
            <p:cNvPr id="4" name="Freeform 4"/>
            <p:cNvSpPr/>
            <p:nvPr/>
          </p:nvSpPr>
          <p:spPr>
            <a:xfrm>
              <a:off x="0" y="0"/>
              <a:ext cx="8247888" cy="7103273"/>
            </a:xfrm>
            <a:custGeom>
              <a:avLst/>
              <a:gdLst/>
              <a:ahLst/>
              <a:cxnLst/>
              <a:rect l="l" t="t" r="r" b="b"/>
              <a:pathLst>
                <a:path w="8247888" h="7103273">
                  <a:moveTo>
                    <a:pt x="6731" y="0"/>
                  </a:moveTo>
                  <a:lnTo>
                    <a:pt x="8241157" y="0"/>
                  </a:lnTo>
                  <a:cubicBezTo>
                    <a:pt x="8244839" y="0"/>
                    <a:pt x="8247888" y="3497"/>
                    <a:pt x="8247888" y="7723"/>
                  </a:cubicBezTo>
                  <a:lnTo>
                    <a:pt x="8247888" y="7095550"/>
                  </a:lnTo>
                  <a:cubicBezTo>
                    <a:pt x="8247888" y="7099775"/>
                    <a:pt x="8244839" y="7103273"/>
                    <a:pt x="8241157" y="7103273"/>
                  </a:cubicBezTo>
                  <a:lnTo>
                    <a:pt x="6731" y="7103273"/>
                  </a:lnTo>
                  <a:cubicBezTo>
                    <a:pt x="3048" y="7103273"/>
                    <a:pt x="0" y="7099775"/>
                    <a:pt x="0" y="7095550"/>
                  </a:cubicBezTo>
                  <a:lnTo>
                    <a:pt x="0" y="7723"/>
                  </a:lnTo>
                  <a:cubicBezTo>
                    <a:pt x="0" y="3497"/>
                    <a:pt x="3048" y="0"/>
                    <a:pt x="6731" y="0"/>
                  </a:cubicBezTo>
                  <a:moveTo>
                    <a:pt x="6731" y="15592"/>
                  </a:moveTo>
                  <a:lnTo>
                    <a:pt x="6731" y="7723"/>
                  </a:lnTo>
                  <a:lnTo>
                    <a:pt x="13462" y="7723"/>
                  </a:lnTo>
                  <a:lnTo>
                    <a:pt x="13462" y="7095550"/>
                  </a:lnTo>
                  <a:lnTo>
                    <a:pt x="6731" y="7095550"/>
                  </a:lnTo>
                  <a:lnTo>
                    <a:pt x="6731" y="7087826"/>
                  </a:lnTo>
                  <a:lnTo>
                    <a:pt x="8241157" y="7087826"/>
                  </a:lnTo>
                  <a:lnTo>
                    <a:pt x="8241157" y="7095550"/>
                  </a:lnTo>
                  <a:lnTo>
                    <a:pt x="8234425" y="7095550"/>
                  </a:lnTo>
                  <a:lnTo>
                    <a:pt x="8234425" y="7723"/>
                  </a:lnTo>
                  <a:lnTo>
                    <a:pt x="8241157" y="7723"/>
                  </a:lnTo>
                  <a:lnTo>
                    <a:pt x="8241157" y="15446"/>
                  </a:lnTo>
                  <a:lnTo>
                    <a:pt x="6731" y="15446"/>
                  </a:lnTo>
                  <a:close/>
                </a:path>
              </a:pathLst>
            </a:custGeom>
            <a:solidFill>
              <a:srgbClr val="000000"/>
            </a:solidFill>
          </p:spPr>
        </p:sp>
      </p:grpSp>
      <p:sp>
        <p:nvSpPr>
          <p:cNvPr id="5" name="TextBox 5"/>
          <p:cNvSpPr txBox="1"/>
          <p:nvPr/>
        </p:nvSpPr>
        <p:spPr>
          <a:xfrm>
            <a:off x="854723" y="4854105"/>
            <a:ext cx="6224587" cy="2647950"/>
          </a:xfrm>
          <a:prstGeom prst="rect">
            <a:avLst/>
          </a:prstGeom>
        </p:spPr>
        <p:txBody>
          <a:bodyPr lIns="0" tIns="0" rIns="0" bIns="0" rtlCol="0" anchor="t">
            <a:spAutoFit/>
          </a:bodyPr>
          <a:lstStyle/>
          <a:p>
            <a:pPr algn="ctr">
              <a:lnSpc>
                <a:spcPts val="2999"/>
              </a:lnSpc>
            </a:pPr>
            <a:r>
              <a:rPr lang="en-US" sz="2499">
                <a:solidFill>
                  <a:srgbClr val="000000"/>
                </a:solidFill>
                <a:latin typeface="Arial Bold"/>
              </a:rPr>
              <a:t>SB9-Epin </a:t>
            </a:r>
            <a:r>
              <a:rPr lang="en-US" sz="2499">
                <a:solidFill>
                  <a:srgbClr val="000000"/>
                </a:solidFill>
                <a:latin typeface="Arial"/>
              </a:rPr>
              <a:t> </a:t>
            </a:r>
          </a:p>
          <a:p>
            <a:pPr algn="ctr">
              <a:lnSpc>
                <a:spcPts val="2999"/>
              </a:lnSpc>
            </a:pPr>
            <a:endParaRPr lang="en-US" sz="2499">
              <a:solidFill>
                <a:srgbClr val="000000"/>
              </a:solidFill>
              <a:latin typeface="Arial"/>
            </a:endParaRPr>
          </a:p>
          <a:p>
            <a:pPr algn="l">
              <a:lnSpc>
                <a:spcPts val="2999"/>
              </a:lnSpc>
            </a:pPr>
            <a:r>
              <a:rPr lang="en-US" sz="2499">
                <a:solidFill>
                  <a:srgbClr val="000000"/>
                </a:solidFill>
                <a:latin typeface="Arial"/>
              </a:rPr>
              <a:t>Construction d’un seuil étanche qui créera une retenue d’eau pour arroser  les terrasses  maraîchères en aval.</a:t>
            </a:r>
          </a:p>
          <a:p>
            <a:pPr algn="l">
              <a:lnSpc>
                <a:spcPts val="2999"/>
              </a:lnSpc>
            </a:pPr>
            <a:r>
              <a:rPr lang="en-US" sz="2499">
                <a:solidFill>
                  <a:srgbClr val="000000"/>
                </a:solidFill>
                <a:latin typeface="Arial"/>
              </a:rPr>
              <a:t>Ce seuil favorisera aussi le passage des piétons d’un versant à l’autre.</a:t>
            </a:r>
          </a:p>
        </p:txBody>
      </p:sp>
      <p:sp>
        <p:nvSpPr>
          <p:cNvPr id="6" name="TextBox 6"/>
          <p:cNvSpPr txBox="1"/>
          <p:nvPr/>
        </p:nvSpPr>
        <p:spPr>
          <a:xfrm>
            <a:off x="-470855" y="245415"/>
            <a:ext cx="8750656" cy="666750"/>
          </a:xfrm>
          <a:prstGeom prst="rect">
            <a:avLst/>
          </a:prstGeom>
        </p:spPr>
        <p:txBody>
          <a:bodyPr lIns="0" tIns="0" rIns="0" bIns="0" rtlCol="0" anchor="t">
            <a:spAutoFit/>
          </a:bodyPr>
          <a:lstStyle/>
          <a:p>
            <a:pPr algn="ctr">
              <a:lnSpc>
                <a:spcPts val="4679"/>
              </a:lnSpc>
            </a:pPr>
            <a:r>
              <a:rPr lang="en-US" sz="3899">
                <a:solidFill>
                  <a:srgbClr val="000000"/>
                </a:solidFill>
                <a:latin typeface="Arial Bold"/>
              </a:rPr>
              <a:t>Les Seuils-Bassin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245918" y="2350862"/>
            <a:ext cx="6931661" cy="6899879"/>
          </a:xfrm>
          <a:prstGeom prst="rect">
            <a:avLst/>
          </a:prstGeom>
        </p:spPr>
        <p:txBody>
          <a:bodyPr lIns="0" tIns="0" rIns="0" bIns="0" rtlCol="0" anchor="t">
            <a:spAutoFit/>
          </a:bodyPr>
          <a:lstStyle/>
          <a:p>
            <a:pPr marL="0" lvl="0" indent="0">
              <a:lnSpc>
                <a:spcPts val="2851"/>
              </a:lnSpc>
            </a:pPr>
            <a:r>
              <a:rPr lang="en-US" sz="1900">
                <a:solidFill>
                  <a:srgbClr val="000000"/>
                </a:solidFill>
                <a:latin typeface="Arial"/>
              </a:rPr>
              <a:t>L’ouvrage seuil-citerne retient en amont plusieurs milliers de m³ d’eau et, en aval, la citerne de 100 m³ est pleine ; il semble qu’elle soit régulièrement vidangée pendant les pluies.</a:t>
            </a:r>
          </a:p>
          <a:p>
            <a:pPr marL="0" lvl="0" indent="0">
              <a:lnSpc>
                <a:spcPts val="2851"/>
              </a:lnSpc>
            </a:pPr>
            <a:endParaRPr lang="en-US" sz="1900">
              <a:solidFill>
                <a:srgbClr val="000000"/>
              </a:solidFill>
              <a:latin typeface="Arial"/>
            </a:endParaRPr>
          </a:p>
          <a:p>
            <a:pPr marL="0" lvl="0" indent="0">
              <a:lnSpc>
                <a:spcPts val="2851"/>
              </a:lnSpc>
            </a:pPr>
            <a:r>
              <a:rPr lang="en-US" sz="1900">
                <a:solidFill>
                  <a:srgbClr val="000000"/>
                </a:solidFill>
                <a:latin typeface="Arial"/>
              </a:rPr>
              <a:t>Toute la communauté bénéficie de l’aménagement pour le bain la lessive, l’abreuvement du bétail. Les enfants ont appris à nager. Je pense qu’il faudrait cependant fixer une échelle en permanence dans le bassin afin de pouvoir en sortir si le niveau d’eau est trop bas. Il y a une phase d’apprentissage pour l’utilisation de l’eau stockée qu’il faudra accompagner.</a:t>
            </a:r>
          </a:p>
          <a:p>
            <a:pPr marL="0" lvl="0" indent="0">
              <a:lnSpc>
                <a:spcPts val="2851"/>
              </a:lnSpc>
            </a:pPr>
            <a:endParaRPr lang="en-US" sz="1900">
              <a:solidFill>
                <a:srgbClr val="000000"/>
              </a:solidFill>
              <a:latin typeface="Arial"/>
            </a:endParaRPr>
          </a:p>
          <a:p>
            <a:pPr marL="0" lvl="0" indent="0">
              <a:lnSpc>
                <a:spcPts val="2851"/>
              </a:lnSpc>
            </a:pPr>
            <a:r>
              <a:rPr lang="en-US" sz="1900">
                <a:solidFill>
                  <a:srgbClr val="000000"/>
                </a:solidFill>
                <a:latin typeface="Arial"/>
              </a:rPr>
              <a:t>Jocelyn a déjà planté de l’herbe éléphant et des roseaux, mais il y a encore des berges qui méritent d’être végétalisées, surtout en direction du chemin qui conduit chez Ulrick JOSEPH. Quelques finitions devraient être réalisées aussi en aval du bassin.</a:t>
            </a:r>
          </a:p>
          <a:p>
            <a:pPr marL="0" lvl="0" indent="0">
              <a:lnSpc>
                <a:spcPts val="2851"/>
              </a:lnSpc>
            </a:pPr>
            <a:endParaRPr lang="en-US" sz="1900">
              <a:solidFill>
                <a:srgbClr val="000000"/>
              </a:solidFill>
              <a:latin typeface="Arial"/>
            </a:endParaRPr>
          </a:p>
          <a:p>
            <a:pPr marL="0" lvl="0" indent="0">
              <a:lnSpc>
                <a:spcPts val="2851"/>
              </a:lnSpc>
            </a:pPr>
            <a:r>
              <a:rPr lang="en-US" sz="1900">
                <a:solidFill>
                  <a:srgbClr val="000000"/>
                </a:solidFill>
                <a:latin typeface="Arial"/>
              </a:rPr>
              <a:t>Le seuil SB9-Epin a permis un essor spectaculaire de la pépinière qui a été très productive.</a:t>
            </a:r>
          </a:p>
        </p:txBody>
      </p:sp>
      <p:sp>
        <p:nvSpPr>
          <p:cNvPr id="3" name="TextBox 3"/>
          <p:cNvSpPr txBox="1"/>
          <p:nvPr/>
        </p:nvSpPr>
        <p:spPr>
          <a:xfrm>
            <a:off x="2110421" y="2172652"/>
            <a:ext cx="5498182" cy="2276475"/>
          </a:xfrm>
          <a:prstGeom prst="rect">
            <a:avLst/>
          </a:prstGeom>
        </p:spPr>
        <p:txBody>
          <a:bodyPr lIns="0" tIns="0" rIns="0" bIns="0" rtlCol="0" anchor="t">
            <a:spAutoFit/>
          </a:bodyPr>
          <a:lstStyle/>
          <a:p>
            <a:pPr marL="0" lvl="0" indent="0">
              <a:lnSpc>
                <a:spcPts val="8400"/>
              </a:lnSpc>
              <a:spcBef>
                <a:spcPct val="0"/>
              </a:spcBef>
            </a:pPr>
            <a:r>
              <a:rPr lang="en-US" sz="7000">
                <a:solidFill>
                  <a:srgbClr val="000000"/>
                </a:solidFill>
                <a:latin typeface="Arial Bold"/>
              </a:rPr>
              <a:t>Seuil SB9-Epin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HAITI_---__IMGP0012_---_S_9_EPIN"/>
          <p:cNvSpPr/>
          <p:nvPr/>
        </p:nvSpPr>
        <p:spPr>
          <a:xfrm>
            <a:off x="1028700" y="1028700"/>
            <a:ext cx="10652722" cy="8229600"/>
          </a:xfrm>
          <a:custGeom>
            <a:avLst/>
            <a:gdLst/>
            <a:ahLst/>
            <a:cxnLst/>
            <a:rect l="l" t="t" r="r" b="b"/>
            <a:pathLst>
              <a:path w="10652722" h="8229600">
                <a:moveTo>
                  <a:pt x="0" y="0"/>
                </a:moveTo>
                <a:lnTo>
                  <a:pt x="10652722" y="0"/>
                </a:lnTo>
                <a:lnTo>
                  <a:pt x="10652722" y="8229600"/>
                </a:lnTo>
                <a:lnTo>
                  <a:pt x="0" y="8229600"/>
                </a:lnTo>
                <a:lnTo>
                  <a:pt x="0" y="0"/>
                </a:lnTo>
                <a:close/>
              </a:path>
            </a:pathLst>
          </a:custGeom>
          <a:blipFill>
            <a:blip r:embed="rId2"/>
            <a:stretch>
              <a:fillRect r="-1649"/>
            </a:stretch>
          </a:blipFill>
        </p:spPr>
      </p:sp>
      <p:sp>
        <p:nvSpPr>
          <p:cNvPr id="3" name="TextBox 3"/>
          <p:cNvSpPr txBox="1"/>
          <p:nvPr/>
        </p:nvSpPr>
        <p:spPr>
          <a:xfrm>
            <a:off x="12322406" y="4510088"/>
            <a:ext cx="4470364" cy="1133475"/>
          </a:xfrm>
          <a:prstGeom prst="rect">
            <a:avLst/>
          </a:prstGeom>
        </p:spPr>
        <p:txBody>
          <a:bodyPr lIns="0" tIns="0" rIns="0" bIns="0" rtlCol="0" anchor="t">
            <a:spAutoFit/>
          </a:bodyPr>
          <a:lstStyle/>
          <a:p>
            <a:pPr marL="0" lvl="0" indent="0" algn="r">
              <a:lnSpc>
                <a:spcPts val="7920"/>
              </a:lnSpc>
            </a:pPr>
            <a:r>
              <a:rPr lang="en-US" sz="6600" u="none">
                <a:solidFill>
                  <a:srgbClr val="000000"/>
                </a:solidFill>
                <a:latin typeface="Arial Bold"/>
              </a:rPr>
              <a:t>SB9-Epin</a:t>
            </a:r>
          </a:p>
        </p:txBody>
      </p:sp>
      <p:sp>
        <p:nvSpPr>
          <p:cNvPr id="4" name="AutoShape 4"/>
          <p:cNvSpPr/>
          <p:nvPr/>
        </p:nvSpPr>
        <p:spPr>
          <a:xfrm>
            <a:off x="12788936" y="1038225"/>
            <a:ext cx="4470364" cy="0"/>
          </a:xfrm>
          <a:prstGeom prst="line">
            <a:avLst/>
          </a:prstGeom>
          <a:ln w="28575" cap="rnd">
            <a:solidFill>
              <a:srgbClr val="000000"/>
            </a:solidFill>
            <a:prstDash val="solid"/>
            <a:headEnd type="none" w="sm" len="sm"/>
            <a:tailEnd type="none" w="sm" len="sm"/>
          </a:ln>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HAITI_---_IMGP0018_---_S_9_EPIN"/>
          <p:cNvSpPr/>
          <p:nvPr/>
        </p:nvSpPr>
        <p:spPr>
          <a:xfrm>
            <a:off x="1028700" y="1028700"/>
            <a:ext cx="10652722" cy="8229600"/>
          </a:xfrm>
          <a:custGeom>
            <a:avLst/>
            <a:gdLst/>
            <a:ahLst/>
            <a:cxnLst/>
            <a:rect l="l" t="t" r="r" b="b"/>
            <a:pathLst>
              <a:path w="10652722" h="8229600">
                <a:moveTo>
                  <a:pt x="0" y="0"/>
                </a:moveTo>
                <a:lnTo>
                  <a:pt x="10652722" y="0"/>
                </a:lnTo>
                <a:lnTo>
                  <a:pt x="10652722" y="8229600"/>
                </a:lnTo>
                <a:lnTo>
                  <a:pt x="0" y="8229600"/>
                </a:lnTo>
                <a:lnTo>
                  <a:pt x="0" y="0"/>
                </a:lnTo>
                <a:close/>
              </a:path>
            </a:pathLst>
          </a:custGeom>
          <a:blipFill>
            <a:blip r:embed="rId2"/>
            <a:stretch>
              <a:fillRect r="-1649"/>
            </a:stretch>
          </a:blipFill>
        </p:spPr>
      </p:sp>
      <p:sp>
        <p:nvSpPr>
          <p:cNvPr id="3" name="TextBox 3"/>
          <p:cNvSpPr txBox="1"/>
          <p:nvPr/>
        </p:nvSpPr>
        <p:spPr>
          <a:xfrm>
            <a:off x="12345732" y="4543425"/>
            <a:ext cx="4470364" cy="1076325"/>
          </a:xfrm>
          <a:prstGeom prst="rect">
            <a:avLst/>
          </a:prstGeom>
        </p:spPr>
        <p:txBody>
          <a:bodyPr lIns="0" tIns="0" rIns="0" bIns="0" rtlCol="0" anchor="t">
            <a:spAutoFit/>
          </a:bodyPr>
          <a:lstStyle/>
          <a:p>
            <a:pPr marL="0" lvl="0" indent="0" algn="r">
              <a:lnSpc>
                <a:spcPts val="7560"/>
              </a:lnSpc>
            </a:pPr>
            <a:r>
              <a:rPr lang="en-US" sz="6300" u="none">
                <a:solidFill>
                  <a:srgbClr val="000000"/>
                </a:solidFill>
                <a:latin typeface="Arial Bold"/>
              </a:rPr>
              <a:t>SB9-Epin</a:t>
            </a:r>
          </a:p>
        </p:txBody>
      </p:sp>
      <p:sp>
        <p:nvSpPr>
          <p:cNvPr id="4" name="AutoShape 4"/>
          <p:cNvSpPr/>
          <p:nvPr/>
        </p:nvSpPr>
        <p:spPr>
          <a:xfrm>
            <a:off x="12788936" y="1038225"/>
            <a:ext cx="4470364" cy="0"/>
          </a:xfrm>
          <a:prstGeom prst="line">
            <a:avLst/>
          </a:prstGeom>
          <a:ln w="28575" cap="rnd">
            <a:solidFill>
              <a:srgbClr val="000000"/>
            </a:solidFill>
            <a:prstDash val="solid"/>
            <a:headEnd type="none" w="sm" len="sm"/>
            <a:tailEnd type="none" w="sm" len="sm"/>
          </a:ln>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HAITI_---_IMGP0019_---_S_9_EPIN"/>
          <p:cNvSpPr/>
          <p:nvPr/>
        </p:nvSpPr>
        <p:spPr>
          <a:xfrm>
            <a:off x="1028700" y="1028700"/>
            <a:ext cx="10652722" cy="8229600"/>
          </a:xfrm>
          <a:custGeom>
            <a:avLst/>
            <a:gdLst/>
            <a:ahLst/>
            <a:cxnLst/>
            <a:rect l="l" t="t" r="r" b="b"/>
            <a:pathLst>
              <a:path w="10652722" h="8229600">
                <a:moveTo>
                  <a:pt x="0" y="0"/>
                </a:moveTo>
                <a:lnTo>
                  <a:pt x="10652722" y="0"/>
                </a:lnTo>
                <a:lnTo>
                  <a:pt x="10652722" y="8229600"/>
                </a:lnTo>
                <a:lnTo>
                  <a:pt x="0" y="8229600"/>
                </a:lnTo>
                <a:lnTo>
                  <a:pt x="0" y="0"/>
                </a:lnTo>
                <a:close/>
              </a:path>
            </a:pathLst>
          </a:custGeom>
          <a:blipFill>
            <a:blip r:embed="rId2"/>
            <a:stretch>
              <a:fillRect r="-1649"/>
            </a:stretch>
          </a:blipFill>
        </p:spPr>
      </p:sp>
      <p:sp>
        <p:nvSpPr>
          <p:cNvPr id="3" name="TextBox 3"/>
          <p:cNvSpPr txBox="1"/>
          <p:nvPr/>
        </p:nvSpPr>
        <p:spPr>
          <a:xfrm>
            <a:off x="12345732" y="4654809"/>
            <a:ext cx="4470364" cy="1123950"/>
          </a:xfrm>
          <a:prstGeom prst="rect">
            <a:avLst/>
          </a:prstGeom>
        </p:spPr>
        <p:txBody>
          <a:bodyPr lIns="0" tIns="0" rIns="0" bIns="0" rtlCol="0" anchor="t">
            <a:spAutoFit/>
          </a:bodyPr>
          <a:lstStyle/>
          <a:p>
            <a:pPr marL="0" lvl="0" indent="0" algn="r">
              <a:lnSpc>
                <a:spcPts val="7800"/>
              </a:lnSpc>
            </a:pPr>
            <a:r>
              <a:rPr lang="en-US" sz="6500" u="none">
                <a:solidFill>
                  <a:srgbClr val="000000"/>
                </a:solidFill>
                <a:latin typeface="Arial Bold"/>
              </a:rPr>
              <a:t>SB9-Epin</a:t>
            </a:r>
          </a:p>
        </p:txBody>
      </p:sp>
      <p:sp>
        <p:nvSpPr>
          <p:cNvPr id="4" name="AutoShape 4"/>
          <p:cNvSpPr/>
          <p:nvPr/>
        </p:nvSpPr>
        <p:spPr>
          <a:xfrm>
            <a:off x="12788936" y="1038225"/>
            <a:ext cx="4470364" cy="0"/>
          </a:xfrm>
          <a:prstGeom prst="line">
            <a:avLst/>
          </a:prstGeom>
          <a:ln w="28575" cap="rnd">
            <a:solidFill>
              <a:srgbClr val="000000"/>
            </a:solidFill>
            <a:prstDash val="solid"/>
            <a:headEnd type="none" w="sm" len="sm"/>
            <a:tailEnd type="none" w="sm" len="sm"/>
          </a:ln>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4739" y="420319"/>
            <a:ext cx="10442086" cy="9327922"/>
          </a:xfrm>
          <a:custGeom>
            <a:avLst/>
            <a:gdLst/>
            <a:ahLst/>
            <a:cxnLst/>
            <a:rect l="l" t="t" r="r" b="b"/>
            <a:pathLst>
              <a:path w="10442086" h="9327922">
                <a:moveTo>
                  <a:pt x="0" y="0"/>
                </a:moveTo>
                <a:lnTo>
                  <a:pt x="10442086" y="0"/>
                </a:lnTo>
                <a:lnTo>
                  <a:pt x="10442086" y="9327922"/>
                </a:lnTo>
                <a:lnTo>
                  <a:pt x="0" y="9327922"/>
                </a:lnTo>
                <a:lnTo>
                  <a:pt x="0" y="0"/>
                </a:lnTo>
                <a:close/>
              </a:path>
            </a:pathLst>
          </a:custGeom>
          <a:blipFill>
            <a:blip r:embed="rId2"/>
            <a:stretch>
              <a:fillRect l="-10098" r="-8749"/>
            </a:stretch>
          </a:blipFill>
        </p:spPr>
      </p:sp>
      <p:sp>
        <p:nvSpPr>
          <p:cNvPr id="3" name="TextBox 3"/>
          <p:cNvSpPr txBox="1"/>
          <p:nvPr/>
        </p:nvSpPr>
        <p:spPr>
          <a:xfrm>
            <a:off x="11509523" y="904875"/>
            <a:ext cx="5749777" cy="1047750"/>
          </a:xfrm>
          <a:prstGeom prst="rect">
            <a:avLst/>
          </a:prstGeom>
        </p:spPr>
        <p:txBody>
          <a:bodyPr lIns="0" tIns="0" rIns="0" bIns="0" rtlCol="0" anchor="t">
            <a:spAutoFit/>
          </a:bodyPr>
          <a:lstStyle/>
          <a:p>
            <a:pPr marL="0" lvl="0" indent="0">
              <a:lnSpc>
                <a:spcPts val="7320"/>
              </a:lnSpc>
              <a:spcBef>
                <a:spcPct val="0"/>
              </a:spcBef>
            </a:pPr>
            <a:r>
              <a:rPr lang="en-US" sz="6100">
                <a:solidFill>
                  <a:srgbClr val="000000"/>
                </a:solidFill>
                <a:latin typeface="Arial"/>
              </a:rPr>
              <a:t>Seuil SB9-Epin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026912" y="5270402"/>
            <a:ext cx="10550328" cy="0"/>
          </a:xfrm>
          <a:prstGeom prst="line">
            <a:avLst/>
          </a:prstGeom>
          <a:ln w="9525" cap="flat">
            <a:solidFill>
              <a:srgbClr val="000000"/>
            </a:solidFill>
            <a:prstDash val="solid"/>
            <a:headEnd type="none" w="sm" len="sm"/>
            <a:tailEnd type="none" w="sm" len="sm"/>
          </a:ln>
        </p:spPr>
      </p:sp>
      <p:sp>
        <p:nvSpPr>
          <p:cNvPr id="3" name="AutoShape 3"/>
          <p:cNvSpPr/>
          <p:nvPr/>
        </p:nvSpPr>
        <p:spPr>
          <a:xfrm rot="5400000">
            <a:off x="1338838" y="5270402"/>
            <a:ext cx="10550328" cy="0"/>
          </a:xfrm>
          <a:prstGeom prst="line">
            <a:avLst/>
          </a:prstGeom>
          <a:ln w="9525" cap="flat">
            <a:solidFill>
              <a:srgbClr val="000000"/>
            </a:solidFill>
            <a:prstDash val="solid"/>
            <a:headEnd type="none" w="sm" len="sm"/>
            <a:tailEnd type="none" w="sm" len="sm"/>
          </a:ln>
        </p:spPr>
      </p:sp>
      <p:sp>
        <p:nvSpPr>
          <p:cNvPr id="4" name="AutoShape 4"/>
          <p:cNvSpPr/>
          <p:nvPr/>
        </p:nvSpPr>
        <p:spPr>
          <a:xfrm>
            <a:off x="0" y="2390775"/>
            <a:ext cx="6618765" cy="0"/>
          </a:xfrm>
          <a:prstGeom prst="line">
            <a:avLst/>
          </a:prstGeom>
          <a:ln w="9525" cap="flat">
            <a:solidFill>
              <a:srgbClr val="000000"/>
            </a:solidFill>
            <a:prstDash val="solid"/>
            <a:headEnd type="none" w="sm" len="sm"/>
            <a:tailEnd type="none" w="sm" len="sm"/>
          </a:ln>
        </p:spPr>
      </p:sp>
      <p:sp>
        <p:nvSpPr>
          <p:cNvPr id="5" name="AutoShape 5"/>
          <p:cNvSpPr/>
          <p:nvPr/>
        </p:nvSpPr>
        <p:spPr>
          <a:xfrm>
            <a:off x="0" y="8460389"/>
            <a:ext cx="6618765" cy="0"/>
          </a:xfrm>
          <a:prstGeom prst="line">
            <a:avLst/>
          </a:prstGeom>
          <a:ln w="9525" cap="flat">
            <a:solidFill>
              <a:srgbClr val="000000"/>
            </a:solidFill>
            <a:prstDash val="solid"/>
            <a:headEnd type="none" w="sm" len="sm"/>
            <a:tailEnd type="none" w="sm" len="sm"/>
          </a:ln>
        </p:spPr>
      </p:sp>
      <p:sp>
        <p:nvSpPr>
          <p:cNvPr id="6" name="TextBox 6"/>
          <p:cNvSpPr txBox="1"/>
          <p:nvPr/>
        </p:nvSpPr>
        <p:spPr>
          <a:xfrm>
            <a:off x="2115395" y="2971800"/>
            <a:ext cx="3696692" cy="4953000"/>
          </a:xfrm>
          <a:prstGeom prst="rect">
            <a:avLst/>
          </a:prstGeom>
        </p:spPr>
        <p:txBody>
          <a:bodyPr lIns="0" tIns="0" rIns="0" bIns="0" rtlCol="0" anchor="t">
            <a:spAutoFit/>
          </a:bodyPr>
          <a:lstStyle/>
          <a:p>
            <a:pPr marL="0" lvl="0" indent="0">
              <a:lnSpc>
                <a:spcPts val="4833"/>
              </a:lnSpc>
            </a:pPr>
            <a:r>
              <a:rPr lang="en-US" sz="4027">
                <a:solidFill>
                  <a:srgbClr val="000000"/>
                </a:solidFill>
                <a:latin typeface="Arial"/>
              </a:rPr>
              <a:t>Le seuil SB9-Epin relie les 2 berges de la ravine et constitue une digue de retenue des eaux</a:t>
            </a:r>
          </a:p>
        </p:txBody>
      </p:sp>
      <p:grpSp>
        <p:nvGrpSpPr>
          <p:cNvPr id="7" name="Group 7"/>
          <p:cNvGrpSpPr/>
          <p:nvPr/>
        </p:nvGrpSpPr>
        <p:grpSpPr>
          <a:xfrm>
            <a:off x="6811001" y="1212614"/>
            <a:ext cx="11476999" cy="8258392"/>
            <a:chOff x="0" y="0"/>
            <a:chExt cx="8824835" cy="6350000"/>
          </a:xfrm>
        </p:grpSpPr>
        <p:sp>
          <p:nvSpPr>
            <p:cNvPr id="8" name="Freeform 8"/>
            <p:cNvSpPr/>
            <p:nvPr/>
          </p:nvSpPr>
          <p:spPr>
            <a:xfrm>
              <a:off x="0" y="0"/>
              <a:ext cx="8824835" cy="6350000"/>
            </a:xfrm>
            <a:custGeom>
              <a:avLst/>
              <a:gdLst/>
              <a:ahLst/>
              <a:cxnLst/>
              <a:rect l="l" t="t" r="r" b="b"/>
              <a:pathLst>
                <a:path w="8824835" h="6350000">
                  <a:moveTo>
                    <a:pt x="2195735" y="0"/>
                  </a:moveTo>
                  <a:lnTo>
                    <a:pt x="6629100" y="0"/>
                  </a:lnTo>
                  <a:cubicBezTo>
                    <a:pt x="7841910" y="0"/>
                    <a:pt x="8824835" y="1162050"/>
                    <a:pt x="8824835" y="2595880"/>
                  </a:cubicBezTo>
                  <a:lnTo>
                    <a:pt x="8824835" y="6350000"/>
                  </a:lnTo>
                  <a:lnTo>
                    <a:pt x="0" y="6350000"/>
                  </a:lnTo>
                  <a:lnTo>
                    <a:pt x="0" y="2595880"/>
                  </a:lnTo>
                  <a:cubicBezTo>
                    <a:pt x="0" y="1162050"/>
                    <a:pt x="982924" y="0"/>
                    <a:pt x="2195735" y="0"/>
                  </a:cubicBezTo>
                  <a:close/>
                </a:path>
              </a:pathLst>
            </a:custGeom>
            <a:blipFill>
              <a:blip r:embed="rId2"/>
              <a:stretch>
                <a:fillRect l="-9111" r="-9111" b="-22952"/>
              </a:stretch>
            </a:blipFill>
          </p:spPr>
        </p:sp>
      </p:grpSp>
      <p:sp>
        <p:nvSpPr>
          <p:cNvPr id="9" name="AutoShape 9"/>
          <p:cNvSpPr/>
          <p:nvPr/>
        </p:nvSpPr>
        <p:spPr>
          <a:xfrm>
            <a:off x="8060710" y="7625953"/>
            <a:ext cx="4486275" cy="597695"/>
          </a:xfrm>
          <a:prstGeom prst="line">
            <a:avLst/>
          </a:prstGeom>
          <a:ln w="38100" cap="rnd">
            <a:solidFill>
              <a:srgbClr val="333399"/>
            </a:solidFill>
            <a:prstDash val="solid"/>
            <a:headEnd type="none" w="sm" len="sm"/>
            <a:tailEnd type="triangle" w="lg" len="med"/>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90825" y="470837"/>
            <a:ext cx="12596812" cy="8910637"/>
          </a:xfrm>
          <a:prstGeom prst="rect">
            <a:avLst/>
          </a:prstGeom>
        </p:spPr>
        <p:txBody>
          <a:bodyPr lIns="0" tIns="0" rIns="0" bIns="0" rtlCol="0" anchor="t">
            <a:spAutoFit/>
          </a:bodyPr>
          <a:lstStyle/>
          <a:p>
            <a:pPr algn="just">
              <a:lnSpc>
                <a:spcPts val="2159"/>
              </a:lnSpc>
            </a:pPr>
            <a:endParaRPr/>
          </a:p>
          <a:p>
            <a:pPr algn="just">
              <a:lnSpc>
                <a:spcPts val="2159"/>
              </a:lnSpc>
            </a:pPr>
            <a:r>
              <a:rPr lang="en-US" sz="1799">
                <a:solidFill>
                  <a:srgbClr val="000000"/>
                </a:solidFill>
                <a:latin typeface="Arial Bold"/>
              </a:rPr>
              <a:t>Nos remarques :</a:t>
            </a:r>
          </a:p>
          <a:p>
            <a:pPr marL="231648" lvl="1" indent="-115824" algn="just">
              <a:lnSpc>
                <a:spcPts val="2159"/>
              </a:lnSpc>
              <a:buAutoNum type="arabicPeriod"/>
            </a:pPr>
            <a:r>
              <a:rPr lang="en-US" sz="1799">
                <a:solidFill>
                  <a:srgbClr val="000000"/>
                </a:solidFill>
                <a:latin typeface="Arial"/>
              </a:rPr>
              <a:t>Dans un premier temps, nous ne disposons pas de matériel végétal en quantité suffisante pour aménager les contreforts et les déversoirs des seuils ; il faut donc faire un effort de multiplication de ces plants.</a:t>
            </a:r>
          </a:p>
          <a:p>
            <a:pPr marL="231648" lvl="1" indent="-115824" algn="just">
              <a:lnSpc>
                <a:spcPts val="2159"/>
              </a:lnSpc>
            </a:pPr>
            <a:r>
              <a:rPr lang="en-US" sz="1799">
                <a:solidFill>
                  <a:srgbClr val="000000"/>
                </a:solidFill>
                <a:latin typeface="Arial"/>
              </a:rPr>
              <a:t> </a:t>
            </a:r>
          </a:p>
          <a:p>
            <a:pPr marL="231648" lvl="1" indent="-115824" algn="just">
              <a:lnSpc>
                <a:spcPts val="2159"/>
              </a:lnSpc>
              <a:buAutoNum type="arabicPeriod"/>
            </a:pPr>
            <a:r>
              <a:rPr lang="en-US" sz="1799">
                <a:solidFill>
                  <a:srgbClr val="000000"/>
                </a:solidFill>
                <a:latin typeface="Arial"/>
              </a:rPr>
              <a:t>Des porcs et sans doute des cabrits ont pâturé et fouillé la partie aval du radier, entraînant sa fragilisation.</a:t>
            </a:r>
          </a:p>
          <a:p>
            <a:pPr marL="231648" lvl="1" indent="-115824" algn="just">
              <a:lnSpc>
                <a:spcPts val="2159"/>
              </a:lnSpc>
            </a:pPr>
            <a:r>
              <a:rPr lang="en-US" sz="1799">
                <a:solidFill>
                  <a:srgbClr val="000000"/>
                </a:solidFill>
                <a:latin typeface="Arial"/>
              </a:rPr>
              <a:t> </a:t>
            </a:r>
          </a:p>
          <a:p>
            <a:pPr marL="231648" lvl="1" indent="-115824" algn="just">
              <a:lnSpc>
                <a:spcPts val="2159"/>
              </a:lnSpc>
              <a:buAutoNum type="arabicPeriod"/>
            </a:pPr>
            <a:r>
              <a:rPr lang="en-US" sz="1799">
                <a:solidFill>
                  <a:srgbClr val="000000"/>
                </a:solidFill>
                <a:latin typeface="Arial"/>
              </a:rPr>
              <a:t>Lors de notre passage, quelques m² en aval du radier avaient été sarclés pour y semer des gombos, ce qui a détruit l’engazonnement naturel.</a:t>
            </a:r>
          </a:p>
          <a:p>
            <a:pPr marL="231648" lvl="1" indent="-115824" algn="just">
              <a:lnSpc>
                <a:spcPts val="2159"/>
              </a:lnSpc>
            </a:pPr>
            <a:r>
              <a:rPr lang="en-US" sz="1799">
                <a:solidFill>
                  <a:srgbClr val="000000"/>
                </a:solidFill>
                <a:latin typeface="Arial"/>
              </a:rPr>
              <a:t> </a:t>
            </a:r>
          </a:p>
          <a:p>
            <a:pPr marL="231648" lvl="1" indent="-115824" algn="just">
              <a:lnSpc>
                <a:spcPts val="2159"/>
              </a:lnSpc>
              <a:buAutoNum type="arabicPeriod"/>
            </a:pPr>
            <a:r>
              <a:rPr lang="en-US" sz="1799">
                <a:solidFill>
                  <a:srgbClr val="000000"/>
                </a:solidFill>
                <a:latin typeface="Arial"/>
              </a:rPr>
              <a:t>Quant aux seuils biologiques intermédiaires plantés en amont, ils ne sont pas encore bien installés et ne jouent pas le rôle attendu de filtre. </a:t>
            </a:r>
          </a:p>
          <a:p>
            <a:pPr marL="231648" lvl="1" indent="-115824" algn="just">
              <a:lnSpc>
                <a:spcPts val="2159"/>
              </a:lnSpc>
            </a:pPr>
            <a:r>
              <a:rPr lang="en-US" sz="1799">
                <a:solidFill>
                  <a:srgbClr val="000000"/>
                </a:solidFill>
                <a:latin typeface="Arial"/>
              </a:rPr>
              <a:t> </a:t>
            </a:r>
          </a:p>
          <a:p>
            <a:pPr marL="231648" lvl="1" indent="-115824" algn="just">
              <a:lnSpc>
                <a:spcPts val="2159"/>
              </a:lnSpc>
            </a:pPr>
            <a:r>
              <a:rPr lang="en-US" sz="1799">
                <a:solidFill>
                  <a:srgbClr val="000000"/>
                </a:solidFill>
                <a:latin typeface="Arial"/>
              </a:rPr>
              <a:t>Il y a donc un gros travail à réaliser avec les exploitants de l’endroit.</a:t>
            </a:r>
          </a:p>
          <a:p>
            <a:pPr marL="231648" lvl="1" indent="-115824" algn="just">
              <a:lnSpc>
                <a:spcPts val="2159"/>
              </a:lnSpc>
            </a:pPr>
            <a:r>
              <a:rPr lang="en-US" sz="1799">
                <a:solidFill>
                  <a:srgbClr val="000000"/>
                </a:solidFill>
                <a:latin typeface="Arial"/>
              </a:rPr>
              <a:t>  </a:t>
            </a:r>
          </a:p>
          <a:p>
            <a:pPr marL="231648" lvl="1" indent="-115824" algn="just">
              <a:lnSpc>
                <a:spcPts val="2159"/>
              </a:lnSpc>
            </a:pPr>
            <a:r>
              <a:rPr lang="en-US" sz="1799">
                <a:solidFill>
                  <a:srgbClr val="000000"/>
                </a:solidFill>
                <a:latin typeface="Arial Bold"/>
              </a:rPr>
              <a:t>Pour résumer : </a:t>
            </a:r>
          </a:p>
          <a:p>
            <a:pPr marL="231648" lvl="1" indent="-115824" algn="just">
              <a:lnSpc>
                <a:spcPts val="2159"/>
              </a:lnSpc>
              <a:buFont typeface="Arial"/>
              <a:buChar char="•"/>
            </a:pPr>
            <a:r>
              <a:rPr lang="en-US" sz="1799">
                <a:solidFill>
                  <a:srgbClr val="000000"/>
                </a:solidFill>
                <a:latin typeface="Arial"/>
              </a:rPr>
              <a:t>Les seuils ont bien résisté aux épisodes pluvieux de 2009.</a:t>
            </a:r>
          </a:p>
          <a:p>
            <a:pPr marL="231648" lvl="1" indent="-115824" algn="just">
              <a:lnSpc>
                <a:spcPts val="2159"/>
              </a:lnSpc>
            </a:pPr>
            <a:r>
              <a:rPr lang="en-US" sz="1799">
                <a:solidFill>
                  <a:srgbClr val="000000"/>
                </a:solidFill>
                <a:latin typeface="Arial"/>
              </a:rPr>
              <a:t> </a:t>
            </a:r>
          </a:p>
          <a:p>
            <a:pPr marL="231648" lvl="1" indent="-115824" algn="just">
              <a:lnSpc>
                <a:spcPts val="2159"/>
              </a:lnSpc>
              <a:buFont typeface="Arial"/>
              <a:buChar char="•"/>
            </a:pPr>
            <a:r>
              <a:rPr lang="en-US" sz="1799">
                <a:solidFill>
                  <a:srgbClr val="000000"/>
                </a:solidFill>
                <a:latin typeface="Arial"/>
              </a:rPr>
              <a:t>Quelques travaux de consolidation sont à poursuivre en 2010, notamment avec des structures biologiques, tant au niveau des ouvrages qu’entre ces derniers.</a:t>
            </a:r>
          </a:p>
          <a:p>
            <a:pPr marL="231648" lvl="1" indent="-115824" algn="just">
              <a:lnSpc>
                <a:spcPts val="2159"/>
              </a:lnSpc>
            </a:pPr>
            <a:r>
              <a:rPr lang="en-US" sz="1799">
                <a:solidFill>
                  <a:srgbClr val="000000"/>
                </a:solidFill>
                <a:latin typeface="Arial"/>
              </a:rPr>
              <a:t> </a:t>
            </a:r>
          </a:p>
          <a:p>
            <a:pPr marL="231648" lvl="1" indent="-115824" algn="just">
              <a:lnSpc>
                <a:spcPts val="2159"/>
              </a:lnSpc>
              <a:buFont typeface="Arial"/>
              <a:buChar char="•"/>
            </a:pPr>
            <a:r>
              <a:rPr lang="en-US" sz="1799">
                <a:solidFill>
                  <a:srgbClr val="000000"/>
                </a:solidFill>
                <a:latin typeface="Arial"/>
              </a:rPr>
              <a:t>L’expérience nous a montré qu’il fallait diversifier les espèces végétales fixatrices de sol, car leurs vitesses de développement ne sont pas identiques</a:t>
            </a:r>
          </a:p>
          <a:p>
            <a:pPr marL="231648" lvl="1" indent="-115824" algn="just">
              <a:lnSpc>
                <a:spcPts val="2159"/>
              </a:lnSpc>
            </a:pPr>
            <a:r>
              <a:rPr lang="en-US" sz="1799">
                <a:solidFill>
                  <a:srgbClr val="000000"/>
                </a:solidFill>
                <a:latin typeface="Arial"/>
                <a:sym typeface="Arial"/>
              </a:rPr>
              <a:t> L’herbe éléphant colonise rapidement l’espace ainsi que la canne à sucre</a:t>
            </a:r>
          </a:p>
          <a:p>
            <a:pPr marL="231648" lvl="1" indent="-115824" algn="just">
              <a:lnSpc>
                <a:spcPts val="2159"/>
              </a:lnSpc>
            </a:pPr>
            <a:r>
              <a:rPr lang="en-US" sz="1799">
                <a:solidFill>
                  <a:srgbClr val="000000"/>
                </a:solidFill>
                <a:latin typeface="Arial"/>
                <a:sym typeface="Arial"/>
              </a:rPr>
              <a:t> Les roseaux s’installent en 1 an, </a:t>
            </a:r>
          </a:p>
          <a:p>
            <a:pPr marL="231648" lvl="1" indent="-115824" algn="just">
              <a:lnSpc>
                <a:spcPts val="2159"/>
              </a:lnSpc>
            </a:pPr>
            <a:r>
              <a:rPr lang="en-US" sz="1799">
                <a:solidFill>
                  <a:srgbClr val="000000"/>
                </a:solidFill>
                <a:latin typeface="Arial"/>
                <a:sym typeface="Arial"/>
              </a:rPr>
              <a:t> alors que pour le bambou, il faut 3 à 4 ans.</a:t>
            </a:r>
          </a:p>
          <a:p>
            <a:pPr marL="231648" lvl="1" indent="-115824" algn="just">
              <a:lnSpc>
                <a:spcPts val="2159"/>
              </a:lnSpc>
              <a:buFont typeface="Arial"/>
              <a:buChar char="•"/>
            </a:pPr>
            <a:r>
              <a:rPr lang="en-US" sz="1799">
                <a:solidFill>
                  <a:srgbClr val="000000"/>
                </a:solidFill>
                <a:latin typeface="Arial"/>
              </a:rPr>
              <a:t>Il faut améliorer les capacités des seuils à retenir des sédiments et surtout travailler sur la régulation  de la lame d’eau  nécessaire au bon développement de la culture de riz. (Imaginer un système de planchettes amovibles pour régler l’écoulement des eaux).</a:t>
            </a:r>
          </a:p>
          <a:p>
            <a:pPr marL="231648" lvl="1" indent="-115824" algn="just">
              <a:lnSpc>
                <a:spcPts val="2159"/>
              </a:lnSpc>
              <a:buFont typeface="Arial"/>
              <a:buChar char="•"/>
            </a:pPr>
            <a:r>
              <a:rPr lang="en-US" sz="1799">
                <a:solidFill>
                  <a:srgbClr val="000000"/>
                </a:solidFill>
                <a:latin typeface="Arial"/>
              </a:rPr>
              <a:t>Enfin, il faut insister pour que soient confectionnés des seuils biologiques intermédiaires.</a:t>
            </a:r>
          </a:p>
          <a:p>
            <a:pPr marL="231648" lvl="1" indent="-115824" algn="l">
              <a:lnSpc>
                <a:spcPts val="2159"/>
              </a:lnSpc>
            </a:pPr>
            <a:endParaRPr lang="en-US" sz="1799">
              <a:solidFill>
                <a:srgbClr val="000000"/>
              </a:solid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2973" y="514350"/>
            <a:ext cx="12959163" cy="9258300"/>
          </a:xfrm>
          <a:custGeom>
            <a:avLst/>
            <a:gdLst/>
            <a:ahLst/>
            <a:cxnLst/>
            <a:rect l="l" t="t" r="r" b="b"/>
            <a:pathLst>
              <a:path w="12959163" h="9258300">
                <a:moveTo>
                  <a:pt x="0" y="0"/>
                </a:moveTo>
                <a:lnTo>
                  <a:pt x="12959163" y="0"/>
                </a:lnTo>
                <a:lnTo>
                  <a:pt x="12959163" y="9258300"/>
                </a:lnTo>
                <a:lnTo>
                  <a:pt x="0" y="9258300"/>
                </a:lnTo>
                <a:lnTo>
                  <a:pt x="0" y="0"/>
                </a:lnTo>
                <a:close/>
              </a:path>
            </a:pathLst>
          </a:custGeom>
          <a:blipFill>
            <a:blip r:embed="rId2"/>
            <a:stretch>
              <a:fillRect t="-2799" b="-3580"/>
            </a:stretch>
          </a:blipFill>
        </p:spPr>
      </p:sp>
      <p:sp>
        <p:nvSpPr>
          <p:cNvPr id="3" name="TextBox 3"/>
          <p:cNvSpPr txBox="1"/>
          <p:nvPr/>
        </p:nvSpPr>
        <p:spPr>
          <a:xfrm>
            <a:off x="14006313" y="885825"/>
            <a:ext cx="3252987" cy="689610"/>
          </a:xfrm>
          <a:prstGeom prst="rect">
            <a:avLst/>
          </a:prstGeom>
        </p:spPr>
        <p:txBody>
          <a:bodyPr lIns="0" tIns="0" rIns="0" bIns="0" rtlCol="0" anchor="t">
            <a:spAutoFit/>
          </a:bodyPr>
          <a:lstStyle/>
          <a:p>
            <a:pPr marL="0" lvl="0" indent="0" algn="r">
              <a:lnSpc>
                <a:spcPts val="5040"/>
              </a:lnSpc>
              <a:spcBef>
                <a:spcPct val="0"/>
              </a:spcBef>
            </a:pPr>
            <a:r>
              <a:rPr lang="en-US" sz="3600">
                <a:solidFill>
                  <a:srgbClr val="000000"/>
                </a:solidFill>
                <a:latin typeface="Arial Bold"/>
              </a:rPr>
              <a:t>Seuil SB9-Epin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00" y="0"/>
            <a:ext cx="10769600" cy="10287000"/>
            <a:chOff x="0" y="0"/>
            <a:chExt cx="2836438" cy="2709333"/>
          </a:xfrm>
        </p:grpSpPr>
        <p:sp>
          <p:nvSpPr>
            <p:cNvPr id="3" name="Freeform 3"/>
            <p:cNvSpPr/>
            <p:nvPr/>
          </p:nvSpPr>
          <p:spPr>
            <a:xfrm>
              <a:off x="0" y="0"/>
              <a:ext cx="2836438" cy="2709333"/>
            </a:xfrm>
            <a:custGeom>
              <a:avLst/>
              <a:gdLst/>
              <a:ahLst/>
              <a:cxnLst/>
              <a:rect l="l" t="t" r="r" b="b"/>
              <a:pathLst>
                <a:path w="2836438" h="2709333">
                  <a:moveTo>
                    <a:pt x="0" y="0"/>
                  </a:moveTo>
                  <a:lnTo>
                    <a:pt x="2836438" y="0"/>
                  </a:lnTo>
                  <a:lnTo>
                    <a:pt x="2836438" y="2709333"/>
                  </a:lnTo>
                  <a:lnTo>
                    <a:pt x="0" y="2709333"/>
                  </a:lnTo>
                  <a:close/>
                </a:path>
              </a:pathLst>
            </a:custGeom>
            <a:solidFill>
              <a:srgbClr val="000000"/>
            </a:solidFill>
          </p:spPr>
        </p:sp>
        <p:sp>
          <p:nvSpPr>
            <p:cNvPr id="4" name="TextBox 4"/>
            <p:cNvSpPr txBox="1"/>
            <p:nvPr/>
          </p:nvSpPr>
          <p:spPr>
            <a:xfrm>
              <a:off x="0" y="-104775"/>
              <a:ext cx="2836438" cy="2814108"/>
            </a:xfrm>
            <a:prstGeom prst="rect">
              <a:avLst/>
            </a:prstGeom>
          </p:spPr>
          <p:txBody>
            <a:bodyPr lIns="50800" tIns="50800" rIns="50800" bIns="50800" rtlCol="0" anchor="ctr"/>
            <a:lstStyle/>
            <a:p>
              <a:pPr algn="ctr">
                <a:lnSpc>
                  <a:spcPts val="3150"/>
                </a:lnSpc>
              </a:pPr>
              <a:endParaRPr/>
            </a:p>
          </p:txBody>
        </p:sp>
      </p:grpSp>
      <p:sp>
        <p:nvSpPr>
          <p:cNvPr id="5" name="TextBox 5"/>
          <p:cNvSpPr txBox="1"/>
          <p:nvPr/>
        </p:nvSpPr>
        <p:spPr>
          <a:xfrm>
            <a:off x="11296650" y="582861"/>
            <a:ext cx="4762500" cy="2047875"/>
          </a:xfrm>
          <a:prstGeom prst="rect">
            <a:avLst/>
          </a:prstGeom>
        </p:spPr>
        <p:txBody>
          <a:bodyPr lIns="0" tIns="0" rIns="0" bIns="0" rtlCol="0" anchor="t">
            <a:spAutoFit/>
          </a:bodyPr>
          <a:lstStyle/>
          <a:p>
            <a:pPr marL="0" lvl="0" indent="0" algn="l">
              <a:lnSpc>
                <a:spcPts val="7275"/>
              </a:lnSpc>
              <a:spcBef>
                <a:spcPct val="0"/>
              </a:spcBef>
            </a:pPr>
            <a:r>
              <a:rPr lang="en-US" sz="7500" u="none">
                <a:solidFill>
                  <a:srgbClr val="000000"/>
                </a:solidFill>
                <a:latin typeface="Arial"/>
              </a:rPr>
              <a:t>Seuil SB9-Epin</a:t>
            </a:r>
          </a:p>
        </p:txBody>
      </p:sp>
      <p:sp>
        <p:nvSpPr>
          <p:cNvPr id="6" name="Freeform 6" descr="S.9 ZLP.26 01 13 (2)"/>
          <p:cNvSpPr/>
          <p:nvPr/>
        </p:nvSpPr>
        <p:spPr>
          <a:xfrm>
            <a:off x="478283" y="563811"/>
            <a:ext cx="9816414" cy="9159378"/>
          </a:xfrm>
          <a:custGeom>
            <a:avLst/>
            <a:gdLst/>
            <a:ahLst/>
            <a:cxnLst/>
            <a:rect l="l" t="t" r="r" b="b"/>
            <a:pathLst>
              <a:path w="9816414" h="9159378">
                <a:moveTo>
                  <a:pt x="0" y="0"/>
                </a:moveTo>
                <a:lnTo>
                  <a:pt x="9816415" y="0"/>
                </a:lnTo>
                <a:lnTo>
                  <a:pt x="9816415" y="9159378"/>
                </a:lnTo>
                <a:lnTo>
                  <a:pt x="0" y="9159378"/>
                </a:lnTo>
                <a:lnTo>
                  <a:pt x="0" y="0"/>
                </a:lnTo>
                <a:close/>
              </a:path>
            </a:pathLst>
          </a:custGeom>
          <a:blipFill>
            <a:blip r:embed="rId2"/>
            <a:stretch>
              <a:fillRect l="-14732" r="-8039"/>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144"/>
            <a:ext cx="18288000" cy="10301288"/>
            <a:chOff x="0" y="0"/>
            <a:chExt cx="17339733" cy="9767147"/>
          </a:xfrm>
        </p:grpSpPr>
        <p:sp>
          <p:nvSpPr>
            <p:cNvPr id="3" name="Freeform 3"/>
            <p:cNvSpPr/>
            <p:nvPr/>
          </p:nvSpPr>
          <p:spPr>
            <a:xfrm>
              <a:off x="8965" y="6731"/>
              <a:ext cx="17321690" cy="9753600"/>
            </a:xfrm>
            <a:custGeom>
              <a:avLst/>
              <a:gdLst/>
              <a:ahLst/>
              <a:cxnLst/>
              <a:rect l="l" t="t" r="r" b="b"/>
              <a:pathLst>
                <a:path w="17321690" h="9753600">
                  <a:moveTo>
                    <a:pt x="0" y="0"/>
                  </a:moveTo>
                  <a:lnTo>
                    <a:pt x="17321690" y="0"/>
                  </a:lnTo>
                  <a:lnTo>
                    <a:pt x="17321690" y="9753600"/>
                  </a:lnTo>
                  <a:lnTo>
                    <a:pt x="0" y="9753600"/>
                  </a:lnTo>
                  <a:close/>
                </a:path>
              </a:pathLst>
            </a:custGeom>
            <a:blipFill>
              <a:blip r:embed="rId2"/>
              <a:stretch>
                <a:fillRect l="-51" t="-16643" r="-52" b="-16690"/>
              </a:stretch>
            </a:blipFill>
          </p:spPr>
        </p:sp>
        <p:sp>
          <p:nvSpPr>
            <p:cNvPr id="4" name="Freeform 4"/>
            <p:cNvSpPr/>
            <p:nvPr/>
          </p:nvSpPr>
          <p:spPr>
            <a:xfrm>
              <a:off x="0" y="0"/>
              <a:ext cx="17339622" cy="9767062"/>
            </a:xfrm>
            <a:custGeom>
              <a:avLst/>
              <a:gdLst/>
              <a:ahLst/>
              <a:cxnLst/>
              <a:rect l="l" t="t" r="r" b="b"/>
              <a:pathLst>
                <a:path w="17339622" h="9767062">
                  <a:moveTo>
                    <a:pt x="8965" y="0"/>
                  </a:moveTo>
                  <a:lnTo>
                    <a:pt x="17330655" y="0"/>
                  </a:lnTo>
                  <a:cubicBezTo>
                    <a:pt x="17335560" y="0"/>
                    <a:pt x="17339622" y="3048"/>
                    <a:pt x="17339622" y="6731"/>
                  </a:cubicBezTo>
                  <a:lnTo>
                    <a:pt x="17339622" y="9760331"/>
                  </a:lnTo>
                  <a:cubicBezTo>
                    <a:pt x="17339622" y="9764014"/>
                    <a:pt x="17335560" y="9767062"/>
                    <a:pt x="17330655" y="9767062"/>
                  </a:cubicBezTo>
                  <a:lnTo>
                    <a:pt x="8965" y="9767062"/>
                  </a:lnTo>
                  <a:cubicBezTo>
                    <a:pt x="4060" y="9767062"/>
                    <a:pt x="0" y="9764014"/>
                    <a:pt x="0" y="9760331"/>
                  </a:cubicBezTo>
                  <a:lnTo>
                    <a:pt x="0" y="6731"/>
                  </a:lnTo>
                  <a:cubicBezTo>
                    <a:pt x="0" y="3048"/>
                    <a:pt x="4060" y="0"/>
                    <a:pt x="8965" y="0"/>
                  </a:cubicBezTo>
                  <a:moveTo>
                    <a:pt x="8965" y="13589"/>
                  </a:moveTo>
                  <a:lnTo>
                    <a:pt x="8965" y="6731"/>
                  </a:lnTo>
                  <a:lnTo>
                    <a:pt x="17931" y="6731"/>
                  </a:lnTo>
                  <a:lnTo>
                    <a:pt x="17931" y="9760331"/>
                  </a:lnTo>
                  <a:lnTo>
                    <a:pt x="8965" y="9760331"/>
                  </a:lnTo>
                  <a:lnTo>
                    <a:pt x="8965" y="9753600"/>
                  </a:lnTo>
                  <a:lnTo>
                    <a:pt x="17330655" y="9753600"/>
                  </a:lnTo>
                  <a:lnTo>
                    <a:pt x="17330655" y="9760331"/>
                  </a:lnTo>
                  <a:lnTo>
                    <a:pt x="17321690" y="9760331"/>
                  </a:lnTo>
                  <a:lnTo>
                    <a:pt x="17321690" y="6731"/>
                  </a:lnTo>
                  <a:lnTo>
                    <a:pt x="17330655" y="6731"/>
                  </a:lnTo>
                  <a:lnTo>
                    <a:pt x="17330655" y="13462"/>
                  </a:lnTo>
                  <a:lnTo>
                    <a:pt x="8965" y="13462"/>
                  </a:lnTo>
                  <a:close/>
                </a:path>
              </a:pathLst>
            </a:custGeom>
            <a:solidFill>
              <a:srgbClr val="000000"/>
            </a:solidFill>
          </p:spPr>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144"/>
            <a:ext cx="18288000" cy="10301288"/>
            <a:chOff x="0" y="0"/>
            <a:chExt cx="17339733" cy="9767147"/>
          </a:xfrm>
        </p:grpSpPr>
        <p:sp>
          <p:nvSpPr>
            <p:cNvPr id="3" name="Freeform 3"/>
            <p:cNvSpPr/>
            <p:nvPr/>
          </p:nvSpPr>
          <p:spPr>
            <a:xfrm>
              <a:off x="8965" y="6731"/>
              <a:ext cx="17321690" cy="9753600"/>
            </a:xfrm>
            <a:custGeom>
              <a:avLst/>
              <a:gdLst/>
              <a:ahLst/>
              <a:cxnLst/>
              <a:rect l="l" t="t" r="r" b="b"/>
              <a:pathLst>
                <a:path w="17321690" h="9753600">
                  <a:moveTo>
                    <a:pt x="0" y="0"/>
                  </a:moveTo>
                  <a:lnTo>
                    <a:pt x="17321690" y="0"/>
                  </a:lnTo>
                  <a:lnTo>
                    <a:pt x="17321690" y="9753600"/>
                  </a:lnTo>
                  <a:lnTo>
                    <a:pt x="0" y="9753600"/>
                  </a:lnTo>
                  <a:close/>
                </a:path>
              </a:pathLst>
            </a:custGeom>
            <a:blipFill>
              <a:blip r:embed="rId2"/>
              <a:stretch>
                <a:fillRect l="-51" t="-16643" r="-52" b="-16690"/>
              </a:stretch>
            </a:blipFill>
          </p:spPr>
        </p:sp>
        <p:sp>
          <p:nvSpPr>
            <p:cNvPr id="4" name="Freeform 4"/>
            <p:cNvSpPr/>
            <p:nvPr/>
          </p:nvSpPr>
          <p:spPr>
            <a:xfrm>
              <a:off x="0" y="0"/>
              <a:ext cx="17339622" cy="9767062"/>
            </a:xfrm>
            <a:custGeom>
              <a:avLst/>
              <a:gdLst/>
              <a:ahLst/>
              <a:cxnLst/>
              <a:rect l="l" t="t" r="r" b="b"/>
              <a:pathLst>
                <a:path w="17339622" h="9767062">
                  <a:moveTo>
                    <a:pt x="8965" y="0"/>
                  </a:moveTo>
                  <a:lnTo>
                    <a:pt x="17330655" y="0"/>
                  </a:lnTo>
                  <a:cubicBezTo>
                    <a:pt x="17335560" y="0"/>
                    <a:pt x="17339622" y="3048"/>
                    <a:pt x="17339622" y="6731"/>
                  </a:cubicBezTo>
                  <a:lnTo>
                    <a:pt x="17339622" y="9760331"/>
                  </a:lnTo>
                  <a:cubicBezTo>
                    <a:pt x="17339622" y="9764014"/>
                    <a:pt x="17335560" y="9767062"/>
                    <a:pt x="17330655" y="9767062"/>
                  </a:cubicBezTo>
                  <a:lnTo>
                    <a:pt x="8965" y="9767062"/>
                  </a:lnTo>
                  <a:cubicBezTo>
                    <a:pt x="4060" y="9767062"/>
                    <a:pt x="0" y="9764014"/>
                    <a:pt x="0" y="9760331"/>
                  </a:cubicBezTo>
                  <a:lnTo>
                    <a:pt x="0" y="6731"/>
                  </a:lnTo>
                  <a:cubicBezTo>
                    <a:pt x="0" y="3048"/>
                    <a:pt x="4060" y="0"/>
                    <a:pt x="8965" y="0"/>
                  </a:cubicBezTo>
                  <a:moveTo>
                    <a:pt x="8965" y="13589"/>
                  </a:moveTo>
                  <a:lnTo>
                    <a:pt x="8965" y="6731"/>
                  </a:lnTo>
                  <a:lnTo>
                    <a:pt x="17931" y="6731"/>
                  </a:lnTo>
                  <a:lnTo>
                    <a:pt x="17931" y="9760331"/>
                  </a:lnTo>
                  <a:lnTo>
                    <a:pt x="8965" y="9760331"/>
                  </a:lnTo>
                  <a:lnTo>
                    <a:pt x="8965" y="9753600"/>
                  </a:lnTo>
                  <a:lnTo>
                    <a:pt x="17330655" y="9753600"/>
                  </a:lnTo>
                  <a:lnTo>
                    <a:pt x="17330655" y="9760331"/>
                  </a:lnTo>
                  <a:lnTo>
                    <a:pt x="17321690" y="9760331"/>
                  </a:lnTo>
                  <a:lnTo>
                    <a:pt x="17321690" y="6731"/>
                  </a:lnTo>
                  <a:lnTo>
                    <a:pt x="17330655" y="6731"/>
                  </a:lnTo>
                  <a:lnTo>
                    <a:pt x="17330655" y="13462"/>
                  </a:lnTo>
                  <a:lnTo>
                    <a:pt x="8965" y="13462"/>
                  </a:lnTo>
                  <a:close/>
                </a:path>
              </a:pathLst>
            </a:custGeom>
            <a:solidFill>
              <a:srgbClr val="000000"/>
            </a:solid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119061" y="2513018"/>
            <a:ext cx="4724994" cy="2867025"/>
          </a:xfrm>
          <a:prstGeom prst="rect">
            <a:avLst/>
          </a:prstGeom>
        </p:spPr>
        <p:txBody>
          <a:bodyPr lIns="0" tIns="0" rIns="0" bIns="0" rtlCol="0" anchor="t">
            <a:spAutoFit/>
          </a:bodyPr>
          <a:lstStyle/>
          <a:p>
            <a:pPr marL="0" lvl="0" indent="0">
              <a:lnSpc>
                <a:spcPts val="7223"/>
              </a:lnSpc>
            </a:pPr>
            <a:r>
              <a:rPr lang="en-US" sz="6019">
                <a:solidFill>
                  <a:srgbClr val="000000"/>
                </a:solidFill>
                <a:latin typeface="Arial"/>
              </a:rPr>
              <a:t>Localisation des seuils sur Google Earth</a:t>
            </a:r>
          </a:p>
        </p:txBody>
      </p:sp>
      <p:sp>
        <p:nvSpPr>
          <p:cNvPr id="3" name="Freeform 3" descr="Epin"/>
          <p:cNvSpPr/>
          <p:nvPr/>
        </p:nvSpPr>
        <p:spPr>
          <a:xfrm>
            <a:off x="0" y="0"/>
            <a:ext cx="10278557" cy="10287000"/>
          </a:xfrm>
          <a:custGeom>
            <a:avLst/>
            <a:gdLst/>
            <a:ahLst/>
            <a:cxnLst/>
            <a:rect l="l" t="t" r="r" b="b"/>
            <a:pathLst>
              <a:path w="10278557" h="10287000">
                <a:moveTo>
                  <a:pt x="0" y="0"/>
                </a:moveTo>
                <a:lnTo>
                  <a:pt x="10278557" y="0"/>
                </a:lnTo>
                <a:lnTo>
                  <a:pt x="10278557" y="10287000"/>
                </a:lnTo>
                <a:lnTo>
                  <a:pt x="0" y="10287000"/>
                </a:lnTo>
                <a:lnTo>
                  <a:pt x="0" y="0"/>
                </a:lnTo>
                <a:close/>
              </a:path>
            </a:pathLst>
          </a:custGeom>
          <a:blipFill>
            <a:blip r:embed="rId2"/>
            <a:stretch>
              <a:fillRect l="-28971" r="-5349"/>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02427" y="0"/>
            <a:ext cx="11185573" cy="8407689"/>
          </a:xfrm>
          <a:custGeom>
            <a:avLst/>
            <a:gdLst/>
            <a:ahLst/>
            <a:cxnLst/>
            <a:rect l="l" t="t" r="r" b="b"/>
            <a:pathLst>
              <a:path w="11185573" h="8407689">
                <a:moveTo>
                  <a:pt x="0" y="0"/>
                </a:moveTo>
                <a:lnTo>
                  <a:pt x="11185573" y="0"/>
                </a:lnTo>
                <a:lnTo>
                  <a:pt x="11185573" y="8407689"/>
                </a:lnTo>
                <a:lnTo>
                  <a:pt x="0" y="8407689"/>
                </a:lnTo>
                <a:lnTo>
                  <a:pt x="0" y="0"/>
                </a:lnTo>
                <a:close/>
              </a:path>
            </a:pathLst>
          </a:custGeom>
          <a:blipFill>
            <a:blip r:embed="rId2"/>
            <a:stretch>
              <a:fillRect r="-753"/>
            </a:stretch>
          </a:blipFill>
        </p:spPr>
      </p:sp>
      <p:sp>
        <p:nvSpPr>
          <p:cNvPr id="3" name="TextBox 3"/>
          <p:cNvSpPr txBox="1"/>
          <p:nvPr/>
        </p:nvSpPr>
        <p:spPr>
          <a:xfrm>
            <a:off x="1454503" y="1812636"/>
            <a:ext cx="5121635" cy="1819908"/>
          </a:xfrm>
          <a:prstGeom prst="rect">
            <a:avLst/>
          </a:prstGeom>
        </p:spPr>
        <p:txBody>
          <a:bodyPr lIns="0" tIns="0" rIns="0" bIns="0" rtlCol="0" anchor="t">
            <a:spAutoFit/>
          </a:bodyPr>
          <a:lstStyle/>
          <a:p>
            <a:pPr marL="0" lvl="0" indent="0">
              <a:lnSpc>
                <a:spcPts val="6654"/>
              </a:lnSpc>
            </a:pPr>
            <a:r>
              <a:rPr lang="en-US" sz="6049">
                <a:solidFill>
                  <a:srgbClr val="000000"/>
                </a:solidFill>
                <a:latin typeface="Arial Bold"/>
              </a:rPr>
              <a:t>Les seuils en gabions</a:t>
            </a:r>
          </a:p>
        </p:txBody>
      </p:sp>
      <p:grpSp>
        <p:nvGrpSpPr>
          <p:cNvPr id="4" name="Group 4"/>
          <p:cNvGrpSpPr/>
          <p:nvPr/>
        </p:nvGrpSpPr>
        <p:grpSpPr>
          <a:xfrm>
            <a:off x="1454503" y="6777344"/>
            <a:ext cx="3364203" cy="1630346"/>
            <a:chOff x="0" y="0"/>
            <a:chExt cx="4485604" cy="2173794"/>
          </a:xfrm>
        </p:grpSpPr>
        <p:sp>
          <p:nvSpPr>
            <p:cNvPr id="5" name="TextBox 5"/>
            <p:cNvSpPr txBox="1"/>
            <p:nvPr/>
          </p:nvSpPr>
          <p:spPr>
            <a:xfrm>
              <a:off x="0" y="754569"/>
              <a:ext cx="4485604" cy="1419225"/>
            </a:xfrm>
            <a:prstGeom prst="rect">
              <a:avLst/>
            </a:prstGeom>
          </p:spPr>
          <p:txBody>
            <a:bodyPr lIns="0" tIns="0" rIns="0" bIns="0" rtlCol="0" anchor="t">
              <a:spAutoFit/>
            </a:bodyPr>
            <a:lstStyle/>
            <a:p>
              <a:pPr marL="0" lvl="0" indent="0">
                <a:lnSpc>
                  <a:spcPts val="2764"/>
                </a:lnSpc>
              </a:pPr>
              <a:r>
                <a:rPr lang="en-US" sz="2303">
                  <a:solidFill>
                    <a:srgbClr val="000000"/>
                  </a:solidFill>
                  <a:latin typeface="Arial"/>
                </a:rPr>
                <a:t>Aménagement d’un seuil en gabions en tête de la ravine Thomaseau</a:t>
              </a:r>
            </a:p>
          </p:txBody>
        </p:sp>
        <p:sp>
          <p:nvSpPr>
            <p:cNvPr id="6" name="AutoShape 6"/>
            <p:cNvSpPr/>
            <p:nvPr/>
          </p:nvSpPr>
          <p:spPr>
            <a:xfrm>
              <a:off x="0" y="31750"/>
              <a:ext cx="1968764" cy="0"/>
            </a:xfrm>
            <a:prstGeom prst="line">
              <a:avLst/>
            </a:prstGeom>
            <a:ln w="63500" cap="rnd">
              <a:solidFill>
                <a:srgbClr val="000000"/>
              </a:solidFill>
              <a:prstDash val="solid"/>
              <a:headEnd type="none" w="sm" len="sm"/>
              <a:tailEnd type="none" w="sm" len="sm"/>
            </a:ln>
          </p:spPr>
        </p:sp>
      </p:grpSp>
      <p:sp>
        <p:nvSpPr>
          <p:cNvPr id="7" name="AutoShape 7"/>
          <p:cNvSpPr/>
          <p:nvPr/>
        </p:nvSpPr>
        <p:spPr>
          <a:xfrm>
            <a:off x="7102427" y="8108349"/>
            <a:ext cx="11185573" cy="299341"/>
          </a:xfrm>
          <a:prstGeom prst="rect">
            <a:avLst/>
          </a:prstGeom>
          <a:solidFill>
            <a:srgbClr val="000000"/>
          </a:solid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46" b="-26981"/>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65265" y="1476785"/>
            <a:ext cx="5835121" cy="2209800"/>
          </a:xfrm>
          <a:prstGeom prst="rect">
            <a:avLst/>
          </a:prstGeom>
        </p:spPr>
        <p:txBody>
          <a:bodyPr lIns="0" tIns="0" rIns="0" bIns="0" rtlCol="0" anchor="t">
            <a:spAutoFit/>
          </a:bodyPr>
          <a:lstStyle/>
          <a:p>
            <a:pPr marL="0" lvl="0" indent="0">
              <a:lnSpc>
                <a:spcPts val="4200"/>
              </a:lnSpc>
            </a:pPr>
            <a:r>
              <a:rPr lang="en-US" sz="3500">
                <a:solidFill>
                  <a:srgbClr val="000000"/>
                </a:solidFill>
                <a:latin typeface="Arial Bold"/>
              </a:rPr>
              <a:t>Seuil avec déversoir pour atténuer une érosion régressive (placé au niveau d’une rupture de pente)</a:t>
            </a:r>
          </a:p>
        </p:txBody>
      </p:sp>
      <p:grpSp>
        <p:nvGrpSpPr>
          <p:cNvPr id="3" name="Group 3"/>
          <p:cNvGrpSpPr/>
          <p:nvPr/>
        </p:nvGrpSpPr>
        <p:grpSpPr>
          <a:xfrm>
            <a:off x="7357537" y="-1425258"/>
            <a:ext cx="10987613" cy="13137515"/>
            <a:chOff x="0" y="0"/>
            <a:chExt cx="8603361" cy="10286746"/>
          </a:xfrm>
        </p:grpSpPr>
        <p:sp>
          <p:nvSpPr>
            <p:cNvPr id="4" name="Freeform 4"/>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2"/>
              <a:stretch>
                <a:fillRect t="-10705" b="-1030"/>
              </a:stretch>
            </a:blipFill>
          </p:spPr>
        </p:sp>
      </p:grpSp>
      <p:sp>
        <p:nvSpPr>
          <p:cNvPr id="5" name="AutoShape 5"/>
          <p:cNvSpPr/>
          <p:nvPr/>
        </p:nvSpPr>
        <p:spPr>
          <a:xfrm>
            <a:off x="9144292" y="5528962"/>
            <a:ext cx="3729037" cy="57150"/>
          </a:xfrm>
          <a:prstGeom prst="line">
            <a:avLst/>
          </a:prstGeom>
          <a:ln w="38100" cap="rnd">
            <a:solidFill>
              <a:srgbClr val="2D2D8A"/>
            </a:solidFill>
            <a:prstDash val="solid"/>
            <a:headEnd type="none" w="sm" len="sm"/>
            <a:tailEnd type="triangle" w="lg" len="med"/>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2973" y="514350"/>
            <a:ext cx="12959163" cy="9258300"/>
          </a:xfrm>
          <a:custGeom>
            <a:avLst/>
            <a:gdLst/>
            <a:ahLst/>
            <a:cxnLst/>
            <a:rect l="l" t="t" r="r" b="b"/>
            <a:pathLst>
              <a:path w="12959163" h="9258300">
                <a:moveTo>
                  <a:pt x="0" y="0"/>
                </a:moveTo>
                <a:lnTo>
                  <a:pt x="12959163" y="0"/>
                </a:lnTo>
                <a:lnTo>
                  <a:pt x="12959163" y="9258300"/>
                </a:lnTo>
                <a:lnTo>
                  <a:pt x="0" y="9258300"/>
                </a:lnTo>
                <a:lnTo>
                  <a:pt x="0" y="0"/>
                </a:lnTo>
                <a:close/>
              </a:path>
            </a:pathLst>
          </a:custGeom>
          <a:blipFill>
            <a:blip r:embed="rId2"/>
            <a:stretch>
              <a:fillRect t="-2221" b="-2202"/>
            </a:stretch>
          </a:blipFill>
        </p:spPr>
      </p:sp>
      <p:sp>
        <p:nvSpPr>
          <p:cNvPr id="3" name="TextBox 3"/>
          <p:cNvSpPr txBox="1"/>
          <p:nvPr/>
        </p:nvSpPr>
        <p:spPr>
          <a:xfrm>
            <a:off x="14006313" y="885825"/>
            <a:ext cx="3766171" cy="672275"/>
          </a:xfrm>
          <a:prstGeom prst="rect">
            <a:avLst/>
          </a:prstGeom>
        </p:spPr>
        <p:txBody>
          <a:bodyPr lIns="0" tIns="0" rIns="0" bIns="0" rtlCol="0" anchor="t">
            <a:spAutoFit/>
          </a:bodyPr>
          <a:lstStyle/>
          <a:p>
            <a:pPr marL="0" lvl="0" indent="0" algn="r">
              <a:lnSpc>
                <a:spcPts val="4945"/>
              </a:lnSpc>
              <a:spcBef>
                <a:spcPct val="0"/>
              </a:spcBef>
            </a:pPr>
            <a:r>
              <a:rPr lang="en-US" sz="3532">
                <a:solidFill>
                  <a:srgbClr val="000000"/>
                </a:solidFill>
                <a:latin typeface="Arial Bold"/>
              </a:rPr>
              <a:t>Seuil en gabions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1589</Words>
  <Application>Microsoft Office PowerPoint</Application>
  <PresentationFormat>Personnalisé</PresentationFormat>
  <Paragraphs>97</Paragraphs>
  <Slides>43</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43</vt:i4>
      </vt:variant>
    </vt:vector>
  </HeadingPairs>
  <TitlesOfParts>
    <vt:vector size="47" baseType="lpstr">
      <vt:lpstr>Arial</vt:lpstr>
      <vt:lpstr>Calibri</vt:lpstr>
      <vt:lpstr>Arial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Salagnac chemins, citernes, pépinières revu.pptx</dc:title>
  <dc:creator>Marie</dc:creator>
  <cp:lastModifiedBy>Marie</cp:lastModifiedBy>
  <cp:revision>1</cp:revision>
  <dcterms:created xsi:type="dcterms:W3CDTF">2006-08-16T00:00:00Z</dcterms:created>
  <dcterms:modified xsi:type="dcterms:W3CDTF">2024-04-04T10:17:09Z</dcterms:modified>
  <dc:identifier>DAGAx78XZlc</dc:identifier>
</cp:coreProperties>
</file>