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9" r:id="rId2"/>
    <p:sldId id="396" r:id="rId3"/>
    <p:sldId id="397" r:id="rId4"/>
    <p:sldId id="398" r:id="rId5"/>
    <p:sldId id="378" r:id="rId6"/>
    <p:sldId id="369" r:id="rId7"/>
    <p:sldId id="379" r:id="rId8"/>
    <p:sldId id="258" r:id="rId9"/>
    <p:sldId id="394" r:id="rId10"/>
    <p:sldId id="388" r:id="rId11"/>
    <p:sldId id="375" r:id="rId12"/>
    <p:sldId id="374" r:id="rId13"/>
    <p:sldId id="372" r:id="rId14"/>
    <p:sldId id="380" r:id="rId15"/>
    <p:sldId id="386" r:id="rId16"/>
    <p:sldId id="382" r:id="rId17"/>
    <p:sldId id="395" r:id="rId18"/>
    <p:sldId id="274" r:id="rId19"/>
    <p:sldId id="295" r:id="rId20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3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8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9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53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6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0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5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5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0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2A4C-EFD9-42CB-B22C-A9749A09FCFB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B837-E7D3-4743-90DA-F7A2FCD15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77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8474" y="731521"/>
            <a:ext cx="12093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Aperçu des mornes situées à proximité de Port Salut </a:t>
            </a: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Plantation de vétiver et durabilité </a:t>
            </a:r>
          </a:p>
        </p:txBody>
      </p:sp>
    </p:spTree>
    <p:extLst>
      <p:ext uri="{BB962C8B-B14F-4D97-AF65-F5344CB8AC3E}">
        <p14:creationId xmlns:p14="http://schemas.microsoft.com/office/powerpoint/2010/main" val="73449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10622" cy="5707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20111" y="900332"/>
            <a:ext cx="427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hauteur de tels talus montre l’intensité de l’érosion aratoire sur un tel versant.</a:t>
            </a:r>
          </a:p>
        </p:txBody>
      </p:sp>
    </p:spTree>
    <p:extLst>
      <p:ext uri="{BB962C8B-B14F-4D97-AF65-F5344CB8AC3E}">
        <p14:creationId xmlns:p14="http://schemas.microsoft.com/office/powerpoint/2010/main" val="347289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61649" cy="4621237"/>
          </a:xfrm>
          <a:prstGeom prst="rect">
            <a:avLst/>
          </a:prstGeom>
        </p:spPr>
      </p:pic>
      <p:pic>
        <p:nvPicPr>
          <p:cNvPr id="3" name="Image 2" descr="P109002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46" y="2729133"/>
            <a:ext cx="5969654" cy="41288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" y="495182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décapage du sol met à nu une croûte calcaire dure et stérile, surtout en haut de parcelle. </a:t>
            </a:r>
          </a:p>
        </p:txBody>
      </p:sp>
    </p:spTree>
    <p:extLst>
      <p:ext uri="{BB962C8B-B14F-4D97-AF65-F5344CB8AC3E}">
        <p14:creationId xmlns:p14="http://schemas.microsoft.com/office/powerpoint/2010/main" val="299841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1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" y="0"/>
            <a:ext cx="6227299" cy="4670474"/>
          </a:xfrm>
          <a:prstGeom prst="rect">
            <a:avLst/>
          </a:prstGeom>
        </p:spPr>
      </p:pic>
      <p:pic>
        <p:nvPicPr>
          <p:cNvPr id="3" name="Image 2" descr="P109010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733" y="2504049"/>
            <a:ext cx="5805268" cy="43539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3163" y="5078437"/>
            <a:ext cx="6227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Dans les parcelles en vétiver, le ruissellement crée des rigoles discrètes,  car elles sont régulièrement effacées par les façons culturales,</a:t>
            </a:r>
          </a:p>
          <a:p>
            <a:r>
              <a:rPr lang="fr-FR" dirty="0">
                <a:solidFill>
                  <a:schemeClr val="bg1"/>
                </a:solidFill>
              </a:rPr>
              <a:t>Le décapage du sol par les 2 formes de l’érosion met à nu la croûte calcaire.</a:t>
            </a:r>
          </a:p>
        </p:txBody>
      </p:sp>
    </p:spTree>
    <p:extLst>
      <p:ext uri="{BB962C8B-B14F-4D97-AF65-F5344CB8AC3E}">
        <p14:creationId xmlns:p14="http://schemas.microsoft.com/office/powerpoint/2010/main" val="51808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1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60123" cy="4695092"/>
          </a:xfrm>
          <a:prstGeom prst="rect">
            <a:avLst/>
          </a:prstGeom>
        </p:spPr>
      </p:pic>
      <p:pic>
        <p:nvPicPr>
          <p:cNvPr id="3" name="Image 2" descr="P109006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704" y="2447779"/>
            <a:ext cx="5880296" cy="44102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008098"/>
            <a:ext cx="637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haies vives en vétiver sont implantées sur les versants pentus. </a:t>
            </a:r>
          </a:p>
        </p:txBody>
      </p:sp>
    </p:spTree>
    <p:extLst>
      <p:ext uri="{BB962C8B-B14F-4D97-AF65-F5344CB8AC3E}">
        <p14:creationId xmlns:p14="http://schemas.microsoft.com/office/powerpoint/2010/main" val="171856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72665" cy="47794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008098"/>
            <a:ext cx="629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bandes enherbées en vétiver sont implantées sur les versants pentus.</a:t>
            </a:r>
          </a:p>
        </p:txBody>
      </p:sp>
      <p:pic>
        <p:nvPicPr>
          <p:cNvPr id="4" name="Image 3" descr="P109005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247" y="2532185"/>
            <a:ext cx="5767753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1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08763" cy="4501661"/>
          </a:xfrm>
          <a:prstGeom prst="rect">
            <a:avLst/>
          </a:prstGeom>
        </p:spPr>
      </p:pic>
      <p:pic>
        <p:nvPicPr>
          <p:cNvPr id="3" name="Image 2" descr="P109005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763" y="2855742"/>
            <a:ext cx="5336344" cy="40022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797083"/>
            <a:ext cx="680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Ces bandes enherbées ne sont pas efficaces : elles n’empêchent ni le décapage du sol et la mise à  nu de la croûte calcaire, ni le développement de talus verticaux liés à l’érosion aratoire.</a:t>
            </a:r>
          </a:p>
        </p:txBody>
      </p:sp>
    </p:spTree>
    <p:extLst>
      <p:ext uri="{BB962C8B-B14F-4D97-AF65-F5344CB8AC3E}">
        <p14:creationId xmlns:p14="http://schemas.microsoft.com/office/powerpoint/2010/main" val="304850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84012" cy="56130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21637" y="886265"/>
            <a:ext cx="4370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ruissellement passera sans être freiné ou dispersé entre les touffes de vétiver.</a:t>
            </a:r>
          </a:p>
          <a:p>
            <a:r>
              <a:rPr lang="fr-FR" dirty="0">
                <a:solidFill>
                  <a:schemeClr val="bg1"/>
                </a:solidFill>
              </a:rPr>
              <a:t>Il ne pourra pas non plus s’infiltrer sur un talus aval enherbé car, en aval de cette bande enherbée, les façons culturales empêchent sa formation.</a:t>
            </a:r>
          </a:p>
        </p:txBody>
      </p:sp>
    </p:spTree>
    <p:extLst>
      <p:ext uri="{BB962C8B-B14F-4D97-AF65-F5344CB8AC3E}">
        <p14:creationId xmlns:p14="http://schemas.microsoft.com/office/powerpoint/2010/main" val="110905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1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0831" cy="53879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6609" y="5838092"/>
            <a:ext cx="933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Bandes enherbées en voie de dislocation dans une parcelle de vétiver sur un versant à forte pente.</a:t>
            </a:r>
          </a:p>
        </p:txBody>
      </p:sp>
    </p:spTree>
    <p:extLst>
      <p:ext uri="{BB962C8B-B14F-4D97-AF65-F5344CB8AC3E}">
        <p14:creationId xmlns:p14="http://schemas.microsoft.com/office/powerpoint/2010/main" val="365378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990449" cy="4261573"/>
          </a:xfrm>
          <a:prstGeom prst="rect">
            <a:avLst/>
          </a:prstGeom>
        </p:spPr>
      </p:pic>
      <p:pic>
        <p:nvPicPr>
          <p:cNvPr id="3" name="Image 2" descr="P109004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882" y="2683412"/>
            <a:ext cx="5566117" cy="41745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2543" y="4698609"/>
            <a:ext cx="651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L’accès à l’eau est une importante perte de temps en saison sèche.</a:t>
            </a:r>
          </a:p>
          <a:p>
            <a:r>
              <a:rPr lang="fr-FR" dirty="0">
                <a:solidFill>
                  <a:schemeClr val="bg1"/>
                </a:solidFill>
              </a:rPr>
              <a:t>Il serait facilité par la construction de citernes familiales alimentées par l’eau ruisselant sur des toits en tôles.</a:t>
            </a: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88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55544" cy="4916659"/>
          </a:xfrm>
          <a:prstGeom prst="rect">
            <a:avLst/>
          </a:prstGeom>
        </p:spPr>
      </p:pic>
      <p:pic>
        <p:nvPicPr>
          <p:cNvPr id="3" name="Image 2" descr="P109011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544" y="2651760"/>
            <a:ext cx="5636456" cy="42273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205046"/>
            <a:ext cx="6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graminée (proche du chiendent) couvre bien le sol et présente un intérêt  dans la maîtrise de l’érosion.</a:t>
            </a:r>
          </a:p>
        </p:txBody>
      </p:sp>
    </p:spTree>
    <p:extLst>
      <p:ext uri="{BB962C8B-B14F-4D97-AF65-F5344CB8AC3E}">
        <p14:creationId xmlns:p14="http://schemas.microsoft.com/office/powerpoint/2010/main" val="330799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u sud de Coop Fave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" y="0"/>
            <a:ext cx="9186203" cy="5167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447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mornes aux versants cultivés mais avec des talwegs ayant une importante végétation ligneuse à proximité de la coopérative </a:t>
            </a:r>
            <a:r>
              <a:rPr lang="fr-FR" dirty="0" err="1">
                <a:solidFill>
                  <a:schemeClr val="bg1"/>
                </a:solidFill>
              </a:rPr>
              <a:t>Favet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op Fave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83151" cy="52780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5753687"/>
            <a:ext cx="998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mornes aux versants cultivés mais avec des talwegs ayant une importante végétation ligneuse au sud de la coopérative </a:t>
            </a:r>
            <a:r>
              <a:rPr lang="fr-FR" dirty="0" err="1">
                <a:solidFill>
                  <a:schemeClr val="bg1"/>
                </a:solidFill>
              </a:rPr>
              <a:t>Favet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3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p Fa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775" cy="54679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753687"/>
            <a:ext cx="557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mornes bien boisés à proximité de la coopérative </a:t>
            </a:r>
            <a:r>
              <a:rPr lang="fr-FR" dirty="0" err="1">
                <a:solidFill>
                  <a:schemeClr val="bg1"/>
                </a:solidFill>
              </a:rPr>
              <a:t>Fab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37231" cy="58029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59263" y="1055077"/>
            <a:ext cx="403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Réseau de haies de clôture  et végétation ligneuse dans un talweg (fond frais)</a:t>
            </a:r>
          </a:p>
        </p:txBody>
      </p:sp>
    </p:spTree>
    <p:extLst>
      <p:ext uri="{BB962C8B-B14F-4D97-AF65-F5344CB8AC3E}">
        <p14:creationId xmlns:p14="http://schemas.microsoft.com/office/powerpoint/2010/main" val="31502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7"/>
            <a:ext cx="5795889" cy="4346917"/>
          </a:xfrm>
          <a:prstGeom prst="rect">
            <a:avLst/>
          </a:prstGeom>
        </p:spPr>
      </p:pic>
      <p:pic>
        <p:nvPicPr>
          <p:cNvPr id="3" name="Image 2" descr="P109009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839" y="2208629"/>
            <a:ext cx="6199162" cy="46493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609" y="4853354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haies vives de clôture sont affouillées du fait d’une forte érosion aratoire  qui se traduit par un talus vertical en aval de la parcelle.</a:t>
            </a:r>
          </a:p>
        </p:txBody>
      </p:sp>
    </p:spTree>
    <p:extLst>
      <p:ext uri="{BB962C8B-B14F-4D97-AF65-F5344CB8AC3E}">
        <p14:creationId xmlns:p14="http://schemas.microsoft.com/office/powerpoint/2010/main" val="117056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77908" cy="59084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074855" y="562708"/>
            <a:ext cx="411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versants cultivés sont souvent très pentus et  ils sont soumis à de fortes érosions hydrique et aratoire.</a:t>
            </a:r>
          </a:p>
        </p:txBody>
      </p:sp>
    </p:spTree>
    <p:extLst>
      <p:ext uri="{BB962C8B-B14F-4D97-AF65-F5344CB8AC3E}">
        <p14:creationId xmlns:p14="http://schemas.microsoft.com/office/powerpoint/2010/main" val="261919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50634" cy="4462976"/>
          </a:xfrm>
          <a:prstGeom prst="rect">
            <a:avLst/>
          </a:prstGeom>
        </p:spPr>
      </p:pic>
      <p:pic>
        <p:nvPicPr>
          <p:cNvPr id="3" name="Image 2" descr="P109005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43" y="2271933"/>
            <a:ext cx="6114757" cy="45860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4839286"/>
            <a:ext cx="595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 premier parcours des talwegs (fonds frais) montre que leur production agricole pourrait être augmentée et leur fonction de filtre améliorée. </a:t>
            </a:r>
          </a:p>
        </p:txBody>
      </p:sp>
    </p:spTree>
    <p:extLst>
      <p:ext uri="{BB962C8B-B14F-4D97-AF65-F5344CB8AC3E}">
        <p14:creationId xmlns:p14="http://schemas.microsoft.com/office/powerpoint/2010/main" val="33726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900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02880" cy="58521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01465" y="534572"/>
            <a:ext cx="3882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végétation ligneuse a disparu de certains talwegs.  Leur production agricole est faible et, faute d’une armature ligneuse, ils sont fragiles,</a:t>
            </a:r>
          </a:p>
          <a:p>
            <a:r>
              <a:rPr lang="fr-FR" dirty="0">
                <a:solidFill>
                  <a:schemeClr val="bg1"/>
                </a:solidFill>
              </a:rPr>
              <a:t>La situation est alors propice pour le démarrage du ravinement.</a:t>
            </a:r>
          </a:p>
        </p:txBody>
      </p:sp>
    </p:spTree>
    <p:extLst>
      <p:ext uri="{BB962C8B-B14F-4D97-AF65-F5344CB8AC3E}">
        <p14:creationId xmlns:p14="http://schemas.microsoft.com/office/powerpoint/2010/main" val="2653505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433</Words>
  <Application>Microsoft Office PowerPoint</Application>
  <PresentationFormat>Grand écran</PresentationFormat>
  <Paragraphs>26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Lilin</dc:creator>
  <cp:lastModifiedBy>Charles Lilin</cp:lastModifiedBy>
  <cp:revision>20</cp:revision>
  <dcterms:created xsi:type="dcterms:W3CDTF">2016-06-25T16:20:01Z</dcterms:created>
  <dcterms:modified xsi:type="dcterms:W3CDTF">2025-06-10T09:37:57Z</dcterms:modified>
</cp:coreProperties>
</file>